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69" r:id="rId6"/>
    <p:sldId id="27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C212A8-E389-4E47-A04E-AB4A81FC390B}">
  <a:tblStyle styleId="{1AC212A8-E389-4E47-A04E-AB4A81FC39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8T19:10:04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a7a527ef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a7a527ef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35a5917382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35a5917382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35a5917382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35a5917382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16113" y="1171479"/>
            <a:ext cx="48651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6113" y="3863775"/>
            <a:ext cx="48651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0" y="4513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3;p2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4" name="Google Shape;14;p2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7"/>
          <p:cNvPicPr preferRelativeResize="0"/>
          <p:nvPr/>
        </p:nvPicPr>
        <p:blipFill rotWithShape="1">
          <a:blip r:embed="rId2">
            <a:alphaModFix/>
          </a:blip>
          <a:srcRect t="43642" b="43641"/>
          <a:stretch/>
        </p:blipFill>
        <p:spPr>
          <a:xfrm>
            <a:off x="340225" y="324829"/>
            <a:ext cx="8463600" cy="605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05" name="Google Shape;405;p37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406" name="Google Shape;406;p37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37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08" name="Google Shape;408;p37"/>
            <p:cNvCxnSpPr/>
            <p:nvPr/>
          </p:nvCxnSpPr>
          <p:spPr>
            <a:xfrm>
              <a:off x="0" y="451340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37"/>
            <p:cNvCxnSpPr/>
            <p:nvPr/>
          </p:nvCxnSpPr>
          <p:spPr>
            <a:xfrm>
              <a:off x="0" y="32482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10" name="Google Shape;410;p37"/>
          <p:cNvPicPr preferRelativeResize="0"/>
          <p:nvPr/>
        </p:nvPicPr>
        <p:blipFill rotWithShape="1">
          <a:blip r:embed="rId2">
            <a:alphaModFix/>
          </a:blip>
          <a:srcRect t="83013" b="4271"/>
          <a:stretch/>
        </p:blipFill>
        <p:spPr>
          <a:xfrm>
            <a:off x="340225" y="3908154"/>
            <a:ext cx="8463600" cy="605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0" y="930166"/>
            <a:ext cx="9144000" cy="2977975"/>
            <a:chOff x="0" y="930166"/>
            <a:chExt cx="9144000" cy="2977975"/>
          </a:xfrm>
        </p:grpSpPr>
        <p:cxnSp>
          <p:nvCxnSpPr>
            <p:cNvPr id="412" name="Google Shape;412;p37"/>
            <p:cNvCxnSpPr/>
            <p:nvPr/>
          </p:nvCxnSpPr>
          <p:spPr>
            <a:xfrm>
              <a:off x="0" y="93016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7"/>
            <p:cNvCxnSpPr/>
            <p:nvPr/>
          </p:nvCxnSpPr>
          <p:spPr>
            <a:xfrm>
              <a:off x="0" y="390814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l="30446" r="65832" b="76133"/>
          <a:stretch/>
        </p:blipFill>
        <p:spPr>
          <a:xfrm>
            <a:off x="100" y="0"/>
            <a:ext cx="340224" cy="1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l="3721" t="93782" r="3711"/>
          <a:stretch/>
        </p:blipFill>
        <p:spPr>
          <a:xfrm>
            <a:off x="340175" y="4823700"/>
            <a:ext cx="8463601" cy="3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872125" y="3098951"/>
            <a:ext cx="29373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103679" y="3098951"/>
            <a:ext cx="29379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103673" y="3534704"/>
            <a:ext cx="29379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872300" y="3534704"/>
            <a:ext cx="2937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3" name="Google Shape;43;p5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44" name="Google Shape;44;p5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5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6" name="Google Shape;46;p5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l="96279" b="76133"/>
          <a:stretch/>
        </p:blipFill>
        <p:spPr>
          <a:xfrm>
            <a:off x="8803675" y="0"/>
            <a:ext cx="340224" cy="1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l="3773" t="87750" r="42853"/>
          <a:stretch/>
        </p:blipFill>
        <p:spPr>
          <a:xfrm>
            <a:off x="345325" y="4513425"/>
            <a:ext cx="4880276" cy="6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 l="3773" t="6314" r="42853" b="81434"/>
          <a:stretch/>
        </p:blipFill>
        <p:spPr>
          <a:xfrm>
            <a:off x="345325" y="324825"/>
            <a:ext cx="4880276" cy="6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1502888"/>
            <a:ext cx="4086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720000" y="2721788"/>
            <a:ext cx="4086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62" name="Google Shape;62;p7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63" name="Google Shape;63;p7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7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5" name="Google Shape;65;p7"/>
            <p:cNvCxnSpPr/>
            <p:nvPr/>
          </p:nvCxnSpPr>
          <p:spPr>
            <a:xfrm>
              <a:off x="0" y="451340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7"/>
            <p:cNvCxnSpPr/>
            <p:nvPr/>
          </p:nvCxnSpPr>
          <p:spPr>
            <a:xfrm>
              <a:off x="0" y="32482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1560228" y="3691450"/>
            <a:ext cx="6023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1560200" y="1737169"/>
            <a:ext cx="60234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33" name="Google Shape;133;p14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34" name="Google Shape;134;p14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14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6" name="Google Shape;136;p14"/>
            <p:cNvCxnSpPr/>
            <p:nvPr/>
          </p:nvCxnSpPr>
          <p:spPr>
            <a:xfrm>
              <a:off x="0" y="451340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4"/>
            <p:cNvCxnSpPr/>
            <p:nvPr/>
          </p:nvCxnSpPr>
          <p:spPr>
            <a:xfrm>
              <a:off x="0" y="32482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2">
            <a:alphaModFix/>
          </a:blip>
          <a:srcRect l="3721" t="81921" r="3711" b="6211"/>
          <a:stretch/>
        </p:blipFill>
        <p:spPr>
          <a:xfrm>
            <a:off x="340200" y="4213675"/>
            <a:ext cx="8463601" cy="6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2">
            <a:alphaModFix/>
          </a:blip>
          <a:srcRect l="3721" t="6218" r="3711" b="81914"/>
          <a:stretch/>
        </p:blipFill>
        <p:spPr>
          <a:xfrm>
            <a:off x="340200" y="319800"/>
            <a:ext cx="8463601" cy="6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1990675" y="1322675"/>
            <a:ext cx="51675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1990675" y="2848025"/>
            <a:ext cx="51675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144" name="Google Shape;144;p15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" name="Google Shape;145;p15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46" name="Google Shape;146;p15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5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8" name="Google Shape;148;p15"/>
            <p:cNvCxnSpPr/>
            <p:nvPr/>
          </p:nvCxnSpPr>
          <p:spPr>
            <a:xfrm>
              <a:off x="0" y="32481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720000" y="436600"/>
            <a:ext cx="52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720000" y="1453450"/>
            <a:ext cx="3793500" cy="3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2"/>
          </p:nvPr>
        </p:nvSpPr>
        <p:spPr>
          <a:xfrm>
            <a:off x="4630599" y="1453450"/>
            <a:ext cx="3793500" cy="3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34" name="Google Shape;234;p24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235" name="Google Shape;235;p24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24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7" name="Google Shape;237;p24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8" name="Google Shape;238;p24"/>
          <p:cNvPicPr preferRelativeResize="0"/>
          <p:nvPr/>
        </p:nvPicPr>
        <p:blipFill rotWithShape="1">
          <a:blip r:embed="rId2">
            <a:alphaModFix/>
          </a:blip>
          <a:srcRect t="78656" b="14626"/>
          <a:stretch/>
        </p:blipFill>
        <p:spPr>
          <a:xfrm>
            <a:off x="340225" y="4823700"/>
            <a:ext cx="8463600" cy="3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4370375" y="1794350"/>
            <a:ext cx="3939000" cy="17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title" idx="2" hasCustomPrompt="1"/>
          </p:nvPr>
        </p:nvSpPr>
        <p:spPr>
          <a:xfrm>
            <a:off x="6826950" y="319825"/>
            <a:ext cx="1482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6" name="Google Shape;356;p32"/>
          <p:cNvSpPr txBox="1">
            <a:spLocks noGrp="1"/>
          </p:cNvSpPr>
          <p:nvPr>
            <p:ph type="subTitle" idx="1"/>
          </p:nvPr>
        </p:nvSpPr>
        <p:spPr>
          <a:xfrm>
            <a:off x="5228250" y="37553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57" name="Google Shape;357;p3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358" name="Google Shape;358;p32"/>
            <p:cNvCxnSpPr/>
            <p:nvPr/>
          </p:nvCxnSpPr>
          <p:spPr>
            <a:xfrm>
              <a:off x="0" y="4513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32"/>
            <p:cNvCxnSpPr/>
            <p:nvPr/>
          </p:nvCxnSpPr>
          <p:spPr>
            <a:xfrm>
              <a:off x="0" y="3197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0" name="Google Shape;360;p32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361" name="Google Shape;361;p32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32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97" name="Google Shape;397;p36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398" name="Google Shape;398;p36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36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00" name="Google Shape;400;p36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01" name="Google Shape;401;p36"/>
          <p:cNvPicPr preferRelativeResize="0"/>
          <p:nvPr/>
        </p:nvPicPr>
        <p:blipFill rotWithShape="1">
          <a:blip r:embed="rId2">
            <a:alphaModFix/>
          </a:blip>
          <a:srcRect l="3776" t="53778" r="3656" b="40004"/>
          <a:stretch/>
        </p:blipFill>
        <p:spPr>
          <a:xfrm>
            <a:off x="345325" y="4823700"/>
            <a:ext cx="8463601" cy="3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A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0" r:id="rId5"/>
    <p:sldLayoutId id="2147483661" r:id="rId6"/>
    <p:sldLayoutId id="2147483670" r:id="rId7"/>
    <p:sldLayoutId id="2147483678" r:id="rId8"/>
    <p:sldLayoutId id="2147483682" r:id="rId9"/>
    <p:sldLayoutId id="21474836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c_bKoTM0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1"/>
          <p:cNvPicPr preferRelativeResize="0"/>
          <p:nvPr/>
        </p:nvPicPr>
        <p:blipFill rotWithShape="1">
          <a:blip r:embed="rId3">
            <a:alphaModFix/>
          </a:blip>
          <a:srcRect l="67396" t="17943" r="3658" b="28270"/>
          <a:stretch/>
        </p:blipFill>
        <p:spPr>
          <a:xfrm>
            <a:off x="6162326" y="923000"/>
            <a:ext cx="2646600" cy="27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816113" y="1171479"/>
            <a:ext cx="48651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SIR GAWAIN</a:t>
            </a:r>
            <a:br>
              <a:rPr lang="en-US" sz="4000" i="1" dirty="0">
                <a:latin typeface="Baskerville Old Face" panose="02020602080505020303" pitchFamily="18" charset="0"/>
              </a:rPr>
            </a:br>
            <a:r>
              <a:rPr lang="en-US" sz="4000" i="1" dirty="0">
                <a:latin typeface="Baskerville Old Face" panose="02020602080505020303" pitchFamily="18" charset="0"/>
              </a:rPr>
              <a:t>AND </a:t>
            </a:r>
            <a:br>
              <a:rPr lang="en-US" sz="4000" i="1" dirty="0">
                <a:latin typeface="Baskerville Old Face" panose="02020602080505020303" pitchFamily="18" charset="0"/>
              </a:rPr>
            </a:br>
            <a:r>
              <a:rPr lang="en-US" sz="4000" i="1" dirty="0">
                <a:latin typeface="Baskerville Old Face" panose="02020602080505020303" pitchFamily="18" charset="0"/>
              </a:rPr>
              <a:t>THE GREEN KNIGHT</a:t>
            </a:r>
            <a:endParaRPr sz="4000" i="1" dirty="0">
              <a:latin typeface="Baskerville Old Face" panose="02020602080505020303" pitchFamily="18" charset="0"/>
            </a:endParaRPr>
          </a:p>
        </p:txBody>
      </p:sp>
      <p:sp>
        <p:nvSpPr>
          <p:cNvPr id="426" name="Google Shape;426;p41"/>
          <p:cNvSpPr txBox="1">
            <a:spLocks noGrp="1"/>
          </p:cNvSpPr>
          <p:nvPr>
            <p:ph type="subTitle" idx="1"/>
          </p:nvPr>
        </p:nvSpPr>
        <p:spPr>
          <a:xfrm>
            <a:off x="816113" y="3863775"/>
            <a:ext cx="4865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Knighthood inside and out</a:t>
            </a:r>
            <a:endParaRPr dirty="0"/>
          </a:p>
        </p:txBody>
      </p:sp>
      <p:grpSp>
        <p:nvGrpSpPr>
          <p:cNvPr id="427" name="Google Shape;427;p4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428" name="Google Shape;428;p41"/>
            <p:cNvCxnSpPr/>
            <p:nvPr/>
          </p:nvCxnSpPr>
          <p:spPr>
            <a:xfrm>
              <a:off x="0" y="3689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41"/>
            <p:cNvCxnSpPr/>
            <p:nvPr/>
          </p:nvCxnSpPr>
          <p:spPr>
            <a:xfrm>
              <a:off x="0" y="924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41"/>
            <p:cNvCxnSpPr/>
            <p:nvPr/>
          </p:nvCxnSpPr>
          <p:spPr>
            <a:xfrm rot="5400000">
              <a:off x="3585450" y="2571750"/>
              <a:ext cx="5143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9E7CD8-92C9-B3EE-24BF-4A34BCF80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189" y="0"/>
            <a:ext cx="33568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subTitle" idx="1"/>
          </p:nvPr>
        </p:nvSpPr>
        <p:spPr>
          <a:xfrm>
            <a:off x="3250347" y="671914"/>
            <a:ext cx="5893653" cy="3289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c.1375 (by Pearl poet?)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finest Arthurian romance in English” (</a:t>
            </a:r>
            <a:r>
              <a:rPr lang="en-US" sz="20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Norton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Popularity of medieval romances: exotic adventures + love trysts (often explicit!)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 in 12</a:t>
            </a:r>
            <a:r>
              <a:rPr lang="en-US" sz="2000" baseline="30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-century tales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“Alliterative Revival” 2530 ll. variant of the “Beheading Game” lay: 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lliteration + “bob and wheel” (short line followed by rhyming quatrain) ending of each stanza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Optional: watch the event commemorating Tolkien’s lecture on “</a:t>
            </a:r>
            <a:r>
              <a:rPr lang="en-US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SGatGN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at </a:t>
            </a:r>
            <a:r>
              <a:rPr lang="en-US" sz="2000" b="1" dirty="0">
                <a:latin typeface="Palatino Linotype" panose="02040502050505030304" pitchFamily="18" charset="0"/>
                <a:hlinkClick r:id="rId3"/>
              </a:rPr>
              <a:t>https://www.youtube.com/watch?v=Q4c_bKoTM0k</a:t>
            </a:r>
            <a:r>
              <a:rPr lang="en-US" sz="2000" b="1" dirty="0">
                <a:latin typeface="Palatino Linotype" panose="02040502050505030304" pitchFamily="18" charset="0"/>
              </a:rPr>
              <a:t>  </a:t>
            </a:r>
            <a:endParaRPr lang="en-US" sz="20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0" name="Google Shape;450;p43"/>
          <p:cNvCxnSpPr/>
          <p:nvPr/>
        </p:nvCxnSpPr>
        <p:spPr>
          <a:xfrm>
            <a:off x="0" y="4219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43"/>
          <p:cNvCxnSpPr/>
          <p:nvPr/>
        </p:nvCxnSpPr>
        <p:spPr>
          <a:xfrm>
            <a:off x="0" y="924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, colorful, painted, window&#10;&#10;Description automatically generated">
            <a:extLst>
              <a:ext uri="{FF2B5EF4-FFF2-40B4-BE49-F238E27FC236}">
                <a16:creationId xmlns:a16="http://schemas.microsoft.com/office/drawing/2014/main" id="{FA6FFA1C-E373-CD39-BF59-DC340EB50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260"/>
            <a:ext cx="3734527" cy="5131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5"/>
          <p:cNvPicPr preferRelativeResize="0"/>
          <p:nvPr/>
        </p:nvPicPr>
        <p:blipFill rotWithShape="1">
          <a:blip r:embed="rId3">
            <a:alphaModFix/>
          </a:blip>
          <a:srcRect l="3776" t="6314" r="3656" b="72081"/>
          <a:stretch/>
        </p:blipFill>
        <p:spPr>
          <a:xfrm>
            <a:off x="345325" y="324825"/>
            <a:ext cx="8463601" cy="111117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5"/>
          <p:cNvSpPr txBox="1">
            <a:spLocks noGrp="1"/>
          </p:cNvSpPr>
          <p:nvPr>
            <p:ph type="subTitle" idx="1"/>
          </p:nvPr>
        </p:nvSpPr>
        <p:spPr>
          <a:xfrm>
            <a:off x="345325" y="1435991"/>
            <a:ext cx="5256337" cy="299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C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 Gawain</a:t>
            </a:r>
            <a:r>
              <a:rPr lang="en-US" sz="3200" dirty="0">
                <a:solidFill>
                  <a:srgbClr val="FFC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ll. 1-1125:</a:t>
            </a:r>
          </a:p>
          <a:p>
            <a:pPr marL="139700" indent="0" algn="l"/>
            <a:endParaRPr lang="en-US" sz="2400" dirty="0">
              <a:solidFill>
                <a:srgbClr val="FFC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Poem starts with genealogy from Troy—import of royal bloodlines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Pretense of orality (ll. 30-32)—why?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5" name="Picture 4" descr="A picture containing text, old, painting, fabric&#10;&#10;Description automatically generated">
            <a:extLst>
              <a:ext uri="{FF2B5EF4-FFF2-40B4-BE49-F238E27FC236}">
                <a16:creationId xmlns:a16="http://schemas.microsoft.com/office/drawing/2014/main" id="{A84439A8-696C-9356-2F4C-01C1BAF83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83" y="251172"/>
            <a:ext cx="3662162" cy="4641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"/>
          <p:cNvSpPr txBox="1">
            <a:spLocks noGrp="1"/>
          </p:cNvSpPr>
          <p:nvPr>
            <p:ph type="title"/>
          </p:nvPr>
        </p:nvSpPr>
        <p:spPr>
          <a:xfrm>
            <a:off x="1390812" y="250142"/>
            <a:ext cx="5487938" cy="541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C000"/>
                </a:solidFill>
                <a:latin typeface="Baskerville Old Face" panose="02020602080505020303" pitchFamily="18" charset="0"/>
              </a:rPr>
              <a:t>Symbolic elements</a:t>
            </a:r>
            <a:endParaRPr sz="3600" b="1" dirty="0">
              <a:solidFill>
                <a:srgbClr val="FFC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13" name="Google Shape;513;p48"/>
          <p:cNvSpPr txBox="1">
            <a:spLocks noGrp="1"/>
          </p:cNvSpPr>
          <p:nvPr>
            <p:ph type="title" idx="3"/>
          </p:nvPr>
        </p:nvSpPr>
        <p:spPr>
          <a:xfrm>
            <a:off x="413402" y="1333948"/>
            <a:ext cx="4243122" cy="3205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-setting and time—New Year’s Day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castle hall (</a:t>
            </a:r>
            <a:r>
              <a:rPr lang="en-US" sz="20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locus </a:t>
            </a:r>
            <a:r>
              <a:rPr lang="en-US" sz="2000" i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amoenus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vs the forest/countryside (streams, mountains)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-colors (Bercilak’s and Gawain’s)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-Gawain as a solar hero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-Holly sprig and ax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-Gawain taking up the challenge as “most unworthy” (l. 354)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beheading game</a:t>
            </a:r>
          </a:p>
        </p:txBody>
      </p:sp>
      <p:pic>
        <p:nvPicPr>
          <p:cNvPr id="9" name="Picture 8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9132132C-8C3D-DD20-5235-A11F12B46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3" r="8562"/>
          <a:stretch/>
        </p:blipFill>
        <p:spPr>
          <a:xfrm>
            <a:off x="4679576" y="1267864"/>
            <a:ext cx="4510528" cy="3084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4"/>
          <p:cNvSpPr txBox="1">
            <a:spLocks noGrp="1"/>
          </p:cNvSpPr>
          <p:nvPr>
            <p:ph type="title"/>
          </p:nvPr>
        </p:nvSpPr>
        <p:spPr>
          <a:xfrm>
            <a:off x="720000" y="1250883"/>
            <a:ext cx="4086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Knight’s/ Hero’s Quest</a:t>
            </a:r>
            <a:br>
              <a:rPr lang="en-US" sz="2400" dirty="0">
                <a:solidFill>
                  <a:srgbClr val="FFC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Palatino Linotype" panose="02040502050505030304" pitchFamily="18" charset="0"/>
              </a:rPr>
              <a:t>Joseph Campbell’s Heroic Quest Cycle (from </a:t>
            </a:r>
            <a:r>
              <a:rPr lang="en-US" sz="2400" i="1" dirty="0">
                <a:latin typeface="Palatino Linotype" panose="02040502050505030304" pitchFamily="18" charset="0"/>
              </a:rPr>
              <a:t>The Hero with a Thousand Faces</a:t>
            </a:r>
            <a:r>
              <a:rPr lang="en-US" sz="2400" dirty="0">
                <a:latin typeface="Palatino Linotype" panose="02040502050505030304" pitchFamily="18" charset="0"/>
              </a:rPr>
              <a:t>, 1949)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dirty="0">
                <a:latin typeface="Palatino Linotype" panose="02040502050505030304" pitchFamily="18" charset="0"/>
              </a:rPr>
              <a:t>-Based on Lord Raglan’s idea of </a:t>
            </a:r>
            <a:r>
              <a:rPr lang="en-US" sz="24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the monomyth (24 traits)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endParaRPr lang="pt-BR" sz="2400" dirty="0"/>
          </a:p>
        </p:txBody>
      </p:sp>
      <p:pic>
        <p:nvPicPr>
          <p:cNvPr id="4" name="Picture 3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5BF7E97-D180-9820-C777-D1E4C4B4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60" y="117772"/>
            <a:ext cx="4712440" cy="4704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6"/>
          <p:cNvPicPr preferRelativeResize="0"/>
          <p:nvPr/>
        </p:nvPicPr>
        <p:blipFill rotWithShape="1">
          <a:blip r:embed="rId3">
            <a:alphaModFix/>
          </a:blip>
          <a:srcRect l="3777" t="72470" r="47733" b="11517"/>
          <a:stretch/>
        </p:blipFill>
        <p:spPr>
          <a:xfrm>
            <a:off x="345325" y="3700237"/>
            <a:ext cx="4433951" cy="82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6"/>
          <p:cNvPicPr preferRelativeResize="0"/>
          <p:nvPr/>
        </p:nvPicPr>
        <p:blipFill rotWithShape="1">
          <a:blip r:embed="rId3">
            <a:alphaModFix/>
          </a:blip>
          <a:srcRect l="3772" t="6218" r="47735" b="66251"/>
          <a:stretch/>
        </p:blipFill>
        <p:spPr>
          <a:xfrm>
            <a:off x="345325" y="319825"/>
            <a:ext cx="4433951" cy="14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6"/>
          <p:cNvSpPr txBox="1">
            <a:spLocks noGrp="1"/>
          </p:cNvSpPr>
          <p:nvPr>
            <p:ph type="subTitle" idx="1"/>
          </p:nvPr>
        </p:nvSpPr>
        <p:spPr>
          <a:xfrm>
            <a:off x="4925955" y="460881"/>
            <a:ext cx="3765143" cy="3651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pentagel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(pentalpha, pentacle): 5x physical, religious, courtly, knightly</a:t>
            </a:r>
          </a:p>
          <a:p>
            <a:pPr indent="0" algn="l"/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Chivalry and </a:t>
            </a:r>
            <a:r>
              <a:rPr lang="en-US" sz="2400" i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trawthe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(“troth”/”truth”)</a:t>
            </a:r>
          </a:p>
          <a:p>
            <a:pPr marL="0" lvl="0" indent="0" algn="l"/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forest castle and the two ladies</a:t>
            </a:r>
          </a:p>
          <a:p>
            <a:pPr marL="0" lvl="0" indent="0" algn="l"/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second exchange game Gawain undertakes blindly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F30313-E7C1-BFA8-6050-C5DA3BF39D63}"/>
                  </a:ext>
                </a:extLst>
              </p14:cNvPr>
              <p14:cNvContentPartPr/>
              <p14:nvPr/>
            </p14:nvContentPartPr>
            <p14:xfrm>
              <a:off x="837287" y="19589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F30313-E7C1-BFA8-6050-C5DA3BF39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287" y="185134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DC3D742-4AB9-E1AE-A583-4E40B911D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13" b="76224" l="24500" r="75871"/>
                    </a14:imgEffect>
                  </a14:imgLayer>
                </a14:imgProps>
              </a:ext>
            </a:extLst>
          </a:blip>
          <a:srcRect l="18079" t="17486" r="17708" b="17250"/>
          <a:stretch/>
        </p:blipFill>
        <p:spPr>
          <a:xfrm>
            <a:off x="514829" y="283229"/>
            <a:ext cx="3842017" cy="4966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ear Style Topography University Practical Lesson by Slidesgo">
  <a:themeElements>
    <a:clrScheme name="Simple Light">
      <a:dk1>
        <a:srgbClr val="1B8366"/>
      </a:dk1>
      <a:lt1>
        <a:srgbClr val="FFDD0E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295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Assistant</vt:lpstr>
      <vt:lpstr>Baskerville Old Face</vt:lpstr>
      <vt:lpstr>Cambo</vt:lpstr>
      <vt:lpstr>Palatino Linotype</vt:lpstr>
      <vt:lpstr>Linear Style Topography University Practical Lesson by Slidesgo</vt:lpstr>
      <vt:lpstr>SIR GAWAIN AND  THE GREEN KNIGHT</vt:lpstr>
      <vt:lpstr>PowerPoint Presentation</vt:lpstr>
      <vt:lpstr>PowerPoint Presentation</vt:lpstr>
      <vt:lpstr>Symbolic elements</vt:lpstr>
      <vt:lpstr>The Knight’s/ Hero’s Quest  Joseph Campbell’s Heroic Quest Cycle (from The Hero with a Thousand Faces, 1949) -Based on Lord Raglan’s idea of the monomyth (24 traits)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GAWAIN AND  THE GREEN KNIGHT</dc:title>
  <dc:creator>Christina Dokou</dc:creator>
  <cp:lastModifiedBy>Christina Dokou</cp:lastModifiedBy>
  <cp:revision>5</cp:revision>
  <dcterms:modified xsi:type="dcterms:W3CDTF">2023-11-23T17:11:23Z</dcterms:modified>
</cp:coreProperties>
</file>