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CA8EAD-202C-443C-AF4A-40B18204D105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1C228A-0DBA-4BBE-B750-F7E8C8DEE3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43" y="2133600"/>
            <a:ext cx="5029200" cy="1470025"/>
          </a:xfrm>
        </p:spPr>
        <p:txBody>
          <a:bodyPr/>
          <a:lstStyle/>
          <a:p>
            <a:r>
              <a:rPr lang="en-US" b="1" dirty="0"/>
              <a:t>Walt Whitman </a:t>
            </a:r>
            <a:br>
              <a:rPr lang="en-US" b="1" dirty="0"/>
            </a:br>
            <a:r>
              <a:rPr lang="en-US" b="1" dirty="0"/>
              <a:t>(1819-1892)</a:t>
            </a:r>
          </a:p>
        </p:txBody>
      </p:sp>
      <p:pic>
        <p:nvPicPr>
          <p:cNvPr id="4" name="Picture 3" descr="Whitma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9299" y="838200"/>
            <a:ext cx="4114800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7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4416635" cy="5791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6634" y="457200"/>
            <a:ext cx="4574965" cy="838200"/>
          </a:xfrm>
        </p:spPr>
        <p:txBody>
          <a:bodyPr/>
          <a:lstStyle/>
          <a:p>
            <a:r>
              <a:rPr lang="en-US" dirty="0"/>
              <a:t>     Traits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600200"/>
            <a:ext cx="50292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Teen prodigy, autodidact, man of many trades (journalism, printing, Civil War volunteer nurse)</a:t>
            </a:r>
          </a:p>
          <a:p>
            <a:r>
              <a:rPr lang="en-US" dirty="0"/>
              <a:t>Democratic activist and abolitionist</a:t>
            </a:r>
          </a:p>
          <a:p>
            <a:r>
              <a:rPr lang="en-US" dirty="0"/>
              <a:t>Bohemian, unconventional, “rough”, openly gay (</a:t>
            </a:r>
            <a:r>
              <a:rPr lang="en-US" i="1" dirty="0"/>
              <a:t>Live Oak, with Moss; </a:t>
            </a:r>
            <a:r>
              <a:rPr lang="en-US" i="1" dirty="0" err="1"/>
              <a:t>Calamus</a:t>
            </a:r>
            <a:r>
              <a:rPr lang="en-US" dirty="0"/>
              <a:t>)</a:t>
            </a:r>
          </a:p>
          <a:p>
            <a:r>
              <a:rPr lang="en-US" dirty="0"/>
              <a:t>Influences: transcendentalism, pantheism, romanticism, republicanism</a:t>
            </a:r>
          </a:p>
          <a:p>
            <a:r>
              <a:rPr lang="en-US" dirty="0"/>
              <a:t>1855 </a:t>
            </a:r>
            <a:r>
              <a:rPr lang="en-US" i="1" dirty="0"/>
              <a:t>Leaves of Grass</a:t>
            </a:r>
            <a:r>
              <a:rPr lang="en-US" dirty="0"/>
              <a:t>, American “epic,” revised and implemented until 1892 (“deathbed” edition)</a:t>
            </a:r>
          </a:p>
          <a:p>
            <a:r>
              <a:rPr lang="en-US" dirty="0"/>
              <a:t>Unrhymed, long lines; rhythmic repetition, grand, bold epic tone; key presence of nature; “father of free verse”</a:t>
            </a:r>
          </a:p>
        </p:txBody>
      </p:sp>
    </p:spTree>
    <p:extLst>
      <p:ext uri="{BB962C8B-B14F-4D97-AF65-F5344CB8AC3E}">
        <p14:creationId xmlns:p14="http://schemas.microsoft.com/office/powerpoint/2010/main" val="323944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“Song of Myself” (1892 version)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26" y="1491343"/>
            <a:ext cx="8850774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/>
              <a:t>Who is “myself”?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How does this beginning/theme differ from </a:t>
            </a:r>
            <a:br>
              <a:rPr lang="en-US" sz="2000" dirty="0"/>
            </a:br>
            <a:r>
              <a:rPr lang="en-US" sz="2000" dirty="0"/>
              <a:t>traditional epics?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Invocation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Theme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Perspective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Transcendental elements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Relation of human body to nature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Grass as a symbol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“Attitude towards books, “creeds and schools” (l. 10)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perfumes” vs “atmosphere” (ll.14-17)</a:t>
            </a:r>
          </a:p>
          <a:p>
            <a:pPr lvl="1">
              <a:spcBef>
                <a:spcPts val="0"/>
              </a:spcBef>
            </a:pPr>
            <a:r>
              <a:rPr lang="en-GB" sz="2000" b="0" i="0" dirty="0">
                <a:solidFill>
                  <a:srgbClr val="333333"/>
                </a:solidFill>
                <a:effectLst/>
              </a:rPr>
              <a:t>“Clear and sweet is my soul, and clear and sweet is all that is not my soul” (l. 52)—meaning?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/>
              <a:t>What is “the origin of all poems” (l.33)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Relation to other people (what kind?) to “Me Myself” (part 4, 7); my soul vs “the other I am” (part 5)</a:t>
            </a:r>
          </a:p>
          <a:p>
            <a:pPr>
              <a:spcBef>
                <a:spcPts val="0"/>
              </a:spcBef>
            </a:pPr>
            <a:r>
              <a:rPr lang="en-US" sz="2000" dirty="0"/>
              <a:t>Part 6-7: view of death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3"/>
          <a:stretch/>
        </p:blipFill>
        <p:spPr>
          <a:xfrm>
            <a:off x="5377543" y="1134909"/>
            <a:ext cx="3537857" cy="316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73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Part 8: Urban America</a:t>
            </a:r>
          </a:p>
          <a:p>
            <a:r>
              <a:rPr lang="en-US" dirty="0"/>
              <a:t>Part 9: Rural America</a:t>
            </a:r>
          </a:p>
          <a:p>
            <a:r>
              <a:rPr lang="en-US" dirty="0"/>
              <a:t>Part 10: Wild America (why references to mixed Native-Anglo marriage and runaway slave there?)</a:t>
            </a:r>
          </a:p>
          <a:p>
            <a:r>
              <a:rPr lang="en-US" dirty="0"/>
              <a:t>Part 11: “Twenty-eight young </a:t>
            </a:r>
            <a:r>
              <a:rPr lang="en-US" dirty="0" err="1"/>
              <a:t>men”+woman</a:t>
            </a:r>
            <a:endParaRPr lang="en-US" dirty="0"/>
          </a:p>
          <a:p>
            <a:r>
              <a:rPr lang="en-US" dirty="0"/>
              <a:t>Part 12: What is the main trait of the working men?</a:t>
            </a:r>
          </a:p>
          <a:p>
            <a:r>
              <a:rPr lang="en-US" dirty="0"/>
              <a:t>Part 13: What connects the human to the forest world?</a:t>
            </a:r>
          </a:p>
          <a:p>
            <a:endParaRPr lang="en-US" dirty="0"/>
          </a:p>
          <a:p>
            <a:r>
              <a:rPr lang="en-US" dirty="0"/>
              <a:t>How does the poem create rhythm?</a:t>
            </a:r>
          </a:p>
          <a:p>
            <a:r>
              <a:rPr lang="en-US" dirty="0"/>
              <a:t>How is this poem American?</a:t>
            </a:r>
          </a:p>
          <a:p>
            <a:r>
              <a:rPr lang="en-US" dirty="0"/>
              <a:t>How is this poem an epic?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"/>
            <a:ext cx="4038600" cy="256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36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251</TotalTime>
  <Words>329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Franklin Gothic Book</vt:lpstr>
      <vt:lpstr>Franklin Gothic Medium</vt:lpstr>
      <vt:lpstr>Wingdings 2</vt:lpstr>
      <vt:lpstr>Trek</vt:lpstr>
      <vt:lpstr>Walt Whitman  (1819-1892)</vt:lpstr>
      <vt:lpstr>     Traits</vt:lpstr>
      <vt:lpstr>“Song of Myself” (1892 version)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 Whitman  (1819-1892)</dc:title>
  <dc:creator>Christina Dokou</dc:creator>
  <cp:lastModifiedBy>Christina</cp:lastModifiedBy>
  <cp:revision>12</cp:revision>
  <dcterms:created xsi:type="dcterms:W3CDTF">2020-03-21T18:09:54Z</dcterms:created>
  <dcterms:modified xsi:type="dcterms:W3CDTF">2022-03-20T18:41:38Z</dcterms:modified>
</cp:coreProperties>
</file>