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9" r:id="rId6"/>
    <p:sldId id="303" r:id="rId7"/>
    <p:sldId id="304" r:id="rId8"/>
    <p:sldId id="305" r:id="rId9"/>
    <p:sldId id="281" r:id="rId10"/>
    <p:sldId id="302" r:id="rId11"/>
    <p:sldId id="306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2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A46A-06E0-4B10-B874-2B434C3E2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0736-8275-4107-A315-F10155774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facebook.com/sharer.php?u=https%3A%2F%2Fpoets.org%2Fpoem%2Fshall-i-compare-thee-summers-day-sonnet-18&amp;t=Shall%20I%20compare%20thee%20to%20a%20summer%E2%80%99s%20day%3F%20(Sonnet%2018)" TargetMode="External"/><Relationship Id="rId7" Type="http://schemas.openxmlformats.org/officeDocument/2006/relationships/hyperlink" Target="https://poets.org/poem/shall-i-compare-thee-summers-day-sonnet-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oets.org/print/poem/a855a0c9-0264-436f-96e8-cfb0ea275f17" TargetMode="External"/><Relationship Id="rId5" Type="http://schemas.openxmlformats.org/officeDocument/2006/relationships/hyperlink" Target="https://tumblr.com/share/link?url=https%3A%2F%2Fpoets.org%2Fpoem%2Fshall-i-compare-thee-summers-day-sonnet-18&amp;name=Shall%20I%20compare%20thee%20to%20a%20summer%E2%80%99s%20day%3F%20(Sonnet%2018)" TargetMode="External"/><Relationship Id="rId4" Type="http://schemas.openxmlformats.org/officeDocument/2006/relationships/hyperlink" Target="https://twitter.com/share?text=Shall%20I%20compare%20thee%20to%20a%20summer%E2%80%99s%20day?%20(Sonnet%2018)&amp;url=https%3A%2F%2Fpoets.org%2Fpoem%2Fshall-i-compare-thee-summers-day-sonnet-18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>
            <a:normAutofit/>
          </a:bodyPr>
          <a:lstStyle/>
          <a:p>
            <a:r>
              <a:rPr lang="en-US" dirty="0"/>
              <a:t>The origins of American poetry:</a:t>
            </a:r>
            <a:br>
              <a:rPr lang="en-US" dirty="0"/>
            </a:br>
            <a:r>
              <a:rPr lang="en-US" dirty="0"/>
              <a:t>THE colonial PERIOD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>
            <a:normAutofit/>
          </a:bodyPr>
          <a:lstStyle/>
          <a:p>
            <a:r>
              <a:rPr lang="en-US" dirty="0"/>
              <a:t>Presenter Name</a:t>
            </a:r>
          </a:p>
        </p:txBody>
      </p:sp>
      <p:pic>
        <p:nvPicPr>
          <p:cNvPr id="11" name="Picture Placeholder 10" descr="Flowers in a tree 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2E84-B59B-736E-A4D7-6AF377BF9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Phillis Wheatley (</a:t>
            </a:r>
            <a:r>
              <a:rPr lang="en-US" sz="4000" dirty="0"/>
              <a:t>1753-1784)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4FDBD-4C10-93C9-D7DE-394224BA523F}"/>
              </a:ext>
            </a:extLst>
          </p:cNvPr>
          <p:cNvSpPr txBox="1"/>
          <p:nvPr/>
        </p:nvSpPr>
        <p:spPr>
          <a:xfrm>
            <a:off x="334328" y="3087027"/>
            <a:ext cx="6109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African-American woman poet published (1773)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Brought as slave to America in 1761 (named after her slave ship); the </a:t>
            </a:r>
            <a:r>
              <a:rPr lang="en-US" dirty="0" err="1">
                <a:solidFill>
                  <a:schemeClr val="bg1"/>
                </a:solidFill>
              </a:rPr>
              <a:t>Wheatleys</a:t>
            </a:r>
            <a:r>
              <a:rPr lang="en-US" dirty="0">
                <a:solidFill>
                  <a:schemeClr val="bg1"/>
                </a:solidFill>
              </a:rPr>
              <a:t> classically educated her and nurtured her talent; success tour in the UK; liberated, but poverty, her husband’s imprisonment, deaths of all her 3 children and illness lead her to an early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Themes: elegies, classical, religious ideals -values,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 of “Uncle </a:t>
            </a:r>
            <a:r>
              <a:rPr lang="en-US" dirty="0" err="1">
                <a:solidFill>
                  <a:schemeClr val="bg1"/>
                </a:solidFill>
              </a:rPr>
              <a:t>Tomism</a:t>
            </a:r>
            <a:r>
              <a:rPr lang="en-US" dirty="0">
                <a:solidFill>
                  <a:schemeClr val="bg1"/>
                </a:solidFill>
              </a:rPr>
              <a:t>” (alienated race consciousness): was it compliance, or minority abolitionist rhetoric politics?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A10AA-2316-FED7-8186-D0801671A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45" y="-83820"/>
            <a:ext cx="5206365" cy="694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57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0EC9-8E32-9933-8569-C52103A0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1" y="888999"/>
            <a:ext cx="11271885" cy="1051914"/>
          </a:xfrm>
        </p:spPr>
        <p:txBody>
          <a:bodyPr/>
          <a:lstStyle/>
          <a:p>
            <a:r>
              <a:rPr lang="en-US" sz="4000" dirty="0"/>
              <a:t>“On Being Brought </a:t>
            </a:r>
            <a:br>
              <a:rPr lang="en-US" sz="4000" dirty="0"/>
            </a:br>
            <a:r>
              <a:rPr lang="en-US" sz="4000" dirty="0"/>
              <a:t>from Africa to America”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1E27-4F1E-A22D-AEDE-F763C87B1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07377" y="2404356"/>
            <a:ext cx="10078192" cy="4351338"/>
          </a:xfrm>
        </p:spPr>
        <p:txBody>
          <a:bodyPr/>
          <a:lstStyle/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'Twas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mercy brought me from my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Pagan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land,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Taught my benighted soul to understand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there's a God, that there's a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Saviour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too: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 I redemption neither sought nor knew.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view our sable race with scornful eye,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"Their colour is a diabolic die."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Remember,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Christians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Negros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black as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Cain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be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refin'd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join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angelic train.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Self-deprecating description of black race—why?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Ambiguous vocabulary (</a:t>
            </a:r>
            <a:r>
              <a:rPr lang="en-US" i="1" dirty="0"/>
              <a:t>not</a:t>
            </a:r>
            <a:r>
              <a:rPr lang="en-US" dirty="0"/>
              <a:t> seeking redemption)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Irony (“mercy”; “Christians”)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17C9-444E-0233-2F86-E3C511E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11</a:t>
            </a:fld>
            <a:endParaRPr lang="en-US"/>
          </a:p>
        </p:txBody>
      </p:sp>
      <p:pic>
        <p:nvPicPr>
          <p:cNvPr id="1030" name="Picture 6" descr="African Veld&quot; Images – Browse 15,426 Stock Photos, Vectors, and Video |  Adobe Stock">
            <a:extLst>
              <a:ext uri="{FF2B5EF4-FFF2-40B4-BE49-F238E27FC236}">
                <a16:creationId xmlns:a16="http://schemas.microsoft.com/office/drawing/2014/main" id="{0147CBD4-3BE1-D961-49A0-0FDB6D0B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06" y="2370137"/>
            <a:ext cx="65390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0" name="Title 69">
            <a:extLst>
              <a:ext uri="{FF2B5EF4-FFF2-40B4-BE49-F238E27FC236}">
                <a16:creationId xmlns:a16="http://schemas.microsoft.com/office/drawing/2014/main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429" y="961187"/>
            <a:ext cx="4930901" cy="801614"/>
          </a:xfrm>
        </p:spPr>
        <p:txBody>
          <a:bodyPr/>
          <a:lstStyle/>
          <a:p>
            <a:r>
              <a:rPr lang="en-US" dirty="0"/>
              <a:t>THE PURITANS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62585D30-EF48-420E-A2D2-902C30D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384" y="2501462"/>
            <a:ext cx="10807946" cy="3552497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November 11, 1620: Mayflower lands on Plymouth Rock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November 1621: Thanksgiving</a:t>
            </a:r>
            <a:endParaRPr lang="en-US" altLang="en-US" sz="105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European separatism: “Pilgrims”, the “saints”, the “Elect”, the “New Israel”, the “Chosen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People”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Goodie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Goodman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Adam, New Jerusalem, City on a Hill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Teleology, predestination, saving grace,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typology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Puritan work ethic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Crafts and education, but also America as 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“Devil’s Territory,” the Salem Witch trials (1692-93)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" panose="020B0604020202020204" pitchFamily="34" charset="0"/>
              </a:rPr>
              <a:t>Influence practically gone by the start of the 18</a:t>
            </a:r>
            <a:r>
              <a:rPr lang="en-US" altLang="en-US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altLang="en-US" dirty="0">
                <a:effectLst/>
                <a:latin typeface="Arial" panose="020B0604020202020204" pitchFamily="34" charset="0"/>
              </a:rPr>
              <a:t> century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 theatre, but journals, letters, memoirs/narratives, religious poetry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2AE2B76-F97F-4BE2-8670-72276A5F21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</p:spPr>
        <p:txBody>
          <a:bodyPr>
            <a:normAutofit fontScale="90000"/>
          </a:bodyPr>
          <a:lstStyle/>
          <a:p>
            <a:r>
              <a:rPr lang="en-US" dirty="0"/>
              <a:t>Anne </a:t>
            </a:r>
            <a:r>
              <a:rPr lang="en-US" dirty="0" err="1"/>
              <a:t>bradstreet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(1612-72)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7F58C77-3D69-4A7C-9937-4A27C6D6CCCE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44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242B5FB3-163D-42DF-B3A8-7AFACAED6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10" y="455322"/>
            <a:ext cx="6726683" cy="54350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 (woman) poet, 1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female writer to be published with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Tenth Muse Lately Sprung Up in America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(1650)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and her husband emigrated with John Winthrop’s group in America in 1630 (Massachusetts Bay Colony)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Educated; her father and husband were among the founders of Harvard; two of her sons graduates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Faced starvation, many difficult relocations, her house burning down, the death of her daughter-in-law and three grandchildren, smallpox paralysis, tuberculosis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Poetry 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hemes: personal, religious, on mortality, on women’s worth, on philosophical issues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220" y="1440333"/>
            <a:ext cx="6390408" cy="5033742"/>
          </a:xfrm>
        </p:spPr>
        <p:txBody>
          <a:bodyPr/>
          <a:lstStyle/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dear babe, my heart's too much content,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sweet babe, the pleasure of mine eye,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fair flower that for a space was lent,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ta'en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away unto eternity.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Blest babe, why should I once bewail thy fate,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sigh thy days so soon were terminate,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Sith thou art settled in an everlasting state.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nature trees do rot when they are grown,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plums and apples thoroughly ripe do fall,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corn and grass are in their season mown,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time brings down what is both strong and tall.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plants new set to be eradicate,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buds new blown to have so short a date,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by His hand alone that guides nature and fate.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pic>
        <p:nvPicPr>
          <p:cNvPr id="7" name="Picture Placeholder 16" descr="Autumn Orange leaves Forest ">
            <a:extLst>
              <a:ext uri="{FF2B5EF4-FFF2-40B4-BE49-F238E27FC236}">
                <a16:creationId xmlns:a16="http://schemas.microsoft.com/office/drawing/2014/main" id="{E314F5CF-B2D3-4B62-8AA1-DFFA49C632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3" r="9803"/>
          <a:stretch/>
        </p:blipFill>
        <p:spPr>
          <a:xfrm>
            <a:off x="6530090" y="0"/>
            <a:ext cx="56769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00" y="213666"/>
            <a:ext cx="8704515" cy="84274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Memory of My Dear Grandchild, Elizabeth Bradstreet, Who Deceased August, 1665, Being </a:t>
            </a:r>
            <a:r>
              <a:rPr lang="en-US" sz="2400" b="1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and a Half Old”</a:t>
            </a:r>
            <a:endParaRPr lang="en-US" sz="2400" cap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399D63-CA70-4AC4-8BA1-6B17EEC9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355" y="904009"/>
            <a:ext cx="6053011" cy="528897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Memory of My Dear Grandchild, Elizabeth Bradstreet, Who Deceased August, 1665, Being a Year and a Half Old”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consolatio</a:t>
            </a:r>
            <a:endParaRPr lang="en-US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Apostrophe, eulogy, Tone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Prefiguration of mourning as human fault: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“too much content”; “was lent”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Form: Variation of 8+6 convention: 7+7—why?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-why rhyming scheme of same last 3 lines? How does the form emphasize the meaning?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0" descr="Moss and mushrooms">
            <a:extLst>
              <a:ext uri="{FF2B5EF4-FFF2-40B4-BE49-F238E27FC236}">
                <a16:creationId xmlns:a16="http://schemas.microsoft.com/office/drawing/2014/main" id="{6B0E3A5B-BBB0-4AC7-BF21-19F5D20F7B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0" y="1893887"/>
            <a:ext cx="5245100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 My Dear and Loving Husband”</a:t>
            </a:r>
            <a:endParaRPr lang="en-US" sz="2400" cap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Placeholder 16" descr="Logs Stacked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773" y="1497108"/>
            <a:ext cx="7092778" cy="4345230"/>
          </a:xfrm>
        </p:spPr>
        <p:txBody>
          <a:bodyPr>
            <a:noAutofit/>
          </a:bodyPr>
          <a:lstStyle/>
          <a:p>
            <a:pPr marL="914400" indent="457200">
              <a:spcBef>
                <a:spcPts val="0"/>
              </a:spcBef>
            </a:pP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ever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were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surely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ever man were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lov'd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 wife, then thee.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ever wife was happy in a man,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Compare with me, ye women, if you can.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prize thy love more than whole Mines of gold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all the riches that the East doth hold.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love is such that Rivers cannot quench,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 ought but love from thee give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recompence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Thy love is such I can no way repay.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heavens reward thee manifold, I pray.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while we live, in love let's so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persever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when we live no more, we may live ever.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4ACCB-B6BA-4CC9-8CCA-E2AD5B56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328" y="279830"/>
            <a:ext cx="5070764" cy="56007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Edmund Spenser “Sonnet LXIIII” from </a:t>
            </a:r>
            <a:r>
              <a:rPr lang="en-US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Amoretti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4000"/>
              </a:lnSpc>
              <a:spcBef>
                <a:spcPts val="0"/>
              </a:spcBef>
            </a:pP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Comming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lyps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(such grace I found)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Me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seemd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smelt a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gardin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sweet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flowres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that dainty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odours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them threw around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for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damzels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fit to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louers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bowres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lips did smell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vnto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Gillyflowers,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ruddy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cheekes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vnto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Roses red: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snowy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browes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budded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Bellamoures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louely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eyes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Pincks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but newly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spred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goodly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bosome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Strawberry bed,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neck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bounch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Cullambynes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brest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lillyes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ere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leaues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shed,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her nipples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yong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blossomd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Iessemynes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fragrant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flowres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giue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most odorous smell,</a:t>
            </a:r>
          </a:p>
          <a:p>
            <a:pPr algn="l">
              <a:lnSpc>
                <a:spcPct val="134000"/>
              </a:lnSpc>
              <a:spcBef>
                <a:spcPts val="0"/>
              </a:spcBef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but her sweet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did them all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excell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E4BF-9AC6-4D06-8588-EDC2D3F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9CE0B41-9C06-4210-A3DB-A8BA787BC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8" y="90358"/>
            <a:ext cx="4821897" cy="49859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</a:t>
            </a: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 I compare thee to a summer’s day?”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(Sonnet 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434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Shall I compare thee to a summer’s day?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Thou art more lovely and more temperate.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Rough winds do shake the darling buds of May,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summer’s lease hath all too short a date.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 too hot the eye of heaven shines,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often is his gold complexion dimmed;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every fair from fair sometime declines,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chance, or nature’s changing course, untrimmed;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thy eternal summer shall not fade,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lose possession of that fair thou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ow’st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shall death brag thou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wand'rest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his shade,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in eternal lines to Time thou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grow'st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So long as men can breathe, or eyes can see,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So long lives this, and this gives life to thee.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>
            <a:hlinkClick r:id="rId3"/>
            <a:extLst>
              <a:ext uri="{FF2B5EF4-FFF2-40B4-BE49-F238E27FC236}">
                <a16:creationId xmlns:a16="http://schemas.microsoft.com/office/drawing/2014/main" id="{58693FFC-61D7-4B0A-94CD-F132B2B7B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">
            <a:hlinkClick r:id="rId4"/>
            <a:extLst>
              <a:ext uri="{FF2B5EF4-FFF2-40B4-BE49-F238E27FC236}">
                <a16:creationId xmlns:a16="http://schemas.microsoft.com/office/drawing/2014/main" id="{08472D87-B0A7-447C-BA12-40A425BAC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225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>
            <a:hlinkClick r:id="rId5"/>
            <a:extLst>
              <a:ext uri="{FF2B5EF4-FFF2-40B4-BE49-F238E27FC236}">
                <a16:creationId xmlns:a16="http://schemas.microsoft.com/office/drawing/2014/main" id="{BECB6F06-523B-4415-BA53-D4E82DBDC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935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">
            <a:hlinkClick r:id="rId6"/>
            <a:extLst>
              <a:ext uri="{FF2B5EF4-FFF2-40B4-BE49-F238E27FC236}">
                <a16:creationId xmlns:a16="http://schemas.microsoft.com/office/drawing/2014/main" id="{D5CF674A-9FB5-44F4-B1D1-57735ACCF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646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>
            <a:hlinkClick r:id="rId7"/>
            <a:extLst>
              <a:ext uri="{FF2B5EF4-FFF2-40B4-BE49-F238E27FC236}">
                <a16:creationId xmlns:a16="http://schemas.microsoft.com/office/drawing/2014/main" id="{2A40E724-C2EA-4619-9B30-777C0D3A3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355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7">
            <a:hlinkClick r:id="rId7"/>
            <a:extLst>
              <a:ext uri="{FF2B5EF4-FFF2-40B4-BE49-F238E27FC236}">
                <a16:creationId xmlns:a16="http://schemas.microsoft.com/office/drawing/2014/main" id="{0065D3CD-6A58-4EF0-B996-28F3A8D5EE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Placeholder 21" descr="Autumn yellow leaves in a Forest ">
            <a:extLst>
              <a:ext uri="{FF2B5EF4-FFF2-40B4-BE49-F238E27FC236}">
                <a16:creationId xmlns:a16="http://schemas.microsoft.com/office/drawing/2014/main" id="{8B455C34-F1AA-4708-A656-BEC06F9933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83" y="5214838"/>
            <a:ext cx="2592594" cy="1601548"/>
          </a:xfrm>
        </p:spPr>
      </p:pic>
      <p:pic>
        <p:nvPicPr>
          <p:cNvPr id="15" name="Picture Placeholder 14" descr="Autumn Orange Forest ">
            <a:extLst>
              <a:ext uri="{FF2B5EF4-FFF2-40B4-BE49-F238E27FC236}">
                <a16:creationId xmlns:a16="http://schemas.microsoft.com/office/drawing/2014/main" id="{3A763A56-8C12-404B-B374-9F31E4B704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542" y="5092994"/>
            <a:ext cx="2536336" cy="1723392"/>
          </a:xfrm>
        </p:spPr>
      </p:pic>
    </p:spTree>
    <p:extLst>
      <p:ext uri="{BB962C8B-B14F-4D97-AF65-F5344CB8AC3E}">
        <p14:creationId xmlns:p14="http://schemas.microsoft.com/office/powerpoint/2010/main" val="30932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361696-F6B9-497A-B3BE-67B3A4444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82" y="348625"/>
            <a:ext cx="5676900" cy="100565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Puritan appropriation of Elizabethan sonnet convention: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woman woos man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of feminine virtue, not sin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form/rhyme reflecting theme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typology: heavenly over earthly love, but latter leads to former (C/c Plato’s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opposite of “carpe diem”; promise of immortality not through art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42DF5C2B-B5CD-4988-A45D-27E31D584F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" b="67"/>
          <a:stretch/>
        </p:blipFill>
        <p:spPr>
          <a:xfrm>
            <a:off x="6515100" y="0"/>
            <a:ext cx="567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3B04-ACFE-4AF5-373A-245E9776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A029-165B-5C87-C2DB-72B2EEF7CA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African-American woman poet published (1773)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Brought as slave to America in 1761 (named after her slave ship); the </a:t>
            </a:r>
            <a:r>
              <a:rPr lang="en-US" dirty="0" err="1"/>
              <a:t>Wheatleys</a:t>
            </a:r>
            <a:r>
              <a:rPr lang="en-US" dirty="0"/>
              <a:t> classically educated her and nurtured her talent; success tour in the UK; liberated, but poverty, her husband’s imprisonment, deaths of all her 3 children and illness lead her to an early death.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Themes: elegies, classical, religious ideals -values,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Problem of “Uncle </a:t>
            </a:r>
            <a:r>
              <a:rPr lang="en-US" dirty="0" err="1"/>
              <a:t>Tomism</a:t>
            </a:r>
            <a:r>
              <a:rPr lang="en-US" dirty="0"/>
              <a:t>” (alienated race consciousness): was it compliance, or minority abolitionist rhetoric politics?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0C16F-CED1-A627-820B-3D75FF8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CEF49-2576-99AA-60D5-7978B2B2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60D74-CF9F-416F-15E5-2BFFC352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131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Chronicle design</Template>
  <TotalTime>203</TotalTime>
  <Words>1273</Words>
  <Application>Microsoft Office PowerPoint</Application>
  <PresentationFormat>Widescreen</PresentationFormat>
  <Paragraphs>121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Calisto MT</vt:lpstr>
      <vt:lpstr>Times New Roman</vt:lpstr>
      <vt:lpstr>Univers Condensed</vt:lpstr>
      <vt:lpstr>Wingdings</vt:lpstr>
      <vt:lpstr>ChronicleVTI</vt:lpstr>
      <vt:lpstr>The origins of American poetry: THE colonial PERIOD</vt:lpstr>
      <vt:lpstr>THE PURITANS</vt:lpstr>
      <vt:lpstr>Anne bradstreet  (1612-72)</vt:lpstr>
      <vt:lpstr>“In Memory of My Dear Grandchild, Elizabeth Bradstreet, Who Deceased August, 1665, Being a Year and a Half Old”</vt:lpstr>
      <vt:lpstr>PowerPoint Presentation</vt:lpstr>
      <vt:lpstr>“To My Dear and Loving Husband”</vt:lpstr>
      <vt:lpstr>PowerPoint Presentation</vt:lpstr>
      <vt:lpstr>PowerPoint Presentation</vt:lpstr>
      <vt:lpstr>PowerPoint Presentation</vt:lpstr>
      <vt:lpstr>Phillis Wheatley (1753-1784)</vt:lpstr>
      <vt:lpstr>“On Being Brought  from Africa to America”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American poetry:  from pre-Colombian to colonial</dc:title>
  <dc:creator>Christina Dokou</dc:creator>
  <cp:lastModifiedBy>Christina Dokou</cp:lastModifiedBy>
  <cp:revision>23</cp:revision>
  <dcterms:created xsi:type="dcterms:W3CDTF">2021-03-08T18:57:35Z</dcterms:created>
  <dcterms:modified xsi:type="dcterms:W3CDTF">2024-02-12T10:42:37Z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