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6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AE3F287-D761-449E-AE2A-70C438D61446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78E56DB9-DC81-4E58-A072-02CB9C1F2D6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2960"/>
            <a:ext cx="5715000" cy="1828800"/>
          </a:xfrm>
        </p:spPr>
        <p:txBody>
          <a:bodyPr/>
          <a:lstStyle/>
          <a:p>
            <a:r>
              <a:rPr lang="en-US" dirty="0"/>
              <a:t>From the Harlem Renaissance </a:t>
            </a:r>
            <a:br>
              <a:rPr lang="en-US" dirty="0"/>
            </a:br>
            <a:r>
              <a:rPr lang="en-US" dirty="0"/>
              <a:t>to the Black Arts Movement (BAM)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3614" r="17642"/>
          <a:stretch/>
        </p:blipFill>
        <p:spPr>
          <a:xfrm>
            <a:off x="6248400" y="112587"/>
            <a:ext cx="2736079" cy="65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3" y="1672126"/>
            <a:ext cx="4280657" cy="503347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Lincoln’s Emancipation Proclamation 1/1/1863</a:t>
            </a:r>
          </a:p>
          <a:p>
            <a:r>
              <a:rPr lang="en-US" dirty="0"/>
              <a:t>Segregation, Jim Crow laws (“separate but equal”)</a:t>
            </a:r>
          </a:p>
          <a:p>
            <a:pPr lvl="1"/>
            <a:r>
              <a:rPr lang="en-US" dirty="0"/>
              <a:t>the rural South/ urban, industrial North divide</a:t>
            </a:r>
          </a:p>
          <a:p>
            <a:r>
              <a:rPr lang="en-US" i="1" dirty="0"/>
              <a:t>The New Negro Anthology</a:t>
            </a:r>
            <a:r>
              <a:rPr lang="en-US" dirty="0"/>
              <a:t> (1925) and Harlem, NY cultural explosion</a:t>
            </a:r>
          </a:p>
          <a:p>
            <a:pPr lvl="1"/>
            <a:r>
              <a:rPr lang="en-US" dirty="0"/>
              <a:t>W.E.B. Du Bois “vs” Booker T. Washington </a:t>
            </a:r>
          </a:p>
          <a:p>
            <a:pPr lvl="1"/>
            <a:r>
              <a:rPr lang="en-US" dirty="0"/>
              <a:t>Zora Neale Hurston “vs” Langston Hughes </a:t>
            </a:r>
          </a:p>
          <a:p>
            <a:r>
              <a:rPr lang="en-US" dirty="0"/>
              <a:t>The 1960s Civil Rights Movement:</a:t>
            </a:r>
          </a:p>
          <a:p>
            <a:pPr lvl="1"/>
            <a:r>
              <a:rPr lang="en-US" dirty="0"/>
              <a:t>NAACP</a:t>
            </a:r>
          </a:p>
          <a:p>
            <a:pPr lvl="1"/>
            <a:r>
              <a:rPr lang="en-US" dirty="0"/>
              <a:t>Brown vs Board of Education in 1954 </a:t>
            </a:r>
          </a:p>
          <a:p>
            <a:pPr lvl="1"/>
            <a:r>
              <a:rPr lang="en-US" dirty="0"/>
              <a:t>Rosa Parks 1955</a:t>
            </a:r>
          </a:p>
          <a:p>
            <a:pPr lvl="1"/>
            <a:r>
              <a:rPr lang="en-US" dirty="0"/>
              <a:t>Reverent Martin Luther King Jr.’s “nonviolent resistance”</a:t>
            </a:r>
          </a:p>
          <a:p>
            <a:pPr lvl="1"/>
            <a:r>
              <a:rPr lang="en-US" dirty="0"/>
              <a:t>Selma-to-Montgomery (Alabama) marches</a:t>
            </a:r>
          </a:p>
          <a:p>
            <a:pPr lvl="1"/>
            <a:r>
              <a:rPr lang="en-US" dirty="0"/>
              <a:t>Black Power, Black Panthers, Malcolm X</a:t>
            </a:r>
          </a:p>
          <a:p>
            <a:pPr lvl="1"/>
            <a:r>
              <a:rPr lang="en-US" dirty="0"/>
              <a:t>Civil/Voting Rights Acts of 1964-68</a:t>
            </a:r>
          </a:p>
          <a:p>
            <a:r>
              <a:rPr lang="en-US" dirty="0"/>
              <a:t>The B.A.M. (</a:t>
            </a:r>
            <a:r>
              <a:rPr lang="en-US" dirty="0" err="1"/>
              <a:t>Imamu</a:t>
            </a:r>
            <a:r>
              <a:rPr lang="en-US" dirty="0"/>
              <a:t> </a:t>
            </a:r>
            <a:r>
              <a:rPr lang="en-US" dirty="0" err="1"/>
              <a:t>Amiri</a:t>
            </a:r>
            <a:r>
              <a:rPr lang="en-US" dirty="0"/>
              <a:t> Baraka)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“New Negro”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51" y="1676400"/>
            <a:ext cx="4857918" cy="36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719070"/>
            <a:ext cx="5181601" cy="4946941"/>
          </a:xfrm>
        </p:spPr>
        <p:txBody>
          <a:bodyPr>
            <a:normAutofit/>
          </a:bodyPr>
          <a:lstStyle/>
          <a:p>
            <a:r>
              <a:rPr lang="en-US" dirty="0"/>
              <a:t>Foremost African-American poet of the Harlem Renaissance, author (of “Everyman” Jesse B. </a:t>
            </a:r>
            <a:r>
              <a:rPr lang="en-US" dirty="0" err="1"/>
              <a:t>Semple</a:t>
            </a:r>
            <a:r>
              <a:rPr lang="en-US" dirty="0"/>
              <a:t> or Simple novels), playwright, critic</a:t>
            </a:r>
          </a:p>
          <a:p>
            <a:r>
              <a:rPr lang="en-US" dirty="0"/>
              <a:t>Erratic childhood life (moves), sporadic education, odd jobs and world travels, yet early and prodigious engagement with poetry</a:t>
            </a:r>
          </a:p>
          <a:p>
            <a:r>
              <a:rPr lang="en-US" dirty="0"/>
              <a:t>Black rights/experience spokesperson and (persecuted) communist</a:t>
            </a:r>
          </a:p>
          <a:p>
            <a:r>
              <a:rPr lang="en-US" dirty="0"/>
              <a:t>Canonical poetic forms melded with black urban themes, idiom, humor, music (jazz improvisation)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LANGSTON HUGHES (1902-67)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76400"/>
            <a:ext cx="3410789" cy="49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</a:t>
            </a:r>
            <a:r>
              <a:rPr lang="en-US" dirty="0" smtClean="0"/>
              <a:t>petition</a:t>
            </a:r>
            <a:r>
              <a:rPr lang="en-US" dirty="0"/>
              <a:t>; blues </a:t>
            </a:r>
            <a:r>
              <a:rPr lang="en-US" dirty="0" smtClean="0"/>
              <a:t>format</a:t>
            </a:r>
            <a:r>
              <a:rPr lang="el-GR" dirty="0" smtClean="0"/>
              <a:t>, </a:t>
            </a:r>
            <a:r>
              <a:rPr lang="en-US" dirty="0" smtClean="0"/>
              <a:t>gospel derived from “call and response” patters of African </a:t>
            </a:r>
            <a:r>
              <a:rPr lang="en-US" dirty="0" err="1" smtClean="0"/>
              <a:t>orature</a:t>
            </a:r>
            <a:endParaRPr lang="en-US" dirty="0"/>
          </a:p>
          <a:p>
            <a:r>
              <a:rPr lang="en-US" dirty="0" smtClean="0"/>
              <a:t>significance </a:t>
            </a:r>
            <a:r>
              <a:rPr lang="en-US" dirty="0"/>
              <a:t>of the rivers: Euphrates, Congo, Nile, Mississippi</a:t>
            </a:r>
          </a:p>
          <a:p>
            <a:r>
              <a:rPr lang="en-US" dirty="0" smtClean="0"/>
              <a:t>why </a:t>
            </a:r>
            <a:r>
              <a:rPr lang="en-US" dirty="0"/>
              <a:t>“dusky” rivers? </a:t>
            </a:r>
            <a:r>
              <a:rPr lang="en-US" dirty="0" smtClean="0"/>
              <a:t>“</a:t>
            </a:r>
            <a:r>
              <a:rPr lang="en-US" dirty="0" smtClean="0"/>
              <a:t>muddy” to “golden”? </a:t>
            </a:r>
            <a:r>
              <a:rPr lang="en-US" dirty="0" smtClean="0"/>
              <a:t>Color symbolism</a:t>
            </a:r>
          </a:p>
          <a:p>
            <a:r>
              <a:rPr lang="en-US" dirty="0" smtClean="0"/>
              <a:t>Biblical allusions</a:t>
            </a:r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does it mean to have known rivers?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Negro Speaks of Rivers”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1" y="3886200"/>
            <a:ext cx="7391400" cy="29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5822B7BB-802C-A66A-87B5-3B698E4A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7" y="1549153"/>
            <a:ext cx="8942033" cy="5308847"/>
          </a:xfrm>
        </p:spPr>
        <p:txBody>
          <a:bodyPr>
            <a:noAutofit/>
          </a:bodyPr>
          <a:lstStyle/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I’ve known rivers: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r>
              <a:rPr lang="en-GB" b="0" i="0" dirty="0">
                <a:solidFill>
                  <a:srgbClr val="000000"/>
                </a:solidFill>
                <a:effectLst/>
              </a:rPr>
              <a:t>I’ve known rivers ancient as the world and older than the flow of human blood in human veins.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endParaRPr lang="en-GB" b="0" i="0" dirty="0">
              <a:solidFill>
                <a:srgbClr val="000000"/>
              </a:solidFill>
              <a:effectLst/>
            </a:endParaRPr>
          </a:p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My soul has grown deep like the rivers.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endParaRPr lang="en-GB" b="0" i="0" dirty="0">
              <a:solidFill>
                <a:srgbClr val="000000"/>
              </a:solidFill>
              <a:effectLst/>
            </a:endParaRPr>
          </a:p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I bathed in the Euphrates when dawns were young.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r>
              <a:rPr lang="en-GB" b="0" i="0" dirty="0">
                <a:solidFill>
                  <a:srgbClr val="000000"/>
                </a:solidFill>
                <a:effectLst/>
              </a:rPr>
              <a:t>I built my hut near the Congo and it lulled me to sleep.</a:t>
            </a:r>
          </a:p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I looked upon the Nile and raised the pyramids above it.</a:t>
            </a:r>
          </a:p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I heard the singing of the Mississippi when Abe Lincoln went down to New Orleans, and I’ve seen its muddy bosom turn all golden in the sunset.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endParaRPr lang="en-GB" b="0" i="0" dirty="0">
              <a:solidFill>
                <a:srgbClr val="000000"/>
              </a:solidFill>
              <a:effectLst/>
            </a:endParaRPr>
          </a:p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I’ve known rivers: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r>
              <a:rPr lang="en-GB" b="0" i="0" dirty="0">
                <a:solidFill>
                  <a:srgbClr val="000000"/>
                </a:solidFill>
                <a:effectLst/>
              </a:rPr>
              <a:t>Ancient, dusky rivers.</a:t>
            </a:r>
            <a:br>
              <a:rPr lang="en-GB" b="0" i="0" dirty="0">
                <a:solidFill>
                  <a:srgbClr val="000000"/>
                </a:solidFill>
                <a:effectLst/>
              </a:rPr>
            </a:br>
            <a:endParaRPr lang="en-GB" b="0" i="0" dirty="0">
              <a:solidFill>
                <a:srgbClr val="000000"/>
              </a:solidFill>
              <a:effectLst/>
            </a:endParaRPr>
          </a:p>
          <a:p>
            <a:pPr indent="0" algn="l" fontAlgn="base">
              <a:spcBef>
                <a:spcPts val="0"/>
              </a:spcBef>
              <a:buNone/>
            </a:pPr>
            <a:r>
              <a:rPr lang="en-GB" b="0" i="0" dirty="0">
                <a:solidFill>
                  <a:srgbClr val="000000"/>
                </a:solidFill>
                <a:effectLst/>
              </a:rPr>
              <a:t>My soul has grown deep like the rivers.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2E8B235-B9D7-1468-AA0C-F82CB1D0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negro speaks of rivers”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719071"/>
            <a:ext cx="4800600" cy="4998860"/>
          </a:xfrm>
        </p:spPr>
        <p:txBody>
          <a:bodyPr/>
          <a:lstStyle/>
          <a:p>
            <a:r>
              <a:rPr lang="en-US" dirty="0"/>
              <a:t>From teen poet to first African-American to win the Pulitzer, Illinois poet-laureate, Library of Congress advisor, multi-celebrated poet, professor</a:t>
            </a:r>
          </a:p>
          <a:p>
            <a:r>
              <a:rPr lang="en-US" dirty="0"/>
              <a:t>“Folksy narrative” of urban poor portraits (</a:t>
            </a:r>
            <a:r>
              <a:rPr lang="en-US" i="1" dirty="0"/>
              <a:t>A Street in </a:t>
            </a:r>
            <a:r>
              <a:rPr lang="en-US" i="1" dirty="0" err="1"/>
              <a:t>Bronzeville</a:t>
            </a:r>
            <a:r>
              <a:rPr lang="en-US" i="1" dirty="0"/>
              <a:t>, Annie Allen</a:t>
            </a:r>
            <a:r>
              <a:rPr lang="en-US" dirty="0"/>
              <a:t>) </a:t>
            </a:r>
          </a:p>
          <a:p>
            <a:r>
              <a:rPr lang="en-US" dirty="0"/>
              <a:t>From late-HR questions of identity to 1960s BAM political activism (</a:t>
            </a:r>
            <a:r>
              <a:rPr lang="en-US" i="1" dirty="0"/>
              <a:t>In the Mecca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GWENDOLYN BROOKS (1917-2000)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76400"/>
            <a:ext cx="4050030" cy="50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3F22560-C4F6-F952-B998-945988A32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86529"/>
          </a:xfrm>
        </p:spPr>
        <p:txBody>
          <a:bodyPr>
            <a:normAutofit fontScale="85000" lnSpcReduction="20000"/>
          </a:bodyPr>
          <a:lstStyle/>
          <a:p>
            <a:pPr marL="320040" lvl="1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200" b="0" i="1" dirty="0">
                <a:solidFill>
                  <a:srgbClr val="000000"/>
                </a:solidFill>
                <a:effectLst/>
              </a:rPr>
              <a:t>The Pool Players.</a:t>
            </a:r>
            <a:br>
              <a:rPr lang="en-GB" sz="2200" b="0" i="1" dirty="0">
                <a:solidFill>
                  <a:srgbClr val="000000"/>
                </a:solidFill>
                <a:effectLst/>
              </a:rPr>
            </a:br>
            <a:r>
              <a:rPr lang="en-GB" sz="2200" i="1" dirty="0">
                <a:solidFill>
                  <a:srgbClr val="000000"/>
                </a:solidFill>
              </a:rPr>
              <a:t>S</a:t>
            </a:r>
            <a:r>
              <a:rPr lang="en-GB" sz="2200" b="0" i="1" dirty="0">
                <a:solidFill>
                  <a:srgbClr val="000000"/>
                </a:solidFill>
                <a:effectLst/>
              </a:rPr>
              <a:t>even at the Golden Shovel.</a:t>
            </a: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600" b="0" i="0" dirty="0">
              <a:solidFill>
                <a:srgbClr val="000000"/>
              </a:solidFill>
              <a:effectLst/>
            </a:endParaRP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 We real cool. We   </a:t>
            </a: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Left school. We</a:t>
            </a:r>
            <a:br>
              <a:rPr lang="en-GB" sz="2600" b="0" i="0" dirty="0">
                <a:solidFill>
                  <a:srgbClr val="000000"/>
                </a:solidFill>
                <a:effectLst/>
              </a:rPr>
            </a:br>
            <a:endParaRPr lang="en-GB" sz="2600" b="0" i="0" dirty="0">
              <a:solidFill>
                <a:srgbClr val="000000"/>
              </a:solidFill>
              <a:effectLst/>
            </a:endParaRP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Lurk late. We</a:t>
            </a:r>
            <a:br>
              <a:rPr lang="en-GB" sz="2600" b="0" i="0" dirty="0">
                <a:solidFill>
                  <a:srgbClr val="000000"/>
                </a:solidFill>
                <a:effectLst/>
              </a:rPr>
            </a:b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Strike straight. We</a:t>
            </a:r>
            <a:br>
              <a:rPr lang="en-GB" sz="2600" b="0" i="0" dirty="0">
                <a:solidFill>
                  <a:srgbClr val="000000"/>
                </a:solidFill>
                <a:effectLst/>
              </a:rPr>
            </a:br>
            <a:endParaRPr lang="en-GB" sz="2600" b="0" i="0" dirty="0">
              <a:solidFill>
                <a:srgbClr val="000000"/>
              </a:solidFill>
              <a:effectLst/>
            </a:endParaRP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Sing sin. We   </a:t>
            </a: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Thin gin. We</a:t>
            </a: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endParaRPr lang="en-GB" sz="2600" b="0" i="0" dirty="0">
              <a:solidFill>
                <a:srgbClr val="000000"/>
              </a:solidFill>
              <a:effectLst/>
            </a:endParaRP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Jazz June. We   </a:t>
            </a:r>
          </a:p>
          <a:p>
            <a:pPr marL="45720" indent="0" algn="l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600" b="0" i="0" dirty="0">
                <a:solidFill>
                  <a:srgbClr val="000000"/>
                </a:solidFill>
                <a:effectLst/>
              </a:rPr>
              <a:t>            Die soon.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C894521-4050-C0E5-5701-FC7BA640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847"/>
            <a:ext cx="3962400" cy="1054394"/>
          </a:xfrm>
        </p:spPr>
        <p:txBody>
          <a:bodyPr/>
          <a:lstStyle/>
          <a:p>
            <a:r>
              <a:rPr lang="en-US" dirty="0"/>
              <a:t>“We real cool”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D435CE-1CA0-6D5F-1B84-C10633C9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16" y="152401"/>
            <a:ext cx="4062983" cy="65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719071"/>
            <a:ext cx="5334001" cy="4407408"/>
          </a:xfrm>
        </p:spPr>
        <p:txBody>
          <a:bodyPr/>
          <a:lstStyle/>
          <a:p>
            <a:r>
              <a:rPr lang="en-US" dirty="0"/>
              <a:t>form of the poem:</a:t>
            </a:r>
          </a:p>
          <a:p>
            <a:r>
              <a:rPr lang="en-US" dirty="0"/>
              <a:t>meaning of epigraph—symbolism of “Golden Shovel”</a:t>
            </a:r>
          </a:p>
          <a:p>
            <a:r>
              <a:rPr lang="en-US" dirty="0"/>
              <a:t>why “we” enjambment? </a:t>
            </a:r>
          </a:p>
          <a:p>
            <a:r>
              <a:rPr lang="en-US" dirty="0"/>
              <a:t>musical qualities</a:t>
            </a:r>
          </a:p>
          <a:p>
            <a:r>
              <a:rPr lang="en-US" dirty="0"/>
              <a:t>final line: self consciousness or irony?</a:t>
            </a:r>
          </a:p>
          <a:p>
            <a:r>
              <a:rPr lang="en-US" dirty="0"/>
              <a:t>The “WRC” challenge!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“We Real Cool”</a:t>
            </a:r>
          </a:p>
        </p:txBody>
      </p:sp>
      <p:pic>
        <p:nvPicPr>
          <p:cNvPr id="5" name="ChalvatziWeRealCool">
            <a:hlinkClick r:id="" action="ppaction://media"/>
            <a:extLst>
              <a:ext uri="{FF2B5EF4-FFF2-40B4-BE49-F238E27FC236}">
                <a16:creationId xmlns:a16="http://schemas.microsoft.com/office/drawing/2014/main" xmlns="" id="{941DE963-189A-2C04-C76E-052A093BD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9536" y="4419600"/>
            <a:ext cx="609600" cy="609600"/>
          </a:xfrm>
          <a:prstGeom prst="rect">
            <a:avLst/>
          </a:prstGeom>
        </p:spPr>
      </p:pic>
      <p:pic>
        <p:nvPicPr>
          <p:cNvPr id="6" name="PantsiouWeRealCoolIndeed-(blakelight Remix)">
            <a:hlinkClick r:id="" action="ppaction://media"/>
            <a:extLst>
              <a:ext uri="{FF2B5EF4-FFF2-40B4-BE49-F238E27FC236}">
                <a16:creationId xmlns:a16="http://schemas.microsoft.com/office/drawing/2014/main" xmlns="" id="{74E4880E-BFB2-9916-689B-BEFDC9EB28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6830" y="4450080"/>
            <a:ext cx="609600" cy="609600"/>
          </a:xfrm>
          <a:prstGeom prst="rect">
            <a:avLst/>
          </a:prstGeom>
        </p:spPr>
      </p:pic>
      <p:pic>
        <p:nvPicPr>
          <p:cNvPr id="7" name="PapadopoulouWe real cool">
            <a:hlinkClick r:id="" action="ppaction://media"/>
            <a:extLst>
              <a:ext uri="{FF2B5EF4-FFF2-40B4-BE49-F238E27FC236}">
                <a16:creationId xmlns:a16="http://schemas.microsoft.com/office/drawing/2014/main" xmlns="" id="{6FA2E6F8-3CE9-5642-6FE9-456211B36C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87004" y="4450080"/>
            <a:ext cx="609600" cy="609600"/>
          </a:xfrm>
          <a:prstGeom prst="rect">
            <a:avLst/>
          </a:prstGeom>
        </p:spPr>
      </p:pic>
      <p:pic>
        <p:nvPicPr>
          <p:cNvPr id="4" name="Papadaki Foteini WRC 2022">
            <a:hlinkClick r:id="" action="ppaction://media"/>
            <a:extLst>
              <a:ext uri="{FF2B5EF4-FFF2-40B4-BE49-F238E27FC236}">
                <a16:creationId xmlns:a16="http://schemas.microsoft.com/office/drawing/2014/main" xmlns="" id="{74A3F8E2-9D22-A51B-2282-5D9200645E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40740" y="4450080"/>
            <a:ext cx="609600" cy="609600"/>
          </a:xfrm>
          <a:prstGeom prst="rect">
            <a:avLst/>
          </a:prstGeom>
        </p:spPr>
      </p:pic>
      <p:pic>
        <p:nvPicPr>
          <p:cNvPr id="8" name="Evangelia KonstantinidiWRC2022">
            <a:hlinkClick r:id="" action="ppaction://media"/>
            <a:extLst>
              <a:ext uri="{FF2B5EF4-FFF2-40B4-BE49-F238E27FC236}">
                <a16:creationId xmlns:a16="http://schemas.microsoft.com/office/drawing/2014/main" xmlns="" id="{B061B5FD-88BC-C3D3-815F-536ABCB1554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6225" y="4419600"/>
            <a:ext cx="609600" cy="609600"/>
          </a:xfrm>
          <a:prstGeom prst="rect">
            <a:avLst/>
          </a:prstGeom>
        </p:spPr>
      </p:pic>
      <p:pic>
        <p:nvPicPr>
          <p:cNvPr id="9" name="Agriogianni-Arkouli2020">
            <a:hlinkClick r:id="" action="ppaction://media"/>
            <a:extLst>
              <a:ext uri="{FF2B5EF4-FFF2-40B4-BE49-F238E27FC236}">
                <a16:creationId xmlns:a16="http://schemas.microsoft.com/office/drawing/2014/main" xmlns="" id="{C8D10B4F-543A-0BEE-84EA-79DD366D8E6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77349" y="445008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F9073E-406A-930C-8529-CA511D29954A}"/>
              </a:ext>
            </a:extLst>
          </p:cNvPr>
          <p:cNvSpPr txBox="1"/>
          <p:nvPr/>
        </p:nvSpPr>
        <p:spPr>
          <a:xfrm>
            <a:off x="75830" y="5254823"/>
            <a:ext cx="899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</a:t>
            </a:r>
            <a:r>
              <a:rPr lang="en-US" sz="1600" dirty="0" err="1"/>
              <a:t>Chalvatzi</a:t>
            </a:r>
            <a:r>
              <a:rPr lang="en-US" sz="1600" dirty="0"/>
              <a:t> 2. Konstantinidi 3. Papadaki 4. </a:t>
            </a:r>
            <a:r>
              <a:rPr lang="en-US" sz="1600" dirty="0" err="1"/>
              <a:t>Pantsiou</a:t>
            </a:r>
            <a:r>
              <a:rPr lang="en-US" sz="1600" dirty="0"/>
              <a:t> 5. </a:t>
            </a:r>
            <a:r>
              <a:rPr lang="en-US" sz="1600" dirty="0" err="1"/>
              <a:t>Agriogianni-Arkouli</a:t>
            </a:r>
            <a:r>
              <a:rPr lang="en-US" sz="1600" dirty="0"/>
              <a:t> 6. Papadopoulou 7. Davey</a:t>
            </a:r>
            <a:r>
              <a:rPr lang="en-US" dirty="0"/>
              <a:t>	  </a:t>
            </a:r>
          </a:p>
        </p:txBody>
      </p:sp>
      <p:pic>
        <p:nvPicPr>
          <p:cNvPr id="11" name="Davey WRC final-cut 2022">
            <a:hlinkClick r:id="" action="ppaction://media"/>
            <a:extLst>
              <a:ext uri="{FF2B5EF4-FFF2-40B4-BE49-F238E27FC236}">
                <a16:creationId xmlns:a16="http://schemas.microsoft.com/office/drawing/2014/main" xmlns="" id="{907D96F5-CE8F-DBB5-3C2E-C8D72607AEA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29601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8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0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259</TotalTime>
  <Words>399</Words>
  <Application>Microsoft Office PowerPoint</Application>
  <PresentationFormat>Προβολή στην οθόνη (4:3)</PresentationFormat>
  <Paragraphs>59</Paragraphs>
  <Slides>8</Slides>
  <Notes>0</Notes>
  <HiddenSlides>0</HiddenSlides>
  <MMClips>7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9" baseType="lpstr">
      <vt:lpstr>Grid</vt:lpstr>
      <vt:lpstr>From the Harlem Renaissance  to the Black Arts Movement (BAM)</vt:lpstr>
      <vt:lpstr>The “New Negro”</vt:lpstr>
      <vt:lpstr>LANGSTON HUGHES (1902-67)</vt:lpstr>
      <vt:lpstr>“The Negro Speaks of Rivers”</vt:lpstr>
      <vt:lpstr>“The negro speaks of rivers”</vt:lpstr>
      <vt:lpstr>GWENDOLYN BROOKS (1917-2000)</vt:lpstr>
      <vt:lpstr>“We real cool”</vt:lpstr>
      <vt:lpstr>“We Real Cool”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Harlem Renaissance to the Black Arts Movement (BAM)</dc:title>
  <dc:creator>Christina Dokou</dc:creator>
  <cp:lastModifiedBy>user</cp:lastModifiedBy>
  <cp:revision>13</cp:revision>
  <dcterms:created xsi:type="dcterms:W3CDTF">2020-05-21T18:05:15Z</dcterms:created>
  <dcterms:modified xsi:type="dcterms:W3CDTF">2025-05-16T08:55:14Z</dcterms:modified>
</cp:coreProperties>
</file>