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2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033DE-7D02-4E82-8BE1-1DA12365E0B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5C5BD-C3CD-4EC2-9CDD-0387816B6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87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C85BDB86-7DD4-4D93-AEEC-AEFB18BE374B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4612F-7167-4342-AE5C-104E31C1DF6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dirty="0"/>
              <a:t>HIGH MODERNISM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04175"/>
            <a:ext cx="3505200" cy="1752600"/>
          </a:xfrm>
        </p:spPr>
        <p:txBody>
          <a:bodyPr/>
          <a:lstStyle/>
          <a:p>
            <a:r>
              <a:rPr lang="en-US" dirty="0"/>
              <a:t>The Lost Generation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77"/>
          <a:stretch/>
        </p:blipFill>
        <p:spPr>
          <a:xfrm>
            <a:off x="3505200" y="3327875"/>
            <a:ext cx="3193226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859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Ezra Pound (1885-1972)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Poetical youth prodigy, “Make it new”</a:t>
            </a:r>
          </a:p>
          <a:p>
            <a:r>
              <a:rPr lang="en-US" dirty="0"/>
              <a:t>Initiator, nurturer and guide of top modernist movements/poets</a:t>
            </a:r>
          </a:p>
          <a:p>
            <a:r>
              <a:rPr lang="en-US" dirty="0"/>
              <a:t>Volatile personality, fascist lapse and harsh imprisonment in 1945, followed by 12 years in mental hospital</a:t>
            </a:r>
            <a:br>
              <a:rPr lang="en-US" dirty="0"/>
            </a:br>
            <a:r>
              <a:rPr lang="en-US" dirty="0"/>
              <a:t>--&gt; </a:t>
            </a:r>
            <a:r>
              <a:rPr lang="en-US" i="1" dirty="0"/>
              <a:t>The Pisan Cantos</a:t>
            </a:r>
            <a:r>
              <a:rPr lang="en-US" dirty="0"/>
              <a:t> (1948)</a:t>
            </a:r>
          </a:p>
          <a:p>
            <a:r>
              <a:rPr lang="en-US" dirty="0"/>
              <a:t>Controversial legacy</a:t>
            </a:r>
          </a:p>
        </p:txBody>
      </p:sp>
    </p:spTree>
    <p:extLst>
      <p:ext uri="{BB962C8B-B14F-4D97-AF65-F5344CB8AC3E}">
        <p14:creationId xmlns:p14="http://schemas.microsoft.com/office/powerpoint/2010/main" val="427219377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38237">
            <a:off x="3867528" y="561229"/>
            <a:ext cx="5064953" cy="1093853"/>
          </a:xfrm>
        </p:spPr>
        <p:txBody>
          <a:bodyPr>
            <a:normAutofit/>
          </a:bodyPr>
          <a:lstStyle/>
          <a:p>
            <a:r>
              <a:rPr lang="en-US" dirty="0"/>
              <a:t>“A Pact” (1913)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2855352" y="1979298"/>
            <a:ext cx="5306041" cy="5077623"/>
          </a:xfrm>
        </p:spPr>
        <p:txBody>
          <a:bodyPr/>
          <a:lstStyle/>
          <a:p>
            <a:r>
              <a:rPr lang="en-US" dirty="0"/>
              <a:t>-Form</a:t>
            </a:r>
          </a:p>
          <a:p>
            <a:r>
              <a:rPr lang="en-US" dirty="0"/>
              <a:t>-Why VS Whitman?</a:t>
            </a:r>
          </a:p>
          <a:p>
            <a:r>
              <a:rPr lang="en-US" dirty="0"/>
              <a:t>-Art and/as politics?</a:t>
            </a:r>
          </a:p>
          <a:p>
            <a:r>
              <a:rPr lang="en-US" dirty="0"/>
              <a:t>-The role of tradition (family metaphor; Harold Bloom’s “anxiety of influence”</a:t>
            </a:r>
          </a:p>
          <a:p>
            <a:r>
              <a:rPr lang="en-US" dirty="0"/>
              <a:t>“Let there be commerce” VS “usura”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2984">
            <a:off x="404791" y="974274"/>
            <a:ext cx="2704097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2947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40273">
            <a:off x="3792471" y="804949"/>
            <a:ext cx="5064953" cy="1695631"/>
          </a:xfrm>
        </p:spPr>
        <p:txBody>
          <a:bodyPr/>
          <a:lstStyle/>
          <a:p>
            <a:r>
              <a:rPr lang="en-US" dirty="0"/>
              <a:t>“In a Station of the Metro” (1913)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050715" y="2754492"/>
            <a:ext cx="5740104" cy="3720809"/>
          </a:xfrm>
        </p:spPr>
        <p:txBody>
          <a:bodyPr/>
          <a:lstStyle/>
          <a:p>
            <a:r>
              <a:rPr lang="en-US" dirty="0"/>
              <a:t>-Imagism, orientalist influence</a:t>
            </a:r>
          </a:p>
          <a:p>
            <a:r>
              <a:rPr lang="en-US" dirty="0"/>
              <a:t>-juxtapositions</a:t>
            </a:r>
          </a:p>
          <a:p>
            <a:r>
              <a:rPr lang="en-US" dirty="0"/>
              <a:t>-suggested emotion from language choice/ contrast/metaphor?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8794">
            <a:off x="453999" y="1114437"/>
            <a:ext cx="2681492" cy="286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31301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H.D. (Hilda Doolittle) (1886-1961)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-“HD, </a:t>
            </a:r>
            <a:r>
              <a:rPr lang="en-US" dirty="0" err="1"/>
              <a:t>Imagiste</a:t>
            </a:r>
            <a:r>
              <a:rPr lang="en-US" dirty="0"/>
              <a:t>”</a:t>
            </a:r>
          </a:p>
          <a:p>
            <a:r>
              <a:rPr lang="en-US" dirty="0"/>
              <a:t>-Cosmopolitan, affluent, bisexual, well-travelled, active in </a:t>
            </a:r>
            <a:r>
              <a:rPr lang="en-US" dirty="0" err="1"/>
              <a:t>Euromodernist</a:t>
            </a:r>
            <a:r>
              <a:rPr lang="en-US" dirty="0"/>
              <a:t> movement and publishing</a:t>
            </a:r>
          </a:p>
          <a:p>
            <a:r>
              <a:rPr lang="en-US" dirty="0"/>
              <a:t>-Classicism, myth, the occult, and psychoanalysis</a:t>
            </a:r>
          </a:p>
          <a:p>
            <a:r>
              <a:rPr lang="en-US" dirty="0"/>
              <a:t>-</a:t>
            </a:r>
            <a:r>
              <a:rPr lang="en-US" i="1" dirty="0"/>
              <a:t>Trilogy: The Walls Do Not Fall</a:t>
            </a:r>
            <a:r>
              <a:rPr lang="en-US" dirty="0"/>
              <a:t> (1944), </a:t>
            </a:r>
            <a:r>
              <a:rPr lang="en-US" i="1" dirty="0"/>
              <a:t>Tribute to the Angels</a:t>
            </a:r>
            <a:r>
              <a:rPr lang="en-US" dirty="0"/>
              <a:t> (1945) and </a:t>
            </a:r>
            <a:r>
              <a:rPr lang="en-US" i="1" dirty="0"/>
              <a:t>The Flowering of the Rod</a:t>
            </a:r>
            <a:r>
              <a:rPr lang="en-US" dirty="0"/>
              <a:t> (1946)</a:t>
            </a:r>
          </a:p>
          <a:p>
            <a:r>
              <a:rPr lang="en-US" dirty="0"/>
              <a:t>-</a:t>
            </a:r>
            <a:r>
              <a:rPr lang="en-US" i="1" dirty="0"/>
              <a:t>Helen in Egypt</a:t>
            </a:r>
            <a:r>
              <a:rPr lang="en-US" dirty="0"/>
              <a:t> (1955)</a:t>
            </a:r>
          </a:p>
        </p:txBody>
      </p:sp>
    </p:spTree>
    <p:extLst>
      <p:ext uri="{BB962C8B-B14F-4D97-AF65-F5344CB8AC3E}">
        <p14:creationId xmlns:p14="http://schemas.microsoft.com/office/powerpoint/2010/main" val="290388556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26865">
            <a:off x="4099072" y="710592"/>
            <a:ext cx="4562455" cy="777332"/>
          </a:xfrm>
        </p:spPr>
        <p:txBody>
          <a:bodyPr>
            <a:normAutofit/>
          </a:bodyPr>
          <a:lstStyle/>
          <a:p>
            <a:r>
              <a:rPr lang="en-US" dirty="0"/>
              <a:t>“</a:t>
            </a:r>
            <a:r>
              <a:rPr lang="en-US" dirty="0" err="1"/>
              <a:t>Oread</a:t>
            </a:r>
            <a:r>
              <a:rPr lang="en-US" dirty="0"/>
              <a:t>” (1914)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168522" y="1367190"/>
            <a:ext cx="4658735" cy="5077623"/>
          </a:xfrm>
        </p:spPr>
        <p:txBody>
          <a:bodyPr>
            <a:normAutofit fontScale="92500"/>
          </a:bodyPr>
          <a:lstStyle/>
          <a:p>
            <a:r>
              <a:rPr lang="en-US" dirty="0"/>
              <a:t>-imagist technique (Oriental economy and precision)</a:t>
            </a:r>
          </a:p>
          <a:p>
            <a:r>
              <a:rPr lang="en-US" dirty="0"/>
              <a:t>-meaning from contrast of images, elements, states</a:t>
            </a:r>
          </a:p>
          <a:p>
            <a:r>
              <a:rPr lang="en-US" dirty="0"/>
              <a:t>	Sea/mountain; Waves/pines; (E)Motion--&gt;meaning</a:t>
            </a:r>
            <a:r>
              <a:rPr lang="en-US" dirty="0" smtClean="0"/>
              <a:t>? </a:t>
            </a:r>
            <a:r>
              <a:rPr lang="en-US" smtClean="0"/>
              <a:t>(“us”)</a:t>
            </a:r>
            <a:endParaRPr lang="en-US" dirty="0"/>
          </a:p>
          <a:p>
            <a:r>
              <a:rPr lang="en-US" dirty="0"/>
              <a:t>-C/c with Percy B. Shelley’s “Ode to the West Wind”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4" t="4860" r="8090" b="5157"/>
          <a:stretch/>
        </p:blipFill>
        <p:spPr>
          <a:xfrm rot="938976">
            <a:off x="428748" y="1023585"/>
            <a:ext cx="2621837" cy="378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2647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849393">
            <a:off x="3769346" y="410766"/>
            <a:ext cx="5064953" cy="960093"/>
          </a:xfrm>
        </p:spPr>
        <p:txBody>
          <a:bodyPr>
            <a:normAutofit/>
          </a:bodyPr>
          <a:lstStyle/>
          <a:p>
            <a:r>
              <a:rPr lang="en-US" dirty="0"/>
              <a:t>“Helen” (1924)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20922" y="1264000"/>
            <a:ext cx="4658735" cy="5077623"/>
          </a:xfrm>
        </p:spPr>
        <p:txBody>
          <a:bodyPr>
            <a:normAutofit/>
          </a:bodyPr>
          <a:lstStyle/>
          <a:p>
            <a:r>
              <a:rPr lang="en-US" dirty="0"/>
              <a:t>imagist technique</a:t>
            </a:r>
          </a:p>
          <a:p>
            <a:r>
              <a:rPr lang="en-US" dirty="0"/>
              <a:t>color allusion</a:t>
            </a:r>
          </a:p>
          <a:p>
            <a:r>
              <a:rPr lang="en-US" dirty="0"/>
              <a:t>Stanza form=?</a:t>
            </a:r>
          </a:p>
          <a:p>
            <a:r>
              <a:rPr lang="en-US" dirty="0"/>
              <a:t>contrast of emotions—why this view?</a:t>
            </a:r>
          </a:p>
          <a:p>
            <a:r>
              <a:rPr lang="en-US" dirty="0"/>
              <a:t>relation of gods to humans</a:t>
            </a:r>
          </a:p>
          <a:p>
            <a:r>
              <a:rPr lang="en-US" dirty="0"/>
              <a:t>what is “Helen”?</a:t>
            </a:r>
          </a:p>
        </p:txBody>
      </p:sp>
      <p:pic>
        <p:nvPicPr>
          <p:cNvPr id="1026" name="Picture 2" descr="Write, or die | Jacket2">
            <a:extLst>
              <a:ext uri="{FF2B5EF4-FFF2-40B4-BE49-F238E27FC236}">
                <a16:creationId xmlns:a16="http://schemas.microsoft.com/office/drawing/2014/main" xmlns="" id="{9E5C5CCC-9E8D-90A1-69FA-77FF1EB48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3192">
            <a:off x="-411757" y="868491"/>
            <a:ext cx="3538002" cy="384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3220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TM01859865[[fn=Kilter]]</Template>
  <TotalTime>197</TotalTime>
  <Words>245</Words>
  <Application>Microsoft Office PowerPoint</Application>
  <PresentationFormat>Προβολή στην οθόνη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Kilter</vt:lpstr>
      <vt:lpstr>HIGH MODERNISM</vt:lpstr>
      <vt:lpstr>Ezra Pound (1885-1972)</vt:lpstr>
      <vt:lpstr>“A Pact” (1913)</vt:lpstr>
      <vt:lpstr>“In a Station of the Metro” (1913)</vt:lpstr>
      <vt:lpstr>H.D. (Hilda Doolittle) (1886-1961)</vt:lpstr>
      <vt:lpstr>“Oread” (1914)</vt:lpstr>
      <vt:lpstr>“Helen” (1924)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MODERNISM</dc:title>
  <dc:creator>Christina Dokou</dc:creator>
  <cp:lastModifiedBy>Christina Dokou</cp:lastModifiedBy>
  <cp:revision>16</cp:revision>
  <dcterms:created xsi:type="dcterms:W3CDTF">2020-04-25T15:14:18Z</dcterms:created>
  <dcterms:modified xsi:type="dcterms:W3CDTF">2025-05-02T09:08:57Z</dcterms:modified>
</cp:coreProperties>
</file>