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4292E9B-10B3-4069-87C9-10623B85B66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CAAE8C9-1A8F-4AC7-94AA-B28F50822C37}" type="datetimeFigureOut">
              <a:rPr lang="en-US" smtClean="0"/>
              <a:t>4/2/2023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ferrisjabr/status/1365744836268023809?fbclid=IwAR2CjMtd7tXJvHrgOsxyOw775vr6IoW3CD3BT1cHyGjmBE-FlpPwkONLaS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3657600" cy="2076450"/>
          </a:xfrm>
        </p:spPr>
        <p:txBody>
          <a:bodyPr>
            <a:normAutofit fontScale="90000"/>
          </a:bodyPr>
          <a:lstStyle/>
          <a:p>
            <a:r>
              <a:rPr lang="en-US" dirty="0"/>
              <a:t>Emily Dickinson</a:t>
            </a:r>
            <a:br>
              <a:rPr lang="en-US" dirty="0"/>
            </a:br>
            <a:r>
              <a:rPr lang="en-US" dirty="0"/>
              <a:t>(1830-1886)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200"/>
            <a:ext cx="559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9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712: “Because I could not stop for Death”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871788"/>
          </a:xfrm>
        </p:spPr>
        <p:txBody>
          <a:bodyPr>
            <a:normAutofit/>
          </a:bodyPr>
          <a:lstStyle/>
          <a:p>
            <a:r>
              <a:rPr lang="en-US" dirty="0"/>
              <a:t>Alternative view of Death as “kindly” gentleman, leisurely ride</a:t>
            </a:r>
          </a:p>
          <a:p>
            <a:r>
              <a:rPr lang="en-US" dirty="0"/>
              <a:t>Death related to immortality, eternity</a:t>
            </a:r>
          </a:p>
          <a:p>
            <a:r>
              <a:rPr lang="en-US" dirty="0"/>
              <a:t>Journey stages</a:t>
            </a:r>
          </a:p>
          <a:p>
            <a:r>
              <a:rPr lang="en-US" dirty="0"/>
              <a:t>Eternity as a matter of perspective, speaker hasn’t felt its passage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38200"/>
            <a:ext cx="4616111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4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dirty="0"/>
              <a:t>The Ultimate Coronavirus Survivor!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571153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Spent all her life in Amherst, </a:t>
            </a:r>
            <a:r>
              <a:rPr lang="en-US" dirty="0" err="1"/>
              <a:t>Massachussets</a:t>
            </a:r>
            <a:r>
              <a:rPr lang="en-US" dirty="0"/>
              <a:t> (“Homestead”), except for one-year college stint at Mt. Holyoke Female Seminary in 1847</a:t>
            </a:r>
          </a:p>
          <a:p>
            <a:r>
              <a:rPr lang="en-US" dirty="0"/>
              <a:t>strict religious upbringing by protective, stern father</a:t>
            </a:r>
          </a:p>
          <a:p>
            <a:r>
              <a:rPr lang="en-US" dirty="0"/>
              <a:t>voracious reader and learner, greatly influenced by Transcendentalism</a:t>
            </a:r>
          </a:p>
          <a:p>
            <a:r>
              <a:rPr lang="en-US" dirty="0"/>
              <a:t>became a recluse, always dressed in white, refusing to meet people</a:t>
            </a:r>
          </a:p>
          <a:p>
            <a:r>
              <a:rPr lang="en-US" dirty="0"/>
              <a:t>plagued by health problems (eyesight), death of beloved family members (including young nephew)</a:t>
            </a:r>
          </a:p>
          <a:p>
            <a:r>
              <a:rPr lang="en-US" dirty="0"/>
              <a:t>Her awareness of her great talent was thwarted by critics/editors, who did not understand her odd poetry (unusual use of dashes, iambic “slant” rhymes, meter taken from popular hymns, musicality, concentration, odd metaphors); only a dozen poems published in her lifetime, and those edited beyond recognition.</a:t>
            </a:r>
          </a:p>
          <a:p>
            <a:r>
              <a:rPr lang="en-US" dirty="0"/>
              <a:t>Many poems scribbled informally on scraps of (used) papers, backs of envelopes, </a:t>
            </a:r>
            <a:r>
              <a:rPr lang="en-US" dirty="0" err="1"/>
              <a:t>etc</a:t>
            </a:r>
            <a:r>
              <a:rPr lang="en-US" dirty="0"/>
              <a:t>; many stitched by hand in tiny booklets; many she burned due to disappointment, others she ordered burned after her death.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53" y="1371600"/>
            <a:ext cx="30861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/>
              <a:t>From “The Myth” to Celebrity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/>
              <a:t>Intense relationships with friends, family-members, admired icons and possible lovers (“Master” poems) carried long-distance through prolific letter-writing and poem-gifts; presumed to have carried passionate sexual affairs with members of both sexes </a:t>
            </a:r>
          </a:p>
          <a:p>
            <a:r>
              <a:rPr lang="en-US" dirty="0"/>
              <a:t>Emily’s sister Lavinia did not comply all the way with the poet’s wishes to have her work burned: surviving poems were edited and published posthumously by Lavinia and neighbor Mabel Loomis Todd made Emily an instant and lasting success</a:t>
            </a:r>
          </a:p>
          <a:p>
            <a:r>
              <a:rPr lang="en-US" dirty="0"/>
              <a:t>   Despite hundreds of surviving poems and letters, her life remains a mystery (Harvard snood and white dress).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560"/>
            <a:ext cx="4191000" cy="235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5435" y="643306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Wild Nights with Emily </a:t>
            </a:r>
            <a:r>
              <a:rPr lang="en-US" dirty="0"/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263332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Poem 49: “I never lost…”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“Irreverent” view of God/Father (possibly because of her own idea of fathers)</a:t>
            </a:r>
          </a:p>
          <a:p>
            <a:r>
              <a:rPr lang="en-US" dirty="0"/>
              <a:t>autobiographical reference to deaths of two loved ones (cousin Sophia Holland, or teacher </a:t>
            </a:r>
            <a:r>
              <a:rPr lang="en-US" b="0" i="0" dirty="0">
                <a:effectLst/>
              </a:rPr>
              <a:t>Leonard Humphrey and </a:t>
            </a:r>
            <a:r>
              <a:rPr lang="en-US" dirty="0"/>
              <a:t>her father’s apprentice, </a:t>
            </a:r>
            <a:r>
              <a:rPr lang="en-US" b="0" i="0" dirty="0">
                <a:effectLst/>
              </a:rPr>
              <a:t>Benjamin Newton)</a:t>
            </a:r>
            <a:endParaRPr lang="en-US" dirty="0"/>
          </a:p>
          <a:p>
            <a:r>
              <a:rPr lang="en-US" dirty="0"/>
              <a:t>biblical motifs: the beggar Lazarus, Job, Jacob wrestling with the Angel</a:t>
            </a:r>
          </a:p>
          <a:p>
            <a:r>
              <a:rPr lang="en-US" dirty="0"/>
              <a:t>Format: dashes, stanza division re: tone, theme, vocabulary (all her poems, in iambic tetrameter, can be sung to one tune!)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599"/>
            <a:ext cx="8077200" cy="6562725"/>
          </a:xfrm>
        </p:spPr>
      </p:pic>
    </p:spTree>
    <p:extLst>
      <p:ext uri="{BB962C8B-B14F-4D97-AF65-F5344CB8AC3E}">
        <p14:creationId xmlns:p14="http://schemas.microsoft.com/office/powerpoint/2010/main" val="294009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185: “Faith is a fine invention”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dirty="0"/>
              <a:t>Religion VS science as a more dependable faith</a:t>
            </a:r>
          </a:p>
          <a:p>
            <a:r>
              <a:rPr lang="en-US" dirty="0"/>
              <a:t>Contrast between “faith” and “see”</a:t>
            </a:r>
          </a:p>
          <a:p>
            <a:r>
              <a:rPr lang="en-US" dirty="0"/>
              <a:t>Double meaning of “fine invention”: irony, sarcasm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"/>
          <a:stretch/>
        </p:blipFill>
        <p:spPr>
          <a:xfrm>
            <a:off x="4343400" y="1177304"/>
            <a:ext cx="4114800" cy="56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4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dirty="0"/>
              <a:t>249: “Wild Nights”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800" dirty="0"/>
              <a:t>Love affair as sailing</a:t>
            </a:r>
          </a:p>
          <a:p>
            <a:r>
              <a:rPr lang="en-US" sz="2800" dirty="0"/>
              <a:t>Positioning: poet as ship, lover as calm “port”; port stanza “moored” in between sailing/rowing ones</a:t>
            </a:r>
          </a:p>
          <a:p>
            <a:r>
              <a:rPr lang="en-US" sz="2800" dirty="0"/>
              <a:t>Alliteration, repetition, rhythm as joining metaphor to reality (sea waves, love rhythms)</a:t>
            </a:r>
          </a:p>
          <a:p>
            <a:r>
              <a:rPr lang="en-US" sz="2800" dirty="0"/>
              <a:t>The gender of images: port, rowing, sea, “in” suggesting…?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11351"/>
            <a:ext cx="3950208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3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87016"/>
            <a:ext cx="5249813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280: “I felt a funeral in my brain”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Funeral as a metaphor for?</a:t>
            </a:r>
          </a:p>
          <a:p>
            <a:r>
              <a:rPr lang="en-US" dirty="0"/>
              <a:t>A “sound” poem</a:t>
            </a:r>
            <a:r>
              <a:rPr lang="en-US" dirty="0">
                <a:sym typeface="Wingdings" panose="05000000000000000000" pitchFamily="2" charset="2"/>
              </a:rPr>
              <a:t> effect?</a:t>
            </a:r>
            <a:endParaRPr lang="en-US" dirty="0"/>
          </a:p>
          <a:p>
            <a:r>
              <a:rPr lang="en-US" dirty="0">
                <a:ea typeface="Times New Roman"/>
                <a:cs typeface="Times New Roman"/>
              </a:rPr>
              <a:t>Last line: double meaning of “finished knowing”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1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324: “Some keep the Sabbath”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Sabbath church as foil to transcendentalist home experience of </a:t>
            </a:r>
            <a:r>
              <a:rPr lang="en-US" i="1" dirty="0" err="1"/>
              <a:t>theosis</a:t>
            </a:r>
            <a:r>
              <a:rPr lang="en-US" dirty="0"/>
              <a:t>—experience of Emerson’s “Over-Soul” and “defiant pantheism”</a:t>
            </a:r>
          </a:p>
          <a:p>
            <a:r>
              <a:rPr lang="en-US" dirty="0"/>
              <a:t>Immediacy VS mediated contact with God</a:t>
            </a:r>
          </a:p>
          <a:p>
            <a:r>
              <a:rPr lang="en-US" dirty="0"/>
              <a:t>Individual human agency (Romantic) of choosing how to worship and constructing worship space out of imagination and will VS religious submission to fate, God, nature</a:t>
            </a:r>
          </a:p>
          <a:p>
            <a:endParaRPr lang="en-US" dirty="0"/>
          </a:p>
          <a:p>
            <a:r>
              <a:rPr lang="en-US">
                <a:hlinkClick r:id="rId2"/>
              </a:rPr>
              <a:t>https://twitter.com/ferrisjabr/status/1365744836268023809?fbclid=IwAR2CjMtd7tXJvHrgOsxyOw775vr6IoW3CD3BT1cHyGjmBE-FlpPwkONLaSo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20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301</TotalTime>
  <Words>649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Emily Dickinson (1830-1886)</vt:lpstr>
      <vt:lpstr>The Ultimate Coronavirus Survivor!</vt:lpstr>
      <vt:lpstr>From “The Myth” to Celebrity</vt:lpstr>
      <vt:lpstr>Poem 49: “I never lost…”</vt:lpstr>
      <vt:lpstr>PowerPoint Presentation</vt:lpstr>
      <vt:lpstr>185: “Faith is a fine invention”</vt:lpstr>
      <vt:lpstr>249: “Wild Nights”</vt:lpstr>
      <vt:lpstr>280: “I felt a funeral in my brain”</vt:lpstr>
      <vt:lpstr>324: “Some keep the Sabbath”</vt:lpstr>
      <vt:lpstr>712: “Because I could not stop for Death”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Emily Dickinson (1830-1886)</dc:title>
  <dc:creator>Christina Dokou</dc:creator>
  <cp:lastModifiedBy>Christina Dokou</cp:lastModifiedBy>
  <cp:revision>10</cp:revision>
  <dcterms:created xsi:type="dcterms:W3CDTF">2020-03-29T19:11:52Z</dcterms:created>
  <dcterms:modified xsi:type="dcterms:W3CDTF">2023-04-02T18:31:06Z</dcterms:modified>
</cp:coreProperties>
</file>