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4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033DE-7D02-4E82-8BE1-1DA12365E0B6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5C5BD-C3CD-4EC2-9CDD-0387816B6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8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4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9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96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4904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05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27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95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2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7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2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7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6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4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6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79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2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BDB86-7DD4-4D93-AEEC-AEFB18BE374B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07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julianpeterscomics.com/page-1-the-love-song-of-j-alfred-prufrock-by-t-s-elio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5029200" cy="1470025"/>
          </a:xfrm>
        </p:spPr>
        <p:txBody>
          <a:bodyPr/>
          <a:lstStyle/>
          <a:p>
            <a:r>
              <a:rPr lang="en-US" dirty="0"/>
              <a:t>T.S. ELIOT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04175"/>
            <a:ext cx="3505200" cy="1752600"/>
          </a:xfrm>
        </p:spPr>
        <p:txBody>
          <a:bodyPr/>
          <a:lstStyle/>
          <a:p>
            <a:r>
              <a:rPr lang="en-US" dirty="0"/>
              <a:t>The Lost Generation, Part II</a:t>
            </a:r>
          </a:p>
        </p:txBody>
      </p:sp>
      <p:pic>
        <p:nvPicPr>
          <p:cNvPr id="1026" name="Picture 2" descr="Prufrock – Words for the Year">
            <a:extLst>
              <a:ext uri="{FF2B5EF4-FFF2-40B4-BE49-F238E27FC236}">
                <a16:creationId xmlns:a16="http://schemas.microsoft.com/office/drawing/2014/main" id="{7E626D5E-005B-3529-F223-514A96FF9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981" y="1789795"/>
            <a:ext cx="2883644" cy="4458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85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745EE-A069-C3A4-8116-8FE160868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910654">
            <a:off x="-149064" y="4115455"/>
            <a:ext cx="3434493" cy="1695631"/>
          </a:xfrm>
        </p:spPr>
        <p:txBody>
          <a:bodyPr/>
          <a:lstStyle/>
          <a:p>
            <a:r>
              <a:rPr lang="es-ES" dirty="0"/>
              <a:t>T.S. Eliot</a:t>
            </a:r>
            <a:br>
              <a:rPr lang="es-ES" dirty="0"/>
            </a:br>
            <a:r>
              <a:rPr lang="en-US" dirty="0"/>
              <a:t>(1888-1965)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3439F-02AA-686B-0A35-F8565E689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6288" y="42055"/>
            <a:ext cx="5937519" cy="641939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Health problems since childhood (“premature decrepitude”), aggravated by heavy smoking and alcohol abuse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Emotionally tormented by: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A. unsuccessful marriage to socialite Vivienne Haigh-Wood:</a:t>
            </a:r>
          </a:p>
          <a:p>
            <a:pPr marL="85725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“To her, the marriage brought no happiness. To me, it brought the state of mind out of which came </a:t>
            </a:r>
            <a:r>
              <a:rPr lang="en-US" sz="1600" i="1" dirty="0"/>
              <a:t>The Waste Land</a:t>
            </a:r>
            <a:r>
              <a:rPr lang="en-US" sz="1600" dirty="0"/>
              <a:t>."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(Haigh-Wood eventually hospitalized for mental illness; TSE content at 68 with 2</a:t>
            </a:r>
            <a:r>
              <a:rPr lang="en-US" sz="1600" baseline="30000" dirty="0"/>
              <a:t>nd</a:t>
            </a:r>
            <a:r>
              <a:rPr lang="en-US" sz="1600" dirty="0"/>
              <a:t> marriage to his secretary)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B. literary direction a “betrayal” of active male family tradition (3 U.S. Presidents)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Exceptional studies (classical letters and languages—Greek, Latin, Sanskrit; philosophy; French); taught himself Italian to read Dante in the original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Early turn to literature and college teaching--&gt; </a:t>
            </a:r>
            <a:r>
              <a:rPr lang="en-US" sz="1600" dirty="0" err="1"/>
              <a:t>banker</a:t>
            </a:r>
            <a:r>
              <a:rPr lang="en-US" sz="1600" dirty="0" err="1">
                <a:sym typeface="Wingdings" panose="05000000000000000000" pitchFamily="2" charset="2"/>
              </a:rPr>
              <a:t></a:t>
            </a:r>
            <a:r>
              <a:rPr lang="en-US" sz="1600" dirty="0" err="1"/>
              <a:t>Faber</a:t>
            </a:r>
            <a:r>
              <a:rPr lang="en-US" sz="1600" dirty="0"/>
              <a:t> and Faber publishing director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Expatriation (and religious conversion to High Anglicanism) as a way to discover personal happiness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Modernity VS Dante’s age, “Golden” ages of Pericles and Elizabeth, Christianity</a:t>
            </a:r>
          </a:p>
        </p:txBody>
      </p:sp>
      <p:pic>
        <p:nvPicPr>
          <p:cNvPr id="5" name="Picture 4" descr="A person wearing glasses&#10;&#10;Description automatically generated with low confidence">
            <a:extLst>
              <a:ext uri="{FF2B5EF4-FFF2-40B4-BE49-F238E27FC236}">
                <a16:creationId xmlns:a16="http://schemas.microsoft.com/office/drawing/2014/main" id="{B3CFC52A-3486-78C7-72EE-0CD456388E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25" t="17041" r="6299" b="20703"/>
          <a:stretch/>
        </p:blipFill>
        <p:spPr>
          <a:xfrm>
            <a:off x="0" y="13252"/>
            <a:ext cx="26670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54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A74E-AF24-6DE8-B673-EF09DA96E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519368">
            <a:off x="136165" y="4935224"/>
            <a:ext cx="2949178" cy="1066800"/>
          </a:xfrm>
        </p:spPr>
        <p:txBody>
          <a:bodyPr/>
          <a:lstStyle/>
          <a:p>
            <a:r>
              <a:rPr lang="en-US" dirty="0"/>
              <a:t>Critical views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C9B20-4204-F24F-204C-3B3A9FFFA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304800"/>
            <a:ext cx="6306185" cy="624245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“Poetry is...an escape from emotion” (New Criticism):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crystallization of emotions into “feelings”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“objective correlative” (key to controlled interpretation)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“mythical method” (mythical blueprint to order meaning)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Poetry elusiveness:</a:t>
            </a:r>
          </a:p>
          <a:p>
            <a:pPr marL="40005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“So here I am, ... having had twenty years—</a:t>
            </a:r>
            <a:br>
              <a:rPr lang="en-US" dirty="0"/>
            </a:br>
            <a:r>
              <a:rPr lang="en-US" dirty="0"/>
              <a:t>Twenty years largely wasted...</a:t>
            </a:r>
            <a:br>
              <a:rPr lang="en-US" dirty="0"/>
            </a:br>
            <a:r>
              <a:rPr lang="en-US" dirty="0"/>
              <a:t>Trying to use words, and every attempt</a:t>
            </a:r>
            <a:br>
              <a:rPr lang="en-US" dirty="0"/>
            </a:br>
            <a:r>
              <a:rPr lang="en-US" dirty="0"/>
              <a:t>Is a wholly new start, and a different kind of failure....</a:t>
            </a:r>
          </a:p>
          <a:p>
            <a:pPr marL="40005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...And so each venture</a:t>
            </a:r>
            <a:br>
              <a:rPr lang="en-US" dirty="0"/>
            </a:br>
            <a:r>
              <a:rPr lang="en-US" dirty="0"/>
              <a:t>Is a new beginning, a raid on the inarticulate</a:t>
            </a:r>
            <a:br>
              <a:rPr lang="en-US" dirty="0"/>
            </a:br>
            <a:r>
              <a:rPr lang="en-US" dirty="0"/>
              <a:t>With shabby equipment always deteriorating. </a:t>
            </a:r>
            <a:br>
              <a:rPr lang="en-US" dirty="0"/>
            </a:br>
            <a:r>
              <a:rPr lang="en-US" dirty="0"/>
              <a:t>			(East Coker, 172-180)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Small poetical production (also plays, essays), but gems of craftsmanship and art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1948 Nobel Prize in Literature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375696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0074E-4F89-7BC7-2148-A9554848A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020209">
            <a:off x="214074" y="2937752"/>
            <a:ext cx="3989773" cy="1554921"/>
          </a:xfrm>
        </p:spPr>
        <p:txBody>
          <a:bodyPr>
            <a:normAutofit fontScale="90000"/>
          </a:bodyPr>
          <a:lstStyle/>
          <a:p>
            <a:r>
              <a:rPr lang="en-US" dirty="0"/>
              <a:t>“The Love Song of </a:t>
            </a:r>
            <a:br>
              <a:rPr lang="en-US" dirty="0"/>
            </a:br>
            <a:r>
              <a:rPr lang="en-US" dirty="0"/>
              <a:t>J. Alfred Prufrock” (1915)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C04DC-FB54-DBC0-8074-F1D5255DA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0" y="325852"/>
            <a:ext cx="5562601" cy="64559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allusion game:</a:t>
            </a:r>
          </a:p>
          <a:p>
            <a:r>
              <a:rPr lang="en-US" dirty="0"/>
              <a:t>A. epigram from Dante’s Inferno</a:t>
            </a:r>
          </a:p>
          <a:p>
            <a:r>
              <a:rPr lang="en-US" dirty="0"/>
              <a:t>B. </a:t>
            </a:r>
            <a:r>
              <a:rPr lang="en-US" dirty="0" err="1"/>
              <a:t>Michaelangelo</a:t>
            </a:r>
            <a:r>
              <a:rPr lang="en-US" dirty="0"/>
              <a:t> refrain</a:t>
            </a:r>
          </a:p>
          <a:p>
            <a:r>
              <a:rPr lang="en-US" dirty="0">
                <a:sym typeface="Wingdings" panose="05000000000000000000" pitchFamily="2" charset="2"/>
              </a:rPr>
              <a:t>C. “There will be time” (allusion to Andrew Marvell’s “To His Coy Mistress” and to Ecclesiastes)</a:t>
            </a:r>
          </a:p>
          <a:p>
            <a:r>
              <a:rPr lang="en-GB" dirty="0"/>
              <a:t>D. John the Baptist and Lazarus</a:t>
            </a:r>
          </a:p>
          <a:p>
            <a:r>
              <a:rPr lang="en-GB" dirty="0"/>
              <a:t>E. Hamlet</a:t>
            </a:r>
            <a:endParaRPr lang="en-US" dirty="0"/>
          </a:p>
          <a:p>
            <a:r>
              <a:rPr lang="en-US" dirty="0"/>
              <a:t>Description of environment (outside/inside/imagined sea)</a:t>
            </a:r>
            <a:r>
              <a:rPr lang="en-US" dirty="0">
                <a:sym typeface="Wingdings" panose="05000000000000000000" pitchFamily="2" charset="2"/>
              </a:rPr>
              <a:t>tone</a:t>
            </a:r>
          </a:p>
          <a:p>
            <a:r>
              <a:rPr lang="en-US" dirty="0">
                <a:sym typeface="Wingdings" panose="05000000000000000000" pitchFamily="2" charset="2"/>
              </a:rPr>
              <a:t>What is the “overwhelming question”? Why can’t he ask it?</a:t>
            </a:r>
          </a:p>
          <a:p>
            <a:r>
              <a:rPr lang="en-US" dirty="0">
                <a:sym typeface="Wingdings" panose="05000000000000000000" pitchFamily="2" charset="2"/>
              </a:rPr>
              <a:t>What is Prufrock’s problem?</a:t>
            </a:r>
          </a:p>
          <a:p>
            <a:r>
              <a:rPr lang="en-US" dirty="0">
                <a:sym typeface="Wingdings" panose="05000000000000000000" pitchFamily="2" charset="2"/>
              </a:rPr>
              <a:t>Title irony</a:t>
            </a:r>
          </a:p>
          <a:p>
            <a:r>
              <a:rPr lang="en-US" dirty="0">
                <a:sym typeface="Wingdings" panose="05000000000000000000" pitchFamily="2" charset="2"/>
              </a:rPr>
              <a:t>Read the comic-book adaptation at: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  <a:hlinkClick r:id="rId2"/>
              </a:rPr>
              <a:t>https://julianpeterscomics.com/page-1-the-love-song-of-j-alfred-prufrock-by-t-s-eliot/</a:t>
            </a:r>
            <a:r>
              <a:rPr lang="en-US" dirty="0">
                <a:sym typeface="Wingdings" panose="05000000000000000000" pitchFamily="2" charset="2"/>
              </a:rPr>
              <a:t> </a:t>
            </a:r>
          </a:p>
          <a:p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71641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257</TotalTime>
  <Words>436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Bookman Old Style</vt:lpstr>
      <vt:lpstr>Calibri</vt:lpstr>
      <vt:lpstr>Rockwell</vt:lpstr>
      <vt:lpstr>Wingdings</vt:lpstr>
      <vt:lpstr>Damask</vt:lpstr>
      <vt:lpstr>T.S. ELIOT</vt:lpstr>
      <vt:lpstr>T.S. Eliot (1888-1965)</vt:lpstr>
      <vt:lpstr>Critical views</vt:lpstr>
      <vt:lpstr>“The Love Song of  J. Alfred Prufrock” (1915)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MODERNISM</dc:title>
  <dc:creator>Christina Dokou</dc:creator>
  <cp:lastModifiedBy>Christina Dokou</cp:lastModifiedBy>
  <cp:revision>17</cp:revision>
  <dcterms:created xsi:type="dcterms:W3CDTF">2020-04-25T15:14:18Z</dcterms:created>
  <dcterms:modified xsi:type="dcterms:W3CDTF">2025-05-03T12:19:27Z</dcterms:modified>
</cp:coreProperties>
</file>