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1" r:id="rId5"/>
    <p:sldId id="265" r:id="rId6"/>
    <p:sldId id="266" r:id="rId7"/>
    <p:sldId id="263" r:id="rId8"/>
    <p:sldId id="264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8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AAA93F0-F9BD-438F-ABE0-566FA995C7E8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A7CE742-38BD-4AF1-846B-E6610CDFFD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610600" cy="1470025"/>
          </a:xfrm>
        </p:spPr>
        <p:txBody>
          <a:bodyPr/>
          <a:lstStyle/>
          <a:p>
            <a:r>
              <a:rPr lang="en-US" dirty="0"/>
              <a:t>The 20</a:t>
            </a:r>
            <a:r>
              <a:rPr lang="en-US" baseline="30000" dirty="0"/>
              <a:t>th</a:t>
            </a:r>
            <a:r>
              <a:rPr lang="en-US" dirty="0"/>
              <a:t> Century and Modernism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295" y="1828800"/>
            <a:ext cx="6811765" cy="450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936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Trauma of wars (especially World Wars) leads to: a. embrace, b. denial/escape, c. understanding and redress</a:t>
            </a:r>
          </a:p>
          <a:p>
            <a:pPr lvl="1"/>
            <a:r>
              <a:rPr lang="en-US" dirty="0"/>
              <a:t>A. love of “make it new” (Ezra Pound, 1934) and worship of machine, youth, war (</a:t>
            </a:r>
            <a:r>
              <a:rPr lang="en-US" dirty="0" err="1"/>
              <a:t>Tommaso</a:t>
            </a:r>
            <a:r>
              <a:rPr lang="en-US" dirty="0"/>
              <a:t> Marinetti’s “Manifesto of Futurism”: “A locomotive is more beautiful than the Mona Lisa”)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fascism, Low Modernism</a:t>
            </a:r>
          </a:p>
          <a:p>
            <a:pPr lvl="1"/>
            <a:r>
              <a:rPr lang="en-US" dirty="0"/>
              <a:t>B. classic culture, oriental influence, elaborate craftsmanship and erudition VS fragmentation, </a:t>
            </a:r>
            <a:r>
              <a:rPr lang="en-US" err="1"/>
              <a:t>degradation</a:t>
            </a:r>
            <a:r>
              <a:rPr lang="en-US">
                <a:sym typeface="Wingdings" panose="05000000000000000000" pitchFamily="2" charset="2"/>
              </a:rPr>
              <a:t> </a:t>
            </a:r>
            <a:r>
              <a:rPr lang="en-US"/>
              <a:t>High </a:t>
            </a:r>
            <a:r>
              <a:rPr lang="en-US" dirty="0"/>
              <a:t>Modernism</a:t>
            </a:r>
          </a:p>
          <a:p>
            <a:pPr lvl="1"/>
            <a:r>
              <a:rPr lang="en-US" dirty="0"/>
              <a:t>C. exploration of the unconscious (automatic writing, surrealism, language experiments) and socialism/innovation against establishment values: poetry for the masses (minorities, the proletariat), symbolism, avant-garde, agrarian/regional themes</a:t>
            </a:r>
          </a:p>
        </p:txBody>
      </p:sp>
    </p:spTree>
    <p:extLst>
      <p:ext uri="{BB962C8B-B14F-4D97-AF65-F5344CB8AC3E}">
        <p14:creationId xmlns:p14="http://schemas.microsoft.com/office/powerpoint/2010/main" val="499238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0"/>
            <a:ext cx="84582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“The Lost Generation” vs “Home” poets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American expatriates (Ezra Pound, Amy Lowell, T.S. Eliot) incept </a:t>
            </a:r>
            <a:r>
              <a:rPr lang="en-US"/>
              <a:t>modernism in Europe</a:t>
            </a:r>
            <a:endParaRPr lang="en-US" dirty="0"/>
          </a:p>
          <a:p>
            <a:r>
              <a:rPr lang="en-US" dirty="0"/>
              <a:t>The Prohibition (1920-33) in “The Roaring Twenties” (extravagant mafia capitalism)</a:t>
            </a:r>
          </a:p>
          <a:p>
            <a:r>
              <a:rPr lang="en-US" dirty="0"/>
              <a:t>New York Dada (1915-1923) and the Harlem Renaissance (1918-1929)</a:t>
            </a:r>
          </a:p>
          <a:p>
            <a:r>
              <a:rPr lang="en-US" dirty="0"/>
              <a:t>The “Agrarians”/ “Home Poets”: praise of quiet rural America and its regional differences</a:t>
            </a:r>
          </a:p>
          <a:p>
            <a:r>
              <a:rPr lang="en-US" dirty="0"/>
              <a:t>The Great Depression (1929-1939) ends first phase of U.S. modernism, but feeds its future</a:t>
            </a:r>
          </a:p>
        </p:txBody>
      </p:sp>
    </p:spTree>
    <p:extLst>
      <p:ext uri="{BB962C8B-B14F-4D97-AF65-F5344CB8AC3E}">
        <p14:creationId xmlns:p14="http://schemas.microsoft.com/office/powerpoint/2010/main" val="2289241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862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Robert Frost</a:t>
            </a:r>
            <a:r>
              <a:rPr lang="en-US" dirty="0"/>
              <a:t> (1874-1963)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2400" y="1874419"/>
            <a:ext cx="8822925" cy="499508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Regionalism (New England </a:t>
            </a:r>
            <a:br>
              <a:rPr lang="en-US" dirty="0"/>
            </a:br>
            <a:r>
              <a:rPr lang="en-US" dirty="0"/>
              <a:t>rural), symbolism, </a:t>
            </a:r>
            <a:br>
              <a:rPr lang="en-US" dirty="0"/>
            </a:br>
            <a:r>
              <a:rPr lang="en-US" dirty="0"/>
              <a:t>modernist themes and </a:t>
            </a:r>
            <a:br>
              <a:rPr lang="en-US" dirty="0"/>
            </a:br>
            <a:r>
              <a:rPr lang="en-US" dirty="0"/>
              <a:t>diction but traditional forms</a:t>
            </a:r>
          </a:p>
          <a:p>
            <a:pPr lvl="0"/>
            <a:r>
              <a:rPr lang="en-US" dirty="0"/>
              <a:t>Moved to England briefly to find fame, came back at 40 with it; read poet for JFK’s inauguration, enjoyed favored poet status and household-brand name, 4 Pulitzers; lifelong battle against depression</a:t>
            </a:r>
          </a:p>
          <a:p>
            <a:pPr lvl="0"/>
            <a:r>
              <a:rPr lang="en-US" dirty="0"/>
              <a:t>From epigrams (“Fire and Ice”) to short emblematic poems (“Stopping by the Woods on a Snowy Evening,” “The Road Less Travelled”) to long dramatic poems (“Death of a Hired Man”) with natural/</a:t>
            </a:r>
            <a:r>
              <a:rPr lang="en-US" dirty="0" err="1"/>
              <a:t>ist</a:t>
            </a:r>
            <a:r>
              <a:rPr lang="en-US" dirty="0"/>
              <a:t> themes</a:t>
            </a:r>
          </a:p>
          <a:p>
            <a:pPr lvl="0"/>
            <a:r>
              <a:rPr lang="en-US" dirty="0"/>
              <a:t>Poetry as “a momentary stay against confusion”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054"/>
          <a:stretch/>
        </p:blipFill>
        <p:spPr>
          <a:xfrm>
            <a:off x="4800600" y="-1"/>
            <a:ext cx="4278297" cy="332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394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B98E2-07A0-45D1-A7EB-7B4BBDAE9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3810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/>
              <a:t>“The Road Not Taken”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7508A-BB15-4FB7-94BD-FCE2D21E9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19200"/>
            <a:ext cx="8686800" cy="5562600"/>
          </a:xfrm>
        </p:spPr>
        <p:txBody>
          <a:bodyPr numCol="2">
            <a:normAutofit fontScale="25000" lnSpcReduction="20000"/>
          </a:bodyPr>
          <a:lstStyle/>
          <a:p>
            <a:pPr algn="l" fontAlgn="base">
              <a:lnSpc>
                <a:spcPct val="120000"/>
              </a:lnSpc>
              <a:spcBef>
                <a:spcPts val="0"/>
              </a:spcBef>
            </a:pP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Two roads diverged in a yellow wood,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And sorry I could not travel both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And be one </a:t>
            </a:r>
            <a:r>
              <a:rPr lang="en-GB" sz="8000" b="0" i="0" dirty="0" err="1">
                <a:solidFill>
                  <a:srgbClr val="000000"/>
                </a:solidFill>
                <a:effectLst/>
                <a:latin typeface="adobe-garamond-pro"/>
              </a:rPr>
              <a:t>traveler</a:t>
            </a: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, long I stood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And looked down one as far as I could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To where it bent in the undergrowth;</a:t>
            </a:r>
            <a:b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</a:br>
            <a:endParaRPr lang="en-GB" sz="8000" b="0" i="0" dirty="0">
              <a:solidFill>
                <a:srgbClr val="000000"/>
              </a:solidFill>
              <a:effectLst/>
              <a:latin typeface="adobe-garamond-pro"/>
            </a:endParaRPr>
          </a:p>
          <a:p>
            <a:pPr algn="l" fontAlgn="base">
              <a:lnSpc>
                <a:spcPct val="120000"/>
              </a:lnSpc>
              <a:spcBef>
                <a:spcPts val="0"/>
              </a:spcBef>
            </a:pP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Then took the other, as just as fair,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And having perhaps the better claim,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Because it was grassy and wanted wear;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Though as for that the passing there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Had worn them really about the same,</a:t>
            </a:r>
            <a:b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</a:br>
            <a:endParaRPr lang="en-GB" sz="8000" b="0" i="0" dirty="0">
              <a:solidFill>
                <a:srgbClr val="000000"/>
              </a:solidFill>
              <a:effectLst/>
              <a:latin typeface="adobe-garamond-pro"/>
            </a:endParaRPr>
          </a:p>
          <a:p>
            <a:pPr algn="l" fontAlgn="base">
              <a:lnSpc>
                <a:spcPct val="120000"/>
              </a:lnSpc>
              <a:spcBef>
                <a:spcPts val="0"/>
              </a:spcBef>
            </a:pP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And both that morning equally lay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In leaves no step had trodden black.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Oh, I kept the first for another day!</a:t>
            </a:r>
          </a:p>
          <a:p>
            <a:pPr marL="109728" indent="0" algn="l" fontAlgn="base">
              <a:lnSpc>
                <a:spcPct val="120000"/>
              </a:lnSpc>
              <a:spcBef>
                <a:spcPts val="0"/>
              </a:spcBef>
              <a:buNone/>
            </a:pP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Yet knowing how way leads on to way,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I doubted if I should ever come back.</a:t>
            </a:r>
            <a:b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</a:br>
            <a:endParaRPr lang="en-GB" sz="8000" b="0" i="0" dirty="0">
              <a:solidFill>
                <a:srgbClr val="000000"/>
              </a:solidFill>
              <a:effectLst/>
              <a:latin typeface="adobe-garamond-pro"/>
            </a:endParaRPr>
          </a:p>
          <a:p>
            <a:pPr algn="l" fontAlgn="base">
              <a:lnSpc>
                <a:spcPct val="120000"/>
              </a:lnSpc>
              <a:spcBef>
                <a:spcPts val="0"/>
              </a:spcBef>
            </a:pP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I shall be telling this with a sigh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Somewhere ages and ages hence: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Two roads diverged in a wood, and I—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I took the one less </a:t>
            </a:r>
            <a:r>
              <a:rPr lang="en-GB" sz="8000" b="0" i="0" dirty="0" err="1">
                <a:solidFill>
                  <a:srgbClr val="000000"/>
                </a:solidFill>
                <a:effectLst/>
                <a:latin typeface="adobe-garamond-pro"/>
              </a:rPr>
              <a:t>traveled</a:t>
            </a: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 by,</a:t>
            </a:r>
            <a:br>
              <a:rPr lang="en-GB" sz="8000" dirty="0">
                <a:solidFill>
                  <a:srgbClr val="000000"/>
                </a:solidFill>
                <a:latin typeface="adobe-garamond-pro"/>
              </a:rPr>
            </a:br>
            <a:r>
              <a:rPr lang="en-GB" sz="8000" b="0" i="0" dirty="0">
                <a:solidFill>
                  <a:srgbClr val="000000"/>
                </a:solidFill>
                <a:effectLst/>
                <a:latin typeface="adobe-garamond-pro"/>
              </a:rPr>
              <a:t>And that has made all the difference.</a:t>
            </a:r>
          </a:p>
          <a:p>
            <a:pPr marL="109728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en-GB" sz="8000" dirty="0">
              <a:latin typeface="canada-type-gibson"/>
            </a:endParaRPr>
          </a:p>
          <a:p>
            <a:pPr marL="109728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en-GB" sz="7200" dirty="0">
              <a:latin typeface="canada-type-gibson"/>
            </a:endParaRPr>
          </a:p>
          <a:p>
            <a:pPr marL="109728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en-GB" sz="7200" dirty="0">
              <a:latin typeface="canada-type-gibson"/>
            </a:endParaRPr>
          </a:p>
          <a:p>
            <a:pPr marL="109728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en-GB" sz="7200" dirty="0">
              <a:latin typeface="canada-type-gibson"/>
            </a:endParaRPr>
          </a:p>
          <a:p>
            <a:pPr marL="402336" lvl="1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7000" dirty="0">
                <a:latin typeface="canada-type-gibson"/>
              </a:rPr>
              <a:t>F</a:t>
            </a:r>
            <a:r>
              <a:rPr lang="en-GB" sz="7000" b="0" i="0" dirty="0">
                <a:effectLst/>
                <a:latin typeface="canada-type-gibson"/>
              </a:rPr>
              <a:t>rom </a:t>
            </a:r>
            <a:r>
              <a:rPr lang="en-GB" sz="7000" b="0" i="1" dirty="0">
                <a:effectLst/>
                <a:latin typeface="inherit"/>
              </a:rPr>
              <a:t>The Poetry of Robert Frost,</a:t>
            </a:r>
            <a:r>
              <a:rPr lang="en-GB" sz="7000" b="0" i="0" dirty="0">
                <a:effectLst/>
                <a:latin typeface="canada-type-gibson"/>
              </a:rPr>
              <a:t> edited by Edward Connery </a:t>
            </a:r>
            <a:r>
              <a:rPr lang="en-GB" sz="7000" b="0" i="0" dirty="0" err="1">
                <a:effectLst/>
                <a:latin typeface="canada-type-gibson"/>
              </a:rPr>
              <a:t>Lathem</a:t>
            </a:r>
            <a:r>
              <a:rPr lang="en-GB" sz="7000" b="0" i="0" dirty="0">
                <a:effectLst/>
                <a:latin typeface="canada-type-gibson"/>
              </a:rPr>
              <a:t>. Copyright 1923, © 1969 by Henry Holt and Company, Inc., renewed 1951, by Robert Frost. Reprinted with the permission of Henry Holt and Company, LLC.</a:t>
            </a:r>
            <a:endParaRPr lang="en-GB" sz="7000" b="0" i="0" dirty="0">
              <a:effectLst/>
              <a:latin typeface="inherit"/>
            </a:endParaRPr>
          </a:p>
          <a:p>
            <a:pPr algn="l" fontAlgn="base">
              <a:lnSpc>
                <a:spcPct val="120000"/>
              </a:lnSpc>
              <a:spcBef>
                <a:spcPts val="0"/>
              </a:spcBef>
            </a:pPr>
            <a:endParaRPr lang="en-GB" sz="8000" b="0" i="0" dirty="0">
              <a:solidFill>
                <a:srgbClr val="000000"/>
              </a:solidFill>
              <a:effectLst/>
              <a:latin typeface="adobe-garamond-pro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1458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F05A2-AD56-4C71-9A8D-34C28C58A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685800"/>
            <a:ext cx="8991600" cy="1066800"/>
          </a:xfrm>
        </p:spPr>
        <p:txBody>
          <a:bodyPr>
            <a:normAutofit/>
          </a:bodyPr>
          <a:lstStyle/>
          <a:p>
            <a:r>
              <a:rPr lang="en-US" sz="3200" dirty="0"/>
              <a:t>“Stopping by the Woods on a Snowy Evening”</a:t>
            </a:r>
            <a:endParaRPr lang="en-GB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E57E5-DD66-456F-A72A-10DABC53D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087112"/>
          </a:xfrm>
        </p:spPr>
        <p:txBody>
          <a:bodyPr numCol="2">
            <a:normAutofit fontScale="70000" lnSpcReduction="20000"/>
          </a:bodyPr>
          <a:lstStyle/>
          <a:p>
            <a:pPr algn="l" fontAlgn="base"/>
            <a:r>
              <a:rPr lang="en-GB" b="0" i="0" dirty="0">
                <a:solidFill>
                  <a:srgbClr val="000000"/>
                </a:solidFill>
                <a:effectLst/>
                <a:latin typeface="inherit"/>
              </a:rPr>
              <a:t>Whose woods these are I think I know.   </a:t>
            </a:r>
            <a:br>
              <a:rPr lang="en-GB" dirty="0">
                <a:solidFill>
                  <a:srgbClr val="000000"/>
                </a:solidFill>
                <a:latin typeface="inherit"/>
              </a:rPr>
            </a:br>
            <a:r>
              <a:rPr lang="en-GB" b="0" i="0" dirty="0">
                <a:solidFill>
                  <a:srgbClr val="000000"/>
                </a:solidFill>
                <a:effectLst/>
                <a:latin typeface="inherit"/>
              </a:rPr>
              <a:t>His house is in the village though;   </a:t>
            </a:r>
            <a:br>
              <a:rPr lang="en-GB" dirty="0">
                <a:solidFill>
                  <a:srgbClr val="000000"/>
                </a:solidFill>
                <a:latin typeface="inherit"/>
              </a:rPr>
            </a:br>
            <a:r>
              <a:rPr lang="en-GB" b="0" i="0" dirty="0">
                <a:solidFill>
                  <a:srgbClr val="000000"/>
                </a:solidFill>
                <a:effectLst/>
                <a:latin typeface="inherit"/>
              </a:rPr>
              <a:t>He will not see me stopping here</a:t>
            </a:r>
            <a:br>
              <a:rPr lang="en-GB" b="0" i="0" dirty="0">
                <a:solidFill>
                  <a:srgbClr val="000000"/>
                </a:solidFill>
                <a:effectLst/>
                <a:latin typeface="inherit"/>
              </a:rPr>
            </a:br>
            <a:r>
              <a:rPr lang="en-GB" b="0" i="0" dirty="0">
                <a:effectLst/>
                <a:latin typeface="inherit"/>
              </a:rPr>
              <a:t>To watch his woods fill up with snow.   </a:t>
            </a:r>
            <a:br>
              <a:rPr lang="en-GB" b="0" i="0" dirty="0">
                <a:effectLst/>
                <a:latin typeface="inherit"/>
              </a:rPr>
            </a:br>
            <a:endParaRPr lang="en-GB" b="0" i="0" dirty="0">
              <a:effectLst/>
              <a:latin typeface="inherit"/>
            </a:endParaRPr>
          </a:p>
          <a:p>
            <a:pPr algn="l" fontAlgn="base"/>
            <a:endParaRPr lang="en-GB" b="0" i="0" dirty="0">
              <a:effectLst/>
              <a:latin typeface="inherit"/>
            </a:endParaRPr>
          </a:p>
          <a:p>
            <a:pPr algn="l" fontAlgn="base"/>
            <a:r>
              <a:rPr lang="en-GB" b="0" i="0" dirty="0">
                <a:effectLst/>
                <a:latin typeface="inherit"/>
              </a:rPr>
              <a:t>My little horse must think it queer   </a:t>
            </a:r>
            <a:br>
              <a:rPr lang="en-GB" dirty="0">
                <a:latin typeface="inherit"/>
              </a:rPr>
            </a:br>
            <a:r>
              <a:rPr lang="en-GB" b="0" i="0" dirty="0">
                <a:effectLst/>
                <a:latin typeface="inherit"/>
              </a:rPr>
              <a:t>To stop without a farmhouse near   </a:t>
            </a:r>
            <a:br>
              <a:rPr lang="en-GB" dirty="0">
                <a:latin typeface="inherit"/>
              </a:rPr>
            </a:br>
            <a:r>
              <a:rPr lang="en-GB" b="0" i="0" dirty="0">
                <a:effectLst/>
                <a:latin typeface="inherit"/>
              </a:rPr>
              <a:t>Between the woods and frozen lake   </a:t>
            </a:r>
            <a:br>
              <a:rPr lang="en-GB" dirty="0">
                <a:latin typeface="inherit"/>
              </a:rPr>
            </a:br>
            <a:r>
              <a:rPr lang="en-GB" b="0" i="0" dirty="0">
                <a:effectLst/>
                <a:latin typeface="inherit"/>
              </a:rPr>
              <a:t>The darkest evening of the year.   </a:t>
            </a:r>
            <a:br>
              <a:rPr lang="en-GB" b="0" i="0" dirty="0">
                <a:effectLst/>
                <a:latin typeface="inherit"/>
              </a:rPr>
            </a:br>
            <a:endParaRPr lang="en-GB" b="0" i="0" dirty="0">
              <a:effectLst/>
              <a:latin typeface="inherit"/>
            </a:endParaRPr>
          </a:p>
          <a:p>
            <a:pPr algn="l" fontAlgn="base"/>
            <a:endParaRPr lang="en-GB" b="0" i="0" dirty="0">
              <a:effectLst/>
              <a:latin typeface="inherit"/>
            </a:endParaRPr>
          </a:p>
          <a:p>
            <a:pPr algn="l" fontAlgn="base"/>
            <a:r>
              <a:rPr lang="en-GB" b="0" i="0" dirty="0">
                <a:effectLst/>
                <a:latin typeface="inherit"/>
              </a:rPr>
              <a:t>He gives his harness bells a shake   </a:t>
            </a:r>
            <a:br>
              <a:rPr lang="en-GB" dirty="0">
                <a:latin typeface="inherit"/>
              </a:rPr>
            </a:br>
            <a:r>
              <a:rPr lang="en-GB" b="0" i="0" dirty="0">
                <a:effectLst/>
                <a:latin typeface="inherit"/>
              </a:rPr>
              <a:t>To ask if there is some mistake.   </a:t>
            </a:r>
            <a:br>
              <a:rPr lang="en-GB" dirty="0">
                <a:latin typeface="inherit"/>
              </a:rPr>
            </a:br>
            <a:r>
              <a:rPr lang="en-GB" b="0" i="0" dirty="0">
                <a:effectLst/>
                <a:latin typeface="inherit"/>
              </a:rPr>
              <a:t>The only other sound’s the sweep   </a:t>
            </a:r>
            <a:br>
              <a:rPr lang="en-GB" dirty="0">
                <a:latin typeface="inherit"/>
              </a:rPr>
            </a:br>
            <a:r>
              <a:rPr lang="en-GB" b="0" i="0" dirty="0">
                <a:effectLst/>
                <a:latin typeface="inherit"/>
              </a:rPr>
              <a:t>Of easy wind and downy flake.   </a:t>
            </a:r>
            <a:br>
              <a:rPr lang="en-GB" b="0" i="0" dirty="0">
                <a:effectLst/>
                <a:latin typeface="inherit"/>
              </a:rPr>
            </a:br>
            <a:endParaRPr lang="en-GB" b="0" i="0" dirty="0">
              <a:effectLst/>
              <a:latin typeface="inherit"/>
            </a:endParaRPr>
          </a:p>
          <a:p>
            <a:pPr algn="l" fontAlgn="base"/>
            <a:r>
              <a:rPr lang="en-GB" b="0" i="0" dirty="0">
                <a:effectLst/>
                <a:latin typeface="inherit"/>
              </a:rPr>
              <a:t>The woods are lovely, dark and deep,   </a:t>
            </a:r>
            <a:br>
              <a:rPr lang="en-GB" dirty="0">
                <a:latin typeface="inherit"/>
              </a:rPr>
            </a:br>
            <a:r>
              <a:rPr lang="en-GB" b="0" i="0" dirty="0">
                <a:effectLst/>
                <a:latin typeface="inherit"/>
              </a:rPr>
              <a:t>But I have promises to keep,   </a:t>
            </a:r>
            <a:br>
              <a:rPr lang="en-GB" dirty="0">
                <a:latin typeface="inherit"/>
              </a:rPr>
            </a:br>
            <a:r>
              <a:rPr lang="en-GB" b="0" i="0" dirty="0">
                <a:effectLst/>
                <a:latin typeface="inherit"/>
              </a:rPr>
              <a:t>And miles to go before I sleep,   </a:t>
            </a:r>
            <a:br>
              <a:rPr lang="en-GB" dirty="0">
                <a:latin typeface="inherit"/>
              </a:rPr>
            </a:br>
            <a:r>
              <a:rPr lang="en-GB" b="0" i="0" dirty="0">
                <a:effectLst/>
                <a:latin typeface="inherit"/>
              </a:rPr>
              <a:t>And miles to go before I sleep.</a:t>
            </a:r>
            <a:br>
              <a:rPr lang="en-GB" b="0" i="0" dirty="0">
                <a:effectLst/>
                <a:latin typeface="inherit"/>
              </a:rPr>
            </a:br>
            <a:endParaRPr lang="en-GB" b="0" i="0" dirty="0">
              <a:effectLst/>
              <a:latin typeface="inherit"/>
            </a:endParaRPr>
          </a:p>
          <a:p>
            <a:pPr marL="109728" indent="0" algn="l" fontAlgn="base">
              <a:buNone/>
            </a:pPr>
            <a:endParaRPr lang="en-GB" b="0" i="0" dirty="0">
              <a:effectLst/>
              <a:latin typeface="canada-type-gibson"/>
            </a:endParaRPr>
          </a:p>
          <a:p>
            <a:pPr marL="109728" indent="0" algn="l" fontAlgn="base">
              <a:buNone/>
            </a:pPr>
            <a:endParaRPr lang="en-GB" dirty="0">
              <a:latin typeface="canada-type-gibson"/>
            </a:endParaRPr>
          </a:p>
          <a:p>
            <a:pPr marL="109728" indent="0" algn="l" fontAlgn="base">
              <a:buNone/>
            </a:pPr>
            <a:endParaRPr lang="en-GB" b="0" i="0" dirty="0">
              <a:effectLst/>
              <a:latin typeface="canada-type-gibson"/>
            </a:endParaRPr>
          </a:p>
          <a:p>
            <a:pPr marL="402336" lvl="1" indent="0" fontAlgn="base">
              <a:buNone/>
            </a:pPr>
            <a:r>
              <a:rPr lang="en-GB" dirty="0">
                <a:latin typeface="canada-type-gibson"/>
              </a:rPr>
              <a:t>F</a:t>
            </a:r>
            <a:r>
              <a:rPr lang="en-GB" b="0" i="0" dirty="0">
                <a:effectLst/>
                <a:latin typeface="canada-type-gibson"/>
              </a:rPr>
              <a:t>rom </a:t>
            </a:r>
            <a:r>
              <a:rPr lang="en-GB" b="0" i="1" dirty="0">
                <a:effectLst/>
                <a:latin typeface="inherit"/>
              </a:rPr>
              <a:t>The Poetry of Robert Frost,</a:t>
            </a:r>
            <a:r>
              <a:rPr lang="en-GB" b="0" i="0" dirty="0">
                <a:effectLst/>
                <a:latin typeface="canada-type-gibson"/>
              </a:rPr>
              <a:t> edited by Edward Connery </a:t>
            </a:r>
            <a:r>
              <a:rPr lang="en-GB" b="0" i="0" dirty="0" err="1">
                <a:effectLst/>
                <a:latin typeface="canada-type-gibson"/>
              </a:rPr>
              <a:t>Lathem</a:t>
            </a:r>
            <a:r>
              <a:rPr lang="en-GB" b="0" i="0" dirty="0">
                <a:effectLst/>
                <a:latin typeface="canada-type-gibson"/>
              </a:rPr>
              <a:t>. Copyright 1923, © 1969 by Henry Holt and Company, Inc., renewed 1951, by Robert Frost. Reprinted with the permission of Henry Holt and Company, LLC.</a:t>
            </a:r>
            <a:endParaRPr lang="en-GB" b="0" i="0" dirty="0">
              <a:effectLst/>
              <a:latin typeface="inheri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176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“After Apple Picking”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09800"/>
            <a:ext cx="5334000" cy="5105400"/>
          </a:xfrm>
        </p:spPr>
        <p:txBody>
          <a:bodyPr/>
          <a:lstStyle/>
          <a:p>
            <a:r>
              <a:rPr lang="en-US" dirty="0"/>
              <a:t>Symbols: various apple(s)</a:t>
            </a:r>
          </a:p>
          <a:p>
            <a:r>
              <a:rPr lang="en-US" dirty="0"/>
              <a:t>Winter season</a:t>
            </a:r>
          </a:p>
          <a:p>
            <a:r>
              <a:rPr lang="en-US" dirty="0"/>
              <a:t>Apple-picking activity</a:t>
            </a:r>
          </a:p>
          <a:p>
            <a:r>
              <a:rPr lang="en-US" dirty="0"/>
              <a:t>Final “sleep” as “woodchuck” or as human? What’s the difference?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178601"/>
            <a:ext cx="3782568" cy="567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410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754037"/>
            <a:ext cx="3631058" cy="9244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Carl Sandburg </a:t>
            </a:r>
            <a:br>
              <a:rPr lang="en-US" b="1" dirty="0"/>
            </a:br>
            <a:r>
              <a:rPr lang="en-US" b="1" dirty="0"/>
              <a:t>(1878-1967)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8120" y="2362200"/>
            <a:ext cx="5105400" cy="4051437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Started life on a series of working-class manual jobs; then Chicago journalist</a:t>
            </a:r>
          </a:p>
          <a:p>
            <a:pPr lvl="0"/>
            <a:r>
              <a:rPr lang="en-US" sz="2800" dirty="0"/>
              <a:t>Beloved author and poet-urban folk singer (guitar recitals); 3 Pulitzers</a:t>
            </a:r>
          </a:p>
          <a:p>
            <a:pPr lvl="0"/>
            <a:r>
              <a:rPr lang="en-US" sz="2800" dirty="0"/>
              <a:t>Affinity for workers, African-Americans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" y="754037"/>
            <a:ext cx="3977640" cy="534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653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“Chicago”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375" y="471995"/>
            <a:ext cx="5020721" cy="638600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2" y="2529585"/>
            <a:ext cx="7125112" cy="4051437"/>
          </a:xfrm>
        </p:spPr>
        <p:txBody>
          <a:bodyPr>
            <a:normAutofit/>
          </a:bodyPr>
          <a:lstStyle/>
          <a:p>
            <a:r>
              <a:rPr lang="en-US" sz="2800" dirty="0"/>
              <a:t>Apostrophe (ode)</a:t>
            </a:r>
          </a:p>
          <a:p>
            <a:r>
              <a:rPr lang="en-US" sz="2800" dirty="0"/>
              <a:t>Tone, epithets selected</a:t>
            </a:r>
          </a:p>
          <a:p>
            <a:r>
              <a:rPr lang="en-US" sz="2800" dirty="0"/>
              <a:t>Why this focus on workers?</a:t>
            </a:r>
          </a:p>
          <a:p>
            <a:r>
              <a:rPr lang="en-US" sz="2800" dirty="0"/>
              <a:t>Why repetitious (</a:t>
            </a:r>
            <a:r>
              <a:rPr lang="en-US" dirty="0"/>
              <a:t>cyclical)</a:t>
            </a:r>
          </a:p>
          <a:p>
            <a:pPr marL="109728" indent="0">
              <a:buNone/>
            </a:pPr>
            <a:r>
              <a:rPr lang="en-US" sz="2800" dirty="0"/>
              <a:t>     ending?</a:t>
            </a:r>
          </a:p>
        </p:txBody>
      </p:sp>
    </p:spTree>
    <p:extLst>
      <p:ext uri="{BB962C8B-B14F-4D97-AF65-F5344CB8AC3E}">
        <p14:creationId xmlns:p14="http://schemas.microsoft.com/office/powerpoint/2010/main" val="1274851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128</TotalTime>
  <Words>860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adobe-garamond-pro</vt:lpstr>
      <vt:lpstr>canada-type-gibson</vt:lpstr>
      <vt:lpstr>Georgia</vt:lpstr>
      <vt:lpstr>inherit</vt:lpstr>
      <vt:lpstr>Trebuchet MS</vt:lpstr>
      <vt:lpstr>Wingdings 2</vt:lpstr>
      <vt:lpstr>Urban</vt:lpstr>
      <vt:lpstr>The 20th Century and Modernism</vt:lpstr>
      <vt:lpstr>Modernism</vt:lpstr>
      <vt:lpstr>“The Lost Generation” vs “Home” poets</vt:lpstr>
      <vt:lpstr>Robert Frost (1874-1963)</vt:lpstr>
      <vt:lpstr>“The Road Not Taken”</vt:lpstr>
      <vt:lpstr>“Stopping by the Woods on a Snowy Evening”</vt:lpstr>
      <vt:lpstr>“After Apple Picking”</vt:lpstr>
      <vt:lpstr>Carl Sandburg  (1878-1967)</vt:lpstr>
      <vt:lpstr>“Chicago”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20th Century and Modernism</dc:title>
  <dc:creator>Christina Dokou</dc:creator>
  <cp:lastModifiedBy>Christina</cp:lastModifiedBy>
  <cp:revision>15</cp:revision>
  <dcterms:created xsi:type="dcterms:W3CDTF">2020-04-07T18:56:47Z</dcterms:created>
  <dcterms:modified xsi:type="dcterms:W3CDTF">2022-04-15T07:14:41Z</dcterms:modified>
</cp:coreProperties>
</file>