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4" r:id="rId7"/>
    <p:sldId id="260" r:id="rId8"/>
    <p:sldId id="267" r:id="rId9"/>
    <p:sldId id="266" r:id="rId10"/>
    <p:sldId id="268" r:id="rId11"/>
    <p:sldId id="269" r:id="rId12"/>
    <p:sldId id="261" r:id="rId13"/>
    <p:sldId id="263" r:id="rId14"/>
    <p:sldId id="262"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7D020-984F-4426-84D3-BF4193F47D2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7D020-984F-4426-84D3-BF4193F47D2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7D020-984F-4426-84D3-BF4193F47D2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7D020-984F-4426-84D3-BF4193F47D2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7D020-984F-4426-84D3-BF4193F47D2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7D020-984F-4426-84D3-BF4193F47D2C}"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7D020-984F-4426-84D3-BF4193F47D2C}"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7D020-984F-4426-84D3-BF4193F47D2C}"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D020-984F-4426-84D3-BF4193F47D2C}"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7D020-984F-4426-84D3-BF4193F47D2C}"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7D020-984F-4426-84D3-BF4193F47D2C}"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C51F-86E1-4501-8592-B5604142FB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7D020-984F-4426-84D3-BF4193F47D2C}" type="datetimeFigureOut">
              <a:rPr lang="en-US" smtClean="0"/>
              <a:t>5/8/2020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C51F-86E1-4501-8592-B5604142FBE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7772400" cy="2786081"/>
          </a:xfrm>
        </p:spPr>
        <p:txBody>
          <a:bodyPr/>
          <a:lstStyle/>
          <a:p>
            <a:r>
              <a:rPr lang="en-US" sz="4800" dirty="0" smtClean="0">
                <a:latin typeface="Cambria" pitchFamily="18" charset="0"/>
                <a:ea typeface="Cambria" pitchFamily="18" charset="0"/>
              </a:rPr>
              <a:t>Southern Renaissance</a:t>
            </a:r>
            <a:r>
              <a:rPr lang="en-US" dirty="0" smtClean="0">
                <a:latin typeface="Cambria" pitchFamily="18" charset="0"/>
                <a:ea typeface="Cambria" pitchFamily="18" charset="0"/>
              </a:rPr>
              <a:t/>
            </a:r>
            <a:br>
              <a:rPr lang="en-US" dirty="0" smtClean="0">
                <a:latin typeface="Cambria" pitchFamily="18" charset="0"/>
                <a:ea typeface="Cambria" pitchFamily="18" charset="0"/>
              </a:rPr>
            </a:br>
            <a:r>
              <a:rPr lang="en-US" dirty="0">
                <a:latin typeface="Cambria" pitchFamily="18" charset="0"/>
                <a:ea typeface="Cambria" pitchFamily="18" charset="0"/>
              </a:rPr>
              <a:t/>
            </a:r>
            <a:br>
              <a:rPr lang="en-US" dirty="0">
                <a:latin typeface="Cambria" pitchFamily="18" charset="0"/>
                <a:ea typeface="Cambria" pitchFamily="18" charset="0"/>
              </a:rPr>
            </a:br>
            <a:r>
              <a:rPr lang="en-US" sz="3200" dirty="0" smtClean="0">
                <a:latin typeface="Cambria" pitchFamily="18" charset="0"/>
                <a:ea typeface="Cambria" pitchFamily="18" charset="0"/>
              </a:rPr>
              <a:t>William Faulkner &amp; Eudora Welty</a:t>
            </a:r>
            <a:endParaRPr lang="en-US" sz="3200" dirty="0">
              <a:latin typeface="Cambria" pitchFamily="18" charset="0"/>
              <a:ea typeface="Cambria" pitchFamily="18" charset="0"/>
            </a:endParaRPr>
          </a:p>
        </p:txBody>
      </p:sp>
      <p:sp>
        <p:nvSpPr>
          <p:cNvPr id="3" name="Subtitle 2"/>
          <p:cNvSpPr>
            <a:spLocks noGrp="1"/>
          </p:cNvSpPr>
          <p:nvPr>
            <p:ph type="subTitle" idx="1"/>
          </p:nvPr>
        </p:nvSpPr>
        <p:spPr>
          <a:xfrm>
            <a:off x="4429124" y="5000636"/>
            <a:ext cx="4214842" cy="1214446"/>
          </a:xfrm>
        </p:spPr>
        <p:txBody>
          <a:bodyPr>
            <a:normAutofit/>
          </a:bodyPr>
          <a:lstStyle/>
          <a:p>
            <a:r>
              <a:rPr lang="en-US" dirty="0" smtClean="0">
                <a:latin typeface="Cambria" pitchFamily="18" charset="0"/>
                <a:ea typeface="Cambria" pitchFamily="18" charset="0"/>
              </a:rPr>
              <a:t>American Fiction</a:t>
            </a:r>
          </a:p>
          <a:p>
            <a:r>
              <a:rPr lang="en-US" sz="2400" dirty="0" smtClean="0">
                <a:latin typeface="Cambria" pitchFamily="18" charset="0"/>
                <a:ea typeface="Cambria" pitchFamily="18" charset="0"/>
              </a:rPr>
              <a:t>Spring 2020</a:t>
            </a:r>
            <a:endParaRPr lang="en-US" sz="2400" dirty="0">
              <a:latin typeface="Cambria" pitchFamily="18" charset="0"/>
              <a:ea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mbria" pitchFamily="18" charset="0"/>
                <a:ea typeface="Cambria" pitchFamily="18" charset="0"/>
              </a:rPr>
              <a:t>“A Rose for Emily”  - </a:t>
            </a:r>
            <a:r>
              <a:rPr lang="en-US" sz="3600" dirty="0" smtClean="0">
                <a:solidFill>
                  <a:schemeClr val="accent2"/>
                </a:solidFill>
                <a:latin typeface="Cambria" pitchFamily="18" charset="0"/>
                <a:ea typeface="Cambria" pitchFamily="18" charset="0"/>
              </a:rPr>
              <a:t>Formal Elements</a:t>
            </a:r>
            <a:endParaRPr lang="en-US" sz="3600" dirty="0"/>
          </a:p>
        </p:txBody>
      </p:sp>
      <p:sp>
        <p:nvSpPr>
          <p:cNvPr id="3" name="Content Placeholder 2"/>
          <p:cNvSpPr>
            <a:spLocks noGrp="1"/>
          </p:cNvSpPr>
          <p:nvPr>
            <p:ph idx="1"/>
          </p:nvPr>
        </p:nvSpPr>
        <p:spPr>
          <a:xfrm>
            <a:off x="428596" y="1643026"/>
            <a:ext cx="8229600" cy="5072122"/>
          </a:xfrm>
        </p:spPr>
        <p:txBody>
          <a:bodyPr>
            <a:normAutofit fontScale="62500" lnSpcReduction="20000"/>
          </a:bodyPr>
          <a:lstStyle/>
          <a:p>
            <a:r>
              <a:rPr lang="en-US" sz="4500" b="1" u="sng" dirty="0" smtClean="0">
                <a:latin typeface="Cambria" pitchFamily="18" charset="0"/>
                <a:ea typeface="Cambria" pitchFamily="18" charset="0"/>
              </a:rPr>
              <a:t>Setting</a:t>
            </a:r>
            <a:r>
              <a:rPr lang="en-US" sz="4500" dirty="0" smtClean="0">
                <a:latin typeface="Cambria" pitchFamily="18" charset="0"/>
                <a:ea typeface="Cambria" pitchFamily="18" charset="0"/>
              </a:rPr>
              <a:t>:  the town  (two phases) / the house </a:t>
            </a:r>
          </a:p>
          <a:p>
            <a:pPr>
              <a:buNone/>
            </a:pPr>
            <a:r>
              <a:rPr lang="en-US" sz="3600" dirty="0" smtClean="0">
                <a:latin typeface="Cambria" pitchFamily="18" charset="0"/>
                <a:ea typeface="Cambria" pitchFamily="18" charset="0"/>
              </a:rPr>
              <a:t>	</a:t>
            </a:r>
            <a:r>
              <a:rPr lang="en-US" dirty="0" smtClean="0">
                <a:solidFill>
                  <a:schemeClr val="accent2">
                    <a:lumMod val="40000"/>
                    <a:lumOff val="60000"/>
                  </a:schemeClr>
                </a:solidFill>
                <a:latin typeface="Cambria" pitchFamily="18" charset="0"/>
                <a:ea typeface="Cambria" pitchFamily="18" charset="0"/>
              </a:rPr>
              <a:t>“It was a big, </a:t>
            </a:r>
            <a:r>
              <a:rPr lang="en-US" dirty="0" err="1" smtClean="0">
                <a:solidFill>
                  <a:schemeClr val="accent2">
                    <a:lumMod val="40000"/>
                    <a:lumOff val="60000"/>
                  </a:schemeClr>
                </a:solidFill>
                <a:latin typeface="Cambria" pitchFamily="18" charset="0"/>
                <a:ea typeface="Cambria" pitchFamily="18" charset="0"/>
              </a:rPr>
              <a:t>squarish</a:t>
            </a:r>
            <a:r>
              <a:rPr lang="en-US" dirty="0" smtClean="0">
                <a:solidFill>
                  <a:schemeClr val="accent2">
                    <a:lumMod val="40000"/>
                    <a:lumOff val="60000"/>
                  </a:schemeClr>
                </a:solidFill>
                <a:latin typeface="Cambria" pitchFamily="18" charset="0"/>
                <a:ea typeface="Cambria" pitchFamily="18" charset="0"/>
              </a:rPr>
              <a:t> frame house that had once been white, </a:t>
            </a:r>
            <a:r>
              <a:rPr lang="en-US" dirty="0" err="1" smtClean="0">
                <a:solidFill>
                  <a:schemeClr val="accent2">
                    <a:lumMod val="40000"/>
                    <a:lumOff val="60000"/>
                  </a:schemeClr>
                </a:solidFill>
                <a:latin typeface="Cambria" pitchFamily="18" charset="0"/>
                <a:ea typeface="Cambria" pitchFamily="18" charset="0"/>
              </a:rPr>
              <a:t>decoaretd</a:t>
            </a:r>
            <a:r>
              <a:rPr lang="en-US" dirty="0" smtClean="0">
                <a:solidFill>
                  <a:schemeClr val="accent2">
                    <a:lumMod val="40000"/>
                    <a:lumOff val="60000"/>
                  </a:schemeClr>
                </a:solidFill>
                <a:latin typeface="Cambria" pitchFamily="18" charset="0"/>
                <a:ea typeface="Cambria" pitchFamily="18" charset="0"/>
              </a:rPr>
              <a:t> with cupolas and spires and scrolled balconies in the heavily lightsome style of the seventies, set on what had once been our most select street. But garages and cotton gins had encroached and obliterated even the august names of that </a:t>
            </a:r>
            <a:r>
              <a:rPr lang="en-US" dirty="0" err="1" smtClean="0">
                <a:solidFill>
                  <a:schemeClr val="accent2">
                    <a:lumMod val="40000"/>
                    <a:lumOff val="60000"/>
                  </a:schemeClr>
                </a:solidFill>
                <a:latin typeface="Cambria" pitchFamily="18" charset="0"/>
                <a:ea typeface="Cambria" pitchFamily="18" charset="0"/>
              </a:rPr>
              <a:t>neighbourhood</a:t>
            </a:r>
            <a:r>
              <a:rPr lang="en-US" dirty="0" smtClean="0">
                <a:solidFill>
                  <a:schemeClr val="accent2">
                    <a:lumMod val="40000"/>
                    <a:lumOff val="60000"/>
                  </a:schemeClr>
                </a:solidFill>
                <a:latin typeface="Cambria" pitchFamily="18" charset="0"/>
                <a:ea typeface="Cambria" pitchFamily="18" charset="0"/>
              </a:rPr>
              <a:t>; only Miss Emily’s house was left, lifting its stubborn and coquettish decay above the cotton wagons and the gasoline pumps=an eyesore among eyesores.”</a:t>
            </a:r>
            <a:endParaRPr lang="en-US" dirty="0" smtClean="0">
              <a:solidFill>
                <a:schemeClr val="accent2">
                  <a:lumMod val="40000"/>
                  <a:lumOff val="60000"/>
                </a:schemeClr>
              </a:solidFill>
              <a:latin typeface="Cambria" pitchFamily="18" charset="0"/>
              <a:ea typeface="Cambria" pitchFamily="18" charset="0"/>
            </a:endParaRPr>
          </a:p>
          <a:p>
            <a:r>
              <a:rPr lang="en-US" sz="4000" b="1" u="sng" dirty="0" smtClean="0">
                <a:latin typeface="Cambria" pitchFamily="18" charset="0"/>
                <a:ea typeface="Cambria" pitchFamily="18" charset="0"/>
              </a:rPr>
              <a:t>Foreshadowing</a:t>
            </a:r>
            <a:r>
              <a:rPr lang="en-US" sz="4000" dirty="0" smtClean="0">
                <a:latin typeface="Cambria" pitchFamily="18" charset="0"/>
                <a:ea typeface="Cambria" pitchFamily="18" charset="0"/>
              </a:rPr>
              <a:t>: </a:t>
            </a:r>
            <a:r>
              <a:rPr lang="en-US" sz="4000" dirty="0" smtClean="0">
                <a:latin typeface="Cambria" pitchFamily="18" charset="0"/>
                <a:ea typeface="Cambria" pitchFamily="18" charset="0"/>
              </a:rPr>
              <a:t>“Thus [Miss Emily] passed from generation to generation—dear, inescapable, impervious, tranquil, and </a:t>
            </a:r>
            <a:r>
              <a:rPr lang="en-US" sz="4000" u="sng" dirty="0" smtClean="0">
                <a:latin typeface="Cambria" pitchFamily="18" charset="0"/>
                <a:ea typeface="Cambria" pitchFamily="18" charset="0"/>
              </a:rPr>
              <a:t>perverse</a:t>
            </a:r>
            <a:r>
              <a:rPr lang="en-US" sz="4000" dirty="0" smtClean="0">
                <a:latin typeface="Cambria" pitchFamily="18" charset="0"/>
                <a:ea typeface="Cambria" pitchFamily="18" charset="0"/>
              </a:rPr>
              <a:t>.”</a:t>
            </a:r>
          </a:p>
          <a:p>
            <a:r>
              <a:rPr lang="en-US" sz="4000" b="1" u="sng" dirty="0" smtClean="0">
                <a:latin typeface="Cambria" pitchFamily="18" charset="0"/>
                <a:ea typeface="Cambria" pitchFamily="18" charset="0"/>
              </a:rPr>
              <a:t>Motifs: </a:t>
            </a:r>
            <a:r>
              <a:rPr lang="en-US" sz="4000" dirty="0" smtClean="0">
                <a:latin typeface="Cambria" pitchFamily="18" charset="0"/>
                <a:ea typeface="Cambria" pitchFamily="18" charset="0"/>
              </a:rPr>
              <a:t>watching / Dust</a:t>
            </a:r>
          </a:p>
          <a:p>
            <a:r>
              <a:rPr lang="en-US" sz="4000" b="1" u="sng" dirty="0" smtClean="0">
                <a:latin typeface="Cambria" pitchFamily="18" charset="0"/>
                <a:ea typeface="Cambria" pitchFamily="18" charset="0"/>
              </a:rPr>
              <a:t>Symbolism</a:t>
            </a:r>
            <a:r>
              <a:rPr lang="en-US" sz="4000" dirty="0" smtClean="0">
                <a:latin typeface="Cambria" pitchFamily="18" charset="0"/>
                <a:ea typeface="Cambria" pitchFamily="18" charset="0"/>
              </a:rPr>
              <a:t>: Miss Emily, the House, the mailbox, new sidewalks, strand of hair</a:t>
            </a:r>
          </a:p>
          <a:p>
            <a:pPr>
              <a:buNone/>
            </a:pPr>
            <a:r>
              <a:rPr lang="en-US" dirty="0" smtClean="0">
                <a:latin typeface="Cambria" pitchFamily="18" charset="0"/>
                <a:ea typeface="Cambria" pitchFamily="18" charset="0"/>
              </a:rPr>
              <a:t>	</a:t>
            </a:r>
            <a:endParaRPr lang="en-US" sz="2600" dirty="0" smtClean="0">
              <a:latin typeface="Cambria" pitchFamily="18" charset="0"/>
              <a:ea typeface="Cambria" pitchFamily="18" charset="0"/>
            </a:endParaRPr>
          </a:p>
          <a:p>
            <a:pPr>
              <a:buNone/>
            </a:pPr>
            <a:endParaRPr lang="en-US" sz="2600" dirty="0" smtClean="0"/>
          </a:p>
          <a:p>
            <a:pPr>
              <a:buNone/>
            </a:pP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itchFamily="18" charset="0"/>
                <a:ea typeface="Cambria" pitchFamily="18" charset="0"/>
              </a:rPr>
              <a:t>“A </a:t>
            </a:r>
            <a:r>
              <a:rPr lang="en-US" dirty="0" smtClean="0">
                <a:solidFill>
                  <a:schemeClr val="accent2">
                    <a:lumMod val="75000"/>
                  </a:schemeClr>
                </a:solidFill>
                <a:latin typeface="Cambria" pitchFamily="18" charset="0"/>
                <a:ea typeface="Cambria" pitchFamily="18" charset="0"/>
              </a:rPr>
              <a:t>Rose</a:t>
            </a:r>
            <a:r>
              <a:rPr lang="en-US" dirty="0" smtClean="0">
                <a:latin typeface="Cambria" pitchFamily="18" charset="0"/>
                <a:ea typeface="Cambria" pitchFamily="18" charset="0"/>
              </a:rPr>
              <a:t> for Emily”</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latin typeface="Lucida Calligraphy" pitchFamily="66" charset="0"/>
              </a:rPr>
              <a:t>“Here was a woman who has had a tragedy, an irrevocable tragedy and nothing could be done about it, and I pitied her and this was a salute … to a woman you would hand a rose.”</a:t>
            </a:r>
          </a:p>
          <a:p>
            <a:pPr algn="r">
              <a:buNone/>
            </a:pPr>
            <a:r>
              <a:rPr lang="en-US" dirty="0" smtClean="0">
                <a:latin typeface="Cambria" pitchFamily="18" charset="0"/>
                <a:ea typeface="Cambria" pitchFamily="18" charset="0"/>
              </a:rPr>
              <a:t>William Faulkner</a:t>
            </a:r>
            <a:endParaRPr lang="en-US" dirty="0">
              <a:latin typeface="Cambria" pitchFamily="18" charset="0"/>
              <a:ea typeface="Cambria" pitchFamily="18" charset="0"/>
            </a:endParaRPr>
          </a:p>
        </p:txBody>
      </p:sp>
      <p:sp>
        <p:nvSpPr>
          <p:cNvPr id="6" name="Content Placeholder 5"/>
          <p:cNvSpPr>
            <a:spLocks noGrp="1"/>
          </p:cNvSpPr>
          <p:nvPr>
            <p:ph sz="half" idx="2"/>
          </p:nvPr>
        </p:nvSpPr>
        <p:spPr>
          <a:xfrm>
            <a:off x="4786314" y="4071942"/>
            <a:ext cx="4038600" cy="2482849"/>
          </a:xfrm>
        </p:spPr>
        <p:txBody>
          <a:bodyPr>
            <a:normAutofit fontScale="85000" lnSpcReduction="10000"/>
          </a:bodyPr>
          <a:lstStyle/>
          <a:p>
            <a:r>
              <a:rPr lang="en-US" dirty="0" smtClean="0"/>
              <a:t>Rose-colored room</a:t>
            </a:r>
          </a:p>
          <a:p>
            <a:r>
              <a:rPr lang="en-US" dirty="0" smtClean="0"/>
              <a:t>Homer as a dried rose – remnant of the past</a:t>
            </a:r>
          </a:p>
          <a:p>
            <a:r>
              <a:rPr lang="en-US" dirty="0" smtClean="0"/>
              <a:t>Southern ideals fading away</a:t>
            </a:r>
          </a:p>
          <a:p>
            <a:r>
              <a:rPr lang="en-US" dirty="0" smtClean="0"/>
              <a:t>The rose as a token of love</a:t>
            </a:r>
          </a:p>
          <a:p>
            <a:r>
              <a:rPr lang="en-US" dirty="0" smtClean="0"/>
              <a:t>Metaphor for the story itself</a:t>
            </a:r>
            <a:endParaRPr lang="en-US" dirty="0"/>
          </a:p>
        </p:txBody>
      </p:sp>
      <p:pic>
        <p:nvPicPr>
          <p:cNvPr id="7" name="Picture 6" descr="a-red-red-rose.jpg"/>
          <p:cNvPicPr>
            <a:picLocks noChangeAspect="1"/>
          </p:cNvPicPr>
          <p:nvPr/>
        </p:nvPicPr>
        <p:blipFill>
          <a:blip r:embed="rId2"/>
          <a:stretch>
            <a:fillRect/>
          </a:stretch>
        </p:blipFill>
        <p:spPr>
          <a:xfrm>
            <a:off x="5715008" y="1357298"/>
            <a:ext cx="1680000" cy="252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Eudora Welty</a:t>
            </a:r>
            <a:r>
              <a:rPr lang="el-GR" dirty="0" smtClean="0">
                <a:latin typeface="Cambria" pitchFamily="18" charset="0"/>
                <a:ea typeface="Cambria" pitchFamily="18" charset="0"/>
              </a:rPr>
              <a:t> </a:t>
            </a:r>
            <a:r>
              <a:rPr lang="en-US" dirty="0" smtClean="0">
                <a:latin typeface="Cambria" pitchFamily="18" charset="0"/>
                <a:ea typeface="Cambria" pitchFamily="18" charset="0"/>
              </a:rPr>
              <a:t>(1909 – 2001)</a:t>
            </a:r>
            <a:endParaRPr lang="en-US" dirty="0">
              <a:latin typeface="Cambria" pitchFamily="18" charset="0"/>
              <a:ea typeface="Cambria" pitchFamily="18" charset="0"/>
            </a:endParaRPr>
          </a:p>
        </p:txBody>
      </p:sp>
      <p:sp>
        <p:nvSpPr>
          <p:cNvPr id="4" name="Content Placeholder 3"/>
          <p:cNvSpPr>
            <a:spLocks noGrp="1"/>
          </p:cNvSpPr>
          <p:nvPr>
            <p:ph sz="half" idx="2"/>
          </p:nvPr>
        </p:nvSpPr>
        <p:spPr>
          <a:xfrm>
            <a:off x="4000496" y="1357299"/>
            <a:ext cx="4686304" cy="4000528"/>
          </a:xfrm>
        </p:spPr>
        <p:txBody>
          <a:bodyPr>
            <a:normAutofit fontScale="32500" lnSpcReduction="20000"/>
          </a:bodyPr>
          <a:lstStyle/>
          <a:p>
            <a:r>
              <a:rPr lang="en-US" sz="6200" dirty="0" smtClean="0">
                <a:latin typeface="Cambria" pitchFamily="18" charset="0"/>
                <a:ea typeface="Cambria" pitchFamily="18" charset="0"/>
              </a:rPr>
              <a:t>Writer, photographer, columnist, lecturer, essayist</a:t>
            </a:r>
          </a:p>
          <a:p>
            <a:r>
              <a:rPr lang="en-US" sz="6200" dirty="0" smtClean="0">
                <a:latin typeface="Cambria" pitchFamily="18" charset="0"/>
                <a:ea typeface="Cambria" pitchFamily="18" charset="0"/>
              </a:rPr>
              <a:t>Photographer for Roosevelt’s WPA during the Great Depression</a:t>
            </a:r>
          </a:p>
          <a:p>
            <a:r>
              <a:rPr lang="en-US" sz="6200" dirty="0" smtClean="0">
                <a:latin typeface="Cambria" pitchFamily="18" charset="0"/>
                <a:ea typeface="Cambria" pitchFamily="18" charset="0"/>
              </a:rPr>
              <a:t>Pulitzer Prize for Fiction, 1973, for </a:t>
            </a:r>
            <a:r>
              <a:rPr lang="en-US" sz="6200" i="1" dirty="0" smtClean="0">
                <a:latin typeface="Cambria" pitchFamily="18" charset="0"/>
                <a:ea typeface="Cambria" pitchFamily="18" charset="0"/>
              </a:rPr>
              <a:t>Optimist’s Daughter </a:t>
            </a:r>
            <a:r>
              <a:rPr lang="en-US" sz="6200" dirty="0" smtClean="0">
                <a:latin typeface="Cambria" pitchFamily="18" charset="0"/>
                <a:ea typeface="Cambria" pitchFamily="18" charset="0"/>
              </a:rPr>
              <a:t>; Presidential Medal of Freedom, 1980</a:t>
            </a:r>
            <a:endParaRPr lang="en-US" sz="6200" i="1" dirty="0" smtClean="0">
              <a:latin typeface="Cambria" pitchFamily="18" charset="0"/>
              <a:ea typeface="Cambria" pitchFamily="18" charset="0"/>
            </a:endParaRPr>
          </a:p>
          <a:p>
            <a:r>
              <a:rPr lang="en-US" sz="6200" dirty="0" smtClean="0">
                <a:latin typeface="Cambria" pitchFamily="18" charset="0"/>
                <a:ea typeface="Cambria" pitchFamily="18" charset="0"/>
              </a:rPr>
              <a:t>First writer to be published by Library of America</a:t>
            </a:r>
          </a:p>
          <a:p>
            <a:r>
              <a:rPr lang="en-US" sz="6200" dirty="0" smtClean="0">
                <a:latin typeface="Cambria" pitchFamily="18" charset="0"/>
                <a:ea typeface="Cambria" pitchFamily="18" charset="0"/>
              </a:rPr>
              <a:t>Fiction as “a personal act of vision”</a:t>
            </a:r>
          </a:p>
          <a:p>
            <a:r>
              <a:rPr lang="en-US" sz="6200" dirty="0" smtClean="0">
                <a:latin typeface="Cambria" pitchFamily="18" charset="0"/>
                <a:ea typeface="Cambria" pitchFamily="18" charset="0"/>
              </a:rPr>
              <a:t>Writing about Mississippi region</a:t>
            </a:r>
          </a:p>
          <a:p>
            <a:r>
              <a:rPr lang="en-US" sz="6200" dirty="0" smtClean="0">
                <a:latin typeface="Cambria" pitchFamily="18" charset="0"/>
                <a:ea typeface="Cambria" pitchFamily="18" charset="0"/>
              </a:rPr>
              <a:t>Theme:  intricacies of human relationships particularly interactions in intimate social encounters.</a:t>
            </a:r>
          </a:p>
          <a:p>
            <a:endParaRPr lang="en-US" sz="5000" i="1" dirty="0" smtClean="0">
              <a:latin typeface="Cambria" pitchFamily="18" charset="0"/>
              <a:ea typeface="Cambria" pitchFamily="18" charset="0"/>
            </a:endParaRPr>
          </a:p>
          <a:p>
            <a:pPr>
              <a:buNone/>
            </a:pPr>
            <a:endParaRPr lang="en-US" dirty="0">
              <a:latin typeface="Cambria" pitchFamily="18" charset="0"/>
              <a:ea typeface="Cambria" pitchFamily="18" charset="0"/>
            </a:endParaRPr>
          </a:p>
        </p:txBody>
      </p:sp>
      <p:sp>
        <p:nvSpPr>
          <p:cNvPr id="6" name="Content Placeholder 5"/>
          <p:cNvSpPr>
            <a:spLocks noGrp="1"/>
          </p:cNvSpPr>
          <p:nvPr>
            <p:ph sz="half" idx="1"/>
          </p:nvPr>
        </p:nvSpPr>
        <p:spPr>
          <a:xfrm>
            <a:off x="428596" y="5429264"/>
            <a:ext cx="8072494" cy="1214446"/>
          </a:xfrm>
        </p:spPr>
        <p:txBody>
          <a:bodyPr>
            <a:normAutofit fontScale="32500" lnSpcReduction="20000"/>
          </a:bodyPr>
          <a:lstStyle/>
          <a:p>
            <a:pPr>
              <a:buNone/>
            </a:pPr>
            <a:r>
              <a:rPr lang="en-US" sz="2000" dirty="0" smtClean="0">
                <a:latin typeface="Lucida Calligraphy" pitchFamily="66" charset="0"/>
              </a:rPr>
              <a:t>	</a:t>
            </a:r>
          </a:p>
          <a:p>
            <a:pPr>
              <a:lnSpc>
                <a:spcPct val="170000"/>
              </a:lnSpc>
              <a:buNone/>
            </a:pPr>
            <a:r>
              <a:rPr lang="en-US" sz="2000" dirty="0">
                <a:latin typeface="Lucida Calligraphy" pitchFamily="66" charset="0"/>
              </a:rPr>
              <a:t>	</a:t>
            </a:r>
            <a:r>
              <a:rPr lang="en-US" sz="4300" dirty="0" smtClean="0">
                <a:latin typeface="Lucida Calligraphy" pitchFamily="66" charset="0"/>
              </a:rPr>
              <a:t>For </a:t>
            </a:r>
            <a:r>
              <a:rPr lang="en-US" sz="4300" u="sng" dirty="0" smtClean="0">
                <a:latin typeface="Lucida Calligraphy" pitchFamily="66" charset="0"/>
              </a:rPr>
              <a:t>Toni Morrison</a:t>
            </a:r>
            <a:r>
              <a:rPr lang="en-US" sz="4300" dirty="0" smtClean="0">
                <a:latin typeface="Lucida Calligraphy" pitchFamily="66" charset="0"/>
              </a:rPr>
              <a:t>, Welty wrote “about black people in a way that few white men have ever been able to write. It’s not patronizing, not romanticizing – it’s the way they should be written about”</a:t>
            </a:r>
            <a:r>
              <a:rPr lang="en-US" sz="4300" dirty="0">
                <a:latin typeface="Lucida Calligraphy" pitchFamily="66" charset="0"/>
              </a:rPr>
              <a:t>	</a:t>
            </a:r>
            <a:r>
              <a:rPr lang="en-US" dirty="0" smtClean="0"/>
              <a:t>	</a:t>
            </a:r>
            <a:endParaRPr lang="en-US" sz="1800" dirty="0">
              <a:latin typeface="Cambria" pitchFamily="18" charset="0"/>
              <a:ea typeface="Cambria" pitchFamily="18" charset="0"/>
            </a:endParaRPr>
          </a:p>
        </p:txBody>
      </p:sp>
      <p:pic>
        <p:nvPicPr>
          <p:cNvPr id="7" name="Picture 6" descr="Welty.jpg"/>
          <p:cNvPicPr>
            <a:picLocks noChangeAspect="1"/>
          </p:cNvPicPr>
          <p:nvPr/>
        </p:nvPicPr>
        <p:blipFill>
          <a:blip r:embed="rId2"/>
          <a:stretch>
            <a:fillRect/>
          </a:stretch>
        </p:blipFill>
        <p:spPr>
          <a:xfrm>
            <a:off x="1214414" y="1285860"/>
            <a:ext cx="2260110" cy="356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Days-EndJackson1930s-Eudora-Welty-LLC-Eudora-Welty-Collection-Mississippi.png"/>
          <p:cNvPicPr>
            <a:picLocks noChangeAspect="1"/>
          </p:cNvPicPr>
          <p:nvPr/>
        </p:nvPicPr>
        <p:blipFill>
          <a:blip r:embed="rId2"/>
          <a:stretch>
            <a:fillRect/>
          </a:stretch>
        </p:blipFill>
        <p:spPr>
          <a:xfrm>
            <a:off x="428596" y="3798000"/>
            <a:ext cx="2234756" cy="3060000"/>
          </a:xfrm>
          <a:prstGeom prst="rect">
            <a:avLst/>
          </a:prstGeom>
        </p:spPr>
      </p:pic>
      <p:pic>
        <p:nvPicPr>
          <p:cNvPr id="6" name="Content Placeholder 6" descr="WELTY_2c_A_Woman_of_the_Thirties_(Jackson)_2c_2016_4_1_(1)_726_996_80_s.jpg"/>
          <p:cNvPicPr>
            <a:picLocks noChangeAspect="1"/>
          </p:cNvPicPr>
          <p:nvPr/>
        </p:nvPicPr>
        <p:blipFill>
          <a:blip r:embed="rId3"/>
          <a:stretch>
            <a:fillRect/>
          </a:stretch>
        </p:blipFill>
        <p:spPr>
          <a:xfrm>
            <a:off x="6143636" y="714356"/>
            <a:ext cx="2099275" cy="2880000"/>
          </a:xfrm>
          <a:prstGeom prst="rect">
            <a:avLst/>
          </a:prstGeom>
        </p:spPr>
      </p:pic>
      <p:pic>
        <p:nvPicPr>
          <p:cNvPr id="7" name="Content Placeholder 6" descr="5a733d565bec4b0a9a0a135b7dc93059-superJumbo.jpg.webp"/>
          <p:cNvPicPr>
            <a:picLocks noChangeAspect="1"/>
          </p:cNvPicPr>
          <p:nvPr/>
        </p:nvPicPr>
        <p:blipFill>
          <a:blip r:embed="rId4"/>
          <a:stretch>
            <a:fillRect/>
          </a:stretch>
        </p:blipFill>
        <p:spPr>
          <a:xfrm>
            <a:off x="928662" y="642918"/>
            <a:ext cx="2115000" cy="2880000"/>
          </a:xfrm>
          <a:prstGeom prst="rect">
            <a:avLst/>
          </a:prstGeom>
        </p:spPr>
      </p:pic>
      <p:pic>
        <p:nvPicPr>
          <p:cNvPr id="8" name="Content Placeholder 3" descr="at-the-fair-w.jpg"/>
          <p:cNvPicPr>
            <a:picLocks noChangeAspect="1"/>
          </p:cNvPicPr>
          <p:nvPr/>
        </p:nvPicPr>
        <p:blipFill>
          <a:blip r:embed="rId5"/>
          <a:stretch>
            <a:fillRect/>
          </a:stretch>
        </p:blipFill>
        <p:spPr>
          <a:xfrm>
            <a:off x="3143240" y="3929066"/>
            <a:ext cx="3360000" cy="2520000"/>
          </a:xfrm>
          <a:prstGeom prst="rect">
            <a:avLst/>
          </a:prstGeom>
        </p:spPr>
      </p:pic>
      <p:pic>
        <p:nvPicPr>
          <p:cNvPr id="9" name="Content Placeholder 8" descr="Window-Shopping-Grenada-1930s-Eudora-Welty-LLC-Eudora-Welty-Collection.png"/>
          <p:cNvPicPr>
            <a:picLocks noChangeAspect="1"/>
          </p:cNvPicPr>
          <p:nvPr/>
        </p:nvPicPr>
        <p:blipFill>
          <a:blip r:embed="rId6"/>
          <a:stretch>
            <a:fillRect/>
          </a:stretch>
        </p:blipFill>
        <p:spPr>
          <a:xfrm>
            <a:off x="6858016" y="3857628"/>
            <a:ext cx="1668422" cy="2880000"/>
          </a:xfrm>
          <a:prstGeom prst="rect">
            <a:avLst/>
          </a:prstGeom>
        </p:spPr>
      </p:pic>
      <p:pic>
        <p:nvPicPr>
          <p:cNvPr id="10" name="Content Placeholder 8" descr="Untitled-Hinds-County-1930s-Eudora-Welty-LLC-Eudora-Welty-Collection.png"/>
          <p:cNvPicPr>
            <a:picLocks noChangeAspect="1"/>
          </p:cNvPicPr>
          <p:nvPr/>
        </p:nvPicPr>
        <p:blipFill>
          <a:blip r:embed="rId7"/>
          <a:stretch>
            <a:fillRect/>
          </a:stretch>
        </p:blipFill>
        <p:spPr>
          <a:xfrm>
            <a:off x="3643306" y="428604"/>
            <a:ext cx="1869235" cy="324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60000"/>
                    <a:lumOff val="40000"/>
                  </a:schemeClr>
                </a:solidFill>
                <a:latin typeface="Cambria" pitchFamily="18" charset="0"/>
                <a:ea typeface="Cambria" pitchFamily="18" charset="0"/>
              </a:rPr>
              <a:t>“Why I Live at the P.O.”</a:t>
            </a:r>
            <a:br>
              <a:rPr lang="en-US" dirty="0" smtClean="0">
                <a:solidFill>
                  <a:schemeClr val="accent2">
                    <a:lumMod val="60000"/>
                    <a:lumOff val="40000"/>
                  </a:schemeClr>
                </a:solidFill>
                <a:latin typeface="Cambria" pitchFamily="18" charset="0"/>
                <a:ea typeface="Cambria" pitchFamily="18" charset="0"/>
              </a:rPr>
            </a:br>
            <a:r>
              <a:rPr lang="en-US" i="1" dirty="0" smtClean="0">
                <a:latin typeface="Cambria" pitchFamily="18" charset="0"/>
                <a:ea typeface="Cambria" pitchFamily="18" charset="0"/>
              </a:rPr>
              <a:t> </a:t>
            </a:r>
            <a:r>
              <a:rPr lang="en-US" sz="3600" i="1" dirty="0" smtClean="0">
                <a:latin typeface="Cambria" pitchFamily="18" charset="0"/>
                <a:ea typeface="Cambria" pitchFamily="18" charset="0"/>
              </a:rPr>
              <a:t>A Curtain of Green </a:t>
            </a:r>
            <a:r>
              <a:rPr lang="en-US" sz="3600" dirty="0" smtClean="0">
                <a:latin typeface="Cambria" pitchFamily="18" charset="0"/>
                <a:ea typeface="Cambria" pitchFamily="18" charset="0"/>
              </a:rPr>
              <a:t>(1941) </a:t>
            </a:r>
            <a:endParaRPr lang="en-US" sz="3600" dirty="0">
              <a:latin typeface="Cambria" pitchFamily="18" charset="0"/>
              <a:ea typeface="Cambria" pitchFamily="18" charset="0"/>
            </a:endParaRPr>
          </a:p>
        </p:txBody>
      </p:sp>
      <p:sp>
        <p:nvSpPr>
          <p:cNvPr id="3" name="Content Placeholder 2"/>
          <p:cNvSpPr>
            <a:spLocks noGrp="1"/>
          </p:cNvSpPr>
          <p:nvPr>
            <p:ph sz="half" idx="1"/>
          </p:nvPr>
        </p:nvSpPr>
        <p:spPr>
          <a:xfrm>
            <a:off x="428596" y="1714488"/>
            <a:ext cx="8401080" cy="3043246"/>
          </a:xfrm>
        </p:spPr>
        <p:txBody>
          <a:bodyPr/>
          <a:lstStyle/>
          <a:p>
            <a:r>
              <a:rPr lang="en-US" u="sng" dirty="0" smtClean="0">
                <a:latin typeface="Cambria" pitchFamily="18" charset="0"/>
                <a:ea typeface="Cambria" pitchFamily="18" charset="0"/>
              </a:rPr>
              <a:t>Point of View</a:t>
            </a:r>
          </a:p>
          <a:p>
            <a:r>
              <a:rPr lang="en-US" dirty="0" smtClean="0">
                <a:latin typeface="Cambria" pitchFamily="18" charset="0"/>
                <a:ea typeface="Cambria" pitchFamily="18" charset="0"/>
              </a:rPr>
              <a:t>Humorous </a:t>
            </a:r>
            <a:r>
              <a:rPr lang="en-US" u="sng" dirty="0" smtClean="0">
                <a:latin typeface="Cambria" pitchFamily="18" charset="0"/>
                <a:ea typeface="Cambria" pitchFamily="18" charset="0"/>
              </a:rPr>
              <a:t>tone</a:t>
            </a:r>
            <a:r>
              <a:rPr lang="en-US" dirty="0" smtClean="0">
                <a:latin typeface="Cambria" pitchFamily="18" charset="0"/>
                <a:ea typeface="Cambria" pitchFamily="18" charset="0"/>
              </a:rPr>
              <a:t>, puns, exaggeration – deflecting  reality</a:t>
            </a:r>
          </a:p>
          <a:p>
            <a:r>
              <a:rPr lang="en-US" u="sng" dirty="0" smtClean="0">
                <a:latin typeface="Cambria" pitchFamily="18" charset="0"/>
                <a:ea typeface="Cambria" pitchFamily="18" charset="0"/>
              </a:rPr>
              <a:t>Motifs</a:t>
            </a:r>
            <a:r>
              <a:rPr lang="en-US" dirty="0" smtClean="0">
                <a:latin typeface="Cambria" pitchFamily="18" charset="0"/>
                <a:ea typeface="Cambria" pitchFamily="18" charset="0"/>
              </a:rPr>
              <a:t>: Repetition (structural and thematic); Denial</a:t>
            </a:r>
          </a:p>
          <a:p>
            <a:r>
              <a:rPr lang="en-US" u="sng" dirty="0" smtClean="0">
                <a:latin typeface="Cambria" pitchFamily="18" charset="0"/>
                <a:ea typeface="Cambria" pitchFamily="18" charset="0"/>
              </a:rPr>
              <a:t>Symbols</a:t>
            </a:r>
            <a:r>
              <a:rPr lang="en-US" dirty="0" smtClean="0">
                <a:latin typeface="Cambria" pitchFamily="18" charset="0"/>
                <a:ea typeface="Cambria" pitchFamily="18" charset="0"/>
              </a:rPr>
              <a:t>: radio, P.O., green tomatoes</a:t>
            </a:r>
          </a:p>
          <a:p>
            <a:pPr>
              <a:buNone/>
            </a:pPr>
            <a:endParaRPr lang="en-US" dirty="0">
              <a:latin typeface="Cambria" pitchFamily="18" charset="0"/>
              <a:ea typeface="Cambria" pitchFamily="18" charset="0"/>
            </a:endParaRPr>
          </a:p>
        </p:txBody>
      </p:sp>
      <p:pic>
        <p:nvPicPr>
          <p:cNvPr id="5" name="Content Placeholder 4" descr="Welty_hero.jpg"/>
          <p:cNvPicPr>
            <a:picLocks noGrp="1" noChangeAspect="1"/>
          </p:cNvPicPr>
          <p:nvPr>
            <p:ph sz="half" idx="2"/>
          </p:nvPr>
        </p:nvPicPr>
        <p:blipFill>
          <a:blip r:embed="rId2" cstate="print"/>
          <a:stretch>
            <a:fillRect/>
          </a:stretch>
        </p:blipFill>
        <p:spPr>
          <a:xfrm>
            <a:off x="4237568" y="5018088"/>
            <a:ext cx="4906432" cy="183991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Cambria" pitchFamily="18" charset="0"/>
                <a:ea typeface="Cambria" pitchFamily="18" charset="0"/>
              </a:rPr>
              <a:t>Objects - Photographic Writing</a:t>
            </a:r>
            <a:endParaRPr lang="en-US" sz="4000" dirty="0">
              <a:latin typeface="Cambria" pitchFamily="18" charset="0"/>
              <a:ea typeface="Cambria" pitchFamily="18" charset="0"/>
            </a:endParaRPr>
          </a:p>
        </p:txBody>
      </p:sp>
      <p:sp>
        <p:nvSpPr>
          <p:cNvPr id="4" name="Content Placeholder 3"/>
          <p:cNvSpPr>
            <a:spLocks noGrp="1"/>
          </p:cNvSpPr>
          <p:nvPr>
            <p:ph sz="half" idx="1"/>
          </p:nvPr>
        </p:nvSpPr>
        <p:spPr/>
        <p:txBody>
          <a:bodyPr>
            <a:normAutofit fontScale="77500" lnSpcReduction="20000"/>
          </a:bodyPr>
          <a:lstStyle/>
          <a:p>
            <a:pPr>
              <a:buNone/>
            </a:pPr>
            <a:r>
              <a:rPr lang="el-GR" dirty="0" smtClean="0">
                <a:latin typeface="Bradley Hand ITC" pitchFamily="66" charset="0"/>
              </a:rPr>
              <a:t>	</a:t>
            </a:r>
            <a:endParaRPr lang="en-US" dirty="0" smtClean="0">
              <a:latin typeface="Bradley Hand ITC" pitchFamily="66" charset="0"/>
            </a:endParaRPr>
          </a:p>
          <a:p>
            <a:pPr>
              <a:buNone/>
            </a:pPr>
            <a:r>
              <a:rPr lang="en-US" dirty="0">
                <a:latin typeface="Bradley Hand ITC" pitchFamily="66" charset="0"/>
              </a:rPr>
              <a:t>	</a:t>
            </a:r>
          </a:p>
        </p:txBody>
      </p:sp>
      <p:sp>
        <p:nvSpPr>
          <p:cNvPr id="6" name="Content Placeholder 5"/>
          <p:cNvSpPr>
            <a:spLocks noGrp="1"/>
          </p:cNvSpPr>
          <p:nvPr>
            <p:ph sz="half" idx="2"/>
          </p:nvPr>
        </p:nvSpPr>
        <p:spPr>
          <a:xfrm>
            <a:off x="4786314" y="1643050"/>
            <a:ext cx="4038600" cy="4525963"/>
          </a:xfrm>
        </p:spPr>
        <p:txBody>
          <a:bodyPr>
            <a:normAutofit fontScale="77500" lnSpcReduction="20000"/>
          </a:bodyPr>
          <a:lstStyle/>
          <a:p>
            <a:pPr>
              <a:buNone/>
            </a:pPr>
            <a:r>
              <a:rPr lang="en-US" dirty="0" smtClean="0">
                <a:latin typeface="Bradley Hand ITC" pitchFamily="66" charset="0"/>
              </a:rPr>
              <a:t>	“So … I marched in and got that </a:t>
            </a:r>
            <a:r>
              <a:rPr lang="en-US" dirty="0" smtClean="0">
                <a:solidFill>
                  <a:schemeClr val="accent2">
                    <a:lumMod val="60000"/>
                    <a:lumOff val="40000"/>
                  </a:schemeClr>
                </a:solidFill>
                <a:latin typeface="Bradley Hand ITC" pitchFamily="66" charset="0"/>
              </a:rPr>
              <a:t>radio</a:t>
            </a:r>
            <a:r>
              <a:rPr lang="en-US" dirty="0" smtClean="0">
                <a:latin typeface="Bradley Hand ITC" pitchFamily="66" charset="0"/>
              </a:rPr>
              <a:t> … And I very politely took the sewing </a:t>
            </a:r>
            <a:r>
              <a:rPr lang="en-US" dirty="0" smtClean="0">
                <a:solidFill>
                  <a:schemeClr val="accent2">
                    <a:lumMod val="60000"/>
                    <a:lumOff val="40000"/>
                  </a:schemeClr>
                </a:solidFill>
                <a:latin typeface="Bradley Hand ITC" pitchFamily="66" charset="0"/>
              </a:rPr>
              <a:t>machine motor </a:t>
            </a:r>
            <a:r>
              <a:rPr lang="en-US" dirty="0" smtClean="0">
                <a:latin typeface="Bradley Hand ITC" pitchFamily="66" charset="0"/>
              </a:rPr>
              <a:t>… and a good big </a:t>
            </a:r>
            <a:r>
              <a:rPr lang="en-US" dirty="0" smtClean="0">
                <a:solidFill>
                  <a:schemeClr val="accent2">
                    <a:lumMod val="60000"/>
                    <a:lumOff val="40000"/>
                  </a:schemeClr>
                </a:solidFill>
                <a:latin typeface="Bradley Hand ITC" pitchFamily="66" charset="0"/>
              </a:rPr>
              <a:t>calendar</a:t>
            </a:r>
            <a:r>
              <a:rPr lang="en-US" dirty="0" smtClean="0">
                <a:latin typeface="Bradley Hand ITC" pitchFamily="66" charset="0"/>
              </a:rPr>
              <a:t>, with the first-aid remedies on it. The </a:t>
            </a:r>
            <a:r>
              <a:rPr lang="en-US" dirty="0" smtClean="0">
                <a:solidFill>
                  <a:schemeClr val="accent2">
                    <a:lumMod val="60000"/>
                    <a:lumOff val="40000"/>
                  </a:schemeClr>
                </a:solidFill>
                <a:latin typeface="Bradley Hand ITC" pitchFamily="66" charset="0"/>
              </a:rPr>
              <a:t>thermometer</a:t>
            </a:r>
            <a:r>
              <a:rPr lang="en-US" dirty="0" smtClean="0">
                <a:latin typeface="Bradley Hand ITC" pitchFamily="66" charset="0"/>
              </a:rPr>
              <a:t> and the </a:t>
            </a:r>
            <a:r>
              <a:rPr lang="en-US" dirty="0" smtClean="0">
                <a:solidFill>
                  <a:schemeClr val="accent2">
                    <a:lumMod val="60000"/>
                    <a:lumOff val="40000"/>
                  </a:schemeClr>
                </a:solidFill>
                <a:latin typeface="Bradley Hand ITC" pitchFamily="66" charset="0"/>
              </a:rPr>
              <a:t>Hawaiian ukulele </a:t>
            </a:r>
            <a:r>
              <a:rPr lang="en-US" dirty="0" smtClean="0">
                <a:latin typeface="Bradley Hand ITC" pitchFamily="66" charset="0"/>
              </a:rPr>
              <a:t>… all my watermelon-rind preserves and every fruit and vegetable I’d put up, every </a:t>
            </a:r>
            <a:r>
              <a:rPr lang="en-US" dirty="0" smtClean="0">
                <a:solidFill>
                  <a:schemeClr val="accent2">
                    <a:lumMod val="60000"/>
                    <a:lumOff val="40000"/>
                  </a:schemeClr>
                </a:solidFill>
                <a:latin typeface="Bradley Hand ITC" pitchFamily="66" charset="0"/>
              </a:rPr>
              <a:t>jar</a:t>
            </a:r>
            <a:r>
              <a:rPr lang="en-US" dirty="0" smtClean="0">
                <a:latin typeface="Bradley Hand ITC" pitchFamily="66" charset="0"/>
              </a:rPr>
              <a:t>…the </a:t>
            </a:r>
            <a:r>
              <a:rPr lang="en-US" dirty="0" smtClean="0">
                <a:solidFill>
                  <a:schemeClr val="accent2">
                    <a:lumMod val="60000"/>
                    <a:lumOff val="40000"/>
                  </a:schemeClr>
                </a:solidFill>
                <a:latin typeface="Bradley Hand ITC" pitchFamily="66" charset="0"/>
              </a:rPr>
              <a:t>bluebird wall vases </a:t>
            </a:r>
            <a:r>
              <a:rPr lang="en-US" dirty="0" smtClean="0">
                <a:latin typeface="Bradley Hand ITC" pitchFamily="66" charset="0"/>
              </a:rPr>
              <a:t>on the archway to the dining room.”</a:t>
            </a:r>
          </a:p>
          <a:p>
            <a:pPr>
              <a:buNone/>
            </a:pPr>
            <a:r>
              <a:rPr lang="en-US" dirty="0" smtClean="0">
                <a:latin typeface="Bradley Hand ITC" pitchFamily="66" charset="0"/>
              </a:rPr>
              <a:t>	“</a:t>
            </a:r>
            <a:r>
              <a:rPr lang="en-US" dirty="0" smtClean="0">
                <a:solidFill>
                  <a:schemeClr val="accent2">
                    <a:lumMod val="60000"/>
                    <a:lumOff val="40000"/>
                  </a:schemeClr>
                </a:solidFill>
                <a:latin typeface="Bradley Hand ITC" pitchFamily="66" charset="0"/>
              </a:rPr>
              <a:t>Radio, sewing machine, book ends, ironing board and that great big piano lamp</a:t>
            </a:r>
            <a:r>
              <a:rPr lang="en-US" dirty="0" smtClean="0">
                <a:latin typeface="Bradley Hand ITC" pitchFamily="66" charset="0"/>
              </a:rPr>
              <a:t>.”</a:t>
            </a:r>
          </a:p>
          <a:p>
            <a:endParaRPr lang="en-US" dirty="0"/>
          </a:p>
        </p:txBody>
      </p:sp>
      <p:pic>
        <p:nvPicPr>
          <p:cNvPr id="7" name="Picture 6" descr="img-1-small580.jpg"/>
          <p:cNvPicPr>
            <a:picLocks noChangeAspect="1"/>
          </p:cNvPicPr>
          <p:nvPr/>
        </p:nvPicPr>
        <p:blipFill>
          <a:blip r:embed="rId2"/>
          <a:stretch>
            <a:fillRect/>
          </a:stretch>
        </p:blipFill>
        <p:spPr>
          <a:xfrm>
            <a:off x="285720" y="4500570"/>
            <a:ext cx="2774596" cy="2124000"/>
          </a:xfrm>
          <a:prstGeom prst="rect">
            <a:avLst/>
          </a:prstGeom>
        </p:spPr>
      </p:pic>
      <p:pic>
        <p:nvPicPr>
          <p:cNvPr id="8" name="Picture 7" descr="maxresdefault.jpg"/>
          <p:cNvPicPr>
            <a:picLocks noChangeAspect="1"/>
          </p:cNvPicPr>
          <p:nvPr/>
        </p:nvPicPr>
        <p:blipFill>
          <a:blip r:embed="rId3"/>
          <a:stretch>
            <a:fillRect/>
          </a:stretch>
        </p:blipFill>
        <p:spPr>
          <a:xfrm>
            <a:off x="214282" y="1643050"/>
            <a:ext cx="4736000" cy="266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ea typeface="Cambria" pitchFamily="18" charset="0"/>
              </a:rPr>
              <a:t>Diction</a:t>
            </a:r>
            <a:endParaRPr lang="en-US" dirty="0"/>
          </a:p>
        </p:txBody>
      </p:sp>
      <p:sp>
        <p:nvSpPr>
          <p:cNvPr id="5" name="Content Placeholder 4"/>
          <p:cNvSpPr>
            <a:spLocks noGrp="1"/>
          </p:cNvSpPr>
          <p:nvPr>
            <p:ph idx="1"/>
          </p:nvPr>
        </p:nvSpPr>
        <p:spPr>
          <a:xfrm>
            <a:off x="457200" y="1600200"/>
            <a:ext cx="8229600" cy="4829196"/>
          </a:xfrm>
        </p:spPr>
        <p:txBody>
          <a:bodyPr>
            <a:normAutofit fontScale="92500" lnSpcReduction="20000"/>
          </a:bodyPr>
          <a:lstStyle/>
          <a:p>
            <a:r>
              <a:rPr lang="en-US" sz="2800" dirty="0" smtClean="0">
                <a:latin typeface="Cambria" pitchFamily="18" charset="0"/>
                <a:ea typeface="Cambria" pitchFamily="18" charset="0"/>
              </a:rPr>
              <a:t>Recording speech patterns or choosing words to situate characters firmly in their local setting / creating rhythm:</a:t>
            </a:r>
          </a:p>
          <a:p>
            <a:pPr>
              <a:buNone/>
            </a:pPr>
            <a:endParaRPr lang="en-US" sz="2800" dirty="0" smtClean="0">
              <a:latin typeface="Cambria" pitchFamily="18" charset="0"/>
              <a:ea typeface="Cambria" pitchFamily="18" charset="0"/>
            </a:endParaRPr>
          </a:p>
          <a:p>
            <a:pPr>
              <a:buFont typeface="Wingdings" pitchFamily="2" charset="2"/>
              <a:buChar char="ü"/>
            </a:pPr>
            <a:r>
              <a:rPr lang="en-US" sz="2800" dirty="0">
                <a:latin typeface="Cambria" pitchFamily="18" charset="0"/>
                <a:ea typeface="Cambria" pitchFamily="18" charset="0"/>
              </a:rPr>
              <a:t>	</a:t>
            </a:r>
            <a:r>
              <a:rPr lang="en-US" sz="2800" dirty="0" smtClean="0">
                <a:latin typeface="Cambria" pitchFamily="18" charset="0"/>
                <a:ea typeface="Cambria" pitchFamily="18" charset="0"/>
              </a:rPr>
              <a:t>“must of”; “would of”; </a:t>
            </a:r>
            <a:r>
              <a:rPr lang="en-US" sz="2800" dirty="0" smtClean="0">
                <a:latin typeface="Cambria" pitchFamily="18" charset="0"/>
                <a:ea typeface="Cambria" pitchFamily="18" charset="0"/>
              </a:rPr>
              <a:t>“any such of a thing”</a:t>
            </a:r>
            <a:endParaRPr lang="en-US" sz="2800" dirty="0" smtClean="0">
              <a:latin typeface="Cambria" pitchFamily="18" charset="0"/>
              <a:ea typeface="Cambria" pitchFamily="18" charset="0"/>
            </a:endParaRPr>
          </a:p>
          <a:p>
            <a:pPr>
              <a:buFont typeface="Wingdings" pitchFamily="2" charset="2"/>
              <a:buChar char="ü"/>
            </a:pPr>
            <a:r>
              <a:rPr lang="en-US" sz="2800" dirty="0">
                <a:latin typeface="Cambria" pitchFamily="18" charset="0"/>
                <a:ea typeface="Cambria" pitchFamily="18" charset="0"/>
              </a:rPr>
              <a:t>	</a:t>
            </a:r>
            <a:r>
              <a:rPr lang="en-US" sz="2800" dirty="0" smtClean="0">
                <a:latin typeface="Cambria" pitchFamily="18" charset="0"/>
                <a:ea typeface="Cambria" pitchFamily="18" charset="0"/>
              </a:rPr>
              <a:t>“I says”; “word…don’t mean”</a:t>
            </a:r>
          </a:p>
          <a:p>
            <a:pPr>
              <a:buFont typeface="Wingdings" pitchFamily="2" charset="2"/>
              <a:buChar char="ü"/>
            </a:pPr>
            <a:r>
              <a:rPr lang="en-US" sz="2800" dirty="0">
                <a:latin typeface="Cambria" pitchFamily="18" charset="0"/>
                <a:ea typeface="Cambria" pitchFamily="18" charset="0"/>
              </a:rPr>
              <a:t>	</a:t>
            </a:r>
            <a:r>
              <a:rPr lang="en-US" sz="2800" dirty="0" smtClean="0">
                <a:latin typeface="Cambria" pitchFamily="18" charset="0"/>
                <a:ea typeface="Cambria" pitchFamily="18" charset="0"/>
              </a:rPr>
              <a:t>“I ought to of known by that he was </a:t>
            </a:r>
            <a:r>
              <a:rPr lang="en-US" sz="2800" u="sng" dirty="0" smtClean="0">
                <a:latin typeface="Cambria" pitchFamily="18" charset="0"/>
                <a:ea typeface="Cambria" pitchFamily="18" charset="0"/>
              </a:rPr>
              <a:t>fixing</a:t>
            </a:r>
            <a:r>
              <a:rPr lang="en-US" sz="2800" dirty="0" smtClean="0">
                <a:latin typeface="Cambria" pitchFamily="18" charset="0"/>
                <a:ea typeface="Cambria" pitchFamily="18" charset="0"/>
              </a:rPr>
              <a:t> to </a:t>
            </a:r>
            <a:r>
              <a:rPr lang="en-US" sz="2800" dirty="0">
                <a:latin typeface="Cambria" pitchFamily="18" charset="0"/>
                <a:ea typeface="Cambria" pitchFamily="18" charset="0"/>
              </a:rPr>
              <a:t>d</a:t>
            </a:r>
            <a:r>
              <a:rPr lang="en-US" sz="2800" dirty="0" smtClean="0">
                <a:latin typeface="Cambria" pitchFamily="18" charset="0"/>
                <a:ea typeface="Cambria" pitchFamily="18" charset="0"/>
              </a:rPr>
              <a:t>o something perfectly horrible”; </a:t>
            </a:r>
            <a:r>
              <a:rPr lang="en-US" sz="2800" u="sng" dirty="0" smtClean="0">
                <a:latin typeface="Cambria" pitchFamily="18" charset="0"/>
                <a:ea typeface="Cambria" pitchFamily="18" charset="0"/>
              </a:rPr>
              <a:t>Butter</a:t>
            </a:r>
            <a:r>
              <a:rPr lang="en-US" sz="2800" dirty="0" smtClean="0">
                <a:latin typeface="Cambria" pitchFamily="18" charset="0"/>
                <a:ea typeface="Cambria" pitchFamily="18" charset="0"/>
              </a:rPr>
              <a:t>-bean vines</a:t>
            </a:r>
          </a:p>
          <a:p>
            <a:pPr>
              <a:buFont typeface="Wingdings" pitchFamily="2" charset="2"/>
              <a:buChar char="ü"/>
            </a:pPr>
            <a:r>
              <a:rPr lang="en-US" sz="2800" dirty="0" smtClean="0">
                <a:latin typeface="Cambria" pitchFamily="18" charset="0"/>
                <a:ea typeface="Cambria" pitchFamily="18" charset="0"/>
              </a:rPr>
              <a:t>	“Stella Rondo just calmly takes off this </a:t>
            </a:r>
            <a:r>
              <a:rPr lang="en-US" sz="2800" i="1" dirty="0" smtClean="0">
                <a:latin typeface="Cambria" pitchFamily="18" charset="0"/>
                <a:ea typeface="Cambria" pitchFamily="18" charset="0"/>
              </a:rPr>
              <a:t>hat</a:t>
            </a:r>
            <a:r>
              <a:rPr lang="en-US" sz="2800" dirty="0" smtClean="0">
                <a:latin typeface="Cambria" pitchFamily="18" charset="0"/>
                <a:ea typeface="Cambria" pitchFamily="18" charset="0"/>
              </a:rPr>
              <a:t>”</a:t>
            </a:r>
          </a:p>
          <a:p>
            <a:pPr>
              <a:buFont typeface="Wingdings" pitchFamily="2" charset="2"/>
              <a:buChar char="ü"/>
            </a:pPr>
            <a:r>
              <a:rPr lang="en-US" sz="2800" dirty="0">
                <a:latin typeface="Cambria" pitchFamily="18" charset="0"/>
                <a:ea typeface="Cambria" pitchFamily="18" charset="0"/>
              </a:rPr>
              <a:t>	</a:t>
            </a:r>
            <a:r>
              <a:rPr lang="en-US" sz="2800" dirty="0" smtClean="0">
                <a:latin typeface="Cambria" pitchFamily="18" charset="0"/>
                <a:ea typeface="Cambria" pitchFamily="18" charset="0"/>
              </a:rPr>
              <a:t>“Papa-Daddy “l-a-y-s” down his knife and fork”</a:t>
            </a:r>
          </a:p>
          <a:p>
            <a:pPr>
              <a:buFont typeface="Wingdings" pitchFamily="2" charset="2"/>
              <a:buChar char="ü"/>
            </a:pPr>
            <a:r>
              <a:rPr lang="en-US" sz="2800" dirty="0" smtClean="0">
                <a:latin typeface="Cambria" pitchFamily="18" charset="0"/>
                <a:ea typeface="Cambria" pitchFamily="18" charset="0"/>
              </a:rPr>
              <a:t>	Shirley-T: “</a:t>
            </a:r>
            <a:r>
              <a:rPr lang="en-US" sz="2800" dirty="0" err="1" smtClean="0">
                <a:latin typeface="Cambria" pitchFamily="18" charset="0"/>
                <a:ea typeface="Cambria" pitchFamily="18" charset="0"/>
              </a:rPr>
              <a:t>OE’m</a:t>
            </a:r>
            <a:r>
              <a:rPr lang="en-US" sz="2800" dirty="0" smtClean="0">
                <a:latin typeface="Cambria" pitchFamily="18" charset="0"/>
                <a:ea typeface="Cambria" pitchFamily="18" charset="0"/>
              </a:rPr>
              <a:t> Pop-OE the Sailor-r-r-r Ma-a-an” </a:t>
            </a:r>
          </a:p>
          <a:p>
            <a:pPr>
              <a:buFont typeface="Wingdings" pitchFamily="2" charset="2"/>
              <a:buChar char="ü"/>
            </a:pPr>
            <a:r>
              <a:rPr lang="en-US" sz="2800" dirty="0">
                <a:latin typeface="Cambria" pitchFamily="18" charset="0"/>
                <a:ea typeface="Cambria" pitchFamily="18" charset="0"/>
              </a:rPr>
              <a:t>	</a:t>
            </a:r>
            <a:r>
              <a:rPr lang="en-US" sz="2800" dirty="0" smtClean="0">
                <a:latin typeface="Cambria" pitchFamily="18" charset="0"/>
                <a:ea typeface="Cambria" pitchFamily="18" charset="0"/>
              </a:rPr>
              <a:t>“Stella-Rondo? O-o-o-o-o! Stella Rondo!”</a:t>
            </a:r>
            <a:endParaRPr lang="en-US" sz="2800" dirty="0">
              <a:latin typeface="Cambria" pitchFamily="18" charset="0"/>
              <a:ea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Periodisation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800" dirty="0">
                <a:latin typeface="Cambria" pitchFamily="18" charset="0"/>
                <a:ea typeface="Cambria" pitchFamily="18" charset="0"/>
              </a:rPr>
              <a:t>The Colonial </a:t>
            </a:r>
            <a:r>
              <a:rPr lang="en-US" sz="2800" dirty="0" smtClean="0">
                <a:latin typeface="Cambria" pitchFamily="18" charset="0"/>
                <a:ea typeface="Cambria" pitchFamily="18" charset="0"/>
              </a:rPr>
              <a:t>Period  (1500-1830)</a:t>
            </a:r>
          </a:p>
          <a:p>
            <a:pPr lvl="0"/>
            <a:r>
              <a:rPr lang="en-US" sz="2800" dirty="0" smtClean="0">
                <a:latin typeface="Cambria" pitchFamily="18" charset="0"/>
                <a:ea typeface="Cambria" pitchFamily="18" charset="0"/>
              </a:rPr>
              <a:t>The </a:t>
            </a:r>
            <a:r>
              <a:rPr lang="en-US" sz="2800" dirty="0">
                <a:latin typeface="Cambria" pitchFamily="18" charset="0"/>
                <a:ea typeface="Cambria" pitchFamily="18" charset="0"/>
              </a:rPr>
              <a:t>Post-Revolutionary Period of Romanticism and </a:t>
            </a:r>
            <a:r>
              <a:rPr lang="en-US" sz="2800" dirty="0" err="1">
                <a:latin typeface="Cambria" pitchFamily="18" charset="0"/>
                <a:ea typeface="Cambria" pitchFamily="18" charset="0"/>
              </a:rPr>
              <a:t>Transcedentalism</a:t>
            </a:r>
            <a:r>
              <a:rPr lang="en-US" sz="2800" dirty="0">
                <a:latin typeface="Cambria" pitchFamily="18" charset="0"/>
                <a:ea typeface="Cambria" pitchFamily="18" charset="0"/>
              </a:rPr>
              <a:t> </a:t>
            </a:r>
            <a:r>
              <a:rPr lang="en-US" sz="2800" dirty="0" smtClean="0">
                <a:latin typeface="Cambria" pitchFamily="18" charset="0"/>
                <a:ea typeface="Cambria" pitchFamily="18" charset="0"/>
              </a:rPr>
              <a:t>leading </a:t>
            </a:r>
            <a:r>
              <a:rPr lang="en-US" sz="2800" dirty="0">
                <a:latin typeface="Cambria" pitchFamily="18" charset="0"/>
                <a:ea typeface="Cambria" pitchFamily="18" charset="0"/>
              </a:rPr>
              <a:t>almost up to the end of the 19th century</a:t>
            </a:r>
            <a:r>
              <a:rPr lang="en-US" sz="2800" dirty="0" smtClean="0">
                <a:latin typeface="Cambria" pitchFamily="18" charset="0"/>
                <a:ea typeface="Cambria" pitchFamily="18" charset="0"/>
              </a:rPr>
              <a:t>.</a:t>
            </a:r>
          </a:p>
          <a:p>
            <a:pPr lvl="0"/>
            <a:r>
              <a:rPr lang="en-US" sz="2800" dirty="0" smtClean="0">
                <a:latin typeface="Cambria" pitchFamily="18" charset="0"/>
                <a:ea typeface="Cambria" pitchFamily="18" charset="0"/>
              </a:rPr>
              <a:t>Realism and Naturalism (1870-1910)</a:t>
            </a:r>
          </a:p>
          <a:p>
            <a:pPr lvl="0"/>
            <a:endParaRPr lang="en-US" sz="2800" b="1" dirty="0" smtClean="0">
              <a:solidFill>
                <a:schemeClr val="tx2">
                  <a:lumMod val="75000"/>
                </a:schemeClr>
              </a:solidFill>
              <a:latin typeface="Cambria" pitchFamily="18" charset="0"/>
              <a:ea typeface="Cambria" pitchFamily="18" charset="0"/>
            </a:endParaRPr>
          </a:p>
          <a:p>
            <a:pPr lvl="0"/>
            <a:r>
              <a:rPr lang="en-US" sz="3000" dirty="0" smtClean="0">
                <a:solidFill>
                  <a:schemeClr val="accent6">
                    <a:lumMod val="60000"/>
                    <a:lumOff val="40000"/>
                  </a:schemeClr>
                </a:solidFill>
                <a:latin typeface="Cambria" pitchFamily="18" charset="0"/>
                <a:ea typeface="Cambria" pitchFamily="18" charset="0"/>
              </a:rPr>
              <a:t>The </a:t>
            </a:r>
            <a:r>
              <a:rPr lang="en-US" sz="3000" dirty="0">
                <a:solidFill>
                  <a:schemeClr val="accent6">
                    <a:lumMod val="60000"/>
                    <a:lumOff val="40000"/>
                  </a:schemeClr>
                </a:solidFill>
                <a:latin typeface="Cambria" pitchFamily="18" charset="0"/>
                <a:ea typeface="Cambria" pitchFamily="18" charset="0"/>
              </a:rPr>
              <a:t>Modernist period </a:t>
            </a:r>
            <a:r>
              <a:rPr lang="en-US" sz="3000" dirty="0" smtClean="0">
                <a:latin typeface="Cambria" pitchFamily="18" charset="0"/>
                <a:ea typeface="Cambria" pitchFamily="18" charset="0"/>
              </a:rPr>
              <a:t>spanning </a:t>
            </a:r>
            <a:r>
              <a:rPr lang="en-US" sz="3000" dirty="0">
                <a:latin typeface="Cambria" pitchFamily="18" charset="0"/>
                <a:ea typeface="Cambria" pitchFamily="18" charset="0"/>
              </a:rPr>
              <a:t>roughly from the pre-WWI (turn of the century) years through to the interwar period and leading up to </a:t>
            </a:r>
            <a:r>
              <a:rPr lang="en-US" sz="3000" dirty="0" smtClean="0">
                <a:latin typeface="Cambria" pitchFamily="18" charset="0"/>
                <a:ea typeface="Cambria" pitchFamily="18" charset="0"/>
              </a:rPr>
              <a:t>WWII</a:t>
            </a:r>
          </a:p>
          <a:p>
            <a:pPr lvl="0"/>
            <a:endParaRPr lang="en-US" sz="2800" dirty="0">
              <a:latin typeface="Cambria" pitchFamily="18" charset="0"/>
              <a:ea typeface="Cambria" pitchFamily="18" charset="0"/>
            </a:endParaRPr>
          </a:p>
          <a:p>
            <a:pPr lvl="0"/>
            <a:r>
              <a:rPr lang="en-US" sz="2800" dirty="0">
                <a:latin typeface="Cambria" pitchFamily="18" charset="0"/>
                <a:ea typeface="Cambria" pitchFamily="18" charset="0"/>
              </a:rPr>
              <a:t>The Post-war / contemporary period.</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ambria" pitchFamily="18" charset="0"/>
                <a:ea typeface="Cambria" pitchFamily="18" charset="0"/>
              </a:rPr>
              <a:t>Southern Renaissance</a:t>
            </a:r>
            <a:endParaRPr lang="en-US" dirty="0">
              <a:solidFill>
                <a:schemeClr val="accent2"/>
              </a:solidFill>
              <a:latin typeface="Cambria" pitchFamily="18" charset="0"/>
              <a:ea typeface="Cambria" pitchFamily="18" charset="0"/>
            </a:endParaRPr>
          </a:p>
        </p:txBody>
      </p:sp>
      <p:sp>
        <p:nvSpPr>
          <p:cNvPr id="3" name="Content Placeholder 2"/>
          <p:cNvSpPr>
            <a:spLocks noGrp="1"/>
          </p:cNvSpPr>
          <p:nvPr>
            <p:ph sz="half" idx="1"/>
          </p:nvPr>
        </p:nvSpPr>
        <p:spPr>
          <a:xfrm>
            <a:off x="457200" y="1428736"/>
            <a:ext cx="8329642" cy="2928959"/>
          </a:xfrm>
        </p:spPr>
        <p:txBody>
          <a:bodyPr>
            <a:normAutofit lnSpcReduction="10000"/>
          </a:bodyPr>
          <a:lstStyle/>
          <a:p>
            <a:r>
              <a:rPr lang="en-US" sz="2800" u="sng" dirty="0" smtClean="0">
                <a:latin typeface="Cambria" pitchFamily="18" charset="0"/>
                <a:ea typeface="Cambria" pitchFamily="18" charset="0"/>
              </a:rPr>
              <a:t>Reinvigoration of American Southern Literature in the 1920s and 1930s </a:t>
            </a:r>
            <a:r>
              <a:rPr lang="en-US" sz="2800" dirty="0" smtClean="0">
                <a:latin typeface="Cambria" pitchFamily="18" charset="0"/>
                <a:ea typeface="Cambria" pitchFamily="18" charset="0"/>
              </a:rPr>
              <a:t>- William Faulkner, Thomas Wolfe, Eudora Welty, Katherine Anne Porter, Robert Penn Warren, Tennessee Williams</a:t>
            </a:r>
          </a:p>
          <a:p>
            <a:r>
              <a:rPr lang="en-US" sz="2800" dirty="0" smtClean="0">
                <a:latin typeface="Cambria" pitchFamily="18" charset="0"/>
                <a:ea typeface="Cambria" pitchFamily="18" charset="0"/>
              </a:rPr>
              <a:t>Response to the notion that the South was left behind – reasserting Southern uniqueness, culture and identity</a:t>
            </a:r>
          </a:p>
          <a:p>
            <a:pPr marL="342900" lvl="1" indent="-342900">
              <a:buFont typeface="Arial" pitchFamily="34" charset="0"/>
              <a:buChar char="•"/>
            </a:pPr>
            <a:endParaRPr lang="en-US" sz="2000" dirty="0" smtClean="0"/>
          </a:p>
          <a:p>
            <a:endParaRPr lang="en-US" dirty="0" smtClean="0"/>
          </a:p>
          <a:p>
            <a:endParaRPr lang="en-US" dirty="0">
              <a:latin typeface="Cambria" pitchFamily="18" charset="0"/>
              <a:ea typeface="Cambria" pitchFamily="18" charset="0"/>
            </a:endParaRPr>
          </a:p>
        </p:txBody>
      </p:sp>
      <p:pic>
        <p:nvPicPr>
          <p:cNvPr id="5" name="Content Placeholder 4" descr="charleston.jpg"/>
          <p:cNvPicPr>
            <a:picLocks noGrp="1" noChangeAspect="1"/>
          </p:cNvPicPr>
          <p:nvPr>
            <p:ph sz="half" idx="2"/>
          </p:nvPr>
        </p:nvPicPr>
        <p:blipFill>
          <a:blip r:embed="rId2"/>
          <a:stretch>
            <a:fillRect/>
          </a:stretch>
        </p:blipFill>
        <p:spPr>
          <a:xfrm>
            <a:off x="3786182" y="4143380"/>
            <a:ext cx="4032000" cy="256704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ambria" pitchFamily="18" charset="0"/>
                <a:ea typeface="Cambria" pitchFamily="18" charset="0"/>
              </a:rPr>
              <a:t>Southern Renaissance Themes</a:t>
            </a:r>
            <a:endParaRPr lang="en-US" dirty="0">
              <a:solidFill>
                <a:schemeClr val="accent2"/>
              </a:solidFill>
              <a:latin typeface="Cambria" pitchFamily="18" charset="0"/>
              <a:ea typeface="Cambria" pitchFamily="18" charset="0"/>
            </a:endParaRPr>
          </a:p>
        </p:txBody>
      </p:sp>
      <p:sp>
        <p:nvSpPr>
          <p:cNvPr id="4" name="Content Placeholder 3"/>
          <p:cNvSpPr>
            <a:spLocks noGrp="1"/>
          </p:cNvSpPr>
          <p:nvPr>
            <p:ph sz="half" idx="1"/>
          </p:nvPr>
        </p:nvSpPr>
        <p:spPr>
          <a:xfrm>
            <a:off x="457200" y="1357298"/>
            <a:ext cx="4614866" cy="5214974"/>
          </a:xfrm>
        </p:spPr>
        <p:txBody>
          <a:bodyPr>
            <a:normAutofit fontScale="92500"/>
          </a:bodyPr>
          <a:lstStyle/>
          <a:p>
            <a:pPr marL="342900" lvl="1" indent="-342900">
              <a:buFont typeface="Arial" pitchFamily="34" charset="0"/>
              <a:buChar char="•"/>
            </a:pPr>
            <a:r>
              <a:rPr lang="en-US" dirty="0" smtClean="0">
                <a:latin typeface="Cambria" pitchFamily="18" charset="0"/>
                <a:ea typeface="Cambria" pitchFamily="18" charset="0"/>
              </a:rPr>
              <a:t>Three </a:t>
            </a:r>
            <a:r>
              <a:rPr lang="en-US" u="sng" dirty="0" smtClean="0">
                <a:solidFill>
                  <a:schemeClr val="accent2"/>
                </a:solidFill>
                <a:latin typeface="Cambria" pitchFamily="18" charset="0"/>
                <a:ea typeface="Cambria" pitchFamily="18" charset="0"/>
              </a:rPr>
              <a:t>major themes</a:t>
            </a:r>
            <a:r>
              <a:rPr lang="en-US" dirty="0" smtClean="0">
                <a:latin typeface="Cambria" pitchFamily="18" charset="0"/>
                <a:ea typeface="Cambria" pitchFamily="18" charset="0"/>
              </a:rPr>
              <a:t>: </a:t>
            </a:r>
          </a:p>
          <a:p>
            <a:pPr marL="342900" lvl="1" indent="-342900">
              <a:buFont typeface="Courier New" pitchFamily="49" charset="0"/>
              <a:buChar char="o"/>
            </a:pPr>
            <a:r>
              <a:rPr lang="en-US" dirty="0">
                <a:latin typeface="Cambria" pitchFamily="18" charset="0"/>
                <a:ea typeface="Cambria" pitchFamily="18" charset="0"/>
              </a:rPr>
              <a:t>	</a:t>
            </a:r>
            <a:r>
              <a:rPr lang="en-US" dirty="0" smtClean="0">
                <a:latin typeface="Cambria" pitchFamily="18" charset="0"/>
                <a:ea typeface="Cambria" pitchFamily="18" charset="0"/>
              </a:rPr>
              <a:t>the burden of history related to slavery and loss,</a:t>
            </a:r>
          </a:p>
          <a:p>
            <a:pPr marL="342900" lvl="1" indent="-342900">
              <a:buFont typeface="Courier New" pitchFamily="49" charset="0"/>
              <a:buChar char="o"/>
            </a:pPr>
            <a:r>
              <a:rPr lang="en-US" dirty="0">
                <a:latin typeface="Cambria" pitchFamily="18" charset="0"/>
                <a:ea typeface="Cambria" pitchFamily="18" charset="0"/>
              </a:rPr>
              <a:t>	</a:t>
            </a:r>
            <a:r>
              <a:rPr lang="en-US" dirty="0" smtClean="0">
                <a:latin typeface="Cambria" pitchFamily="18" charset="0"/>
                <a:ea typeface="Cambria" pitchFamily="18" charset="0"/>
              </a:rPr>
              <a:t>conservative southern culture,</a:t>
            </a:r>
          </a:p>
          <a:p>
            <a:pPr marL="342900" lvl="1" indent="-342900">
              <a:buFont typeface="Courier New" pitchFamily="49" charset="0"/>
              <a:buChar char="o"/>
            </a:pPr>
            <a:r>
              <a:rPr lang="en-US" dirty="0">
                <a:latin typeface="Cambria" pitchFamily="18" charset="0"/>
                <a:ea typeface="Cambria" pitchFamily="18" charset="0"/>
              </a:rPr>
              <a:t>	</a:t>
            </a:r>
            <a:r>
              <a:rPr lang="en-US" dirty="0" smtClean="0">
                <a:latin typeface="Cambria" pitchFamily="18" charset="0"/>
                <a:ea typeface="Cambria" pitchFamily="18" charset="0"/>
              </a:rPr>
              <a:t>the region's association with racism and slavery.</a:t>
            </a:r>
          </a:p>
          <a:p>
            <a:pPr marL="342900" lvl="1" indent="-342900">
              <a:buNone/>
            </a:pPr>
            <a:r>
              <a:rPr lang="en-US" dirty="0">
                <a:latin typeface="Cambria" pitchFamily="18" charset="0"/>
                <a:ea typeface="Cambria" pitchFamily="18" charset="0"/>
              </a:rPr>
              <a:t>	</a:t>
            </a:r>
            <a:r>
              <a:rPr lang="en-US" dirty="0" smtClean="0">
                <a:latin typeface="Cambria" pitchFamily="18" charset="0"/>
                <a:ea typeface="Cambria" pitchFamily="18" charset="0"/>
              </a:rPr>
              <a:t>(Exclusively white authors.)</a:t>
            </a:r>
          </a:p>
          <a:p>
            <a:pPr marL="342900" lvl="1" indent="-342900">
              <a:buFont typeface="Arial" pitchFamily="34" charset="0"/>
              <a:buChar char="•"/>
            </a:pPr>
            <a:r>
              <a:rPr lang="en-US" dirty="0" smtClean="0">
                <a:latin typeface="Cambria" pitchFamily="18" charset="0"/>
                <a:ea typeface="Cambria" pitchFamily="18" charset="0"/>
              </a:rPr>
              <a:t>Opposition to industrialization in the South following World War I was a popular theme among Southern Renaissance writers, who became known as </a:t>
            </a:r>
            <a:r>
              <a:rPr lang="en-US" dirty="0" smtClean="0">
                <a:solidFill>
                  <a:schemeClr val="accent2"/>
                </a:solidFill>
                <a:latin typeface="Cambria" pitchFamily="18" charset="0"/>
                <a:ea typeface="Cambria" pitchFamily="18" charset="0"/>
              </a:rPr>
              <a:t>Southern Agrarians</a:t>
            </a:r>
            <a:r>
              <a:rPr lang="en-US" dirty="0" smtClean="0">
                <a:latin typeface="Cambria" pitchFamily="18" charset="0"/>
                <a:ea typeface="Cambria" pitchFamily="18" charset="0"/>
              </a:rPr>
              <a:t>.</a:t>
            </a:r>
          </a:p>
          <a:p>
            <a:endParaRPr lang="en-US" dirty="0"/>
          </a:p>
        </p:txBody>
      </p:sp>
      <p:pic>
        <p:nvPicPr>
          <p:cNvPr id="6" name="Content Placeholder 5" descr="Gone fishing.jpg"/>
          <p:cNvPicPr>
            <a:picLocks noGrp="1" noChangeAspect="1"/>
          </p:cNvPicPr>
          <p:nvPr>
            <p:ph sz="half" idx="2"/>
          </p:nvPr>
        </p:nvPicPr>
        <p:blipFill>
          <a:blip r:embed="rId2"/>
          <a:stretch>
            <a:fillRect/>
          </a:stretch>
        </p:blipFill>
        <p:spPr>
          <a:xfrm>
            <a:off x="5072066" y="1285860"/>
            <a:ext cx="3323251" cy="2520000"/>
          </a:xfrm>
        </p:spPr>
      </p:pic>
      <p:pic>
        <p:nvPicPr>
          <p:cNvPr id="7" name="Picture 6" descr="fields of rice.jpg"/>
          <p:cNvPicPr>
            <a:picLocks noChangeAspect="1"/>
          </p:cNvPicPr>
          <p:nvPr/>
        </p:nvPicPr>
        <p:blipFill>
          <a:blip r:embed="rId3"/>
          <a:stretch>
            <a:fillRect/>
          </a:stretch>
        </p:blipFill>
        <p:spPr>
          <a:xfrm>
            <a:off x="5143504" y="3929066"/>
            <a:ext cx="3225600" cy="25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William Faulkner (1897-1962)</a:t>
            </a:r>
            <a:endParaRPr lang="en-US" dirty="0">
              <a:latin typeface="Cambria" pitchFamily="18" charset="0"/>
              <a:ea typeface="Cambria" pitchFamily="18" charset="0"/>
            </a:endParaRPr>
          </a:p>
        </p:txBody>
      </p:sp>
      <p:pic>
        <p:nvPicPr>
          <p:cNvPr id="5" name="Content Placeholder 4" descr="faulkner_360x450.jpg"/>
          <p:cNvPicPr>
            <a:picLocks noGrp="1" noChangeAspect="1"/>
          </p:cNvPicPr>
          <p:nvPr>
            <p:ph sz="half" idx="1"/>
          </p:nvPr>
        </p:nvPicPr>
        <p:blipFill>
          <a:blip r:embed="rId2"/>
          <a:stretch>
            <a:fillRect/>
          </a:stretch>
        </p:blipFill>
        <p:spPr>
          <a:xfrm>
            <a:off x="664843" y="1600200"/>
            <a:ext cx="3623313" cy="4525963"/>
          </a:xfrm>
        </p:spPr>
      </p:pic>
      <p:sp>
        <p:nvSpPr>
          <p:cNvPr id="4" name="Content Placeholder 3"/>
          <p:cNvSpPr>
            <a:spLocks noGrp="1"/>
          </p:cNvSpPr>
          <p:nvPr>
            <p:ph sz="half" idx="2"/>
          </p:nvPr>
        </p:nvSpPr>
        <p:spPr>
          <a:xfrm>
            <a:off x="4648200" y="1600200"/>
            <a:ext cx="4038600" cy="4900634"/>
          </a:xfrm>
        </p:spPr>
        <p:txBody>
          <a:bodyPr>
            <a:normAutofit fontScale="92500" lnSpcReduction="10000"/>
          </a:bodyPr>
          <a:lstStyle/>
          <a:p>
            <a:r>
              <a:rPr lang="en-US" dirty="0" smtClean="0">
                <a:latin typeface="Cambria" pitchFamily="18" charset="0"/>
                <a:ea typeface="Cambria" pitchFamily="18" charset="0"/>
              </a:rPr>
              <a:t>Nobel Prize 1949</a:t>
            </a:r>
          </a:p>
          <a:p>
            <a:r>
              <a:rPr lang="en-US" dirty="0" smtClean="0">
                <a:latin typeface="Cambria" pitchFamily="18" charset="0"/>
                <a:ea typeface="Cambria" pitchFamily="18" charset="0"/>
              </a:rPr>
              <a:t>“undirected reading”</a:t>
            </a:r>
          </a:p>
          <a:p>
            <a:r>
              <a:rPr lang="en-US" dirty="0" err="1" smtClean="0">
                <a:latin typeface="Cambria" pitchFamily="18" charset="0"/>
                <a:ea typeface="Cambria" pitchFamily="18" charset="0"/>
              </a:rPr>
              <a:t>Yoknapatawpha</a:t>
            </a:r>
            <a:r>
              <a:rPr lang="en-US" dirty="0" smtClean="0">
                <a:latin typeface="Cambria" pitchFamily="18" charset="0"/>
                <a:ea typeface="Cambria" pitchFamily="18" charset="0"/>
              </a:rPr>
              <a:t> County</a:t>
            </a:r>
            <a:r>
              <a:rPr lang="en-US" dirty="0">
                <a:latin typeface="Cambria" pitchFamily="18" charset="0"/>
                <a:ea typeface="Cambria" pitchFamily="18" charset="0"/>
              </a:rPr>
              <a:t> </a:t>
            </a:r>
            <a:r>
              <a:rPr lang="en-US" sz="2200" dirty="0" smtClean="0">
                <a:latin typeface="Cambria" pitchFamily="18" charset="0"/>
                <a:ea typeface="Cambria" pitchFamily="18" charset="0"/>
              </a:rPr>
              <a:t>(a deeply conservative rural world, conscious of its past and remote from </a:t>
            </a:r>
            <a:r>
              <a:rPr lang="en-US" sz="2200" dirty="0" err="1" smtClean="0">
                <a:latin typeface="Cambria" pitchFamily="18" charset="0"/>
                <a:ea typeface="Cambria" pitchFamily="18" charset="0"/>
              </a:rPr>
              <a:t>urbanisation</a:t>
            </a:r>
            <a:r>
              <a:rPr lang="en-US" sz="2200" dirty="0" smtClean="0">
                <a:latin typeface="Cambria" pitchFamily="18" charset="0"/>
                <a:ea typeface="Cambria" pitchFamily="18" charset="0"/>
              </a:rPr>
              <a:t> / </a:t>
            </a:r>
            <a:r>
              <a:rPr lang="en-US" sz="2200" dirty="0" err="1" smtClean="0">
                <a:latin typeface="Cambria" pitchFamily="18" charset="0"/>
                <a:ea typeface="Cambria" pitchFamily="18" charset="0"/>
              </a:rPr>
              <a:t>modernisation</a:t>
            </a:r>
            <a:r>
              <a:rPr lang="en-US" sz="2200" dirty="0" smtClean="0">
                <a:latin typeface="Cambria" pitchFamily="18" charset="0"/>
                <a:ea typeface="Cambria" pitchFamily="18" charset="0"/>
              </a:rPr>
              <a:t> – recurrence of characters)</a:t>
            </a:r>
          </a:p>
          <a:p>
            <a:r>
              <a:rPr lang="en-US" dirty="0" smtClean="0">
                <a:latin typeface="Cambria" pitchFamily="18" charset="0"/>
                <a:ea typeface="Cambria" pitchFamily="18" charset="0"/>
              </a:rPr>
              <a:t>Technical innovations:</a:t>
            </a:r>
          </a:p>
          <a:p>
            <a:pPr lvl="1"/>
            <a:r>
              <a:rPr lang="en-US" dirty="0" smtClean="0">
                <a:latin typeface="Cambria" pitchFamily="18" charset="0"/>
                <a:ea typeface="Cambria" pitchFamily="18" charset="0"/>
              </a:rPr>
              <a:t>Stream of consciousness</a:t>
            </a:r>
          </a:p>
          <a:p>
            <a:pPr lvl="1"/>
            <a:r>
              <a:rPr lang="en-US" dirty="0" smtClean="0">
                <a:latin typeface="Cambria" pitchFamily="18" charset="0"/>
                <a:ea typeface="Cambria" pitchFamily="18" charset="0"/>
              </a:rPr>
              <a:t>Complicated timelines</a:t>
            </a:r>
          </a:p>
          <a:p>
            <a:pPr lvl="1"/>
            <a:r>
              <a:rPr lang="en-US" dirty="0" smtClean="0">
                <a:latin typeface="Cambria" pitchFamily="18" charset="0"/>
                <a:ea typeface="Cambria" pitchFamily="18" charset="0"/>
              </a:rPr>
              <a:t>Multi-</a:t>
            </a:r>
            <a:r>
              <a:rPr lang="en-US" dirty="0" err="1" smtClean="0">
                <a:latin typeface="Cambria" pitchFamily="18" charset="0"/>
                <a:ea typeface="Cambria" pitchFamily="18" charset="0"/>
              </a:rPr>
              <a:t>perspectival</a:t>
            </a:r>
            <a:r>
              <a:rPr lang="en-US" dirty="0" smtClean="0">
                <a:latin typeface="Cambria" pitchFamily="18" charset="0"/>
                <a:ea typeface="Cambria" pitchFamily="18" charset="0"/>
              </a:rPr>
              <a:t> narration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 i lay.jpg"/>
          <p:cNvPicPr>
            <a:picLocks noChangeAspect="1"/>
          </p:cNvPicPr>
          <p:nvPr/>
        </p:nvPicPr>
        <p:blipFill>
          <a:blip r:embed="rId2" cstate="print"/>
          <a:stretch>
            <a:fillRect/>
          </a:stretch>
        </p:blipFill>
        <p:spPr>
          <a:xfrm>
            <a:off x="857224" y="214290"/>
            <a:ext cx="2510400" cy="3600000"/>
          </a:xfrm>
          <a:prstGeom prst="rect">
            <a:avLst/>
          </a:prstGeom>
        </p:spPr>
      </p:pic>
      <p:pic>
        <p:nvPicPr>
          <p:cNvPr id="6" name="Picture 5" descr="light.jpg"/>
          <p:cNvPicPr>
            <a:picLocks noChangeAspect="1"/>
          </p:cNvPicPr>
          <p:nvPr/>
        </p:nvPicPr>
        <p:blipFill>
          <a:blip r:embed="rId3" cstate="print"/>
          <a:stretch>
            <a:fillRect/>
          </a:stretch>
        </p:blipFill>
        <p:spPr>
          <a:xfrm>
            <a:off x="6755700" y="214290"/>
            <a:ext cx="2388300" cy="3420000"/>
          </a:xfrm>
          <a:prstGeom prst="rect">
            <a:avLst/>
          </a:prstGeom>
        </p:spPr>
      </p:pic>
      <p:pic>
        <p:nvPicPr>
          <p:cNvPr id="7" name="Picture 6" descr="sanctuary.jpg"/>
          <p:cNvPicPr>
            <a:picLocks noChangeAspect="1"/>
          </p:cNvPicPr>
          <p:nvPr/>
        </p:nvPicPr>
        <p:blipFill>
          <a:blip r:embed="rId4" cstate="print"/>
          <a:stretch>
            <a:fillRect/>
          </a:stretch>
        </p:blipFill>
        <p:spPr>
          <a:xfrm>
            <a:off x="6215074" y="3357562"/>
            <a:ext cx="2436998" cy="3384000"/>
          </a:xfrm>
          <a:prstGeom prst="rect">
            <a:avLst/>
          </a:prstGeom>
        </p:spPr>
      </p:pic>
      <p:pic>
        <p:nvPicPr>
          <p:cNvPr id="8" name="Picture 7" descr="sound and fury.jpg"/>
          <p:cNvPicPr>
            <a:picLocks noChangeAspect="1"/>
          </p:cNvPicPr>
          <p:nvPr/>
        </p:nvPicPr>
        <p:blipFill>
          <a:blip r:embed="rId5" cstate="print"/>
          <a:stretch>
            <a:fillRect/>
          </a:stretch>
        </p:blipFill>
        <p:spPr>
          <a:xfrm>
            <a:off x="357158" y="3000372"/>
            <a:ext cx="2589526" cy="3618000"/>
          </a:xfrm>
          <a:prstGeom prst="rect">
            <a:avLst/>
          </a:prstGeom>
        </p:spPr>
      </p:pic>
      <p:pic>
        <p:nvPicPr>
          <p:cNvPr id="11" name="Picture 10" descr="absalom.jpg"/>
          <p:cNvPicPr>
            <a:picLocks noChangeAspect="1"/>
          </p:cNvPicPr>
          <p:nvPr/>
        </p:nvPicPr>
        <p:blipFill>
          <a:blip r:embed="rId6" cstate="print"/>
          <a:stretch>
            <a:fillRect/>
          </a:stretch>
        </p:blipFill>
        <p:spPr>
          <a:xfrm>
            <a:off x="3643306" y="285728"/>
            <a:ext cx="2578608" cy="3648456"/>
          </a:xfrm>
          <a:prstGeom prst="rect">
            <a:avLst/>
          </a:prstGeom>
        </p:spPr>
      </p:pic>
      <p:pic>
        <p:nvPicPr>
          <p:cNvPr id="12" name="Picture 11" descr="220px-Sartoris.jpg"/>
          <p:cNvPicPr>
            <a:picLocks noChangeAspect="1"/>
          </p:cNvPicPr>
          <p:nvPr/>
        </p:nvPicPr>
        <p:blipFill>
          <a:blip r:embed="rId7"/>
          <a:stretch>
            <a:fillRect/>
          </a:stretch>
        </p:blipFill>
        <p:spPr>
          <a:xfrm>
            <a:off x="3428992" y="3786190"/>
            <a:ext cx="2095500" cy="2905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071570"/>
          </a:xfrm>
        </p:spPr>
        <p:txBody>
          <a:bodyPr>
            <a:normAutofit/>
          </a:bodyPr>
          <a:lstStyle/>
          <a:p>
            <a:r>
              <a:rPr lang="en-US" sz="3600" dirty="0" smtClean="0">
                <a:latin typeface="Cambria" pitchFamily="18" charset="0"/>
                <a:ea typeface="Cambria" pitchFamily="18" charset="0"/>
              </a:rPr>
              <a:t>“A Rose for Emily” (1930) - </a:t>
            </a:r>
            <a:r>
              <a:rPr lang="en-US" sz="3600" dirty="0" smtClean="0">
                <a:solidFill>
                  <a:schemeClr val="accent2"/>
                </a:solidFill>
                <a:latin typeface="Cambria" pitchFamily="18" charset="0"/>
                <a:ea typeface="Cambria" pitchFamily="18" charset="0"/>
              </a:rPr>
              <a:t>Modernism</a:t>
            </a:r>
            <a:endParaRPr lang="en-US" sz="3600" dirty="0">
              <a:solidFill>
                <a:schemeClr val="accent2"/>
              </a:solidFill>
              <a:latin typeface="Cambria" pitchFamily="18" charset="0"/>
              <a:ea typeface="Cambria" pitchFamily="18" charset="0"/>
            </a:endParaRPr>
          </a:p>
        </p:txBody>
      </p:sp>
      <p:sp>
        <p:nvSpPr>
          <p:cNvPr id="3" name="Content Placeholder 2"/>
          <p:cNvSpPr>
            <a:spLocks noGrp="1"/>
          </p:cNvSpPr>
          <p:nvPr>
            <p:ph sz="half" idx="1"/>
          </p:nvPr>
        </p:nvSpPr>
        <p:spPr>
          <a:xfrm>
            <a:off x="428596" y="3143248"/>
            <a:ext cx="4038600" cy="3500462"/>
          </a:xfrm>
        </p:spPr>
        <p:txBody>
          <a:bodyPr>
            <a:noAutofit/>
          </a:bodyPr>
          <a:lstStyle/>
          <a:p>
            <a:r>
              <a:rPr lang="en-US" dirty="0" smtClean="0">
                <a:solidFill>
                  <a:schemeClr val="accent2"/>
                </a:solidFill>
                <a:latin typeface="Cambria" pitchFamily="18" charset="0"/>
                <a:ea typeface="Cambria" pitchFamily="18" charset="0"/>
              </a:rPr>
              <a:t>Fractured chronology </a:t>
            </a:r>
            <a:r>
              <a:rPr lang="en-US" dirty="0" smtClean="0">
                <a:latin typeface="Cambria" pitchFamily="18" charset="0"/>
                <a:ea typeface="Cambria" pitchFamily="18" charset="0"/>
              </a:rPr>
              <a:t>/ episodic, non-linear narrative</a:t>
            </a:r>
          </a:p>
          <a:p>
            <a:r>
              <a:rPr lang="en-US" dirty="0" smtClean="0">
                <a:latin typeface="Cambria" pitchFamily="18" charset="0"/>
                <a:ea typeface="Cambria" pitchFamily="18" charset="0"/>
              </a:rPr>
              <a:t>First-person </a:t>
            </a:r>
            <a:r>
              <a:rPr lang="en-US" dirty="0" smtClean="0">
                <a:solidFill>
                  <a:schemeClr val="accent2"/>
                </a:solidFill>
                <a:latin typeface="Cambria" pitchFamily="18" charset="0"/>
                <a:ea typeface="Cambria" pitchFamily="18" charset="0"/>
              </a:rPr>
              <a:t>collective</a:t>
            </a:r>
            <a:r>
              <a:rPr lang="en-US" dirty="0" smtClean="0">
                <a:latin typeface="Cambria" pitchFamily="18" charset="0"/>
                <a:ea typeface="Cambria" pitchFamily="18" charset="0"/>
              </a:rPr>
              <a:t> and multi-generational narrator</a:t>
            </a:r>
          </a:p>
          <a:p>
            <a:r>
              <a:rPr lang="en-US" dirty="0" smtClean="0">
                <a:latin typeface="Cambria" pitchFamily="18" charset="0"/>
                <a:ea typeface="Cambria" pitchFamily="18" charset="0"/>
              </a:rPr>
              <a:t>Theme: </a:t>
            </a:r>
            <a:r>
              <a:rPr lang="en-US" dirty="0" err="1" smtClean="0">
                <a:latin typeface="Cambria" pitchFamily="18" charset="0"/>
                <a:ea typeface="Cambria" pitchFamily="18" charset="0"/>
              </a:rPr>
              <a:t>modernisation</a:t>
            </a:r>
            <a:endParaRPr lang="en-US" dirty="0">
              <a:latin typeface="Cambria" pitchFamily="18" charset="0"/>
              <a:ea typeface="Cambria" pitchFamily="18" charset="0"/>
            </a:endParaRPr>
          </a:p>
        </p:txBody>
      </p:sp>
      <p:sp>
        <p:nvSpPr>
          <p:cNvPr id="4" name="Content Placeholder 3"/>
          <p:cNvSpPr>
            <a:spLocks noGrp="1"/>
          </p:cNvSpPr>
          <p:nvPr>
            <p:ph sz="half" idx="2"/>
          </p:nvPr>
        </p:nvSpPr>
        <p:spPr>
          <a:xfrm>
            <a:off x="4357686" y="1285860"/>
            <a:ext cx="4329114" cy="5429288"/>
          </a:xfrm>
        </p:spPr>
        <p:txBody>
          <a:bodyPr>
            <a:noAutofit/>
          </a:bodyPr>
          <a:lstStyle/>
          <a:p>
            <a:r>
              <a:rPr lang="en-US" sz="2400" dirty="0" smtClean="0">
                <a:latin typeface="Bradley Hand ITC" pitchFamily="66" charset="0"/>
              </a:rPr>
              <a:t>“When Miss Emily </a:t>
            </a:r>
            <a:r>
              <a:rPr lang="en-US" sz="2400" dirty="0" err="1" smtClean="0">
                <a:latin typeface="Bradley Hand ITC" pitchFamily="66" charset="0"/>
              </a:rPr>
              <a:t>Grierson</a:t>
            </a:r>
            <a:r>
              <a:rPr lang="en-US" sz="2400" dirty="0" smtClean="0">
                <a:latin typeface="Bradley Hand ITC" pitchFamily="66" charset="0"/>
              </a:rPr>
              <a:t> died, </a:t>
            </a:r>
            <a:r>
              <a:rPr lang="en-US" sz="2400" b="1" u="sng" dirty="0" smtClean="0">
                <a:latin typeface="Bradley Hand ITC" pitchFamily="66" charset="0"/>
              </a:rPr>
              <a:t>our whole town </a:t>
            </a:r>
            <a:r>
              <a:rPr lang="en-US" sz="2400" dirty="0" smtClean="0">
                <a:latin typeface="Bradley Hand ITC" pitchFamily="66" charset="0"/>
              </a:rPr>
              <a:t>went to her funeral” … “</a:t>
            </a:r>
            <a:r>
              <a:rPr lang="en-US" sz="2400" b="1" u="sng" dirty="0" smtClean="0">
                <a:latin typeface="Bradley Hand ITC" pitchFamily="66" charset="0"/>
              </a:rPr>
              <a:t>We</a:t>
            </a:r>
            <a:r>
              <a:rPr lang="en-US" sz="2400" dirty="0" smtClean="0">
                <a:latin typeface="Bradley Hand ITC" pitchFamily="66" charset="0"/>
              </a:rPr>
              <a:t> did not say she was crazy then. </a:t>
            </a:r>
            <a:r>
              <a:rPr lang="en-US" sz="2400" b="1" u="sng" dirty="0" smtClean="0">
                <a:latin typeface="Bradley Hand ITC" pitchFamily="66" charset="0"/>
              </a:rPr>
              <a:t>We</a:t>
            </a:r>
            <a:r>
              <a:rPr lang="en-US" sz="2400" dirty="0" smtClean="0">
                <a:latin typeface="Bradley Hand ITC" pitchFamily="66" charset="0"/>
              </a:rPr>
              <a:t> believed she had to do that. </a:t>
            </a:r>
            <a:r>
              <a:rPr lang="en-US" sz="2400" b="1" u="sng" dirty="0" smtClean="0">
                <a:latin typeface="Bradley Hand ITC" pitchFamily="66" charset="0"/>
              </a:rPr>
              <a:t>We</a:t>
            </a:r>
            <a:r>
              <a:rPr lang="en-US" sz="2400" dirty="0" smtClean="0">
                <a:latin typeface="Bradley Hand ITC" pitchFamily="66" charset="0"/>
              </a:rPr>
              <a:t> remembered all the young men had driven away, and </a:t>
            </a:r>
            <a:r>
              <a:rPr lang="en-US" sz="2400" b="1" u="sng" dirty="0" smtClean="0">
                <a:latin typeface="Bradley Hand ITC" pitchFamily="66" charset="0"/>
              </a:rPr>
              <a:t>we</a:t>
            </a:r>
            <a:r>
              <a:rPr lang="en-US" sz="2400" dirty="0" smtClean="0">
                <a:latin typeface="Bradley Hand ITC" pitchFamily="66" charset="0"/>
              </a:rPr>
              <a:t> knew …” </a:t>
            </a:r>
          </a:p>
          <a:p>
            <a:r>
              <a:rPr lang="en-US" sz="2400" dirty="0" smtClean="0">
                <a:latin typeface="Bradley Hand ITC" pitchFamily="66" charset="0"/>
              </a:rPr>
              <a:t>“Already </a:t>
            </a:r>
            <a:r>
              <a:rPr lang="en-US" sz="2400" b="1" u="sng" dirty="0" smtClean="0">
                <a:latin typeface="Bradley Hand ITC" pitchFamily="66" charset="0"/>
              </a:rPr>
              <a:t>we</a:t>
            </a:r>
            <a:r>
              <a:rPr lang="en-US" sz="2400" dirty="0" smtClean="0">
                <a:latin typeface="Bradley Hand ITC" pitchFamily="66" charset="0"/>
              </a:rPr>
              <a:t> knew that there was one room in that region above stairs … </a:t>
            </a:r>
            <a:r>
              <a:rPr lang="en-US" sz="2400" b="1" dirty="0" smtClean="0">
                <a:solidFill>
                  <a:schemeClr val="accent2"/>
                </a:solidFill>
                <a:latin typeface="Bradley Hand ITC" pitchFamily="66" charset="0"/>
              </a:rPr>
              <a:t>They</a:t>
            </a:r>
            <a:r>
              <a:rPr lang="en-US" sz="2400" dirty="0" smtClean="0">
                <a:latin typeface="Bradley Hand ITC" pitchFamily="66" charset="0"/>
              </a:rPr>
              <a:t> waited until Miss Emily was decently in the ground before </a:t>
            </a:r>
            <a:r>
              <a:rPr lang="en-US" sz="2400" b="1" dirty="0" smtClean="0">
                <a:solidFill>
                  <a:schemeClr val="accent2"/>
                </a:solidFill>
                <a:latin typeface="Bradley Hand ITC" pitchFamily="66" charset="0"/>
              </a:rPr>
              <a:t>they</a:t>
            </a:r>
            <a:r>
              <a:rPr lang="en-US" sz="2400" dirty="0" smtClean="0">
                <a:latin typeface="Bradley Hand ITC" pitchFamily="66" charset="0"/>
              </a:rPr>
              <a:t> opened it.”</a:t>
            </a:r>
            <a:endParaRPr lang="en-US" sz="2400" dirty="0">
              <a:latin typeface="Bradley Hand ITC" pitchFamily="66" charset="0"/>
            </a:endParaRPr>
          </a:p>
        </p:txBody>
      </p:sp>
      <p:pic>
        <p:nvPicPr>
          <p:cNvPr id="5" name="Picture 4" descr="20190326_195449.jpg"/>
          <p:cNvPicPr>
            <a:picLocks noChangeAspect="1"/>
          </p:cNvPicPr>
          <p:nvPr/>
        </p:nvPicPr>
        <p:blipFill>
          <a:blip r:embed="rId2" cstate="print"/>
          <a:stretch>
            <a:fillRect/>
          </a:stretch>
        </p:blipFill>
        <p:spPr>
          <a:xfrm>
            <a:off x="857224" y="1142984"/>
            <a:ext cx="2862049" cy="19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ambria" pitchFamily="18" charset="0"/>
                <a:ea typeface="Cambria" pitchFamily="18" charset="0"/>
              </a:rPr>
              <a:t>“A Rose for Emily” – </a:t>
            </a:r>
            <a:r>
              <a:rPr lang="en-US" sz="3200" dirty="0" smtClean="0">
                <a:solidFill>
                  <a:schemeClr val="accent2"/>
                </a:solidFill>
                <a:latin typeface="Cambria" pitchFamily="18" charset="0"/>
                <a:ea typeface="Cambria" pitchFamily="18" charset="0"/>
              </a:rPr>
              <a:t>Southern Renaissance</a:t>
            </a:r>
            <a:endParaRPr lang="en-US" sz="3200" dirty="0"/>
          </a:p>
        </p:txBody>
      </p:sp>
      <p:sp>
        <p:nvSpPr>
          <p:cNvPr id="3" name="Content Placeholder 2"/>
          <p:cNvSpPr>
            <a:spLocks noGrp="1"/>
          </p:cNvSpPr>
          <p:nvPr>
            <p:ph sz="half" idx="1"/>
          </p:nvPr>
        </p:nvSpPr>
        <p:spPr>
          <a:xfrm>
            <a:off x="457200" y="1285860"/>
            <a:ext cx="8186766" cy="4714908"/>
          </a:xfrm>
        </p:spPr>
        <p:txBody>
          <a:bodyPr>
            <a:normAutofit fontScale="92500" lnSpcReduction="10000"/>
          </a:bodyPr>
          <a:lstStyle/>
          <a:p>
            <a:r>
              <a:rPr lang="en-US" u="sng" dirty="0" smtClean="0">
                <a:latin typeface="Cambria" pitchFamily="18" charset="0"/>
                <a:ea typeface="Cambria" pitchFamily="18" charset="0"/>
              </a:rPr>
              <a:t>Faulkner draws attention to the changing South and aims to honor the old traditions</a:t>
            </a:r>
          </a:p>
          <a:p>
            <a:r>
              <a:rPr lang="en-US" sz="2100" dirty="0" smtClean="0">
                <a:solidFill>
                  <a:schemeClr val="accent2">
                    <a:lumMod val="40000"/>
                    <a:lumOff val="60000"/>
                  </a:schemeClr>
                </a:solidFill>
                <a:latin typeface="Cambria" pitchFamily="18" charset="0"/>
                <a:ea typeface="Cambria" pitchFamily="18" charset="0"/>
              </a:rPr>
              <a:t>“and the very old men –some in their brushed Confederate uniforms—on the porch and the lawn, talking of Miss Emily as if she had been a contemporary of theirs, believing that they had danced with her and courted her perhaps, confusing time with its mathematical progression”</a:t>
            </a:r>
          </a:p>
          <a:p>
            <a:r>
              <a:rPr lang="en-US" b="1" dirty="0" smtClean="0">
                <a:latin typeface="Cambria" pitchFamily="18" charset="0"/>
                <a:ea typeface="Cambria" pitchFamily="18" charset="0"/>
              </a:rPr>
              <a:t>Homer Baron symbolism</a:t>
            </a:r>
            <a:r>
              <a:rPr lang="en-US" dirty="0" smtClean="0">
                <a:latin typeface="Cambria" pitchFamily="18" charset="0"/>
                <a:ea typeface="Cambria" pitchFamily="18" charset="0"/>
              </a:rPr>
              <a:t>: </a:t>
            </a:r>
          </a:p>
          <a:p>
            <a:pPr>
              <a:buFont typeface="Wingdings" pitchFamily="2" charset="2"/>
              <a:buChar char="ü"/>
            </a:pPr>
            <a:r>
              <a:rPr lang="en-US" b="1" dirty="0">
                <a:latin typeface="Cambria" pitchFamily="18" charset="0"/>
                <a:ea typeface="Cambria" pitchFamily="18" charset="0"/>
              </a:rPr>
              <a:t>	</a:t>
            </a:r>
            <a:r>
              <a:rPr lang="en-US" dirty="0" smtClean="0">
                <a:latin typeface="Cambria" pitchFamily="18" charset="0"/>
                <a:ea typeface="Cambria" pitchFamily="18" charset="0"/>
              </a:rPr>
              <a:t>The North, “a Yankee”; </a:t>
            </a:r>
            <a:r>
              <a:rPr lang="en-US" sz="1900" dirty="0" smtClean="0">
                <a:solidFill>
                  <a:schemeClr val="accent2">
                    <a:lumMod val="40000"/>
                    <a:lumOff val="60000"/>
                  </a:schemeClr>
                </a:solidFill>
                <a:latin typeface="Cambria" pitchFamily="18" charset="0"/>
                <a:ea typeface="Cambria" pitchFamily="18" charset="0"/>
              </a:rPr>
              <a:t>“the ladies all said, ‘Of course a </a:t>
            </a:r>
            <a:r>
              <a:rPr lang="en-US" sz="1900" dirty="0" err="1" smtClean="0">
                <a:solidFill>
                  <a:schemeClr val="accent2">
                    <a:lumMod val="40000"/>
                    <a:lumOff val="60000"/>
                  </a:schemeClr>
                </a:solidFill>
                <a:latin typeface="Cambria" pitchFamily="18" charset="0"/>
                <a:ea typeface="Cambria" pitchFamily="18" charset="0"/>
              </a:rPr>
              <a:t>Grierson</a:t>
            </a:r>
            <a:r>
              <a:rPr lang="en-US" sz="1900" dirty="0" smtClean="0">
                <a:solidFill>
                  <a:schemeClr val="accent2">
                    <a:lumMod val="40000"/>
                    <a:lumOff val="60000"/>
                  </a:schemeClr>
                </a:solidFill>
                <a:latin typeface="Cambria" pitchFamily="18" charset="0"/>
                <a:ea typeface="Cambria" pitchFamily="18" charset="0"/>
              </a:rPr>
              <a:t> would not think seriously of a </a:t>
            </a:r>
            <a:r>
              <a:rPr lang="en-US" sz="1900" dirty="0" err="1" smtClean="0">
                <a:solidFill>
                  <a:schemeClr val="accent2">
                    <a:lumMod val="40000"/>
                    <a:lumOff val="60000"/>
                  </a:schemeClr>
                </a:solidFill>
                <a:latin typeface="Cambria" pitchFamily="18" charset="0"/>
                <a:ea typeface="Cambria" pitchFamily="18" charset="0"/>
              </a:rPr>
              <a:t>Northener</a:t>
            </a:r>
            <a:r>
              <a:rPr lang="en-US" sz="1900" dirty="0" smtClean="0">
                <a:solidFill>
                  <a:schemeClr val="accent2">
                    <a:lumMod val="40000"/>
                    <a:lumOff val="60000"/>
                  </a:schemeClr>
                </a:solidFill>
                <a:latin typeface="Cambria" pitchFamily="18" charset="0"/>
                <a:ea typeface="Cambria" pitchFamily="18" charset="0"/>
              </a:rPr>
              <a:t>, a day </a:t>
            </a:r>
            <a:r>
              <a:rPr lang="en-US" sz="1900" dirty="0" err="1" smtClean="0">
                <a:solidFill>
                  <a:schemeClr val="accent2">
                    <a:lumMod val="40000"/>
                    <a:lumOff val="60000"/>
                  </a:schemeClr>
                </a:solidFill>
                <a:latin typeface="Cambria" pitchFamily="18" charset="0"/>
                <a:ea typeface="Cambria" pitchFamily="18" charset="0"/>
              </a:rPr>
              <a:t>laboorer</a:t>
            </a:r>
            <a:r>
              <a:rPr lang="en-US" sz="1900" dirty="0" smtClean="0">
                <a:solidFill>
                  <a:schemeClr val="accent2">
                    <a:lumMod val="40000"/>
                    <a:lumOff val="60000"/>
                  </a:schemeClr>
                </a:solidFill>
                <a:latin typeface="Cambria" pitchFamily="18" charset="0"/>
                <a:ea typeface="Cambria" pitchFamily="18" charset="0"/>
              </a:rPr>
              <a:t>.’ But there were still others, older people, who said that even grief could not cause a real lady to forget noblesse oblige.”</a:t>
            </a:r>
          </a:p>
          <a:p>
            <a:pPr>
              <a:buFont typeface="Wingdings" pitchFamily="2" charset="2"/>
              <a:buChar char="ü"/>
            </a:pPr>
            <a:r>
              <a:rPr lang="en-US" b="1" dirty="0">
                <a:latin typeface="Cambria" pitchFamily="18" charset="0"/>
                <a:ea typeface="Cambria" pitchFamily="18" charset="0"/>
              </a:rPr>
              <a:t>	</a:t>
            </a:r>
            <a:r>
              <a:rPr lang="en-US" dirty="0" smtClean="0">
                <a:latin typeface="Cambria" pitchFamily="18" charset="0"/>
                <a:ea typeface="Cambria" pitchFamily="18" charset="0"/>
              </a:rPr>
              <a:t>Death = the ideals of the North should not replace those of the South</a:t>
            </a:r>
            <a:endParaRPr lang="en-US" dirty="0">
              <a:latin typeface="Cambria" pitchFamily="18" charset="0"/>
              <a:ea typeface="Cambria" pitchFamily="18" charset="0"/>
            </a:endParaRPr>
          </a:p>
        </p:txBody>
      </p:sp>
      <p:pic>
        <p:nvPicPr>
          <p:cNvPr id="5" name="Content Placeholder 4" descr="legare st.jpg"/>
          <p:cNvPicPr>
            <a:picLocks noGrp="1" noChangeAspect="1"/>
          </p:cNvPicPr>
          <p:nvPr>
            <p:ph sz="half" idx="2"/>
          </p:nvPr>
        </p:nvPicPr>
        <p:blipFill>
          <a:blip r:embed="rId2"/>
          <a:stretch>
            <a:fillRect/>
          </a:stretch>
        </p:blipFill>
        <p:spPr>
          <a:xfrm>
            <a:off x="4357686" y="5286388"/>
            <a:ext cx="2234614" cy="1440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mbria" pitchFamily="18" charset="0"/>
                <a:ea typeface="Cambria" pitchFamily="18" charset="0"/>
              </a:rPr>
              <a:t>“A Rose for Emily” - </a:t>
            </a:r>
            <a:r>
              <a:rPr lang="en-US" sz="3600" dirty="0" smtClean="0">
                <a:solidFill>
                  <a:schemeClr val="accent2"/>
                </a:solidFill>
                <a:latin typeface="Cambria" pitchFamily="18" charset="0"/>
                <a:ea typeface="Cambria" pitchFamily="18" charset="0"/>
              </a:rPr>
              <a:t>Southern Gothic</a:t>
            </a:r>
            <a:endParaRPr lang="en-US" sz="3600" dirty="0">
              <a:solidFill>
                <a:schemeClr val="accent2"/>
              </a:solidFill>
              <a:latin typeface="Cambria" pitchFamily="18" charset="0"/>
              <a:ea typeface="Cambria" pitchFamily="18" charset="0"/>
            </a:endParaRPr>
          </a:p>
        </p:txBody>
      </p:sp>
      <p:sp>
        <p:nvSpPr>
          <p:cNvPr id="3" name="Content Placeholder 2"/>
          <p:cNvSpPr>
            <a:spLocks noGrp="1"/>
          </p:cNvSpPr>
          <p:nvPr>
            <p:ph sz="half" idx="1"/>
          </p:nvPr>
        </p:nvSpPr>
        <p:spPr>
          <a:xfrm>
            <a:off x="457200" y="1428736"/>
            <a:ext cx="8258204" cy="2357455"/>
          </a:xfrm>
        </p:spPr>
        <p:txBody>
          <a:bodyPr>
            <a:normAutofit fontScale="77500" lnSpcReduction="20000"/>
          </a:bodyPr>
          <a:lstStyle/>
          <a:p>
            <a:r>
              <a:rPr lang="en-US" dirty="0" smtClean="0">
                <a:latin typeface="Cambria" pitchFamily="18" charset="0"/>
                <a:ea typeface="Cambria" pitchFamily="18" charset="0"/>
              </a:rPr>
              <a:t>A Gothic story taking place in the American South, centering on Southern traditions and character types.</a:t>
            </a:r>
          </a:p>
          <a:p>
            <a:r>
              <a:rPr lang="en-US" dirty="0" smtClean="0">
                <a:latin typeface="Cambria" pitchFamily="18" charset="0"/>
                <a:ea typeface="Cambria" pitchFamily="18" charset="0"/>
              </a:rPr>
              <a:t>Mysterious secrets, supernatural occurrences, characters in duress.</a:t>
            </a:r>
          </a:p>
          <a:p>
            <a:r>
              <a:rPr lang="en-US" dirty="0" smtClean="0">
                <a:latin typeface="Cambria" pitchFamily="18" charset="0"/>
                <a:ea typeface="Cambria" pitchFamily="18" charset="0"/>
              </a:rPr>
              <a:t>Realist rather than romantic account of events: interest in Gothic as revealing human psychology and dark motives that push individuals to the fringes of society.</a:t>
            </a:r>
            <a:endParaRPr lang="en-US" dirty="0">
              <a:latin typeface="Cambria" pitchFamily="18" charset="0"/>
              <a:ea typeface="Cambria" pitchFamily="18" charset="0"/>
            </a:endParaRPr>
          </a:p>
        </p:txBody>
      </p:sp>
      <p:sp>
        <p:nvSpPr>
          <p:cNvPr id="4" name="Content Placeholder 3"/>
          <p:cNvSpPr>
            <a:spLocks noGrp="1"/>
          </p:cNvSpPr>
          <p:nvPr>
            <p:ph sz="half" idx="2"/>
          </p:nvPr>
        </p:nvSpPr>
        <p:spPr>
          <a:xfrm>
            <a:off x="4648200" y="4000504"/>
            <a:ext cx="4038600" cy="2125659"/>
          </a:xfrm>
        </p:spPr>
        <p:txBody>
          <a:bodyPr>
            <a:normAutofit fontScale="77500" lnSpcReduction="20000"/>
          </a:bodyPr>
          <a:lstStyle/>
          <a:p>
            <a:r>
              <a:rPr lang="en-US" dirty="0" smtClean="0"/>
              <a:t>Crumbling old mansion</a:t>
            </a:r>
          </a:p>
          <a:p>
            <a:r>
              <a:rPr lang="en-US" dirty="0" smtClean="0"/>
              <a:t>Decay, putrefaction, grotesque</a:t>
            </a:r>
          </a:p>
          <a:p>
            <a:r>
              <a:rPr lang="en-US" dirty="0" smtClean="0"/>
              <a:t>Forbidding atmosphere</a:t>
            </a:r>
          </a:p>
          <a:p>
            <a:r>
              <a:rPr lang="en-US" dirty="0" smtClean="0"/>
              <a:t>Mental instability / necrophilia</a:t>
            </a:r>
          </a:p>
          <a:p>
            <a:r>
              <a:rPr lang="en-US" dirty="0" smtClean="0"/>
              <a:t>Protagonist struggling against oppressive society</a:t>
            </a:r>
            <a:endParaRPr lang="en-US" dirty="0"/>
          </a:p>
        </p:txBody>
      </p:sp>
      <p:pic>
        <p:nvPicPr>
          <p:cNvPr id="5" name="Picture 4" descr="southern-gothic-12-728.jpg"/>
          <p:cNvPicPr>
            <a:picLocks noChangeAspect="1"/>
          </p:cNvPicPr>
          <p:nvPr/>
        </p:nvPicPr>
        <p:blipFill>
          <a:blip r:embed="rId2"/>
          <a:stretch>
            <a:fillRect/>
          </a:stretch>
        </p:blipFill>
        <p:spPr>
          <a:xfrm>
            <a:off x="642910" y="3857628"/>
            <a:ext cx="3840000" cy="288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4313</TotalTime>
  <Words>670</Words>
  <Application>Microsoft Office PowerPoint</Application>
  <PresentationFormat>On-screen Show (4:3)</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Southern Renaissance  William Faulkner &amp; Eudora Welty</vt:lpstr>
      <vt:lpstr>Periodisation</vt:lpstr>
      <vt:lpstr>Southern Renaissance</vt:lpstr>
      <vt:lpstr>Southern Renaissance Themes</vt:lpstr>
      <vt:lpstr>William Faulkner (1897-1962)</vt:lpstr>
      <vt:lpstr>Slide 6</vt:lpstr>
      <vt:lpstr>“A Rose for Emily” (1930) - Modernism</vt:lpstr>
      <vt:lpstr>“A Rose for Emily” – Southern Renaissance</vt:lpstr>
      <vt:lpstr>“A Rose for Emily” - Southern Gothic</vt:lpstr>
      <vt:lpstr>“A Rose for Emily”  - Formal Elements</vt:lpstr>
      <vt:lpstr>“A Rose for Emily”</vt:lpstr>
      <vt:lpstr>Eudora Welty (1909 – 2001)</vt:lpstr>
      <vt:lpstr>Slide 13</vt:lpstr>
      <vt:lpstr>“Why I Live at the P.O.”  A Curtain of Green (1941) </vt:lpstr>
      <vt:lpstr>Objects - Photographic Writing</vt:lpstr>
      <vt:lpstr>Diction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Renaissance  William Faulkner &amp; Eudora Welty</dc:title>
  <dc:creator>Angeliki</dc:creator>
  <cp:lastModifiedBy>Angeliki</cp:lastModifiedBy>
  <cp:revision>410</cp:revision>
  <dcterms:created xsi:type="dcterms:W3CDTF">2020-05-08T07:41:20Z</dcterms:created>
  <dcterms:modified xsi:type="dcterms:W3CDTF">2020-05-11T07:35:06Z</dcterms:modified>
</cp:coreProperties>
</file>