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58" r:id="rId5"/>
    <p:sldId id="259" r:id="rId6"/>
    <p:sldId id="264" r:id="rId7"/>
    <p:sldId id="260" r:id="rId8"/>
    <p:sldId id="265" r:id="rId9"/>
    <p:sldId id="266" r:id="rId10"/>
    <p:sldId id="267" r:id="rId11"/>
    <p:sldId id="269" r:id="rId12"/>
    <p:sldId id="262" r:id="rId13"/>
    <p:sldId id="268" r:id="rId14"/>
    <p:sldId id="270" r:id="rId15"/>
    <p:sldId id="271" r:id="rId16"/>
    <p:sldId id="273" r:id="rId17"/>
    <p:sldId id="274" r:id="rId18"/>
    <p:sldId id="272" r:id="rId19"/>
    <p:sldId id="276" r:id="rId20"/>
    <p:sldId id="27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96" y="-4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AE661-9018-45E9-981E-8B6446F82CD4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4471B-936D-420D-A465-C12F3F0E7A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AE661-9018-45E9-981E-8B6446F82CD4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4471B-936D-420D-A465-C12F3F0E7A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AE661-9018-45E9-981E-8B6446F82CD4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4471B-936D-420D-A465-C12F3F0E7A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AE661-9018-45E9-981E-8B6446F82CD4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4471B-936D-420D-A465-C12F3F0E7A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AE661-9018-45E9-981E-8B6446F82CD4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4471B-936D-420D-A465-C12F3F0E7A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AE661-9018-45E9-981E-8B6446F82CD4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4471B-936D-420D-A465-C12F3F0E7A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AE661-9018-45E9-981E-8B6446F82CD4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4471B-936D-420D-A465-C12F3F0E7A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AE661-9018-45E9-981E-8B6446F82CD4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4471B-936D-420D-A465-C12F3F0E7A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AE661-9018-45E9-981E-8B6446F82CD4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4471B-936D-420D-A465-C12F3F0E7A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AE661-9018-45E9-981E-8B6446F82CD4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4471B-936D-420D-A465-C12F3F0E7A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AE661-9018-45E9-981E-8B6446F82CD4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4471B-936D-420D-A465-C12F3F0E7A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0AE661-9018-45E9-981E-8B6446F82CD4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4471B-936D-420D-A465-C12F3F0E7AE9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57364"/>
            <a:ext cx="7772400" cy="2143139"/>
          </a:xfrm>
        </p:spPr>
        <p:txBody>
          <a:bodyPr>
            <a:normAutofit fontScale="90000"/>
          </a:bodyPr>
          <a:lstStyle/>
          <a:p>
            <a:r>
              <a:rPr lang="en-US" sz="5300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REALISM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/>
            </a:r>
            <a:br>
              <a:rPr lang="en-US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</a:b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/>
            </a:r>
            <a:br>
              <a:rPr lang="en-US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</a:b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Henry James – </a:t>
            </a:r>
            <a:r>
              <a:rPr lang="en-US" i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The </a:t>
            </a:r>
            <a:r>
              <a:rPr lang="en-US" i="1" dirty="0" err="1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Aspern</a:t>
            </a:r>
            <a:r>
              <a:rPr lang="en-US" i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 Papers</a:t>
            </a:r>
            <a:endParaRPr lang="en-US" dirty="0">
              <a:solidFill>
                <a:schemeClr val="tx2">
                  <a:lumMod val="75000"/>
                </a:schemeClr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86380" y="5429264"/>
            <a:ext cx="3143272" cy="852478"/>
          </a:xfrm>
        </p:spPr>
        <p:txBody>
          <a:bodyPr>
            <a:noAutofit/>
          </a:bodyPr>
          <a:lstStyle/>
          <a:p>
            <a:r>
              <a:rPr lang="en-US" sz="2400" dirty="0" smtClean="0">
                <a:latin typeface="Cambria" pitchFamily="18" charset="0"/>
                <a:ea typeface="Cambria" pitchFamily="18" charset="0"/>
              </a:rPr>
              <a:t>American Fiction</a:t>
            </a:r>
          </a:p>
          <a:p>
            <a:r>
              <a:rPr lang="en-US" sz="1800" dirty="0" smtClean="0">
                <a:latin typeface="Cambria" pitchFamily="18" charset="0"/>
                <a:ea typeface="Cambria" pitchFamily="18" charset="0"/>
              </a:rPr>
              <a:t>Spring 2020</a:t>
            </a:r>
            <a:endParaRPr lang="en-US" sz="1800" dirty="0">
              <a:latin typeface="Cambria" pitchFamily="18" charset="0"/>
              <a:ea typeface="Cambria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>
                <a:solidFill>
                  <a:schemeClr val="tx2">
                    <a:lumMod val="75000"/>
                  </a:schemeClr>
                </a:solidFill>
              </a:rPr>
              <a:t>The American Scene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(1907)</a:t>
            </a:r>
            <a:endParaRPr lang="en-US" i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" name="Content Placeholder 4" descr="the american scene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57158" y="1500174"/>
            <a:ext cx="2929631" cy="4525963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71868" y="1500174"/>
            <a:ext cx="5114932" cy="4625989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latin typeface="Cambria" pitchFamily="18" charset="0"/>
                <a:ea typeface="Cambria" pitchFamily="18" charset="0"/>
              </a:rPr>
              <a:t>Travel notes during a lecture tour in the US (1904-1905)</a:t>
            </a:r>
          </a:p>
          <a:p>
            <a:r>
              <a:rPr lang="en-US" dirty="0" smtClean="0">
                <a:latin typeface="Cambria" pitchFamily="18" charset="0"/>
                <a:ea typeface="Cambria" pitchFamily="18" charset="0"/>
              </a:rPr>
              <a:t>Reversing the traditional theme of American writers discovering the Old World</a:t>
            </a:r>
          </a:p>
          <a:p>
            <a:r>
              <a:rPr lang="en-US" dirty="0" smtClean="0">
                <a:latin typeface="Cambria" pitchFamily="18" charset="0"/>
                <a:ea typeface="Cambria" pitchFamily="18" charset="0"/>
              </a:rPr>
              <a:t>Returning to places changed beyond recognition / obliterated in the name of progress</a:t>
            </a:r>
          </a:p>
          <a:p>
            <a:r>
              <a:rPr lang="en-US" dirty="0" smtClean="0">
                <a:latin typeface="Cambria" pitchFamily="18" charset="0"/>
                <a:ea typeface="Cambria" pitchFamily="18" charset="0"/>
              </a:rPr>
              <a:t>Evoking his personal past </a:t>
            </a:r>
            <a:r>
              <a:rPr lang="en-US" dirty="0" smtClean="0">
                <a:latin typeface="Cambria" pitchFamily="18" charset="0"/>
                <a:ea typeface="Cambria" pitchFamily="18" charset="0"/>
              </a:rPr>
              <a:t>while criticizing America for undervaluing / destroying reminders of the past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The New York Edition</a:t>
            </a:r>
            <a:endParaRPr lang="en-US" dirty="0">
              <a:solidFill>
                <a:schemeClr val="tx2">
                  <a:lumMod val="75000"/>
                </a:schemeClr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401080" cy="2400304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24-volume collection of James’s works (US and UK, 1907-1909)</a:t>
            </a: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Photo-gravure frontispiece </a:t>
            </a:r>
            <a:r>
              <a:rPr lang="en-US" dirty="0" smtClean="0"/>
              <a:t>for each volume by Alvin Langton Coburn</a:t>
            </a: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Prefaces </a:t>
            </a:r>
            <a:r>
              <a:rPr lang="en-US" dirty="0" smtClean="0"/>
              <a:t>– discussing writing of fiction, exploring origins of his fictions, recounting personal experiences while writing</a:t>
            </a:r>
            <a:endParaRPr lang="en-US" dirty="0"/>
          </a:p>
        </p:txBody>
      </p:sp>
      <p:pic>
        <p:nvPicPr>
          <p:cNvPr id="5" name="Content Placeholder 4" descr="The_Novels_and_Tales_of_Henry_James,_Volume_2_(New_York,_Charles_Scribners_Sons,_1907)_frontispiece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643174" y="4214818"/>
            <a:ext cx="1971410" cy="2376000"/>
          </a:xfrm>
        </p:spPr>
      </p:pic>
      <p:pic>
        <p:nvPicPr>
          <p:cNvPr id="6" name="Picture 5" descr="The_Novels_and_Tales_of_Henry_James,_Volume_13_(New_York,_Charles_Scribners_Sons,_1908)_frontispiec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34" y="4214818"/>
            <a:ext cx="1928990" cy="2448000"/>
          </a:xfrm>
          <a:prstGeom prst="rect">
            <a:avLst/>
          </a:prstGeom>
        </p:spPr>
      </p:pic>
      <p:pic>
        <p:nvPicPr>
          <p:cNvPr id="7" name="Picture 6" descr="alvin-langdon-coburn-25-photogravures_1_67713e81e5cc02c7186ac0fb27427ad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86578" y="4214818"/>
            <a:ext cx="1922122" cy="2448000"/>
          </a:xfrm>
          <a:prstGeom prst="rect">
            <a:avLst/>
          </a:prstGeom>
        </p:spPr>
      </p:pic>
      <p:pic>
        <p:nvPicPr>
          <p:cNvPr id="8" name="Picture 7" descr="The_Curiosity_Shop_(frontispiece_to_The_New_York_Edition_of_The_Golden_Bowl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7752" y="4143380"/>
            <a:ext cx="1775991" cy="2592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Alvin Langton Coburn, “Juliana’s Court”</a:t>
            </a:r>
            <a:endParaRPr lang="en-US" sz="2000" dirty="0">
              <a:solidFill>
                <a:schemeClr val="tx2">
                  <a:lumMod val="75000"/>
                </a:schemeClr>
              </a:solidFill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10" name="Content Placeholder 9" descr="aspern papers frontispiec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43174" y="1071546"/>
            <a:ext cx="4325509" cy="5652000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The </a:t>
            </a:r>
            <a:r>
              <a:rPr lang="en-US" i="1" dirty="0" err="1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Aspern</a:t>
            </a:r>
            <a:r>
              <a:rPr lang="en-US" i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 Papers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(1888)</a:t>
            </a:r>
            <a:endParaRPr lang="en-US" i="1" dirty="0">
              <a:solidFill>
                <a:schemeClr val="tx2">
                  <a:lumMod val="75000"/>
                </a:schemeClr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Inspired by a true story</a:t>
            </a:r>
          </a:p>
          <a:p>
            <a:endParaRPr lang="en-US" dirty="0"/>
          </a:p>
          <a:p>
            <a:r>
              <a:rPr lang="en-US" dirty="0" smtClean="0"/>
              <a:t>Inward rather than outward development, narrative moved forward through characters</a:t>
            </a:r>
          </a:p>
          <a:p>
            <a:endParaRPr lang="en-US" dirty="0"/>
          </a:p>
          <a:p>
            <a:r>
              <a:rPr lang="en-US" dirty="0" smtClean="0"/>
              <a:t>Double Climax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Content Placeholder 4" descr="Aspern Papers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247777" y="1600200"/>
            <a:ext cx="2839446" cy="4525963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9124" y="214290"/>
            <a:ext cx="3686172" cy="1071570"/>
          </a:xfrm>
        </p:spPr>
        <p:txBody>
          <a:bodyPr>
            <a:normAutofit/>
          </a:bodyPr>
          <a:lstStyle/>
          <a:p>
            <a:r>
              <a:rPr lang="en-US" sz="1600" dirty="0" smtClean="0">
                <a:latin typeface="Cambria" pitchFamily="18" charset="0"/>
                <a:ea typeface="Cambria" pitchFamily="18" charset="0"/>
              </a:rPr>
              <a:t>John Singer </a:t>
            </a:r>
            <a:r>
              <a:rPr lang="en-US" sz="1600" dirty="0" err="1" smtClean="0">
                <a:latin typeface="Cambria" pitchFamily="18" charset="0"/>
                <a:ea typeface="Cambria" pitchFamily="18" charset="0"/>
              </a:rPr>
              <a:t>Sargent</a:t>
            </a:r>
            <a:r>
              <a:rPr lang="en-US" sz="1600" dirty="0" smtClean="0">
                <a:latin typeface="Cambria" pitchFamily="18" charset="0"/>
                <a:ea typeface="Cambria" pitchFamily="18" charset="0"/>
              </a:rPr>
              <a:t>, </a:t>
            </a:r>
            <a:br>
              <a:rPr lang="en-US" sz="1600" dirty="0" smtClean="0">
                <a:latin typeface="Cambria" pitchFamily="18" charset="0"/>
                <a:ea typeface="Cambria" pitchFamily="18" charset="0"/>
              </a:rPr>
            </a:br>
            <a:r>
              <a:rPr lang="en-US" sz="1600" dirty="0" smtClean="0">
                <a:latin typeface="Cambria" pitchFamily="18" charset="0"/>
                <a:ea typeface="Cambria" pitchFamily="18" charset="0"/>
              </a:rPr>
              <a:t>“Venetian Street, 1880-1882”</a:t>
            </a:r>
            <a:endParaRPr lang="en-US" sz="1600" dirty="0"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5" name="Picture 3" descr="MMD1303_l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4500562" y="1500174"/>
            <a:ext cx="3657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457200" y="785794"/>
            <a:ext cx="3008313" cy="5340369"/>
          </a:xfrm>
        </p:spPr>
        <p:txBody>
          <a:bodyPr>
            <a:normAutofit/>
          </a:bodyPr>
          <a:lstStyle/>
          <a:p>
            <a:r>
              <a:rPr lang="en-US" sz="2800" b="1" u="sng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Setting:</a:t>
            </a:r>
          </a:p>
          <a:p>
            <a:endParaRPr lang="en-US" sz="2400" b="1" dirty="0" smtClean="0">
              <a:solidFill>
                <a:schemeClr val="tx2">
                  <a:lumMod val="75000"/>
                </a:schemeClr>
              </a:solidFill>
              <a:latin typeface="Cambria" pitchFamily="18" charset="0"/>
              <a:ea typeface="Cambria" pitchFamily="18" charset="0"/>
            </a:endParaRPr>
          </a:p>
          <a:p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The Palazzo</a:t>
            </a:r>
          </a:p>
          <a:p>
            <a:endParaRPr lang="en-US" sz="2800" b="1" dirty="0">
              <a:solidFill>
                <a:schemeClr val="tx2">
                  <a:lumMod val="75000"/>
                </a:schemeClr>
              </a:solidFill>
              <a:latin typeface="Cambria" pitchFamily="18" charset="0"/>
              <a:ea typeface="Cambria" pitchFamily="18" charset="0"/>
            </a:endParaRPr>
          </a:p>
          <a:p>
            <a:endParaRPr lang="en-US" sz="2800" b="1" dirty="0" smtClean="0">
              <a:solidFill>
                <a:schemeClr val="tx2">
                  <a:lumMod val="75000"/>
                </a:schemeClr>
              </a:solidFill>
              <a:latin typeface="Cambria" pitchFamily="18" charset="0"/>
              <a:ea typeface="Cambria" pitchFamily="18" charset="0"/>
            </a:endParaRPr>
          </a:p>
          <a:p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The Garden</a:t>
            </a:r>
          </a:p>
          <a:p>
            <a:endParaRPr lang="en-US" sz="2800" b="1" dirty="0">
              <a:solidFill>
                <a:schemeClr val="tx2">
                  <a:lumMod val="75000"/>
                </a:schemeClr>
              </a:solidFill>
              <a:latin typeface="Cambria" pitchFamily="18" charset="0"/>
              <a:ea typeface="Cambria" pitchFamily="18" charset="0"/>
            </a:endParaRPr>
          </a:p>
          <a:p>
            <a:endParaRPr lang="en-US" sz="2800" b="1" dirty="0" smtClean="0">
              <a:solidFill>
                <a:schemeClr val="tx2">
                  <a:lumMod val="75000"/>
                </a:schemeClr>
              </a:solidFill>
              <a:latin typeface="Cambria" pitchFamily="18" charset="0"/>
              <a:ea typeface="Cambria" pitchFamily="18" charset="0"/>
            </a:endParaRPr>
          </a:p>
          <a:p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Venice</a:t>
            </a:r>
          </a:p>
          <a:p>
            <a:endParaRPr lang="en-US" sz="2000" dirty="0">
              <a:latin typeface="Cambria" pitchFamily="18" charset="0"/>
              <a:ea typeface="Cambria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Characters</a:t>
            </a:r>
            <a:endParaRPr lang="en-US" dirty="0">
              <a:solidFill>
                <a:schemeClr val="tx2">
                  <a:lumMod val="75000"/>
                </a:schemeClr>
              </a:solidFill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5" name="Content Placeholder 4" descr="Rose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64976" y="1600200"/>
            <a:ext cx="3423048" cy="4525963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29124" y="1600200"/>
            <a:ext cx="4257676" cy="4525963"/>
          </a:xfrm>
        </p:spPr>
        <p:txBody>
          <a:bodyPr/>
          <a:lstStyle/>
          <a:p>
            <a:r>
              <a:rPr lang="en-US" dirty="0" smtClean="0"/>
              <a:t>Narrator (protagonist)</a:t>
            </a:r>
          </a:p>
          <a:p>
            <a:endParaRPr lang="en-US" dirty="0"/>
          </a:p>
          <a:p>
            <a:r>
              <a:rPr lang="en-US" dirty="0" smtClean="0"/>
              <a:t>Juliana Bordereau (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antagonist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r>
              <a:rPr lang="en-US" dirty="0" smtClean="0"/>
              <a:t>Miss Tina Bordereau</a:t>
            </a:r>
          </a:p>
          <a:p>
            <a:endParaRPr lang="en-US" dirty="0"/>
          </a:p>
          <a:p>
            <a:r>
              <a:rPr lang="en-US" dirty="0" err="1" smtClean="0"/>
              <a:t>Mrs</a:t>
            </a:r>
            <a:r>
              <a:rPr lang="en-US" dirty="0" smtClean="0"/>
              <a:t> </a:t>
            </a:r>
            <a:r>
              <a:rPr lang="en-US" dirty="0" err="1" smtClean="0"/>
              <a:t>Prest</a:t>
            </a:r>
            <a:r>
              <a:rPr lang="en-US" dirty="0" smtClean="0"/>
              <a:t> / John </a:t>
            </a:r>
            <a:r>
              <a:rPr lang="en-US" dirty="0" err="1" smtClean="0"/>
              <a:t>Cumnor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Symbols</a:t>
            </a:r>
            <a:endParaRPr lang="en-US" dirty="0">
              <a:solidFill>
                <a:schemeClr val="tx2">
                  <a:lumMod val="75000"/>
                </a:schemeClr>
              </a:solidFill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5" name="Content Placeholder 4" descr="Coburn_1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022764" y="1600200"/>
            <a:ext cx="2907471" cy="4525963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The Papers</a:t>
            </a:r>
          </a:p>
          <a:p>
            <a:endParaRPr lang="en-US" dirty="0"/>
          </a:p>
          <a:p>
            <a:r>
              <a:rPr lang="en-US" dirty="0" smtClean="0"/>
              <a:t>The Garden  vs. Venice</a:t>
            </a:r>
          </a:p>
          <a:p>
            <a:endParaRPr lang="en-US" dirty="0" smtClean="0"/>
          </a:p>
          <a:p>
            <a:r>
              <a:rPr lang="en-US" dirty="0" smtClean="0"/>
              <a:t>Juliana’s green shade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6072230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70000"/>
              </a:lnSpc>
              <a:buNone/>
            </a:pPr>
            <a:r>
              <a:rPr lang="en-US" dirty="0" smtClean="0"/>
              <a:t>	</a:t>
            </a:r>
            <a:r>
              <a:rPr lang="en-US" sz="3800" dirty="0" smtClean="0">
                <a:latin typeface="Bradley Hand ITC" pitchFamily="66" charset="0"/>
              </a:rPr>
              <a:t>It was a chance, an instinct, for I had not heard anything. I almost let my luminary drop and certainly I stepped back, straightening myself up at what I saw.  Miss Bordereau stood there in her nightdress, in the doorway of her room, watching me; her hands were raised, </a:t>
            </a:r>
            <a:r>
              <a:rPr lang="en-US" sz="3800" dirty="0" smtClean="0">
                <a:solidFill>
                  <a:schemeClr val="tx2">
                    <a:lumMod val="75000"/>
                  </a:schemeClr>
                </a:solidFill>
                <a:latin typeface="Bradley Hand ITC" pitchFamily="66" charset="0"/>
              </a:rPr>
              <a:t>she had lifted the everlasting curtain that covered half her face, and for the first, the last, the only time I beheld her extraordinary eyes. </a:t>
            </a:r>
            <a:r>
              <a:rPr lang="en-US" sz="3800" dirty="0" smtClean="0">
                <a:latin typeface="Bradley Hand ITC" pitchFamily="66" charset="0"/>
              </a:rPr>
              <a:t>They glared at me, they made me horribly ashamed. I never shall forget her strange little bent white tottering figure, with its lifted head, her attitude, her expression; neither shall I forget the tone in which as I turned, looking at her, she hissed out passionately, furiously: ‘Ah, you publishing scoundrel!’</a:t>
            </a:r>
            <a:endParaRPr lang="en-US" sz="3800" dirty="0">
              <a:latin typeface="Bradley Hand ITC" pitchFamily="66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Themes</a:t>
            </a:r>
            <a:endParaRPr lang="en-US" dirty="0">
              <a:solidFill>
                <a:schemeClr val="tx2">
                  <a:lumMod val="75000"/>
                </a:schemeClr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900618" cy="4525963"/>
          </a:xfrm>
        </p:spPr>
        <p:txBody>
          <a:bodyPr/>
          <a:lstStyle/>
          <a:p>
            <a:r>
              <a:rPr lang="en-US" dirty="0" smtClean="0"/>
              <a:t>Obsession (price of)</a:t>
            </a:r>
          </a:p>
          <a:p>
            <a:r>
              <a:rPr lang="en-US" dirty="0" smtClean="0"/>
              <a:t>The Protégé vs. The Master</a:t>
            </a:r>
          </a:p>
          <a:p>
            <a:r>
              <a:rPr lang="en-US" dirty="0" smtClean="0"/>
              <a:t>Vision and Blindness</a:t>
            </a:r>
          </a:p>
          <a:p>
            <a:r>
              <a:rPr lang="en-US" dirty="0" smtClean="0"/>
              <a:t>Loneliness / Solitude</a:t>
            </a:r>
          </a:p>
          <a:p>
            <a:r>
              <a:rPr lang="en-US" dirty="0" smtClean="0"/>
              <a:t>Invasion of Privacy / The Ethics of Literary Biography</a:t>
            </a:r>
          </a:p>
          <a:p>
            <a:endParaRPr lang="en-US" dirty="0"/>
          </a:p>
        </p:txBody>
      </p:sp>
      <p:pic>
        <p:nvPicPr>
          <p:cNvPr id="5" name="Content Placeholder 4" descr="Coburn_James_17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643570" y="1142984"/>
            <a:ext cx="2547832" cy="5184000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983179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Bradley Hand ITC" pitchFamily="66" charset="0"/>
              </a:rPr>
              <a:t>“I </a:t>
            </a:r>
            <a:r>
              <a:rPr lang="en-US" sz="3600" dirty="0">
                <a:latin typeface="Bradley Hand ITC" pitchFamily="66" charset="0"/>
              </a:rPr>
              <a:t>scrutinized every article of furniture, every conceivable cover for </a:t>
            </a:r>
            <a:r>
              <a:rPr lang="en-US" sz="3600" dirty="0" smtClean="0">
                <a:latin typeface="Bradley Hand ITC" pitchFamily="66" charset="0"/>
              </a:rPr>
              <a:t>a hoard</a:t>
            </a:r>
            <a:r>
              <a:rPr lang="en-US" sz="3600" dirty="0">
                <a:latin typeface="Bradley Hand ITC" pitchFamily="66" charset="0"/>
              </a:rPr>
              <a:t>, and noticed that there were half a dozen things with drawers, </a:t>
            </a:r>
            <a:r>
              <a:rPr lang="en-US" sz="3600" dirty="0" smtClean="0">
                <a:latin typeface="Bradley Hand ITC" pitchFamily="66" charset="0"/>
              </a:rPr>
              <a:t>and in </a:t>
            </a:r>
            <a:r>
              <a:rPr lang="en-US" sz="3600" dirty="0">
                <a:latin typeface="Bradley Hand ITC" pitchFamily="66" charset="0"/>
              </a:rPr>
              <a:t>particular a tall old secretary, with brass ornaments of the style of </a:t>
            </a:r>
            <a:r>
              <a:rPr lang="en-US" sz="3600" dirty="0" smtClean="0">
                <a:latin typeface="Bradley Hand ITC" pitchFamily="66" charset="0"/>
              </a:rPr>
              <a:t>the Empire—a </a:t>
            </a:r>
            <a:r>
              <a:rPr lang="en-US" sz="3600" dirty="0">
                <a:latin typeface="Bradley Hand ITC" pitchFamily="66" charset="0"/>
              </a:rPr>
              <a:t>receptacle somewhat rickety but still capable of keeping a </a:t>
            </a:r>
            <a:r>
              <a:rPr lang="en-US" sz="3600" dirty="0" smtClean="0">
                <a:latin typeface="Bradley Hand ITC" pitchFamily="66" charset="0"/>
              </a:rPr>
              <a:t>great many </a:t>
            </a:r>
            <a:r>
              <a:rPr lang="en-US" sz="3600" dirty="0">
                <a:latin typeface="Bradley Hand ITC" pitchFamily="66" charset="0"/>
              </a:rPr>
              <a:t>secrets</a:t>
            </a:r>
            <a:r>
              <a:rPr lang="en-US" sz="3600" dirty="0" smtClean="0">
                <a:latin typeface="Bradley Hand ITC" pitchFamily="66" charset="0"/>
              </a:rPr>
              <a:t>.” </a:t>
            </a:r>
            <a:endParaRPr lang="en-US" sz="3600" dirty="0">
              <a:latin typeface="Bradley Hand ITC" pitchFamily="66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Periodisation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sz="2600" dirty="0">
                <a:latin typeface="Cambria" pitchFamily="18" charset="0"/>
                <a:ea typeface="Cambria" pitchFamily="18" charset="0"/>
              </a:rPr>
              <a:t>The Colonial </a:t>
            </a:r>
            <a:r>
              <a:rPr lang="en-US" sz="2600" dirty="0" smtClean="0">
                <a:latin typeface="Cambria" pitchFamily="18" charset="0"/>
                <a:ea typeface="Cambria" pitchFamily="18" charset="0"/>
              </a:rPr>
              <a:t>Period  (1500-1830)</a:t>
            </a:r>
          </a:p>
          <a:p>
            <a:pPr lvl="0"/>
            <a:r>
              <a:rPr lang="en-US" sz="2600" dirty="0" smtClean="0">
                <a:latin typeface="Cambria" pitchFamily="18" charset="0"/>
                <a:ea typeface="Cambria" pitchFamily="18" charset="0"/>
              </a:rPr>
              <a:t>The </a:t>
            </a:r>
            <a:r>
              <a:rPr lang="en-US" sz="2600" dirty="0">
                <a:latin typeface="Cambria" pitchFamily="18" charset="0"/>
                <a:ea typeface="Cambria" pitchFamily="18" charset="0"/>
              </a:rPr>
              <a:t>Post-Revolutionary Period of Romanticism and </a:t>
            </a:r>
            <a:r>
              <a:rPr lang="en-US" sz="2600" dirty="0" err="1">
                <a:latin typeface="Cambria" pitchFamily="18" charset="0"/>
                <a:ea typeface="Cambria" pitchFamily="18" charset="0"/>
              </a:rPr>
              <a:t>Transcedentalism</a:t>
            </a:r>
            <a:r>
              <a:rPr lang="en-US" sz="26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600" dirty="0" smtClean="0">
                <a:latin typeface="Cambria" pitchFamily="18" charset="0"/>
                <a:ea typeface="Cambria" pitchFamily="18" charset="0"/>
              </a:rPr>
              <a:t>leading </a:t>
            </a:r>
            <a:r>
              <a:rPr lang="en-US" sz="2600" dirty="0">
                <a:latin typeface="Cambria" pitchFamily="18" charset="0"/>
                <a:ea typeface="Cambria" pitchFamily="18" charset="0"/>
              </a:rPr>
              <a:t>almost up to the end of the 19th century</a:t>
            </a:r>
            <a:r>
              <a:rPr lang="en-US" sz="2600" dirty="0" smtClean="0">
                <a:latin typeface="Cambria" pitchFamily="18" charset="0"/>
                <a:ea typeface="Cambria" pitchFamily="18" charset="0"/>
              </a:rPr>
              <a:t>.</a:t>
            </a:r>
          </a:p>
          <a:p>
            <a:pPr lvl="0">
              <a:buNone/>
            </a:pPr>
            <a:endParaRPr lang="en-US" sz="2600" dirty="0" smtClean="0">
              <a:latin typeface="Cambria" pitchFamily="18" charset="0"/>
              <a:ea typeface="Cambria" pitchFamily="18" charset="0"/>
            </a:endParaRPr>
          </a:p>
          <a:p>
            <a:pPr lvl="0"/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Realism 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and Naturalism (1870-1910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)</a:t>
            </a:r>
          </a:p>
          <a:p>
            <a:pPr lvl="0"/>
            <a:endParaRPr lang="en-US" sz="2800" b="1" dirty="0" smtClean="0">
              <a:solidFill>
                <a:schemeClr val="tx2">
                  <a:lumMod val="75000"/>
                </a:schemeClr>
              </a:solidFill>
              <a:latin typeface="Cambria" pitchFamily="18" charset="0"/>
              <a:ea typeface="Cambria" pitchFamily="18" charset="0"/>
            </a:endParaRPr>
          </a:p>
          <a:p>
            <a:pPr lvl="0"/>
            <a:r>
              <a:rPr lang="en-US" sz="2400" dirty="0" smtClean="0">
                <a:latin typeface="Cambria" pitchFamily="18" charset="0"/>
                <a:ea typeface="Cambria" pitchFamily="18" charset="0"/>
              </a:rPr>
              <a:t>The </a:t>
            </a:r>
            <a:r>
              <a:rPr lang="en-US" sz="2400" dirty="0">
                <a:latin typeface="Cambria" pitchFamily="18" charset="0"/>
                <a:ea typeface="Cambria" pitchFamily="18" charset="0"/>
              </a:rPr>
              <a:t>Modernist period </a:t>
            </a:r>
            <a:r>
              <a:rPr lang="en-US" sz="2400" dirty="0" smtClean="0">
                <a:latin typeface="Cambria" pitchFamily="18" charset="0"/>
                <a:ea typeface="Cambria" pitchFamily="18" charset="0"/>
              </a:rPr>
              <a:t>spanning </a:t>
            </a:r>
            <a:r>
              <a:rPr lang="en-US" sz="2400" dirty="0">
                <a:latin typeface="Cambria" pitchFamily="18" charset="0"/>
                <a:ea typeface="Cambria" pitchFamily="18" charset="0"/>
              </a:rPr>
              <a:t>roughly from the pre-WWI (turn of the century) years through to the interwar period and leading up to WWII</a:t>
            </a:r>
          </a:p>
          <a:p>
            <a:pPr lvl="0"/>
            <a:r>
              <a:rPr lang="en-US" sz="2400" dirty="0">
                <a:latin typeface="Cambria" pitchFamily="18" charset="0"/>
                <a:ea typeface="Cambria" pitchFamily="18" charset="0"/>
              </a:rPr>
              <a:t>The Post-war / contemporary period.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aCapello1887-Jubilee600x45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571500"/>
            <a:ext cx="7620000" cy="5715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500043"/>
            <a:ext cx="8329642" cy="1643074"/>
          </a:xfrm>
        </p:spPr>
        <p:txBody>
          <a:bodyPr>
            <a:normAutofit fontScale="55000" lnSpcReduction="20000"/>
          </a:bodyPr>
          <a:lstStyle/>
          <a:p>
            <a:pPr>
              <a:buFont typeface="Wingdings" pitchFamily="2" charset="2"/>
              <a:buChar char="v"/>
            </a:pPr>
            <a:r>
              <a:rPr lang="en-US" sz="3800" dirty="0" smtClean="0">
                <a:latin typeface="Cambria" pitchFamily="18" charset="0"/>
                <a:ea typeface="Cambria" pitchFamily="18" charset="0"/>
              </a:rPr>
              <a:t>1859: Charles Darwin, </a:t>
            </a:r>
            <a:r>
              <a:rPr lang="en-US" sz="3800" i="1" dirty="0" smtClean="0">
                <a:latin typeface="Cambria" pitchFamily="18" charset="0"/>
                <a:ea typeface="Cambria" pitchFamily="18" charset="0"/>
              </a:rPr>
              <a:t>On the Origin of the Species</a:t>
            </a:r>
          </a:p>
          <a:p>
            <a:pPr>
              <a:buFont typeface="Wingdings" pitchFamily="2" charset="2"/>
              <a:buChar char="v"/>
            </a:pPr>
            <a:r>
              <a:rPr lang="en-US" sz="3800" dirty="0" smtClean="0">
                <a:latin typeface="Cambria" pitchFamily="18" charset="0"/>
                <a:ea typeface="Cambria" pitchFamily="18" charset="0"/>
              </a:rPr>
              <a:t>1862: Henry David Thoreau dies</a:t>
            </a:r>
          </a:p>
          <a:p>
            <a:pPr>
              <a:buFont typeface="Wingdings" pitchFamily="2" charset="2"/>
              <a:buChar char="v"/>
            </a:pPr>
            <a:r>
              <a:rPr lang="en-US" sz="3800" dirty="0" smtClean="0">
                <a:latin typeface="Cambria" pitchFamily="18" charset="0"/>
                <a:ea typeface="Cambria" pitchFamily="18" charset="0"/>
              </a:rPr>
              <a:t>1864: Nathaniel Hawthorne dies</a:t>
            </a:r>
          </a:p>
          <a:p>
            <a:endParaRPr lang="en-US" dirty="0">
              <a:latin typeface="Cambria" pitchFamily="18" charset="0"/>
              <a:ea typeface="Cambria" pitchFamily="18" charset="0"/>
            </a:endParaRPr>
          </a:p>
          <a:p>
            <a:r>
              <a:rPr lang="en-US" sz="4600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1861: American Civil War </a:t>
            </a:r>
            <a:endParaRPr lang="en-US" sz="4600" b="1" dirty="0">
              <a:solidFill>
                <a:schemeClr val="tx2">
                  <a:lumMod val="75000"/>
                </a:schemeClr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214282" y="4286256"/>
            <a:ext cx="8472518" cy="2428892"/>
          </a:xfrm>
        </p:spPr>
        <p:txBody>
          <a:bodyPr>
            <a:normAutofit fontScale="55000" lnSpcReduction="20000"/>
          </a:bodyPr>
          <a:lstStyle/>
          <a:p>
            <a:endParaRPr lang="en-US" dirty="0" smtClean="0">
              <a:latin typeface="Lucida Handwriting" pitchFamily="66" charset="0"/>
            </a:endParaRPr>
          </a:p>
          <a:p>
            <a:r>
              <a:rPr lang="en-US" sz="4400" b="1" dirty="0" smtClean="0">
                <a:latin typeface="Bradley Hand ITC" pitchFamily="66" charset="0"/>
              </a:rPr>
              <a:t>“Let fiction cease to lie about life … let it portray men and women as they are, actuated by the motives and the passions in the measure we all know; … let it not put on fine literary airs; let it speak the dialect, the language that most Americans know—the language of unaffected people everywhere.”</a:t>
            </a:r>
          </a:p>
          <a:p>
            <a:pPr algn="r"/>
            <a:r>
              <a:rPr lang="en-US" sz="3800" dirty="0" smtClean="0">
                <a:latin typeface="Cambria" pitchFamily="18" charset="0"/>
                <a:ea typeface="Cambria" pitchFamily="18" charset="0"/>
              </a:rPr>
              <a:t>William Dean </a:t>
            </a:r>
            <a:r>
              <a:rPr lang="en-US" sz="3800" dirty="0" err="1" smtClean="0">
                <a:latin typeface="Cambria" pitchFamily="18" charset="0"/>
                <a:ea typeface="Cambria" pitchFamily="18" charset="0"/>
              </a:rPr>
              <a:t>Howels</a:t>
            </a:r>
            <a:r>
              <a:rPr lang="en-US" sz="3800" dirty="0" smtClean="0">
                <a:latin typeface="Cambria" pitchFamily="18" charset="0"/>
                <a:ea typeface="Cambria" pitchFamily="18" charset="0"/>
              </a:rPr>
              <a:t>, </a:t>
            </a:r>
            <a:r>
              <a:rPr lang="en-US" sz="3800" i="1" dirty="0" smtClean="0">
                <a:latin typeface="Cambria" pitchFamily="18" charset="0"/>
                <a:ea typeface="Cambria" pitchFamily="18" charset="0"/>
              </a:rPr>
              <a:t>Criticism and Fiction</a:t>
            </a:r>
            <a:r>
              <a:rPr lang="en-US" sz="3800" dirty="0" smtClean="0">
                <a:latin typeface="Cambria" pitchFamily="18" charset="0"/>
                <a:ea typeface="Cambria" pitchFamily="18" charset="0"/>
              </a:rPr>
              <a:t>, 1891.</a:t>
            </a:r>
            <a:endParaRPr lang="en-US" sz="3800" dirty="0"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7" name="Picture 6" descr="1-american-civil-war-american-schoo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3504" y="1928802"/>
            <a:ext cx="3421778" cy="2304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43372" y="714356"/>
            <a:ext cx="4686304" cy="571504"/>
          </a:xfrm>
        </p:spPr>
        <p:txBody>
          <a:bodyPr>
            <a:normAutofit/>
          </a:bodyPr>
          <a:lstStyle/>
          <a:p>
            <a:r>
              <a:rPr lang="en-US" sz="1800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George Bellows, “The Cliff Dwellers”, 1913 </a:t>
            </a:r>
            <a:endParaRPr lang="en-US" sz="1800" b="1" dirty="0">
              <a:solidFill>
                <a:schemeClr val="tx2">
                  <a:lumMod val="75000"/>
                </a:schemeClr>
              </a:solidFill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8" name="Content Placeholder 7" descr="cliff dweller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29058" y="1428736"/>
            <a:ext cx="4876800" cy="4629150"/>
          </a:xfrm>
        </p:spPr>
      </p:pic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457200" y="285728"/>
            <a:ext cx="3008313" cy="6429420"/>
          </a:xfrm>
        </p:spPr>
        <p:txBody>
          <a:bodyPr>
            <a:normAutofit/>
          </a:bodyPr>
          <a:lstStyle/>
          <a:p>
            <a:endParaRPr lang="en-US" sz="2000" b="1" u="sng" dirty="0" smtClean="0">
              <a:latin typeface="Cambria" pitchFamily="18" charset="0"/>
              <a:ea typeface="Cambria" pitchFamily="18" charset="0"/>
            </a:endParaRPr>
          </a:p>
          <a:p>
            <a:r>
              <a:rPr lang="en-US" sz="2000" b="1" u="sng" dirty="0" smtClean="0">
                <a:latin typeface="Cambria" pitchFamily="18" charset="0"/>
                <a:ea typeface="Cambria" pitchFamily="18" charset="0"/>
              </a:rPr>
              <a:t>Post Civil-War America</a:t>
            </a:r>
          </a:p>
          <a:p>
            <a:endParaRPr lang="en-US" dirty="0"/>
          </a:p>
          <a:p>
            <a:r>
              <a:rPr lang="en-US" sz="1600" dirty="0" smtClean="0">
                <a:latin typeface="Cambria" pitchFamily="18" charset="0"/>
                <a:ea typeface="Cambria" pitchFamily="18" charset="0"/>
              </a:rPr>
              <a:t>American idealism rechanneled: idealizing progress and the self-made man (rather than focusing on human rights-esp. abolition)</a:t>
            </a:r>
          </a:p>
          <a:p>
            <a:endParaRPr lang="en-US" sz="1600" dirty="0">
              <a:latin typeface="Cambria" pitchFamily="18" charset="0"/>
              <a:ea typeface="Cambria" pitchFamily="18" charset="0"/>
            </a:endParaRPr>
          </a:p>
          <a:p>
            <a:r>
              <a:rPr lang="en-US" sz="1600" dirty="0" smtClean="0">
                <a:latin typeface="Cambria" pitchFamily="18" charset="0"/>
                <a:ea typeface="Cambria" pitchFamily="18" charset="0"/>
              </a:rPr>
              <a:t>The era of the millionaire manufacturer – business boom</a:t>
            </a:r>
          </a:p>
          <a:p>
            <a:endParaRPr lang="en-US" sz="1600" dirty="0">
              <a:latin typeface="Cambria" pitchFamily="18" charset="0"/>
              <a:ea typeface="Cambria" pitchFamily="18" charset="0"/>
            </a:endParaRPr>
          </a:p>
          <a:p>
            <a:r>
              <a:rPr lang="en-US" sz="1600" dirty="0" smtClean="0">
                <a:latin typeface="Cambria" pitchFamily="18" charset="0"/>
                <a:ea typeface="Cambria" pitchFamily="18" charset="0"/>
              </a:rPr>
              <a:t>The survival of the fittest</a:t>
            </a:r>
          </a:p>
          <a:p>
            <a:endParaRPr lang="en-US" sz="1600" dirty="0">
              <a:latin typeface="Cambria" pitchFamily="18" charset="0"/>
              <a:ea typeface="Cambria" pitchFamily="18" charset="0"/>
            </a:endParaRPr>
          </a:p>
          <a:p>
            <a:r>
              <a:rPr lang="en-US" sz="1600" dirty="0" smtClean="0">
                <a:latin typeface="Cambria" pitchFamily="18" charset="0"/>
                <a:ea typeface="Cambria" pitchFamily="18" charset="0"/>
              </a:rPr>
              <a:t>Constant influx of immigrants</a:t>
            </a:r>
          </a:p>
          <a:p>
            <a:endParaRPr lang="en-US" sz="1600" dirty="0">
              <a:latin typeface="Cambria" pitchFamily="18" charset="0"/>
              <a:ea typeface="Cambria" pitchFamily="18" charset="0"/>
            </a:endParaRPr>
          </a:p>
          <a:p>
            <a:r>
              <a:rPr lang="en-US" sz="1600" dirty="0" smtClean="0">
                <a:latin typeface="Cambria" pitchFamily="18" charset="0"/>
                <a:ea typeface="Cambria" pitchFamily="18" charset="0"/>
              </a:rPr>
              <a:t>Problems of urbanization and industrialization: overcrowded housing, poor sanitary conditions, “wage slavery”</a:t>
            </a:r>
          </a:p>
          <a:p>
            <a:endParaRPr lang="en-US" sz="1600" dirty="0">
              <a:latin typeface="Cambria" pitchFamily="18" charset="0"/>
              <a:ea typeface="Cambria" pitchFamily="18" charset="0"/>
            </a:endParaRPr>
          </a:p>
          <a:p>
            <a:r>
              <a:rPr lang="en-US" sz="1600" dirty="0" smtClean="0">
                <a:latin typeface="Cambria" pitchFamily="18" charset="0"/>
                <a:ea typeface="Cambria" pitchFamily="18" charset="0"/>
              </a:rPr>
              <a:t>America transformed into a huge, modern, industrial nation</a:t>
            </a:r>
          </a:p>
          <a:p>
            <a:endParaRPr lang="en-US" dirty="0">
              <a:latin typeface="Cambria" pitchFamily="18" charset="0"/>
              <a:ea typeface="Cambria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REALISM</a:t>
            </a:r>
            <a:endParaRPr lang="en-US" b="1" dirty="0">
              <a:solidFill>
                <a:schemeClr val="tx2">
                  <a:lumMod val="75000"/>
                </a:schemeClr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457200" y="1357298"/>
            <a:ext cx="8472518" cy="3714776"/>
          </a:xfrm>
        </p:spPr>
        <p:txBody>
          <a:bodyPr>
            <a:normAutofit fontScale="62500" lnSpcReduction="20000"/>
          </a:bodyPr>
          <a:lstStyle/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Attention to detail; </a:t>
            </a:r>
            <a:r>
              <a:rPr lang="en-US" dirty="0" smtClean="0">
                <a:latin typeface="Cambria" pitchFamily="18" charset="0"/>
                <a:ea typeface="Cambria" pitchFamily="18" charset="0"/>
              </a:rPr>
              <a:t>an effort to replicate true nature of reality, emphasis on verisimilitude, even at the expense of a well-made plot.</a:t>
            </a:r>
          </a:p>
          <a:p>
            <a:endParaRPr lang="en-US" b="1" dirty="0">
              <a:solidFill>
                <a:schemeClr val="tx2">
                  <a:lumMod val="75000"/>
                </a:schemeClr>
              </a:solidFill>
              <a:latin typeface="Cambria" pitchFamily="18" charset="0"/>
              <a:ea typeface="Cambria" pitchFamily="18" charset="0"/>
            </a:endParaRPr>
          </a:p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Objectivity in representation becomes increasingly important; </a:t>
            </a:r>
            <a:r>
              <a:rPr lang="en-US" dirty="0" smtClean="0">
                <a:latin typeface="Cambria" pitchFamily="18" charset="0"/>
                <a:ea typeface="Cambria" pitchFamily="18" charset="0"/>
              </a:rPr>
              <a:t>The function of the novel is to instruct and entertain – reporting rather than judging, progressively less authorial comments.</a:t>
            </a:r>
          </a:p>
          <a:p>
            <a:endParaRPr lang="en-US" b="1" dirty="0">
              <a:solidFill>
                <a:schemeClr val="tx2">
                  <a:lumMod val="75000"/>
                </a:schemeClr>
              </a:solidFill>
              <a:latin typeface="Cambria" pitchFamily="18" charset="0"/>
              <a:ea typeface="Cambria" pitchFamily="18" charset="0"/>
            </a:endParaRPr>
          </a:p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Subject matter drawn form real-life experience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; </a:t>
            </a:r>
            <a:r>
              <a:rPr lang="en-US" dirty="0" smtClean="0">
                <a:latin typeface="Cambria" pitchFamily="18" charset="0"/>
                <a:ea typeface="Cambria" pitchFamily="18" charset="0"/>
              </a:rPr>
              <a:t>emphasis on “the norm of daily experience” – setting is familiar to the author.</a:t>
            </a:r>
          </a:p>
          <a:p>
            <a:endParaRPr lang="en-US" dirty="0">
              <a:solidFill>
                <a:schemeClr val="tx2">
                  <a:lumMod val="75000"/>
                </a:schemeClr>
              </a:solidFill>
              <a:latin typeface="Cambria" pitchFamily="18" charset="0"/>
              <a:ea typeface="Cambria" pitchFamily="18" charset="0"/>
            </a:endParaRPr>
          </a:p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Diction: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smtClean="0">
                <a:latin typeface="Cambria" pitchFamily="18" charset="0"/>
                <a:ea typeface="Cambria" pitchFamily="18" charset="0"/>
              </a:rPr>
              <a:t>natural vernacular (not poetic), often reflecting particular class or geographical dialect; marriage between literature and journalism</a:t>
            </a:r>
          </a:p>
          <a:p>
            <a:endParaRPr lang="en-US" b="1" dirty="0">
              <a:latin typeface="Cambria" pitchFamily="18" charset="0"/>
              <a:ea typeface="Cambria" pitchFamily="18" charset="0"/>
            </a:endParaRPr>
          </a:p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Narrative Style: </a:t>
            </a:r>
            <a:r>
              <a:rPr lang="en-US" b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smtClean="0">
                <a:latin typeface="Cambria" pitchFamily="18" charset="0"/>
                <a:ea typeface="Cambria" pitchFamily="18" charset="0"/>
              </a:rPr>
              <a:t>unreliable narrators</a:t>
            </a:r>
            <a:endParaRPr lang="en-US" dirty="0">
              <a:latin typeface="Cambria" pitchFamily="18" charset="0"/>
              <a:ea typeface="Cambria" pitchFamily="18" charset="0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357158" y="5214950"/>
            <a:ext cx="8324880" cy="1268403"/>
          </a:xfrm>
        </p:spPr>
        <p:txBody>
          <a:bodyPr>
            <a:normAutofit fontScale="62500" lnSpcReduction="20000"/>
          </a:bodyPr>
          <a:lstStyle/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Bradley Hand ITC" pitchFamily="66" charset="0"/>
              </a:rPr>
              <a:t>“Where Romanticists transcend the immediate to find the ideal … realists center their attention to a remarkable degree on the immediate, the here and now, the specific action, and the verifiable consequence.” </a:t>
            </a:r>
          </a:p>
          <a:p>
            <a:pPr algn="r"/>
            <a:r>
              <a:rPr lang="en-US" sz="1800" dirty="0" smtClean="0">
                <a:latin typeface="Cambria" pitchFamily="18" charset="0"/>
                <a:ea typeface="Cambria" pitchFamily="18" charset="0"/>
              </a:rPr>
              <a:t>William Harmon and Hugh Holman, </a:t>
            </a:r>
            <a:r>
              <a:rPr lang="en-US" sz="1800" i="1" dirty="0" smtClean="0">
                <a:latin typeface="Cambria" pitchFamily="18" charset="0"/>
                <a:ea typeface="Cambria" pitchFamily="18" charset="0"/>
              </a:rPr>
              <a:t>A Handbook to Literature</a:t>
            </a:r>
            <a:endParaRPr lang="en-US" sz="2100" dirty="0">
              <a:latin typeface="Cambria" pitchFamily="18" charset="0"/>
              <a:ea typeface="Cambria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Max schmitt in single scull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428604"/>
            <a:ext cx="3578481" cy="29160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86248" y="1285860"/>
            <a:ext cx="4614866" cy="5357850"/>
          </a:xfrm>
        </p:spPr>
        <p:txBody>
          <a:bodyPr>
            <a:normAutofit fontScale="85000" lnSpcReduction="20000"/>
          </a:bodyPr>
          <a:lstStyle/>
          <a:p>
            <a:r>
              <a:rPr lang="en-US" sz="3800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Character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3200" u="sng" dirty="0" smtClean="0">
                <a:latin typeface="Cambria" pitchFamily="18" charset="0"/>
                <a:ea typeface="Cambria" pitchFamily="18" charset="0"/>
              </a:rPr>
              <a:t>more important than action and plot:</a:t>
            </a:r>
          </a:p>
          <a:p>
            <a:pPr>
              <a:buFont typeface="Wingdings" pitchFamily="2" charset="2"/>
              <a:buChar char="Ø"/>
            </a:pPr>
            <a:r>
              <a:rPr lang="en-US" sz="3200" dirty="0" smtClean="0">
                <a:latin typeface="Cambria" pitchFamily="18" charset="0"/>
                <a:ea typeface="Cambria" pitchFamily="18" charset="0"/>
              </a:rPr>
              <a:t>complexity of temperament and motive, conflicting impulses</a:t>
            </a:r>
          </a:p>
          <a:p>
            <a:pPr>
              <a:buFont typeface="Wingdings" pitchFamily="2" charset="2"/>
              <a:buChar char="Ø"/>
            </a:pPr>
            <a:r>
              <a:rPr lang="en-US" sz="3200" dirty="0" smtClean="0">
                <a:latin typeface="Cambria" pitchFamily="18" charset="0"/>
                <a:ea typeface="Cambria" pitchFamily="18" charset="0"/>
              </a:rPr>
              <a:t>ethical choices and internal struggles as subject matter</a:t>
            </a:r>
          </a:p>
          <a:p>
            <a:pPr>
              <a:buFont typeface="Wingdings" pitchFamily="2" charset="2"/>
              <a:buChar char="Ø"/>
            </a:pPr>
            <a:r>
              <a:rPr lang="en-US" sz="3200" dirty="0" smtClean="0">
                <a:latin typeface="Cambria" pitchFamily="18" charset="0"/>
                <a:ea typeface="Cambria" pitchFamily="18" charset="0"/>
              </a:rPr>
              <a:t>In relation to nature and to each other, to their social class, to their background</a:t>
            </a:r>
          </a:p>
          <a:p>
            <a:pPr>
              <a:buFont typeface="Wingdings" pitchFamily="2" charset="2"/>
              <a:buChar char="Ø"/>
            </a:pPr>
            <a:r>
              <a:rPr lang="en-US" sz="3200" dirty="0" smtClean="0">
                <a:latin typeface="Cambria" pitchFamily="18" charset="0"/>
                <a:ea typeface="Cambria" pitchFamily="18" charset="0"/>
              </a:rPr>
              <a:t>Changes in mood, perceptions or opinions constitute climax </a:t>
            </a:r>
            <a:endParaRPr lang="en-US" sz="3200" b="1" dirty="0">
              <a:solidFill>
                <a:schemeClr val="tx2">
                  <a:lumMod val="75000"/>
                </a:schemeClr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000496" y="357166"/>
            <a:ext cx="492922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REALISM</a:t>
            </a:r>
            <a:endParaRPr lang="en-US" dirty="0"/>
          </a:p>
        </p:txBody>
      </p:sp>
      <p:pic>
        <p:nvPicPr>
          <p:cNvPr id="8" name="Picture 7" descr="longbranchnj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3714752"/>
            <a:ext cx="3817909" cy="280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riginal-2061298-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500042"/>
            <a:ext cx="8192391" cy="6156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Henry James (1843 – 1916)</a:t>
            </a:r>
            <a:endParaRPr lang="en-US" b="1" dirty="0">
              <a:solidFill>
                <a:schemeClr val="tx2">
                  <a:lumMod val="75000"/>
                </a:schemeClr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57298"/>
            <a:ext cx="4038600" cy="5214974"/>
          </a:xfrm>
        </p:spPr>
        <p:txBody>
          <a:bodyPr/>
          <a:lstStyle/>
          <a:p>
            <a:r>
              <a:rPr lang="en-US" dirty="0" smtClean="0"/>
              <a:t>American expatriate – became British subject</a:t>
            </a: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“International theme” </a:t>
            </a:r>
            <a:r>
              <a:rPr lang="en-US" dirty="0" smtClean="0"/>
              <a:t>= the complex relationships between naïve Americans and cosmopolitan Europeans</a:t>
            </a:r>
          </a:p>
          <a:p>
            <a:r>
              <a:rPr lang="en-US" dirty="0" smtClean="0"/>
              <a:t>Three periods / phases</a:t>
            </a: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American Travel Genre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Content Placeholder 4" descr="james_henry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714876" y="1714488"/>
            <a:ext cx="4206189" cy="360000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ortrait of a lad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62" y="214290"/>
            <a:ext cx="2091022" cy="3204000"/>
          </a:xfrm>
          <a:prstGeom prst="rect">
            <a:avLst/>
          </a:prstGeom>
        </p:spPr>
      </p:pic>
      <p:pic>
        <p:nvPicPr>
          <p:cNvPr id="6" name="Picture 5" descr="daisy mill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14678" y="1214422"/>
            <a:ext cx="2838225" cy="4536000"/>
          </a:xfrm>
          <a:prstGeom prst="rect">
            <a:avLst/>
          </a:prstGeom>
        </p:spPr>
      </p:pic>
      <p:pic>
        <p:nvPicPr>
          <p:cNvPr id="7" name="Picture 6" descr="the ambassador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5140" y="214290"/>
            <a:ext cx="1875746" cy="2880000"/>
          </a:xfrm>
          <a:prstGeom prst="rect">
            <a:avLst/>
          </a:prstGeom>
        </p:spPr>
      </p:pic>
      <p:pic>
        <p:nvPicPr>
          <p:cNvPr id="8" name="Picture 7" descr="bostonians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596" y="3500438"/>
            <a:ext cx="2030313" cy="3204000"/>
          </a:xfrm>
          <a:prstGeom prst="rect">
            <a:avLst/>
          </a:prstGeom>
        </p:spPr>
      </p:pic>
      <p:pic>
        <p:nvPicPr>
          <p:cNvPr id="9" name="Picture 8" descr="casamassima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57950" y="3286124"/>
            <a:ext cx="2234310" cy="3420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4324</TotalTime>
  <Words>735</Words>
  <Application>Microsoft Office PowerPoint</Application>
  <PresentationFormat>On-screen Show (4:3)</PresentationFormat>
  <Paragraphs>105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REALISM  Henry James – The Aspern Papers</vt:lpstr>
      <vt:lpstr>Periodisation</vt:lpstr>
      <vt:lpstr>Slide 3</vt:lpstr>
      <vt:lpstr>George Bellows, “The Cliff Dwellers”, 1913 </vt:lpstr>
      <vt:lpstr>REALISM</vt:lpstr>
      <vt:lpstr>REALISM</vt:lpstr>
      <vt:lpstr>Slide 7</vt:lpstr>
      <vt:lpstr>Henry James (1843 – 1916)</vt:lpstr>
      <vt:lpstr>Slide 9</vt:lpstr>
      <vt:lpstr>The American Scene (1907)</vt:lpstr>
      <vt:lpstr>The New York Edition</vt:lpstr>
      <vt:lpstr>Alvin Langton Coburn, “Juliana’s Court”</vt:lpstr>
      <vt:lpstr>The Aspern Papers (1888)</vt:lpstr>
      <vt:lpstr>John Singer Sargent,  “Venetian Street, 1880-1882”</vt:lpstr>
      <vt:lpstr>Characters</vt:lpstr>
      <vt:lpstr>Symbols</vt:lpstr>
      <vt:lpstr>Slide 17</vt:lpstr>
      <vt:lpstr>Themes</vt:lpstr>
      <vt:lpstr>Slide 19</vt:lpstr>
      <vt:lpstr>Slide 20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REALISM  Henry James – The Aspern Papers</dc:title>
  <dc:creator>Angeliki</dc:creator>
  <cp:lastModifiedBy>Angeliki</cp:lastModifiedBy>
  <cp:revision>348</cp:revision>
  <dcterms:created xsi:type="dcterms:W3CDTF">2020-04-10T09:21:01Z</dcterms:created>
  <dcterms:modified xsi:type="dcterms:W3CDTF">2020-04-13T09:25:36Z</dcterms:modified>
</cp:coreProperties>
</file>