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61" r:id="rId5"/>
    <p:sldId id="258" r:id="rId6"/>
    <p:sldId id="265" r:id="rId7"/>
    <p:sldId id="259" r:id="rId8"/>
    <p:sldId id="264" r:id="rId9"/>
    <p:sldId id="267" r:id="rId10"/>
    <p:sldId id="269" r:id="rId11"/>
    <p:sldId id="271" r:id="rId12"/>
    <p:sldId id="272" r:id="rId13"/>
    <p:sldId id="268" r:id="rId14"/>
    <p:sldId id="273" r:id="rId15"/>
    <p:sldId id="262" r:id="rId16"/>
    <p:sldId id="263" r:id="rId17"/>
    <p:sldId id="274" r:id="rId18"/>
    <p:sldId id="266" r:id="rId19"/>
    <p:sldId id="275" r:id="rId20"/>
    <p:sldId id="260" r:id="rId21"/>
    <p:sldId id="270"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E88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236409-10A5-452A-9CE5-6035BEADB02D}"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62361-D42B-4DF1-90C4-BD4BA110825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36409-10A5-452A-9CE5-6035BEADB02D}"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62361-D42B-4DF1-90C4-BD4BA11082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36409-10A5-452A-9CE5-6035BEADB02D}"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62361-D42B-4DF1-90C4-BD4BA11082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36409-10A5-452A-9CE5-6035BEADB02D}"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62361-D42B-4DF1-90C4-BD4BA11082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36409-10A5-452A-9CE5-6035BEADB02D}"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62361-D42B-4DF1-90C4-BD4BA110825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236409-10A5-452A-9CE5-6035BEADB02D}"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62361-D42B-4DF1-90C4-BD4BA110825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236409-10A5-452A-9CE5-6035BEADB02D}" type="datetimeFigureOut">
              <a:rPr lang="en-US" smtClean="0"/>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D62361-D42B-4DF1-90C4-BD4BA110825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236409-10A5-452A-9CE5-6035BEADB02D}" type="datetimeFigureOut">
              <a:rPr lang="en-US" smtClean="0"/>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D62361-D42B-4DF1-90C4-BD4BA11082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36409-10A5-452A-9CE5-6035BEADB02D}" type="datetimeFigureOut">
              <a:rPr lang="en-US" smtClean="0"/>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D62361-D42B-4DF1-90C4-BD4BA11082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36409-10A5-452A-9CE5-6035BEADB02D}"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62361-D42B-4DF1-90C4-BD4BA110825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36409-10A5-452A-9CE5-6035BEADB02D}"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62361-D42B-4DF1-90C4-BD4BA110825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36409-10A5-452A-9CE5-6035BEADB02D}" type="datetimeFigureOut">
              <a:rPr lang="en-US" smtClean="0"/>
              <a:t>3/29/2020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62361-D42B-4DF1-90C4-BD4BA110825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285728"/>
            <a:ext cx="8572560" cy="6357982"/>
          </a:xfrm>
        </p:spPr>
        <p:txBody>
          <a:bodyPr>
            <a:normAutofit fontScale="90000"/>
          </a:bodyPr>
          <a:lstStyle/>
          <a:p>
            <a:r>
              <a:rPr lang="en-US" sz="6000" dirty="0" smtClean="0">
                <a:solidFill>
                  <a:srgbClr val="8AE88C"/>
                </a:solidFill>
                <a:latin typeface="Cambria" pitchFamily="18" charset="0"/>
                <a:ea typeface="Cambria" pitchFamily="18" charset="0"/>
              </a:rPr>
              <a:t>American </a:t>
            </a:r>
            <a:r>
              <a:rPr lang="en-US" sz="6000" dirty="0" err="1" smtClean="0">
                <a:solidFill>
                  <a:srgbClr val="8AE88C"/>
                </a:solidFill>
                <a:latin typeface="Cambria" pitchFamily="18" charset="0"/>
                <a:ea typeface="Cambria" pitchFamily="18" charset="0"/>
              </a:rPr>
              <a:t>Transcedentalism</a:t>
            </a:r>
            <a:r>
              <a:rPr lang="en-US" sz="5400" dirty="0" smtClean="0">
                <a:solidFill>
                  <a:srgbClr val="8AE88C"/>
                </a:solidFill>
                <a:latin typeface="Cambria" pitchFamily="18" charset="0"/>
                <a:ea typeface="Cambria" pitchFamily="18" charset="0"/>
              </a:rPr>
              <a:t/>
            </a:r>
            <a:br>
              <a:rPr lang="en-US" sz="5400" dirty="0" smtClean="0">
                <a:solidFill>
                  <a:srgbClr val="8AE88C"/>
                </a:solidFill>
                <a:latin typeface="Cambria" pitchFamily="18" charset="0"/>
                <a:ea typeface="Cambria" pitchFamily="18" charset="0"/>
              </a:rPr>
            </a:br>
            <a:r>
              <a:rPr lang="en-US" sz="5400" dirty="0">
                <a:solidFill>
                  <a:srgbClr val="8AE88C"/>
                </a:solidFill>
                <a:latin typeface="Cambria" pitchFamily="18" charset="0"/>
                <a:ea typeface="Cambria" pitchFamily="18" charset="0"/>
              </a:rPr>
              <a:t/>
            </a:r>
            <a:br>
              <a:rPr lang="en-US" sz="5400" dirty="0">
                <a:solidFill>
                  <a:srgbClr val="8AE88C"/>
                </a:solidFill>
                <a:latin typeface="Cambria" pitchFamily="18" charset="0"/>
                <a:ea typeface="Cambria" pitchFamily="18" charset="0"/>
              </a:rPr>
            </a:br>
            <a:r>
              <a:rPr lang="en-US" sz="5400" dirty="0" smtClean="0">
                <a:solidFill>
                  <a:srgbClr val="8AE88C"/>
                </a:solidFill>
                <a:latin typeface="Cambria" pitchFamily="18" charset="0"/>
                <a:ea typeface="Cambria" pitchFamily="18" charset="0"/>
              </a:rPr>
              <a:t/>
            </a:r>
            <a:br>
              <a:rPr lang="en-US" sz="5400" dirty="0" smtClean="0">
                <a:solidFill>
                  <a:srgbClr val="8AE88C"/>
                </a:solidFill>
                <a:latin typeface="Cambria" pitchFamily="18" charset="0"/>
                <a:ea typeface="Cambria" pitchFamily="18" charset="0"/>
              </a:rPr>
            </a:br>
            <a:r>
              <a:rPr lang="en-US" sz="5400" dirty="0">
                <a:solidFill>
                  <a:srgbClr val="8AE88C"/>
                </a:solidFill>
                <a:latin typeface="Cambria" pitchFamily="18" charset="0"/>
                <a:ea typeface="Cambria" pitchFamily="18" charset="0"/>
              </a:rPr>
              <a:t/>
            </a:r>
            <a:br>
              <a:rPr lang="en-US" sz="5400" dirty="0">
                <a:solidFill>
                  <a:srgbClr val="8AE88C"/>
                </a:solidFill>
                <a:latin typeface="Cambria" pitchFamily="18" charset="0"/>
                <a:ea typeface="Cambria" pitchFamily="18" charset="0"/>
              </a:rPr>
            </a:br>
            <a:r>
              <a:rPr lang="en-US" sz="5400" dirty="0" smtClean="0">
                <a:solidFill>
                  <a:srgbClr val="8AE88C"/>
                </a:solidFill>
                <a:latin typeface="Cambria" pitchFamily="18" charset="0"/>
                <a:ea typeface="Cambria" pitchFamily="18" charset="0"/>
              </a:rPr>
              <a:t/>
            </a:r>
            <a:br>
              <a:rPr lang="en-US" sz="5400" dirty="0" smtClean="0">
                <a:solidFill>
                  <a:srgbClr val="8AE88C"/>
                </a:solidFill>
                <a:latin typeface="Cambria" pitchFamily="18" charset="0"/>
                <a:ea typeface="Cambria" pitchFamily="18" charset="0"/>
              </a:rPr>
            </a:br>
            <a:r>
              <a:rPr lang="en-US" sz="5400" dirty="0" smtClean="0">
                <a:solidFill>
                  <a:srgbClr val="8AE88C"/>
                </a:solidFill>
                <a:latin typeface="Cambria" pitchFamily="18" charset="0"/>
                <a:ea typeface="Cambria" pitchFamily="18" charset="0"/>
              </a:rPr>
              <a:t/>
            </a:r>
            <a:br>
              <a:rPr lang="en-US" sz="5400" dirty="0" smtClean="0">
                <a:solidFill>
                  <a:srgbClr val="8AE88C"/>
                </a:solidFill>
                <a:latin typeface="Cambria" pitchFamily="18" charset="0"/>
                <a:ea typeface="Cambria" pitchFamily="18" charset="0"/>
              </a:rPr>
            </a:br>
            <a:r>
              <a:rPr lang="en-US" sz="4000" dirty="0" smtClean="0">
                <a:solidFill>
                  <a:srgbClr val="8AE88C"/>
                </a:solidFill>
                <a:latin typeface="Cambria" pitchFamily="18" charset="0"/>
                <a:ea typeface="Cambria" pitchFamily="18" charset="0"/>
              </a:rPr>
              <a:t>Ralph Waldo Emerson (1803- 1882)</a:t>
            </a:r>
            <a:br>
              <a:rPr lang="en-US" sz="4000" dirty="0" smtClean="0">
                <a:solidFill>
                  <a:srgbClr val="8AE88C"/>
                </a:solidFill>
                <a:latin typeface="Cambria" pitchFamily="18" charset="0"/>
                <a:ea typeface="Cambria" pitchFamily="18" charset="0"/>
              </a:rPr>
            </a:br>
            <a:r>
              <a:rPr lang="en-US" sz="4000" dirty="0" smtClean="0">
                <a:solidFill>
                  <a:srgbClr val="8AE88C"/>
                </a:solidFill>
                <a:latin typeface="Cambria" pitchFamily="18" charset="0"/>
                <a:ea typeface="Cambria" pitchFamily="18" charset="0"/>
              </a:rPr>
              <a:t>Henry David Thoreau (1817-1862)</a:t>
            </a:r>
            <a:endParaRPr lang="en-US" sz="4000" dirty="0">
              <a:solidFill>
                <a:srgbClr val="8AE88C"/>
              </a:solidFill>
              <a:latin typeface="Cambria" pitchFamily="18" charset="0"/>
              <a:ea typeface="Cambria" pitchFamily="18" charset="0"/>
            </a:endParaRPr>
          </a:p>
        </p:txBody>
      </p:sp>
      <p:pic>
        <p:nvPicPr>
          <p:cNvPr id="13314" name="Picture 2" descr="https://static01.nyt.com/images/2007/12/30/nyregion/artsct450.jpg"/>
          <p:cNvPicPr>
            <a:picLocks noChangeAspect="1" noChangeArrowheads="1"/>
          </p:cNvPicPr>
          <p:nvPr/>
        </p:nvPicPr>
        <p:blipFill>
          <a:blip r:embed="rId2"/>
          <a:srcRect/>
          <a:stretch>
            <a:fillRect/>
          </a:stretch>
        </p:blipFill>
        <p:spPr bwMode="auto">
          <a:xfrm>
            <a:off x="2500298" y="1785926"/>
            <a:ext cx="4280320" cy="316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AE88C"/>
                </a:solidFill>
                <a:latin typeface="Cambria" pitchFamily="18" charset="0"/>
                <a:ea typeface="Cambria" pitchFamily="18" charset="0"/>
              </a:rPr>
              <a:t>The American Scholar Key points</a:t>
            </a:r>
            <a:endParaRPr lang="en-US" dirty="0">
              <a:solidFill>
                <a:srgbClr val="8AE88C"/>
              </a:solidFill>
              <a:latin typeface="Cambria" pitchFamily="18" charset="0"/>
              <a:ea typeface="Cambria" pitchFamily="18" charset="0"/>
            </a:endParaRPr>
          </a:p>
        </p:txBody>
      </p:sp>
      <p:sp>
        <p:nvSpPr>
          <p:cNvPr id="3" name="Content Placeholder 2"/>
          <p:cNvSpPr>
            <a:spLocks noGrp="1"/>
          </p:cNvSpPr>
          <p:nvPr>
            <p:ph idx="1"/>
          </p:nvPr>
        </p:nvSpPr>
        <p:spPr>
          <a:xfrm>
            <a:off x="457200" y="1428736"/>
            <a:ext cx="8229600" cy="4697427"/>
          </a:xfrm>
        </p:spPr>
        <p:txBody>
          <a:bodyPr>
            <a:normAutofit fontScale="77500" lnSpcReduction="20000"/>
          </a:bodyPr>
          <a:lstStyle/>
          <a:p>
            <a:endParaRPr lang="en-US" dirty="0"/>
          </a:p>
          <a:p>
            <a:r>
              <a:rPr lang="en-US" dirty="0" smtClean="0">
                <a:latin typeface="Cambria" pitchFamily="18" charset="0"/>
                <a:ea typeface="Cambria" pitchFamily="18" charset="0"/>
              </a:rPr>
              <a:t>“The </a:t>
            </a:r>
            <a:r>
              <a:rPr lang="en-US" dirty="0">
                <a:latin typeface="Cambria" pitchFamily="18" charset="0"/>
                <a:ea typeface="Cambria" pitchFamily="18" charset="0"/>
              </a:rPr>
              <a:t>old fable covers a doctrine ever new and sublime; that </a:t>
            </a:r>
            <a:r>
              <a:rPr lang="en-US" dirty="0">
                <a:solidFill>
                  <a:srgbClr val="8AE88C"/>
                </a:solidFill>
                <a:latin typeface="Cambria" pitchFamily="18" charset="0"/>
                <a:ea typeface="Cambria" pitchFamily="18" charset="0"/>
              </a:rPr>
              <a:t>there is One Man</a:t>
            </a:r>
            <a:r>
              <a:rPr lang="en-US" dirty="0">
                <a:latin typeface="Cambria" pitchFamily="18" charset="0"/>
                <a:ea typeface="Cambria" pitchFamily="18" charset="0"/>
              </a:rPr>
              <a:t>, ⎯ present to all particular men only partially, or through one faculty; and that you must take the whole society to find the whole man</a:t>
            </a:r>
            <a:r>
              <a:rPr lang="en-US" dirty="0" smtClean="0">
                <a:latin typeface="Cambria" pitchFamily="18" charset="0"/>
                <a:ea typeface="Cambria" pitchFamily="18" charset="0"/>
              </a:rPr>
              <a:t>.”</a:t>
            </a:r>
          </a:p>
          <a:p>
            <a:endParaRPr lang="en-US" dirty="0" smtClean="0">
              <a:latin typeface="Cambria" pitchFamily="18" charset="0"/>
              <a:ea typeface="Cambria" pitchFamily="18" charset="0"/>
            </a:endParaRPr>
          </a:p>
          <a:p>
            <a:r>
              <a:rPr lang="en-US" dirty="0" smtClean="0"/>
              <a:t>“In </a:t>
            </a:r>
            <a:r>
              <a:rPr lang="en-US" dirty="0"/>
              <a:t>this distribution of functions, the scholar is the delegated intellect. In the right state, he is, </a:t>
            </a:r>
            <a:r>
              <a:rPr lang="en-US" i="1" dirty="0">
                <a:solidFill>
                  <a:srgbClr val="8AE88C"/>
                </a:solidFill>
              </a:rPr>
              <a:t>Man Thinking</a:t>
            </a:r>
            <a:r>
              <a:rPr lang="en-US" dirty="0"/>
              <a:t>. In the degenerate state, when the victim of society, he tends to become a mere thinker, or, still worse, the parrot of other men's thinking</a:t>
            </a:r>
            <a:r>
              <a:rPr lang="en-US" dirty="0" smtClean="0"/>
              <a:t>.”</a:t>
            </a:r>
          </a:p>
          <a:p>
            <a:pPr>
              <a:buNone/>
            </a:pPr>
            <a:r>
              <a:rPr lang="en-US" dirty="0"/>
              <a:t>	</a:t>
            </a:r>
          </a:p>
          <a:p>
            <a:pPr>
              <a:buNone/>
            </a:pPr>
            <a:endParaRPr lang="en-US" dirty="0">
              <a:latin typeface="Cambria" pitchFamily="18" charset="0"/>
              <a:ea typeface="Cambria" pitchFamily="18"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AE88C"/>
                </a:solidFill>
                <a:latin typeface="Cambria" pitchFamily="18" charset="0"/>
                <a:ea typeface="Cambria" pitchFamily="18" charset="0"/>
              </a:rPr>
              <a:t>The American Scholar’s Influences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latin typeface="Cambria" pitchFamily="18" charset="0"/>
                <a:ea typeface="Cambria" pitchFamily="18" charset="0"/>
              </a:rPr>
              <a:t>“The first in time and the first in importance of the influences upon the mind is that of </a:t>
            </a:r>
            <a:r>
              <a:rPr lang="en-US" dirty="0" smtClean="0">
                <a:solidFill>
                  <a:srgbClr val="8AE88C"/>
                </a:solidFill>
                <a:latin typeface="Cambria" pitchFamily="18" charset="0"/>
                <a:ea typeface="Cambria" pitchFamily="18" charset="0"/>
              </a:rPr>
              <a:t>nature</a:t>
            </a:r>
            <a:r>
              <a:rPr lang="en-US" dirty="0" smtClean="0">
                <a:latin typeface="Cambria" pitchFamily="18" charset="0"/>
                <a:ea typeface="Cambria" pitchFamily="18" charset="0"/>
              </a:rPr>
              <a:t>… Nature then becomes to him the measure of his attainments. So much of nature as he is ignorant of, so much of his own mind does he not yet possess.”</a:t>
            </a:r>
          </a:p>
          <a:p>
            <a:endParaRPr lang="en-US" dirty="0" smtClean="0">
              <a:latin typeface="Cambria" pitchFamily="18" charset="0"/>
              <a:ea typeface="Cambria" pitchFamily="18" charset="0"/>
            </a:endParaRPr>
          </a:p>
          <a:p>
            <a:r>
              <a:rPr lang="en-US" dirty="0" smtClean="0">
                <a:latin typeface="Cambria" pitchFamily="18" charset="0"/>
                <a:ea typeface="Cambria" pitchFamily="18" charset="0"/>
              </a:rPr>
              <a:t>“The </a:t>
            </a:r>
            <a:r>
              <a:rPr lang="en-US" dirty="0">
                <a:latin typeface="Cambria" pitchFamily="18" charset="0"/>
                <a:ea typeface="Cambria" pitchFamily="18" charset="0"/>
              </a:rPr>
              <a:t>next great influence into the spirit of the scholar, is, </a:t>
            </a:r>
            <a:r>
              <a:rPr lang="en-US" dirty="0">
                <a:solidFill>
                  <a:srgbClr val="8AE88C"/>
                </a:solidFill>
                <a:latin typeface="Cambria" pitchFamily="18" charset="0"/>
                <a:ea typeface="Cambria" pitchFamily="18" charset="0"/>
              </a:rPr>
              <a:t>the mind of the Past</a:t>
            </a:r>
            <a:r>
              <a:rPr lang="en-US" dirty="0">
                <a:latin typeface="Cambria" pitchFamily="18" charset="0"/>
                <a:ea typeface="Cambria" pitchFamily="18" charset="0"/>
              </a:rPr>
              <a:t>, ⎯ in whatever form, whether of literature, of art, of institutions, that mind is inscribed. </a:t>
            </a:r>
            <a:r>
              <a:rPr lang="en-US" dirty="0">
                <a:solidFill>
                  <a:srgbClr val="8AE88C"/>
                </a:solidFill>
                <a:latin typeface="Cambria" pitchFamily="18" charset="0"/>
                <a:ea typeface="Cambria" pitchFamily="18" charset="0"/>
              </a:rPr>
              <a:t>Books </a:t>
            </a:r>
            <a:r>
              <a:rPr lang="en-US" dirty="0">
                <a:latin typeface="Cambria" pitchFamily="18" charset="0"/>
                <a:ea typeface="Cambria" pitchFamily="18" charset="0"/>
              </a:rPr>
              <a:t>are the best type of the influence of the past, and perhaps we shall get at the truth, ⎯ learn the amount of this influence more conveniently, ⎯ by considering their value alone</a:t>
            </a:r>
            <a:r>
              <a:rPr lang="en-US" dirty="0" smtClean="0">
                <a:latin typeface="Cambria" pitchFamily="18" charset="0"/>
                <a:ea typeface="Cambria" pitchFamily="18" charset="0"/>
              </a:rPr>
              <a:t>.”</a:t>
            </a:r>
          </a:p>
          <a:p>
            <a:endParaRPr lang="en-US" dirty="0" smtClean="0">
              <a:latin typeface="Cambria" pitchFamily="18" charset="0"/>
              <a:ea typeface="Cambria" pitchFamily="18" charset="0"/>
            </a:endParaRPr>
          </a:p>
          <a:p>
            <a:r>
              <a:rPr lang="en-US" dirty="0" smtClean="0">
                <a:latin typeface="Cambria" pitchFamily="18" charset="0"/>
                <a:ea typeface="Cambria" pitchFamily="18" charset="0"/>
              </a:rPr>
              <a:t>“</a:t>
            </a:r>
            <a:r>
              <a:rPr lang="en-US" dirty="0" smtClean="0">
                <a:solidFill>
                  <a:srgbClr val="8AE88C"/>
                </a:solidFill>
                <a:latin typeface="Cambria" pitchFamily="18" charset="0"/>
                <a:ea typeface="Cambria" pitchFamily="18" charset="0"/>
              </a:rPr>
              <a:t>Action</a:t>
            </a:r>
            <a:r>
              <a:rPr lang="en-US" dirty="0" smtClean="0">
                <a:latin typeface="Cambria" pitchFamily="18" charset="0"/>
                <a:ea typeface="Cambria" pitchFamily="18" charset="0"/>
              </a:rPr>
              <a:t> </a:t>
            </a:r>
            <a:r>
              <a:rPr lang="en-US" dirty="0">
                <a:latin typeface="Cambria" pitchFamily="18" charset="0"/>
                <a:ea typeface="Cambria" pitchFamily="18" charset="0"/>
              </a:rPr>
              <a:t>is with the scholar subordinate, but it is essential. Without it, he is not yet man. Without it, thought can never ripen into truth</a:t>
            </a:r>
            <a:r>
              <a:rPr lang="en-US" dirty="0" smtClean="0">
                <a:latin typeface="Cambria" pitchFamily="18" charset="0"/>
                <a:ea typeface="Cambria" pitchFamily="18" charset="0"/>
              </a:rPr>
              <a:t>... </a:t>
            </a:r>
            <a:r>
              <a:rPr lang="en-US" dirty="0">
                <a:latin typeface="Cambria" pitchFamily="18" charset="0"/>
                <a:ea typeface="Cambria" pitchFamily="18" charset="0"/>
              </a:rPr>
              <a:t>The preamble of thought, the transition through which it passes from the unconscious to the conscious, is action</a:t>
            </a:r>
            <a:r>
              <a:rPr lang="en-US" dirty="0" smtClean="0">
                <a:latin typeface="Cambria" pitchFamily="18" charset="0"/>
                <a:ea typeface="Cambria" pitchFamily="18" charset="0"/>
              </a:rPr>
              <a:t>. </a:t>
            </a:r>
            <a:r>
              <a:rPr lang="en-US" dirty="0">
                <a:solidFill>
                  <a:srgbClr val="8AE88C"/>
                </a:solidFill>
                <a:latin typeface="Cambria" pitchFamily="18" charset="0"/>
                <a:ea typeface="Cambria" pitchFamily="18" charset="0"/>
              </a:rPr>
              <a:t>Only so much do I know, as I have lived.</a:t>
            </a:r>
            <a:r>
              <a:rPr lang="en-US" dirty="0">
                <a:latin typeface="Cambria" pitchFamily="18" charset="0"/>
                <a:ea typeface="Cambria" pitchFamily="18" charset="0"/>
              </a:rPr>
              <a:t> </a:t>
            </a:r>
            <a:r>
              <a:rPr lang="en-US" dirty="0" smtClean="0">
                <a:latin typeface="Cambria" pitchFamily="18" charset="0"/>
                <a:ea typeface="Cambria" pitchFamily="18" charset="0"/>
              </a:rPr>
              <a:t>” </a:t>
            </a:r>
            <a:r>
              <a:rPr lang="en-US" dirty="0">
                <a:latin typeface="Cambria" pitchFamily="18" charset="0"/>
                <a:ea typeface="Cambria" pitchFamily="18" charset="0"/>
              </a:rPr>
              <a:t>	</a:t>
            </a:r>
          </a:p>
          <a:p>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AE88C"/>
                </a:solidFill>
                <a:latin typeface="Cambria" pitchFamily="18" charset="0"/>
                <a:ea typeface="Cambria" pitchFamily="18" charset="0"/>
              </a:rPr>
              <a:t>The American Scholar’s Duties</a:t>
            </a:r>
            <a:endParaRPr lang="en-US" dirty="0">
              <a:solidFill>
                <a:srgbClr val="8AE88C"/>
              </a:solidFill>
              <a:latin typeface="Cambria" pitchFamily="18" charset="0"/>
              <a:ea typeface="Cambria" pitchFamily="18" charset="0"/>
            </a:endParaRPr>
          </a:p>
        </p:txBody>
      </p:sp>
      <p:sp>
        <p:nvSpPr>
          <p:cNvPr id="3" name="Content Placeholder 2"/>
          <p:cNvSpPr>
            <a:spLocks noGrp="1"/>
          </p:cNvSpPr>
          <p:nvPr>
            <p:ph idx="1"/>
          </p:nvPr>
        </p:nvSpPr>
        <p:spPr/>
        <p:txBody>
          <a:bodyPr>
            <a:normAutofit fontScale="92500"/>
          </a:bodyPr>
          <a:lstStyle/>
          <a:p>
            <a:r>
              <a:rPr lang="en-US" dirty="0" smtClean="0"/>
              <a:t>“</a:t>
            </a:r>
            <a:r>
              <a:rPr lang="en-US" dirty="0" smtClean="0">
                <a:solidFill>
                  <a:srgbClr val="8AE88C"/>
                </a:solidFill>
              </a:rPr>
              <a:t>They </a:t>
            </a:r>
            <a:r>
              <a:rPr lang="en-US" dirty="0">
                <a:solidFill>
                  <a:srgbClr val="8AE88C"/>
                </a:solidFill>
              </a:rPr>
              <a:t>are such as become Man Thinking</a:t>
            </a:r>
            <a:r>
              <a:rPr lang="en-US" dirty="0"/>
              <a:t>. They may all be comprised in self-trust. The office of the scholar is to cheer, to raise, and to guide men by showing them facts amidst appearances</a:t>
            </a:r>
            <a:r>
              <a:rPr lang="en-US" dirty="0" smtClean="0"/>
              <a:t>.”</a:t>
            </a:r>
          </a:p>
          <a:p>
            <a:r>
              <a:rPr lang="en-US" dirty="0" smtClean="0"/>
              <a:t>The scholar must be:</a:t>
            </a:r>
          </a:p>
          <a:p>
            <a:pPr lvl="1"/>
            <a:r>
              <a:rPr lang="en-US" dirty="0" smtClean="0"/>
              <a:t>Free from outside constraints</a:t>
            </a:r>
          </a:p>
          <a:p>
            <a:pPr lvl="1"/>
            <a:r>
              <a:rPr lang="en-US" dirty="0" smtClean="0"/>
              <a:t>Brave enough to withstand public disapproval </a:t>
            </a:r>
          </a:p>
          <a:p>
            <a:pPr lvl="1"/>
            <a:r>
              <a:rPr lang="en-US" dirty="0" smtClean="0"/>
              <a:t>Self-trusting to follow the dictates of his own nature</a:t>
            </a:r>
          </a:p>
          <a:p>
            <a:pPr lvl="1"/>
            <a:r>
              <a:rPr lang="en-US" dirty="0" smtClean="0"/>
              <a:t>Focused on the private life of the single person</a:t>
            </a:r>
            <a:r>
              <a:rPr lang="en-US" dirty="0"/>
              <a:t>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solidFill>
                  <a:srgbClr val="8AE88C"/>
                </a:solidFill>
                <a:latin typeface="Cambria" pitchFamily="18" charset="0"/>
                <a:ea typeface="Cambria" pitchFamily="18" charset="0"/>
              </a:rPr>
              <a:t>Transcedentalism</a:t>
            </a:r>
            <a:r>
              <a:rPr lang="en-US" dirty="0" smtClean="0">
                <a:solidFill>
                  <a:srgbClr val="8AE88C"/>
                </a:solidFill>
                <a:latin typeface="Cambria" pitchFamily="18" charset="0"/>
                <a:ea typeface="Cambria" pitchFamily="18" charset="0"/>
              </a:rPr>
              <a:t> AS American Romanticism</a:t>
            </a:r>
            <a:endParaRPr lang="en-US" dirty="0"/>
          </a:p>
        </p:txBody>
      </p:sp>
      <p:sp>
        <p:nvSpPr>
          <p:cNvPr id="6" name="Content Placeholder 5"/>
          <p:cNvSpPr>
            <a:spLocks noGrp="1"/>
          </p:cNvSpPr>
          <p:nvPr>
            <p:ph sz="half" idx="2"/>
          </p:nvPr>
        </p:nvSpPr>
        <p:spPr/>
        <p:txBody>
          <a:bodyPr/>
          <a:lstStyle/>
          <a:p>
            <a:r>
              <a:rPr lang="en-US" dirty="0" smtClean="0">
                <a:latin typeface="Cambria" pitchFamily="18" charset="0"/>
                <a:ea typeface="Cambria" pitchFamily="18" charset="0"/>
              </a:rPr>
              <a:t>Emphasis on Imagination, Intuition, Feeling but also </a:t>
            </a:r>
            <a:r>
              <a:rPr lang="en-US" dirty="0" smtClean="0">
                <a:solidFill>
                  <a:srgbClr val="8AE88C"/>
                </a:solidFill>
                <a:latin typeface="Cambria" pitchFamily="18" charset="0"/>
                <a:ea typeface="Cambria" pitchFamily="18" charset="0"/>
              </a:rPr>
              <a:t>Revival of the Pioneer Spirit:</a:t>
            </a:r>
          </a:p>
          <a:p>
            <a:pPr lvl="1"/>
            <a:r>
              <a:rPr lang="en-US" dirty="0" smtClean="0">
                <a:solidFill>
                  <a:srgbClr val="8AE88C"/>
                </a:solidFill>
                <a:latin typeface="Cambria" pitchFamily="18" charset="0"/>
                <a:ea typeface="Cambria" pitchFamily="18" charset="0"/>
              </a:rPr>
              <a:t>Self-reliance</a:t>
            </a:r>
          </a:p>
          <a:p>
            <a:pPr lvl="1"/>
            <a:r>
              <a:rPr lang="en-US" dirty="0" smtClean="0">
                <a:solidFill>
                  <a:srgbClr val="8AE88C"/>
                </a:solidFill>
                <a:latin typeface="Cambria" pitchFamily="18" charset="0"/>
                <a:ea typeface="Cambria" pitchFamily="18" charset="0"/>
              </a:rPr>
              <a:t>Simple Living / Frugality</a:t>
            </a:r>
          </a:p>
          <a:p>
            <a:pPr lvl="1"/>
            <a:r>
              <a:rPr lang="en-US" dirty="0" smtClean="0">
                <a:solidFill>
                  <a:srgbClr val="8AE88C"/>
                </a:solidFill>
                <a:latin typeface="Cambria" pitchFamily="18" charset="0"/>
                <a:ea typeface="Cambria" pitchFamily="18" charset="0"/>
              </a:rPr>
              <a:t>Right of the individual to self-government</a:t>
            </a:r>
            <a:endParaRPr lang="en-US" dirty="0" smtClean="0">
              <a:latin typeface="Cambria" pitchFamily="18" charset="0"/>
              <a:ea typeface="Cambria" pitchFamily="18" charset="0"/>
            </a:endParaRPr>
          </a:p>
          <a:p>
            <a:endParaRPr lang="en-US" dirty="0"/>
          </a:p>
        </p:txBody>
      </p:sp>
      <p:pic>
        <p:nvPicPr>
          <p:cNvPr id="7" name="Content Placeholder 7" descr="800px-Cole_Thomas_The_Course_of_Empire_The_Arcadian_or_Pastoral_State_1836.jpg"/>
          <p:cNvPicPr>
            <a:picLocks noGrp="1" noChangeAspect="1"/>
          </p:cNvPicPr>
          <p:nvPr>
            <p:ph sz="half" idx="1"/>
          </p:nvPr>
        </p:nvPicPr>
        <p:blipFill>
          <a:blip r:embed="rId2"/>
          <a:stretch>
            <a:fillRect/>
          </a:stretch>
        </p:blipFill>
        <p:spPr>
          <a:xfrm>
            <a:off x="457200" y="2628884"/>
            <a:ext cx="4038600" cy="246859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8AE88C"/>
                </a:solidFill>
                <a:latin typeface="Cambria" pitchFamily="18" charset="0"/>
                <a:ea typeface="Cambria" pitchFamily="18" charset="0"/>
              </a:rPr>
              <a:t>Emerson – “Self-Reliance” (1841)</a:t>
            </a:r>
            <a:endParaRPr lang="en-US" dirty="0">
              <a:solidFill>
                <a:srgbClr val="8AE88C"/>
              </a:solidFill>
              <a:latin typeface="Cambria" pitchFamily="18" charset="0"/>
              <a:ea typeface="Cambria" pitchFamily="18" charset="0"/>
            </a:endParaRPr>
          </a:p>
        </p:txBody>
      </p:sp>
      <p:sp>
        <p:nvSpPr>
          <p:cNvPr id="6" name="Content Placeholder 5"/>
          <p:cNvSpPr>
            <a:spLocks noGrp="1"/>
          </p:cNvSpPr>
          <p:nvPr>
            <p:ph idx="1"/>
          </p:nvPr>
        </p:nvSpPr>
        <p:spPr/>
        <p:txBody>
          <a:bodyPr>
            <a:normAutofit fontScale="85000" lnSpcReduction="20000"/>
          </a:bodyPr>
          <a:lstStyle/>
          <a:p>
            <a:r>
              <a:rPr lang="en-US" dirty="0" smtClean="0"/>
              <a:t>“</a:t>
            </a:r>
            <a:r>
              <a:rPr lang="en-US" dirty="0" smtClean="0">
                <a:solidFill>
                  <a:srgbClr val="8AE88C"/>
                </a:solidFill>
              </a:rPr>
              <a:t>Trust </a:t>
            </a:r>
            <a:r>
              <a:rPr lang="en-US" dirty="0">
                <a:solidFill>
                  <a:srgbClr val="8AE88C"/>
                </a:solidFill>
              </a:rPr>
              <a:t>thyself</a:t>
            </a:r>
            <a:r>
              <a:rPr lang="en-US" dirty="0"/>
              <a:t>: every heart vibrates to that iron string</a:t>
            </a:r>
            <a:r>
              <a:rPr lang="en-US" dirty="0" smtClean="0"/>
              <a:t>.”</a:t>
            </a:r>
          </a:p>
          <a:p>
            <a:endParaRPr lang="en-US" dirty="0" smtClean="0"/>
          </a:p>
          <a:p>
            <a:r>
              <a:rPr lang="en-US" dirty="0" smtClean="0"/>
              <a:t>“These </a:t>
            </a:r>
            <a:r>
              <a:rPr lang="en-US" dirty="0"/>
              <a:t>are the voices which we hear in solitude, but they grow faint and inaudible as we enter into the world. </a:t>
            </a:r>
            <a:r>
              <a:rPr lang="en-US" dirty="0">
                <a:solidFill>
                  <a:srgbClr val="8AE88C"/>
                </a:solidFill>
              </a:rPr>
              <a:t>Society everywhere is in conspiracy against the manhood of every one of its members</a:t>
            </a:r>
            <a:r>
              <a:rPr lang="en-US" dirty="0" smtClean="0"/>
              <a:t>.”</a:t>
            </a:r>
          </a:p>
          <a:p>
            <a:endParaRPr lang="en-US" dirty="0" smtClean="0"/>
          </a:p>
          <a:p>
            <a:r>
              <a:rPr lang="en-US" dirty="0" smtClean="0"/>
              <a:t>“</a:t>
            </a:r>
            <a:r>
              <a:rPr lang="en-US" dirty="0" smtClean="0">
                <a:solidFill>
                  <a:srgbClr val="8AE88C"/>
                </a:solidFill>
              </a:rPr>
              <a:t>Whoso </a:t>
            </a:r>
            <a:r>
              <a:rPr lang="en-US" dirty="0">
                <a:solidFill>
                  <a:srgbClr val="8AE88C"/>
                </a:solidFill>
              </a:rPr>
              <a:t>would be a man must be a nonconformist</a:t>
            </a:r>
            <a:r>
              <a:rPr lang="en-US" dirty="0"/>
              <a:t>. He who would gather immortal palms must not be hindered by the name of goodness, but must explore if it be goodness. Nothing is at last sacred but the integrity of your own mind</a:t>
            </a:r>
            <a:r>
              <a:rPr lang="en-US"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011354"/>
          </a:xfrm>
        </p:spPr>
        <p:txBody>
          <a:bodyPr>
            <a:normAutofit/>
          </a:bodyPr>
          <a:lstStyle/>
          <a:p>
            <a:r>
              <a:rPr lang="en-US" sz="4000" dirty="0" err="1" smtClean="0">
                <a:solidFill>
                  <a:srgbClr val="8AE88C"/>
                </a:solidFill>
                <a:latin typeface="Cambria" pitchFamily="18" charset="0"/>
                <a:ea typeface="Cambria" pitchFamily="18" charset="0"/>
              </a:rPr>
              <a:t>Transcedentalism</a:t>
            </a:r>
            <a:r>
              <a:rPr lang="en-US" sz="4000" dirty="0" smtClean="0">
                <a:solidFill>
                  <a:srgbClr val="8AE88C"/>
                </a:solidFill>
                <a:latin typeface="Cambria" pitchFamily="18" charset="0"/>
                <a:ea typeface="Cambria" pitchFamily="18" charset="0"/>
              </a:rPr>
              <a:t> AS American Romanticism</a:t>
            </a:r>
            <a:br>
              <a:rPr lang="en-US" sz="4000" dirty="0" smtClean="0">
                <a:solidFill>
                  <a:srgbClr val="8AE88C"/>
                </a:solidFill>
                <a:latin typeface="Cambria" pitchFamily="18" charset="0"/>
                <a:ea typeface="Cambria" pitchFamily="18" charset="0"/>
              </a:rPr>
            </a:br>
            <a:r>
              <a:rPr lang="en-US" sz="3100" dirty="0" smtClean="0">
                <a:latin typeface="Cambria" pitchFamily="18" charset="0"/>
                <a:ea typeface="Cambria" pitchFamily="18" charset="0"/>
              </a:rPr>
              <a:t>Individual comes first and is primarily good</a:t>
            </a:r>
            <a:endParaRPr lang="en-US" sz="3100" dirty="0">
              <a:latin typeface="Cambria" pitchFamily="18" charset="0"/>
              <a:ea typeface="Cambria" pitchFamily="18" charset="0"/>
            </a:endParaRPr>
          </a:p>
        </p:txBody>
      </p:sp>
      <p:sp>
        <p:nvSpPr>
          <p:cNvPr id="6" name="Content Placeholder 5"/>
          <p:cNvSpPr>
            <a:spLocks noGrp="1"/>
          </p:cNvSpPr>
          <p:nvPr>
            <p:ph sz="half" idx="1"/>
          </p:nvPr>
        </p:nvSpPr>
        <p:spPr>
          <a:xfrm>
            <a:off x="457200" y="2428868"/>
            <a:ext cx="4038600" cy="3697295"/>
          </a:xfrm>
        </p:spPr>
        <p:txBody>
          <a:bodyPr>
            <a:normAutofit fontScale="92500" lnSpcReduction="20000"/>
          </a:bodyPr>
          <a:lstStyle/>
          <a:p>
            <a:r>
              <a:rPr lang="en-US" dirty="0" smtClean="0"/>
              <a:t>Man is inherently good, seeking to create.</a:t>
            </a:r>
          </a:p>
          <a:p>
            <a:r>
              <a:rPr lang="en-US" dirty="0" smtClean="0"/>
              <a:t>Values: individual freedom, self-awareness, conscience</a:t>
            </a:r>
          </a:p>
          <a:p>
            <a:r>
              <a:rPr lang="en-US" dirty="0" smtClean="0"/>
              <a:t>The necessity of non-conformity; individuals are at their best when independent and self-reliant.</a:t>
            </a:r>
          </a:p>
          <a:p>
            <a:endParaRPr lang="en-US" dirty="0" smtClean="0"/>
          </a:p>
          <a:p>
            <a:endParaRPr lang="en-US" dirty="0"/>
          </a:p>
        </p:txBody>
      </p:sp>
      <p:pic>
        <p:nvPicPr>
          <p:cNvPr id="8" name="Content Placeholder 7" descr="aP-WQsh26lYTb3VGLim94g_Wanderer+thumb+800.jpg"/>
          <p:cNvPicPr>
            <a:picLocks noGrp="1" noChangeAspect="1"/>
          </p:cNvPicPr>
          <p:nvPr>
            <p:ph sz="half" idx="2"/>
          </p:nvPr>
        </p:nvPicPr>
        <p:blipFill>
          <a:blip r:embed="rId2" cstate="print"/>
          <a:stretch>
            <a:fillRect/>
          </a:stretch>
        </p:blipFill>
        <p:spPr>
          <a:xfrm>
            <a:off x="5143504" y="3571876"/>
            <a:ext cx="3657600" cy="24384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9916"/>
          </a:xfrm>
        </p:spPr>
        <p:txBody>
          <a:bodyPr>
            <a:normAutofit/>
          </a:bodyPr>
          <a:lstStyle/>
          <a:p>
            <a:r>
              <a:rPr lang="en-US" dirty="0" err="1" smtClean="0">
                <a:solidFill>
                  <a:srgbClr val="8AE88C"/>
                </a:solidFill>
                <a:latin typeface="Cambria" pitchFamily="18" charset="0"/>
                <a:ea typeface="Cambria" pitchFamily="18" charset="0"/>
              </a:rPr>
              <a:t>Transcedentalism</a:t>
            </a:r>
            <a:r>
              <a:rPr lang="en-US" dirty="0" smtClean="0">
                <a:solidFill>
                  <a:srgbClr val="8AE88C"/>
                </a:solidFill>
                <a:latin typeface="Cambria" pitchFamily="18" charset="0"/>
                <a:ea typeface="Cambria" pitchFamily="18" charset="0"/>
              </a:rPr>
              <a:t> AS American Romanticism</a:t>
            </a:r>
            <a:br>
              <a:rPr lang="en-US" dirty="0" smtClean="0">
                <a:solidFill>
                  <a:srgbClr val="8AE88C"/>
                </a:solidFill>
                <a:latin typeface="Cambria" pitchFamily="18" charset="0"/>
                <a:ea typeface="Cambria" pitchFamily="18" charset="0"/>
              </a:rPr>
            </a:br>
            <a:r>
              <a:rPr lang="en-US" sz="3200" dirty="0" smtClean="0">
                <a:latin typeface="Cambria" pitchFamily="18" charset="0"/>
                <a:ea typeface="Cambria" pitchFamily="18" charset="0"/>
              </a:rPr>
              <a:t>Love for the beauties of the natural landscape</a:t>
            </a:r>
            <a:endParaRPr lang="en-US" dirty="0"/>
          </a:p>
        </p:txBody>
      </p:sp>
      <p:pic>
        <p:nvPicPr>
          <p:cNvPr id="5" name="Content Placeholder 4" descr="Kindred Spirits.jpg"/>
          <p:cNvPicPr>
            <a:picLocks noGrp="1" noChangeAspect="1"/>
          </p:cNvPicPr>
          <p:nvPr>
            <p:ph sz="half" idx="1"/>
          </p:nvPr>
        </p:nvPicPr>
        <p:blipFill>
          <a:blip r:embed="rId2"/>
          <a:stretch>
            <a:fillRect/>
          </a:stretch>
        </p:blipFill>
        <p:spPr>
          <a:xfrm>
            <a:off x="857224" y="2571744"/>
            <a:ext cx="3048000" cy="3705225"/>
          </a:xfrm>
        </p:spPr>
      </p:pic>
      <p:sp>
        <p:nvSpPr>
          <p:cNvPr id="4" name="Content Placeholder 3"/>
          <p:cNvSpPr>
            <a:spLocks noGrp="1"/>
          </p:cNvSpPr>
          <p:nvPr>
            <p:ph sz="half" idx="2"/>
          </p:nvPr>
        </p:nvSpPr>
        <p:spPr>
          <a:xfrm>
            <a:off x="4648200" y="2500306"/>
            <a:ext cx="4038600" cy="4071966"/>
          </a:xfrm>
        </p:spPr>
        <p:txBody>
          <a:bodyPr>
            <a:normAutofit lnSpcReduction="10000"/>
          </a:bodyPr>
          <a:lstStyle/>
          <a:p>
            <a:r>
              <a:rPr lang="en-US" dirty="0" smtClean="0"/>
              <a:t>Nature is to be worshipped</a:t>
            </a:r>
          </a:p>
          <a:p>
            <a:r>
              <a:rPr lang="en-US" dirty="0" smtClean="0"/>
              <a:t>Leads to personal serenity and spiritual growth</a:t>
            </a:r>
          </a:p>
          <a:p>
            <a:r>
              <a:rPr lang="en-US" dirty="0" smtClean="0"/>
              <a:t>One can only find God in and through nature (physical nature and nature as </a:t>
            </a:r>
            <a:r>
              <a:rPr lang="en-US" dirty="0" err="1" smtClean="0">
                <a:solidFill>
                  <a:srgbClr val="8AE88C"/>
                </a:solidFill>
              </a:rPr>
              <a:t>Oversoul</a:t>
            </a:r>
            <a:r>
              <a:rPr lang="en-US" dirty="0" smtClean="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8AE88C"/>
                </a:solidFill>
                <a:latin typeface="Cambria" pitchFamily="18" charset="0"/>
                <a:ea typeface="Cambria" pitchFamily="18" charset="0"/>
              </a:rPr>
              <a:t>Emerson – “Over-Soul” (1841)</a:t>
            </a:r>
            <a:endParaRPr lang="en-US" dirty="0">
              <a:solidFill>
                <a:srgbClr val="8AE88C"/>
              </a:solidFill>
              <a:latin typeface="Cambria" pitchFamily="18" charset="0"/>
              <a:ea typeface="Cambria" pitchFamily="18" charset="0"/>
            </a:endParaRPr>
          </a:p>
        </p:txBody>
      </p:sp>
      <p:sp>
        <p:nvSpPr>
          <p:cNvPr id="6" name="Content Placeholder 5"/>
          <p:cNvSpPr>
            <a:spLocks noGrp="1"/>
          </p:cNvSpPr>
          <p:nvPr>
            <p:ph idx="1"/>
          </p:nvPr>
        </p:nvSpPr>
        <p:spPr/>
        <p:txBody>
          <a:bodyPr/>
          <a:lstStyle/>
          <a:p>
            <a:r>
              <a:rPr lang="en-US" dirty="0" smtClean="0"/>
              <a:t>“that </a:t>
            </a:r>
            <a:r>
              <a:rPr lang="en-US" dirty="0"/>
              <a:t>Unity, that Over-soul, within which every man's particular being is contained and made one with all </a:t>
            </a:r>
            <a:r>
              <a:rPr lang="en-US" dirty="0" smtClean="0"/>
              <a:t>other”</a:t>
            </a:r>
          </a:p>
          <a:p>
            <a:r>
              <a:rPr lang="en-US" dirty="0" smtClean="0"/>
              <a:t>“We </a:t>
            </a:r>
            <a:r>
              <a:rPr lang="en-US" dirty="0"/>
              <a:t>live in succession, in division, in parts, in particles. Meantime within man is the soul of the whole; the wise silence; the universal beauty, to which every part and particle is equally related; the eternal </a:t>
            </a:r>
            <a:r>
              <a:rPr lang="en-US" dirty="0" smtClean="0"/>
              <a:t>ONE”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8AE88C"/>
                </a:solidFill>
                <a:latin typeface="Cambria" pitchFamily="18" charset="0"/>
                <a:ea typeface="Cambria" pitchFamily="18" charset="0"/>
              </a:rPr>
              <a:t>Henry David Thoreau (1817-1862)</a:t>
            </a:r>
            <a:endParaRPr lang="en-US" dirty="0">
              <a:solidFill>
                <a:srgbClr val="8AE88C"/>
              </a:solidFill>
              <a:latin typeface="Cambria" pitchFamily="18" charset="0"/>
              <a:ea typeface="Cambria" pitchFamily="18" charset="0"/>
            </a:endParaRPr>
          </a:p>
        </p:txBody>
      </p:sp>
      <p:sp>
        <p:nvSpPr>
          <p:cNvPr id="5" name="Content Placeholder 4"/>
          <p:cNvSpPr>
            <a:spLocks noGrp="1"/>
          </p:cNvSpPr>
          <p:nvPr>
            <p:ph sz="half" idx="1"/>
          </p:nvPr>
        </p:nvSpPr>
        <p:spPr/>
        <p:txBody>
          <a:bodyPr>
            <a:normAutofit fontScale="85000" lnSpcReduction="20000"/>
          </a:bodyPr>
          <a:lstStyle/>
          <a:p>
            <a:r>
              <a:rPr lang="en-US" dirty="0" smtClean="0">
                <a:latin typeface="Cambria" pitchFamily="18" charset="0"/>
                <a:ea typeface="Cambria" pitchFamily="18" charset="0"/>
              </a:rPr>
              <a:t>Orator, essayist, thinker, abolitionist, poet of nature</a:t>
            </a:r>
          </a:p>
          <a:p>
            <a:r>
              <a:rPr lang="en-US" dirty="0" smtClean="0">
                <a:latin typeface="Cambria" pitchFamily="18" charset="0"/>
                <a:ea typeface="Cambria" pitchFamily="18" charset="0"/>
              </a:rPr>
              <a:t>Student and friend of W. Emerson</a:t>
            </a:r>
          </a:p>
          <a:p>
            <a:r>
              <a:rPr lang="en-US" dirty="0" smtClean="0">
                <a:latin typeface="Cambria" pitchFamily="18" charset="0"/>
                <a:ea typeface="Cambria" pitchFamily="18" charset="0"/>
              </a:rPr>
              <a:t>July 4</a:t>
            </a:r>
            <a:r>
              <a:rPr lang="en-US" baseline="30000" dirty="0" smtClean="0">
                <a:latin typeface="Cambria" pitchFamily="18" charset="0"/>
                <a:ea typeface="Cambria" pitchFamily="18" charset="0"/>
              </a:rPr>
              <a:t>th</a:t>
            </a:r>
            <a:r>
              <a:rPr lang="en-US" dirty="0" smtClean="0">
                <a:latin typeface="Cambria" pitchFamily="18" charset="0"/>
                <a:ea typeface="Cambria" pitchFamily="18" charset="0"/>
              </a:rPr>
              <a:t> 1845 moved to small self-built hut around the shores of Walden pond for two years.</a:t>
            </a:r>
          </a:p>
          <a:p>
            <a:r>
              <a:rPr lang="en-US" dirty="0" smtClean="0">
                <a:latin typeface="Cambria" pitchFamily="18" charset="0"/>
                <a:ea typeface="Cambria" pitchFamily="18" charset="0"/>
              </a:rPr>
              <a:t>Spent a day in prison for refusing to pay poll tax</a:t>
            </a:r>
          </a:p>
          <a:p>
            <a:r>
              <a:rPr lang="en-US" dirty="0" smtClean="0">
                <a:latin typeface="Cambria" pitchFamily="18" charset="0"/>
                <a:ea typeface="Cambria" pitchFamily="18" charset="0"/>
              </a:rPr>
              <a:t>Spent final years of his life preparing journals for publication</a:t>
            </a:r>
          </a:p>
          <a:p>
            <a:endParaRPr lang="en-US" dirty="0" smtClean="0"/>
          </a:p>
          <a:p>
            <a:endParaRPr lang="en-US" dirty="0"/>
          </a:p>
        </p:txBody>
      </p:sp>
      <p:pic>
        <p:nvPicPr>
          <p:cNvPr id="7" name="Content Placeholder 6" descr="henry-david-thoreau-9506784-1-402.jpg"/>
          <p:cNvPicPr>
            <a:picLocks noGrp="1" noChangeAspect="1"/>
          </p:cNvPicPr>
          <p:nvPr>
            <p:ph sz="half" idx="2"/>
          </p:nvPr>
        </p:nvPicPr>
        <p:blipFill>
          <a:blip r:embed="rId2"/>
          <a:stretch>
            <a:fillRect/>
          </a:stretch>
        </p:blipFill>
        <p:spPr>
          <a:xfrm>
            <a:off x="4648200" y="1843881"/>
            <a:ext cx="4038600" cy="40386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AE88C"/>
                </a:solidFill>
                <a:latin typeface="Cambria" pitchFamily="18" charset="0"/>
                <a:ea typeface="Cambria" pitchFamily="18" charset="0"/>
              </a:rPr>
              <a:t>“Walden” (1854)</a:t>
            </a:r>
            <a:endParaRPr lang="en-US" dirty="0">
              <a:solidFill>
                <a:srgbClr val="8AE88C"/>
              </a:solidFill>
              <a:latin typeface="Cambria" pitchFamily="18" charset="0"/>
              <a:ea typeface="Cambria" pitchFamily="18" charset="0"/>
            </a:endParaRPr>
          </a:p>
        </p:txBody>
      </p:sp>
      <p:pic>
        <p:nvPicPr>
          <p:cNvPr id="6" name="Content Placeholder 5" descr="walden hut.png"/>
          <p:cNvPicPr>
            <a:picLocks noGrp="1" noChangeAspect="1"/>
          </p:cNvPicPr>
          <p:nvPr>
            <p:ph sz="half" idx="1"/>
          </p:nvPr>
        </p:nvPicPr>
        <p:blipFill>
          <a:blip r:embed="rId2"/>
          <a:stretch>
            <a:fillRect/>
          </a:stretch>
        </p:blipFill>
        <p:spPr>
          <a:xfrm>
            <a:off x="575949" y="1600200"/>
            <a:ext cx="3801102" cy="4525963"/>
          </a:xfrm>
        </p:spPr>
      </p:pic>
      <p:sp>
        <p:nvSpPr>
          <p:cNvPr id="4" name="Content Placeholder 3"/>
          <p:cNvSpPr>
            <a:spLocks noGrp="1"/>
          </p:cNvSpPr>
          <p:nvPr>
            <p:ph sz="half" idx="2"/>
          </p:nvPr>
        </p:nvSpPr>
        <p:spPr/>
        <p:txBody>
          <a:bodyPr>
            <a:normAutofit fontScale="92500" lnSpcReduction="20000"/>
          </a:bodyPr>
          <a:lstStyle/>
          <a:p>
            <a:r>
              <a:rPr lang="en-US" dirty="0" smtClean="0">
                <a:latin typeface="Cambria" pitchFamily="18" charset="0"/>
                <a:ea typeface="Cambria" pitchFamily="18" charset="0"/>
              </a:rPr>
              <a:t>Questions of provenance, questions of genre</a:t>
            </a:r>
          </a:p>
          <a:p>
            <a:r>
              <a:rPr lang="en-US" dirty="0" smtClean="0">
                <a:latin typeface="Cambria" pitchFamily="18" charset="0"/>
                <a:ea typeface="Cambria" pitchFamily="18" charset="0"/>
              </a:rPr>
              <a:t>Chapters focused on scenery observation, a single activity, description of a location</a:t>
            </a:r>
          </a:p>
          <a:p>
            <a:pPr lvl="1"/>
            <a:r>
              <a:rPr lang="en-US" dirty="0" smtClean="0">
                <a:latin typeface="Cambria" pitchFamily="18" charset="0"/>
                <a:ea typeface="Cambria" pitchFamily="18" charset="0"/>
              </a:rPr>
              <a:t>Each adding to his understanding of the natural world </a:t>
            </a:r>
          </a:p>
          <a:p>
            <a:r>
              <a:rPr lang="en-US" dirty="0" smtClean="0">
                <a:latin typeface="Cambria" pitchFamily="18" charset="0"/>
                <a:ea typeface="Cambria" pitchFamily="18" charset="0"/>
              </a:rPr>
              <a:t>“Why should we live with such hurry and waste of life?”</a:t>
            </a:r>
          </a:p>
          <a:p>
            <a:endParaRPr lang="en-US" dirty="0" smtClean="0">
              <a:latin typeface="Cambria" pitchFamily="18" charset="0"/>
              <a:ea typeface="Cambr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ambria" pitchFamily="18" charset="0"/>
                <a:ea typeface="Cambria" pitchFamily="18" charset="0"/>
              </a:rPr>
              <a:t>Periodisation</a:t>
            </a:r>
            <a:endParaRPr lang="en-US" dirty="0">
              <a:latin typeface="Cambria" pitchFamily="18" charset="0"/>
              <a:ea typeface="Cambria" pitchFamily="18" charset="0"/>
            </a:endParaRPr>
          </a:p>
        </p:txBody>
      </p:sp>
      <p:sp>
        <p:nvSpPr>
          <p:cNvPr id="3" name="Content Placeholder 2"/>
          <p:cNvSpPr>
            <a:spLocks noGrp="1"/>
          </p:cNvSpPr>
          <p:nvPr>
            <p:ph idx="1"/>
          </p:nvPr>
        </p:nvSpPr>
        <p:spPr/>
        <p:txBody>
          <a:bodyPr>
            <a:normAutofit fontScale="92500" lnSpcReduction="10000"/>
          </a:bodyPr>
          <a:lstStyle/>
          <a:p>
            <a:pPr lvl="0"/>
            <a:r>
              <a:rPr lang="en-US" sz="2600" dirty="0">
                <a:latin typeface="Cambria" pitchFamily="18" charset="0"/>
                <a:ea typeface="Cambria" pitchFamily="18" charset="0"/>
              </a:rPr>
              <a:t>The Colonial </a:t>
            </a:r>
            <a:r>
              <a:rPr lang="en-US" sz="2600" dirty="0" smtClean="0">
                <a:latin typeface="Cambria" pitchFamily="18" charset="0"/>
                <a:ea typeface="Cambria" pitchFamily="18" charset="0"/>
              </a:rPr>
              <a:t>Period  (1500-1830)</a:t>
            </a:r>
          </a:p>
          <a:p>
            <a:pPr lvl="0">
              <a:buNone/>
            </a:pPr>
            <a:endParaRPr lang="en-US" sz="2600" dirty="0">
              <a:latin typeface="Cambria" pitchFamily="18" charset="0"/>
              <a:ea typeface="Cambria" pitchFamily="18" charset="0"/>
            </a:endParaRPr>
          </a:p>
          <a:p>
            <a:pPr lvl="0"/>
            <a:r>
              <a:rPr lang="en-US" b="1" dirty="0">
                <a:solidFill>
                  <a:srgbClr val="8AE88C"/>
                </a:solidFill>
                <a:latin typeface="Cambria" pitchFamily="18" charset="0"/>
                <a:ea typeface="Cambria" pitchFamily="18" charset="0"/>
              </a:rPr>
              <a:t>The Post-Revolutionary Period of Romanticism and </a:t>
            </a:r>
            <a:r>
              <a:rPr lang="en-US" b="1" dirty="0" err="1">
                <a:solidFill>
                  <a:srgbClr val="8AE88C"/>
                </a:solidFill>
                <a:latin typeface="Cambria" pitchFamily="18" charset="0"/>
                <a:ea typeface="Cambria" pitchFamily="18" charset="0"/>
              </a:rPr>
              <a:t>Transcedentalism</a:t>
            </a:r>
            <a:r>
              <a:rPr lang="en-US" b="1" dirty="0">
                <a:solidFill>
                  <a:srgbClr val="8AE88C"/>
                </a:solidFill>
                <a:latin typeface="Cambria" pitchFamily="18" charset="0"/>
                <a:ea typeface="Cambria" pitchFamily="18" charset="0"/>
              </a:rPr>
              <a:t> </a:t>
            </a:r>
            <a:r>
              <a:rPr lang="en-US" b="1" dirty="0" smtClean="0">
                <a:solidFill>
                  <a:srgbClr val="8AE88C"/>
                </a:solidFill>
                <a:latin typeface="Cambria" pitchFamily="18" charset="0"/>
                <a:ea typeface="Cambria" pitchFamily="18" charset="0"/>
              </a:rPr>
              <a:t>leading </a:t>
            </a:r>
            <a:r>
              <a:rPr lang="en-US" b="1" dirty="0">
                <a:solidFill>
                  <a:srgbClr val="8AE88C"/>
                </a:solidFill>
                <a:latin typeface="Cambria" pitchFamily="18" charset="0"/>
                <a:ea typeface="Cambria" pitchFamily="18" charset="0"/>
              </a:rPr>
              <a:t>almost up to the end of the 19th century</a:t>
            </a:r>
            <a:r>
              <a:rPr lang="en-US" b="1" dirty="0" smtClean="0">
                <a:solidFill>
                  <a:srgbClr val="8AE88C"/>
                </a:solidFill>
                <a:latin typeface="Cambria" pitchFamily="18" charset="0"/>
                <a:ea typeface="Cambria" pitchFamily="18" charset="0"/>
              </a:rPr>
              <a:t>.</a:t>
            </a:r>
          </a:p>
          <a:p>
            <a:pPr lvl="0">
              <a:buNone/>
            </a:pPr>
            <a:endParaRPr lang="en-US" b="1" dirty="0">
              <a:solidFill>
                <a:schemeClr val="accent1">
                  <a:lumMod val="60000"/>
                  <a:lumOff val="40000"/>
                </a:schemeClr>
              </a:solidFill>
              <a:latin typeface="Cambria" pitchFamily="18" charset="0"/>
              <a:ea typeface="Cambria" pitchFamily="18" charset="0"/>
            </a:endParaRPr>
          </a:p>
          <a:p>
            <a:pPr lvl="0"/>
            <a:r>
              <a:rPr lang="en-US" sz="2400" dirty="0" smtClean="0">
                <a:latin typeface="Cambria" pitchFamily="18" charset="0"/>
                <a:ea typeface="Cambria" pitchFamily="18" charset="0"/>
              </a:rPr>
              <a:t>Realism and Naturalism (1870-1910)</a:t>
            </a:r>
          </a:p>
          <a:p>
            <a:pPr lvl="0"/>
            <a:r>
              <a:rPr lang="en-US" sz="2400" dirty="0" smtClean="0">
                <a:latin typeface="Cambria" pitchFamily="18" charset="0"/>
                <a:ea typeface="Cambria" pitchFamily="18" charset="0"/>
              </a:rPr>
              <a:t>The </a:t>
            </a:r>
            <a:r>
              <a:rPr lang="en-US" sz="2400" dirty="0">
                <a:latin typeface="Cambria" pitchFamily="18" charset="0"/>
                <a:ea typeface="Cambria" pitchFamily="18" charset="0"/>
              </a:rPr>
              <a:t>Modernist period </a:t>
            </a:r>
            <a:r>
              <a:rPr lang="en-US" sz="2400" dirty="0" smtClean="0">
                <a:latin typeface="Cambria" pitchFamily="18" charset="0"/>
                <a:ea typeface="Cambria" pitchFamily="18" charset="0"/>
              </a:rPr>
              <a:t>spanning </a:t>
            </a:r>
            <a:r>
              <a:rPr lang="en-US" sz="2400" dirty="0">
                <a:latin typeface="Cambria" pitchFamily="18" charset="0"/>
                <a:ea typeface="Cambria" pitchFamily="18" charset="0"/>
              </a:rPr>
              <a:t>roughly from the pre-WWI (turn of the century) years through to the interwar period and leading up to WWII</a:t>
            </a:r>
          </a:p>
          <a:p>
            <a:pPr lvl="0"/>
            <a:r>
              <a:rPr lang="en-US" sz="2400" dirty="0">
                <a:latin typeface="Cambria" pitchFamily="18" charset="0"/>
                <a:ea typeface="Cambria" pitchFamily="18" charset="0"/>
              </a:rPr>
              <a:t>The Post-war / contemporary period.</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115196" cy="1162050"/>
          </a:xfrm>
        </p:spPr>
        <p:txBody>
          <a:bodyPr>
            <a:normAutofit/>
          </a:bodyPr>
          <a:lstStyle/>
          <a:p>
            <a:r>
              <a:rPr lang="en-US" sz="3200" dirty="0" smtClean="0">
                <a:latin typeface="Cambria" pitchFamily="18" charset="0"/>
                <a:ea typeface="Cambria" pitchFamily="18" charset="0"/>
              </a:rPr>
              <a:t>“Walden” = an exercise in solitude</a:t>
            </a:r>
            <a:endParaRPr lang="en-US" sz="3200" dirty="0">
              <a:latin typeface="Cambria" pitchFamily="18" charset="0"/>
              <a:ea typeface="Cambria" pitchFamily="18" charset="0"/>
            </a:endParaRPr>
          </a:p>
        </p:txBody>
      </p:sp>
      <p:pic>
        <p:nvPicPr>
          <p:cNvPr id="6" name="Content Placeholder 5" descr="Brook Farm.jpg"/>
          <p:cNvPicPr>
            <a:picLocks noGrp="1" noChangeAspect="1"/>
          </p:cNvPicPr>
          <p:nvPr>
            <p:ph idx="1"/>
          </p:nvPr>
        </p:nvPicPr>
        <p:blipFill>
          <a:blip r:embed="rId2"/>
          <a:stretch>
            <a:fillRect/>
          </a:stretch>
        </p:blipFill>
        <p:spPr>
          <a:xfrm>
            <a:off x="3214678" y="1785926"/>
            <a:ext cx="5111750" cy="3527498"/>
          </a:xfrm>
        </p:spPr>
      </p:pic>
      <p:sp>
        <p:nvSpPr>
          <p:cNvPr id="7" name="Text Placeholder 6"/>
          <p:cNvSpPr>
            <a:spLocks noGrp="1"/>
          </p:cNvSpPr>
          <p:nvPr>
            <p:ph type="body" sz="half" idx="2"/>
          </p:nvPr>
        </p:nvSpPr>
        <p:spPr>
          <a:xfrm>
            <a:off x="457200" y="5500702"/>
            <a:ext cx="8329642" cy="625461"/>
          </a:xfrm>
        </p:spPr>
        <p:txBody>
          <a:bodyPr/>
          <a:lstStyle/>
          <a:p>
            <a:pPr algn="r"/>
            <a:r>
              <a:rPr lang="en-US" sz="2000" dirty="0" err="1" smtClean="0">
                <a:latin typeface="Cambria" pitchFamily="18" charset="0"/>
                <a:ea typeface="Cambria" pitchFamily="18" charset="0"/>
              </a:rPr>
              <a:t>Transcedentalism</a:t>
            </a:r>
            <a:r>
              <a:rPr lang="en-US" sz="2000" dirty="0" smtClean="0">
                <a:latin typeface="Cambria" pitchFamily="18" charset="0"/>
                <a:ea typeface="Cambria" pitchFamily="18" charset="0"/>
              </a:rPr>
              <a:t> – Individualistic in character</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399"/>
            <a:ext cx="8077200" cy="1140125"/>
          </a:xfrm>
        </p:spPr>
        <p:txBody>
          <a:bodyPr>
            <a:normAutofit/>
          </a:bodyPr>
          <a:lstStyle/>
          <a:p>
            <a:pPr lvl="0"/>
            <a:r>
              <a:rPr lang="en-US" sz="3200" dirty="0" smtClean="0">
                <a:solidFill>
                  <a:srgbClr val="8AE88C"/>
                </a:solidFill>
                <a:effectLst>
                  <a:outerShdw blurRad="38100" dist="38100" dir="2700000" algn="tl">
                    <a:srgbClr val="000000">
                      <a:alpha val="43137"/>
                    </a:srgbClr>
                  </a:outerShdw>
                </a:effectLst>
                <a:latin typeface="Cambria" pitchFamily="18" charset="0"/>
                <a:ea typeface="Cambria" pitchFamily="18" charset="0"/>
              </a:rPr>
              <a:t>“Resistance to Civil Government”/</a:t>
            </a:r>
            <a:br>
              <a:rPr lang="en-US" sz="3200" dirty="0" smtClean="0">
                <a:solidFill>
                  <a:srgbClr val="8AE88C"/>
                </a:solidFill>
                <a:effectLst>
                  <a:outerShdw blurRad="38100" dist="38100" dir="2700000" algn="tl">
                    <a:srgbClr val="000000">
                      <a:alpha val="43137"/>
                    </a:srgbClr>
                  </a:outerShdw>
                </a:effectLst>
                <a:latin typeface="Cambria" pitchFamily="18" charset="0"/>
                <a:ea typeface="Cambria" pitchFamily="18" charset="0"/>
              </a:rPr>
            </a:br>
            <a:r>
              <a:rPr lang="en-US" sz="3200" dirty="0" smtClean="0">
                <a:solidFill>
                  <a:srgbClr val="8AE88C"/>
                </a:solidFill>
                <a:effectLst>
                  <a:outerShdw blurRad="38100" dist="38100" dir="2700000" algn="tl">
                    <a:srgbClr val="000000">
                      <a:alpha val="43137"/>
                    </a:srgbClr>
                  </a:outerShdw>
                </a:effectLst>
                <a:latin typeface="Cambria" pitchFamily="18" charset="0"/>
                <a:ea typeface="Cambria" pitchFamily="18" charset="0"/>
              </a:rPr>
              <a:t>“On Civil Disobedience” (1849)</a:t>
            </a:r>
            <a:endParaRPr lang="en-US" sz="3200" dirty="0">
              <a:solidFill>
                <a:srgbClr val="8AE88C"/>
              </a:solidFill>
              <a:latin typeface="Cambria" pitchFamily="18" charset="0"/>
              <a:ea typeface="Cambria" pitchFamily="18" charset="0"/>
            </a:endParaRPr>
          </a:p>
        </p:txBody>
      </p:sp>
      <p:sp>
        <p:nvSpPr>
          <p:cNvPr id="3" name="Content Placeholder 2"/>
          <p:cNvSpPr>
            <a:spLocks noGrp="1"/>
          </p:cNvSpPr>
          <p:nvPr>
            <p:ph idx="1"/>
          </p:nvPr>
        </p:nvSpPr>
        <p:spPr>
          <a:xfrm>
            <a:off x="214282" y="1295400"/>
            <a:ext cx="8472518" cy="5276872"/>
          </a:xfrm>
        </p:spPr>
        <p:txBody>
          <a:bodyPr>
            <a:normAutofit fontScale="47500" lnSpcReduction="20000"/>
          </a:bodyPr>
          <a:lstStyle/>
          <a:p>
            <a:r>
              <a:rPr lang="en-US" b="1" dirty="0" smtClean="0">
                <a:solidFill>
                  <a:srgbClr val="8AE88C"/>
                </a:solidFill>
                <a:latin typeface="Cambria" pitchFamily="18" charset="0"/>
                <a:ea typeface="Cambria" pitchFamily="18" charset="0"/>
              </a:rPr>
              <a:t>‘The government is best which governs least’</a:t>
            </a:r>
          </a:p>
          <a:p>
            <a:r>
              <a:rPr lang="en-US" b="1" dirty="0" smtClean="0">
                <a:solidFill>
                  <a:srgbClr val="8AE88C"/>
                </a:solidFill>
                <a:latin typeface="Cambria" pitchFamily="18" charset="0"/>
                <a:ea typeface="Cambria" pitchFamily="18" charset="0"/>
              </a:rPr>
              <a:t>‘This American government … how successfully men can be imposed on, even impose on themselves, for their own advantage.’</a:t>
            </a:r>
          </a:p>
          <a:p>
            <a:pPr lvl="1"/>
            <a:r>
              <a:rPr lang="en-US" b="1" dirty="0" smtClean="0">
                <a:latin typeface="Cambria" pitchFamily="18" charset="0"/>
                <a:ea typeface="Cambria" pitchFamily="18" charset="0"/>
              </a:rPr>
              <a:t>imposes </a:t>
            </a:r>
            <a:r>
              <a:rPr lang="en-US" b="1" dirty="0">
                <a:latin typeface="Cambria" pitchFamily="18" charset="0"/>
                <a:ea typeface="Cambria" pitchFamily="18" charset="0"/>
              </a:rPr>
              <a:t>taxes/labor for its own advantage</a:t>
            </a:r>
          </a:p>
          <a:p>
            <a:pPr lvl="1"/>
            <a:r>
              <a:rPr lang="en-US" b="1" dirty="0">
                <a:latin typeface="Cambria" pitchFamily="18" charset="0"/>
                <a:ea typeface="Cambria" pitchFamily="18" charset="0"/>
              </a:rPr>
              <a:t>impedes enterprise </a:t>
            </a:r>
            <a:r>
              <a:rPr lang="en-US" b="1" dirty="0" smtClean="0">
                <a:latin typeface="Cambria" pitchFamily="18" charset="0"/>
                <a:ea typeface="Cambria" pitchFamily="18" charset="0"/>
              </a:rPr>
              <a:t>and education</a:t>
            </a:r>
            <a:endParaRPr lang="en-US" b="1" dirty="0">
              <a:latin typeface="Cambria" pitchFamily="18" charset="0"/>
              <a:ea typeface="Cambria" pitchFamily="18" charset="0"/>
            </a:endParaRPr>
          </a:p>
          <a:p>
            <a:pPr lvl="1"/>
            <a:r>
              <a:rPr lang="en-US" b="1" dirty="0" smtClean="0">
                <a:latin typeface="Cambria" pitchFamily="18" charset="0"/>
                <a:ea typeface="Cambria" pitchFamily="18" charset="0"/>
              </a:rPr>
              <a:t>Engages in conflict and war (westward expansion, Mexican-American War)</a:t>
            </a:r>
            <a:endParaRPr lang="en-US" b="1" dirty="0">
              <a:latin typeface="Cambria" pitchFamily="18" charset="0"/>
              <a:ea typeface="Cambria" pitchFamily="18" charset="0"/>
            </a:endParaRPr>
          </a:p>
          <a:p>
            <a:pPr lvl="1"/>
            <a:r>
              <a:rPr lang="en-US" b="1" dirty="0">
                <a:latin typeface="Cambria" pitchFamily="18" charset="0"/>
                <a:ea typeface="Cambria" pitchFamily="18" charset="0"/>
              </a:rPr>
              <a:t>substitutes conscience</a:t>
            </a:r>
          </a:p>
          <a:p>
            <a:pPr lvl="1"/>
            <a:r>
              <a:rPr lang="en-US" b="1" dirty="0" smtClean="0">
                <a:latin typeface="Cambria" pitchFamily="18" charset="0"/>
                <a:ea typeface="Cambria" pitchFamily="18" charset="0"/>
              </a:rPr>
              <a:t>Endorses and practices  slavery = legal yet unjust and disgraceful</a:t>
            </a:r>
            <a:endParaRPr lang="en-US" b="1" dirty="0">
              <a:latin typeface="Cambria" pitchFamily="18" charset="0"/>
              <a:ea typeface="Cambria" pitchFamily="18" charset="0"/>
            </a:endParaRPr>
          </a:p>
          <a:p>
            <a:pPr lvl="1">
              <a:buNone/>
            </a:pPr>
            <a:endParaRPr lang="en-US" b="1" dirty="0">
              <a:solidFill>
                <a:srgbClr val="8AE88C"/>
              </a:solidFill>
              <a:latin typeface="Cambria" pitchFamily="18" charset="0"/>
              <a:ea typeface="Cambria" pitchFamily="18" charset="0"/>
            </a:endParaRPr>
          </a:p>
          <a:p>
            <a:pPr lvl="1">
              <a:buNone/>
            </a:pPr>
            <a:r>
              <a:rPr lang="en-US" b="1" dirty="0" smtClean="0">
                <a:solidFill>
                  <a:srgbClr val="8AE88C"/>
                </a:solidFill>
                <a:latin typeface="Cambria" pitchFamily="18" charset="0"/>
                <a:ea typeface="Cambria" pitchFamily="18" charset="0"/>
              </a:rPr>
              <a:t>‘All men recognize the right of revolution; that is, the right to refuse allegiance to and to resist the government, when its tyranny or inefficiency are great and unendurable.’</a:t>
            </a:r>
            <a:r>
              <a:rPr lang="en-US" b="1" dirty="0" smtClean="0">
                <a:solidFill>
                  <a:srgbClr val="4D3B33"/>
                </a:solidFill>
                <a:latin typeface="Cambria" pitchFamily="18" charset="0"/>
                <a:ea typeface="Cambria" pitchFamily="18" charset="0"/>
                <a:sym typeface="Wingdings"/>
              </a:rPr>
              <a:t> </a:t>
            </a:r>
          </a:p>
          <a:p>
            <a:pPr lvl="1"/>
            <a:r>
              <a:rPr lang="en-US" b="1" dirty="0" smtClean="0">
                <a:solidFill>
                  <a:srgbClr val="4D3B33"/>
                </a:solidFill>
                <a:latin typeface="Cambria" pitchFamily="18" charset="0"/>
                <a:ea typeface="Cambria" pitchFamily="18" charset="0"/>
              </a:rPr>
              <a:t> </a:t>
            </a:r>
            <a:r>
              <a:rPr lang="en-US" b="1" dirty="0" smtClean="0">
                <a:latin typeface="Cambria" pitchFamily="18" charset="0"/>
                <a:ea typeface="Cambria" pitchFamily="18" charset="0"/>
              </a:rPr>
              <a:t>a slave’s government, shameful to obey it</a:t>
            </a:r>
          </a:p>
          <a:p>
            <a:pPr lvl="1"/>
            <a:r>
              <a:rPr lang="en-US" b="1" dirty="0" smtClean="0">
                <a:latin typeface="Cambria" pitchFamily="18" charset="0"/>
                <a:ea typeface="Cambria" pitchFamily="18" charset="0"/>
              </a:rPr>
              <a:t> right and DUTY to revolution (fear, apathy, compliance </a:t>
            </a:r>
            <a:br>
              <a:rPr lang="en-US" b="1" dirty="0" smtClean="0">
                <a:latin typeface="Cambria" pitchFamily="18" charset="0"/>
                <a:ea typeface="Cambria" pitchFamily="18" charset="0"/>
              </a:rPr>
            </a:br>
            <a:r>
              <a:rPr lang="en-US" b="1" dirty="0" smtClean="0">
                <a:latin typeface="Cambria" pitchFamily="18" charset="0"/>
                <a:ea typeface="Cambria" pitchFamily="18" charset="0"/>
              </a:rPr>
              <a:t>     make one part of the problem)</a:t>
            </a:r>
          </a:p>
          <a:p>
            <a:endParaRPr lang="en-US" b="1" dirty="0" smtClean="0">
              <a:solidFill>
                <a:srgbClr val="8AE88C"/>
              </a:solidFill>
              <a:latin typeface="Cambria" pitchFamily="18" charset="0"/>
              <a:ea typeface="Cambria" pitchFamily="18" charset="0"/>
            </a:endParaRPr>
          </a:p>
          <a:p>
            <a:r>
              <a:rPr lang="en-US" b="1" dirty="0" smtClean="0">
                <a:solidFill>
                  <a:srgbClr val="8AE88C"/>
                </a:solidFill>
                <a:latin typeface="Cambria" pitchFamily="18" charset="0"/>
                <a:ea typeface="Cambria" pitchFamily="18" charset="0"/>
              </a:rPr>
              <a:t>‘I ask for, not at once no government, but </a:t>
            </a:r>
            <a:r>
              <a:rPr lang="en-US" b="1" i="1" dirty="0" smtClean="0">
                <a:solidFill>
                  <a:srgbClr val="8AE88C"/>
                </a:solidFill>
                <a:latin typeface="Cambria" pitchFamily="18" charset="0"/>
                <a:ea typeface="Cambria" pitchFamily="18" charset="0"/>
              </a:rPr>
              <a:t>at once</a:t>
            </a:r>
            <a:r>
              <a:rPr lang="en-US" b="1" dirty="0" smtClean="0">
                <a:solidFill>
                  <a:srgbClr val="8AE88C"/>
                </a:solidFill>
                <a:latin typeface="Cambria" pitchFamily="18" charset="0"/>
                <a:ea typeface="Cambria" pitchFamily="18" charset="0"/>
              </a:rPr>
              <a:t> a better government.’</a:t>
            </a:r>
          </a:p>
          <a:p>
            <a:pPr lvl="1"/>
            <a:r>
              <a:rPr lang="en-US" b="1" dirty="0" smtClean="0">
                <a:latin typeface="Cambria" pitchFamily="18" charset="0"/>
                <a:ea typeface="Cambria" pitchFamily="18" charset="0"/>
              </a:rPr>
              <a:t>Passive Resistance and Civil Disobedience  as a means of withdrawing support from the Government</a:t>
            </a:r>
            <a:endParaRPr lang="en-US" b="1" dirty="0">
              <a:latin typeface="Cambria" pitchFamily="18" charset="0"/>
              <a:ea typeface="Cambria" pitchFamily="18" charset="0"/>
            </a:endParaRPr>
          </a:p>
          <a:p>
            <a:pPr lvl="1"/>
            <a:r>
              <a:rPr lang="en-US" b="1" dirty="0">
                <a:latin typeface="Cambria" pitchFamily="18" charset="0"/>
                <a:ea typeface="Cambria" pitchFamily="18" charset="0"/>
              </a:rPr>
              <a:t>no taxes given </a:t>
            </a:r>
            <a:r>
              <a:rPr lang="en-US" b="1" dirty="0">
                <a:latin typeface="Cambria" pitchFamily="18" charset="0"/>
                <a:ea typeface="Cambria" pitchFamily="18" charset="0"/>
              </a:rPr>
              <a:t> </a:t>
            </a:r>
            <a:r>
              <a:rPr lang="en-US" b="1" dirty="0" smtClean="0">
                <a:latin typeface="Cambria" pitchFamily="18" charset="0"/>
                <a:ea typeface="Cambria" pitchFamily="18" charset="0"/>
              </a:rPr>
              <a:t>= disabling the State from  ‘commit[ting] violence and shed[ding] innocent blood</a:t>
            </a:r>
            <a:endParaRPr lang="en-US" b="1" dirty="0">
              <a:latin typeface="Cambria" pitchFamily="18" charset="0"/>
              <a:ea typeface="Cambria" pitchFamily="18" charset="0"/>
            </a:endParaRPr>
          </a:p>
          <a:p>
            <a:pPr lvl="1"/>
            <a:r>
              <a:rPr lang="en-US" b="1" dirty="0" smtClean="0">
                <a:latin typeface="Cambria" pitchFamily="18" charset="0"/>
                <a:ea typeface="Cambria" pitchFamily="18" charset="0"/>
              </a:rPr>
              <a:t>Accepting repercussions - freedom</a:t>
            </a:r>
            <a:r>
              <a:rPr lang="en-US" b="1" dirty="0">
                <a:latin typeface="Cambria" pitchFamily="18" charset="0"/>
                <a:ea typeface="Cambria" pitchFamily="18" charset="0"/>
              </a:rPr>
              <a:t>, obedience to a Higher Law</a:t>
            </a:r>
          </a:p>
          <a:p>
            <a:pPr>
              <a:buNone/>
            </a:pPr>
            <a:endParaRPr lang="en-US" b="1" dirty="0" smtClean="0">
              <a:solidFill>
                <a:srgbClr val="8AE88C"/>
              </a:solidFill>
              <a:latin typeface="Cambria" pitchFamily="18" charset="0"/>
              <a:ea typeface="Cambria" pitchFamily="18" charset="0"/>
            </a:endParaRPr>
          </a:p>
          <a:p>
            <a:r>
              <a:rPr lang="en-US" b="1" dirty="0" smtClean="0">
                <a:solidFill>
                  <a:srgbClr val="8AE88C"/>
                </a:solidFill>
                <a:latin typeface="Cambria" pitchFamily="18" charset="0"/>
                <a:ea typeface="Cambria" pitchFamily="18" charset="0"/>
              </a:rPr>
              <a:t>‘There will never be a really free and enlightened State, until the State comes to recognize the individual as a higher and independent power, from which all its own power and authority are derived, and treats him accordingly.’</a:t>
            </a:r>
          </a:p>
          <a:p>
            <a:endParaRPr lang="en-US" b="1" dirty="0" smtClean="0">
              <a:solidFill>
                <a:srgbClr val="8AE88C"/>
              </a:solidFill>
              <a:latin typeface="Cambria" pitchFamily="18" charset="0"/>
              <a:ea typeface="Cambria" pitchFamily="18" charset="0"/>
            </a:endParaRPr>
          </a:p>
          <a:p>
            <a:endParaRPr lang="en-US" b="1" dirty="0" smtClean="0">
              <a:solidFill>
                <a:srgbClr val="8AE88C"/>
              </a:solidFill>
              <a:latin typeface="Cambria" pitchFamily="18" charset="0"/>
              <a:ea typeface="Cambria" pitchFamily="18" charset="0"/>
            </a:endParaRPr>
          </a:p>
          <a:p>
            <a:pPr lvl="0">
              <a:buNone/>
            </a:pPr>
            <a:endParaRPr lang="en-US" b="1" dirty="0">
              <a:solidFill>
                <a:srgbClr val="4D3B33"/>
              </a:solidFill>
            </a:endParaRPr>
          </a:p>
        </p:txBody>
      </p:sp>
    </p:spTree>
    <p:extLst>
      <p:ext uri="{BB962C8B-B14F-4D97-AF65-F5344CB8AC3E}">
        <p14:creationId xmlns="" xmlns:p14="http://schemas.microsoft.com/office/powerpoint/2010/main" val="153425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AM-1977.107.1_2.jpg"/>
          <p:cNvPicPr preferRelativeResize="0">
            <a:picLocks noChangeAspect="1"/>
          </p:cNvPicPr>
          <p:nvPr/>
        </p:nvPicPr>
        <p:blipFill>
          <a:blip r:embed="rId2" cstate="print"/>
          <a:stretch>
            <a:fillRect/>
          </a:stretch>
        </p:blipFill>
        <p:spPr>
          <a:xfrm>
            <a:off x="24000" y="571480"/>
            <a:ext cx="9120000" cy="547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US" dirty="0" smtClean="0">
                <a:latin typeface="Lucida Handwriting" pitchFamily="66" charset="0"/>
              </a:rPr>
              <a:t>For all men live by truth, and stand in need of expression. In love, in art, in avarice, in politics, in labor, in games, we study to utter our painful secret. The man is only half himself, the other half is his expression…</a:t>
            </a:r>
          </a:p>
          <a:p>
            <a:endParaRPr lang="en-US" dirty="0" smtClean="0">
              <a:latin typeface="Lucida Handwriting" pitchFamily="66" charset="0"/>
            </a:endParaRPr>
          </a:p>
          <a:p>
            <a:pPr algn="r"/>
            <a:r>
              <a:rPr lang="en-US" sz="2400" dirty="0" smtClean="0">
                <a:latin typeface="Cambria" pitchFamily="18" charset="0"/>
                <a:ea typeface="Cambria" pitchFamily="18" charset="0"/>
              </a:rPr>
              <a:t>R.W. Emerson, </a:t>
            </a:r>
            <a:r>
              <a:rPr lang="en-US" sz="2400" i="1" dirty="0" smtClean="0">
                <a:latin typeface="Cambria" pitchFamily="18" charset="0"/>
                <a:ea typeface="Cambria" pitchFamily="18" charset="0"/>
              </a:rPr>
              <a:t>The Poet</a:t>
            </a:r>
            <a:r>
              <a:rPr lang="en-US" sz="2400" dirty="0" smtClean="0">
                <a:latin typeface="Cambria" pitchFamily="18" charset="0"/>
                <a:ea typeface="Cambria" pitchFamily="18" charset="0"/>
              </a:rPr>
              <a:t>, 1844</a:t>
            </a:r>
          </a:p>
          <a:p>
            <a:endParaRPr lang="en-US" dirty="0">
              <a:latin typeface="Lucida Handwriting"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AE88C"/>
                </a:solidFill>
                <a:latin typeface="Cambria" pitchFamily="18" charset="0"/>
                <a:ea typeface="Cambria" pitchFamily="18" charset="0"/>
              </a:rPr>
              <a:t>American </a:t>
            </a:r>
            <a:r>
              <a:rPr lang="en-US" dirty="0" err="1" smtClean="0">
                <a:solidFill>
                  <a:srgbClr val="8AE88C"/>
                </a:solidFill>
                <a:latin typeface="Cambria" pitchFamily="18" charset="0"/>
                <a:ea typeface="Cambria" pitchFamily="18" charset="0"/>
              </a:rPr>
              <a:t>Transcedentalism</a:t>
            </a:r>
            <a:endParaRPr lang="en-US" dirty="0">
              <a:solidFill>
                <a:srgbClr val="8AE88C"/>
              </a:solidFill>
              <a:latin typeface="Cambria" pitchFamily="18" charset="0"/>
              <a:ea typeface="Cambria" pitchFamily="18" charset="0"/>
            </a:endParaRPr>
          </a:p>
        </p:txBody>
      </p:sp>
      <p:sp>
        <p:nvSpPr>
          <p:cNvPr id="3" name="Content Placeholder 2"/>
          <p:cNvSpPr>
            <a:spLocks noGrp="1"/>
          </p:cNvSpPr>
          <p:nvPr>
            <p:ph idx="1"/>
          </p:nvPr>
        </p:nvSpPr>
        <p:spPr>
          <a:xfrm>
            <a:off x="457200" y="2000240"/>
            <a:ext cx="8229600" cy="4125923"/>
          </a:xfrm>
        </p:spPr>
        <p:txBody>
          <a:bodyPr>
            <a:normAutofit lnSpcReduction="10000"/>
          </a:bodyPr>
          <a:lstStyle/>
          <a:p>
            <a:r>
              <a:rPr lang="en-US" dirty="0" smtClean="0">
                <a:latin typeface="Cambria" pitchFamily="18" charset="0"/>
                <a:ea typeface="Cambria" pitchFamily="18" charset="0"/>
              </a:rPr>
              <a:t>A literary, intellectual and social movement advocating spiritual ideals that “transcend” the physical world. It asserts that God is realized by means of intuition and through nature, rather than through books or doctrines of any established religion.</a:t>
            </a:r>
          </a:p>
          <a:p>
            <a:endParaRPr lang="en-US" dirty="0">
              <a:latin typeface="Cambria" pitchFamily="18" charset="0"/>
              <a:ea typeface="Cambria" pitchFamily="18" charset="0"/>
            </a:endParaRPr>
          </a:p>
          <a:p>
            <a:r>
              <a:rPr lang="en-US" sz="2400" dirty="0" smtClean="0">
                <a:latin typeface="Cambria" pitchFamily="18" charset="0"/>
                <a:ea typeface="Cambria" pitchFamily="18" charset="0"/>
              </a:rPr>
              <a:t>Spirituality, ethics and politics meet in the pursuit of social reform.</a:t>
            </a:r>
            <a:endParaRPr lang="en-US" sz="2400" dirty="0">
              <a:latin typeface="Cambria" pitchFamily="18" charset="0"/>
              <a:ea typeface="Cambr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8AE88C"/>
                </a:solidFill>
                <a:latin typeface="Cambria" pitchFamily="18" charset="0"/>
                <a:ea typeface="Cambria" pitchFamily="18" charset="0"/>
              </a:rPr>
              <a:t>The </a:t>
            </a:r>
            <a:r>
              <a:rPr lang="en-US" dirty="0" err="1" smtClean="0">
                <a:solidFill>
                  <a:srgbClr val="8AE88C"/>
                </a:solidFill>
                <a:latin typeface="Cambria" pitchFamily="18" charset="0"/>
                <a:ea typeface="Cambria" pitchFamily="18" charset="0"/>
              </a:rPr>
              <a:t>Transcedental</a:t>
            </a:r>
            <a:r>
              <a:rPr lang="en-US" dirty="0" smtClean="0">
                <a:solidFill>
                  <a:srgbClr val="8AE88C"/>
                </a:solidFill>
                <a:latin typeface="Cambria" pitchFamily="18" charset="0"/>
                <a:ea typeface="Cambria" pitchFamily="18" charset="0"/>
              </a:rPr>
              <a:t> Club</a:t>
            </a:r>
            <a:endParaRPr lang="en-US" dirty="0">
              <a:solidFill>
                <a:srgbClr val="8AE88C"/>
              </a:solidFill>
              <a:latin typeface="Cambria" pitchFamily="18" charset="0"/>
              <a:ea typeface="Cambria" pitchFamily="18" charset="0"/>
            </a:endParaRPr>
          </a:p>
        </p:txBody>
      </p:sp>
      <p:pic>
        <p:nvPicPr>
          <p:cNvPr id="7" name="Content Placeholder 6" descr="centralconcord.jpg"/>
          <p:cNvPicPr>
            <a:picLocks noGrp="1" noChangeAspect="1"/>
          </p:cNvPicPr>
          <p:nvPr>
            <p:ph sz="half" idx="1"/>
          </p:nvPr>
        </p:nvPicPr>
        <p:blipFill>
          <a:blip r:embed="rId2" cstate="print"/>
          <a:stretch>
            <a:fillRect/>
          </a:stretch>
        </p:blipFill>
        <p:spPr>
          <a:xfrm>
            <a:off x="4143373" y="1285860"/>
            <a:ext cx="3584393" cy="2340000"/>
          </a:xfrm>
        </p:spPr>
      </p:pic>
      <p:sp>
        <p:nvSpPr>
          <p:cNvPr id="6" name="Content Placeholder 5"/>
          <p:cNvSpPr>
            <a:spLocks noGrp="1"/>
          </p:cNvSpPr>
          <p:nvPr>
            <p:ph sz="half" idx="2"/>
          </p:nvPr>
        </p:nvSpPr>
        <p:spPr>
          <a:xfrm>
            <a:off x="2600308" y="3786190"/>
            <a:ext cx="6543692" cy="2857520"/>
          </a:xfrm>
        </p:spPr>
        <p:txBody>
          <a:bodyPr>
            <a:normAutofit fontScale="77500" lnSpcReduction="20000"/>
          </a:bodyPr>
          <a:lstStyle/>
          <a:p>
            <a:r>
              <a:rPr lang="en-US" dirty="0" smtClean="0">
                <a:latin typeface="Cambria" pitchFamily="18" charset="0"/>
                <a:ea typeface="Cambria" pitchFamily="18" charset="0"/>
              </a:rPr>
              <a:t>Loosely organized in 1836, in Concorde, Massachusetts</a:t>
            </a:r>
          </a:p>
          <a:p>
            <a:r>
              <a:rPr lang="en-US" dirty="0" smtClean="0">
                <a:latin typeface="Cambria" pitchFamily="18" charset="0"/>
                <a:ea typeface="Cambria" pitchFamily="18" charset="0"/>
              </a:rPr>
              <a:t>Inspiration from: </a:t>
            </a:r>
          </a:p>
          <a:p>
            <a:pPr lvl="1"/>
            <a:r>
              <a:rPr lang="en-US" dirty="0" smtClean="0">
                <a:latin typeface="Cambria" pitchFamily="18" charset="0"/>
                <a:ea typeface="Cambria" pitchFamily="18" charset="0"/>
              </a:rPr>
              <a:t>Vedic philosophy in India</a:t>
            </a:r>
          </a:p>
          <a:p>
            <a:pPr lvl="1"/>
            <a:r>
              <a:rPr lang="en-US" dirty="0" smtClean="0">
                <a:latin typeface="Cambria" pitchFamily="18" charset="0"/>
                <a:ea typeface="Cambria" pitchFamily="18" charset="0"/>
              </a:rPr>
              <a:t>German Idealism</a:t>
            </a:r>
          </a:p>
          <a:p>
            <a:pPr lvl="1"/>
            <a:r>
              <a:rPr lang="en-US" dirty="0" smtClean="0">
                <a:latin typeface="Cambria" pitchFamily="18" charset="0"/>
                <a:ea typeface="Cambria" pitchFamily="18" charset="0"/>
              </a:rPr>
              <a:t>English Romanticism</a:t>
            </a:r>
          </a:p>
          <a:p>
            <a:pPr lvl="1"/>
            <a:r>
              <a:rPr lang="en-US" dirty="0" smtClean="0">
                <a:latin typeface="Cambria" pitchFamily="18" charset="0"/>
                <a:ea typeface="Cambria" pitchFamily="18" charset="0"/>
              </a:rPr>
              <a:t>The American Landscape</a:t>
            </a:r>
          </a:p>
          <a:p>
            <a:r>
              <a:rPr lang="en-US" dirty="0" smtClean="0">
                <a:latin typeface="Cambria" pitchFamily="18" charset="0"/>
                <a:ea typeface="Cambria" pitchFamily="18" charset="0"/>
              </a:rPr>
              <a:t>Liberality and breadth of mind as hallmark / different meanings for different individuals</a:t>
            </a:r>
          </a:p>
        </p:txBody>
      </p:sp>
      <p:pic>
        <p:nvPicPr>
          <p:cNvPr id="1026" name="Picture 2" descr="Transcendental America | Literary Kicks"/>
          <p:cNvPicPr>
            <a:picLocks noChangeAspect="1" noChangeArrowheads="1"/>
          </p:cNvPicPr>
          <p:nvPr/>
        </p:nvPicPr>
        <p:blipFill>
          <a:blip r:embed="rId3"/>
          <a:srcRect/>
          <a:stretch>
            <a:fillRect/>
          </a:stretch>
        </p:blipFill>
        <p:spPr bwMode="auto">
          <a:xfrm>
            <a:off x="428596" y="2285992"/>
            <a:ext cx="2041478" cy="334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AE88C"/>
                </a:solidFill>
              </a:rPr>
              <a:t>Ralph Waldo Emerson (1803=1882)</a:t>
            </a:r>
            <a:endParaRPr lang="en-US" dirty="0">
              <a:solidFill>
                <a:srgbClr val="8AE88C"/>
              </a:solidFill>
            </a:endParaRPr>
          </a:p>
        </p:txBody>
      </p:sp>
      <p:pic>
        <p:nvPicPr>
          <p:cNvPr id="5" name="Content Placeholder 4" descr="emerson.jpg"/>
          <p:cNvPicPr>
            <a:picLocks noGrp="1" noChangeAspect="1"/>
          </p:cNvPicPr>
          <p:nvPr>
            <p:ph sz="half" idx="1"/>
          </p:nvPr>
        </p:nvPicPr>
        <p:blipFill>
          <a:blip r:embed="rId2"/>
          <a:stretch>
            <a:fillRect/>
          </a:stretch>
        </p:blipFill>
        <p:spPr>
          <a:xfrm>
            <a:off x="1062136" y="1600200"/>
            <a:ext cx="2828727" cy="4525963"/>
          </a:xfrm>
        </p:spPr>
      </p:pic>
      <p:sp>
        <p:nvSpPr>
          <p:cNvPr id="4" name="Content Placeholder 3"/>
          <p:cNvSpPr>
            <a:spLocks noGrp="1"/>
          </p:cNvSpPr>
          <p:nvPr>
            <p:ph sz="half" idx="2"/>
          </p:nvPr>
        </p:nvSpPr>
        <p:spPr>
          <a:xfrm>
            <a:off x="4286248" y="1600200"/>
            <a:ext cx="4400552" cy="4525963"/>
          </a:xfrm>
        </p:spPr>
        <p:txBody>
          <a:bodyPr>
            <a:normAutofit fontScale="77500" lnSpcReduction="20000"/>
          </a:bodyPr>
          <a:lstStyle/>
          <a:p>
            <a:r>
              <a:rPr lang="en-US" dirty="0" smtClean="0">
                <a:latin typeface="Cambria" pitchFamily="18" charset="0"/>
                <a:ea typeface="Cambria" pitchFamily="18" charset="0"/>
              </a:rPr>
              <a:t>Lecturer, essayist, thinker</a:t>
            </a:r>
          </a:p>
          <a:p>
            <a:r>
              <a:rPr lang="en-US" dirty="0" smtClean="0">
                <a:latin typeface="Cambria" pitchFamily="18" charset="0"/>
                <a:ea typeface="Cambria" pitchFamily="18" charset="0"/>
              </a:rPr>
              <a:t>Started as Unitarian minister</a:t>
            </a:r>
          </a:p>
          <a:p>
            <a:r>
              <a:rPr lang="en-US" dirty="0" smtClean="0">
                <a:latin typeface="Cambria" pitchFamily="18" charset="0"/>
                <a:ea typeface="Cambria" pitchFamily="18" charset="0"/>
              </a:rPr>
              <a:t>Founder of the  </a:t>
            </a:r>
            <a:r>
              <a:rPr lang="en-US" dirty="0" err="1" smtClean="0">
                <a:latin typeface="Cambria" pitchFamily="18" charset="0"/>
                <a:ea typeface="Cambria" pitchFamily="18" charset="0"/>
              </a:rPr>
              <a:t>Transcedental</a:t>
            </a:r>
            <a:r>
              <a:rPr lang="en-US" dirty="0" smtClean="0">
                <a:latin typeface="Cambria" pitchFamily="18" charset="0"/>
                <a:ea typeface="Cambria" pitchFamily="18" charset="0"/>
              </a:rPr>
              <a:t> Club and editor of </a:t>
            </a:r>
            <a:r>
              <a:rPr lang="en-US" i="1" dirty="0" smtClean="0">
                <a:latin typeface="Cambria" pitchFamily="18" charset="0"/>
                <a:ea typeface="Cambria" pitchFamily="18" charset="0"/>
              </a:rPr>
              <a:t>The Dial </a:t>
            </a:r>
            <a:r>
              <a:rPr lang="en-US" dirty="0" smtClean="0">
                <a:latin typeface="Cambria" pitchFamily="18" charset="0"/>
                <a:ea typeface="Cambria" pitchFamily="18" charset="0"/>
              </a:rPr>
              <a:t>journal</a:t>
            </a:r>
          </a:p>
          <a:p>
            <a:r>
              <a:rPr lang="en-US" dirty="0" smtClean="0">
                <a:latin typeface="Cambria" pitchFamily="18" charset="0"/>
                <a:ea typeface="Cambria" pitchFamily="18" charset="0"/>
              </a:rPr>
              <a:t>Profound inspiration for many writers, incl. Walt Whitman, H.D. Thoreau, Emily Dickinson, Herman Melville, Nathaniel Hawthorne</a:t>
            </a:r>
          </a:p>
          <a:p>
            <a:pPr lvl="1"/>
            <a:r>
              <a:rPr lang="en-US" dirty="0" smtClean="0">
                <a:latin typeface="Cambria" pitchFamily="18" charset="0"/>
                <a:ea typeface="Cambria" pitchFamily="18" charset="0"/>
              </a:rPr>
              <a:t>It is said that Friedrich Nietzsche never travelled without carrying a volume of Emerson’s essays with him</a:t>
            </a:r>
            <a:endParaRPr lang="en-US" dirty="0">
              <a:latin typeface="Cambria" pitchFamily="18" charset="0"/>
              <a:ea typeface="Cambr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mbria" pitchFamily="18" charset="0"/>
                <a:ea typeface="Cambria" pitchFamily="18" charset="0"/>
              </a:rPr>
              <a:t>The Concorde Writers</a:t>
            </a:r>
            <a:endParaRPr lang="en-US" dirty="0">
              <a:latin typeface="Cambria" pitchFamily="18" charset="0"/>
              <a:ea typeface="Cambria" pitchFamily="18" charset="0"/>
            </a:endParaRPr>
          </a:p>
        </p:txBody>
      </p:sp>
      <p:pic>
        <p:nvPicPr>
          <p:cNvPr id="8" name="Picture Placeholder 7" descr="The-Concord-Writers.jpg"/>
          <p:cNvPicPr>
            <a:picLocks noGrp="1" noChangeAspect="1"/>
          </p:cNvPicPr>
          <p:nvPr>
            <p:ph type="pic" idx="1"/>
          </p:nvPr>
        </p:nvPicPr>
        <p:blipFill>
          <a:blip r:embed="rId2"/>
          <a:stretch>
            <a:fillRect/>
          </a:stretch>
        </p:blipFill>
        <p:spPr>
          <a:xfrm>
            <a:off x="2714612" y="500042"/>
            <a:ext cx="3810000" cy="4210050"/>
          </a:xfrm>
        </p:spPr>
      </p:pic>
      <p:sp>
        <p:nvSpPr>
          <p:cNvPr id="7" name="Text Placeholder 6"/>
          <p:cNvSpPr>
            <a:spLocks noGrp="1"/>
          </p:cNvSpPr>
          <p:nvPr>
            <p:ph type="body" sz="half" idx="2"/>
          </p:nvPr>
        </p:nvSpPr>
        <p:spPr/>
        <p:txBody>
          <a:bodyPr/>
          <a:lstStyle/>
          <a:p>
            <a:r>
              <a:rPr lang="en-US" dirty="0" smtClean="0">
                <a:latin typeface="Cambria" pitchFamily="18" charset="0"/>
                <a:ea typeface="Cambria" pitchFamily="18" charset="0"/>
              </a:rPr>
              <a:t>Top Left: Nathaniel Hawthorne. Top Right: Louisa May Alcott. Bottom Left: Henry David Thoreau. Bottom Center: Ralph Waldo Emerson. Bottom Right: William Ellery Channing</a:t>
            </a:r>
            <a:endParaRPr lang="en-US" dirty="0">
              <a:latin typeface="Cambria" pitchFamily="18" charset="0"/>
              <a:ea typeface="Cambri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solidFill>
                  <a:srgbClr val="8AE88C"/>
                </a:solidFill>
                <a:latin typeface="Cambria" pitchFamily="18" charset="0"/>
                <a:ea typeface="Cambria" pitchFamily="18" charset="0"/>
              </a:rPr>
              <a:t>Transcedentalism</a:t>
            </a:r>
            <a:r>
              <a:rPr lang="en-US" dirty="0" smtClean="0">
                <a:solidFill>
                  <a:srgbClr val="8AE88C"/>
                </a:solidFill>
                <a:latin typeface="Cambria" pitchFamily="18" charset="0"/>
                <a:ea typeface="Cambria" pitchFamily="18" charset="0"/>
              </a:rPr>
              <a:t> AS American Romanticism</a:t>
            </a:r>
            <a:endParaRPr lang="en-US" dirty="0"/>
          </a:p>
        </p:txBody>
      </p:sp>
      <p:sp>
        <p:nvSpPr>
          <p:cNvPr id="6" name="Content Placeholder 5"/>
          <p:cNvSpPr>
            <a:spLocks noGrp="1"/>
          </p:cNvSpPr>
          <p:nvPr>
            <p:ph sz="half" idx="1"/>
          </p:nvPr>
        </p:nvSpPr>
        <p:spPr/>
        <p:txBody>
          <a:bodyPr/>
          <a:lstStyle/>
          <a:p>
            <a:r>
              <a:rPr lang="en-US" dirty="0" smtClean="0">
                <a:latin typeface="Cambria" pitchFamily="18" charset="0"/>
                <a:ea typeface="Cambria" pitchFamily="18" charset="0"/>
              </a:rPr>
              <a:t>Rising in reaction to Industrial Revolution, the Age of Reason but also: </a:t>
            </a:r>
          </a:p>
          <a:p>
            <a:pPr lvl="1"/>
            <a:r>
              <a:rPr lang="en-US" dirty="0" smtClean="0">
                <a:solidFill>
                  <a:srgbClr val="8AE88C"/>
                </a:solidFill>
                <a:latin typeface="Cambria" pitchFamily="18" charset="0"/>
                <a:ea typeface="Cambria" pitchFamily="18" charset="0"/>
              </a:rPr>
              <a:t>Protestant work ethic,</a:t>
            </a:r>
          </a:p>
          <a:p>
            <a:pPr lvl="1"/>
            <a:r>
              <a:rPr lang="en-US" dirty="0" smtClean="0">
                <a:solidFill>
                  <a:srgbClr val="8AE88C"/>
                </a:solidFill>
                <a:latin typeface="Cambria" pitchFamily="18" charset="0"/>
                <a:ea typeface="Cambria" pitchFamily="18" charset="0"/>
              </a:rPr>
              <a:t>Puritan depreciation of writers and the arts, </a:t>
            </a:r>
          </a:p>
          <a:p>
            <a:pPr lvl="1"/>
            <a:r>
              <a:rPr lang="en-US" dirty="0" smtClean="0">
                <a:solidFill>
                  <a:srgbClr val="8AE88C"/>
                </a:solidFill>
                <a:latin typeface="Cambria" pitchFamily="18" charset="0"/>
                <a:ea typeface="Cambria" pitchFamily="18" charset="0"/>
              </a:rPr>
              <a:t>Degradation ensued by urban modernization</a:t>
            </a:r>
            <a:r>
              <a:rPr lang="en-US" dirty="0" smtClean="0">
                <a:latin typeface="Cambria" pitchFamily="18" charset="0"/>
                <a:ea typeface="Cambria" pitchFamily="18" charset="0"/>
              </a:rPr>
              <a:t> </a:t>
            </a:r>
            <a:endParaRPr lang="en-US" dirty="0">
              <a:latin typeface="Cambria" pitchFamily="18" charset="0"/>
              <a:ea typeface="Cambria" pitchFamily="18" charset="0"/>
            </a:endParaRPr>
          </a:p>
        </p:txBody>
      </p:sp>
      <p:pic>
        <p:nvPicPr>
          <p:cNvPr id="10" name="Content Placeholder 9" descr="the new bonnet.jpg"/>
          <p:cNvPicPr>
            <a:picLocks noGrp="1" noChangeAspect="1"/>
          </p:cNvPicPr>
          <p:nvPr>
            <p:ph sz="half" idx="2"/>
          </p:nvPr>
        </p:nvPicPr>
        <p:blipFill>
          <a:blip r:embed="rId2" cstate="print"/>
          <a:stretch>
            <a:fillRect/>
          </a:stretch>
        </p:blipFill>
        <p:spPr>
          <a:xfrm>
            <a:off x="4572000" y="1928802"/>
            <a:ext cx="4038600" cy="333768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8AE88C"/>
                </a:solidFill>
                <a:latin typeface="Cambria" pitchFamily="18" charset="0"/>
                <a:ea typeface="Cambria" pitchFamily="18" charset="0"/>
              </a:rPr>
              <a:t>Emerson – “The American Scholar” (1837)</a:t>
            </a:r>
            <a:endParaRPr lang="en-US" dirty="0">
              <a:solidFill>
                <a:srgbClr val="8AE88C"/>
              </a:solidFill>
              <a:latin typeface="Cambria" pitchFamily="18" charset="0"/>
              <a:ea typeface="Cambria" pitchFamily="18" charset="0"/>
            </a:endParaRPr>
          </a:p>
        </p:txBody>
      </p:sp>
      <p:sp>
        <p:nvSpPr>
          <p:cNvPr id="6" name="Content Placeholder 5"/>
          <p:cNvSpPr>
            <a:spLocks noGrp="1"/>
          </p:cNvSpPr>
          <p:nvPr>
            <p:ph idx="1"/>
          </p:nvPr>
        </p:nvSpPr>
        <p:spPr/>
        <p:txBody>
          <a:bodyPr>
            <a:normAutofit fontScale="85000" lnSpcReduction="20000"/>
          </a:bodyPr>
          <a:lstStyle/>
          <a:p>
            <a:endParaRPr lang="en-US" dirty="0"/>
          </a:p>
          <a:p>
            <a:r>
              <a:rPr lang="en-US" dirty="0" smtClean="0">
                <a:latin typeface="Cambria" pitchFamily="18" charset="0"/>
                <a:ea typeface="Cambria" pitchFamily="18" charset="0"/>
              </a:rPr>
              <a:t>“Perhaps </a:t>
            </a:r>
            <a:r>
              <a:rPr lang="en-US" dirty="0">
                <a:latin typeface="Cambria" pitchFamily="18" charset="0"/>
                <a:ea typeface="Cambria" pitchFamily="18" charset="0"/>
              </a:rPr>
              <a:t>the time is already come, when it ought to be, and will be, something else; when the sluggard intellect of this continent will look from under its iron lids, and fill the postponed expectation of the world with something better than the exertions of mechanical skill. Our day of dependence, our long apprenticeship to the learning of other lands, draws to a close. The millions, that around us are rushing into life, cannot always be fed on the sere remains of foreign harvests. Events, actions arise, that must be sung, that will sing themselves</a:t>
            </a:r>
            <a:r>
              <a:rPr lang="en-US" dirty="0" smtClean="0">
                <a:latin typeface="Cambria" pitchFamily="18" charset="0"/>
                <a:ea typeface="Cambria" pitchFamily="18" charset="0"/>
              </a:rPr>
              <a:t>.” </a:t>
            </a:r>
            <a:r>
              <a:rPr lang="en-US" dirty="0"/>
              <a:t>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1542</TotalTime>
  <Words>1403</Words>
  <Application>Microsoft Office PowerPoint</Application>
  <PresentationFormat>On-screen Show (4:3)</PresentationFormat>
  <Paragraphs>114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American Transcedentalism      Ralph Waldo Emerson (1803- 1882) Henry David Thoreau (1817-1862)</vt:lpstr>
      <vt:lpstr>Periodisation</vt:lpstr>
      <vt:lpstr>Slide 3</vt:lpstr>
      <vt:lpstr>American Transcedentalism</vt:lpstr>
      <vt:lpstr>The Transcedental Club</vt:lpstr>
      <vt:lpstr>Ralph Waldo Emerson (1803=1882)</vt:lpstr>
      <vt:lpstr>The Concorde Writers</vt:lpstr>
      <vt:lpstr>Transcedentalism AS American Romanticism</vt:lpstr>
      <vt:lpstr>Emerson – “The American Scholar” (1837)</vt:lpstr>
      <vt:lpstr>The American Scholar Key points</vt:lpstr>
      <vt:lpstr>The American Scholar’s Influences</vt:lpstr>
      <vt:lpstr>The American Scholar’s Duties</vt:lpstr>
      <vt:lpstr>Transcedentalism AS American Romanticism</vt:lpstr>
      <vt:lpstr>Emerson – “Self-Reliance” (1841)</vt:lpstr>
      <vt:lpstr>Transcedentalism AS American Romanticism Individual comes first and is primarily good</vt:lpstr>
      <vt:lpstr>Transcedentalism AS American Romanticism Love for the beauties of the natural landscape</vt:lpstr>
      <vt:lpstr>Emerson – “Over-Soul” (1841)</vt:lpstr>
      <vt:lpstr>Henry David Thoreau (1817-1862)</vt:lpstr>
      <vt:lpstr>“Walden” (1854)</vt:lpstr>
      <vt:lpstr>“Walden” = an exercise in solitude</vt:lpstr>
      <vt:lpstr>“Resistance to Civil Government”/ “On Civil Disobedience” (1849)</vt:lpstr>
      <vt:lpstr>Slide 22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Transcedentalism  Ralph Waldo Emerson (1803- 1882) Henry David Thoreau (1817-1862)</dc:title>
  <dc:creator>Angeliki</dc:creator>
  <cp:lastModifiedBy>Angeliki</cp:lastModifiedBy>
  <cp:revision>91</cp:revision>
  <dcterms:created xsi:type="dcterms:W3CDTF">2020-03-29T07:34:14Z</dcterms:created>
  <dcterms:modified xsi:type="dcterms:W3CDTF">2020-03-30T09:17:12Z</dcterms:modified>
</cp:coreProperties>
</file>