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5" r:id="rId9"/>
    <p:sldId id="267" r:id="rId10"/>
    <p:sldId id="268" r:id="rId11"/>
    <p:sldId id="269" r:id="rId12"/>
    <p:sldId id="272" r:id="rId13"/>
    <p:sldId id="273" r:id="rId14"/>
    <p:sldId id="274" r:id="rId15"/>
    <p:sldId id="270"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8EC0A-7F4D-4659-ABBB-141D22120651}"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8EC0A-7F4D-4659-ABBB-141D22120651}"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8EC0A-7F4D-4659-ABBB-141D22120651}"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450681-EBEE-4455-BE49-6D2BF042A63F}"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8EC0A-7F4D-4659-ABBB-141D22120651}"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8EC0A-7F4D-4659-ABBB-141D22120651}"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8EC0A-7F4D-4659-ABBB-141D22120651}"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8EC0A-7F4D-4659-ABBB-141D22120651}" type="datetimeFigureOut">
              <a:rPr lang="en-US" smtClean="0"/>
              <a:pPr/>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8EC0A-7F4D-4659-ABBB-141D22120651}" type="datetimeFigureOut">
              <a:rPr lang="en-US" smtClean="0"/>
              <a:pPr/>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EC0A-7F4D-4659-ABBB-141D22120651}" type="datetimeFigureOut">
              <a:rPr lang="en-US" smtClean="0"/>
              <a:pPr/>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8EC0A-7F4D-4659-ABBB-141D22120651}"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8EC0A-7F4D-4659-ABBB-141D22120651}"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E9F6-689E-4CBA-8FA2-49CAC41DFC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8EC0A-7F4D-4659-ABBB-141D22120651}" type="datetimeFigureOut">
              <a:rPr lang="en-US" smtClean="0"/>
              <a:pPr/>
              <a:t>5/16/2020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8E9F6-689E-4CBA-8FA2-49CAC41DFC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8"/>
            <a:ext cx="7772400" cy="2857519"/>
          </a:xfrm>
        </p:spPr>
        <p:txBody>
          <a:bodyPr/>
          <a:lstStyle/>
          <a:p>
            <a:r>
              <a:rPr lang="en-US" b="1" dirty="0" smtClean="0">
                <a:latin typeface="Cambria" pitchFamily="18" charset="0"/>
                <a:ea typeface="Cambria" pitchFamily="18" charset="0"/>
              </a:rPr>
              <a:t>African-American Literature</a:t>
            </a:r>
            <a:r>
              <a:rPr lang="en-US" dirty="0" smtClean="0">
                <a:latin typeface="Cambria" pitchFamily="18" charset="0"/>
                <a:ea typeface="Cambria" pitchFamily="18" charset="0"/>
              </a:rPr>
              <a:t/>
            </a:r>
            <a:br>
              <a:rPr lang="en-US" dirty="0" smtClean="0">
                <a:latin typeface="Cambria" pitchFamily="18" charset="0"/>
                <a:ea typeface="Cambria" pitchFamily="18" charset="0"/>
              </a:rPr>
            </a:br>
            <a:r>
              <a:rPr lang="en-US" dirty="0" smtClean="0">
                <a:latin typeface="Cambria" pitchFamily="18" charset="0"/>
                <a:ea typeface="Cambria" pitchFamily="18" charset="0"/>
              </a:rPr>
              <a:t/>
            </a:r>
            <a:br>
              <a:rPr lang="en-US" dirty="0" smtClean="0">
                <a:latin typeface="Cambria" pitchFamily="18" charset="0"/>
                <a:ea typeface="Cambria" pitchFamily="18" charset="0"/>
              </a:rPr>
            </a:br>
            <a:r>
              <a:rPr lang="en-US" sz="3600" dirty="0" smtClean="0">
                <a:latin typeface="Cambria" pitchFamily="18" charset="0"/>
                <a:ea typeface="Cambria" pitchFamily="18" charset="0"/>
              </a:rPr>
              <a:t>Toni Morrison &amp; Alice Walker</a:t>
            </a:r>
            <a:endParaRPr lang="en-US" sz="3600" dirty="0">
              <a:latin typeface="Cambria" pitchFamily="18" charset="0"/>
              <a:ea typeface="Cambria" pitchFamily="18" charset="0"/>
            </a:endParaRPr>
          </a:p>
        </p:txBody>
      </p:sp>
      <p:sp>
        <p:nvSpPr>
          <p:cNvPr id="3" name="Subtitle 2"/>
          <p:cNvSpPr>
            <a:spLocks noGrp="1"/>
          </p:cNvSpPr>
          <p:nvPr>
            <p:ph type="subTitle" idx="1"/>
          </p:nvPr>
        </p:nvSpPr>
        <p:spPr>
          <a:xfrm>
            <a:off x="3571868" y="5214950"/>
            <a:ext cx="4186222" cy="1066792"/>
          </a:xfrm>
        </p:spPr>
        <p:txBody>
          <a:bodyPr>
            <a:normAutofit/>
          </a:bodyPr>
          <a:lstStyle/>
          <a:p>
            <a:r>
              <a:rPr lang="en-US" sz="2400" dirty="0" smtClean="0">
                <a:latin typeface="Cambria" pitchFamily="18" charset="0"/>
                <a:ea typeface="Cambria" pitchFamily="18" charset="0"/>
              </a:rPr>
              <a:t>American Fiction</a:t>
            </a:r>
          </a:p>
          <a:p>
            <a:r>
              <a:rPr lang="en-US" sz="2400" dirty="0" smtClean="0">
                <a:latin typeface="Cambria" pitchFamily="18" charset="0"/>
                <a:ea typeface="Cambria" pitchFamily="18" charset="0"/>
              </a:rPr>
              <a:t>Spring 2020</a:t>
            </a:r>
            <a:endParaRPr lang="en-US" sz="2400"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Cambria" pitchFamily="18" charset="0"/>
                <a:ea typeface="Cambria" pitchFamily="18" charset="0"/>
              </a:rPr>
              <a:t>“The Sisterhood”  (1970s-1980s)</a:t>
            </a:r>
            <a:endParaRPr lang="en-US" dirty="0">
              <a:latin typeface="Cambria" pitchFamily="18" charset="0"/>
              <a:ea typeface="Cambria" pitchFamily="18" charset="0"/>
            </a:endParaRPr>
          </a:p>
        </p:txBody>
      </p:sp>
      <p:sp>
        <p:nvSpPr>
          <p:cNvPr id="6" name="Content Placeholder 5"/>
          <p:cNvSpPr>
            <a:spLocks noGrp="1"/>
          </p:cNvSpPr>
          <p:nvPr>
            <p:ph sz="half" idx="1"/>
          </p:nvPr>
        </p:nvSpPr>
        <p:spPr>
          <a:xfrm>
            <a:off x="142844" y="1214422"/>
            <a:ext cx="5143536" cy="5429288"/>
          </a:xfrm>
        </p:spPr>
        <p:txBody>
          <a:bodyPr>
            <a:noAutofit/>
          </a:bodyPr>
          <a:lstStyle/>
          <a:p>
            <a:r>
              <a:rPr lang="en-US" sz="2000" dirty="0" smtClean="0">
                <a:latin typeface="Cambria" pitchFamily="18" charset="0"/>
                <a:ea typeface="Cambria" pitchFamily="18" charset="0"/>
              </a:rPr>
              <a:t>Black Women’s Literary </a:t>
            </a:r>
            <a:r>
              <a:rPr lang="en-US" sz="2000" dirty="0" smtClean="0">
                <a:latin typeface="Cambria" pitchFamily="18" charset="0"/>
                <a:ea typeface="Cambria" pitchFamily="18" charset="0"/>
              </a:rPr>
              <a:t>Renaissance in the 1970s</a:t>
            </a:r>
            <a:endParaRPr lang="en-US" sz="2000" dirty="0" smtClean="0">
              <a:latin typeface="Cambria" pitchFamily="18" charset="0"/>
              <a:ea typeface="Cambria" pitchFamily="18" charset="0"/>
            </a:endParaRPr>
          </a:p>
          <a:p>
            <a:r>
              <a:rPr lang="en-US" sz="2000" dirty="0" smtClean="0">
                <a:latin typeface="Cambria" pitchFamily="18" charset="0"/>
                <a:ea typeface="Cambria" pitchFamily="18" charset="0"/>
              </a:rPr>
              <a:t>Fostered </a:t>
            </a:r>
            <a:r>
              <a:rPr lang="en-US" sz="2000" dirty="0" smtClean="0">
                <a:latin typeface="Cambria" pitchFamily="18" charset="0"/>
                <a:ea typeface="Cambria" pitchFamily="18" charset="0"/>
              </a:rPr>
              <a:t>by a </a:t>
            </a:r>
            <a:r>
              <a:rPr lang="en-US" sz="2000" dirty="0">
                <a:latin typeface="Cambria" pitchFamily="18" charset="0"/>
                <a:ea typeface="Cambria" pitchFamily="18" charset="0"/>
              </a:rPr>
              <a:t>variety of literary, cultural, and political developments during the 1950s and ’60s, </a:t>
            </a:r>
            <a:r>
              <a:rPr lang="en-US" sz="2000" dirty="0" smtClean="0">
                <a:latin typeface="Cambria" pitchFamily="18" charset="0"/>
                <a:ea typeface="Cambria" pitchFamily="18" charset="0"/>
              </a:rPr>
              <a:t>the </a:t>
            </a:r>
            <a:r>
              <a:rPr lang="en-US" sz="2000" dirty="0">
                <a:latin typeface="Cambria" pitchFamily="18" charset="0"/>
                <a:ea typeface="Cambria" pitchFamily="18" charset="0"/>
              </a:rPr>
              <a:t>expanding presence of black women’s experience and expressive traditions </a:t>
            </a:r>
            <a:r>
              <a:rPr lang="en-US" sz="2000" dirty="0" smtClean="0">
                <a:latin typeface="Cambria" pitchFamily="18" charset="0"/>
                <a:ea typeface="Cambria" pitchFamily="18" charset="0"/>
              </a:rPr>
              <a:t>in African-American </a:t>
            </a:r>
            <a:r>
              <a:rPr lang="en-US" sz="2000" dirty="0" smtClean="0">
                <a:latin typeface="Cambria" pitchFamily="18" charset="0"/>
                <a:ea typeface="Cambria" pitchFamily="18" charset="0"/>
              </a:rPr>
              <a:t>writing (Black Arts movement), </a:t>
            </a:r>
            <a:r>
              <a:rPr lang="en-US" sz="2000" dirty="0">
                <a:latin typeface="Cambria" pitchFamily="18" charset="0"/>
                <a:ea typeface="Cambria" pitchFamily="18" charset="0"/>
              </a:rPr>
              <a:t>and the impact of </a:t>
            </a:r>
            <a:r>
              <a:rPr lang="en-US" sz="2000" dirty="0" smtClean="0">
                <a:latin typeface="Cambria" pitchFamily="18" charset="0"/>
                <a:ea typeface="Cambria" pitchFamily="18" charset="0"/>
              </a:rPr>
              <a:t>the women’s movement </a:t>
            </a:r>
            <a:r>
              <a:rPr lang="en-US" sz="2000" dirty="0">
                <a:latin typeface="Cambria" pitchFamily="18" charset="0"/>
                <a:ea typeface="Cambria" pitchFamily="18" charset="0"/>
              </a:rPr>
              <a:t>on African American </a:t>
            </a:r>
            <a:r>
              <a:rPr lang="en-US" sz="2000" dirty="0" smtClean="0">
                <a:latin typeface="Cambria" pitchFamily="18" charset="0"/>
                <a:ea typeface="Cambria" pitchFamily="18" charset="0"/>
              </a:rPr>
              <a:t>women’s consciousness</a:t>
            </a:r>
            <a:r>
              <a:rPr lang="en-US" sz="2000" dirty="0" smtClean="0">
                <a:latin typeface="Cambria" pitchFamily="18" charset="0"/>
                <a:ea typeface="Cambria" pitchFamily="18" charset="0"/>
              </a:rPr>
              <a:t>.</a:t>
            </a:r>
          </a:p>
          <a:p>
            <a:r>
              <a:rPr lang="en-US" sz="2000" dirty="0" smtClean="0">
                <a:latin typeface="Cambria" pitchFamily="18" charset="0"/>
                <a:ea typeface="Cambria" pitchFamily="18" charset="0"/>
              </a:rPr>
              <a:t>Women writers determined to help one another publish and affirm the value of each other’s voices.</a:t>
            </a:r>
          </a:p>
          <a:p>
            <a:r>
              <a:rPr lang="en-US" sz="2000" dirty="0" smtClean="0">
                <a:latin typeface="Cambria" pitchFamily="18" charset="0"/>
                <a:ea typeface="Cambria" pitchFamily="18" charset="0"/>
              </a:rPr>
              <a:t>June </a:t>
            </a:r>
            <a:r>
              <a:rPr lang="en-US" sz="2000" dirty="0" smtClean="0">
                <a:latin typeface="Cambria" pitchFamily="18" charset="0"/>
                <a:ea typeface="Cambria" pitchFamily="18" charset="0"/>
              </a:rPr>
              <a:t>Jordan, </a:t>
            </a:r>
            <a:r>
              <a:rPr lang="en-US" sz="2000" dirty="0" smtClean="0">
                <a:latin typeface="Cambria" pitchFamily="18" charset="0"/>
                <a:ea typeface="Cambria" pitchFamily="18" charset="0"/>
              </a:rPr>
              <a:t>Toni Morrison, Alice Walker, Nana Maynard, </a:t>
            </a:r>
            <a:r>
              <a:rPr lang="en-US" sz="2000" dirty="0" err="1" smtClean="0">
                <a:latin typeface="Cambria" pitchFamily="18" charset="0"/>
                <a:ea typeface="Cambria" pitchFamily="18" charset="0"/>
              </a:rPr>
              <a:t>Ntzoke</a:t>
            </a:r>
            <a:r>
              <a:rPr lang="en-US" sz="2000" dirty="0" smtClean="0">
                <a:latin typeface="Cambria" pitchFamily="18" charset="0"/>
                <a:ea typeface="Cambria" pitchFamily="18" charset="0"/>
              </a:rPr>
              <a:t> </a:t>
            </a:r>
            <a:r>
              <a:rPr lang="en-US" sz="2000" dirty="0" err="1" smtClean="0">
                <a:latin typeface="Cambria" pitchFamily="18" charset="0"/>
                <a:ea typeface="Cambria" pitchFamily="18" charset="0"/>
              </a:rPr>
              <a:t>Shange</a:t>
            </a:r>
            <a:r>
              <a:rPr lang="en-US" sz="2000" dirty="0" smtClean="0">
                <a:latin typeface="Cambria" pitchFamily="18" charset="0"/>
                <a:ea typeface="Cambria" pitchFamily="18" charset="0"/>
              </a:rPr>
              <a:t>, </a:t>
            </a:r>
            <a:r>
              <a:rPr lang="en-US" sz="2000" dirty="0" err="1" smtClean="0">
                <a:latin typeface="Cambria" pitchFamily="18" charset="0"/>
                <a:ea typeface="Cambria" pitchFamily="18" charset="0"/>
              </a:rPr>
              <a:t>Vertamae</a:t>
            </a:r>
            <a:r>
              <a:rPr lang="en-US" sz="2000" dirty="0" smtClean="0">
                <a:latin typeface="Cambria" pitchFamily="18" charset="0"/>
                <a:ea typeface="Cambria" pitchFamily="18" charset="0"/>
              </a:rPr>
              <a:t> Grosvenor</a:t>
            </a:r>
            <a:r>
              <a:rPr lang="en-US" sz="2000" dirty="0" smtClean="0">
                <a:latin typeface="Cambria" pitchFamily="18" charset="0"/>
                <a:ea typeface="Cambria" pitchFamily="18" charset="0"/>
              </a:rPr>
              <a:t>, et. Al.</a:t>
            </a:r>
            <a:endParaRPr lang="en-US" sz="2000" dirty="0">
              <a:latin typeface="Cambria" pitchFamily="18" charset="0"/>
              <a:ea typeface="Cambria" pitchFamily="18" charset="0"/>
            </a:endParaRPr>
          </a:p>
          <a:p>
            <a:endParaRPr lang="en-US" sz="2000" dirty="0"/>
          </a:p>
        </p:txBody>
      </p:sp>
      <p:pic>
        <p:nvPicPr>
          <p:cNvPr id="7" name="Content Placeholder 6" descr="sisterhood.jpeg"/>
          <p:cNvPicPr>
            <a:picLocks noGrp="1" noChangeAspect="1"/>
          </p:cNvPicPr>
          <p:nvPr>
            <p:ph sz="half" idx="2"/>
          </p:nvPr>
        </p:nvPicPr>
        <p:blipFill>
          <a:blip r:embed="rId2"/>
          <a:stretch>
            <a:fillRect/>
          </a:stretch>
        </p:blipFill>
        <p:spPr>
          <a:xfrm>
            <a:off x="5105400" y="3860602"/>
            <a:ext cx="4038600" cy="299739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Toni </a:t>
            </a:r>
            <a:r>
              <a:rPr lang="en-US" dirty="0" smtClean="0">
                <a:latin typeface="Cambria" pitchFamily="18" charset="0"/>
                <a:ea typeface="Cambria" pitchFamily="18" charset="0"/>
              </a:rPr>
              <a:t>Morrison (1931 – 2019)</a:t>
            </a:r>
            <a:endParaRPr lang="en-US" dirty="0">
              <a:latin typeface="Cambria" pitchFamily="18" charset="0"/>
              <a:ea typeface="Cambria" pitchFamily="18" charset="0"/>
            </a:endParaRPr>
          </a:p>
        </p:txBody>
      </p:sp>
      <p:pic>
        <p:nvPicPr>
          <p:cNvPr id="6" name="Content Placeholder 5" descr="600full-toni-morrison.gif"/>
          <p:cNvPicPr>
            <a:picLocks noGrp="1" noChangeAspect="1"/>
          </p:cNvPicPr>
          <p:nvPr>
            <p:ph sz="half" idx="1"/>
          </p:nvPr>
        </p:nvPicPr>
        <p:blipFill>
          <a:blip r:embed="rId2"/>
          <a:stretch>
            <a:fillRect/>
          </a:stretch>
        </p:blipFill>
        <p:spPr>
          <a:xfrm>
            <a:off x="285720" y="1285860"/>
            <a:ext cx="2970526" cy="3780000"/>
          </a:xfrm>
        </p:spPr>
      </p:pic>
      <p:sp>
        <p:nvSpPr>
          <p:cNvPr id="5" name="Content Placeholder 4"/>
          <p:cNvSpPr>
            <a:spLocks noGrp="1"/>
          </p:cNvSpPr>
          <p:nvPr>
            <p:ph sz="half" idx="2"/>
          </p:nvPr>
        </p:nvSpPr>
        <p:spPr>
          <a:xfrm>
            <a:off x="4071934" y="1285860"/>
            <a:ext cx="4614866" cy="5357850"/>
          </a:xfrm>
        </p:spPr>
        <p:txBody>
          <a:bodyPr>
            <a:normAutofit fontScale="77500" lnSpcReduction="20000"/>
          </a:bodyPr>
          <a:lstStyle/>
          <a:p>
            <a:r>
              <a:rPr lang="en-US" dirty="0" smtClean="0">
                <a:latin typeface="Cambria" pitchFamily="18" charset="0"/>
                <a:ea typeface="Cambria" pitchFamily="18" charset="0"/>
              </a:rPr>
              <a:t>Nobel Prize for Literature, 1993</a:t>
            </a:r>
          </a:p>
          <a:p>
            <a:r>
              <a:rPr lang="en-US" dirty="0" smtClean="0">
                <a:latin typeface="Cambria" pitchFamily="18" charset="0"/>
                <a:ea typeface="Cambria" pitchFamily="18" charset="0"/>
              </a:rPr>
              <a:t>Pulitzer Prize for Fiction, 1987 (</a:t>
            </a:r>
            <a:r>
              <a:rPr lang="en-US" i="1" dirty="0" smtClean="0">
                <a:latin typeface="Cambria" pitchFamily="18" charset="0"/>
                <a:ea typeface="Cambria" pitchFamily="18" charset="0"/>
              </a:rPr>
              <a:t>Beloved</a:t>
            </a:r>
            <a:r>
              <a:rPr lang="en-US" dirty="0" smtClean="0">
                <a:latin typeface="Cambria" pitchFamily="18" charset="0"/>
                <a:ea typeface="Cambria" pitchFamily="18" charset="0"/>
              </a:rPr>
              <a:t>); French Legion of Honor (2010); Presidential Medal of Freedom (2012)</a:t>
            </a:r>
          </a:p>
          <a:p>
            <a:r>
              <a:rPr lang="en-US" dirty="0" smtClean="0">
                <a:latin typeface="Cambria" pitchFamily="18" charset="0"/>
                <a:ea typeface="Cambria" pitchFamily="18" charset="0"/>
              </a:rPr>
              <a:t>Noted for her examination of Black experience (particularly female) within Black community</a:t>
            </a:r>
          </a:p>
          <a:p>
            <a:r>
              <a:rPr lang="en-US" dirty="0" smtClean="0">
                <a:latin typeface="Bradley Hand ITC" pitchFamily="66" charset="0"/>
              </a:rPr>
              <a:t>"In order to be as free as I possibly can, in my own imagination, I can't take positions that are closed. Everything I've ever done, in the writing world, has been to expand articulation, rather than to close it, to open doors, sometimes, not even closing the book — leaving the endings open for reinterpretation, </a:t>
            </a:r>
            <a:r>
              <a:rPr lang="en-US" dirty="0" err="1" smtClean="0">
                <a:latin typeface="Bradley Hand ITC" pitchFamily="66" charset="0"/>
              </a:rPr>
              <a:t>revisitation</a:t>
            </a:r>
            <a:r>
              <a:rPr lang="en-US" dirty="0" smtClean="0">
                <a:latin typeface="Bradley Hand ITC" pitchFamily="66" charset="0"/>
              </a:rPr>
              <a:t>, a little ambiguity</a:t>
            </a:r>
            <a:r>
              <a:rPr lang="en-US" dirty="0" smtClean="0">
                <a:latin typeface="Bradley Hand ITC" pitchFamily="66" charset="0"/>
              </a:rPr>
              <a:t>.”</a:t>
            </a:r>
            <a:endParaRPr lang="en-US" dirty="0" smtClean="0">
              <a:latin typeface="Bradley Hand ITC" pitchFamily="66" charset="0"/>
              <a:ea typeface="Cambria" pitchFamily="18" charset="0"/>
            </a:endParaRPr>
          </a:p>
          <a:p>
            <a:endParaRPr lang="en-US" dirty="0">
              <a:latin typeface="Cambria" pitchFamily="18" charset="0"/>
              <a:ea typeface="Cambria" pitchFamily="18" charset="0"/>
            </a:endParaRPr>
          </a:p>
        </p:txBody>
      </p:sp>
      <p:pic>
        <p:nvPicPr>
          <p:cNvPr id="8" name="Picture 7" descr="12mag-12morrison.t_CA2-jumbo.jpg"/>
          <p:cNvPicPr>
            <a:picLocks noChangeAspect="1"/>
          </p:cNvPicPr>
          <p:nvPr/>
        </p:nvPicPr>
        <p:blipFill>
          <a:blip r:embed="rId3" cstate="print"/>
          <a:stretch>
            <a:fillRect/>
          </a:stretch>
        </p:blipFill>
        <p:spPr>
          <a:xfrm>
            <a:off x="2000232" y="4143380"/>
            <a:ext cx="1759555" cy="252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ercy.jpg"/>
          <p:cNvPicPr>
            <a:picLocks noChangeAspect="1"/>
          </p:cNvPicPr>
          <p:nvPr/>
        </p:nvPicPr>
        <p:blipFill>
          <a:blip r:embed="rId2"/>
          <a:stretch>
            <a:fillRect/>
          </a:stretch>
        </p:blipFill>
        <p:spPr>
          <a:xfrm>
            <a:off x="3857620" y="0"/>
            <a:ext cx="1666875" cy="2743200"/>
          </a:xfrm>
          <a:prstGeom prst="rect">
            <a:avLst/>
          </a:prstGeom>
        </p:spPr>
      </p:pic>
      <p:pic>
        <p:nvPicPr>
          <p:cNvPr id="6" name="Picture 5" descr="sula.jpg"/>
          <p:cNvPicPr>
            <a:picLocks noChangeAspect="1"/>
          </p:cNvPicPr>
          <p:nvPr/>
        </p:nvPicPr>
        <p:blipFill>
          <a:blip r:embed="rId3" cstate="print"/>
          <a:stretch>
            <a:fillRect/>
          </a:stretch>
        </p:blipFill>
        <p:spPr>
          <a:xfrm>
            <a:off x="7429592" y="3929066"/>
            <a:ext cx="1714408" cy="2520000"/>
          </a:xfrm>
          <a:prstGeom prst="rect">
            <a:avLst/>
          </a:prstGeom>
        </p:spPr>
      </p:pic>
      <p:pic>
        <p:nvPicPr>
          <p:cNvPr id="7" name="Picture 6" descr="bluest eye.jpeg"/>
          <p:cNvPicPr>
            <a:picLocks noChangeAspect="1"/>
          </p:cNvPicPr>
          <p:nvPr/>
        </p:nvPicPr>
        <p:blipFill>
          <a:blip r:embed="rId4"/>
          <a:stretch>
            <a:fillRect/>
          </a:stretch>
        </p:blipFill>
        <p:spPr>
          <a:xfrm>
            <a:off x="357158" y="142852"/>
            <a:ext cx="2131336" cy="3240000"/>
          </a:xfrm>
          <a:prstGeom prst="rect">
            <a:avLst/>
          </a:prstGeom>
        </p:spPr>
      </p:pic>
      <p:pic>
        <p:nvPicPr>
          <p:cNvPr id="8" name="Picture 7" descr="Song-of-Solomon.jpeg"/>
          <p:cNvPicPr>
            <a:picLocks noChangeAspect="1"/>
          </p:cNvPicPr>
          <p:nvPr/>
        </p:nvPicPr>
        <p:blipFill>
          <a:blip r:embed="rId5" cstate="print"/>
          <a:stretch>
            <a:fillRect/>
          </a:stretch>
        </p:blipFill>
        <p:spPr>
          <a:xfrm>
            <a:off x="5857884" y="0"/>
            <a:ext cx="2533388" cy="3780000"/>
          </a:xfrm>
          <a:prstGeom prst="rect">
            <a:avLst/>
          </a:prstGeom>
        </p:spPr>
      </p:pic>
      <p:pic>
        <p:nvPicPr>
          <p:cNvPr id="9" name="Picture 8" descr="beloved.jpeg"/>
          <p:cNvPicPr>
            <a:picLocks noChangeAspect="1"/>
          </p:cNvPicPr>
          <p:nvPr/>
        </p:nvPicPr>
        <p:blipFill>
          <a:blip r:embed="rId6" cstate="print"/>
          <a:stretch>
            <a:fillRect/>
          </a:stretch>
        </p:blipFill>
        <p:spPr>
          <a:xfrm>
            <a:off x="2571736" y="2643182"/>
            <a:ext cx="2693357" cy="3960000"/>
          </a:xfrm>
          <a:prstGeom prst="rect">
            <a:avLst/>
          </a:prstGeom>
        </p:spPr>
      </p:pic>
      <p:pic>
        <p:nvPicPr>
          <p:cNvPr id="10" name="Picture 9" descr="220px-Jazz_(novel).jpg"/>
          <p:cNvPicPr>
            <a:picLocks noChangeAspect="1"/>
          </p:cNvPicPr>
          <p:nvPr/>
        </p:nvPicPr>
        <p:blipFill>
          <a:blip r:embed="rId7"/>
          <a:stretch>
            <a:fillRect/>
          </a:stretch>
        </p:blipFill>
        <p:spPr>
          <a:xfrm>
            <a:off x="214282" y="3571876"/>
            <a:ext cx="2095500" cy="3114675"/>
          </a:xfrm>
          <a:prstGeom prst="rect">
            <a:avLst/>
          </a:prstGeom>
        </p:spPr>
      </p:pic>
      <p:pic>
        <p:nvPicPr>
          <p:cNvPr id="11" name="Picture 10" descr="paradise.jpeg"/>
          <p:cNvPicPr>
            <a:picLocks noChangeAspect="1"/>
          </p:cNvPicPr>
          <p:nvPr/>
        </p:nvPicPr>
        <p:blipFill>
          <a:blip r:embed="rId8" cstate="print"/>
          <a:stretch>
            <a:fillRect/>
          </a:stretch>
        </p:blipFill>
        <p:spPr>
          <a:xfrm>
            <a:off x="5357818" y="3929066"/>
            <a:ext cx="1991283" cy="284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00034" y="4143380"/>
            <a:ext cx="8186766" cy="2268535"/>
          </a:xfrm>
        </p:spPr>
        <p:txBody>
          <a:bodyPr>
            <a:normAutofit/>
          </a:bodyPr>
          <a:lstStyle/>
          <a:p>
            <a:pPr>
              <a:buNone/>
            </a:pPr>
            <a:r>
              <a:rPr lang="en-US" dirty="0" smtClean="0">
                <a:latin typeface="Lucida Calligraphy" pitchFamily="66" charset="0"/>
              </a:rPr>
              <a:t>	“an </a:t>
            </a:r>
            <a:r>
              <a:rPr lang="en-US" dirty="0" smtClean="0">
                <a:latin typeface="Lucida Calligraphy" pitchFamily="66" charset="0"/>
              </a:rPr>
              <a:t>experiment in the removal of all racial codes from a narrative about two characters of different races for whom racial identity is crucial”</a:t>
            </a:r>
            <a:endParaRPr lang="en-US" dirty="0"/>
          </a:p>
        </p:txBody>
      </p:sp>
      <p:pic>
        <p:nvPicPr>
          <p:cNvPr id="9" name="Content Placeholder 4" descr="008226312_1-536e0dfeb0e9bb76fca80fba1ce234f9.png"/>
          <p:cNvPicPr>
            <a:picLocks noChangeAspect="1"/>
          </p:cNvPicPr>
          <p:nvPr/>
        </p:nvPicPr>
        <p:blipFill>
          <a:blip r:embed="rId2"/>
          <a:stretch>
            <a:fillRect/>
          </a:stretch>
        </p:blipFill>
        <p:spPr>
          <a:xfrm>
            <a:off x="2571736" y="642918"/>
            <a:ext cx="4038600" cy="30289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00034" y="571480"/>
            <a:ext cx="4038600" cy="4500594"/>
          </a:xfrm>
        </p:spPr>
        <p:txBody>
          <a:bodyPr>
            <a:normAutofit fontScale="70000" lnSpcReduction="20000"/>
          </a:bodyPr>
          <a:lstStyle/>
          <a:p>
            <a:r>
              <a:rPr lang="en-US" sz="3000" b="1" dirty="0" smtClean="0">
                <a:solidFill>
                  <a:schemeClr val="accent5">
                    <a:lumMod val="60000"/>
                    <a:lumOff val="40000"/>
                  </a:schemeClr>
                </a:solidFill>
                <a:latin typeface="Cambria" pitchFamily="18" charset="0"/>
                <a:ea typeface="Cambria" pitchFamily="18" charset="0"/>
                <a:cs typeface="Calibri" pitchFamily="34" charset="0"/>
              </a:rPr>
              <a:t>Title</a:t>
            </a:r>
            <a:r>
              <a:rPr lang="en-US" sz="3000" dirty="0" smtClean="0">
                <a:latin typeface="Cambria" pitchFamily="18" charset="0"/>
                <a:ea typeface="Cambria" pitchFamily="18" charset="0"/>
                <a:cs typeface="Calibri" pitchFamily="34" charset="0"/>
              </a:rPr>
              <a:t> relates to episodic style of the story; </a:t>
            </a:r>
            <a:r>
              <a:rPr lang="en-US" sz="3000" dirty="0" smtClean="0">
                <a:latin typeface="Cambria" pitchFamily="18" charset="0"/>
                <a:ea typeface="Cambria" pitchFamily="18" charset="0"/>
                <a:cs typeface="Calibri" pitchFamily="34" charset="0"/>
              </a:rPr>
              <a:t>five acts -vignettes </a:t>
            </a:r>
            <a:r>
              <a:rPr lang="en-US" sz="3000" dirty="0" smtClean="0">
                <a:latin typeface="Cambria" pitchFamily="18" charset="0"/>
                <a:ea typeface="Cambria" pitchFamily="18" charset="0"/>
                <a:cs typeface="Calibri" pitchFamily="34" charset="0"/>
              </a:rPr>
              <a:t>bringing together the rhythms of two lives for five short moments</a:t>
            </a:r>
            <a:r>
              <a:rPr lang="en-US" sz="3000" dirty="0" smtClean="0">
                <a:latin typeface="Cambria" pitchFamily="18" charset="0"/>
                <a:ea typeface="Cambria" pitchFamily="18" charset="0"/>
                <a:cs typeface="Calibri" pitchFamily="34" charset="0"/>
              </a:rPr>
              <a:t>. Narratives structurally intertwined</a:t>
            </a:r>
            <a:endParaRPr lang="en-US" sz="3000" dirty="0" smtClean="0">
              <a:latin typeface="Cambria" pitchFamily="18" charset="0"/>
              <a:ea typeface="Cambria" pitchFamily="18" charset="0"/>
              <a:cs typeface="Calibri" pitchFamily="34" charset="0"/>
            </a:endParaRPr>
          </a:p>
          <a:p>
            <a:endParaRPr lang="en-US" sz="3000" dirty="0" smtClean="0">
              <a:latin typeface="Cambria" pitchFamily="18" charset="0"/>
              <a:ea typeface="Cambria" pitchFamily="18" charset="0"/>
              <a:cs typeface="Calibri" pitchFamily="34" charset="0"/>
            </a:endParaRPr>
          </a:p>
          <a:p>
            <a:r>
              <a:rPr lang="en-US" b="1" dirty="0" smtClean="0">
                <a:solidFill>
                  <a:schemeClr val="accent5">
                    <a:lumMod val="60000"/>
                    <a:lumOff val="40000"/>
                  </a:schemeClr>
                </a:solidFill>
                <a:latin typeface="Cambria" pitchFamily="18" charset="0"/>
                <a:ea typeface="Cambria" pitchFamily="18" charset="0"/>
              </a:rPr>
              <a:t>Themes</a:t>
            </a:r>
            <a:r>
              <a:rPr lang="en-US" dirty="0" smtClean="0">
                <a:latin typeface="Cambria" pitchFamily="18" charset="0"/>
                <a:ea typeface="Cambria" pitchFamily="18" charset="0"/>
              </a:rPr>
              <a:t>: friendship, motherhood, history/memory, </a:t>
            </a:r>
            <a:r>
              <a:rPr lang="en-US" dirty="0" smtClean="0">
                <a:latin typeface="Cambria" pitchFamily="18" charset="0"/>
                <a:ea typeface="Cambria" pitchFamily="18" charset="0"/>
              </a:rPr>
              <a:t>stereotyping, race</a:t>
            </a:r>
            <a:r>
              <a:rPr lang="en-US" dirty="0" smtClean="0">
                <a:latin typeface="Cambria" pitchFamily="18" charset="0"/>
                <a:ea typeface="Cambria" pitchFamily="18" charset="0"/>
              </a:rPr>
              <a:t>; </a:t>
            </a:r>
            <a:r>
              <a:rPr lang="en-US" dirty="0" smtClean="0">
                <a:latin typeface="Cambria" pitchFamily="18" charset="0"/>
                <a:ea typeface="Cambria" pitchFamily="18" charset="0"/>
                <a:cs typeface="Calibri" pitchFamily="34" charset="0"/>
              </a:rPr>
              <a:t>external conflict (racism, class) vs. Internal conflict (search for truth).</a:t>
            </a:r>
            <a:endParaRPr lang="en-US" dirty="0"/>
          </a:p>
        </p:txBody>
      </p:sp>
      <p:sp>
        <p:nvSpPr>
          <p:cNvPr id="9" name="Content Placeholder 8"/>
          <p:cNvSpPr>
            <a:spLocks noGrp="1"/>
          </p:cNvSpPr>
          <p:nvPr>
            <p:ph sz="half" idx="2"/>
          </p:nvPr>
        </p:nvSpPr>
        <p:spPr>
          <a:xfrm>
            <a:off x="4648200" y="3000372"/>
            <a:ext cx="4038600" cy="3125791"/>
          </a:xfrm>
        </p:spPr>
        <p:txBody>
          <a:bodyPr>
            <a:normAutofit fontScale="70000" lnSpcReduction="20000"/>
          </a:bodyPr>
          <a:lstStyle/>
          <a:p>
            <a:r>
              <a:rPr lang="en-US" b="1" dirty="0" smtClean="0">
                <a:solidFill>
                  <a:schemeClr val="accent5">
                    <a:lumMod val="60000"/>
                    <a:lumOff val="40000"/>
                  </a:schemeClr>
                </a:solidFill>
                <a:latin typeface="Cambria" pitchFamily="18" charset="0"/>
                <a:ea typeface="Cambria" pitchFamily="18" charset="0"/>
                <a:cs typeface="Calibri" pitchFamily="34" charset="0"/>
              </a:rPr>
              <a:t>Interstices</a:t>
            </a:r>
            <a:r>
              <a:rPr lang="en-US" dirty="0" smtClean="0">
                <a:latin typeface="Cambria" pitchFamily="18" charset="0"/>
                <a:ea typeface="Cambria" pitchFamily="18" charset="0"/>
                <a:cs typeface="Calibri" pitchFamily="34" charset="0"/>
              </a:rPr>
              <a:t>: </a:t>
            </a:r>
          </a:p>
          <a:p>
            <a:pPr>
              <a:buNone/>
            </a:pPr>
            <a:r>
              <a:rPr lang="en-US" dirty="0" smtClean="0">
                <a:latin typeface="Cambria" pitchFamily="18" charset="0"/>
                <a:ea typeface="Cambria" pitchFamily="18" charset="0"/>
                <a:cs typeface="Calibri" pitchFamily="34" charset="0"/>
              </a:rPr>
              <a:t>	Maggie: mute, “sandy-colored,” “legs like parentheses”; shared past; </a:t>
            </a:r>
            <a:r>
              <a:rPr lang="en-US" dirty="0" smtClean="0">
                <a:latin typeface="Cambria" pitchFamily="18" charset="0"/>
                <a:ea typeface="Cambria" pitchFamily="18" charset="0"/>
                <a:cs typeface="Calibri" pitchFamily="34" charset="0"/>
              </a:rPr>
              <a:t>surrogate. </a:t>
            </a:r>
          </a:p>
          <a:p>
            <a:pPr>
              <a:buNone/>
            </a:pPr>
            <a:r>
              <a:rPr lang="en-US" dirty="0" smtClean="0">
                <a:latin typeface="Cambria" pitchFamily="18" charset="0"/>
                <a:ea typeface="Cambria" pitchFamily="18" charset="0"/>
                <a:cs typeface="Calibri" pitchFamily="34" charset="0"/>
              </a:rPr>
              <a:t>	</a:t>
            </a:r>
            <a:r>
              <a:rPr lang="en-US" dirty="0" smtClean="0">
                <a:latin typeface="Bradley Hand ITC" pitchFamily="66" charset="0"/>
                <a:ea typeface="Cambria" pitchFamily="18" charset="0"/>
                <a:cs typeface="Calibri" pitchFamily="34" charset="0"/>
              </a:rPr>
              <a:t>“Whatever happened to Maggie?”</a:t>
            </a:r>
            <a:endParaRPr lang="en-US" dirty="0" smtClean="0">
              <a:latin typeface="Cambria" pitchFamily="18" charset="0"/>
              <a:ea typeface="Cambria" pitchFamily="18" charset="0"/>
              <a:cs typeface="Calibri" pitchFamily="34" charset="0"/>
            </a:endParaRPr>
          </a:p>
          <a:p>
            <a:pPr>
              <a:buNone/>
            </a:pPr>
            <a:r>
              <a:rPr lang="en-US" dirty="0" smtClean="0">
                <a:latin typeface="Cambria" pitchFamily="18" charset="0"/>
                <a:ea typeface="Cambria" pitchFamily="18" charset="0"/>
                <a:cs typeface="Calibri" pitchFamily="34" charset="0"/>
              </a:rPr>
              <a:t>	The Orchard</a:t>
            </a:r>
            <a:r>
              <a:rPr lang="en-US" dirty="0" smtClean="0">
                <a:latin typeface="Cambria" pitchFamily="18" charset="0"/>
                <a:ea typeface="Cambria" pitchFamily="18" charset="0"/>
                <a:cs typeface="Calibri" pitchFamily="34" charset="0"/>
              </a:rPr>
              <a:t>: centerpiece, in-between space</a:t>
            </a:r>
            <a:endParaRPr lang="en-US" dirty="0" smtClean="0">
              <a:latin typeface="Cambria" pitchFamily="18" charset="0"/>
              <a:ea typeface="Cambria" pitchFamily="18" charset="0"/>
              <a:cs typeface="Calibri" pitchFamily="34" charset="0"/>
            </a:endParaRPr>
          </a:p>
          <a:p>
            <a:endParaRPr lang="en-US" b="1" dirty="0">
              <a:solidFill>
                <a:schemeClr val="accent1">
                  <a:lumMod val="60000"/>
                  <a:lumOff val="40000"/>
                </a:schemeClr>
              </a:solidFill>
            </a:endParaRPr>
          </a:p>
        </p:txBody>
      </p:sp>
      <p:pic>
        <p:nvPicPr>
          <p:cNvPr id="10" name="Picture 9" descr="busing.jpg"/>
          <p:cNvPicPr>
            <a:picLocks noChangeAspect="1"/>
          </p:cNvPicPr>
          <p:nvPr/>
        </p:nvPicPr>
        <p:blipFill>
          <a:blip r:embed="rId2"/>
          <a:stretch>
            <a:fillRect/>
          </a:stretch>
        </p:blipFill>
        <p:spPr>
          <a:xfrm>
            <a:off x="4786314" y="500042"/>
            <a:ext cx="4032000" cy="2268000"/>
          </a:xfrm>
          <a:prstGeom prst="rect">
            <a:avLst/>
          </a:prstGeom>
        </p:spPr>
      </p:pic>
      <p:pic>
        <p:nvPicPr>
          <p:cNvPr id="11" name="Picture 10" descr="20140917_africanamericanchildrengetty-e1537913135209.jpg"/>
          <p:cNvPicPr>
            <a:picLocks noChangeAspect="1"/>
          </p:cNvPicPr>
          <p:nvPr/>
        </p:nvPicPr>
        <p:blipFill>
          <a:blip r:embed="rId3"/>
          <a:stretch>
            <a:fillRect/>
          </a:stretch>
        </p:blipFill>
        <p:spPr>
          <a:xfrm>
            <a:off x="1500166" y="4714884"/>
            <a:ext cx="1969421" cy="180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Alice </a:t>
            </a:r>
            <a:r>
              <a:rPr lang="en-US" dirty="0" smtClean="0">
                <a:latin typeface="Cambria" pitchFamily="18" charset="0"/>
                <a:ea typeface="Cambria" pitchFamily="18" charset="0"/>
              </a:rPr>
              <a:t>Walker (1944 - )</a:t>
            </a:r>
            <a:endParaRPr lang="en-US" dirty="0">
              <a:latin typeface="Cambria" pitchFamily="18" charset="0"/>
              <a:ea typeface="Cambria" pitchFamily="18" charset="0"/>
            </a:endParaRPr>
          </a:p>
        </p:txBody>
      </p:sp>
      <p:pic>
        <p:nvPicPr>
          <p:cNvPr id="5" name="Content Placeholder 4" descr="walker-alice-credit-scott-campbell.jpg"/>
          <p:cNvPicPr>
            <a:picLocks noGrp="1" noChangeAspect="1"/>
          </p:cNvPicPr>
          <p:nvPr>
            <p:ph sz="half" idx="1"/>
          </p:nvPr>
        </p:nvPicPr>
        <p:blipFill>
          <a:blip r:embed="rId2" cstate="print"/>
          <a:stretch>
            <a:fillRect/>
          </a:stretch>
        </p:blipFill>
        <p:spPr>
          <a:xfrm>
            <a:off x="357158" y="4214818"/>
            <a:ext cx="2376000" cy="2376000"/>
          </a:xfrm>
        </p:spPr>
      </p:pic>
      <p:sp>
        <p:nvSpPr>
          <p:cNvPr id="6" name="Content Placeholder 5"/>
          <p:cNvSpPr>
            <a:spLocks noGrp="1"/>
          </p:cNvSpPr>
          <p:nvPr>
            <p:ph sz="half" idx="2"/>
          </p:nvPr>
        </p:nvSpPr>
        <p:spPr>
          <a:xfrm>
            <a:off x="3286116" y="1357298"/>
            <a:ext cx="5400684" cy="5357850"/>
          </a:xfrm>
        </p:spPr>
        <p:txBody>
          <a:bodyPr>
            <a:normAutofit fontScale="40000" lnSpcReduction="20000"/>
          </a:bodyPr>
          <a:lstStyle/>
          <a:p>
            <a:r>
              <a:rPr lang="en-US" sz="4200" dirty="0" smtClean="0">
                <a:latin typeface="Cambria" pitchFamily="18" charset="0"/>
                <a:ea typeface="Cambria" pitchFamily="18" charset="0"/>
              </a:rPr>
              <a:t>Born to African-American sharecroppers, began writing as a child due to partial blindness – novelist, essayist, poet, civil rights movement.</a:t>
            </a:r>
          </a:p>
          <a:p>
            <a:r>
              <a:rPr lang="en-US" sz="4200" dirty="0" smtClean="0">
                <a:latin typeface="Cambria" pitchFamily="18" charset="0"/>
                <a:ea typeface="Cambria" pitchFamily="18" charset="0"/>
              </a:rPr>
              <a:t>The first African – American woman to win the Pulitzer Prize for Fiction; </a:t>
            </a:r>
            <a:r>
              <a:rPr lang="en-US" sz="4200" i="1" dirty="0" smtClean="0">
                <a:latin typeface="Cambria" pitchFamily="18" charset="0"/>
                <a:ea typeface="Cambria" pitchFamily="18" charset="0"/>
              </a:rPr>
              <a:t>The Color Purple </a:t>
            </a:r>
            <a:r>
              <a:rPr lang="en-US" sz="4200" dirty="0" smtClean="0">
                <a:latin typeface="Cambria" pitchFamily="18" charset="0"/>
                <a:ea typeface="Cambria" pitchFamily="18" charset="0"/>
              </a:rPr>
              <a:t>(1982) – coming-of-age novel in epistolary mode / folk language</a:t>
            </a:r>
          </a:p>
          <a:p>
            <a:r>
              <a:rPr lang="en-US" sz="4200" dirty="0" smtClean="0">
                <a:latin typeface="Cambria" pitchFamily="18" charset="0"/>
                <a:ea typeface="Cambria" pitchFamily="18" charset="0"/>
              </a:rPr>
              <a:t>Taught </a:t>
            </a:r>
            <a:r>
              <a:rPr lang="en-US" sz="4200" u="sng" dirty="0" smtClean="0">
                <a:latin typeface="Cambria" pitchFamily="18" charset="0"/>
                <a:ea typeface="Cambria" pitchFamily="18" charset="0"/>
              </a:rPr>
              <a:t>the first US course in black women's literature</a:t>
            </a:r>
            <a:r>
              <a:rPr lang="en-US" sz="4200" dirty="0" smtClean="0">
                <a:latin typeface="Cambria" pitchFamily="18" charset="0"/>
                <a:ea typeface="Cambria" pitchFamily="18" charset="0"/>
              </a:rPr>
              <a:t>, at Wellesley College, in 1972; “In Search of Our Mothers' Gardens” (essays, 1983) unearth a buried tradition, from the 18th-century poet </a:t>
            </a:r>
            <a:r>
              <a:rPr lang="en-US" sz="4200" dirty="0" err="1" smtClean="0">
                <a:latin typeface="Cambria" pitchFamily="18" charset="0"/>
                <a:ea typeface="Cambria" pitchFamily="18" charset="0"/>
              </a:rPr>
              <a:t>Phillis</a:t>
            </a:r>
            <a:r>
              <a:rPr lang="en-US" sz="4200" dirty="0" smtClean="0">
                <a:latin typeface="Cambria" pitchFamily="18" charset="0"/>
                <a:ea typeface="Cambria" pitchFamily="18" charset="0"/>
              </a:rPr>
              <a:t> Wheatley to Gwendolyn Brooks and </a:t>
            </a:r>
            <a:r>
              <a:rPr lang="en-US" sz="4200" dirty="0" err="1" smtClean="0">
                <a:latin typeface="Cambria" pitchFamily="18" charset="0"/>
                <a:ea typeface="Cambria" pitchFamily="18" charset="0"/>
              </a:rPr>
              <a:t>Nella</a:t>
            </a:r>
            <a:r>
              <a:rPr lang="en-US" sz="4200" dirty="0" smtClean="0">
                <a:latin typeface="Cambria" pitchFamily="18" charset="0"/>
                <a:ea typeface="Cambria" pitchFamily="18" charset="0"/>
              </a:rPr>
              <a:t> Larsen. </a:t>
            </a:r>
          </a:p>
          <a:p>
            <a:r>
              <a:rPr lang="en-US" sz="4200" dirty="0" smtClean="0">
                <a:latin typeface="Cambria" pitchFamily="18" charset="0"/>
                <a:ea typeface="Cambria" pitchFamily="18" charset="0"/>
              </a:rPr>
              <a:t>Championing racial and gender equality</a:t>
            </a:r>
          </a:p>
          <a:p>
            <a:r>
              <a:rPr lang="en-US" sz="4200" dirty="0" smtClean="0">
                <a:latin typeface="Cambria" pitchFamily="18" charset="0"/>
                <a:ea typeface="Cambria" pitchFamily="18" charset="0"/>
              </a:rPr>
              <a:t>Never </a:t>
            </a:r>
            <a:r>
              <a:rPr lang="en-US" sz="4200" dirty="0" smtClean="0">
                <a:latin typeface="Cambria" pitchFamily="18" charset="0"/>
                <a:ea typeface="Cambria" pitchFamily="18" charset="0"/>
              </a:rPr>
              <a:t>wrote for a particular </a:t>
            </a:r>
            <a:r>
              <a:rPr lang="en-US" sz="4200" dirty="0" smtClean="0">
                <a:latin typeface="Cambria" pitchFamily="18" charset="0"/>
                <a:ea typeface="Cambria" pitchFamily="18" charset="0"/>
              </a:rPr>
              <a:t>group: </a:t>
            </a:r>
            <a:r>
              <a:rPr lang="en-US" sz="4200" dirty="0" smtClean="0">
                <a:latin typeface="Cambria" pitchFamily="18" charset="0"/>
                <a:ea typeface="Cambria" pitchFamily="18" charset="0"/>
              </a:rPr>
              <a:t>"It was about expressing my views and trusting there were people who would understand. I used to read Somerset Maugham all the time, even though he was white and English. </a:t>
            </a:r>
            <a:r>
              <a:rPr lang="en-US" sz="4200" b="1" dirty="0" smtClean="0">
                <a:solidFill>
                  <a:schemeClr val="accent6">
                    <a:lumMod val="60000"/>
                    <a:lumOff val="40000"/>
                  </a:schemeClr>
                </a:solidFill>
                <a:latin typeface="Cambria" pitchFamily="18" charset="0"/>
                <a:ea typeface="Cambria" pitchFamily="18" charset="0"/>
              </a:rPr>
              <a:t>Nobody has ever convinced me that race is real</a:t>
            </a:r>
            <a:r>
              <a:rPr lang="en-US" sz="4200" b="1" dirty="0" smtClean="0">
                <a:solidFill>
                  <a:schemeClr val="accent6">
                    <a:lumMod val="60000"/>
                    <a:lumOff val="40000"/>
                  </a:schemeClr>
                </a:solidFill>
                <a:latin typeface="Cambria" pitchFamily="18" charset="0"/>
                <a:ea typeface="Cambria" pitchFamily="18" charset="0"/>
              </a:rPr>
              <a:t>.</a:t>
            </a:r>
            <a:r>
              <a:rPr lang="en-US" sz="4200" dirty="0" smtClean="0">
                <a:latin typeface="Cambria" pitchFamily="18" charset="0"/>
                <a:ea typeface="Cambria" pitchFamily="18" charset="0"/>
              </a:rPr>
              <a:t>“</a:t>
            </a:r>
          </a:p>
          <a:p>
            <a:r>
              <a:rPr lang="en-US" sz="4200" dirty="0" smtClean="0">
                <a:latin typeface="Cambria" pitchFamily="18" charset="0"/>
                <a:ea typeface="Cambria" pitchFamily="18" charset="0"/>
              </a:rPr>
              <a:t>“</a:t>
            </a:r>
            <a:r>
              <a:rPr lang="en-US" sz="4200" b="1" dirty="0" err="1" smtClean="0">
                <a:solidFill>
                  <a:schemeClr val="accent6">
                    <a:lumMod val="60000"/>
                    <a:lumOff val="40000"/>
                  </a:schemeClr>
                </a:solidFill>
                <a:latin typeface="Cambria" pitchFamily="18" charset="0"/>
                <a:ea typeface="Cambria" pitchFamily="18" charset="0"/>
              </a:rPr>
              <a:t>Womanist</a:t>
            </a:r>
            <a:r>
              <a:rPr lang="en-US" sz="4200" dirty="0" smtClean="0">
                <a:latin typeface="Cambria" pitchFamily="18" charset="0"/>
                <a:ea typeface="Cambria" pitchFamily="18" charset="0"/>
              </a:rPr>
              <a:t>” - </a:t>
            </a:r>
            <a:r>
              <a:rPr lang="en-US" sz="4200" dirty="0" smtClean="0">
                <a:latin typeface="Cambria" pitchFamily="18" charset="0"/>
                <a:ea typeface="Cambria" pitchFamily="18" charset="0"/>
              </a:rPr>
              <a:t>“a black feminist or feminist of color … a woman who loves other women, sexually and/or </a:t>
            </a:r>
            <a:r>
              <a:rPr lang="en-US" sz="4200" dirty="0" err="1" smtClean="0">
                <a:latin typeface="Cambria" pitchFamily="18" charset="0"/>
                <a:ea typeface="Cambria" pitchFamily="18" charset="0"/>
              </a:rPr>
              <a:t>nonsexually</a:t>
            </a:r>
            <a:r>
              <a:rPr lang="en-US" sz="4200" dirty="0" smtClean="0">
                <a:latin typeface="Cambria" pitchFamily="18" charset="0"/>
                <a:ea typeface="Cambria" pitchFamily="18" charset="0"/>
              </a:rPr>
              <a:t> … committed to survival and wholeness of entire people, male and female.”</a:t>
            </a:r>
            <a:endParaRPr lang="en-US" sz="4200" dirty="0" smtClean="0">
              <a:latin typeface="Cambria" pitchFamily="18" charset="0"/>
              <a:ea typeface="Cambria" pitchFamily="18" charset="0"/>
            </a:endParaRPr>
          </a:p>
          <a:p>
            <a:endParaRPr lang="en-US" dirty="0">
              <a:latin typeface="Cambria" pitchFamily="18" charset="0"/>
              <a:ea typeface="Cambria" pitchFamily="18" charset="0"/>
            </a:endParaRPr>
          </a:p>
        </p:txBody>
      </p:sp>
      <p:pic>
        <p:nvPicPr>
          <p:cNvPr id="7" name="Picture 6" descr="usa-author-alice-walker-in-oakland.jpg"/>
          <p:cNvPicPr>
            <a:picLocks noChangeAspect="1"/>
          </p:cNvPicPr>
          <p:nvPr/>
        </p:nvPicPr>
        <p:blipFill>
          <a:blip r:embed="rId3"/>
          <a:stretch>
            <a:fillRect/>
          </a:stretch>
        </p:blipFill>
        <p:spPr>
          <a:xfrm>
            <a:off x="142844" y="1214422"/>
            <a:ext cx="2952000" cy="295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“Everyday Use” (1973)</a:t>
            </a:r>
            <a:endParaRPr lang="en-US" dirty="0">
              <a:latin typeface="Cambria" pitchFamily="18" charset="0"/>
              <a:ea typeface="Cambria" pitchFamily="18" charset="0"/>
            </a:endParaRPr>
          </a:p>
        </p:txBody>
      </p:sp>
      <p:sp>
        <p:nvSpPr>
          <p:cNvPr id="3" name="Text Placeholder 2"/>
          <p:cNvSpPr>
            <a:spLocks noGrp="1"/>
          </p:cNvSpPr>
          <p:nvPr>
            <p:ph type="body" sz="half" idx="1"/>
          </p:nvPr>
        </p:nvSpPr>
        <p:spPr>
          <a:xfrm>
            <a:off x="457200" y="1500174"/>
            <a:ext cx="4038600" cy="5000660"/>
          </a:xfrm>
        </p:spPr>
        <p:txBody>
          <a:bodyPr>
            <a:normAutofit fontScale="70000" lnSpcReduction="20000"/>
          </a:bodyPr>
          <a:lstStyle/>
          <a:p>
            <a:r>
              <a:rPr lang="en-US" u="sng" dirty="0" smtClean="0">
                <a:latin typeface="Cambria" pitchFamily="18" charset="0"/>
                <a:ea typeface="Cambria" pitchFamily="18" charset="0"/>
              </a:rPr>
              <a:t>Dee/</a:t>
            </a:r>
            <a:r>
              <a:rPr lang="en-US" u="sng" dirty="0" err="1" smtClean="0">
                <a:latin typeface="Cambria" pitchFamily="18" charset="0"/>
                <a:ea typeface="Cambria" pitchFamily="18" charset="0"/>
              </a:rPr>
              <a:t>Wangero</a:t>
            </a:r>
            <a:r>
              <a:rPr lang="en-US" dirty="0" smtClean="0">
                <a:latin typeface="Cambria" pitchFamily="18" charset="0"/>
                <a:ea typeface="Cambria" pitchFamily="18" charset="0"/>
              </a:rPr>
              <a:t> </a:t>
            </a:r>
          </a:p>
          <a:p>
            <a:pPr>
              <a:buNone/>
            </a:pPr>
            <a:r>
              <a:rPr lang="en-US" dirty="0" smtClean="0">
                <a:latin typeface="Cambria" pitchFamily="18" charset="0"/>
                <a:ea typeface="Cambria" pitchFamily="18" charset="0"/>
              </a:rPr>
              <a:t>	</a:t>
            </a:r>
            <a:r>
              <a:rPr lang="en-US" dirty="0" smtClean="0">
                <a:latin typeface="Cambria" pitchFamily="18" charset="0"/>
                <a:ea typeface="Cambria" pitchFamily="18" charset="0"/>
              </a:rPr>
              <a:t>Black </a:t>
            </a:r>
            <a:r>
              <a:rPr lang="en-US" dirty="0" smtClean="0">
                <a:latin typeface="Cambria" pitchFamily="18" charset="0"/>
                <a:ea typeface="Cambria" pitchFamily="18" charset="0"/>
              </a:rPr>
              <a:t>Pride (clothes) vs. actual ignorance of her American heritage</a:t>
            </a:r>
            <a:r>
              <a:rPr lang="en-US" dirty="0" smtClean="0">
                <a:latin typeface="Cambria" pitchFamily="18" charset="0"/>
                <a:ea typeface="Cambria" pitchFamily="18" charset="0"/>
              </a:rPr>
              <a:t>. Objects as art = distancing from this heritage / </a:t>
            </a:r>
            <a:r>
              <a:rPr lang="en-US" dirty="0" err="1" smtClean="0">
                <a:latin typeface="Cambria" pitchFamily="18" charset="0"/>
                <a:ea typeface="Cambria" pitchFamily="18" charset="0"/>
              </a:rPr>
              <a:t>aestheticizing</a:t>
            </a:r>
            <a:r>
              <a:rPr lang="en-US" dirty="0" smtClean="0">
                <a:latin typeface="Cambria" pitchFamily="18" charset="0"/>
                <a:ea typeface="Cambria" pitchFamily="18" charset="0"/>
              </a:rPr>
              <a:t> the past.</a:t>
            </a:r>
            <a:endParaRPr lang="en-US" dirty="0" smtClean="0">
              <a:latin typeface="Cambria" pitchFamily="18" charset="0"/>
              <a:ea typeface="Cambria" pitchFamily="18" charset="0"/>
            </a:endParaRPr>
          </a:p>
          <a:p>
            <a:r>
              <a:rPr lang="en-US" u="sng" dirty="0" smtClean="0">
                <a:latin typeface="Cambria" pitchFamily="18" charset="0"/>
                <a:ea typeface="Cambria" pitchFamily="18" charset="0"/>
              </a:rPr>
              <a:t>Maggie</a:t>
            </a:r>
          </a:p>
          <a:p>
            <a:pPr>
              <a:buNone/>
            </a:pPr>
            <a:r>
              <a:rPr lang="en-US" dirty="0" smtClean="0">
                <a:latin typeface="Cambria" pitchFamily="18" charset="0"/>
                <a:ea typeface="Cambria" pitchFamily="18" charset="0"/>
              </a:rPr>
              <a:t>	silence</a:t>
            </a:r>
            <a:r>
              <a:rPr lang="en-US" dirty="0" smtClean="0">
                <a:latin typeface="Cambria" pitchFamily="18" charset="0"/>
                <a:ea typeface="Cambria" pitchFamily="18" charset="0"/>
              </a:rPr>
              <a:t>: reflecting the past </a:t>
            </a:r>
          </a:p>
          <a:p>
            <a:pPr>
              <a:buNone/>
            </a:pPr>
            <a:r>
              <a:rPr lang="en-US" dirty="0" smtClean="0">
                <a:latin typeface="Cambria" pitchFamily="18" charset="0"/>
                <a:ea typeface="Cambria" pitchFamily="18" charset="0"/>
              </a:rPr>
              <a:t>	awareness of family history and origins</a:t>
            </a:r>
            <a:r>
              <a:rPr lang="en-US" dirty="0" smtClean="0">
                <a:latin typeface="Cambria" pitchFamily="18" charset="0"/>
                <a:ea typeface="Cambria" pitchFamily="18" charset="0"/>
              </a:rPr>
              <a:t>.</a:t>
            </a:r>
            <a:endParaRPr lang="en-US" dirty="0" smtClean="0">
              <a:latin typeface="Cambria" pitchFamily="18" charset="0"/>
              <a:ea typeface="Cambria" pitchFamily="18" charset="0"/>
            </a:endParaRPr>
          </a:p>
          <a:p>
            <a:r>
              <a:rPr lang="en-US" u="sng" dirty="0" smtClean="0">
                <a:latin typeface="Cambria" pitchFamily="18" charset="0"/>
                <a:ea typeface="Cambria" pitchFamily="18" charset="0"/>
              </a:rPr>
              <a:t>Mama</a:t>
            </a:r>
          </a:p>
          <a:p>
            <a:r>
              <a:rPr lang="en-US" dirty="0" smtClean="0"/>
              <a:t> </a:t>
            </a:r>
          </a:p>
          <a:p>
            <a:pPr>
              <a:buNone/>
            </a:pPr>
            <a:r>
              <a:rPr lang="en-US" dirty="0" smtClean="0"/>
              <a:t>	</a:t>
            </a:r>
            <a:endParaRPr lang="en-US" dirty="0" smtClean="0"/>
          </a:p>
          <a:p>
            <a:endParaRPr lang="en-US" dirty="0" smtClean="0"/>
          </a:p>
          <a:p>
            <a:pPr>
              <a:buNone/>
            </a:pPr>
            <a:endParaRPr lang="en-US" dirty="0"/>
          </a:p>
        </p:txBody>
      </p:sp>
      <p:pic>
        <p:nvPicPr>
          <p:cNvPr id="5" name="Content Placeholder 4" descr="51gr5GeXDDL._SR500,500_.jpg"/>
          <p:cNvPicPr>
            <a:picLocks noGrp="1" noChangeAspect="1"/>
          </p:cNvPicPr>
          <p:nvPr>
            <p:ph sz="half" idx="2"/>
          </p:nvPr>
        </p:nvPicPr>
        <p:blipFill>
          <a:blip r:embed="rId2"/>
          <a:stretch>
            <a:fillRect/>
          </a:stretch>
        </p:blipFill>
        <p:spPr>
          <a:xfrm>
            <a:off x="4648200" y="1843881"/>
            <a:ext cx="4038600" cy="4038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The Quilt</a:t>
            </a:r>
            <a:endParaRPr lang="en-US" dirty="0">
              <a:latin typeface="Cambria" pitchFamily="18" charset="0"/>
              <a:ea typeface="Cambria" pitchFamily="18" charset="0"/>
            </a:endParaRPr>
          </a:p>
        </p:txBody>
      </p:sp>
      <p:pic>
        <p:nvPicPr>
          <p:cNvPr id="9" name="Content Placeholder 8" descr="quilt1.jpg"/>
          <p:cNvPicPr>
            <a:picLocks noGrp="1" noChangeAspect="1"/>
          </p:cNvPicPr>
          <p:nvPr>
            <p:ph sz="half" idx="1"/>
          </p:nvPr>
        </p:nvPicPr>
        <p:blipFill>
          <a:blip r:embed="rId2"/>
          <a:stretch>
            <a:fillRect/>
          </a:stretch>
        </p:blipFill>
        <p:spPr>
          <a:xfrm>
            <a:off x="285720" y="1357298"/>
            <a:ext cx="1828800" cy="1066800"/>
          </a:xfrm>
        </p:spPr>
      </p:pic>
      <p:pic>
        <p:nvPicPr>
          <p:cNvPr id="11" name="Picture 10" descr="quilts3.jpg"/>
          <p:cNvPicPr>
            <a:picLocks noChangeAspect="1"/>
          </p:cNvPicPr>
          <p:nvPr/>
        </p:nvPicPr>
        <p:blipFill>
          <a:blip r:embed="rId3"/>
          <a:stretch>
            <a:fillRect/>
          </a:stretch>
        </p:blipFill>
        <p:spPr>
          <a:xfrm>
            <a:off x="214282" y="4857760"/>
            <a:ext cx="3085725" cy="1800000"/>
          </a:xfrm>
          <a:prstGeom prst="rect">
            <a:avLst/>
          </a:prstGeom>
        </p:spPr>
      </p:pic>
      <p:sp>
        <p:nvSpPr>
          <p:cNvPr id="12" name="Content Placeholder 11"/>
          <p:cNvSpPr>
            <a:spLocks noGrp="1"/>
          </p:cNvSpPr>
          <p:nvPr>
            <p:ph sz="half" idx="2"/>
          </p:nvPr>
        </p:nvSpPr>
        <p:spPr>
          <a:xfrm>
            <a:off x="3643306" y="1600200"/>
            <a:ext cx="5043494" cy="4525963"/>
          </a:xfrm>
        </p:spPr>
        <p:txBody>
          <a:bodyPr>
            <a:normAutofit fontScale="85000" lnSpcReduction="10000"/>
          </a:bodyPr>
          <a:lstStyle/>
          <a:p>
            <a:r>
              <a:rPr lang="en-US" dirty="0" smtClean="0"/>
              <a:t>European tradition adopted by African-American women during times of slavery; art handed down from one generation to the next.</a:t>
            </a:r>
          </a:p>
          <a:p>
            <a:r>
              <a:rPr lang="en-US" dirty="0" smtClean="0"/>
              <a:t>Symbol: Cultural </a:t>
            </a:r>
            <a:r>
              <a:rPr lang="en-US" dirty="0" smtClean="0"/>
              <a:t>Heritage (authenticity vs. superficiality, idealism vs. pragmatism).</a:t>
            </a:r>
          </a:p>
          <a:p>
            <a:r>
              <a:rPr lang="en-US" dirty="0" smtClean="0"/>
              <a:t>Symbol: Familial heritage / relations</a:t>
            </a:r>
          </a:p>
          <a:p>
            <a:pPr>
              <a:buNone/>
            </a:pPr>
            <a:r>
              <a:rPr lang="en-US" dirty="0" smtClean="0"/>
              <a:t>	</a:t>
            </a:r>
            <a:r>
              <a:rPr lang="en-US" dirty="0" smtClean="0"/>
              <a:t>Dee: “old quilts” vs. “priceless”</a:t>
            </a:r>
          </a:p>
          <a:p>
            <a:pPr>
              <a:buNone/>
            </a:pPr>
            <a:r>
              <a:rPr lang="en-US" dirty="0" smtClean="0"/>
              <a:t>	</a:t>
            </a:r>
            <a:r>
              <a:rPr lang="en-US" dirty="0" smtClean="0"/>
              <a:t>Maggie: “knows how to quilt” = part of the heritage </a:t>
            </a:r>
          </a:p>
          <a:p>
            <a:pPr>
              <a:buNone/>
            </a:pPr>
            <a:r>
              <a:rPr lang="en-US" dirty="0" smtClean="0"/>
              <a:t>	</a:t>
            </a:r>
          </a:p>
        </p:txBody>
      </p:sp>
      <p:pic>
        <p:nvPicPr>
          <p:cNvPr id="13" name="Picture 12" descr="quilts-2.jpg"/>
          <p:cNvPicPr>
            <a:picLocks noChangeAspect="1"/>
          </p:cNvPicPr>
          <p:nvPr/>
        </p:nvPicPr>
        <p:blipFill>
          <a:blip r:embed="rId4"/>
          <a:stretch>
            <a:fillRect/>
          </a:stretch>
        </p:blipFill>
        <p:spPr>
          <a:xfrm>
            <a:off x="214282" y="2714620"/>
            <a:ext cx="3085727" cy="180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munity-freedom-quilt.jpg"/>
          <p:cNvPicPr>
            <a:picLocks noChangeAspect="1"/>
          </p:cNvPicPr>
          <p:nvPr/>
        </p:nvPicPr>
        <p:blipFill>
          <a:blip r:embed="rId2"/>
          <a:stretch>
            <a:fillRect/>
          </a:stretch>
        </p:blipFill>
        <p:spPr>
          <a:xfrm>
            <a:off x="1476342" y="0"/>
            <a:ext cx="619131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18</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Century</a:t>
            </a:r>
            <a:endParaRPr lang="en-US" dirty="0">
              <a:latin typeface="Cambria" pitchFamily="18" charset="0"/>
              <a:ea typeface="Cambria" pitchFamily="18" charset="0"/>
            </a:endParaRPr>
          </a:p>
        </p:txBody>
      </p:sp>
      <p:sp>
        <p:nvSpPr>
          <p:cNvPr id="6" name="Content Placeholder 5"/>
          <p:cNvSpPr>
            <a:spLocks noGrp="1"/>
          </p:cNvSpPr>
          <p:nvPr>
            <p:ph sz="half" idx="1"/>
          </p:nvPr>
        </p:nvSpPr>
        <p:spPr/>
        <p:txBody>
          <a:bodyPr>
            <a:normAutofit fontScale="92500"/>
          </a:bodyPr>
          <a:lstStyle/>
          <a:p>
            <a:r>
              <a:rPr lang="en-US" dirty="0" smtClean="0">
                <a:latin typeface="Cambria" pitchFamily="18" charset="0"/>
                <a:ea typeface="Cambria" pitchFamily="18" charset="0"/>
              </a:rPr>
              <a:t>The </a:t>
            </a:r>
            <a:r>
              <a:rPr lang="en-US" dirty="0">
                <a:latin typeface="Cambria" pitchFamily="18" charset="0"/>
                <a:ea typeface="Cambria" pitchFamily="18" charset="0"/>
              </a:rPr>
              <a:t>earliest African American writers sought to demonstrate that the proposition “all men are created equal” in the </a:t>
            </a:r>
            <a:r>
              <a:rPr lang="en-US" dirty="0" smtClean="0">
                <a:latin typeface="Cambria" pitchFamily="18" charset="0"/>
                <a:ea typeface="Cambria" pitchFamily="18" charset="0"/>
              </a:rPr>
              <a:t>Declaration of Independence </a:t>
            </a:r>
            <a:r>
              <a:rPr lang="en-US" dirty="0">
                <a:latin typeface="Cambria" pitchFamily="18" charset="0"/>
                <a:ea typeface="Cambria" pitchFamily="18" charset="0"/>
              </a:rPr>
              <a:t>required that black Americans be extended the same </a:t>
            </a:r>
            <a:r>
              <a:rPr lang="en-US" dirty="0" smtClean="0">
                <a:latin typeface="Cambria" pitchFamily="18" charset="0"/>
                <a:ea typeface="Cambria" pitchFamily="18" charset="0"/>
              </a:rPr>
              <a:t>rights </a:t>
            </a:r>
            <a:r>
              <a:rPr lang="en-US" dirty="0">
                <a:latin typeface="Cambria" pitchFamily="18" charset="0"/>
                <a:ea typeface="Cambria" pitchFamily="18" charset="0"/>
              </a:rPr>
              <a:t>as those claimed by white Americans. </a:t>
            </a:r>
          </a:p>
        </p:txBody>
      </p:sp>
      <p:sp>
        <p:nvSpPr>
          <p:cNvPr id="7" name="Content Placeholder 6"/>
          <p:cNvSpPr>
            <a:spLocks noGrp="1"/>
          </p:cNvSpPr>
          <p:nvPr>
            <p:ph sz="half" idx="2"/>
          </p:nvPr>
        </p:nvSpPr>
        <p:spPr/>
        <p:txBody>
          <a:bodyPr>
            <a:normAutofit fontScale="92500"/>
          </a:bodyPr>
          <a:lstStyle/>
          <a:p>
            <a:pPr>
              <a:buNone/>
            </a:pPr>
            <a:r>
              <a:rPr lang="en-US" dirty="0" smtClean="0"/>
              <a:t>	</a:t>
            </a:r>
            <a:r>
              <a:rPr lang="en-US" dirty="0" err="1" smtClean="0"/>
              <a:t>Phillis</a:t>
            </a:r>
            <a:r>
              <a:rPr lang="en-US" dirty="0" smtClean="0"/>
              <a:t> Wheatley</a:t>
            </a:r>
          </a:p>
          <a:p>
            <a:pPr algn="r">
              <a:buNone/>
            </a:pPr>
            <a:r>
              <a:rPr lang="en-US" sz="2000" i="1" dirty="0" smtClean="0"/>
              <a:t>Poems on Various Subjects, Religious and moral </a:t>
            </a:r>
            <a:r>
              <a:rPr lang="en-US" sz="2000" dirty="0" smtClean="0"/>
              <a:t>(1773)</a:t>
            </a:r>
          </a:p>
          <a:p>
            <a:pPr algn="r">
              <a:buNone/>
            </a:pPr>
            <a:endParaRPr lang="en-US" sz="2000" i="1" dirty="0"/>
          </a:p>
          <a:p>
            <a:pPr algn="r">
              <a:buNone/>
            </a:pPr>
            <a:endParaRPr lang="en-US" sz="2000" i="1" dirty="0" smtClean="0"/>
          </a:p>
          <a:p>
            <a:pPr>
              <a:buNone/>
            </a:pPr>
            <a:endParaRPr lang="en-US" sz="2000" i="1" dirty="0"/>
          </a:p>
        </p:txBody>
      </p:sp>
      <p:pic>
        <p:nvPicPr>
          <p:cNvPr id="8" name="Picture 7" descr="Wheatley_Phillis.jpg"/>
          <p:cNvPicPr>
            <a:picLocks noChangeAspect="1"/>
          </p:cNvPicPr>
          <p:nvPr/>
        </p:nvPicPr>
        <p:blipFill>
          <a:blip r:embed="rId2"/>
          <a:stretch>
            <a:fillRect/>
          </a:stretch>
        </p:blipFill>
        <p:spPr>
          <a:xfrm>
            <a:off x="5286380" y="2928934"/>
            <a:ext cx="2798928" cy="33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itchFamily="18" charset="0"/>
                <a:ea typeface="Cambria" pitchFamily="18" charset="0"/>
              </a:rPr>
              <a:t>19</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Century </a:t>
            </a:r>
            <a:endParaRPr lang="en-US" dirty="0">
              <a:latin typeface="Cambria" pitchFamily="18" charset="0"/>
              <a:ea typeface="Cambria" pitchFamily="18" charset="0"/>
            </a:endParaRPr>
          </a:p>
        </p:txBody>
      </p:sp>
      <p:sp>
        <p:nvSpPr>
          <p:cNvPr id="6" name="Content Placeholder 5"/>
          <p:cNvSpPr>
            <a:spLocks noGrp="1"/>
          </p:cNvSpPr>
          <p:nvPr>
            <p:ph sz="half" idx="1"/>
          </p:nvPr>
        </p:nvSpPr>
        <p:spPr>
          <a:xfrm>
            <a:off x="457200" y="1428736"/>
            <a:ext cx="5114932" cy="3357587"/>
          </a:xfrm>
        </p:spPr>
        <p:txBody>
          <a:bodyPr>
            <a:normAutofit fontScale="92500" lnSpcReduction="20000"/>
          </a:bodyPr>
          <a:lstStyle/>
          <a:p>
            <a:r>
              <a:rPr lang="en-US" dirty="0" smtClean="0">
                <a:latin typeface="Cambria" pitchFamily="18" charset="0"/>
                <a:ea typeface="Cambria" pitchFamily="18" charset="0"/>
              </a:rPr>
              <a:t>Whites need to address the terrible sin of slavery</a:t>
            </a:r>
          </a:p>
          <a:p>
            <a:r>
              <a:rPr lang="en-US" dirty="0" smtClean="0">
                <a:latin typeface="Cambria" pitchFamily="18" charset="0"/>
                <a:ea typeface="Cambria" pitchFamily="18" charset="0"/>
              </a:rPr>
              <a:t>Warning </a:t>
            </a:r>
            <a:r>
              <a:rPr lang="en-US" dirty="0">
                <a:latin typeface="Cambria" pitchFamily="18" charset="0"/>
                <a:ea typeface="Cambria" pitchFamily="18" charset="0"/>
              </a:rPr>
              <a:t>white America of impending racial violence if slavery were not abolished</a:t>
            </a:r>
            <a:r>
              <a:rPr lang="en-US" dirty="0" smtClean="0">
                <a:latin typeface="Cambria" pitchFamily="18" charset="0"/>
                <a:ea typeface="Cambria" pitchFamily="18" charset="0"/>
              </a:rPr>
              <a:t>.</a:t>
            </a:r>
          </a:p>
          <a:p>
            <a:r>
              <a:rPr lang="en-US" dirty="0" smtClean="0">
                <a:latin typeface="Cambria" pitchFamily="18" charset="0"/>
                <a:ea typeface="Cambria" pitchFamily="18" charset="0"/>
              </a:rPr>
              <a:t>Slave Narratives: firsthand autobiographical accounts of slavery by fugitives from the South </a:t>
            </a:r>
          </a:p>
          <a:p>
            <a:endParaRPr lang="en-US" dirty="0">
              <a:latin typeface="Cambria" pitchFamily="18" charset="0"/>
              <a:ea typeface="Cambria" pitchFamily="18" charset="0"/>
            </a:endParaRPr>
          </a:p>
        </p:txBody>
      </p:sp>
      <p:sp>
        <p:nvSpPr>
          <p:cNvPr id="7" name="Content Placeholder 6"/>
          <p:cNvSpPr>
            <a:spLocks noGrp="1"/>
          </p:cNvSpPr>
          <p:nvPr>
            <p:ph sz="half" idx="2"/>
          </p:nvPr>
        </p:nvSpPr>
        <p:spPr>
          <a:xfrm>
            <a:off x="571472" y="5000636"/>
            <a:ext cx="4786346" cy="1571636"/>
          </a:xfrm>
        </p:spPr>
        <p:txBody>
          <a:bodyPr>
            <a:normAutofit fontScale="92500" lnSpcReduction="20000"/>
          </a:bodyPr>
          <a:lstStyle/>
          <a:p>
            <a:r>
              <a:rPr lang="en-US" sz="2000" i="1" dirty="0" smtClean="0">
                <a:latin typeface="Cambria" pitchFamily="18" charset="0"/>
                <a:ea typeface="Cambria" pitchFamily="18" charset="0"/>
              </a:rPr>
              <a:t>Narrative of the Life of Frederick Douglass, an American Slave, Written by Himself</a:t>
            </a:r>
            <a:r>
              <a:rPr lang="en-US" sz="2000" dirty="0" smtClean="0">
                <a:latin typeface="Cambria" pitchFamily="18" charset="0"/>
                <a:ea typeface="Cambria" pitchFamily="18" charset="0"/>
              </a:rPr>
              <a:t> (1845)</a:t>
            </a:r>
          </a:p>
          <a:p>
            <a:r>
              <a:rPr lang="en-US" sz="2000" i="1" dirty="0" smtClean="0">
                <a:latin typeface="Cambria" pitchFamily="18" charset="0"/>
                <a:ea typeface="Cambria" pitchFamily="18" charset="0"/>
              </a:rPr>
              <a:t>Incidents in the Life of a Slave Girl </a:t>
            </a:r>
            <a:r>
              <a:rPr lang="en-US" sz="2000" dirty="0" smtClean="0">
                <a:latin typeface="Cambria" pitchFamily="18" charset="0"/>
                <a:ea typeface="Cambria" pitchFamily="18" charset="0"/>
              </a:rPr>
              <a:t>(Harriet Jacobs, 1861)</a:t>
            </a:r>
            <a:endParaRPr lang="en-US" sz="2000" i="1" dirty="0">
              <a:latin typeface="Cambria" pitchFamily="18" charset="0"/>
              <a:ea typeface="Cambria" pitchFamily="18" charset="0"/>
            </a:endParaRPr>
          </a:p>
        </p:txBody>
      </p:sp>
      <p:pic>
        <p:nvPicPr>
          <p:cNvPr id="9" name="Picture 8" descr="Merlin_4129046.jpg"/>
          <p:cNvPicPr>
            <a:picLocks noChangeAspect="1"/>
          </p:cNvPicPr>
          <p:nvPr/>
        </p:nvPicPr>
        <p:blipFill>
          <a:blip r:embed="rId2" cstate="print"/>
          <a:stretch>
            <a:fillRect/>
          </a:stretch>
        </p:blipFill>
        <p:spPr>
          <a:xfrm>
            <a:off x="6786578" y="285728"/>
            <a:ext cx="2213145" cy="3672000"/>
          </a:xfrm>
          <a:prstGeom prst="rect">
            <a:avLst/>
          </a:prstGeom>
        </p:spPr>
      </p:pic>
      <p:pic>
        <p:nvPicPr>
          <p:cNvPr id="10" name="Picture 9" descr="Harriet Jacobs.jpg"/>
          <p:cNvPicPr>
            <a:picLocks noChangeAspect="1"/>
          </p:cNvPicPr>
          <p:nvPr/>
        </p:nvPicPr>
        <p:blipFill>
          <a:blip r:embed="rId3" cstate="print"/>
          <a:stretch>
            <a:fillRect/>
          </a:stretch>
        </p:blipFill>
        <p:spPr>
          <a:xfrm>
            <a:off x="5572132" y="2857496"/>
            <a:ext cx="2654820" cy="352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Civil War and Reconstruction</a:t>
            </a:r>
            <a:endParaRPr lang="en-US" dirty="0"/>
          </a:p>
        </p:txBody>
      </p:sp>
      <p:sp>
        <p:nvSpPr>
          <p:cNvPr id="6" name="Content Placeholder 5"/>
          <p:cNvSpPr>
            <a:spLocks noGrp="1"/>
          </p:cNvSpPr>
          <p:nvPr>
            <p:ph idx="1"/>
          </p:nvPr>
        </p:nvSpPr>
        <p:spPr>
          <a:xfrm>
            <a:off x="500034" y="1428736"/>
            <a:ext cx="8229600" cy="3186121"/>
          </a:xfrm>
        </p:spPr>
        <p:txBody>
          <a:bodyPr>
            <a:normAutofit fontScale="85000" lnSpcReduction="20000"/>
          </a:bodyPr>
          <a:lstStyle/>
          <a:p>
            <a:r>
              <a:rPr lang="en-US" sz="2800" dirty="0">
                <a:latin typeface="Cambria" pitchFamily="18" charset="0"/>
                <a:ea typeface="Cambria" pitchFamily="18" charset="0"/>
              </a:rPr>
              <a:t>With the outbreak of the Civil War, many African </a:t>
            </a:r>
            <a:r>
              <a:rPr lang="en-US" sz="2800" dirty="0" smtClean="0">
                <a:latin typeface="Cambria" pitchFamily="18" charset="0"/>
                <a:ea typeface="Cambria" pitchFamily="18" charset="0"/>
              </a:rPr>
              <a:t>Americans deployed </a:t>
            </a:r>
            <a:r>
              <a:rPr lang="en-US" sz="2800" dirty="0">
                <a:latin typeface="Cambria" pitchFamily="18" charset="0"/>
                <a:ea typeface="Cambria" pitchFamily="18" charset="0"/>
              </a:rPr>
              <a:t>their pens and their voices to convince </a:t>
            </a:r>
            <a:r>
              <a:rPr lang="en-US" sz="2800" dirty="0" smtClean="0">
                <a:latin typeface="Cambria" pitchFamily="18" charset="0"/>
                <a:ea typeface="Cambria" pitchFamily="18" charset="0"/>
              </a:rPr>
              <a:t>President Abraham Lincoln </a:t>
            </a:r>
            <a:r>
              <a:rPr lang="en-US" sz="2800" dirty="0">
                <a:latin typeface="Cambria" pitchFamily="18" charset="0"/>
                <a:ea typeface="Cambria" pitchFamily="18" charset="0"/>
              </a:rPr>
              <a:t>that the nation was engaged in nothing less than a war to end slavery, which black men, initially barred from enlisting, should be allowed to fight. </a:t>
            </a:r>
            <a:endParaRPr lang="en-US" sz="2800" dirty="0" smtClean="0">
              <a:latin typeface="Cambria" pitchFamily="18" charset="0"/>
              <a:ea typeface="Cambria" pitchFamily="18" charset="0"/>
            </a:endParaRPr>
          </a:p>
          <a:p>
            <a:r>
              <a:rPr lang="en-US" sz="2800" dirty="0">
                <a:latin typeface="Cambria" pitchFamily="18" charset="0"/>
                <a:ea typeface="Cambria" pitchFamily="18" charset="0"/>
              </a:rPr>
              <a:t>The short-lived era </a:t>
            </a:r>
            <a:r>
              <a:rPr lang="en-US" sz="2800" dirty="0" smtClean="0">
                <a:latin typeface="Cambria" pitchFamily="18" charset="0"/>
                <a:ea typeface="Cambria" pitchFamily="18" charset="0"/>
              </a:rPr>
              <a:t>of Reconstruction (</a:t>
            </a:r>
            <a:r>
              <a:rPr lang="en-US" sz="2800" dirty="0">
                <a:latin typeface="Cambria" pitchFamily="18" charset="0"/>
                <a:ea typeface="Cambria" pitchFamily="18" charset="0"/>
              </a:rPr>
              <a:t>1865–77) elicited an unprecedented optimism from African American </a:t>
            </a:r>
            <a:r>
              <a:rPr lang="en-US" sz="2800" dirty="0" smtClean="0">
                <a:latin typeface="Cambria" pitchFamily="18" charset="0"/>
                <a:ea typeface="Cambria" pitchFamily="18" charset="0"/>
              </a:rPr>
              <a:t>writers; </a:t>
            </a:r>
            <a:r>
              <a:rPr lang="en-US" sz="2800" dirty="0">
                <a:latin typeface="Cambria" pitchFamily="18" charset="0"/>
                <a:ea typeface="Cambria" pitchFamily="18" charset="0"/>
              </a:rPr>
              <a:t>a spirit of sectional reconciliation anticipating progress for the newly freed men and women of the </a:t>
            </a:r>
            <a:r>
              <a:rPr lang="en-US" sz="2800" dirty="0" smtClean="0">
                <a:latin typeface="Cambria" pitchFamily="18" charset="0"/>
                <a:ea typeface="Cambria" pitchFamily="18" charset="0"/>
              </a:rPr>
              <a:t>South. </a:t>
            </a:r>
            <a:endParaRPr lang="en-US" sz="2800" dirty="0">
              <a:latin typeface="Cambria" pitchFamily="18" charset="0"/>
              <a:ea typeface="Cambria" pitchFamily="18" charset="0"/>
            </a:endParaRPr>
          </a:p>
        </p:txBody>
      </p:sp>
      <p:pic>
        <p:nvPicPr>
          <p:cNvPr id="4" name="Picture 3" descr="lithograph.jpg"/>
          <p:cNvPicPr>
            <a:picLocks noChangeAspect="1"/>
          </p:cNvPicPr>
          <p:nvPr/>
        </p:nvPicPr>
        <p:blipFill>
          <a:blip r:embed="rId2" cstate="print"/>
          <a:stretch>
            <a:fillRect/>
          </a:stretch>
        </p:blipFill>
        <p:spPr>
          <a:xfrm>
            <a:off x="3357554" y="4698000"/>
            <a:ext cx="3013950" cy="216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late 19th and early 20th centuries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Cambria" pitchFamily="18" charset="0"/>
                <a:ea typeface="Cambria" pitchFamily="18" charset="0"/>
              </a:rPr>
              <a:t>Emergence of a </a:t>
            </a:r>
            <a:r>
              <a:rPr lang="en-US" dirty="0">
                <a:latin typeface="Cambria" pitchFamily="18" charset="0"/>
                <a:ea typeface="Cambria" pitchFamily="18" charset="0"/>
              </a:rPr>
              <a:t>self-conscious </a:t>
            </a:r>
            <a:r>
              <a:rPr lang="en-US" b="1" u="sng" dirty="0" smtClean="0">
                <a:latin typeface="Cambria" pitchFamily="18" charset="0"/>
                <a:ea typeface="Cambria" pitchFamily="18" charset="0"/>
              </a:rPr>
              <a:t>black middle class </a:t>
            </a:r>
            <a:r>
              <a:rPr lang="en-US" dirty="0">
                <a:latin typeface="Cambria" pitchFamily="18" charset="0"/>
                <a:ea typeface="Cambria" pitchFamily="18" charset="0"/>
              </a:rPr>
              <a:t>with serious literary </a:t>
            </a:r>
            <a:r>
              <a:rPr lang="en-US" dirty="0" smtClean="0">
                <a:latin typeface="Cambria" pitchFamily="18" charset="0"/>
                <a:ea typeface="Cambria" pitchFamily="18" charset="0"/>
              </a:rPr>
              <a:t>ambitions.</a:t>
            </a:r>
          </a:p>
          <a:p>
            <a:r>
              <a:rPr lang="en-US" dirty="0">
                <a:latin typeface="Cambria" pitchFamily="18" charset="0"/>
                <a:ea typeface="Cambria" pitchFamily="18" charset="0"/>
              </a:rPr>
              <a:t>The novel became an </a:t>
            </a:r>
            <a:r>
              <a:rPr lang="en-US" b="1" u="sng" dirty="0">
                <a:latin typeface="Cambria" pitchFamily="18" charset="0"/>
                <a:ea typeface="Cambria" pitchFamily="18" charset="0"/>
              </a:rPr>
              <a:t>instrument of social analysis </a:t>
            </a:r>
            <a:r>
              <a:rPr lang="en-US" dirty="0">
                <a:latin typeface="Cambria" pitchFamily="18" charset="0"/>
                <a:ea typeface="Cambria" pitchFamily="18" charset="0"/>
              </a:rPr>
              <a:t>and direct confrontation with the </a:t>
            </a:r>
            <a:r>
              <a:rPr lang="en-US" dirty="0" smtClean="0">
                <a:latin typeface="Cambria" pitchFamily="18" charset="0"/>
                <a:ea typeface="Cambria" pitchFamily="18" charset="0"/>
              </a:rPr>
              <a:t>prejudices, stereotypes, </a:t>
            </a:r>
            <a:r>
              <a:rPr lang="en-US" dirty="0">
                <a:latin typeface="Cambria" pitchFamily="18" charset="0"/>
                <a:ea typeface="Cambria" pitchFamily="18" charset="0"/>
              </a:rPr>
              <a:t>and racial mythologies that allowed whites to ignore worsening social conditions for </a:t>
            </a:r>
            <a:r>
              <a:rPr lang="en-US" dirty="0" smtClean="0">
                <a:latin typeface="Cambria" pitchFamily="18" charset="0"/>
                <a:ea typeface="Cambria" pitchFamily="18" charset="0"/>
              </a:rPr>
              <a:t>blacks.</a:t>
            </a:r>
          </a:p>
          <a:p>
            <a:r>
              <a:rPr lang="en-US" b="1" u="sng" dirty="0" smtClean="0">
                <a:latin typeface="Cambria" pitchFamily="18" charset="0"/>
                <a:ea typeface="Cambria" pitchFamily="18" charset="0"/>
              </a:rPr>
              <a:t>Countering notions </a:t>
            </a:r>
            <a:r>
              <a:rPr lang="en-US" b="1" u="sng" dirty="0">
                <a:latin typeface="Cambria" pitchFamily="18" charset="0"/>
                <a:ea typeface="Cambria" pitchFamily="18" charset="0"/>
              </a:rPr>
              <a:t>of slavery </a:t>
            </a:r>
            <a:r>
              <a:rPr lang="en-US" dirty="0">
                <a:latin typeface="Cambria" pitchFamily="18" charset="0"/>
                <a:ea typeface="Cambria" pitchFamily="18" charset="0"/>
              </a:rPr>
              <a:t>popularized by white writers who idealized plantation life, while offering models of socially committed middle-class African Americans who exemplify the ideals of </a:t>
            </a:r>
            <a:r>
              <a:rPr lang="en-US" dirty="0" smtClean="0">
                <a:latin typeface="Cambria" pitchFamily="18" charset="0"/>
                <a:ea typeface="Cambria" pitchFamily="18" charset="0"/>
              </a:rPr>
              <a:t>uplift. </a:t>
            </a:r>
          </a:p>
          <a:p>
            <a:r>
              <a:rPr lang="en-US" dirty="0" smtClean="0">
                <a:latin typeface="Cambria" pitchFamily="18" charset="0"/>
                <a:ea typeface="Cambria" pitchFamily="18" charset="0"/>
              </a:rPr>
              <a:t>Stressing </a:t>
            </a:r>
            <a:r>
              <a:rPr lang="en-US" dirty="0">
                <a:latin typeface="Cambria" pitchFamily="18" charset="0"/>
                <a:ea typeface="Cambria" pitchFamily="18" charset="0"/>
              </a:rPr>
              <a:t>the need </a:t>
            </a:r>
            <a:r>
              <a:rPr lang="en-US" dirty="0" smtClean="0">
                <a:latin typeface="Cambria" pitchFamily="18" charset="0"/>
                <a:ea typeface="Cambria" pitchFamily="18" charset="0"/>
              </a:rPr>
              <a:t>for </a:t>
            </a:r>
            <a:r>
              <a:rPr lang="en-US" dirty="0">
                <a:latin typeface="Cambria" pitchFamily="18" charset="0"/>
                <a:ea typeface="Cambria" pitchFamily="18" charset="0"/>
              </a:rPr>
              <a:t>educated middle-class heroes and heroines to turn away from whiteness as a standard of value and rely instead on </a:t>
            </a:r>
            <a:r>
              <a:rPr lang="en-US" b="1" u="sng" dirty="0">
                <a:latin typeface="Cambria" pitchFamily="18" charset="0"/>
                <a:ea typeface="Cambria" pitchFamily="18" charset="0"/>
              </a:rPr>
              <a:t>self-determination and racial solidarity</a:t>
            </a:r>
            <a:r>
              <a:rPr lang="en-US" dirty="0">
                <a:latin typeface="Cambria" pitchFamily="18" charset="0"/>
                <a:ea typeface="Cambria" pitchFamily="18" charset="0"/>
              </a:rPr>
              <a:t>. </a:t>
            </a:r>
            <a:r>
              <a:rPr lang="en-US" dirty="0" smtClean="0">
                <a:latin typeface="Cambria" pitchFamily="18" charset="0"/>
                <a:ea typeface="Cambria" pitchFamily="18" charset="0"/>
              </a:rPr>
              <a:t> </a:t>
            </a:r>
            <a:endParaRPr lang="en-US"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mbria" pitchFamily="18" charset="0"/>
                <a:ea typeface="Cambria" pitchFamily="18" charset="0"/>
              </a:rPr>
              <a:t>Booker T. Washington</a:t>
            </a:r>
            <a:br>
              <a:rPr lang="en-US" dirty="0" smtClean="0">
                <a:latin typeface="Cambria" pitchFamily="18" charset="0"/>
                <a:ea typeface="Cambria" pitchFamily="18" charset="0"/>
              </a:rPr>
            </a:br>
            <a:r>
              <a:rPr lang="en-US" dirty="0" smtClean="0">
                <a:latin typeface="Cambria" pitchFamily="18" charset="0"/>
                <a:ea typeface="Cambria" pitchFamily="18" charset="0"/>
              </a:rPr>
              <a:t>W.E.B. </a:t>
            </a:r>
            <a:r>
              <a:rPr lang="en-US" dirty="0" err="1" smtClean="0">
                <a:latin typeface="Cambria" pitchFamily="18" charset="0"/>
                <a:ea typeface="Cambria" pitchFamily="18" charset="0"/>
              </a:rPr>
              <a:t>DuBois</a:t>
            </a:r>
            <a:endParaRPr lang="en-US" dirty="0">
              <a:latin typeface="Cambria" pitchFamily="18" charset="0"/>
              <a:ea typeface="Cambria" pitchFamily="18" charset="0"/>
            </a:endParaRPr>
          </a:p>
        </p:txBody>
      </p:sp>
      <p:sp>
        <p:nvSpPr>
          <p:cNvPr id="5" name="Text Placeholder 4"/>
          <p:cNvSpPr>
            <a:spLocks noGrp="1"/>
          </p:cNvSpPr>
          <p:nvPr>
            <p:ph type="body" idx="1"/>
          </p:nvPr>
        </p:nvSpPr>
        <p:spPr>
          <a:xfrm>
            <a:off x="457200" y="1535112"/>
            <a:ext cx="4040188" cy="1965326"/>
          </a:xfrm>
        </p:spPr>
        <p:txBody>
          <a:bodyPr>
            <a:noAutofit/>
          </a:bodyPr>
          <a:lstStyle/>
          <a:p>
            <a:r>
              <a:rPr lang="en-US" sz="1800" dirty="0">
                <a:latin typeface="Cambria" pitchFamily="18" charset="0"/>
                <a:ea typeface="Cambria" pitchFamily="18" charset="0"/>
              </a:rPr>
              <a:t>even the most disadvantaged of black people could attain dignity and prosperity in the South by proving themselves valuable, productive members of society deserving of fair and equal treatment before the law. </a:t>
            </a:r>
          </a:p>
        </p:txBody>
      </p:sp>
      <p:pic>
        <p:nvPicPr>
          <p:cNvPr id="9" name="Content Placeholder 8" descr="VHE_BookerTWashington.2006.200.jpg"/>
          <p:cNvPicPr>
            <a:picLocks noGrp="1" noChangeAspect="1"/>
          </p:cNvPicPr>
          <p:nvPr>
            <p:ph sz="half" idx="2"/>
          </p:nvPr>
        </p:nvPicPr>
        <p:blipFill>
          <a:blip r:embed="rId2" cstate="print"/>
          <a:stretch>
            <a:fillRect/>
          </a:stretch>
        </p:blipFill>
        <p:spPr>
          <a:xfrm>
            <a:off x="714348" y="3643314"/>
            <a:ext cx="2338834" cy="3060000"/>
          </a:xfrm>
        </p:spPr>
      </p:pic>
      <p:sp>
        <p:nvSpPr>
          <p:cNvPr id="7" name="Text Placeholder 6"/>
          <p:cNvSpPr>
            <a:spLocks noGrp="1"/>
          </p:cNvSpPr>
          <p:nvPr>
            <p:ph type="body" sz="quarter" idx="3"/>
          </p:nvPr>
        </p:nvSpPr>
        <p:spPr>
          <a:xfrm>
            <a:off x="4645025" y="1535112"/>
            <a:ext cx="4041775" cy="1893888"/>
          </a:xfrm>
        </p:spPr>
        <p:txBody>
          <a:bodyPr>
            <a:normAutofit fontScale="85000" lnSpcReduction="20000"/>
          </a:bodyPr>
          <a:lstStyle/>
          <a:p>
            <a:r>
              <a:rPr lang="en-US" dirty="0">
                <a:latin typeface="Cambria" pitchFamily="18" charset="0"/>
                <a:ea typeface="Cambria" pitchFamily="18" charset="0"/>
              </a:rPr>
              <a:t>through “work</a:t>
            </a:r>
            <a:r>
              <a:rPr lang="en-US" dirty="0" smtClean="0">
                <a:latin typeface="Cambria" pitchFamily="18" charset="0"/>
                <a:ea typeface="Cambria" pitchFamily="18" charset="0"/>
              </a:rPr>
              <a:t>, culture, </a:t>
            </a:r>
            <a:r>
              <a:rPr lang="en-US" dirty="0">
                <a:latin typeface="Cambria" pitchFamily="18" charset="0"/>
                <a:ea typeface="Cambria" pitchFamily="18" charset="0"/>
              </a:rPr>
              <a:t>and liberty” the dual heritage of African </a:t>
            </a:r>
            <a:r>
              <a:rPr lang="en-US" dirty="0" smtClean="0">
                <a:latin typeface="Cambria" pitchFamily="18" charset="0"/>
                <a:ea typeface="Cambria" pitchFamily="18" charset="0"/>
              </a:rPr>
              <a:t>Americans—their </a:t>
            </a:r>
            <a:r>
              <a:rPr lang="en-US" dirty="0">
                <a:latin typeface="Cambria" pitchFamily="18" charset="0"/>
                <a:ea typeface="Cambria" pitchFamily="18" charset="0"/>
              </a:rPr>
              <a:t>called “</a:t>
            </a:r>
            <a:r>
              <a:rPr lang="en-US" dirty="0" smtClean="0">
                <a:latin typeface="Cambria" pitchFamily="18" charset="0"/>
                <a:ea typeface="Cambria" pitchFamily="18" charset="0"/>
              </a:rPr>
              <a:t>double-consciousness”—</a:t>
            </a:r>
            <a:r>
              <a:rPr lang="en-US" dirty="0">
                <a:latin typeface="Cambria" pitchFamily="18" charset="0"/>
                <a:ea typeface="Cambria" pitchFamily="18" charset="0"/>
              </a:rPr>
              <a:t>could be melded into a force for positive social and cultural change in the United States. </a:t>
            </a:r>
          </a:p>
        </p:txBody>
      </p:sp>
      <p:pic>
        <p:nvPicPr>
          <p:cNvPr id="10" name="Content Placeholder 9" descr="w.jpg"/>
          <p:cNvPicPr>
            <a:picLocks noGrp="1" noChangeAspect="1"/>
          </p:cNvPicPr>
          <p:nvPr>
            <p:ph sz="quarter" idx="4"/>
          </p:nvPr>
        </p:nvPicPr>
        <p:blipFill>
          <a:blip r:embed="rId3"/>
          <a:stretch>
            <a:fillRect/>
          </a:stretch>
        </p:blipFill>
        <p:spPr>
          <a:xfrm>
            <a:off x="5143504" y="3643314"/>
            <a:ext cx="2952000" cy="295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dirty="0" smtClean="0">
                <a:latin typeface="Cambria" pitchFamily="18" charset="0"/>
                <a:ea typeface="Cambria" pitchFamily="18" charset="0"/>
              </a:rPr>
              <a:t>1920s - Harlem Renaissance</a:t>
            </a:r>
            <a:endParaRPr lang="en-US" dirty="0">
              <a:latin typeface="Cambria" pitchFamily="18" charset="0"/>
              <a:ea typeface="Cambria" pitchFamily="18" charset="0"/>
            </a:endParaRPr>
          </a:p>
        </p:txBody>
      </p:sp>
      <p:sp>
        <p:nvSpPr>
          <p:cNvPr id="3" name="Content Placeholder 2"/>
          <p:cNvSpPr>
            <a:spLocks noGrp="1"/>
          </p:cNvSpPr>
          <p:nvPr>
            <p:ph sz="half" idx="1"/>
          </p:nvPr>
        </p:nvSpPr>
        <p:spPr>
          <a:xfrm>
            <a:off x="214282" y="1285861"/>
            <a:ext cx="6572296" cy="3286147"/>
          </a:xfrm>
        </p:spPr>
        <p:txBody>
          <a:bodyPr>
            <a:normAutofit/>
          </a:bodyPr>
          <a:lstStyle/>
          <a:p>
            <a:r>
              <a:rPr lang="en-US" sz="2400" dirty="0" smtClean="0">
                <a:latin typeface="Cambria" pitchFamily="18" charset="0"/>
                <a:ea typeface="Cambria" pitchFamily="18" charset="0"/>
              </a:rPr>
              <a:t>The “</a:t>
            </a:r>
            <a:r>
              <a:rPr lang="en-US" sz="2400" dirty="0" smtClean="0">
                <a:solidFill>
                  <a:schemeClr val="accent6">
                    <a:lumMod val="75000"/>
                  </a:schemeClr>
                </a:solidFill>
                <a:latin typeface="Cambria" pitchFamily="18" charset="0"/>
                <a:ea typeface="Cambria" pitchFamily="18" charset="0"/>
              </a:rPr>
              <a:t>New Negro</a:t>
            </a:r>
            <a:r>
              <a:rPr lang="en-US" sz="2400" dirty="0" smtClean="0">
                <a:latin typeface="Cambria" pitchFamily="18" charset="0"/>
                <a:ea typeface="Cambria" pitchFamily="18" charset="0"/>
              </a:rPr>
              <a:t>,” differed from the “Old Negro” in assertiveness and self-confidence.</a:t>
            </a:r>
          </a:p>
          <a:p>
            <a:r>
              <a:rPr lang="en-US" sz="2400" dirty="0" smtClean="0">
                <a:latin typeface="Cambria" pitchFamily="18" charset="0"/>
                <a:ea typeface="Cambria" pitchFamily="18" charset="0"/>
              </a:rPr>
              <a:t>New Negro writers questioned traditional “white” aesthetic standards, and cultivated personal self-expression, racial pride, and literary experimentation. </a:t>
            </a:r>
          </a:p>
          <a:p>
            <a:r>
              <a:rPr lang="en-US" sz="2400" dirty="0" smtClean="0">
                <a:latin typeface="Cambria" pitchFamily="18" charset="0"/>
                <a:ea typeface="Cambria" pitchFamily="18" charset="0"/>
              </a:rPr>
              <a:t>Claude McKay, Langston Hughes, Jean </a:t>
            </a:r>
            <a:r>
              <a:rPr lang="en-US" sz="2400" dirty="0" err="1" smtClean="0">
                <a:latin typeface="Cambria" pitchFamily="18" charset="0"/>
                <a:ea typeface="Cambria" pitchFamily="18" charset="0"/>
              </a:rPr>
              <a:t>Toomer</a:t>
            </a:r>
            <a:r>
              <a:rPr lang="en-US" sz="2400" dirty="0" smtClean="0">
                <a:latin typeface="Cambria" pitchFamily="18" charset="0"/>
                <a:ea typeface="Cambria" pitchFamily="18" charset="0"/>
              </a:rPr>
              <a:t>, </a:t>
            </a:r>
            <a:r>
              <a:rPr lang="en-US" sz="2400" dirty="0" err="1" smtClean="0">
                <a:latin typeface="Cambria" pitchFamily="18" charset="0"/>
                <a:ea typeface="Cambria" pitchFamily="18" charset="0"/>
              </a:rPr>
              <a:t>Zora</a:t>
            </a:r>
            <a:r>
              <a:rPr lang="en-US" sz="2400" dirty="0" smtClean="0">
                <a:latin typeface="Cambria" pitchFamily="18" charset="0"/>
                <a:ea typeface="Cambria" pitchFamily="18" charset="0"/>
              </a:rPr>
              <a:t> Neale Hurston, </a:t>
            </a:r>
            <a:r>
              <a:rPr lang="en-US" sz="2400" dirty="0" err="1" smtClean="0">
                <a:latin typeface="Cambria" pitchFamily="18" charset="0"/>
                <a:ea typeface="Cambria" pitchFamily="18" charset="0"/>
              </a:rPr>
              <a:t>Nella</a:t>
            </a:r>
            <a:r>
              <a:rPr lang="en-US" sz="2400" dirty="0" smtClean="0">
                <a:latin typeface="Cambria" pitchFamily="18" charset="0"/>
                <a:ea typeface="Cambria" pitchFamily="18" charset="0"/>
              </a:rPr>
              <a:t> Larsen</a:t>
            </a:r>
            <a:endParaRPr lang="en-US" sz="2400" dirty="0">
              <a:latin typeface="Cambria" pitchFamily="18" charset="0"/>
              <a:ea typeface="Cambria" pitchFamily="18" charset="0"/>
            </a:endParaRPr>
          </a:p>
        </p:txBody>
      </p:sp>
      <p:pic>
        <p:nvPicPr>
          <p:cNvPr id="5" name="Content Placeholder 4" descr="949317eb8fd4f80d7c3ee948f5c47d67.jpg"/>
          <p:cNvPicPr>
            <a:picLocks noGrp="1" noChangeAspect="1"/>
          </p:cNvPicPr>
          <p:nvPr>
            <p:ph sz="half" idx="2"/>
          </p:nvPr>
        </p:nvPicPr>
        <p:blipFill>
          <a:blip r:embed="rId2"/>
          <a:stretch>
            <a:fillRect/>
          </a:stretch>
        </p:blipFill>
        <p:spPr>
          <a:xfrm>
            <a:off x="5286380" y="4338000"/>
            <a:ext cx="3304072" cy="2520000"/>
          </a:xfrm>
        </p:spPr>
      </p:pic>
      <p:pic>
        <p:nvPicPr>
          <p:cNvPr id="6" name="Picture 5" descr="gettyimages_90431595_wide-145ebe69a0a8604378b91deb482b740689da9be8.jpg"/>
          <p:cNvPicPr>
            <a:picLocks noChangeAspect="1"/>
          </p:cNvPicPr>
          <p:nvPr/>
        </p:nvPicPr>
        <p:blipFill>
          <a:blip r:embed="rId3"/>
          <a:stretch>
            <a:fillRect/>
          </a:stretch>
        </p:blipFill>
        <p:spPr>
          <a:xfrm>
            <a:off x="500034" y="4462272"/>
            <a:ext cx="4267200" cy="2395728"/>
          </a:xfrm>
          <a:prstGeom prst="rect">
            <a:avLst/>
          </a:prstGeom>
        </p:spPr>
      </p:pic>
      <p:pic>
        <p:nvPicPr>
          <p:cNvPr id="7" name="Content Placeholder 8" descr="new negro.jpg"/>
          <p:cNvPicPr>
            <a:picLocks noChangeAspect="1"/>
          </p:cNvPicPr>
          <p:nvPr/>
        </p:nvPicPr>
        <p:blipFill>
          <a:blip r:embed="rId4"/>
          <a:stretch>
            <a:fillRect/>
          </a:stretch>
        </p:blipFill>
        <p:spPr>
          <a:xfrm>
            <a:off x="6858016" y="1357298"/>
            <a:ext cx="1886906" cy="288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1940s – Urban Realism</a:t>
            </a:r>
            <a:endParaRPr lang="en-US" dirty="0"/>
          </a:p>
        </p:txBody>
      </p:sp>
      <p:sp>
        <p:nvSpPr>
          <p:cNvPr id="5" name="Content Placeholder 4"/>
          <p:cNvSpPr>
            <a:spLocks noGrp="1"/>
          </p:cNvSpPr>
          <p:nvPr>
            <p:ph sz="half" idx="1"/>
          </p:nvPr>
        </p:nvSpPr>
        <p:spPr>
          <a:xfrm>
            <a:off x="457200" y="1285860"/>
            <a:ext cx="4400552" cy="5286412"/>
          </a:xfrm>
        </p:spPr>
        <p:txBody>
          <a:bodyPr>
            <a:normAutofit fontScale="85000" lnSpcReduction="20000"/>
          </a:bodyPr>
          <a:lstStyle/>
          <a:p>
            <a:r>
              <a:rPr lang="en-US" dirty="0" smtClean="0">
                <a:latin typeface="Cambria" pitchFamily="18" charset="0"/>
                <a:ea typeface="Cambria" pitchFamily="18" charset="0"/>
              </a:rPr>
              <a:t>Influence of American realists (Dreiser) – calling for </a:t>
            </a:r>
            <a:r>
              <a:rPr lang="en-US" dirty="0">
                <a:latin typeface="Cambria" pitchFamily="18" charset="0"/>
                <a:ea typeface="Cambria" pitchFamily="18" charset="0"/>
              </a:rPr>
              <a:t>a more politically engaged, socially critical realism </a:t>
            </a:r>
            <a:r>
              <a:rPr lang="en-US" dirty="0" smtClean="0">
                <a:latin typeface="Cambria" pitchFamily="18" charset="0"/>
                <a:ea typeface="Cambria" pitchFamily="18" charset="0"/>
              </a:rPr>
              <a:t>in literature.</a:t>
            </a:r>
          </a:p>
          <a:p>
            <a:r>
              <a:rPr lang="en-US" dirty="0" smtClean="0">
                <a:latin typeface="Cambria" pitchFamily="18" charset="0"/>
                <a:ea typeface="Cambria" pitchFamily="18" charset="0"/>
              </a:rPr>
              <a:t>Richard Wright: reviving </a:t>
            </a:r>
            <a:r>
              <a:rPr lang="en-US" dirty="0">
                <a:latin typeface="Cambria" pitchFamily="18" charset="0"/>
                <a:ea typeface="Cambria" pitchFamily="18" charset="0"/>
              </a:rPr>
              <a:t>the protest tradition of 19th-century African American </a:t>
            </a:r>
            <a:r>
              <a:rPr lang="en-US" dirty="0" smtClean="0">
                <a:latin typeface="Cambria" pitchFamily="18" charset="0"/>
                <a:ea typeface="Cambria" pitchFamily="18" charset="0"/>
              </a:rPr>
              <a:t>literature / revisiting slave narratives while eschewing </a:t>
            </a:r>
            <a:r>
              <a:rPr lang="en-US" dirty="0">
                <a:latin typeface="Cambria" pitchFamily="18" charset="0"/>
                <a:ea typeface="Cambria" pitchFamily="18" charset="0"/>
              </a:rPr>
              <a:t>its moralizing, sentimentality, and political </a:t>
            </a:r>
            <a:r>
              <a:rPr lang="en-US" dirty="0" smtClean="0">
                <a:latin typeface="Cambria" pitchFamily="18" charset="0"/>
                <a:ea typeface="Cambria" pitchFamily="18" charset="0"/>
              </a:rPr>
              <a:t>conservatism.</a:t>
            </a:r>
          </a:p>
          <a:p>
            <a:r>
              <a:rPr lang="en-US" b="1" u="sng" dirty="0" smtClean="0">
                <a:solidFill>
                  <a:schemeClr val="accent6">
                    <a:lumMod val="60000"/>
                    <a:lumOff val="40000"/>
                  </a:schemeClr>
                </a:solidFill>
                <a:latin typeface="Cambria" pitchFamily="18" charset="0"/>
                <a:ea typeface="Cambria" pitchFamily="18" charset="0"/>
              </a:rPr>
              <a:t>Formal innovation</a:t>
            </a:r>
            <a:r>
              <a:rPr lang="en-US" dirty="0" smtClean="0">
                <a:solidFill>
                  <a:schemeClr val="accent6">
                    <a:lumMod val="60000"/>
                    <a:lumOff val="40000"/>
                  </a:schemeClr>
                </a:solidFill>
                <a:latin typeface="Cambria" pitchFamily="18" charset="0"/>
                <a:ea typeface="Cambria" pitchFamily="18" charset="0"/>
              </a:rPr>
              <a:t>: how the vernacular tradition could be adapted to modernist experimentation.</a:t>
            </a:r>
            <a:endParaRPr lang="en-US" dirty="0">
              <a:solidFill>
                <a:schemeClr val="accent6">
                  <a:lumMod val="60000"/>
                  <a:lumOff val="40000"/>
                </a:schemeClr>
              </a:solidFill>
              <a:latin typeface="Cambria" pitchFamily="18" charset="0"/>
              <a:ea typeface="Cambria" pitchFamily="18" charset="0"/>
            </a:endParaRPr>
          </a:p>
          <a:p>
            <a:endParaRPr lang="en-US" dirty="0"/>
          </a:p>
        </p:txBody>
      </p:sp>
      <p:pic>
        <p:nvPicPr>
          <p:cNvPr id="6" name="Content Placeholder 5" descr="richard-wright-9537751-1-402.jpg"/>
          <p:cNvPicPr>
            <a:picLocks noGrp="1" noChangeAspect="1"/>
          </p:cNvPicPr>
          <p:nvPr>
            <p:ph sz="half" idx="2"/>
          </p:nvPr>
        </p:nvPicPr>
        <p:blipFill>
          <a:blip r:embed="rId2"/>
          <a:stretch>
            <a:fillRect/>
          </a:stretch>
        </p:blipFill>
        <p:spPr>
          <a:xfrm>
            <a:off x="4929190" y="1571612"/>
            <a:ext cx="4038600" cy="4038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3008313" cy="649306"/>
          </a:xfrm>
        </p:spPr>
        <p:txBody>
          <a:bodyPr>
            <a:normAutofit/>
          </a:bodyPr>
          <a:lstStyle/>
          <a:p>
            <a:r>
              <a:rPr lang="en-US" dirty="0" smtClean="0">
                <a:solidFill>
                  <a:schemeClr val="accent5">
                    <a:lumMod val="40000"/>
                    <a:lumOff val="60000"/>
                  </a:schemeClr>
                </a:solidFill>
                <a:latin typeface="Cambria" pitchFamily="18" charset="0"/>
                <a:ea typeface="Cambria" pitchFamily="18" charset="0"/>
              </a:rPr>
              <a:t>1950s</a:t>
            </a:r>
            <a:endParaRPr lang="en-US" dirty="0">
              <a:solidFill>
                <a:schemeClr val="accent5">
                  <a:lumMod val="40000"/>
                  <a:lumOff val="60000"/>
                </a:schemeClr>
              </a:solidFill>
              <a:latin typeface="Cambria" pitchFamily="18" charset="0"/>
              <a:ea typeface="Cambria" pitchFamily="18" charset="0"/>
            </a:endParaRPr>
          </a:p>
        </p:txBody>
      </p:sp>
      <p:sp>
        <p:nvSpPr>
          <p:cNvPr id="4" name="Content Placeholder 3"/>
          <p:cNvSpPr>
            <a:spLocks noGrp="1"/>
          </p:cNvSpPr>
          <p:nvPr>
            <p:ph idx="1"/>
          </p:nvPr>
        </p:nvSpPr>
        <p:spPr/>
        <p:txBody>
          <a:bodyPr>
            <a:normAutofit/>
          </a:bodyPr>
          <a:lstStyle/>
          <a:p>
            <a:pPr>
              <a:buNone/>
            </a:pPr>
            <a:r>
              <a:rPr lang="en-US" sz="2400" dirty="0" smtClean="0">
                <a:latin typeface="Cambria" pitchFamily="18" charset="0"/>
                <a:ea typeface="Cambria" pitchFamily="18" charset="0"/>
              </a:rPr>
              <a:t>	</a:t>
            </a:r>
            <a:r>
              <a:rPr lang="en-US" sz="2400" dirty="0" smtClean="0">
                <a:solidFill>
                  <a:schemeClr val="accent5">
                    <a:lumMod val="40000"/>
                    <a:lumOff val="60000"/>
                  </a:schemeClr>
                </a:solidFill>
                <a:latin typeface="Cambria" pitchFamily="18" charset="0"/>
                <a:ea typeface="Cambria" pitchFamily="18" charset="0"/>
              </a:rPr>
              <a:t>1960s – 1970s: The Black Arts Movement / Literature of Civil Rights</a:t>
            </a:r>
          </a:p>
          <a:p>
            <a:r>
              <a:rPr lang="en-US" sz="2000" dirty="0" smtClean="0">
                <a:latin typeface="Cambria" pitchFamily="18" charset="0"/>
                <a:ea typeface="Cambria" pitchFamily="18" charset="0"/>
              </a:rPr>
              <a:t>“All art is ultimately social”</a:t>
            </a:r>
          </a:p>
          <a:p>
            <a:r>
              <a:rPr lang="en-US" sz="2000" dirty="0" smtClean="0">
                <a:latin typeface="Cambria" pitchFamily="18" charset="0"/>
                <a:ea typeface="Cambria" pitchFamily="18" charset="0"/>
              </a:rPr>
              <a:t>Rejecting any notion of an artist that separates him from African-American community</a:t>
            </a:r>
          </a:p>
          <a:p>
            <a:r>
              <a:rPr lang="en-US" sz="2000" dirty="0" smtClean="0">
                <a:latin typeface="Cambria" pitchFamily="18" charset="0"/>
                <a:ea typeface="Cambria" pitchFamily="18" charset="0"/>
              </a:rPr>
              <a:t>Literature was </a:t>
            </a:r>
            <a:r>
              <a:rPr lang="en-US" sz="2000" dirty="0">
                <a:latin typeface="Cambria" pitchFamily="18" charset="0"/>
                <a:ea typeface="Cambria" pitchFamily="18" charset="0"/>
              </a:rPr>
              <a:t>the most immediate way to model </a:t>
            </a:r>
            <a:r>
              <a:rPr lang="en-US" sz="2000" dirty="0" smtClean="0">
                <a:latin typeface="Cambria" pitchFamily="18" charset="0"/>
                <a:ea typeface="Cambria" pitchFamily="18" charset="0"/>
              </a:rPr>
              <a:t>and articulate </a:t>
            </a:r>
            <a:r>
              <a:rPr lang="en-US" sz="2000" dirty="0">
                <a:latin typeface="Cambria" pitchFamily="18" charset="0"/>
                <a:ea typeface="Cambria" pitchFamily="18" charset="0"/>
              </a:rPr>
              <a:t>the new Black </a:t>
            </a:r>
            <a:r>
              <a:rPr lang="en-US" sz="2000" dirty="0" smtClean="0">
                <a:latin typeface="Cambria" pitchFamily="18" charset="0"/>
                <a:ea typeface="Cambria" pitchFamily="18" charset="0"/>
              </a:rPr>
              <a:t>consciousness.</a:t>
            </a:r>
            <a:endParaRPr lang="en-US" sz="2000" dirty="0">
              <a:latin typeface="Cambria" pitchFamily="18" charset="0"/>
              <a:ea typeface="Cambria" pitchFamily="18" charset="0"/>
            </a:endParaRPr>
          </a:p>
        </p:txBody>
      </p:sp>
      <p:pic>
        <p:nvPicPr>
          <p:cNvPr id="3074" name="Picture 2" descr="C:\Users\Angeliki\Desktop\bp.jpg"/>
          <p:cNvPicPr>
            <a:picLocks noGrp="1" noChangeAspect="1" noChangeArrowheads="1"/>
          </p:cNvPicPr>
          <p:nvPr>
            <p:ph sz="half" idx="4294967295"/>
          </p:nvPr>
        </p:nvPicPr>
        <p:blipFill>
          <a:blip r:embed="rId2"/>
          <a:stretch>
            <a:fillRect/>
          </a:stretch>
        </p:blipFill>
        <p:spPr bwMode="auto">
          <a:xfrm>
            <a:off x="5214942" y="4000504"/>
            <a:ext cx="3365286" cy="2520000"/>
          </a:xfrm>
          <a:prstGeom prst="rect">
            <a:avLst/>
          </a:prstGeom>
          <a:noFill/>
        </p:spPr>
      </p:pic>
      <p:pic>
        <p:nvPicPr>
          <p:cNvPr id="6" name="Picture 2" descr="C:\Users\Angeliki\Desktop\ralph-ellions-novel.jpg.webp"/>
          <p:cNvPicPr>
            <a:picLocks noGrp="1" noChangeAspect="1" noChangeArrowheads="1"/>
          </p:cNvPicPr>
          <p:nvPr>
            <p:ph sz="half" idx="1"/>
          </p:nvPr>
        </p:nvPicPr>
        <p:blipFill>
          <a:blip r:embed="rId3" cstate="print"/>
          <a:stretch>
            <a:fillRect/>
          </a:stretch>
        </p:blipFill>
        <p:spPr bwMode="auto">
          <a:xfrm>
            <a:off x="785786" y="1643050"/>
            <a:ext cx="2328712" cy="1764000"/>
          </a:xfrm>
          <a:prstGeom prst="rect">
            <a:avLst/>
          </a:prstGeom>
          <a:noFill/>
        </p:spPr>
      </p:pic>
      <p:pic>
        <p:nvPicPr>
          <p:cNvPr id="7" name="Content Placeholder 5" descr="11701124538.jpg"/>
          <p:cNvPicPr>
            <a:picLocks noGrp="1" noChangeAspect="1"/>
          </p:cNvPicPr>
          <p:nvPr>
            <p:ph sz="half" idx="2"/>
          </p:nvPr>
        </p:nvPicPr>
        <p:blipFill>
          <a:blip r:embed="rId4"/>
          <a:stretch>
            <a:fillRect/>
          </a:stretch>
        </p:blipFill>
        <p:spPr>
          <a:xfrm>
            <a:off x="1071538" y="3929066"/>
            <a:ext cx="1638861" cy="2700000"/>
          </a:xfrm>
        </p:spPr>
      </p:pic>
      <p:pic>
        <p:nvPicPr>
          <p:cNvPr id="8" name="Content Placeholder 5" descr="11701124538.jpg"/>
          <p:cNvPicPr>
            <a:picLocks noChangeAspect="1"/>
          </p:cNvPicPr>
          <p:nvPr/>
        </p:nvPicPr>
        <p:blipFill>
          <a:blip r:embed="rId4"/>
          <a:stretch>
            <a:fillRect/>
          </a:stretch>
        </p:blipFill>
        <p:spPr>
          <a:xfrm>
            <a:off x="1000100" y="3643314"/>
            <a:ext cx="1857371" cy="306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2974</TotalTime>
  <Words>1036</Words>
  <Application>Microsoft Office PowerPoint</Application>
  <PresentationFormat>On-screen Show (4:3)</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African-American Literature  Toni Morrison &amp; Alice Walker</vt:lpstr>
      <vt:lpstr>18th Century</vt:lpstr>
      <vt:lpstr>19th Century </vt:lpstr>
      <vt:lpstr>Civil War and Reconstruction</vt:lpstr>
      <vt:lpstr>The late 19th and early 20th centuries </vt:lpstr>
      <vt:lpstr>Booker T. Washington W.E.B. DuBois</vt:lpstr>
      <vt:lpstr>1920s - Harlem Renaissance</vt:lpstr>
      <vt:lpstr>1940s – Urban Realism</vt:lpstr>
      <vt:lpstr>1950s</vt:lpstr>
      <vt:lpstr>“The Sisterhood”  (1970s-1980s)</vt:lpstr>
      <vt:lpstr>Toni Morrison (1931 – 2019)</vt:lpstr>
      <vt:lpstr>Slide 12</vt:lpstr>
      <vt:lpstr>Slide 13</vt:lpstr>
      <vt:lpstr>Slide 14</vt:lpstr>
      <vt:lpstr>Alice Walker (1944 - )</vt:lpstr>
      <vt:lpstr>“Everyday Use” (1973)</vt:lpstr>
      <vt:lpstr>The Quilt</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African-American Literature</dc:title>
  <dc:creator>Angeliki</dc:creator>
  <cp:lastModifiedBy>Angeliki</cp:lastModifiedBy>
  <cp:revision>170</cp:revision>
  <dcterms:created xsi:type="dcterms:W3CDTF">2019-05-21T18:56:05Z</dcterms:created>
  <dcterms:modified xsi:type="dcterms:W3CDTF">2020-05-17T17:42:55Z</dcterms:modified>
</cp:coreProperties>
</file>