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372" r:id="rId3"/>
    <p:sldId id="329" r:id="rId4"/>
    <p:sldId id="330" r:id="rId5"/>
    <p:sldId id="327" r:id="rId6"/>
    <p:sldId id="322" r:id="rId7"/>
    <p:sldId id="323" r:id="rId8"/>
    <p:sldId id="324" r:id="rId9"/>
    <p:sldId id="325" r:id="rId10"/>
    <p:sldId id="326" r:id="rId11"/>
    <p:sldId id="258" r:id="rId12"/>
    <p:sldId id="259" r:id="rId13"/>
    <p:sldId id="295" r:id="rId14"/>
    <p:sldId id="280" r:id="rId15"/>
    <p:sldId id="279" r:id="rId16"/>
    <p:sldId id="281" r:id="rId17"/>
    <p:sldId id="282" r:id="rId18"/>
    <p:sldId id="283" r:id="rId19"/>
    <p:sldId id="284" r:id="rId20"/>
    <p:sldId id="285" r:id="rId21"/>
    <p:sldId id="270" r:id="rId22"/>
    <p:sldId id="286" r:id="rId23"/>
    <p:sldId id="287" r:id="rId24"/>
    <p:sldId id="288" r:id="rId25"/>
    <p:sldId id="289" r:id="rId26"/>
    <p:sldId id="290" r:id="rId27"/>
    <p:sldId id="291" r:id="rId28"/>
    <p:sldId id="292" r:id="rId29"/>
    <p:sldId id="297" r:id="rId30"/>
    <p:sldId id="300" r:id="rId31"/>
    <p:sldId id="301" r:id="rId32"/>
    <p:sldId id="302" r:id="rId33"/>
    <p:sldId id="303" r:id="rId34"/>
    <p:sldId id="305" r:id="rId35"/>
    <p:sldId id="307" r:id="rId36"/>
    <p:sldId id="308" r:id="rId37"/>
    <p:sldId id="309" r:id="rId38"/>
    <p:sldId id="310" r:id="rId39"/>
    <p:sldId id="312" r:id="rId40"/>
    <p:sldId id="313" r:id="rId41"/>
    <p:sldId id="314" r:id="rId42"/>
    <p:sldId id="315" r:id="rId43"/>
    <p:sldId id="316" r:id="rId44"/>
    <p:sldId id="317" r:id="rId45"/>
    <p:sldId id="318" r:id="rId46"/>
    <p:sldId id="319" r:id="rId47"/>
    <p:sldId id="296"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200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6/11/2024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6/11/2024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6/11/2024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6/11/2024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6/11/2024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6/11/2024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6/11/2024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6/11/2024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6/11/2024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6/11/2024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6/11/2024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6/11/2024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degruyter.com/search?f_0=keywords&amp;q_0=impoliteness&amp;searchTitles=false" TargetMode="External"/><Relationship Id="rId2" Type="http://schemas.openxmlformats.org/officeDocument/2006/relationships/hyperlink" Target="https://www.degruyter.com/search?f_0=keywords&amp;q_0=politeness&amp;searchTitles=false" TargetMode="External"/><Relationship Id="rId1" Type="http://schemas.openxmlformats.org/officeDocument/2006/relationships/slideLayout" Target="../slideLayouts/slideLayout2.xml"/><Relationship Id="rId6" Type="http://schemas.openxmlformats.org/officeDocument/2006/relationships/hyperlink" Target="https://www.degruyter.com/search?f_0=keywords&amp;q_0=facework&amp;searchTitles=false" TargetMode="External"/><Relationship Id="rId5" Type="http://schemas.openxmlformats.org/officeDocument/2006/relationships/hyperlink" Target="https://www.degruyter.com/search?f_0=keywords&amp;q_0=relational+work&amp;searchTitles=false" TargetMode="External"/><Relationship Id="rId4" Type="http://schemas.openxmlformats.org/officeDocument/2006/relationships/hyperlink" Target="https://www.degruyter.com/search?f_0=keywords&amp;q_0=face&amp;searchTitles=fals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degruyter.com/search?f_0=keywords&amp;q_0=mimicry&amp;searchTitles=false" TargetMode="External"/><Relationship Id="rId7" Type="http://schemas.openxmlformats.org/officeDocument/2006/relationships/hyperlink" Target="https://www.degruyter.com/search?f_0=keywords&amp;q_0=sarcasm&amp;searchTitles=false" TargetMode="External"/><Relationship Id="rId2" Type="http://schemas.openxmlformats.org/officeDocument/2006/relationships/hyperlink" Target="https://www.degruyter.com/search?f_0=keywords&amp;q_0=impoliteness&amp;searchTitles=false" TargetMode="External"/><Relationship Id="rId1" Type="http://schemas.openxmlformats.org/officeDocument/2006/relationships/slideLayout" Target="../slideLayouts/slideLayout2.xml"/><Relationship Id="rId6" Type="http://schemas.openxmlformats.org/officeDocument/2006/relationships/hyperlink" Target="https://www.degruyter.com/search?f_0=keywords&amp;q_0=quiz+shows&amp;searchTitles=false" TargetMode="External"/><Relationship Id="rId5" Type="http://schemas.openxmlformats.org/officeDocument/2006/relationships/hyperlink" Target="https://www.degruyter.com/search?f_0=keywords&amp;q_0=prosody&amp;searchTitles=false" TargetMode="External"/><Relationship Id="rId4" Type="http://schemas.openxmlformats.org/officeDocument/2006/relationships/hyperlink" Target="https://www.degruyter.com/search?f_0=keywords&amp;q_0=politeness&amp;searchTitles=fals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degruyter.com/search?f_0=keywords&amp;q_0=impoliteness&amp;searchTitles=false" TargetMode="External"/><Relationship Id="rId7" Type="http://schemas.openxmlformats.org/officeDocument/2006/relationships/hyperlink" Target="https://www.degruyter.com/search?f_0=keywords&amp;q_0=nice&amp;searchTitles=false" TargetMode="External"/><Relationship Id="rId2" Type="http://schemas.openxmlformats.org/officeDocument/2006/relationships/hyperlink" Target="https://www.degruyter.com/search?f_0=keywords&amp;q_0=Gender&amp;searchTitles=false" TargetMode="External"/><Relationship Id="rId1" Type="http://schemas.openxmlformats.org/officeDocument/2006/relationships/slideLayout" Target="../slideLayouts/slideLayout2.xml"/><Relationship Id="rId6" Type="http://schemas.openxmlformats.org/officeDocument/2006/relationships/hyperlink" Target="https://www.degruyter.com/search?f_0=keywords&amp;q_0=co-operativeness&amp;searchTitles=false" TargetMode="External"/><Relationship Id="rId5" Type="http://schemas.openxmlformats.org/officeDocument/2006/relationships/hyperlink" Target="https://www.degruyter.com/search?f_0=keywords&amp;q_0=assertiveness&amp;searchTitles=false" TargetMode="External"/><Relationship Id="rId4" Type="http://schemas.openxmlformats.org/officeDocument/2006/relationships/hyperlink" Target="https://www.degruyter.com/search?f_0=keywords&amp;q_0=politeness&amp;searchTitles=fals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degruyter.com/search?f_0=keywords&amp;q_0=impoliteness&amp;searchTitles=false" TargetMode="External"/><Relationship Id="rId7" Type="http://schemas.openxmlformats.org/officeDocument/2006/relationships/hyperlink" Target="https://www.degruyter.com/search?f_0=keywords&amp;q_0=reality+television&amp;searchTitles=false" TargetMode="External"/><Relationship Id="rId2" Type="http://schemas.openxmlformats.org/officeDocument/2006/relationships/hyperlink" Target="https://www.degruyter.com/search?f_0=keywords&amp;q_0=Identity&amp;searchTitles=false" TargetMode="External"/><Relationship Id="rId1" Type="http://schemas.openxmlformats.org/officeDocument/2006/relationships/slideLayout" Target="../slideLayouts/slideLayout2.xml"/><Relationship Id="rId6" Type="http://schemas.openxmlformats.org/officeDocument/2006/relationships/hyperlink" Target="https://www.degruyter.com/search?f_0=keywords&amp;q_0=expert&amp;searchTitles=false" TargetMode="External"/><Relationship Id="rId5" Type="http://schemas.openxmlformats.org/officeDocument/2006/relationships/hyperlink" Target="https://www.degruyter.com/search?f_0=keywords&amp;q_0=genre&amp;searchTitles=false" TargetMode="External"/><Relationship Id="rId4" Type="http://schemas.openxmlformats.org/officeDocument/2006/relationships/hyperlink" Target="https://www.degruyter.com/search?f_0=keywords&amp;q_0=talent+show&amp;searchTitles=fals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degruyter.com/search?f_0=keywords&amp;q_0=politeness+strategies&amp;searchTitles=false" TargetMode="External"/><Relationship Id="rId2" Type="http://schemas.openxmlformats.org/officeDocument/2006/relationships/hyperlink" Target="https://www.degruyter.com/search?f_0=keywords&amp;q_0=Politeness&amp;searchTitles=false" TargetMode="External"/><Relationship Id="rId1" Type="http://schemas.openxmlformats.org/officeDocument/2006/relationships/slideLayout" Target="../slideLayouts/slideLayout2.xml"/><Relationship Id="rId5" Type="http://schemas.openxmlformats.org/officeDocument/2006/relationships/hyperlink" Target="https://www.degruyter.com/search?f_0=keywords&amp;q_0=Jordanian+print+advertisements&amp;searchTitles=false" TargetMode="External"/><Relationship Id="rId4" Type="http://schemas.openxmlformats.org/officeDocument/2006/relationships/hyperlink" Target="https://www.degruyter.com/search?f_0=keywords&amp;q_0=persuasion&amp;searchTitles=fals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134D60-E70C-FD9F-8C3B-9AF67581BE0F}"/>
              </a:ext>
            </a:extLst>
          </p:cNvPr>
          <p:cNvSpPr>
            <a:spLocks noGrp="1"/>
          </p:cNvSpPr>
          <p:nvPr>
            <p:ph type="ctrTitle"/>
          </p:nvPr>
        </p:nvSpPr>
        <p:spPr/>
        <p:txBody>
          <a:bodyPr/>
          <a:lstStyle/>
          <a:p>
            <a:endParaRPr lang="el-GR"/>
          </a:p>
        </p:txBody>
      </p:sp>
      <p:sp>
        <p:nvSpPr>
          <p:cNvPr id="3" name="Υπότιτλος 2">
            <a:extLst>
              <a:ext uri="{FF2B5EF4-FFF2-40B4-BE49-F238E27FC236}">
                <a16:creationId xmlns:a16="http://schemas.microsoft.com/office/drawing/2014/main" id="{FCA6539A-AE32-C3F4-7399-D9364C05412D}"/>
              </a:ext>
            </a:extLst>
          </p:cNvPr>
          <p:cNvSpPr>
            <a:spLocks noGrp="1"/>
          </p:cNvSpPr>
          <p:nvPr>
            <p:ph type="subTitle" idx="1"/>
          </p:nvPr>
        </p:nvSpPr>
        <p:spPr/>
        <p:txBody>
          <a:bodyPr/>
          <a:lstStyle/>
          <a:p>
            <a:endParaRPr lang="el-GR"/>
          </a:p>
        </p:txBody>
      </p:sp>
      <p:graphicFrame>
        <p:nvGraphicFramePr>
          <p:cNvPr id="4" name="Αντικείμενο 3">
            <a:extLst>
              <a:ext uri="{FF2B5EF4-FFF2-40B4-BE49-F238E27FC236}">
                <a16:creationId xmlns:a16="http://schemas.microsoft.com/office/drawing/2014/main" id="{DB0F8C31-2024-2A64-BBCD-6366EE14D01C}"/>
              </a:ext>
            </a:extLst>
          </p:cNvPr>
          <p:cNvGraphicFramePr>
            <a:graphicFrameLocks noChangeAspect="1"/>
          </p:cNvGraphicFramePr>
          <p:nvPr>
            <p:extLst>
              <p:ext uri="{D42A27DB-BD31-4B8C-83A1-F6EECF244321}">
                <p14:modId xmlns:p14="http://schemas.microsoft.com/office/powerpoint/2010/main" val="2465280039"/>
              </p:ext>
            </p:extLst>
          </p:nvPr>
        </p:nvGraphicFramePr>
        <p:xfrm>
          <a:off x="0" y="-4419872"/>
          <a:ext cx="10548664" cy="14298391"/>
        </p:xfrm>
        <a:graphic>
          <a:graphicData uri="http://schemas.openxmlformats.org/presentationml/2006/ole">
            <mc:AlternateContent xmlns:mc="http://schemas.openxmlformats.org/markup-compatibility/2006">
              <mc:Choice xmlns:v="urn:schemas-microsoft-com:vml" Requires="v">
                <p:oleObj name="Acrobat Document" r:id="rId2" imgW="4533723" imgH="6415677" progId="AcroExch.Document.11">
                  <p:embed/>
                </p:oleObj>
              </mc:Choice>
              <mc:Fallback>
                <p:oleObj name="Acrobat Document" r:id="rId2" imgW="4533723" imgH="6415677" progId="AcroExch.Document.11">
                  <p:embed/>
                  <p:pic>
                    <p:nvPicPr>
                      <p:cNvPr id="0" name=""/>
                      <p:cNvPicPr/>
                      <p:nvPr/>
                    </p:nvPicPr>
                    <p:blipFill>
                      <a:blip r:embed="rId3"/>
                      <a:stretch>
                        <a:fillRect/>
                      </a:stretch>
                    </p:blipFill>
                    <p:spPr>
                      <a:xfrm>
                        <a:off x="0" y="-4419872"/>
                        <a:ext cx="10548664" cy="14298391"/>
                      </a:xfrm>
                      <a:prstGeom prst="rect">
                        <a:avLst/>
                      </a:prstGeom>
                    </p:spPr>
                  </p:pic>
                </p:oleObj>
              </mc:Fallback>
            </mc:AlternateContent>
          </a:graphicData>
        </a:graphic>
      </p:graphicFrame>
    </p:spTree>
    <p:extLst>
      <p:ext uri="{BB962C8B-B14F-4D97-AF65-F5344CB8AC3E}">
        <p14:creationId xmlns:p14="http://schemas.microsoft.com/office/powerpoint/2010/main" val="572034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rtl="0">
              <a:spcBef>
                <a:spcPct val="0"/>
              </a:spcBef>
            </a:pPr>
            <a:r>
              <a:rPr lang="en-GB" b="1" dirty="0"/>
              <a:t>Measuring the variable</a:t>
            </a:r>
            <a:br>
              <a:rPr lang="en-US" dirty="0"/>
            </a:br>
            <a:endParaRPr lang="en-US" dirty="0"/>
          </a:p>
        </p:txBody>
      </p:sp>
      <p:pic>
        <p:nvPicPr>
          <p:cNvPr id="4" name="Picture 1" descr="sample"/>
          <p:cNvPicPr/>
          <p:nvPr/>
        </p:nvPicPr>
        <p:blipFill>
          <a:blip r:embed="rId2" cstate="print"/>
          <a:srcRect/>
          <a:stretch>
            <a:fillRect/>
          </a:stretch>
        </p:blipFill>
        <p:spPr bwMode="auto">
          <a:xfrm>
            <a:off x="125760" y="0"/>
            <a:ext cx="8892480" cy="9361040"/>
          </a:xfrm>
          <a:prstGeom prst="rect">
            <a:avLst/>
          </a:prstGeom>
          <a:noFill/>
          <a:ln w="9525">
            <a:noFill/>
            <a:miter lim="800000"/>
            <a:headEnd/>
            <a:tailEnd/>
          </a:ln>
        </p:spPr>
      </p:pic>
    </p:spTree>
    <p:extLst>
      <p:ext uri="{BB962C8B-B14F-4D97-AF65-F5344CB8AC3E}">
        <p14:creationId xmlns:p14="http://schemas.microsoft.com/office/powerpoint/2010/main" val="317601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932040" y="476672"/>
            <a:ext cx="3960440" cy="5962674"/>
          </a:xfrm>
        </p:spPr>
        <p:txBody>
          <a:bodyPr>
            <a:noAutofit/>
          </a:bodyPr>
          <a:lstStyle/>
          <a:p>
            <a:pPr algn="l"/>
            <a:r>
              <a:rPr lang="en-US" sz="2000" dirty="0"/>
              <a:t>I. Areas in Translation Research</a:t>
            </a:r>
            <a:br>
              <a:rPr lang="en-US" sz="2000" dirty="0"/>
            </a:br>
            <a:br>
              <a:rPr lang="en-US" sz="2000" dirty="0"/>
            </a:br>
            <a:r>
              <a:rPr lang="en-US" sz="2000" dirty="0"/>
              <a:t>2. From the Initial Idea to the Plan</a:t>
            </a:r>
            <a:br>
              <a:rPr lang="en-US" sz="2000" dirty="0"/>
            </a:br>
            <a:br>
              <a:rPr lang="en-US" sz="2000" dirty="0"/>
            </a:br>
            <a:r>
              <a:rPr lang="en-US" sz="2000" dirty="0"/>
              <a:t>3. Theoretical Models of Translation</a:t>
            </a:r>
            <a:br>
              <a:rPr lang="en-US" sz="2000" dirty="0"/>
            </a:br>
            <a:r>
              <a:rPr lang="en-US" sz="2000" dirty="0"/>
              <a:t> </a:t>
            </a:r>
            <a:br>
              <a:rPr lang="en-US" sz="2000" dirty="0"/>
            </a:br>
            <a:r>
              <a:rPr lang="en-US" sz="2000" b="1" dirty="0"/>
              <a:t>4. Kinds of Research </a:t>
            </a:r>
            <a:br>
              <a:rPr lang="en-US" sz="2000" dirty="0"/>
            </a:br>
            <a:br>
              <a:rPr lang="en-US" sz="2000" dirty="0"/>
            </a:br>
            <a:r>
              <a:rPr lang="en-US" sz="2000" b="1" dirty="0"/>
              <a:t>5. Questions, Claims, Hypotheses</a:t>
            </a:r>
            <a:br>
              <a:rPr lang="en-US" sz="2000" b="1" dirty="0"/>
            </a:br>
            <a:br>
              <a:rPr lang="en-US" sz="2000" dirty="0"/>
            </a:br>
            <a:r>
              <a:rPr lang="en-US" sz="2000" dirty="0"/>
              <a:t>6. Relations between Variables </a:t>
            </a:r>
            <a:br>
              <a:rPr lang="en-US" sz="2000" dirty="0"/>
            </a:br>
            <a:br>
              <a:rPr lang="en-US" sz="2000" dirty="0"/>
            </a:br>
            <a:r>
              <a:rPr lang="en-US" sz="2000" dirty="0"/>
              <a:t>7. Selecting and Analyzing Data </a:t>
            </a:r>
            <a:br>
              <a:rPr lang="en-US" sz="2000" dirty="0"/>
            </a:br>
            <a:br>
              <a:rPr lang="en-US" sz="2000" dirty="0"/>
            </a:br>
            <a:r>
              <a:rPr lang="en-US" sz="2000" dirty="0"/>
              <a:t>8. Writing Your Research Report </a:t>
            </a:r>
            <a:br>
              <a:rPr lang="en-US" sz="2000" dirty="0"/>
            </a:br>
            <a:br>
              <a:rPr lang="en-US" sz="2000" dirty="0"/>
            </a:br>
            <a:r>
              <a:rPr lang="en-US" sz="2000" dirty="0"/>
              <a:t>9. Presenting Your Research Orally </a:t>
            </a:r>
            <a:br>
              <a:rPr lang="en-US" sz="2000" dirty="0"/>
            </a:br>
            <a:br>
              <a:rPr lang="en-US" sz="2000" dirty="0"/>
            </a:br>
            <a:r>
              <a:rPr lang="en-US" sz="2000" dirty="0"/>
              <a:t>10. Assessing Your Research </a:t>
            </a:r>
            <a:br>
              <a:rPr lang="en-US" sz="2000" dirty="0"/>
            </a:b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0" y="0"/>
            <a:ext cx="4668961"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normAutofit/>
          </a:bodyPr>
          <a:lstStyle/>
          <a:p>
            <a:r>
              <a:rPr lang="en-US" sz="3200" dirty="0"/>
              <a:t>Conceptual and empirical research</a:t>
            </a:r>
          </a:p>
        </p:txBody>
      </p:sp>
      <p:sp>
        <p:nvSpPr>
          <p:cNvPr id="3" name="2 - Θέση περιεχομένου"/>
          <p:cNvSpPr>
            <a:spLocks noGrp="1"/>
          </p:cNvSpPr>
          <p:nvPr>
            <p:ph idx="1"/>
          </p:nvPr>
        </p:nvSpPr>
        <p:spPr/>
        <p:txBody>
          <a:bodyPr>
            <a:normAutofit/>
          </a:bodyPr>
          <a:lstStyle/>
          <a:p>
            <a:pPr>
              <a:buNone/>
            </a:pPr>
            <a:r>
              <a:rPr lang="en-US" sz="2400" b="1" dirty="0"/>
              <a:t>Conceptual research/Hermeneutics</a:t>
            </a:r>
            <a:r>
              <a:rPr lang="en-US" sz="2400" dirty="0"/>
              <a:t>: (for humanistic disciplines) the science of interpretation</a:t>
            </a:r>
          </a:p>
          <a:p>
            <a:pPr>
              <a:buNone/>
            </a:pPr>
            <a:r>
              <a:rPr lang="en-US" sz="2400" dirty="0"/>
              <a:t>It clarifies concepts, re/interpret ideas, relates concepts into larger systems</a:t>
            </a:r>
          </a:p>
          <a:p>
            <a:pPr>
              <a:buNone/>
            </a:pPr>
            <a:r>
              <a:rPr lang="en-US" sz="2400" dirty="0"/>
              <a:t>(e.g. what do you see translation as? Making a cake? doing a jigsaw puzzle? performing a piece of music?)</a:t>
            </a:r>
          </a:p>
          <a:p>
            <a:pPr>
              <a:buNone/>
            </a:pPr>
            <a:endParaRPr lang="en-US" sz="2400" dirty="0"/>
          </a:p>
          <a:p>
            <a:pPr algn="ctr">
              <a:buNone/>
            </a:pPr>
            <a:r>
              <a:rPr lang="en-US" sz="2400" dirty="0"/>
              <a:t>*</a:t>
            </a:r>
          </a:p>
          <a:p>
            <a:pPr>
              <a:buNone/>
            </a:pPr>
            <a:r>
              <a:rPr lang="en-US" sz="2400" b="1" dirty="0"/>
              <a:t>Empirical research/Positivism </a:t>
            </a:r>
            <a:r>
              <a:rPr lang="en-US" sz="2400" dirty="0"/>
              <a:t>(focus on data and hard science) </a:t>
            </a:r>
          </a:p>
          <a:p>
            <a:pPr>
              <a:buNone/>
            </a:pPr>
            <a:r>
              <a:rPr lang="en-US" sz="2400" dirty="0"/>
              <a:t>It seeks evidence which </a:t>
            </a:r>
            <a:r>
              <a:rPr lang="en-US" sz="2400" dirty="0" err="1"/>
              <a:t>dis</a:t>
            </a:r>
            <a:r>
              <a:rPr lang="en-US" sz="2400" dirty="0"/>
              <a:t>/confirms hypotheses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66130"/>
          </a:xfrm>
          <a:solidFill>
            <a:schemeClr val="accent2">
              <a:lumMod val="40000"/>
              <a:lumOff val="60000"/>
            </a:schemeClr>
          </a:solidFill>
        </p:spPr>
        <p:txBody>
          <a:bodyPr>
            <a:normAutofit fontScale="90000"/>
          </a:bodyPr>
          <a:lstStyle/>
          <a:p>
            <a:r>
              <a:rPr lang="el-GR" sz="2700" b="1" dirty="0"/>
              <a:t>Η προφήτισσα Κασσάνδρα ως πολιτισμική μεταφράστρια: </a:t>
            </a:r>
            <a:br>
              <a:rPr lang="en-US" sz="2700" b="1" dirty="0"/>
            </a:br>
            <a:r>
              <a:rPr lang="el-GR" sz="2700" dirty="0"/>
              <a:t>‘Κι όμως, αλίμονο, ελληνικά ξέρω καλά’</a:t>
            </a:r>
            <a:endParaRPr lang="en-US" dirty="0"/>
          </a:p>
        </p:txBody>
      </p:sp>
      <p:sp>
        <p:nvSpPr>
          <p:cNvPr id="3" name="2 - Θέση περιεχομένου"/>
          <p:cNvSpPr>
            <a:spLocks noGrp="1"/>
          </p:cNvSpPr>
          <p:nvPr>
            <p:ph idx="1"/>
          </p:nvPr>
        </p:nvSpPr>
        <p:spPr>
          <a:xfrm>
            <a:off x="457200" y="1600200"/>
            <a:ext cx="8229600" cy="4925144"/>
          </a:xfrm>
        </p:spPr>
        <p:txBody>
          <a:bodyPr>
            <a:normAutofit fontScale="47500" lnSpcReduction="20000"/>
          </a:bodyPr>
          <a:lstStyle/>
          <a:p>
            <a:endParaRPr lang="el-GR" dirty="0"/>
          </a:p>
          <a:p>
            <a:pPr>
              <a:buNone/>
            </a:pPr>
            <a:r>
              <a:rPr lang="el-GR" sz="3800" dirty="0"/>
              <a:t>Βασισμένη στο έργο θεωρητικών του πολιτισμού και της πολιτισμικής μετάφρασης, η μελέτη αυτή επικεντρώνεται σε μία πτυχή της τραγωδίας του Αισχύλου </a:t>
            </a:r>
            <a:r>
              <a:rPr lang="el-GR" sz="3800" i="1" dirty="0" err="1"/>
              <a:t>Αγαμέμνων</a:t>
            </a:r>
            <a:r>
              <a:rPr lang="el-GR" sz="3800" dirty="0" err="1"/>
              <a:t>—πρώτου</a:t>
            </a:r>
            <a:r>
              <a:rPr lang="el-GR" sz="3800" dirty="0"/>
              <a:t> μέρους της τριλογίας της </a:t>
            </a:r>
            <a:r>
              <a:rPr lang="el-GR" sz="3800" i="1" dirty="0" err="1"/>
              <a:t>Ορέστειας</a:t>
            </a:r>
            <a:r>
              <a:rPr lang="el-GR" sz="3800" dirty="0" err="1"/>
              <a:t>—που</a:t>
            </a:r>
            <a:r>
              <a:rPr lang="el-GR" sz="3800" dirty="0"/>
              <a:t> αφορά στο πρόσωπο της καταραμένης προφήτισσας Κασσάνδρας, αιχμάλωτης του Αγαμέμνονα. Δεδομένου ότι κάθε </a:t>
            </a:r>
            <a:r>
              <a:rPr lang="el-GR" sz="3800" b="1" dirty="0"/>
              <a:t>προφητεία</a:t>
            </a:r>
            <a:r>
              <a:rPr lang="el-GR" sz="3800" dirty="0"/>
              <a:t> αποτελεί ουσιαστικά μία αναγκαστικά </a:t>
            </a:r>
            <a:r>
              <a:rPr lang="el-GR" sz="3800" b="1" dirty="0"/>
              <a:t>ατελή μετάφραση</a:t>
            </a:r>
            <a:r>
              <a:rPr lang="el-GR" sz="3800" dirty="0"/>
              <a:t>, από το άτομο που έχει το </a:t>
            </a:r>
            <a:r>
              <a:rPr lang="el-GR" sz="3800" b="1" dirty="0"/>
              <a:t>διαμεσολαβητικό</a:t>
            </a:r>
            <a:r>
              <a:rPr lang="el-GR" sz="3800" dirty="0"/>
              <a:t> (άρα μεταφρα­στικό) χάρισμα, της σκοτεινής θείας βούλησης σε λόγο υποτιθέμενα κατανοητό από τους ανθρώπους, έτσι και ο λόγος της Κασσάνδρας στον </a:t>
            </a:r>
            <a:r>
              <a:rPr lang="el-GR" sz="3800" i="1" dirty="0"/>
              <a:t>Αγαμέμνονα</a:t>
            </a:r>
            <a:r>
              <a:rPr lang="el-GR" sz="3800" dirty="0"/>
              <a:t> εξελίσσεται σε μία συγκεκριμένη ατραπό που είναι ταυτόχρονα διαπολιτισμική, διαγλωσσική και διακειμενική. Από τον </a:t>
            </a:r>
            <a:r>
              <a:rPr lang="el-GR" sz="3800" b="1" dirty="0"/>
              <a:t>αρχικό ακατάληπτο λόγο </a:t>
            </a:r>
            <a:r>
              <a:rPr lang="el-GR" sz="3800" dirty="0"/>
              <a:t>του προφητικού σπασμού, την ποιητική μα «ξένη» προς τον χορό των </a:t>
            </a:r>
            <a:r>
              <a:rPr lang="el-GR" sz="3800" dirty="0" err="1"/>
              <a:t>Αργείων</a:t>
            </a:r>
            <a:r>
              <a:rPr lang="el-GR" sz="3800" dirty="0"/>
              <a:t> γλώσσα, η προφήτισσα περνά στην μαντική πρόβλεψη με λόγο στρωτό μεν μορφολογικά, σκοτεινού νοήματος δε, εφόσον μιλά για τα μελλούμενα που προς το παρόν είναι αδιανόητα για τους </a:t>
            </a:r>
            <a:r>
              <a:rPr lang="el-GR" sz="3800" dirty="0" err="1"/>
              <a:t>Αργείους</a:t>
            </a:r>
            <a:r>
              <a:rPr lang="el-GR" sz="3800" dirty="0"/>
              <a:t>. Η μετάφραση ολοκληρώνεται με την Κασσάνδρα να αφομοιώνεται η ίδια μόνιμα στο νέο της χώρο μέσω του σφαγιασμού της. Μόνο τότε γίνεται η </a:t>
            </a:r>
            <a:r>
              <a:rPr lang="el-GR" sz="3800" b="1" dirty="0"/>
              <a:t>προφητεία /μετάφρασή </a:t>
            </a:r>
            <a:r>
              <a:rPr lang="el-GR" sz="3800" dirty="0"/>
              <a:t>της τέλεια αντιληπτή απ’ το Χορό, όταν δηλαδή η μεταφράστρια εξαϋλωθεί στη λειτουργία μίας τέλειας (μεταφυσικής), άρα διαφανούς ως προς τον δίαυλό της, επικοινωνίας, πραγματώνοντας την ίδια την προφητεία της στο ακέραιο και αρχίζοντας να επηρεάζει πολιτισμικά πια το νέο της περιβάλλον.</a:t>
            </a:r>
            <a:endParaRPr lang="en-US" sz="3800"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normAutofit fontScale="90000"/>
          </a:bodyPr>
          <a:lstStyle/>
          <a:p>
            <a:r>
              <a:rPr lang="en-US" dirty="0"/>
              <a:t>Characteristics of Empirical Research</a:t>
            </a:r>
          </a:p>
        </p:txBody>
      </p:sp>
      <p:sp>
        <p:nvSpPr>
          <p:cNvPr id="3" name="2 - Θέση περιεχομένου"/>
          <p:cNvSpPr>
            <a:spLocks noGrp="1"/>
          </p:cNvSpPr>
          <p:nvPr>
            <p:ph idx="1"/>
          </p:nvPr>
        </p:nvSpPr>
        <p:spPr/>
        <p:txBody>
          <a:bodyPr>
            <a:normAutofit fontScale="85000" lnSpcReduction="10000"/>
          </a:bodyPr>
          <a:lstStyle/>
          <a:p>
            <a:endParaRPr lang="en-US" dirty="0"/>
          </a:p>
          <a:p>
            <a:r>
              <a:rPr lang="en-US" dirty="0"/>
              <a:t>Empirical science has </a:t>
            </a:r>
            <a:r>
              <a:rPr lang="en-US" b="1" dirty="0"/>
              <a:t>two</a:t>
            </a:r>
            <a:r>
              <a:rPr lang="en-US" dirty="0"/>
              <a:t> major </a:t>
            </a:r>
            <a:r>
              <a:rPr lang="en-US" b="1" dirty="0"/>
              <a:t>objectives</a:t>
            </a:r>
            <a:r>
              <a:rPr lang="en-US" dirty="0"/>
              <a:t>: to </a:t>
            </a:r>
            <a:r>
              <a:rPr lang="en-US" b="1" dirty="0"/>
              <a:t>describe</a:t>
            </a:r>
            <a:r>
              <a:rPr lang="en-US" dirty="0"/>
              <a:t> particular phenomena in the world of our experience and to establish general principles by means of which they can be </a:t>
            </a:r>
            <a:r>
              <a:rPr lang="en-US" b="1" dirty="0"/>
              <a:t>explained</a:t>
            </a:r>
            <a:r>
              <a:rPr lang="en-US" dirty="0"/>
              <a:t> and </a:t>
            </a:r>
            <a:r>
              <a:rPr lang="en-US" b="1" dirty="0"/>
              <a:t>predicted</a:t>
            </a:r>
            <a:r>
              <a:rPr lang="en-US" dirty="0"/>
              <a:t>. The explanatory and predictive principles of a scientific discipline are stated in its hypothetical generalizations and its theories; they characterize general patterns or regularities to which the individual phenomena conform and by virtue of which their occurrence can be systematically anticipated (</a:t>
            </a:r>
            <a:r>
              <a:rPr lang="en-US" dirty="0" err="1"/>
              <a:t>Toury</a:t>
            </a:r>
            <a:r>
              <a:rPr lang="en-US" dirty="0"/>
              <a:t> 1995:9)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lstStyle/>
          <a:p>
            <a:r>
              <a:rPr lang="en-US" dirty="0">
                <a:solidFill>
                  <a:schemeClr val="accent2">
                    <a:lumMod val="75000"/>
                  </a:schemeClr>
                </a:solidFill>
              </a:rPr>
              <a:t>F</a:t>
            </a:r>
            <a:r>
              <a:rPr lang="en-US" dirty="0"/>
              <a:t>eatures of empirical research:</a:t>
            </a:r>
          </a:p>
        </p:txBody>
      </p:sp>
      <p:sp>
        <p:nvSpPr>
          <p:cNvPr id="3" name="2 - Θέση περιεχομένου"/>
          <p:cNvSpPr>
            <a:spLocks noGrp="1"/>
          </p:cNvSpPr>
          <p:nvPr>
            <p:ph idx="1"/>
          </p:nvPr>
        </p:nvSpPr>
        <p:spPr/>
        <p:txBody>
          <a:bodyPr>
            <a:normAutofit fontScale="92500" lnSpcReduction="10000"/>
          </a:bodyPr>
          <a:lstStyle/>
          <a:p>
            <a:r>
              <a:rPr lang="en-US" dirty="0"/>
              <a:t>Particular/general</a:t>
            </a:r>
          </a:p>
          <a:p>
            <a:pPr>
              <a:buNone/>
            </a:pPr>
            <a:r>
              <a:rPr lang="en-US" sz="2000" dirty="0"/>
              <a:t>Scholars in translation studies ARE interested in describing particular instances of phenomena, but they also generalize, abstract away from the particular in order to understand the larger picture (e.g. features shared by all </a:t>
            </a:r>
            <a:r>
              <a:rPr lang="en-US" sz="2000" dirty="0" err="1"/>
              <a:t>translators_universals</a:t>
            </a:r>
            <a:r>
              <a:rPr lang="en-US" sz="2000" dirty="0"/>
              <a:t>)</a:t>
            </a:r>
          </a:p>
          <a:p>
            <a:r>
              <a:rPr lang="en-US" dirty="0"/>
              <a:t>Describing/ explaining</a:t>
            </a:r>
          </a:p>
          <a:p>
            <a:pPr>
              <a:buNone/>
            </a:pPr>
            <a:r>
              <a:rPr lang="en-US" sz="2200" dirty="0"/>
              <a:t>Relating a phenomenon to a more general principle, analyze it down to its parts, what is the significance of the phenomenon. All this explanatory knowledge increases understanding</a:t>
            </a:r>
          </a:p>
          <a:p>
            <a:r>
              <a:rPr lang="en-US" dirty="0"/>
              <a:t>Predicting</a:t>
            </a:r>
          </a:p>
          <a:p>
            <a:pPr>
              <a:buNone/>
            </a:pPr>
            <a:r>
              <a:rPr lang="en-US" sz="2400" dirty="0"/>
              <a:t>In the natural sciences, if we know the causes of </a:t>
            </a:r>
            <a:r>
              <a:rPr lang="en-US" sz="2400" dirty="0" err="1"/>
              <a:t>sth</a:t>
            </a:r>
            <a:r>
              <a:rPr lang="en-US" sz="2400" dirty="0"/>
              <a:t> we can predict when it will occur. Predictions can be </a:t>
            </a:r>
            <a:r>
              <a:rPr lang="en-US" sz="2400" b="1" dirty="0"/>
              <a:t>deterministic</a:t>
            </a:r>
            <a:r>
              <a:rPr lang="en-US" sz="2400" dirty="0"/>
              <a:t> (100% certain) and </a:t>
            </a:r>
            <a:r>
              <a:rPr lang="en-US" sz="2400" b="1" dirty="0"/>
              <a:t>probabilistic </a:t>
            </a:r>
            <a:r>
              <a:rPr lang="en-US" sz="2400" dirty="0"/>
              <a:t>(&lt;100%)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normAutofit/>
          </a:bodyPr>
          <a:lstStyle/>
          <a:p>
            <a:r>
              <a:rPr lang="en-US" dirty="0"/>
              <a:t>Subtypes of empirical research</a:t>
            </a:r>
            <a:br>
              <a:rPr lang="en-US" dirty="0"/>
            </a:br>
            <a:r>
              <a:rPr lang="en-US" sz="2200" b="1" dirty="0"/>
              <a:t>naturalistic vs. experimental</a:t>
            </a:r>
          </a:p>
        </p:txBody>
      </p:sp>
      <p:sp>
        <p:nvSpPr>
          <p:cNvPr id="3" name="2 - Θέση περιεχομένου"/>
          <p:cNvSpPr>
            <a:spLocks noGrp="1"/>
          </p:cNvSpPr>
          <p:nvPr>
            <p:ph idx="1"/>
          </p:nvPr>
        </p:nvSpPr>
        <p:spPr/>
        <p:txBody>
          <a:bodyPr>
            <a:normAutofit/>
          </a:bodyPr>
          <a:lstStyle/>
          <a:p>
            <a:r>
              <a:rPr lang="en-US" b="1" dirty="0"/>
              <a:t>Naturalistic</a:t>
            </a:r>
          </a:p>
          <a:p>
            <a:pPr>
              <a:buNone/>
            </a:pPr>
            <a:r>
              <a:rPr lang="en-US" sz="2200" dirty="0"/>
              <a:t>Investigating a phenomenon in real life without interfering with the process (e.g., investigate the working habits of professional translators, how they revise their work…). The observer might also gather material through questionnaires or interviews. Observation may also be done by video or a </a:t>
            </a:r>
            <a:r>
              <a:rPr lang="en-US" sz="2200" dirty="0" err="1"/>
              <a:t>programme</a:t>
            </a:r>
            <a:r>
              <a:rPr lang="en-US" sz="2200" dirty="0"/>
              <a:t> (</a:t>
            </a:r>
            <a:r>
              <a:rPr lang="en-US" sz="2200" dirty="0" err="1"/>
              <a:t>Translog</a:t>
            </a:r>
            <a:r>
              <a:rPr lang="en-US" sz="2200" dirty="0"/>
              <a:t>)</a:t>
            </a:r>
          </a:p>
          <a:p>
            <a:pPr>
              <a:buNone/>
            </a:pPr>
            <a:endParaRPr lang="en-US" sz="2200" dirty="0"/>
          </a:p>
          <a:p>
            <a:r>
              <a:rPr lang="en-US" dirty="0"/>
              <a:t>Triangulation: a third source of evidence</a:t>
            </a:r>
          </a:p>
          <a:p>
            <a:pPr>
              <a:buNone/>
            </a:pPr>
            <a:r>
              <a:rPr lang="en-US" sz="2000" dirty="0"/>
              <a:t>(e.g. translations, keynote data, protocols)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normAutofit/>
          </a:bodyPr>
          <a:lstStyle/>
          <a:p>
            <a:r>
              <a:rPr lang="en-US" dirty="0"/>
              <a:t>Subtypes of empirical research</a:t>
            </a:r>
            <a:br>
              <a:rPr lang="en-US" dirty="0"/>
            </a:br>
            <a:r>
              <a:rPr lang="en-US" sz="2200" b="1" dirty="0"/>
              <a:t>naturalistic vs. experimental</a:t>
            </a:r>
          </a:p>
        </p:txBody>
      </p:sp>
      <p:sp>
        <p:nvSpPr>
          <p:cNvPr id="3" name="2 - Θέση περιεχομένου"/>
          <p:cNvSpPr>
            <a:spLocks noGrp="1"/>
          </p:cNvSpPr>
          <p:nvPr>
            <p:ph idx="1"/>
          </p:nvPr>
        </p:nvSpPr>
        <p:spPr/>
        <p:txBody>
          <a:bodyPr>
            <a:normAutofit lnSpcReduction="10000"/>
          </a:bodyPr>
          <a:lstStyle/>
          <a:p>
            <a:r>
              <a:rPr lang="en-US" b="1" dirty="0"/>
              <a:t>Experimental</a:t>
            </a:r>
          </a:p>
          <a:p>
            <a:pPr>
              <a:buNone/>
            </a:pPr>
            <a:r>
              <a:rPr lang="en-US" sz="2200" dirty="0"/>
              <a:t>The researcher deliberately interferes with the natural order of things to isolate a particular feature and eliminate other non-relevant features… e.g. observing how professional and trainee translators revise their work: you give them the same translation task and the same deadline and you see how they operate…</a:t>
            </a:r>
          </a:p>
          <a:p>
            <a:pPr>
              <a:buNone/>
            </a:pPr>
            <a:endParaRPr lang="en-US" sz="2200" dirty="0"/>
          </a:p>
          <a:p>
            <a:pPr>
              <a:buNone/>
            </a:pPr>
            <a:r>
              <a:rPr lang="en-US" sz="2200" dirty="0"/>
              <a:t>e.g. Giles describes an experiment on the </a:t>
            </a:r>
            <a:r>
              <a:rPr lang="en-US" sz="2200" b="1" dirty="0"/>
              <a:t>assessment of fidelity </a:t>
            </a:r>
            <a:r>
              <a:rPr lang="en-US" sz="2200" dirty="0"/>
              <a:t>in consecutive interpreting…(</a:t>
            </a:r>
            <a:r>
              <a:rPr lang="en-US" sz="2200" i="1" dirty="0"/>
              <a:t>Target</a:t>
            </a:r>
            <a:r>
              <a:rPr lang="en-US" sz="2200" dirty="0"/>
              <a:t> 7(1), 1995)</a:t>
            </a:r>
          </a:p>
          <a:p>
            <a:pPr>
              <a:buNone/>
            </a:pPr>
            <a:r>
              <a:rPr lang="en-US" sz="2200" dirty="0"/>
              <a:t>e.g. using protocols under experimental conditions to see how they </a:t>
            </a:r>
            <a:r>
              <a:rPr lang="en-US" sz="2200" b="1" dirty="0"/>
              <a:t>use reference </a:t>
            </a:r>
            <a:r>
              <a:rPr lang="en-US" sz="2200" dirty="0"/>
              <a:t>works…(to minimize artificiality, ask them to work in pairs?)</a:t>
            </a:r>
            <a:endParaRPr lang="en-US" sz="20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normAutofit fontScale="90000"/>
          </a:bodyPr>
          <a:lstStyle/>
          <a:p>
            <a:r>
              <a:rPr lang="en-US" dirty="0"/>
              <a:t>Qualitative vs. quantitative research</a:t>
            </a:r>
          </a:p>
        </p:txBody>
      </p:sp>
      <p:sp>
        <p:nvSpPr>
          <p:cNvPr id="3" name="2 - Θέση περιεχομένου"/>
          <p:cNvSpPr>
            <a:spLocks noGrp="1"/>
          </p:cNvSpPr>
          <p:nvPr>
            <p:ph idx="1"/>
          </p:nvPr>
        </p:nvSpPr>
        <p:spPr/>
        <p:txBody>
          <a:bodyPr>
            <a:normAutofit fontScale="92500" lnSpcReduction="20000"/>
          </a:bodyPr>
          <a:lstStyle/>
          <a:p>
            <a:r>
              <a:rPr lang="en-US" b="1" dirty="0"/>
              <a:t>Qualitative research</a:t>
            </a:r>
            <a:r>
              <a:rPr lang="en-US" dirty="0"/>
              <a:t>: conclusions about what is possible, what can happen (not what is probable, universal)</a:t>
            </a:r>
          </a:p>
          <a:p>
            <a:r>
              <a:rPr lang="en-US" dirty="0"/>
              <a:t>(more subjective)</a:t>
            </a:r>
          </a:p>
          <a:p>
            <a:endParaRPr lang="en-US" dirty="0"/>
          </a:p>
          <a:p>
            <a:r>
              <a:rPr lang="en-US" b="1" dirty="0"/>
              <a:t>Quantitative research</a:t>
            </a:r>
            <a:r>
              <a:rPr lang="en-US" dirty="0"/>
              <a:t>: conclusions about the generality of a phenomenon, by measuring, counting things or comparing statistically, in corpus-based studies</a:t>
            </a:r>
          </a:p>
          <a:p>
            <a:r>
              <a:rPr lang="en-US" dirty="0"/>
              <a:t>(more objective)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normAutofit/>
          </a:bodyPr>
          <a:lstStyle/>
          <a:p>
            <a:r>
              <a:rPr lang="en-US" sz="3600" dirty="0"/>
              <a:t>Examples of empirical research methods</a:t>
            </a:r>
          </a:p>
        </p:txBody>
      </p:sp>
      <p:sp>
        <p:nvSpPr>
          <p:cNvPr id="3" name="2 - Θέση περιεχομένου"/>
          <p:cNvSpPr>
            <a:spLocks noGrp="1"/>
          </p:cNvSpPr>
          <p:nvPr>
            <p:ph idx="1"/>
          </p:nvPr>
        </p:nvSpPr>
        <p:spPr/>
        <p:txBody>
          <a:bodyPr>
            <a:normAutofit fontScale="92500" lnSpcReduction="10000"/>
          </a:bodyPr>
          <a:lstStyle/>
          <a:p>
            <a:pPr>
              <a:buNone/>
            </a:pPr>
            <a:r>
              <a:rPr lang="en-US" sz="2800" b="1" dirty="0"/>
              <a:t>Case studies </a:t>
            </a:r>
          </a:p>
          <a:p>
            <a:pPr>
              <a:buNone/>
            </a:pPr>
            <a:r>
              <a:rPr lang="en-US" sz="2000" dirty="0"/>
              <a:t>(for unique instances of translation practice, explorative, descriptive or explanatory) e.g. why a particular play did not appeal to the local audience in its Finnish version? (</a:t>
            </a:r>
            <a:r>
              <a:rPr lang="en-US" sz="2000" dirty="0" err="1"/>
              <a:t>Leppihalme</a:t>
            </a:r>
            <a:r>
              <a:rPr lang="en-US" sz="2000" dirty="0"/>
              <a:t> 2000: the translation was to blame!)</a:t>
            </a:r>
          </a:p>
          <a:p>
            <a:pPr>
              <a:buNone/>
            </a:pPr>
            <a:r>
              <a:rPr lang="en-US" sz="2800" b="1" dirty="0"/>
              <a:t>Corpus studies</a:t>
            </a:r>
          </a:p>
          <a:p>
            <a:pPr>
              <a:buNone/>
            </a:pPr>
            <a:r>
              <a:rPr lang="en-US" sz="2000" dirty="0"/>
              <a:t>Building very large archives of textual data (parallel or comparable)</a:t>
            </a:r>
          </a:p>
          <a:p>
            <a:pPr>
              <a:buNone/>
            </a:pPr>
            <a:r>
              <a:rPr lang="en-US" sz="2000" dirty="0"/>
              <a:t>As a resource for translators and for pedagogical reasons, terminological research</a:t>
            </a:r>
          </a:p>
          <a:p>
            <a:pPr>
              <a:buNone/>
            </a:pPr>
            <a:r>
              <a:rPr lang="en-US" sz="2800" b="1" dirty="0"/>
              <a:t>Survey studies</a:t>
            </a:r>
          </a:p>
          <a:p>
            <a:pPr>
              <a:buNone/>
            </a:pPr>
            <a:r>
              <a:rPr lang="en-US" sz="2000" dirty="0"/>
              <a:t>How widespread a phenomenon is/ through questionnaires and interviews</a:t>
            </a:r>
          </a:p>
          <a:p>
            <a:pPr>
              <a:buNone/>
            </a:pPr>
            <a:endParaRPr lang="en-US" sz="2000" dirty="0"/>
          </a:p>
          <a:p>
            <a:pPr>
              <a:buNone/>
            </a:pPr>
            <a:r>
              <a:rPr lang="en-US" sz="2800" b="1" dirty="0"/>
              <a:t>Historical and archival studies</a:t>
            </a:r>
          </a:p>
          <a:p>
            <a:pPr>
              <a:buNone/>
            </a:pPr>
            <a:r>
              <a:rPr lang="en-US" sz="2200" dirty="0"/>
              <a:t>Analysis of existing records and information, through bibliographies or historical  records.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BD2DE-874F-1DB7-68CF-169C81536ED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733D84C-1E58-0B9D-BFE1-E48B9950DA81}"/>
              </a:ext>
            </a:extLst>
          </p:cNvPr>
          <p:cNvSpPr>
            <a:spLocks noGrp="1"/>
          </p:cNvSpPr>
          <p:nvPr>
            <p:ph type="title"/>
          </p:nvPr>
        </p:nvSpPr>
        <p:spPr/>
        <p:txBody>
          <a:bodyPr>
            <a:normAutofit/>
          </a:bodyPr>
          <a:lstStyle/>
          <a:p>
            <a:pPr algn="l"/>
            <a:r>
              <a:rPr lang="en-US" sz="2400" b="1" dirty="0"/>
              <a:t>         </a:t>
            </a:r>
            <a:r>
              <a:rPr lang="en-US" sz="2400" b="1" dirty="0">
                <a:solidFill>
                  <a:schemeClr val="accent3">
                    <a:lumMod val="75000"/>
                  </a:schemeClr>
                </a:solidFill>
              </a:rPr>
              <a:t>Mon 11 Nov.                </a:t>
            </a:r>
            <a:r>
              <a:rPr lang="en-US" sz="2400" b="1" dirty="0">
                <a:solidFill>
                  <a:schemeClr val="accent2">
                    <a:lumMod val="75000"/>
                  </a:schemeClr>
                </a:solidFill>
              </a:rPr>
              <a:t>Wed 20 Nov.</a:t>
            </a:r>
            <a:r>
              <a:rPr lang="el-GR" sz="2400" b="1" dirty="0">
                <a:solidFill>
                  <a:schemeClr val="accent2">
                    <a:lumMod val="75000"/>
                  </a:schemeClr>
                </a:solidFill>
              </a:rPr>
              <a:t> </a:t>
            </a:r>
            <a:endParaRPr lang="en-US" sz="2400" b="1" dirty="0">
              <a:solidFill>
                <a:schemeClr val="accent2">
                  <a:lumMod val="75000"/>
                </a:schemeClr>
              </a:solidFill>
            </a:endParaRPr>
          </a:p>
        </p:txBody>
      </p:sp>
      <p:sp>
        <p:nvSpPr>
          <p:cNvPr id="5" name="Rectangle 1">
            <a:extLst>
              <a:ext uri="{FF2B5EF4-FFF2-40B4-BE49-F238E27FC236}">
                <a16:creationId xmlns:a16="http://schemas.microsoft.com/office/drawing/2014/main" id="{7C7F3B70-4E64-A65D-D702-A8EE236950DE}"/>
              </a:ext>
            </a:extLst>
          </p:cNvPr>
          <p:cNvSpPr>
            <a:spLocks noChangeArrowheads="1"/>
          </p:cNvSpPr>
          <p:nvPr/>
        </p:nvSpPr>
        <p:spPr bwMode="auto">
          <a:xfrm>
            <a:off x="755576" y="1353858"/>
            <a:ext cx="7229573" cy="400110"/>
          </a:xfrm>
          <a:prstGeom prst="rect">
            <a:avLst/>
          </a:prstGeom>
          <a:solidFill>
            <a:schemeClr val="accent6">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MA, specialization ‘ Translation Studies and Interpreting’</a:t>
            </a:r>
            <a:endParaRPr kumimoji="0" lang="el-GR"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1">
            <a:extLst>
              <a:ext uri="{FF2B5EF4-FFF2-40B4-BE49-F238E27FC236}">
                <a16:creationId xmlns:a16="http://schemas.microsoft.com/office/drawing/2014/main" id="{7078AAE7-F51F-FE16-3247-5A230C6E0AEB}"/>
              </a:ext>
            </a:extLst>
          </p:cNvPr>
          <p:cNvSpPr>
            <a:spLocks noChangeArrowheads="1"/>
          </p:cNvSpPr>
          <p:nvPr/>
        </p:nvSpPr>
        <p:spPr bwMode="auto">
          <a:xfrm>
            <a:off x="755576" y="1857186"/>
            <a:ext cx="4896544" cy="400110"/>
          </a:xfrm>
          <a:prstGeom prst="rect">
            <a:avLst/>
          </a:prstGeom>
          <a:solidFill>
            <a:schemeClr val="accent3">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MA </a:t>
            </a:r>
            <a:r>
              <a:rPr kumimoji="0" lang="el-GR" altLang="en-US" sz="2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Translation: Greek, English, Russian</a:t>
            </a:r>
            <a:r>
              <a:rPr kumimoji="0" lang="el-GR" altLang="en-US" sz="2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l-GR"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1">
            <a:extLst>
              <a:ext uri="{FF2B5EF4-FFF2-40B4-BE49-F238E27FC236}">
                <a16:creationId xmlns:a16="http://schemas.microsoft.com/office/drawing/2014/main" id="{FC9D60E1-26F1-99D0-459D-B09F7B56C9F2}"/>
              </a:ext>
            </a:extLst>
          </p:cNvPr>
          <p:cNvSpPr>
            <a:spLocks noChangeArrowheads="1"/>
          </p:cNvSpPr>
          <p:nvPr/>
        </p:nvSpPr>
        <p:spPr bwMode="auto">
          <a:xfrm>
            <a:off x="298376" y="-7942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 algn="ctr" defTabSz="914400" rtl="0" eaLnBrk="0" fontAlgn="base" latinLnBrk="0" hangingPunct="0">
              <a:lnSpc>
                <a:spcPct val="100000"/>
              </a:lnSpc>
              <a:spcBef>
                <a:spcPct val="0"/>
              </a:spcBef>
              <a:spcAft>
                <a:spcPct val="0"/>
              </a:spcAft>
              <a:buClrTx/>
              <a:buSzTx/>
              <a:buFontTx/>
              <a:buNone/>
              <a:tabLst/>
              <a:defRPr/>
            </a:pPr>
            <a:r>
              <a:rPr kumimoji="0" lang="en-US" altLang="el-GR"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Schedule</a:t>
            </a:r>
            <a:r>
              <a:rPr kumimoji="0" lang="el-GR" altLang="el-GR"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Fall </a:t>
            </a:r>
            <a:r>
              <a:rPr kumimoji="0" lang="el-GR" altLang="el-GR"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2022-2023</a:t>
            </a:r>
            <a:endParaRPr kumimoji="0" lang="el-GR" altLang="el-GR" sz="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25400" algn="ctr" defTabSz="914400" rtl="0" eaLnBrk="0" fontAlgn="base" latinLnBrk="0" hangingPunct="0">
              <a:lnSpc>
                <a:spcPct val="100000"/>
              </a:lnSpc>
              <a:spcBef>
                <a:spcPct val="0"/>
              </a:spcBef>
              <a:spcAft>
                <a:spcPct val="0"/>
              </a:spcAft>
              <a:buClrTx/>
              <a:buSzTx/>
              <a:buFontTx/>
              <a:buNone/>
              <a:tabLst/>
              <a:defRPr/>
            </a:pPr>
            <a:r>
              <a:rPr kumimoji="0" lang="el-GR" altLang="el-GR"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ΠΜΣ/ ΔΠΜΣ</a:t>
            </a:r>
            <a:endParaRPr kumimoji="0" lang="el-GR" altLang="el-G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3" name="Πίνακας 2">
            <a:extLst>
              <a:ext uri="{FF2B5EF4-FFF2-40B4-BE49-F238E27FC236}">
                <a16:creationId xmlns:a16="http://schemas.microsoft.com/office/drawing/2014/main" id="{7BC4B253-DA3D-A1AA-C9E7-9A5135987FBF}"/>
              </a:ext>
            </a:extLst>
          </p:cNvPr>
          <p:cNvGraphicFramePr>
            <a:graphicFrameLocks noGrp="1"/>
          </p:cNvGraphicFramePr>
          <p:nvPr>
            <p:extLst>
              <p:ext uri="{D42A27DB-BD31-4B8C-83A1-F6EECF244321}">
                <p14:modId xmlns:p14="http://schemas.microsoft.com/office/powerpoint/2010/main" val="3589948027"/>
              </p:ext>
            </p:extLst>
          </p:nvPr>
        </p:nvGraphicFramePr>
        <p:xfrm>
          <a:off x="755576" y="2418956"/>
          <a:ext cx="7632849" cy="3538460"/>
        </p:xfrm>
        <a:graphic>
          <a:graphicData uri="http://schemas.openxmlformats.org/drawingml/2006/table">
            <a:tbl>
              <a:tblPr firstRow="1" firstCol="1" bandRow="1"/>
              <a:tblGrid>
                <a:gridCol w="657726">
                  <a:extLst>
                    <a:ext uri="{9D8B030D-6E8A-4147-A177-3AD203B41FA5}">
                      <a16:colId xmlns:a16="http://schemas.microsoft.com/office/drawing/2014/main" val="1708854801"/>
                    </a:ext>
                  </a:extLst>
                </a:gridCol>
                <a:gridCol w="1224136">
                  <a:extLst>
                    <a:ext uri="{9D8B030D-6E8A-4147-A177-3AD203B41FA5}">
                      <a16:colId xmlns:a16="http://schemas.microsoft.com/office/drawing/2014/main" val="2821155278"/>
                    </a:ext>
                  </a:extLst>
                </a:gridCol>
                <a:gridCol w="1378249">
                  <a:extLst>
                    <a:ext uri="{9D8B030D-6E8A-4147-A177-3AD203B41FA5}">
                      <a16:colId xmlns:a16="http://schemas.microsoft.com/office/drawing/2014/main" val="1312537355"/>
                    </a:ext>
                  </a:extLst>
                </a:gridCol>
                <a:gridCol w="1620723">
                  <a:extLst>
                    <a:ext uri="{9D8B030D-6E8A-4147-A177-3AD203B41FA5}">
                      <a16:colId xmlns:a16="http://schemas.microsoft.com/office/drawing/2014/main" val="3531063526"/>
                    </a:ext>
                  </a:extLst>
                </a:gridCol>
                <a:gridCol w="1526362">
                  <a:extLst>
                    <a:ext uri="{9D8B030D-6E8A-4147-A177-3AD203B41FA5}">
                      <a16:colId xmlns:a16="http://schemas.microsoft.com/office/drawing/2014/main" val="2758414249"/>
                    </a:ext>
                  </a:extLst>
                </a:gridCol>
                <a:gridCol w="1225653">
                  <a:extLst>
                    <a:ext uri="{9D8B030D-6E8A-4147-A177-3AD203B41FA5}">
                      <a16:colId xmlns:a16="http://schemas.microsoft.com/office/drawing/2014/main" val="770512893"/>
                    </a:ext>
                  </a:extLst>
                </a:gridCol>
              </a:tblGrid>
              <a:tr h="275140">
                <a:tc>
                  <a:txBody>
                    <a:bodyPr/>
                    <a:lstStyle/>
                    <a:p>
                      <a:pPr algn="l">
                        <a:lnSpc>
                          <a:spcPct val="106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a:lnSpc>
                          <a:spcPct val="106000"/>
                        </a:lnSpc>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Tue</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Wed</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3915745"/>
                  </a:ext>
                </a:extLst>
              </a:tr>
              <a:tr h="848161">
                <a:tc>
                  <a:txBody>
                    <a:bodyPr/>
                    <a:lstStyle/>
                    <a:p>
                      <a:pPr algn="ctr">
                        <a:lnSpc>
                          <a:spcPct val="106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9.00-12.00</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algn="l">
                        <a:lnSpc>
                          <a:spcPct val="107000"/>
                        </a:lnSpc>
                        <a:spcAft>
                          <a:spcPts val="800"/>
                        </a:spcAft>
                      </a:pPr>
                      <a:r>
                        <a:rPr lang="el-GR" sz="1400" dirty="0">
                          <a:effectLst/>
                          <a:latin typeface="Calibri" panose="020F0502020204030204" pitchFamily="34" charset="0"/>
                          <a:ea typeface="Times New Roman" panose="02020603050405020304" pitchFamily="18" charset="0"/>
                          <a:cs typeface="Calibri" panose="020F0502020204030204" pitchFamily="34"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400" dirty="0">
                          <a:effectLst/>
                          <a:latin typeface="Calibri" panose="020F0502020204030204" pitchFamily="34" charset="0"/>
                          <a:ea typeface="Times New Roman" panose="02020603050405020304" pitchFamily="18" charset="0"/>
                          <a:cs typeface="Calibri" panose="020F0502020204030204" pitchFamily="34" charset="0"/>
                        </a:rPr>
                        <a:t> </a:t>
                      </a: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κα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Κόρδα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ctr">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 </a:t>
                      </a:r>
                    </a:p>
                    <a:p>
                      <a:pPr algn="ctr">
                        <a:lnSpc>
                          <a:spcPct val="106000"/>
                        </a:lnSpc>
                        <a:spcAft>
                          <a:spcPts val="800"/>
                        </a:spcAft>
                      </a:pPr>
                      <a:r>
                        <a:rPr lang="el-GR" sz="14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Ιντζίδης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E0B3"/>
                    </a:solidFill>
                  </a:tcPr>
                </a:tc>
                <a:tc>
                  <a:txBody>
                    <a:bodyPr/>
                    <a:lstStyle/>
                    <a:p>
                      <a:pPr algn="ctr">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803</a:t>
                      </a:r>
                    </a:p>
                    <a:p>
                      <a:pPr algn="ctr">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κα Σιδηροπούλου</a:t>
                      </a:r>
                    </a:p>
                    <a:p>
                      <a:pPr algn="l">
                        <a:lnSpc>
                          <a:spcPct val="106000"/>
                        </a:lnSpc>
                        <a:spcAft>
                          <a:spcPts val="800"/>
                        </a:spcAft>
                      </a:pPr>
                      <a:r>
                        <a:rPr lang="en-US" sz="1400" b="1" kern="1200" dirty="0">
                          <a:solidFill>
                            <a:srgbClr val="1F4E79"/>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Research </a:t>
                      </a:r>
                      <a:endParaRPr lang="el-GR"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ctr">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κα </a:t>
                      </a:r>
                    </a:p>
                    <a:p>
                      <a:pPr algn="ctr">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Χατζηδάκη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l">
                        <a:lnSpc>
                          <a:spcPct val="107000"/>
                        </a:lnSpc>
                      </a:pPr>
                      <a:endParaRPr lang="el-GR" sz="1100" dirty="0">
                        <a:effectLst/>
                        <a:latin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41364712"/>
                  </a:ext>
                </a:extLst>
              </a:tr>
              <a:tr h="39553">
                <a:tc>
                  <a:txBody>
                    <a:bodyPr/>
                    <a:lstStyle/>
                    <a:p>
                      <a:pPr algn="l">
                        <a:lnSpc>
                          <a:spcPct val="106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algn="l">
                        <a:lnSpc>
                          <a:spcPct val="107000"/>
                        </a:lnSpc>
                      </a:pPr>
                      <a:endParaRPr lang="el-GR" sz="1400">
                        <a:effectLst/>
                        <a:latin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6000"/>
                        </a:lnSpc>
                        <a:spcAft>
                          <a:spcPts val="800"/>
                        </a:spcAft>
                      </a:pP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6000"/>
                        </a:lnSpc>
                        <a:spcAft>
                          <a:spcPts val="800"/>
                        </a:spcAft>
                      </a:pPr>
                      <a:r>
                        <a:rPr lang="en-US" sz="1400" b="1" kern="1200" dirty="0">
                          <a:solidFill>
                            <a:srgbClr val="1F4E79"/>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Methodology in Translation Studies</a:t>
                      </a:r>
                      <a:endParaRPr lang="el-GR"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pPr>
                      <a:endParaRPr lang="el-GR" sz="1400">
                        <a:effectLst/>
                        <a:latin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7000"/>
                        </a:lnSpc>
                      </a:pPr>
                      <a:endParaRPr lang="el-GR" sz="1100">
                        <a:effectLst/>
                        <a:latin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6097685"/>
                  </a:ext>
                </a:extLst>
              </a:tr>
              <a:tr h="983964">
                <a:tc>
                  <a:txBody>
                    <a:bodyPr/>
                    <a:lstStyle/>
                    <a:p>
                      <a:pPr algn="ctr">
                        <a:lnSpc>
                          <a:spcPct val="106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12.00-3.00</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algn="l">
                        <a:lnSpc>
                          <a:spcPct val="107000"/>
                        </a:lnSpc>
                      </a:pPr>
                      <a:r>
                        <a:rPr lang="el-GR" sz="1400" dirty="0">
                          <a:effectLst/>
                          <a:latin typeface="Calibri" panose="020F0502020204030204" pitchFamily="34" charset="0"/>
                          <a:cs typeface="Times New Roman" panose="02020603050405020304" pitchFamily="18" charset="0"/>
                        </a:rPr>
                        <a:t>        ΔΠΜΣ</a:t>
                      </a:r>
                      <a:endParaRPr lang="en-US" sz="1400" dirty="0">
                        <a:effectLst/>
                        <a:latin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6000"/>
                        </a:lnSpc>
                        <a:spcAft>
                          <a:spcPts val="800"/>
                        </a:spcAf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06000"/>
                        </a:lnSpc>
                        <a:spcAft>
                          <a:spcPts val="800"/>
                        </a:spcAft>
                      </a:pPr>
                      <a:r>
                        <a:rPr lang="el-GR" sz="1400" dirty="0">
                          <a:effectLst/>
                          <a:latin typeface="Arial" panose="020B0604020202020204" pitchFamily="34" charset="0"/>
                          <a:ea typeface="Times New Roman" panose="02020603050405020304" pitchFamily="18" charset="0"/>
                          <a:cs typeface="Times New Roman" panose="02020603050405020304" pitchFamily="18" charset="0"/>
                        </a:rPr>
                        <a:t> ΠΜΣ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endPar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6000"/>
                        </a:lnSpc>
                        <a:spcAft>
                          <a:spcPts val="800"/>
                        </a:spcAft>
                      </a:pP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κα </a:t>
                      </a:r>
                    </a:p>
                    <a:p>
                      <a:pPr algn="ctr">
                        <a:lnSpc>
                          <a:spcPct val="106000"/>
                        </a:lnSpc>
                        <a:spcAft>
                          <a:spcPts val="800"/>
                        </a:spcAft>
                      </a:pPr>
                      <a:r>
                        <a:rPr lang="el-GR"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Μπορίσοβα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E0B3"/>
                    </a:solidFill>
                  </a:tcPr>
                </a:tc>
                <a:tc>
                  <a:txBody>
                    <a:bodyPr/>
                    <a:lstStyle/>
                    <a:p>
                      <a:pPr algn="l">
                        <a:lnSpc>
                          <a:spcPct val="107000"/>
                        </a:lnSpc>
                      </a:pPr>
                      <a:endParaRPr lang="el-GR" sz="1400" dirty="0">
                        <a:effectLst/>
                        <a:latin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a:lnSpc>
                          <a:spcPct val="106000"/>
                        </a:lnSpc>
                        <a:spcAft>
                          <a:spcPts val="800"/>
                        </a:spcAft>
                      </a:pPr>
                      <a:r>
                        <a:rPr lang="el-GR"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17929336"/>
                  </a:ext>
                </a:extLst>
              </a:tr>
              <a:tr h="714048">
                <a:tc>
                  <a:txBody>
                    <a:bodyPr/>
                    <a:lstStyle/>
                    <a:p>
                      <a:pPr algn="ctr">
                        <a:lnSpc>
                          <a:spcPct val="106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algn="l">
                        <a:lnSpc>
                          <a:spcPct val="106000"/>
                        </a:lnSpc>
                        <a:spcAft>
                          <a:spcPts val="800"/>
                        </a:spcAft>
                      </a:pPr>
                      <a:r>
                        <a:rPr lang="en-US"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6000"/>
                        </a:lnSpc>
                        <a:spcAft>
                          <a:spcPts val="800"/>
                        </a:spcAft>
                      </a:pPr>
                      <a:r>
                        <a:rPr lang="en-US"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l-GR"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l-GR" sz="1400" dirty="0">
                        <a:effectLst/>
                        <a:latin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l-GR"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6329808"/>
                  </a:ext>
                </a:extLst>
              </a:tr>
            </a:tbl>
          </a:graphicData>
        </a:graphic>
      </p:graphicFrame>
      <p:sp>
        <p:nvSpPr>
          <p:cNvPr id="4" name="Ορθογώνιο 3">
            <a:extLst>
              <a:ext uri="{FF2B5EF4-FFF2-40B4-BE49-F238E27FC236}">
                <a16:creationId xmlns:a16="http://schemas.microsoft.com/office/drawing/2014/main" id="{5AE5C086-063F-F7D9-BB15-8290FFE8E8AC}"/>
              </a:ext>
            </a:extLst>
          </p:cNvPr>
          <p:cNvSpPr/>
          <p:nvPr/>
        </p:nvSpPr>
        <p:spPr>
          <a:xfrm>
            <a:off x="1538634" y="2721330"/>
            <a:ext cx="1008112" cy="1354095"/>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highlight>
                <a:srgbClr val="C0C0C0"/>
              </a:highlight>
            </a:endParaRPr>
          </a:p>
        </p:txBody>
      </p:sp>
      <p:sp>
        <p:nvSpPr>
          <p:cNvPr id="6" name="Ορθογώνιο 5">
            <a:extLst>
              <a:ext uri="{FF2B5EF4-FFF2-40B4-BE49-F238E27FC236}">
                <a16:creationId xmlns:a16="http://schemas.microsoft.com/office/drawing/2014/main" id="{5DDDAF41-5A37-BC73-A3CE-3829BB466F8B}"/>
              </a:ext>
            </a:extLst>
          </p:cNvPr>
          <p:cNvSpPr/>
          <p:nvPr/>
        </p:nvSpPr>
        <p:spPr>
          <a:xfrm>
            <a:off x="4361797" y="2721329"/>
            <a:ext cx="1008112" cy="1354095"/>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7227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lstStyle/>
          <a:p>
            <a:r>
              <a:rPr lang="en-US" dirty="0">
                <a:solidFill>
                  <a:schemeClr val="accent2">
                    <a:lumMod val="75000"/>
                  </a:schemeClr>
                </a:solidFill>
              </a:rPr>
              <a:t>A</a:t>
            </a:r>
            <a:r>
              <a:rPr lang="en-US" dirty="0"/>
              <a:t>pplied Research</a:t>
            </a:r>
          </a:p>
        </p:txBody>
      </p:sp>
      <p:sp>
        <p:nvSpPr>
          <p:cNvPr id="3" name="2 - Θέση περιεχομένου"/>
          <p:cNvSpPr>
            <a:spLocks noGrp="1"/>
          </p:cNvSpPr>
          <p:nvPr>
            <p:ph idx="1"/>
          </p:nvPr>
        </p:nvSpPr>
        <p:spPr/>
        <p:txBody>
          <a:bodyPr/>
          <a:lstStyle/>
          <a:p>
            <a:r>
              <a:rPr lang="en-US" dirty="0"/>
              <a:t>To recommend some </a:t>
            </a:r>
            <a:r>
              <a:rPr lang="en-US" b="1" dirty="0"/>
              <a:t>good use </a:t>
            </a:r>
            <a:r>
              <a:rPr lang="en-US" dirty="0"/>
              <a:t>of particular research results or conceptual analysis, e.g. in meeting some social need (translation policies in multilingual communities/development of electronic translation tools/dictionaries/ computer </a:t>
            </a:r>
            <a:r>
              <a:rPr lang="en-US" dirty="0" err="1"/>
              <a:t>programmes</a:t>
            </a:r>
            <a:r>
              <a:rPr lang="en-US" dirty="0"/>
              <a:t> for analyzing corpora).</a:t>
            </a:r>
          </a:p>
          <a:p>
            <a:r>
              <a:rPr lang="en-US" dirty="0"/>
              <a:t>It is prescriptive, but based on descriptive evidence.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1196752"/>
            <a:ext cx="8064896" cy="1830065"/>
          </a:xfrm>
          <a:solidFill>
            <a:schemeClr val="accent6">
              <a:lumMod val="40000"/>
              <a:lumOff val="60000"/>
            </a:schemeClr>
          </a:solidFill>
        </p:spPr>
        <p:txBody>
          <a:bodyPr>
            <a:normAutofit fontScale="90000"/>
          </a:bodyPr>
          <a:lstStyle/>
          <a:p>
            <a:br>
              <a:rPr lang="en-US" sz="3100" b="1" dirty="0"/>
            </a:br>
            <a:r>
              <a:rPr lang="en-US" sz="3100" b="1" dirty="0"/>
              <a:t>Course: </a:t>
            </a:r>
            <a:r>
              <a:rPr lang="en-US" sz="3100" dirty="0"/>
              <a:t>Research methodology in translation studies</a:t>
            </a:r>
            <a:br>
              <a:rPr lang="en-US" dirty="0"/>
            </a:br>
            <a:r>
              <a:rPr lang="en-US" dirty="0"/>
              <a:t> </a:t>
            </a:r>
            <a:r>
              <a:rPr lang="en-US" sz="3100" dirty="0"/>
              <a:t>Unit 5: </a:t>
            </a:r>
            <a:r>
              <a:rPr lang="en-US" sz="3600" b="1" dirty="0"/>
              <a:t>Questions, claims, hypothesis</a:t>
            </a:r>
            <a:br>
              <a:rPr lang="en-US" sz="3600" dirty="0"/>
            </a:br>
            <a:r>
              <a:rPr lang="en-US" sz="1800" dirty="0"/>
              <a:t>Prof.</a:t>
            </a:r>
            <a:r>
              <a:rPr lang="el-GR" sz="1800" dirty="0"/>
              <a:t> </a:t>
            </a:r>
            <a:r>
              <a:rPr lang="en-US" sz="1800" dirty="0"/>
              <a:t>Emerita M. </a:t>
            </a:r>
            <a:r>
              <a:rPr lang="en-US" sz="1800" dirty="0" err="1"/>
              <a:t>Sidiropoulou</a:t>
            </a:r>
            <a:br>
              <a:rPr lang="en-US" dirty="0"/>
            </a:br>
            <a:endParaRPr lang="en-US" sz="3600" dirty="0"/>
          </a:p>
        </p:txBody>
      </p:sp>
      <p:sp>
        <p:nvSpPr>
          <p:cNvPr id="3" name="2 - Υπότιτλος"/>
          <p:cNvSpPr>
            <a:spLocks noGrp="1"/>
          </p:cNvSpPr>
          <p:nvPr>
            <p:ph type="subTitle" idx="1"/>
          </p:nvPr>
        </p:nvSpPr>
        <p:spPr>
          <a:xfrm>
            <a:off x="1331640" y="3501008"/>
            <a:ext cx="6400800" cy="1512168"/>
          </a:xfrm>
          <a:solidFill>
            <a:schemeClr val="accent3">
              <a:lumMod val="40000"/>
              <a:lumOff val="60000"/>
            </a:schemeClr>
          </a:solidFill>
        </p:spPr>
        <p:txBody>
          <a:bodyPr>
            <a:normAutofit fontScale="77500" lnSpcReduction="20000"/>
          </a:bodyPr>
          <a:lstStyle/>
          <a:p>
            <a:endParaRPr lang="en-US" sz="2800" b="1" dirty="0"/>
          </a:p>
          <a:p>
            <a:r>
              <a:rPr lang="en-US" sz="2800" b="1" dirty="0"/>
              <a:t>MA in TRANSLATION STUDIES AND INTERPRETING</a:t>
            </a:r>
          </a:p>
          <a:p>
            <a:r>
              <a:rPr lang="en-US" sz="3100" b="1" dirty="0"/>
              <a:t>MA in TRANSLATION: GREEK, ENGLISH, RUSSIAN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normAutofit/>
          </a:bodyPr>
          <a:lstStyle/>
          <a:p>
            <a:r>
              <a:rPr lang="en-US" sz="2800" dirty="0"/>
              <a:t>Asking good questions is one of the secrets of research</a:t>
            </a:r>
          </a:p>
        </p:txBody>
      </p:sp>
      <p:sp>
        <p:nvSpPr>
          <p:cNvPr id="3" name="2 - Θέση περιεχομένου"/>
          <p:cNvSpPr>
            <a:spLocks noGrp="1"/>
          </p:cNvSpPr>
          <p:nvPr>
            <p:ph idx="1"/>
          </p:nvPr>
        </p:nvSpPr>
        <p:spPr/>
        <p:txBody>
          <a:bodyPr>
            <a:normAutofit fontScale="62500" lnSpcReduction="20000"/>
          </a:bodyPr>
          <a:lstStyle/>
          <a:p>
            <a:pPr>
              <a:buNone/>
            </a:pPr>
            <a:r>
              <a:rPr lang="en-US" dirty="0"/>
              <a:t>(</a:t>
            </a:r>
            <a:r>
              <a:rPr lang="en-US" b="1" dirty="0"/>
              <a:t>for conceptual research</a:t>
            </a:r>
            <a:r>
              <a:rPr lang="en-US" dirty="0"/>
              <a:t>)</a:t>
            </a:r>
          </a:p>
          <a:p>
            <a:r>
              <a:rPr lang="en-US" dirty="0"/>
              <a:t>How can x best be defined?</a:t>
            </a:r>
          </a:p>
          <a:p>
            <a:endParaRPr lang="en-US" dirty="0"/>
          </a:p>
          <a:p>
            <a:pPr>
              <a:buNone/>
            </a:pPr>
            <a:r>
              <a:rPr lang="en-US" dirty="0"/>
              <a:t>(</a:t>
            </a:r>
            <a:r>
              <a:rPr lang="en-US" b="1" dirty="0"/>
              <a:t>for descriptive research</a:t>
            </a:r>
            <a:r>
              <a:rPr lang="en-US" dirty="0"/>
              <a:t>)</a:t>
            </a:r>
          </a:p>
          <a:p>
            <a:r>
              <a:rPr lang="en-US" dirty="0"/>
              <a:t>What is this translation like compared to the ST?</a:t>
            </a:r>
          </a:p>
          <a:p>
            <a:r>
              <a:rPr lang="en-US" dirty="0"/>
              <a:t>How are these translators different from non-translated texts</a:t>
            </a:r>
          </a:p>
          <a:p>
            <a:r>
              <a:rPr lang="en-US" dirty="0"/>
              <a:t>How has the translator dealt with proper names?</a:t>
            </a:r>
          </a:p>
          <a:p>
            <a:r>
              <a:rPr lang="en-US" dirty="0"/>
              <a:t>What are the frequencies of relative and main clauses in these translations and in the comparable non-translated texts?</a:t>
            </a:r>
          </a:p>
          <a:p>
            <a:endParaRPr lang="en-US" dirty="0"/>
          </a:p>
          <a:p>
            <a:pPr>
              <a:buNone/>
            </a:pPr>
            <a:r>
              <a:rPr lang="en-US" dirty="0"/>
              <a:t>(for </a:t>
            </a:r>
            <a:r>
              <a:rPr lang="en-US" b="1" dirty="0"/>
              <a:t>explanatory research</a:t>
            </a:r>
            <a:r>
              <a:rPr lang="en-US" dirty="0"/>
              <a:t>, causes and effects)</a:t>
            </a:r>
          </a:p>
          <a:p>
            <a:r>
              <a:rPr lang="en-US" dirty="0"/>
              <a:t>Why was this novel translated and not that one?</a:t>
            </a:r>
          </a:p>
          <a:p>
            <a:r>
              <a:rPr lang="en-US" dirty="0"/>
              <a:t>How did the general public react to this new Bible translation?</a:t>
            </a:r>
          </a:p>
          <a:p>
            <a:r>
              <a:rPr lang="en-US" dirty="0"/>
              <a:t>Why are there so many more relative clauses in these translations?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normAutofit/>
          </a:bodyPr>
          <a:lstStyle/>
          <a:p>
            <a:r>
              <a:rPr lang="en-US" sz="2800" dirty="0"/>
              <a:t>Arriving at potential answers &amp; making reasonable </a:t>
            </a:r>
            <a:r>
              <a:rPr lang="en-US" sz="2800" b="1" dirty="0"/>
              <a:t>claims by logical analysis</a:t>
            </a:r>
          </a:p>
        </p:txBody>
      </p:sp>
      <p:sp>
        <p:nvSpPr>
          <p:cNvPr id="3" name="2 - Θέση περιεχομένου"/>
          <p:cNvSpPr>
            <a:spLocks noGrp="1"/>
          </p:cNvSpPr>
          <p:nvPr>
            <p:ph idx="1"/>
          </p:nvPr>
        </p:nvSpPr>
        <p:spPr/>
        <p:txBody>
          <a:bodyPr>
            <a:normAutofit fontScale="85000" lnSpcReduction="10000"/>
          </a:bodyPr>
          <a:lstStyle/>
          <a:p>
            <a:r>
              <a:rPr lang="en-US" dirty="0"/>
              <a:t>Can I make any generalizations about the differences between retranslations?</a:t>
            </a:r>
          </a:p>
          <a:p>
            <a:endParaRPr lang="en-US" dirty="0"/>
          </a:p>
          <a:p>
            <a:r>
              <a:rPr lang="en-US" dirty="0"/>
              <a:t>(later translations are closer to the ST)</a:t>
            </a:r>
          </a:p>
          <a:p>
            <a:endParaRPr lang="en-US" dirty="0"/>
          </a:p>
          <a:p>
            <a:r>
              <a:rPr lang="en-US" dirty="0"/>
              <a:t>Do my results suggest that the retranslation hypothesis needs to be modified? (claim about a hypothesis)</a:t>
            </a:r>
          </a:p>
          <a:p>
            <a:endParaRPr lang="en-US" dirty="0"/>
          </a:p>
          <a:p>
            <a:r>
              <a:rPr lang="en-US" dirty="0"/>
              <a:t>Do my results relate to research in other areas of translation studies? (universal features of translation)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normAutofit/>
          </a:bodyPr>
          <a:lstStyle/>
          <a:p>
            <a:r>
              <a:rPr lang="en-US" sz="3600" dirty="0"/>
              <a:t>Four kinds of Hypotheses</a:t>
            </a:r>
            <a:br>
              <a:rPr lang="en-US" dirty="0"/>
            </a:br>
            <a:r>
              <a:rPr lang="en-US" sz="2200" dirty="0"/>
              <a:t>A hypothesis may simply arise from intuition</a:t>
            </a:r>
          </a:p>
        </p:txBody>
      </p:sp>
      <p:sp>
        <p:nvSpPr>
          <p:cNvPr id="3" name="2 - Θέση περιεχομένου"/>
          <p:cNvSpPr>
            <a:spLocks noGrp="1"/>
          </p:cNvSpPr>
          <p:nvPr>
            <p:ph idx="1"/>
          </p:nvPr>
        </p:nvSpPr>
        <p:spPr>
          <a:xfrm>
            <a:off x="457200" y="1600200"/>
            <a:ext cx="8229600" cy="4997152"/>
          </a:xfrm>
        </p:spPr>
        <p:txBody>
          <a:bodyPr>
            <a:normAutofit fontScale="92500" lnSpcReduction="20000"/>
          </a:bodyPr>
          <a:lstStyle/>
          <a:p>
            <a:pPr>
              <a:buNone/>
            </a:pPr>
            <a:r>
              <a:rPr lang="en-US" dirty="0"/>
              <a:t>Interpretive Hypothesis</a:t>
            </a:r>
          </a:p>
          <a:p>
            <a:r>
              <a:rPr lang="en-US" sz="2000" dirty="0"/>
              <a:t>Something can be usefully described as, or seen as, or interpreted as something else. (How can we interpret the social role of a translator? Cronin 2000: translators are </a:t>
            </a:r>
            <a:r>
              <a:rPr lang="en-US" sz="2000" dirty="0" err="1"/>
              <a:t>travellers</a:t>
            </a:r>
            <a:r>
              <a:rPr lang="en-US" sz="2000" dirty="0"/>
              <a:t>, nomads…)</a:t>
            </a:r>
          </a:p>
          <a:p>
            <a:pPr>
              <a:buNone/>
            </a:pPr>
            <a:r>
              <a:rPr lang="en-US" dirty="0"/>
              <a:t>Descriptive Hypothesis</a:t>
            </a:r>
          </a:p>
          <a:p>
            <a:r>
              <a:rPr lang="en-US" sz="2000" dirty="0"/>
              <a:t>An empirical claim about generality: translations tend to be more explicit, longer and more conventional than STs,  technical translators in a country tend to be paid more than literary translators…</a:t>
            </a:r>
          </a:p>
          <a:p>
            <a:pPr>
              <a:buNone/>
            </a:pPr>
            <a:r>
              <a:rPr lang="en-US" dirty="0"/>
              <a:t>Explanatory Hypothesis</a:t>
            </a:r>
          </a:p>
          <a:p>
            <a:r>
              <a:rPr lang="en-US" sz="2200" dirty="0"/>
              <a:t>After selecting evidence, you might be able to propose an explanatory hypothesis about why a translator may be using a lot of footnotes/ why the client did not like a translation they commissioned.</a:t>
            </a:r>
          </a:p>
          <a:p>
            <a:pPr>
              <a:buNone/>
            </a:pPr>
            <a:r>
              <a:rPr lang="en-US" dirty="0"/>
              <a:t>Predictive Hypothesis</a:t>
            </a:r>
          </a:p>
          <a:p>
            <a:r>
              <a:rPr lang="en-US" sz="2200" dirty="0"/>
              <a:t>Conditions or factors x may influence phenomenon y.  E.g., if a translator preserves metaphors, the critics may like the result. In literary translation, we should preserve metaphors…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normAutofit/>
          </a:bodyPr>
          <a:lstStyle/>
          <a:p>
            <a:r>
              <a:rPr lang="en-US" sz="3600" dirty="0"/>
              <a:t>Hypothesis testing</a:t>
            </a:r>
            <a:br>
              <a:rPr lang="en-US" dirty="0"/>
            </a:br>
            <a:r>
              <a:rPr lang="en-US" sz="2000" b="1" dirty="0"/>
              <a:t>distinguishes scientific work from other ways of searching for knowledge</a:t>
            </a:r>
            <a:endParaRPr lang="en-US" b="1" dirty="0"/>
          </a:p>
        </p:txBody>
      </p:sp>
      <p:sp>
        <p:nvSpPr>
          <p:cNvPr id="3" name="2 - Θέση περιεχομένου"/>
          <p:cNvSpPr>
            <a:spLocks noGrp="1"/>
          </p:cNvSpPr>
          <p:nvPr>
            <p:ph idx="1"/>
          </p:nvPr>
        </p:nvSpPr>
        <p:spPr/>
        <p:txBody>
          <a:bodyPr/>
          <a:lstStyle/>
          <a:p>
            <a:r>
              <a:rPr lang="en-US" dirty="0" err="1"/>
              <a:t>Operationalizing</a:t>
            </a:r>
            <a:endParaRPr lang="en-US" dirty="0"/>
          </a:p>
          <a:p>
            <a:pPr>
              <a:buNone/>
            </a:pPr>
            <a:r>
              <a:rPr lang="en-US" sz="2000" dirty="0"/>
              <a:t>Because hypotheses are often rather abstract, we have to reduce them to concrete terms to be tested: e.g. by ‘closer to the original’ I mean x number of structural shifts per 100 words.    Ensuring reliability</a:t>
            </a:r>
          </a:p>
          <a:p>
            <a:pPr>
              <a:buNone/>
            </a:pPr>
            <a:endParaRPr lang="en-US" sz="2000" dirty="0"/>
          </a:p>
          <a:p>
            <a:r>
              <a:rPr lang="en-US" dirty="0"/>
              <a:t>Degrees of testability</a:t>
            </a:r>
          </a:p>
          <a:p>
            <a:pPr>
              <a:buNone/>
            </a:pPr>
            <a:r>
              <a:rPr lang="en-US" sz="2000" dirty="0"/>
              <a:t>An empirical hypothesis should be falsifiable (all ravens are black).</a:t>
            </a:r>
          </a:p>
          <a:p>
            <a:pPr>
              <a:buNone/>
            </a:pPr>
            <a:r>
              <a:rPr lang="en-US" sz="2000" dirty="0"/>
              <a:t>Hypotheses, formulated as tendencies, are weaker but should be testable.</a:t>
            </a:r>
          </a:p>
          <a:p>
            <a:pPr>
              <a:buNone/>
            </a:pPr>
            <a:r>
              <a:rPr lang="en-US" sz="2000" dirty="0"/>
              <a:t>If a hypothesis cannot be tested its consequences may be testable.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lstStyle/>
          <a:p>
            <a:r>
              <a:rPr lang="en-US" dirty="0"/>
              <a:t>Hypotheses tested on four criteria</a:t>
            </a:r>
          </a:p>
        </p:txBody>
      </p:sp>
      <p:sp>
        <p:nvSpPr>
          <p:cNvPr id="3" name="2 - Θέση περιεχομένου"/>
          <p:cNvSpPr>
            <a:spLocks noGrp="1"/>
          </p:cNvSpPr>
          <p:nvPr>
            <p:ph idx="1"/>
          </p:nvPr>
        </p:nvSpPr>
        <p:spPr/>
        <p:txBody>
          <a:bodyPr>
            <a:normAutofit/>
          </a:bodyPr>
          <a:lstStyle/>
          <a:p>
            <a:pPr>
              <a:buNone/>
            </a:pPr>
            <a:r>
              <a:rPr lang="en-US" sz="6000" dirty="0"/>
              <a:t>A</a:t>
            </a:r>
            <a:r>
              <a:rPr lang="en-US" sz="2000" dirty="0"/>
              <a:t>dded value; it brings new understanding, it is genuinely interesting</a:t>
            </a:r>
            <a:endParaRPr lang="en-US" sz="6000" dirty="0"/>
          </a:p>
          <a:p>
            <a:pPr>
              <a:buNone/>
            </a:pPr>
            <a:r>
              <a:rPr lang="en-US" sz="6000" dirty="0"/>
              <a:t>C</a:t>
            </a:r>
            <a:r>
              <a:rPr lang="en-US" sz="2000" dirty="0"/>
              <a:t>omparative value; in what respect is it better than other hypotheses?</a:t>
            </a:r>
            <a:endParaRPr lang="en-US" sz="6000" dirty="0"/>
          </a:p>
          <a:p>
            <a:pPr>
              <a:buNone/>
            </a:pPr>
            <a:r>
              <a:rPr lang="en-US" sz="6000" dirty="0"/>
              <a:t>I</a:t>
            </a:r>
            <a:r>
              <a:rPr lang="en-US" sz="2000" dirty="0"/>
              <a:t>nternal value: Is it logical? Elegant? Plausible?</a:t>
            </a:r>
          </a:p>
          <a:p>
            <a:pPr>
              <a:buNone/>
            </a:pPr>
            <a:r>
              <a:rPr lang="en-US" sz="6000" dirty="0"/>
              <a:t>D</a:t>
            </a:r>
            <a:r>
              <a:rPr lang="en-US" sz="2000" dirty="0"/>
              <a:t>ata; does it accurately represent the empirical evidence?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normAutofit/>
          </a:bodyPr>
          <a:lstStyle/>
          <a:p>
            <a:r>
              <a:rPr lang="en-US" sz="2800" dirty="0"/>
              <a:t>Science does not proceed by piling up truths </a:t>
            </a:r>
            <a:br>
              <a:rPr lang="en-US" sz="2800" dirty="0"/>
            </a:br>
            <a:r>
              <a:rPr lang="en-US" sz="2800" dirty="0"/>
              <a:t>but by developing better and better hypotheses</a:t>
            </a:r>
          </a:p>
        </p:txBody>
      </p:sp>
      <p:sp>
        <p:nvSpPr>
          <p:cNvPr id="3" name="2 - Θέση περιεχομένου"/>
          <p:cNvSpPr>
            <a:spLocks noGrp="1"/>
          </p:cNvSpPr>
          <p:nvPr>
            <p:ph idx="1"/>
          </p:nvPr>
        </p:nvSpPr>
        <p:spPr>
          <a:xfrm>
            <a:off x="457200" y="1600200"/>
            <a:ext cx="8291264" cy="4525963"/>
          </a:xfrm>
        </p:spPr>
        <p:txBody>
          <a:bodyPr>
            <a:normAutofit fontScale="92500" lnSpcReduction="10000"/>
          </a:bodyPr>
          <a:lstStyle/>
          <a:p>
            <a:pPr algn="ctr">
              <a:buNone/>
            </a:pPr>
            <a:r>
              <a:rPr lang="en-US" sz="2400" dirty="0"/>
              <a:t>An empirical test may support a hypothesis or corroborate it.</a:t>
            </a:r>
          </a:p>
          <a:p>
            <a:pPr algn="ctr">
              <a:buNone/>
            </a:pPr>
            <a:endParaRPr lang="en-US" sz="2400" dirty="0"/>
          </a:p>
          <a:p>
            <a:pPr algn="ctr">
              <a:buNone/>
            </a:pPr>
            <a:r>
              <a:rPr lang="en-US" sz="2400" dirty="0"/>
              <a:t>A research project may start with two opposing hypothesis (e.g. generalization/specification) to check which is supported</a:t>
            </a:r>
          </a:p>
          <a:p>
            <a:pPr algn="ctr">
              <a:buNone/>
            </a:pPr>
            <a:r>
              <a:rPr lang="en-US" sz="2400" dirty="0"/>
              <a:t>(In Translation studies, the results of a single test are seldom conclusive).</a:t>
            </a:r>
          </a:p>
          <a:p>
            <a:pPr algn="ctr">
              <a:buNone/>
            </a:pPr>
            <a:endParaRPr lang="en-US" sz="2400" dirty="0"/>
          </a:p>
          <a:p>
            <a:pPr algn="ctr">
              <a:buNone/>
            </a:pPr>
            <a:r>
              <a:rPr lang="en-US" sz="2400" dirty="0"/>
              <a:t>Hypothesis testing pertains to the </a:t>
            </a:r>
            <a:r>
              <a:rPr lang="en-US" sz="2400" b="1" dirty="0"/>
              <a:t>scope of a claim</a:t>
            </a:r>
            <a:r>
              <a:rPr lang="en-US" sz="2400" dirty="0"/>
              <a:t>. Tests may narrow the scope of a claim [the retranslation hypothesis works only for fiction (?)]</a:t>
            </a:r>
          </a:p>
          <a:p>
            <a:pPr algn="ctr">
              <a:buNone/>
            </a:pPr>
            <a:endParaRPr lang="en-US" sz="2400" dirty="0"/>
          </a:p>
          <a:p>
            <a:pPr algn="ctr">
              <a:buNone/>
            </a:pPr>
            <a:r>
              <a:rPr lang="en-US" sz="2400" dirty="0"/>
              <a:t>If a hypothesis is not supported, this may be an interesting result in itself, which may raise new questions</a:t>
            </a:r>
          </a:p>
          <a:p>
            <a:pPr algn="ctr">
              <a:buNone/>
            </a:pP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normAutofit/>
          </a:bodyPr>
          <a:lstStyle/>
          <a:p>
            <a:r>
              <a:rPr lang="en-US" sz="2400" dirty="0"/>
              <a:t>What type of hypothesis does this paper support?</a:t>
            </a:r>
          </a:p>
        </p:txBody>
      </p:sp>
      <p:sp>
        <p:nvSpPr>
          <p:cNvPr id="3" name="2 - Θέση περιεχομένου"/>
          <p:cNvSpPr>
            <a:spLocks noGrp="1"/>
          </p:cNvSpPr>
          <p:nvPr>
            <p:ph idx="1"/>
          </p:nvPr>
        </p:nvSpPr>
        <p:spPr>
          <a:xfrm>
            <a:off x="539552" y="1628800"/>
            <a:ext cx="8229600" cy="4525963"/>
          </a:xfrm>
        </p:spPr>
        <p:txBody>
          <a:bodyPr>
            <a:normAutofit fontScale="70000" lnSpcReduction="20000"/>
          </a:bodyPr>
          <a:lstStyle/>
          <a:p>
            <a:pPr>
              <a:buNone/>
            </a:pPr>
            <a:r>
              <a:rPr lang="en-US" b="1" dirty="0"/>
              <a:t>Brecht in dark times: Translations of his works under the Greek junta (1967–1974) </a:t>
            </a:r>
            <a:r>
              <a:rPr lang="en-US" dirty="0" err="1"/>
              <a:t>Dimitris</a:t>
            </a:r>
            <a:r>
              <a:rPr lang="en-US" dirty="0"/>
              <a:t> </a:t>
            </a:r>
            <a:r>
              <a:rPr lang="en-US" dirty="0" err="1"/>
              <a:t>Asimakoulas</a:t>
            </a:r>
            <a:r>
              <a:rPr lang="en-US" dirty="0"/>
              <a:t>, </a:t>
            </a:r>
            <a:r>
              <a:rPr lang="en-US" i="1" dirty="0"/>
              <a:t>University of  Manchester </a:t>
            </a:r>
            <a:endParaRPr lang="en-US" dirty="0"/>
          </a:p>
          <a:p>
            <a:pPr>
              <a:buNone/>
            </a:pPr>
            <a:r>
              <a:rPr lang="en-US" dirty="0"/>
              <a:t> </a:t>
            </a:r>
          </a:p>
          <a:p>
            <a:pPr>
              <a:buNone/>
            </a:pPr>
            <a:r>
              <a:rPr lang="en-US" dirty="0"/>
              <a:t>This paper will place Brecht’s published works within the socio-political context of the Greek junta (1967–1974). After preventive censorship was lifted in 1969, a massive import of Brecht’s works occurred. Brecht was immediately incorporated in the recently established tradition of serious books addressing important social issues, bringing the reader closer to modern thought and kindling the desire for democracy. Two of the most influential publishers of the time published Brecht’s works and actively subscribed to this trend of </a:t>
            </a:r>
            <a:r>
              <a:rPr lang="en-US" b="1" dirty="0"/>
              <a:t>defiance against the regime in the publishing industry</a:t>
            </a:r>
            <a:r>
              <a:rPr lang="en-US" dirty="0"/>
              <a:t>. The publishers’ activity as well as the content and paratextual elements of Brecht’s works launched constituted instantiations of the discursive motif of </a:t>
            </a:r>
            <a:r>
              <a:rPr lang="en-US" i="1" dirty="0"/>
              <a:t>dark times</a:t>
            </a:r>
            <a:r>
              <a:rPr lang="en-US" dirty="0"/>
              <a:t> introduced by Brecht himself to describe oppression and distortion of truth.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229600" cy="4781128"/>
          </a:xfrm>
        </p:spPr>
        <p:txBody>
          <a:bodyPr>
            <a:normAutofit fontScale="62500" lnSpcReduction="20000"/>
          </a:bodyPr>
          <a:lstStyle/>
          <a:p>
            <a:pPr fontAlgn="t">
              <a:buNone/>
            </a:pPr>
            <a:endParaRPr lang="en-US" dirty="0"/>
          </a:p>
          <a:p>
            <a:r>
              <a:rPr lang="en-US" dirty="0"/>
              <a:t>In this paper we briefly revisit politeness research influenced by Brown and Levinson's (1987) politeness theory. We argue that this research tradition does not deal with politeness but with the mitigation of face-threatening acts (FTAs) in general. In our understanding, politeness cannot just be equated with FTA-mitigation because politeness is a discursive concept. This means that </a:t>
            </a:r>
            <a:r>
              <a:rPr lang="en-US" b="1" dirty="0"/>
              <a:t>what is polite (or impolite) should not be predicted by analysts</a:t>
            </a:r>
            <a:r>
              <a:rPr lang="en-US" dirty="0"/>
              <a:t>. Instead, researchers should focus on the discursive struggle in which </a:t>
            </a:r>
            <a:r>
              <a:rPr lang="en-US" dirty="0" err="1"/>
              <a:t>interactants</a:t>
            </a:r>
            <a:r>
              <a:rPr lang="en-US" dirty="0"/>
              <a:t> engage. This reduces politeness to a much smaller part of </a:t>
            </a:r>
            <a:r>
              <a:rPr lang="en-US" dirty="0" err="1"/>
              <a:t>facework</a:t>
            </a:r>
            <a:r>
              <a:rPr lang="en-US" dirty="0"/>
              <a:t> than was assumed until the present, and it allows for interpretations that consider behavior to be merely appropriate and neither polite nor impolite. We propose that relational work, the “work” individuals invest in negotiating relationships with others, which includes impolite as well as polite or merely appropriate behavior, is a useful concept to help investigate the discursive struggle over politeness. We demonstrate this in close readings of five examples from naturally occurring interactions. </a:t>
            </a:r>
            <a:r>
              <a:rPr lang="en-US" b="1" dirty="0"/>
              <a:t>Keywords: </a:t>
            </a:r>
            <a:r>
              <a:rPr lang="en-US" dirty="0">
                <a:hlinkClick r:id="rId2"/>
              </a:rPr>
              <a:t>politeness</a:t>
            </a:r>
            <a:r>
              <a:rPr lang="en-US" dirty="0"/>
              <a:t>; </a:t>
            </a:r>
            <a:r>
              <a:rPr lang="en-US" dirty="0">
                <a:hlinkClick r:id="rId3"/>
              </a:rPr>
              <a:t>impoliteness</a:t>
            </a:r>
            <a:r>
              <a:rPr lang="en-US" dirty="0"/>
              <a:t>; </a:t>
            </a:r>
            <a:r>
              <a:rPr lang="en-US" dirty="0">
                <a:hlinkClick r:id="rId4"/>
              </a:rPr>
              <a:t>face</a:t>
            </a:r>
            <a:r>
              <a:rPr lang="en-US" dirty="0"/>
              <a:t>; </a:t>
            </a:r>
            <a:r>
              <a:rPr lang="en-US" dirty="0">
                <a:hlinkClick r:id="rId5"/>
              </a:rPr>
              <a:t>relational work</a:t>
            </a:r>
            <a:r>
              <a:rPr lang="en-US" dirty="0"/>
              <a:t>; </a:t>
            </a:r>
            <a:r>
              <a:rPr lang="en-US" dirty="0" err="1">
                <a:hlinkClick r:id="rId6"/>
              </a:rPr>
              <a:t>facework</a:t>
            </a:r>
            <a:endParaRPr lang="en-US" dirty="0"/>
          </a:p>
          <a:p>
            <a:endParaRPr lang="en-US" dirty="0"/>
          </a:p>
        </p:txBody>
      </p:sp>
      <p:sp>
        <p:nvSpPr>
          <p:cNvPr id="4" name="1 - Τίτλος"/>
          <p:cNvSpPr>
            <a:spLocks noGrp="1"/>
          </p:cNvSpPr>
          <p:nvPr>
            <p:ph type="title"/>
          </p:nvPr>
        </p:nvSpPr>
        <p:spPr>
          <a:prstGeom prst="rect">
            <a:avLst/>
          </a:prstGeom>
          <a:solidFill>
            <a:schemeClr val="accent5">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t"/>
            <a:r>
              <a:rPr lang="en-US" sz="2400" b="1" dirty="0"/>
              <a:t>Politeness Theory and Relational Work</a:t>
            </a:r>
            <a:br>
              <a:rPr lang="en-US" sz="2400" dirty="0"/>
            </a:br>
            <a:r>
              <a:rPr lang="en-US" sz="1600" b="1" dirty="0"/>
              <a:t>Miriam A. </a:t>
            </a:r>
            <a:r>
              <a:rPr lang="en-US" sz="1600" b="1" dirty="0" err="1"/>
              <a:t>Locher</a:t>
            </a:r>
            <a:r>
              <a:rPr lang="en-US" sz="1600" b="1" dirty="0"/>
              <a:t> / Richard J. Watts</a:t>
            </a:r>
            <a:br>
              <a:rPr lang="en-US" sz="1600" dirty="0"/>
            </a:br>
            <a:r>
              <a:rPr lang="en-US" sz="1600" b="1" dirty="0"/>
              <a:t>Published Online</a:t>
            </a:r>
            <a:r>
              <a:rPr lang="en-US" sz="1600" dirty="0"/>
              <a:t>: JPR 2005-07-27</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AC03F8-1A2D-CB73-9EC9-5C5666769B1B}"/>
              </a:ext>
            </a:extLst>
          </p:cNvPr>
          <p:cNvSpPr>
            <a:spLocks noGrp="1"/>
          </p:cNvSpPr>
          <p:nvPr>
            <p:ph type="title"/>
          </p:nvPr>
        </p:nvSpPr>
        <p:spPr/>
        <p:txBody>
          <a:bodyPr/>
          <a:lstStyle/>
          <a:p>
            <a:endParaRPr lang="el-GR"/>
          </a:p>
        </p:txBody>
      </p:sp>
      <p:pic>
        <p:nvPicPr>
          <p:cNvPr id="5" name="Θέση περιεχομένου 4" descr="Εικόνα που περιέχει κείμενο, στιγμιότυπο οθόνης, κολάζ, σπίτι&#10;&#10;Περιγραφή που δημιουργήθηκε αυτόματα">
            <a:extLst>
              <a:ext uri="{FF2B5EF4-FFF2-40B4-BE49-F238E27FC236}">
                <a16:creationId xmlns:a16="http://schemas.microsoft.com/office/drawing/2014/main" id="{DDAC58F3-4C67-0A7B-93B4-BEC333D95B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45" y="0"/>
            <a:ext cx="9172745" cy="6741368"/>
          </a:xfrm>
        </p:spPr>
      </p:pic>
    </p:spTree>
    <p:extLst>
      <p:ext uri="{BB962C8B-B14F-4D97-AF65-F5344CB8AC3E}">
        <p14:creationId xmlns:p14="http://schemas.microsoft.com/office/powerpoint/2010/main" val="442721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229600" cy="4781128"/>
          </a:xfrm>
        </p:spPr>
        <p:txBody>
          <a:bodyPr>
            <a:normAutofit fontScale="62500" lnSpcReduction="20000"/>
          </a:bodyPr>
          <a:lstStyle/>
          <a:p>
            <a:r>
              <a:rPr lang="en-US" dirty="0"/>
              <a:t>This paper provides insights into cross-cultural variation in </a:t>
            </a:r>
            <a:r>
              <a:rPr lang="en-US" b="1" dirty="0"/>
              <a:t>speech act </a:t>
            </a:r>
            <a:r>
              <a:rPr lang="en-US" dirty="0"/>
              <a:t>realization by analyzing English, German, Polish and Russian </a:t>
            </a:r>
            <a:r>
              <a:rPr lang="en-US" b="1" dirty="0"/>
              <a:t>requests.</a:t>
            </a:r>
            <a:r>
              <a:rPr lang="en-US" dirty="0"/>
              <a:t> It aims to show that the relationship between indirectness and politeness is interpreted differently across cultures. Hence, the analysis focuses on the difference between direct requests, which have been said to play a central role in Polish and Russian, and conventionally indirect requests, which are the most frequent request type in English and German. It further shows that the examined languages exhibit </a:t>
            </a:r>
            <a:r>
              <a:rPr lang="en-US" b="1" dirty="0"/>
              <a:t>culture-specific preferences</a:t>
            </a:r>
            <a:r>
              <a:rPr lang="en-US" dirty="0"/>
              <a:t> for syntactic and lexical </a:t>
            </a:r>
            <a:r>
              <a:rPr lang="en-US" dirty="0" err="1"/>
              <a:t>downgraders</a:t>
            </a:r>
            <a:r>
              <a:rPr lang="en-US" dirty="0"/>
              <a:t> modifying the illocutionary force of the request and, thus, reducing the threat to the hearer's face.</a:t>
            </a:r>
          </a:p>
          <a:p>
            <a:r>
              <a:rPr lang="en-US" dirty="0"/>
              <a:t>The requests analyzed in this study have been elicited by means of a discourse completion task and constitute responses to a scenario frequently used in previous request studies, so that the results can be compared with those established for other languages. The strong agreement among languages on the use of conventional indirectness in this scenario allows for testing the restricted applicability of interrogative constructions claimed for the two Slavic languages. </a:t>
            </a:r>
          </a:p>
        </p:txBody>
      </p:sp>
      <p:sp>
        <p:nvSpPr>
          <p:cNvPr id="4" name="1 - Τίτλος"/>
          <p:cNvSpPr>
            <a:spLocks noGrp="1"/>
          </p:cNvSpPr>
          <p:nvPr>
            <p:ph type="title"/>
          </p:nvPr>
        </p:nvSpPr>
        <p:spPr>
          <a:prstGeom prst="rect">
            <a:avLst/>
          </a:prstGeom>
          <a:solidFill>
            <a:schemeClr val="accent5">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t"/>
            <a:r>
              <a:rPr lang="en-US" sz="2400" b="1" dirty="0">
                <a:solidFill>
                  <a:schemeClr val="accent2">
                    <a:lumMod val="75000"/>
                  </a:schemeClr>
                </a:solidFill>
              </a:rPr>
              <a:t>P</a:t>
            </a:r>
            <a:r>
              <a:rPr lang="en-US" sz="2400" b="1" dirty="0"/>
              <a:t>oliteness and in-directness across cultures: A comparison of English, German, Polish and Russian requests </a:t>
            </a:r>
            <a:br>
              <a:rPr lang="en-US" sz="2400" b="1" dirty="0"/>
            </a:br>
            <a:r>
              <a:rPr lang="en-US" sz="1800" dirty="0"/>
              <a:t>Eva </a:t>
            </a:r>
            <a:r>
              <a:rPr lang="en-US" sz="1800" dirty="0" err="1"/>
              <a:t>Ogiermann</a:t>
            </a:r>
            <a:r>
              <a:rPr lang="en-US" sz="1800" dirty="0"/>
              <a:t> </a:t>
            </a:r>
            <a:r>
              <a:rPr lang="en-US" sz="1800" b="1" dirty="0"/>
              <a:t>Published Online</a:t>
            </a:r>
            <a:r>
              <a:rPr lang="en-US" sz="1800" dirty="0"/>
              <a:t>: 2009-07-15  JPR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229600" cy="4781128"/>
          </a:xfrm>
        </p:spPr>
        <p:txBody>
          <a:bodyPr>
            <a:normAutofit fontScale="62500" lnSpcReduction="20000"/>
          </a:bodyPr>
          <a:lstStyle/>
          <a:p>
            <a:pPr fontAlgn="t">
              <a:buNone/>
            </a:pPr>
            <a:r>
              <a:rPr lang="en-US" dirty="0"/>
              <a:t>Building on Culpeper (1996) and Culpeper et al. (2003), I first propose a new definition of impoliteness and general revisions to my model of impoliteness, both derived from data analyses. Given that my particular data in this paper, </a:t>
            </a:r>
            <a:r>
              <a:rPr lang="en-US" i="1" dirty="0"/>
              <a:t>The Weakest Link</a:t>
            </a:r>
            <a:r>
              <a:rPr lang="en-US" dirty="0"/>
              <a:t>, is a television </a:t>
            </a:r>
            <a:r>
              <a:rPr lang="en-US" b="1" dirty="0"/>
              <a:t>entertainment quiz </a:t>
            </a:r>
            <a:r>
              <a:rPr lang="en-US" dirty="0"/>
              <a:t>show, I will briefly account for why impoliteness might be entertaining. As a backdrop to my micro-analyses of interactions, I discuss the nature of “exploitative” chat and game shows, and I examine the structure of </a:t>
            </a:r>
            <a:r>
              <a:rPr lang="en-US" i="1" dirty="0"/>
              <a:t>The Weakest Link</a:t>
            </a:r>
            <a:r>
              <a:rPr lang="en-US" dirty="0"/>
              <a:t> and how it </a:t>
            </a:r>
            <a:r>
              <a:rPr lang="en-US" b="1" dirty="0"/>
              <a:t>maximizes the potential for face-damage</a:t>
            </a:r>
            <a:r>
              <a:rPr lang="en-US" dirty="0"/>
              <a:t>. In my analyses, I show the formulaic and creative nature of parts of the discourse, and also how </a:t>
            </a:r>
            <a:r>
              <a:rPr lang="en-US" b="1" dirty="0"/>
              <a:t>analyzing prosody </a:t>
            </a:r>
            <a:r>
              <a:rPr lang="en-US" dirty="0"/>
              <a:t>is key to understanding the impoliteness. I pay special attention to “off-record impoliteness”, sarcasm and mimicry, and I integrate into my model Spencer-</a:t>
            </a:r>
            <a:r>
              <a:rPr lang="en-US" dirty="0" err="1"/>
              <a:t>Oatey's</a:t>
            </a:r>
            <a:r>
              <a:rPr lang="en-US" dirty="0"/>
              <a:t> (2002) revisions of Brown and Levinson's (1987) concepts of negative and positive face. Finally, referring to Levinson's (1992) “activity types”, I consider whether the context of the quiz show “neutralizes” the “impoliteness”. I argue that the salience of “impolite” signals engulf the context, with the result that targets often take offense in contexts where they theoretically should not. </a:t>
            </a:r>
            <a:r>
              <a:rPr lang="en-US" b="1" dirty="0"/>
              <a:t>Keywords: </a:t>
            </a:r>
            <a:r>
              <a:rPr lang="en-US" dirty="0">
                <a:hlinkClick r:id="rId2"/>
              </a:rPr>
              <a:t>impoliteness</a:t>
            </a:r>
            <a:r>
              <a:rPr lang="en-US" dirty="0"/>
              <a:t>; </a:t>
            </a:r>
            <a:r>
              <a:rPr lang="en-US" dirty="0">
                <a:hlinkClick r:id="rId3"/>
              </a:rPr>
              <a:t>mimicry</a:t>
            </a:r>
            <a:r>
              <a:rPr lang="en-US" dirty="0"/>
              <a:t>; </a:t>
            </a:r>
            <a:r>
              <a:rPr lang="en-US" dirty="0">
                <a:hlinkClick r:id="rId4"/>
              </a:rPr>
              <a:t>politeness</a:t>
            </a:r>
            <a:r>
              <a:rPr lang="en-US" dirty="0"/>
              <a:t>; </a:t>
            </a:r>
            <a:r>
              <a:rPr lang="en-US" dirty="0">
                <a:hlinkClick r:id="rId5"/>
              </a:rPr>
              <a:t>prosody</a:t>
            </a:r>
            <a:r>
              <a:rPr lang="en-US" dirty="0"/>
              <a:t>; </a:t>
            </a:r>
            <a:r>
              <a:rPr lang="en-US" dirty="0">
                <a:hlinkClick r:id="rId6"/>
              </a:rPr>
              <a:t>quiz shows</a:t>
            </a:r>
            <a:r>
              <a:rPr lang="en-US" dirty="0"/>
              <a:t>; </a:t>
            </a:r>
            <a:r>
              <a:rPr lang="en-US" dirty="0">
                <a:hlinkClick r:id="rId7"/>
              </a:rPr>
              <a:t>sarcasm</a:t>
            </a:r>
            <a:endParaRPr lang="en-US" dirty="0"/>
          </a:p>
          <a:p>
            <a:endParaRPr lang="en-US" dirty="0"/>
          </a:p>
        </p:txBody>
      </p:sp>
      <p:sp>
        <p:nvSpPr>
          <p:cNvPr id="4" name="1 - Τίτλος"/>
          <p:cNvSpPr>
            <a:spLocks noGrp="1"/>
          </p:cNvSpPr>
          <p:nvPr>
            <p:ph type="title"/>
          </p:nvPr>
        </p:nvSpPr>
        <p:spPr>
          <a:prstGeom prst="rect">
            <a:avLst/>
          </a:prstGeom>
          <a:solidFill>
            <a:schemeClr val="accent5">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t"/>
            <a:r>
              <a:rPr lang="en-US" sz="2000" b="1" dirty="0"/>
              <a:t>Impoliteness and Entertainment in the Television Quiz Show:</a:t>
            </a:r>
            <a:br>
              <a:rPr lang="en-US" sz="2000" b="1" dirty="0"/>
            </a:br>
            <a:r>
              <a:rPr lang="en-US" sz="2000" b="1" i="1" dirty="0"/>
              <a:t>The Weakest Link</a:t>
            </a:r>
            <a:br>
              <a:rPr lang="en-US" sz="1800" dirty="0"/>
            </a:br>
            <a:r>
              <a:rPr lang="en-US" sz="1800" b="1" dirty="0"/>
              <a:t>Jonathan Culpeper </a:t>
            </a:r>
            <a:r>
              <a:rPr lang="en-US" sz="1800" dirty="0"/>
              <a:t> </a:t>
            </a:r>
            <a:r>
              <a:rPr lang="en-US" sz="1800" b="1" dirty="0"/>
              <a:t>Published Online</a:t>
            </a:r>
            <a:r>
              <a:rPr lang="en-US" sz="1800" dirty="0"/>
              <a:t>: 2005-07-27 JPR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60000"/>
              <a:lumOff val="40000"/>
            </a:schemeClr>
          </a:solidFill>
        </p:spPr>
        <p:txBody>
          <a:bodyPr>
            <a:normAutofit/>
          </a:bodyPr>
          <a:lstStyle/>
          <a:p>
            <a:pPr fontAlgn="t"/>
            <a:r>
              <a:rPr lang="en-US" sz="2800" b="1" dirty="0"/>
              <a:t>Gender and impoliteness</a:t>
            </a:r>
            <a:br>
              <a:rPr lang="en-US" sz="2800" dirty="0"/>
            </a:br>
            <a:r>
              <a:rPr lang="en-US" sz="2000" b="1" dirty="0"/>
              <a:t>Sara Mills Published Online</a:t>
            </a:r>
            <a:r>
              <a:rPr lang="en-US" sz="2000" dirty="0"/>
              <a:t>: 2005-07-27</a:t>
            </a:r>
            <a:r>
              <a:rPr lang="en-US" sz="2800" dirty="0"/>
              <a:t> </a:t>
            </a:r>
          </a:p>
        </p:txBody>
      </p:sp>
      <p:sp>
        <p:nvSpPr>
          <p:cNvPr id="3" name="2 - Θέση περιεχομένου"/>
          <p:cNvSpPr>
            <a:spLocks noGrp="1"/>
          </p:cNvSpPr>
          <p:nvPr>
            <p:ph idx="1"/>
          </p:nvPr>
        </p:nvSpPr>
        <p:spPr/>
        <p:txBody>
          <a:bodyPr>
            <a:normAutofit fontScale="62500" lnSpcReduction="20000"/>
          </a:bodyPr>
          <a:lstStyle/>
          <a:p>
            <a:r>
              <a:rPr lang="en-US" dirty="0"/>
              <a:t>This article analyzes the complex relationship between gender and impoliteness. Rather than assuming that gender and impoliteness are concrete entities which can be traced in conversation, I argue that gender and impoliteness are elements which are worked out within the course of interaction. They are elements which are closely </a:t>
            </a:r>
            <a:r>
              <a:rPr lang="en-US" b="1" dirty="0"/>
              <a:t>inter-related</a:t>
            </a:r>
            <a:r>
              <a:rPr lang="en-US" dirty="0"/>
              <a:t> as stereotypically feminine gender identity is largely constructed around notions of </a:t>
            </a:r>
            <a:r>
              <a:rPr lang="en-US" b="1" dirty="0"/>
              <a:t>“nice”, supportive, co-operative </a:t>
            </a:r>
            <a:r>
              <a:rPr lang="en-US" b="1" dirty="0" err="1"/>
              <a:t>behaviour</a:t>
            </a:r>
            <a:r>
              <a:rPr lang="en-US" dirty="0"/>
              <a:t>, either affirming or resisting those stereotypes of femininity. Challenging the notion that women as a whole are </a:t>
            </a:r>
            <a:r>
              <a:rPr lang="en-US" b="1" dirty="0"/>
              <a:t>“nicer” than men in interaction</a:t>
            </a:r>
            <a:r>
              <a:rPr lang="en-US" dirty="0"/>
              <a:t>, since much current research seems to highlight women’s interactional competitiveness, I argue that nevertheless supportiveness may play a role in other </a:t>
            </a:r>
            <a:r>
              <a:rPr lang="en-US" dirty="0" err="1"/>
              <a:t>interactants</a:t>
            </a:r>
            <a:r>
              <a:rPr lang="en-US" dirty="0"/>
              <a:t>’ judgments of women’s linguistic </a:t>
            </a:r>
            <a:r>
              <a:rPr lang="en-US" dirty="0" err="1"/>
              <a:t>behaviour</a:t>
            </a:r>
            <a:r>
              <a:rPr lang="en-US" dirty="0"/>
              <a:t> and may result in assertiveness being categorized as impoliteness.</a:t>
            </a:r>
          </a:p>
          <a:p>
            <a:r>
              <a:rPr lang="en-US" b="1" dirty="0"/>
              <a:t>Keywords: </a:t>
            </a:r>
            <a:r>
              <a:rPr lang="en-US" dirty="0">
                <a:hlinkClick r:id="rId2"/>
              </a:rPr>
              <a:t>Gender</a:t>
            </a:r>
            <a:r>
              <a:rPr lang="en-US" dirty="0"/>
              <a:t>; </a:t>
            </a:r>
            <a:r>
              <a:rPr lang="en-US" dirty="0">
                <a:hlinkClick r:id="rId3"/>
              </a:rPr>
              <a:t>impoliteness</a:t>
            </a:r>
            <a:r>
              <a:rPr lang="en-US" dirty="0"/>
              <a:t>; </a:t>
            </a:r>
            <a:r>
              <a:rPr lang="en-US" dirty="0">
                <a:hlinkClick r:id="rId4"/>
              </a:rPr>
              <a:t>politeness</a:t>
            </a:r>
            <a:r>
              <a:rPr lang="en-US" dirty="0"/>
              <a:t>; </a:t>
            </a:r>
            <a:r>
              <a:rPr lang="en-US" dirty="0">
                <a:hlinkClick r:id="rId5"/>
              </a:rPr>
              <a:t>assertiveness</a:t>
            </a:r>
            <a:r>
              <a:rPr lang="en-US" dirty="0"/>
              <a:t>; </a:t>
            </a:r>
            <a:r>
              <a:rPr lang="en-US" dirty="0">
                <a:hlinkClick r:id="rId6"/>
              </a:rPr>
              <a:t>co-</a:t>
            </a:r>
            <a:r>
              <a:rPr lang="en-US" dirty="0" err="1">
                <a:hlinkClick r:id="rId6"/>
              </a:rPr>
              <a:t>operativeness</a:t>
            </a:r>
            <a:r>
              <a:rPr lang="en-US" dirty="0"/>
              <a:t>; </a:t>
            </a:r>
            <a:r>
              <a:rPr lang="en-US" dirty="0">
                <a:hlinkClick r:id="rId7"/>
              </a:rPr>
              <a:t>nice</a:t>
            </a:r>
            <a:endParaRPr lang="en-US" dirty="0"/>
          </a:p>
          <a:p>
            <a:r>
              <a:rPr lang="en-US" dirty="0"/>
              <a:t>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60000"/>
              <a:lumOff val="40000"/>
            </a:schemeClr>
          </a:solidFill>
        </p:spPr>
        <p:txBody>
          <a:bodyPr>
            <a:normAutofit/>
          </a:bodyPr>
          <a:lstStyle/>
          <a:p>
            <a:pPr fontAlgn="t"/>
            <a:r>
              <a:rPr lang="en-US" sz="2400" b="1" dirty="0">
                <a:solidFill>
                  <a:schemeClr val="accent2">
                    <a:lumMod val="75000"/>
                  </a:schemeClr>
                </a:solidFill>
              </a:rPr>
              <a:t>Id</a:t>
            </a:r>
            <a:r>
              <a:rPr lang="en-US" sz="2400" b="1" dirty="0"/>
              <a:t>entity and impoliteness: The expert in the talent show </a:t>
            </a:r>
            <a:r>
              <a:rPr lang="en-US" sz="2400" b="1" i="1" dirty="0"/>
              <a:t>Idol</a:t>
            </a:r>
            <a:br>
              <a:rPr lang="en-US" sz="2000" dirty="0"/>
            </a:br>
            <a:r>
              <a:rPr lang="en-US" sz="2000" dirty="0" err="1"/>
              <a:t>Pilar</a:t>
            </a:r>
            <a:r>
              <a:rPr lang="en-US" sz="2000" dirty="0"/>
              <a:t> </a:t>
            </a:r>
            <a:r>
              <a:rPr lang="en-US" sz="2000" dirty="0" err="1"/>
              <a:t>Garcés</a:t>
            </a:r>
            <a:r>
              <a:rPr lang="en-US" sz="2000" dirty="0"/>
              <a:t>-Conejos </a:t>
            </a:r>
            <a:r>
              <a:rPr lang="en-US" sz="2000" dirty="0" err="1"/>
              <a:t>Blitvich</a:t>
            </a:r>
            <a:r>
              <a:rPr lang="en-US" sz="2000" dirty="0"/>
              <a:t> / Patricia </a:t>
            </a:r>
            <a:r>
              <a:rPr lang="en-US" sz="2000" dirty="0" err="1"/>
              <a:t>Bou-Franch</a:t>
            </a:r>
            <a:r>
              <a:rPr lang="en-US" sz="2000" dirty="0"/>
              <a:t>/ </a:t>
            </a:r>
            <a:r>
              <a:rPr lang="en-US" sz="2000" dirty="0" err="1"/>
              <a:t>Nuria</a:t>
            </a:r>
            <a:r>
              <a:rPr lang="en-US" sz="2000" dirty="0"/>
              <a:t> Lorenzo-</a:t>
            </a:r>
            <a:r>
              <a:rPr lang="en-US" sz="2000" dirty="0" err="1"/>
              <a:t>Dus</a:t>
            </a:r>
            <a:r>
              <a:rPr lang="en-US" sz="2000" dirty="0"/>
              <a:t>          </a:t>
            </a:r>
            <a:r>
              <a:rPr lang="en-US" sz="1600" dirty="0"/>
              <a:t>Published Online: 2013-01-18 </a:t>
            </a:r>
          </a:p>
        </p:txBody>
      </p:sp>
      <p:sp>
        <p:nvSpPr>
          <p:cNvPr id="3" name="2 - Θέση περιεχομένου"/>
          <p:cNvSpPr>
            <a:spLocks noGrp="1"/>
          </p:cNvSpPr>
          <p:nvPr>
            <p:ph idx="1"/>
          </p:nvPr>
        </p:nvSpPr>
        <p:spPr>
          <a:xfrm>
            <a:off x="457200" y="1600200"/>
            <a:ext cx="8229600" cy="5257800"/>
          </a:xfrm>
        </p:spPr>
        <p:txBody>
          <a:bodyPr>
            <a:normAutofit fontScale="62500" lnSpcReduction="20000"/>
          </a:bodyPr>
          <a:lstStyle/>
          <a:p>
            <a:pPr fontAlgn="t"/>
            <a:r>
              <a:rPr lang="en-US" dirty="0"/>
              <a:t>Premised on the belief that both identity construction and </a:t>
            </a:r>
            <a:r>
              <a:rPr lang="en-US" dirty="0" err="1"/>
              <a:t>im</a:t>
            </a:r>
            <a:r>
              <a:rPr lang="en-US" dirty="0"/>
              <a:t>/politeness assessments relate to norms associated with genre practices, the aim of this paper is to examine </a:t>
            </a:r>
            <a:r>
              <a:rPr lang="en-US" b="1" dirty="0"/>
              <a:t>the interconnections between identity co-construction and impoliteness </a:t>
            </a:r>
            <a:r>
              <a:rPr lang="en-US" dirty="0"/>
              <a:t>in a media genre: the talent show. This aim is i</a:t>
            </a:r>
            <a:r>
              <a:rPr lang="en-US" b="1" dirty="0"/>
              <a:t>nnovative</a:t>
            </a:r>
            <a:r>
              <a:rPr lang="en-US" dirty="0"/>
              <a:t> in so far as </a:t>
            </a:r>
            <a:r>
              <a:rPr lang="en-US" dirty="0" err="1"/>
              <a:t>im</a:t>
            </a:r>
            <a:r>
              <a:rPr lang="en-US" dirty="0"/>
              <a:t>/politeness has traditionally been related to the notion of face, rather than </a:t>
            </a:r>
            <a:r>
              <a:rPr lang="en-US" b="1" dirty="0"/>
              <a:t>identity</a:t>
            </a:r>
            <a:r>
              <a:rPr lang="en-US" dirty="0"/>
              <a:t>. Our study draws upon a corpus of 160 interactional sequences from the UK and US versions of the talent show Idol. All sequences in the data include music expert Simon </a:t>
            </a:r>
            <a:r>
              <a:rPr lang="en-US" dirty="0" err="1"/>
              <a:t>Cowell</a:t>
            </a:r>
            <a:r>
              <a:rPr lang="en-US" dirty="0"/>
              <a:t>, who has been singled out as playing the role of the malicious judge by both journalists and scholars. However, to our knowledge, no previous study has undertaken a micro-analysis of the linguistic resources deployed by Simon </a:t>
            </a:r>
            <a:r>
              <a:rPr lang="en-US" dirty="0" err="1"/>
              <a:t>Cowell</a:t>
            </a:r>
            <a:r>
              <a:rPr lang="en-US" dirty="0"/>
              <a:t> to construct his expert identity or has examined the role that impoliteness may play therein. This is what we set out to do in this paper. To that end, our analytic framework combines socio-constructivist approaches to identity construction (Anton and Peterson 2003; Joseph 2004; </a:t>
            </a:r>
            <a:r>
              <a:rPr lang="en-US" dirty="0" err="1"/>
              <a:t>Bucholtz</a:t>
            </a:r>
            <a:r>
              <a:rPr lang="en-US" dirty="0"/>
              <a:t> and Hall 2005; De </a:t>
            </a:r>
            <a:r>
              <a:rPr lang="en-US" dirty="0" err="1"/>
              <a:t>Fina</a:t>
            </a:r>
            <a:r>
              <a:rPr lang="en-US" dirty="0"/>
              <a:t> et al. 2006) with a recently revised, discursive approach to </a:t>
            </a:r>
            <a:r>
              <a:rPr lang="en-US" dirty="0" err="1"/>
              <a:t>im</a:t>
            </a:r>
            <a:r>
              <a:rPr lang="en-US" dirty="0"/>
              <a:t>/politeness, i.e., the genre approach (</a:t>
            </a:r>
            <a:r>
              <a:rPr lang="en-US" dirty="0" err="1"/>
              <a:t>Garcés</a:t>
            </a:r>
            <a:r>
              <a:rPr lang="en-US" dirty="0"/>
              <a:t>- Conejos </a:t>
            </a:r>
            <a:r>
              <a:rPr lang="en-US" dirty="0" err="1"/>
              <a:t>Blitvich</a:t>
            </a:r>
            <a:r>
              <a:rPr lang="en-US" dirty="0"/>
              <a:t> 2010, this issue).</a:t>
            </a:r>
          </a:p>
          <a:p>
            <a:r>
              <a:rPr lang="en-US" b="1" dirty="0"/>
              <a:t>Keywords: </a:t>
            </a:r>
            <a:r>
              <a:rPr lang="en-US" dirty="0">
                <a:hlinkClick r:id="rId2"/>
              </a:rPr>
              <a:t>Identity</a:t>
            </a:r>
            <a:r>
              <a:rPr lang="en-US" dirty="0"/>
              <a:t>; </a:t>
            </a:r>
            <a:r>
              <a:rPr lang="en-US" dirty="0">
                <a:hlinkClick r:id="rId3"/>
              </a:rPr>
              <a:t>impoliteness</a:t>
            </a:r>
            <a:r>
              <a:rPr lang="en-US" dirty="0"/>
              <a:t>; </a:t>
            </a:r>
            <a:r>
              <a:rPr lang="en-US" dirty="0">
                <a:hlinkClick r:id="rId4"/>
              </a:rPr>
              <a:t>talent show</a:t>
            </a:r>
            <a:r>
              <a:rPr lang="en-US" dirty="0"/>
              <a:t>; </a:t>
            </a:r>
            <a:r>
              <a:rPr lang="en-US" dirty="0">
                <a:hlinkClick r:id="rId5"/>
              </a:rPr>
              <a:t>genre</a:t>
            </a:r>
            <a:r>
              <a:rPr lang="en-US" dirty="0"/>
              <a:t>; </a:t>
            </a:r>
            <a:r>
              <a:rPr lang="en-US" dirty="0">
                <a:hlinkClick r:id="rId6"/>
              </a:rPr>
              <a:t>expert</a:t>
            </a:r>
            <a:r>
              <a:rPr lang="en-US" dirty="0"/>
              <a:t>; </a:t>
            </a:r>
            <a:r>
              <a:rPr lang="en-US" dirty="0">
                <a:hlinkClick r:id="rId7"/>
              </a:rPr>
              <a:t>reality television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60000"/>
              <a:lumOff val="40000"/>
            </a:schemeClr>
          </a:solidFill>
        </p:spPr>
        <p:txBody>
          <a:bodyPr>
            <a:normAutofit/>
          </a:bodyPr>
          <a:lstStyle/>
          <a:p>
            <a:pPr fontAlgn="t"/>
            <a:r>
              <a:rPr lang="en-US" sz="2400" b="1" dirty="0">
                <a:solidFill>
                  <a:schemeClr val="accent2">
                    <a:lumMod val="75000"/>
                  </a:schemeClr>
                </a:solidFill>
              </a:rPr>
              <a:t>A</a:t>
            </a:r>
            <a:r>
              <a:rPr lang="en-US" sz="2400" b="1" dirty="0"/>
              <a:t> study into politeness strategies and politeness markers in Jordanian print advertisements as persuasive tools</a:t>
            </a:r>
            <a:br>
              <a:rPr lang="en-US" sz="2400" dirty="0"/>
            </a:br>
            <a:r>
              <a:rPr lang="en-US" sz="2000" dirty="0" err="1"/>
              <a:t>Sadam</a:t>
            </a:r>
            <a:r>
              <a:rPr lang="en-US" sz="2000" dirty="0"/>
              <a:t> </a:t>
            </a:r>
            <a:r>
              <a:rPr lang="en-US" sz="2000" dirty="0" err="1"/>
              <a:t>Issa</a:t>
            </a:r>
            <a:r>
              <a:rPr lang="en-US" sz="2000" dirty="0"/>
              <a:t>        Published Online: 2017-02-02 </a:t>
            </a:r>
          </a:p>
        </p:txBody>
      </p:sp>
      <p:sp>
        <p:nvSpPr>
          <p:cNvPr id="3" name="2 - Θέση περιεχομένου"/>
          <p:cNvSpPr>
            <a:spLocks noGrp="1"/>
          </p:cNvSpPr>
          <p:nvPr>
            <p:ph idx="1"/>
          </p:nvPr>
        </p:nvSpPr>
        <p:spPr>
          <a:xfrm>
            <a:off x="457200" y="1600200"/>
            <a:ext cx="8229600" cy="4997152"/>
          </a:xfrm>
        </p:spPr>
        <p:txBody>
          <a:bodyPr>
            <a:normAutofit fontScale="62500" lnSpcReduction="20000"/>
          </a:bodyPr>
          <a:lstStyle/>
          <a:p>
            <a:pPr fontAlgn="t"/>
            <a:r>
              <a:rPr lang="en-US" dirty="0"/>
              <a:t>This study seeks to investigate the socio-pragmatic and persuasive functions of politeness in Jordanian print advertisements. Specifically, the study is concerned with the linguistic politeness strategies the Jordanian ads deploy in order to persuade the potential Jordanian customers of their products. Brown and Levinson’s (1987) seminal work as well as Watts’ (2003) and Spencer-</a:t>
            </a:r>
            <a:r>
              <a:rPr lang="en-US" dirty="0" err="1"/>
              <a:t>Oatey’s</a:t>
            </a:r>
            <a:r>
              <a:rPr lang="en-US" dirty="0"/>
              <a:t> (2005) research on politeness provide the framework for this study. My study is based on examining linguistic politeness as linked to social relationships (Christie 2005), in that “‘ways of putting things’ ... are part of the very stuff that social relationships are made of” (Brown and Levinson 1987: 55). It is believed that the success of the ads hinges on their politeness and persuasion strategies that appeal to the socio-economic and cultural specificities of Jordanian society. To this end, 200 Jordanian ads were collected from </a:t>
            </a:r>
            <a:r>
              <a:rPr lang="en-US" i="1" dirty="0"/>
              <a:t>Al-</a:t>
            </a:r>
            <a:r>
              <a:rPr lang="en-US" i="1" dirty="0" err="1"/>
              <a:t>Ghad</a:t>
            </a:r>
            <a:r>
              <a:rPr lang="en-US" dirty="0"/>
              <a:t>, </a:t>
            </a:r>
            <a:r>
              <a:rPr lang="en-US" i="1" dirty="0"/>
              <a:t>Al-</a:t>
            </a:r>
            <a:r>
              <a:rPr lang="en-US" i="1" dirty="0" err="1"/>
              <a:t>Rai</a:t>
            </a:r>
            <a:r>
              <a:rPr lang="en-US" dirty="0"/>
              <a:t>, and </a:t>
            </a:r>
            <a:r>
              <a:rPr lang="en-US" i="1" dirty="0"/>
              <a:t>Ad-</a:t>
            </a:r>
            <a:r>
              <a:rPr lang="en-US" i="1" dirty="0" err="1"/>
              <a:t>Dustour</a:t>
            </a:r>
            <a:r>
              <a:rPr lang="en-US" dirty="0"/>
              <a:t>, the major Jordanian newspapers. The ads’ messages were analyzed to highlight their politeness strategy category and subcategory and their frequencies were computed. This study was conducted on the assumption that the ads would use more positive politeness strategies to establish rapport with the customers in the hope of winning the approval of their products. </a:t>
            </a:r>
            <a:r>
              <a:rPr lang="en-US" b="1" dirty="0"/>
              <a:t>Keywords: </a:t>
            </a:r>
            <a:r>
              <a:rPr lang="en-US" dirty="0">
                <a:hlinkClick r:id="rId2"/>
              </a:rPr>
              <a:t>Politeness</a:t>
            </a:r>
            <a:r>
              <a:rPr lang="en-US" dirty="0"/>
              <a:t>; </a:t>
            </a:r>
            <a:r>
              <a:rPr lang="en-US" dirty="0">
                <a:hlinkClick r:id="rId3"/>
              </a:rPr>
              <a:t>politeness strategies</a:t>
            </a:r>
            <a:r>
              <a:rPr lang="en-US" dirty="0"/>
              <a:t>; </a:t>
            </a:r>
            <a:r>
              <a:rPr lang="en-US" dirty="0">
                <a:hlinkClick r:id="rId4"/>
              </a:rPr>
              <a:t>persuasion</a:t>
            </a:r>
            <a:r>
              <a:rPr lang="en-US" dirty="0"/>
              <a:t>; </a:t>
            </a:r>
            <a:r>
              <a:rPr lang="en-US" dirty="0">
                <a:hlinkClick r:id="rId5"/>
              </a:rPr>
              <a:t>Jordanian print advertisements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60000"/>
              <a:lumOff val="40000"/>
            </a:schemeClr>
          </a:solidFill>
        </p:spPr>
        <p:txBody>
          <a:bodyPr>
            <a:normAutofit fontScale="90000"/>
          </a:bodyPr>
          <a:lstStyle/>
          <a:p>
            <a:pPr fontAlgn="t"/>
            <a:r>
              <a:rPr lang="en-US" sz="2800" b="1" dirty="0">
                <a:solidFill>
                  <a:schemeClr val="accent2">
                    <a:lumMod val="75000"/>
                  </a:schemeClr>
                </a:solidFill>
              </a:rPr>
              <a:t>C</a:t>
            </a:r>
            <a:r>
              <a:rPr lang="en-US" sz="2800" b="1" dirty="0"/>
              <a:t>hildren’s early awareness of the effect of interpersonal status on politeness</a:t>
            </a:r>
            <a:br>
              <a:rPr lang="en-US" sz="2800" dirty="0"/>
            </a:br>
            <a:r>
              <a:rPr lang="en-US" sz="2000" b="1" dirty="0" err="1"/>
              <a:t>Yupin</a:t>
            </a:r>
            <a:r>
              <a:rPr lang="en-US" sz="2000" b="1" dirty="0"/>
              <a:t> Chen      Published Online</a:t>
            </a:r>
            <a:r>
              <a:rPr lang="en-US" sz="2000" dirty="0"/>
              <a:t>: 2017-02-02</a:t>
            </a:r>
            <a:r>
              <a:rPr lang="en-US" sz="2800" dirty="0"/>
              <a:t> </a:t>
            </a:r>
          </a:p>
        </p:txBody>
      </p:sp>
      <p:sp>
        <p:nvSpPr>
          <p:cNvPr id="3" name="2 - Θέση περιεχομένου"/>
          <p:cNvSpPr>
            <a:spLocks noGrp="1"/>
          </p:cNvSpPr>
          <p:nvPr>
            <p:ph idx="1"/>
          </p:nvPr>
        </p:nvSpPr>
        <p:spPr/>
        <p:txBody>
          <a:bodyPr>
            <a:normAutofit fontScale="62500" lnSpcReduction="20000"/>
          </a:bodyPr>
          <a:lstStyle/>
          <a:p>
            <a:pPr fontAlgn="t">
              <a:buNone/>
            </a:pPr>
            <a:endParaRPr lang="en-US" dirty="0"/>
          </a:p>
          <a:p>
            <a:pPr fontAlgn="t">
              <a:buNone/>
            </a:pPr>
            <a:r>
              <a:rPr lang="en-US" dirty="0"/>
              <a:t>This study discusses </a:t>
            </a:r>
            <a:r>
              <a:rPr lang="en-US" b="1" dirty="0"/>
              <a:t>two Mandarin-speaking children’s </a:t>
            </a:r>
            <a:r>
              <a:rPr lang="en-US" dirty="0"/>
              <a:t>linguistic politeness through longitudinally observing their uses of request forms with regard to different interactional situations where their interpersonal status may vary accordingly. It seems that the children demonstrate a systematic correspondence between request forms and directness to adhere to politeness at an early age. Although they apparently prefer to utilize comparatively more direct request forms most of the time, a closer investigation reveals a division of labor: they appear to use simple imperatives when their interpersonal status is either superior or equal to their parents and use declaratives with the lexeme WANT when their interpersonal status is inferior. It is therefore suggested that </a:t>
            </a:r>
            <a:r>
              <a:rPr lang="en-US" b="1" dirty="0"/>
              <a:t>politeness may be mutually negotiated </a:t>
            </a:r>
            <a:r>
              <a:rPr lang="en-US" dirty="0"/>
              <a:t>between interlocutors and that children should get socialized with politeness through interaction with adults or other children within various social or interpersonal relationships.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60000"/>
              <a:lumOff val="40000"/>
            </a:schemeClr>
          </a:solidFill>
        </p:spPr>
        <p:txBody>
          <a:bodyPr>
            <a:normAutofit fontScale="90000"/>
          </a:bodyPr>
          <a:lstStyle/>
          <a:p>
            <a:pPr fontAlgn="t"/>
            <a:r>
              <a:rPr lang="en-US" sz="2800" b="1" dirty="0">
                <a:solidFill>
                  <a:schemeClr val="accent2">
                    <a:lumMod val="75000"/>
                  </a:schemeClr>
                </a:solidFill>
              </a:rPr>
              <a:t>O</a:t>
            </a:r>
            <a:r>
              <a:rPr lang="en-US" sz="2800" b="1" dirty="0"/>
              <a:t>ff-record politeness in Sophocles: The patterned dialogues of female characters</a:t>
            </a:r>
            <a:br>
              <a:rPr lang="en-US" sz="2800" dirty="0"/>
            </a:br>
            <a:r>
              <a:rPr lang="en-US" sz="2000" b="1" dirty="0"/>
              <a:t>Marco </a:t>
            </a:r>
            <a:r>
              <a:rPr lang="en-US" sz="2000" b="1" dirty="0" err="1"/>
              <a:t>Catrambone</a:t>
            </a:r>
            <a:r>
              <a:rPr lang="en-US" sz="2000" b="1" dirty="0"/>
              <a:t>    Published Online</a:t>
            </a:r>
            <a:r>
              <a:rPr lang="en-US" sz="2000" dirty="0"/>
              <a:t>: 2016-06-15</a:t>
            </a:r>
          </a:p>
        </p:txBody>
      </p:sp>
      <p:sp>
        <p:nvSpPr>
          <p:cNvPr id="3" name="2 - Θέση περιεχομένου"/>
          <p:cNvSpPr>
            <a:spLocks noGrp="1"/>
          </p:cNvSpPr>
          <p:nvPr>
            <p:ph idx="1"/>
          </p:nvPr>
        </p:nvSpPr>
        <p:spPr>
          <a:xfrm>
            <a:off x="251520" y="1600200"/>
            <a:ext cx="8435280" cy="5257800"/>
          </a:xfrm>
        </p:spPr>
        <p:txBody>
          <a:bodyPr>
            <a:normAutofit fontScale="70000" lnSpcReduction="20000"/>
          </a:bodyPr>
          <a:lstStyle/>
          <a:p>
            <a:pPr>
              <a:buNone/>
            </a:pPr>
            <a:r>
              <a:rPr lang="en-US" dirty="0"/>
              <a:t>This paper tests the applicability of Brown and Levinson’s concept of off-record politeness on a specific sub-set of patterned dialogues in Sophocles’ extant tragedies, i.e., those involving the participation of </a:t>
            </a:r>
            <a:r>
              <a:rPr lang="en-US" b="1" dirty="0"/>
              <a:t>female speakers</a:t>
            </a:r>
            <a:r>
              <a:rPr lang="en-US" dirty="0"/>
              <a:t>. Brown and Levinson’s framework still provides the most suitable model for empirical analysis, but with </a:t>
            </a:r>
            <a:r>
              <a:rPr lang="en-US" b="1" dirty="0"/>
              <a:t>refinements </a:t>
            </a:r>
            <a:r>
              <a:rPr lang="en-US" dirty="0"/>
              <a:t>concerning the interrelation between </a:t>
            </a:r>
            <a:r>
              <a:rPr lang="en-US" b="1" dirty="0" err="1"/>
              <a:t>emic</a:t>
            </a:r>
            <a:r>
              <a:rPr lang="en-US" b="1" dirty="0"/>
              <a:t> and </a:t>
            </a:r>
            <a:r>
              <a:rPr lang="en-US" b="1" dirty="0" err="1"/>
              <a:t>etic</a:t>
            </a:r>
            <a:r>
              <a:rPr lang="en-US" b="1" dirty="0"/>
              <a:t> </a:t>
            </a:r>
            <a:r>
              <a:rPr lang="en-US" dirty="0"/>
              <a:t>politeness, the notion of face, the extension of analysis to longer stretches of conversation, and the absolute ranking of the super-strategies. The survey suggests that a strict connection between the use of off record and the mitigation of FTAs can be established quite straightforwardly and that the hearer’s reactions to off record can help to identify the valid instances of the phenomenon. Moreover, it is argued that (a) female speakers frequently resort to off record, most notably in cross-sex interactions with men invested with high power; (b) few restricted categories of male speakers, i.e., strangers and lower-status characters, do use off-record politeness towards women; (c) off record in same-sex interactions among female characters is limited to when the imposition is of extraordinary seriousness.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60000"/>
              <a:lumOff val="40000"/>
            </a:schemeClr>
          </a:solidFill>
        </p:spPr>
        <p:txBody>
          <a:bodyPr>
            <a:normAutofit fontScale="90000"/>
          </a:bodyPr>
          <a:lstStyle/>
          <a:p>
            <a:r>
              <a:rPr lang="en-US" sz="2400" b="1" dirty="0">
                <a:solidFill>
                  <a:schemeClr val="accent2">
                    <a:lumMod val="75000"/>
                  </a:schemeClr>
                </a:solidFill>
              </a:rPr>
              <a:t>T</a:t>
            </a:r>
            <a:r>
              <a:rPr lang="en-US" sz="2400" b="1" dirty="0"/>
              <a:t>he stranger on the threshold. Telemachus welcomes Athena in </a:t>
            </a:r>
            <a:r>
              <a:rPr lang="en-US" sz="2400" b="1" i="1" dirty="0"/>
              <a:t>Odyssey </a:t>
            </a:r>
            <a:r>
              <a:rPr lang="en-US" sz="2400" b="1" dirty="0"/>
              <a:t>1.102–143: a case study of polite interaction in ancient Greek culture       </a:t>
            </a:r>
            <a:r>
              <a:rPr lang="en-US" sz="2000" b="1" dirty="0"/>
              <a:t>Francesco Mari  Published Online</a:t>
            </a:r>
            <a:r>
              <a:rPr lang="en-US" sz="2000" dirty="0"/>
              <a:t>: 2016-06-15</a:t>
            </a:r>
          </a:p>
        </p:txBody>
      </p:sp>
      <p:sp>
        <p:nvSpPr>
          <p:cNvPr id="3" name="2 - Θέση περιεχομένου"/>
          <p:cNvSpPr>
            <a:spLocks noGrp="1"/>
          </p:cNvSpPr>
          <p:nvPr>
            <p:ph idx="1"/>
          </p:nvPr>
        </p:nvSpPr>
        <p:spPr>
          <a:xfrm>
            <a:off x="457200" y="1600200"/>
            <a:ext cx="8229600" cy="4853136"/>
          </a:xfrm>
        </p:spPr>
        <p:txBody>
          <a:bodyPr>
            <a:normAutofit fontScale="62500" lnSpcReduction="20000"/>
          </a:bodyPr>
          <a:lstStyle/>
          <a:p>
            <a:pPr>
              <a:buNone/>
            </a:pPr>
            <a:r>
              <a:rPr lang="en-US" dirty="0"/>
              <a:t>Homeric epics are rich in paradigmatic scenes, where it is not inappropriate to look for examples of Greek polite social </a:t>
            </a:r>
            <a:r>
              <a:rPr lang="en-US" dirty="0" err="1"/>
              <a:t>behaviour</a:t>
            </a:r>
            <a:r>
              <a:rPr lang="en-US" dirty="0"/>
              <a:t>. This paper proposes an analytical framework to study ancient Greek politeness, and </a:t>
            </a:r>
            <a:r>
              <a:rPr lang="en-US" b="1" dirty="0"/>
              <a:t>applies it to a famous scene of the </a:t>
            </a:r>
            <a:r>
              <a:rPr lang="en-US" b="1" i="1" dirty="0"/>
              <a:t>Odyssey</a:t>
            </a:r>
            <a:r>
              <a:rPr lang="en-US" b="1" dirty="0"/>
              <a:t>: </a:t>
            </a:r>
            <a:r>
              <a:rPr lang="en-US" dirty="0"/>
              <a:t>the arrival of the goddess Athena, disguised as the old stranger </a:t>
            </a:r>
            <a:r>
              <a:rPr lang="en-US" dirty="0" err="1"/>
              <a:t>Mentes</a:t>
            </a:r>
            <a:r>
              <a:rPr lang="en-US" dirty="0"/>
              <a:t>, at the door of the royal palace of Ithaca, where she is welcomed by Ulysses’ son </a:t>
            </a:r>
            <a:r>
              <a:rPr lang="en-US" dirty="0" err="1"/>
              <a:t>Telemachus</a:t>
            </a:r>
            <a:r>
              <a:rPr lang="en-US" dirty="0"/>
              <a:t>. The stranger’s welcome in Homer is a very formal ritual following a well ordered pattern, which is made by several steps that require a high level of cooperation between the householder and his guest. </a:t>
            </a:r>
            <a:r>
              <a:rPr lang="en-US" b="1" dirty="0"/>
              <a:t>My interpretation of </a:t>
            </a:r>
            <a:r>
              <a:rPr lang="en-US" b="1" dirty="0" err="1"/>
              <a:t>Telemachus</a:t>
            </a:r>
            <a:r>
              <a:rPr lang="en-US" b="1" dirty="0"/>
              <a:t>’ </a:t>
            </a:r>
            <a:r>
              <a:rPr lang="en-US" b="1" dirty="0" err="1"/>
              <a:t>behaviour</a:t>
            </a:r>
            <a:r>
              <a:rPr lang="en-US" b="1" dirty="0"/>
              <a:t> toward Athena-</a:t>
            </a:r>
            <a:r>
              <a:rPr lang="en-US" b="1" dirty="0" err="1"/>
              <a:t>Mentes</a:t>
            </a:r>
            <a:r>
              <a:rPr lang="en-US" b="1" dirty="0"/>
              <a:t> is based </a:t>
            </a:r>
            <a:r>
              <a:rPr lang="en-US" dirty="0"/>
              <a:t>on the analytical categories developed by Erving </a:t>
            </a:r>
            <a:r>
              <a:rPr lang="en-US" dirty="0" err="1"/>
              <a:t>Goffman</a:t>
            </a:r>
            <a:r>
              <a:rPr lang="en-US" dirty="0"/>
              <a:t> to understand the everyday </a:t>
            </a:r>
            <a:r>
              <a:rPr lang="en-US" dirty="0" err="1"/>
              <a:t>behaviour</a:t>
            </a:r>
            <a:r>
              <a:rPr lang="en-US" dirty="0"/>
              <a:t> code. I take into consideration </a:t>
            </a:r>
            <a:r>
              <a:rPr lang="en-US" b="1" dirty="0"/>
              <a:t>two main variables</a:t>
            </a:r>
            <a:r>
              <a:rPr lang="en-US" dirty="0"/>
              <a:t>: the distribution of authority that characterizes the social situation of Ulysses’ palace and its social density, defined as the degree to which people are in each other’s presence and hence under each other’s surveillance. A close analysis of these variables within the social </a:t>
            </a:r>
            <a:r>
              <a:rPr lang="en-US" b="1" dirty="0"/>
              <a:t>situation is helpful in defining </a:t>
            </a:r>
            <a:r>
              <a:rPr lang="en-US" dirty="0"/>
              <a:t>its members’ social expectations towards each other, and, thus, highlighting which </a:t>
            </a:r>
            <a:r>
              <a:rPr lang="en-US" dirty="0" err="1"/>
              <a:t>behavioural</a:t>
            </a:r>
            <a:r>
              <a:rPr lang="en-US" dirty="0"/>
              <a:t> norms are enforced by the social situation itself.</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60000"/>
              <a:lumOff val="40000"/>
            </a:schemeClr>
          </a:solidFill>
        </p:spPr>
        <p:txBody>
          <a:bodyPr>
            <a:normAutofit fontScale="90000"/>
          </a:bodyPr>
          <a:lstStyle/>
          <a:p>
            <a:r>
              <a:rPr lang="en-US" sz="2800" b="1" dirty="0">
                <a:solidFill>
                  <a:schemeClr val="accent2">
                    <a:lumMod val="75000"/>
                  </a:schemeClr>
                </a:solidFill>
              </a:rPr>
              <a:t>P</a:t>
            </a:r>
            <a:r>
              <a:rPr lang="en-US" sz="2800" b="1" dirty="0"/>
              <a:t>olite like an Egyptian? Case Studies of Politeness in the Late </a:t>
            </a:r>
            <a:r>
              <a:rPr lang="en-US" sz="2800" b="1" dirty="0" err="1"/>
              <a:t>Ramesside</a:t>
            </a:r>
            <a:r>
              <a:rPr lang="en-US" sz="2800" b="1" dirty="0"/>
              <a:t> Letters       </a:t>
            </a:r>
            <a:r>
              <a:rPr lang="en-US" sz="2000" b="1" dirty="0"/>
              <a:t>Kim </a:t>
            </a:r>
            <a:r>
              <a:rPr lang="en-US" sz="2000" b="1" dirty="0" err="1"/>
              <a:t>Ridealgh</a:t>
            </a:r>
            <a:r>
              <a:rPr lang="en-US" sz="2000" b="1" dirty="0"/>
              <a:t>       Published Online</a:t>
            </a:r>
            <a:r>
              <a:rPr lang="en-US" sz="2000" dirty="0"/>
              <a:t>: 2016-06-15</a:t>
            </a:r>
            <a:r>
              <a:rPr lang="en-US" sz="2800" dirty="0"/>
              <a:t> </a:t>
            </a:r>
          </a:p>
        </p:txBody>
      </p:sp>
      <p:sp>
        <p:nvSpPr>
          <p:cNvPr id="3" name="2 - Θέση περιεχομένου"/>
          <p:cNvSpPr>
            <a:spLocks noGrp="1"/>
          </p:cNvSpPr>
          <p:nvPr>
            <p:ph idx="1"/>
          </p:nvPr>
        </p:nvSpPr>
        <p:spPr/>
        <p:txBody>
          <a:bodyPr>
            <a:normAutofit fontScale="70000" lnSpcReduction="20000"/>
          </a:bodyPr>
          <a:lstStyle/>
          <a:p>
            <a:r>
              <a:rPr lang="en-US" dirty="0"/>
              <a:t>The Late </a:t>
            </a:r>
            <a:r>
              <a:rPr lang="en-US" dirty="0" err="1"/>
              <a:t>Ramesside</a:t>
            </a:r>
            <a:r>
              <a:rPr lang="en-US" dirty="0"/>
              <a:t> Letters, a corpus of over 70 personal communications written in Late Egyptian, form one of the most complete letter collections from ancient Egypt (c. 1099–1069 BCE). A key feature of ancient Egyptian letter writing is the adherence to the social positions of, and relationships between, the interlocutors, allowing scholars to reconstruct the hierarchical network of individuals directly and indirectly included in the corpus. From this understanding, how can modern scholars discern what was considered to be ‘polite’ communicative </a:t>
            </a:r>
            <a:r>
              <a:rPr lang="en-US" dirty="0" err="1"/>
              <a:t>behaviour</a:t>
            </a:r>
            <a:r>
              <a:rPr lang="en-US" dirty="0"/>
              <a:t> within these relationships and how can developments in historical politeness help us do this? This article will explore three case studies surrounding different aspects of politeness research: first-order politeness, </a:t>
            </a:r>
            <a:r>
              <a:rPr lang="en-US" dirty="0" err="1"/>
              <a:t>facework</a:t>
            </a:r>
            <a:r>
              <a:rPr lang="en-US" dirty="0"/>
              <a:t>, and discernment politeness in order to explore the phenomenon of ‘politeness’ in Late Egyptian and reflect on the suitability of current politeness frameworks for the analysis of the Late </a:t>
            </a:r>
            <a:r>
              <a:rPr lang="en-US" dirty="0" err="1"/>
              <a:t>Ramesside</a:t>
            </a:r>
            <a:r>
              <a:rPr lang="en-US" dirty="0"/>
              <a:t> Letters.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60000"/>
              <a:lumOff val="40000"/>
            </a:schemeClr>
          </a:solidFill>
        </p:spPr>
        <p:txBody>
          <a:bodyPr>
            <a:normAutofit/>
          </a:bodyPr>
          <a:lstStyle/>
          <a:p>
            <a:r>
              <a:rPr lang="en-US" sz="2400" b="1" dirty="0">
                <a:solidFill>
                  <a:schemeClr val="accent2">
                    <a:lumMod val="75000"/>
                  </a:schemeClr>
                </a:solidFill>
              </a:rPr>
              <a:t>C</a:t>
            </a:r>
            <a:r>
              <a:rPr lang="en-US" sz="2400" b="1" dirty="0"/>
              <a:t>onceptualizing conversational </a:t>
            </a:r>
            <a:r>
              <a:rPr lang="en-US" sz="2400" b="1" dirty="0" err="1"/>
              <a:t>humour</a:t>
            </a:r>
            <a:r>
              <a:rPr lang="en-US" sz="2400" b="1" dirty="0"/>
              <a:t> as (</a:t>
            </a:r>
            <a:r>
              <a:rPr lang="en-US" sz="2400" b="1" dirty="0" err="1"/>
              <a:t>im</a:t>
            </a:r>
            <a:r>
              <a:rPr lang="en-US" sz="2400" b="1" dirty="0"/>
              <a:t>)politeness: The case of film talk    </a:t>
            </a:r>
            <a:r>
              <a:rPr lang="en-US" sz="1800" b="1" dirty="0"/>
              <a:t>Marta </a:t>
            </a:r>
            <a:r>
              <a:rPr lang="en-US" sz="1800" b="1" dirty="0" err="1"/>
              <a:t>Dynel</a:t>
            </a:r>
            <a:r>
              <a:rPr lang="en-US" sz="1800" b="1" dirty="0"/>
              <a:t> </a:t>
            </a:r>
            <a:r>
              <a:rPr lang="en-US" sz="1800" dirty="0"/>
              <a:t>Published Online: 2016-02-02</a:t>
            </a:r>
            <a:r>
              <a:rPr lang="en-US" sz="2400" dirty="0"/>
              <a:t> </a:t>
            </a:r>
          </a:p>
        </p:txBody>
      </p:sp>
      <p:sp>
        <p:nvSpPr>
          <p:cNvPr id="3" name="2 - Θέση περιεχομένου"/>
          <p:cNvSpPr>
            <a:spLocks noGrp="1"/>
          </p:cNvSpPr>
          <p:nvPr>
            <p:ph idx="1"/>
          </p:nvPr>
        </p:nvSpPr>
        <p:spPr>
          <a:xfrm>
            <a:off x="457200" y="1600200"/>
            <a:ext cx="8229600" cy="5257800"/>
          </a:xfrm>
        </p:spPr>
        <p:txBody>
          <a:bodyPr>
            <a:normAutofit fontScale="70000" lnSpcReduction="20000"/>
          </a:bodyPr>
          <a:lstStyle/>
          <a:p>
            <a:r>
              <a:rPr lang="en-US" dirty="0"/>
              <a:t>This paper addresses the methodology and theory of research on conversational </a:t>
            </a:r>
            <a:r>
              <a:rPr lang="en-US" dirty="0" err="1"/>
              <a:t>humour</a:t>
            </a:r>
            <a:r>
              <a:rPr lang="en-US" dirty="0"/>
              <a:t> in the context of (</a:t>
            </a:r>
            <a:r>
              <a:rPr lang="en-US" dirty="0" err="1"/>
              <a:t>im</a:t>
            </a:r>
            <a:r>
              <a:rPr lang="en-US" dirty="0"/>
              <a:t>)politeness theory, focusing on the production and reception ends (the speaker’s intention and the hearer’s evaluation respectively). In the light of a critical overview of the relevant scholarship from both </a:t>
            </a:r>
            <a:r>
              <a:rPr lang="en-US" dirty="0" err="1"/>
              <a:t>humour</a:t>
            </a:r>
            <a:r>
              <a:rPr lang="en-US" dirty="0"/>
              <a:t> and impoliteness studies, several notions are elucidated, such as mock (</a:t>
            </a:r>
            <a:r>
              <a:rPr lang="en-US" dirty="0" err="1"/>
              <a:t>im</a:t>
            </a:r>
            <a:r>
              <a:rPr lang="en-US" dirty="0"/>
              <a:t>)politeness or banter. Generally, conversational </a:t>
            </a:r>
            <a:r>
              <a:rPr lang="en-US" dirty="0" err="1"/>
              <a:t>humour</a:t>
            </a:r>
            <a:r>
              <a:rPr lang="en-US" dirty="0"/>
              <a:t> forms may give rise to face-saving and rapport, thereby subscribing to (solidarity) politeness; and/or face-threat and conflict indicative of impoliteness. Moreover, impoliteness can be viewed as a source of </a:t>
            </a:r>
            <a:r>
              <a:rPr lang="en-US" dirty="0" err="1"/>
              <a:t>humour</a:t>
            </a:r>
            <a:r>
              <a:rPr lang="en-US" dirty="0"/>
              <a:t> in its own right, especially in media entertainment discourse. Additionally, one utterance may invite diverging evaluations on the part of the various participants, depending on their interactional statuses: the butt/target or the receiver of </a:t>
            </a:r>
            <a:r>
              <a:rPr lang="en-US" dirty="0" err="1"/>
              <a:t>humour</a:t>
            </a:r>
            <a:r>
              <a:rPr lang="en-US" dirty="0"/>
              <a:t>, which is most pronounced in media discourse. This discussion on the interdependence between </a:t>
            </a:r>
            <a:r>
              <a:rPr lang="en-US" dirty="0" err="1"/>
              <a:t>humour</a:t>
            </a:r>
            <a:r>
              <a:rPr lang="en-US" dirty="0"/>
              <a:t> and (</a:t>
            </a:r>
            <a:r>
              <a:rPr lang="en-US" dirty="0" err="1"/>
              <a:t>im</a:t>
            </a:r>
            <a:r>
              <a:rPr lang="en-US" dirty="0"/>
              <a:t>)politeness is conducted with reference to film talk and is illustrated with humorous extracts taken from the American series entitled “House”.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121AC8-9222-ABA4-3DD0-C343D43E7282}"/>
              </a:ext>
            </a:extLst>
          </p:cNvPr>
          <p:cNvSpPr>
            <a:spLocks noGrp="1"/>
          </p:cNvSpPr>
          <p:nvPr>
            <p:ph type="title"/>
          </p:nvPr>
        </p:nvSpPr>
        <p:spPr/>
        <p:txBody>
          <a:bodyPr/>
          <a:lstStyle/>
          <a:p>
            <a:endParaRPr lang="el-GR"/>
          </a:p>
        </p:txBody>
      </p:sp>
      <p:pic>
        <p:nvPicPr>
          <p:cNvPr id="5" name="Θέση περιεχομένου 4" descr="Εικόνα που περιέχει ρουχισμός, κείμενο, γυναίκα, άτομο&#10;&#10;Περιγραφή που δημιουργήθηκε αυτόματα">
            <a:extLst>
              <a:ext uri="{FF2B5EF4-FFF2-40B4-BE49-F238E27FC236}">
                <a16:creationId xmlns:a16="http://schemas.microsoft.com/office/drawing/2014/main" id="{225AA65F-C968-0A76-5A92-8BA7469E82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600" y="20053"/>
            <a:ext cx="9972599" cy="6937774"/>
          </a:xfrm>
        </p:spPr>
      </p:pic>
    </p:spTree>
    <p:extLst>
      <p:ext uri="{BB962C8B-B14F-4D97-AF65-F5344CB8AC3E}">
        <p14:creationId xmlns:p14="http://schemas.microsoft.com/office/powerpoint/2010/main" val="3027132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40000"/>
              <a:lumOff val="60000"/>
            </a:schemeClr>
          </a:solidFill>
        </p:spPr>
        <p:txBody>
          <a:bodyPr>
            <a:normAutofit fontScale="90000"/>
          </a:bodyPr>
          <a:lstStyle/>
          <a:p>
            <a:r>
              <a:rPr lang="en-US" sz="2800" b="1" dirty="0"/>
              <a:t>The face of others: Triadic and dyadic interactions in Korea and the United States  </a:t>
            </a:r>
            <a:br>
              <a:rPr lang="en-US" sz="2800" b="1" dirty="0"/>
            </a:br>
            <a:r>
              <a:rPr lang="en-US" sz="2000" b="1" dirty="0"/>
              <a:t>Hunter Hatfield / </a:t>
            </a:r>
            <a:r>
              <a:rPr lang="en-US" sz="2000" b="1" dirty="0" err="1"/>
              <a:t>Jee</a:t>
            </a:r>
            <a:r>
              <a:rPr lang="en-US" sz="2000" b="1" dirty="0"/>
              <a:t>-Won Hahn Published Online</a:t>
            </a:r>
            <a:r>
              <a:rPr lang="en-US" sz="2000" dirty="0"/>
              <a:t>: 2014-07-02</a:t>
            </a:r>
            <a:r>
              <a:rPr lang="en-US" sz="2800" dirty="0"/>
              <a:t> </a:t>
            </a:r>
          </a:p>
        </p:txBody>
      </p:sp>
      <p:sp>
        <p:nvSpPr>
          <p:cNvPr id="3" name="2 - Θέση περιεχομένου"/>
          <p:cNvSpPr>
            <a:spLocks noGrp="1"/>
          </p:cNvSpPr>
          <p:nvPr>
            <p:ph idx="1"/>
          </p:nvPr>
        </p:nvSpPr>
        <p:spPr>
          <a:xfrm>
            <a:off x="457200" y="1600200"/>
            <a:ext cx="8229600" cy="4997152"/>
          </a:xfrm>
        </p:spPr>
        <p:txBody>
          <a:bodyPr>
            <a:normAutofit fontScale="62500" lnSpcReduction="20000"/>
          </a:bodyPr>
          <a:lstStyle/>
          <a:p>
            <a:r>
              <a:rPr lang="en-US" dirty="0"/>
              <a:t>The concept of group face has been used to explain </a:t>
            </a:r>
            <a:r>
              <a:rPr lang="en-US" dirty="0" err="1"/>
              <a:t>facework</a:t>
            </a:r>
            <a:r>
              <a:rPr lang="en-US" dirty="0"/>
              <a:t> that relates to members of in-groups. Hahn and Hatfield (2011) looked at situations in which a family member of a Speaker commits a possible offense towards a Hearer. They tested the prediction that collectivist Koreans would apologize for the family member at a greater rate than individualist Americans who would be focused upon individual face not group face. This prediction was not confirmed as the chance of an apology for the two groups was not significantly different among the university students participating. Interpreting speaker responses in such triadic interactions, however, was difficult because there was no comparison point to classic dyadic interactions. Without this comparison the </a:t>
            </a:r>
            <a:r>
              <a:rPr lang="en-US" dirty="0" err="1"/>
              <a:t>facework</a:t>
            </a:r>
            <a:r>
              <a:rPr lang="en-US" dirty="0"/>
              <a:t> performed could be unrelated to group face. The current paper creates this comparison point by adapting the methods of Hahn and Hatfield for dyadic interaction. </a:t>
            </a:r>
            <a:r>
              <a:rPr lang="en-US" b="1" dirty="0">
                <a:solidFill>
                  <a:schemeClr val="accent2">
                    <a:lumMod val="75000"/>
                  </a:schemeClr>
                </a:solidFill>
              </a:rPr>
              <a:t>A Discourse Completion Task </a:t>
            </a:r>
            <a:r>
              <a:rPr lang="en-US" b="1" dirty="0"/>
              <a:t>was given to 80 speakers. There was no significant difference </a:t>
            </a:r>
            <a:r>
              <a:rPr lang="en-US" dirty="0"/>
              <a:t>in apology rates between the two countries in either the triadic or dyadic studies, plus a complex interaction of each factor with Gender. The results argue for the significance of face management of individuals and groups not in immediate interaction, which has implications for the distinction of face and identity.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40000"/>
              <a:lumOff val="60000"/>
            </a:schemeClr>
          </a:solidFill>
        </p:spPr>
        <p:txBody>
          <a:bodyPr>
            <a:normAutofit/>
          </a:bodyPr>
          <a:lstStyle/>
          <a:p>
            <a:pPr fontAlgn="t"/>
            <a:r>
              <a:rPr lang="en-US" sz="2800" b="1" dirty="0">
                <a:solidFill>
                  <a:schemeClr val="accent2">
                    <a:lumMod val="75000"/>
                  </a:schemeClr>
                </a:solidFill>
              </a:rPr>
              <a:t>R</a:t>
            </a:r>
            <a:r>
              <a:rPr lang="en-US" sz="2800" b="1" dirty="0"/>
              <a:t>ethinking Discernment </a:t>
            </a:r>
            <a:r>
              <a:rPr lang="en-US" sz="1600" dirty="0"/>
              <a:t>(the ability to judge well.)</a:t>
            </a:r>
            <a:br>
              <a:rPr lang="en-US" sz="2800" dirty="0"/>
            </a:br>
            <a:r>
              <a:rPr lang="en-US" sz="2000" dirty="0" err="1"/>
              <a:t>Dániel</a:t>
            </a:r>
            <a:r>
              <a:rPr lang="en-US" sz="2000" dirty="0"/>
              <a:t> Z. </a:t>
            </a:r>
            <a:r>
              <a:rPr lang="en-US" sz="2000" dirty="0" err="1"/>
              <a:t>Kádár</a:t>
            </a:r>
            <a:r>
              <a:rPr lang="en-US" sz="2000" dirty="0"/>
              <a:t>/ Sara Mills Published Online: 2013-06-28</a:t>
            </a:r>
          </a:p>
        </p:txBody>
      </p:sp>
      <p:sp>
        <p:nvSpPr>
          <p:cNvPr id="3" name="2 - Θέση περιεχομένου"/>
          <p:cNvSpPr>
            <a:spLocks noGrp="1"/>
          </p:cNvSpPr>
          <p:nvPr>
            <p:ph idx="1"/>
          </p:nvPr>
        </p:nvSpPr>
        <p:spPr/>
        <p:txBody>
          <a:bodyPr>
            <a:normAutofit fontScale="62500" lnSpcReduction="20000"/>
          </a:bodyPr>
          <a:lstStyle/>
          <a:p>
            <a:pPr fontAlgn="t">
              <a:buNone/>
            </a:pPr>
            <a:endParaRPr lang="en-US" dirty="0"/>
          </a:p>
          <a:p>
            <a:r>
              <a:rPr lang="en-US" dirty="0"/>
              <a:t>This article engages with the notions of discernment and volition, developed by </a:t>
            </a:r>
            <a:r>
              <a:rPr lang="en-US" dirty="0" err="1"/>
              <a:t>Ide</a:t>
            </a:r>
            <a:r>
              <a:rPr lang="en-US" dirty="0"/>
              <a:t> (1989), in order to consider how the concept which these phenomena describe could be reintroduced into second-wave critical analysis of politeness and impoliteness. It is our contention that these terms have been used in a way which polarizes cultures, so that various East Asian cultures are characterized as ‘</a:t>
            </a:r>
            <a:r>
              <a:rPr lang="en-US" b="1" dirty="0"/>
              <a:t>discernment</a:t>
            </a:r>
            <a:r>
              <a:rPr lang="en-US" dirty="0"/>
              <a:t> cultures’ whilst Western cultures are seen as ‘</a:t>
            </a:r>
            <a:r>
              <a:rPr lang="en-US" b="1" dirty="0"/>
              <a:t>volitional</a:t>
            </a:r>
            <a:r>
              <a:rPr lang="en-US" dirty="0"/>
              <a:t>’. We argue that </a:t>
            </a:r>
            <a:r>
              <a:rPr lang="en-US" b="1" dirty="0"/>
              <a:t>this polarization is problematic </a:t>
            </a:r>
            <a:r>
              <a:rPr lang="en-US" dirty="0"/>
              <a:t>as it does not capture politeness </a:t>
            </a:r>
            <a:r>
              <a:rPr lang="en-US" dirty="0" err="1"/>
              <a:t>behaviour</a:t>
            </a:r>
            <a:r>
              <a:rPr lang="en-US" dirty="0"/>
              <a:t> beyond certain stereotypes, and as such it fails to address the complexities with which a cross-cultural examination of politeness needs to cope. Nevertheless, we believe that the cross-cultural phenomenon which </a:t>
            </a:r>
            <a:r>
              <a:rPr lang="en-US" dirty="0" err="1"/>
              <a:t>Ide</a:t>
            </a:r>
            <a:r>
              <a:rPr lang="en-US" dirty="0"/>
              <a:t> attempted to capture should not be completely ignored. Thus, we </a:t>
            </a:r>
            <a:r>
              <a:rPr lang="en-US" dirty="0" err="1"/>
              <a:t>reconceptualize</a:t>
            </a:r>
            <a:r>
              <a:rPr lang="en-US" dirty="0"/>
              <a:t> the notions of discernment and volition, by focusing on discernment, and we integrate this concept into a framework (</a:t>
            </a:r>
            <a:r>
              <a:rPr lang="en-US" dirty="0" err="1"/>
              <a:t>Kádár</a:t>
            </a:r>
            <a:r>
              <a:rPr lang="en-US" dirty="0"/>
              <a:t> 2013) based on convention and ritual, hence providing a way of using the term discernment in cross-cultural (and intercultural) analysis.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40000"/>
              <a:lumOff val="60000"/>
            </a:schemeClr>
          </a:solidFill>
        </p:spPr>
        <p:txBody>
          <a:bodyPr>
            <a:normAutofit/>
          </a:bodyPr>
          <a:lstStyle/>
          <a:p>
            <a:r>
              <a:rPr lang="en-US" sz="2800" b="1" dirty="0">
                <a:solidFill>
                  <a:schemeClr val="accent2">
                    <a:lumMod val="75000"/>
                  </a:schemeClr>
                </a:solidFill>
              </a:rPr>
              <a:t>F</a:t>
            </a:r>
            <a:r>
              <a:rPr lang="en-US" sz="2800" b="1" dirty="0"/>
              <a:t>rom Politeness1 to Politeness2: Tracking norms of </a:t>
            </a:r>
            <a:r>
              <a:rPr lang="en-US" sz="2800" b="1" dirty="0" err="1"/>
              <a:t>im</a:t>
            </a:r>
            <a:r>
              <a:rPr lang="en-US" sz="2800" b="1" dirty="0"/>
              <a:t>/politeness across time and space </a:t>
            </a:r>
            <a:r>
              <a:rPr lang="en-US" sz="2000" dirty="0"/>
              <a:t>Marina </a:t>
            </a:r>
            <a:r>
              <a:rPr lang="en-US" sz="2000" dirty="0" err="1"/>
              <a:t>Terkourafi</a:t>
            </a:r>
            <a:endParaRPr lang="en-US" sz="2000" dirty="0"/>
          </a:p>
        </p:txBody>
      </p:sp>
      <p:sp>
        <p:nvSpPr>
          <p:cNvPr id="3" name="2 - Θέση περιεχομένου"/>
          <p:cNvSpPr>
            <a:spLocks noGrp="1"/>
          </p:cNvSpPr>
          <p:nvPr>
            <p:ph idx="1"/>
          </p:nvPr>
        </p:nvSpPr>
        <p:spPr/>
        <p:txBody>
          <a:bodyPr>
            <a:normAutofit fontScale="62500" lnSpcReduction="20000"/>
          </a:bodyPr>
          <a:lstStyle/>
          <a:p>
            <a:r>
              <a:rPr lang="en-US" dirty="0"/>
              <a:t>Increasing attention to the distinction between first- and second-order </a:t>
            </a:r>
            <a:r>
              <a:rPr lang="en-US" dirty="0" err="1"/>
              <a:t>im</a:t>
            </a:r>
            <a:r>
              <a:rPr lang="en-US" dirty="0"/>
              <a:t>/politeness has led to considerable soul-searching among theorists regarding which of the two should form the basis of a theory of </a:t>
            </a:r>
            <a:r>
              <a:rPr lang="en-US" dirty="0" err="1"/>
              <a:t>im</a:t>
            </a:r>
            <a:r>
              <a:rPr lang="en-US" dirty="0"/>
              <a:t>/politeness. In this article, I take an alternative path: I build on norms of </a:t>
            </a:r>
            <a:r>
              <a:rPr lang="en-US" b="1" dirty="0"/>
              <a:t>Politeness1</a:t>
            </a:r>
            <a:r>
              <a:rPr lang="en-US" dirty="0"/>
              <a:t>, as attested in influential texts laying out Politeness1 norms in different parts of the world from antiquity to this day, </a:t>
            </a:r>
            <a:r>
              <a:rPr lang="en-US" b="1" dirty="0"/>
              <a:t>to extract from them the core elements of a theory of Politeness2</a:t>
            </a:r>
            <a:r>
              <a:rPr lang="en-US" dirty="0"/>
              <a:t>. By affording us with some glimpses into the diachronic intertwining of Politeness1 and Politeness2, this analysis helps explain why it has been so difficult to keep these two notions apart in previous research. At the same time, it suggests some possible ways forward. Specifically, this survey reveals two overarching themes regarding the role of politeness (and, by implication, impoliteness) in these cultures. The first concerns the social regulatory role of Politeness1 norms, while the second concerns the relationship of Politeness1 norms with an underlying morality. I propose that these two elements should be placed at the heart of an empirically grounded theory of Politeness2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40000"/>
              <a:lumOff val="60000"/>
            </a:schemeClr>
          </a:solidFill>
        </p:spPr>
        <p:txBody>
          <a:bodyPr>
            <a:normAutofit/>
          </a:bodyPr>
          <a:lstStyle/>
          <a:p>
            <a:r>
              <a:rPr lang="en-US" sz="2400" b="1" dirty="0">
                <a:solidFill>
                  <a:schemeClr val="accent2">
                    <a:lumMod val="75000"/>
                  </a:schemeClr>
                </a:solidFill>
              </a:rPr>
              <a:t>W</a:t>
            </a:r>
            <a:r>
              <a:rPr lang="en-US" sz="2400" b="1" dirty="0"/>
              <a:t>hen is an email really offensive?: </a:t>
            </a:r>
            <a:r>
              <a:rPr lang="en-US" sz="2400" b="1" dirty="0" err="1"/>
              <a:t>Argumentativity</a:t>
            </a:r>
            <a:r>
              <a:rPr lang="en-US" sz="2400" b="1" dirty="0"/>
              <a:t> and variability in evaluations of impoliteness </a:t>
            </a:r>
            <a:br>
              <a:rPr lang="en-US" sz="2400" b="1" dirty="0"/>
            </a:br>
            <a:r>
              <a:rPr lang="en-US" sz="2000" dirty="0"/>
              <a:t>Michael </a:t>
            </a:r>
            <a:r>
              <a:rPr lang="en-US" sz="2000" dirty="0" err="1"/>
              <a:t>Haugh</a:t>
            </a:r>
            <a:r>
              <a:rPr lang="en-US" sz="2000" dirty="0"/>
              <a:t> Published Online</a:t>
            </a:r>
            <a:r>
              <a:rPr lang="en-US" sz="2000" b="1" dirty="0"/>
              <a:t>: 2010-03-15 </a:t>
            </a:r>
            <a:endParaRPr lang="en-US" sz="2400" dirty="0"/>
          </a:p>
        </p:txBody>
      </p:sp>
      <p:sp>
        <p:nvSpPr>
          <p:cNvPr id="3" name="2 - Θέση περιεχομένου"/>
          <p:cNvSpPr>
            <a:spLocks noGrp="1"/>
          </p:cNvSpPr>
          <p:nvPr>
            <p:ph idx="1"/>
          </p:nvPr>
        </p:nvSpPr>
        <p:spPr/>
        <p:txBody>
          <a:bodyPr>
            <a:normAutofit fontScale="62500" lnSpcReduction="20000"/>
          </a:bodyPr>
          <a:lstStyle/>
          <a:p>
            <a:r>
              <a:rPr lang="en-US" dirty="0"/>
              <a:t>The analysis in this paper </a:t>
            </a:r>
            <a:r>
              <a:rPr lang="en-US" dirty="0" err="1"/>
              <a:t>centres</a:t>
            </a:r>
            <a:r>
              <a:rPr lang="en-US" dirty="0"/>
              <a:t> on an email exchange between a lecturer and a student at the University of Auckland which resulted in the </a:t>
            </a:r>
            <a:r>
              <a:rPr lang="en-US" b="1" dirty="0"/>
              <a:t>dismissal of that lecturer</a:t>
            </a:r>
            <a:r>
              <a:rPr lang="en-US" dirty="0"/>
              <a:t>. This dismissal gave rise to significant controversy, both off- and online, as to whether the email itself was simply “intemperate” and “angry”, or more seriously “offensive” and “racist”. Through a close analysis of the interpretations of the emails by the lecturer and student, as well as online evaluations made on blogs and discussion boards, it becomes apparent that the inherent </a:t>
            </a:r>
            <a:r>
              <a:rPr lang="en-US" dirty="0" err="1"/>
              <a:t>discursivity</a:t>
            </a:r>
            <a:r>
              <a:rPr lang="en-US" dirty="0"/>
              <a:t> of evaluations of impoliteness arises not only from different perceptions of norms, but also from the ways in which commentators position themselves vis-à-vis these evaluations. It also emerges that the relative level of discursive dispute is mediated by the technological and situational characteristics of the CMC medium in which these evaluations occurred. It is concluded that </a:t>
            </a:r>
            <a:r>
              <a:rPr lang="en-US" b="1" dirty="0"/>
              <a:t>research into various forums of online interaction </a:t>
            </a:r>
            <a:r>
              <a:rPr lang="en-US" dirty="0"/>
              <a:t>provides a unique window into the inherent variability and </a:t>
            </a:r>
            <a:r>
              <a:rPr lang="en-US" dirty="0" err="1"/>
              <a:t>argumentativity</a:t>
            </a:r>
            <a:r>
              <a:rPr lang="en-US" dirty="0"/>
              <a:t> of perceptions of offensive </a:t>
            </a:r>
            <a:r>
              <a:rPr lang="en-US" dirty="0" err="1"/>
              <a:t>behaviour</a:t>
            </a:r>
            <a:r>
              <a:rPr lang="en-US" dirty="0"/>
              <a:t>, as a public record of discursive disputes surrounding particular alleged violations of norms of appropriateness can be (re)scrutinized in such forums.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40000"/>
              <a:lumOff val="60000"/>
            </a:schemeClr>
          </a:solidFill>
        </p:spPr>
        <p:txBody>
          <a:bodyPr>
            <a:normAutofit/>
          </a:bodyPr>
          <a:lstStyle/>
          <a:p>
            <a:r>
              <a:rPr lang="en-US" sz="2400" b="1" dirty="0">
                <a:solidFill>
                  <a:schemeClr val="accent2">
                    <a:lumMod val="75000"/>
                  </a:schemeClr>
                </a:solidFill>
              </a:rPr>
              <a:t>V</a:t>
            </a:r>
            <a:r>
              <a:rPr lang="en-US" sz="2400" b="1" dirty="0"/>
              <a:t>irtual community and politeness: The use of </a:t>
            </a:r>
            <a:r>
              <a:rPr lang="en-US" sz="2400" b="1" i="1" dirty="0"/>
              <a:t>female</a:t>
            </a:r>
            <a:r>
              <a:rPr lang="en-US" sz="2400" b="1" dirty="0"/>
              <a:t> markers of identity and solidarity in a transvestites' website </a:t>
            </a:r>
            <a:br>
              <a:rPr lang="en-US" sz="2400" b="1" dirty="0"/>
            </a:br>
            <a:r>
              <a:rPr lang="en-US" sz="1800" dirty="0" err="1"/>
              <a:t>Gaëlle</a:t>
            </a:r>
            <a:r>
              <a:rPr lang="en-US" sz="1800" dirty="0"/>
              <a:t> </a:t>
            </a:r>
            <a:r>
              <a:rPr lang="en-US" sz="1800" dirty="0" err="1"/>
              <a:t>Planchenault</a:t>
            </a:r>
            <a:r>
              <a:rPr lang="en-US" sz="1800" dirty="0"/>
              <a:t>   Published Online</a:t>
            </a:r>
            <a:r>
              <a:rPr lang="en-US" sz="1800" b="1" dirty="0"/>
              <a:t>: 2010-03-15</a:t>
            </a:r>
            <a:endParaRPr lang="en-US" sz="2400" dirty="0"/>
          </a:p>
        </p:txBody>
      </p:sp>
      <p:sp>
        <p:nvSpPr>
          <p:cNvPr id="3" name="2 - Θέση περιεχομένου"/>
          <p:cNvSpPr>
            <a:spLocks noGrp="1"/>
          </p:cNvSpPr>
          <p:nvPr>
            <p:ph idx="1"/>
          </p:nvPr>
        </p:nvSpPr>
        <p:spPr>
          <a:xfrm>
            <a:off x="457200" y="1600200"/>
            <a:ext cx="8229600" cy="5069160"/>
          </a:xfrm>
        </p:spPr>
        <p:txBody>
          <a:bodyPr>
            <a:normAutofit fontScale="62500" lnSpcReduction="20000"/>
          </a:bodyPr>
          <a:lstStyle/>
          <a:p>
            <a:r>
              <a:rPr lang="en-US" dirty="0"/>
              <a:t>Displaying a positive face when joining an online community, </a:t>
            </a:r>
            <a:r>
              <a:rPr lang="en-US" dirty="0" err="1"/>
              <a:t>i</a:t>
            </a:r>
            <a:r>
              <a:rPr lang="en-US" dirty="0"/>
              <a:t>. e., demonstrating the will that one's face wants be desirable to fellow interlocutors can be a key to success for integration. A new member will often have to comply with the appropriate </a:t>
            </a:r>
            <a:r>
              <a:rPr lang="en-US" dirty="0" err="1"/>
              <a:t>behaviour</a:t>
            </a:r>
            <a:r>
              <a:rPr lang="en-US" dirty="0"/>
              <a:t> (a set of specific rules and codes adopted by the community of practice that he or she is joining) if s/he wants to be included and not rejected. And acceptance is particularly important for a </a:t>
            </a:r>
            <a:r>
              <a:rPr lang="en-US" b="1" dirty="0"/>
              <a:t>marginal population </a:t>
            </a:r>
            <a:r>
              <a:rPr lang="en-US" dirty="0"/>
              <a:t>such as transvestites. The data that I am working with in this article is drawn from “texts of introduction” written by members of a virtual community of transvestites for a French-speaking website. The goal of the website is clearly </a:t>
            </a:r>
            <a:r>
              <a:rPr lang="en-US" b="1" dirty="0"/>
              <a:t>to establish an international community for its members</a:t>
            </a:r>
            <a:r>
              <a:rPr lang="en-US" dirty="0"/>
              <a:t>. I use these introductory texts to address linguistic ideology and representations, especially regarding gender. Expectations about feminine talk and politeness, such as cooperation and avoidance of rude language (Holmes, Women, men and politeness, Longman, 1995), which can be related to the notion of verbal hygiene that Cameron (Applied Linguistics 15: 382–398, 1994: 383) defines as “ways of using language [which] are functionally, aesthetically, or morally preferable to others”, will be focused on in particular. Furthermore, I will show how, through this writing exercise, members participate in building a sense of community.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40000"/>
              <a:lumOff val="60000"/>
            </a:schemeClr>
          </a:solidFill>
        </p:spPr>
        <p:txBody>
          <a:bodyPr>
            <a:normAutofit/>
          </a:bodyPr>
          <a:lstStyle/>
          <a:p>
            <a:pPr fontAlgn="t"/>
            <a:r>
              <a:rPr lang="en-US" sz="2000" b="1" dirty="0">
                <a:solidFill>
                  <a:schemeClr val="accent2">
                    <a:lumMod val="75000"/>
                  </a:schemeClr>
                </a:solidFill>
              </a:rPr>
              <a:t>P</a:t>
            </a:r>
            <a:r>
              <a:rPr lang="en-US" sz="2000" b="1" dirty="0"/>
              <a:t>oliteness and leadership discourse in New Zealand and Hong Kong: A cross-cultural case study of workplace talk</a:t>
            </a:r>
            <a:br>
              <a:rPr lang="en-US" sz="2000" b="1" dirty="0"/>
            </a:br>
            <a:r>
              <a:rPr lang="en-US" sz="1600" b="1" dirty="0"/>
              <a:t>Stephanie </a:t>
            </a:r>
            <a:r>
              <a:rPr lang="en-US" sz="1600" b="1" dirty="0" err="1"/>
              <a:t>Schnurr</a:t>
            </a:r>
            <a:r>
              <a:rPr lang="en-US" sz="1600" b="1" dirty="0"/>
              <a:t> / Angela Chan Published Online</a:t>
            </a:r>
            <a:r>
              <a:rPr lang="en-US" sz="1600" dirty="0"/>
              <a:t>: 2009-07-15</a:t>
            </a:r>
          </a:p>
        </p:txBody>
      </p:sp>
      <p:sp>
        <p:nvSpPr>
          <p:cNvPr id="3" name="2 - Θέση περιεχομένου"/>
          <p:cNvSpPr>
            <a:spLocks noGrp="1"/>
          </p:cNvSpPr>
          <p:nvPr>
            <p:ph idx="1"/>
          </p:nvPr>
        </p:nvSpPr>
        <p:spPr/>
        <p:txBody>
          <a:bodyPr>
            <a:noAutofit/>
          </a:bodyPr>
          <a:lstStyle/>
          <a:p>
            <a:pPr fontAlgn="t"/>
            <a:r>
              <a:rPr lang="en-US" sz="2000" dirty="0"/>
              <a:t>[…]Drawing on naturally-occurring data recorded in business meetings in New Zealand and Hong Kong, and using </a:t>
            </a:r>
            <a:r>
              <a:rPr lang="en-US" sz="2000" dirty="0" err="1"/>
              <a:t>Locher</a:t>
            </a:r>
            <a:r>
              <a:rPr lang="en-US" sz="2000" dirty="0"/>
              <a:t> and Watts' (Journal of Politeness Research 1: 9–33, 2005) framework for analyzing relational work, this paper explores how </a:t>
            </a:r>
            <a:r>
              <a:rPr lang="en-US" sz="2000" b="1" dirty="0"/>
              <a:t>leaders from two white-collar organizations </a:t>
            </a:r>
            <a:r>
              <a:rPr lang="en-US" sz="2000" dirty="0"/>
              <a:t>achieve their various workplace objectives while simultaneously adhering to culture-specific politeness norms and expectations. The analysis focuses on just one of the discursive strategies which these leaders employ when </a:t>
            </a:r>
            <a:r>
              <a:rPr lang="en-US" sz="2000" b="1" dirty="0"/>
              <a:t>performing relational work: </a:t>
            </a:r>
            <a:r>
              <a:rPr lang="en-US" sz="2000" b="1" dirty="0" err="1"/>
              <a:t>humour</a:t>
            </a:r>
            <a:r>
              <a:rPr lang="en-US" sz="2000" dirty="0"/>
              <a:t>. This strategy constitutes a versatile and multi-functional tool which assists leaders in achieving their various leadership objectives. It is particularly useful for building rapport with subordinates and mitigating the impact of negatively affective speech acts. The analysis explores how the leaders' use of </a:t>
            </a:r>
            <a:r>
              <a:rPr lang="en-US" sz="2000" dirty="0" err="1"/>
              <a:t>humour</a:t>
            </a:r>
            <a:r>
              <a:rPr lang="en-US" sz="2000" dirty="0"/>
              <a:t> is consistent with culturally specific politeness norms negotiated in the leaders' community of practice; and how by drawing on it the leaders also meet cultural expectations concerning the enactment of effective leadership.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40000"/>
              <a:lumOff val="60000"/>
            </a:schemeClr>
          </a:solidFill>
        </p:spPr>
        <p:txBody>
          <a:bodyPr>
            <a:normAutofit/>
          </a:bodyPr>
          <a:lstStyle/>
          <a:p>
            <a:pPr fontAlgn="t"/>
            <a:r>
              <a:rPr lang="en-US" sz="2800" b="1" dirty="0">
                <a:solidFill>
                  <a:schemeClr val="accent2">
                    <a:lumMod val="75000"/>
                  </a:schemeClr>
                </a:solidFill>
              </a:rPr>
              <a:t>I</a:t>
            </a:r>
            <a:r>
              <a:rPr lang="en-US" sz="2800" b="1" dirty="0"/>
              <a:t>nvitations and politeness in Greek: The age variable</a:t>
            </a:r>
            <a:br>
              <a:rPr lang="en-US" sz="2800" b="1" dirty="0"/>
            </a:br>
            <a:r>
              <a:rPr lang="en-US" sz="1800" b="1" dirty="0" err="1"/>
              <a:t>Spyridoula</a:t>
            </a:r>
            <a:r>
              <a:rPr lang="en-US" sz="1800" b="1" dirty="0"/>
              <a:t> Bella Published Online</a:t>
            </a:r>
            <a:r>
              <a:rPr lang="en-US" sz="1800" dirty="0"/>
              <a:t>: 2009-07-15</a:t>
            </a:r>
          </a:p>
        </p:txBody>
      </p:sp>
      <p:sp>
        <p:nvSpPr>
          <p:cNvPr id="3" name="2 - Θέση περιεχομένου"/>
          <p:cNvSpPr>
            <a:spLocks noGrp="1"/>
          </p:cNvSpPr>
          <p:nvPr>
            <p:ph idx="1"/>
          </p:nvPr>
        </p:nvSpPr>
        <p:spPr>
          <a:xfrm>
            <a:off x="-180528" y="1417638"/>
            <a:ext cx="9433048" cy="5539754"/>
          </a:xfrm>
        </p:spPr>
        <p:txBody>
          <a:bodyPr>
            <a:noAutofit/>
          </a:bodyPr>
          <a:lstStyle/>
          <a:p>
            <a:pPr fontAlgn="t"/>
            <a:r>
              <a:rPr lang="en-US" sz="2000" dirty="0"/>
              <a:t> This paper investigates invitations and invitation refusals in Greek and their </a:t>
            </a:r>
            <a:r>
              <a:rPr lang="en-US" sz="2000" dirty="0" err="1"/>
              <a:t>rela</a:t>
            </a:r>
            <a:r>
              <a:rPr lang="en-US" sz="2000" dirty="0"/>
              <a:t>- </a:t>
            </a:r>
            <a:r>
              <a:rPr lang="en-US" sz="2000" dirty="0" err="1"/>
              <a:t>tionship</a:t>
            </a:r>
            <a:r>
              <a:rPr lang="en-US" sz="2000" dirty="0"/>
              <a:t> to politeness within Brown and Levinson's (Politeness: Some Universals in Language Usage, Cambridge University Press, 1987) framework. On the basis of data drawn from role plays corroborated with informants' verbal reports, it is argued that age is a determining factor for both the format of the speech event of inviting/</a:t>
            </a:r>
            <a:r>
              <a:rPr lang="en-US" sz="2000" dirty="0" err="1"/>
              <a:t>refu</a:t>
            </a:r>
            <a:r>
              <a:rPr lang="en-US" sz="2000" dirty="0"/>
              <a:t>-sing and the politeness strategies preferred for its realization. It is shown that the </a:t>
            </a:r>
            <a:r>
              <a:rPr lang="en-US" sz="2000" b="1" dirty="0"/>
              <a:t>younger age group conceptualize invitations as face-enhancing acts for the </a:t>
            </a:r>
            <a:r>
              <a:rPr lang="en-US" sz="2000" b="1" dirty="0" err="1"/>
              <a:t>addre</a:t>
            </a:r>
            <a:r>
              <a:rPr lang="en-US" sz="2000" b="1" dirty="0"/>
              <a:t>- </a:t>
            </a:r>
            <a:r>
              <a:rPr lang="en-US" sz="2000" b="1" dirty="0" err="1"/>
              <a:t>ssee</a:t>
            </a:r>
            <a:r>
              <a:rPr lang="en-US" sz="2000" dirty="0"/>
              <a:t>, thus, they insist more and prefer positive politeness </a:t>
            </a:r>
            <a:r>
              <a:rPr lang="en-US" sz="2000" dirty="0" err="1"/>
              <a:t>strate</a:t>
            </a:r>
            <a:r>
              <a:rPr lang="en-US" sz="2000" dirty="0"/>
              <a:t>- </a:t>
            </a:r>
            <a:r>
              <a:rPr lang="en-US" sz="2000" dirty="0" err="1"/>
              <a:t>gies</a:t>
            </a:r>
            <a:r>
              <a:rPr lang="en-US" sz="2000" dirty="0"/>
              <a:t>. By contrast, </a:t>
            </a:r>
            <a:r>
              <a:rPr lang="en-US" sz="2000" b="1" dirty="0"/>
              <a:t>the older age group conceptualize invitations as addressee face-threatening acts</a:t>
            </a:r>
            <a:r>
              <a:rPr lang="en-US" sz="2000" dirty="0"/>
              <a:t>, so they hardly ever insist and appear to </a:t>
            </a:r>
            <a:r>
              <a:rPr lang="en-US" sz="2000" dirty="0" err="1"/>
              <a:t>favour</a:t>
            </a:r>
            <a:r>
              <a:rPr lang="en-US" sz="2000" dirty="0"/>
              <a:t> </a:t>
            </a:r>
            <a:r>
              <a:rPr lang="en-US" sz="2000" dirty="0" err="1"/>
              <a:t>negativepoliteness</a:t>
            </a:r>
            <a:r>
              <a:rPr lang="en-US" sz="2000" dirty="0"/>
              <a:t> strategies. This latter </a:t>
            </a:r>
            <a:r>
              <a:rPr lang="en-US" sz="2000" dirty="0" err="1"/>
              <a:t>obse</a:t>
            </a:r>
            <a:r>
              <a:rPr lang="en-US" sz="2000" dirty="0"/>
              <a:t>- </a:t>
            </a:r>
            <a:r>
              <a:rPr lang="en-US" sz="2000" dirty="0" err="1"/>
              <a:t>rvation</a:t>
            </a:r>
            <a:r>
              <a:rPr lang="en-US" sz="2000" dirty="0"/>
              <a:t> seems to challenge earlier findings regarding the positive politeness </a:t>
            </a:r>
            <a:r>
              <a:rPr lang="en-US" sz="2000" dirty="0" err="1"/>
              <a:t>orienta</a:t>
            </a:r>
            <a:r>
              <a:rPr lang="en-US" sz="2000" dirty="0"/>
              <a:t>- </a:t>
            </a:r>
            <a:r>
              <a:rPr lang="en-US" sz="2000" dirty="0" err="1"/>
              <a:t>tion</a:t>
            </a:r>
            <a:r>
              <a:rPr lang="en-US" sz="2000" dirty="0"/>
              <a:t> of Greek society. However, a closer look at the data reveals that the negative poli- </a:t>
            </a:r>
            <a:r>
              <a:rPr lang="en-US" sz="2000" dirty="0" err="1"/>
              <a:t>teness</a:t>
            </a:r>
            <a:r>
              <a:rPr lang="en-US" sz="2000" dirty="0"/>
              <a:t> strategies employed are intermingled with positive politeness ones or they function as such in the specific context. These findings bring to the fore a number of issues relating to Brown and Levinson's theory, including the difficulty of drawing a clear-cut distinction between positive and negative politeness strategies and the </a:t>
            </a:r>
            <a:r>
              <a:rPr lang="en-US" sz="2000" dirty="0" err="1"/>
              <a:t>cau</a:t>
            </a:r>
            <a:r>
              <a:rPr lang="en-US" sz="2000" dirty="0"/>
              <a:t>- </a:t>
            </a:r>
            <a:r>
              <a:rPr lang="en-US" sz="2000" dirty="0" err="1"/>
              <a:t>tion</a:t>
            </a:r>
            <a:r>
              <a:rPr lang="en-US" sz="2000" dirty="0"/>
              <a:t> that should be exercised when attributing type of politeness to decontextualized utterances. The findings are further used to offer suggestions for EFL teaching.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User ΜΑΡΙΑ ΣΙΔΗΡΟΠΟΥΛΟΥ\Documents\ΠΜΣ ΤRΑ.ΙΝ._Research Methodology\Chapter 6-7_pp presentation\Τhank you.jpg"/>
          <p:cNvPicPr>
            <a:picLocks noGrp="1" noChangeAspect="1" noChangeArrowheads="1"/>
          </p:cNvPicPr>
          <p:nvPr>
            <p:ph idx="1"/>
          </p:nvPr>
        </p:nvPicPr>
        <p:blipFill>
          <a:blip r:embed="rId2" cstate="print"/>
          <a:srcRect/>
          <a:stretch>
            <a:fillRect/>
          </a:stretch>
        </p:blipFill>
        <p:spPr bwMode="auto">
          <a:xfrm>
            <a:off x="1475656" y="0"/>
            <a:ext cx="6122813" cy="612281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40000"/>
              <a:lumOff val="60000"/>
            </a:schemeClr>
          </a:solidFill>
        </p:spPr>
        <p:txBody>
          <a:bodyPr/>
          <a:lstStyle/>
          <a:p>
            <a:r>
              <a:rPr lang="en-GB" i="1" dirty="0"/>
              <a:t>experimental pragmatics</a:t>
            </a:r>
            <a:endParaRPr lang="en-US" dirty="0"/>
          </a:p>
        </p:txBody>
      </p:sp>
      <p:sp>
        <p:nvSpPr>
          <p:cNvPr id="3" name="2 - Θέση περιεχομένου"/>
          <p:cNvSpPr>
            <a:spLocks noGrp="1"/>
          </p:cNvSpPr>
          <p:nvPr>
            <p:ph idx="1"/>
          </p:nvPr>
        </p:nvSpPr>
        <p:spPr>
          <a:xfrm>
            <a:off x="457200" y="1600200"/>
            <a:ext cx="8229600" cy="4925144"/>
          </a:xfrm>
        </p:spPr>
        <p:txBody>
          <a:bodyPr>
            <a:normAutofit fontScale="85000" lnSpcReduction="20000"/>
          </a:bodyPr>
          <a:lstStyle/>
          <a:p>
            <a:r>
              <a:rPr lang="en-GB" dirty="0"/>
              <a:t>Attempts to test pragmatic theories using experimental psychological methods have given birth to the promising field of </a:t>
            </a:r>
            <a:r>
              <a:rPr lang="en-GB" i="1" dirty="0"/>
              <a:t>experimental pragmatics</a:t>
            </a:r>
          </a:p>
          <a:p>
            <a:endParaRPr lang="en-GB" i="1" dirty="0"/>
          </a:p>
          <a:p>
            <a:r>
              <a:rPr lang="en-GB" dirty="0"/>
              <a:t>whilst psycholinguists have tended to evaluate their insights into linguistic phenomena on the basis of experimental evidence, </a:t>
            </a:r>
            <a:r>
              <a:rPr lang="en-GB" dirty="0" err="1"/>
              <a:t>pragmaticists</a:t>
            </a:r>
            <a:r>
              <a:rPr lang="en-GB" dirty="0"/>
              <a:t> have traditionally opted to rely mainly on their own intuitions about how an artificial or naturally occurring utterance would be/is presumably interpreted</a:t>
            </a:r>
          </a:p>
          <a:p>
            <a:endParaRPr lang="en-GB" dirty="0"/>
          </a:p>
          <a:p>
            <a:r>
              <a:rPr lang="en-GB" dirty="0" err="1"/>
              <a:t>Leppihalme’s</a:t>
            </a:r>
            <a:r>
              <a:rPr lang="en-GB" dirty="0"/>
              <a:t> investigation of the responses of Finnish readers to allusions in texts translated from British EN</a:t>
            </a:r>
            <a:endParaRPr lang="en-US" dirty="0"/>
          </a:p>
        </p:txBody>
      </p:sp>
    </p:spTree>
    <p:extLst>
      <p:ext uri="{BB962C8B-B14F-4D97-AF65-F5344CB8AC3E}">
        <p14:creationId xmlns:p14="http://schemas.microsoft.com/office/powerpoint/2010/main" val="115691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40000"/>
              <a:lumOff val="60000"/>
            </a:schemeClr>
          </a:solidFill>
        </p:spPr>
        <p:txBody>
          <a:bodyPr>
            <a:normAutofit/>
          </a:bodyPr>
          <a:lstStyle/>
          <a:p>
            <a:r>
              <a:rPr lang="en-GB" dirty="0"/>
              <a:t>utterance(s) trigger 	</a:t>
            </a:r>
            <a:r>
              <a:rPr lang="en-GB" dirty="0" err="1"/>
              <a:t>implicature</a:t>
            </a:r>
            <a:r>
              <a:rPr lang="en-GB" dirty="0"/>
              <a:t>(s)</a:t>
            </a:r>
            <a:endParaRPr lang="en-US" dirty="0"/>
          </a:p>
        </p:txBody>
      </p:sp>
      <p:sp>
        <p:nvSpPr>
          <p:cNvPr id="3" name="2 - Θέση περιεχομένου"/>
          <p:cNvSpPr>
            <a:spLocks noGrp="1"/>
          </p:cNvSpPr>
          <p:nvPr>
            <p:ph idx="1"/>
          </p:nvPr>
        </p:nvSpPr>
        <p:spPr/>
        <p:txBody>
          <a:bodyPr>
            <a:normAutofit fontScale="92500" lnSpcReduction="20000"/>
          </a:bodyPr>
          <a:lstStyle/>
          <a:p>
            <a:r>
              <a:rPr lang="en-GB" dirty="0" err="1"/>
              <a:t>Implicature</a:t>
            </a:r>
            <a:r>
              <a:rPr lang="en-GB" dirty="0"/>
              <a:t> in film can be defined as any assumption intended by the filmmakers which is implicitly and non-conventionally</a:t>
            </a:r>
            <a:r>
              <a:rPr lang="el-GR" dirty="0"/>
              <a:t> </a:t>
            </a:r>
            <a:r>
              <a:rPr lang="en-GB" dirty="0"/>
              <a:t>communicated in</a:t>
            </a:r>
            <a:r>
              <a:rPr lang="el-GR" dirty="0"/>
              <a:t> </a:t>
            </a:r>
            <a:r>
              <a:rPr lang="en-GB" dirty="0"/>
              <a:t>the film dialogue. </a:t>
            </a:r>
            <a:endParaRPr lang="el-GR" dirty="0"/>
          </a:p>
          <a:p>
            <a:r>
              <a:rPr lang="en-GB" dirty="0"/>
              <a:t>The utterance(s) that trigger the	</a:t>
            </a:r>
            <a:r>
              <a:rPr lang="en-GB" dirty="0" err="1"/>
              <a:t>implicature</a:t>
            </a:r>
            <a:r>
              <a:rPr lang="en-GB" dirty="0"/>
              <a:t>(s) are intended by the filmmakers to evoke a specific context: background knowledge will be triggered in the form of implicated premises while the information readily conveyed via the film’s image and sound will be selected as immediate contextual premises</a:t>
            </a:r>
            <a:endParaRPr lang="en-US" dirty="0"/>
          </a:p>
        </p:txBody>
      </p:sp>
    </p:spTree>
    <p:extLst>
      <p:ext uri="{BB962C8B-B14F-4D97-AF65-F5344CB8AC3E}">
        <p14:creationId xmlns:p14="http://schemas.microsoft.com/office/powerpoint/2010/main" val="307800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40000"/>
              <a:lumOff val="60000"/>
            </a:schemeClr>
          </a:solidFill>
        </p:spPr>
        <p:txBody>
          <a:bodyPr/>
          <a:lstStyle/>
          <a:p>
            <a:r>
              <a:rPr lang="en-GB" dirty="0">
                <a:solidFill>
                  <a:schemeClr val="accent2">
                    <a:lumMod val="75000"/>
                  </a:schemeClr>
                </a:solidFill>
              </a:rPr>
              <a:t>m</a:t>
            </a:r>
            <a:r>
              <a:rPr lang="en-GB" dirty="0"/>
              <a:t>ethodology</a:t>
            </a:r>
            <a:endParaRPr lang="en-US" dirty="0"/>
          </a:p>
        </p:txBody>
      </p:sp>
      <p:sp>
        <p:nvSpPr>
          <p:cNvPr id="3" name="2 - Θέση περιεχομένου"/>
          <p:cNvSpPr>
            <a:spLocks noGrp="1"/>
          </p:cNvSpPr>
          <p:nvPr>
            <p:ph idx="1"/>
          </p:nvPr>
        </p:nvSpPr>
        <p:spPr/>
        <p:txBody>
          <a:bodyPr/>
          <a:lstStyle/>
          <a:p>
            <a:r>
              <a:rPr lang="en-GB" dirty="0"/>
              <a:t>The proposed methodology for the investigation of </a:t>
            </a:r>
            <a:r>
              <a:rPr lang="en-GB" dirty="0" err="1"/>
              <a:t>implicatures</a:t>
            </a:r>
            <a:r>
              <a:rPr lang="en-GB" dirty="0"/>
              <a:t> in subtitled film consists of three stages: multimodal transcription, pragmatic analysis and experimental testing of </a:t>
            </a:r>
            <a:r>
              <a:rPr lang="en-GB" dirty="0" err="1"/>
              <a:t>implicature</a:t>
            </a:r>
            <a:r>
              <a:rPr lang="en-GB" dirty="0"/>
              <a:t> comprehension by actual source and target viewers (</a:t>
            </a:r>
            <a:r>
              <a:rPr lang="en-GB" dirty="0" err="1"/>
              <a:t>Desilla</a:t>
            </a:r>
            <a:r>
              <a:rPr lang="en-GB" dirty="0"/>
              <a:t>, 2009/2012)</a:t>
            </a:r>
            <a:endParaRPr lang="en-US" dirty="0"/>
          </a:p>
        </p:txBody>
      </p:sp>
    </p:spTree>
    <p:extLst>
      <p:ext uri="{BB962C8B-B14F-4D97-AF65-F5344CB8AC3E}">
        <p14:creationId xmlns:p14="http://schemas.microsoft.com/office/powerpoint/2010/main" val="30541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40000"/>
              <a:lumOff val="60000"/>
            </a:schemeClr>
          </a:solidFill>
        </p:spPr>
        <p:txBody>
          <a:bodyPr/>
          <a:lstStyle/>
          <a:p>
            <a:r>
              <a:rPr lang="en-GB" dirty="0">
                <a:solidFill>
                  <a:schemeClr val="accent2">
                    <a:lumMod val="75000"/>
                  </a:schemeClr>
                </a:solidFill>
              </a:rPr>
              <a:t>s</a:t>
            </a:r>
            <a:r>
              <a:rPr lang="en-GB" dirty="0"/>
              <a:t>tages of methodological design</a:t>
            </a:r>
            <a:endParaRPr lang="en-US" dirty="0"/>
          </a:p>
        </p:txBody>
      </p:sp>
      <p:sp>
        <p:nvSpPr>
          <p:cNvPr id="3" name="2 - Θέση περιεχομένου"/>
          <p:cNvSpPr>
            <a:spLocks noGrp="1"/>
          </p:cNvSpPr>
          <p:nvPr>
            <p:ph idx="1"/>
          </p:nvPr>
        </p:nvSpPr>
        <p:spPr/>
        <p:txBody>
          <a:bodyPr>
            <a:normAutofit lnSpcReduction="10000"/>
          </a:bodyPr>
          <a:lstStyle/>
          <a:p>
            <a:r>
              <a:rPr lang="en-GB" dirty="0"/>
              <a:t>(a) </a:t>
            </a:r>
            <a:r>
              <a:rPr lang="en-GB" dirty="0" err="1"/>
              <a:t>operationalising</a:t>
            </a:r>
            <a:r>
              <a:rPr lang="en-GB" dirty="0"/>
              <a:t> utterance comprehension, which is inextricably linked with the formulation of research questions, and</a:t>
            </a:r>
            <a:endParaRPr lang="el-GR" dirty="0"/>
          </a:p>
          <a:p>
            <a:r>
              <a:rPr lang="en-GB" dirty="0"/>
              <a:t> (b) measuring utterance comprehension</a:t>
            </a:r>
            <a:r>
              <a:rPr lang="el-GR" dirty="0"/>
              <a:t>.</a:t>
            </a:r>
          </a:p>
          <a:p>
            <a:endParaRPr lang="el-GR" dirty="0"/>
          </a:p>
          <a:p>
            <a:r>
              <a:rPr lang="en-US" dirty="0"/>
              <a:t>C</a:t>
            </a:r>
            <a:r>
              <a:rPr lang="en-GB" dirty="0" err="1"/>
              <a:t>omprehension</a:t>
            </a:r>
            <a:r>
              <a:rPr lang="en-GB" dirty="0"/>
              <a:t>  of </a:t>
            </a:r>
            <a:r>
              <a:rPr lang="en-GB" dirty="0" err="1"/>
              <a:t>implicatures</a:t>
            </a:r>
            <a:r>
              <a:rPr lang="en-GB" dirty="0"/>
              <a:t> in </a:t>
            </a:r>
            <a:r>
              <a:rPr lang="en-GB" i="1" dirty="0"/>
              <a:t>Bridget Jones’s Diary</a:t>
            </a:r>
            <a:r>
              <a:rPr lang="en-GB" dirty="0"/>
              <a:t> (2001) and </a:t>
            </a:r>
            <a:r>
              <a:rPr lang="en-GB" i="1" dirty="0"/>
              <a:t>Bridget Jones: The Edge of Reason</a:t>
            </a:r>
            <a:r>
              <a:rPr lang="en-GB" dirty="0"/>
              <a:t> (2004) by British and Greek viewers</a:t>
            </a:r>
            <a:endParaRPr lang="en-US" dirty="0"/>
          </a:p>
        </p:txBody>
      </p:sp>
    </p:spTree>
    <p:extLst>
      <p:ext uri="{BB962C8B-B14F-4D97-AF65-F5344CB8AC3E}">
        <p14:creationId xmlns:p14="http://schemas.microsoft.com/office/powerpoint/2010/main" val="44216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40000"/>
              <a:lumOff val="60000"/>
            </a:schemeClr>
          </a:solidFill>
        </p:spPr>
        <p:txBody>
          <a:bodyPr>
            <a:normAutofit fontScale="90000"/>
          </a:bodyPr>
          <a:lstStyle/>
          <a:p>
            <a:r>
              <a:rPr lang="en-GB" dirty="0"/>
              <a:t>research questions </a:t>
            </a:r>
            <a:br>
              <a:rPr lang="en-GB" dirty="0"/>
            </a:br>
            <a:r>
              <a:rPr lang="en-GB" dirty="0"/>
              <a:t>driving the experimental study</a:t>
            </a:r>
            <a:endParaRPr lang="en-US" dirty="0"/>
          </a:p>
        </p:txBody>
      </p:sp>
      <p:sp>
        <p:nvSpPr>
          <p:cNvPr id="3" name="2 - Θέση περιεχομένου"/>
          <p:cNvSpPr>
            <a:spLocks noGrp="1"/>
          </p:cNvSpPr>
          <p:nvPr>
            <p:ph idx="1"/>
          </p:nvPr>
        </p:nvSpPr>
        <p:spPr/>
        <p:txBody>
          <a:bodyPr>
            <a:normAutofit fontScale="77500" lnSpcReduction="20000"/>
          </a:bodyPr>
          <a:lstStyle/>
          <a:p>
            <a:pPr lvl="0"/>
            <a:r>
              <a:rPr lang="en-GB" dirty="0"/>
              <a:t>To what extent can the source-audience (SA) and target audience (TA) understand the </a:t>
            </a:r>
            <a:r>
              <a:rPr lang="en-GB" dirty="0" err="1"/>
              <a:t>implicatures</a:t>
            </a:r>
            <a:r>
              <a:rPr lang="en-GB" dirty="0"/>
              <a:t> that the filmmakers intended to communicate? Does the intuitive pragmatic analysis represent a realistic account of </a:t>
            </a:r>
            <a:r>
              <a:rPr lang="en-GB" dirty="0" err="1"/>
              <a:t>implicature</a:t>
            </a:r>
            <a:r>
              <a:rPr lang="en-GB" dirty="0"/>
              <a:t> comprehension by the SA and TA?</a:t>
            </a:r>
            <a:endParaRPr lang="en-US" dirty="0"/>
          </a:p>
          <a:p>
            <a:pPr>
              <a:buNone/>
            </a:pPr>
            <a:endParaRPr lang="en-US" dirty="0"/>
          </a:p>
          <a:p>
            <a:pPr lvl="0"/>
            <a:r>
              <a:rPr lang="en-GB" dirty="0"/>
              <a:t>To what extent is the TA’s comprehension of </a:t>
            </a:r>
            <a:r>
              <a:rPr lang="en-GB" dirty="0" err="1"/>
              <a:t>implicatures</a:t>
            </a:r>
            <a:r>
              <a:rPr lang="en-GB" dirty="0"/>
              <a:t> similar to that of the SL viewers?</a:t>
            </a:r>
          </a:p>
          <a:p>
            <a:pPr lvl="0"/>
            <a:endParaRPr lang="en-GB" dirty="0"/>
          </a:p>
          <a:p>
            <a:r>
              <a:rPr lang="en-GB" dirty="0"/>
              <a:t>What is the contribution of non-verbal semiotic resources to </a:t>
            </a:r>
            <a:r>
              <a:rPr lang="en-GB" dirty="0" err="1"/>
              <a:t>implicature</a:t>
            </a:r>
            <a:r>
              <a:rPr lang="en-GB" dirty="0"/>
              <a:t> comprehension by the two audiences? </a:t>
            </a:r>
            <a:endParaRPr lang="en-US" dirty="0"/>
          </a:p>
          <a:p>
            <a:pPr lvl="0"/>
            <a:endParaRPr lang="en-US" dirty="0"/>
          </a:p>
        </p:txBody>
      </p:sp>
    </p:spTree>
    <p:extLst>
      <p:ext uri="{BB962C8B-B14F-4D97-AF65-F5344CB8AC3E}">
        <p14:creationId xmlns:p14="http://schemas.microsoft.com/office/powerpoint/2010/main" val="233763271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1484</TotalTime>
  <Words>6353</Words>
  <Application>Microsoft Office PowerPoint</Application>
  <PresentationFormat>Προβολή στην οθόνη (4:3)</PresentationFormat>
  <Paragraphs>223</Paragraphs>
  <Slides>47</Slides>
  <Notes>0</Notes>
  <HiddenSlides>2</HiddenSlides>
  <MMClips>0</MMClips>
  <ScaleCrop>false</ScaleCrop>
  <HeadingPairs>
    <vt:vector size="8" baseType="variant">
      <vt:variant>
        <vt:lpstr>Γραμματοσειρές που χρησιμοποιούνται</vt:lpstr>
      </vt:variant>
      <vt:variant>
        <vt:i4>2</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47</vt:i4>
      </vt:variant>
    </vt:vector>
  </HeadingPairs>
  <TitlesOfParts>
    <vt:vector size="51" baseType="lpstr">
      <vt:lpstr>Arial</vt:lpstr>
      <vt:lpstr>Calibri</vt:lpstr>
      <vt:lpstr>Θέμα του Office</vt:lpstr>
      <vt:lpstr>Acrobat Document</vt:lpstr>
      <vt:lpstr>Παρουσίαση του PowerPoint</vt:lpstr>
      <vt:lpstr>         Mon 11 Nov.                Wed 20 Nov. </vt:lpstr>
      <vt:lpstr>Παρουσίαση του PowerPoint</vt:lpstr>
      <vt:lpstr>Παρουσίαση του PowerPoint</vt:lpstr>
      <vt:lpstr>experimental pragmatics</vt:lpstr>
      <vt:lpstr>utterance(s) trigger  implicature(s)</vt:lpstr>
      <vt:lpstr>methodology</vt:lpstr>
      <vt:lpstr>stages of methodological design</vt:lpstr>
      <vt:lpstr>research questions  driving the experimental study</vt:lpstr>
      <vt:lpstr>Measuring the variable </vt:lpstr>
      <vt:lpstr>I. Areas in Translation Research  2. From the Initial Idea to the Plan  3. Theoretical Models of Translation   4. Kinds of Research   5. Questions, Claims, Hypotheses  6. Relations between Variables   7. Selecting and Analyzing Data   8. Writing Your Research Report   9. Presenting Your Research Orally   10. Assessing Your Research  </vt:lpstr>
      <vt:lpstr>Conceptual and empirical research</vt:lpstr>
      <vt:lpstr>Η προφήτισσα Κασσάνδρα ως πολιτισμική μεταφράστρια:  ‘Κι όμως, αλίμονο, ελληνικά ξέρω καλά’</vt:lpstr>
      <vt:lpstr>Characteristics of Empirical Research</vt:lpstr>
      <vt:lpstr>Features of empirical research:</vt:lpstr>
      <vt:lpstr>Subtypes of empirical research naturalistic vs. experimental</vt:lpstr>
      <vt:lpstr>Subtypes of empirical research naturalistic vs. experimental</vt:lpstr>
      <vt:lpstr>Qualitative vs. quantitative research</vt:lpstr>
      <vt:lpstr>Examples of empirical research methods</vt:lpstr>
      <vt:lpstr>Applied Research</vt:lpstr>
      <vt:lpstr> Course: Research methodology in translation studies  Unit 5: Questions, claims, hypothesis Prof. Emerita M. Sidiropoulou </vt:lpstr>
      <vt:lpstr>Asking good questions is one of the secrets of research</vt:lpstr>
      <vt:lpstr>Arriving at potential answers &amp; making reasonable claims by logical analysis</vt:lpstr>
      <vt:lpstr>Four kinds of Hypotheses A hypothesis may simply arise from intuition</vt:lpstr>
      <vt:lpstr>Hypothesis testing distinguishes scientific work from other ways of searching for knowledge</vt:lpstr>
      <vt:lpstr>Hypotheses tested on four criteria</vt:lpstr>
      <vt:lpstr>Science does not proceed by piling up truths  but by developing better and better hypotheses</vt:lpstr>
      <vt:lpstr>What type of hypothesis does this paper support?</vt:lpstr>
      <vt:lpstr>Politeness Theory and Relational Work Miriam A. Locher / Richard J. Watts Published Online: JPR 2005-07-27</vt:lpstr>
      <vt:lpstr>Politeness and in-directness across cultures: A comparison of English, German, Polish and Russian requests  Eva Ogiermann Published Online: 2009-07-15  JPR</vt:lpstr>
      <vt:lpstr>Impoliteness and Entertainment in the Television Quiz Show: The Weakest Link Jonathan Culpeper  Published Online: 2005-07-27 JPR</vt:lpstr>
      <vt:lpstr>Gender and impoliteness Sara Mills Published Online: 2005-07-27 </vt:lpstr>
      <vt:lpstr>Identity and impoliteness: The expert in the talent show Idol Pilar Garcés-Conejos Blitvich / Patricia Bou-Franch/ Nuria Lorenzo-Dus          Published Online: 2013-01-18 </vt:lpstr>
      <vt:lpstr>A study into politeness strategies and politeness markers in Jordanian print advertisements as persuasive tools Sadam Issa        Published Online: 2017-02-02 </vt:lpstr>
      <vt:lpstr>Children’s early awareness of the effect of interpersonal status on politeness Yupin Chen      Published Online: 2017-02-02 </vt:lpstr>
      <vt:lpstr>Off-record politeness in Sophocles: The patterned dialogues of female characters Marco Catrambone    Published Online: 2016-06-15</vt:lpstr>
      <vt:lpstr>The stranger on the threshold. Telemachus welcomes Athena in Odyssey 1.102–143: a case study of polite interaction in ancient Greek culture       Francesco Mari  Published Online: 2016-06-15</vt:lpstr>
      <vt:lpstr>Polite like an Egyptian? Case Studies of Politeness in the Late Ramesside Letters       Kim Ridealgh       Published Online: 2016-06-15 </vt:lpstr>
      <vt:lpstr>Conceptualizing conversational humour as (im)politeness: The case of film talk    Marta Dynel Published Online: 2016-02-02 </vt:lpstr>
      <vt:lpstr>The face of others: Triadic and dyadic interactions in Korea and the United States   Hunter Hatfield / Jee-Won Hahn Published Online: 2014-07-02 </vt:lpstr>
      <vt:lpstr>Rethinking Discernment (the ability to judge well.) Dániel Z. Kádár/ Sara Mills Published Online: 2013-06-28</vt:lpstr>
      <vt:lpstr>From Politeness1 to Politeness2: Tracking norms of im/politeness across time and space Marina Terkourafi</vt:lpstr>
      <vt:lpstr>When is an email really offensive?: Argumentativity and variability in evaluations of impoliteness  Michael Haugh Published Online: 2010-03-15 </vt:lpstr>
      <vt:lpstr>Virtual community and politeness: The use of female markers of identity and solidarity in a transvestites' website  Gaëlle Planchenault   Published Online: 2010-03-15</vt:lpstr>
      <vt:lpstr>Politeness and leadership discourse in New Zealand and Hong Kong: A cross-cultural case study of workplace talk Stephanie Schnurr / Angela Chan Published Online: 2009-07-15</vt:lpstr>
      <vt:lpstr>Invitations and politeness in Greek: The age variable Spyridoula Bella Published Online: 2009-07-15</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Admin</dc:creator>
  <cp:lastModifiedBy>reviewer</cp:lastModifiedBy>
  <cp:revision>379</cp:revision>
  <dcterms:created xsi:type="dcterms:W3CDTF">2018-07-22T13:48:24Z</dcterms:created>
  <dcterms:modified xsi:type="dcterms:W3CDTF">2024-11-06T17:45:13Z</dcterms:modified>
</cp:coreProperties>
</file>