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5" r:id="rId4"/>
    <p:sldId id="266" r:id="rId5"/>
    <p:sldId id="267" r:id="rId6"/>
    <p:sldId id="268" r:id="rId7"/>
    <p:sldId id="269" r:id="rId8"/>
    <p:sldId id="270" r:id="rId9"/>
    <p:sldId id="271" r:id="rId10"/>
    <p:sldId id="274" r:id="rId11"/>
    <p:sldId id="272" r:id="rId12"/>
    <p:sldId id="273" r:id="rId13"/>
    <p:sldId id="275" r:id="rId14"/>
    <p:sldId id="277" r:id="rId15"/>
    <p:sldId id="278" r:id="rId16"/>
    <p:sldId id="261" r:id="rId17"/>
    <p:sldId id="279" r:id="rId18"/>
    <p:sldId id="280" r:id="rId19"/>
    <p:sldId id="285" r:id="rId20"/>
    <p:sldId id="282" r:id="rId21"/>
    <p:sldId id="283" r:id="rId22"/>
    <p:sldId id="284"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82" autoAdjust="0"/>
    <p:restoredTop sz="94660"/>
  </p:normalViewPr>
  <p:slideViewPr>
    <p:cSldViewPr>
      <p:cViewPr varScale="1">
        <p:scale>
          <a:sx n="68" d="100"/>
          <a:sy n="68" d="100"/>
        </p:scale>
        <p:origin x="11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762CD16-D696-4A44-9C2B-0FB6F6DC953C}" type="datetimeFigureOut">
              <a:rPr lang="en-GB" smtClean="0"/>
              <a:t>29/05/2025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02D288-C294-4BFE-BC28-B2AABBA113D9}" type="slidenum">
              <a:rPr lang="en-GB" smtClean="0"/>
              <a:t>‹#›</a:t>
            </a:fld>
            <a:endParaRPr lang="en-GB"/>
          </a:p>
        </p:txBody>
      </p:sp>
    </p:spTree>
    <p:extLst>
      <p:ext uri="{BB962C8B-B14F-4D97-AF65-F5344CB8AC3E}">
        <p14:creationId xmlns:p14="http://schemas.microsoft.com/office/powerpoint/2010/main" val="1347281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762CD16-D696-4A44-9C2B-0FB6F6DC953C}" type="datetimeFigureOut">
              <a:rPr lang="en-GB" smtClean="0"/>
              <a:t>29/05/2025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02D288-C294-4BFE-BC28-B2AABBA113D9}" type="slidenum">
              <a:rPr lang="en-GB" smtClean="0"/>
              <a:t>‹#›</a:t>
            </a:fld>
            <a:endParaRPr lang="en-GB"/>
          </a:p>
        </p:txBody>
      </p:sp>
    </p:spTree>
    <p:extLst>
      <p:ext uri="{BB962C8B-B14F-4D97-AF65-F5344CB8AC3E}">
        <p14:creationId xmlns:p14="http://schemas.microsoft.com/office/powerpoint/2010/main" val="640766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762CD16-D696-4A44-9C2B-0FB6F6DC953C}" type="datetimeFigureOut">
              <a:rPr lang="en-GB" smtClean="0"/>
              <a:t>29/05/2025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02D288-C294-4BFE-BC28-B2AABBA113D9}" type="slidenum">
              <a:rPr lang="en-GB" smtClean="0"/>
              <a:t>‹#›</a:t>
            </a:fld>
            <a:endParaRPr lang="en-GB"/>
          </a:p>
        </p:txBody>
      </p:sp>
    </p:spTree>
    <p:extLst>
      <p:ext uri="{BB962C8B-B14F-4D97-AF65-F5344CB8AC3E}">
        <p14:creationId xmlns:p14="http://schemas.microsoft.com/office/powerpoint/2010/main" val="4199148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762CD16-D696-4A44-9C2B-0FB6F6DC953C}" type="datetimeFigureOut">
              <a:rPr lang="en-GB" smtClean="0"/>
              <a:t>29/05/2025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02D288-C294-4BFE-BC28-B2AABBA113D9}" type="slidenum">
              <a:rPr lang="en-GB" smtClean="0"/>
              <a:t>‹#›</a:t>
            </a:fld>
            <a:endParaRPr lang="en-GB"/>
          </a:p>
        </p:txBody>
      </p:sp>
    </p:spTree>
    <p:extLst>
      <p:ext uri="{BB962C8B-B14F-4D97-AF65-F5344CB8AC3E}">
        <p14:creationId xmlns:p14="http://schemas.microsoft.com/office/powerpoint/2010/main" val="4214200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62CD16-D696-4A44-9C2B-0FB6F6DC953C}" type="datetimeFigureOut">
              <a:rPr lang="en-GB" smtClean="0"/>
              <a:t>29/05/2025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02D288-C294-4BFE-BC28-B2AABBA113D9}" type="slidenum">
              <a:rPr lang="en-GB" smtClean="0"/>
              <a:t>‹#›</a:t>
            </a:fld>
            <a:endParaRPr lang="en-GB"/>
          </a:p>
        </p:txBody>
      </p:sp>
    </p:spTree>
    <p:extLst>
      <p:ext uri="{BB962C8B-B14F-4D97-AF65-F5344CB8AC3E}">
        <p14:creationId xmlns:p14="http://schemas.microsoft.com/office/powerpoint/2010/main" val="332451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762CD16-D696-4A44-9C2B-0FB6F6DC953C}" type="datetimeFigureOut">
              <a:rPr lang="en-GB" smtClean="0"/>
              <a:t>29/05/2025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02D288-C294-4BFE-BC28-B2AABBA113D9}" type="slidenum">
              <a:rPr lang="en-GB" smtClean="0"/>
              <a:t>‹#›</a:t>
            </a:fld>
            <a:endParaRPr lang="en-GB"/>
          </a:p>
        </p:txBody>
      </p:sp>
    </p:spTree>
    <p:extLst>
      <p:ext uri="{BB962C8B-B14F-4D97-AF65-F5344CB8AC3E}">
        <p14:creationId xmlns:p14="http://schemas.microsoft.com/office/powerpoint/2010/main" val="1810581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762CD16-D696-4A44-9C2B-0FB6F6DC953C}" type="datetimeFigureOut">
              <a:rPr lang="en-GB" smtClean="0"/>
              <a:t>29/05/2025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702D288-C294-4BFE-BC28-B2AABBA113D9}" type="slidenum">
              <a:rPr lang="en-GB" smtClean="0"/>
              <a:t>‹#›</a:t>
            </a:fld>
            <a:endParaRPr lang="en-GB"/>
          </a:p>
        </p:txBody>
      </p:sp>
    </p:spTree>
    <p:extLst>
      <p:ext uri="{BB962C8B-B14F-4D97-AF65-F5344CB8AC3E}">
        <p14:creationId xmlns:p14="http://schemas.microsoft.com/office/powerpoint/2010/main" val="292947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62CD16-D696-4A44-9C2B-0FB6F6DC953C}" type="datetimeFigureOut">
              <a:rPr lang="en-GB" smtClean="0"/>
              <a:t>29/05/2025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02D288-C294-4BFE-BC28-B2AABBA113D9}" type="slidenum">
              <a:rPr lang="en-GB" smtClean="0"/>
              <a:t>‹#›</a:t>
            </a:fld>
            <a:endParaRPr lang="en-GB"/>
          </a:p>
        </p:txBody>
      </p:sp>
    </p:spTree>
    <p:extLst>
      <p:ext uri="{BB962C8B-B14F-4D97-AF65-F5344CB8AC3E}">
        <p14:creationId xmlns:p14="http://schemas.microsoft.com/office/powerpoint/2010/main" val="3229042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62CD16-D696-4A44-9C2B-0FB6F6DC953C}" type="datetimeFigureOut">
              <a:rPr lang="en-GB" smtClean="0"/>
              <a:t>29/05/2025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702D288-C294-4BFE-BC28-B2AABBA113D9}" type="slidenum">
              <a:rPr lang="en-GB" smtClean="0"/>
              <a:t>‹#›</a:t>
            </a:fld>
            <a:endParaRPr lang="en-GB"/>
          </a:p>
        </p:txBody>
      </p:sp>
    </p:spTree>
    <p:extLst>
      <p:ext uri="{BB962C8B-B14F-4D97-AF65-F5344CB8AC3E}">
        <p14:creationId xmlns:p14="http://schemas.microsoft.com/office/powerpoint/2010/main" val="3942504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62CD16-D696-4A44-9C2B-0FB6F6DC953C}" type="datetimeFigureOut">
              <a:rPr lang="en-GB" smtClean="0"/>
              <a:t>29/05/2025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02D288-C294-4BFE-BC28-B2AABBA113D9}" type="slidenum">
              <a:rPr lang="en-GB" smtClean="0"/>
              <a:t>‹#›</a:t>
            </a:fld>
            <a:endParaRPr lang="en-GB"/>
          </a:p>
        </p:txBody>
      </p:sp>
    </p:spTree>
    <p:extLst>
      <p:ext uri="{BB962C8B-B14F-4D97-AF65-F5344CB8AC3E}">
        <p14:creationId xmlns:p14="http://schemas.microsoft.com/office/powerpoint/2010/main" val="1741203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62CD16-D696-4A44-9C2B-0FB6F6DC953C}" type="datetimeFigureOut">
              <a:rPr lang="en-GB" smtClean="0"/>
              <a:t>29/05/2025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02D288-C294-4BFE-BC28-B2AABBA113D9}" type="slidenum">
              <a:rPr lang="en-GB" smtClean="0"/>
              <a:t>‹#›</a:t>
            </a:fld>
            <a:endParaRPr lang="en-GB"/>
          </a:p>
        </p:txBody>
      </p:sp>
    </p:spTree>
    <p:extLst>
      <p:ext uri="{BB962C8B-B14F-4D97-AF65-F5344CB8AC3E}">
        <p14:creationId xmlns:p14="http://schemas.microsoft.com/office/powerpoint/2010/main" val="2691489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62CD16-D696-4A44-9C2B-0FB6F6DC953C}" type="datetimeFigureOut">
              <a:rPr lang="en-GB" smtClean="0"/>
              <a:t>29/05/2025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02D288-C294-4BFE-BC28-B2AABBA113D9}" type="slidenum">
              <a:rPr lang="en-GB" smtClean="0"/>
              <a:t>‹#›</a:t>
            </a:fld>
            <a:endParaRPr lang="en-GB"/>
          </a:p>
        </p:txBody>
      </p:sp>
    </p:spTree>
    <p:extLst>
      <p:ext uri="{BB962C8B-B14F-4D97-AF65-F5344CB8AC3E}">
        <p14:creationId xmlns:p14="http://schemas.microsoft.com/office/powerpoint/2010/main" val="2208510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financial crisis of 2008 (II)</a:t>
            </a:r>
          </a:p>
        </p:txBody>
      </p:sp>
      <p:sp>
        <p:nvSpPr>
          <p:cNvPr id="3" name="Subtitle 2"/>
          <p:cNvSpPr>
            <a:spLocks noGrp="1"/>
          </p:cNvSpPr>
          <p:nvPr>
            <p:ph type="subTitle" idx="1"/>
          </p:nvPr>
        </p:nvSpPr>
        <p:spPr/>
        <p:txBody>
          <a:bodyPr/>
          <a:lstStyle/>
          <a:p>
            <a:r>
              <a:rPr lang="en-GB" dirty="0" err="1"/>
              <a:t>Constantinos</a:t>
            </a:r>
            <a:r>
              <a:rPr lang="en-GB" dirty="0"/>
              <a:t> </a:t>
            </a:r>
            <a:r>
              <a:rPr lang="en-GB" dirty="0" err="1"/>
              <a:t>Repapis</a:t>
            </a:r>
            <a:endParaRPr lang="en-GB" dirty="0"/>
          </a:p>
          <a:p>
            <a:endParaRPr lang="en-GB" dirty="0"/>
          </a:p>
        </p:txBody>
      </p:sp>
    </p:spTree>
    <p:extLst>
      <p:ext uri="{BB962C8B-B14F-4D97-AF65-F5344CB8AC3E}">
        <p14:creationId xmlns:p14="http://schemas.microsoft.com/office/powerpoint/2010/main" val="2614423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GB" dirty="0"/>
              <a:t>The Moral Hazard Problem</a:t>
            </a:r>
          </a:p>
        </p:txBody>
      </p:sp>
      <p:sp>
        <p:nvSpPr>
          <p:cNvPr id="3" name="Content Placeholder 2"/>
          <p:cNvSpPr>
            <a:spLocks noGrp="1"/>
          </p:cNvSpPr>
          <p:nvPr>
            <p:ph idx="1"/>
          </p:nvPr>
        </p:nvSpPr>
        <p:spPr>
          <a:xfrm>
            <a:off x="107504" y="980728"/>
            <a:ext cx="8928992" cy="5760640"/>
          </a:xfrm>
        </p:spPr>
        <p:txBody>
          <a:bodyPr>
            <a:normAutofit fontScale="62500" lnSpcReduction="20000"/>
          </a:bodyPr>
          <a:lstStyle/>
          <a:p>
            <a:r>
              <a:rPr lang="en-GB" dirty="0"/>
              <a:t>Moral Hazard definition: </a:t>
            </a:r>
            <a:r>
              <a:rPr lang="en-GB" b="1" i="1" dirty="0"/>
              <a:t>Someone increases their exposure to risk when insured.</a:t>
            </a:r>
            <a:r>
              <a:rPr lang="en-GB" dirty="0"/>
              <a:t> Therefore, </a:t>
            </a:r>
            <a:r>
              <a:rPr lang="en-GB" i="1" dirty="0"/>
              <a:t>a person takes more risks because someone else bears the cost of those risks</a:t>
            </a:r>
            <a:r>
              <a:rPr lang="en-GB" dirty="0"/>
              <a:t>. </a:t>
            </a:r>
          </a:p>
          <a:p>
            <a:pPr lvl="1"/>
            <a:r>
              <a:rPr lang="en-GB" dirty="0"/>
              <a:t>Moral hazard arises when the </a:t>
            </a:r>
            <a:r>
              <a:rPr lang="en-GB" b="1" i="1" dirty="0"/>
              <a:t>taking of insurance changes the behavioural response to risk taking</a:t>
            </a:r>
            <a:r>
              <a:rPr lang="en-GB" dirty="0"/>
              <a:t>.</a:t>
            </a:r>
          </a:p>
          <a:p>
            <a:pPr lvl="1"/>
            <a:r>
              <a:rPr lang="en-GB" dirty="0"/>
              <a:t>Usual reasons the problem arises is an </a:t>
            </a:r>
            <a:r>
              <a:rPr lang="en-GB" b="1" i="1" dirty="0"/>
              <a:t>information asymmetry</a:t>
            </a:r>
            <a:r>
              <a:rPr lang="en-GB" dirty="0"/>
              <a:t>. One part of the transaction has information not available to the other and exploits this knowledge difference. </a:t>
            </a:r>
          </a:p>
          <a:p>
            <a:pPr lvl="1"/>
            <a:endParaRPr lang="en-GB" dirty="0"/>
          </a:p>
          <a:p>
            <a:r>
              <a:rPr lang="en-GB" dirty="0"/>
              <a:t>The basic argument in this setting is: Bankers are rational and self-interested and they do not care of the social costs of their actions. </a:t>
            </a:r>
          </a:p>
          <a:p>
            <a:pPr lvl="1"/>
            <a:r>
              <a:rPr lang="en-GB" dirty="0"/>
              <a:t>Bankers know that the </a:t>
            </a:r>
            <a:r>
              <a:rPr lang="en-GB" i="1" dirty="0"/>
              <a:t>government will intervene when there is a crisis to save the banks for the benefit of the economy.</a:t>
            </a:r>
          </a:p>
          <a:p>
            <a:pPr lvl="1"/>
            <a:r>
              <a:rPr lang="en-GB" dirty="0"/>
              <a:t>This means that they can always rely on the government to bail them out if things go wrong. Their actions are fully insured.</a:t>
            </a:r>
          </a:p>
          <a:p>
            <a:pPr lvl="1"/>
            <a:r>
              <a:rPr lang="en-GB" dirty="0"/>
              <a:t>This motivates them to take more risky decisions than they would otherwise take.</a:t>
            </a:r>
          </a:p>
          <a:p>
            <a:pPr lvl="2"/>
            <a:r>
              <a:rPr lang="en-GB" dirty="0"/>
              <a:t>If they make profits because of higher risk, they will make high bonuses. Otherwise they will simply be bailed out and the government pay their losses.</a:t>
            </a:r>
          </a:p>
          <a:p>
            <a:pPr lvl="2"/>
            <a:r>
              <a:rPr lang="en-GB" dirty="0"/>
              <a:t>This leads to too much risk taken by the banks, and eventually to a crisis, as these risky investment turn bad.</a:t>
            </a:r>
          </a:p>
          <a:p>
            <a:pPr marL="914400" lvl="2" indent="0">
              <a:buNone/>
            </a:pPr>
            <a:endParaRPr lang="en-GB" dirty="0"/>
          </a:p>
          <a:p>
            <a:r>
              <a:rPr lang="en-GB" dirty="0"/>
              <a:t>Policy conclusion: </a:t>
            </a:r>
            <a:r>
              <a:rPr lang="en-GB" b="1" i="1" dirty="0"/>
              <a:t>Do not bail out banks that fail or you will create a Moral Hazard problem</a:t>
            </a:r>
            <a:r>
              <a:rPr lang="en-GB" dirty="0"/>
              <a:t>.</a:t>
            </a:r>
          </a:p>
        </p:txBody>
      </p:sp>
      <p:sp>
        <p:nvSpPr>
          <p:cNvPr id="4" name="Line 4"/>
          <p:cNvSpPr>
            <a:spLocks noChangeShapeType="1"/>
          </p:cNvSpPr>
          <p:nvPr/>
        </p:nvSpPr>
        <p:spPr bwMode="auto">
          <a:xfrm>
            <a:off x="395534" y="908720"/>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4092361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GB" dirty="0" err="1"/>
              <a:t>Microprudential</a:t>
            </a:r>
            <a:r>
              <a:rPr lang="en-GB" dirty="0"/>
              <a:t> regulation</a:t>
            </a:r>
          </a:p>
        </p:txBody>
      </p:sp>
      <p:sp>
        <p:nvSpPr>
          <p:cNvPr id="3" name="Content Placeholder 2"/>
          <p:cNvSpPr>
            <a:spLocks noGrp="1"/>
          </p:cNvSpPr>
          <p:nvPr>
            <p:ph idx="1"/>
          </p:nvPr>
        </p:nvSpPr>
        <p:spPr>
          <a:xfrm>
            <a:off x="0" y="1196752"/>
            <a:ext cx="9144000" cy="5328592"/>
          </a:xfrm>
        </p:spPr>
        <p:txBody>
          <a:bodyPr>
            <a:normAutofit fontScale="70000" lnSpcReduction="20000"/>
          </a:bodyPr>
          <a:lstStyle/>
          <a:p>
            <a:r>
              <a:rPr lang="en-GB" dirty="0"/>
              <a:t>Traditional </a:t>
            </a:r>
            <a:r>
              <a:rPr lang="en-GB" dirty="0" err="1"/>
              <a:t>microprudential</a:t>
            </a:r>
            <a:r>
              <a:rPr lang="en-GB" dirty="0"/>
              <a:t> regulation of banks is based on the following logic: </a:t>
            </a:r>
          </a:p>
          <a:p>
            <a:pPr lvl="1"/>
            <a:r>
              <a:rPr lang="en-GB" dirty="0"/>
              <a:t>Banks finance themselves with government-insured deposits. </a:t>
            </a:r>
          </a:p>
          <a:p>
            <a:pPr lvl="1"/>
            <a:r>
              <a:rPr lang="en-GB" dirty="0"/>
              <a:t>While deposit insurance has the valuable effect of preventing runs it </a:t>
            </a:r>
            <a:r>
              <a:rPr lang="en-GB" b="1" i="1" dirty="0"/>
              <a:t>creates an incentive for bank managers to take excessive risks knowing that they will be bailed out</a:t>
            </a:r>
            <a:r>
              <a:rPr lang="en-GB" dirty="0"/>
              <a:t>. </a:t>
            </a:r>
          </a:p>
          <a:p>
            <a:pPr lvl="1"/>
            <a:r>
              <a:rPr lang="en-GB" dirty="0"/>
              <a:t>The goal of capital regulation is </a:t>
            </a:r>
            <a:r>
              <a:rPr lang="en-GB" b="1" i="1" dirty="0"/>
              <a:t>to force banks to internalize losses</a:t>
            </a:r>
            <a:r>
              <a:rPr lang="en-GB" dirty="0"/>
              <a:t>, thereby protecting the deposit insurance fund and mitigating </a:t>
            </a:r>
            <a:r>
              <a:rPr lang="en-GB" b="1" i="1" dirty="0"/>
              <a:t>moral hazard</a:t>
            </a:r>
            <a:r>
              <a:rPr lang="en-GB" dirty="0"/>
              <a:t>. </a:t>
            </a:r>
          </a:p>
          <a:p>
            <a:pPr lvl="1"/>
            <a:r>
              <a:rPr lang="en-GB" dirty="0"/>
              <a:t>If the </a:t>
            </a:r>
            <a:r>
              <a:rPr lang="en-GB" b="1" i="1" dirty="0"/>
              <a:t>probability of the deposit insurer bearing losses is reduced to a low enough level</a:t>
            </a:r>
            <a:r>
              <a:rPr lang="en-GB" dirty="0"/>
              <a:t>, </a:t>
            </a:r>
            <a:r>
              <a:rPr lang="en-GB" dirty="0" err="1"/>
              <a:t>microprudential</a:t>
            </a:r>
            <a:r>
              <a:rPr lang="en-GB" dirty="0"/>
              <a:t> regulation is doing its job.</a:t>
            </a:r>
          </a:p>
          <a:p>
            <a:pPr marL="457200" lvl="1" indent="0">
              <a:buNone/>
            </a:pPr>
            <a:endParaRPr lang="en-GB" dirty="0"/>
          </a:p>
          <a:p>
            <a:r>
              <a:rPr lang="en-GB" dirty="0"/>
              <a:t>The basic critique of </a:t>
            </a:r>
            <a:r>
              <a:rPr lang="en-GB" dirty="0" err="1"/>
              <a:t>microprudential</a:t>
            </a:r>
            <a:r>
              <a:rPr lang="en-GB" dirty="0"/>
              <a:t> regulation can be understood as follows: </a:t>
            </a:r>
          </a:p>
          <a:p>
            <a:pPr lvl="1"/>
            <a:r>
              <a:rPr lang="en-GB" dirty="0"/>
              <a:t>When a regulator pushes a troubled bank to restore its capital ratio, the regulator does not care </a:t>
            </a:r>
            <a:r>
              <a:rPr lang="en-GB" b="1" i="1" dirty="0"/>
              <a:t>whether the bank adjusts via raising new capital or by shrinking assets</a:t>
            </a:r>
            <a:r>
              <a:rPr lang="en-GB" dirty="0"/>
              <a:t>. </a:t>
            </a:r>
          </a:p>
          <a:p>
            <a:pPr lvl="2"/>
            <a:r>
              <a:rPr lang="en-GB" dirty="0"/>
              <a:t>Either way, the bank’s probability of failure is brought back to a tolerable level, which is all that a </a:t>
            </a:r>
            <a:r>
              <a:rPr lang="en-GB" dirty="0" err="1"/>
              <a:t>microprudential</a:t>
            </a:r>
            <a:r>
              <a:rPr lang="en-GB" dirty="0"/>
              <a:t> regulator cares about.</a:t>
            </a:r>
          </a:p>
          <a:p>
            <a:endParaRPr lang="en-GB" dirty="0"/>
          </a:p>
        </p:txBody>
      </p:sp>
      <p:sp>
        <p:nvSpPr>
          <p:cNvPr id="4" name="Line 4"/>
          <p:cNvSpPr>
            <a:spLocks noChangeShapeType="1"/>
          </p:cNvSpPr>
          <p:nvPr/>
        </p:nvSpPr>
        <p:spPr bwMode="auto">
          <a:xfrm>
            <a:off x="395534" y="1052736"/>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3053081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dirty="0" err="1"/>
              <a:t>Macroprudential</a:t>
            </a:r>
            <a:r>
              <a:rPr lang="en-GB" dirty="0"/>
              <a:t> policy</a:t>
            </a:r>
          </a:p>
        </p:txBody>
      </p:sp>
      <p:sp>
        <p:nvSpPr>
          <p:cNvPr id="3" name="Content Placeholder 2"/>
          <p:cNvSpPr>
            <a:spLocks noGrp="1"/>
          </p:cNvSpPr>
          <p:nvPr>
            <p:ph idx="1"/>
          </p:nvPr>
        </p:nvSpPr>
        <p:spPr>
          <a:xfrm>
            <a:off x="251520" y="1196752"/>
            <a:ext cx="8712968" cy="4929411"/>
          </a:xfrm>
        </p:spPr>
        <p:txBody>
          <a:bodyPr>
            <a:normAutofit fontScale="77500" lnSpcReduction="20000"/>
          </a:bodyPr>
          <a:lstStyle/>
          <a:p>
            <a:r>
              <a:rPr lang="en-GB" dirty="0"/>
              <a:t>In the simplest terms, one can characterize the </a:t>
            </a:r>
            <a:r>
              <a:rPr lang="en-GB" dirty="0" err="1"/>
              <a:t>macroprudential</a:t>
            </a:r>
            <a:r>
              <a:rPr lang="en-GB" dirty="0"/>
              <a:t> approach to financial regulation as an effort </a:t>
            </a:r>
            <a:r>
              <a:rPr lang="en-GB" b="1" i="1" dirty="0"/>
              <a:t>to control the social costs associated with excessive balance sheet shrinkage on the part of multiple financial institutions hit with a common shock</a:t>
            </a:r>
            <a:r>
              <a:rPr lang="en-GB" dirty="0"/>
              <a:t>.</a:t>
            </a:r>
          </a:p>
          <a:p>
            <a:pPr marL="0" indent="0">
              <a:buNone/>
            </a:pPr>
            <a:endParaRPr lang="en-GB" dirty="0"/>
          </a:p>
          <a:p>
            <a:r>
              <a:rPr lang="en-GB" dirty="0"/>
              <a:t>For </a:t>
            </a:r>
            <a:r>
              <a:rPr lang="en-GB" dirty="0" err="1"/>
              <a:t>macroprudential</a:t>
            </a:r>
            <a:r>
              <a:rPr lang="en-GB" dirty="0"/>
              <a:t> regulation, two questions must be answered. </a:t>
            </a:r>
          </a:p>
          <a:p>
            <a:pPr lvl="1"/>
            <a:r>
              <a:rPr lang="en-GB" dirty="0"/>
              <a:t>First, </a:t>
            </a:r>
            <a:r>
              <a:rPr lang="en-GB" b="1" i="1" dirty="0"/>
              <a:t>what are the costs imposed on society when many financial firms shrink their assets at the same time</a:t>
            </a:r>
            <a:r>
              <a:rPr lang="en-GB" dirty="0"/>
              <a:t>? </a:t>
            </a:r>
          </a:p>
          <a:p>
            <a:pPr lvl="1"/>
            <a:r>
              <a:rPr lang="en-GB" dirty="0"/>
              <a:t>Second, </a:t>
            </a:r>
            <a:r>
              <a:rPr lang="en-GB" b="1" i="1" dirty="0"/>
              <a:t>why do individual firms not internalize these costs? </a:t>
            </a:r>
            <a:r>
              <a:rPr lang="en-GB" dirty="0"/>
              <a:t>That is, why do they not raise fresh capital rather than reduce assets when a bad shock hits? Or alternatively, why do they not build sufficiently large capital buffers ahead of time so that they can withstand a shock without needing either to raise capital or to reduce assets? </a:t>
            </a:r>
          </a:p>
        </p:txBody>
      </p:sp>
      <p:sp>
        <p:nvSpPr>
          <p:cNvPr id="4" name="Line 4"/>
          <p:cNvSpPr>
            <a:spLocks noChangeShapeType="1"/>
          </p:cNvSpPr>
          <p:nvPr/>
        </p:nvSpPr>
        <p:spPr bwMode="auto">
          <a:xfrm>
            <a:off x="395534" y="1124744"/>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134169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48072"/>
          </a:xfrm>
        </p:spPr>
        <p:txBody>
          <a:bodyPr>
            <a:normAutofit fontScale="90000"/>
          </a:bodyPr>
          <a:lstStyle/>
          <a:p>
            <a:r>
              <a:rPr lang="en-GB" dirty="0"/>
              <a:t>The Fire sales problem</a:t>
            </a:r>
          </a:p>
        </p:txBody>
      </p:sp>
      <p:sp>
        <p:nvSpPr>
          <p:cNvPr id="3" name="Content Placeholder 2"/>
          <p:cNvSpPr>
            <a:spLocks noGrp="1"/>
          </p:cNvSpPr>
          <p:nvPr>
            <p:ph idx="1"/>
          </p:nvPr>
        </p:nvSpPr>
        <p:spPr>
          <a:xfrm>
            <a:off x="0" y="836712"/>
            <a:ext cx="9144000" cy="6021288"/>
          </a:xfrm>
        </p:spPr>
        <p:txBody>
          <a:bodyPr>
            <a:normAutofit fontScale="62500" lnSpcReduction="20000"/>
          </a:bodyPr>
          <a:lstStyle/>
          <a:p>
            <a:r>
              <a:rPr lang="en-GB" dirty="0"/>
              <a:t>Fire sales definition: </a:t>
            </a:r>
            <a:r>
              <a:rPr lang="en-GB" b="1" dirty="0"/>
              <a:t>Is the sale of goods at extremely discounted prices</a:t>
            </a:r>
            <a:r>
              <a:rPr lang="en-GB" dirty="0"/>
              <a:t>.</a:t>
            </a:r>
          </a:p>
          <a:p>
            <a:r>
              <a:rPr lang="en-GB" dirty="0"/>
              <a:t>Fire sales occur in the financial markets </a:t>
            </a:r>
            <a:r>
              <a:rPr lang="en-GB" b="1" i="1" dirty="0"/>
              <a:t>when bidders who value assets highly are prevented from bidding on them </a:t>
            </a:r>
            <a:r>
              <a:rPr lang="en-GB" dirty="0"/>
              <a:t>(because of liquidity or other constraints), </a:t>
            </a:r>
            <a:r>
              <a:rPr lang="en-GB" b="1" i="1" dirty="0"/>
              <a:t>depressing the average selling price below what it otherwise would be</a:t>
            </a:r>
            <a:r>
              <a:rPr lang="en-GB" dirty="0"/>
              <a:t>.</a:t>
            </a:r>
          </a:p>
          <a:p>
            <a:pPr lvl="1"/>
            <a:r>
              <a:rPr lang="en-GB" dirty="0"/>
              <a:t>This lowering of the price can cause even further issues, and price drops, because it may be inaccurately perceived as signalling negative information.</a:t>
            </a:r>
          </a:p>
          <a:p>
            <a:pPr marL="0" indent="0">
              <a:buNone/>
            </a:pPr>
            <a:endParaRPr lang="en-GB" dirty="0"/>
          </a:p>
          <a:p>
            <a:r>
              <a:rPr lang="en-GB" dirty="0"/>
              <a:t>The transition mechanism: </a:t>
            </a:r>
          </a:p>
          <a:p>
            <a:pPr lvl="1"/>
            <a:r>
              <a:rPr lang="en-GB" dirty="0"/>
              <a:t>A bank </a:t>
            </a:r>
            <a:r>
              <a:rPr lang="en-GB" b="1" i="1" dirty="0"/>
              <a:t>wants to reduce its exposure to </a:t>
            </a:r>
            <a:r>
              <a:rPr lang="en-GB" b="1" i="1" dirty="0" err="1"/>
              <a:t>riskly</a:t>
            </a:r>
            <a:r>
              <a:rPr lang="en-GB" b="1" i="1" dirty="0"/>
              <a:t> assets </a:t>
            </a:r>
            <a:r>
              <a:rPr lang="en-GB" dirty="0"/>
              <a:t>as economic forecasts turn negative.</a:t>
            </a:r>
          </a:p>
          <a:p>
            <a:pPr lvl="1"/>
            <a:r>
              <a:rPr lang="en-GB" dirty="0"/>
              <a:t>The bank can </a:t>
            </a:r>
            <a:r>
              <a:rPr lang="en-GB" b="1" i="1" dirty="0"/>
              <a:t>clean its balance sheet by dumping illiquid securities </a:t>
            </a:r>
            <a:r>
              <a:rPr lang="en-GB" dirty="0"/>
              <a:t>(think of toxic mortgage-backed securities) into the market. Prices for these securities drops sharply.</a:t>
            </a:r>
          </a:p>
          <a:p>
            <a:pPr lvl="1"/>
            <a:r>
              <a:rPr lang="en-GB" dirty="0"/>
              <a:t>Bank A’s sale decision </a:t>
            </a:r>
            <a:r>
              <a:rPr lang="en-GB" b="1" i="1" dirty="0"/>
              <a:t>does not take account for the fact that it degrades the collateral value of any assets it or other banks hold</a:t>
            </a:r>
            <a:r>
              <a:rPr lang="en-GB" dirty="0"/>
              <a:t>.</a:t>
            </a:r>
          </a:p>
          <a:p>
            <a:pPr lvl="1"/>
            <a:r>
              <a:rPr lang="en-GB" dirty="0"/>
              <a:t>A’s fire-selling of its assets </a:t>
            </a:r>
            <a:r>
              <a:rPr lang="en-GB" b="1" i="1" dirty="0"/>
              <a:t>lowers the liquidation value that Bank B can realize for these same assets</a:t>
            </a:r>
            <a:r>
              <a:rPr lang="en-GB" dirty="0"/>
              <a:t>.</a:t>
            </a:r>
          </a:p>
          <a:p>
            <a:pPr lvl="1"/>
            <a:r>
              <a:rPr lang="en-GB" dirty="0"/>
              <a:t>Even if, at some point, the good in fire sale is priced reasonably, </a:t>
            </a:r>
            <a:r>
              <a:rPr lang="en-GB" b="1" i="1" dirty="0"/>
              <a:t>there are no buyers because of collateral constraint.</a:t>
            </a:r>
          </a:p>
          <a:p>
            <a:pPr lvl="2"/>
            <a:r>
              <a:rPr lang="en-GB" dirty="0"/>
              <a:t>Banks’ ability to </a:t>
            </a:r>
            <a:r>
              <a:rPr lang="en-GB"/>
              <a:t>raise cash </a:t>
            </a:r>
            <a:r>
              <a:rPr lang="en-GB" dirty="0"/>
              <a:t>to buy assets is constrained by the collateral value of their own assets which is decreasing.</a:t>
            </a:r>
          </a:p>
          <a:p>
            <a:pPr lvl="1"/>
            <a:r>
              <a:rPr lang="en-GB" dirty="0"/>
              <a:t>This creates a downward spiral, </a:t>
            </a:r>
            <a:r>
              <a:rPr lang="en-GB" b="1" i="1" dirty="0"/>
              <a:t>good banks</a:t>
            </a:r>
            <a:r>
              <a:rPr lang="en-GB" dirty="0"/>
              <a:t> – which did not take a lot of risk – </a:t>
            </a:r>
            <a:r>
              <a:rPr lang="en-GB" b="1" i="1" dirty="0"/>
              <a:t>go down with bad banks, that started the fire sale</a:t>
            </a:r>
            <a:r>
              <a:rPr lang="en-GB" dirty="0"/>
              <a:t>.</a:t>
            </a:r>
          </a:p>
        </p:txBody>
      </p:sp>
      <p:sp>
        <p:nvSpPr>
          <p:cNvPr id="4" name="Line 4"/>
          <p:cNvSpPr>
            <a:spLocks noChangeShapeType="1"/>
          </p:cNvSpPr>
          <p:nvPr/>
        </p:nvSpPr>
        <p:spPr bwMode="auto">
          <a:xfrm>
            <a:off x="395534" y="764704"/>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2290468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20080"/>
          </a:xfrm>
        </p:spPr>
        <p:txBody>
          <a:bodyPr>
            <a:normAutofit fontScale="90000"/>
          </a:bodyPr>
          <a:lstStyle/>
          <a:p>
            <a:r>
              <a:rPr lang="en-GB" dirty="0"/>
              <a:t>Policy conclusions of this literature</a:t>
            </a:r>
          </a:p>
        </p:txBody>
      </p:sp>
      <p:sp>
        <p:nvSpPr>
          <p:cNvPr id="3" name="Content Placeholder 2"/>
          <p:cNvSpPr>
            <a:spLocks noGrp="1"/>
          </p:cNvSpPr>
          <p:nvPr>
            <p:ph idx="1"/>
          </p:nvPr>
        </p:nvSpPr>
        <p:spPr>
          <a:xfrm>
            <a:off x="107504" y="980728"/>
            <a:ext cx="8928992" cy="5688632"/>
          </a:xfrm>
        </p:spPr>
        <p:txBody>
          <a:bodyPr>
            <a:normAutofit fontScale="77500" lnSpcReduction="20000"/>
          </a:bodyPr>
          <a:lstStyle/>
          <a:p>
            <a:r>
              <a:rPr lang="en-GB" dirty="0"/>
              <a:t>Essentially ‘</a:t>
            </a:r>
            <a:r>
              <a:rPr lang="en-GB" dirty="0" err="1"/>
              <a:t>macroprudential</a:t>
            </a:r>
            <a:r>
              <a:rPr lang="en-GB" dirty="0"/>
              <a:t>’ policy is a balancing act between </a:t>
            </a:r>
            <a:r>
              <a:rPr lang="en-GB" b="1" i="1" dirty="0"/>
              <a:t>incentives problems </a:t>
            </a:r>
            <a:r>
              <a:rPr lang="en-GB" dirty="0"/>
              <a:t>and </a:t>
            </a:r>
            <a:r>
              <a:rPr lang="en-GB" b="1" i="1" dirty="0"/>
              <a:t>systemic risks</a:t>
            </a:r>
            <a:r>
              <a:rPr lang="en-GB" dirty="0"/>
              <a:t>.</a:t>
            </a:r>
          </a:p>
          <a:p>
            <a:pPr marL="0" indent="0">
              <a:buNone/>
            </a:pPr>
            <a:r>
              <a:rPr lang="en-GB" dirty="0"/>
              <a:t> </a:t>
            </a:r>
            <a:endParaRPr lang="en-GB" sz="1800" dirty="0"/>
          </a:p>
          <a:p>
            <a:r>
              <a:rPr lang="en-GB" dirty="0"/>
              <a:t>Policy conclusions/suggestions are varied and include:</a:t>
            </a:r>
          </a:p>
          <a:p>
            <a:pPr lvl="1"/>
            <a:r>
              <a:rPr lang="en-GB" b="1" i="1" dirty="0"/>
              <a:t>Regulate bank manager’s bonuses</a:t>
            </a:r>
            <a:r>
              <a:rPr lang="en-GB" dirty="0"/>
              <a:t>. E.g. have them take bonuses on average profits of a few years rather than one year to mitigate the incentives problem.</a:t>
            </a:r>
          </a:p>
          <a:p>
            <a:pPr lvl="1"/>
            <a:r>
              <a:rPr lang="en-GB" b="1" i="1" dirty="0"/>
              <a:t>Increase capital requirements for banks (</a:t>
            </a:r>
            <a:r>
              <a:rPr lang="en-GB" dirty="0"/>
              <a:t>or/and improve the quality of capital that banks hold), so that they are more solvent if a crisis hits.</a:t>
            </a:r>
          </a:p>
          <a:p>
            <a:pPr lvl="1"/>
            <a:r>
              <a:rPr lang="en-GB" b="1" i="1" dirty="0"/>
              <a:t>Regulate more the ‘shadow’ banking sector</a:t>
            </a:r>
            <a:r>
              <a:rPr lang="en-GB" dirty="0"/>
              <a:t>, and create barriers between commercial/investment and other banking institutions.</a:t>
            </a:r>
          </a:p>
          <a:p>
            <a:pPr lvl="2"/>
            <a:r>
              <a:rPr lang="en-GB" dirty="0"/>
              <a:t>Thus if a crisis hits in one highly speculative fringe market, it does not influence the rest of the economy.</a:t>
            </a:r>
          </a:p>
          <a:p>
            <a:pPr marL="914400" lvl="2" indent="0">
              <a:buNone/>
            </a:pPr>
            <a:endParaRPr lang="en-GB" sz="1800" dirty="0"/>
          </a:p>
          <a:p>
            <a:pPr marL="571500" indent="-457200"/>
            <a:r>
              <a:rPr lang="en-GB" dirty="0"/>
              <a:t>In general the policy conclusion of this literature is to find the </a:t>
            </a:r>
            <a:r>
              <a:rPr lang="en-GB" b="1" i="1" dirty="0"/>
              <a:t>right institutional market framework</a:t>
            </a:r>
            <a:r>
              <a:rPr lang="en-GB" dirty="0"/>
              <a:t> that would </a:t>
            </a:r>
            <a:r>
              <a:rPr lang="en-GB" b="1" i="1" dirty="0"/>
              <a:t>align individual incentives with socially optimal outcomes</a:t>
            </a:r>
            <a:r>
              <a:rPr lang="en-GB" dirty="0"/>
              <a:t>. </a:t>
            </a:r>
          </a:p>
        </p:txBody>
      </p:sp>
      <p:sp>
        <p:nvSpPr>
          <p:cNvPr id="4" name="Line 4"/>
          <p:cNvSpPr>
            <a:spLocks noChangeShapeType="1"/>
          </p:cNvSpPr>
          <p:nvPr/>
        </p:nvSpPr>
        <p:spPr bwMode="auto">
          <a:xfrm>
            <a:off x="395534" y="908720"/>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3321798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GB" dirty="0"/>
              <a:t>Problems remain</a:t>
            </a:r>
          </a:p>
        </p:txBody>
      </p:sp>
      <p:sp>
        <p:nvSpPr>
          <p:cNvPr id="3" name="Content Placeholder 2"/>
          <p:cNvSpPr>
            <a:spLocks noGrp="1"/>
          </p:cNvSpPr>
          <p:nvPr>
            <p:ph idx="1"/>
          </p:nvPr>
        </p:nvSpPr>
        <p:spPr>
          <a:xfrm>
            <a:off x="467544" y="1916832"/>
            <a:ext cx="8229600" cy="3777283"/>
          </a:xfrm>
        </p:spPr>
        <p:txBody>
          <a:bodyPr>
            <a:normAutofit fontScale="92500" lnSpcReduction="20000"/>
          </a:bodyPr>
          <a:lstStyle/>
          <a:p>
            <a:pPr marL="0" indent="0">
              <a:buNone/>
            </a:pPr>
            <a:r>
              <a:rPr lang="en-GB" dirty="0"/>
              <a:t>While higher capital and liquidity requirements on banks will no doubt help to insulate banks from the consequences of large shocks, the danger is that, </a:t>
            </a:r>
            <a:r>
              <a:rPr lang="en-GB" b="1" i="1" dirty="0"/>
              <a:t>given the intensity of competition in financial services, they will also drive a larger share of intermediation into the shadow banking realm</a:t>
            </a:r>
            <a:r>
              <a:rPr lang="en-GB" dirty="0"/>
              <a:t>…If so, </a:t>
            </a:r>
            <a:r>
              <a:rPr lang="en-GB" i="1" dirty="0"/>
              <a:t>the individual regulated banks may be safer than they were before, but the overall system of credit creation may not</a:t>
            </a:r>
            <a:r>
              <a:rPr lang="en-GB" dirty="0"/>
              <a:t>.</a:t>
            </a:r>
          </a:p>
        </p:txBody>
      </p:sp>
    </p:spTree>
    <p:extLst>
      <p:ext uri="{BB962C8B-B14F-4D97-AF65-F5344CB8AC3E}">
        <p14:creationId xmlns:p14="http://schemas.microsoft.com/office/powerpoint/2010/main" val="835035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7" y="188640"/>
            <a:ext cx="8568951" cy="1152128"/>
          </a:xfrm>
        </p:spPr>
        <p:txBody>
          <a:bodyPr>
            <a:normAutofit fontScale="90000"/>
          </a:bodyPr>
          <a:lstStyle/>
          <a:p>
            <a:r>
              <a:rPr lang="en-GB" dirty="0"/>
              <a:t>(2017) Central banking in the twenty-first century</a:t>
            </a:r>
          </a:p>
        </p:txBody>
      </p:sp>
      <p:sp>
        <p:nvSpPr>
          <p:cNvPr id="3" name="Content Placeholder 2"/>
          <p:cNvSpPr>
            <a:spLocks noGrp="1"/>
          </p:cNvSpPr>
          <p:nvPr>
            <p:ph idx="1"/>
          </p:nvPr>
        </p:nvSpPr>
        <p:spPr>
          <a:xfrm>
            <a:off x="0" y="1412776"/>
            <a:ext cx="9144000" cy="5040560"/>
          </a:xfrm>
        </p:spPr>
        <p:txBody>
          <a:bodyPr>
            <a:normAutofit fontScale="92500" lnSpcReduction="20000"/>
          </a:bodyPr>
          <a:lstStyle/>
          <a:p>
            <a:r>
              <a:rPr lang="en-GB" dirty="0"/>
              <a:t>Sheila Dow (2017) a prominent heterodox economist outlines several key issues on central bank operations and remit post-crisis.</a:t>
            </a:r>
          </a:p>
          <a:p>
            <a:endParaRPr lang="en-GB" sz="1500" dirty="0"/>
          </a:p>
          <a:p>
            <a:pPr lvl="1"/>
            <a:r>
              <a:rPr lang="en-GB" dirty="0"/>
              <a:t>She notes that the mainstream view still has a </a:t>
            </a:r>
            <a:r>
              <a:rPr lang="en-GB" b="1" i="1" dirty="0"/>
              <a:t>technocratic approach to central banking theory</a:t>
            </a:r>
            <a:r>
              <a:rPr lang="en-GB" dirty="0"/>
              <a:t>. </a:t>
            </a:r>
          </a:p>
          <a:p>
            <a:pPr lvl="2"/>
            <a:r>
              <a:rPr lang="en-GB" dirty="0"/>
              <a:t>She argues in favour of a more traditional </a:t>
            </a:r>
            <a:r>
              <a:rPr lang="en-GB" b="1" i="1" dirty="0"/>
              <a:t>political economy approach</a:t>
            </a:r>
            <a:r>
              <a:rPr lang="en-GB" dirty="0"/>
              <a:t>.</a:t>
            </a:r>
          </a:p>
          <a:p>
            <a:pPr marL="914400" lvl="2" indent="0">
              <a:buNone/>
            </a:pPr>
            <a:endParaRPr lang="en-GB" sz="1200" dirty="0"/>
          </a:p>
          <a:p>
            <a:pPr lvl="1"/>
            <a:r>
              <a:rPr lang="en-GB" dirty="0"/>
              <a:t>It is argued that </a:t>
            </a:r>
            <a:r>
              <a:rPr lang="en-GB" b="1" i="1" dirty="0"/>
              <a:t>central banking needs a new framework which recognises the interdependencies between the conditions for monetary stability, financial stability and economic stability</a:t>
            </a:r>
            <a:r>
              <a:rPr lang="en-GB" dirty="0"/>
              <a:t> and between the policy measures by which these goals may be addressed.</a:t>
            </a:r>
          </a:p>
        </p:txBody>
      </p:sp>
      <p:sp>
        <p:nvSpPr>
          <p:cNvPr id="4" name="Line 4"/>
          <p:cNvSpPr>
            <a:spLocks noChangeShapeType="1"/>
          </p:cNvSpPr>
          <p:nvPr/>
        </p:nvSpPr>
        <p:spPr bwMode="auto">
          <a:xfrm>
            <a:off x="107504" y="1340768"/>
            <a:ext cx="8784975"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4008538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13376"/>
          </a:xfrm>
        </p:spPr>
        <p:txBody>
          <a:bodyPr>
            <a:normAutofit fontScale="77500" lnSpcReduction="20000"/>
          </a:bodyPr>
          <a:lstStyle/>
          <a:p>
            <a:pPr marL="0" indent="0">
              <a:buNone/>
            </a:pPr>
            <a:endParaRPr lang="en-GB" sz="1000" dirty="0"/>
          </a:p>
          <a:p>
            <a:r>
              <a:rPr lang="en-GB" dirty="0"/>
              <a:t>The Bank of England’s describes the Bank’s mission as ‘</a:t>
            </a:r>
            <a:r>
              <a:rPr lang="en-GB" b="1" i="1" dirty="0"/>
              <a:t>to promote the good of the people of the United Kingdom by maintaining monetary and financial stability</a:t>
            </a:r>
            <a:r>
              <a:rPr lang="en-GB" dirty="0"/>
              <a:t>.’</a:t>
            </a:r>
          </a:p>
          <a:p>
            <a:pPr lvl="1"/>
            <a:r>
              <a:rPr lang="en-GB" dirty="0"/>
              <a:t>How is monetary stability and financial stability understood? How are they to promote the good of the people? Who decides on trade-offs?</a:t>
            </a:r>
          </a:p>
          <a:p>
            <a:pPr marL="457200" lvl="1" indent="0">
              <a:buNone/>
            </a:pPr>
            <a:endParaRPr lang="en-GB" sz="1100" dirty="0"/>
          </a:p>
          <a:p>
            <a:r>
              <a:rPr lang="en-GB" dirty="0"/>
              <a:t>The mainstream practice of conceptual separation in e.g.:</a:t>
            </a:r>
          </a:p>
          <a:p>
            <a:pPr lvl="1"/>
            <a:r>
              <a:rPr lang="en-GB" dirty="0"/>
              <a:t>monetary variables from real variables</a:t>
            </a:r>
          </a:p>
          <a:p>
            <a:pPr lvl="1"/>
            <a:r>
              <a:rPr lang="en-GB" dirty="0"/>
              <a:t>economic analysis from non-economic argument</a:t>
            </a:r>
          </a:p>
          <a:p>
            <a:pPr lvl="1"/>
            <a:r>
              <a:rPr lang="en-GB" dirty="0"/>
              <a:t>monetary stability from financial stability</a:t>
            </a:r>
          </a:p>
          <a:p>
            <a:pPr marL="457200" lvl="1" indent="0">
              <a:buNone/>
            </a:pPr>
            <a:r>
              <a:rPr lang="en-GB" b="1" i="1" dirty="0"/>
              <a:t>implies a particular system of values and methodology in understanding the economy.</a:t>
            </a:r>
            <a:r>
              <a:rPr lang="en-GB" dirty="0"/>
              <a:t> </a:t>
            </a:r>
          </a:p>
          <a:p>
            <a:pPr marL="457200" lvl="1" indent="0">
              <a:buNone/>
            </a:pPr>
            <a:endParaRPr lang="en-GB" sz="1100" dirty="0"/>
          </a:p>
          <a:p>
            <a:pPr marL="514350" indent="-457200"/>
            <a:r>
              <a:rPr lang="en-GB" dirty="0"/>
              <a:t>Instead Dow argues in favour of a </a:t>
            </a:r>
            <a:r>
              <a:rPr lang="en-GB" b="1" i="1" dirty="0"/>
              <a:t>non-mainstream ontology of complex interconnectedness.</a:t>
            </a:r>
          </a:p>
          <a:p>
            <a:pPr marL="914400" lvl="1" indent="-457200"/>
            <a:r>
              <a:rPr lang="en-GB" b="1" i="1" dirty="0"/>
              <a:t>This is because an evolving social system requires conceptual interconnectedness for its analysis.</a:t>
            </a:r>
            <a:endParaRPr lang="en-GB" dirty="0"/>
          </a:p>
          <a:p>
            <a:pPr marL="0" indent="0">
              <a:buNone/>
            </a:pPr>
            <a:endParaRPr lang="en-GB" sz="1100" dirty="0"/>
          </a:p>
          <a:p>
            <a:r>
              <a:rPr lang="en-GB" dirty="0"/>
              <a:t>Implications are drawn for the need for a </a:t>
            </a:r>
            <a:r>
              <a:rPr lang="en-GB" b="1" i="1" dirty="0"/>
              <a:t>new framework for central banking</a:t>
            </a:r>
            <a:r>
              <a:rPr lang="en-GB" dirty="0"/>
              <a:t> which recognises the interdependencies between the different goals for central bank policy and the methods of achieving them.</a:t>
            </a:r>
          </a:p>
        </p:txBody>
      </p:sp>
    </p:spTree>
    <p:extLst>
      <p:ext uri="{BB962C8B-B14F-4D97-AF65-F5344CB8AC3E}">
        <p14:creationId xmlns:p14="http://schemas.microsoft.com/office/powerpoint/2010/main" val="1035280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8640"/>
            <a:ext cx="9144000" cy="6669360"/>
          </a:xfrm>
        </p:spPr>
        <p:txBody>
          <a:bodyPr>
            <a:normAutofit fontScale="85000" lnSpcReduction="10000"/>
          </a:bodyPr>
          <a:lstStyle/>
          <a:p>
            <a:r>
              <a:rPr lang="en-GB" dirty="0"/>
              <a:t>The Post Keynesian approach</a:t>
            </a:r>
            <a:r>
              <a:rPr lang="en-GB" b="1" i="1" dirty="0"/>
              <a:t>, continues to develop central banking theory within the political economy tradition</a:t>
            </a:r>
            <a:r>
              <a:rPr lang="en-GB" dirty="0"/>
              <a:t>.</a:t>
            </a:r>
          </a:p>
          <a:p>
            <a:pPr marL="0" indent="0">
              <a:buNone/>
            </a:pPr>
            <a:endParaRPr lang="en-GB" sz="1300" dirty="0"/>
          </a:p>
          <a:p>
            <a:r>
              <a:rPr lang="en-GB" dirty="0"/>
              <a:t>Interdependencies are emphasised, as highlighted by Radcliffe: “it is … </a:t>
            </a:r>
            <a:r>
              <a:rPr lang="en-GB" b="1" i="1" dirty="0"/>
              <a:t>no longer appropriate to charge the monetary authorities with unambiguous tasks that can be sharply differentiated from other government action</a:t>
            </a:r>
            <a:r>
              <a:rPr lang="en-GB" dirty="0"/>
              <a:t>”. </a:t>
            </a:r>
          </a:p>
          <a:p>
            <a:pPr lvl="1"/>
            <a:r>
              <a:rPr lang="en-GB" dirty="0"/>
              <a:t>Monetary and financial stability are seen as interdependent with each other and with economic stability.</a:t>
            </a:r>
          </a:p>
          <a:p>
            <a:pPr marL="457200" lvl="1" indent="0">
              <a:buNone/>
            </a:pPr>
            <a:endParaRPr lang="en-GB" sz="1300" dirty="0"/>
          </a:p>
          <a:p>
            <a:r>
              <a:rPr lang="en-GB" dirty="0"/>
              <a:t>Post Keynesians also argue that </a:t>
            </a:r>
            <a:r>
              <a:rPr lang="en-GB" b="1" i="1" dirty="0"/>
              <a:t>financial instability is a more basic problem than monetary instability</a:t>
            </a:r>
            <a:r>
              <a:rPr lang="en-GB" dirty="0"/>
              <a:t> (e.g. inflation). </a:t>
            </a:r>
          </a:p>
          <a:p>
            <a:pPr lvl="1"/>
            <a:r>
              <a:rPr lang="en-GB" dirty="0"/>
              <a:t>They argue that financial instability exacerbates real economic instability and thus monetary instability. </a:t>
            </a:r>
          </a:p>
          <a:p>
            <a:pPr lvl="1"/>
            <a:r>
              <a:rPr lang="en-GB" dirty="0"/>
              <a:t>This implies that </a:t>
            </a:r>
            <a:r>
              <a:rPr lang="en-GB" i="1" dirty="0"/>
              <a:t>economic and </a:t>
            </a:r>
            <a:r>
              <a:rPr lang="en-GB" i="1" u="sng" dirty="0"/>
              <a:t>financial stability are the more appropriate primary goals of central bank policy from which monetary stability would follow</a:t>
            </a:r>
            <a:r>
              <a:rPr lang="en-GB" dirty="0"/>
              <a:t>.</a:t>
            </a:r>
          </a:p>
          <a:p>
            <a:pPr marL="457200" lvl="1" indent="0">
              <a:buNone/>
            </a:pPr>
            <a:endParaRPr lang="en-GB" sz="1500" dirty="0"/>
          </a:p>
        </p:txBody>
      </p:sp>
    </p:spTree>
    <p:extLst>
      <p:ext uri="{BB962C8B-B14F-4D97-AF65-F5344CB8AC3E}">
        <p14:creationId xmlns:p14="http://schemas.microsoft.com/office/powerpoint/2010/main" val="229649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pPr lvl="0"/>
            <a:r>
              <a:rPr lang="en-GB" sz="2000" dirty="0">
                <a:solidFill>
                  <a:prstClr val="black"/>
                </a:solidFill>
              </a:rPr>
              <a:t>Monetary and fiscal policy are </a:t>
            </a:r>
            <a:r>
              <a:rPr lang="en-GB" sz="2000" b="1" i="1" dirty="0">
                <a:solidFill>
                  <a:prstClr val="black"/>
                </a:solidFill>
              </a:rPr>
              <a:t>interdependent through the bond market</a:t>
            </a:r>
            <a:r>
              <a:rPr lang="en-GB" sz="2000" dirty="0">
                <a:solidFill>
                  <a:prstClr val="black"/>
                </a:solidFill>
              </a:rPr>
              <a:t>. </a:t>
            </a:r>
          </a:p>
          <a:p>
            <a:pPr lvl="1"/>
            <a:r>
              <a:rPr lang="en-GB" sz="1800" dirty="0">
                <a:solidFill>
                  <a:prstClr val="black"/>
                </a:solidFill>
              </a:rPr>
              <a:t>But the current framework for central banking </a:t>
            </a:r>
            <a:r>
              <a:rPr lang="en-GB" sz="1800" b="1" dirty="0">
                <a:solidFill>
                  <a:prstClr val="black"/>
                </a:solidFill>
              </a:rPr>
              <a:t>does not address these interdependencies</a:t>
            </a:r>
            <a:r>
              <a:rPr lang="en-GB" sz="1800" dirty="0">
                <a:solidFill>
                  <a:prstClr val="black"/>
                </a:solidFill>
              </a:rPr>
              <a:t>, seeing the bond market either from an open market operations perspective or a government deficit one. </a:t>
            </a:r>
          </a:p>
          <a:p>
            <a:pPr lvl="1"/>
            <a:r>
              <a:rPr lang="en-GB" sz="1800" dirty="0">
                <a:solidFill>
                  <a:prstClr val="black"/>
                </a:solidFill>
              </a:rPr>
              <a:t>This constrains the scope for central bank policy and leads to contradictory and self defeating actions.</a:t>
            </a:r>
          </a:p>
          <a:p>
            <a:pPr marL="457200" lvl="1" indent="0">
              <a:buNone/>
            </a:pPr>
            <a:endParaRPr lang="en-GB" sz="1800" dirty="0">
              <a:solidFill>
                <a:prstClr val="black"/>
              </a:solidFill>
            </a:endParaRPr>
          </a:p>
          <a:p>
            <a:pPr marL="0" lvl="0" indent="0">
              <a:buNone/>
            </a:pPr>
            <a:endParaRPr lang="en-GB" sz="900" dirty="0">
              <a:solidFill>
                <a:prstClr val="black"/>
              </a:solidFill>
            </a:endParaRPr>
          </a:p>
          <a:p>
            <a:pPr lvl="0"/>
            <a:r>
              <a:rPr lang="en-GB" sz="2000" dirty="0">
                <a:solidFill>
                  <a:prstClr val="black"/>
                </a:solidFill>
              </a:rPr>
              <a:t>If policy is for ‘the good of the people’, then Central Bank policy should include concerns on:</a:t>
            </a:r>
          </a:p>
          <a:p>
            <a:pPr lvl="1"/>
            <a:r>
              <a:rPr lang="en-GB" sz="1800" dirty="0">
                <a:solidFill>
                  <a:prstClr val="black"/>
                </a:solidFill>
              </a:rPr>
              <a:t>The </a:t>
            </a:r>
            <a:r>
              <a:rPr lang="en-GB" sz="1800" b="1" dirty="0">
                <a:solidFill>
                  <a:prstClr val="black"/>
                </a:solidFill>
              </a:rPr>
              <a:t>distribution of income and wealth</a:t>
            </a:r>
            <a:r>
              <a:rPr lang="en-GB" sz="1800" dirty="0">
                <a:solidFill>
                  <a:prstClr val="black"/>
                </a:solidFill>
              </a:rPr>
              <a:t>, following from its policies.</a:t>
            </a:r>
          </a:p>
          <a:p>
            <a:pPr lvl="1"/>
            <a:r>
              <a:rPr lang="en-GB" sz="1800" dirty="0">
                <a:solidFill>
                  <a:prstClr val="black"/>
                </a:solidFill>
              </a:rPr>
              <a:t>The </a:t>
            </a:r>
            <a:r>
              <a:rPr lang="en-GB" sz="1800" b="1" dirty="0">
                <a:solidFill>
                  <a:prstClr val="black"/>
                </a:solidFill>
              </a:rPr>
              <a:t>trust in institutions </a:t>
            </a:r>
            <a:r>
              <a:rPr lang="en-GB" sz="1800" dirty="0">
                <a:solidFill>
                  <a:prstClr val="black"/>
                </a:solidFill>
              </a:rPr>
              <a:t>which support money as a social relation.</a:t>
            </a:r>
          </a:p>
          <a:p>
            <a:pPr lvl="1"/>
            <a:r>
              <a:rPr lang="en-GB" sz="1800" dirty="0">
                <a:solidFill>
                  <a:prstClr val="black"/>
                </a:solidFill>
              </a:rPr>
              <a:t>Other </a:t>
            </a:r>
            <a:r>
              <a:rPr lang="en-GB" sz="1800" b="1" dirty="0">
                <a:solidFill>
                  <a:prstClr val="black"/>
                </a:solidFill>
              </a:rPr>
              <a:t>social objectives decided </a:t>
            </a:r>
            <a:r>
              <a:rPr lang="en-GB" sz="1800" dirty="0">
                <a:solidFill>
                  <a:prstClr val="black"/>
                </a:solidFill>
              </a:rPr>
              <a:t>by the elected government. Importantly, it cannot claim its mandate is on a narrow technocratic remit- to achieve a level of inflation- and that therefore its actions are politically neutral. </a:t>
            </a:r>
          </a:p>
          <a:p>
            <a:endParaRPr lang="en-GB" dirty="0"/>
          </a:p>
        </p:txBody>
      </p:sp>
    </p:spTree>
    <p:extLst>
      <p:ext uri="{BB962C8B-B14F-4D97-AF65-F5344CB8AC3E}">
        <p14:creationId xmlns:p14="http://schemas.microsoft.com/office/powerpoint/2010/main" val="4194008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a:t>Literature on banking regulation</a:t>
            </a:r>
          </a:p>
        </p:txBody>
      </p:sp>
      <p:sp>
        <p:nvSpPr>
          <p:cNvPr id="3" name="Content Placeholder 2"/>
          <p:cNvSpPr>
            <a:spLocks noGrp="1"/>
          </p:cNvSpPr>
          <p:nvPr>
            <p:ph idx="1"/>
          </p:nvPr>
        </p:nvSpPr>
        <p:spPr>
          <a:xfrm>
            <a:off x="107504" y="1052736"/>
            <a:ext cx="8856984" cy="5400600"/>
          </a:xfrm>
        </p:spPr>
        <p:txBody>
          <a:bodyPr>
            <a:normAutofit fontScale="62500" lnSpcReduction="20000"/>
          </a:bodyPr>
          <a:lstStyle/>
          <a:p>
            <a:r>
              <a:rPr lang="en-GB" dirty="0"/>
              <a:t>The literature that has developed since the banking crisis is really vast. </a:t>
            </a:r>
          </a:p>
          <a:p>
            <a:pPr marL="0" indent="0">
              <a:buNone/>
            </a:pPr>
            <a:endParaRPr lang="en-GB" dirty="0"/>
          </a:p>
          <a:p>
            <a:r>
              <a:rPr lang="en-GB" dirty="0"/>
              <a:t>We will focus on three papers – three perspectives - that can be found on the VLE and focus on different aspects of the crisis and modern discussions.</a:t>
            </a:r>
          </a:p>
          <a:p>
            <a:pPr marL="0" indent="0">
              <a:buNone/>
            </a:pPr>
            <a:endParaRPr lang="en-GB" dirty="0"/>
          </a:p>
          <a:p>
            <a:r>
              <a:rPr lang="en-GB" dirty="0"/>
              <a:t>On Mainstream Monetary Policy:</a:t>
            </a:r>
          </a:p>
          <a:p>
            <a:pPr lvl="1"/>
            <a:r>
              <a:rPr lang="en-GB" dirty="0"/>
              <a:t>Charles R. Bean &amp; Matthias </a:t>
            </a:r>
            <a:r>
              <a:rPr lang="en-GB" dirty="0" err="1"/>
              <a:t>Paustian</a:t>
            </a:r>
            <a:r>
              <a:rPr lang="en-GB" dirty="0"/>
              <a:t> &amp; Adrian </a:t>
            </a:r>
            <a:r>
              <a:rPr lang="en-GB" dirty="0" err="1"/>
              <a:t>Penalver</a:t>
            </a:r>
            <a:r>
              <a:rPr lang="en-GB" dirty="0"/>
              <a:t> &amp; Tim Taylor, 2010, "Monetary policy after the fall." , </a:t>
            </a:r>
            <a:r>
              <a:rPr lang="en-GB" i="1" dirty="0"/>
              <a:t>Federal Reserve Bank of Kansas City, Proceedings</a:t>
            </a:r>
            <a:r>
              <a:rPr lang="en-GB" dirty="0"/>
              <a:t>, Economic Policy Symposium - Jackson Hole, pages 267-328.</a:t>
            </a:r>
          </a:p>
          <a:p>
            <a:endParaRPr lang="en-GB" dirty="0"/>
          </a:p>
          <a:p>
            <a:r>
              <a:rPr lang="en-GB" dirty="0"/>
              <a:t>On Mainstream Macro-prudential Policy:</a:t>
            </a:r>
          </a:p>
          <a:p>
            <a:pPr lvl="1"/>
            <a:r>
              <a:rPr lang="en-GB" dirty="0"/>
              <a:t>Samuel G. Hanson, Anil K </a:t>
            </a:r>
            <a:r>
              <a:rPr lang="en-GB" dirty="0" err="1"/>
              <a:t>Kashyap</a:t>
            </a:r>
            <a:r>
              <a:rPr lang="en-GB" dirty="0"/>
              <a:t>, and Jeremy C. Stein, 2011, “A </a:t>
            </a:r>
            <a:r>
              <a:rPr lang="en-GB" dirty="0" err="1"/>
              <a:t>Macroprudential</a:t>
            </a:r>
            <a:r>
              <a:rPr lang="en-GB" dirty="0"/>
              <a:t> Approach to Financial Regulation</a:t>
            </a:r>
            <a:r>
              <a:rPr lang="en-GB" i="1" dirty="0"/>
              <a:t>”, Journal of Economic Perspectives</a:t>
            </a:r>
            <a:r>
              <a:rPr lang="en-GB" dirty="0"/>
              <a:t>, 25 (1). pages 3–28</a:t>
            </a:r>
          </a:p>
          <a:p>
            <a:pPr marL="457200" lvl="1" indent="0">
              <a:buNone/>
            </a:pPr>
            <a:endParaRPr lang="en-GB" dirty="0"/>
          </a:p>
          <a:p>
            <a:r>
              <a:rPr lang="en-GB" dirty="0"/>
              <a:t>An alternative post Keynesian perspective on Central Banks and their remit:</a:t>
            </a:r>
          </a:p>
          <a:p>
            <a:pPr lvl="1"/>
            <a:r>
              <a:rPr lang="en-GB" dirty="0"/>
              <a:t>Sheila Dow, 2017, “Central banking in the twenty-first century”, </a:t>
            </a:r>
            <a:r>
              <a:rPr lang="en-GB" i="1" dirty="0"/>
              <a:t>Cambridge Journal of Economics</a:t>
            </a:r>
            <a:r>
              <a:rPr lang="en-GB" dirty="0"/>
              <a:t>, 41 (6), Pages 1539–1557</a:t>
            </a:r>
          </a:p>
          <a:p>
            <a:pPr lvl="1"/>
            <a:endParaRPr lang="en-GB" dirty="0"/>
          </a:p>
        </p:txBody>
      </p:sp>
      <p:sp>
        <p:nvSpPr>
          <p:cNvPr id="4" name="Line 4"/>
          <p:cNvSpPr>
            <a:spLocks noChangeShapeType="1"/>
          </p:cNvSpPr>
          <p:nvPr/>
        </p:nvSpPr>
        <p:spPr bwMode="auto">
          <a:xfrm>
            <a:off x="395536" y="908720"/>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12199239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fontScale="90000"/>
          </a:bodyPr>
          <a:lstStyle/>
          <a:p>
            <a:r>
              <a:rPr lang="en-GB" dirty="0"/>
              <a:t>Alternative understanding</a:t>
            </a:r>
          </a:p>
        </p:txBody>
      </p:sp>
      <p:sp>
        <p:nvSpPr>
          <p:cNvPr id="3" name="Content Placeholder 2"/>
          <p:cNvSpPr>
            <a:spLocks noGrp="1"/>
          </p:cNvSpPr>
          <p:nvPr>
            <p:ph idx="1"/>
          </p:nvPr>
        </p:nvSpPr>
        <p:spPr>
          <a:xfrm>
            <a:off x="0" y="620688"/>
            <a:ext cx="9144000" cy="6120680"/>
          </a:xfrm>
        </p:spPr>
        <p:txBody>
          <a:bodyPr>
            <a:normAutofit fontScale="70000" lnSpcReduction="20000"/>
          </a:bodyPr>
          <a:lstStyle/>
          <a:p>
            <a:endParaRPr lang="en-GB" dirty="0"/>
          </a:p>
          <a:p>
            <a:r>
              <a:rPr lang="en-GB" dirty="0"/>
              <a:t>Why not use </a:t>
            </a:r>
            <a:r>
              <a:rPr lang="en-GB" b="1" i="1" dirty="0"/>
              <a:t>monetary and fiscal targets in collaboration</a:t>
            </a:r>
            <a:r>
              <a:rPr lang="en-GB" dirty="0"/>
              <a:t>?</a:t>
            </a:r>
          </a:p>
          <a:p>
            <a:pPr lvl="1"/>
            <a:r>
              <a:rPr lang="en-GB" dirty="0"/>
              <a:t>For example use QE to achieve also an </a:t>
            </a:r>
            <a:r>
              <a:rPr lang="en-GB" b="1" i="1" dirty="0"/>
              <a:t>environmental or social target</a:t>
            </a:r>
            <a:r>
              <a:rPr lang="en-GB" dirty="0"/>
              <a:t>.</a:t>
            </a:r>
          </a:p>
          <a:p>
            <a:pPr lvl="1"/>
            <a:r>
              <a:rPr lang="en-GB" dirty="0"/>
              <a:t>Therefore QE would be a mechanism for injecting </a:t>
            </a:r>
            <a:r>
              <a:rPr lang="en-GB" b="1" i="1" dirty="0"/>
              <a:t>new liquidity into the economy in a way which supported government policy</a:t>
            </a:r>
            <a:r>
              <a:rPr lang="en-GB" dirty="0"/>
              <a:t>.</a:t>
            </a:r>
          </a:p>
          <a:p>
            <a:endParaRPr lang="en-GB" dirty="0"/>
          </a:p>
          <a:p>
            <a:r>
              <a:rPr lang="en-GB" dirty="0"/>
              <a:t>The basis of sound </a:t>
            </a:r>
            <a:r>
              <a:rPr lang="en-GB" b="1" i="1" dirty="0"/>
              <a:t>money in society is trust</a:t>
            </a:r>
            <a:r>
              <a:rPr lang="en-GB" dirty="0"/>
              <a:t>, and this should be the main objective of our economy. </a:t>
            </a:r>
          </a:p>
          <a:p>
            <a:pPr lvl="1"/>
            <a:r>
              <a:rPr lang="en-GB" dirty="0"/>
              <a:t>While some bank failures might occur in isolated instances, requiring careful management, these should be exceptional</a:t>
            </a:r>
            <a:r>
              <a:rPr lang="en-GB" b="1" i="1" dirty="0"/>
              <a:t>. Closing banks as a moral hazard deterrent is a catastrophic policy</a:t>
            </a:r>
            <a:r>
              <a:rPr lang="en-GB" dirty="0"/>
              <a:t>.</a:t>
            </a:r>
          </a:p>
          <a:p>
            <a:pPr marL="342900" lvl="1" indent="-342900">
              <a:buFont typeface="Arial" panose="020B0604020202020204" pitchFamily="34" charset="0"/>
              <a:buChar char="•"/>
            </a:pPr>
            <a:endParaRPr lang="en-GB" sz="1300" dirty="0"/>
          </a:p>
          <a:p>
            <a:pPr marL="342900" lvl="1" indent="-342900">
              <a:buFont typeface="Arial" panose="020B0604020202020204" pitchFamily="34" charset="0"/>
              <a:buChar char="•"/>
            </a:pPr>
            <a:endParaRPr lang="en-GB" sz="1300" dirty="0"/>
          </a:p>
          <a:p>
            <a:r>
              <a:rPr lang="en-GB" b="1" i="1" dirty="0"/>
              <a:t>Moral hazard is not an inherent problem of individual behaviour in a state of nature, but exists because the system stresses a particular kind of behaviour.</a:t>
            </a:r>
            <a:r>
              <a:rPr lang="en-GB" dirty="0"/>
              <a:t> Therefore what is needed is not a new set of incentives, </a:t>
            </a:r>
            <a:r>
              <a:rPr lang="en-GB" b="1" i="1" dirty="0"/>
              <a:t>but a change in the banking and societal culture and values</a:t>
            </a:r>
            <a:r>
              <a:rPr lang="en-GB" dirty="0"/>
              <a:t>. </a:t>
            </a:r>
          </a:p>
          <a:p>
            <a:pPr lvl="1"/>
            <a:r>
              <a:rPr lang="en-GB" dirty="0"/>
              <a:t>Bank culture is highly complex, embedded in particular environments, so restoring an appropriate culture is not an easy matter. </a:t>
            </a:r>
            <a:r>
              <a:rPr lang="en-GB" b="1" i="1" dirty="0"/>
              <a:t>But efforts can be made in that direction within the monitoring and supervision functions</a:t>
            </a:r>
            <a:r>
              <a:rPr lang="en-GB" dirty="0"/>
              <a:t>; this is not done at present.</a:t>
            </a:r>
          </a:p>
        </p:txBody>
      </p:sp>
      <p:sp>
        <p:nvSpPr>
          <p:cNvPr id="4" name="Line 4"/>
          <p:cNvSpPr>
            <a:spLocks noChangeShapeType="1"/>
          </p:cNvSpPr>
          <p:nvPr/>
        </p:nvSpPr>
        <p:spPr bwMode="auto">
          <a:xfrm>
            <a:off x="107504" y="585731"/>
            <a:ext cx="8856984"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13582995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77500" lnSpcReduction="20000"/>
          </a:bodyPr>
          <a:lstStyle/>
          <a:p>
            <a:r>
              <a:rPr lang="en-GB" dirty="0"/>
              <a:t>Why should only the </a:t>
            </a:r>
            <a:r>
              <a:rPr lang="en-GB" b="1" i="1" dirty="0"/>
              <a:t>market prices system determine who has access to credit</a:t>
            </a:r>
            <a:r>
              <a:rPr lang="en-GB" dirty="0"/>
              <a:t>? </a:t>
            </a:r>
          </a:p>
          <a:p>
            <a:pPr lvl="1"/>
            <a:r>
              <a:rPr lang="en-GB" dirty="0"/>
              <a:t>Changing the structure of banking motivated by </a:t>
            </a:r>
            <a:r>
              <a:rPr lang="en-GB" b="1" i="1" dirty="0"/>
              <a:t>the need for credit </a:t>
            </a:r>
            <a:r>
              <a:rPr lang="en-GB" dirty="0"/>
              <a:t>in order to serve the government’s socio-economic goals. </a:t>
            </a:r>
          </a:p>
          <a:p>
            <a:pPr lvl="1"/>
            <a:r>
              <a:rPr lang="en-GB" b="1" i="1" dirty="0"/>
              <a:t>Market-driven credit allocation is inefficient with respect to economic performance</a:t>
            </a:r>
            <a:r>
              <a:rPr lang="en-GB" dirty="0"/>
              <a:t>, given that it is governed by the distorted knowledge base (given uncertainty) and incentive problems (given the current culture). </a:t>
            </a:r>
          </a:p>
          <a:p>
            <a:pPr lvl="1"/>
            <a:r>
              <a:rPr lang="en-GB" dirty="0"/>
              <a:t>Both government planned and private-government collaborations could develop to allocate credit for different reasons and through other processes.</a:t>
            </a:r>
          </a:p>
          <a:p>
            <a:pPr marL="457200" lvl="1" indent="0">
              <a:buNone/>
            </a:pPr>
            <a:endParaRPr lang="en-GB" dirty="0"/>
          </a:p>
          <a:p>
            <a:r>
              <a:rPr lang="en-GB" dirty="0"/>
              <a:t>What about central bank independence?</a:t>
            </a:r>
          </a:p>
          <a:p>
            <a:pPr lvl="1"/>
            <a:r>
              <a:rPr lang="en-GB" dirty="0"/>
              <a:t>The </a:t>
            </a:r>
            <a:r>
              <a:rPr lang="en-GB" b="1" i="1" dirty="0"/>
              <a:t>interconnectedness of monetary policy and financial stability </a:t>
            </a:r>
            <a:r>
              <a:rPr lang="en-GB" dirty="0"/>
              <a:t>with fiscal policy and other government goals, e.g. with respect to social inclusion or sustainable development, can no longer be ignored.</a:t>
            </a:r>
          </a:p>
          <a:p>
            <a:pPr lvl="1"/>
            <a:r>
              <a:rPr lang="en-GB" dirty="0"/>
              <a:t>Post-Keynesians focus on interconnectedness. Thus:</a:t>
            </a:r>
          </a:p>
          <a:p>
            <a:pPr lvl="2"/>
            <a:r>
              <a:rPr lang="en-GB" dirty="0"/>
              <a:t>An inflation target is no longer, an ‘absolute’ priority, and not separable to financial stability. </a:t>
            </a:r>
          </a:p>
          <a:p>
            <a:pPr lvl="2"/>
            <a:r>
              <a:rPr lang="en-GB" b="1" i="1" dirty="0"/>
              <a:t>There are many possible (institutional and procedural) forms of central bank independence</a:t>
            </a:r>
            <a:r>
              <a:rPr lang="en-GB" dirty="0"/>
              <a:t>, including a central bank mandate which set out areas for cooperation with government, a joint-committee structure to manage that cooperation and an appropriate set of incentives for central bankers, etc.</a:t>
            </a:r>
          </a:p>
        </p:txBody>
      </p:sp>
    </p:spTree>
    <p:extLst>
      <p:ext uri="{BB962C8B-B14F-4D97-AF65-F5344CB8AC3E}">
        <p14:creationId xmlns:p14="http://schemas.microsoft.com/office/powerpoint/2010/main" val="2814917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fontScale="90000"/>
          </a:bodyPr>
          <a:lstStyle/>
          <a:p>
            <a:r>
              <a:rPr lang="en-GB" dirty="0"/>
              <a:t>Sheila Dow- Conclusions</a:t>
            </a:r>
          </a:p>
        </p:txBody>
      </p:sp>
      <p:sp>
        <p:nvSpPr>
          <p:cNvPr id="3" name="Content Placeholder 2"/>
          <p:cNvSpPr>
            <a:spLocks noGrp="1"/>
          </p:cNvSpPr>
          <p:nvPr>
            <p:ph idx="1"/>
          </p:nvPr>
        </p:nvSpPr>
        <p:spPr>
          <a:xfrm>
            <a:off x="0" y="764704"/>
            <a:ext cx="9144000" cy="6093296"/>
          </a:xfrm>
        </p:spPr>
        <p:txBody>
          <a:bodyPr>
            <a:normAutofit fontScale="70000" lnSpcReduction="20000"/>
          </a:bodyPr>
          <a:lstStyle/>
          <a:p>
            <a:r>
              <a:rPr lang="en-GB" dirty="0"/>
              <a:t>Return to the principle that the Central Banking should </a:t>
            </a:r>
            <a:r>
              <a:rPr lang="en-GB" b="1" i="1" dirty="0"/>
              <a:t>ensure that there is trust in the monetary system as its main objective</a:t>
            </a:r>
            <a:r>
              <a:rPr lang="en-GB" dirty="0"/>
              <a:t>. This can include new policies, not now within the public discussion. </a:t>
            </a:r>
          </a:p>
          <a:p>
            <a:pPr lvl="1"/>
            <a:r>
              <a:rPr lang="en-GB" dirty="0"/>
              <a:t>Like the  generation of credit to finance real economic activity in such a way as to support government policies with respect to its socio-economic goals (such as reducing income inequality and conserving natural resources).</a:t>
            </a:r>
          </a:p>
          <a:p>
            <a:endParaRPr lang="en-GB" sz="1300" dirty="0"/>
          </a:p>
          <a:p>
            <a:r>
              <a:rPr lang="en-GB" dirty="0"/>
              <a:t>New perspectives on banking regulation.</a:t>
            </a:r>
          </a:p>
          <a:p>
            <a:pPr lvl="1"/>
            <a:r>
              <a:rPr lang="en-GB" dirty="0"/>
              <a:t>Central bank guarantees for retail bank deposits is crucial, as a quid-pro-quo for regulation to ensure a prudent bank asset structure.</a:t>
            </a:r>
          </a:p>
          <a:p>
            <a:pPr lvl="1"/>
            <a:r>
              <a:rPr lang="en-GB" dirty="0"/>
              <a:t>Financial innovation inevitably requires central banks to be </a:t>
            </a:r>
            <a:r>
              <a:rPr lang="en-GB" b="1" i="1" dirty="0"/>
              <a:t>sensitive to the evolution of retail banking</a:t>
            </a:r>
            <a:r>
              <a:rPr lang="en-GB" dirty="0"/>
              <a:t>. It also requires central banks to </a:t>
            </a:r>
            <a:r>
              <a:rPr lang="en-GB" b="1" i="1" dirty="0"/>
              <a:t>oversee the asset structures of an ever-widening range of types of institution developing new products and practices</a:t>
            </a:r>
            <a:r>
              <a:rPr lang="en-GB" dirty="0"/>
              <a:t>.</a:t>
            </a:r>
          </a:p>
          <a:p>
            <a:pPr marL="0" indent="0">
              <a:buNone/>
            </a:pPr>
            <a:endParaRPr lang="en-GB" sz="1100" dirty="0"/>
          </a:p>
          <a:p>
            <a:r>
              <a:rPr lang="en-GB" b="1" i="1" dirty="0"/>
              <a:t>The pretence of independence between fiscal and monetary policy needs to be dropped</a:t>
            </a:r>
            <a:r>
              <a:rPr lang="en-GB" dirty="0"/>
              <a:t> and a more sensible mechanism restored for monetary financing of deficits when required.</a:t>
            </a:r>
          </a:p>
          <a:p>
            <a:pPr lvl="1"/>
            <a:r>
              <a:rPr lang="en-GB" dirty="0"/>
              <a:t>Too much responsibility has been placed on central banks for macroeconomic policy when in fact fiscal policy is the more appropriate way of dealing with recession.</a:t>
            </a:r>
          </a:p>
        </p:txBody>
      </p:sp>
      <p:sp>
        <p:nvSpPr>
          <p:cNvPr id="4" name="Line 4"/>
          <p:cNvSpPr>
            <a:spLocks noChangeShapeType="1"/>
          </p:cNvSpPr>
          <p:nvPr/>
        </p:nvSpPr>
        <p:spPr bwMode="auto">
          <a:xfrm>
            <a:off x="107504" y="692696"/>
            <a:ext cx="8856984"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441369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fontScale="90000"/>
          </a:bodyPr>
          <a:lstStyle/>
          <a:p>
            <a:r>
              <a:rPr lang="en-GB" dirty="0"/>
              <a:t>(2010) Monetary policy after the fall</a:t>
            </a:r>
          </a:p>
        </p:txBody>
      </p:sp>
      <p:sp>
        <p:nvSpPr>
          <p:cNvPr id="3" name="Content Placeholder 2"/>
          <p:cNvSpPr>
            <a:spLocks noGrp="1"/>
          </p:cNvSpPr>
          <p:nvPr>
            <p:ph idx="1"/>
          </p:nvPr>
        </p:nvSpPr>
        <p:spPr>
          <a:xfrm>
            <a:off x="323527" y="1124744"/>
            <a:ext cx="8496944" cy="5040560"/>
          </a:xfrm>
        </p:spPr>
        <p:txBody>
          <a:bodyPr>
            <a:normAutofit fontScale="70000" lnSpcReduction="20000"/>
          </a:bodyPr>
          <a:lstStyle/>
          <a:p>
            <a:endParaRPr lang="en-GB" dirty="0"/>
          </a:p>
          <a:p>
            <a:r>
              <a:rPr lang="en-GB" dirty="0"/>
              <a:t>“The crisis was perhaps all the more remarkable because it occurred after such a long period of relatively steady growth and low and stable inflation—the Great Moderation.” </a:t>
            </a:r>
          </a:p>
          <a:p>
            <a:endParaRPr lang="en-GB" dirty="0"/>
          </a:p>
          <a:p>
            <a:r>
              <a:rPr lang="en-GB" dirty="0"/>
              <a:t>“While the causes of the Great Moderation remain open to debate, most policymakers probably put some of that improved macroeconomic performance down to better policy. Behind this view lay a consensus—at least in the Anglo-Saxon world—as to the ingredients making up a successful policy framework.”</a:t>
            </a:r>
          </a:p>
          <a:p>
            <a:pPr marL="0" indent="0">
              <a:buNone/>
            </a:pPr>
            <a:r>
              <a:rPr lang="en-GB" dirty="0"/>
              <a:t> </a:t>
            </a:r>
          </a:p>
          <a:p>
            <a:r>
              <a:rPr lang="en-GB" dirty="0"/>
              <a:t>The mainstream view of monetary policy before the crisis:</a:t>
            </a:r>
          </a:p>
          <a:p>
            <a:pPr lvl="1"/>
            <a:r>
              <a:rPr lang="en-GB" dirty="0"/>
              <a:t>Automatic stabilizers aside, </a:t>
            </a:r>
            <a:r>
              <a:rPr lang="en-GB" b="1" dirty="0"/>
              <a:t>fiscal policy was unsuitable as an instrument of macroeconomic demand management</a:t>
            </a:r>
            <a:r>
              <a:rPr lang="en-GB" dirty="0"/>
              <a:t>.</a:t>
            </a:r>
          </a:p>
          <a:p>
            <a:pPr lvl="1"/>
            <a:r>
              <a:rPr lang="en-GB" b="1" dirty="0"/>
              <a:t>Monetary policy was therefore assigned the primary role in short-term aggregate demand management</a:t>
            </a:r>
            <a:r>
              <a:rPr lang="en-GB" dirty="0"/>
              <a:t>, with policy conducted through the manipulation of a suitable short-run interest rate.</a:t>
            </a:r>
          </a:p>
        </p:txBody>
      </p:sp>
      <p:sp>
        <p:nvSpPr>
          <p:cNvPr id="4" name="Line 4"/>
          <p:cNvSpPr>
            <a:spLocks noChangeShapeType="1"/>
          </p:cNvSpPr>
          <p:nvPr/>
        </p:nvSpPr>
        <p:spPr bwMode="auto">
          <a:xfrm>
            <a:off x="395536" y="1052736"/>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1768684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432048"/>
          </a:xfrm>
        </p:spPr>
        <p:txBody>
          <a:bodyPr>
            <a:normAutofit fontScale="90000"/>
          </a:bodyPr>
          <a:lstStyle/>
          <a:p>
            <a:r>
              <a:rPr lang="en-GB" dirty="0"/>
              <a:t>Pre-crisis views continued</a:t>
            </a:r>
          </a:p>
        </p:txBody>
      </p:sp>
      <p:sp>
        <p:nvSpPr>
          <p:cNvPr id="3" name="Content Placeholder 2"/>
          <p:cNvSpPr>
            <a:spLocks noGrp="1"/>
          </p:cNvSpPr>
          <p:nvPr>
            <p:ph idx="1"/>
          </p:nvPr>
        </p:nvSpPr>
        <p:spPr>
          <a:xfrm>
            <a:off x="0" y="548680"/>
            <a:ext cx="9144000" cy="6309320"/>
          </a:xfrm>
        </p:spPr>
        <p:txBody>
          <a:bodyPr>
            <a:normAutofit fontScale="62500" lnSpcReduction="20000"/>
          </a:bodyPr>
          <a:lstStyle/>
          <a:p>
            <a:r>
              <a:rPr lang="en-GB" dirty="0"/>
              <a:t>The </a:t>
            </a:r>
            <a:r>
              <a:rPr lang="en-GB" b="1" dirty="0"/>
              <a:t>monetary transmission </a:t>
            </a:r>
            <a:r>
              <a:rPr lang="en-GB" dirty="0"/>
              <a:t>mechanism operated mainly  through </a:t>
            </a:r>
            <a:r>
              <a:rPr lang="en-GB" b="1" dirty="0"/>
              <a:t>longer-term interest rates</a:t>
            </a:r>
            <a:r>
              <a:rPr lang="en-GB" dirty="0"/>
              <a:t>, asset prices and expectations of future inflation.</a:t>
            </a:r>
          </a:p>
          <a:p>
            <a:pPr lvl="1"/>
            <a:r>
              <a:rPr lang="en-GB" b="1" dirty="0"/>
              <a:t>Expectations of future policy rates</a:t>
            </a:r>
            <a:r>
              <a:rPr lang="en-GB" dirty="0"/>
              <a:t> were central and </a:t>
            </a:r>
            <a:r>
              <a:rPr lang="en-GB" b="1" dirty="0"/>
              <a:t>credibility</a:t>
            </a:r>
            <a:r>
              <a:rPr lang="en-GB" dirty="0"/>
              <a:t> was key. </a:t>
            </a:r>
          </a:p>
          <a:p>
            <a:endParaRPr lang="en-GB" dirty="0"/>
          </a:p>
          <a:p>
            <a:r>
              <a:rPr lang="en-GB" dirty="0"/>
              <a:t>The conduct of monetary policy was best delegated to an </a:t>
            </a:r>
            <a:r>
              <a:rPr lang="en-GB" b="1" dirty="0"/>
              <a:t>independent central bank</a:t>
            </a:r>
            <a:r>
              <a:rPr lang="en-GB" dirty="0"/>
              <a:t>, free of short-term political considerations.</a:t>
            </a:r>
          </a:p>
          <a:p>
            <a:endParaRPr lang="en-GB" dirty="0"/>
          </a:p>
          <a:p>
            <a:r>
              <a:rPr lang="en-GB" b="1" dirty="0"/>
              <a:t>Intermediate monetary targets </a:t>
            </a:r>
            <a:r>
              <a:rPr lang="en-GB" dirty="0"/>
              <a:t>(like targeting money supply) </a:t>
            </a:r>
            <a:r>
              <a:rPr lang="en-GB" b="1" dirty="0"/>
              <a:t>were not useful </a:t>
            </a:r>
            <a:r>
              <a:rPr lang="en-GB" dirty="0"/>
              <a:t>because of their unstable link with the ultimate objectives of policy. </a:t>
            </a:r>
          </a:p>
          <a:p>
            <a:pPr lvl="1"/>
            <a:r>
              <a:rPr lang="en-GB" b="1" dirty="0"/>
              <a:t>Monetary policy instead focused on </a:t>
            </a:r>
            <a:r>
              <a:rPr lang="en-GB" dirty="0"/>
              <a:t>the only thing it could reliably determine in the long run, namely</a:t>
            </a:r>
            <a:r>
              <a:rPr lang="en-GB" b="1" dirty="0"/>
              <a:t> the price level</a:t>
            </a:r>
            <a:r>
              <a:rPr lang="en-GB" dirty="0"/>
              <a:t>.</a:t>
            </a:r>
          </a:p>
          <a:p>
            <a:pPr marL="457200" lvl="1" indent="0">
              <a:buNone/>
            </a:pPr>
            <a:endParaRPr lang="en-GB" dirty="0"/>
          </a:p>
          <a:p>
            <a:r>
              <a:rPr lang="en-GB" b="1" i="1" dirty="0"/>
              <a:t> Asset markets were thought to be efficient at distributing and pricing risk</a:t>
            </a:r>
            <a:r>
              <a:rPr lang="en-GB" dirty="0"/>
              <a:t>, and financial innovations were normally welfare-enhancing. </a:t>
            </a:r>
          </a:p>
          <a:p>
            <a:pPr lvl="1"/>
            <a:r>
              <a:rPr lang="en-GB" dirty="0"/>
              <a:t>Even if there are bubbles there was little that monetary policy could do about them. The best monetary policy could do was to limit the fallout when sentiment turned.</a:t>
            </a:r>
          </a:p>
          <a:p>
            <a:pPr marL="457200" lvl="1" indent="0">
              <a:buNone/>
            </a:pPr>
            <a:endParaRPr lang="en-GB" dirty="0"/>
          </a:p>
          <a:p>
            <a:r>
              <a:rPr lang="en-GB" b="1" i="1" dirty="0"/>
              <a:t>Systemic financial crises were seen only in history books and emerging markets</a:t>
            </a:r>
            <a:r>
              <a:rPr lang="en-GB" dirty="0"/>
              <a:t>; they were unlikely to happen in advanced economies with their developed and well-regulated financial markets. </a:t>
            </a:r>
          </a:p>
          <a:p>
            <a:pPr lvl="1"/>
            <a:r>
              <a:rPr lang="en-GB" b="1" dirty="0"/>
              <a:t>Price stability and financial stability were natural bedfellows</a:t>
            </a:r>
            <a:r>
              <a:rPr lang="en-GB" dirty="0"/>
              <a:t>, the successful achievement of one facilitating the attainment of the other.</a:t>
            </a:r>
          </a:p>
        </p:txBody>
      </p:sp>
      <p:sp>
        <p:nvSpPr>
          <p:cNvPr id="4" name="Line 4"/>
          <p:cNvSpPr>
            <a:spLocks noChangeShapeType="1"/>
          </p:cNvSpPr>
          <p:nvPr/>
        </p:nvSpPr>
        <p:spPr bwMode="auto">
          <a:xfrm>
            <a:off x="395535" y="548680"/>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222024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48072"/>
          </a:xfrm>
        </p:spPr>
        <p:txBody>
          <a:bodyPr>
            <a:normAutofit fontScale="90000"/>
          </a:bodyPr>
          <a:lstStyle/>
          <a:p>
            <a:r>
              <a:rPr lang="en-GB" dirty="0"/>
              <a:t>Did this consensus create the crisis?</a:t>
            </a:r>
          </a:p>
        </p:txBody>
      </p:sp>
      <p:sp>
        <p:nvSpPr>
          <p:cNvPr id="3" name="Content Placeholder 2"/>
          <p:cNvSpPr>
            <a:spLocks noGrp="1"/>
          </p:cNvSpPr>
          <p:nvPr>
            <p:ph idx="1"/>
          </p:nvPr>
        </p:nvSpPr>
        <p:spPr>
          <a:xfrm>
            <a:off x="0" y="764704"/>
            <a:ext cx="9144000" cy="6093296"/>
          </a:xfrm>
        </p:spPr>
        <p:txBody>
          <a:bodyPr>
            <a:normAutofit fontScale="62500" lnSpcReduction="20000"/>
          </a:bodyPr>
          <a:lstStyle/>
          <a:p>
            <a:pPr marL="0" indent="0">
              <a:buNone/>
            </a:pPr>
            <a:endParaRPr lang="en-GB" dirty="0"/>
          </a:p>
          <a:p>
            <a:r>
              <a:rPr lang="en-GB" dirty="0"/>
              <a:t>In the normal course of events, </a:t>
            </a:r>
            <a:r>
              <a:rPr lang="en-GB" b="1" dirty="0"/>
              <a:t>looser monetary policy boosts asset prices directly and</a:t>
            </a:r>
            <a:r>
              <a:rPr lang="en-GB" dirty="0"/>
              <a:t> </a:t>
            </a:r>
            <a:r>
              <a:rPr lang="en-GB" b="1" dirty="0"/>
              <a:t>by</a:t>
            </a:r>
            <a:r>
              <a:rPr lang="en-GB" dirty="0"/>
              <a:t> </a:t>
            </a:r>
            <a:r>
              <a:rPr lang="en-GB" b="1" dirty="0"/>
              <a:t>boosting activity and profits, also indirectly, as these raise asset prices</a:t>
            </a:r>
            <a:r>
              <a:rPr lang="en-GB" dirty="0"/>
              <a:t>.</a:t>
            </a:r>
          </a:p>
          <a:p>
            <a:endParaRPr lang="en-GB" dirty="0"/>
          </a:p>
          <a:p>
            <a:r>
              <a:rPr lang="en-GB" dirty="0"/>
              <a:t>But the case for monetary policy having a role in the run-up to the crisis comes less from these conventional monetary transmission channels and more from the idea that </a:t>
            </a:r>
            <a:r>
              <a:rPr lang="en-GB" b="1" i="1" dirty="0"/>
              <a:t>loose monetary policy particularly encouraged a shift into riskier asset classes, which then got out of hand.</a:t>
            </a:r>
          </a:p>
          <a:p>
            <a:endParaRPr lang="en-GB" dirty="0"/>
          </a:p>
          <a:p>
            <a:r>
              <a:rPr lang="en-GB" dirty="0"/>
              <a:t>There are broadly three ways in which looser monetary policy encourages increased risk-taking.</a:t>
            </a:r>
          </a:p>
          <a:p>
            <a:pPr lvl="1"/>
            <a:r>
              <a:rPr lang="en-GB" dirty="0"/>
              <a:t> First, a </a:t>
            </a:r>
            <a:r>
              <a:rPr lang="en-GB" b="1" i="1" dirty="0"/>
              <a:t>lower yield on safe assets encourages substitution into higher-yielding risky assets</a:t>
            </a:r>
            <a:r>
              <a:rPr lang="en-GB" dirty="0"/>
              <a:t>, and in the process drives up their prices. </a:t>
            </a:r>
          </a:p>
          <a:p>
            <a:pPr lvl="1"/>
            <a:r>
              <a:rPr lang="en-GB" dirty="0"/>
              <a:t>Second, </a:t>
            </a:r>
            <a:r>
              <a:rPr lang="en-GB" b="1" i="1" dirty="0"/>
              <a:t>some investors such as pension funds need to match the returns on their investments to their commitments</a:t>
            </a:r>
            <a:r>
              <a:rPr lang="en-GB" dirty="0"/>
              <a:t>. A reduction in the return on safe assets encourages them to switch into high-yielding but riskier assets in an attempt to deliver nominal returns that match their liabilities. Executive compensation linked to returns also plays a role.</a:t>
            </a:r>
          </a:p>
          <a:p>
            <a:pPr lvl="1"/>
            <a:r>
              <a:rPr lang="en-GB" dirty="0"/>
              <a:t>Third, through </a:t>
            </a:r>
            <a:r>
              <a:rPr lang="en-GB" b="1" dirty="0"/>
              <a:t>balance sheet effects</a:t>
            </a:r>
            <a:r>
              <a:rPr lang="en-GB" dirty="0"/>
              <a:t>. As looser monetary policy boosts asset prices, so </a:t>
            </a:r>
            <a:r>
              <a:rPr lang="en-GB" b="1" i="1" dirty="0"/>
              <a:t>it encourages an expansion in banks’ balance sheets</a:t>
            </a:r>
            <a:r>
              <a:rPr lang="en-GB" dirty="0"/>
              <a:t>, putting further upward pressure on asset prices. But the number of relatively safe borrowers/projects is limited. So, the extension in the volume of loans commercial banks want to make is likely to involve </a:t>
            </a:r>
            <a:r>
              <a:rPr lang="en-GB" b="1" i="1" dirty="0"/>
              <a:t>moving along the risk spectrum toward more risky borrowers</a:t>
            </a:r>
            <a:r>
              <a:rPr lang="en-GB" dirty="0"/>
              <a:t>.</a:t>
            </a:r>
          </a:p>
        </p:txBody>
      </p:sp>
      <p:sp>
        <p:nvSpPr>
          <p:cNvPr id="4" name="Line 4"/>
          <p:cNvSpPr>
            <a:spLocks noChangeShapeType="1"/>
          </p:cNvSpPr>
          <p:nvPr/>
        </p:nvSpPr>
        <p:spPr bwMode="auto">
          <a:xfrm>
            <a:off x="395534" y="764704"/>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4141864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r>
              <a:rPr lang="en-GB" dirty="0"/>
              <a:t>Is stability de-stabilising?</a:t>
            </a:r>
          </a:p>
        </p:txBody>
      </p:sp>
      <p:sp>
        <p:nvSpPr>
          <p:cNvPr id="3" name="Content Placeholder 2"/>
          <p:cNvSpPr>
            <a:spLocks noGrp="1"/>
          </p:cNvSpPr>
          <p:nvPr>
            <p:ph idx="1"/>
          </p:nvPr>
        </p:nvSpPr>
        <p:spPr>
          <a:xfrm>
            <a:off x="107504" y="836712"/>
            <a:ext cx="8928992" cy="6021288"/>
          </a:xfrm>
        </p:spPr>
        <p:txBody>
          <a:bodyPr>
            <a:normAutofit fontScale="62500" lnSpcReduction="20000"/>
          </a:bodyPr>
          <a:lstStyle/>
          <a:p>
            <a:r>
              <a:rPr lang="en-GB" dirty="0"/>
              <a:t>The idea that </a:t>
            </a:r>
            <a:r>
              <a:rPr lang="en-GB" b="1" dirty="0"/>
              <a:t>periods of economic stability encourage exuberance in credit markets, thus sowing the seeds of their own destruction</a:t>
            </a:r>
            <a:r>
              <a:rPr lang="en-GB" dirty="0"/>
              <a:t>, is a key part of Minsky’s theory of recurring financial crises. </a:t>
            </a:r>
          </a:p>
          <a:p>
            <a:pPr lvl="1"/>
            <a:r>
              <a:rPr lang="en-GB" dirty="0"/>
              <a:t>The results in this paper provide </a:t>
            </a:r>
            <a:r>
              <a:rPr lang="en-GB" b="1" dirty="0"/>
              <a:t>some empirical evidence for such a dynamic process</a:t>
            </a:r>
            <a:r>
              <a:rPr lang="en-GB" dirty="0"/>
              <a:t>. </a:t>
            </a:r>
          </a:p>
          <a:p>
            <a:pPr lvl="1"/>
            <a:r>
              <a:rPr lang="en-GB" dirty="0"/>
              <a:t>Also, to the extent that “</a:t>
            </a:r>
            <a:r>
              <a:rPr lang="en-GB" b="1" dirty="0"/>
              <a:t>better policy” accounted for the Great Moderation</a:t>
            </a:r>
            <a:r>
              <a:rPr lang="en-GB" dirty="0"/>
              <a:t>, it provides a second, indirect, channel </a:t>
            </a:r>
            <a:r>
              <a:rPr lang="en-GB" b="1" dirty="0"/>
              <a:t>whereby policy may have contributed to creating the conditions conducive to a subsequent financial bust</a:t>
            </a:r>
            <a:r>
              <a:rPr lang="en-GB" dirty="0"/>
              <a:t>. </a:t>
            </a:r>
          </a:p>
          <a:p>
            <a:pPr lvl="1"/>
            <a:endParaRPr lang="en-GB" dirty="0"/>
          </a:p>
          <a:p>
            <a:r>
              <a:rPr lang="en-GB" dirty="0"/>
              <a:t>However, the understanding of this (2010) paper of Minsky’s insight is superficial. It simply assumes there is a simple and easy separation between stability and instability and “good” and “bad” monetary policy. </a:t>
            </a:r>
          </a:p>
          <a:p>
            <a:endParaRPr lang="en-GB" dirty="0"/>
          </a:p>
          <a:p>
            <a:r>
              <a:rPr lang="en-GB" dirty="0"/>
              <a:t>Therefore the authors write:</a:t>
            </a:r>
          </a:p>
          <a:p>
            <a:endParaRPr lang="en-GB" dirty="0"/>
          </a:p>
          <a:p>
            <a:pPr marL="0" indent="0">
              <a:buNone/>
            </a:pPr>
            <a:r>
              <a:rPr lang="en-GB" i="1" dirty="0"/>
              <a:t>“But it would clearly be a mistake to conclude that policy should aim to induce fluctuations in the </a:t>
            </a:r>
            <a:r>
              <a:rPr lang="en-GB" i="1" dirty="0" err="1"/>
              <a:t>macroeconomy</a:t>
            </a:r>
            <a:r>
              <a:rPr lang="en-GB" i="1" dirty="0"/>
              <a:t> in order to prevent financial market participants becoming too confident about the outlook! </a:t>
            </a:r>
            <a:r>
              <a:rPr lang="en-GB" b="1" i="1" dirty="0"/>
              <a:t>The right moral is surely that policymakers need to be most vocal about the risks to the outlook when things appear to be going well</a:t>
            </a:r>
            <a:r>
              <a:rPr lang="en-GB" i="1" dirty="0"/>
              <a:t>, and to take appropriate restraining action if needed.”</a:t>
            </a:r>
          </a:p>
          <a:p>
            <a:pPr marL="0" indent="0">
              <a:buNone/>
            </a:pPr>
            <a:endParaRPr lang="en-GB" dirty="0"/>
          </a:p>
          <a:p>
            <a:pPr marL="0" indent="0">
              <a:buNone/>
            </a:pPr>
            <a:r>
              <a:rPr lang="en-GB" dirty="0"/>
              <a:t>We will return to this problem in the next two papers.  </a:t>
            </a:r>
          </a:p>
        </p:txBody>
      </p:sp>
      <p:sp>
        <p:nvSpPr>
          <p:cNvPr id="4" name="Line 4"/>
          <p:cNvSpPr>
            <a:spLocks noChangeShapeType="1"/>
          </p:cNvSpPr>
          <p:nvPr/>
        </p:nvSpPr>
        <p:spPr bwMode="auto">
          <a:xfrm>
            <a:off x="395534" y="764704"/>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1435682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r>
              <a:rPr lang="en-GB" dirty="0"/>
              <a:t>The new mainstream consensus</a:t>
            </a:r>
          </a:p>
        </p:txBody>
      </p:sp>
      <p:sp>
        <p:nvSpPr>
          <p:cNvPr id="3" name="Content Placeholder 2"/>
          <p:cNvSpPr>
            <a:spLocks noGrp="1"/>
          </p:cNvSpPr>
          <p:nvPr>
            <p:ph idx="1"/>
          </p:nvPr>
        </p:nvSpPr>
        <p:spPr>
          <a:xfrm>
            <a:off x="107504" y="764704"/>
            <a:ext cx="8928992" cy="5904656"/>
          </a:xfrm>
        </p:spPr>
        <p:txBody>
          <a:bodyPr>
            <a:normAutofit fontScale="77500" lnSpcReduction="20000"/>
          </a:bodyPr>
          <a:lstStyle/>
          <a:p>
            <a:r>
              <a:rPr lang="en-GB" dirty="0"/>
              <a:t>What has changed since the crisis? Revisiting some key issues:</a:t>
            </a:r>
          </a:p>
          <a:p>
            <a:endParaRPr lang="en-GB" dirty="0"/>
          </a:p>
          <a:p>
            <a:pPr lvl="1"/>
            <a:r>
              <a:rPr lang="en-GB" b="1" i="1" dirty="0"/>
              <a:t>The role of fiscal policy</a:t>
            </a:r>
            <a:r>
              <a:rPr lang="en-GB" dirty="0"/>
              <a:t>. The effectiveness of expansionary fiscal policies in stimulating demand remains a matter of debate. It also raises the problem of debt sustainability.</a:t>
            </a:r>
          </a:p>
          <a:p>
            <a:pPr marL="457200" lvl="1" indent="0">
              <a:buNone/>
            </a:pPr>
            <a:endParaRPr lang="en-GB" dirty="0"/>
          </a:p>
          <a:p>
            <a:pPr lvl="1"/>
            <a:r>
              <a:rPr lang="en-GB" b="1" i="1" dirty="0"/>
              <a:t>The role of monetary policy</a:t>
            </a:r>
            <a:r>
              <a:rPr lang="en-GB" dirty="0"/>
              <a:t>. Monetary policy </a:t>
            </a:r>
            <a:r>
              <a:rPr lang="en-GB" b="1" dirty="0"/>
              <a:t>is still preferred to fiscal policy for short-term aggregate demand management</a:t>
            </a:r>
            <a:r>
              <a:rPr lang="en-GB" dirty="0"/>
              <a:t> (outside a crisis).</a:t>
            </a:r>
          </a:p>
          <a:p>
            <a:pPr lvl="1"/>
            <a:endParaRPr lang="en-GB" dirty="0"/>
          </a:p>
          <a:p>
            <a:pPr lvl="1"/>
            <a:r>
              <a:rPr lang="en-GB" b="1" i="1" dirty="0"/>
              <a:t>The monetary transmission mechanism</a:t>
            </a:r>
            <a:r>
              <a:rPr lang="en-GB" dirty="0"/>
              <a:t>. The crisis has brutally ex-posed the limitations of conventional macroeconomic analysis </a:t>
            </a:r>
            <a:r>
              <a:rPr lang="en-GB" b="1" i="1" dirty="0"/>
              <a:t>ignoring the role of financial intermediaries</a:t>
            </a:r>
            <a:r>
              <a:rPr lang="en-GB" dirty="0"/>
              <a:t>. </a:t>
            </a:r>
          </a:p>
          <a:p>
            <a:pPr lvl="2"/>
            <a:r>
              <a:rPr lang="en-GB" dirty="0"/>
              <a:t>The crisis has illustrated the need to take seriously the </a:t>
            </a:r>
            <a:r>
              <a:rPr lang="en-GB" b="1" i="1" dirty="0"/>
              <a:t>problem of incentives facing the intermediaries</a:t>
            </a:r>
            <a:r>
              <a:rPr lang="en-GB" dirty="0"/>
              <a:t>.</a:t>
            </a:r>
          </a:p>
          <a:p>
            <a:pPr marL="914400" lvl="2" indent="0">
              <a:buNone/>
            </a:pPr>
            <a:endParaRPr lang="en-GB" dirty="0"/>
          </a:p>
          <a:p>
            <a:pPr lvl="1"/>
            <a:r>
              <a:rPr lang="en-GB" b="1" i="1" dirty="0"/>
              <a:t>Central bank independence</a:t>
            </a:r>
            <a:r>
              <a:rPr lang="en-GB" dirty="0"/>
              <a:t>. Nothing suggests that the thinking behind the delegation  of monetary policy to an operationally independent central bank is flawed.</a:t>
            </a:r>
          </a:p>
          <a:p>
            <a:pPr lvl="1"/>
            <a:endParaRPr lang="en-GB" dirty="0"/>
          </a:p>
        </p:txBody>
      </p:sp>
      <p:sp>
        <p:nvSpPr>
          <p:cNvPr id="4" name="Line 4"/>
          <p:cNvSpPr>
            <a:spLocks noChangeShapeType="1"/>
          </p:cNvSpPr>
          <p:nvPr/>
        </p:nvSpPr>
        <p:spPr bwMode="auto">
          <a:xfrm>
            <a:off x="395534" y="764704"/>
            <a:ext cx="8352927"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1838986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8640"/>
            <a:ext cx="9144000" cy="6552728"/>
          </a:xfrm>
        </p:spPr>
        <p:txBody>
          <a:bodyPr>
            <a:normAutofit fontScale="62500" lnSpcReduction="20000"/>
          </a:bodyPr>
          <a:lstStyle/>
          <a:p>
            <a:r>
              <a:rPr lang="en-GB" b="1" i="1" dirty="0"/>
              <a:t>The pursuit of price stability</a:t>
            </a:r>
            <a:r>
              <a:rPr lang="en-GB" dirty="0"/>
              <a:t>. Because monetary policy failed to prevent the crisis, some have suggested that the emphasis on inflation targeting has “failed.” </a:t>
            </a:r>
          </a:p>
          <a:p>
            <a:pPr lvl="1"/>
            <a:r>
              <a:rPr lang="en-GB" dirty="0"/>
              <a:t>The maintenance of price stability may be insufficient on its own to guarantee continued over-all macroeconomic stability, but it surely has to remain the central objective of monetary policy in the long run, even if other considerations may intrude in the short run. Any other objective risks de-anchoring price expectations and inducing unnecessary extra volatility into the economy. </a:t>
            </a:r>
          </a:p>
          <a:p>
            <a:endParaRPr lang="en-GB" b="1" i="1" dirty="0"/>
          </a:p>
          <a:p>
            <a:r>
              <a:rPr lang="en-GB" b="1" i="1" dirty="0"/>
              <a:t>Monetary policy and credit/asset-price booms</a:t>
            </a:r>
            <a:r>
              <a:rPr lang="en-GB" dirty="0"/>
              <a:t>. The twin beliefs that financial markets are efficient and that financial innovation is necessarily welfare-enhancing have been dealt a serious blow by the crisis. </a:t>
            </a:r>
          </a:p>
          <a:p>
            <a:pPr lvl="1"/>
            <a:r>
              <a:rPr lang="en-GB" dirty="0"/>
              <a:t>Financial markets are riddled with </a:t>
            </a:r>
            <a:r>
              <a:rPr lang="en-GB" b="1" i="1" dirty="0"/>
              <a:t>incentive distortions </a:t>
            </a:r>
            <a:r>
              <a:rPr lang="en-GB" dirty="0"/>
              <a:t>and </a:t>
            </a:r>
            <a:r>
              <a:rPr lang="en-GB" b="1" i="1" dirty="0"/>
              <a:t>market failures</a:t>
            </a:r>
            <a:r>
              <a:rPr lang="en-GB" dirty="0"/>
              <a:t>. </a:t>
            </a:r>
          </a:p>
          <a:p>
            <a:pPr lvl="1"/>
            <a:r>
              <a:rPr lang="en-GB" b="1" i="1" dirty="0"/>
              <a:t>Monetary policy does not seem like the most appropriate instrument </a:t>
            </a:r>
            <a:r>
              <a:rPr lang="en-GB" dirty="0"/>
              <a:t>to deal with this. </a:t>
            </a:r>
          </a:p>
          <a:p>
            <a:pPr lvl="1"/>
            <a:r>
              <a:rPr lang="en-GB" dirty="0"/>
              <a:t>The deployment of </a:t>
            </a:r>
            <a:r>
              <a:rPr lang="en-GB" b="1" i="1" dirty="0"/>
              <a:t>macro-prudential instruments</a:t>
            </a:r>
            <a:r>
              <a:rPr lang="en-GB" dirty="0"/>
              <a:t>, focused more directly on the source of the excessive exuberance, seems more appropriate.</a:t>
            </a:r>
          </a:p>
          <a:p>
            <a:pPr lvl="1"/>
            <a:endParaRPr lang="en-GB" dirty="0"/>
          </a:p>
          <a:p>
            <a:r>
              <a:rPr lang="en-GB" b="1" i="1" dirty="0"/>
              <a:t>The relationship between price stability and financial stability</a:t>
            </a:r>
            <a:r>
              <a:rPr lang="en-GB" b="1" dirty="0"/>
              <a:t>. </a:t>
            </a:r>
            <a:r>
              <a:rPr lang="en-GB" i="1" dirty="0"/>
              <a:t>Price stability is not a sufficient condition for financial stability</a:t>
            </a:r>
            <a:r>
              <a:rPr lang="en-GB" dirty="0"/>
              <a:t>.</a:t>
            </a:r>
          </a:p>
          <a:p>
            <a:pPr lvl="1"/>
            <a:r>
              <a:rPr lang="en-GB" dirty="0"/>
              <a:t>In fact the reduction in volatility associated with price stability may have contributed to excessively optimistic assessments of risk, the compression of risk </a:t>
            </a:r>
            <a:r>
              <a:rPr lang="en-GB" dirty="0" err="1"/>
              <a:t>premia</a:t>
            </a:r>
            <a:r>
              <a:rPr lang="en-GB" dirty="0"/>
              <a:t> and the expansion in leverage. </a:t>
            </a:r>
          </a:p>
          <a:p>
            <a:pPr lvl="1"/>
            <a:r>
              <a:rPr lang="en-GB" dirty="0"/>
              <a:t>That does not imply central banks should retreat from the pursuit of price stability and macroeconomic stability more generally. But it does suggest that </a:t>
            </a:r>
            <a:r>
              <a:rPr lang="en-GB" b="1" i="1" dirty="0"/>
              <a:t>policymakers need both to be aware that long periods of benign conditions may foster excessive private-sector risk-taking</a:t>
            </a:r>
            <a:r>
              <a:rPr lang="en-GB" dirty="0"/>
              <a:t>.</a:t>
            </a:r>
          </a:p>
        </p:txBody>
      </p:sp>
    </p:spTree>
    <p:extLst>
      <p:ext uri="{BB962C8B-B14F-4D97-AF65-F5344CB8AC3E}">
        <p14:creationId xmlns:p14="http://schemas.microsoft.com/office/powerpoint/2010/main" val="389791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(2011) “A </a:t>
            </a:r>
            <a:r>
              <a:rPr lang="en-GB" dirty="0" err="1"/>
              <a:t>Macroprudential</a:t>
            </a:r>
            <a:r>
              <a:rPr lang="en-GB" dirty="0"/>
              <a:t> Approach to Financial Regulation”</a:t>
            </a:r>
          </a:p>
        </p:txBody>
      </p:sp>
      <p:sp>
        <p:nvSpPr>
          <p:cNvPr id="3" name="Content Placeholder 2"/>
          <p:cNvSpPr>
            <a:spLocks noGrp="1"/>
          </p:cNvSpPr>
          <p:nvPr>
            <p:ph idx="1"/>
          </p:nvPr>
        </p:nvSpPr>
        <p:spPr>
          <a:xfrm>
            <a:off x="0" y="1484784"/>
            <a:ext cx="9144000" cy="5256584"/>
          </a:xfrm>
        </p:spPr>
        <p:txBody>
          <a:bodyPr>
            <a:normAutofit fontScale="70000" lnSpcReduction="20000"/>
          </a:bodyPr>
          <a:lstStyle/>
          <a:p>
            <a:r>
              <a:rPr lang="en-GB" i="1" dirty="0"/>
              <a:t>“Going forward, a critical question for regulators and supervisors is what their appropriate “field of vision” should be. Under our current system of safety-and-soundness regulation, </a:t>
            </a:r>
            <a:r>
              <a:rPr lang="en-GB" b="1" i="1" dirty="0"/>
              <a:t>supervisors often focus on the financial conditions of individual institutions in isolation</a:t>
            </a:r>
            <a:r>
              <a:rPr lang="en-GB" i="1" dirty="0"/>
              <a:t>. An alternative approach, which has been called system-wide or </a:t>
            </a:r>
            <a:r>
              <a:rPr lang="en-GB" b="1" i="1" dirty="0" err="1"/>
              <a:t>macroprudential</a:t>
            </a:r>
            <a:r>
              <a:rPr lang="en-GB" b="1" i="1" dirty="0"/>
              <a:t> oversight, would broaden the mandate of regulators and supervisors to encompass consideration of potential systemic risks </a:t>
            </a:r>
            <a:r>
              <a:rPr lang="en-GB" i="1" dirty="0"/>
              <a:t>and weaknesses as well.” </a:t>
            </a:r>
            <a:r>
              <a:rPr lang="en-GB" dirty="0"/>
              <a:t>(Federal Reserve Chairman Ben Bernanke, 2008)</a:t>
            </a:r>
          </a:p>
          <a:p>
            <a:pPr marL="0" indent="0">
              <a:buNone/>
            </a:pPr>
            <a:endParaRPr lang="en-GB" dirty="0"/>
          </a:p>
          <a:p>
            <a:r>
              <a:rPr lang="en-GB" b="1" dirty="0"/>
              <a:t>A </a:t>
            </a:r>
            <a:r>
              <a:rPr lang="en-GB" b="1" dirty="0" err="1"/>
              <a:t>microprudential</a:t>
            </a:r>
            <a:r>
              <a:rPr lang="en-GB" b="1" dirty="0"/>
              <a:t> approach </a:t>
            </a:r>
            <a:r>
              <a:rPr lang="en-GB" dirty="0"/>
              <a:t>is one in which regulation is partial equilibrium in its conception and aimed at preventing the costly failure individual financial institutions.</a:t>
            </a:r>
          </a:p>
          <a:p>
            <a:pPr marL="0" indent="0">
              <a:buNone/>
            </a:pPr>
            <a:endParaRPr lang="en-GB" dirty="0"/>
          </a:p>
          <a:p>
            <a:r>
              <a:rPr lang="en-GB" b="1" dirty="0"/>
              <a:t>A </a:t>
            </a:r>
            <a:r>
              <a:rPr lang="en-GB" b="1" dirty="0" err="1"/>
              <a:t>macroprudential</a:t>
            </a:r>
            <a:r>
              <a:rPr lang="en-GB" b="1" dirty="0"/>
              <a:t> approach</a:t>
            </a:r>
            <a:r>
              <a:rPr lang="en-GB" dirty="0"/>
              <a:t> recognizes the importance of general equilibrium effects, and seeks to safeguard the financial system as a whole.</a:t>
            </a:r>
          </a:p>
        </p:txBody>
      </p:sp>
    </p:spTree>
    <p:extLst>
      <p:ext uri="{BB962C8B-B14F-4D97-AF65-F5344CB8AC3E}">
        <p14:creationId xmlns:p14="http://schemas.microsoft.com/office/powerpoint/2010/main" val="19768453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1078</TotalTime>
  <Words>3692</Words>
  <Application>Microsoft Office PowerPoint</Application>
  <PresentationFormat>On-screen Show (4:3)</PresentationFormat>
  <Paragraphs>212</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The financial crisis of 2008 (II)</vt:lpstr>
      <vt:lpstr>Literature on banking regulation</vt:lpstr>
      <vt:lpstr>(2010) Monetary policy after the fall</vt:lpstr>
      <vt:lpstr>Pre-crisis views continued</vt:lpstr>
      <vt:lpstr>Did this consensus create the crisis?</vt:lpstr>
      <vt:lpstr>Is stability de-stabilising?</vt:lpstr>
      <vt:lpstr>The new mainstream consensus</vt:lpstr>
      <vt:lpstr>PowerPoint Presentation</vt:lpstr>
      <vt:lpstr>(2011) “A Macroprudential Approach to Financial Regulation”</vt:lpstr>
      <vt:lpstr>The Moral Hazard Problem</vt:lpstr>
      <vt:lpstr>Microprudential regulation</vt:lpstr>
      <vt:lpstr>Macroprudential policy</vt:lpstr>
      <vt:lpstr>The Fire sales problem</vt:lpstr>
      <vt:lpstr>Policy conclusions of this literature</vt:lpstr>
      <vt:lpstr>Problems remain</vt:lpstr>
      <vt:lpstr>(2017) Central banking in the twenty-first century</vt:lpstr>
      <vt:lpstr>PowerPoint Presentation</vt:lpstr>
      <vt:lpstr>PowerPoint Presentation</vt:lpstr>
      <vt:lpstr>PowerPoint Presentation</vt:lpstr>
      <vt:lpstr>Alternative understanding</vt:lpstr>
      <vt:lpstr>PowerPoint Presentation</vt:lpstr>
      <vt:lpstr>Sheila Dow- Conclusions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1I: The financial crisis of 2008 (II)</dc:title>
  <dc:creator>costis</dc:creator>
  <cp:lastModifiedBy>Constantinos Repapis</cp:lastModifiedBy>
  <cp:revision>49</cp:revision>
  <dcterms:created xsi:type="dcterms:W3CDTF">2019-03-24T20:38:33Z</dcterms:created>
  <dcterms:modified xsi:type="dcterms:W3CDTF">2025-05-29T21:18:48Z</dcterms:modified>
</cp:coreProperties>
</file>