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86" r:id="rId6"/>
    <p:sldId id="289" r:id="rId7"/>
    <p:sldId id="288" r:id="rId8"/>
    <p:sldId id="263" r:id="rId9"/>
    <p:sldId id="290" r:id="rId10"/>
    <p:sldId id="292" r:id="rId11"/>
    <p:sldId id="295" r:id="rId12"/>
    <p:sldId id="291" r:id="rId13"/>
    <p:sldId id="293" r:id="rId14"/>
    <p:sldId id="287" r:id="rId15"/>
    <p:sldId id="270" r:id="rId16"/>
    <p:sldId id="267" r:id="rId17"/>
    <p:sldId id="266" r:id="rId18"/>
    <p:sldId id="264" r:id="rId19"/>
    <p:sldId id="285" r:id="rId20"/>
    <p:sldId id="283" r:id="rId21"/>
    <p:sldId id="265" r:id="rId22"/>
    <p:sldId id="269" r:id="rId23"/>
    <p:sldId id="259" r:id="rId24"/>
    <p:sldId id="271" r:id="rId25"/>
    <p:sldId id="272" r:id="rId26"/>
    <p:sldId id="273" r:id="rId27"/>
    <p:sldId id="274" r:id="rId28"/>
    <p:sldId id="260" r:id="rId29"/>
    <p:sldId id="276" r:id="rId30"/>
    <p:sldId id="277" r:id="rId31"/>
    <p:sldId id="278" r:id="rId32"/>
    <p:sldId id="279" r:id="rId33"/>
    <p:sldId id="280" r:id="rId34"/>
    <p:sldId id="281" r:id="rId35"/>
    <p:sldId id="282" r:id="rId36"/>
    <p:sldId id="294" r:id="rId37"/>
    <p:sldId id="26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3B66241-2005-42A3-80A2-5D793AAC172E}" type="datetimeFigureOut">
              <a:rPr lang="en-GB" smtClean="0"/>
              <a:t>31/05/2024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211233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B66241-2005-42A3-80A2-5D793AAC172E}" type="datetimeFigureOut">
              <a:rPr lang="en-GB" smtClean="0"/>
              <a:t>31/05/2024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156371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B66241-2005-42A3-80A2-5D793AAC172E}" type="datetimeFigureOut">
              <a:rPr lang="en-GB" smtClean="0"/>
              <a:t>31/05/2024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3036857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B66241-2005-42A3-80A2-5D793AAC172E}" type="datetimeFigureOut">
              <a:rPr lang="en-GB" smtClean="0"/>
              <a:t>31/05/2024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210032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B66241-2005-42A3-80A2-5D793AAC172E}" type="datetimeFigureOut">
              <a:rPr lang="en-GB" smtClean="0"/>
              <a:t>31/05/2024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2909593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3B66241-2005-42A3-80A2-5D793AAC172E}" type="datetimeFigureOut">
              <a:rPr lang="en-GB" smtClean="0"/>
              <a:t>31/05/2024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3648611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3B66241-2005-42A3-80A2-5D793AAC172E}" type="datetimeFigureOut">
              <a:rPr lang="en-GB" smtClean="0"/>
              <a:t>31/05/2024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331855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3B66241-2005-42A3-80A2-5D793AAC172E}" type="datetimeFigureOut">
              <a:rPr lang="en-GB" smtClean="0"/>
              <a:t>31/05/2024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216611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66241-2005-42A3-80A2-5D793AAC172E}" type="datetimeFigureOut">
              <a:rPr lang="en-GB" smtClean="0"/>
              <a:t>31/05/2024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310735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B66241-2005-42A3-80A2-5D793AAC172E}" type="datetimeFigureOut">
              <a:rPr lang="en-GB" smtClean="0"/>
              <a:t>31/05/2024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2945527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B66241-2005-42A3-80A2-5D793AAC172E}" type="datetimeFigureOut">
              <a:rPr lang="en-GB" smtClean="0"/>
              <a:t>31/05/2024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1C9A-9494-4C4A-9E6C-FB7E210E68AC}" type="slidenum">
              <a:rPr lang="en-GB" smtClean="0"/>
              <a:t>‹#›</a:t>
            </a:fld>
            <a:endParaRPr lang="en-GB"/>
          </a:p>
        </p:txBody>
      </p:sp>
    </p:spTree>
    <p:extLst>
      <p:ext uri="{BB962C8B-B14F-4D97-AF65-F5344CB8AC3E}">
        <p14:creationId xmlns:p14="http://schemas.microsoft.com/office/powerpoint/2010/main" val="3730400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B66241-2005-42A3-80A2-5D793AAC172E}" type="datetimeFigureOut">
              <a:rPr lang="en-GB" smtClean="0"/>
              <a:t>31/05/2024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B1C9A-9494-4C4A-9E6C-FB7E210E68AC}" type="slidenum">
              <a:rPr lang="en-GB" smtClean="0"/>
              <a:t>‹#›</a:t>
            </a:fld>
            <a:endParaRPr lang="en-GB"/>
          </a:p>
        </p:txBody>
      </p:sp>
    </p:spTree>
    <p:extLst>
      <p:ext uri="{BB962C8B-B14F-4D97-AF65-F5344CB8AC3E}">
        <p14:creationId xmlns:p14="http://schemas.microsoft.com/office/powerpoint/2010/main" val="1456835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financial crisis of 2008 (I)</a:t>
            </a:r>
          </a:p>
        </p:txBody>
      </p:sp>
    </p:spTree>
    <p:extLst>
      <p:ext uri="{BB962C8B-B14F-4D97-AF65-F5344CB8AC3E}">
        <p14:creationId xmlns:p14="http://schemas.microsoft.com/office/powerpoint/2010/main" val="2084979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62500" lnSpcReduction="20000"/>
          </a:bodyPr>
          <a:lstStyle/>
          <a:p>
            <a:r>
              <a:rPr lang="en-GB" dirty="0"/>
              <a:t>Securitization gradually expanded to more complex and less transparent synthetic </a:t>
            </a:r>
            <a:r>
              <a:rPr lang="en-GB" b="1" dirty="0"/>
              <a:t>collateralized debt obligations </a:t>
            </a:r>
            <a:r>
              <a:rPr lang="en-GB" dirty="0"/>
              <a:t>(CDOs) that were backed by various other types of structured debt, such as pooled mortgage, credit-card, student-loan, and auto-loan securities. </a:t>
            </a:r>
          </a:p>
          <a:p>
            <a:pPr lvl="1"/>
            <a:r>
              <a:rPr lang="en-GB" dirty="0"/>
              <a:t>Soon CDOs were issued that were based on pools of CDOs. So you had many layers of collaterals.</a:t>
            </a:r>
          </a:p>
          <a:p>
            <a:endParaRPr lang="en-GB" dirty="0"/>
          </a:p>
          <a:p>
            <a:r>
              <a:rPr lang="en-GB" dirty="0"/>
              <a:t>As there was no </a:t>
            </a:r>
            <a:r>
              <a:rPr lang="en-GB" b="1" dirty="0"/>
              <a:t>pre-existing secondary market for these CDOs were priced via new mathematical-statistical modelling </a:t>
            </a:r>
            <a:r>
              <a:rPr lang="en-GB" dirty="0"/>
              <a:t>(See last lecture on LTCM). </a:t>
            </a:r>
          </a:p>
          <a:p>
            <a:endParaRPr lang="en-GB" dirty="0"/>
          </a:p>
          <a:p>
            <a:r>
              <a:rPr lang="en-GB" dirty="0"/>
              <a:t>The </a:t>
            </a:r>
            <a:r>
              <a:rPr lang="en-GB" b="1" dirty="0"/>
              <a:t>assessment of the default risk of CDOs was performed  by private credit-rating agencies</a:t>
            </a:r>
            <a:r>
              <a:rPr lang="en-GB" dirty="0"/>
              <a:t>, such as Standard and Poor’s, Moody’s, and  Fitch. The grades that these agencies assigned to bonds were a primary source of information for investors. </a:t>
            </a:r>
            <a:endParaRPr lang="en-GB" b="1" dirty="0"/>
          </a:p>
          <a:p>
            <a:endParaRPr lang="en-GB" b="1" dirty="0"/>
          </a:p>
          <a:p>
            <a:r>
              <a:rPr lang="en-GB" b="1" u="sng" dirty="0"/>
              <a:t>Stage C: Investors purchased Mortgage Backed Securities (MBSs) and CDOs from the </a:t>
            </a:r>
            <a:r>
              <a:rPr lang="en-GB" b="1" u="sng" dirty="0" err="1"/>
              <a:t>securitizer</a:t>
            </a:r>
            <a:r>
              <a:rPr lang="en-GB" dirty="0"/>
              <a:t>. These investors included private investors, GSEs, pension funds, insurance companies, and sovereign funds, as well as banks themselves. Two features of this link in the chain are worth emphasizing. </a:t>
            </a:r>
          </a:p>
          <a:p>
            <a:pPr lvl="1"/>
            <a:r>
              <a:rPr lang="en-GB" dirty="0"/>
              <a:t>First, asset managers, such as hedge funds, mutual funds, or investment banks, were located between the SPVs and most of the final investors. </a:t>
            </a:r>
          </a:p>
          <a:p>
            <a:pPr lvl="1"/>
            <a:r>
              <a:rPr lang="en-GB" dirty="0"/>
              <a:t>Second, banks created yet another layer of complexity in the system through structured investment vehicles(SIVs). Similar to SPVs, SIVs were sponsored by banks, but they were legally independent and, therefore, off the balance sheets of the sponsors. </a:t>
            </a:r>
          </a:p>
          <a:p>
            <a:endParaRPr lang="en-GB" dirty="0"/>
          </a:p>
        </p:txBody>
      </p:sp>
    </p:spTree>
    <p:extLst>
      <p:ext uri="{BB962C8B-B14F-4D97-AF65-F5344CB8AC3E}">
        <p14:creationId xmlns:p14="http://schemas.microsoft.com/office/powerpoint/2010/main" val="3709694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lvl="0"/>
            <a:r>
              <a:rPr lang="en-GB" sz="2000" dirty="0">
                <a:solidFill>
                  <a:prstClr val="black"/>
                </a:solidFill>
              </a:rPr>
              <a:t>The primary task of </a:t>
            </a:r>
            <a:r>
              <a:rPr lang="en-GB" sz="2000" b="1" dirty="0">
                <a:solidFill>
                  <a:prstClr val="black"/>
                </a:solidFill>
              </a:rPr>
              <a:t>SIVs was to borrow from the money markets by selling short-term commercial paper to invest in MBSs and CDOs that had  longer-term maturities</a:t>
            </a:r>
            <a:r>
              <a:rPr lang="en-GB" sz="2000" dirty="0">
                <a:solidFill>
                  <a:prstClr val="black"/>
                </a:solidFill>
              </a:rPr>
              <a:t>. SIVs served several purposes. </a:t>
            </a:r>
          </a:p>
          <a:p>
            <a:pPr lvl="1"/>
            <a:r>
              <a:rPr lang="en-GB" sz="2000" dirty="0">
                <a:solidFill>
                  <a:prstClr val="black"/>
                </a:solidFill>
              </a:rPr>
              <a:t>First, </a:t>
            </a:r>
            <a:r>
              <a:rPr lang="en-GB" sz="2000" b="1" dirty="0">
                <a:solidFill>
                  <a:prstClr val="black"/>
                </a:solidFill>
              </a:rPr>
              <a:t>they added to the profits of the sponsor bank </a:t>
            </a:r>
            <a:r>
              <a:rPr lang="en-GB" sz="2000" dirty="0">
                <a:solidFill>
                  <a:prstClr val="black"/>
                </a:solidFill>
              </a:rPr>
              <a:t>from the spread between the long- and short-term interest rates. </a:t>
            </a:r>
          </a:p>
          <a:p>
            <a:pPr lvl="1"/>
            <a:r>
              <a:rPr lang="en-GB" sz="2000" dirty="0">
                <a:solidFill>
                  <a:prstClr val="black"/>
                </a:solidFill>
              </a:rPr>
              <a:t>Second, </a:t>
            </a:r>
            <a:r>
              <a:rPr lang="en-GB" sz="2000" b="1" dirty="0">
                <a:solidFill>
                  <a:prstClr val="black"/>
                </a:solidFill>
              </a:rPr>
              <a:t>they served as repositories for the </a:t>
            </a:r>
            <a:r>
              <a:rPr lang="en-GB" sz="2000" b="1" dirty="0" err="1">
                <a:solidFill>
                  <a:prstClr val="black"/>
                </a:solidFill>
              </a:rPr>
              <a:t>securitizer</a:t>
            </a:r>
            <a:r>
              <a:rPr lang="en-GB" sz="2000" b="1" dirty="0">
                <a:solidFill>
                  <a:prstClr val="black"/>
                </a:solidFill>
              </a:rPr>
              <a:t> banks</a:t>
            </a:r>
            <a:r>
              <a:rPr lang="en-GB" sz="2000" dirty="0">
                <a:solidFill>
                  <a:prstClr val="black"/>
                </a:solidFill>
              </a:rPr>
              <a:t>’ unsold MBSs and CDOs. SIVs often turned into storehouses for the unsold lowest-grade debt, later called toxic waste. </a:t>
            </a:r>
          </a:p>
          <a:p>
            <a:pPr lvl="1"/>
            <a:r>
              <a:rPr lang="en-GB" sz="2000" dirty="0">
                <a:solidFill>
                  <a:prstClr val="black"/>
                </a:solidFill>
              </a:rPr>
              <a:t>Third, SIVs </a:t>
            </a:r>
            <a:r>
              <a:rPr lang="en-GB" sz="2000" b="1" dirty="0">
                <a:solidFill>
                  <a:prstClr val="black"/>
                </a:solidFill>
              </a:rPr>
              <a:t>offered banks a means to circumvent capital requirements</a:t>
            </a:r>
            <a:r>
              <a:rPr lang="en-GB" sz="2000" dirty="0">
                <a:solidFill>
                  <a:prstClr val="black"/>
                </a:solidFill>
              </a:rPr>
              <a:t>. Once the loans were removed from the balance sheet and capital was freed up banks could extend more credit. </a:t>
            </a:r>
            <a:endParaRPr lang="en-GB" sz="2000" b="1" dirty="0">
              <a:solidFill>
                <a:prstClr val="black"/>
              </a:solidFill>
            </a:endParaRPr>
          </a:p>
          <a:p>
            <a:pPr lvl="0"/>
            <a:endParaRPr lang="en-GB" sz="2000" b="1" u="sng" dirty="0">
              <a:solidFill>
                <a:prstClr val="black"/>
              </a:solidFill>
            </a:endParaRPr>
          </a:p>
          <a:p>
            <a:pPr lvl="0"/>
            <a:r>
              <a:rPr lang="en-GB" sz="2000" b="1" u="sng" dirty="0">
                <a:solidFill>
                  <a:prstClr val="black"/>
                </a:solidFill>
              </a:rPr>
              <a:t>Stage D: </a:t>
            </a:r>
            <a:r>
              <a:rPr lang="en-GB" sz="2000" u="sng" dirty="0">
                <a:solidFill>
                  <a:prstClr val="black"/>
                </a:solidFill>
              </a:rPr>
              <a:t>Because the original lender was now out of the picture the </a:t>
            </a:r>
            <a:r>
              <a:rPr lang="en-GB" sz="2000" b="1" u="sng" dirty="0">
                <a:solidFill>
                  <a:prstClr val="black"/>
                </a:solidFill>
              </a:rPr>
              <a:t>home-buyer made monthly interest and principal payments to a servicer</a:t>
            </a:r>
            <a:r>
              <a:rPr lang="en-GB" sz="2000" b="1" dirty="0">
                <a:solidFill>
                  <a:prstClr val="black"/>
                </a:solidFill>
              </a:rPr>
              <a:t>,</a:t>
            </a:r>
            <a:r>
              <a:rPr lang="en-GB" sz="2000" dirty="0">
                <a:solidFill>
                  <a:prstClr val="black"/>
                </a:solidFill>
              </a:rPr>
              <a:t> which also was in charge of holding escrow accounts for taxes and insurance and  managing delinquent loans and foreclosures. After deducting its fees the servicer transferred these payments to the SPV. The SPV made the periodic payments to the investors of the MBSs and CDOs from these funds. </a:t>
            </a:r>
          </a:p>
          <a:p>
            <a:pPr lvl="0"/>
            <a:endParaRPr lang="en-GB" sz="2000" b="1" u="sng" dirty="0">
              <a:solidFill>
                <a:prstClr val="black"/>
              </a:solidFill>
            </a:endParaRPr>
          </a:p>
          <a:p>
            <a:pPr lvl="0"/>
            <a:r>
              <a:rPr lang="en-GB" sz="2000" b="1" u="sng" dirty="0">
                <a:solidFill>
                  <a:prstClr val="black"/>
                </a:solidFill>
              </a:rPr>
              <a:t>Stage E: Some MBS and CDO investors hedged their portfolios </a:t>
            </a:r>
            <a:r>
              <a:rPr lang="en-GB" sz="2000" dirty="0">
                <a:solidFill>
                  <a:prstClr val="black"/>
                </a:solidFill>
              </a:rPr>
              <a:t>by purchasing </a:t>
            </a:r>
            <a:r>
              <a:rPr lang="en-GB" sz="2000" b="1" dirty="0">
                <a:solidFill>
                  <a:prstClr val="black"/>
                </a:solidFill>
              </a:rPr>
              <a:t>Collateralised Default Swaps (CDS) </a:t>
            </a:r>
            <a:r>
              <a:rPr lang="en-GB" sz="2000" dirty="0">
                <a:solidFill>
                  <a:prstClr val="black"/>
                </a:solidFill>
              </a:rPr>
              <a:t>from the “financial insurer.” </a:t>
            </a:r>
          </a:p>
        </p:txBody>
      </p:sp>
    </p:spTree>
    <p:extLst>
      <p:ext uri="{BB962C8B-B14F-4D97-AF65-F5344CB8AC3E}">
        <p14:creationId xmlns:p14="http://schemas.microsoft.com/office/powerpoint/2010/main" val="3812691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2317" y="44624"/>
            <a:ext cx="6650818" cy="6565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0" y="73224"/>
            <a:ext cx="3203848" cy="6020072"/>
          </a:xfrm>
        </p:spPr>
        <p:txBody>
          <a:bodyPr>
            <a:normAutofit fontScale="92500" lnSpcReduction="20000"/>
          </a:bodyPr>
          <a:lstStyle/>
          <a:p>
            <a:pPr marL="0" indent="0">
              <a:buNone/>
            </a:pPr>
            <a:r>
              <a:rPr lang="en-GB" dirty="0"/>
              <a:t>The whole system dependent eventually on two things:</a:t>
            </a:r>
          </a:p>
          <a:p>
            <a:pPr marL="0" indent="0">
              <a:buNone/>
            </a:pPr>
            <a:endParaRPr lang="en-GB" dirty="0"/>
          </a:p>
          <a:p>
            <a:pPr marL="514350" indent="-514350">
              <a:buFont typeface="+mj-lt"/>
              <a:buAutoNum type="arabicPeriod"/>
            </a:pPr>
            <a:r>
              <a:rPr lang="en-GB" b="1" i="1" dirty="0"/>
              <a:t>The increasing price </a:t>
            </a:r>
            <a:r>
              <a:rPr lang="en-GB" dirty="0"/>
              <a:t>of the underlying assets.</a:t>
            </a:r>
          </a:p>
          <a:p>
            <a:pPr marL="514350" indent="-514350">
              <a:buFont typeface="+mj-lt"/>
              <a:buAutoNum type="arabicPeriod"/>
            </a:pPr>
            <a:r>
              <a:rPr lang="en-GB" b="1" i="1" dirty="0"/>
              <a:t>The solvency of the counterparties</a:t>
            </a:r>
            <a:r>
              <a:rPr lang="en-GB" dirty="0"/>
              <a:t>- something later termed “systemic risk.” </a:t>
            </a:r>
          </a:p>
        </p:txBody>
      </p:sp>
    </p:spTree>
    <p:extLst>
      <p:ext uri="{BB962C8B-B14F-4D97-AF65-F5344CB8AC3E}">
        <p14:creationId xmlns:p14="http://schemas.microsoft.com/office/powerpoint/2010/main" val="1241595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p:spPr>
        <p:txBody>
          <a:bodyPr>
            <a:normAutofit fontScale="90000"/>
          </a:bodyPr>
          <a:lstStyle/>
          <a:p>
            <a:r>
              <a:rPr lang="en-GB" dirty="0"/>
              <a:t>How diversified was risk?</a:t>
            </a:r>
          </a:p>
        </p:txBody>
      </p:sp>
      <p:sp>
        <p:nvSpPr>
          <p:cNvPr id="3" name="Content Placeholder 2"/>
          <p:cNvSpPr>
            <a:spLocks noGrp="1"/>
          </p:cNvSpPr>
          <p:nvPr>
            <p:ph idx="1"/>
          </p:nvPr>
        </p:nvSpPr>
        <p:spPr>
          <a:xfrm>
            <a:off x="107504" y="764704"/>
            <a:ext cx="8928992" cy="5976664"/>
          </a:xfrm>
        </p:spPr>
        <p:txBody>
          <a:bodyPr>
            <a:normAutofit fontScale="55000" lnSpcReduction="20000"/>
          </a:bodyPr>
          <a:lstStyle/>
          <a:p>
            <a:r>
              <a:rPr lang="en-GB" dirty="0"/>
              <a:t>While the large number of actors that offer specialized services gives the impression that multi-stage securitization process was a very crowded field</a:t>
            </a:r>
            <a:r>
              <a:rPr lang="en-GB" b="1" dirty="0"/>
              <a:t>, in fact, perhaps two dozen institutions, either directly or via their subsidiaries, dominated the chain, and many performed several tasks simultaneously. </a:t>
            </a:r>
          </a:p>
          <a:p>
            <a:pPr lvl="1"/>
            <a:r>
              <a:rPr lang="en-GB" dirty="0"/>
              <a:t>The same prominent financial institutions were, at the same time, the primary </a:t>
            </a:r>
            <a:r>
              <a:rPr lang="en-GB" dirty="0" err="1"/>
              <a:t>securitizers</a:t>
            </a:r>
            <a:r>
              <a:rPr lang="en-GB" dirty="0"/>
              <a:t>, originators, servicers, underwriters, short-term creditors, and investors.</a:t>
            </a:r>
          </a:p>
          <a:p>
            <a:pPr lvl="1"/>
            <a:r>
              <a:rPr lang="en-GB" dirty="0"/>
              <a:t>At the end of 2007, 20% of the outstanding mortgage-related securities were held by foreign investors, followed by Fannie Mae and Freddie Mac (16 %), US commercial banks (15 %), and mutual funds (11 %). The total share of the next set of large investors, i.e. insurance companies, pension funds, S&amp;Ls, and state and local governments, was 23 %.</a:t>
            </a:r>
          </a:p>
          <a:p>
            <a:pPr marL="457200" lvl="1" indent="0">
              <a:buNone/>
            </a:pPr>
            <a:endParaRPr lang="en-GB" dirty="0"/>
          </a:p>
          <a:p>
            <a:r>
              <a:rPr lang="en-GB" dirty="0"/>
              <a:t>The viability of the mortgage-securitization chain </a:t>
            </a:r>
            <a:r>
              <a:rPr lang="en-GB" b="1" dirty="0"/>
              <a:t>relied critically  on homebuyers continuing to make payments on mortgages</a:t>
            </a:r>
            <a:r>
              <a:rPr lang="en-GB" dirty="0"/>
              <a:t>. The ultimate source of income for everyone in the chain was the monthly payments of the homebuyers, and for the system to function it was imperative to avoid widespread defaults and foreclosures.</a:t>
            </a:r>
          </a:p>
          <a:p>
            <a:pPr marL="0" indent="0">
              <a:buNone/>
            </a:pPr>
            <a:endParaRPr lang="en-GB" dirty="0"/>
          </a:p>
          <a:p>
            <a:r>
              <a:rPr lang="en-GB" dirty="0"/>
              <a:t>There were two immediate flaws in the mortgage-securitization chain:</a:t>
            </a:r>
          </a:p>
          <a:p>
            <a:pPr lvl="1"/>
            <a:r>
              <a:rPr lang="en-GB" dirty="0"/>
              <a:t>First, </a:t>
            </a:r>
            <a:r>
              <a:rPr lang="en-GB" b="1" dirty="0"/>
              <a:t>it was afflicted with perverse incentives at every stage that aggravated the risk in the system</a:t>
            </a:r>
            <a:r>
              <a:rPr lang="en-GB" dirty="0"/>
              <a:t>. The </a:t>
            </a:r>
            <a:r>
              <a:rPr lang="en-GB" b="1" dirty="0"/>
              <a:t>profits</a:t>
            </a:r>
            <a:r>
              <a:rPr lang="en-GB" dirty="0"/>
              <a:t> of the originators and </a:t>
            </a:r>
            <a:r>
              <a:rPr lang="en-GB" dirty="0" err="1"/>
              <a:t>securitizers</a:t>
            </a:r>
            <a:r>
              <a:rPr lang="en-GB" dirty="0"/>
              <a:t> depended on the </a:t>
            </a:r>
            <a:r>
              <a:rPr lang="en-GB" b="1" dirty="0"/>
              <a:t>volume of mortgages and securities issued</a:t>
            </a:r>
            <a:r>
              <a:rPr lang="en-GB" dirty="0"/>
              <a:t>. Both were also able to pass the risk to the next agent in the chain. </a:t>
            </a:r>
          </a:p>
          <a:p>
            <a:pPr lvl="2"/>
            <a:r>
              <a:rPr lang="en-GB" dirty="0"/>
              <a:t>When prices started to collapse it become evident that the counterparts where parts of the same financial network and institutions. The complex legal framework was a foil that underplayed the true nature of systemic risk. </a:t>
            </a:r>
          </a:p>
          <a:p>
            <a:pPr lvl="1"/>
            <a:r>
              <a:rPr lang="en-GB" dirty="0"/>
              <a:t>The second problem was that </a:t>
            </a:r>
            <a:r>
              <a:rPr lang="en-GB" b="1" dirty="0"/>
              <a:t>the process was reliant on short-term borrowing</a:t>
            </a:r>
            <a:r>
              <a:rPr lang="en-GB" dirty="0"/>
              <a:t>. Generalized deterioration of asset values and declining net worth could then easily lead to insolvencies throughout the chain.</a:t>
            </a:r>
          </a:p>
        </p:txBody>
      </p:sp>
    </p:spTree>
    <p:extLst>
      <p:ext uri="{BB962C8B-B14F-4D97-AF65-F5344CB8AC3E}">
        <p14:creationId xmlns:p14="http://schemas.microsoft.com/office/powerpoint/2010/main" val="311987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499176" cy="648072"/>
          </a:xfrm>
        </p:spPr>
        <p:txBody>
          <a:bodyPr>
            <a:normAutofit fontScale="90000"/>
          </a:bodyPr>
          <a:lstStyle/>
          <a:p>
            <a:pPr algn="l"/>
            <a:r>
              <a:rPr lang="en-GB" dirty="0"/>
              <a:t>Michael Burry-  The anti-swindler</a:t>
            </a:r>
          </a:p>
        </p:txBody>
      </p:sp>
      <p:sp>
        <p:nvSpPr>
          <p:cNvPr id="3" name="Content Placeholder 2"/>
          <p:cNvSpPr>
            <a:spLocks noGrp="1"/>
          </p:cNvSpPr>
          <p:nvPr>
            <p:ph idx="1"/>
          </p:nvPr>
        </p:nvSpPr>
        <p:spPr>
          <a:xfrm>
            <a:off x="0" y="764704"/>
            <a:ext cx="5940152" cy="6093296"/>
          </a:xfrm>
        </p:spPr>
        <p:txBody>
          <a:bodyPr>
            <a:normAutofit fontScale="47500" lnSpcReduction="20000"/>
          </a:bodyPr>
          <a:lstStyle/>
          <a:p>
            <a:r>
              <a:rPr lang="en-GB" dirty="0"/>
              <a:t>He was the founder of the hedge fund Scion Capital, which he ran from 2000 until 2008.</a:t>
            </a:r>
          </a:p>
          <a:p>
            <a:r>
              <a:rPr lang="en-GB" dirty="0"/>
              <a:t>In 2005, Burry started to focus on the subprime market. </a:t>
            </a:r>
          </a:p>
          <a:p>
            <a:r>
              <a:rPr lang="en-GB" dirty="0" err="1"/>
              <a:t>Burry's</a:t>
            </a:r>
            <a:r>
              <a:rPr lang="en-GB" dirty="0"/>
              <a:t> research on the values of residential real estate </a:t>
            </a:r>
            <a:r>
              <a:rPr lang="en-GB" b="1" dirty="0"/>
              <a:t>convinced him that subprime mortgages, and the bonds based on these mortgages, would begin losing value when the original repayment rates were replaced by much higher rates</a:t>
            </a:r>
            <a:r>
              <a:rPr lang="en-GB" dirty="0"/>
              <a:t>, often in as little as two years after initiation. </a:t>
            </a:r>
          </a:p>
          <a:p>
            <a:pPr lvl="1"/>
            <a:r>
              <a:rPr lang="en-GB" dirty="0"/>
              <a:t>This conclusion led Burry to short the market by persuading Goldman Sachs to sell him credit default swaps against subprime deals.</a:t>
            </a:r>
          </a:p>
          <a:p>
            <a:r>
              <a:rPr lang="en-GB" dirty="0"/>
              <a:t>Burry </a:t>
            </a:r>
            <a:r>
              <a:rPr lang="en-GB" b="1" dirty="0"/>
              <a:t>looks at fundamentals </a:t>
            </a:r>
            <a:r>
              <a:rPr lang="en-GB" dirty="0"/>
              <a:t>and  likes to invest where there is a high margin of safety.</a:t>
            </a:r>
          </a:p>
          <a:p>
            <a:pPr lvl="1"/>
            <a:r>
              <a:rPr lang="en-GB" dirty="0"/>
              <a:t>"I don't go out looking for good shorts. I'm spending my time looking for good longs. I shorted mortgages because I had to. Every bit of logic I had led me to this trade and I had to do it.“</a:t>
            </a:r>
          </a:p>
          <a:p>
            <a:pPr lvl="1"/>
            <a:r>
              <a:rPr lang="en-GB" dirty="0"/>
              <a:t>Allegedly Warren Buffet has a similar investment strategy.</a:t>
            </a:r>
          </a:p>
          <a:p>
            <a:r>
              <a:rPr lang="en-GB" dirty="0"/>
              <a:t>Scion Capital </a:t>
            </a:r>
            <a:r>
              <a:rPr lang="en-GB" b="1" dirty="0"/>
              <a:t>ultimately recorded returns of 489.34% </a:t>
            </a:r>
            <a:r>
              <a:rPr lang="en-GB" dirty="0"/>
              <a:t>between its November 1, 2000 inception and June 2008. </a:t>
            </a:r>
          </a:p>
          <a:p>
            <a:pPr lvl="1"/>
            <a:r>
              <a:rPr lang="en-GB" dirty="0"/>
              <a:t>The S&amp;P 500 returned just under 3% including dividends over the same period.</a:t>
            </a:r>
          </a:p>
          <a:p>
            <a:r>
              <a:rPr lang="en-GB" dirty="0"/>
              <a:t>When </a:t>
            </a:r>
            <a:r>
              <a:rPr lang="en-GB" b="1" dirty="0"/>
              <a:t>a market is run by swindlers, what does a long investor do? </a:t>
            </a:r>
            <a:r>
              <a:rPr lang="en-GB" dirty="0"/>
              <a:t>He goes short! </a:t>
            </a:r>
          </a:p>
          <a:p>
            <a:pPr marL="0" indent="0">
              <a:buNone/>
            </a:pPr>
            <a:endParaRPr lang="en-GB" dirty="0"/>
          </a:p>
          <a:p>
            <a:pPr marL="0" indent="0">
              <a:buNone/>
            </a:pPr>
            <a:r>
              <a:rPr lang="en-GB" dirty="0"/>
              <a:t>Only problem: </a:t>
            </a:r>
            <a:r>
              <a:rPr lang="en-GB" i="1" dirty="0">
                <a:solidFill>
                  <a:srgbClr val="FF0000"/>
                </a:solidFill>
              </a:rPr>
              <a:t>The market can remain irrational longer than you can remain solvent</a:t>
            </a:r>
          </a:p>
          <a:p>
            <a:endParaRPr lang="en-GB" dirty="0"/>
          </a:p>
          <a:p>
            <a:r>
              <a:rPr lang="en-GB" dirty="0"/>
              <a:t>Bury suffered an investor revolt, where some investors worried the logic was wrong and demanded to withdraw their investment in Scion Capital's hedge fund, before his predictions came true.</a:t>
            </a:r>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1268760"/>
            <a:ext cx="3175620" cy="47056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492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504056"/>
          </a:xfrm>
        </p:spPr>
        <p:txBody>
          <a:bodyPr>
            <a:normAutofit fontScale="90000"/>
          </a:bodyPr>
          <a:lstStyle/>
          <a:p>
            <a:r>
              <a:rPr lang="en-GB" dirty="0"/>
              <a:t>UK market- collapse of Norther Rock</a:t>
            </a:r>
          </a:p>
        </p:txBody>
      </p:sp>
      <p:sp>
        <p:nvSpPr>
          <p:cNvPr id="3" name="Content Placeholder 2"/>
          <p:cNvSpPr>
            <a:spLocks noGrp="1"/>
          </p:cNvSpPr>
          <p:nvPr>
            <p:ph idx="1"/>
          </p:nvPr>
        </p:nvSpPr>
        <p:spPr>
          <a:xfrm>
            <a:off x="-23394" y="881336"/>
            <a:ext cx="9144000" cy="5976664"/>
          </a:xfrm>
        </p:spPr>
        <p:txBody>
          <a:bodyPr>
            <a:normAutofit fontScale="55000" lnSpcReduction="20000"/>
          </a:bodyPr>
          <a:lstStyle/>
          <a:p>
            <a:r>
              <a:rPr lang="en-GB" dirty="0"/>
              <a:t>12 September 2007, Northern Rock asked the Bank of England, as  </a:t>
            </a:r>
            <a:r>
              <a:rPr lang="en-GB" b="1" dirty="0"/>
              <a:t>lender of last resort</a:t>
            </a:r>
            <a:r>
              <a:rPr lang="en-GB" dirty="0"/>
              <a:t>, for a liquidity support facility due to problems in raising funds in the money market to replace maturing money market borrowings.</a:t>
            </a:r>
          </a:p>
          <a:p>
            <a:endParaRPr lang="en-GB" dirty="0"/>
          </a:p>
          <a:p>
            <a:r>
              <a:rPr lang="en-GB" dirty="0"/>
              <a:t>14 September 2007, the first day branches opened following the news,  there was a run on the bank.</a:t>
            </a:r>
          </a:p>
          <a:p>
            <a:pPr lvl="1"/>
            <a:r>
              <a:rPr lang="en-GB" dirty="0"/>
              <a:t>This bank run was not the traditional form, where depositors withdraw money in a snowball effect, leading to a liquidity crisis; instead, it occurred in the aftermath of the liquidity crisis.</a:t>
            </a:r>
          </a:p>
          <a:p>
            <a:pPr lvl="1"/>
            <a:r>
              <a:rPr lang="en-GB" dirty="0"/>
              <a:t>It was estimated that</a:t>
            </a:r>
            <a:r>
              <a:rPr lang="en-GB" b="1" dirty="0"/>
              <a:t> £1 billion was withdrawn by customers that day, about 5% of the total bank deposits </a:t>
            </a:r>
            <a:r>
              <a:rPr lang="en-GB" dirty="0"/>
              <a:t>held by Northern Rock.</a:t>
            </a:r>
          </a:p>
          <a:p>
            <a:pPr lvl="1"/>
            <a:endParaRPr lang="en-GB" dirty="0"/>
          </a:p>
          <a:p>
            <a:r>
              <a:rPr lang="en-GB" dirty="0"/>
              <a:t>17 September worried savers continued to </a:t>
            </a:r>
            <a:r>
              <a:rPr lang="en-GB" b="1" dirty="0"/>
              <a:t>flock to withdraw their savings</a:t>
            </a:r>
            <a:r>
              <a:rPr lang="en-GB" dirty="0"/>
              <a:t>, it was reported that an estimated £2 billion had been withdrawn since the bank applied to the Bank of England for emergency funds.</a:t>
            </a:r>
          </a:p>
          <a:p>
            <a:endParaRPr lang="en-GB" dirty="0"/>
          </a:p>
          <a:p>
            <a:r>
              <a:rPr lang="en-GB" dirty="0"/>
              <a:t>Later that day, the Chancellor of the Exchequer, Alistair Darling, announced that the British Government and the Bank of England would </a:t>
            </a:r>
            <a:r>
              <a:rPr lang="en-GB" b="1" dirty="0"/>
              <a:t>guarantee all deposits held at Northern Rock</a:t>
            </a:r>
            <a:r>
              <a:rPr lang="en-GB" dirty="0"/>
              <a:t>. </a:t>
            </a:r>
          </a:p>
          <a:p>
            <a:endParaRPr lang="en-GB" dirty="0"/>
          </a:p>
          <a:p>
            <a:r>
              <a:rPr lang="en-GB" dirty="0"/>
              <a:t>By January 2008, Northern Rock's loan from the Bank of England had grown to £26bn, by February the </a:t>
            </a:r>
            <a:r>
              <a:rPr lang="en-GB" b="1" dirty="0"/>
              <a:t>bank was effectively taken into state ownership</a:t>
            </a:r>
            <a:r>
              <a:rPr lang="en-GB" dirty="0"/>
              <a:t>. </a:t>
            </a:r>
          </a:p>
          <a:p>
            <a:pPr marL="0" indent="0">
              <a:buNone/>
            </a:pPr>
            <a:r>
              <a:rPr lang="en-GB" dirty="0"/>
              <a:t>2008 Bailouts: October 13, 2008 </a:t>
            </a:r>
          </a:p>
          <a:p>
            <a:pPr lvl="1"/>
            <a:r>
              <a:rPr lang="en-GB" dirty="0"/>
              <a:t>HM Treasury injected </a:t>
            </a:r>
            <a:r>
              <a:rPr lang="en-GB" b="1" dirty="0"/>
              <a:t>new capital into Royal Bank of Scotland Group plc, Lloyds TSB and HBOS plc</a:t>
            </a:r>
            <a:r>
              <a:rPr lang="en-GB" dirty="0"/>
              <a:t>, to avert financial sector meltdown. It made some gains by selling the stake in Lloyds and HBOS in 2013, but losses are expected to be recorded for the Royal Bank of Scotland as well as Northern Rock</a:t>
            </a:r>
          </a:p>
        </p:txBody>
      </p:sp>
    </p:spTree>
    <p:extLst>
      <p:ext uri="{BB962C8B-B14F-4D97-AF65-F5344CB8AC3E}">
        <p14:creationId xmlns:p14="http://schemas.microsoft.com/office/powerpoint/2010/main" val="4062535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a:t>September 2008: </a:t>
            </a:r>
            <a:br>
              <a:rPr lang="en-GB" dirty="0"/>
            </a:br>
            <a:r>
              <a:rPr lang="en-GB" dirty="0"/>
              <a:t>Collapse of Lehman Brothers</a:t>
            </a:r>
          </a:p>
        </p:txBody>
      </p:sp>
      <p:sp>
        <p:nvSpPr>
          <p:cNvPr id="3" name="Content Placeholder 2"/>
          <p:cNvSpPr>
            <a:spLocks noGrp="1"/>
          </p:cNvSpPr>
          <p:nvPr>
            <p:ph idx="1"/>
          </p:nvPr>
        </p:nvSpPr>
        <p:spPr>
          <a:xfrm>
            <a:off x="0" y="1124744"/>
            <a:ext cx="9144000" cy="5733256"/>
          </a:xfrm>
        </p:spPr>
        <p:txBody>
          <a:bodyPr>
            <a:normAutofit fontScale="55000" lnSpcReduction="20000"/>
          </a:bodyPr>
          <a:lstStyle/>
          <a:p>
            <a:r>
              <a:rPr lang="en-GB" dirty="0"/>
              <a:t>2008, September 7 </a:t>
            </a:r>
            <a:r>
              <a:rPr lang="en-GB" b="1" dirty="0"/>
              <a:t>Fannie Mae and Freddie Mac </a:t>
            </a:r>
            <a:r>
              <a:rPr lang="en-GB" dirty="0"/>
              <a:t>were taken over by the federal government.</a:t>
            </a:r>
          </a:p>
          <a:p>
            <a:r>
              <a:rPr lang="en-GB" dirty="0"/>
              <a:t>September 15: </a:t>
            </a:r>
            <a:r>
              <a:rPr lang="en-GB" b="1" dirty="0"/>
              <a:t>Lehman Brothers went bankrupt after the Federal Reserve declined to guarantee its loans</a:t>
            </a:r>
            <a:r>
              <a:rPr lang="en-GB" dirty="0"/>
              <a:t>, causing the Dow Jones to drop 504 points, its worst decline in seven years.</a:t>
            </a:r>
          </a:p>
          <a:p>
            <a:pPr lvl="1"/>
            <a:r>
              <a:rPr lang="en-GB" dirty="0"/>
              <a:t>The same day, Bank of America purchased Merrill Lynch.</a:t>
            </a:r>
          </a:p>
          <a:p>
            <a:r>
              <a:rPr lang="en-GB" dirty="0"/>
              <a:t>9/16 The Federal Reserve took over American International Group. </a:t>
            </a:r>
          </a:p>
          <a:p>
            <a:r>
              <a:rPr lang="en-GB" dirty="0"/>
              <a:t>9/21 </a:t>
            </a:r>
            <a:r>
              <a:rPr lang="en-GB" b="1" dirty="0"/>
              <a:t>Goldman Sachs and Morgan Stanley converted themselves from investment banks to bank holding companies</a:t>
            </a:r>
            <a:r>
              <a:rPr lang="en-GB" dirty="0"/>
              <a:t> to be able to use the Federal Reserve lender of last resort facilities.</a:t>
            </a:r>
          </a:p>
          <a:p>
            <a:r>
              <a:rPr lang="en-GB" dirty="0"/>
              <a:t>9/26 Washington Mutual went bankrupt after a bank run.</a:t>
            </a:r>
          </a:p>
          <a:p>
            <a:r>
              <a:rPr lang="en-GB" dirty="0"/>
              <a:t>9/29 The House of Representatives rejected the </a:t>
            </a:r>
            <a:r>
              <a:rPr lang="en-GB" b="1" dirty="0"/>
              <a:t>Emergency Economic Stabilization Act of 2008</a:t>
            </a:r>
            <a:r>
              <a:rPr lang="en-GB" dirty="0"/>
              <a:t>. In response the Dow Jones dropped 770 points, its largest single-day decline.</a:t>
            </a:r>
          </a:p>
          <a:p>
            <a:r>
              <a:rPr lang="en-GB" dirty="0"/>
              <a:t>10/3 Congress passed </a:t>
            </a:r>
            <a:r>
              <a:rPr lang="en-GB" b="1" dirty="0"/>
              <a:t>the Emergency Economic Stabilization Act of 2008</a:t>
            </a:r>
            <a:r>
              <a:rPr lang="en-GB" dirty="0"/>
              <a:t>.</a:t>
            </a:r>
          </a:p>
          <a:p>
            <a:r>
              <a:rPr lang="en-GB" dirty="0"/>
              <a:t>12/16 The federal funds rate was lowered to </a:t>
            </a:r>
            <a:r>
              <a:rPr lang="en-GB" b="1" dirty="0"/>
              <a:t>zero percent</a:t>
            </a:r>
            <a:r>
              <a:rPr lang="en-GB" dirty="0"/>
              <a:t>.</a:t>
            </a:r>
          </a:p>
          <a:p>
            <a:r>
              <a:rPr lang="en-GB" dirty="0"/>
              <a:t>2009, January The Big Three </a:t>
            </a:r>
            <a:r>
              <a:rPr lang="en-GB" b="1" dirty="0"/>
              <a:t>automobile manufacturers received a bailout</a:t>
            </a:r>
            <a:r>
              <a:rPr lang="en-GB" dirty="0"/>
              <a:t>.</a:t>
            </a:r>
          </a:p>
          <a:p>
            <a:r>
              <a:rPr lang="en-GB" dirty="0"/>
              <a:t>2/13 Congress approved the </a:t>
            </a:r>
            <a:r>
              <a:rPr lang="en-GB" b="1" dirty="0"/>
              <a:t>American Recovery and Reinvestment Act of 2009</a:t>
            </a:r>
            <a:r>
              <a:rPr lang="en-GB" dirty="0"/>
              <a:t>, a $787 billion economic stimulus package.</a:t>
            </a:r>
          </a:p>
          <a:p>
            <a:r>
              <a:rPr lang="en-GB" dirty="0"/>
              <a:t>3/6 The </a:t>
            </a:r>
            <a:r>
              <a:rPr lang="en-GB" b="1" dirty="0"/>
              <a:t>Dow Jones hit its lowest level of 6,443.27</a:t>
            </a:r>
            <a:r>
              <a:rPr lang="en-GB" dirty="0"/>
              <a:t>.</a:t>
            </a:r>
          </a:p>
          <a:p>
            <a:endParaRPr lang="en-GB" dirty="0"/>
          </a:p>
          <a:p>
            <a:pPr marL="0" indent="0">
              <a:buNone/>
            </a:pPr>
            <a:r>
              <a:rPr lang="en-GB" dirty="0"/>
              <a:t>In 2008-10 over 65 U.S. banks have become insolvent and have been taken over by the FDIC. Combined, these banks held over $55 billion in deposits, and the takeovers cost the federal government an estimated $17 billion</a:t>
            </a:r>
          </a:p>
          <a:p>
            <a:pPr marL="0" indent="0">
              <a:buNone/>
            </a:pPr>
            <a:endParaRPr lang="en-GB" dirty="0"/>
          </a:p>
        </p:txBody>
      </p:sp>
      <p:sp>
        <p:nvSpPr>
          <p:cNvPr id="5" name="Line 4"/>
          <p:cNvSpPr>
            <a:spLocks noChangeShapeType="1"/>
          </p:cNvSpPr>
          <p:nvPr/>
        </p:nvSpPr>
        <p:spPr bwMode="auto">
          <a:xfrm>
            <a:off x="395535" y="112474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332558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7536"/>
            <a:ext cx="8640960" cy="2090464"/>
          </a:xfrm>
        </p:spPr>
        <p:txBody>
          <a:bodyPr>
            <a:normAutofit fontScale="47500" lnSpcReduction="20000"/>
          </a:bodyPr>
          <a:lstStyle/>
          <a:p>
            <a:pPr marL="0" indent="0">
              <a:buNone/>
            </a:pPr>
            <a:r>
              <a:rPr lang="en-GB" dirty="0"/>
              <a:t>TED spread is the difference between the interest rates on interbank loans (LIBOR) and on short-term U.S. government debt ("T-bills").</a:t>
            </a:r>
          </a:p>
          <a:p>
            <a:pPr lvl="1"/>
            <a:r>
              <a:rPr lang="en-GB" dirty="0"/>
              <a:t>LIBOR= London Inter-bank Offered Rate is an interest-rate average calculated from estimates submitted by the leading banks in London. Each bank estimates what it would be charged were it to borrow from other bank</a:t>
            </a:r>
          </a:p>
          <a:p>
            <a:pPr marL="0" indent="0" algn="ctr">
              <a:buNone/>
            </a:pPr>
            <a:endParaRPr lang="en-GB" b="1" dirty="0"/>
          </a:p>
          <a:p>
            <a:pPr marL="0" indent="0" algn="ctr">
              <a:buNone/>
            </a:pPr>
            <a:r>
              <a:rPr lang="en-GB" b="1" dirty="0"/>
              <a:t>TED spread = 3-month LIBOR rate - 3-month T-bill interest rate</a:t>
            </a:r>
          </a:p>
          <a:p>
            <a:pPr marL="0" indent="0">
              <a:buNone/>
            </a:pPr>
            <a:endParaRPr lang="en-GB" dirty="0"/>
          </a:p>
          <a:p>
            <a:pPr marL="0" indent="0">
              <a:buNone/>
            </a:pPr>
            <a:r>
              <a:rPr lang="en-GB" dirty="0"/>
              <a:t>The size of the spread is usually denominated in basis points (bps). For example, if the T-bill rate is 5.10% and ED trades at 5.50%, the TED spread is 40 bps. </a:t>
            </a:r>
          </a:p>
          <a:p>
            <a:pPr marL="0" indent="0">
              <a:buNone/>
            </a:pPr>
            <a:endParaRPr lang="en-GB"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5970"/>
            <a:ext cx="7267038" cy="4650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500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fontScale="90000"/>
          </a:bodyPr>
          <a:lstStyle/>
          <a:p>
            <a:r>
              <a:rPr lang="en-GB" dirty="0"/>
              <a:t>The policy response- Quantitative Easing</a:t>
            </a:r>
          </a:p>
        </p:txBody>
      </p:sp>
      <p:sp>
        <p:nvSpPr>
          <p:cNvPr id="3" name="Content Placeholder 2"/>
          <p:cNvSpPr>
            <a:spLocks noGrp="1"/>
          </p:cNvSpPr>
          <p:nvPr>
            <p:ph idx="1"/>
          </p:nvPr>
        </p:nvSpPr>
        <p:spPr>
          <a:xfrm>
            <a:off x="457200" y="1700808"/>
            <a:ext cx="8229600" cy="4425355"/>
          </a:xfrm>
        </p:spPr>
        <p:txBody>
          <a:bodyPr>
            <a:normAutofit fontScale="62500" lnSpcReduction="20000"/>
          </a:bodyPr>
          <a:lstStyle/>
          <a:p>
            <a:r>
              <a:rPr lang="en-GB" dirty="0"/>
              <a:t>In exceptional circumstances, when interest rates are at their effective lower bound, </a:t>
            </a:r>
            <a:r>
              <a:rPr lang="en-GB" i="1" dirty="0"/>
              <a:t>money creation and spending in the economy may still be too low to be consistent with the central bank’s monetary policy objectives</a:t>
            </a:r>
            <a:r>
              <a:rPr lang="en-GB" dirty="0"/>
              <a:t>.</a:t>
            </a:r>
          </a:p>
          <a:p>
            <a:pPr marL="0" indent="0">
              <a:buNone/>
            </a:pPr>
            <a:endParaRPr lang="en-GB" dirty="0"/>
          </a:p>
          <a:p>
            <a:r>
              <a:rPr lang="en-GB" dirty="0"/>
              <a:t>One response is to undertake a </a:t>
            </a:r>
            <a:r>
              <a:rPr lang="en-GB" b="1" dirty="0"/>
              <a:t>series of direct asset purchases</a:t>
            </a:r>
            <a:r>
              <a:rPr lang="en-GB" dirty="0"/>
              <a:t>, or ‘quantitative easing’ (QE). </a:t>
            </a:r>
          </a:p>
          <a:p>
            <a:pPr lvl="1"/>
            <a:r>
              <a:rPr lang="en-GB" dirty="0"/>
              <a:t>QE is intended to boost the amount of money in the economy directly by purchasing assets, mainly from non-bank financial companies.</a:t>
            </a:r>
          </a:p>
          <a:p>
            <a:pPr marL="457200" lvl="1" indent="0">
              <a:buNone/>
            </a:pPr>
            <a:endParaRPr lang="en-GB" dirty="0"/>
          </a:p>
          <a:p>
            <a:r>
              <a:rPr lang="en-GB" dirty="0"/>
              <a:t>QE initially increases the amount of bank deposits those companies hold (in place of the assets they sell). Those companies will then wish to </a:t>
            </a:r>
            <a:r>
              <a:rPr lang="en-GB" b="1" dirty="0"/>
              <a:t>rebalance their portfolios of assets by buying higher-yielding assets</a:t>
            </a:r>
            <a:r>
              <a:rPr lang="en-GB" dirty="0"/>
              <a:t>, raising the price of those assets and </a:t>
            </a:r>
            <a:r>
              <a:rPr lang="en-GB" b="1" dirty="0"/>
              <a:t>stimulating spending in the economy</a:t>
            </a:r>
            <a:r>
              <a:rPr lang="en-GB" dirty="0"/>
              <a:t>.</a:t>
            </a:r>
          </a:p>
          <a:p>
            <a:pPr marL="0" indent="0">
              <a:buNone/>
            </a:pPr>
            <a:endParaRPr lang="en-GB" dirty="0"/>
          </a:p>
          <a:p>
            <a:r>
              <a:rPr lang="en-GB" dirty="0"/>
              <a:t>As a by-product of QE, </a:t>
            </a:r>
            <a:r>
              <a:rPr lang="en-GB" b="1" dirty="0"/>
              <a:t>new central bank reserves are created</a:t>
            </a:r>
            <a:r>
              <a:rPr lang="en-GB" dirty="0"/>
              <a:t>.</a:t>
            </a:r>
          </a:p>
        </p:txBody>
      </p:sp>
    </p:spTree>
    <p:extLst>
      <p:ext uri="{BB962C8B-B14F-4D97-AF65-F5344CB8AC3E}">
        <p14:creationId xmlns:p14="http://schemas.microsoft.com/office/powerpoint/2010/main" val="36946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648"/>
            <a:ext cx="9144000" cy="6597352"/>
          </a:xfrm>
        </p:spPr>
        <p:txBody>
          <a:bodyPr>
            <a:normAutofit fontScale="62500" lnSpcReduction="20000"/>
          </a:bodyPr>
          <a:lstStyle/>
          <a:p>
            <a:r>
              <a:rPr lang="en-GB" dirty="0"/>
              <a:t>Once short-term interest rates reach the effective lower bound, </a:t>
            </a:r>
            <a:r>
              <a:rPr lang="en-GB" i="1" dirty="0"/>
              <a:t>it is not possible for the central bank to provide further stimulus to the economy </a:t>
            </a:r>
            <a:r>
              <a:rPr lang="en-GB" dirty="0"/>
              <a:t>through the discount (interest rate) window.</a:t>
            </a:r>
          </a:p>
          <a:p>
            <a:pPr marL="0" indent="0">
              <a:buNone/>
            </a:pPr>
            <a:endParaRPr lang="en-GB" sz="1500" dirty="0"/>
          </a:p>
          <a:p>
            <a:r>
              <a:rPr lang="en-GB" dirty="0"/>
              <a:t>QE involves a </a:t>
            </a:r>
            <a:r>
              <a:rPr lang="en-GB" b="1" i="1" dirty="0"/>
              <a:t>shift in the focus of monetary policy to the quantity of money in the economy</a:t>
            </a:r>
            <a:r>
              <a:rPr lang="en-GB" dirty="0"/>
              <a:t>. </a:t>
            </a:r>
          </a:p>
          <a:p>
            <a:pPr lvl="1"/>
            <a:r>
              <a:rPr lang="en-GB" dirty="0"/>
              <a:t>The central bank purchases </a:t>
            </a:r>
            <a:r>
              <a:rPr lang="en-GB" b="1" dirty="0"/>
              <a:t>a quantity of assets</a:t>
            </a:r>
            <a:r>
              <a:rPr lang="en-GB" dirty="0"/>
              <a:t>, </a:t>
            </a:r>
            <a:r>
              <a:rPr lang="en-GB" b="1" dirty="0"/>
              <a:t>financed by the creation of broad money </a:t>
            </a:r>
            <a:r>
              <a:rPr lang="en-GB" dirty="0"/>
              <a:t>and a corresponding increase in the amount of central bank reserves.</a:t>
            </a:r>
          </a:p>
          <a:p>
            <a:pPr marL="0" indent="0">
              <a:buNone/>
            </a:pPr>
            <a:endParaRPr lang="en-GB" sz="1500" dirty="0"/>
          </a:p>
          <a:p>
            <a:r>
              <a:rPr lang="en-GB" dirty="0"/>
              <a:t>The sellers of the assets will be left </a:t>
            </a:r>
            <a:r>
              <a:rPr lang="en-GB" b="1" dirty="0"/>
              <a:t>holding the newly created deposits </a:t>
            </a:r>
            <a:r>
              <a:rPr lang="en-GB" dirty="0"/>
              <a:t>in place of government bonds or other assets. </a:t>
            </a:r>
          </a:p>
          <a:p>
            <a:pPr marL="0" indent="0">
              <a:buNone/>
            </a:pPr>
            <a:endParaRPr lang="en-GB" sz="1300" dirty="0"/>
          </a:p>
          <a:p>
            <a:r>
              <a:rPr lang="en-GB" dirty="0"/>
              <a:t>This will </a:t>
            </a:r>
            <a:r>
              <a:rPr lang="en-GB" b="1" dirty="0"/>
              <a:t>raise the value of those assets and lower the cost to companies of raising funds in these markets</a:t>
            </a:r>
            <a:r>
              <a:rPr lang="en-GB" dirty="0"/>
              <a:t>. That, in turn, </a:t>
            </a:r>
            <a:r>
              <a:rPr lang="en-GB" i="1" u="sng" dirty="0"/>
              <a:t>should lead</a:t>
            </a:r>
            <a:r>
              <a:rPr lang="en-GB" dirty="0"/>
              <a:t> to </a:t>
            </a:r>
            <a:r>
              <a:rPr lang="en-GB" b="1" dirty="0"/>
              <a:t>higher spending in the economy</a:t>
            </a:r>
            <a:r>
              <a:rPr lang="en-GB" dirty="0"/>
              <a:t>.</a:t>
            </a:r>
          </a:p>
          <a:p>
            <a:pPr marL="0" indent="0">
              <a:buNone/>
            </a:pPr>
            <a:endParaRPr lang="en-GB" sz="1300" dirty="0"/>
          </a:p>
          <a:p>
            <a:r>
              <a:rPr lang="en-GB" dirty="0"/>
              <a:t>The effect these direct purchases (especially of more risky assets than government bonds) have on the economy is many fold:</a:t>
            </a:r>
          </a:p>
          <a:p>
            <a:pPr lvl="1"/>
            <a:r>
              <a:rPr lang="en-GB" dirty="0"/>
              <a:t>It immediately exchanges assets for cash, giving </a:t>
            </a:r>
            <a:r>
              <a:rPr lang="en-GB" b="1" dirty="0"/>
              <a:t>liquidity to the commercial banks.</a:t>
            </a:r>
            <a:r>
              <a:rPr lang="en-GB" dirty="0"/>
              <a:t> This also </a:t>
            </a:r>
            <a:r>
              <a:rPr lang="en-GB" b="1" dirty="0"/>
              <a:t>directly improves their solvency </a:t>
            </a:r>
            <a:r>
              <a:rPr lang="en-GB" dirty="0"/>
              <a:t>if cash is exchanged for more risky assets (loans to private sector).</a:t>
            </a:r>
          </a:p>
          <a:p>
            <a:pPr lvl="1"/>
            <a:r>
              <a:rPr lang="en-GB" dirty="0"/>
              <a:t>It </a:t>
            </a:r>
            <a:r>
              <a:rPr lang="en-GB" b="1" dirty="0"/>
              <a:t>stabilises the value of assets in the market </a:t>
            </a:r>
            <a:r>
              <a:rPr lang="en-GB" dirty="0"/>
              <a:t>(due to Central Bank demand) allowing a better valuation of assets held by the commercial banks that had seen their prices collapse. The outcome is </a:t>
            </a:r>
            <a:r>
              <a:rPr lang="en-GB" b="1" dirty="0"/>
              <a:t>commercial bank balance sheets remain </a:t>
            </a:r>
            <a:r>
              <a:rPr lang="en-GB" dirty="0"/>
              <a:t>(or are again) </a:t>
            </a:r>
            <a:r>
              <a:rPr lang="en-GB" b="1" dirty="0"/>
              <a:t>solvent</a:t>
            </a:r>
            <a:r>
              <a:rPr lang="en-GB" dirty="0"/>
              <a:t>. </a:t>
            </a:r>
          </a:p>
          <a:p>
            <a:pPr lvl="1"/>
            <a:r>
              <a:rPr lang="en-GB" dirty="0"/>
              <a:t>It </a:t>
            </a:r>
            <a:r>
              <a:rPr lang="en-GB" b="1" i="1" dirty="0"/>
              <a:t>reduces the  rate of interest of government bonds </a:t>
            </a:r>
            <a:r>
              <a:rPr lang="en-GB" dirty="0"/>
              <a:t>(as direct purchases increase their price). This means commercial banks will have less incentive to hold government bonds that give close to zero interest rate return. </a:t>
            </a:r>
          </a:p>
        </p:txBody>
      </p:sp>
    </p:spTree>
    <p:extLst>
      <p:ext uri="{BB962C8B-B14F-4D97-AF65-F5344CB8AC3E}">
        <p14:creationId xmlns:p14="http://schemas.microsoft.com/office/powerpoint/2010/main" val="3968540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pPr algn="l"/>
            <a:r>
              <a:rPr lang="en-GB" dirty="0"/>
              <a:t>A recap</a:t>
            </a:r>
          </a:p>
        </p:txBody>
      </p:sp>
      <p:sp>
        <p:nvSpPr>
          <p:cNvPr id="3" name="Content Placeholder 2"/>
          <p:cNvSpPr>
            <a:spLocks noGrp="1"/>
          </p:cNvSpPr>
          <p:nvPr>
            <p:ph idx="1"/>
          </p:nvPr>
        </p:nvSpPr>
        <p:spPr>
          <a:xfrm>
            <a:off x="251520" y="1052736"/>
            <a:ext cx="8712968" cy="5073428"/>
          </a:xfrm>
        </p:spPr>
        <p:txBody>
          <a:bodyPr>
            <a:normAutofit fontScale="92500" lnSpcReduction="10000"/>
          </a:bodyPr>
          <a:lstStyle/>
          <a:p>
            <a:r>
              <a:rPr lang="en-GB" dirty="0"/>
              <a:t>We have covered bubbles and crisis from a variety of perspectives. These included:</a:t>
            </a:r>
          </a:p>
          <a:p>
            <a:pPr lvl="1"/>
            <a:r>
              <a:rPr lang="en-GB" dirty="0"/>
              <a:t>Market psychology</a:t>
            </a:r>
          </a:p>
          <a:p>
            <a:pPr lvl="1"/>
            <a:r>
              <a:rPr lang="en-GB" dirty="0"/>
              <a:t>Financial inventions</a:t>
            </a:r>
          </a:p>
          <a:p>
            <a:pPr lvl="1"/>
            <a:r>
              <a:rPr lang="en-GB" dirty="0"/>
              <a:t>The link between financial markets and real economic activity</a:t>
            </a:r>
          </a:p>
          <a:p>
            <a:pPr lvl="1"/>
            <a:r>
              <a:rPr lang="en-GB" dirty="0"/>
              <a:t>Banking and Central Banking evolution and practice</a:t>
            </a:r>
          </a:p>
          <a:p>
            <a:pPr lvl="1"/>
            <a:r>
              <a:rPr lang="en-GB" dirty="0"/>
              <a:t>Development of economic theory</a:t>
            </a:r>
          </a:p>
          <a:p>
            <a:pPr marL="457200" lvl="1" indent="0">
              <a:buNone/>
            </a:pPr>
            <a:endParaRPr lang="en-GB" sz="1200" dirty="0"/>
          </a:p>
          <a:p>
            <a:r>
              <a:rPr lang="en-GB" dirty="0"/>
              <a:t>One of the things we noted is that </a:t>
            </a:r>
            <a:r>
              <a:rPr lang="en-GB" i="1" dirty="0"/>
              <a:t>crises became more complex</a:t>
            </a:r>
            <a:r>
              <a:rPr lang="en-GB" dirty="0"/>
              <a:t> as the economy evolved into new financial and production directions.  </a:t>
            </a:r>
          </a:p>
          <a:p>
            <a:pPr lvl="1"/>
            <a:endParaRPr lang="en-GB" dirty="0"/>
          </a:p>
        </p:txBody>
      </p:sp>
      <p:sp>
        <p:nvSpPr>
          <p:cNvPr id="6" name="Line 4"/>
          <p:cNvSpPr>
            <a:spLocks noChangeShapeType="1"/>
          </p:cNvSpPr>
          <p:nvPr/>
        </p:nvSpPr>
        <p:spPr bwMode="auto">
          <a:xfrm>
            <a:off x="395537" y="908720"/>
            <a:ext cx="8208912"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638549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4104456" cy="6624736"/>
          </a:xfrm>
        </p:spPr>
        <p:txBody>
          <a:bodyPr>
            <a:normAutofit fontScale="55000" lnSpcReduction="20000"/>
          </a:bodyPr>
          <a:lstStyle/>
          <a:p>
            <a:r>
              <a:rPr lang="en-GB" dirty="0"/>
              <a:t>Consider the purchase of £1 billion of government bonds from a pension fund (figure 3). </a:t>
            </a:r>
          </a:p>
          <a:p>
            <a:endParaRPr lang="en-GB" dirty="0"/>
          </a:p>
          <a:p>
            <a:r>
              <a:rPr lang="en-GB" dirty="0"/>
              <a:t>As the pension fund does not hold a reserves account with the Bank of England, </a:t>
            </a:r>
            <a:r>
              <a:rPr lang="en-GB" b="1" i="1" dirty="0"/>
              <a:t>the commercial bank with whom they hold a bank account is used as an intermediary</a:t>
            </a:r>
            <a:r>
              <a:rPr lang="en-GB" dirty="0"/>
              <a:t>. </a:t>
            </a:r>
          </a:p>
          <a:p>
            <a:pPr marL="0" indent="0">
              <a:buNone/>
            </a:pPr>
            <a:endParaRPr lang="en-GB" dirty="0"/>
          </a:p>
          <a:p>
            <a:r>
              <a:rPr lang="en-GB" dirty="0"/>
              <a:t>The pension fund’s bank credits the pension fund’s account with £1 billion of deposits in exchange for the government bonds. </a:t>
            </a:r>
          </a:p>
          <a:p>
            <a:pPr lvl="1"/>
            <a:r>
              <a:rPr lang="en-GB" dirty="0"/>
              <a:t>This is shown in the first panel of Figure 3. </a:t>
            </a:r>
          </a:p>
          <a:p>
            <a:pPr marL="457200" lvl="1" indent="0">
              <a:buNone/>
            </a:pPr>
            <a:endParaRPr lang="en-GB" dirty="0"/>
          </a:p>
          <a:p>
            <a:r>
              <a:rPr lang="en-GB" dirty="0"/>
              <a:t>The Bank of England finances its purchase by crediting reserves to the pension fund’s commercial bank (second row). </a:t>
            </a:r>
          </a:p>
          <a:p>
            <a:pPr marL="0" indent="0">
              <a:buNone/>
            </a:pPr>
            <a:endParaRPr lang="en-GB" dirty="0"/>
          </a:p>
          <a:p>
            <a:r>
              <a:rPr lang="en-GB" dirty="0"/>
              <a:t>The commercial bank’s balance sheet expands: </a:t>
            </a:r>
            <a:r>
              <a:rPr lang="en-GB" b="1" i="1" dirty="0"/>
              <a:t>new deposit liabilities are matched with an asset in the form of new reserves </a:t>
            </a:r>
            <a:r>
              <a:rPr lang="en-GB" dirty="0"/>
              <a:t>(third row).</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16632"/>
            <a:ext cx="4068802" cy="64724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6206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p:spPr>
        <p:txBody>
          <a:bodyPr>
            <a:normAutofit fontScale="90000"/>
          </a:bodyPr>
          <a:lstStyle/>
          <a:p>
            <a:pPr algn="l"/>
            <a:r>
              <a:rPr lang="en-GB" dirty="0"/>
              <a:t>The Great Recession</a:t>
            </a:r>
          </a:p>
        </p:txBody>
      </p:sp>
      <p:sp>
        <p:nvSpPr>
          <p:cNvPr id="3" name="Content Placeholder 2"/>
          <p:cNvSpPr>
            <a:spLocks noGrp="1"/>
          </p:cNvSpPr>
          <p:nvPr>
            <p:ph idx="1"/>
          </p:nvPr>
        </p:nvSpPr>
        <p:spPr>
          <a:xfrm>
            <a:off x="0" y="620688"/>
            <a:ext cx="5580112" cy="6120680"/>
          </a:xfrm>
        </p:spPr>
        <p:txBody>
          <a:bodyPr>
            <a:normAutofit fontScale="55000" lnSpcReduction="20000"/>
          </a:bodyPr>
          <a:lstStyle/>
          <a:p>
            <a:r>
              <a:rPr lang="en-GB" dirty="0"/>
              <a:t>The Great Recession was a period of </a:t>
            </a:r>
            <a:r>
              <a:rPr lang="en-GB" b="1" dirty="0"/>
              <a:t>general economic decline</a:t>
            </a:r>
            <a:r>
              <a:rPr lang="en-GB" dirty="0"/>
              <a:t> observed in world markets during the late 2000s and early 2010s. </a:t>
            </a:r>
          </a:p>
          <a:p>
            <a:endParaRPr lang="en-GB" dirty="0"/>
          </a:p>
          <a:p>
            <a:r>
              <a:rPr lang="en-GB" dirty="0"/>
              <a:t>The scale and timing of the recession </a:t>
            </a:r>
            <a:r>
              <a:rPr lang="en-GB" b="1" dirty="0"/>
              <a:t>varied from country to country.</a:t>
            </a:r>
          </a:p>
          <a:p>
            <a:pPr lvl="1"/>
            <a:r>
              <a:rPr lang="en-GB" dirty="0"/>
              <a:t>The International Monetary Fund concluded that the overall impact was the most severe since the Great Depression in the 1930s.</a:t>
            </a:r>
          </a:p>
          <a:p>
            <a:endParaRPr lang="en-GB" dirty="0"/>
          </a:p>
          <a:p>
            <a:r>
              <a:rPr lang="en-GB" dirty="0"/>
              <a:t>The Great Recession </a:t>
            </a:r>
            <a:r>
              <a:rPr lang="en-GB" b="1" dirty="0"/>
              <a:t>stemmed from the collapse of the United States real-estate market</a:t>
            </a:r>
            <a:r>
              <a:rPr lang="en-GB" dirty="0"/>
              <a:t>, in relation to the financial crisis of 2007 to 2008. </a:t>
            </a:r>
          </a:p>
          <a:p>
            <a:pPr marL="0" indent="0">
              <a:buNone/>
            </a:pPr>
            <a:endParaRPr lang="en-GB" dirty="0"/>
          </a:p>
          <a:p>
            <a:r>
              <a:rPr lang="en-GB" dirty="0"/>
              <a:t>The recession </a:t>
            </a:r>
            <a:r>
              <a:rPr lang="en-GB" b="1" dirty="0"/>
              <a:t>was not felt equally around the world</a:t>
            </a:r>
            <a:r>
              <a:rPr lang="en-GB" dirty="0"/>
              <a:t>. Most of the world's developed economies fell into a recession, but some developing economies did not see substantial growth decreases.</a:t>
            </a:r>
          </a:p>
          <a:p>
            <a:pPr lvl="1"/>
            <a:r>
              <a:rPr lang="en-GB" dirty="0"/>
              <a:t>China and India’s economies grew substantially during this period.</a:t>
            </a:r>
          </a:p>
          <a:p>
            <a:pPr marL="0" indent="0">
              <a:buNone/>
            </a:pPr>
            <a:endParaRPr lang="en-GB" dirty="0"/>
          </a:p>
          <a:p>
            <a:r>
              <a:rPr lang="en-GB" b="1" dirty="0"/>
              <a:t>Youth unemployment in 33 countries </a:t>
            </a:r>
            <a:r>
              <a:rPr lang="en-GB" dirty="0"/>
              <a:t>that are part of Organization for Economic Cooperation and Development (OECD) </a:t>
            </a:r>
            <a:r>
              <a:rPr lang="en-GB" b="1" dirty="0"/>
              <a:t>has risen by 18.8 % from 2007 to 2009</a:t>
            </a:r>
            <a:r>
              <a:rPr lang="en-GB" dirty="0"/>
              <a:t>, according to OECD calculations.</a:t>
            </a:r>
          </a:p>
        </p:txBody>
      </p:sp>
      <p:graphicFrame>
        <p:nvGraphicFramePr>
          <p:cNvPr id="4" name="Table 3"/>
          <p:cNvGraphicFramePr>
            <a:graphicFrameLocks noGrp="1"/>
          </p:cNvGraphicFramePr>
          <p:nvPr>
            <p:extLst>
              <p:ext uri="{D42A27DB-BD31-4B8C-83A1-F6EECF244321}">
                <p14:modId xmlns:p14="http://schemas.microsoft.com/office/powerpoint/2010/main" val="3447557972"/>
              </p:ext>
            </p:extLst>
          </p:nvPr>
        </p:nvGraphicFramePr>
        <p:xfrm>
          <a:off x="5652119" y="548680"/>
          <a:ext cx="3169240" cy="5131355"/>
        </p:xfrm>
        <a:graphic>
          <a:graphicData uri="http://schemas.openxmlformats.org/drawingml/2006/table">
            <a:tbl>
              <a:tblPr/>
              <a:tblGrid>
                <a:gridCol w="648073">
                  <a:extLst>
                    <a:ext uri="{9D8B030D-6E8A-4147-A177-3AD203B41FA5}">
                      <a16:colId xmlns:a16="http://schemas.microsoft.com/office/drawing/2014/main" val="20000"/>
                    </a:ext>
                  </a:extLst>
                </a:gridCol>
                <a:gridCol w="1008111">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792976">
                  <a:extLst>
                    <a:ext uri="{9D8B030D-6E8A-4147-A177-3AD203B41FA5}">
                      <a16:colId xmlns:a16="http://schemas.microsoft.com/office/drawing/2014/main" val="20003"/>
                    </a:ext>
                  </a:extLst>
                </a:gridCol>
              </a:tblGrid>
              <a:tr h="138679">
                <a:tc>
                  <a:txBody>
                    <a:bodyPr/>
                    <a:lstStyle/>
                    <a:p>
                      <a:pPr algn="ctr" fontAlgn="t"/>
                      <a:r>
                        <a:rPr lang="en-GB" sz="1100" b="0" dirty="0">
                          <a:solidFill>
                            <a:srgbClr val="222222"/>
                          </a:solidFill>
                          <a:effectLst/>
                          <a:latin typeface="Publico"/>
                        </a:rPr>
                        <a:t>Year</a:t>
                      </a:r>
                    </a:p>
                  </a:txBody>
                  <a:tcPr marL="9525" marR="9525" marT="9525" marB="9525">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chemeClr val="accent1">
                        <a:lumMod val="40000"/>
                        <a:lumOff val="60000"/>
                      </a:schemeClr>
                    </a:solidFill>
                  </a:tcPr>
                </a:tc>
                <a:tc>
                  <a:txBody>
                    <a:bodyPr/>
                    <a:lstStyle/>
                    <a:p>
                      <a:pPr algn="ctr" fontAlgn="t"/>
                      <a:r>
                        <a:rPr lang="en-GB" sz="1100" b="0" dirty="0">
                          <a:solidFill>
                            <a:srgbClr val="222222"/>
                          </a:solidFill>
                          <a:effectLst/>
                          <a:latin typeface="Publico"/>
                        </a:rPr>
                        <a:t>Unemployment Rate (US)</a:t>
                      </a:r>
                    </a:p>
                  </a:txBody>
                  <a:tcPr marL="9525" marR="9525" marT="9525" marB="9525">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chemeClr val="accent1">
                        <a:lumMod val="40000"/>
                        <a:lumOff val="60000"/>
                      </a:schemeClr>
                    </a:solidFill>
                  </a:tcPr>
                </a:tc>
                <a:tc>
                  <a:txBody>
                    <a:bodyPr/>
                    <a:lstStyle/>
                    <a:p>
                      <a:pPr algn="ctr" fontAlgn="t"/>
                      <a:r>
                        <a:rPr lang="en-GB" sz="1100" b="0" dirty="0">
                          <a:solidFill>
                            <a:srgbClr val="222222"/>
                          </a:solidFill>
                          <a:effectLst/>
                          <a:latin typeface="Publico"/>
                        </a:rPr>
                        <a:t>GDP Growth</a:t>
                      </a:r>
                    </a:p>
                  </a:txBody>
                  <a:tcPr marL="9525" marR="9525" marT="9525" marB="9525">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chemeClr val="accent1">
                        <a:lumMod val="40000"/>
                        <a:lumOff val="60000"/>
                      </a:schemeClr>
                    </a:solidFill>
                  </a:tcPr>
                </a:tc>
                <a:tc>
                  <a:txBody>
                    <a:bodyPr/>
                    <a:lstStyle/>
                    <a:p>
                      <a:pPr algn="ctr" fontAlgn="t"/>
                      <a:r>
                        <a:rPr lang="en-GB" sz="1100" b="0" dirty="0">
                          <a:solidFill>
                            <a:srgbClr val="222222"/>
                          </a:solidFill>
                          <a:effectLst/>
                          <a:latin typeface="Publico"/>
                        </a:rPr>
                        <a:t>Inflation</a:t>
                      </a:r>
                    </a:p>
                  </a:txBody>
                  <a:tcPr marL="9525" marR="9525" marT="9525" marB="9525">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38679">
                <a:tc>
                  <a:txBody>
                    <a:bodyPr/>
                    <a:lstStyle/>
                    <a:p>
                      <a:pPr algn="ctr" fontAlgn="t"/>
                      <a:r>
                        <a:rPr lang="en-GB" sz="1400" b="0" dirty="0">
                          <a:solidFill>
                            <a:srgbClr val="222222"/>
                          </a:solidFill>
                          <a:effectLst/>
                          <a:latin typeface="Publico"/>
                        </a:rPr>
                        <a:t>2006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4.4%</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68352">
                <a:tc>
                  <a:txBody>
                    <a:bodyPr/>
                    <a:lstStyle/>
                    <a:p>
                      <a:pPr algn="ctr" fontAlgn="t"/>
                      <a:r>
                        <a:rPr lang="en-GB" sz="1400" b="0" dirty="0">
                          <a:solidFill>
                            <a:srgbClr val="222222"/>
                          </a:solidFill>
                          <a:effectLst/>
                          <a:latin typeface="Publico"/>
                        </a:rPr>
                        <a:t>2007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5.0%</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1.9%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4.1%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27699">
                <a:tc>
                  <a:txBody>
                    <a:bodyPr/>
                    <a:lstStyle/>
                    <a:p>
                      <a:pPr algn="ctr" fontAlgn="t"/>
                      <a:r>
                        <a:rPr lang="en-GB" sz="1400" b="0">
                          <a:solidFill>
                            <a:srgbClr val="222222"/>
                          </a:solidFill>
                          <a:effectLst/>
                          <a:latin typeface="Publico"/>
                        </a:rPr>
                        <a:t>2008</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7.3%</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-0.1%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0.1%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57372">
                <a:tc>
                  <a:txBody>
                    <a:bodyPr/>
                    <a:lstStyle/>
                    <a:p>
                      <a:pPr algn="ctr" fontAlgn="t"/>
                      <a:r>
                        <a:rPr lang="en-GB" sz="1400" b="0">
                          <a:solidFill>
                            <a:srgbClr val="222222"/>
                          </a:solidFill>
                          <a:effectLst/>
                          <a:latin typeface="Publico"/>
                        </a:rPr>
                        <a:t>2009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9.9%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68352">
                <a:tc>
                  <a:txBody>
                    <a:bodyPr/>
                    <a:lstStyle/>
                    <a:p>
                      <a:pPr algn="ctr" fontAlgn="t"/>
                      <a:r>
                        <a:rPr lang="en-GB" sz="1400" b="0">
                          <a:solidFill>
                            <a:srgbClr val="222222"/>
                          </a:solidFill>
                          <a:effectLst/>
                          <a:latin typeface="Publico"/>
                        </a:rPr>
                        <a:t>2010</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9.3%</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1.5%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57372">
                <a:tc>
                  <a:txBody>
                    <a:bodyPr/>
                    <a:lstStyle/>
                    <a:p>
                      <a:pPr algn="ctr" fontAlgn="t"/>
                      <a:r>
                        <a:rPr lang="en-GB" sz="1400" b="0">
                          <a:solidFill>
                            <a:srgbClr val="222222"/>
                          </a:solidFill>
                          <a:effectLst/>
                          <a:latin typeface="Publico"/>
                        </a:rPr>
                        <a:t>2011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8.5%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1.6%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3.0%</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98025">
                <a:tc>
                  <a:txBody>
                    <a:bodyPr/>
                    <a:lstStyle/>
                    <a:p>
                      <a:pPr algn="ctr" fontAlgn="t"/>
                      <a:r>
                        <a:rPr lang="en-GB" sz="1400" b="0">
                          <a:solidFill>
                            <a:srgbClr val="222222"/>
                          </a:solidFill>
                          <a:effectLst/>
                          <a:latin typeface="Publico"/>
                        </a:rPr>
                        <a:t>2012</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7.9%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2.2%</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1.7%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527699">
                <a:tc>
                  <a:txBody>
                    <a:bodyPr/>
                    <a:lstStyle/>
                    <a:p>
                      <a:pPr algn="ctr" fontAlgn="t"/>
                      <a:r>
                        <a:rPr lang="en-GB" sz="1400" b="0">
                          <a:solidFill>
                            <a:srgbClr val="222222"/>
                          </a:solidFill>
                          <a:effectLst/>
                          <a:latin typeface="Publico"/>
                        </a:rPr>
                        <a:t>2013</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6.7%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1.8%</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1.5%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68352">
                <a:tc>
                  <a:txBody>
                    <a:bodyPr/>
                    <a:lstStyle/>
                    <a:p>
                      <a:pPr algn="ctr" fontAlgn="t"/>
                      <a:r>
                        <a:rPr lang="en-GB" sz="1400" b="0">
                          <a:solidFill>
                            <a:srgbClr val="222222"/>
                          </a:solidFill>
                          <a:effectLst/>
                          <a:latin typeface="Publico"/>
                        </a:rPr>
                        <a:t>2014</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5.6%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0.8%</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138679">
                <a:tc>
                  <a:txBody>
                    <a:bodyPr/>
                    <a:lstStyle/>
                    <a:p>
                      <a:pPr algn="ctr" fontAlgn="t"/>
                      <a:r>
                        <a:rPr lang="en-GB" sz="1400" b="0">
                          <a:solidFill>
                            <a:srgbClr val="222222"/>
                          </a:solidFill>
                          <a:effectLst/>
                          <a:latin typeface="Publico"/>
                        </a:rPr>
                        <a:t>2015</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 5.0%</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0.7%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268352">
                <a:tc>
                  <a:txBody>
                    <a:bodyPr/>
                    <a:lstStyle/>
                    <a:p>
                      <a:pPr algn="ctr" fontAlgn="t"/>
                      <a:r>
                        <a:rPr lang="en-GB" sz="1400" b="0">
                          <a:solidFill>
                            <a:srgbClr val="222222"/>
                          </a:solidFill>
                          <a:effectLst/>
                          <a:latin typeface="Publico"/>
                        </a:rPr>
                        <a:t>2016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4.7%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1.6%</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268352">
                <a:tc>
                  <a:txBody>
                    <a:bodyPr/>
                    <a:lstStyle/>
                    <a:p>
                      <a:pPr algn="ctr" fontAlgn="t"/>
                      <a:r>
                        <a:rPr lang="en-GB" sz="1400" b="0">
                          <a:solidFill>
                            <a:srgbClr val="222222"/>
                          </a:solidFill>
                          <a:effectLst/>
                          <a:latin typeface="Publico"/>
                        </a:rPr>
                        <a:t>2017</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4.1%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2.2%</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2.1%</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138679">
                <a:tc>
                  <a:txBody>
                    <a:bodyPr/>
                    <a:lstStyle/>
                    <a:p>
                      <a:pPr algn="ctr" fontAlgn="t"/>
                      <a:r>
                        <a:rPr lang="en-GB" sz="1400" b="0">
                          <a:solidFill>
                            <a:srgbClr val="222222"/>
                          </a:solidFill>
                          <a:effectLst/>
                          <a:latin typeface="Publico"/>
                        </a:rPr>
                        <a:t>2018</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a:solidFill>
                            <a:srgbClr val="222222"/>
                          </a:solidFill>
                          <a:effectLst/>
                          <a:latin typeface="Rubik"/>
                        </a:rPr>
                        <a:t>3.9%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2.9%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tc>
                  <a:txBody>
                    <a:bodyPr/>
                    <a:lstStyle/>
                    <a:p>
                      <a:pPr algn="r" fontAlgn="t"/>
                      <a:r>
                        <a:rPr lang="en-GB" sz="1400" dirty="0">
                          <a:solidFill>
                            <a:srgbClr val="222222"/>
                          </a:solidFill>
                          <a:effectLst/>
                          <a:latin typeface="Rubik"/>
                        </a:rPr>
                        <a:t>1.9%</a:t>
                      </a:r>
                    </a:p>
                  </a:txBody>
                  <a:tcPr marL="4503" marR="4503" marT="4503" marB="4503">
                    <a:lnL w="9525" cap="flat" cmpd="sng" algn="ctr">
                      <a:solidFill>
                        <a:srgbClr val="D4D4D4"/>
                      </a:solidFill>
                      <a:prstDash val="solid"/>
                      <a:round/>
                      <a:headEnd type="none" w="med" len="med"/>
                      <a:tailEnd type="none" w="med" len="med"/>
                    </a:lnL>
                    <a:lnR w="9525" cap="flat" cmpd="sng" algn="ctr">
                      <a:solidFill>
                        <a:srgbClr val="D4D4D4"/>
                      </a:solidFill>
                      <a:prstDash val="solid"/>
                      <a:round/>
                      <a:headEnd type="none" w="med" len="med"/>
                      <a:tailEnd type="none" w="med" len="med"/>
                    </a:lnR>
                    <a:lnT w="9525" cap="flat" cmpd="sng" algn="ctr">
                      <a:solidFill>
                        <a:srgbClr val="D4D4D4"/>
                      </a:solidFill>
                      <a:prstDash val="solid"/>
                      <a:round/>
                      <a:headEnd type="none" w="med" len="med"/>
                      <a:tailEnd type="none" w="med" len="med"/>
                    </a:lnT>
                    <a:lnB w="9525" cap="flat" cmpd="sng" algn="ctr">
                      <a:solidFill>
                        <a:srgbClr val="D4D4D4"/>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41906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9697" y="1124744"/>
            <a:ext cx="2202783" cy="4248472"/>
          </a:xfrm>
        </p:spPr>
        <p:txBody>
          <a:bodyPr>
            <a:normAutofit fontScale="70000" lnSpcReduction="20000"/>
          </a:bodyPr>
          <a:lstStyle/>
          <a:p>
            <a:r>
              <a:rPr lang="en-GB" dirty="0"/>
              <a:t>The unravelling of public debt spreads in the EU.</a:t>
            </a:r>
          </a:p>
          <a:p>
            <a:pPr marL="0" indent="0">
              <a:buNone/>
            </a:pPr>
            <a:endParaRPr lang="en-GB" dirty="0"/>
          </a:p>
          <a:p>
            <a:r>
              <a:rPr lang="en-GB" dirty="0"/>
              <a:t>After 2008 the interest rate member states paid for their public debt varied between countries.</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6577392" cy="65527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23528" y="332656"/>
            <a:ext cx="3672408" cy="1143000"/>
          </a:xfrm>
        </p:spPr>
        <p:txBody>
          <a:bodyPr>
            <a:normAutofit fontScale="90000"/>
          </a:bodyPr>
          <a:lstStyle/>
          <a:p>
            <a:r>
              <a:rPr lang="en-GB" dirty="0"/>
              <a:t>European debt crisis</a:t>
            </a:r>
          </a:p>
        </p:txBody>
      </p:sp>
    </p:spTree>
    <p:extLst>
      <p:ext uri="{BB962C8B-B14F-4D97-AF65-F5344CB8AC3E}">
        <p14:creationId xmlns:p14="http://schemas.microsoft.com/office/powerpoint/2010/main" val="4104957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92088"/>
          </a:xfrm>
        </p:spPr>
        <p:txBody>
          <a:bodyPr>
            <a:normAutofit/>
          </a:bodyPr>
          <a:lstStyle/>
          <a:p>
            <a:r>
              <a:rPr lang="en-GB" dirty="0"/>
              <a:t>Theoretical perspectives</a:t>
            </a:r>
          </a:p>
        </p:txBody>
      </p:sp>
      <p:sp>
        <p:nvSpPr>
          <p:cNvPr id="3" name="Content Placeholder 2"/>
          <p:cNvSpPr>
            <a:spLocks noGrp="1"/>
          </p:cNvSpPr>
          <p:nvPr>
            <p:ph idx="1"/>
          </p:nvPr>
        </p:nvSpPr>
        <p:spPr>
          <a:xfrm>
            <a:off x="179512" y="980728"/>
            <a:ext cx="8784976" cy="5145435"/>
          </a:xfrm>
        </p:spPr>
        <p:txBody>
          <a:bodyPr>
            <a:normAutofit fontScale="85000" lnSpcReduction="20000"/>
          </a:bodyPr>
          <a:lstStyle/>
          <a:p>
            <a:r>
              <a:rPr lang="en-GB" b="1" dirty="0"/>
              <a:t>Efficient Market Hypothesis </a:t>
            </a:r>
            <a:r>
              <a:rPr lang="en-GB" dirty="0"/>
              <a:t>(EMH).</a:t>
            </a:r>
          </a:p>
          <a:p>
            <a:pPr marL="0" indent="0">
              <a:buNone/>
            </a:pPr>
            <a:endParaRPr lang="en-GB" sz="1200" dirty="0"/>
          </a:p>
          <a:p>
            <a:r>
              <a:rPr lang="en-GB" dirty="0"/>
              <a:t>The basic argument was extremely influential up to 2008 as the reason why markets should be unregulated and would tend toward correct valuations of assets.</a:t>
            </a:r>
          </a:p>
          <a:p>
            <a:pPr marL="0" indent="0">
              <a:buNone/>
            </a:pPr>
            <a:endParaRPr lang="en-GB" sz="1200" dirty="0"/>
          </a:p>
          <a:p>
            <a:r>
              <a:rPr lang="en-GB" dirty="0"/>
              <a:t>Today we will consider the following extensions.</a:t>
            </a:r>
          </a:p>
          <a:p>
            <a:pPr lvl="1"/>
            <a:r>
              <a:rPr lang="en-GB" b="1" i="1" dirty="0"/>
              <a:t>Modern behavioural economics </a:t>
            </a:r>
            <a:r>
              <a:rPr lang="en-GB" dirty="0"/>
              <a:t>from a mainstream perspective (continuing on what Ragu covered last week).</a:t>
            </a:r>
          </a:p>
          <a:p>
            <a:pPr lvl="1"/>
            <a:r>
              <a:rPr lang="en-GB" dirty="0"/>
              <a:t>The </a:t>
            </a:r>
            <a:r>
              <a:rPr lang="en-GB" b="1" i="1" dirty="0"/>
              <a:t>social element of psychological behaviour</a:t>
            </a:r>
            <a:r>
              <a:rPr lang="en-GB" dirty="0"/>
              <a:t> that sees herding behaviour as basic to understanding market interaction.</a:t>
            </a:r>
          </a:p>
          <a:p>
            <a:pPr lvl="1"/>
            <a:r>
              <a:rPr lang="en-GB" dirty="0"/>
              <a:t>The </a:t>
            </a:r>
            <a:r>
              <a:rPr lang="en-GB" b="1" i="1" dirty="0"/>
              <a:t>performativity thesis</a:t>
            </a:r>
            <a:r>
              <a:rPr lang="en-GB" dirty="0"/>
              <a:t>, in which markets and their functions are created by economists, financiers and policy practitioners and are not naturally occurring social institutions. </a:t>
            </a:r>
          </a:p>
        </p:txBody>
      </p:sp>
      <p:sp>
        <p:nvSpPr>
          <p:cNvPr id="4" name="Line 4"/>
          <p:cNvSpPr>
            <a:spLocks noChangeShapeType="1"/>
          </p:cNvSpPr>
          <p:nvPr/>
        </p:nvSpPr>
        <p:spPr bwMode="auto">
          <a:xfrm>
            <a:off x="395536" y="889653"/>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6592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dirty="0"/>
              <a:t>Modern Behavioural Economics</a:t>
            </a:r>
          </a:p>
        </p:txBody>
      </p:sp>
      <p:sp>
        <p:nvSpPr>
          <p:cNvPr id="3" name="Content Placeholder 2"/>
          <p:cNvSpPr>
            <a:spLocks noGrp="1"/>
          </p:cNvSpPr>
          <p:nvPr>
            <p:ph idx="1"/>
          </p:nvPr>
        </p:nvSpPr>
        <p:spPr>
          <a:xfrm>
            <a:off x="457200" y="1196752"/>
            <a:ext cx="8229600" cy="4929411"/>
          </a:xfrm>
        </p:spPr>
        <p:txBody>
          <a:bodyPr>
            <a:normAutofit fontScale="62500" lnSpcReduction="20000"/>
          </a:bodyPr>
          <a:lstStyle/>
          <a:p>
            <a:r>
              <a:rPr lang="en-GB" dirty="0"/>
              <a:t>Last week we noted that Investors are subject to </a:t>
            </a:r>
            <a:r>
              <a:rPr lang="en-GB" b="1" i="1" dirty="0"/>
              <a:t>waves of optimism and pessimism </a:t>
            </a:r>
            <a:r>
              <a:rPr lang="en-GB" dirty="0"/>
              <a:t>and this causes  prices to </a:t>
            </a:r>
            <a:r>
              <a:rPr lang="en-GB" b="1" i="1" dirty="0"/>
              <a:t>deviate systematically from their fundamental values </a:t>
            </a:r>
            <a:r>
              <a:rPr lang="en-GB" dirty="0"/>
              <a:t>and later to </a:t>
            </a:r>
            <a:r>
              <a:rPr lang="en-GB" b="1" i="1" dirty="0"/>
              <a:t>exhibit mean reversion</a:t>
            </a:r>
          </a:p>
          <a:p>
            <a:pPr marL="0" indent="0">
              <a:buNone/>
            </a:pPr>
            <a:endParaRPr lang="en-GB" dirty="0"/>
          </a:p>
          <a:p>
            <a:r>
              <a:rPr lang="en-GB" dirty="0"/>
              <a:t>Behaviour may reflect an interaction of </a:t>
            </a:r>
            <a:r>
              <a:rPr lang="en-GB" b="1" i="1" dirty="0"/>
              <a:t>cognitive</a:t>
            </a:r>
            <a:r>
              <a:rPr lang="en-GB" dirty="0"/>
              <a:t> and </a:t>
            </a:r>
            <a:r>
              <a:rPr lang="en-GB" b="1" i="1" dirty="0"/>
              <a:t>emotional factors</a:t>
            </a:r>
            <a:r>
              <a:rPr lang="en-GB" b="1" dirty="0"/>
              <a:t>.</a:t>
            </a:r>
          </a:p>
          <a:p>
            <a:pPr marL="0" indent="0">
              <a:buNone/>
            </a:pPr>
            <a:endParaRPr lang="en-GB" dirty="0"/>
          </a:p>
          <a:p>
            <a:r>
              <a:rPr lang="en-GB" dirty="0"/>
              <a:t>This week we will see how such a mechanism work, through the work by Nicola </a:t>
            </a:r>
            <a:r>
              <a:rPr lang="en-GB" dirty="0" err="1"/>
              <a:t>Gennaioli</a:t>
            </a:r>
            <a:r>
              <a:rPr lang="en-GB" dirty="0"/>
              <a:t>, Andrei Shleifer and Robert </a:t>
            </a:r>
            <a:r>
              <a:rPr lang="en-GB" dirty="0" err="1"/>
              <a:t>Vishny</a:t>
            </a:r>
            <a:r>
              <a:rPr lang="en-GB" dirty="0"/>
              <a:t>.</a:t>
            </a:r>
          </a:p>
          <a:p>
            <a:endParaRPr lang="en-GB" dirty="0"/>
          </a:p>
          <a:p>
            <a:r>
              <a:rPr lang="en-GB" dirty="0"/>
              <a:t>They model a financial markets in which </a:t>
            </a:r>
            <a:r>
              <a:rPr lang="en-GB" b="1" i="1" dirty="0"/>
              <a:t>investor beliefs are shaped by representativeness</a:t>
            </a:r>
            <a:r>
              <a:rPr lang="en-GB" dirty="0"/>
              <a:t>. </a:t>
            </a:r>
          </a:p>
          <a:p>
            <a:endParaRPr lang="en-GB" dirty="0"/>
          </a:p>
          <a:p>
            <a:r>
              <a:rPr lang="en-GB" dirty="0"/>
              <a:t>In “Neglected Risks: The Psychology of Financial Crises” (2015) their model generates debt over-issuance, "this time is different" beliefs, neglect of small risks, under- and over-reaction to information, boom-bust cycles, and excess volatility of prices.</a:t>
            </a:r>
          </a:p>
        </p:txBody>
      </p:sp>
      <p:sp>
        <p:nvSpPr>
          <p:cNvPr id="4" name="Line 4"/>
          <p:cNvSpPr>
            <a:spLocks noChangeShapeType="1"/>
          </p:cNvSpPr>
          <p:nvPr/>
        </p:nvSpPr>
        <p:spPr bwMode="auto">
          <a:xfrm>
            <a:off x="395535" y="112474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3849629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38138"/>
          </a:xfrm>
        </p:spPr>
        <p:txBody>
          <a:bodyPr>
            <a:normAutofit fontScale="90000"/>
          </a:bodyPr>
          <a:lstStyle/>
          <a:p>
            <a:r>
              <a:rPr lang="en-GB" dirty="0"/>
              <a:t>Neglected Risks: The Psychology of Financial Crises (2015)</a:t>
            </a:r>
          </a:p>
        </p:txBody>
      </p:sp>
      <p:sp>
        <p:nvSpPr>
          <p:cNvPr id="3" name="Content Placeholder 2"/>
          <p:cNvSpPr>
            <a:spLocks noGrp="1"/>
          </p:cNvSpPr>
          <p:nvPr>
            <p:ph idx="1"/>
          </p:nvPr>
        </p:nvSpPr>
        <p:spPr>
          <a:xfrm>
            <a:off x="191546" y="1484784"/>
            <a:ext cx="8928992" cy="5040560"/>
          </a:xfrm>
        </p:spPr>
        <p:txBody>
          <a:bodyPr>
            <a:normAutofit fontScale="62500" lnSpcReduction="20000"/>
          </a:bodyPr>
          <a:lstStyle/>
          <a:p>
            <a:r>
              <a:rPr lang="en-GB" dirty="0"/>
              <a:t>Economists typically model financial crises as </a:t>
            </a:r>
            <a:r>
              <a:rPr lang="en-GB" b="1" i="1" dirty="0"/>
              <a:t>responses to shocks to which investors attach a low probability ex ante</a:t>
            </a:r>
            <a:r>
              <a:rPr lang="en-GB" dirty="0"/>
              <a:t>, but which nonetheless materialize. </a:t>
            </a:r>
          </a:p>
          <a:p>
            <a:pPr marL="0" indent="0">
              <a:buNone/>
            </a:pPr>
            <a:endParaRPr lang="en-GB" dirty="0"/>
          </a:p>
          <a:p>
            <a:r>
              <a:rPr lang="en-GB" dirty="0"/>
              <a:t>Such shocks are </a:t>
            </a:r>
            <a:r>
              <a:rPr lang="en-GB" b="1" i="1" dirty="0"/>
              <a:t>consistent with rational expectations </a:t>
            </a:r>
            <a:r>
              <a:rPr lang="en-GB" dirty="0"/>
              <a:t>in that investors recognize that there is a small chance that the shock might occur, but they are harder to reconcile with the observation that </a:t>
            </a:r>
            <a:r>
              <a:rPr lang="en-GB" b="1" i="1" dirty="0"/>
              <a:t>crises are not that unusual</a:t>
            </a:r>
            <a:r>
              <a:rPr lang="en-GB" dirty="0"/>
              <a:t>.</a:t>
            </a:r>
          </a:p>
          <a:p>
            <a:endParaRPr lang="en-GB" dirty="0"/>
          </a:p>
          <a:p>
            <a:r>
              <a:rPr lang="en-GB" dirty="0"/>
              <a:t>The 2008 financial crisis in the United States has deepened the challenge, by bringing up direct evidence that </a:t>
            </a:r>
            <a:r>
              <a:rPr lang="en-GB" b="1" i="1" dirty="0"/>
              <a:t>investors underestimated the risk of a crisis</a:t>
            </a:r>
            <a:r>
              <a:rPr lang="en-GB" dirty="0"/>
              <a:t>.</a:t>
            </a:r>
          </a:p>
          <a:p>
            <a:endParaRPr lang="en-GB" dirty="0"/>
          </a:p>
          <a:p>
            <a:r>
              <a:rPr lang="en-GB" dirty="0"/>
              <a:t>This paper presents a </a:t>
            </a:r>
            <a:r>
              <a:rPr lang="en-GB" b="1" i="1" dirty="0"/>
              <a:t>psychological theory  of the neglect of risk and financial crises</a:t>
            </a:r>
            <a:r>
              <a:rPr lang="en-GB" dirty="0"/>
              <a:t>. The  paper seeks to explain precisely why the probability estimates of a crisis in a boom are too low at first and then seen as too high. </a:t>
            </a:r>
          </a:p>
          <a:p>
            <a:endParaRPr lang="en-GB" dirty="0"/>
          </a:p>
          <a:p>
            <a:r>
              <a:rPr lang="en-GB" dirty="0"/>
              <a:t>The model yields </a:t>
            </a:r>
            <a:r>
              <a:rPr lang="en-GB" b="1" i="1" dirty="0"/>
              <a:t>boom-bust financial crises based entirely on beliefs</a:t>
            </a:r>
            <a:r>
              <a:rPr lang="en-GB" dirty="0"/>
              <a:t>; the model does not incorporate any economic mechanisms that amplify the shocks, such as fire sales or imperfect capital markets.</a:t>
            </a:r>
          </a:p>
        </p:txBody>
      </p:sp>
    </p:spTree>
    <p:extLst>
      <p:ext uri="{BB962C8B-B14F-4D97-AF65-F5344CB8AC3E}">
        <p14:creationId xmlns:p14="http://schemas.microsoft.com/office/powerpoint/2010/main" val="2085704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928992" cy="6480720"/>
          </a:xfrm>
        </p:spPr>
        <p:txBody>
          <a:bodyPr>
            <a:normAutofit fontScale="55000" lnSpcReduction="20000"/>
          </a:bodyPr>
          <a:lstStyle/>
          <a:p>
            <a:r>
              <a:rPr lang="en-GB" dirty="0"/>
              <a:t>The model is based on </a:t>
            </a:r>
            <a:r>
              <a:rPr lang="en-GB" dirty="0" err="1"/>
              <a:t>Kahneman</a:t>
            </a:r>
            <a:r>
              <a:rPr lang="en-GB" dirty="0"/>
              <a:t> and </a:t>
            </a:r>
            <a:r>
              <a:rPr lang="en-GB" dirty="0" err="1"/>
              <a:t>Tversky's</a:t>
            </a:r>
            <a:r>
              <a:rPr lang="en-GB" dirty="0"/>
              <a:t> (1972) idea of </a:t>
            </a:r>
            <a:r>
              <a:rPr lang="en-GB" b="1" i="1" dirty="0"/>
              <a:t>representativeness</a:t>
            </a:r>
            <a:r>
              <a:rPr lang="en-GB" dirty="0"/>
              <a:t>.</a:t>
            </a:r>
          </a:p>
          <a:p>
            <a:pPr marL="0" indent="0">
              <a:buNone/>
            </a:pPr>
            <a:endParaRPr lang="en-GB" dirty="0"/>
          </a:p>
          <a:p>
            <a:r>
              <a:rPr lang="en-GB" b="1" dirty="0"/>
              <a:t>R</a:t>
            </a:r>
            <a:r>
              <a:rPr lang="en-GB" b="1" i="1" dirty="0"/>
              <a:t>epresentativeness induces people to overestimate the probability of outcomes that are relatively more likely in light of recently observed data</a:t>
            </a:r>
            <a:r>
              <a:rPr lang="en-GB" dirty="0"/>
              <a:t>.</a:t>
            </a:r>
          </a:p>
          <a:p>
            <a:pPr lvl="1"/>
            <a:r>
              <a:rPr lang="en-GB" dirty="0"/>
              <a:t>Representativeness is </a:t>
            </a:r>
            <a:r>
              <a:rPr lang="en-GB" b="1" i="1" dirty="0"/>
              <a:t>related to the idea of similarity</a:t>
            </a:r>
            <a:r>
              <a:rPr lang="en-GB" dirty="0"/>
              <a:t>: after seeing some data, people concentrate their forecasts on outcomes similar to the data observed, </a:t>
            </a:r>
            <a:r>
              <a:rPr lang="en-GB" b="1" i="1" dirty="0"/>
              <a:t>neglecting alternative future paths</a:t>
            </a:r>
            <a:r>
              <a:rPr lang="en-GB" dirty="0"/>
              <a:t>.</a:t>
            </a:r>
          </a:p>
          <a:p>
            <a:pPr lvl="1"/>
            <a:r>
              <a:rPr lang="en-GB" dirty="0"/>
              <a:t>When people rely on representativeness to make judgments, they are likely to </a:t>
            </a:r>
            <a:r>
              <a:rPr lang="en-GB" b="1" i="1" dirty="0"/>
              <a:t>judge wrongly because the fact that something is more representative does not actually make it more likely</a:t>
            </a:r>
            <a:r>
              <a:rPr lang="en-GB" dirty="0"/>
              <a:t>.</a:t>
            </a:r>
          </a:p>
          <a:p>
            <a:pPr lvl="1"/>
            <a:endParaRPr lang="en-GB" dirty="0"/>
          </a:p>
          <a:p>
            <a:r>
              <a:rPr lang="en-GB" dirty="0"/>
              <a:t>An investor observing a string of good news (Internet stocks, housing prices) views them as being </a:t>
            </a:r>
            <a:r>
              <a:rPr lang="en-GB" b="1" i="1" dirty="0"/>
              <a:t>generated by a favourable economic scenario</a:t>
            </a:r>
            <a:r>
              <a:rPr lang="en-GB" dirty="0"/>
              <a:t>. The investor then puts too much probability weight on that scenario and neglects the risk of bad outcomes.</a:t>
            </a:r>
          </a:p>
          <a:p>
            <a:endParaRPr lang="en-GB" dirty="0"/>
          </a:p>
          <a:p>
            <a:r>
              <a:rPr lang="en-GB" dirty="0"/>
              <a:t>Observing some bad news intermixed with good news does not change the investor's mind. </a:t>
            </a:r>
            <a:r>
              <a:rPr lang="en-GB" b="1" i="1" dirty="0"/>
              <a:t>He views the bad news as an unrepresentative and under-reacts</a:t>
            </a:r>
            <a:r>
              <a:rPr lang="en-GB" dirty="0"/>
              <a:t>.</a:t>
            </a:r>
          </a:p>
          <a:p>
            <a:pPr marL="0" indent="0">
              <a:buNone/>
            </a:pPr>
            <a:r>
              <a:rPr lang="en-GB" dirty="0"/>
              <a:t> </a:t>
            </a:r>
          </a:p>
          <a:p>
            <a:r>
              <a:rPr lang="en-GB" b="1" i="1" dirty="0"/>
              <a:t>It takes a string of </a:t>
            </a:r>
            <a:r>
              <a:rPr lang="en-GB" b="1" i="1" dirty="0" err="1"/>
              <a:t>unfavorable</a:t>
            </a:r>
            <a:r>
              <a:rPr lang="en-GB" b="1" i="1" dirty="0"/>
              <a:t> news to render the bad outcome sufficiently more likely that the representative scenario changes  from boom to bust</a:t>
            </a:r>
            <a:r>
              <a:rPr lang="en-GB" dirty="0"/>
              <a:t>.</a:t>
            </a:r>
          </a:p>
          <a:p>
            <a:endParaRPr lang="en-GB" dirty="0"/>
          </a:p>
          <a:p>
            <a:r>
              <a:rPr lang="en-GB" dirty="0"/>
              <a:t>Previously ignored bad news are remembered, </a:t>
            </a:r>
            <a:r>
              <a:rPr lang="en-GB" b="1" i="1" dirty="0"/>
              <a:t>leading to a sharp rise in the perceived probability </a:t>
            </a:r>
            <a:r>
              <a:rPr lang="en-GB" dirty="0"/>
              <a:t>of a crisis and a collapse of  prices. </a:t>
            </a:r>
          </a:p>
          <a:p>
            <a:pPr marL="0" indent="0">
              <a:buNone/>
            </a:pPr>
            <a:endParaRPr lang="en-GB" dirty="0"/>
          </a:p>
          <a:p>
            <a:r>
              <a:rPr lang="en-GB" dirty="0"/>
              <a:t>The investor now </a:t>
            </a:r>
            <a:r>
              <a:rPr lang="en-GB" b="1" i="1" dirty="0"/>
              <a:t>overreacts to the bad news</a:t>
            </a:r>
            <a:r>
              <a:rPr lang="en-GB" dirty="0"/>
              <a:t>, especially if the true probability of the low state remains low.</a:t>
            </a:r>
          </a:p>
          <a:p>
            <a:endParaRPr lang="en-GB" dirty="0"/>
          </a:p>
          <a:p>
            <a:r>
              <a:rPr lang="en-GB" dirty="0"/>
              <a:t>This mechanism yields </a:t>
            </a:r>
            <a:r>
              <a:rPr lang="en-GB" b="1" i="1" dirty="0"/>
              <a:t>purely belief-driven boom-bust cycles</a:t>
            </a:r>
            <a:r>
              <a:rPr lang="en-GB" dirty="0"/>
              <a:t>.</a:t>
            </a:r>
          </a:p>
          <a:p>
            <a:endParaRPr lang="en-GB" dirty="0"/>
          </a:p>
        </p:txBody>
      </p:sp>
    </p:spTree>
    <p:extLst>
      <p:ext uri="{BB962C8B-B14F-4D97-AF65-F5344CB8AC3E}">
        <p14:creationId xmlns:p14="http://schemas.microsoft.com/office/powerpoint/2010/main" val="2749222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a:t>Some outcomes of this research</a:t>
            </a:r>
          </a:p>
        </p:txBody>
      </p:sp>
      <p:sp>
        <p:nvSpPr>
          <p:cNvPr id="3" name="Content Placeholder 2"/>
          <p:cNvSpPr>
            <a:spLocks noGrp="1"/>
          </p:cNvSpPr>
          <p:nvPr>
            <p:ph idx="1"/>
          </p:nvPr>
        </p:nvSpPr>
        <p:spPr>
          <a:xfrm>
            <a:off x="107504" y="1052736"/>
            <a:ext cx="8928992" cy="5328592"/>
          </a:xfrm>
        </p:spPr>
        <p:txBody>
          <a:bodyPr>
            <a:normAutofit fontScale="62500" lnSpcReduction="20000"/>
          </a:bodyPr>
          <a:lstStyle/>
          <a:p>
            <a:pPr marL="514350" indent="-514350">
              <a:buFont typeface="+mj-lt"/>
              <a:buAutoNum type="arabicPeriod"/>
            </a:pPr>
            <a:r>
              <a:rPr lang="en-GB" dirty="0"/>
              <a:t>These models explain how </a:t>
            </a:r>
            <a:r>
              <a:rPr lang="en-GB" b="1" dirty="0"/>
              <a:t>moderate probability events are first neglected, but then exaggerated</a:t>
            </a:r>
            <a:r>
              <a:rPr lang="en-GB" dirty="0"/>
              <a:t> when news pattern becomes consistent with them. It thus accounts for "this time is different" phenomenon without recourse to low probability shocks.</a:t>
            </a:r>
          </a:p>
          <a:p>
            <a:pPr marL="514350" indent="-514350">
              <a:buFont typeface="+mj-lt"/>
              <a:buAutoNum type="arabicPeriod"/>
            </a:pPr>
            <a:r>
              <a:rPr lang="en-GB" dirty="0"/>
              <a:t>These models explains how </a:t>
            </a:r>
            <a:r>
              <a:rPr lang="en-GB" b="1" i="1" dirty="0"/>
              <a:t>boom and bust cycles </a:t>
            </a:r>
            <a:r>
              <a:rPr lang="en-GB" dirty="0"/>
              <a:t>in debt valuation and issuance can arise </a:t>
            </a:r>
            <a:r>
              <a:rPr lang="en-GB" b="1" i="1" dirty="0"/>
              <a:t>purely through volatility in expectations</a:t>
            </a:r>
            <a:r>
              <a:rPr lang="en-GB" dirty="0"/>
              <a:t>, even with-out the standard economic mechanisms of amplification.</a:t>
            </a:r>
          </a:p>
          <a:p>
            <a:pPr marL="0" indent="0">
              <a:buNone/>
            </a:pPr>
            <a:endParaRPr lang="en-GB" dirty="0"/>
          </a:p>
          <a:p>
            <a:pPr marL="0" indent="0">
              <a:buNone/>
            </a:pPr>
            <a:r>
              <a:rPr lang="en-GB" dirty="0"/>
              <a:t>In another paper they focus on investor optimism in the securitized loan market. </a:t>
            </a:r>
          </a:p>
          <a:p>
            <a:r>
              <a:rPr lang="en-GB" dirty="0"/>
              <a:t>As banks make and securitize loans to cater to investor demand</a:t>
            </a:r>
            <a:r>
              <a:rPr lang="en-GB" b="1" i="1" dirty="0"/>
              <a:t>, the incentives of even fully rational banks lead to overexpansion of lending and excessive leverage in good times</a:t>
            </a:r>
            <a:r>
              <a:rPr lang="en-GB" dirty="0"/>
              <a:t>, but then fire sales and credit crunches in bad times. </a:t>
            </a:r>
          </a:p>
          <a:p>
            <a:pPr marL="0" indent="0">
              <a:buNone/>
            </a:pPr>
            <a:endParaRPr lang="en-GB" dirty="0"/>
          </a:p>
          <a:p>
            <a:pPr marL="0" indent="0">
              <a:buNone/>
            </a:pPr>
            <a:r>
              <a:rPr lang="en-GB" dirty="0"/>
              <a:t>Another mechanism is that during the period of growing home prices and securitization, </a:t>
            </a:r>
            <a:r>
              <a:rPr lang="en-GB" b="1" i="1" dirty="0"/>
              <a:t>market participants neglected the risk that home prices could collapse</a:t>
            </a:r>
            <a:r>
              <a:rPr lang="en-GB" dirty="0"/>
              <a:t>. </a:t>
            </a:r>
          </a:p>
          <a:p>
            <a:r>
              <a:rPr lang="en-GB" dirty="0"/>
              <a:t>This neglect of small risks could have led to the massive assumption of such risks by risk-averse investors, who then fled to safety </a:t>
            </a:r>
            <a:r>
              <a:rPr lang="en-GB" b="1" i="1" dirty="0"/>
              <a:t>when they became aware of the risks they were bearin</a:t>
            </a:r>
            <a:r>
              <a:rPr lang="en-GB" b="1" dirty="0"/>
              <a:t>g</a:t>
            </a:r>
            <a:r>
              <a:rPr lang="en-GB" dirty="0"/>
              <a:t>.</a:t>
            </a:r>
          </a:p>
          <a:p>
            <a:pPr marL="0" indent="0">
              <a:buNone/>
            </a:pPr>
            <a:endParaRPr lang="en-GB" dirty="0"/>
          </a:p>
          <a:p>
            <a:endParaRPr lang="en-GB" dirty="0"/>
          </a:p>
        </p:txBody>
      </p:sp>
      <p:sp>
        <p:nvSpPr>
          <p:cNvPr id="4" name="Line 4"/>
          <p:cNvSpPr>
            <a:spLocks noChangeShapeType="1"/>
          </p:cNvSpPr>
          <p:nvPr/>
        </p:nvSpPr>
        <p:spPr bwMode="auto">
          <a:xfrm>
            <a:off x="395535" y="836712"/>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173084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a:t>Herding, followers and leaders</a:t>
            </a:r>
          </a:p>
        </p:txBody>
      </p:sp>
      <p:sp>
        <p:nvSpPr>
          <p:cNvPr id="3" name="Content Placeholder 2"/>
          <p:cNvSpPr>
            <a:spLocks noGrp="1"/>
          </p:cNvSpPr>
          <p:nvPr>
            <p:ph idx="1"/>
          </p:nvPr>
        </p:nvSpPr>
        <p:spPr>
          <a:xfrm>
            <a:off x="251520" y="1196752"/>
            <a:ext cx="8435280" cy="5145435"/>
          </a:xfrm>
        </p:spPr>
        <p:txBody>
          <a:bodyPr>
            <a:normAutofit fontScale="70000" lnSpcReduction="20000"/>
          </a:bodyPr>
          <a:lstStyle/>
          <a:p>
            <a:r>
              <a:rPr lang="en-GB" dirty="0"/>
              <a:t>Baddeley (2010, 2018) focuses on the importance of herding and puts more emphasis on how the social environment influences individual psychology and decision.</a:t>
            </a:r>
          </a:p>
          <a:p>
            <a:pPr lvl="1"/>
            <a:r>
              <a:rPr lang="en-GB" dirty="0"/>
              <a:t>However, note that the focus is still broadly on individual behaviour and different traits that different individuals have, and how they can be manipulated.</a:t>
            </a:r>
          </a:p>
          <a:p>
            <a:endParaRPr lang="en-GB" dirty="0"/>
          </a:p>
          <a:p>
            <a:r>
              <a:rPr lang="en-GB" dirty="0"/>
              <a:t>This research notes that socio-cultural norms, attitudes, habits, membership of groups will influence decisions. </a:t>
            </a:r>
          </a:p>
          <a:p>
            <a:pPr lvl="1"/>
            <a:r>
              <a:rPr lang="en-GB" dirty="0"/>
              <a:t>Discussion of beliefs with friends and associates will mean that information selected is determined by the groups to which the listener belongs. </a:t>
            </a:r>
          </a:p>
          <a:p>
            <a:pPr marL="457200" lvl="1" indent="0">
              <a:buNone/>
            </a:pPr>
            <a:endParaRPr lang="en-GB" dirty="0"/>
          </a:p>
          <a:p>
            <a:r>
              <a:rPr lang="en-GB" dirty="0"/>
              <a:t>For imitative behaviour in a wider socio-economic context, </a:t>
            </a:r>
            <a:r>
              <a:rPr lang="en-GB" b="1" dirty="0"/>
              <a:t>social norms will regulate and sustain certain emotions</a:t>
            </a:r>
            <a:r>
              <a:rPr lang="en-GB" dirty="0"/>
              <a:t>, e.g. in encouraging conformity to particular social and economic norms. </a:t>
            </a:r>
          </a:p>
        </p:txBody>
      </p:sp>
      <p:sp>
        <p:nvSpPr>
          <p:cNvPr id="4" name="Line 4"/>
          <p:cNvSpPr>
            <a:spLocks noChangeShapeType="1"/>
          </p:cNvSpPr>
          <p:nvPr/>
        </p:nvSpPr>
        <p:spPr bwMode="auto">
          <a:xfrm>
            <a:off x="395536" y="980728"/>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8075211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a:t>Herding</a:t>
            </a:r>
          </a:p>
        </p:txBody>
      </p:sp>
      <p:sp>
        <p:nvSpPr>
          <p:cNvPr id="3" name="Content Placeholder 2"/>
          <p:cNvSpPr>
            <a:spLocks noGrp="1"/>
          </p:cNvSpPr>
          <p:nvPr>
            <p:ph idx="1"/>
          </p:nvPr>
        </p:nvSpPr>
        <p:spPr>
          <a:xfrm>
            <a:off x="467002" y="836712"/>
            <a:ext cx="8229600" cy="5577483"/>
          </a:xfrm>
        </p:spPr>
        <p:txBody>
          <a:bodyPr>
            <a:normAutofit fontScale="62500" lnSpcReduction="20000"/>
          </a:bodyPr>
          <a:lstStyle/>
          <a:p>
            <a:r>
              <a:rPr lang="en-GB" dirty="0"/>
              <a:t>Evidence of herding in other animals, suggests that herding may have (had) an </a:t>
            </a:r>
            <a:r>
              <a:rPr lang="en-GB" b="1" i="1" dirty="0"/>
              <a:t>evolutionary value in a social context</a:t>
            </a:r>
            <a:r>
              <a:rPr lang="en-GB" dirty="0"/>
              <a:t>; it is not just about individuals maximizing their own outcomes.</a:t>
            </a:r>
          </a:p>
          <a:p>
            <a:endParaRPr lang="en-GB" dirty="0"/>
          </a:p>
          <a:p>
            <a:r>
              <a:rPr lang="en-GB" dirty="0"/>
              <a:t>Herding may have evolutionary advantages for humans </a:t>
            </a:r>
            <a:r>
              <a:rPr lang="en-GB" b="1" dirty="0"/>
              <a:t>not just because of informational influences </a:t>
            </a:r>
            <a:r>
              <a:rPr lang="en-GB" dirty="0"/>
              <a:t>as highlighted in the theories above.</a:t>
            </a:r>
          </a:p>
          <a:p>
            <a:endParaRPr lang="en-GB" dirty="0"/>
          </a:p>
          <a:p>
            <a:r>
              <a:rPr lang="en-GB" dirty="0"/>
              <a:t>Conformist individuals are </a:t>
            </a:r>
            <a:r>
              <a:rPr lang="en-GB" b="1" dirty="0"/>
              <a:t>more susceptible to intragroup social pressure</a:t>
            </a:r>
            <a:r>
              <a:rPr lang="en-GB" dirty="0"/>
              <a:t>, suggesting a normative influence. </a:t>
            </a:r>
          </a:p>
          <a:p>
            <a:pPr lvl="1"/>
            <a:r>
              <a:rPr lang="en-GB" dirty="0"/>
              <a:t>Normative influences, such as receptivity to social influence, may be particularly important in understanding herding.</a:t>
            </a:r>
          </a:p>
          <a:p>
            <a:pPr marL="457200" lvl="1" indent="0">
              <a:buNone/>
            </a:pPr>
            <a:endParaRPr lang="en-GB" dirty="0"/>
          </a:p>
          <a:p>
            <a:r>
              <a:rPr lang="en-GB" dirty="0"/>
              <a:t>‘Docile’ members have </a:t>
            </a:r>
            <a:r>
              <a:rPr lang="en-GB" b="1" dirty="0"/>
              <a:t>the intelligence and motivation to learn quickly from social information </a:t>
            </a:r>
            <a:r>
              <a:rPr lang="en-GB" dirty="0"/>
              <a:t>and do not screen social information for its contribution to personal fitness. </a:t>
            </a:r>
          </a:p>
          <a:p>
            <a:pPr lvl="1"/>
            <a:r>
              <a:rPr lang="en-GB" dirty="0"/>
              <a:t>Docility allows people to </a:t>
            </a:r>
            <a:r>
              <a:rPr lang="en-GB" b="1" i="1" dirty="0"/>
              <a:t>believe large numbers of propositions </a:t>
            </a:r>
            <a:r>
              <a:rPr lang="en-GB" dirty="0"/>
              <a:t>without any direct proof. </a:t>
            </a:r>
          </a:p>
          <a:p>
            <a:pPr lvl="1"/>
            <a:r>
              <a:rPr lang="en-GB" dirty="0"/>
              <a:t>Docile individuals are also more adept at social learning, making them more able to acquire knowledge, skills and ‘proper behaviours’ i.e. the values, goals and attitudes that are useful in overcoming environmental obstacles.</a:t>
            </a:r>
          </a:p>
        </p:txBody>
      </p:sp>
      <p:sp>
        <p:nvSpPr>
          <p:cNvPr id="4" name="Line 4"/>
          <p:cNvSpPr>
            <a:spLocks noChangeShapeType="1"/>
          </p:cNvSpPr>
          <p:nvPr/>
        </p:nvSpPr>
        <p:spPr bwMode="auto">
          <a:xfrm>
            <a:off x="467543"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43498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a:t>Structure of weeks 10 and 11</a:t>
            </a:r>
          </a:p>
        </p:txBody>
      </p:sp>
      <p:sp>
        <p:nvSpPr>
          <p:cNvPr id="3" name="Content Placeholder 2"/>
          <p:cNvSpPr>
            <a:spLocks noGrp="1"/>
          </p:cNvSpPr>
          <p:nvPr>
            <p:ph idx="1"/>
          </p:nvPr>
        </p:nvSpPr>
        <p:spPr>
          <a:xfrm>
            <a:off x="251520" y="1196752"/>
            <a:ext cx="8712968" cy="5328592"/>
          </a:xfrm>
        </p:spPr>
        <p:txBody>
          <a:bodyPr>
            <a:normAutofit fontScale="92500" lnSpcReduction="10000"/>
          </a:bodyPr>
          <a:lstStyle/>
          <a:p>
            <a:r>
              <a:rPr lang="en-GB" dirty="0"/>
              <a:t>In the last two weeks we will discuss two related questions:</a:t>
            </a:r>
          </a:p>
          <a:p>
            <a:pPr marL="0" indent="0">
              <a:buNone/>
            </a:pPr>
            <a:endParaRPr lang="en-GB" sz="1100" dirty="0"/>
          </a:p>
          <a:p>
            <a:pPr lvl="1"/>
            <a:r>
              <a:rPr lang="en-GB" dirty="0"/>
              <a:t>The latest (2008) crisis and its long effects on the global economy.</a:t>
            </a:r>
          </a:p>
          <a:p>
            <a:pPr marL="457200" lvl="1" indent="0">
              <a:buNone/>
            </a:pPr>
            <a:endParaRPr lang="en-GB" sz="1200" dirty="0"/>
          </a:p>
          <a:p>
            <a:pPr lvl="1"/>
            <a:r>
              <a:rPr lang="en-GB" dirty="0"/>
              <a:t>The current state of the debate between economists on the following three topics: </a:t>
            </a:r>
          </a:p>
          <a:p>
            <a:pPr lvl="2"/>
            <a:r>
              <a:rPr lang="en-GB" dirty="0"/>
              <a:t>The psychology of bubbles and financial markets</a:t>
            </a:r>
          </a:p>
          <a:p>
            <a:pPr lvl="2"/>
            <a:r>
              <a:rPr lang="en-GB" dirty="0"/>
              <a:t>The evolving role and instruments of central banks</a:t>
            </a:r>
          </a:p>
          <a:p>
            <a:pPr lvl="2"/>
            <a:r>
              <a:rPr lang="en-GB" dirty="0"/>
              <a:t>The effects of the latest crisis in the real economy</a:t>
            </a:r>
          </a:p>
          <a:p>
            <a:pPr marL="914400" lvl="2" indent="0">
              <a:buNone/>
            </a:pPr>
            <a:endParaRPr lang="en-GB" sz="1200" dirty="0"/>
          </a:p>
          <a:p>
            <a:pPr lvl="1"/>
            <a:r>
              <a:rPr lang="en-GB" dirty="0"/>
              <a:t>This week we will cover a broad history of the crisis and revisit literature on psychology. Next week we will tackle the last two topics. </a:t>
            </a:r>
          </a:p>
        </p:txBody>
      </p:sp>
      <p:sp>
        <p:nvSpPr>
          <p:cNvPr id="4" name="Line 4"/>
          <p:cNvSpPr>
            <a:spLocks noChangeShapeType="1"/>
          </p:cNvSpPr>
          <p:nvPr/>
        </p:nvSpPr>
        <p:spPr bwMode="auto">
          <a:xfrm>
            <a:off x="395536" y="112474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2523158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GB" dirty="0"/>
              <a:t>Copycats and ….</a:t>
            </a:r>
          </a:p>
        </p:txBody>
      </p:sp>
      <p:sp>
        <p:nvSpPr>
          <p:cNvPr id="3" name="Content Placeholder 2"/>
          <p:cNvSpPr>
            <a:spLocks noGrp="1"/>
          </p:cNvSpPr>
          <p:nvPr>
            <p:ph idx="1"/>
          </p:nvPr>
        </p:nvSpPr>
        <p:spPr>
          <a:xfrm>
            <a:off x="107504" y="836712"/>
            <a:ext cx="9036496" cy="5904656"/>
          </a:xfrm>
        </p:spPr>
        <p:txBody>
          <a:bodyPr>
            <a:normAutofit fontScale="62500" lnSpcReduction="20000"/>
          </a:bodyPr>
          <a:lstStyle/>
          <a:p>
            <a:r>
              <a:rPr lang="en-GB" dirty="0"/>
              <a:t>Herding and imitation in economic and financial decision-making may reflect a </a:t>
            </a:r>
            <a:r>
              <a:rPr lang="en-GB" b="1" dirty="0"/>
              <a:t>social learning process </a:t>
            </a:r>
            <a:r>
              <a:rPr lang="en-GB" dirty="0"/>
              <a:t>but this will be </a:t>
            </a:r>
            <a:r>
              <a:rPr lang="en-GB" b="1" i="1" dirty="0"/>
              <a:t>moderated by emotions and by socio-psychological traits determining receptivity to social influence</a:t>
            </a:r>
            <a:r>
              <a:rPr lang="en-GB" dirty="0"/>
              <a:t>. </a:t>
            </a:r>
          </a:p>
          <a:p>
            <a:pPr marL="0" indent="0">
              <a:buNone/>
            </a:pPr>
            <a:endParaRPr lang="en-GB" dirty="0"/>
          </a:p>
          <a:p>
            <a:r>
              <a:rPr lang="en-GB" dirty="0"/>
              <a:t>Our tendency to imitate, follow others and group together can be </a:t>
            </a:r>
            <a:r>
              <a:rPr lang="en-GB" b="1" i="1" dirty="0"/>
              <a:t>reasonable strategies to improve our lives and evolutionary life chances</a:t>
            </a:r>
            <a:r>
              <a:rPr lang="en-GB" dirty="0"/>
              <a:t>. </a:t>
            </a:r>
          </a:p>
          <a:p>
            <a:pPr marL="0" indent="0">
              <a:buNone/>
            </a:pPr>
            <a:endParaRPr lang="en-GB" dirty="0"/>
          </a:p>
          <a:p>
            <a:r>
              <a:rPr lang="en-GB" dirty="0"/>
              <a:t>But there are three common threads that unify conceptions of herding that we can observe in ourselves and other copycats around us. </a:t>
            </a:r>
          </a:p>
          <a:p>
            <a:pPr lvl="1"/>
            <a:r>
              <a:rPr lang="en-GB" dirty="0"/>
              <a:t>First, and most obviously</a:t>
            </a:r>
            <a:r>
              <a:rPr lang="en-GB" u="sng" dirty="0"/>
              <a:t>, </a:t>
            </a:r>
            <a:r>
              <a:rPr lang="en-GB" i="1" u="sng" dirty="0"/>
              <a:t>herding involves imitation</a:t>
            </a:r>
            <a:r>
              <a:rPr lang="en-GB" u="sng" dirty="0"/>
              <a:t>. </a:t>
            </a:r>
          </a:p>
          <a:p>
            <a:pPr lvl="1"/>
            <a:r>
              <a:rPr lang="en-GB" dirty="0"/>
              <a:t>Second, </a:t>
            </a:r>
            <a:r>
              <a:rPr lang="en-GB" i="1" u="sng" dirty="0"/>
              <a:t>it is a group phenomenon</a:t>
            </a:r>
            <a:r>
              <a:rPr lang="en-GB" dirty="0"/>
              <a:t>: someone imitating just one other person is not herding; many people imitating one person – and many people imitating many people – is herding. </a:t>
            </a:r>
          </a:p>
          <a:p>
            <a:pPr lvl="1"/>
            <a:r>
              <a:rPr lang="en-GB" dirty="0"/>
              <a:t>Third, herding may sometimes be driven by unconscious motivations </a:t>
            </a:r>
            <a:r>
              <a:rPr lang="en-GB" i="1" u="sng" dirty="0"/>
              <a:t>but it is not random</a:t>
            </a:r>
            <a:r>
              <a:rPr lang="en-GB" dirty="0"/>
              <a:t>. Conscious and unconscious forces encourage us to follow in systematic ways.</a:t>
            </a:r>
          </a:p>
          <a:p>
            <a:pPr marL="514350" indent="-457200"/>
            <a:endParaRPr lang="en-GB" dirty="0"/>
          </a:p>
          <a:p>
            <a:pPr marL="514350" indent="-457200"/>
            <a:r>
              <a:rPr lang="en-GB" dirty="0"/>
              <a:t>Herding definition: </a:t>
            </a:r>
            <a:r>
              <a:rPr lang="en-GB" b="1" u="sng" dirty="0"/>
              <a:t>A systematic choice to copy others in a group. </a:t>
            </a:r>
          </a:p>
          <a:p>
            <a:pPr marL="514350" indent="-457200"/>
            <a:endParaRPr lang="en-GB" dirty="0"/>
          </a:p>
          <a:p>
            <a:pPr marL="514350" indent="-457200"/>
            <a:r>
              <a:rPr lang="en-GB" dirty="0"/>
              <a:t>Humans are </a:t>
            </a:r>
            <a:r>
              <a:rPr lang="en-GB" b="1" dirty="0"/>
              <a:t>not conformists always and everywhere</a:t>
            </a:r>
            <a:r>
              <a:rPr lang="en-GB" dirty="0"/>
              <a:t>. There are plenty of </a:t>
            </a:r>
            <a:r>
              <a:rPr lang="en-GB" b="1" dirty="0"/>
              <a:t>rebels and contrarians</a:t>
            </a:r>
            <a:r>
              <a:rPr lang="en-GB" dirty="0"/>
              <a:t>. </a:t>
            </a:r>
          </a:p>
          <a:p>
            <a:pPr marL="514350" indent="-457200"/>
            <a:endParaRPr lang="en-GB" dirty="0"/>
          </a:p>
        </p:txBody>
      </p:sp>
      <p:sp>
        <p:nvSpPr>
          <p:cNvPr id="4" name="Line 4"/>
          <p:cNvSpPr>
            <a:spLocks noChangeShapeType="1"/>
          </p:cNvSpPr>
          <p:nvPr/>
        </p:nvSpPr>
        <p:spPr bwMode="auto">
          <a:xfrm>
            <a:off x="467543"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64842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a:t>…….Contrarians</a:t>
            </a:r>
          </a:p>
        </p:txBody>
      </p:sp>
      <p:sp>
        <p:nvSpPr>
          <p:cNvPr id="3" name="Content Placeholder 2"/>
          <p:cNvSpPr>
            <a:spLocks noGrp="1"/>
          </p:cNvSpPr>
          <p:nvPr>
            <p:ph idx="1"/>
          </p:nvPr>
        </p:nvSpPr>
        <p:spPr>
          <a:xfrm>
            <a:off x="457200" y="1052736"/>
            <a:ext cx="8229600" cy="5073427"/>
          </a:xfrm>
        </p:spPr>
        <p:txBody>
          <a:bodyPr>
            <a:normAutofit fontScale="62500" lnSpcReduction="20000"/>
          </a:bodyPr>
          <a:lstStyle/>
          <a:p>
            <a:r>
              <a:rPr lang="en-GB" dirty="0"/>
              <a:t>Understanding herding copycats will also help us to understand the essence of their opposites</a:t>
            </a:r>
            <a:r>
              <a:rPr lang="en-GB" b="1" dirty="0"/>
              <a:t>: the contrarians</a:t>
            </a:r>
            <a:r>
              <a:rPr lang="en-GB" dirty="0"/>
              <a:t>. </a:t>
            </a:r>
          </a:p>
          <a:p>
            <a:endParaRPr lang="en-GB" dirty="0"/>
          </a:p>
          <a:p>
            <a:r>
              <a:rPr lang="en-GB" dirty="0"/>
              <a:t>Contrarians are ‘</a:t>
            </a:r>
            <a:r>
              <a:rPr lang="en-GB" b="1" i="1" dirty="0"/>
              <a:t>anti- herders</a:t>
            </a:r>
            <a:r>
              <a:rPr lang="en-GB" dirty="0"/>
              <a:t>’, where anti- herding can be defined as a choice </a:t>
            </a:r>
            <a:r>
              <a:rPr lang="en-GB" b="1" i="1" dirty="0"/>
              <a:t>not to copy others in a group</a:t>
            </a:r>
            <a:r>
              <a:rPr lang="en-GB" dirty="0"/>
              <a:t>.</a:t>
            </a:r>
          </a:p>
          <a:p>
            <a:endParaRPr lang="en-GB" dirty="0"/>
          </a:p>
          <a:p>
            <a:r>
              <a:rPr lang="en-GB" dirty="0"/>
              <a:t>Anti- herding is not as dissimilar from herding as we might at first imagine. Anti-herding is not random; but it is the </a:t>
            </a:r>
            <a:r>
              <a:rPr lang="en-GB" b="1" i="1" dirty="0"/>
              <a:t>mirror image of imitation because an anti-herding contrarian acts against</a:t>
            </a:r>
            <a:r>
              <a:rPr lang="en-GB" dirty="0"/>
              <a:t>, not in concert with, the group. </a:t>
            </a:r>
          </a:p>
          <a:p>
            <a:endParaRPr lang="en-GB" dirty="0"/>
          </a:p>
          <a:p>
            <a:r>
              <a:rPr lang="en-GB" dirty="0"/>
              <a:t>Anti- herding shares two of the three features of herding outlined above, but with a few twists. </a:t>
            </a:r>
          </a:p>
          <a:p>
            <a:pPr lvl="1"/>
            <a:r>
              <a:rPr lang="en-GB" dirty="0"/>
              <a:t>Contrarians are not hermits. They worry what others think, but they may deliberately decide to oppose the herd – sometimes by leading the group instead of following it. </a:t>
            </a:r>
          </a:p>
          <a:p>
            <a:pPr lvl="1"/>
            <a:r>
              <a:rPr lang="en-GB" dirty="0"/>
              <a:t>Like herding, anti- herding is systematic, not random, and perhaps it is more systematic if it is driven by deliberate, conscious choices</a:t>
            </a:r>
          </a:p>
        </p:txBody>
      </p:sp>
    </p:spTree>
    <p:extLst>
      <p:ext uri="{BB962C8B-B14F-4D97-AF65-F5344CB8AC3E}">
        <p14:creationId xmlns:p14="http://schemas.microsoft.com/office/powerpoint/2010/main" val="2252474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Social influences of herding</a:t>
            </a:r>
          </a:p>
        </p:txBody>
      </p:sp>
      <p:sp>
        <p:nvSpPr>
          <p:cNvPr id="3" name="Content Placeholder 2"/>
          <p:cNvSpPr>
            <a:spLocks noGrp="1"/>
          </p:cNvSpPr>
          <p:nvPr>
            <p:ph idx="1"/>
          </p:nvPr>
        </p:nvSpPr>
        <p:spPr>
          <a:xfrm>
            <a:off x="457200" y="1340768"/>
            <a:ext cx="8229600" cy="5112568"/>
          </a:xfrm>
        </p:spPr>
        <p:txBody>
          <a:bodyPr>
            <a:normAutofit fontScale="70000" lnSpcReduction="20000"/>
          </a:bodyPr>
          <a:lstStyle/>
          <a:p>
            <a:r>
              <a:rPr lang="en-GB" dirty="0"/>
              <a:t>Social influences underlying our propensities to herd can be roughly divided into the categories of </a:t>
            </a:r>
            <a:r>
              <a:rPr lang="en-GB" b="1" i="1" dirty="0"/>
              <a:t>informational influences </a:t>
            </a:r>
            <a:r>
              <a:rPr lang="en-GB" dirty="0"/>
              <a:t>and </a:t>
            </a:r>
            <a:r>
              <a:rPr lang="en-GB" b="1" i="1" dirty="0"/>
              <a:t>normative influences.</a:t>
            </a:r>
          </a:p>
          <a:p>
            <a:endParaRPr lang="en-GB" b="1" i="1" dirty="0"/>
          </a:p>
          <a:p>
            <a:r>
              <a:rPr lang="en-GB" b="1" i="1" dirty="0"/>
              <a:t>Informational influences include all the ways in which we learn by gathering information from others around us</a:t>
            </a:r>
            <a:r>
              <a:rPr lang="en-GB" dirty="0"/>
              <a:t>. </a:t>
            </a:r>
          </a:p>
          <a:p>
            <a:pPr lvl="1"/>
            <a:r>
              <a:rPr lang="en-GB" dirty="0"/>
              <a:t>What others do, and whether they succeed, is important information we can use to our own advantage. We observe how others choose and decide and this helps us to choose and decide for ourselves. </a:t>
            </a:r>
          </a:p>
          <a:p>
            <a:pPr lvl="1"/>
            <a:endParaRPr lang="en-GB" dirty="0"/>
          </a:p>
          <a:p>
            <a:r>
              <a:rPr lang="en-GB" b="1" i="1" dirty="0"/>
              <a:t>Normative influences encompass the norms and customs that define the groups and communities around us</a:t>
            </a:r>
            <a:r>
              <a:rPr lang="en-GB" dirty="0"/>
              <a:t>. </a:t>
            </a:r>
          </a:p>
          <a:p>
            <a:pPr lvl="1"/>
            <a:r>
              <a:rPr lang="en-GB" dirty="0"/>
              <a:t>Our responses to normative influences are often less conscious and deliberate than our responses to informational influences. </a:t>
            </a:r>
          </a:p>
          <a:p>
            <a:pPr lvl="1"/>
            <a:r>
              <a:rPr lang="en-GB" dirty="0"/>
              <a:t>We copy others because we feel a compulsion from others around us to conform – reflecting social norms, peer pressure and group think.</a:t>
            </a:r>
          </a:p>
        </p:txBody>
      </p:sp>
      <p:sp>
        <p:nvSpPr>
          <p:cNvPr id="4" name="Line 4"/>
          <p:cNvSpPr>
            <a:spLocks noChangeShapeType="1"/>
          </p:cNvSpPr>
          <p:nvPr/>
        </p:nvSpPr>
        <p:spPr bwMode="auto">
          <a:xfrm>
            <a:off x="467543" y="1196752"/>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344911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a:t>Herding and economic outcomes</a:t>
            </a:r>
          </a:p>
        </p:txBody>
      </p:sp>
      <p:sp>
        <p:nvSpPr>
          <p:cNvPr id="3" name="Content Placeholder 2"/>
          <p:cNvSpPr>
            <a:spLocks noGrp="1"/>
          </p:cNvSpPr>
          <p:nvPr>
            <p:ph idx="1"/>
          </p:nvPr>
        </p:nvSpPr>
        <p:spPr>
          <a:xfrm>
            <a:off x="179512" y="980728"/>
            <a:ext cx="8784976" cy="5472608"/>
          </a:xfrm>
        </p:spPr>
        <p:txBody>
          <a:bodyPr>
            <a:normAutofit fontScale="92500" lnSpcReduction="20000"/>
          </a:bodyPr>
          <a:lstStyle/>
          <a:p>
            <a:r>
              <a:rPr lang="en-GB" dirty="0"/>
              <a:t>Neither </a:t>
            </a:r>
            <a:r>
              <a:rPr lang="en-GB" b="1" dirty="0"/>
              <a:t>rebellion nor conformity is inherently good</a:t>
            </a:r>
            <a:r>
              <a:rPr lang="en-GB" dirty="0"/>
              <a:t> </a:t>
            </a:r>
            <a:r>
              <a:rPr lang="en-GB" b="1" dirty="0"/>
              <a:t>or bad</a:t>
            </a:r>
            <a:r>
              <a:rPr lang="en-GB" dirty="0"/>
              <a:t>. </a:t>
            </a:r>
          </a:p>
          <a:p>
            <a:pPr lvl="1"/>
            <a:r>
              <a:rPr lang="en-GB" dirty="0"/>
              <a:t>If we follow others in buying into a rising housing market, for example, we may do very well out of gains in our property’s value. </a:t>
            </a:r>
          </a:p>
          <a:p>
            <a:pPr lvl="1"/>
            <a:r>
              <a:rPr lang="en-GB" dirty="0"/>
              <a:t>If we lead others out of a burning building, then we may all survive. </a:t>
            </a:r>
          </a:p>
          <a:p>
            <a:pPr lvl="1"/>
            <a:r>
              <a:rPr lang="en-GB" dirty="0"/>
              <a:t>If contrarians lead others into war, terrorism or gang violence, then they are risking others’ lives, and sometimes their own.</a:t>
            </a:r>
          </a:p>
          <a:p>
            <a:pPr marL="457200" lvl="1" indent="0">
              <a:buNone/>
            </a:pPr>
            <a:endParaRPr lang="en-GB" dirty="0"/>
          </a:p>
          <a:p>
            <a:r>
              <a:rPr lang="en-GB" dirty="0"/>
              <a:t>Copycats and contrarians are driven by the tensions between </a:t>
            </a:r>
            <a:r>
              <a:rPr lang="en-GB" b="1" i="1" dirty="0"/>
              <a:t>exploiting and using the group</a:t>
            </a:r>
            <a:r>
              <a:rPr lang="en-GB" dirty="0"/>
              <a:t> versus </a:t>
            </a:r>
            <a:r>
              <a:rPr lang="en-GB" b="1" i="1" dirty="0"/>
              <a:t>belonging and contributing to the group</a:t>
            </a:r>
            <a:r>
              <a:rPr lang="en-GB" dirty="0"/>
              <a:t>.</a:t>
            </a:r>
          </a:p>
        </p:txBody>
      </p:sp>
      <p:sp>
        <p:nvSpPr>
          <p:cNvPr id="4" name="Line 4"/>
          <p:cNvSpPr>
            <a:spLocks noChangeShapeType="1"/>
          </p:cNvSpPr>
          <p:nvPr/>
        </p:nvSpPr>
        <p:spPr bwMode="auto">
          <a:xfrm>
            <a:off x="467542" y="980728"/>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2240494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a:t>Behavioural policy conclusions</a:t>
            </a:r>
          </a:p>
        </p:txBody>
      </p:sp>
      <p:sp>
        <p:nvSpPr>
          <p:cNvPr id="3" name="Content Placeholder 2"/>
          <p:cNvSpPr>
            <a:spLocks noGrp="1"/>
          </p:cNvSpPr>
          <p:nvPr>
            <p:ph idx="1"/>
          </p:nvPr>
        </p:nvSpPr>
        <p:spPr>
          <a:xfrm>
            <a:off x="287521" y="1196752"/>
            <a:ext cx="8712968" cy="5145435"/>
          </a:xfrm>
        </p:spPr>
        <p:txBody>
          <a:bodyPr>
            <a:normAutofit fontScale="70000" lnSpcReduction="20000"/>
          </a:bodyPr>
          <a:lstStyle/>
          <a:p>
            <a:r>
              <a:rPr lang="en-GB" dirty="0"/>
              <a:t>Using our conformist inclinations as a policy tool for </a:t>
            </a:r>
            <a:r>
              <a:rPr lang="en-GB" b="1" dirty="0"/>
              <a:t>social ‘nudging</a:t>
            </a:r>
            <a:r>
              <a:rPr lang="en-GB" dirty="0"/>
              <a:t>’ has become very popular. </a:t>
            </a:r>
          </a:p>
          <a:p>
            <a:pPr lvl="1"/>
            <a:r>
              <a:rPr lang="en-GB" dirty="0"/>
              <a:t>Small changes in the way information and options are presented encourage people to </a:t>
            </a:r>
            <a:r>
              <a:rPr lang="en-GB" b="1" i="1" dirty="0"/>
              <a:t>change their choices in a direction the public policymaker wants</a:t>
            </a:r>
            <a:r>
              <a:rPr lang="en-GB" dirty="0"/>
              <a:t>. Nudges are now used extensively by behavioural public policymakers, such as the UK’s Behavioural Insights Team .</a:t>
            </a:r>
          </a:p>
          <a:p>
            <a:pPr marL="457200" lvl="1" indent="0">
              <a:buNone/>
            </a:pPr>
            <a:endParaRPr lang="en-GB" dirty="0"/>
          </a:p>
          <a:p>
            <a:r>
              <a:rPr lang="en-GB" dirty="0"/>
              <a:t>Using anti- herding as a policy tool is, however, a conceptual and logistical challenge. We need to devise incentives for contrarianism. </a:t>
            </a:r>
          </a:p>
          <a:p>
            <a:pPr lvl="1"/>
            <a:r>
              <a:rPr lang="en-GB" dirty="0"/>
              <a:t>Some argues that there should be </a:t>
            </a:r>
            <a:r>
              <a:rPr lang="en-GB" b="1" i="1" dirty="0"/>
              <a:t>additional incentives for risk-taking in e.g. scientific research</a:t>
            </a:r>
            <a:r>
              <a:rPr lang="en-GB" dirty="0"/>
              <a:t>.</a:t>
            </a:r>
          </a:p>
          <a:p>
            <a:pPr marL="0" indent="0">
              <a:buNone/>
            </a:pPr>
            <a:endParaRPr lang="en-GB" dirty="0"/>
          </a:p>
          <a:p>
            <a:r>
              <a:rPr lang="en-GB" dirty="0"/>
              <a:t>If we can develop a better </a:t>
            </a:r>
            <a:r>
              <a:rPr lang="en-GB" b="1" i="1" dirty="0"/>
              <a:t>understanding of the complex social interactions </a:t>
            </a:r>
            <a:r>
              <a:rPr lang="en-GB" dirty="0"/>
              <a:t>driving </a:t>
            </a:r>
            <a:r>
              <a:rPr lang="en-GB" b="1" i="1" dirty="0"/>
              <a:t>copycats and contrarians</a:t>
            </a:r>
            <a:r>
              <a:rPr lang="en-GB" dirty="0"/>
              <a:t>, then we will be better able to identify solutions to moderate herding and anti- herding when they are problematic, as well as to encourage herding and anti- herding when they are beneficial. </a:t>
            </a:r>
          </a:p>
          <a:p>
            <a:endParaRPr lang="en-GB" dirty="0"/>
          </a:p>
        </p:txBody>
      </p:sp>
      <p:sp>
        <p:nvSpPr>
          <p:cNvPr id="4" name="Line 4"/>
          <p:cNvSpPr>
            <a:spLocks noChangeShapeType="1"/>
          </p:cNvSpPr>
          <p:nvPr/>
        </p:nvSpPr>
        <p:spPr bwMode="auto">
          <a:xfrm>
            <a:off x="467542" y="980728"/>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685952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a:t>Mackenzie and performativity</a:t>
            </a:r>
          </a:p>
        </p:txBody>
      </p:sp>
      <p:sp>
        <p:nvSpPr>
          <p:cNvPr id="3" name="Content Placeholder 2"/>
          <p:cNvSpPr>
            <a:spLocks noGrp="1"/>
          </p:cNvSpPr>
          <p:nvPr>
            <p:ph idx="1"/>
          </p:nvPr>
        </p:nvSpPr>
        <p:spPr>
          <a:xfrm>
            <a:off x="179512" y="980728"/>
            <a:ext cx="8964488" cy="5760640"/>
          </a:xfrm>
        </p:spPr>
        <p:txBody>
          <a:bodyPr>
            <a:normAutofit fontScale="62500" lnSpcReduction="20000"/>
          </a:bodyPr>
          <a:lstStyle/>
          <a:p>
            <a:r>
              <a:rPr lang="en-GB" dirty="0" err="1"/>
              <a:t>MacKenzie</a:t>
            </a:r>
            <a:r>
              <a:rPr lang="en-GB" dirty="0"/>
              <a:t>, Donald (2006). An</a:t>
            </a:r>
            <a:r>
              <a:rPr lang="en-GB" i="1" dirty="0"/>
              <a:t> Engine, Not a Camera: How Financial Models Shape Markets</a:t>
            </a:r>
            <a:r>
              <a:rPr lang="en-GB" dirty="0"/>
              <a:t>.</a:t>
            </a:r>
          </a:p>
          <a:p>
            <a:endParaRPr lang="en-GB" dirty="0"/>
          </a:p>
          <a:p>
            <a:r>
              <a:rPr lang="en-GB" dirty="0"/>
              <a:t>Mackenzie’s story is that the </a:t>
            </a:r>
            <a:r>
              <a:rPr lang="en-GB" b="1" dirty="0"/>
              <a:t>emergence of modern economic theories of financial markets transformed the practice of finance</a:t>
            </a:r>
            <a:r>
              <a:rPr lang="en-GB" dirty="0"/>
              <a:t>. </a:t>
            </a:r>
          </a:p>
          <a:p>
            <a:pPr marL="0" indent="0">
              <a:buNone/>
            </a:pPr>
            <a:endParaRPr lang="en-GB" dirty="0"/>
          </a:p>
          <a:p>
            <a:pPr marL="0" indent="0">
              <a:buNone/>
            </a:pPr>
            <a:r>
              <a:rPr lang="en-GB" dirty="0"/>
              <a:t>History of financial economics:</a:t>
            </a:r>
          </a:p>
          <a:p>
            <a:r>
              <a:rPr lang="en-GB" dirty="0"/>
              <a:t>Finance as a subject of study was treated descriptively until the 1960s . There was little sophisticated mathematical theory of financial markets. </a:t>
            </a:r>
          </a:p>
          <a:p>
            <a:r>
              <a:rPr lang="en-GB" dirty="0"/>
              <a:t>A distinctive academic field of “financial economics” begun to emerge in the 1950s, gathering pace in the 1960s/70s. Its core was a complex mathematical model of markets.</a:t>
            </a:r>
          </a:p>
          <a:p>
            <a:pPr marL="0" indent="0">
              <a:buNone/>
            </a:pPr>
            <a:endParaRPr lang="en-GB" dirty="0"/>
          </a:p>
          <a:p>
            <a:r>
              <a:rPr lang="en-GB" dirty="0"/>
              <a:t>The central question is the relationship between two events: </a:t>
            </a:r>
            <a:r>
              <a:rPr lang="en-GB" b="1" i="1" dirty="0"/>
              <a:t>That of changing financial markets and that of the emergence of modern finance theory</a:t>
            </a:r>
            <a:r>
              <a:rPr lang="en-GB" dirty="0"/>
              <a:t>. </a:t>
            </a:r>
          </a:p>
          <a:p>
            <a:pPr lvl="1"/>
            <a:r>
              <a:rPr lang="en-GB" dirty="0"/>
              <a:t>The new markets provided financial economists with their subject matter, with data against which to test their models, and with some of at least the more elementary concepts they employed. </a:t>
            </a:r>
          </a:p>
          <a:p>
            <a:r>
              <a:rPr lang="en-GB" b="1" dirty="0"/>
              <a:t>Financial economics did more than </a:t>
            </a:r>
            <a:r>
              <a:rPr lang="en-GB" b="1" dirty="0" err="1"/>
              <a:t>analyze</a:t>
            </a:r>
            <a:r>
              <a:rPr lang="en-GB" b="1" dirty="0"/>
              <a:t> markets; it altered them</a:t>
            </a:r>
            <a:r>
              <a:rPr lang="en-GB" dirty="0"/>
              <a:t>. It was an “engine”: an active force transforming its environment, not a camera passively recording and uncovering existing structures.</a:t>
            </a:r>
          </a:p>
        </p:txBody>
      </p:sp>
      <p:sp>
        <p:nvSpPr>
          <p:cNvPr id="4" name="Line 4"/>
          <p:cNvSpPr>
            <a:spLocks noChangeShapeType="1"/>
          </p:cNvSpPr>
          <p:nvPr/>
        </p:nvSpPr>
        <p:spPr bwMode="auto">
          <a:xfrm>
            <a:off x="467540" y="836712"/>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690053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784976" cy="6480720"/>
          </a:xfrm>
        </p:spPr>
        <p:txBody>
          <a:bodyPr>
            <a:normAutofit fontScale="62500" lnSpcReduction="20000"/>
          </a:bodyPr>
          <a:lstStyle/>
          <a:p>
            <a:r>
              <a:rPr lang="en-GB" dirty="0"/>
              <a:t> Thus,, successful futures trading requires more than the existence of economic actors who may benefit from it. For futures trading to be possible, the </a:t>
            </a:r>
            <a:r>
              <a:rPr lang="en-GB" b="1" dirty="0"/>
              <a:t>underlying asset has to be standardized</a:t>
            </a:r>
            <a:r>
              <a:rPr lang="en-GB" dirty="0"/>
              <a:t>.</a:t>
            </a:r>
          </a:p>
          <a:p>
            <a:pPr lvl="1"/>
            <a:r>
              <a:rPr lang="en-GB" dirty="0"/>
              <a:t>The standardization of grain and other primary commodities starting in the 19nth century  </a:t>
            </a:r>
            <a:r>
              <a:rPr lang="en-GB" b="1" dirty="0"/>
              <a:t>was both a technical and a social process</a:t>
            </a:r>
            <a:r>
              <a:rPr lang="en-GB" dirty="0"/>
              <a:t>.</a:t>
            </a:r>
          </a:p>
          <a:p>
            <a:pPr marL="0" indent="0">
              <a:buNone/>
            </a:pPr>
            <a:endParaRPr lang="en-GB" sz="1600" dirty="0"/>
          </a:p>
          <a:p>
            <a:r>
              <a:rPr lang="en-GB" dirty="0"/>
              <a:t>This means that the infrastructures of markets are diverse, and changing through time.</a:t>
            </a:r>
          </a:p>
          <a:p>
            <a:pPr lvl="1"/>
            <a:r>
              <a:rPr lang="en-GB" dirty="0"/>
              <a:t>Not all markets are the same- </a:t>
            </a:r>
            <a:r>
              <a:rPr lang="en-GB" b="1" dirty="0"/>
              <a:t>markets are engineered to perform specific tasks.</a:t>
            </a:r>
          </a:p>
          <a:p>
            <a:pPr marL="0" indent="0">
              <a:buNone/>
            </a:pPr>
            <a:endParaRPr lang="en-GB" sz="1600" dirty="0"/>
          </a:p>
          <a:p>
            <a:r>
              <a:rPr lang="en-GB" b="1" dirty="0"/>
              <a:t>Economics itself is a part of the infrastructure of modern markets</a:t>
            </a:r>
            <a:r>
              <a:rPr lang="en-GB" dirty="0"/>
              <a:t>: “. . . economics, in the broad sense of the term, performs, shapes and formats the economy, rather than observing how it functions” (</a:t>
            </a:r>
            <a:r>
              <a:rPr lang="en-GB" dirty="0" err="1"/>
              <a:t>Callon</a:t>
            </a:r>
            <a:r>
              <a:rPr lang="en-GB" dirty="0"/>
              <a:t>, 1998, p. 2).</a:t>
            </a:r>
          </a:p>
          <a:p>
            <a:pPr marL="0" indent="0">
              <a:buNone/>
            </a:pPr>
            <a:endParaRPr lang="en-GB" sz="1600" dirty="0"/>
          </a:p>
          <a:p>
            <a:r>
              <a:rPr lang="en-GB" dirty="0"/>
              <a:t>The academic discipline of economics </a:t>
            </a:r>
            <a:r>
              <a:rPr lang="en-GB" b="1" i="1" dirty="0"/>
              <a:t>does not always stand outside the economy, </a:t>
            </a:r>
            <a:r>
              <a:rPr lang="en-GB" b="1" i="1" dirty="0" err="1"/>
              <a:t>analyzing</a:t>
            </a:r>
            <a:r>
              <a:rPr lang="en-GB" b="1" i="1" dirty="0"/>
              <a:t> it as an external thing; sometimes it is an intrinsic part of economic processes</a:t>
            </a:r>
            <a:r>
              <a:rPr lang="en-GB" dirty="0"/>
              <a:t>. </a:t>
            </a:r>
          </a:p>
          <a:p>
            <a:pPr marL="0" indent="0">
              <a:buNone/>
            </a:pPr>
            <a:endParaRPr lang="en-GB" sz="1600" dirty="0"/>
          </a:p>
          <a:p>
            <a:r>
              <a:rPr lang="en-GB" dirty="0"/>
              <a:t>Social processes, especially in new fields/domains, </a:t>
            </a:r>
            <a:r>
              <a:rPr lang="en-GB" b="1" i="1" dirty="0"/>
              <a:t>are to a large degree driven by validation from some part of society that has the authority to do so</a:t>
            </a:r>
            <a:r>
              <a:rPr lang="en-GB" dirty="0"/>
              <a:t>. </a:t>
            </a:r>
          </a:p>
          <a:p>
            <a:pPr lvl="1"/>
            <a:r>
              <a:rPr lang="en-GB" dirty="0"/>
              <a:t>Academic economics by theorising about an ‘ideal’ interaction </a:t>
            </a:r>
            <a:r>
              <a:rPr lang="en-GB" b="1" i="1" dirty="0"/>
              <a:t>create the social validation of actual markets and the framework for this market will take</a:t>
            </a:r>
            <a:r>
              <a:rPr lang="en-GB" dirty="0"/>
              <a:t>. </a:t>
            </a:r>
          </a:p>
          <a:p>
            <a:pPr lvl="1"/>
            <a:r>
              <a:rPr lang="en-GB" dirty="0"/>
              <a:t>“</a:t>
            </a:r>
            <a:r>
              <a:rPr lang="en-GB" dirty="0" err="1"/>
              <a:t>Barnesian</a:t>
            </a:r>
            <a:r>
              <a:rPr lang="en-GB" dirty="0"/>
              <a:t> performativity,”  after the sociologist Barry Barnes, who noted the central role in social life of </a:t>
            </a:r>
            <a:r>
              <a:rPr lang="en-GB" b="1" i="1" dirty="0"/>
              <a:t>self-validating feedback loops</a:t>
            </a:r>
            <a:r>
              <a:rPr lang="en-GB" dirty="0"/>
              <a:t>.</a:t>
            </a:r>
          </a:p>
        </p:txBody>
      </p:sp>
    </p:spTree>
    <p:extLst>
      <p:ext uri="{BB962C8B-B14F-4D97-AF65-F5344CB8AC3E}">
        <p14:creationId xmlns:p14="http://schemas.microsoft.com/office/powerpoint/2010/main" val="4274095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Performativity- some conclusions</a:t>
            </a:r>
          </a:p>
        </p:txBody>
      </p:sp>
      <p:sp>
        <p:nvSpPr>
          <p:cNvPr id="3" name="Content Placeholder 2"/>
          <p:cNvSpPr>
            <a:spLocks noGrp="1"/>
          </p:cNvSpPr>
          <p:nvPr>
            <p:ph idx="1"/>
          </p:nvPr>
        </p:nvSpPr>
        <p:spPr>
          <a:xfrm>
            <a:off x="107504" y="980728"/>
            <a:ext cx="8928992" cy="5616624"/>
          </a:xfrm>
        </p:spPr>
        <p:txBody>
          <a:bodyPr>
            <a:normAutofit fontScale="85000" lnSpcReduction="20000"/>
          </a:bodyPr>
          <a:lstStyle/>
          <a:p>
            <a:r>
              <a:rPr lang="en-GB" dirty="0"/>
              <a:t>This literature emphasizes the </a:t>
            </a:r>
            <a:r>
              <a:rPr lang="en-GB" b="1" i="1" dirty="0"/>
              <a:t>embedding of markets in cultures, in politics and ideology, and in the technological infrastructure that is engineered</a:t>
            </a:r>
            <a:r>
              <a:rPr lang="en-GB" dirty="0"/>
              <a:t>.</a:t>
            </a:r>
          </a:p>
          <a:p>
            <a:pPr marL="0" indent="0">
              <a:buNone/>
            </a:pPr>
            <a:endParaRPr lang="en-GB" dirty="0"/>
          </a:p>
          <a:p>
            <a:r>
              <a:rPr lang="en-GB" dirty="0"/>
              <a:t>Markets are not </a:t>
            </a:r>
            <a:r>
              <a:rPr lang="en-GB" b="1" dirty="0"/>
              <a:t>natural socially pre-existing entities</a:t>
            </a:r>
            <a:r>
              <a:rPr lang="en-GB" dirty="0"/>
              <a:t>, but </a:t>
            </a:r>
            <a:r>
              <a:rPr lang="en-GB" b="1" dirty="0"/>
              <a:t>the outcome of institutional design and social evolution</a:t>
            </a:r>
            <a:r>
              <a:rPr lang="en-GB" dirty="0"/>
              <a:t>. </a:t>
            </a:r>
          </a:p>
          <a:p>
            <a:pPr lvl="2"/>
            <a:r>
              <a:rPr lang="en-GB" dirty="0"/>
              <a:t>Therefore, the story is much more complicated than </a:t>
            </a:r>
            <a:r>
              <a:rPr lang="en-GB" b="1" i="1" dirty="0"/>
              <a:t>simply thinking of producing the right incentives to avoid financial bubbles and crisis</a:t>
            </a:r>
            <a:r>
              <a:rPr lang="en-GB" dirty="0"/>
              <a:t>. </a:t>
            </a:r>
          </a:p>
          <a:p>
            <a:pPr lvl="3"/>
            <a:r>
              <a:rPr lang="en-GB" dirty="0"/>
              <a:t>Because for every competent incentives framework a way around it can normally be found by speculators gaming the system.</a:t>
            </a:r>
          </a:p>
          <a:p>
            <a:pPr lvl="3"/>
            <a:r>
              <a:rPr lang="en-GB" i="1" dirty="0"/>
              <a:t>Models and theories create their own realities and transform/create the agents who perform in them</a:t>
            </a:r>
            <a:r>
              <a:rPr lang="en-GB" dirty="0"/>
              <a:t>.</a:t>
            </a:r>
          </a:p>
          <a:p>
            <a:pPr lvl="2"/>
            <a:r>
              <a:rPr lang="en-GB" b="1" dirty="0"/>
              <a:t>Market behaviour has to do with the broader orientation of society</a:t>
            </a:r>
            <a:r>
              <a:rPr lang="en-GB" dirty="0"/>
              <a:t>, its values and socially accepted behaviour and, the nature that markets and financial innovation is expected to take, and the needs they ought to and habitually fulfil. </a:t>
            </a:r>
          </a:p>
          <a:p>
            <a:pPr lvl="3"/>
            <a:r>
              <a:rPr lang="en-GB" dirty="0"/>
              <a:t>Thinking in the form of ‘incentives’ or ‘nudges’ </a:t>
            </a:r>
            <a:r>
              <a:rPr lang="en-GB" b="1" i="1" dirty="0"/>
              <a:t>reduces the broader problem into immediate cognitive stimuli</a:t>
            </a:r>
            <a:r>
              <a:rPr lang="en-GB" dirty="0"/>
              <a:t>, </a:t>
            </a:r>
            <a:r>
              <a:rPr lang="en-GB" i="1" u="sng" dirty="0"/>
              <a:t>losing the broader social element of the problem and its deep-seated nature</a:t>
            </a:r>
            <a:r>
              <a:rPr lang="en-GB" dirty="0"/>
              <a:t>. </a:t>
            </a:r>
          </a:p>
        </p:txBody>
      </p:sp>
    </p:spTree>
    <p:extLst>
      <p:ext uri="{BB962C8B-B14F-4D97-AF65-F5344CB8AC3E}">
        <p14:creationId xmlns:p14="http://schemas.microsoft.com/office/powerpoint/2010/main" val="175659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7092280" cy="38164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116632"/>
            <a:ext cx="8229600" cy="504056"/>
          </a:xfrm>
        </p:spPr>
        <p:txBody>
          <a:bodyPr>
            <a:normAutofit fontScale="90000"/>
          </a:bodyPr>
          <a:lstStyle/>
          <a:p>
            <a:pPr algn="r"/>
            <a:r>
              <a:rPr lang="en-GB" dirty="0"/>
              <a:t>The background</a:t>
            </a:r>
          </a:p>
        </p:txBody>
      </p:sp>
      <p:sp>
        <p:nvSpPr>
          <p:cNvPr id="3" name="Content Placeholder 2"/>
          <p:cNvSpPr>
            <a:spLocks noGrp="1"/>
          </p:cNvSpPr>
          <p:nvPr>
            <p:ph idx="1"/>
          </p:nvPr>
        </p:nvSpPr>
        <p:spPr>
          <a:xfrm>
            <a:off x="107504" y="4149080"/>
            <a:ext cx="8784976" cy="2708921"/>
          </a:xfrm>
        </p:spPr>
        <p:txBody>
          <a:bodyPr>
            <a:normAutofit fontScale="70000" lnSpcReduction="20000"/>
          </a:bodyPr>
          <a:lstStyle/>
          <a:p>
            <a:r>
              <a:rPr lang="en-GB" dirty="0"/>
              <a:t>Financial deregulation in the west started from the 1980s and intensified after the collapse of the Communist block in 1989. </a:t>
            </a:r>
          </a:p>
          <a:p>
            <a:r>
              <a:rPr lang="en-GB" dirty="0"/>
              <a:t>This was a period of substantial global financial integration to an extent that the world had not seen since the first world war. </a:t>
            </a:r>
          </a:p>
          <a:p>
            <a:r>
              <a:rPr lang="en-GB" dirty="0"/>
              <a:t>From early 2000 global economic growth was positive peaking in the years prior to the crisis.</a:t>
            </a:r>
          </a:p>
          <a:p>
            <a:r>
              <a:rPr lang="en-GB" dirty="0"/>
              <a:t>There was substantial growth both in the developed economies (US/EU esp.) and most developing countries, as well as the new market economies of the previous soviet block.</a:t>
            </a:r>
          </a:p>
        </p:txBody>
      </p:sp>
    </p:spTree>
    <p:extLst>
      <p:ext uri="{BB962C8B-B14F-4D97-AF65-F5344CB8AC3E}">
        <p14:creationId xmlns:p14="http://schemas.microsoft.com/office/powerpoint/2010/main" val="2393955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Background- the development of complex derivative markets….</a:t>
            </a:r>
          </a:p>
        </p:txBody>
      </p:sp>
      <p:sp>
        <p:nvSpPr>
          <p:cNvPr id="3" name="Content Placeholder 2"/>
          <p:cNvSpPr>
            <a:spLocks noGrp="1"/>
          </p:cNvSpPr>
          <p:nvPr>
            <p:ph idx="1"/>
          </p:nvPr>
        </p:nvSpPr>
        <p:spPr/>
        <p:txBody>
          <a:bodyPr>
            <a:normAutofit fontScale="70000" lnSpcReduction="20000"/>
          </a:bodyPr>
          <a:lstStyle/>
          <a:p>
            <a:r>
              <a:rPr lang="en-GB" dirty="0"/>
              <a:t>At the same time financial markets were becoming more internationally integrated, deregulated, and were creating new financial products.</a:t>
            </a:r>
          </a:p>
          <a:p>
            <a:pPr marL="0" indent="0">
              <a:buNone/>
            </a:pPr>
            <a:endParaRPr lang="en-GB" dirty="0"/>
          </a:p>
          <a:p>
            <a:r>
              <a:rPr lang="en-GB" dirty="0"/>
              <a:t>The development of complex formulas on pricing risk (see last lecture on the LTCM) created an appetite of entirely new and sophisticated ways to diversify risk.</a:t>
            </a:r>
          </a:p>
          <a:p>
            <a:pPr lvl="1"/>
            <a:r>
              <a:rPr lang="en-GB" dirty="0"/>
              <a:t>Products that traditionally were seen as risky could be organised in batches and sold to the market in novel ways that mitigated or masked their true risk.</a:t>
            </a:r>
          </a:p>
          <a:p>
            <a:pPr lvl="1"/>
            <a:endParaRPr lang="en-GB" dirty="0"/>
          </a:p>
          <a:p>
            <a:r>
              <a:rPr lang="en-GB" dirty="0"/>
              <a:t>This created complex financial products with claims far removed from the nature and probable non-market value of the underlying asset.</a:t>
            </a:r>
          </a:p>
          <a:p>
            <a:pPr marL="0" indent="0">
              <a:buNone/>
            </a:pPr>
            <a:r>
              <a:rPr lang="en-GB" dirty="0"/>
              <a:t>  </a:t>
            </a:r>
          </a:p>
        </p:txBody>
      </p:sp>
    </p:spTree>
    <p:extLst>
      <p:ext uri="{BB962C8B-B14F-4D97-AF65-F5344CB8AC3E}">
        <p14:creationId xmlns:p14="http://schemas.microsoft.com/office/powerpoint/2010/main" val="3846523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941168"/>
            <a:ext cx="8229600" cy="1790554"/>
          </a:xfrm>
        </p:spPr>
        <p:txBody>
          <a:bodyPr>
            <a:normAutofit fontScale="55000" lnSpcReduction="20000"/>
          </a:bodyPr>
          <a:lstStyle/>
          <a:p>
            <a:r>
              <a:rPr lang="en-GB" dirty="0"/>
              <a:t>Homeowners may also stand to make capital gains if they can sell their homes.</a:t>
            </a:r>
          </a:p>
          <a:p>
            <a:endParaRPr lang="en-GB" dirty="0"/>
          </a:p>
          <a:p>
            <a:r>
              <a:rPr lang="en-GB" dirty="0"/>
              <a:t>Between  1997 and 2006 the average home price jumped by 79 percent, from 109 to 195, an annual average  increase of 6 percent. </a:t>
            </a:r>
          </a:p>
          <a:p>
            <a:pPr lvl="1"/>
            <a:r>
              <a:rPr lang="en-GB" dirty="0"/>
              <a:t>As Figure 15.1 makes clear, the price boom was an unparalleled event in the  US housing market.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6713" y="44624"/>
            <a:ext cx="5553818" cy="46468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a:spLocks noGrp="1"/>
          </p:cNvSpPr>
          <p:nvPr>
            <p:ph type="title"/>
          </p:nvPr>
        </p:nvSpPr>
        <p:spPr>
          <a:xfrm>
            <a:off x="107504" y="139985"/>
            <a:ext cx="3682752" cy="1143000"/>
          </a:xfrm>
        </p:spPr>
        <p:txBody>
          <a:bodyPr>
            <a:normAutofit fontScale="90000"/>
          </a:bodyPr>
          <a:lstStyle/>
          <a:p>
            <a:r>
              <a:rPr lang="en-GB" dirty="0"/>
              <a:t>The US housing market</a:t>
            </a:r>
          </a:p>
        </p:txBody>
      </p:sp>
      <p:sp>
        <p:nvSpPr>
          <p:cNvPr id="4" name="TextBox 3"/>
          <p:cNvSpPr txBox="1"/>
          <p:nvPr/>
        </p:nvSpPr>
        <p:spPr>
          <a:xfrm>
            <a:off x="107504" y="1314113"/>
            <a:ext cx="3672408" cy="3785652"/>
          </a:xfrm>
          <a:prstGeom prst="rect">
            <a:avLst/>
          </a:prstGeom>
          <a:noFill/>
        </p:spPr>
        <p:txBody>
          <a:bodyPr wrap="square" rtlCol="0">
            <a:spAutoFit/>
          </a:bodyPr>
          <a:lstStyle/>
          <a:p>
            <a:pPr marL="285750" indent="-285750">
              <a:buFont typeface="Arial" panose="020B0604020202020204" pitchFamily="34" charset="0"/>
              <a:buChar char="•"/>
            </a:pPr>
            <a:r>
              <a:rPr lang="en-GB" sz="2000" dirty="0"/>
              <a:t>A home is the principal item of wealth of most US households. </a:t>
            </a:r>
          </a:p>
          <a:p>
            <a:pPr marL="342900" indent="-342900">
              <a:buFont typeface="Arial" panose="020B0604020202020204" pitchFamily="34" charset="0"/>
              <a:buChar char="•"/>
            </a:pPr>
            <a:r>
              <a:rPr lang="en-GB" sz="2000" dirty="0"/>
              <a:t>Mortgage payments build equity, and homebuyers can take advantage of tax deductions on interest and property-tax payments.</a:t>
            </a:r>
          </a:p>
          <a:p>
            <a:pPr marL="342900" indent="-342900">
              <a:buFont typeface="Arial" panose="020B0604020202020204" pitchFamily="34" charset="0"/>
              <a:buChar char="•"/>
            </a:pPr>
            <a:r>
              <a:rPr lang="en-GB" sz="2000" dirty="0"/>
              <a:t>If home prices increase in line with the rate of inflation, home ownership protects the value of wealth. </a:t>
            </a:r>
          </a:p>
          <a:p>
            <a:endParaRPr lang="en-GB" sz="2000" dirty="0"/>
          </a:p>
        </p:txBody>
      </p:sp>
    </p:spTree>
    <p:extLst>
      <p:ext uri="{BB962C8B-B14F-4D97-AF65-F5344CB8AC3E}">
        <p14:creationId xmlns:p14="http://schemas.microsoft.com/office/powerpoint/2010/main" val="262113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548680"/>
            <a:ext cx="8928992" cy="5577483"/>
          </a:xfrm>
        </p:spPr>
        <p:txBody>
          <a:bodyPr>
            <a:normAutofit fontScale="62500" lnSpcReduction="20000"/>
          </a:bodyPr>
          <a:lstStyle/>
          <a:p>
            <a:pPr marL="0" indent="0">
              <a:buNone/>
            </a:pPr>
            <a:r>
              <a:rPr lang="en-GB" dirty="0"/>
              <a:t>Driven by fundamentals? </a:t>
            </a:r>
          </a:p>
          <a:p>
            <a:r>
              <a:rPr lang="en-GB" dirty="0"/>
              <a:t>During the boom years </a:t>
            </a:r>
            <a:r>
              <a:rPr lang="en-GB" b="1" dirty="0"/>
              <a:t>most policymakers, academics, and industry experts </a:t>
            </a:r>
            <a:r>
              <a:rPr lang="en-GB" dirty="0"/>
              <a:t>believed that the increase in average home prices was connected to the fundamentals, and did not express concern about excessive price escalations.</a:t>
            </a:r>
          </a:p>
          <a:p>
            <a:r>
              <a:rPr lang="en-GB" dirty="0"/>
              <a:t>However, this period (2000-2008) saw </a:t>
            </a:r>
            <a:r>
              <a:rPr lang="en-GB" b="1" dirty="0"/>
              <a:t>unsustainable and unprecedented increases in home prices and household indebtedness</a:t>
            </a:r>
            <a:r>
              <a:rPr lang="en-GB" dirty="0"/>
              <a:t>, extreme leveraging in unregulated shadow banking institutions, and the explosive growth of bilateral swap derivatives as instruments of speculation.</a:t>
            </a:r>
          </a:p>
          <a:p>
            <a:pPr marL="0" indent="0">
              <a:buNone/>
            </a:pPr>
            <a:endParaRPr lang="en-GB" dirty="0"/>
          </a:p>
          <a:p>
            <a:pPr marL="0" indent="0">
              <a:buNone/>
            </a:pPr>
            <a:r>
              <a:rPr lang="en-GB" dirty="0"/>
              <a:t>Two questions:</a:t>
            </a:r>
          </a:p>
          <a:p>
            <a:r>
              <a:rPr lang="en-GB" dirty="0"/>
              <a:t>First, </a:t>
            </a:r>
            <a:r>
              <a:rPr lang="en-GB" b="1" dirty="0"/>
              <a:t>what factors account for the sharp increase in home prices </a:t>
            </a:r>
            <a:r>
              <a:rPr lang="en-GB" dirty="0"/>
              <a:t>after 1997? </a:t>
            </a:r>
          </a:p>
          <a:p>
            <a:r>
              <a:rPr lang="en-GB" dirty="0"/>
              <a:t>Second, </a:t>
            </a:r>
            <a:r>
              <a:rPr lang="en-GB" b="1" dirty="0"/>
              <a:t>why did the turndown in the housing market</a:t>
            </a:r>
            <a:r>
              <a:rPr lang="en-GB" dirty="0"/>
              <a:t>, an essentially local market and a relatively small sector of the overall economy, </a:t>
            </a:r>
            <a:r>
              <a:rPr lang="en-GB" b="1" dirty="0"/>
              <a:t>shake the foundations of the US and global economy </a:t>
            </a:r>
            <a:r>
              <a:rPr lang="en-GB" dirty="0"/>
              <a:t>so deeply that attempts to contain it by the government, the Fed, and regulators were generally unsuccessful? </a:t>
            </a:r>
          </a:p>
          <a:p>
            <a:pPr marL="0" indent="0">
              <a:buNone/>
            </a:pPr>
            <a:endParaRPr lang="en-GB" dirty="0"/>
          </a:p>
          <a:p>
            <a:pPr marL="0" indent="0">
              <a:buNone/>
            </a:pPr>
            <a:r>
              <a:rPr lang="en-GB" dirty="0"/>
              <a:t>Answers to these questions relate to the </a:t>
            </a:r>
            <a:r>
              <a:rPr lang="en-GB" b="1" dirty="0"/>
              <a:t>securitization of mortgages and other types of debt</a:t>
            </a:r>
            <a:r>
              <a:rPr lang="en-GB" dirty="0"/>
              <a:t>, the leveraging of households and financial institutions, and the opaqueness of the financial sector due to deregulation and over-the-counter (OTC) derivatives trades.</a:t>
            </a:r>
          </a:p>
          <a:p>
            <a:pPr marL="0" indent="0">
              <a:buNone/>
            </a:pPr>
            <a:endParaRPr lang="en-GB" dirty="0"/>
          </a:p>
        </p:txBody>
      </p:sp>
    </p:spTree>
    <p:extLst>
      <p:ext uri="{BB962C8B-B14F-4D97-AF65-F5344CB8AC3E}">
        <p14:creationId xmlns:p14="http://schemas.microsoft.com/office/powerpoint/2010/main" val="661573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429000"/>
            <a:ext cx="3704225"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274638"/>
            <a:ext cx="8229600" cy="634082"/>
          </a:xfrm>
        </p:spPr>
        <p:txBody>
          <a:bodyPr>
            <a:normAutofit fontScale="90000"/>
          </a:bodyPr>
          <a:lstStyle/>
          <a:p>
            <a:r>
              <a:rPr lang="en-GB" dirty="0"/>
              <a:t>What are subprime markets? </a:t>
            </a:r>
          </a:p>
        </p:txBody>
      </p:sp>
      <p:sp>
        <p:nvSpPr>
          <p:cNvPr id="3" name="Content Placeholder 2"/>
          <p:cNvSpPr>
            <a:spLocks noGrp="1"/>
          </p:cNvSpPr>
          <p:nvPr>
            <p:ph idx="1"/>
          </p:nvPr>
        </p:nvSpPr>
        <p:spPr>
          <a:xfrm>
            <a:off x="2411760" y="1052736"/>
            <a:ext cx="6203032" cy="5400600"/>
          </a:xfrm>
        </p:spPr>
        <p:txBody>
          <a:bodyPr>
            <a:normAutofit fontScale="55000" lnSpcReduction="20000"/>
          </a:bodyPr>
          <a:lstStyle/>
          <a:p>
            <a:r>
              <a:rPr lang="en-GB" dirty="0"/>
              <a:t>As a point of reference, consider the  pre-securitization originate-and-hold mortgage contract .</a:t>
            </a:r>
          </a:p>
          <a:p>
            <a:r>
              <a:rPr lang="en-GB" dirty="0"/>
              <a:t>Two actors: </a:t>
            </a:r>
            <a:r>
              <a:rPr lang="en-GB" b="1" dirty="0"/>
              <a:t>The borrower</a:t>
            </a:r>
            <a:r>
              <a:rPr lang="en-GB" dirty="0"/>
              <a:t> (the homebuyer) and </a:t>
            </a:r>
            <a:r>
              <a:rPr lang="en-GB" b="1" dirty="0"/>
              <a:t>the lender </a:t>
            </a:r>
            <a:r>
              <a:rPr lang="en-GB" dirty="0"/>
              <a:t>(a bank or </a:t>
            </a:r>
          </a:p>
          <a:p>
            <a:r>
              <a:rPr lang="en-GB" dirty="0"/>
              <a:t>thrift institution). </a:t>
            </a:r>
          </a:p>
          <a:p>
            <a:r>
              <a:rPr lang="en-GB" dirty="0"/>
              <a:t>When the prospective borrower applied for a loan the lender checked their credibility in terms of net wealth, income, credit score,  and the loan-to-value (LTV) ratio, i.e. the ratio of the loan to the value of the house.</a:t>
            </a:r>
          </a:p>
          <a:p>
            <a:r>
              <a:rPr lang="en-GB" dirty="0"/>
              <a:t>The lender hired an appraiser to get an independent valuation of the property, as the property was the </a:t>
            </a:r>
            <a:r>
              <a:rPr lang="en-GB" b="1" i="1" dirty="0"/>
              <a:t>collateral for the loan</a:t>
            </a:r>
            <a:r>
              <a:rPr lang="en-GB" dirty="0"/>
              <a:t>. </a:t>
            </a:r>
          </a:p>
          <a:p>
            <a:r>
              <a:rPr lang="en-GB" dirty="0"/>
              <a:t>Once the mortgage contract was signed the bank extended the loan and held on to the contract, which meant that the borrower made monthly </a:t>
            </a:r>
            <a:r>
              <a:rPr lang="en-GB" b="1" dirty="0"/>
              <a:t>principal</a:t>
            </a:r>
            <a:r>
              <a:rPr lang="en-GB" dirty="0"/>
              <a:t> and </a:t>
            </a:r>
            <a:r>
              <a:rPr lang="en-GB" b="1" dirty="0"/>
              <a:t>interest</a:t>
            </a:r>
            <a:r>
              <a:rPr lang="en-GB" dirty="0"/>
              <a:t> payments (P+I) to the lender until the mortgage was fully paid. </a:t>
            </a:r>
          </a:p>
          <a:p>
            <a:r>
              <a:rPr lang="en-GB" dirty="0"/>
              <a:t>Until the 1980s, other than the government-sponsored enterprises (GSEs) that purchased conforming loans, there was no secondary market in which the lender could sell the mortgage.</a:t>
            </a:r>
          </a:p>
        </p:txBody>
      </p:sp>
    </p:spTree>
    <p:extLst>
      <p:ext uri="{BB962C8B-B14F-4D97-AF65-F5344CB8AC3E}">
        <p14:creationId xmlns:p14="http://schemas.microsoft.com/office/powerpoint/2010/main" val="3460982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normAutofit fontScale="62500" lnSpcReduction="20000"/>
          </a:bodyPr>
          <a:lstStyle/>
          <a:p>
            <a:r>
              <a:rPr lang="en-GB" dirty="0"/>
              <a:t>The new mortgage market was a </a:t>
            </a:r>
            <a:r>
              <a:rPr lang="en-GB" b="1" dirty="0"/>
              <a:t>complex, multi-stage affair with many stakeholders</a:t>
            </a:r>
            <a:r>
              <a:rPr lang="en-GB" dirty="0"/>
              <a:t>. </a:t>
            </a:r>
          </a:p>
          <a:p>
            <a:endParaRPr lang="en-GB" dirty="0"/>
          </a:p>
          <a:p>
            <a:r>
              <a:rPr lang="en-GB" dirty="0"/>
              <a:t>The following brief summary of the securitization process, seen in stages A through E show the overall complexity. (See  </a:t>
            </a:r>
            <a:r>
              <a:rPr lang="en-GB" dirty="0" err="1"/>
              <a:t>Bilginsoy</a:t>
            </a:r>
            <a:r>
              <a:rPr lang="en-GB" dirty="0"/>
              <a:t> </a:t>
            </a:r>
            <a:r>
              <a:rPr lang="en-GB" dirty="0" err="1"/>
              <a:t>ch.</a:t>
            </a:r>
            <a:r>
              <a:rPr lang="en-GB" dirty="0"/>
              <a:t> 15 for details)</a:t>
            </a:r>
          </a:p>
          <a:p>
            <a:endParaRPr lang="en-GB" b="1" u="sng" dirty="0"/>
          </a:p>
          <a:p>
            <a:r>
              <a:rPr lang="en-GB" b="1" u="sng" dirty="0"/>
              <a:t>Stage A:</a:t>
            </a:r>
            <a:r>
              <a:rPr lang="en-GB" u="sng" dirty="0"/>
              <a:t> </a:t>
            </a:r>
            <a:r>
              <a:rPr lang="en-GB" b="1" dirty="0"/>
              <a:t>The borrower received the loan from an originator,</a:t>
            </a:r>
            <a:r>
              <a:rPr lang="en-GB" dirty="0"/>
              <a:t> which  was a bank or a non-bank mortgage entity. The </a:t>
            </a:r>
            <a:r>
              <a:rPr lang="en-GB" b="1" dirty="0"/>
              <a:t>originator did not hold on to the loan but sold mortgages to a </a:t>
            </a:r>
            <a:r>
              <a:rPr lang="en-GB" b="1" dirty="0" err="1"/>
              <a:t>securitizer</a:t>
            </a:r>
            <a:r>
              <a:rPr lang="en-GB" b="1" dirty="0"/>
              <a:t> </a:t>
            </a:r>
            <a:r>
              <a:rPr lang="en-GB" dirty="0"/>
              <a:t>(or securitized the debt itself) in due course. </a:t>
            </a:r>
          </a:p>
          <a:p>
            <a:endParaRPr lang="en-GB" b="1" u="sng" dirty="0"/>
          </a:p>
          <a:p>
            <a:r>
              <a:rPr lang="en-GB" b="1" u="sng" dirty="0"/>
              <a:t>Stage B: </a:t>
            </a:r>
            <a:r>
              <a:rPr lang="en-GB" b="1" dirty="0"/>
              <a:t>The </a:t>
            </a:r>
            <a:r>
              <a:rPr lang="en-GB" b="1" dirty="0" err="1"/>
              <a:t>securitizer</a:t>
            </a:r>
            <a:r>
              <a:rPr lang="en-GB" b="1" dirty="0"/>
              <a:t>, pooled the mortgages it purchased or originated and issued bonds backed by the income streams of these pools</a:t>
            </a:r>
            <a:r>
              <a:rPr lang="en-GB" dirty="0"/>
              <a:t>. </a:t>
            </a:r>
          </a:p>
          <a:p>
            <a:pPr lvl="1"/>
            <a:r>
              <a:rPr lang="en-GB" dirty="0" err="1"/>
              <a:t>Securitizers</a:t>
            </a:r>
            <a:r>
              <a:rPr lang="en-GB" dirty="0"/>
              <a:t> could be commercial or investment banks. The securitization process involved packaging mortgages, creating structured assets against the collateral of interest and principal payments of these pools, under-writing the securities, filing with the authorities, and arranging credit rating of securities. </a:t>
            </a:r>
          </a:p>
          <a:p>
            <a:endParaRPr lang="en-GB" dirty="0"/>
          </a:p>
          <a:p>
            <a:r>
              <a:rPr lang="en-GB" dirty="0"/>
              <a:t>Private-label securitization was usually carried out by a bank-sponsored trust or fiduciary called a </a:t>
            </a:r>
            <a:r>
              <a:rPr lang="en-GB" b="1" u="sng" dirty="0"/>
              <a:t>special purpose vehicle (SPV</a:t>
            </a:r>
            <a:r>
              <a:rPr lang="en-GB" dirty="0"/>
              <a:t>). </a:t>
            </a:r>
          </a:p>
          <a:p>
            <a:pPr lvl="1"/>
            <a:r>
              <a:rPr lang="en-GB" dirty="0"/>
              <a:t>SPVs were bankruptcy-remote entities are legally separate from sponsors’ other obligations. This was intended to ensure that obligations to the </a:t>
            </a:r>
            <a:r>
              <a:rPr lang="en-GB" b="1" dirty="0"/>
              <a:t>mortgage-backed-security (MBS) investors were separated from the bank’s other obligations</a:t>
            </a:r>
            <a:r>
              <a:rPr lang="en-GB" dirty="0"/>
              <a:t> and to safeguard investors from misfortunes that may befall the parent. </a:t>
            </a:r>
          </a:p>
        </p:txBody>
      </p:sp>
    </p:spTree>
    <p:extLst>
      <p:ext uri="{BB962C8B-B14F-4D97-AF65-F5344CB8AC3E}">
        <p14:creationId xmlns:p14="http://schemas.microsoft.com/office/powerpoint/2010/main" val="1597304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1701</TotalTime>
  <Words>6248</Words>
  <Application>Microsoft Office PowerPoint</Application>
  <PresentationFormat>On-screen Show (4:3)</PresentationFormat>
  <Paragraphs>412</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Publico</vt:lpstr>
      <vt:lpstr>Rubik</vt:lpstr>
      <vt:lpstr>Office Theme</vt:lpstr>
      <vt:lpstr>The financial crisis of 2008 (I)</vt:lpstr>
      <vt:lpstr>A recap</vt:lpstr>
      <vt:lpstr>Structure of weeks 10 and 11</vt:lpstr>
      <vt:lpstr>The background</vt:lpstr>
      <vt:lpstr>Background- the development of complex derivative markets….</vt:lpstr>
      <vt:lpstr>The US housing market</vt:lpstr>
      <vt:lpstr>PowerPoint Presentation</vt:lpstr>
      <vt:lpstr>What are subprime markets? </vt:lpstr>
      <vt:lpstr>PowerPoint Presentation</vt:lpstr>
      <vt:lpstr>PowerPoint Presentation</vt:lpstr>
      <vt:lpstr>PowerPoint Presentation</vt:lpstr>
      <vt:lpstr>PowerPoint Presentation</vt:lpstr>
      <vt:lpstr>How diversified was risk?</vt:lpstr>
      <vt:lpstr>Michael Burry-  The anti-swindler</vt:lpstr>
      <vt:lpstr>UK market- collapse of Norther Rock</vt:lpstr>
      <vt:lpstr>September 2008:  Collapse of Lehman Brothers</vt:lpstr>
      <vt:lpstr>PowerPoint Presentation</vt:lpstr>
      <vt:lpstr>The policy response- Quantitative Easing</vt:lpstr>
      <vt:lpstr>PowerPoint Presentation</vt:lpstr>
      <vt:lpstr>PowerPoint Presentation</vt:lpstr>
      <vt:lpstr>The Great Recession</vt:lpstr>
      <vt:lpstr>European debt crisis</vt:lpstr>
      <vt:lpstr>Theoretical perspectives</vt:lpstr>
      <vt:lpstr>Modern Behavioural Economics</vt:lpstr>
      <vt:lpstr>Neglected Risks: The Psychology of Financial Crises (2015)</vt:lpstr>
      <vt:lpstr>PowerPoint Presentation</vt:lpstr>
      <vt:lpstr>Some outcomes of this research</vt:lpstr>
      <vt:lpstr>Herding, followers and leaders</vt:lpstr>
      <vt:lpstr>Herding</vt:lpstr>
      <vt:lpstr>Copycats and ….</vt:lpstr>
      <vt:lpstr>…….Contrarians</vt:lpstr>
      <vt:lpstr>Social influences of herding</vt:lpstr>
      <vt:lpstr>Herding and economic outcomes</vt:lpstr>
      <vt:lpstr>Behavioural policy conclusions</vt:lpstr>
      <vt:lpstr>Mackenzie and performativity</vt:lpstr>
      <vt:lpstr>PowerPoint Presentation</vt:lpstr>
      <vt:lpstr>Performativity- some conclusions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10: The financial crisis of 2008 (I)</dc:title>
  <dc:creator>costis</dc:creator>
  <cp:lastModifiedBy>Constantinos Repapis</cp:lastModifiedBy>
  <cp:revision>75</cp:revision>
  <dcterms:created xsi:type="dcterms:W3CDTF">2019-03-16T13:48:23Z</dcterms:created>
  <dcterms:modified xsi:type="dcterms:W3CDTF">2024-05-31T16:26:18Z</dcterms:modified>
</cp:coreProperties>
</file>