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91" r:id="rId6"/>
    <p:sldId id="260" r:id="rId7"/>
    <p:sldId id="292" r:id="rId8"/>
    <p:sldId id="264" r:id="rId9"/>
    <p:sldId id="263" r:id="rId10"/>
    <p:sldId id="261" r:id="rId11"/>
    <p:sldId id="293" r:id="rId12"/>
    <p:sldId id="265" r:id="rId13"/>
    <p:sldId id="266" r:id="rId14"/>
    <p:sldId id="294" r:id="rId15"/>
    <p:sldId id="277" r:id="rId16"/>
    <p:sldId id="273" r:id="rId17"/>
    <p:sldId id="271" r:id="rId18"/>
    <p:sldId id="272" r:id="rId19"/>
    <p:sldId id="274" r:id="rId20"/>
    <p:sldId id="275" r:id="rId21"/>
    <p:sldId id="276" r:id="rId22"/>
    <p:sldId id="279" r:id="rId23"/>
    <p:sldId id="270" r:id="rId24"/>
    <p:sldId id="258" r:id="rId25"/>
    <p:sldId id="257" r:id="rId26"/>
    <p:sldId id="278" r:id="rId27"/>
    <p:sldId id="284" r:id="rId28"/>
    <p:sldId id="283" r:id="rId29"/>
    <p:sldId id="285" r:id="rId30"/>
    <p:sldId id="286" r:id="rId31"/>
    <p:sldId id="280" r:id="rId32"/>
    <p:sldId id="287" r:id="rId33"/>
    <p:sldId id="288" r:id="rId34"/>
    <p:sldId id="282" r:id="rId35"/>
    <p:sldId id="289" r:id="rId36"/>
    <p:sldId id="290"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3" d="100"/>
          <a:sy n="73" d="100"/>
        </p:scale>
        <p:origin x="1080"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BDFB6041-5CD1-4C83-92C3-DD1319A73D0E}" type="datetimeFigureOut">
              <a:rPr lang="en-GB" smtClean="0"/>
              <a:t>17/04/2025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3897081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FB6041-5CD1-4C83-92C3-DD1319A73D0E}" type="datetimeFigureOut">
              <a:rPr lang="en-GB" smtClean="0"/>
              <a:t>17/04/2025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1978136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FB6041-5CD1-4C83-92C3-DD1319A73D0E}" type="datetimeFigureOut">
              <a:rPr lang="en-GB" smtClean="0"/>
              <a:t>17/04/2025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298348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DFB6041-5CD1-4C83-92C3-DD1319A73D0E}" type="datetimeFigureOut">
              <a:rPr lang="en-GB" smtClean="0"/>
              <a:t>17/04/2025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1771216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FB6041-5CD1-4C83-92C3-DD1319A73D0E}" type="datetimeFigureOut">
              <a:rPr lang="en-GB" smtClean="0"/>
              <a:t>17/04/2025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1129756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BDFB6041-5CD1-4C83-92C3-DD1319A73D0E}" type="datetimeFigureOut">
              <a:rPr lang="en-GB" smtClean="0"/>
              <a:t>17/04/2025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865288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DFB6041-5CD1-4C83-92C3-DD1319A73D0E}" type="datetimeFigureOut">
              <a:rPr lang="en-GB" smtClean="0"/>
              <a:t>17/04/2025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1951185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DFB6041-5CD1-4C83-92C3-DD1319A73D0E}" type="datetimeFigureOut">
              <a:rPr lang="en-GB" smtClean="0"/>
              <a:t>17/04/2025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452044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FB6041-5CD1-4C83-92C3-DD1319A73D0E}" type="datetimeFigureOut">
              <a:rPr lang="en-GB" smtClean="0"/>
              <a:t>17/04/2025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350417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FB6041-5CD1-4C83-92C3-DD1319A73D0E}" type="datetimeFigureOut">
              <a:rPr lang="en-GB" smtClean="0"/>
              <a:t>17/04/2025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1418056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FB6041-5CD1-4C83-92C3-DD1319A73D0E}" type="datetimeFigureOut">
              <a:rPr lang="en-GB" smtClean="0"/>
              <a:t>17/04/2025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83C5B2-0111-431D-BF5D-7086B5B9458C}" type="slidenum">
              <a:rPr lang="en-GB" smtClean="0"/>
              <a:t>‹#›</a:t>
            </a:fld>
            <a:endParaRPr lang="en-GB"/>
          </a:p>
        </p:txBody>
      </p:sp>
    </p:spTree>
    <p:extLst>
      <p:ext uri="{BB962C8B-B14F-4D97-AF65-F5344CB8AC3E}">
        <p14:creationId xmlns:p14="http://schemas.microsoft.com/office/powerpoint/2010/main" val="2257900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FB6041-5CD1-4C83-92C3-DD1319A73D0E}" type="datetimeFigureOut">
              <a:rPr lang="en-GB" smtClean="0"/>
              <a:t>17/04/2025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3C5B2-0111-431D-BF5D-7086B5B9458C}" type="slidenum">
              <a:rPr lang="en-GB" smtClean="0"/>
              <a:t>‹#›</a:t>
            </a:fld>
            <a:endParaRPr lang="en-GB"/>
          </a:p>
        </p:txBody>
      </p:sp>
    </p:spTree>
    <p:extLst>
      <p:ext uri="{BB962C8B-B14F-4D97-AF65-F5344CB8AC3E}">
        <p14:creationId xmlns:p14="http://schemas.microsoft.com/office/powerpoint/2010/main" val="5289476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44824"/>
            <a:ext cx="7772400" cy="1470025"/>
          </a:xfrm>
        </p:spPr>
        <p:txBody>
          <a:bodyPr/>
          <a:lstStyle/>
          <a:p>
            <a:r>
              <a:rPr lang="en-GB" dirty="0"/>
              <a:t>Lecture 7 The Japanese asset bubble of the 1980s</a:t>
            </a:r>
          </a:p>
        </p:txBody>
      </p:sp>
      <p:sp>
        <p:nvSpPr>
          <p:cNvPr id="3" name="Subtitle 2"/>
          <p:cNvSpPr>
            <a:spLocks noGrp="1"/>
          </p:cNvSpPr>
          <p:nvPr>
            <p:ph type="subTitle" idx="1"/>
          </p:nvPr>
        </p:nvSpPr>
        <p:spPr>
          <a:xfrm>
            <a:off x="1475656" y="3573016"/>
            <a:ext cx="6400800" cy="1752600"/>
          </a:xfrm>
        </p:spPr>
        <p:txBody>
          <a:bodyPr/>
          <a:lstStyle/>
          <a:p>
            <a:r>
              <a:rPr lang="el-GR" dirty="0"/>
              <a:t>Κωνσταντίνος </a:t>
            </a:r>
            <a:r>
              <a:rPr lang="el-GR" dirty="0" err="1"/>
              <a:t>Ρεπαπής</a:t>
            </a:r>
            <a:endParaRPr lang="el-GR" dirty="0"/>
          </a:p>
          <a:p>
            <a:r>
              <a:rPr lang="el-GR" dirty="0"/>
              <a:t>Επίκουρος καθηγητής ΕΚΠΑ</a:t>
            </a:r>
            <a:endParaRPr lang="en-GB" dirty="0"/>
          </a:p>
          <a:p>
            <a:endParaRPr lang="en-GB" dirty="0"/>
          </a:p>
        </p:txBody>
      </p:sp>
    </p:spTree>
    <p:extLst>
      <p:ext uri="{BB962C8B-B14F-4D97-AF65-F5344CB8AC3E}">
        <p14:creationId xmlns:p14="http://schemas.microsoft.com/office/powerpoint/2010/main" val="1504727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a:t>Nikkei and land value index</a:t>
            </a:r>
          </a:p>
        </p:txBody>
      </p:sp>
      <p:sp>
        <p:nvSpPr>
          <p:cNvPr id="3" name="Content Placeholder 2"/>
          <p:cNvSpPr>
            <a:spLocks noGrp="1"/>
          </p:cNvSpPr>
          <p:nvPr>
            <p:ph idx="1"/>
          </p:nvPr>
        </p:nvSpPr>
        <p:spPr>
          <a:xfrm>
            <a:off x="467544" y="4005064"/>
            <a:ext cx="8229600" cy="2088232"/>
          </a:xfrm>
        </p:spPr>
        <p:txBody>
          <a:bodyPr>
            <a:normAutofit fontScale="85000" lnSpcReduction="10000"/>
          </a:bodyPr>
          <a:lstStyle/>
          <a:p>
            <a:r>
              <a:rPr lang="en-GB" dirty="0"/>
              <a:t>The real estate prices started to decline after the stock market clash.</a:t>
            </a:r>
          </a:p>
          <a:p>
            <a:r>
              <a:rPr lang="en-GB" dirty="0"/>
              <a:t>The initial bubble was both in the stock market and in asset-land value. But the collapse started from the stock exchange, and land value followed after.    </a:t>
            </a: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196752"/>
            <a:ext cx="8742022" cy="26467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35253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normAutofit/>
          </a:bodyPr>
          <a:lstStyle/>
          <a:p>
            <a:r>
              <a:rPr lang="en-GB" dirty="0"/>
              <a:t>The bubble collapse</a:t>
            </a:r>
          </a:p>
        </p:txBody>
      </p:sp>
      <p:sp>
        <p:nvSpPr>
          <p:cNvPr id="3" name="Content Placeholder 2"/>
          <p:cNvSpPr>
            <a:spLocks noGrp="1"/>
          </p:cNvSpPr>
          <p:nvPr>
            <p:ph idx="1"/>
          </p:nvPr>
        </p:nvSpPr>
        <p:spPr>
          <a:xfrm>
            <a:off x="0" y="692696"/>
            <a:ext cx="9144000" cy="6165304"/>
          </a:xfrm>
        </p:spPr>
        <p:txBody>
          <a:bodyPr>
            <a:normAutofit fontScale="62500" lnSpcReduction="20000"/>
          </a:bodyPr>
          <a:lstStyle/>
          <a:p>
            <a:r>
              <a:rPr lang="en-GB" dirty="0"/>
              <a:t>End of 1989 the Nikkei index was approaching 40,000 index points, up 27% on the year, and nearly 500% in a decade.</a:t>
            </a:r>
          </a:p>
          <a:p>
            <a:pPr lvl="1"/>
            <a:r>
              <a:rPr lang="en-GB" dirty="0"/>
              <a:t>Nomura securities was forecasting that the Nikkei would reach 80,000 by 1995.</a:t>
            </a:r>
          </a:p>
          <a:p>
            <a:pPr lvl="1"/>
            <a:endParaRPr lang="en-GB" dirty="0"/>
          </a:p>
          <a:p>
            <a:r>
              <a:rPr lang="en-GB" dirty="0"/>
              <a:t>January 1990 Yasushi </a:t>
            </a:r>
            <a:r>
              <a:rPr lang="en-GB" dirty="0" err="1"/>
              <a:t>Mieno</a:t>
            </a:r>
            <a:r>
              <a:rPr lang="en-GB" dirty="0"/>
              <a:t> becomes governor of the Bank of Japan.</a:t>
            </a:r>
          </a:p>
          <a:p>
            <a:endParaRPr lang="en-GB" dirty="0"/>
          </a:p>
          <a:p>
            <a:r>
              <a:rPr lang="en-GB" dirty="0"/>
              <a:t>There was no sudden collapse in one day. By end of Jan. 1990 the stock exchange had lost 2,000 points.</a:t>
            </a:r>
          </a:p>
          <a:p>
            <a:pPr lvl="1"/>
            <a:r>
              <a:rPr lang="en-GB" dirty="0"/>
              <a:t>Property prices where still rising for the first half of 1990.</a:t>
            </a:r>
          </a:p>
          <a:p>
            <a:endParaRPr lang="en-GB" dirty="0"/>
          </a:p>
          <a:p>
            <a:r>
              <a:rPr lang="en-GB" dirty="0"/>
              <a:t>Monetary policy was increasingly tighter. </a:t>
            </a:r>
          </a:p>
          <a:p>
            <a:pPr lvl="1"/>
            <a:r>
              <a:rPr lang="en-GB" dirty="0" err="1"/>
              <a:t>Mieno</a:t>
            </a:r>
            <a:r>
              <a:rPr lang="en-GB" dirty="0"/>
              <a:t> raised the interest rate to 6% by August 1990. </a:t>
            </a:r>
          </a:p>
          <a:p>
            <a:endParaRPr lang="en-GB" dirty="0"/>
          </a:p>
          <a:p>
            <a:r>
              <a:rPr lang="en-GB" dirty="0"/>
              <a:t>The stock market continued to collapse, and by September 1990, Nikkei fell below 20,000 points. </a:t>
            </a:r>
          </a:p>
          <a:p>
            <a:endParaRPr lang="en-GB" dirty="0"/>
          </a:p>
          <a:p>
            <a:r>
              <a:rPr lang="en-GB" dirty="0"/>
              <a:t>The government tried to stop the fall by instructing banks and public pension funds from selling. </a:t>
            </a:r>
          </a:p>
          <a:p>
            <a:endParaRPr lang="en-GB" dirty="0"/>
          </a:p>
          <a:p>
            <a:r>
              <a:rPr lang="en-GB" dirty="0"/>
              <a:t>By August 1992, the Nikkei was at 14,309 points, 60% below from its peak.</a:t>
            </a:r>
          </a:p>
        </p:txBody>
      </p:sp>
    </p:spTree>
    <p:extLst>
      <p:ext uri="{BB962C8B-B14F-4D97-AF65-F5344CB8AC3E}">
        <p14:creationId xmlns:p14="http://schemas.microsoft.com/office/powerpoint/2010/main" val="3597205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Monetary aggregates</a:t>
            </a:r>
          </a:p>
        </p:txBody>
      </p:sp>
      <p:sp>
        <p:nvSpPr>
          <p:cNvPr id="3" name="Content Placeholder 2"/>
          <p:cNvSpPr>
            <a:spLocks noGrp="1"/>
          </p:cNvSpPr>
          <p:nvPr>
            <p:ph idx="1"/>
          </p:nvPr>
        </p:nvSpPr>
        <p:spPr>
          <a:xfrm>
            <a:off x="251520" y="4293096"/>
            <a:ext cx="8712968" cy="2376264"/>
          </a:xfrm>
        </p:spPr>
        <p:txBody>
          <a:bodyPr>
            <a:normAutofit fontScale="92500" lnSpcReduction="20000"/>
          </a:bodyPr>
          <a:lstStyle/>
          <a:p>
            <a:r>
              <a:rPr lang="en-GB" dirty="0"/>
              <a:t>The money supply was severely restricted after the collapse of the stock exchange.</a:t>
            </a:r>
          </a:p>
          <a:p>
            <a:pPr lvl="1"/>
            <a:r>
              <a:rPr lang="en-GB" dirty="0"/>
              <a:t>See above a fall in M2</a:t>
            </a:r>
          </a:p>
          <a:p>
            <a:pPr marL="457200" lvl="1" indent="0">
              <a:buNone/>
            </a:pPr>
            <a:endParaRPr lang="en-GB" sz="1900" dirty="0"/>
          </a:p>
          <a:p>
            <a:r>
              <a:rPr lang="en-GB" dirty="0"/>
              <a:t>There is also a reduction in claims on private sector- we will discuss deleveraging later. </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1402" y="1196752"/>
            <a:ext cx="8782598" cy="28083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753429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Decline of GDP growth</a:t>
            </a:r>
          </a:p>
        </p:txBody>
      </p:sp>
      <p:sp>
        <p:nvSpPr>
          <p:cNvPr id="3" name="Content Placeholder 2"/>
          <p:cNvSpPr>
            <a:spLocks noGrp="1"/>
          </p:cNvSpPr>
          <p:nvPr>
            <p:ph idx="1"/>
          </p:nvPr>
        </p:nvSpPr>
        <p:spPr>
          <a:xfrm>
            <a:off x="457200" y="4077072"/>
            <a:ext cx="8229600" cy="2049091"/>
          </a:xfrm>
        </p:spPr>
        <p:txBody>
          <a:bodyPr/>
          <a:lstStyle/>
          <a:p>
            <a:r>
              <a:rPr lang="en-GB" dirty="0"/>
              <a:t>The economy went into lower GDP growth- the average declined from around 4% from 1985-9 to around 1% in the period 1990-96.</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268759"/>
            <a:ext cx="8676456" cy="27466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04791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fontScale="90000"/>
          </a:bodyPr>
          <a:lstStyle/>
          <a:p>
            <a:r>
              <a:rPr lang="en-GB" dirty="0"/>
              <a:t>The long recession</a:t>
            </a:r>
          </a:p>
        </p:txBody>
      </p:sp>
      <p:sp>
        <p:nvSpPr>
          <p:cNvPr id="3" name="Content Placeholder 2"/>
          <p:cNvSpPr>
            <a:spLocks noGrp="1"/>
          </p:cNvSpPr>
          <p:nvPr>
            <p:ph idx="1"/>
          </p:nvPr>
        </p:nvSpPr>
        <p:spPr>
          <a:xfrm>
            <a:off x="179512" y="764704"/>
            <a:ext cx="8856984" cy="5976664"/>
          </a:xfrm>
        </p:spPr>
        <p:txBody>
          <a:bodyPr>
            <a:normAutofit fontScale="70000" lnSpcReduction="20000"/>
          </a:bodyPr>
          <a:lstStyle/>
          <a:p>
            <a:r>
              <a:rPr lang="en-GB" dirty="0"/>
              <a:t>The government went into </a:t>
            </a:r>
            <a:r>
              <a:rPr lang="en-GB" b="1" dirty="0"/>
              <a:t>large fiscal deficits</a:t>
            </a:r>
            <a:r>
              <a:rPr lang="en-GB" dirty="0"/>
              <a:t>.</a:t>
            </a:r>
          </a:p>
          <a:p>
            <a:pPr lvl="1"/>
            <a:r>
              <a:rPr lang="en-GB" dirty="0"/>
              <a:t>This kept unemployment fairly low even during the low growth period. </a:t>
            </a:r>
          </a:p>
          <a:p>
            <a:endParaRPr lang="en-GB" dirty="0"/>
          </a:p>
          <a:p>
            <a:r>
              <a:rPr lang="en-GB" dirty="0"/>
              <a:t>Monetary policy cut the interest rate to </a:t>
            </a:r>
            <a:r>
              <a:rPr lang="en-GB" b="1" dirty="0"/>
              <a:t>0.5% by September 1995</a:t>
            </a:r>
            <a:r>
              <a:rPr lang="en-GB" dirty="0"/>
              <a:t>.</a:t>
            </a:r>
          </a:p>
          <a:p>
            <a:pPr lvl="1"/>
            <a:r>
              <a:rPr lang="en-GB" dirty="0"/>
              <a:t>The economy experienced deflation.</a:t>
            </a:r>
          </a:p>
          <a:p>
            <a:pPr lvl="1"/>
            <a:endParaRPr lang="en-GB" dirty="0"/>
          </a:p>
          <a:p>
            <a:r>
              <a:rPr lang="en-GB" dirty="0"/>
              <a:t>By </a:t>
            </a:r>
            <a:r>
              <a:rPr lang="en-GB" b="1" dirty="0"/>
              <a:t>1992 property prices in Tokyo had fallen 60% </a:t>
            </a:r>
            <a:r>
              <a:rPr lang="en-GB" dirty="0"/>
              <a:t>from the peak.</a:t>
            </a:r>
          </a:p>
          <a:p>
            <a:endParaRPr lang="en-GB" dirty="0"/>
          </a:p>
          <a:p>
            <a:r>
              <a:rPr lang="en-GB" dirty="0"/>
              <a:t>The 1990s had </a:t>
            </a:r>
            <a:r>
              <a:rPr lang="en-GB" b="1" dirty="0"/>
              <a:t>bank runs due to bank solvency problems</a:t>
            </a:r>
            <a:r>
              <a:rPr lang="en-GB" dirty="0"/>
              <a:t>.</a:t>
            </a:r>
          </a:p>
          <a:p>
            <a:pPr lvl="1"/>
            <a:r>
              <a:rPr lang="en-GB" dirty="0"/>
              <a:t>This lasted for over a decade after the collapse of the stock exchange. </a:t>
            </a:r>
          </a:p>
          <a:p>
            <a:pPr lvl="1"/>
            <a:r>
              <a:rPr lang="en-GB" dirty="0"/>
              <a:t>The interrelated nature of holdings- companies owing each other stocks and real estate assets- became a growing liability.</a:t>
            </a:r>
          </a:p>
          <a:p>
            <a:pPr lvl="1"/>
            <a:r>
              <a:rPr lang="en-GB" dirty="0"/>
              <a:t>For example in September 1998, Standard and Poor’s, a US rating agency, estimated that bad loans in the banking system were still around 150 trillion yen ($1.1 trillion) despite all the write-offs the previous eight years. </a:t>
            </a:r>
          </a:p>
          <a:p>
            <a:endParaRPr lang="en-GB" dirty="0"/>
          </a:p>
          <a:p>
            <a:r>
              <a:rPr lang="en-GB" b="1" dirty="0"/>
              <a:t>Consumer spending </a:t>
            </a:r>
            <a:r>
              <a:rPr lang="en-GB" dirty="0"/>
              <a:t>was low </a:t>
            </a:r>
            <a:r>
              <a:rPr lang="en-GB" b="1" dirty="0"/>
              <a:t>for over a decade</a:t>
            </a:r>
            <a:r>
              <a:rPr lang="en-GB" dirty="0"/>
              <a:t>.</a:t>
            </a:r>
          </a:p>
          <a:p>
            <a:endParaRPr lang="en-GB" dirty="0"/>
          </a:p>
        </p:txBody>
      </p:sp>
    </p:spTree>
    <p:extLst>
      <p:ext uri="{BB962C8B-B14F-4D97-AF65-F5344CB8AC3E}">
        <p14:creationId xmlns:p14="http://schemas.microsoft.com/office/powerpoint/2010/main" val="6346784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GB" dirty="0"/>
              <a:t>Theory covered this week</a:t>
            </a:r>
          </a:p>
        </p:txBody>
      </p:sp>
      <p:sp>
        <p:nvSpPr>
          <p:cNvPr id="3" name="Content Placeholder 2"/>
          <p:cNvSpPr>
            <a:spLocks noGrp="1"/>
          </p:cNvSpPr>
          <p:nvPr>
            <p:ph idx="1"/>
          </p:nvPr>
        </p:nvSpPr>
        <p:spPr>
          <a:xfrm>
            <a:off x="323528" y="1268760"/>
            <a:ext cx="8496944" cy="5112568"/>
          </a:xfrm>
        </p:spPr>
        <p:txBody>
          <a:bodyPr>
            <a:normAutofit fontScale="85000" lnSpcReduction="20000"/>
          </a:bodyPr>
          <a:lstStyle/>
          <a:p>
            <a:r>
              <a:rPr lang="en-GB" dirty="0"/>
              <a:t>The last two weeks we covered:</a:t>
            </a:r>
          </a:p>
          <a:p>
            <a:pPr lvl="1"/>
            <a:r>
              <a:rPr lang="en-GB" dirty="0"/>
              <a:t>Theories of mal- and under- consumption.</a:t>
            </a:r>
          </a:p>
          <a:p>
            <a:pPr lvl="1"/>
            <a:r>
              <a:rPr lang="en-GB" dirty="0"/>
              <a:t>Modern versions of the quantity theory of money.</a:t>
            </a:r>
          </a:p>
          <a:p>
            <a:pPr lvl="1"/>
            <a:r>
              <a:rPr lang="en-GB" dirty="0"/>
              <a:t>The debt-deflation theory</a:t>
            </a:r>
          </a:p>
          <a:p>
            <a:pPr marL="457200" lvl="1" indent="0">
              <a:buNone/>
            </a:pPr>
            <a:endParaRPr lang="en-GB" dirty="0"/>
          </a:p>
          <a:p>
            <a:r>
              <a:rPr lang="en-GB" dirty="0"/>
              <a:t>This week we will built on the insight of debt-deflation and discuss the financial aspect of crisis, as seen through firms’ financing and balance sheet operations.</a:t>
            </a:r>
          </a:p>
          <a:p>
            <a:pPr lvl="1"/>
            <a:r>
              <a:rPr lang="en-GB" dirty="0"/>
              <a:t>Minsky and the </a:t>
            </a:r>
            <a:r>
              <a:rPr lang="en-GB" i="1" dirty="0"/>
              <a:t>Financial Instability Hypothesis</a:t>
            </a:r>
          </a:p>
          <a:p>
            <a:pPr lvl="1"/>
            <a:r>
              <a:rPr lang="en-GB" dirty="0"/>
              <a:t>Koo and </a:t>
            </a:r>
            <a:r>
              <a:rPr lang="en-GB" i="1" dirty="0"/>
              <a:t>Balance Sheet Recessions</a:t>
            </a:r>
          </a:p>
          <a:p>
            <a:pPr marL="0" indent="0">
              <a:buNone/>
            </a:pPr>
            <a:endParaRPr lang="en-GB" sz="1500" i="1" dirty="0"/>
          </a:p>
          <a:p>
            <a:r>
              <a:rPr lang="en-GB" dirty="0"/>
              <a:t>What can authorities do?</a:t>
            </a:r>
          </a:p>
          <a:p>
            <a:pPr lvl="1"/>
            <a:r>
              <a:rPr lang="en-GB" i="1" dirty="0"/>
              <a:t>Central bank overseeing and monetary operations</a:t>
            </a:r>
          </a:p>
          <a:p>
            <a:pPr lvl="1"/>
            <a:r>
              <a:rPr lang="en-GB" i="1" dirty="0"/>
              <a:t>Monetary policy and the rules vs. discretion debate</a:t>
            </a:r>
          </a:p>
        </p:txBody>
      </p:sp>
      <p:sp>
        <p:nvSpPr>
          <p:cNvPr id="4" name="Line 4"/>
          <p:cNvSpPr>
            <a:spLocks noChangeShapeType="1"/>
          </p:cNvSpPr>
          <p:nvPr/>
        </p:nvSpPr>
        <p:spPr bwMode="auto">
          <a:xfrm>
            <a:off x="323528" y="1124744"/>
            <a:ext cx="8496944"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800920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rmAutofit fontScale="90000"/>
          </a:bodyPr>
          <a:lstStyle/>
          <a:p>
            <a:r>
              <a:rPr lang="en-GB" dirty="0"/>
              <a:t>Hyman Minsky</a:t>
            </a:r>
          </a:p>
        </p:txBody>
      </p:sp>
      <p:sp>
        <p:nvSpPr>
          <p:cNvPr id="3" name="Content Placeholder 2"/>
          <p:cNvSpPr>
            <a:spLocks noGrp="1"/>
          </p:cNvSpPr>
          <p:nvPr>
            <p:ph idx="1"/>
          </p:nvPr>
        </p:nvSpPr>
        <p:spPr>
          <a:xfrm>
            <a:off x="323528" y="1052736"/>
            <a:ext cx="8496944" cy="5544616"/>
          </a:xfrm>
        </p:spPr>
        <p:txBody>
          <a:bodyPr>
            <a:normAutofit fontScale="70000" lnSpcReduction="20000"/>
          </a:bodyPr>
          <a:lstStyle/>
          <a:p>
            <a:r>
              <a:rPr lang="en-GB" dirty="0"/>
              <a:t>Hyman Philip Minsky (September 23, 1919 – October 24, 1996) was an American economist, a professor of economics at Washington University in St. Louis, and a distinguished scholar at the Levy Economics Institute of Bard College.</a:t>
            </a:r>
          </a:p>
          <a:p>
            <a:pPr marL="0" indent="0">
              <a:buNone/>
            </a:pPr>
            <a:endParaRPr lang="en-GB" dirty="0"/>
          </a:p>
          <a:p>
            <a:r>
              <a:rPr lang="en-GB" dirty="0"/>
              <a:t>He is remembered today because he advanced the theories linking </a:t>
            </a:r>
            <a:r>
              <a:rPr lang="en-GB" b="1" i="1" dirty="0"/>
              <a:t>financial market fragility, with speculative investment bubbles </a:t>
            </a:r>
            <a:r>
              <a:rPr lang="en-GB" dirty="0"/>
              <a:t>coming from the very structure of financial markets. </a:t>
            </a:r>
          </a:p>
          <a:p>
            <a:pPr marL="0" indent="0">
              <a:buNone/>
            </a:pPr>
            <a:endParaRPr lang="en-GB" dirty="0"/>
          </a:p>
          <a:p>
            <a:r>
              <a:rPr lang="en-GB" dirty="0"/>
              <a:t>Minsky stated that in prosperous times, when corporate cash flow rises beyond what is needed to pay off debt, a </a:t>
            </a:r>
            <a:r>
              <a:rPr lang="en-GB" b="1" i="1" dirty="0"/>
              <a:t>speculative euphoria develops</a:t>
            </a:r>
            <a:r>
              <a:rPr lang="en-GB" dirty="0"/>
              <a:t>, and soon thereafter debts exceed what borrowers can pay off from their incoming revenues, </a:t>
            </a:r>
            <a:r>
              <a:rPr lang="en-GB" b="1" i="1" dirty="0"/>
              <a:t>which in turn produces a financial crisis</a:t>
            </a:r>
            <a:r>
              <a:rPr lang="en-GB" dirty="0"/>
              <a:t>.</a:t>
            </a:r>
          </a:p>
          <a:p>
            <a:pPr marL="0" indent="0">
              <a:buNone/>
            </a:pPr>
            <a:endParaRPr lang="en-GB" dirty="0"/>
          </a:p>
          <a:p>
            <a:r>
              <a:rPr lang="en-GB" dirty="0"/>
              <a:t>We will make references to the following works:</a:t>
            </a:r>
          </a:p>
          <a:p>
            <a:pPr lvl="1"/>
            <a:r>
              <a:rPr lang="en-GB" dirty="0"/>
              <a:t>The </a:t>
            </a:r>
            <a:r>
              <a:rPr lang="en-GB" u="sng" dirty="0"/>
              <a:t>Financial Instability Hypothesis</a:t>
            </a:r>
            <a:r>
              <a:rPr lang="en-GB" dirty="0"/>
              <a:t> (1992)</a:t>
            </a:r>
          </a:p>
          <a:p>
            <a:pPr lvl="1"/>
            <a:r>
              <a:rPr lang="en-GB" u="sng" dirty="0"/>
              <a:t>Stabilising an Unstable Economy</a:t>
            </a:r>
            <a:r>
              <a:rPr lang="en-GB" dirty="0"/>
              <a:t> (1986)</a:t>
            </a:r>
          </a:p>
        </p:txBody>
      </p:sp>
      <p:sp>
        <p:nvSpPr>
          <p:cNvPr id="4" name="Line 4"/>
          <p:cNvSpPr>
            <a:spLocks noChangeShapeType="1"/>
          </p:cNvSpPr>
          <p:nvPr/>
        </p:nvSpPr>
        <p:spPr bwMode="auto">
          <a:xfrm>
            <a:off x="323528" y="908720"/>
            <a:ext cx="8496944"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3048009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Minsky: Financial instability hypothesis</a:t>
            </a:r>
          </a:p>
        </p:txBody>
      </p:sp>
      <p:sp>
        <p:nvSpPr>
          <p:cNvPr id="3" name="Content Placeholder 2"/>
          <p:cNvSpPr>
            <a:spLocks noGrp="1"/>
          </p:cNvSpPr>
          <p:nvPr>
            <p:ph idx="1"/>
          </p:nvPr>
        </p:nvSpPr>
        <p:spPr>
          <a:xfrm>
            <a:off x="323528" y="1268760"/>
            <a:ext cx="8496944" cy="5184576"/>
          </a:xfrm>
        </p:spPr>
        <p:txBody>
          <a:bodyPr>
            <a:normAutofit fontScale="85000" lnSpcReduction="10000"/>
          </a:bodyPr>
          <a:lstStyle/>
          <a:p>
            <a:pPr marL="0" indent="0">
              <a:buNone/>
            </a:pPr>
            <a:r>
              <a:rPr lang="en-GB" dirty="0"/>
              <a:t>“The </a:t>
            </a:r>
            <a:r>
              <a:rPr lang="en-GB" b="1" i="1" dirty="0"/>
              <a:t>financial instability hypothesis</a:t>
            </a:r>
            <a:r>
              <a:rPr lang="en-GB" dirty="0"/>
              <a:t> has both empirical and theoretical aspects. The readily observed empirical aspect is that</a:t>
            </a:r>
            <a:r>
              <a:rPr lang="en-GB" b="1" i="1" dirty="0"/>
              <a:t>, from time to time, capitalist economies exhibit inflations and debt deflations which seem to have the potential to spin out of control</a:t>
            </a:r>
            <a:r>
              <a:rPr lang="en-GB" dirty="0"/>
              <a:t>.”</a:t>
            </a:r>
          </a:p>
          <a:p>
            <a:pPr lvl="1"/>
            <a:r>
              <a:rPr lang="en-GB" dirty="0"/>
              <a:t>Minsky refers to Fisher’s article that we covered last week.</a:t>
            </a:r>
          </a:p>
          <a:p>
            <a:pPr marL="457200" lvl="1" indent="0">
              <a:buNone/>
            </a:pPr>
            <a:endParaRPr lang="en-GB" dirty="0"/>
          </a:p>
          <a:p>
            <a:r>
              <a:rPr lang="en-GB" dirty="0"/>
              <a:t>“The theoretical argument of the financial instability hypothesis starts from the characterization of the economy as a </a:t>
            </a:r>
            <a:r>
              <a:rPr lang="en-GB" b="1" i="1" dirty="0"/>
              <a:t>capitalist economy with expensive capital assets and a complex, sophisticated financial system</a:t>
            </a:r>
            <a:r>
              <a:rPr lang="en-GB" dirty="0"/>
              <a:t>.”</a:t>
            </a:r>
          </a:p>
          <a:p>
            <a:pPr marL="0" indent="0">
              <a:buNone/>
            </a:pPr>
            <a:endParaRPr lang="en-GB" dirty="0"/>
          </a:p>
        </p:txBody>
      </p:sp>
      <p:sp>
        <p:nvSpPr>
          <p:cNvPr id="4" name="Line 4"/>
          <p:cNvSpPr>
            <a:spLocks noChangeShapeType="1"/>
          </p:cNvSpPr>
          <p:nvPr/>
        </p:nvSpPr>
        <p:spPr bwMode="auto">
          <a:xfrm>
            <a:off x="323528" y="1196752"/>
            <a:ext cx="8496944"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38582139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476672"/>
            <a:ext cx="8712968" cy="5832648"/>
          </a:xfrm>
        </p:spPr>
        <p:txBody>
          <a:bodyPr>
            <a:normAutofit fontScale="77500" lnSpcReduction="20000"/>
          </a:bodyPr>
          <a:lstStyle/>
          <a:p>
            <a:pPr marL="0" indent="0">
              <a:buNone/>
            </a:pPr>
            <a:r>
              <a:rPr lang="en-GB" dirty="0"/>
              <a:t>“The economic problem is identified following Keynes as the ‘</a:t>
            </a:r>
            <a:r>
              <a:rPr lang="en-GB" b="1" i="1" dirty="0"/>
              <a:t>capital development of the economy</a:t>
            </a:r>
            <a:r>
              <a:rPr lang="en-GB" dirty="0"/>
              <a:t>,’ rather than the </a:t>
            </a:r>
            <a:r>
              <a:rPr lang="en-GB" dirty="0" err="1"/>
              <a:t>Knightian</a:t>
            </a:r>
            <a:r>
              <a:rPr lang="en-GB" dirty="0"/>
              <a:t> ‘</a:t>
            </a:r>
            <a:r>
              <a:rPr lang="en-GB" b="1" i="1" dirty="0"/>
              <a:t>allocation of given resources among alternative employments</a:t>
            </a:r>
            <a:r>
              <a:rPr lang="en-GB" dirty="0"/>
              <a:t>.’ The focus is on an accumulating capitalist economy that </a:t>
            </a:r>
            <a:r>
              <a:rPr lang="en-GB" b="1" i="1" dirty="0"/>
              <a:t>moves through real calendar time</a:t>
            </a:r>
            <a:r>
              <a:rPr lang="en-GB" dirty="0"/>
              <a:t>.”</a:t>
            </a:r>
          </a:p>
          <a:p>
            <a:pPr lvl="1"/>
            <a:r>
              <a:rPr lang="en-GB" dirty="0"/>
              <a:t>This distinction places Minsky’s theory in Post Keynesian analysis. </a:t>
            </a:r>
          </a:p>
          <a:p>
            <a:pPr marL="0" indent="0">
              <a:buNone/>
            </a:pPr>
            <a:endParaRPr lang="en-GB" dirty="0"/>
          </a:p>
          <a:p>
            <a:pPr marL="0" indent="0">
              <a:buNone/>
            </a:pPr>
            <a:r>
              <a:rPr lang="en-GB" dirty="0"/>
              <a:t>“As a result of the process by which investment is financed, the </a:t>
            </a:r>
            <a:r>
              <a:rPr lang="en-GB" b="1" i="1" dirty="0"/>
              <a:t>control over items in the capital stock by producing units is financed by liabilities </a:t>
            </a:r>
            <a:r>
              <a:rPr lang="en-GB" dirty="0"/>
              <a:t>- these are </a:t>
            </a:r>
            <a:r>
              <a:rPr lang="en-GB" b="1" i="1" dirty="0"/>
              <a:t>commitments to pay money at dates specified or as conditions arise</a:t>
            </a:r>
            <a:r>
              <a:rPr lang="en-GB" dirty="0"/>
              <a:t>. For each economic unit, the liabilities on its balance sheet determine a time series of prior payment commitments, even as the assets generate a time series of conjectured cash receipts.”</a:t>
            </a:r>
          </a:p>
          <a:p>
            <a:pPr lvl="1"/>
            <a:r>
              <a:rPr lang="en-GB" dirty="0"/>
              <a:t>Thus Minsky emphasised that in tandem with the creation of a more complex capital structure you have to have the development of a more complex financial system </a:t>
            </a:r>
            <a:r>
              <a:rPr lang="en-GB" b="1" i="1" dirty="0"/>
              <a:t>where debt and complex balance sheet transactions dominate</a:t>
            </a:r>
            <a:r>
              <a:rPr lang="en-GB" dirty="0"/>
              <a:t>.   </a:t>
            </a:r>
          </a:p>
        </p:txBody>
      </p:sp>
    </p:spTree>
    <p:extLst>
      <p:ext uri="{BB962C8B-B14F-4D97-AF65-F5344CB8AC3E}">
        <p14:creationId xmlns:p14="http://schemas.microsoft.com/office/powerpoint/2010/main" val="18163714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77500" lnSpcReduction="20000"/>
          </a:bodyPr>
          <a:lstStyle/>
          <a:p>
            <a:r>
              <a:rPr lang="en-GB" dirty="0"/>
              <a:t>“Thus, in a capitalist economy the past, the present, and the future are linked not only by capital assets and </a:t>
            </a:r>
            <a:r>
              <a:rPr lang="en-GB" dirty="0" err="1"/>
              <a:t>labor</a:t>
            </a:r>
            <a:r>
              <a:rPr lang="en-GB" dirty="0"/>
              <a:t> force characteristics</a:t>
            </a:r>
            <a:r>
              <a:rPr lang="en-GB" b="1" i="1" dirty="0"/>
              <a:t> but also by financial relations</a:t>
            </a:r>
            <a:r>
              <a:rPr lang="en-GB" dirty="0"/>
              <a:t>. The key financial relationships </a:t>
            </a:r>
            <a:r>
              <a:rPr lang="en-GB" b="1" i="1" dirty="0"/>
              <a:t>link the creation and the ownership of capital assets to the structure of financial relations and changes in this structure</a:t>
            </a:r>
            <a:r>
              <a:rPr lang="en-GB" dirty="0"/>
              <a:t>. Institutional complexity may result in several layers of intermediation between </a:t>
            </a:r>
            <a:r>
              <a:rPr lang="en-GB" b="1" i="1" dirty="0"/>
              <a:t>the ultimate owners of the communities' wealth and the units that control and operate the communities' wealth</a:t>
            </a:r>
            <a:r>
              <a:rPr lang="en-GB" dirty="0"/>
              <a:t>.”</a:t>
            </a:r>
          </a:p>
          <a:p>
            <a:pPr lvl="1"/>
            <a:r>
              <a:rPr lang="en-GB" dirty="0"/>
              <a:t>Therefore,  finance is also interlinked with the complex institutional structure of modern business- organisations run by managers for the profit of stockholders. This creates entirely different agency structures to that found in less complex economies.</a:t>
            </a:r>
          </a:p>
          <a:p>
            <a:pPr marL="0" indent="0">
              <a:buNone/>
            </a:pPr>
            <a:r>
              <a:rPr lang="en-GB" dirty="0"/>
              <a:t>	</a:t>
            </a:r>
          </a:p>
          <a:p>
            <a:r>
              <a:rPr lang="en-GB" dirty="0"/>
              <a:t>The </a:t>
            </a:r>
            <a:r>
              <a:rPr lang="en-GB" b="1" dirty="0"/>
              <a:t>financial instability hypothesis</a:t>
            </a:r>
            <a:r>
              <a:rPr lang="en-GB" dirty="0"/>
              <a:t>, therefore, </a:t>
            </a:r>
            <a:r>
              <a:rPr lang="en-GB" b="1" i="1" dirty="0"/>
              <a:t>is a theory of the impact of debt on system </a:t>
            </a:r>
            <a:r>
              <a:rPr lang="en-GB" b="1" i="1" dirty="0" err="1"/>
              <a:t>behavior</a:t>
            </a:r>
            <a:r>
              <a:rPr lang="en-GB" b="1" i="1" dirty="0"/>
              <a:t> </a:t>
            </a:r>
            <a:r>
              <a:rPr lang="en-GB" dirty="0"/>
              <a:t>and also incorporates the manner in which </a:t>
            </a:r>
            <a:r>
              <a:rPr lang="en-GB" b="1" i="1" dirty="0"/>
              <a:t>debt is validated</a:t>
            </a:r>
            <a:r>
              <a:rPr lang="en-GB" dirty="0"/>
              <a:t>. </a:t>
            </a:r>
          </a:p>
        </p:txBody>
      </p:sp>
    </p:spTree>
    <p:extLst>
      <p:ext uri="{BB962C8B-B14F-4D97-AF65-F5344CB8AC3E}">
        <p14:creationId xmlns:p14="http://schemas.microsoft.com/office/powerpoint/2010/main" val="899327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720080"/>
          </a:xfrm>
        </p:spPr>
        <p:txBody>
          <a:bodyPr>
            <a:normAutofit fontScale="90000"/>
          </a:bodyPr>
          <a:lstStyle/>
          <a:p>
            <a:r>
              <a:rPr lang="en-GB" dirty="0"/>
              <a:t>Background</a:t>
            </a:r>
          </a:p>
        </p:txBody>
      </p:sp>
      <p:sp>
        <p:nvSpPr>
          <p:cNvPr id="3" name="Content Placeholder 2"/>
          <p:cNvSpPr>
            <a:spLocks noGrp="1"/>
          </p:cNvSpPr>
          <p:nvPr>
            <p:ph idx="1"/>
          </p:nvPr>
        </p:nvSpPr>
        <p:spPr>
          <a:xfrm>
            <a:off x="107504" y="836712"/>
            <a:ext cx="8928992" cy="5616624"/>
          </a:xfrm>
        </p:spPr>
        <p:txBody>
          <a:bodyPr>
            <a:normAutofit fontScale="62500" lnSpcReduction="20000"/>
          </a:bodyPr>
          <a:lstStyle/>
          <a:p>
            <a:r>
              <a:rPr lang="en-GB" dirty="0"/>
              <a:t>Japan’s highly traditional society experienced significant changes after WWII, due, in part, to the Westernizing influences of the occupying Allied Forces.</a:t>
            </a:r>
          </a:p>
          <a:p>
            <a:pPr marL="0" indent="0">
              <a:buNone/>
            </a:pPr>
            <a:endParaRPr lang="en-GB" dirty="0"/>
          </a:p>
          <a:p>
            <a:r>
              <a:rPr lang="en-GB" dirty="0"/>
              <a:t>Japanese industry was prior to WWII dominated by large family-controlled industrial and financial business conglomerates known as </a:t>
            </a:r>
            <a:r>
              <a:rPr lang="en-GB" i="1" dirty="0"/>
              <a:t>zaibatsu</a:t>
            </a:r>
            <a:r>
              <a:rPr lang="en-GB" dirty="0"/>
              <a:t>, which evolved into </a:t>
            </a:r>
            <a:r>
              <a:rPr lang="en-GB" i="1" dirty="0"/>
              <a:t>keiretsu</a:t>
            </a:r>
            <a:r>
              <a:rPr lang="en-GB" dirty="0"/>
              <a:t> business conglomerates in the latter half of the twentieth-century.</a:t>
            </a:r>
          </a:p>
          <a:p>
            <a:pPr lvl="1"/>
            <a:r>
              <a:rPr lang="en-GB" dirty="0"/>
              <a:t>Keiretsu is a set of companies with </a:t>
            </a:r>
            <a:r>
              <a:rPr lang="en-GB" b="1" i="1" dirty="0"/>
              <a:t>interlocking business relationships and shareholdings</a:t>
            </a:r>
          </a:p>
          <a:p>
            <a:pPr marL="457200" lvl="1" indent="0">
              <a:buNone/>
            </a:pPr>
            <a:endParaRPr lang="en-GB" b="1" i="1" dirty="0"/>
          </a:p>
          <a:p>
            <a:r>
              <a:rPr lang="en-GB" dirty="0"/>
              <a:t>Typically </a:t>
            </a:r>
            <a:r>
              <a:rPr lang="en-GB" i="1" dirty="0"/>
              <a:t>keiretsu</a:t>
            </a:r>
            <a:r>
              <a:rPr lang="en-GB" dirty="0"/>
              <a:t> conglomerates were arranged in the form of a series of interlocking industrial corporations </a:t>
            </a:r>
            <a:r>
              <a:rPr lang="en-GB" b="1" i="1" dirty="0"/>
              <a:t>organized around a Japanese bank</a:t>
            </a:r>
            <a:r>
              <a:rPr lang="en-GB" dirty="0"/>
              <a:t>, which provided banking and financial services to the industrial corporations.</a:t>
            </a:r>
          </a:p>
          <a:p>
            <a:pPr lvl="1"/>
            <a:r>
              <a:rPr lang="en-GB" dirty="0"/>
              <a:t>This system helps insulate each company from stock market fluctuations and takeover attempts, thus enabling </a:t>
            </a:r>
            <a:r>
              <a:rPr lang="en-GB" b="1" i="1" dirty="0"/>
              <a:t>long-term planning in projects</a:t>
            </a:r>
            <a:r>
              <a:rPr lang="en-GB" dirty="0"/>
              <a:t>. It is a key element of the manufacturing industry in Japan.</a:t>
            </a:r>
          </a:p>
          <a:p>
            <a:pPr marL="457200" lvl="1" indent="0">
              <a:buNone/>
            </a:pPr>
            <a:endParaRPr lang="en-GB" dirty="0"/>
          </a:p>
          <a:p>
            <a:r>
              <a:rPr lang="en-GB" dirty="0"/>
              <a:t>By the late 1970s, Japan’s use of assembly-line robots in automobile manufacturing, which made human error non existent and improved overall quality.</a:t>
            </a:r>
          </a:p>
          <a:p>
            <a:pPr lvl="1"/>
            <a:r>
              <a:rPr lang="en-GB" dirty="0"/>
              <a:t>The U.S. automobile industry was still assembling cars largely by hand.</a:t>
            </a:r>
          </a:p>
        </p:txBody>
      </p:sp>
    </p:spTree>
    <p:extLst>
      <p:ext uri="{BB962C8B-B14F-4D97-AF65-F5344CB8AC3E}">
        <p14:creationId xmlns:p14="http://schemas.microsoft.com/office/powerpoint/2010/main" val="5135830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568952" cy="5577483"/>
          </a:xfrm>
        </p:spPr>
        <p:txBody>
          <a:bodyPr>
            <a:normAutofit fontScale="70000" lnSpcReduction="20000"/>
          </a:bodyPr>
          <a:lstStyle/>
          <a:p>
            <a:pPr marL="0" indent="0">
              <a:buNone/>
            </a:pPr>
            <a:r>
              <a:rPr lang="en-GB" dirty="0"/>
              <a:t>“Banks seek profits by financing activity and bankers. </a:t>
            </a:r>
            <a:r>
              <a:rPr lang="en-GB" b="1" i="1" dirty="0"/>
              <a:t>Like all entrepreneurs in a capitalist economy, bankers are aware that innovation assures profits</a:t>
            </a:r>
            <a:r>
              <a:rPr lang="en-GB" dirty="0"/>
              <a:t>. Thus, bankers (using the term generically for all intermediaries in finance), whether they be brokers or dealers, are merchants of debt </a:t>
            </a:r>
            <a:r>
              <a:rPr lang="en-GB" b="1" i="1" dirty="0"/>
              <a:t>who strive to innovate in the assets they acquire and the liabilities they market</a:t>
            </a:r>
            <a:r>
              <a:rPr lang="en-GB" dirty="0"/>
              <a:t>.”</a:t>
            </a:r>
          </a:p>
          <a:p>
            <a:pPr lvl="1"/>
            <a:r>
              <a:rPr lang="en-GB" dirty="0"/>
              <a:t>Interestingly Minsky adds another dimension to our understanding of banking. </a:t>
            </a:r>
          </a:p>
          <a:p>
            <a:pPr lvl="1"/>
            <a:r>
              <a:rPr lang="en-GB" dirty="0"/>
              <a:t>Until now bankers are seen as </a:t>
            </a:r>
            <a:r>
              <a:rPr lang="en-GB" b="1" i="1" dirty="0"/>
              <a:t>competing in profits for producing the same good</a:t>
            </a:r>
            <a:r>
              <a:rPr lang="en-GB" dirty="0"/>
              <a:t>- i.e. good/solid banks. Not as innovators of new financial products. </a:t>
            </a:r>
          </a:p>
          <a:p>
            <a:pPr lvl="1"/>
            <a:r>
              <a:rPr lang="en-GB" dirty="0"/>
              <a:t>Minsky sees that </a:t>
            </a:r>
            <a:r>
              <a:rPr lang="en-GB" b="1" i="1" dirty="0"/>
              <a:t>banks financially innovate </a:t>
            </a:r>
            <a:r>
              <a:rPr lang="en-GB" dirty="0"/>
              <a:t>to undercut their competition and increase profits- very much like a car manufacturer would try to produce new technology cars.</a:t>
            </a:r>
          </a:p>
          <a:p>
            <a:pPr lvl="2"/>
            <a:r>
              <a:rPr lang="en-GB" dirty="0"/>
              <a:t>The only difference is that while the benefits of new technology are clear, the benefits of new finance are less obvious.</a:t>
            </a:r>
          </a:p>
          <a:p>
            <a:pPr lvl="1"/>
            <a:r>
              <a:rPr lang="en-GB" dirty="0"/>
              <a:t>Therefore, this innovation however is of a different kind to the technological one- </a:t>
            </a:r>
            <a:r>
              <a:rPr lang="en-GB" b="1" i="1" dirty="0"/>
              <a:t>it is financial innovation</a:t>
            </a:r>
            <a:r>
              <a:rPr lang="en-GB" dirty="0"/>
              <a:t>- i.e</a:t>
            </a:r>
            <a:r>
              <a:rPr lang="en-GB" b="1" i="1" dirty="0"/>
              <a:t>. new ways to finance complex capital projects and new ways to speculate for profit in the market</a:t>
            </a:r>
            <a:r>
              <a:rPr lang="en-GB" dirty="0"/>
              <a:t>.   </a:t>
            </a:r>
          </a:p>
        </p:txBody>
      </p:sp>
    </p:spTree>
    <p:extLst>
      <p:ext uri="{BB962C8B-B14F-4D97-AF65-F5344CB8AC3E}">
        <p14:creationId xmlns:p14="http://schemas.microsoft.com/office/powerpoint/2010/main" val="165711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a:t>Minsky’s three stages of leverage</a:t>
            </a:r>
          </a:p>
        </p:txBody>
      </p:sp>
      <p:sp>
        <p:nvSpPr>
          <p:cNvPr id="3" name="Content Placeholder 2"/>
          <p:cNvSpPr>
            <a:spLocks noGrp="1"/>
          </p:cNvSpPr>
          <p:nvPr>
            <p:ph idx="1"/>
          </p:nvPr>
        </p:nvSpPr>
        <p:spPr>
          <a:xfrm>
            <a:off x="179512" y="908720"/>
            <a:ext cx="8784976" cy="5760640"/>
          </a:xfrm>
        </p:spPr>
        <p:txBody>
          <a:bodyPr>
            <a:normAutofit fontScale="55000" lnSpcReduction="20000"/>
          </a:bodyPr>
          <a:lstStyle/>
          <a:p>
            <a:pPr marL="0" indent="0">
              <a:buNone/>
            </a:pPr>
            <a:r>
              <a:rPr lang="en-GB" dirty="0"/>
              <a:t>“Three distinct </a:t>
            </a:r>
            <a:r>
              <a:rPr lang="en-GB" b="1" dirty="0"/>
              <a:t>income-debt relations </a:t>
            </a:r>
            <a:r>
              <a:rPr lang="en-GB" dirty="0"/>
              <a:t>for economic units, which are labelled </a:t>
            </a:r>
            <a:r>
              <a:rPr lang="en-GB" b="1" dirty="0"/>
              <a:t>as hedge, speculative, and Ponzi finance</a:t>
            </a:r>
            <a:r>
              <a:rPr lang="en-GB" dirty="0"/>
              <a:t>, can be identified.”</a:t>
            </a:r>
          </a:p>
          <a:p>
            <a:pPr marL="0" indent="0">
              <a:buNone/>
            </a:pPr>
            <a:endParaRPr lang="en-GB" dirty="0"/>
          </a:p>
          <a:p>
            <a:r>
              <a:rPr lang="en-GB" b="1" dirty="0"/>
              <a:t>Hedge financing </a:t>
            </a:r>
            <a:r>
              <a:rPr lang="en-GB" dirty="0"/>
              <a:t>units are those which can fulfil </a:t>
            </a:r>
            <a:r>
              <a:rPr lang="en-GB" b="1" i="1" dirty="0"/>
              <a:t>all of their contractual payment obligations by their cash flows</a:t>
            </a:r>
            <a:r>
              <a:rPr lang="en-GB" dirty="0"/>
              <a:t>. </a:t>
            </a:r>
          </a:p>
          <a:p>
            <a:pPr lvl="1"/>
            <a:r>
              <a:rPr lang="en-GB" dirty="0"/>
              <a:t>These are very risk adverse units, that use only secure income for their payments.</a:t>
            </a:r>
          </a:p>
          <a:p>
            <a:r>
              <a:rPr lang="en-GB" b="1" dirty="0"/>
              <a:t>Speculative finance </a:t>
            </a:r>
            <a:r>
              <a:rPr lang="en-GB" dirty="0"/>
              <a:t>units are units that can meet their payment commitments on "income account" on their liabilities, even as they cannot repay the principle out of income cash flows. </a:t>
            </a:r>
          </a:p>
          <a:p>
            <a:pPr lvl="1"/>
            <a:r>
              <a:rPr lang="en-GB" dirty="0"/>
              <a:t>Such units need to "roll over" their liabilities: (e.g. issue new debt to meet commitments on maturing debt).</a:t>
            </a:r>
          </a:p>
          <a:p>
            <a:pPr lvl="1"/>
            <a:r>
              <a:rPr lang="en-GB" dirty="0"/>
              <a:t>But they can </a:t>
            </a:r>
            <a:r>
              <a:rPr lang="en-GB" b="1" i="1" dirty="0"/>
              <a:t>pay the interest of their debt</a:t>
            </a:r>
            <a:r>
              <a:rPr lang="en-GB" dirty="0"/>
              <a:t>, and therefore service their debt. </a:t>
            </a:r>
          </a:p>
          <a:p>
            <a:r>
              <a:rPr lang="en-GB" b="1" dirty="0"/>
              <a:t>Ponzi finance</a:t>
            </a:r>
            <a:r>
              <a:rPr lang="en-GB" dirty="0"/>
              <a:t>. The cash flows from operations are not sufficient to fulfil </a:t>
            </a:r>
            <a:r>
              <a:rPr lang="en-GB" b="1" i="1" dirty="0"/>
              <a:t>either the repayment of principle or the interest due on outstanding debts </a:t>
            </a:r>
            <a:r>
              <a:rPr lang="en-GB" dirty="0"/>
              <a:t>by their cash flows from operations. </a:t>
            </a:r>
            <a:r>
              <a:rPr lang="en-GB" b="1" i="1" dirty="0"/>
              <a:t>They are solvent only if their assets continue to appreciate in value.</a:t>
            </a:r>
          </a:p>
          <a:p>
            <a:pPr lvl="1"/>
            <a:r>
              <a:rPr lang="en-GB" dirty="0"/>
              <a:t>Such units can sell their assets </a:t>
            </a:r>
            <a:r>
              <a:rPr lang="en-GB" b="1" i="1" dirty="0"/>
              <a:t>or further borrow to meet payments</a:t>
            </a:r>
            <a:r>
              <a:rPr lang="en-GB" dirty="0"/>
              <a:t>. </a:t>
            </a:r>
          </a:p>
          <a:p>
            <a:pPr lvl="1"/>
            <a:r>
              <a:rPr lang="en-GB" dirty="0"/>
              <a:t>By borrowing to pay interest </a:t>
            </a:r>
            <a:r>
              <a:rPr lang="en-GB" b="1" i="1" dirty="0"/>
              <a:t>they increase liabilities</a:t>
            </a:r>
            <a:r>
              <a:rPr lang="en-GB" dirty="0"/>
              <a:t>.</a:t>
            </a:r>
          </a:p>
          <a:p>
            <a:pPr lvl="1"/>
            <a:r>
              <a:rPr lang="en-GB" dirty="0"/>
              <a:t>A unit that Ponzi finances </a:t>
            </a:r>
            <a:r>
              <a:rPr lang="en-GB" b="1" i="1" dirty="0"/>
              <a:t>lowers the margin of safety </a:t>
            </a:r>
            <a:r>
              <a:rPr lang="en-GB" dirty="0"/>
              <a:t>that it offers the holders of its debts.</a:t>
            </a:r>
          </a:p>
          <a:p>
            <a:endParaRPr lang="en-GB" dirty="0"/>
          </a:p>
          <a:p>
            <a:r>
              <a:rPr lang="en-GB" dirty="0"/>
              <a:t>Over periods of prolonged prosperity, the </a:t>
            </a:r>
            <a:r>
              <a:rPr lang="en-GB" b="1" i="1" dirty="0"/>
              <a:t>economy transits from a stable system (where hedge financing dominates) to an unstable system (where speculative and Ponzi finance dominate)</a:t>
            </a:r>
            <a:r>
              <a:rPr lang="en-GB" dirty="0"/>
              <a:t>.</a:t>
            </a:r>
          </a:p>
        </p:txBody>
      </p:sp>
      <p:sp>
        <p:nvSpPr>
          <p:cNvPr id="4" name="Line 4"/>
          <p:cNvSpPr>
            <a:spLocks noChangeShapeType="1"/>
          </p:cNvSpPr>
          <p:nvPr/>
        </p:nvSpPr>
        <p:spPr bwMode="auto">
          <a:xfrm>
            <a:off x="323528" y="836712"/>
            <a:ext cx="8496944"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471462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normAutofit fontScale="90000"/>
          </a:bodyPr>
          <a:lstStyle/>
          <a:p>
            <a:pPr algn="l"/>
            <a:r>
              <a:rPr lang="en-GB" dirty="0"/>
              <a:t>Charles Ponzi</a:t>
            </a:r>
          </a:p>
        </p:txBody>
      </p:sp>
      <p:sp>
        <p:nvSpPr>
          <p:cNvPr id="3" name="Content Placeholder 2"/>
          <p:cNvSpPr>
            <a:spLocks noGrp="1"/>
          </p:cNvSpPr>
          <p:nvPr>
            <p:ph idx="1"/>
          </p:nvPr>
        </p:nvSpPr>
        <p:spPr>
          <a:xfrm>
            <a:off x="0" y="908720"/>
            <a:ext cx="5796136" cy="5949280"/>
          </a:xfrm>
        </p:spPr>
        <p:txBody>
          <a:bodyPr>
            <a:normAutofit fontScale="70000" lnSpcReduction="20000"/>
          </a:bodyPr>
          <a:lstStyle/>
          <a:p>
            <a:r>
              <a:rPr lang="en-GB" dirty="0"/>
              <a:t>Charles Ponzi, (1882 – 1949), was an Italian swindler and con artist in the U.S. and Canada. </a:t>
            </a:r>
          </a:p>
          <a:p>
            <a:r>
              <a:rPr lang="en-GB" dirty="0"/>
              <a:t>He promised clients a 50% profit within 45 days, or 100% profit within 90 days, by buying </a:t>
            </a:r>
            <a:r>
              <a:rPr lang="en-GB" b="1" i="1" dirty="0"/>
              <a:t>discounted postal reply coupons in other countries and redeeming them at face value in the United States</a:t>
            </a:r>
            <a:r>
              <a:rPr lang="en-GB" dirty="0"/>
              <a:t>.</a:t>
            </a:r>
          </a:p>
          <a:p>
            <a:pPr lvl="1"/>
            <a:r>
              <a:rPr lang="en-GB" dirty="0"/>
              <a:t>The purpose of the postal reply coupon was to allow someone in one country to send it to a correspondent in another country, who could use it to pay the postage of a reply. </a:t>
            </a:r>
          </a:p>
          <a:p>
            <a:pPr lvl="1"/>
            <a:r>
              <a:rPr lang="en-GB" dirty="0"/>
              <a:t>These were priced at the cost of </a:t>
            </a:r>
            <a:r>
              <a:rPr lang="en-GB" b="1" i="1" dirty="0"/>
              <a:t>postage in the country of purchase</a:t>
            </a:r>
            <a:r>
              <a:rPr lang="en-GB" dirty="0"/>
              <a:t>, but could be exchanged for stamps to cover </a:t>
            </a:r>
            <a:r>
              <a:rPr lang="en-GB" b="1" i="1" dirty="0"/>
              <a:t>the cost of postage in the country where redeemed</a:t>
            </a:r>
            <a:r>
              <a:rPr lang="en-GB" dirty="0"/>
              <a:t>; if these values were different, there was a potential profit. </a:t>
            </a:r>
          </a:p>
          <a:p>
            <a:r>
              <a:rPr lang="en-GB" dirty="0"/>
              <a:t>In reality, Ponzi was </a:t>
            </a:r>
            <a:r>
              <a:rPr lang="en-GB" b="1" i="1" dirty="0"/>
              <a:t>paying earlier investors using the income of later investors</a:t>
            </a:r>
            <a:r>
              <a:rPr lang="en-GB" dirty="0"/>
              <a:t>.</a:t>
            </a:r>
          </a:p>
          <a:p>
            <a:r>
              <a:rPr lang="en-GB" dirty="0"/>
              <a:t>His scheme ran for over a year before it collapsed, costing his "investors" $20 million.</a:t>
            </a:r>
          </a:p>
        </p:txBody>
      </p:sp>
      <p:sp>
        <p:nvSpPr>
          <p:cNvPr id="4" name="Line 4"/>
          <p:cNvSpPr>
            <a:spLocks noChangeShapeType="1"/>
          </p:cNvSpPr>
          <p:nvPr/>
        </p:nvSpPr>
        <p:spPr bwMode="auto">
          <a:xfrm>
            <a:off x="323528" y="764704"/>
            <a:ext cx="8496944" cy="0"/>
          </a:xfrm>
          <a:prstGeom prst="line">
            <a:avLst/>
          </a:prstGeom>
          <a:noFill/>
          <a:ln w="38100">
            <a:solidFill>
              <a:schemeClr val="accent1"/>
            </a:solidFill>
            <a:round/>
            <a:headEnd/>
            <a:tailEnd/>
          </a:ln>
          <a:effectLst/>
        </p:spPr>
        <p:txBody>
          <a:bodyPr/>
          <a:lstStyle/>
          <a:p>
            <a:endParaRPr lang="en-GB"/>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19514" y="1700808"/>
            <a:ext cx="2923406" cy="37981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664718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504056"/>
          </a:xfrm>
        </p:spPr>
        <p:txBody>
          <a:bodyPr>
            <a:normAutofit fontScale="90000"/>
          </a:bodyPr>
          <a:lstStyle/>
          <a:p>
            <a:r>
              <a:rPr lang="en-GB" dirty="0"/>
              <a:t>“Minsky moment”</a:t>
            </a:r>
          </a:p>
        </p:txBody>
      </p:sp>
      <p:sp>
        <p:nvSpPr>
          <p:cNvPr id="3" name="Content Placeholder 2"/>
          <p:cNvSpPr>
            <a:spLocks noGrp="1"/>
          </p:cNvSpPr>
          <p:nvPr>
            <p:ph idx="1"/>
          </p:nvPr>
        </p:nvSpPr>
        <p:spPr>
          <a:xfrm>
            <a:off x="0" y="764704"/>
            <a:ext cx="9036496" cy="5760640"/>
          </a:xfrm>
        </p:spPr>
        <p:txBody>
          <a:bodyPr>
            <a:normAutofit fontScale="70000" lnSpcReduction="20000"/>
          </a:bodyPr>
          <a:lstStyle/>
          <a:p>
            <a:r>
              <a:rPr lang="en-GB" dirty="0"/>
              <a:t>A Minsky moment is a </a:t>
            </a:r>
            <a:r>
              <a:rPr lang="en-GB" b="1" i="1" dirty="0"/>
              <a:t>sudden, major collapse of asset values </a:t>
            </a:r>
            <a:r>
              <a:rPr lang="en-GB" dirty="0"/>
              <a:t>which generates a crisis. </a:t>
            </a:r>
          </a:p>
          <a:p>
            <a:pPr marL="0" indent="0">
              <a:buNone/>
            </a:pPr>
            <a:endParaRPr lang="en-GB" dirty="0"/>
          </a:p>
          <a:p>
            <a:r>
              <a:rPr lang="en-GB" dirty="0"/>
              <a:t>The rapid instability occurs </a:t>
            </a:r>
            <a:r>
              <a:rPr lang="en-GB" b="1" i="1" dirty="0"/>
              <a:t>because long periods of steady prosperity and investment gains encourage a diminished perception of overall market risk</a:t>
            </a:r>
            <a:r>
              <a:rPr lang="en-GB" dirty="0"/>
              <a:t>, the increase of speculative and Ponzi schemes, which promotes the leveraged risk of investing borrowed money instead of hedge financing. </a:t>
            </a:r>
          </a:p>
          <a:p>
            <a:pPr marL="0" indent="0">
              <a:buNone/>
            </a:pPr>
            <a:endParaRPr lang="en-GB" dirty="0"/>
          </a:p>
          <a:p>
            <a:r>
              <a:rPr lang="en-GB" b="1" i="1" dirty="0"/>
              <a:t>Ponzi schemes exposes investors to a potential cash flow crisis</a:t>
            </a:r>
            <a:r>
              <a:rPr lang="en-GB" dirty="0"/>
              <a:t>, as the schemes, in the end, are unsustainable.</a:t>
            </a:r>
          </a:p>
          <a:p>
            <a:pPr lvl="1"/>
            <a:r>
              <a:rPr lang="en-GB" dirty="0"/>
              <a:t>A short period of </a:t>
            </a:r>
            <a:r>
              <a:rPr lang="en-GB" b="1" i="1" dirty="0"/>
              <a:t>modestly declining or stalling asset prices</a:t>
            </a:r>
            <a:r>
              <a:rPr lang="en-GB" dirty="0"/>
              <a:t>, creates loss of confidence. Losses on such speculative assets prompt lenders to call in their loans. This rapidly amplifies a small decline into a collapse of asset values, related to the degree of leverage in the market. Leveraged investors are also forced to sell less-speculative positions to cover their loans. </a:t>
            </a:r>
          </a:p>
          <a:p>
            <a:pPr marL="457200" lvl="1" indent="0">
              <a:buNone/>
            </a:pPr>
            <a:endParaRPr lang="en-GB" dirty="0"/>
          </a:p>
          <a:p>
            <a:r>
              <a:rPr lang="en-GB" dirty="0"/>
              <a:t>As with a line of dominoes, </a:t>
            </a:r>
            <a:r>
              <a:rPr lang="en-GB" b="1" i="1" dirty="0"/>
              <a:t>collapse of the speculative borrowers can then bring down even hedge borrowers</a:t>
            </a:r>
            <a:r>
              <a:rPr lang="en-GB" dirty="0"/>
              <a:t>, who are unable to find loans despite the apparent soundness of the underlying investments.</a:t>
            </a:r>
          </a:p>
        </p:txBody>
      </p:sp>
      <p:sp>
        <p:nvSpPr>
          <p:cNvPr id="4" name="Line 4"/>
          <p:cNvSpPr>
            <a:spLocks noChangeShapeType="1"/>
          </p:cNvSpPr>
          <p:nvPr/>
        </p:nvSpPr>
        <p:spPr bwMode="auto">
          <a:xfrm>
            <a:off x="323528" y="692696"/>
            <a:ext cx="8496944" cy="0"/>
          </a:xfrm>
          <a:prstGeom prst="line">
            <a:avLst/>
          </a:prstGeom>
          <a:noFill/>
          <a:ln w="38100">
            <a:solidFill>
              <a:schemeClr val="accent1"/>
            </a:solidFill>
            <a:round/>
            <a:headEnd/>
            <a:tailEnd/>
          </a:ln>
          <a:effectLst/>
        </p:spPr>
        <p:txBody>
          <a:bodyPr/>
          <a:lstStyle/>
          <a:p>
            <a:endParaRPr lang="en-GB"/>
          </a:p>
        </p:txBody>
      </p:sp>
    </p:spTree>
    <p:extLst>
      <p:ext uri="{BB962C8B-B14F-4D97-AF65-F5344CB8AC3E}">
        <p14:creationId xmlns:p14="http://schemas.microsoft.com/office/powerpoint/2010/main" val="11834027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r>
              <a:rPr lang="en-GB" dirty="0" err="1"/>
              <a:t>Minsky</a:t>
            </a:r>
            <a:r>
              <a:rPr lang="en-GB" dirty="0"/>
              <a:t> and Financial Instability</a:t>
            </a:r>
          </a:p>
        </p:txBody>
      </p:sp>
      <p:sp>
        <p:nvSpPr>
          <p:cNvPr id="3" name="Content Placeholder 2"/>
          <p:cNvSpPr>
            <a:spLocks noGrp="1"/>
          </p:cNvSpPr>
          <p:nvPr>
            <p:ph idx="1"/>
          </p:nvPr>
        </p:nvSpPr>
        <p:spPr>
          <a:xfrm>
            <a:off x="0" y="1196752"/>
            <a:ext cx="9144000" cy="5544616"/>
          </a:xfrm>
        </p:spPr>
        <p:txBody>
          <a:bodyPr>
            <a:normAutofit fontScale="77500" lnSpcReduction="20000"/>
          </a:bodyPr>
          <a:lstStyle/>
          <a:p>
            <a:r>
              <a:rPr lang="en-GB" dirty="0"/>
              <a:t>Minsky suggested that mainstream economic analysis “offered no guidelines to the Federal Reserve and the fiscal authorities </a:t>
            </a:r>
            <a:r>
              <a:rPr lang="en-GB" i="1" dirty="0"/>
              <a:t>as to how and when the lender-of-last-resort functions should be curried out to abort the development of a serious crisis and as to how the inflationary side effects of such interventions should be minimised</a:t>
            </a:r>
            <a:r>
              <a:rPr lang="en-GB" dirty="0"/>
              <a:t>” (Minsky, 2008, 51)</a:t>
            </a:r>
          </a:p>
          <a:p>
            <a:endParaRPr lang="en-GB" dirty="0"/>
          </a:p>
          <a:p>
            <a:r>
              <a:rPr lang="en-GB" dirty="0"/>
              <a:t>Central banks as </a:t>
            </a:r>
            <a:r>
              <a:rPr lang="en-GB" i="1" dirty="0"/>
              <a:t>Lenders of last resort</a:t>
            </a:r>
            <a:r>
              <a:rPr lang="en-GB" dirty="0"/>
              <a:t> have to do two things :</a:t>
            </a:r>
          </a:p>
          <a:p>
            <a:pPr lvl="1"/>
            <a:r>
              <a:rPr lang="en-GB" dirty="0"/>
              <a:t>Emergency action in a crisis which involves operations that replace private liabilities with CB liabilities and absorbs private losses by the CB.</a:t>
            </a:r>
          </a:p>
          <a:p>
            <a:pPr lvl="1"/>
            <a:r>
              <a:rPr lang="en-GB" dirty="0"/>
              <a:t> pre-emptive action, as an insurer of the stability of the system it can legislate so as to require prudent behaviour of the insured party.</a:t>
            </a:r>
          </a:p>
          <a:p>
            <a:pPr marL="457200" lvl="1" indent="0">
              <a:buNone/>
            </a:pPr>
            <a:endParaRPr lang="en-GB" dirty="0"/>
          </a:p>
          <a:p>
            <a:r>
              <a:rPr lang="en-GB" dirty="0"/>
              <a:t>Minsky from the 1980’s forewarned </a:t>
            </a:r>
            <a:r>
              <a:rPr lang="en-GB" b="1" i="1" dirty="0"/>
              <a:t>that authorities have ignored the explosive growth of financial institutions </a:t>
            </a:r>
            <a:r>
              <a:rPr lang="en-GB" dirty="0"/>
              <a:t>with speculative liability structures in the belief that ‘market forces’ will work and no extra regulation is needed. </a:t>
            </a:r>
          </a:p>
        </p:txBody>
      </p:sp>
      <p:sp>
        <p:nvSpPr>
          <p:cNvPr id="4" name="Line 4"/>
          <p:cNvSpPr>
            <a:spLocks noChangeShapeType="1"/>
          </p:cNvSpPr>
          <p:nvPr/>
        </p:nvSpPr>
        <p:spPr bwMode="auto">
          <a:xfrm>
            <a:off x="323528" y="1124744"/>
            <a:ext cx="8496944" cy="0"/>
          </a:xfrm>
          <a:prstGeom prst="line">
            <a:avLst/>
          </a:prstGeom>
          <a:noFill/>
          <a:ln w="38100">
            <a:solidFill>
              <a:schemeClr val="accent1"/>
            </a:solidFill>
            <a:round/>
            <a:headEnd/>
            <a:tailEnd/>
          </a:ln>
          <a:effectLst/>
        </p:spPr>
        <p:txBody>
          <a:bodyPr/>
          <a:lstStyle/>
          <a:p>
            <a:endParaRPr lang="en-GB"/>
          </a:p>
        </p:txBody>
      </p:sp>
      <p:sp>
        <p:nvSpPr>
          <p:cNvPr id="5" name="Slide Number Placeholder 4"/>
          <p:cNvSpPr>
            <a:spLocks noGrp="1"/>
          </p:cNvSpPr>
          <p:nvPr>
            <p:ph type="sldNum" sz="quarter" idx="12"/>
          </p:nvPr>
        </p:nvSpPr>
        <p:spPr/>
        <p:txBody>
          <a:bodyPr/>
          <a:lstStyle/>
          <a:p>
            <a:fld id="{54941228-7FA0-4E26-A694-E3484AFB5B45}" type="slidenum">
              <a:rPr lang="en-GB" smtClean="0"/>
              <a:pPr/>
              <a:t>24</a:t>
            </a:fld>
            <a:endParaRPr lang="en-GB"/>
          </a:p>
        </p:txBody>
      </p:sp>
    </p:spTree>
    <p:extLst>
      <p:ext uri="{BB962C8B-B14F-4D97-AF65-F5344CB8AC3E}">
        <p14:creationId xmlns:p14="http://schemas.microsoft.com/office/powerpoint/2010/main" val="34960975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94122"/>
          </a:xfrm>
        </p:spPr>
        <p:txBody>
          <a:bodyPr>
            <a:normAutofit fontScale="90000"/>
          </a:bodyPr>
          <a:lstStyle/>
          <a:p>
            <a:r>
              <a:rPr lang="en-GB" dirty="0"/>
              <a:t>The dangers of the Lender-of-last resort function</a:t>
            </a:r>
          </a:p>
        </p:txBody>
      </p:sp>
      <p:sp>
        <p:nvSpPr>
          <p:cNvPr id="3" name="Content Placeholder 2"/>
          <p:cNvSpPr>
            <a:spLocks noGrp="1"/>
          </p:cNvSpPr>
          <p:nvPr>
            <p:ph idx="1"/>
          </p:nvPr>
        </p:nvSpPr>
        <p:spPr>
          <a:xfrm>
            <a:off x="179512" y="1412776"/>
            <a:ext cx="8964488" cy="4713387"/>
          </a:xfrm>
        </p:spPr>
        <p:txBody>
          <a:bodyPr>
            <a:normAutofit fontScale="70000" lnSpcReduction="20000"/>
          </a:bodyPr>
          <a:lstStyle/>
          <a:p>
            <a:pPr marL="0" indent="0">
              <a:buNone/>
            </a:pPr>
            <a:r>
              <a:rPr lang="en-GB" dirty="0"/>
              <a:t>“Every time the Federal Reserve </a:t>
            </a:r>
            <a:r>
              <a:rPr lang="en-GB" b="1" i="1" dirty="0"/>
              <a:t>protects a financial instrument it legitimizes the use of this instrument to financial activity</a:t>
            </a:r>
            <a:r>
              <a:rPr lang="en-GB" dirty="0"/>
              <a:t>. This means that not only does the Federal Reserve action abort an incipient crisis, but it sets the stage for a resumption in the process of increasing </a:t>
            </a:r>
            <a:r>
              <a:rPr lang="en-GB" dirty="0" err="1"/>
              <a:t>indebtness</a:t>
            </a:r>
            <a:r>
              <a:rPr lang="en-GB" dirty="0"/>
              <a:t> – and makes possible the introduction of new instruments. In </a:t>
            </a:r>
            <a:r>
              <a:rPr lang="en-GB" b="1" i="1" dirty="0"/>
              <a:t>effect, the Federal Reserve prepares the way for the restoration of the type of financing that is a necessary, but not a sufficient condition, for an investment boom that is brought to a halt by a financial crises</a:t>
            </a:r>
            <a:r>
              <a:rPr lang="en-GB" dirty="0"/>
              <a:t>.” (Minsky,  2008, 106)</a:t>
            </a:r>
          </a:p>
          <a:p>
            <a:pPr marL="0" indent="0">
              <a:buNone/>
            </a:pPr>
            <a:r>
              <a:rPr lang="en-GB" sz="2600" dirty="0"/>
              <a:t>	</a:t>
            </a:r>
            <a:endParaRPr lang="en-GB" dirty="0"/>
          </a:p>
          <a:p>
            <a:pPr marL="0" indent="0">
              <a:buNone/>
            </a:pPr>
            <a:r>
              <a:rPr lang="en-GB" dirty="0"/>
              <a:t>Thus the central bank in periods of </a:t>
            </a:r>
            <a:r>
              <a:rPr lang="en-GB" i="1" dirty="0"/>
              <a:t>crisis has to accept as collateral (or outright buy) new financial products</a:t>
            </a:r>
            <a:r>
              <a:rPr lang="en-GB" dirty="0"/>
              <a:t> created by the banking sector in the previous boom, in order to stabilise it.</a:t>
            </a:r>
          </a:p>
          <a:p>
            <a:pPr marL="0" indent="0">
              <a:buNone/>
            </a:pPr>
            <a:endParaRPr lang="en-GB" dirty="0"/>
          </a:p>
          <a:p>
            <a:pPr marL="0" indent="0">
              <a:buNone/>
            </a:pPr>
            <a:r>
              <a:rPr lang="en-GB" dirty="0"/>
              <a:t>But by doing this it legitimises the process of new products, and therefore starts another cycle of financial innovation and boom- therefore, by acting to stabilise the system, it creates the seeds of further instability.  </a:t>
            </a:r>
          </a:p>
        </p:txBody>
      </p:sp>
    </p:spTree>
    <p:extLst>
      <p:ext uri="{BB962C8B-B14F-4D97-AF65-F5344CB8AC3E}">
        <p14:creationId xmlns:p14="http://schemas.microsoft.com/office/powerpoint/2010/main" val="182386493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Richard Koo and Balance Sheet Depressions</a:t>
            </a:r>
          </a:p>
        </p:txBody>
      </p:sp>
      <p:sp>
        <p:nvSpPr>
          <p:cNvPr id="3" name="Content Placeholder 2"/>
          <p:cNvSpPr>
            <a:spLocks noGrp="1"/>
          </p:cNvSpPr>
          <p:nvPr>
            <p:ph idx="1"/>
          </p:nvPr>
        </p:nvSpPr>
        <p:spPr/>
        <p:txBody>
          <a:bodyPr>
            <a:normAutofit fontScale="85000" lnSpcReduction="20000"/>
          </a:bodyPr>
          <a:lstStyle/>
          <a:p>
            <a:r>
              <a:rPr lang="en-GB" dirty="0"/>
              <a:t>Koo’s theory of Balance Sheet Depressions came from his reflections of the 1980s Japanese market crash and subsequent long recession.</a:t>
            </a:r>
          </a:p>
          <a:p>
            <a:pPr marL="0" indent="0">
              <a:buNone/>
            </a:pPr>
            <a:endParaRPr lang="en-GB" dirty="0"/>
          </a:p>
          <a:p>
            <a:r>
              <a:rPr lang="en-GB" dirty="0"/>
              <a:t>Koo suggests that what happened in the Japanese bubble is the following:</a:t>
            </a:r>
          </a:p>
          <a:p>
            <a:pPr lvl="1"/>
            <a:r>
              <a:rPr lang="en-GB" dirty="0"/>
              <a:t>Companies prior to 1990 had invested massively in assets, including real estate assets.</a:t>
            </a:r>
          </a:p>
          <a:p>
            <a:pPr lvl="1"/>
            <a:r>
              <a:rPr lang="en-GB" dirty="0"/>
              <a:t>When the asset price collapsed they found themselves with liabilities well above of their assets.</a:t>
            </a:r>
          </a:p>
          <a:p>
            <a:pPr lvl="1"/>
            <a:r>
              <a:rPr lang="en-GB" dirty="0"/>
              <a:t>Their immediate and rational reaction was to deleverage- i.e. try to start reducing the debt they owed. </a:t>
            </a:r>
          </a:p>
        </p:txBody>
      </p:sp>
    </p:spTree>
    <p:extLst>
      <p:ext uri="{BB962C8B-B14F-4D97-AF65-F5344CB8AC3E}">
        <p14:creationId xmlns:p14="http://schemas.microsoft.com/office/powerpoint/2010/main" val="1851074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6632"/>
            <a:ext cx="9139808" cy="6840760"/>
          </a:xfrm>
        </p:spPr>
        <p:txBody>
          <a:bodyPr>
            <a:normAutofit fontScale="85000" lnSpcReduction="20000"/>
          </a:bodyPr>
          <a:lstStyle/>
          <a:p>
            <a:r>
              <a:rPr lang="en-GB" dirty="0"/>
              <a:t>The interesting factor is that these </a:t>
            </a:r>
            <a:r>
              <a:rPr lang="en-GB" b="1" i="1" dirty="0"/>
              <a:t>where insolvent but in a particular way</a:t>
            </a:r>
            <a:r>
              <a:rPr lang="en-GB" dirty="0"/>
              <a:t>.</a:t>
            </a:r>
          </a:p>
          <a:p>
            <a:pPr lvl="1"/>
            <a:r>
              <a:rPr lang="en-GB" dirty="0"/>
              <a:t>A normal firm, lets say a car company, who cannot sell its cars (demand has collapsed) may start borrowing to pay its employees or suppliers. It may start to sell assets, trying to stay afloat. But, if it cannot cover its production costs </a:t>
            </a:r>
            <a:r>
              <a:rPr lang="en-GB" b="1" i="1" dirty="0"/>
              <a:t>sooner or later it will have to declare bankruptcy and close</a:t>
            </a:r>
            <a:r>
              <a:rPr lang="en-GB" dirty="0"/>
              <a:t>.</a:t>
            </a:r>
          </a:p>
          <a:p>
            <a:pPr lvl="1"/>
            <a:r>
              <a:rPr lang="en-GB" dirty="0"/>
              <a:t> These companies had a different problem. </a:t>
            </a:r>
          </a:p>
          <a:p>
            <a:pPr lvl="2"/>
            <a:r>
              <a:rPr lang="en-GB" dirty="0"/>
              <a:t>They produced expensive goods that where sold in the market for profit. Mostly exported, so they where safe from internal demand collapse.</a:t>
            </a:r>
          </a:p>
          <a:p>
            <a:pPr lvl="2"/>
            <a:r>
              <a:rPr lang="en-GB" dirty="0"/>
              <a:t>They therefore had cash flow, and could pay their workers and suppliers of inputs.</a:t>
            </a:r>
          </a:p>
          <a:p>
            <a:pPr lvl="2"/>
            <a:r>
              <a:rPr lang="en-GB" dirty="0"/>
              <a:t>But, their balance sheet was a mess because they had invested in real estate and other assets whose market price was now below the loans these companies had taken to buy these assets.</a:t>
            </a:r>
          </a:p>
          <a:p>
            <a:pPr lvl="2"/>
            <a:r>
              <a:rPr lang="en-GB" dirty="0"/>
              <a:t>These companies where </a:t>
            </a:r>
            <a:r>
              <a:rPr lang="en-GB" b="1" i="1" dirty="0"/>
              <a:t>technically insolvent, but had liquidity!!!</a:t>
            </a:r>
          </a:p>
          <a:p>
            <a:pPr lvl="2"/>
            <a:r>
              <a:rPr lang="en-GB" b="1" i="1" dirty="0"/>
              <a:t>They therefore used their cash income to start paying back their bad loans, reducing their debt. </a:t>
            </a:r>
          </a:p>
          <a:p>
            <a:pPr lvl="2"/>
            <a:r>
              <a:rPr lang="en-GB" b="1" i="1" dirty="0"/>
              <a:t>This takes a very long time of deleveraging and reduced investment activity as the firms want to pay back their debt and stay operational instead of taking loans to maximise profits and invest in new opportunities.  </a:t>
            </a:r>
          </a:p>
        </p:txBody>
      </p:sp>
    </p:spTree>
    <p:extLst>
      <p:ext uri="{BB962C8B-B14F-4D97-AF65-F5344CB8AC3E}">
        <p14:creationId xmlns:p14="http://schemas.microsoft.com/office/powerpoint/2010/main" val="13312085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5661248"/>
            <a:ext cx="8229600" cy="576064"/>
          </a:xfrm>
        </p:spPr>
        <p:txBody>
          <a:bodyPr>
            <a:normAutofit fontScale="55000" lnSpcReduction="20000"/>
          </a:bodyPr>
          <a:lstStyle/>
          <a:p>
            <a:r>
              <a:rPr lang="en-GB" dirty="0"/>
              <a:t>This shows Koo’s cycle of balance sheet recessions- firms’ behaviour changes depending if you are at the yin or yang stage. </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1" y="188640"/>
            <a:ext cx="9111649" cy="5373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501534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4704"/>
          </a:xfrm>
        </p:spPr>
        <p:txBody>
          <a:bodyPr>
            <a:normAutofit/>
          </a:bodyPr>
          <a:lstStyle/>
          <a:p>
            <a:r>
              <a:rPr lang="en-GB" dirty="0"/>
              <a:t>Monetary policy in these situations</a:t>
            </a:r>
          </a:p>
        </p:txBody>
      </p:sp>
      <p:sp>
        <p:nvSpPr>
          <p:cNvPr id="3" name="Content Placeholder 2"/>
          <p:cNvSpPr>
            <a:spLocks noGrp="1"/>
          </p:cNvSpPr>
          <p:nvPr>
            <p:ph idx="1"/>
          </p:nvPr>
        </p:nvSpPr>
        <p:spPr>
          <a:xfrm>
            <a:off x="0" y="692696"/>
            <a:ext cx="9144000" cy="6048672"/>
          </a:xfrm>
        </p:spPr>
        <p:txBody>
          <a:bodyPr>
            <a:normAutofit fontScale="77500" lnSpcReduction="20000"/>
          </a:bodyPr>
          <a:lstStyle/>
          <a:p>
            <a:r>
              <a:rPr lang="en-GB" dirty="0"/>
              <a:t>The problem is that low interest rates have no effect when there is balance sheet depressions. </a:t>
            </a:r>
          </a:p>
          <a:p>
            <a:pPr lvl="1"/>
            <a:r>
              <a:rPr lang="en-GB" dirty="0"/>
              <a:t>Japan had zero interest rates for more than 10 years but the economy did not pick up.</a:t>
            </a:r>
          </a:p>
          <a:p>
            <a:r>
              <a:rPr lang="en-GB" dirty="0"/>
              <a:t>Balance sheet recessions create a new challenge for the central banks.</a:t>
            </a:r>
          </a:p>
          <a:p>
            <a:r>
              <a:rPr lang="en-GB" dirty="0"/>
              <a:t>Their ‘traditional’ Lender of Last Resort function is to save banks and other financial institutions that have </a:t>
            </a:r>
            <a:r>
              <a:rPr lang="en-GB" b="1" i="1" dirty="0"/>
              <a:t>liquidity problems</a:t>
            </a:r>
            <a:r>
              <a:rPr lang="en-GB" dirty="0"/>
              <a:t>, but </a:t>
            </a:r>
            <a:r>
              <a:rPr lang="en-GB" b="1" i="1" dirty="0"/>
              <a:t>good assets</a:t>
            </a:r>
            <a:r>
              <a:rPr lang="en-GB" dirty="0"/>
              <a:t>, and therefore are </a:t>
            </a:r>
            <a:r>
              <a:rPr lang="en-GB" b="1" i="1" dirty="0"/>
              <a:t>solvent</a:t>
            </a:r>
            <a:r>
              <a:rPr lang="en-GB" dirty="0"/>
              <a:t>.</a:t>
            </a:r>
          </a:p>
          <a:p>
            <a:r>
              <a:rPr lang="en-GB" dirty="0"/>
              <a:t>Here you have a situation in which a firm is technically </a:t>
            </a:r>
            <a:r>
              <a:rPr lang="en-GB" b="1" i="1" dirty="0"/>
              <a:t>insolvent</a:t>
            </a:r>
            <a:r>
              <a:rPr lang="en-GB" dirty="0"/>
              <a:t>, </a:t>
            </a:r>
            <a:r>
              <a:rPr lang="en-GB" b="1" i="1" dirty="0"/>
              <a:t>but are paying back part of the debt slowly</a:t>
            </a:r>
            <a:r>
              <a:rPr lang="en-GB" dirty="0"/>
              <a:t>, financed from its regular business operations.</a:t>
            </a:r>
          </a:p>
          <a:p>
            <a:pPr lvl="1"/>
            <a:r>
              <a:rPr lang="en-GB" dirty="0"/>
              <a:t>No one has any incentive to make this firm, (or financial intermediary) close down- the central bank, shareholders, producers etc</a:t>
            </a:r>
            <a:r>
              <a:rPr lang="en-GB" b="1" i="1" dirty="0"/>
              <a:t>. all have an incentive to try to ignore the problem</a:t>
            </a:r>
            <a:r>
              <a:rPr lang="en-GB" dirty="0"/>
              <a:t>.</a:t>
            </a:r>
          </a:p>
          <a:p>
            <a:r>
              <a:rPr lang="en-GB" dirty="0"/>
              <a:t>The problem is the firm has </a:t>
            </a:r>
            <a:r>
              <a:rPr lang="en-GB" b="1" i="1" dirty="0"/>
              <a:t>no incentive to borrow further</a:t>
            </a:r>
            <a:r>
              <a:rPr lang="en-GB" dirty="0"/>
              <a:t>, and if all firms (both financial and regular companies) are doing this, the effect is a prolonged recession.</a:t>
            </a:r>
          </a:p>
        </p:txBody>
      </p:sp>
    </p:spTree>
    <p:extLst>
      <p:ext uri="{BB962C8B-B14F-4D97-AF65-F5344CB8AC3E}">
        <p14:creationId xmlns:p14="http://schemas.microsoft.com/office/powerpoint/2010/main" val="878408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332656"/>
            <a:ext cx="8568952" cy="6120680"/>
          </a:xfrm>
        </p:spPr>
        <p:txBody>
          <a:bodyPr>
            <a:normAutofit fontScale="62500" lnSpcReduction="20000"/>
          </a:bodyPr>
          <a:lstStyle/>
          <a:p>
            <a:r>
              <a:rPr lang="en-GB" dirty="0"/>
              <a:t>By the 1970s and 1980s, Japan extended its domination to the global electronics industry as it manufactured the majority of the world’s consumer electronics products and introduced innovative and revolutionary new products.</a:t>
            </a:r>
          </a:p>
          <a:p>
            <a:pPr marL="0" indent="0">
              <a:buNone/>
            </a:pPr>
            <a:endParaRPr lang="en-GB" dirty="0"/>
          </a:p>
          <a:p>
            <a:r>
              <a:rPr lang="en-GB" dirty="0"/>
              <a:t>Japanese electronics manufacturers also established a strategic foothold in the burgeoning computer hardware industry.</a:t>
            </a:r>
          </a:p>
          <a:p>
            <a:pPr lvl="1"/>
            <a:r>
              <a:rPr lang="en-GB" dirty="0"/>
              <a:t>Nintendo monopolizing the market for semiconductor chips, circuit boards and other computer components – nearly everything except for CPU chip production, which was still dominated by American companies.</a:t>
            </a:r>
          </a:p>
          <a:p>
            <a:pPr marL="457200" lvl="1" indent="0">
              <a:buNone/>
            </a:pPr>
            <a:endParaRPr lang="en-GB" dirty="0"/>
          </a:p>
          <a:p>
            <a:r>
              <a:rPr lang="en-GB" dirty="0"/>
              <a:t>Japan’s “Economic Miracle” of the late-twentieth century caused the country’s standard of living to soar to among the highest in the world and its people had the world’s longest life expectancy.</a:t>
            </a:r>
          </a:p>
          <a:p>
            <a:r>
              <a:rPr lang="en-GB" dirty="0"/>
              <a:t>Japan’s specific brand of capitalism was different to the economies we have looked into now:</a:t>
            </a:r>
          </a:p>
          <a:p>
            <a:pPr lvl="1"/>
            <a:r>
              <a:rPr lang="en-GB" dirty="0"/>
              <a:t>The role of authorities was wide-ranging, but largely undefined.</a:t>
            </a:r>
          </a:p>
          <a:p>
            <a:pPr lvl="2"/>
            <a:r>
              <a:rPr lang="en-GB" dirty="0"/>
              <a:t>The government had large informal control of the market through its agencies.</a:t>
            </a:r>
          </a:p>
          <a:p>
            <a:pPr lvl="1"/>
            <a:r>
              <a:rPr lang="en-GB" dirty="0"/>
              <a:t>Japan still had strong elements of feudalism and hierarchy in its society.</a:t>
            </a:r>
          </a:p>
          <a:p>
            <a:pPr lvl="1"/>
            <a:r>
              <a:rPr lang="en-GB" dirty="0"/>
              <a:t>Employment mobility was low. People joined a company for a lifetime of work.</a:t>
            </a:r>
          </a:p>
          <a:p>
            <a:pPr lvl="1"/>
            <a:r>
              <a:rPr lang="en-GB" dirty="0"/>
              <a:t>Production was geared primarily towards exports to the world. </a:t>
            </a:r>
          </a:p>
          <a:p>
            <a:pPr lvl="1"/>
            <a:r>
              <a:rPr lang="en-GB" dirty="0"/>
              <a:t>Companies focused on long-term planning with bank loan support.</a:t>
            </a:r>
          </a:p>
        </p:txBody>
      </p:sp>
    </p:spTree>
    <p:extLst>
      <p:ext uri="{BB962C8B-B14F-4D97-AF65-F5344CB8AC3E}">
        <p14:creationId xmlns:p14="http://schemas.microsoft.com/office/powerpoint/2010/main" val="19699585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551" y="188640"/>
            <a:ext cx="8611887" cy="792088"/>
          </a:xfrm>
        </p:spPr>
        <p:txBody>
          <a:bodyPr>
            <a:normAutofit/>
          </a:bodyPr>
          <a:lstStyle/>
          <a:p>
            <a:r>
              <a:rPr lang="en-GB" dirty="0"/>
              <a:t>Revision: Central Bank action</a:t>
            </a:r>
          </a:p>
        </p:txBody>
      </p:sp>
      <p:sp>
        <p:nvSpPr>
          <p:cNvPr id="3" name="Content Placeholder 2"/>
          <p:cNvSpPr>
            <a:spLocks noGrp="1"/>
          </p:cNvSpPr>
          <p:nvPr>
            <p:ph idx="1"/>
          </p:nvPr>
        </p:nvSpPr>
        <p:spPr>
          <a:xfrm>
            <a:off x="190758" y="853188"/>
            <a:ext cx="8717691" cy="6004812"/>
          </a:xfrm>
        </p:spPr>
        <p:txBody>
          <a:bodyPr>
            <a:normAutofit fontScale="70000" lnSpcReduction="20000"/>
          </a:bodyPr>
          <a:lstStyle/>
          <a:p>
            <a:r>
              <a:rPr lang="en-GB" dirty="0"/>
              <a:t>In general central banks have two objectives. These are:</a:t>
            </a:r>
          </a:p>
          <a:p>
            <a:pPr lvl="1"/>
            <a:r>
              <a:rPr lang="en-GB" b="1" dirty="0"/>
              <a:t>Price stability</a:t>
            </a:r>
            <a:r>
              <a:rPr lang="en-GB" dirty="0"/>
              <a:t>. Keeping inflation low.</a:t>
            </a:r>
          </a:p>
          <a:p>
            <a:pPr lvl="1"/>
            <a:r>
              <a:rPr lang="en-GB" b="1" dirty="0"/>
              <a:t>Financial stability</a:t>
            </a:r>
            <a:r>
              <a:rPr lang="en-GB" dirty="0"/>
              <a:t>. Averting financial crises.</a:t>
            </a:r>
          </a:p>
          <a:p>
            <a:r>
              <a:rPr lang="en-GB" dirty="0"/>
              <a:t>In order to achieve these goals central banks have the following instruments:</a:t>
            </a:r>
          </a:p>
          <a:p>
            <a:pPr lvl="1"/>
            <a:r>
              <a:rPr lang="en-GB" dirty="0"/>
              <a:t>Reserve requirements</a:t>
            </a:r>
          </a:p>
          <a:p>
            <a:pPr lvl="1"/>
            <a:r>
              <a:rPr lang="en-GB" dirty="0"/>
              <a:t>Open Market Operations</a:t>
            </a:r>
          </a:p>
          <a:p>
            <a:pPr lvl="1"/>
            <a:r>
              <a:rPr lang="en-GB" dirty="0"/>
              <a:t>Discount window</a:t>
            </a:r>
          </a:p>
          <a:p>
            <a:r>
              <a:rPr lang="en-GB" dirty="0"/>
              <a:t>Other important instruments set by the government:</a:t>
            </a:r>
          </a:p>
          <a:p>
            <a:pPr lvl="1"/>
            <a:r>
              <a:rPr lang="en-GB" dirty="0"/>
              <a:t>Deposit insurance</a:t>
            </a:r>
          </a:p>
          <a:p>
            <a:pPr lvl="2"/>
            <a:r>
              <a:rPr lang="en-GB" dirty="0"/>
              <a:t>In most economies your deposits in banks up to an amount are guaranteed by the government.</a:t>
            </a:r>
          </a:p>
          <a:p>
            <a:pPr lvl="1"/>
            <a:r>
              <a:rPr lang="en-GB" dirty="0"/>
              <a:t>Capital requirements</a:t>
            </a:r>
          </a:p>
          <a:p>
            <a:pPr lvl="2"/>
            <a:r>
              <a:rPr lang="en-GB" dirty="0"/>
              <a:t>The amount of capital that commercial banks are expected to hold for a level of deposits.</a:t>
            </a:r>
          </a:p>
          <a:p>
            <a:r>
              <a:rPr lang="en-GB" dirty="0"/>
              <a:t>More recent non-conventional tools include:</a:t>
            </a:r>
          </a:p>
          <a:p>
            <a:pPr lvl="1"/>
            <a:r>
              <a:rPr lang="en-GB" dirty="0"/>
              <a:t>Quantitative Easing</a:t>
            </a:r>
          </a:p>
          <a:p>
            <a:pPr lvl="2"/>
            <a:r>
              <a:rPr lang="en-GB" dirty="0"/>
              <a:t>Buying of financial assets from commercial banks with the double intention of increasing the money base and supporting the price of financial assets.</a:t>
            </a:r>
          </a:p>
        </p:txBody>
      </p:sp>
      <p:cxnSp>
        <p:nvCxnSpPr>
          <p:cNvPr id="4" name="Straight Connector 3"/>
          <p:cNvCxnSpPr/>
          <p:nvPr/>
        </p:nvCxnSpPr>
        <p:spPr>
          <a:xfrm>
            <a:off x="235550" y="836712"/>
            <a:ext cx="8611887" cy="16476"/>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003549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Central banks- how should they operate?</a:t>
            </a:r>
          </a:p>
        </p:txBody>
      </p:sp>
      <p:sp>
        <p:nvSpPr>
          <p:cNvPr id="3" name="Content Placeholder 2"/>
          <p:cNvSpPr>
            <a:spLocks noGrp="1"/>
          </p:cNvSpPr>
          <p:nvPr>
            <p:ph idx="1"/>
          </p:nvPr>
        </p:nvSpPr>
        <p:spPr>
          <a:xfrm>
            <a:off x="457200" y="1484784"/>
            <a:ext cx="8229600" cy="4641379"/>
          </a:xfrm>
        </p:spPr>
        <p:txBody>
          <a:bodyPr>
            <a:normAutofit fontScale="85000" lnSpcReduction="10000"/>
          </a:bodyPr>
          <a:lstStyle/>
          <a:p>
            <a:r>
              <a:rPr lang="en-GB" dirty="0"/>
              <a:t>Other issues:</a:t>
            </a:r>
          </a:p>
          <a:p>
            <a:pPr lvl="1"/>
            <a:r>
              <a:rPr lang="en-GB" dirty="0"/>
              <a:t>Overseeing commercial banks solvency and liquidity.</a:t>
            </a:r>
          </a:p>
          <a:p>
            <a:pPr lvl="1"/>
            <a:r>
              <a:rPr lang="en-GB" dirty="0"/>
              <a:t>Monitoring the quality of assets given as collateral.</a:t>
            </a:r>
          </a:p>
          <a:p>
            <a:pPr lvl="1"/>
            <a:r>
              <a:rPr lang="en-GB" dirty="0"/>
              <a:t>Observing asset prices not directly related to the inflation index: </a:t>
            </a:r>
          </a:p>
          <a:p>
            <a:pPr lvl="2"/>
            <a:r>
              <a:rPr lang="en-GB" dirty="0"/>
              <a:t>Stock market valuations</a:t>
            </a:r>
          </a:p>
          <a:p>
            <a:pPr lvl="2"/>
            <a:r>
              <a:rPr lang="en-GB" dirty="0"/>
              <a:t>Exchange rates</a:t>
            </a:r>
          </a:p>
          <a:p>
            <a:pPr lvl="2"/>
            <a:r>
              <a:rPr lang="en-GB" dirty="0"/>
              <a:t>Assets prices (especially housing and other durables)</a:t>
            </a:r>
          </a:p>
          <a:p>
            <a:pPr marL="914400" lvl="2" indent="0">
              <a:buNone/>
            </a:pPr>
            <a:endParaRPr lang="en-GB" dirty="0"/>
          </a:p>
          <a:p>
            <a:r>
              <a:rPr lang="en-GB" dirty="0"/>
              <a:t>An important question is if the central bankers should be free to operate as they see fit in every situation, or their action should be constrained by rules.</a:t>
            </a:r>
          </a:p>
        </p:txBody>
      </p:sp>
    </p:spTree>
    <p:extLst>
      <p:ext uri="{BB962C8B-B14F-4D97-AF65-F5344CB8AC3E}">
        <p14:creationId xmlns:p14="http://schemas.microsoft.com/office/powerpoint/2010/main" val="14641216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648072"/>
          </a:xfrm>
        </p:spPr>
        <p:txBody>
          <a:bodyPr>
            <a:normAutofit fontScale="90000"/>
          </a:bodyPr>
          <a:lstStyle/>
          <a:p>
            <a:r>
              <a:rPr lang="en-GB" dirty="0"/>
              <a:t>Operational issues</a:t>
            </a:r>
          </a:p>
        </p:txBody>
      </p:sp>
      <p:sp>
        <p:nvSpPr>
          <p:cNvPr id="3" name="Content Placeholder 2"/>
          <p:cNvSpPr>
            <a:spLocks noGrp="1"/>
          </p:cNvSpPr>
          <p:nvPr>
            <p:ph idx="1"/>
          </p:nvPr>
        </p:nvSpPr>
        <p:spPr>
          <a:xfrm>
            <a:off x="179512" y="764704"/>
            <a:ext cx="8784976" cy="5361459"/>
          </a:xfrm>
        </p:spPr>
        <p:txBody>
          <a:bodyPr>
            <a:normAutofit fontScale="85000" lnSpcReduction="20000"/>
          </a:bodyPr>
          <a:lstStyle/>
          <a:p>
            <a:r>
              <a:rPr lang="en-GB" dirty="0"/>
              <a:t>Occasionally CB make a distinction between </a:t>
            </a:r>
            <a:r>
              <a:rPr lang="en-GB" i="1" dirty="0"/>
              <a:t>ultimate</a:t>
            </a:r>
            <a:r>
              <a:rPr lang="en-GB" dirty="0"/>
              <a:t> and </a:t>
            </a:r>
            <a:r>
              <a:rPr lang="en-GB" i="1" dirty="0"/>
              <a:t>intermediate</a:t>
            </a:r>
            <a:r>
              <a:rPr lang="en-GB" dirty="0"/>
              <a:t> targets.</a:t>
            </a:r>
          </a:p>
          <a:p>
            <a:pPr marL="0" indent="0">
              <a:buNone/>
            </a:pPr>
            <a:endParaRPr lang="en-GB" dirty="0"/>
          </a:p>
          <a:p>
            <a:pPr lvl="1"/>
            <a:r>
              <a:rPr lang="en-GB" b="1" dirty="0"/>
              <a:t>Ultimate</a:t>
            </a:r>
            <a:r>
              <a:rPr lang="en-GB" dirty="0"/>
              <a:t> targets are targets like inflation and unemployment.</a:t>
            </a:r>
          </a:p>
          <a:p>
            <a:pPr lvl="1"/>
            <a:r>
              <a:rPr lang="en-GB" b="1" dirty="0"/>
              <a:t>Intermediate</a:t>
            </a:r>
            <a:r>
              <a:rPr lang="en-GB" dirty="0"/>
              <a:t> targets could be the interest rate or money growth. Targets which are more immediately achievable. </a:t>
            </a:r>
          </a:p>
          <a:p>
            <a:pPr lvl="1"/>
            <a:r>
              <a:rPr lang="en-GB" dirty="0"/>
              <a:t>The idea is to use the intermediate target to achieve the ultimate target. The need for intermediate targets exists because of lags and lack of knowledge.</a:t>
            </a:r>
          </a:p>
          <a:p>
            <a:pPr marL="457200" lvl="1" indent="0">
              <a:buNone/>
            </a:pPr>
            <a:endParaRPr lang="en-GB" dirty="0"/>
          </a:p>
          <a:p>
            <a:pPr lvl="1"/>
            <a:r>
              <a:rPr lang="en-GB" dirty="0"/>
              <a:t>The problem of intermediate targets is that they may not have a stable relationship to the ultimate target, especially in times of crises. </a:t>
            </a:r>
          </a:p>
          <a:p>
            <a:pPr lvl="2"/>
            <a:r>
              <a:rPr lang="en-GB" dirty="0"/>
              <a:t>For example, the money base is a bad target for predicting inflation in a crisis, as the money multiplier has collapsed. </a:t>
            </a:r>
          </a:p>
        </p:txBody>
      </p:sp>
    </p:spTree>
    <p:extLst>
      <p:ext uri="{BB962C8B-B14F-4D97-AF65-F5344CB8AC3E}">
        <p14:creationId xmlns:p14="http://schemas.microsoft.com/office/powerpoint/2010/main" val="27866078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problems of monetary policy</a:t>
            </a:r>
          </a:p>
        </p:txBody>
      </p:sp>
      <p:sp>
        <p:nvSpPr>
          <p:cNvPr id="3" name="Content Placeholder 2"/>
          <p:cNvSpPr>
            <a:spLocks noGrp="1"/>
          </p:cNvSpPr>
          <p:nvPr>
            <p:ph idx="1"/>
          </p:nvPr>
        </p:nvSpPr>
        <p:spPr>
          <a:xfrm>
            <a:off x="457200" y="1196752"/>
            <a:ext cx="8229600" cy="5256584"/>
          </a:xfrm>
        </p:spPr>
        <p:txBody>
          <a:bodyPr>
            <a:normAutofit fontScale="77500" lnSpcReduction="20000"/>
          </a:bodyPr>
          <a:lstStyle/>
          <a:p>
            <a:pPr marL="0" indent="0">
              <a:buNone/>
            </a:pPr>
            <a:endParaRPr lang="en-GB" dirty="0"/>
          </a:p>
          <a:p>
            <a:pPr marL="0" indent="0">
              <a:buNone/>
            </a:pPr>
            <a:r>
              <a:rPr lang="en-GB" dirty="0"/>
              <a:t>The problem of timing:</a:t>
            </a:r>
          </a:p>
          <a:p>
            <a:pPr marL="0" indent="0">
              <a:buNone/>
            </a:pPr>
            <a:endParaRPr lang="en-GB" dirty="0"/>
          </a:p>
          <a:p>
            <a:r>
              <a:rPr lang="en-GB" u="sng" dirty="0"/>
              <a:t>Inside lag</a:t>
            </a:r>
            <a:r>
              <a:rPr lang="en-GB" dirty="0"/>
              <a:t>: The period it takes to act.</a:t>
            </a:r>
          </a:p>
          <a:p>
            <a:pPr lvl="1"/>
            <a:r>
              <a:rPr lang="en-GB" b="1" dirty="0"/>
              <a:t>The recognition lag</a:t>
            </a:r>
            <a:r>
              <a:rPr lang="en-GB" dirty="0"/>
              <a:t>: the period that elapses between the time a disturbance occurs and the time the policymakers recognise that action is required.</a:t>
            </a:r>
          </a:p>
          <a:p>
            <a:pPr lvl="1"/>
            <a:r>
              <a:rPr lang="en-GB" b="1" dirty="0"/>
              <a:t>Decision lag</a:t>
            </a:r>
            <a:r>
              <a:rPr lang="en-GB" dirty="0"/>
              <a:t>: the time it takes from the recognition of a problem to actually decide to take action.</a:t>
            </a:r>
          </a:p>
          <a:p>
            <a:pPr lvl="1"/>
            <a:r>
              <a:rPr lang="en-GB" b="1" dirty="0"/>
              <a:t>Action lag</a:t>
            </a:r>
            <a:r>
              <a:rPr lang="en-GB" dirty="0"/>
              <a:t>: from the time a decision is taken to actual implementation.</a:t>
            </a:r>
          </a:p>
          <a:p>
            <a:pPr marL="457200" lvl="1" indent="0">
              <a:buNone/>
            </a:pPr>
            <a:endParaRPr lang="en-GB" dirty="0"/>
          </a:p>
          <a:p>
            <a:r>
              <a:rPr lang="en-GB" u="sng" dirty="0"/>
              <a:t>Outside lag</a:t>
            </a:r>
            <a:r>
              <a:rPr lang="en-GB" dirty="0"/>
              <a:t>: The period it takes for an action to have an effect on the market.</a:t>
            </a:r>
          </a:p>
          <a:p>
            <a:pPr lvl="1"/>
            <a:r>
              <a:rPr lang="en-GB" dirty="0"/>
              <a:t>It may take many months for a policy to be effective. The effects may be small at first and spread over time.</a:t>
            </a:r>
          </a:p>
          <a:p>
            <a:pPr lvl="1"/>
            <a:endParaRPr lang="en-GB" dirty="0"/>
          </a:p>
        </p:txBody>
      </p:sp>
    </p:spTree>
    <p:extLst>
      <p:ext uri="{BB962C8B-B14F-4D97-AF65-F5344CB8AC3E}">
        <p14:creationId xmlns:p14="http://schemas.microsoft.com/office/powerpoint/2010/main" val="124028039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rmAutofit fontScale="90000"/>
          </a:bodyPr>
          <a:lstStyle/>
          <a:p>
            <a:r>
              <a:rPr lang="en-GB" dirty="0"/>
              <a:t>Rules vs. discretion discussion</a:t>
            </a:r>
          </a:p>
        </p:txBody>
      </p:sp>
      <p:sp>
        <p:nvSpPr>
          <p:cNvPr id="3" name="Content Placeholder 2"/>
          <p:cNvSpPr>
            <a:spLocks noGrp="1"/>
          </p:cNvSpPr>
          <p:nvPr>
            <p:ph idx="1"/>
          </p:nvPr>
        </p:nvSpPr>
        <p:spPr>
          <a:xfrm>
            <a:off x="457200" y="1052736"/>
            <a:ext cx="8229600" cy="5073427"/>
          </a:xfrm>
        </p:spPr>
        <p:txBody>
          <a:bodyPr>
            <a:normAutofit fontScale="77500" lnSpcReduction="20000"/>
          </a:bodyPr>
          <a:lstStyle/>
          <a:p>
            <a:r>
              <a:rPr lang="en-GB" dirty="0"/>
              <a:t>Remember that the Austrian school (as well as other economists) are very worried that central bankers and politicians in general will do more harm than good when manipulating the market. This is for the following reasons:</a:t>
            </a:r>
          </a:p>
          <a:p>
            <a:pPr lvl="1"/>
            <a:r>
              <a:rPr lang="en-GB" dirty="0"/>
              <a:t>They may </a:t>
            </a:r>
            <a:r>
              <a:rPr lang="en-GB" b="1" i="1" dirty="0"/>
              <a:t>not have the right information </a:t>
            </a:r>
            <a:r>
              <a:rPr lang="en-GB" dirty="0"/>
              <a:t>when they take the decision.</a:t>
            </a:r>
          </a:p>
          <a:p>
            <a:pPr lvl="1"/>
            <a:r>
              <a:rPr lang="en-GB" dirty="0"/>
              <a:t>They may </a:t>
            </a:r>
            <a:r>
              <a:rPr lang="en-GB" b="1" i="1" dirty="0"/>
              <a:t>decide on political grounds </a:t>
            </a:r>
            <a:r>
              <a:rPr lang="en-GB" dirty="0"/>
              <a:t>(to get re-elected) instead of doing the action the economy needs.</a:t>
            </a:r>
          </a:p>
          <a:p>
            <a:pPr lvl="1"/>
            <a:r>
              <a:rPr lang="en-GB" dirty="0"/>
              <a:t>They may </a:t>
            </a:r>
            <a:r>
              <a:rPr lang="en-GB" b="1" i="1" dirty="0"/>
              <a:t>lack credibility with the public</a:t>
            </a:r>
            <a:r>
              <a:rPr lang="en-GB" dirty="0"/>
              <a:t>, as their lack of knowledge and suspect motives will make the public not believe the sincerity of their policy pronouncements.</a:t>
            </a:r>
          </a:p>
          <a:p>
            <a:pPr marL="457200" lvl="1" indent="0">
              <a:buNone/>
            </a:pPr>
            <a:endParaRPr lang="en-GB" dirty="0"/>
          </a:p>
          <a:p>
            <a:r>
              <a:rPr lang="en-GB" dirty="0"/>
              <a:t>Therefore, it may be better </a:t>
            </a:r>
            <a:r>
              <a:rPr lang="en-GB" b="1" i="1" dirty="0"/>
              <a:t>that the government and central bankers do not have a lot of freedom to decide on policy</a:t>
            </a:r>
            <a:r>
              <a:rPr lang="en-GB" dirty="0"/>
              <a:t>.</a:t>
            </a:r>
          </a:p>
          <a:p>
            <a:endParaRPr lang="en-GB" dirty="0"/>
          </a:p>
        </p:txBody>
      </p:sp>
    </p:spTree>
    <p:extLst>
      <p:ext uri="{BB962C8B-B14F-4D97-AF65-F5344CB8AC3E}">
        <p14:creationId xmlns:p14="http://schemas.microsoft.com/office/powerpoint/2010/main" val="36189141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a:t>The way rules work</a:t>
            </a:r>
          </a:p>
        </p:txBody>
      </p:sp>
      <p:sp>
        <p:nvSpPr>
          <p:cNvPr id="3" name="Content Placeholder 2"/>
          <p:cNvSpPr>
            <a:spLocks noGrp="1"/>
          </p:cNvSpPr>
          <p:nvPr>
            <p:ph idx="1"/>
          </p:nvPr>
        </p:nvSpPr>
        <p:spPr>
          <a:xfrm>
            <a:off x="107504" y="836712"/>
            <a:ext cx="8928992" cy="5832648"/>
          </a:xfrm>
        </p:spPr>
        <p:txBody>
          <a:bodyPr>
            <a:normAutofit fontScale="92500" lnSpcReduction="10000"/>
          </a:bodyPr>
          <a:lstStyle/>
          <a:p>
            <a:r>
              <a:rPr lang="en-GB" dirty="0"/>
              <a:t>The authorities declare a rule, to be followed under this set of conditions. </a:t>
            </a:r>
          </a:p>
          <a:p>
            <a:pPr lvl="1"/>
            <a:r>
              <a:rPr lang="en-GB" dirty="0"/>
              <a:t>It could be something simple- the monetary base grows by 2% a year. </a:t>
            </a:r>
          </a:p>
          <a:p>
            <a:pPr lvl="1"/>
            <a:r>
              <a:rPr lang="en-GB" dirty="0"/>
              <a:t>More recently Central Banks observe Taylor rules. These rules put weight on inflation and output gap. A general format would look like this:</a:t>
            </a:r>
          </a:p>
          <a:p>
            <a:pPr marL="457200" lvl="1" indent="0">
              <a:buNone/>
            </a:pPr>
            <a:endParaRPr lang="en-GB" dirty="0"/>
          </a:p>
          <a:p>
            <a:pPr marL="457200" lvl="1" indent="0">
              <a:buNone/>
            </a:pPr>
            <a:endParaRPr lang="en-GB" dirty="0"/>
          </a:p>
          <a:p>
            <a:pPr marL="457200" lvl="1" indent="0">
              <a:buNone/>
            </a:pPr>
            <a:endParaRPr lang="en-GB" dirty="0"/>
          </a:p>
          <a:p>
            <a:pPr lvl="1"/>
            <a:r>
              <a:rPr lang="en-GB" dirty="0"/>
              <a:t>With </a:t>
            </a:r>
            <a:r>
              <a:rPr lang="en-GB" dirty="0" err="1"/>
              <a:t>i</a:t>
            </a:r>
            <a:r>
              <a:rPr lang="en-GB" dirty="0"/>
              <a:t> at time t the interest rate the central bank sets, r* the real interest rate,</a:t>
            </a:r>
            <a:r>
              <a:rPr lang="el-GR" dirty="0"/>
              <a:t>π</a:t>
            </a:r>
            <a:r>
              <a:rPr lang="en-GB" dirty="0"/>
              <a:t>* the target inflation rate </a:t>
            </a:r>
            <a:r>
              <a:rPr lang="el-GR" dirty="0"/>
              <a:t>π</a:t>
            </a:r>
            <a:r>
              <a:rPr lang="en-GB" dirty="0"/>
              <a:t> at time t the actual inflation rate, Y* the target income, and Y at the t, the actual income, finally, a and b are parameter weights. </a:t>
            </a:r>
          </a:p>
          <a:p>
            <a:pPr lvl="1"/>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4256969162"/>
              </p:ext>
            </p:extLst>
          </p:nvPr>
        </p:nvGraphicFramePr>
        <p:xfrm>
          <a:off x="1691680" y="3717032"/>
          <a:ext cx="6007100" cy="1295400"/>
        </p:xfrm>
        <a:graphic>
          <a:graphicData uri="http://schemas.openxmlformats.org/presentationml/2006/ole">
            <mc:AlternateContent xmlns:mc="http://schemas.openxmlformats.org/markup-compatibility/2006">
              <mc:Choice xmlns:v="urn:schemas-microsoft-com:vml" Requires="v">
                <p:oleObj name="Equation" r:id="rId2" imgW="2489040" imgH="457200" progId="Equation.DSMT4">
                  <p:embed/>
                </p:oleObj>
              </mc:Choice>
              <mc:Fallback>
                <p:oleObj name="Equation" r:id="rId2" imgW="2489040" imgH="457200" progId="Equation.DSMT4">
                  <p:embed/>
                  <p:pic>
                    <p:nvPicPr>
                      <p:cNvPr id="0" name=""/>
                      <p:cNvPicPr/>
                      <p:nvPr/>
                    </p:nvPicPr>
                    <p:blipFill>
                      <a:blip r:embed="rId3"/>
                      <a:stretch>
                        <a:fillRect/>
                      </a:stretch>
                    </p:blipFill>
                    <p:spPr>
                      <a:xfrm>
                        <a:off x="1691680" y="3717032"/>
                        <a:ext cx="6007100" cy="1295400"/>
                      </a:xfrm>
                      <a:prstGeom prst="rect">
                        <a:avLst/>
                      </a:prstGeom>
                    </p:spPr>
                  </p:pic>
                </p:oleObj>
              </mc:Fallback>
            </mc:AlternateContent>
          </a:graphicData>
        </a:graphic>
      </p:graphicFrame>
    </p:spTree>
    <p:extLst>
      <p:ext uri="{BB962C8B-B14F-4D97-AF65-F5344CB8AC3E}">
        <p14:creationId xmlns:p14="http://schemas.microsoft.com/office/powerpoint/2010/main" val="16594328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fontScale="90000"/>
          </a:bodyPr>
          <a:lstStyle/>
          <a:p>
            <a:r>
              <a:rPr lang="en-GB" dirty="0"/>
              <a:t>Issues with rules</a:t>
            </a:r>
          </a:p>
        </p:txBody>
      </p:sp>
      <p:sp>
        <p:nvSpPr>
          <p:cNvPr id="3" name="Content Placeholder 2"/>
          <p:cNvSpPr>
            <a:spLocks noGrp="1"/>
          </p:cNvSpPr>
          <p:nvPr>
            <p:ph idx="1"/>
          </p:nvPr>
        </p:nvSpPr>
        <p:spPr>
          <a:xfrm>
            <a:off x="107504" y="980728"/>
            <a:ext cx="8928992" cy="5544616"/>
          </a:xfrm>
        </p:spPr>
        <p:txBody>
          <a:bodyPr>
            <a:normAutofit fontScale="62500" lnSpcReduction="20000"/>
          </a:bodyPr>
          <a:lstStyle/>
          <a:p>
            <a:r>
              <a:rPr lang="en-GB" dirty="0"/>
              <a:t>Even if the central bank agrees to implement this policy all the time and inflexibly, you see there is still some discretion involved. </a:t>
            </a:r>
          </a:p>
          <a:p>
            <a:pPr lvl="1"/>
            <a:r>
              <a:rPr lang="en-GB" dirty="0"/>
              <a:t>Many of these variables have to be estimated and are open to different estimation value (what is the real interest rate of the economy at any time- even if such a single estimate exists, its not easily observable). </a:t>
            </a:r>
          </a:p>
          <a:p>
            <a:r>
              <a:rPr lang="en-GB" dirty="0"/>
              <a:t>You can of course continue to reduce discretion by setting more and more things into being part of the rule.</a:t>
            </a:r>
          </a:p>
          <a:p>
            <a:r>
              <a:rPr lang="en-GB" dirty="0"/>
              <a:t>The problem is the bank will find it impossible to react if something unexpected and unpredictable happens. </a:t>
            </a:r>
          </a:p>
          <a:p>
            <a:pPr lvl="1"/>
            <a:r>
              <a:rPr lang="en-GB" dirty="0"/>
              <a:t>In such a case who would have </a:t>
            </a:r>
            <a:r>
              <a:rPr lang="en-GB" i="1" dirty="0"/>
              <a:t>the right to change the rule</a:t>
            </a:r>
            <a:r>
              <a:rPr lang="en-GB" dirty="0"/>
              <a:t>? Or to abandon it?</a:t>
            </a:r>
          </a:p>
          <a:p>
            <a:pPr lvl="1"/>
            <a:r>
              <a:rPr lang="en-GB" dirty="0"/>
              <a:t>And who has </a:t>
            </a:r>
            <a:r>
              <a:rPr lang="en-GB" i="1" dirty="0"/>
              <a:t>the right to set the rule in the first place</a:t>
            </a:r>
            <a:r>
              <a:rPr lang="en-GB" dirty="0"/>
              <a:t>? Especially if it influences the lives of millions of people.</a:t>
            </a:r>
          </a:p>
          <a:p>
            <a:pPr marL="457200" lvl="1" indent="0">
              <a:buNone/>
            </a:pPr>
            <a:r>
              <a:rPr lang="en-GB" dirty="0"/>
              <a:t> </a:t>
            </a:r>
          </a:p>
          <a:p>
            <a:r>
              <a:rPr lang="en-GB" dirty="0"/>
              <a:t>The rules vs. discretion discussion ultimately has to do </a:t>
            </a:r>
            <a:r>
              <a:rPr lang="en-GB" b="1" i="1" dirty="0"/>
              <a:t>with democratic legitimacy of central bank action</a:t>
            </a:r>
            <a:r>
              <a:rPr lang="en-GB" dirty="0"/>
              <a:t>, and the trade-off between technocrats deciding policy actions and the constraints they themselves, and political leaders place on them.  </a:t>
            </a:r>
          </a:p>
          <a:p>
            <a:pPr lvl="1"/>
            <a:r>
              <a:rPr lang="en-GB" b="1" i="1" dirty="0"/>
              <a:t>The broader question is where does the legitimacy of central bank action actually rest, and how should it behave and decide policy in a modern democratic state? </a:t>
            </a:r>
            <a:r>
              <a:rPr lang="en-GB" dirty="0"/>
              <a:t>We will return to this question in the future. </a:t>
            </a:r>
          </a:p>
        </p:txBody>
      </p:sp>
    </p:spTree>
    <p:extLst>
      <p:ext uri="{BB962C8B-B14F-4D97-AF65-F5344CB8AC3E}">
        <p14:creationId xmlns:p14="http://schemas.microsoft.com/office/powerpoint/2010/main" val="1655951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90066"/>
          </a:xfrm>
        </p:spPr>
        <p:txBody>
          <a:bodyPr>
            <a:normAutofit fontScale="90000"/>
          </a:bodyPr>
          <a:lstStyle/>
          <a:p>
            <a:r>
              <a:rPr lang="en-GB" dirty="0"/>
              <a:t>The 1980s</a:t>
            </a:r>
          </a:p>
        </p:txBody>
      </p:sp>
      <p:sp>
        <p:nvSpPr>
          <p:cNvPr id="3" name="Content Placeholder 2"/>
          <p:cNvSpPr>
            <a:spLocks noGrp="1"/>
          </p:cNvSpPr>
          <p:nvPr>
            <p:ph idx="1"/>
          </p:nvPr>
        </p:nvSpPr>
        <p:spPr>
          <a:xfrm>
            <a:off x="179512" y="908720"/>
            <a:ext cx="8784976" cy="5616624"/>
          </a:xfrm>
        </p:spPr>
        <p:txBody>
          <a:bodyPr>
            <a:normAutofit fontScale="77500" lnSpcReduction="20000"/>
          </a:bodyPr>
          <a:lstStyle/>
          <a:p>
            <a:r>
              <a:rPr lang="en-GB" dirty="0"/>
              <a:t>The Japanese financial system did not traditionally depend on the stock market in comparison to the US.</a:t>
            </a:r>
          </a:p>
          <a:p>
            <a:pPr lvl="1"/>
            <a:r>
              <a:rPr lang="en-GB" dirty="0"/>
              <a:t>The Japanese culture was hierarchical and respected the established social order, instead of prioritising individual profit.</a:t>
            </a:r>
          </a:p>
          <a:p>
            <a:r>
              <a:rPr lang="en-GB" dirty="0"/>
              <a:t>Japan </a:t>
            </a:r>
            <a:r>
              <a:rPr lang="en-GB" b="1" i="1" dirty="0"/>
              <a:t>had huge trade surpluses</a:t>
            </a:r>
            <a:r>
              <a:rPr lang="en-GB" dirty="0"/>
              <a:t>. </a:t>
            </a:r>
          </a:p>
          <a:p>
            <a:pPr lvl="1"/>
            <a:r>
              <a:rPr lang="en-GB" dirty="0"/>
              <a:t>They used their surplus to buy US assets and Treasury bonds.</a:t>
            </a:r>
          </a:p>
          <a:p>
            <a:r>
              <a:rPr lang="en-GB" dirty="0"/>
              <a:t> The 1980s saw </a:t>
            </a:r>
            <a:r>
              <a:rPr lang="en-GB" b="1" i="1" dirty="0"/>
              <a:t>increasing liberalisation of the stock market and the financial system in general</a:t>
            </a:r>
            <a:r>
              <a:rPr lang="en-GB" dirty="0"/>
              <a:t>.</a:t>
            </a:r>
          </a:p>
          <a:p>
            <a:pPr lvl="1"/>
            <a:r>
              <a:rPr lang="en-GB" dirty="0"/>
              <a:t>Foreign banks could buy Japanese government bonds.</a:t>
            </a:r>
          </a:p>
          <a:p>
            <a:pPr lvl="1"/>
            <a:r>
              <a:rPr lang="en-GB" dirty="0"/>
              <a:t>Restrictions on exchange trading removed.</a:t>
            </a:r>
          </a:p>
          <a:p>
            <a:pPr lvl="1"/>
            <a:r>
              <a:rPr lang="en-GB" dirty="0"/>
              <a:t>Commercial banks more free to set their interest rates.</a:t>
            </a:r>
          </a:p>
          <a:p>
            <a:r>
              <a:rPr lang="en-GB" dirty="0"/>
              <a:t>In 1984 the government </a:t>
            </a:r>
            <a:r>
              <a:rPr lang="en-GB" b="1" i="1" dirty="0"/>
              <a:t>allowed companies to trade securities without paying capital gains tax on profits</a:t>
            </a:r>
            <a:r>
              <a:rPr lang="en-GB" dirty="0"/>
              <a:t>.</a:t>
            </a:r>
          </a:p>
          <a:p>
            <a:pPr lvl="1"/>
            <a:r>
              <a:rPr lang="en-GB" dirty="0"/>
              <a:t>They could now borrow and issue bonds abroad as well.</a:t>
            </a:r>
          </a:p>
          <a:p>
            <a:pPr lvl="1"/>
            <a:r>
              <a:rPr lang="en-GB" dirty="0"/>
              <a:t>The stock market increase made speculation in the stock market very lucrative.  </a:t>
            </a:r>
          </a:p>
        </p:txBody>
      </p:sp>
    </p:spTree>
    <p:extLst>
      <p:ext uri="{BB962C8B-B14F-4D97-AF65-F5344CB8AC3E}">
        <p14:creationId xmlns:p14="http://schemas.microsoft.com/office/powerpoint/2010/main" val="4101102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fontScale="90000"/>
          </a:bodyPr>
          <a:lstStyle/>
          <a:p>
            <a:r>
              <a:rPr lang="en-GB" dirty="0"/>
              <a:t>The changing financial portfolio of businesses </a:t>
            </a:r>
          </a:p>
        </p:txBody>
      </p:sp>
      <p:sp>
        <p:nvSpPr>
          <p:cNvPr id="3" name="Content Placeholder 2"/>
          <p:cNvSpPr>
            <a:spLocks noGrp="1"/>
          </p:cNvSpPr>
          <p:nvPr>
            <p:ph idx="1"/>
          </p:nvPr>
        </p:nvSpPr>
        <p:spPr>
          <a:xfrm>
            <a:off x="107504" y="1340768"/>
            <a:ext cx="8579296" cy="5328592"/>
          </a:xfrm>
        </p:spPr>
        <p:txBody>
          <a:bodyPr>
            <a:normAutofit fontScale="85000" lnSpcReduction="20000"/>
          </a:bodyPr>
          <a:lstStyle/>
          <a:p>
            <a:r>
              <a:rPr lang="en-GB" dirty="0"/>
              <a:t>By the end of the 1980s most industrial companies listed in the Tokyo Stock Exchange operated and traded in complex financial products.</a:t>
            </a:r>
          </a:p>
          <a:p>
            <a:pPr lvl="1"/>
            <a:r>
              <a:rPr lang="en-GB" dirty="0"/>
              <a:t>“</a:t>
            </a:r>
            <a:r>
              <a:rPr lang="en-GB" b="1" i="1" dirty="0"/>
              <a:t>Over half the reported profits of the largest players </a:t>
            </a:r>
            <a:r>
              <a:rPr lang="en-GB" dirty="0"/>
              <a:t>–internationally renowned companies such as car manufacturers, Toyota and Nissan, and consumer electronics firms, Matsushita and Sharp-</a:t>
            </a:r>
            <a:r>
              <a:rPr lang="en-GB" b="1" i="1" dirty="0"/>
              <a:t> were derived from speculation</a:t>
            </a:r>
            <a:r>
              <a:rPr lang="en-GB" dirty="0"/>
              <a:t>” (Chancellor, 2000, 291)</a:t>
            </a:r>
          </a:p>
          <a:p>
            <a:pPr lvl="1"/>
            <a:r>
              <a:rPr lang="en-GB" dirty="0"/>
              <a:t>For some businesses their speculative activities overshadowed any other part of their business.</a:t>
            </a:r>
          </a:p>
          <a:p>
            <a:pPr lvl="1"/>
            <a:r>
              <a:rPr lang="en-GB" dirty="0"/>
              <a:t>But </a:t>
            </a:r>
            <a:r>
              <a:rPr lang="en-GB" b="1" i="1" dirty="0"/>
              <a:t>not all new financing was for speculation</a:t>
            </a:r>
            <a:r>
              <a:rPr lang="en-GB" dirty="0"/>
              <a:t>. Japanese businesses where technologically leading manufacturers, and some of this cash led to increasing investment in goods and services. </a:t>
            </a:r>
          </a:p>
          <a:p>
            <a:pPr lvl="2"/>
            <a:r>
              <a:rPr lang="en-GB" b="1" dirty="0"/>
              <a:t>Which shows that it was not easy at the time to see which part was speculation and which genuine investment</a:t>
            </a:r>
            <a:r>
              <a:rPr lang="en-GB" dirty="0"/>
              <a:t>.  </a:t>
            </a:r>
          </a:p>
          <a:p>
            <a:endParaRPr lang="en-GB" dirty="0"/>
          </a:p>
        </p:txBody>
      </p:sp>
    </p:spTree>
    <p:extLst>
      <p:ext uri="{BB962C8B-B14F-4D97-AF65-F5344CB8AC3E}">
        <p14:creationId xmlns:p14="http://schemas.microsoft.com/office/powerpoint/2010/main" val="31441642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229200"/>
            <a:ext cx="8229600" cy="1440160"/>
          </a:xfrm>
        </p:spPr>
        <p:txBody>
          <a:bodyPr>
            <a:normAutofit fontScale="92500" lnSpcReduction="10000"/>
          </a:bodyPr>
          <a:lstStyle/>
          <a:p>
            <a:r>
              <a:rPr lang="en-GB" dirty="0"/>
              <a:t>The Nikkei has not reached again its January 11, 1990 level of 38,170 basis points. </a:t>
            </a:r>
          </a:p>
          <a:p>
            <a:r>
              <a:rPr lang="en-GB" dirty="0"/>
              <a:t>Nikkei 225 Index as of 11 July, 2024 is at 42,224</a:t>
            </a:r>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26451"/>
            <a:ext cx="7632847" cy="53340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874332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792088"/>
          </a:xfrm>
        </p:spPr>
        <p:txBody>
          <a:bodyPr>
            <a:normAutofit/>
          </a:bodyPr>
          <a:lstStyle/>
          <a:p>
            <a:r>
              <a:rPr lang="en-GB" dirty="0"/>
              <a:t>The property boom</a:t>
            </a:r>
          </a:p>
        </p:txBody>
      </p:sp>
      <p:sp>
        <p:nvSpPr>
          <p:cNvPr id="3" name="Content Placeholder 2"/>
          <p:cNvSpPr>
            <a:spLocks noGrp="1"/>
          </p:cNvSpPr>
          <p:nvPr>
            <p:ph idx="1"/>
          </p:nvPr>
        </p:nvSpPr>
        <p:spPr>
          <a:xfrm>
            <a:off x="457200" y="1052736"/>
            <a:ext cx="8229600" cy="5073427"/>
          </a:xfrm>
        </p:spPr>
        <p:txBody>
          <a:bodyPr>
            <a:normAutofit fontScale="77500" lnSpcReduction="20000"/>
          </a:bodyPr>
          <a:lstStyle/>
          <a:p>
            <a:r>
              <a:rPr lang="en-GB" b="1" dirty="0"/>
              <a:t>Land</a:t>
            </a:r>
            <a:r>
              <a:rPr lang="en-GB" dirty="0"/>
              <a:t> holds a special position for the Japanese. Its ownership continued to </a:t>
            </a:r>
            <a:r>
              <a:rPr lang="en-GB" b="1" dirty="0"/>
              <a:t>convey status </a:t>
            </a:r>
            <a:r>
              <a:rPr lang="en-GB" dirty="0"/>
              <a:t>in a country which still had vestiges of feudal society.</a:t>
            </a:r>
          </a:p>
          <a:p>
            <a:pPr marL="0" indent="0">
              <a:buNone/>
            </a:pPr>
            <a:endParaRPr lang="en-GB" dirty="0"/>
          </a:p>
          <a:p>
            <a:r>
              <a:rPr lang="en-GB" dirty="0"/>
              <a:t>Between 1956 and 1989, </a:t>
            </a:r>
            <a:r>
              <a:rPr lang="en-GB" b="1" dirty="0"/>
              <a:t>land prices increases by  5,000%, </a:t>
            </a:r>
            <a:r>
              <a:rPr lang="en-GB" dirty="0"/>
              <a:t>while consumer prices merely doubled.</a:t>
            </a:r>
          </a:p>
          <a:p>
            <a:pPr lvl="1"/>
            <a:r>
              <a:rPr lang="en-GB" dirty="0"/>
              <a:t>During this period in only one year (1974) did land prices decline.</a:t>
            </a:r>
          </a:p>
          <a:p>
            <a:pPr lvl="1"/>
            <a:r>
              <a:rPr lang="en-GB" dirty="0"/>
              <a:t>Acting on the belief that land prices would never fall again, Japanese banks provided loans against the collateral of land rather than cash flows.</a:t>
            </a:r>
          </a:p>
          <a:p>
            <a:pPr lvl="2"/>
            <a:r>
              <a:rPr lang="en-GB" dirty="0"/>
              <a:t>Banks increased lending against property even for smaller companies.</a:t>
            </a:r>
          </a:p>
          <a:p>
            <a:pPr lvl="2"/>
            <a:endParaRPr lang="en-GB" dirty="0"/>
          </a:p>
          <a:p>
            <a:r>
              <a:rPr lang="en-GB" dirty="0"/>
              <a:t>The rising value of land </a:t>
            </a:r>
            <a:r>
              <a:rPr lang="en-GB" b="1" i="1" dirty="0"/>
              <a:t>became the engine for the creation of credit for the whole economy</a:t>
            </a:r>
            <a:r>
              <a:rPr lang="en-GB" dirty="0"/>
              <a:t>.</a:t>
            </a:r>
          </a:p>
        </p:txBody>
      </p:sp>
    </p:spTree>
    <p:extLst>
      <p:ext uri="{BB962C8B-B14F-4D97-AF65-F5344CB8AC3E}">
        <p14:creationId xmlns:p14="http://schemas.microsoft.com/office/powerpoint/2010/main" val="1017055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85184"/>
            <a:ext cx="8229600" cy="1040979"/>
          </a:xfrm>
        </p:spPr>
        <p:txBody>
          <a:bodyPr>
            <a:normAutofit fontScale="77500" lnSpcReduction="20000"/>
          </a:bodyPr>
          <a:lstStyle/>
          <a:p>
            <a:r>
              <a:rPr lang="en-GB" dirty="0"/>
              <a:t>Land value across all major cities in Japan increased until 1990-1, and then there was a decade of negative growth. </a:t>
            </a: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548680"/>
            <a:ext cx="7864146" cy="42543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59926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548680"/>
            <a:ext cx="2304256" cy="4824536"/>
          </a:xfrm>
        </p:spPr>
        <p:txBody>
          <a:bodyPr>
            <a:normAutofit fontScale="85000" lnSpcReduction="20000"/>
          </a:bodyPr>
          <a:lstStyle/>
          <a:p>
            <a:pPr marL="0" indent="0">
              <a:buNone/>
            </a:pPr>
            <a:r>
              <a:rPr lang="en-GB" dirty="0"/>
              <a:t>Residential and commercial land value spiked in Tokyo, more than the rest of the country, showing the bubble in values in the economy during this period.</a:t>
            </a:r>
          </a:p>
          <a:p>
            <a:endParaRPr lang="en-GB" dirty="0"/>
          </a:p>
          <a:p>
            <a:endParaRPr lang="en-GB"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3768" y="116632"/>
            <a:ext cx="6492627" cy="60550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78325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1542</TotalTime>
  <Words>4572</Words>
  <Application>Microsoft Office PowerPoint</Application>
  <PresentationFormat>On-screen Show (4:3)</PresentationFormat>
  <Paragraphs>284</Paragraphs>
  <Slides>36</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40" baseType="lpstr">
      <vt:lpstr>Arial</vt:lpstr>
      <vt:lpstr>Calibri</vt:lpstr>
      <vt:lpstr>Office Theme</vt:lpstr>
      <vt:lpstr>Equation</vt:lpstr>
      <vt:lpstr>Lecture 7 The Japanese asset bubble of the 1980s</vt:lpstr>
      <vt:lpstr>Background</vt:lpstr>
      <vt:lpstr>PowerPoint Presentation</vt:lpstr>
      <vt:lpstr>The 1980s</vt:lpstr>
      <vt:lpstr>The changing financial portfolio of businesses </vt:lpstr>
      <vt:lpstr>PowerPoint Presentation</vt:lpstr>
      <vt:lpstr>The property boom</vt:lpstr>
      <vt:lpstr>PowerPoint Presentation</vt:lpstr>
      <vt:lpstr>PowerPoint Presentation</vt:lpstr>
      <vt:lpstr>Nikkei and land value index</vt:lpstr>
      <vt:lpstr>The bubble collapse</vt:lpstr>
      <vt:lpstr>Monetary aggregates</vt:lpstr>
      <vt:lpstr>Decline of GDP growth</vt:lpstr>
      <vt:lpstr>The long recession</vt:lpstr>
      <vt:lpstr>Theory covered this week</vt:lpstr>
      <vt:lpstr>Hyman Minsky</vt:lpstr>
      <vt:lpstr>Minsky: Financial instability hypothesis</vt:lpstr>
      <vt:lpstr>PowerPoint Presentation</vt:lpstr>
      <vt:lpstr>PowerPoint Presentation</vt:lpstr>
      <vt:lpstr>PowerPoint Presentation</vt:lpstr>
      <vt:lpstr>Minsky’s three stages of leverage</vt:lpstr>
      <vt:lpstr>Charles Ponzi</vt:lpstr>
      <vt:lpstr>“Minsky moment”</vt:lpstr>
      <vt:lpstr>Minsky and Financial Instability</vt:lpstr>
      <vt:lpstr>The dangers of the Lender-of-last resort function</vt:lpstr>
      <vt:lpstr>Richard Koo and Balance Sheet Depressions</vt:lpstr>
      <vt:lpstr>PowerPoint Presentation</vt:lpstr>
      <vt:lpstr>PowerPoint Presentation</vt:lpstr>
      <vt:lpstr>Monetary policy in these situations</vt:lpstr>
      <vt:lpstr>Revision: Central Bank action</vt:lpstr>
      <vt:lpstr>Central banks- how should they operate?</vt:lpstr>
      <vt:lpstr>Operational issues</vt:lpstr>
      <vt:lpstr>The problems of monetary policy</vt:lpstr>
      <vt:lpstr>Rules vs. discretion discussion</vt:lpstr>
      <vt:lpstr>The way rules work</vt:lpstr>
      <vt:lpstr>Issues with rules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8 The Japanese asset bubble of the 1980s</dc:title>
  <dc:creator>costis</dc:creator>
  <cp:lastModifiedBy>Constantinos Repapis</cp:lastModifiedBy>
  <cp:revision>61</cp:revision>
  <dcterms:created xsi:type="dcterms:W3CDTF">2019-03-03T17:29:15Z</dcterms:created>
  <dcterms:modified xsi:type="dcterms:W3CDTF">2025-04-17T20:40:53Z</dcterms:modified>
</cp:coreProperties>
</file>