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3" r:id="rId5"/>
    <p:sldId id="264" r:id="rId6"/>
    <p:sldId id="265" r:id="rId7"/>
    <p:sldId id="266" r:id="rId8"/>
    <p:sldId id="267" r:id="rId9"/>
    <p:sldId id="268" r:id="rId10"/>
    <p:sldId id="262" r:id="rId11"/>
    <p:sldId id="269" r:id="rId12"/>
    <p:sldId id="270" r:id="rId13"/>
    <p:sldId id="273" r:id="rId14"/>
    <p:sldId id="275" r:id="rId15"/>
    <p:sldId id="271" r:id="rId16"/>
    <p:sldId id="272" r:id="rId17"/>
    <p:sldId id="274" r:id="rId18"/>
    <p:sldId id="276" r:id="rId19"/>
    <p:sldId id="277" r:id="rId20"/>
    <p:sldId id="283" r:id="rId21"/>
    <p:sldId id="284" r:id="rId22"/>
    <p:sldId id="295" r:id="rId23"/>
    <p:sldId id="296" r:id="rId24"/>
    <p:sldId id="286" r:id="rId25"/>
    <p:sldId id="259" r:id="rId26"/>
    <p:sldId id="289" r:id="rId27"/>
    <p:sldId id="290" r:id="rId28"/>
    <p:sldId id="291" r:id="rId29"/>
    <p:sldId id="292" r:id="rId30"/>
    <p:sldId id="293" r:id="rId31"/>
    <p:sldId id="294" r:id="rId32"/>
    <p:sldId id="257" r:id="rId33"/>
    <p:sldId id="260" r:id="rId34"/>
    <p:sldId id="278" r:id="rId35"/>
    <p:sldId id="279" r:id="rId36"/>
    <p:sldId id="280" r:id="rId37"/>
    <p:sldId id="281" r:id="rId38"/>
    <p:sldId id="282" r:id="rId39"/>
    <p:sldId id="285"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301F7F-D1D3-4E41-B21F-5D118EABF9CD}" type="datetimeFigureOut">
              <a:rPr lang="en-GB" smtClean="0"/>
              <a:t>11/04/2025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196321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301F7F-D1D3-4E41-B21F-5D118EABF9CD}" type="datetimeFigureOut">
              <a:rPr lang="en-GB" smtClean="0"/>
              <a:t>11/04/2025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304263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301F7F-D1D3-4E41-B21F-5D118EABF9CD}" type="datetimeFigureOut">
              <a:rPr lang="en-GB" smtClean="0"/>
              <a:t>11/04/2025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321694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301F7F-D1D3-4E41-B21F-5D118EABF9CD}" type="datetimeFigureOut">
              <a:rPr lang="en-GB" smtClean="0"/>
              <a:t>11/04/2025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239776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01F7F-D1D3-4E41-B21F-5D118EABF9CD}" type="datetimeFigureOut">
              <a:rPr lang="en-GB" smtClean="0"/>
              <a:t>11/04/2025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341066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301F7F-D1D3-4E41-B21F-5D118EABF9CD}" type="datetimeFigureOut">
              <a:rPr lang="en-GB" smtClean="0"/>
              <a:t>11/04/2025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193671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301F7F-D1D3-4E41-B21F-5D118EABF9CD}" type="datetimeFigureOut">
              <a:rPr lang="en-GB" smtClean="0"/>
              <a:t>11/04/2025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229762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301F7F-D1D3-4E41-B21F-5D118EABF9CD}" type="datetimeFigureOut">
              <a:rPr lang="en-GB" smtClean="0"/>
              <a:t>11/04/2025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59629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1F7F-D1D3-4E41-B21F-5D118EABF9CD}" type="datetimeFigureOut">
              <a:rPr lang="en-GB" smtClean="0"/>
              <a:t>11/04/2025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12830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01F7F-D1D3-4E41-B21F-5D118EABF9CD}" type="datetimeFigureOut">
              <a:rPr lang="en-GB" smtClean="0"/>
              <a:t>11/04/2025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418156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01F7F-D1D3-4E41-B21F-5D118EABF9CD}" type="datetimeFigureOut">
              <a:rPr lang="en-GB" smtClean="0"/>
              <a:t>11/04/2025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38ADA2-DAFA-4AD0-B6EE-3E5C10702A45}" type="slidenum">
              <a:rPr lang="en-GB" smtClean="0"/>
              <a:t>‹#›</a:t>
            </a:fld>
            <a:endParaRPr lang="en-GB"/>
          </a:p>
        </p:txBody>
      </p:sp>
    </p:spTree>
    <p:extLst>
      <p:ext uri="{BB962C8B-B14F-4D97-AF65-F5344CB8AC3E}">
        <p14:creationId xmlns:p14="http://schemas.microsoft.com/office/powerpoint/2010/main" val="108832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01F7F-D1D3-4E41-B21F-5D118EABF9CD}" type="datetimeFigureOut">
              <a:rPr lang="en-GB" smtClean="0"/>
              <a:t>11/04/2025</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ADA2-DAFA-4AD0-B6EE-3E5C10702A45}" type="slidenum">
              <a:rPr lang="en-GB" smtClean="0"/>
              <a:t>‹#›</a:t>
            </a:fld>
            <a:endParaRPr lang="en-GB"/>
          </a:p>
        </p:txBody>
      </p:sp>
    </p:spTree>
    <p:extLst>
      <p:ext uri="{BB962C8B-B14F-4D97-AF65-F5344CB8AC3E}">
        <p14:creationId xmlns:p14="http://schemas.microsoft.com/office/powerpoint/2010/main" val="357777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Lecture 6: The Great Depression</a:t>
            </a:r>
          </a:p>
        </p:txBody>
      </p:sp>
      <p:sp>
        <p:nvSpPr>
          <p:cNvPr id="3" name="Subtitle 2"/>
          <p:cNvSpPr>
            <a:spLocks noGrp="1"/>
          </p:cNvSpPr>
          <p:nvPr>
            <p:ph type="subTitle" idx="1"/>
          </p:nvPr>
        </p:nvSpPr>
        <p:spPr/>
        <p:txBody>
          <a:bodyPr/>
          <a:lstStyle/>
          <a:p>
            <a:r>
              <a:rPr lang="el-GR" dirty="0"/>
              <a:t>Κωνσταντίνος </a:t>
            </a:r>
            <a:r>
              <a:rPr lang="el-GR" dirty="0" err="1"/>
              <a:t>Ρεπαπής</a:t>
            </a:r>
            <a:endParaRPr lang="el-GR" dirty="0"/>
          </a:p>
          <a:p>
            <a:r>
              <a:rPr lang="el-GR" dirty="0"/>
              <a:t>Επίκουρος καθηγητής ΕΚΠΑ</a:t>
            </a:r>
            <a:endParaRPr lang="en-GB" dirty="0"/>
          </a:p>
          <a:p>
            <a:endParaRPr lang="en-GB" dirty="0"/>
          </a:p>
          <a:p>
            <a:endParaRPr lang="en-GB" dirty="0"/>
          </a:p>
        </p:txBody>
      </p:sp>
    </p:spTree>
    <p:extLst>
      <p:ext uri="{BB962C8B-B14F-4D97-AF65-F5344CB8AC3E}">
        <p14:creationId xmlns:p14="http://schemas.microsoft.com/office/powerpoint/2010/main" val="398039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9985813"/>
              </p:ext>
            </p:extLst>
          </p:nvPr>
        </p:nvGraphicFramePr>
        <p:xfrm>
          <a:off x="683571" y="188640"/>
          <a:ext cx="8460430" cy="6249583"/>
        </p:xfrm>
        <a:graphic>
          <a:graphicData uri="http://schemas.openxmlformats.org/drawingml/2006/table">
            <a:tbl>
              <a:tblPr/>
              <a:tblGrid>
                <a:gridCol w="1692086">
                  <a:extLst>
                    <a:ext uri="{9D8B030D-6E8A-4147-A177-3AD203B41FA5}">
                      <a16:colId xmlns:a16="http://schemas.microsoft.com/office/drawing/2014/main" val="20000"/>
                    </a:ext>
                  </a:extLst>
                </a:gridCol>
                <a:gridCol w="1692086">
                  <a:extLst>
                    <a:ext uri="{9D8B030D-6E8A-4147-A177-3AD203B41FA5}">
                      <a16:colId xmlns:a16="http://schemas.microsoft.com/office/drawing/2014/main" val="20001"/>
                    </a:ext>
                  </a:extLst>
                </a:gridCol>
                <a:gridCol w="1692086">
                  <a:extLst>
                    <a:ext uri="{9D8B030D-6E8A-4147-A177-3AD203B41FA5}">
                      <a16:colId xmlns:a16="http://schemas.microsoft.com/office/drawing/2014/main" val="20002"/>
                    </a:ext>
                  </a:extLst>
                </a:gridCol>
                <a:gridCol w="1692086">
                  <a:extLst>
                    <a:ext uri="{9D8B030D-6E8A-4147-A177-3AD203B41FA5}">
                      <a16:colId xmlns:a16="http://schemas.microsoft.com/office/drawing/2014/main" val="20003"/>
                    </a:ext>
                  </a:extLst>
                </a:gridCol>
                <a:gridCol w="1692086">
                  <a:extLst>
                    <a:ext uri="{9D8B030D-6E8A-4147-A177-3AD203B41FA5}">
                      <a16:colId xmlns:a16="http://schemas.microsoft.com/office/drawing/2014/main" val="20004"/>
                    </a:ext>
                  </a:extLst>
                </a:gridCol>
              </a:tblGrid>
              <a:tr h="309033">
                <a:tc>
                  <a:txBody>
                    <a:bodyPr/>
                    <a:lstStyle/>
                    <a:p>
                      <a:pPr algn="l" fontAlgn="base"/>
                      <a:r>
                        <a:rPr lang="en-GB" sz="1400" b="1" dirty="0">
                          <a:effectLst/>
                          <a:latin typeface="inherit"/>
                        </a:rPr>
                        <a:t> </a:t>
                      </a:r>
                    </a:p>
                  </a:txBody>
                  <a:tcPr marL="47642" marR="47642" marT="23821" marB="23821"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GB" sz="1400" b="1" dirty="0">
                          <a:effectLst/>
                          <a:latin typeface="inherit"/>
                        </a:rPr>
                        <a:t>Real GDP </a:t>
                      </a:r>
                    </a:p>
                  </a:txBody>
                  <a:tcPr marL="47642" marR="47642" marT="23821" marB="23821"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GB" sz="1400" b="1">
                          <a:effectLst/>
                          <a:latin typeface="inherit"/>
                        </a:rPr>
                        <a:t>GDP deflator </a:t>
                      </a:r>
                    </a:p>
                  </a:txBody>
                  <a:tcPr marL="47642" marR="47642" marT="23821" marB="23821"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GB" sz="1400" b="1">
                          <a:effectLst/>
                          <a:latin typeface="inherit"/>
                        </a:rPr>
                        <a:t>Unemployment (%) </a:t>
                      </a:r>
                    </a:p>
                  </a:txBody>
                  <a:tcPr marL="47642" marR="47642" marT="23821" marB="23821"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GB" sz="1400" b="1">
                          <a:effectLst/>
                          <a:latin typeface="inherit"/>
                        </a:rPr>
                        <a:t>Stock market prices </a:t>
                      </a:r>
                    </a:p>
                  </a:txBody>
                  <a:tcPr marL="47642" marR="47642" marT="23821" marB="23821"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val="10000"/>
                  </a:ext>
                </a:extLst>
              </a:tr>
              <a:tr h="270025">
                <a:tc gridSpan="5">
                  <a:txBody>
                    <a:bodyPr/>
                    <a:lstStyle/>
                    <a:p>
                      <a:pPr algn="l" fontAlgn="base"/>
                      <a:r>
                        <a:rPr lang="en-GB" sz="1400" b="1" dirty="0">
                          <a:effectLst/>
                          <a:latin typeface="inherit"/>
                        </a:rPr>
                        <a:t>UK</a:t>
                      </a:r>
                      <a:r>
                        <a:rPr lang="en-GB" sz="1400" dirty="0">
                          <a:effectLst/>
                          <a:latin typeface="inherit"/>
                        </a:rPr>
                        <a:t>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270025">
                <a:tc>
                  <a:txBody>
                    <a:bodyPr/>
                    <a:lstStyle/>
                    <a:p>
                      <a:pPr algn="l" fontAlgn="base"/>
                      <a:r>
                        <a:rPr lang="en-GB" sz="1400" dirty="0">
                          <a:effectLst/>
                          <a:latin typeface="inherit"/>
                        </a:rPr>
                        <a:t>1929 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2"/>
                  </a:ext>
                </a:extLst>
              </a:tr>
              <a:tr h="270025">
                <a:tc>
                  <a:txBody>
                    <a:bodyPr/>
                    <a:lstStyle/>
                    <a:p>
                      <a:pPr algn="l" fontAlgn="base"/>
                      <a:r>
                        <a:rPr lang="en-GB" sz="1400" dirty="0">
                          <a:effectLst/>
                          <a:latin typeface="inherit"/>
                        </a:rPr>
                        <a:t>1930 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99.9 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99.6 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12.3 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80.5 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3"/>
                  </a:ext>
                </a:extLst>
              </a:tr>
              <a:tr h="270025">
                <a:tc>
                  <a:txBody>
                    <a:bodyPr/>
                    <a:lstStyle/>
                    <a:p>
                      <a:pPr algn="l" fontAlgn="base"/>
                      <a:r>
                        <a:rPr lang="en-GB" sz="1400" dirty="0">
                          <a:effectLst/>
                          <a:latin typeface="inherit"/>
                        </a:rPr>
                        <a:t>1931 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94.4 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97.2 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16.4 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62.8 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4"/>
                  </a:ext>
                </a:extLst>
              </a:tr>
              <a:tr h="270025">
                <a:tc>
                  <a:txBody>
                    <a:bodyPr/>
                    <a:lstStyle/>
                    <a:p>
                      <a:pPr algn="l" fontAlgn="base"/>
                      <a:r>
                        <a:rPr lang="en-GB" sz="1400">
                          <a:effectLst/>
                          <a:latin typeface="inherit"/>
                        </a:rPr>
                        <a:t>1932 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95.1 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93.7 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17.0 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60.2 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5"/>
                  </a:ext>
                </a:extLst>
              </a:tr>
              <a:tr h="270025">
                <a:tc>
                  <a:txBody>
                    <a:bodyPr/>
                    <a:lstStyle/>
                    <a:p>
                      <a:pPr algn="l" fontAlgn="base"/>
                      <a:r>
                        <a:rPr lang="en-GB" sz="1400">
                          <a:effectLst/>
                          <a:latin typeface="inherit"/>
                        </a:rPr>
                        <a:t>1933 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96.0 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92.5 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15.4 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74.3 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6"/>
                  </a:ext>
                </a:extLst>
              </a:tr>
              <a:tr h="270025">
                <a:tc>
                  <a:txBody>
                    <a:bodyPr/>
                    <a:lstStyle/>
                    <a:p>
                      <a:pPr algn="l" fontAlgn="base"/>
                      <a:r>
                        <a:rPr lang="en-GB" sz="1400">
                          <a:effectLst/>
                          <a:latin typeface="inherit"/>
                        </a:rPr>
                        <a:t>1934 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102.8 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91.7 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12.9 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90.3 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7"/>
                  </a:ext>
                </a:extLst>
              </a:tr>
              <a:tr h="270025">
                <a:tc>
                  <a:txBody>
                    <a:bodyPr/>
                    <a:lstStyle/>
                    <a:p>
                      <a:pPr algn="l" fontAlgn="base"/>
                      <a:r>
                        <a:rPr lang="en-GB" sz="1400">
                          <a:effectLst/>
                          <a:latin typeface="inherit"/>
                        </a:rPr>
                        <a:t>1935 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106.6 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92.6 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12.0 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8"/>
                  </a:ext>
                </a:extLst>
              </a:tr>
              <a:tr h="270025">
                <a:tc>
                  <a:txBody>
                    <a:bodyPr/>
                    <a:lstStyle/>
                    <a:p>
                      <a:pPr algn="l" fontAlgn="base"/>
                      <a:r>
                        <a:rPr lang="en-GB" sz="1400">
                          <a:effectLst/>
                          <a:latin typeface="inherit"/>
                        </a:rPr>
                        <a:t>1936 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109.9 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93.1 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115.9 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09"/>
                  </a:ext>
                </a:extLst>
              </a:tr>
              <a:tr h="270025">
                <a:tc>
                  <a:txBody>
                    <a:bodyPr/>
                    <a:lstStyle/>
                    <a:p>
                      <a:pPr algn="l" fontAlgn="base"/>
                      <a:r>
                        <a:rPr lang="en-GB" sz="1400">
                          <a:effectLst/>
                          <a:latin typeface="inherit"/>
                        </a:rPr>
                        <a:t>1937 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114.7 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96.6 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8.5 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108.0 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0"/>
                  </a:ext>
                </a:extLst>
              </a:tr>
              <a:tr h="270025">
                <a:tc>
                  <a:txBody>
                    <a:bodyPr/>
                    <a:lstStyle/>
                    <a:p>
                      <a:pPr algn="l" fontAlgn="base"/>
                      <a:r>
                        <a:rPr lang="en-GB" sz="1400">
                          <a:effectLst/>
                          <a:latin typeface="inherit"/>
                        </a:rPr>
                        <a:t>1938 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118.2 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99.3 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88.5 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1"/>
                  </a:ext>
                </a:extLst>
              </a:tr>
              <a:tr h="270025">
                <a:tc gridSpan="5">
                  <a:txBody>
                    <a:bodyPr/>
                    <a:lstStyle/>
                    <a:p>
                      <a:pPr algn="l" fontAlgn="base"/>
                      <a:r>
                        <a:rPr lang="en-GB" sz="1400" b="1" dirty="0">
                          <a:effectLst/>
                          <a:latin typeface="inherit"/>
                        </a:rPr>
                        <a:t>USA</a:t>
                      </a:r>
                      <a:r>
                        <a:rPr lang="en-GB" sz="1400" dirty="0">
                          <a:effectLst/>
                          <a:latin typeface="inherit"/>
                        </a:rPr>
                        <a:t>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2"/>
                  </a:ext>
                </a:extLst>
              </a:tr>
              <a:tr h="270025">
                <a:tc>
                  <a:txBody>
                    <a:bodyPr/>
                    <a:lstStyle/>
                    <a:p>
                      <a:pPr algn="l" fontAlgn="base"/>
                      <a:r>
                        <a:rPr lang="en-GB" sz="1400">
                          <a:effectLst/>
                          <a:latin typeface="inherit"/>
                        </a:rPr>
                        <a:t>1929 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2.9 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3"/>
                  </a:ext>
                </a:extLst>
              </a:tr>
              <a:tr h="270025">
                <a:tc>
                  <a:txBody>
                    <a:bodyPr/>
                    <a:lstStyle/>
                    <a:p>
                      <a:pPr algn="l" fontAlgn="base"/>
                      <a:r>
                        <a:rPr lang="en-GB" sz="1400">
                          <a:effectLst/>
                          <a:latin typeface="inherit"/>
                        </a:rPr>
                        <a:t>1930 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91.4 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96.4 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69.4 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4"/>
                  </a:ext>
                </a:extLst>
              </a:tr>
              <a:tr h="270025">
                <a:tc>
                  <a:txBody>
                    <a:bodyPr/>
                    <a:lstStyle/>
                    <a:p>
                      <a:pPr algn="l" fontAlgn="base"/>
                      <a:r>
                        <a:rPr lang="en-GB" sz="1400">
                          <a:effectLst/>
                          <a:latin typeface="inherit"/>
                        </a:rPr>
                        <a:t>1931 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85.6 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86.3 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15.6 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35.8 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5"/>
                  </a:ext>
                </a:extLst>
              </a:tr>
              <a:tr h="270025">
                <a:tc>
                  <a:txBody>
                    <a:bodyPr/>
                    <a:lstStyle/>
                    <a:p>
                      <a:pPr algn="l" fontAlgn="base"/>
                      <a:r>
                        <a:rPr lang="en-GB" sz="1400">
                          <a:effectLst/>
                          <a:latin typeface="inherit"/>
                        </a:rPr>
                        <a:t>1932 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74.4 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76.2 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22.9 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30.8 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6"/>
                  </a:ext>
                </a:extLst>
              </a:tr>
              <a:tr h="270025">
                <a:tc>
                  <a:txBody>
                    <a:bodyPr/>
                    <a:lstStyle/>
                    <a:p>
                      <a:pPr algn="l" fontAlgn="base"/>
                      <a:r>
                        <a:rPr lang="en-GB" sz="1400">
                          <a:effectLst/>
                          <a:latin typeface="inherit"/>
                        </a:rPr>
                        <a:t>1933 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73.4 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74.2 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20.9 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46.2 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7"/>
                  </a:ext>
                </a:extLst>
              </a:tr>
              <a:tr h="270025">
                <a:tc>
                  <a:txBody>
                    <a:bodyPr/>
                    <a:lstStyle/>
                    <a:p>
                      <a:pPr algn="l" fontAlgn="base"/>
                      <a:r>
                        <a:rPr lang="en-GB" sz="1400">
                          <a:effectLst/>
                          <a:latin typeface="inherit"/>
                        </a:rPr>
                        <a:t>1934 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81.3 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78.4 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16.2 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45.8 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8"/>
                  </a:ext>
                </a:extLst>
              </a:tr>
              <a:tr h="270025">
                <a:tc>
                  <a:txBody>
                    <a:bodyPr/>
                    <a:lstStyle/>
                    <a:p>
                      <a:pPr algn="l" fontAlgn="base"/>
                      <a:r>
                        <a:rPr lang="en-GB" sz="1400">
                          <a:effectLst/>
                          <a:latin typeface="inherit"/>
                        </a:rPr>
                        <a:t>1935 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88.6 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79.9 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14.4 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63.1 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19"/>
                  </a:ext>
                </a:extLst>
              </a:tr>
              <a:tr h="270025">
                <a:tc>
                  <a:txBody>
                    <a:bodyPr/>
                    <a:lstStyle/>
                    <a:p>
                      <a:pPr algn="l" fontAlgn="base"/>
                      <a:r>
                        <a:rPr lang="en-GB" sz="1400">
                          <a:effectLst/>
                          <a:latin typeface="inherit"/>
                        </a:rPr>
                        <a:t>1936 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80.7 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10.0 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79.8 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20"/>
                  </a:ext>
                </a:extLst>
              </a:tr>
              <a:tr h="270025">
                <a:tc>
                  <a:txBody>
                    <a:bodyPr/>
                    <a:lstStyle/>
                    <a:p>
                      <a:pPr algn="l" fontAlgn="base"/>
                      <a:r>
                        <a:rPr lang="en-GB" sz="1400" dirty="0">
                          <a:effectLst/>
                          <a:latin typeface="inherit"/>
                        </a:rPr>
                        <a:t>1937 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105.3 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84.1 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9.2 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50.5 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21"/>
                  </a:ext>
                </a:extLst>
              </a:tr>
              <a:tr h="270025">
                <a:tc>
                  <a:txBody>
                    <a:bodyPr/>
                    <a:lstStyle/>
                    <a:p>
                      <a:pPr algn="l" fontAlgn="base"/>
                      <a:r>
                        <a:rPr lang="en-GB" sz="1400">
                          <a:effectLst/>
                          <a:latin typeface="inherit"/>
                        </a:rPr>
                        <a:t>1938 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101.6 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81.7 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a:effectLst/>
                          <a:latin typeface="inherit"/>
                        </a:rPr>
                        <a:t>12.5 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tc>
                  <a:txBody>
                    <a:bodyPr/>
                    <a:lstStyle/>
                    <a:p>
                      <a:pPr algn="l" fontAlgn="base"/>
                      <a:r>
                        <a:rPr lang="en-GB" sz="1400" dirty="0">
                          <a:effectLst/>
                          <a:latin typeface="inherit"/>
                        </a:rPr>
                        <a:t>61.7 </a:t>
                      </a:r>
                    </a:p>
                  </a:txBody>
                  <a:tcPr marL="47642" marR="47642" marT="23821" marB="23821"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Rectangle 1"/>
          <p:cNvSpPr>
            <a:spLocks noChangeArrowheads="1"/>
          </p:cNvSpPr>
          <p:nvPr/>
        </p:nvSpPr>
        <p:spPr bwMode="auto">
          <a:xfrm rot="16200000">
            <a:off x="-2335764" y="3492828"/>
            <a:ext cx="534820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2A2A2A"/>
                </a:solidFill>
                <a:effectLst/>
                <a:latin typeface="inherit"/>
                <a:cs typeface="Arial" pitchFamily="34" charset="0"/>
              </a:rPr>
              <a:t>Sources</a:t>
            </a:r>
            <a:r>
              <a:rPr kumimoji="0" lang="en-US" altLang="en-US" sz="1000" b="0" i="0" u="none" strike="noStrike" cap="none" normalizeH="0" baseline="0" dirty="0">
                <a:ln>
                  <a:noFill/>
                </a:ln>
                <a:solidFill>
                  <a:srgbClr val="2A2A2A"/>
                </a:solidFill>
                <a:effectLst/>
                <a:latin typeface="inherit"/>
                <a:cs typeface="Arial" pitchFamily="34" charset="0"/>
              </a:rPr>
              <a:t>: UK: Real GDP: </a:t>
            </a:r>
            <a:r>
              <a:rPr kumimoji="0" lang="en-US" altLang="en-US" sz="1000" b="0" i="0" u="none" strike="noStrike" cap="none" normalizeH="0" baseline="0" dirty="0">
                <a:ln>
                  <a:noFill/>
                </a:ln>
                <a:solidFill>
                  <a:srgbClr val="006FB7"/>
                </a:solidFill>
                <a:effectLst/>
                <a:latin typeface="inherit"/>
                <a:cs typeface="Arial" pitchFamily="34" charset="0"/>
              </a:rPr>
              <a:t>Feinstein (1972)</a:t>
            </a:r>
            <a:r>
              <a:rPr kumimoji="0" lang="en-US" altLang="en-US" sz="1000" b="0" i="0" u="none" strike="noStrike" cap="none" normalizeH="0" baseline="0" dirty="0">
                <a:ln>
                  <a:noFill/>
                </a:ln>
                <a:solidFill>
                  <a:srgbClr val="2A2A2A"/>
                </a:solidFill>
                <a:effectLst/>
                <a:latin typeface="inherit"/>
                <a:cs typeface="Arial" pitchFamily="34" charset="0"/>
              </a:rPr>
              <a:t>; GDP deflator: </a:t>
            </a:r>
            <a:r>
              <a:rPr kumimoji="0" lang="en-US" altLang="en-US" sz="1000" b="0" i="0" u="none" strike="noStrike" cap="none" normalizeH="0" baseline="0" dirty="0">
                <a:ln>
                  <a:noFill/>
                </a:ln>
                <a:solidFill>
                  <a:srgbClr val="006FB7"/>
                </a:solidFill>
                <a:effectLst/>
                <a:latin typeface="inherit"/>
                <a:cs typeface="Arial" pitchFamily="34" charset="0"/>
              </a:rPr>
              <a:t>Feinstein (1972)</a:t>
            </a:r>
            <a:r>
              <a:rPr kumimoji="0" lang="en-US" altLang="en-US" sz="1000" b="0" i="0" u="none" strike="noStrike" cap="none" normalizeH="0" baseline="0" dirty="0">
                <a:ln>
                  <a:noFill/>
                </a:ln>
                <a:solidFill>
                  <a:srgbClr val="2A2A2A"/>
                </a:solidFill>
                <a:effectLst/>
                <a:latin typeface="inherit"/>
                <a:cs typeface="Arial" pitchFamily="34" charset="0"/>
              </a:rPr>
              <a:t>; Unemployment: </a:t>
            </a:r>
            <a:r>
              <a:rPr kumimoji="0" lang="en-US" altLang="en-US" sz="1000" b="0" i="0" u="none" strike="noStrike" cap="none" normalizeH="0" baseline="0" dirty="0">
                <a:ln>
                  <a:noFill/>
                </a:ln>
                <a:solidFill>
                  <a:srgbClr val="006FB7"/>
                </a:solidFill>
                <a:effectLst/>
                <a:latin typeface="inherit"/>
                <a:cs typeface="Arial" pitchFamily="34" charset="0"/>
              </a:rPr>
              <a:t>Boyer and Hatton (2002)</a:t>
            </a:r>
            <a:r>
              <a:rPr kumimoji="0" lang="en-US" altLang="en-US" sz="1000" b="0" i="0" u="none" strike="noStrike" cap="none" normalizeH="0" baseline="0" dirty="0">
                <a:ln>
                  <a:noFill/>
                </a:ln>
                <a:solidFill>
                  <a:srgbClr val="2A2A2A"/>
                </a:solidFill>
                <a:effectLst/>
                <a:latin typeface="inherit"/>
                <a:cs typeface="Arial" pitchFamily="34" charset="0"/>
              </a:rPr>
              <a:t>; Stock market prices: </a:t>
            </a:r>
            <a:r>
              <a:rPr kumimoji="0" lang="en-US" altLang="en-US" sz="1000" b="0" i="0" u="none" strike="noStrike" cap="none" normalizeH="0" baseline="0" dirty="0">
                <a:ln>
                  <a:noFill/>
                </a:ln>
                <a:solidFill>
                  <a:srgbClr val="006FB7"/>
                </a:solidFill>
                <a:effectLst/>
                <a:latin typeface="inherit"/>
                <a:cs typeface="Arial" pitchFamily="34" charset="0"/>
              </a:rPr>
              <a:t>Mitchell (1988)</a:t>
            </a:r>
            <a:r>
              <a:rPr kumimoji="0" lang="en-US" altLang="en-US" sz="1000" b="0" i="0" u="none" strike="noStrike" cap="none" normalizeH="0" baseline="0" dirty="0">
                <a:ln>
                  <a:noFill/>
                </a:ln>
                <a:solidFill>
                  <a:srgbClr val="2A2A2A"/>
                </a:solidFill>
                <a:effectLst/>
                <a:latin typeface="inherit"/>
                <a:cs typeface="Arial" pitchFamily="34" charset="0"/>
              </a:rPr>
              <a:t>. USA : </a:t>
            </a:r>
            <a:r>
              <a:rPr kumimoji="0" lang="en-US" altLang="en-US" sz="1000" b="0" i="0" u="none" strike="noStrike" cap="none" normalizeH="0" baseline="0" dirty="0">
                <a:ln>
                  <a:noFill/>
                </a:ln>
                <a:solidFill>
                  <a:srgbClr val="006FB7"/>
                </a:solidFill>
                <a:effectLst/>
                <a:latin typeface="inherit"/>
                <a:cs typeface="Arial" pitchFamily="34" charset="0"/>
              </a:rPr>
              <a:t>Carter </a:t>
            </a:r>
            <a:r>
              <a:rPr kumimoji="0" lang="en-US" altLang="en-US" sz="1000" b="0" i="1" u="none" strike="noStrike" cap="none" normalizeH="0" baseline="0" dirty="0">
                <a:ln>
                  <a:noFill/>
                </a:ln>
                <a:solidFill>
                  <a:srgbClr val="006FB7"/>
                </a:solidFill>
                <a:effectLst/>
                <a:latin typeface="inherit"/>
                <a:cs typeface="Arial" pitchFamily="34" charset="0"/>
              </a:rPr>
              <a:t>et al</a:t>
            </a:r>
            <a:r>
              <a:rPr kumimoji="0" lang="en-US" altLang="en-US" sz="1000" b="0" i="0" u="none" strike="noStrike" cap="none" normalizeH="0" baseline="0" dirty="0">
                <a:ln>
                  <a:noFill/>
                </a:ln>
                <a:solidFill>
                  <a:srgbClr val="006FB7"/>
                </a:solidFill>
                <a:effectLst/>
                <a:latin typeface="inherit"/>
                <a:cs typeface="Arial" pitchFamily="34" charset="0"/>
              </a:rPr>
              <a:t>. (2006)</a:t>
            </a:r>
            <a:r>
              <a:rPr kumimoji="0" lang="en-US" altLang="en-US" sz="1000" b="0" i="0" u="none" strike="noStrike" cap="none" normalizeH="0" baseline="0" dirty="0">
                <a:ln>
                  <a:noFill/>
                </a:ln>
                <a:solidFill>
                  <a:srgbClr val="2A2A2A"/>
                </a:solidFill>
                <a:effectLst/>
                <a:latin typeface="inherit"/>
                <a:cs typeface="Arial" pitchFamily="34" charset="0"/>
              </a:rPr>
              <a:t>.</a:t>
            </a:r>
            <a:endParaRPr kumimoji="0" lang="en-US" altLang="en-US" sz="1000" b="0" i="0" u="none" strike="noStrike" cap="none" normalizeH="0" baseline="0" dirty="0">
              <a:ln>
                <a:noFill/>
              </a:ln>
              <a:solidFill>
                <a:schemeClr val="tx1"/>
              </a:solidFill>
              <a:effectLst/>
              <a:cs typeface="Arial" pitchFamily="34" charset="0"/>
            </a:endParaRPr>
          </a:p>
        </p:txBody>
      </p:sp>
      <p:sp>
        <p:nvSpPr>
          <p:cNvPr id="6" name="Rectangle 5"/>
          <p:cNvSpPr/>
          <p:nvPr/>
        </p:nvSpPr>
        <p:spPr>
          <a:xfrm>
            <a:off x="0" y="28101"/>
            <a:ext cx="2843808" cy="646331"/>
          </a:xfrm>
          <a:prstGeom prst="rect">
            <a:avLst/>
          </a:prstGeom>
        </p:spPr>
        <p:txBody>
          <a:bodyPr wrap="square">
            <a:spAutoFit/>
          </a:bodyPr>
          <a:lstStyle/>
          <a:p>
            <a:r>
              <a:rPr lang="en-GB" dirty="0"/>
              <a:t>The Great Depression  </a:t>
            </a:r>
          </a:p>
          <a:p>
            <a:r>
              <a:rPr lang="en-GB" dirty="0"/>
              <a:t>UK and the USA</a:t>
            </a:r>
          </a:p>
        </p:txBody>
      </p:sp>
    </p:spTree>
    <p:extLst>
      <p:ext uri="{BB962C8B-B14F-4D97-AF65-F5344CB8AC3E}">
        <p14:creationId xmlns:p14="http://schemas.microsoft.com/office/powerpoint/2010/main" val="39412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Money supply contraction</a:t>
            </a:r>
          </a:p>
        </p:txBody>
      </p:sp>
      <p:sp>
        <p:nvSpPr>
          <p:cNvPr id="3" name="Content Placeholder 2"/>
          <p:cNvSpPr>
            <a:spLocks noGrp="1"/>
          </p:cNvSpPr>
          <p:nvPr>
            <p:ph idx="1"/>
          </p:nvPr>
        </p:nvSpPr>
        <p:spPr>
          <a:xfrm>
            <a:off x="467544" y="5733256"/>
            <a:ext cx="8229600" cy="717530"/>
          </a:xfrm>
        </p:spPr>
        <p:txBody>
          <a:bodyPr>
            <a:normAutofit fontScale="70000" lnSpcReduction="20000"/>
          </a:bodyPr>
          <a:lstStyle/>
          <a:p>
            <a:r>
              <a:rPr lang="en-GB" dirty="0"/>
              <a:t>The money supply severely contracted as a result of bank failure, reduced inter-bank (bank to bank) lending, and deposit withdrawal.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124743"/>
            <a:ext cx="5942980" cy="419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67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Money supply (M2)</a:t>
            </a:r>
          </a:p>
        </p:txBody>
      </p:sp>
      <p:sp>
        <p:nvSpPr>
          <p:cNvPr id="3" name="Content Placeholder 2"/>
          <p:cNvSpPr>
            <a:spLocks noGrp="1"/>
          </p:cNvSpPr>
          <p:nvPr>
            <p:ph idx="1"/>
          </p:nvPr>
        </p:nvSpPr>
        <p:spPr>
          <a:xfrm>
            <a:off x="369438" y="5373218"/>
            <a:ext cx="8291264" cy="995739"/>
          </a:xfrm>
        </p:spPr>
        <p:txBody>
          <a:bodyPr>
            <a:normAutofit fontScale="70000" lnSpcReduction="20000"/>
          </a:bodyPr>
          <a:lstStyle/>
          <a:p>
            <a:r>
              <a:rPr lang="en-GB" dirty="0"/>
              <a:t>The money supply contracted reaching its lowest level in March 1933, which was the year of the highest unemployment.</a:t>
            </a:r>
          </a:p>
          <a:p>
            <a:r>
              <a:rPr lang="en-GB" dirty="0"/>
              <a:t>The money supply did not reach 1929 levels until the start of WWII.</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340768"/>
            <a:ext cx="7807018" cy="378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10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764703"/>
          </a:xfrm>
        </p:spPr>
        <p:txBody>
          <a:bodyPr>
            <a:normAutofit/>
          </a:bodyPr>
          <a:lstStyle/>
          <a:p>
            <a:r>
              <a:rPr lang="en-GB" dirty="0"/>
              <a:t>The money multiplier</a:t>
            </a:r>
          </a:p>
        </p:txBody>
      </p:sp>
      <p:sp>
        <p:nvSpPr>
          <p:cNvPr id="3" name="Content Placeholder 2"/>
          <p:cNvSpPr>
            <a:spLocks noGrp="1"/>
          </p:cNvSpPr>
          <p:nvPr>
            <p:ph idx="1"/>
          </p:nvPr>
        </p:nvSpPr>
        <p:spPr>
          <a:xfrm>
            <a:off x="179512" y="5517232"/>
            <a:ext cx="8496944" cy="1084126"/>
          </a:xfrm>
        </p:spPr>
        <p:txBody>
          <a:bodyPr>
            <a:normAutofit/>
          </a:bodyPr>
          <a:lstStyle/>
          <a:p>
            <a:pPr marL="0" indent="0">
              <a:buNone/>
            </a:pPr>
            <a:r>
              <a:rPr lang="en-GB" dirty="0"/>
              <a:t>The money multiplier collapsed during the great depression and during the recent financial crisis.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6797675"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18796" y="764704"/>
            <a:ext cx="4025204" cy="3139321"/>
          </a:xfrm>
          <a:prstGeom prst="rect">
            <a:avLst/>
          </a:prstGeom>
          <a:noFill/>
        </p:spPr>
        <p:txBody>
          <a:bodyPr wrap="none" rtlCol="0">
            <a:spAutoFit/>
          </a:bodyPr>
          <a:lstStyle/>
          <a:p>
            <a:r>
              <a:rPr lang="en-GB" dirty="0"/>
              <a:t>Variables: </a:t>
            </a:r>
          </a:p>
          <a:p>
            <a:r>
              <a:rPr lang="en-GB" dirty="0"/>
              <a:t>R	The cash held in bank reserves </a:t>
            </a:r>
          </a:p>
          <a:p>
            <a:r>
              <a:rPr lang="en-GB" dirty="0"/>
              <a:t>C	The cash held by the public </a:t>
            </a:r>
          </a:p>
          <a:p>
            <a:r>
              <a:rPr lang="en-GB" dirty="0"/>
              <a:t>H 	The number of hard currency</a:t>
            </a:r>
          </a:p>
          <a:p>
            <a:r>
              <a:rPr lang="en-GB" dirty="0"/>
              <a:t>D 	The size of bank deposits</a:t>
            </a:r>
          </a:p>
          <a:p>
            <a:r>
              <a:rPr lang="en-GB" dirty="0"/>
              <a:t>x	reserve ratio</a:t>
            </a:r>
          </a:p>
          <a:p>
            <a:r>
              <a:rPr lang="en-GB" dirty="0"/>
              <a:t>b	cash ratio</a:t>
            </a:r>
          </a:p>
          <a:p>
            <a:r>
              <a:rPr lang="en-GB" dirty="0"/>
              <a:t>M=D+C 	This is total money supply</a:t>
            </a:r>
          </a:p>
          <a:p>
            <a:endParaRPr lang="en-GB" dirty="0"/>
          </a:p>
          <a:p>
            <a:r>
              <a:rPr lang="en-GB" dirty="0"/>
              <a:t>                       𝑀=[(1+𝑏)/(𝑏+𝑥)]𝐻</a:t>
            </a:r>
          </a:p>
          <a:p>
            <a:endParaRPr lang="en-GB" dirty="0"/>
          </a:p>
        </p:txBody>
      </p:sp>
    </p:spTree>
    <p:extLst>
      <p:ext uri="{BB962C8B-B14F-4D97-AF65-F5344CB8AC3E}">
        <p14:creationId xmlns:p14="http://schemas.microsoft.com/office/powerpoint/2010/main" val="142689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dirty="0"/>
              <a:t>Federal reserve policy actions</a:t>
            </a:r>
          </a:p>
        </p:txBody>
      </p:sp>
      <p:sp>
        <p:nvSpPr>
          <p:cNvPr id="3" name="Content Placeholder 2"/>
          <p:cNvSpPr>
            <a:spLocks noGrp="1"/>
          </p:cNvSpPr>
          <p:nvPr>
            <p:ph idx="1"/>
          </p:nvPr>
        </p:nvSpPr>
        <p:spPr>
          <a:xfrm>
            <a:off x="0" y="5013176"/>
            <a:ext cx="9036496" cy="1656184"/>
          </a:xfrm>
        </p:spPr>
        <p:txBody>
          <a:bodyPr>
            <a:normAutofit fontScale="55000" lnSpcReduction="20000"/>
          </a:bodyPr>
          <a:lstStyle/>
          <a:p>
            <a:r>
              <a:rPr lang="en-GB" dirty="0"/>
              <a:t>When faced with a policy choice, the Fed always opted to follow the gold standard rule. </a:t>
            </a:r>
          </a:p>
          <a:p>
            <a:r>
              <a:rPr lang="en-GB" dirty="0"/>
              <a:t>As a result, during late 1931, and also during the winter of 1932–3, the Fed raised interest rates to protect the dollar from external speculation in order to halt gold losses external drain.</a:t>
            </a:r>
          </a:p>
          <a:p>
            <a:r>
              <a:rPr lang="en-GB" dirty="0"/>
              <a:t>This further reduced the money supply.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764704"/>
            <a:ext cx="5744369" cy="416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933622"/>
            <a:ext cx="3059832"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Fed. Reduced aggressively the discount rate  to lend to banks, but it was still attached to gold standard.</a:t>
            </a:r>
          </a:p>
          <a:p>
            <a:pPr marL="285750" indent="-285750">
              <a:buFont typeface="Arial" panose="020B0604020202020204" pitchFamily="34" charset="0"/>
              <a:buChar char="•"/>
            </a:pPr>
            <a:r>
              <a:rPr lang="en-GB" dirty="0"/>
              <a:t>As prices where declining the real interest rate was above the nominal interest rate.</a:t>
            </a:r>
          </a:p>
          <a:p>
            <a:pPr marL="285750" indent="-285750">
              <a:buFont typeface="Arial" panose="020B0604020202020204" pitchFamily="34" charset="0"/>
              <a:buChar char="•"/>
            </a:pPr>
            <a:r>
              <a:rPr lang="en-GB" dirty="0"/>
              <a:t>So although the central bank was reducing the rate, the real interest rate in the economy was increasing.</a:t>
            </a:r>
          </a:p>
        </p:txBody>
      </p:sp>
    </p:spTree>
    <p:extLst>
      <p:ext uri="{BB962C8B-B14F-4D97-AF65-F5344CB8AC3E}">
        <p14:creationId xmlns:p14="http://schemas.microsoft.com/office/powerpoint/2010/main" val="97511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n-GB" dirty="0"/>
              <a:t>Real economy- industrial sector</a:t>
            </a:r>
          </a:p>
        </p:txBody>
      </p:sp>
      <p:sp>
        <p:nvSpPr>
          <p:cNvPr id="3" name="Content Placeholder 2"/>
          <p:cNvSpPr>
            <a:spLocks noGrp="1"/>
          </p:cNvSpPr>
          <p:nvPr>
            <p:ph idx="1"/>
          </p:nvPr>
        </p:nvSpPr>
        <p:spPr>
          <a:xfrm>
            <a:off x="179512" y="692696"/>
            <a:ext cx="8712968" cy="6048672"/>
          </a:xfrm>
        </p:spPr>
        <p:txBody>
          <a:bodyPr>
            <a:normAutofit fontScale="62500" lnSpcReduction="20000"/>
          </a:bodyPr>
          <a:lstStyle/>
          <a:p>
            <a:r>
              <a:rPr lang="en-GB" dirty="0"/>
              <a:t>From August 1929 to March 1933 we had the following: </a:t>
            </a:r>
          </a:p>
          <a:p>
            <a:pPr lvl="1"/>
            <a:r>
              <a:rPr lang="en-GB" b="1" dirty="0"/>
              <a:t>Output</a:t>
            </a:r>
            <a:r>
              <a:rPr lang="en-GB" dirty="0"/>
              <a:t> fell by 52%</a:t>
            </a:r>
          </a:p>
          <a:p>
            <a:pPr lvl="1"/>
            <a:r>
              <a:rPr lang="en-GB" b="1" dirty="0"/>
              <a:t>Wholesale prices </a:t>
            </a:r>
            <a:r>
              <a:rPr lang="en-GB" dirty="0"/>
              <a:t>fell by 38% </a:t>
            </a:r>
          </a:p>
          <a:p>
            <a:pPr lvl="1"/>
            <a:r>
              <a:rPr lang="en-GB" b="1" dirty="0"/>
              <a:t>Real income </a:t>
            </a:r>
            <a:r>
              <a:rPr lang="en-GB" dirty="0"/>
              <a:t>fell by 35% </a:t>
            </a:r>
          </a:p>
          <a:p>
            <a:endParaRPr lang="en-GB" dirty="0"/>
          </a:p>
          <a:p>
            <a:r>
              <a:rPr lang="en-GB" b="1" dirty="0"/>
              <a:t>Aggregate Demand collapsed</a:t>
            </a:r>
            <a:r>
              <a:rPr lang="en-GB" dirty="0"/>
              <a:t>: </a:t>
            </a:r>
          </a:p>
          <a:p>
            <a:pPr lvl="1"/>
            <a:r>
              <a:rPr lang="en-GB" dirty="0"/>
              <a:t>Gross private domestic investment, measured in constant prices, had reached $16.2 billion in 1929. In 1933 it was only $0.3 billion. </a:t>
            </a:r>
          </a:p>
          <a:p>
            <a:pPr lvl="1"/>
            <a:r>
              <a:rPr lang="en-GB" dirty="0"/>
              <a:t>In 1926, gross expenditure on new private residential construction was $4,920 million. in 1933 the figure had fallen to $290 million. </a:t>
            </a:r>
          </a:p>
          <a:p>
            <a:pPr lvl="1"/>
            <a:r>
              <a:rPr lang="en-GB" dirty="0"/>
              <a:t>Consumer expenditure at constant prices fell from $79.0 billion in 1929 to $64.6 billion in 1933. </a:t>
            </a:r>
          </a:p>
          <a:p>
            <a:endParaRPr lang="en-GB" dirty="0"/>
          </a:p>
          <a:p>
            <a:r>
              <a:rPr lang="en-GB" b="1" dirty="0"/>
              <a:t>Production of durable goods decreased substantially</a:t>
            </a:r>
            <a:r>
              <a:rPr lang="en-GB" dirty="0"/>
              <a:t>. </a:t>
            </a:r>
          </a:p>
          <a:p>
            <a:pPr lvl="1"/>
            <a:r>
              <a:rPr lang="en-GB" dirty="0"/>
              <a:t>In 1929, 4.5 million passenger vehicle where produced. In 1932, 1.1 million cars were produced by a workforce that had been halved. </a:t>
            </a:r>
          </a:p>
          <a:p>
            <a:pPr marL="457200" lvl="1" indent="0">
              <a:buNone/>
            </a:pPr>
            <a:endParaRPr lang="en-GB" dirty="0"/>
          </a:p>
          <a:p>
            <a:r>
              <a:rPr lang="en-GB" b="1" dirty="0"/>
              <a:t>Unemployment</a:t>
            </a:r>
            <a:r>
              <a:rPr lang="en-GB" dirty="0"/>
              <a:t>: The number of wage earners in manufacturing fell by 40 %. </a:t>
            </a:r>
          </a:p>
          <a:p>
            <a:pPr lvl="1"/>
            <a:r>
              <a:rPr lang="en-GB" dirty="0"/>
              <a:t>Those remaining worked fewer hours and experienced pay cuts. </a:t>
            </a:r>
          </a:p>
          <a:p>
            <a:pPr lvl="1"/>
            <a:r>
              <a:rPr lang="en-GB" dirty="0"/>
              <a:t>The producers of non-durable goods, (such as food) faced more modest declines in output and employment.</a:t>
            </a:r>
          </a:p>
        </p:txBody>
      </p:sp>
    </p:spTree>
    <p:extLst>
      <p:ext uri="{BB962C8B-B14F-4D97-AF65-F5344CB8AC3E}">
        <p14:creationId xmlns:p14="http://schemas.microsoft.com/office/powerpoint/2010/main" val="681615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dirty="0"/>
              <a:t>Real economy- agricultural sector</a:t>
            </a:r>
          </a:p>
        </p:txBody>
      </p:sp>
      <p:sp>
        <p:nvSpPr>
          <p:cNvPr id="3" name="Content Placeholder 2"/>
          <p:cNvSpPr>
            <a:spLocks noGrp="1"/>
          </p:cNvSpPr>
          <p:nvPr>
            <p:ph idx="1"/>
          </p:nvPr>
        </p:nvSpPr>
        <p:spPr>
          <a:xfrm>
            <a:off x="107504" y="764704"/>
            <a:ext cx="8928992" cy="5976664"/>
          </a:xfrm>
        </p:spPr>
        <p:txBody>
          <a:bodyPr>
            <a:normAutofit fontScale="55000" lnSpcReduction="20000"/>
          </a:bodyPr>
          <a:lstStyle/>
          <a:p>
            <a:r>
              <a:rPr lang="en-GB" dirty="0"/>
              <a:t>The most dramatic price falls were in agriculture and a fall </a:t>
            </a:r>
            <a:r>
              <a:rPr lang="en-GB" b="1" dirty="0"/>
              <a:t>of 65%  in farm income </a:t>
            </a:r>
            <a:r>
              <a:rPr lang="en-GB" dirty="0"/>
              <a:t>was unsustainable for farmers, especially those in debt.</a:t>
            </a:r>
          </a:p>
          <a:p>
            <a:pPr marL="0" indent="0">
              <a:buNone/>
            </a:pPr>
            <a:r>
              <a:rPr lang="en-GB" dirty="0"/>
              <a:t> </a:t>
            </a:r>
          </a:p>
          <a:p>
            <a:r>
              <a:rPr lang="en-GB" dirty="0"/>
              <a:t>Unlike manufacturers, </a:t>
            </a:r>
            <a:r>
              <a:rPr lang="en-GB" b="1" dirty="0"/>
              <a:t>individual farms did not reduce output in response to low prices</a:t>
            </a:r>
            <a:r>
              <a:rPr lang="en-GB" dirty="0"/>
              <a:t>. </a:t>
            </a:r>
            <a:r>
              <a:rPr lang="en-GB" b="1" dirty="0"/>
              <a:t>Their reaction was to produce more in a desperate attempt to sustain income</a:t>
            </a:r>
            <a:r>
              <a:rPr lang="en-GB" dirty="0"/>
              <a:t>. </a:t>
            </a:r>
          </a:p>
          <a:p>
            <a:endParaRPr lang="en-GB" dirty="0"/>
          </a:p>
          <a:p>
            <a:r>
              <a:rPr lang="en-GB" dirty="0"/>
              <a:t>The result was the </a:t>
            </a:r>
            <a:r>
              <a:rPr lang="en-GB" b="1" dirty="0"/>
              <a:t>accumulation of stocks in foodstuffs </a:t>
            </a:r>
            <a:r>
              <a:rPr lang="en-GB" dirty="0"/>
              <a:t>which further depressed prices.</a:t>
            </a:r>
          </a:p>
          <a:p>
            <a:endParaRPr lang="en-GB" dirty="0"/>
          </a:p>
          <a:p>
            <a:r>
              <a:rPr lang="en-GB" dirty="0"/>
              <a:t>As banks and other financial institutions </a:t>
            </a:r>
            <a:r>
              <a:rPr lang="en-GB" b="1" dirty="0"/>
              <a:t>foreclosed on farm mortgages</a:t>
            </a:r>
            <a:r>
              <a:rPr lang="en-GB" dirty="0"/>
              <a:t>, </a:t>
            </a:r>
            <a:r>
              <a:rPr lang="en-GB" b="1" dirty="0"/>
              <a:t>distress auctions caused </a:t>
            </a:r>
            <a:r>
              <a:rPr lang="en-GB" dirty="0"/>
              <a:t>such turmoil that some states were obliged to suspend them. </a:t>
            </a:r>
          </a:p>
          <a:p>
            <a:endParaRPr lang="en-GB" dirty="0"/>
          </a:p>
          <a:p>
            <a:r>
              <a:rPr lang="en-GB" dirty="0"/>
              <a:t>Farmers unable to pay their debts put pressure on </a:t>
            </a:r>
            <a:r>
              <a:rPr lang="en-GB" b="1" dirty="0"/>
              <a:t>undercapitalized local banks</a:t>
            </a:r>
            <a:r>
              <a:rPr lang="en-GB" dirty="0"/>
              <a:t>. </a:t>
            </a:r>
          </a:p>
          <a:p>
            <a:endParaRPr lang="en-GB" dirty="0"/>
          </a:p>
          <a:p>
            <a:r>
              <a:rPr lang="en-GB" dirty="0"/>
              <a:t>As bank failures spread, </a:t>
            </a:r>
            <a:r>
              <a:rPr lang="en-GB" b="1" dirty="0"/>
              <a:t>banks increased their cash holdings by called in loans and curtailing lending</a:t>
            </a:r>
            <a:r>
              <a:rPr lang="en-GB" dirty="0"/>
              <a:t>. </a:t>
            </a:r>
          </a:p>
          <a:p>
            <a:endParaRPr lang="en-GB" dirty="0"/>
          </a:p>
          <a:p>
            <a:r>
              <a:rPr lang="en-GB" dirty="0"/>
              <a:t>Rural families were </a:t>
            </a:r>
            <a:r>
              <a:rPr lang="en-GB" b="1" dirty="0"/>
              <a:t>forced to reduce their purchases of manufactured goods</a:t>
            </a:r>
            <a:r>
              <a:rPr lang="en-GB" dirty="0"/>
              <a:t>, adding to urban unemployment. </a:t>
            </a:r>
          </a:p>
          <a:p>
            <a:endParaRPr lang="en-GB" dirty="0"/>
          </a:p>
          <a:p>
            <a:r>
              <a:rPr lang="en-GB" dirty="0"/>
              <a:t>At the other end </a:t>
            </a:r>
            <a:r>
              <a:rPr lang="en-GB" b="1" dirty="0"/>
              <a:t>unemployed manufacturing workers could not afford to buy food </a:t>
            </a:r>
            <a:r>
              <a:rPr lang="en-GB" dirty="0"/>
              <a:t>even at reduced prices. </a:t>
            </a:r>
          </a:p>
        </p:txBody>
      </p:sp>
    </p:spTree>
    <p:extLst>
      <p:ext uri="{BB962C8B-B14F-4D97-AF65-F5344CB8AC3E}">
        <p14:creationId xmlns:p14="http://schemas.microsoft.com/office/powerpoint/2010/main" val="39420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07" y="188640"/>
            <a:ext cx="8229600" cy="504056"/>
          </a:xfrm>
        </p:spPr>
        <p:txBody>
          <a:bodyPr>
            <a:normAutofit fontScale="90000"/>
          </a:bodyPr>
          <a:lstStyle/>
          <a:p>
            <a:r>
              <a:rPr lang="en-GB" dirty="0"/>
              <a:t>Unemployment</a:t>
            </a:r>
          </a:p>
        </p:txBody>
      </p:sp>
      <p:sp>
        <p:nvSpPr>
          <p:cNvPr id="3" name="Content Placeholder 2"/>
          <p:cNvSpPr>
            <a:spLocks noGrp="1"/>
          </p:cNvSpPr>
          <p:nvPr>
            <p:ph idx="1"/>
          </p:nvPr>
        </p:nvSpPr>
        <p:spPr>
          <a:xfrm>
            <a:off x="251520" y="4771480"/>
            <a:ext cx="8712968" cy="1905077"/>
          </a:xfrm>
        </p:spPr>
        <p:txBody>
          <a:bodyPr>
            <a:normAutofit fontScale="77500" lnSpcReduction="20000"/>
          </a:bodyPr>
          <a:lstStyle/>
          <a:p>
            <a:r>
              <a:rPr lang="en-GB" dirty="0"/>
              <a:t>The percentage of the US civilian labour force without work rose from 2.9 in 1929 to 22.9 in 1932. </a:t>
            </a:r>
          </a:p>
          <a:p>
            <a:r>
              <a:rPr lang="en-GB" dirty="0"/>
              <a:t>The US </a:t>
            </a:r>
            <a:r>
              <a:rPr lang="en-GB" b="1" dirty="0"/>
              <a:t>had no national system of unemployment benefits</a:t>
            </a:r>
            <a:r>
              <a:rPr lang="en-GB" dirty="0"/>
              <a:t>.</a:t>
            </a:r>
          </a:p>
          <a:p>
            <a:r>
              <a:rPr lang="en-GB" dirty="0"/>
              <a:t>Those most affected included </a:t>
            </a:r>
            <a:r>
              <a:rPr lang="en-GB" b="1" dirty="0"/>
              <a:t>the young, the old, and ethnic minorities</a:t>
            </a:r>
            <a:r>
              <a:rPr lang="en-GB" dirty="0"/>
              <a:t>, whose </a:t>
            </a:r>
            <a:r>
              <a:rPr lang="en-GB" b="1" dirty="0"/>
              <a:t>unemployment rates were relatively high</a:t>
            </a:r>
            <a:r>
              <a:rPr lang="en-GB"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310350" cy="400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33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International transmission of the crisis</a:t>
            </a:r>
          </a:p>
        </p:txBody>
      </p:sp>
      <p:sp>
        <p:nvSpPr>
          <p:cNvPr id="3" name="Content Placeholder 2"/>
          <p:cNvSpPr>
            <a:spLocks noGrp="1"/>
          </p:cNvSpPr>
          <p:nvPr>
            <p:ph idx="1"/>
          </p:nvPr>
        </p:nvSpPr>
        <p:spPr>
          <a:xfrm>
            <a:off x="107504" y="980728"/>
            <a:ext cx="8856984" cy="5760640"/>
          </a:xfrm>
        </p:spPr>
        <p:txBody>
          <a:bodyPr>
            <a:normAutofit fontScale="70000" lnSpcReduction="20000"/>
          </a:bodyPr>
          <a:lstStyle/>
          <a:p>
            <a:r>
              <a:rPr lang="en-GB" dirty="0"/>
              <a:t>The key element in the transmission of the Great Depression was the gold standard. </a:t>
            </a:r>
          </a:p>
          <a:p>
            <a:pPr lvl="1"/>
            <a:r>
              <a:rPr lang="en-GB" dirty="0"/>
              <a:t>God standard </a:t>
            </a:r>
            <a:r>
              <a:rPr lang="en-GB" b="1" i="1" dirty="0"/>
              <a:t>created asymmetries</a:t>
            </a:r>
            <a:r>
              <a:rPr lang="en-GB" dirty="0"/>
              <a:t>: States accumulating gold </a:t>
            </a:r>
            <a:r>
              <a:rPr lang="en-GB" i="1" dirty="0"/>
              <a:t>were not forced to inflate their currencies</a:t>
            </a:r>
            <a:r>
              <a:rPr lang="en-GB" dirty="0"/>
              <a:t>, but when gold losses occurred </a:t>
            </a:r>
            <a:r>
              <a:rPr lang="en-GB" i="1" dirty="0"/>
              <a:t>governments and central banks were expected to take measures that cause deflation</a:t>
            </a:r>
            <a:r>
              <a:rPr lang="en-GB" dirty="0"/>
              <a:t>.</a:t>
            </a:r>
          </a:p>
          <a:p>
            <a:pPr lvl="1"/>
            <a:r>
              <a:rPr lang="en-GB" dirty="0"/>
              <a:t>Between 1927 and 1932 </a:t>
            </a:r>
            <a:r>
              <a:rPr lang="en-GB" b="1" dirty="0"/>
              <a:t>France experienced a surge of gold accumulation </a:t>
            </a:r>
            <a:r>
              <a:rPr lang="en-GB" dirty="0"/>
              <a:t>which saw its share of world gold reserves increase from 7 to 27 %.</a:t>
            </a:r>
          </a:p>
          <a:p>
            <a:pPr lvl="1"/>
            <a:r>
              <a:rPr lang="en-GB" dirty="0"/>
              <a:t>On 21 September 1931, </a:t>
            </a:r>
            <a:r>
              <a:rPr lang="en-GB" b="1" dirty="0"/>
              <a:t>Britain was forced to leave the gold standard</a:t>
            </a:r>
            <a:r>
              <a:rPr lang="en-GB" dirty="0"/>
              <a:t>, the first major country to do so, and devalue sterling. Sterling</a:t>
            </a:r>
            <a:r>
              <a:rPr lang="en-GB" b="1" dirty="0"/>
              <a:t> fell by 25% against the dollar</a:t>
            </a:r>
            <a:r>
              <a:rPr lang="en-GB" dirty="0"/>
              <a:t>.</a:t>
            </a:r>
          </a:p>
          <a:p>
            <a:pPr lvl="1"/>
            <a:r>
              <a:rPr lang="en-GB" dirty="0"/>
              <a:t>Start of 1931, 47 countries were members of the gold-standard. By the end of 1932 the only significant members were: Belgium, France, Netherlands, Poland, Switzerland, and the US .</a:t>
            </a:r>
          </a:p>
          <a:p>
            <a:pPr lvl="1"/>
            <a:r>
              <a:rPr lang="en-GB" dirty="0"/>
              <a:t>In 1933, the </a:t>
            </a:r>
            <a:r>
              <a:rPr lang="en-GB" b="1" dirty="0"/>
              <a:t>US decided to leave the gold standard </a:t>
            </a:r>
            <a:r>
              <a:rPr lang="en-GB" dirty="0"/>
              <a:t>and devalue the dollar. </a:t>
            </a:r>
          </a:p>
          <a:p>
            <a:pPr lvl="1"/>
            <a:r>
              <a:rPr lang="en-GB" dirty="0"/>
              <a:t>In 1936 France, too, </a:t>
            </a:r>
            <a:r>
              <a:rPr lang="en-GB" b="1" dirty="0"/>
              <a:t>abandoned gold</a:t>
            </a:r>
            <a:r>
              <a:rPr lang="en-GB" dirty="0"/>
              <a:t>.</a:t>
            </a:r>
          </a:p>
          <a:p>
            <a:pPr lvl="1"/>
            <a:endParaRPr lang="en-GB" dirty="0"/>
          </a:p>
          <a:p>
            <a:r>
              <a:rPr lang="en-GB" dirty="0"/>
              <a:t> Trade restrictions </a:t>
            </a:r>
            <a:r>
              <a:rPr lang="en-GB" b="1" dirty="0"/>
              <a:t>increased dramatically during the 1930s </a:t>
            </a:r>
            <a:r>
              <a:rPr lang="en-GB" dirty="0"/>
              <a:t>but even when there was some relaxation it was by bilateral agreements. </a:t>
            </a:r>
          </a:p>
        </p:txBody>
      </p:sp>
    </p:spTree>
    <p:extLst>
      <p:ext uri="{BB962C8B-B14F-4D97-AF65-F5344CB8AC3E}">
        <p14:creationId xmlns:p14="http://schemas.microsoft.com/office/powerpoint/2010/main" val="371942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78098"/>
          </a:xfrm>
        </p:spPr>
        <p:txBody>
          <a:bodyPr/>
          <a:lstStyle/>
          <a:p>
            <a:r>
              <a:rPr lang="en-GB" dirty="0"/>
              <a:t>Global unemployment</a:t>
            </a:r>
          </a:p>
        </p:txBody>
      </p:sp>
      <p:sp>
        <p:nvSpPr>
          <p:cNvPr id="3" name="Content Placeholder 2"/>
          <p:cNvSpPr>
            <a:spLocks noGrp="1"/>
          </p:cNvSpPr>
          <p:nvPr>
            <p:ph idx="1"/>
          </p:nvPr>
        </p:nvSpPr>
        <p:spPr>
          <a:xfrm>
            <a:off x="251520" y="1052736"/>
            <a:ext cx="8435280" cy="5073429"/>
          </a:xfrm>
        </p:spPr>
        <p:txBody>
          <a:bodyPr>
            <a:normAutofit fontScale="70000" lnSpcReduction="20000"/>
          </a:bodyPr>
          <a:lstStyle/>
          <a:p>
            <a:r>
              <a:rPr lang="en-GB" dirty="0"/>
              <a:t>Mass unemployment was a </a:t>
            </a:r>
            <a:r>
              <a:rPr lang="en-GB" b="1" dirty="0"/>
              <a:t>worldwide phenomenon during the depression</a:t>
            </a:r>
            <a:r>
              <a:rPr lang="en-GB" dirty="0"/>
              <a:t>. </a:t>
            </a:r>
          </a:p>
          <a:p>
            <a:endParaRPr lang="en-GB" dirty="0"/>
          </a:p>
          <a:p>
            <a:r>
              <a:rPr lang="en-GB" dirty="0"/>
              <a:t>Unemployment in the UK during the 1930s was fairly similar to that of the 1920s. </a:t>
            </a:r>
          </a:p>
          <a:p>
            <a:endParaRPr lang="en-GB" dirty="0"/>
          </a:p>
          <a:p>
            <a:r>
              <a:rPr lang="en-GB" dirty="0"/>
              <a:t>The US had enjoyed low unemployment during the 1920s. It increased substantially in the 1930s. </a:t>
            </a:r>
          </a:p>
          <a:p>
            <a:endParaRPr lang="en-GB" dirty="0"/>
          </a:p>
          <a:p>
            <a:r>
              <a:rPr lang="en-GB" dirty="0"/>
              <a:t>Sweden, Denmark and Norway, endured </a:t>
            </a:r>
            <a:r>
              <a:rPr lang="en-GB" b="1" dirty="0"/>
              <a:t>double-digit unemployment</a:t>
            </a:r>
            <a:r>
              <a:rPr lang="en-GB" dirty="0"/>
              <a:t> in both the 1920s and the 1930s. </a:t>
            </a:r>
          </a:p>
          <a:p>
            <a:pPr marL="0" indent="0">
              <a:buNone/>
            </a:pPr>
            <a:endParaRPr lang="en-GB" dirty="0"/>
          </a:p>
          <a:p>
            <a:r>
              <a:rPr lang="en-GB" dirty="0"/>
              <a:t>In Germany, the deflationary policies pursued even after the gold standard had been abandoned led to an </a:t>
            </a:r>
            <a:r>
              <a:rPr lang="en-GB" b="1" dirty="0"/>
              <a:t>unemployment total of 6 million in 1933</a:t>
            </a:r>
            <a:r>
              <a:rPr lang="en-GB" dirty="0"/>
              <a:t>, roughly double that of the UK. </a:t>
            </a:r>
          </a:p>
          <a:p>
            <a:endParaRPr lang="en-GB" dirty="0"/>
          </a:p>
        </p:txBody>
      </p:sp>
    </p:spTree>
    <p:extLst>
      <p:ext uri="{BB962C8B-B14F-4D97-AF65-F5344CB8AC3E}">
        <p14:creationId xmlns:p14="http://schemas.microsoft.com/office/powerpoint/2010/main" val="398802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6548"/>
          </a:xfrm>
        </p:spPr>
        <p:txBody>
          <a:bodyPr>
            <a:normAutofit fontScale="90000"/>
          </a:bodyPr>
          <a:lstStyle/>
          <a:p>
            <a:pPr algn="l"/>
            <a:r>
              <a:rPr lang="en-GB" dirty="0"/>
              <a:t>Recap</a:t>
            </a:r>
          </a:p>
        </p:txBody>
      </p:sp>
      <p:sp>
        <p:nvSpPr>
          <p:cNvPr id="3" name="Content Placeholder 2"/>
          <p:cNvSpPr>
            <a:spLocks noGrp="1"/>
          </p:cNvSpPr>
          <p:nvPr>
            <p:ph idx="1"/>
          </p:nvPr>
        </p:nvSpPr>
        <p:spPr>
          <a:xfrm>
            <a:off x="628650" y="1124744"/>
            <a:ext cx="7886700" cy="5052219"/>
          </a:xfrm>
        </p:spPr>
        <p:txBody>
          <a:bodyPr>
            <a:normAutofit fontScale="70000" lnSpcReduction="20000"/>
          </a:bodyPr>
          <a:lstStyle/>
          <a:p>
            <a:r>
              <a:rPr lang="en-GB" b="1" dirty="0"/>
              <a:t>1620 </a:t>
            </a:r>
            <a:r>
              <a:rPr lang="en-GB" b="1" dirty="0" err="1"/>
              <a:t>Tulipmania</a:t>
            </a:r>
            <a:r>
              <a:rPr lang="en-GB" dirty="0"/>
              <a:t>- a crisis of private credit that was transferable.</a:t>
            </a:r>
          </a:p>
          <a:p>
            <a:r>
              <a:rPr lang="en-GB" b="1" dirty="0"/>
              <a:t>1720 Mississippi crisis- </a:t>
            </a:r>
            <a:r>
              <a:rPr lang="en-GB" dirty="0"/>
              <a:t>a crisis emanating from an overextension of paper credit.</a:t>
            </a:r>
          </a:p>
          <a:p>
            <a:r>
              <a:rPr lang="en-GB" b="1" dirty="0"/>
              <a:t>1825 Banking crisis-</a:t>
            </a:r>
            <a:r>
              <a:rPr lang="en-GB" dirty="0"/>
              <a:t> a crisis emanating from the relation between the market, the banking sector and the central bank. </a:t>
            </a:r>
          </a:p>
          <a:p>
            <a:r>
              <a:rPr lang="en-GB" b="1" dirty="0"/>
              <a:t>1873 Railroad Panic- </a:t>
            </a:r>
            <a:r>
              <a:rPr lang="en-GB" dirty="0"/>
              <a:t>another bubble in stocks that created a global financial crisis and a prolonged recession.</a:t>
            </a:r>
          </a:p>
          <a:p>
            <a:pPr marL="457200" lvl="1" indent="0">
              <a:buNone/>
            </a:pPr>
            <a:endParaRPr lang="en-GB" dirty="0"/>
          </a:p>
          <a:p>
            <a:r>
              <a:rPr lang="en-GB" dirty="0"/>
              <a:t>As the economy became more complex crises had many dimensions- financial, real, production etc. </a:t>
            </a:r>
          </a:p>
          <a:p>
            <a:endParaRPr lang="en-GB" dirty="0"/>
          </a:p>
          <a:p>
            <a:r>
              <a:rPr lang="en-GB" dirty="0"/>
              <a:t>Today we will discuss what became the signature crisis of the 20</a:t>
            </a:r>
            <a:r>
              <a:rPr lang="en-GB" baseline="30000" dirty="0"/>
              <a:t>th</a:t>
            </a:r>
            <a:r>
              <a:rPr lang="en-GB" dirty="0"/>
              <a:t> century. </a:t>
            </a:r>
            <a:r>
              <a:rPr lang="en-GB" b="1" dirty="0"/>
              <a:t>The Great Depression</a:t>
            </a:r>
            <a:r>
              <a:rPr lang="en-GB" dirty="0"/>
              <a:t>. This crisis had a fundamental effect on political, social and economic conditions across the world and influenced hugely economics as a field of study.</a:t>
            </a:r>
          </a:p>
        </p:txBody>
      </p:sp>
    </p:spTree>
    <p:extLst>
      <p:ext uri="{BB962C8B-B14F-4D97-AF65-F5344CB8AC3E}">
        <p14:creationId xmlns:p14="http://schemas.microsoft.com/office/powerpoint/2010/main" val="334303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Perspectives</a:t>
            </a:r>
          </a:p>
        </p:txBody>
      </p:sp>
      <p:sp>
        <p:nvSpPr>
          <p:cNvPr id="3" name="Content Placeholder 2"/>
          <p:cNvSpPr>
            <a:spLocks noGrp="1"/>
          </p:cNvSpPr>
          <p:nvPr>
            <p:ph idx="1"/>
          </p:nvPr>
        </p:nvSpPr>
        <p:spPr>
          <a:xfrm>
            <a:off x="457200" y="1196752"/>
            <a:ext cx="8229600" cy="4929413"/>
          </a:xfrm>
        </p:spPr>
        <p:txBody>
          <a:bodyPr>
            <a:normAutofit fontScale="85000" lnSpcReduction="10000"/>
          </a:bodyPr>
          <a:lstStyle/>
          <a:p>
            <a:r>
              <a:rPr lang="en-GB" dirty="0"/>
              <a:t>Last week we discussed:</a:t>
            </a:r>
          </a:p>
          <a:p>
            <a:pPr lvl="1"/>
            <a:r>
              <a:rPr lang="en-GB" b="1" dirty="0"/>
              <a:t>J.A. Hobson</a:t>
            </a:r>
            <a:r>
              <a:rPr lang="en-GB" dirty="0"/>
              <a:t>, who was one of the main advocates of under consumption as a cause of prolonged depression.</a:t>
            </a:r>
          </a:p>
          <a:p>
            <a:pPr lvl="1"/>
            <a:r>
              <a:rPr lang="en-GB" b="1" dirty="0"/>
              <a:t>M. Friedman</a:t>
            </a:r>
            <a:r>
              <a:rPr lang="en-GB" dirty="0"/>
              <a:t> who focused on money supply restrictions as the main reason for the fall in prices and depression.</a:t>
            </a:r>
          </a:p>
          <a:p>
            <a:pPr marL="457200" lvl="1" indent="0">
              <a:buNone/>
            </a:pPr>
            <a:endParaRPr lang="en-GB" dirty="0"/>
          </a:p>
          <a:p>
            <a:r>
              <a:rPr lang="en-GB" dirty="0"/>
              <a:t>This week we will add another two perspectives:</a:t>
            </a:r>
          </a:p>
          <a:p>
            <a:pPr lvl="1"/>
            <a:r>
              <a:rPr lang="en-GB" b="1" dirty="0"/>
              <a:t>F.A. Hayek </a:t>
            </a:r>
            <a:r>
              <a:rPr lang="en-GB" dirty="0"/>
              <a:t>and cycles due to mal-production. The idea that what drives the cycle is wrong signals between sectors of the economy usually as the result of central bank manipulation.</a:t>
            </a:r>
          </a:p>
          <a:p>
            <a:pPr lvl="1"/>
            <a:r>
              <a:rPr lang="en-GB" b="1" dirty="0"/>
              <a:t>I. Fisher </a:t>
            </a:r>
            <a:r>
              <a:rPr lang="en-GB" dirty="0"/>
              <a:t>who introduced the debt-deflation theory of depressions.   </a:t>
            </a:r>
          </a:p>
        </p:txBody>
      </p:sp>
    </p:spTree>
    <p:extLst>
      <p:ext uri="{BB962C8B-B14F-4D97-AF65-F5344CB8AC3E}">
        <p14:creationId xmlns:p14="http://schemas.microsoft.com/office/powerpoint/2010/main" val="67305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 Hayek</a:t>
            </a:r>
          </a:p>
        </p:txBody>
      </p:sp>
      <p:sp>
        <p:nvSpPr>
          <p:cNvPr id="3" name="Content Placeholder 2"/>
          <p:cNvSpPr>
            <a:spLocks noGrp="1"/>
          </p:cNvSpPr>
          <p:nvPr>
            <p:ph idx="1"/>
          </p:nvPr>
        </p:nvSpPr>
        <p:spPr>
          <a:xfrm>
            <a:off x="457200" y="1268760"/>
            <a:ext cx="8229600" cy="4857405"/>
          </a:xfrm>
        </p:spPr>
        <p:txBody>
          <a:bodyPr>
            <a:normAutofit fontScale="70000" lnSpcReduction="20000"/>
          </a:bodyPr>
          <a:lstStyle/>
          <a:p>
            <a:r>
              <a:rPr lang="en-GB" dirty="0"/>
              <a:t>F.A. Hayek wrote in 1931 </a:t>
            </a:r>
            <a:r>
              <a:rPr lang="en-GB" i="1" dirty="0"/>
              <a:t>Prices and Production</a:t>
            </a:r>
            <a:r>
              <a:rPr lang="en-GB" dirty="0"/>
              <a:t>, which became the standard work in Austrian Business Cycle Theory.</a:t>
            </a:r>
          </a:p>
          <a:p>
            <a:pPr marL="0" indent="0">
              <a:buNone/>
            </a:pPr>
            <a:endParaRPr lang="en-GB" dirty="0"/>
          </a:p>
          <a:p>
            <a:r>
              <a:rPr lang="en-GB" dirty="0"/>
              <a:t>It combines a </a:t>
            </a:r>
            <a:r>
              <a:rPr lang="en-GB" b="1" dirty="0"/>
              <a:t>general equilibrium understanding of the economy</a:t>
            </a:r>
            <a:r>
              <a:rPr lang="en-GB" dirty="0"/>
              <a:t>, with </a:t>
            </a:r>
            <a:r>
              <a:rPr lang="en-GB" b="1" dirty="0"/>
              <a:t>cyclical phenomena arising from misalignments in relative prices</a:t>
            </a:r>
            <a:r>
              <a:rPr lang="en-GB" dirty="0"/>
              <a:t>. </a:t>
            </a:r>
          </a:p>
          <a:p>
            <a:pPr marL="0" indent="0">
              <a:buNone/>
            </a:pPr>
            <a:endParaRPr lang="en-GB" dirty="0"/>
          </a:p>
          <a:p>
            <a:r>
              <a:rPr lang="en-GB" dirty="0"/>
              <a:t>The defining feature of Hayek’s cycle is that there is </a:t>
            </a:r>
            <a:r>
              <a:rPr lang="en-GB" b="1" dirty="0"/>
              <a:t>mal-production</a:t>
            </a:r>
            <a:r>
              <a:rPr lang="en-GB" dirty="0"/>
              <a:t>, i.e. </a:t>
            </a:r>
            <a:r>
              <a:rPr lang="en-GB" dirty="0" err="1"/>
              <a:t>mis</a:t>
            </a:r>
            <a:r>
              <a:rPr lang="en-GB" dirty="0"/>
              <a:t>-coordination in production between the different sectors of the economy.</a:t>
            </a:r>
          </a:p>
          <a:p>
            <a:pPr lvl="1"/>
            <a:r>
              <a:rPr lang="en-GB" dirty="0"/>
              <a:t>This assumes that while there is </a:t>
            </a:r>
            <a:r>
              <a:rPr lang="en-GB" b="1" dirty="0"/>
              <a:t>still scarcity in the application of resources in the system</a:t>
            </a:r>
            <a:r>
              <a:rPr lang="en-GB" dirty="0"/>
              <a:t>. A boom is </a:t>
            </a:r>
            <a:r>
              <a:rPr lang="en-GB" i="1" dirty="0"/>
              <a:t>not a period of reduced scarcity</a:t>
            </a:r>
            <a:r>
              <a:rPr lang="en-GB" dirty="0"/>
              <a:t>.</a:t>
            </a:r>
          </a:p>
          <a:p>
            <a:pPr lvl="1"/>
            <a:r>
              <a:rPr lang="en-GB" dirty="0"/>
              <a:t> Therefore we do </a:t>
            </a:r>
            <a:r>
              <a:rPr lang="en-GB" b="1" dirty="0"/>
              <a:t>not have an overall lack of demand or overall increase in supply</a:t>
            </a:r>
            <a:r>
              <a:rPr lang="en-GB" dirty="0"/>
              <a:t>, but, instead the signals (prices) that coordinate the system of production and consumption are </a:t>
            </a:r>
            <a:r>
              <a:rPr lang="en-GB" dirty="0" err="1"/>
              <a:t>mis</a:t>
            </a:r>
            <a:r>
              <a:rPr lang="en-GB" dirty="0"/>
              <a:t>-directing resources to some sectors over others.</a:t>
            </a:r>
          </a:p>
          <a:p>
            <a:endParaRPr lang="en-GB" dirty="0"/>
          </a:p>
        </p:txBody>
      </p:sp>
    </p:spTree>
    <p:extLst>
      <p:ext uri="{BB962C8B-B14F-4D97-AF65-F5344CB8AC3E}">
        <p14:creationId xmlns:p14="http://schemas.microsoft.com/office/powerpoint/2010/main" val="106189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6197-7494-9D83-26BB-B94D8906293A}"/>
              </a:ext>
            </a:extLst>
          </p:cNvPr>
          <p:cNvSpPr>
            <a:spLocks noGrp="1"/>
          </p:cNvSpPr>
          <p:nvPr>
            <p:ph type="title"/>
          </p:nvPr>
        </p:nvSpPr>
        <p:spPr/>
        <p:txBody>
          <a:bodyPr/>
          <a:lstStyle/>
          <a:p>
            <a:r>
              <a:rPr lang="en-US" dirty="0"/>
              <a:t>Austrian Capital Theory</a:t>
            </a:r>
            <a:endParaRPr lang="en-GB" dirty="0"/>
          </a:p>
        </p:txBody>
      </p:sp>
      <p:sp>
        <p:nvSpPr>
          <p:cNvPr id="3" name="Content Placeholder 2">
            <a:extLst>
              <a:ext uri="{FF2B5EF4-FFF2-40B4-BE49-F238E27FC236}">
                <a16:creationId xmlns:a16="http://schemas.microsoft.com/office/drawing/2014/main" id="{68E8F146-AD85-0AD5-D7BC-4B34A452C0B4}"/>
              </a:ext>
            </a:extLst>
          </p:cNvPr>
          <p:cNvSpPr>
            <a:spLocks noGrp="1"/>
          </p:cNvSpPr>
          <p:nvPr>
            <p:ph idx="1"/>
          </p:nvPr>
        </p:nvSpPr>
        <p:spPr>
          <a:xfrm>
            <a:off x="457200" y="1600202"/>
            <a:ext cx="3970784" cy="4619527"/>
          </a:xfrm>
        </p:spPr>
        <p:txBody>
          <a:bodyPr>
            <a:normAutofit fontScale="55000" lnSpcReduction="20000"/>
          </a:bodyPr>
          <a:lstStyle/>
          <a:p>
            <a:r>
              <a:rPr lang="en-GB" dirty="0"/>
              <a:t>Eugen von </a:t>
            </a:r>
            <a:r>
              <a:rPr lang="en-GB" dirty="0" err="1"/>
              <a:t>Böhm-Bawerk</a:t>
            </a:r>
            <a:r>
              <a:rPr lang="en-GB" dirty="0"/>
              <a:t> </a:t>
            </a:r>
          </a:p>
          <a:p>
            <a:pPr lvl="1"/>
            <a:r>
              <a:rPr lang="en-US" dirty="0"/>
              <a:t> Positive </a:t>
            </a:r>
            <a:r>
              <a:rPr lang="en-US" dirty="0" err="1"/>
              <a:t>Theorie</a:t>
            </a:r>
            <a:r>
              <a:rPr lang="en-US" dirty="0"/>
              <a:t> des </a:t>
            </a:r>
            <a:r>
              <a:rPr lang="en-US" dirty="0" err="1"/>
              <a:t>Kapitals</a:t>
            </a:r>
            <a:r>
              <a:rPr lang="en-US" dirty="0"/>
              <a:t> (</a:t>
            </a:r>
            <a:r>
              <a:rPr lang="en-US" dirty="0" err="1"/>
              <a:t>Universitätsverlag</a:t>
            </a:r>
            <a:r>
              <a:rPr lang="en-US" dirty="0"/>
              <a:t> Wagner, 1889) (translated by William Smart as Positive Theory of Capital (1892)</a:t>
            </a:r>
          </a:p>
          <a:p>
            <a:endParaRPr lang="en-US" dirty="0"/>
          </a:p>
          <a:p>
            <a:r>
              <a:rPr lang="en-US" dirty="0"/>
              <a:t>Original means of production + intermediate products=Output of consumer goods</a:t>
            </a:r>
          </a:p>
          <a:p>
            <a:endParaRPr lang="en-US" dirty="0"/>
          </a:p>
          <a:p>
            <a:r>
              <a:rPr lang="en-US" dirty="0"/>
              <a:t>Linear (vs. circular) view of production.</a:t>
            </a:r>
          </a:p>
          <a:p>
            <a:endParaRPr lang="en-US" dirty="0"/>
          </a:p>
          <a:p>
            <a:r>
              <a:rPr lang="en-US" dirty="0"/>
              <a:t>Main characteristic of production is the time the various factors enter the productive process.</a:t>
            </a:r>
          </a:p>
          <a:p>
            <a:pPr marL="0" indent="0">
              <a:buNone/>
            </a:pPr>
            <a:endParaRPr lang="en-US" dirty="0"/>
          </a:p>
          <a:p>
            <a:r>
              <a:rPr lang="en-US" dirty="0"/>
              <a:t>Time disaggregation vs sectoral disaggregation.</a:t>
            </a:r>
          </a:p>
          <a:p>
            <a:endParaRPr lang="en-US" dirty="0"/>
          </a:p>
        </p:txBody>
      </p:sp>
      <p:pic>
        <p:nvPicPr>
          <p:cNvPr id="4" name="Picture 3">
            <a:extLst>
              <a:ext uri="{FF2B5EF4-FFF2-40B4-BE49-F238E27FC236}">
                <a16:creationId xmlns:a16="http://schemas.microsoft.com/office/drawing/2014/main" id="{18747CFB-35D9-34F7-453E-56EFB2E8CBA4}"/>
              </a:ext>
            </a:extLst>
          </p:cNvPr>
          <p:cNvPicPr>
            <a:picLocks noChangeAspect="1"/>
          </p:cNvPicPr>
          <p:nvPr/>
        </p:nvPicPr>
        <p:blipFill>
          <a:blip r:embed="rId2"/>
          <a:stretch>
            <a:fillRect/>
          </a:stretch>
        </p:blipFill>
        <p:spPr>
          <a:xfrm>
            <a:off x="4539564" y="1340768"/>
            <a:ext cx="4147236" cy="4619526"/>
          </a:xfrm>
          <a:prstGeom prst="rect">
            <a:avLst/>
          </a:prstGeom>
        </p:spPr>
      </p:pic>
    </p:spTree>
    <p:extLst>
      <p:ext uri="{BB962C8B-B14F-4D97-AF65-F5344CB8AC3E}">
        <p14:creationId xmlns:p14="http://schemas.microsoft.com/office/powerpoint/2010/main" val="317971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A3B2-7582-1791-73D9-C4F65BA2E910}"/>
              </a:ext>
            </a:extLst>
          </p:cNvPr>
          <p:cNvSpPr>
            <a:spLocks noGrp="1"/>
          </p:cNvSpPr>
          <p:nvPr>
            <p:ph type="title"/>
          </p:nvPr>
        </p:nvSpPr>
        <p:spPr/>
        <p:txBody>
          <a:bodyPr/>
          <a:lstStyle/>
          <a:p>
            <a:r>
              <a:rPr lang="en-US" dirty="0"/>
              <a:t>The average period of production</a:t>
            </a:r>
            <a:endParaRPr lang="en-GB" dirty="0"/>
          </a:p>
        </p:txBody>
      </p:sp>
      <p:sp>
        <p:nvSpPr>
          <p:cNvPr id="3" name="Content Placeholder 2">
            <a:extLst>
              <a:ext uri="{FF2B5EF4-FFF2-40B4-BE49-F238E27FC236}">
                <a16:creationId xmlns:a16="http://schemas.microsoft.com/office/drawing/2014/main" id="{4D14F2BD-2A7C-8088-5E32-073AE5203D76}"/>
              </a:ext>
            </a:extLst>
          </p:cNvPr>
          <p:cNvSpPr>
            <a:spLocks noGrp="1"/>
          </p:cNvSpPr>
          <p:nvPr>
            <p:ph idx="1"/>
          </p:nvPr>
        </p:nvSpPr>
        <p:spPr>
          <a:xfrm>
            <a:off x="457200" y="4869160"/>
            <a:ext cx="8229600" cy="1257005"/>
          </a:xfrm>
        </p:spPr>
        <p:txBody>
          <a:bodyPr>
            <a:normAutofit fontScale="70000" lnSpcReduction="20000"/>
          </a:bodyPr>
          <a:lstStyle/>
          <a:p>
            <a:pPr marL="0" indent="0">
              <a:buNone/>
            </a:pPr>
            <a:r>
              <a:rPr lang="en-US" dirty="0"/>
              <a:t>The whole point of the Austrian cycle theory is that the </a:t>
            </a:r>
            <a:r>
              <a:rPr lang="en-US" b="1" i="1" dirty="0"/>
              <a:t>change in the interest rate influences asymmetrically production across the different stages of production- when we disaggregate them with relation to their proximity to the final complex consumer good</a:t>
            </a:r>
            <a:r>
              <a:rPr lang="en-US" dirty="0"/>
              <a:t>.</a:t>
            </a:r>
            <a:endParaRPr lang="en-GB" dirty="0"/>
          </a:p>
        </p:txBody>
      </p:sp>
      <p:pic>
        <p:nvPicPr>
          <p:cNvPr id="4" name="Picture 3">
            <a:extLst>
              <a:ext uri="{FF2B5EF4-FFF2-40B4-BE49-F238E27FC236}">
                <a16:creationId xmlns:a16="http://schemas.microsoft.com/office/drawing/2014/main" id="{75EA0892-185A-04EC-5630-6A4464D092AA}"/>
              </a:ext>
            </a:extLst>
          </p:cNvPr>
          <p:cNvPicPr>
            <a:picLocks noChangeAspect="1"/>
          </p:cNvPicPr>
          <p:nvPr/>
        </p:nvPicPr>
        <p:blipFill>
          <a:blip r:embed="rId2"/>
          <a:stretch>
            <a:fillRect/>
          </a:stretch>
        </p:blipFill>
        <p:spPr>
          <a:xfrm>
            <a:off x="827584" y="1417638"/>
            <a:ext cx="7200800" cy="3086100"/>
          </a:xfrm>
          <a:prstGeom prst="rect">
            <a:avLst/>
          </a:prstGeom>
        </p:spPr>
      </p:pic>
    </p:spTree>
    <p:extLst>
      <p:ext uri="{BB962C8B-B14F-4D97-AF65-F5344CB8AC3E}">
        <p14:creationId xmlns:p14="http://schemas.microsoft.com/office/powerpoint/2010/main" val="3164280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Austrian Business Cycle</a:t>
            </a:r>
          </a:p>
        </p:txBody>
      </p:sp>
      <p:sp>
        <p:nvSpPr>
          <p:cNvPr id="3" name="Content Placeholder 2"/>
          <p:cNvSpPr>
            <a:spLocks noGrp="1"/>
          </p:cNvSpPr>
          <p:nvPr>
            <p:ph idx="1"/>
          </p:nvPr>
        </p:nvSpPr>
        <p:spPr>
          <a:xfrm>
            <a:off x="395536" y="5445224"/>
            <a:ext cx="8229600" cy="896965"/>
          </a:xfrm>
        </p:spPr>
        <p:txBody>
          <a:bodyPr>
            <a:normAutofit fontScale="62500" lnSpcReduction="20000"/>
          </a:bodyPr>
          <a:lstStyle/>
          <a:p>
            <a:r>
              <a:rPr lang="en-GB" dirty="0"/>
              <a:t>The Austrian Business cycle distinguishes between a voluntary increase in saving, and a forced saving (i.e. an increase due to monetary reasons).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37040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72693"/>
            <a:ext cx="54006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38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5904656"/>
          </a:xfrm>
        </p:spPr>
        <p:txBody>
          <a:bodyPr>
            <a:normAutofit fontScale="70000" lnSpcReduction="20000"/>
          </a:bodyPr>
          <a:lstStyle/>
          <a:p>
            <a:r>
              <a:rPr lang="en-GB" dirty="0"/>
              <a:t>The  diagrams above depict two distinct scenarios. </a:t>
            </a:r>
          </a:p>
          <a:p>
            <a:endParaRPr lang="en-GB" dirty="0"/>
          </a:p>
          <a:p>
            <a:r>
              <a:rPr lang="en-GB" dirty="0"/>
              <a:t>In both cases we start from an equilibrium position which has interest rate (r), and a volume of loanable funds (A). </a:t>
            </a:r>
          </a:p>
          <a:p>
            <a:endParaRPr lang="en-GB" dirty="0"/>
          </a:p>
          <a:p>
            <a:r>
              <a:rPr lang="en-GB" dirty="0"/>
              <a:t>At point (a), the amount of saving people are willing to supply at this interest  rate equals firms’ demand for  funds for investment projects. </a:t>
            </a:r>
          </a:p>
          <a:p>
            <a:pPr lvl="1"/>
            <a:r>
              <a:rPr lang="en-GB" dirty="0"/>
              <a:t>I.e. the long run equilibrium position.</a:t>
            </a:r>
          </a:p>
          <a:p>
            <a:endParaRPr lang="en-GB" b="1" dirty="0"/>
          </a:p>
          <a:p>
            <a:r>
              <a:rPr lang="en-GB" b="1" dirty="0"/>
              <a:t>On the left diagram </a:t>
            </a:r>
            <a:r>
              <a:rPr lang="en-GB" dirty="0"/>
              <a:t>we have an autonomous increase in saving, where people decide to </a:t>
            </a:r>
            <a:r>
              <a:rPr lang="en-GB" b="1" dirty="0"/>
              <a:t>voluntarily</a:t>
            </a:r>
            <a:r>
              <a:rPr lang="en-GB" dirty="0"/>
              <a:t> save more of their income. </a:t>
            </a:r>
          </a:p>
          <a:p>
            <a:endParaRPr lang="en-GB" dirty="0"/>
          </a:p>
          <a:p>
            <a:r>
              <a:rPr lang="en-GB" b="1" dirty="0"/>
              <a:t>On the right</a:t>
            </a:r>
            <a:r>
              <a:rPr lang="en-GB" dirty="0"/>
              <a:t> we have an increase in the supply of money in the economy, where the central bank, or the commercial banks, decide to increase credit to the producers/entrepreneurs, while none of the underlying  real factors of the economy have changed. </a:t>
            </a:r>
          </a:p>
          <a:p>
            <a:pPr lvl="1"/>
            <a:r>
              <a:rPr lang="en-GB" dirty="0"/>
              <a:t>This means that people have not decided to save more than before. Instead this gap between what people intend to save and the volume of investment is filled by the </a:t>
            </a:r>
            <a:r>
              <a:rPr lang="en-GB" b="1" dirty="0"/>
              <a:t>credit expansion</a:t>
            </a:r>
            <a:r>
              <a:rPr lang="en-GB" dirty="0"/>
              <a:t>.</a:t>
            </a:r>
          </a:p>
        </p:txBody>
      </p:sp>
    </p:spTree>
    <p:extLst>
      <p:ext uri="{BB962C8B-B14F-4D97-AF65-F5344CB8AC3E}">
        <p14:creationId xmlns:p14="http://schemas.microsoft.com/office/powerpoint/2010/main" val="210054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dirty="0"/>
              <a:t>An increase in voluntary savings</a:t>
            </a:r>
          </a:p>
        </p:txBody>
      </p:sp>
      <p:sp>
        <p:nvSpPr>
          <p:cNvPr id="3" name="Content Placeholder 2"/>
          <p:cNvSpPr>
            <a:spLocks noGrp="1"/>
          </p:cNvSpPr>
          <p:nvPr>
            <p:ph idx="1"/>
          </p:nvPr>
        </p:nvSpPr>
        <p:spPr>
          <a:xfrm>
            <a:off x="0" y="692696"/>
            <a:ext cx="8964488" cy="6048672"/>
          </a:xfrm>
        </p:spPr>
        <p:txBody>
          <a:bodyPr>
            <a:normAutofit fontScale="62500" lnSpcReduction="20000"/>
          </a:bodyPr>
          <a:lstStyle/>
          <a:p>
            <a:r>
              <a:rPr lang="en-GB" dirty="0"/>
              <a:t>Savings are always </a:t>
            </a:r>
            <a:r>
              <a:rPr lang="en-GB" b="1" i="1" dirty="0"/>
              <a:t>funnelled</a:t>
            </a:r>
            <a:r>
              <a:rPr lang="en-GB" dirty="0"/>
              <a:t> to increased opportunities for investment.</a:t>
            </a:r>
          </a:p>
          <a:p>
            <a:pPr marL="0" indent="0">
              <a:buNone/>
            </a:pPr>
            <a:r>
              <a:rPr lang="en-GB" dirty="0"/>
              <a:t> </a:t>
            </a:r>
          </a:p>
          <a:p>
            <a:r>
              <a:rPr lang="en-GB" dirty="0"/>
              <a:t>Therefore, when people decide to </a:t>
            </a:r>
            <a:r>
              <a:rPr lang="en-GB" b="1" i="1" dirty="0"/>
              <a:t>save a greater part of their income</a:t>
            </a:r>
            <a:r>
              <a:rPr lang="en-GB" dirty="0"/>
              <a:t>, it necessarily follows that we have a shift of the supply curve. </a:t>
            </a:r>
          </a:p>
          <a:p>
            <a:pPr lvl="1"/>
            <a:r>
              <a:rPr lang="en-GB" dirty="0"/>
              <a:t>This is because we have a change in the amount people intend to save for every level of the interest rate.</a:t>
            </a:r>
          </a:p>
          <a:p>
            <a:pPr marL="457200" lvl="1" indent="0">
              <a:buNone/>
            </a:pPr>
            <a:endParaRPr lang="en-GB" dirty="0"/>
          </a:p>
          <a:p>
            <a:r>
              <a:rPr lang="en-GB" dirty="0"/>
              <a:t>The new intersection of the curves shows that the </a:t>
            </a:r>
            <a:r>
              <a:rPr lang="en-GB" b="1" i="1" dirty="0"/>
              <a:t>outcome of this autonomous increase  is to permanently lower the real interest rate and permanently increase the volume of investment plans materialising</a:t>
            </a:r>
            <a:r>
              <a:rPr lang="en-GB" dirty="0"/>
              <a:t>. </a:t>
            </a:r>
          </a:p>
          <a:p>
            <a:pPr marL="0" indent="0">
              <a:buNone/>
            </a:pPr>
            <a:endParaRPr lang="en-GB" dirty="0"/>
          </a:p>
          <a:p>
            <a:r>
              <a:rPr lang="en-GB" dirty="0"/>
              <a:t>Today's </a:t>
            </a:r>
            <a:r>
              <a:rPr lang="en-GB" b="1" dirty="0"/>
              <a:t>increase in  saving leads to a more prosperous future</a:t>
            </a:r>
            <a:r>
              <a:rPr lang="en-GB" dirty="0"/>
              <a:t>, as </a:t>
            </a:r>
            <a:r>
              <a:rPr lang="en-GB" b="1" dirty="0"/>
              <a:t>lower interest rates allow producers to  reorganise production</a:t>
            </a:r>
            <a:r>
              <a:rPr lang="en-GB" dirty="0"/>
              <a:t> in such a way that it will yield more consumption goods in the future.</a:t>
            </a:r>
          </a:p>
          <a:p>
            <a:pPr marL="0" indent="0">
              <a:buNone/>
            </a:pPr>
            <a:endParaRPr lang="en-GB" dirty="0"/>
          </a:p>
          <a:p>
            <a:r>
              <a:rPr lang="en-GB" dirty="0"/>
              <a:t>This new production process is more ‘</a:t>
            </a:r>
            <a:r>
              <a:rPr lang="en-GB" b="1" i="1" dirty="0"/>
              <a:t>sophisticated</a:t>
            </a:r>
            <a:r>
              <a:rPr lang="en-GB" dirty="0"/>
              <a:t>’ or to put it in standard terminology more  ‘roundabout’. It was the lower interest rates that made setting up this new process economically viable, and </a:t>
            </a:r>
            <a:r>
              <a:rPr lang="en-GB" b="1" i="1" dirty="0"/>
              <a:t>made economic growth possible</a:t>
            </a:r>
            <a:r>
              <a:rPr lang="en-GB" dirty="0"/>
              <a:t>.</a:t>
            </a:r>
          </a:p>
          <a:p>
            <a:pPr lvl="1"/>
            <a:r>
              <a:rPr lang="en-GB" dirty="0"/>
              <a:t>This is what the Austrians call an increase in the ‘roundaboutness’ of capital. I.e. </a:t>
            </a:r>
            <a:r>
              <a:rPr lang="en-GB" b="1" i="1" dirty="0"/>
              <a:t>the creation of more stages of intermediate capital goods </a:t>
            </a:r>
            <a:r>
              <a:rPr lang="en-GB" dirty="0"/>
              <a:t>that can deliver better and a bigger volume of consumption goods in the future. For them, capitalist progress takes place through this channel. </a:t>
            </a:r>
          </a:p>
          <a:p>
            <a:pPr lvl="1"/>
            <a:endParaRPr lang="en-GB" dirty="0"/>
          </a:p>
        </p:txBody>
      </p:sp>
    </p:spTree>
    <p:extLst>
      <p:ext uri="{BB962C8B-B14F-4D97-AF65-F5344CB8AC3E}">
        <p14:creationId xmlns:p14="http://schemas.microsoft.com/office/powerpoint/2010/main" val="73829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dirty="0"/>
              <a:t>An increase in credit in the economy</a:t>
            </a:r>
          </a:p>
        </p:txBody>
      </p:sp>
      <p:sp>
        <p:nvSpPr>
          <p:cNvPr id="3" name="Content Placeholder 2"/>
          <p:cNvSpPr>
            <a:spLocks noGrp="1"/>
          </p:cNvSpPr>
          <p:nvPr>
            <p:ph idx="1"/>
          </p:nvPr>
        </p:nvSpPr>
        <p:spPr>
          <a:xfrm>
            <a:off x="457200" y="1124744"/>
            <a:ext cx="8229600" cy="5256584"/>
          </a:xfrm>
        </p:spPr>
        <p:txBody>
          <a:bodyPr>
            <a:normAutofit fontScale="55000" lnSpcReduction="20000"/>
          </a:bodyPr>
          <a:lstStyle/>
          <a:p>
            <a:r>
              <a:rPr lang="en-GB" dirty="0"/>
              <a:t>We consider the second case. The shift in the supply  schedule is  </a:t>
            </a:r>
            <a:r>
              <a:rPr lang="en-GB" b="1" dirty="0"/>
              <a:t>because of increased credit</a:t>
            </a:r>
            <a:r>
              <a:rPr lang="en-GB" dirty="0"/>
              <a:t> supplied by the commercial  banks or by the central bank. </a:t>
            </a:r>
          </a:p>
          <a:p>
            <a:endParaRPr lang="en-GB" dirty="0"/>
          </a:p>
          <a:p>
            <a:r>
              <a:rPr lang="en-GB" dirty="0"/>
              <a:t>Hayek  noted that when commercial banks or the central bank, abuse their role as intermediaries between the public that saves and the entrepreneurs that invest  this saving, what follows is a trade cycle.</a:t>
            </a:r>
          </a:p>
          <a:p>
            <a:pPr marL="0" indent="0">
              <a:buNone/>
            </a:pPr>
            <a:endParaRPr lang="en-GB" dirty="0"/>
          </a:p>
          <a:p>
            <a:r>
              <a:rPr lang="en-GB" dirty="0"/>
              <a:t>When the central bank increases the supply of credit in the economy, the  new short period equilibrium position is at B'. </a:t>
            </a:r>
          </a:p>
          <a:p>
            <a:pPr lvl="1"/>
            <a:r>
              <a:rPr lang="en-GB" dirty="0"/>
              <a:t>This is </a:t>
            </a:r>
            <a:r>
              <a:rPr lang="en-GB" b="1" dirty="0"/>
              <a:t>not a stable equilibrium</a:t>
            </a:r>
            <a:r>
              <a:rPr lang="en-GB" dirty="0"/>
              <a:t>.</a:t>
            </a:r>
          </a:p>
          <a:p>
            <a:pPr lvl="1"/>
            <a:r>
              <a:rPr lang="en-GB" dirty="0"/>
              <a:t>Soon  enough, </a:t>
            </a:r>
            <a:r>
              <a:rPr lang="en-GB" b="1" dirty="0"/>
              <a:t>prices start to rise</a:t>
            </a:r>
            <a:r>
              <a:rPr lang="en-GB" dirty="0"/>
              <a:t>, and some of the investment plans are in arrears, banks start to  realise that they do not have the stream of savings to finance this increased activity in  the investment sector. </a:t>
            </a:r>
          </a:p>
          <a:p>
            <a:pPr lvl="1"/>
            <a:r>
              <a:rPr lang="en-GB" dirty="0"/>
              <a:t>The credit expansion that depressed the interest rate also </a:t>
            </a:r>
            <a:r>
              <a:rPr lang="en-GB" b="1" dirty="0"/>
              <a:t>decreased the wish of the individuals to save</a:t>
            </a:r>
            <a:r>
              <a:rPr lang="en-GB" dirty="0"/>
              <a:t>. Therefore, we are still on the old supply schedule and, at the new interest rate (r’),  individuals would wish to reduce the amount they save to point C’.</a:t>
            </a:r>
          </a:p>
          <a:p>
            <a:pPr marL="0" indent="0">
              <a:buNone/>
            </a:pPr>
            <a:endParaRPr lang="en-GB" dirty="0"/>
          </a:p>
          <a:p>
            <a:r>
              <a:rPr lang="en-GB" dirty="0"/>
              <a:t>As the economy adjusts to these new conditions it </a:t>
            </a:r>
            <a:r>
              <a:rPr lang="en-GB" b="1" dirty="0"/>
              <a:t>becomes increasingly apparent that the level of saving that individuals wish to hold </a:t>
            </a:r>
            <a:r>
              <a:rPr lang="en-GB" dirty="0"/>
              <a:t>(C’) </a:t>
            </a:r>
            <a:r>
              <a:rPr lang="en-GB" b="1" dirty="0"/>
              <a:t>does not correspond to the level of investment in this economy </a:t>
            </a:r>
            <a:r>
              <a:rPr lang="en-GB" dirty="0"/>
              <a:t>(B’).</a:t>
            </a:r>
          </a:p>
        </p:txBody>
      </p:sp>
    </p:spTree>
    <p:extLst>
      <p:ext uri="{BB962C8B-B14F-4D97-AF65-F5344CB8AC3E}">
        <p14:creationId xmlns:p14="http://schemas.microsoft.com/office/powerpoint/2010/main" val="349991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The crisis stage</a:t>
            </a:r>
          </a:p>
        </p:txBody>
      </p:sp>
      <p:sp>
        <p:nvSpPr>
          <p:cNvPr id="3" name="Content Placeholder 2"/>
          <p:cNvSpPr>
            <a:spLocks noGrp="1"/>
          </p:cNvSpPr>
          <p:nvPr>
            <p:ph idx="1"/>
          </p:nvPr>
        </p:nvSpPr>
        <p:spPr>
          <a:xfrm>
            <a:off x="457200" y="1052736"/>
            <a:ext cx="8229600" cy="5073429"/>
          </a:xfrm>
        </p:spPr>
        <p:txBody>
          <a:bodyPr>
            <a:normAutofit fontScale="62500" lnSpcReduction="20000"/>
          </a:bodyPr>
          <a:lstStyle/>
          <a:p>
            <a:r>
              <a:rPr lang="en-GB" dirty="0"/>
              <a:t>During the crisis stage of the cycle, and as the economy reorganises itself, we observe the common phenomena of </a:t>
            </a:r>
            <a:r>
              <a:rPr lang="en-GB" b="1" dirty="0"/>
              <a:t>increased unemployment</a:t>
            </a:r>
            <a:r>
              <a:rPr lang="en-GB" dirty="0"/>
              <a:t>, </a:t>
            </a:r>
            <a:r>
              <a:rPr lang="en-GB" b="1" dirty="0"/>
              <a:t>decreased production</a:t>
            </a:r>
            <a:r>
              <a:rPr lang="en-GB" dirty="0"/>
              <a:t>, and </a:t>
            </a:r>
            <a:r>
              <a:rPr lang="en-GB" b="1" dirty="0"/>
              <a:t>wage deflation.</a:t>
            </a:r>
          </a:p>
          <a:p>
            <a:pPr lvl="1"/>
            <a:r>
              <a:rPr lang="en-GB" dirty="0"/>
              <a:t>There is loss of investment as projects that seemed profitable in the boom stage of the cycle are now abandoned. </a:t>
            </a:r>
          </a:p>
          <a:p>
            <a:pPr marL="0" indent="0">
              <a:buNone/>
            </a:pPr>
            <a:endParaRPr lang="en-GB" dirty="0"/>
          </a:p>
          <a:p>
            <a:r>
              <a:rPr lang="en-GB" dirty="0"/>
              <a:t>The reason why we have both unemployment and unused capital is because there is a </a:t>
            </a:r>
            <a:r>
              <a:rPr lang="en-GB" b="1" i="1" dirty="0"/>
              <a:t>misalignment between what the market wants in consumer and producer goods, and what its existing capital structure can deliver</a:t>
            </a:r>
            <a:r>
              <a:rPr lang="en-GB" dirty="0"/>
              <a:t>. </a:t>
            </a:r>
          </a:p>
          <a:p>
            <a:pPr marL="0" indent="0">
              <a:buNone/>
            </a:pPr>
            <a:endParaRPr lang="en-GB" dirty="0"/>
          </a:p>
          <a:p>
            <a:r>
              <a:rPr lang="en-GB" dirty="0"/>
              <a:t>Thus, according to Hayek, </a:t>
            </a:r>
            <a:r>
              <a:rPr lang="en-GB" b="1" dirty="0"/>
              <a:t>physical capital may appear underutilised</a:t>
            </a:r>
            <a:r>
              <a:rPr lang="en-GB" dirty="0"/>
              <a:t>, but the reason for this phenomenon is that </a:t>
            </a:r>
            <a:r>
              <a:rPr lang="en-GB" b="1" i="1" dirty="0"/>
              <a:t>its economic valuation has decreased</a:t>
            </a:r>
            <a:r>
              <a:rPr lang="en-GB" dirty="0"/>
              <a:t>, as it was built to deliver a specific array of goods. </a:t>
            </a:r>
          </a:p>
          <a:p>
            <a:pPr lvl="1"/>
            <a:r>
              <a:rPr lang="en-GB" b="1" i="1" dirty="0"/>
              <a:t>I.e. what it can produce is no longer in demand</a:t>
            </a:r>
            <a:r>
              <a:rPr lang="en-GB" dirty="0"/>
              <a:t>, hence its economic value has diminished, and workers remain unemployed as the old production processes shut down and the new ones are yet to be fully functional.</a:t>
            </a:r>
          </a:p>
          <a:p>
            <a:endParaRPr lang="en-GB" dirty="0"/>
          </a:p>
        </p:txBody>
      </p:sp>
    </p:spTree>
    <p:extLst>
      <p:ext uri="{BB962C8B-B14F-4D97-AF65-F5344CB8AC3E}">
        <p14:creationId xmlns:p14="http://schemas.microsoft.com/office/powerpoint/2010/main" val="386249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a:t>Hayek and the Austrians- conclusions</a:t>
            </a:r>
          </a:p>
        </p:txBody>
      </p:sp>
      <p:sp>
        <p:nvSpPr>
          <p:cNvPr id="3" name="Content Placeholder 2"/>
          <p:cNvSpPr>
            <a:spLocks noGrp="1"/>
          </p:cNvSpPr>
          <p:nvPr>
            <p:ph idx="1"/>
          </p:nvPr>
        </p:nvSpPr>
        <p:spPr>
          <a:xfrm>
            <a:off x="179512" y="1124744"/>
            <a:ext cx="8784976" cy="5400600"/>
          </a:xfrm>
        </p:spPr>
        <p:txBody>
          <a:bodyPr>
            <a:normAutofit fontScale="77500" lnSpcReduction="20000"/>
          </a:bodyPr>
          <a:lstStyle/>
          <a:p>
            <a:r>
              <a:rPr lang="en-GB" dirty="0"/>
              <a:t>Monetary factors (banking credit expansions) </a:t>
            </a:r>
            <a:r>
              <a:rPr lang="en-GB" b="1" i="1" dirty="0"/>
              <a:t>create crises through misalignment in the market price mechanism</a:t>
            </a:r>
            <a:r>
              <a:rPr lang="en-GB" dirty="0"/>
              <a:t>.</a:t>
            </a:r>
          </a:p>
          <a:p>
            <a:pPr marL="0" indent="0">
              <a:buNone/>
            </a:pPr>
            <a:endParaRPr lang="en-GB" dirty="0"/>
          </a:p>
          <a:p>
            <a:r>
              <a:rPr lang="en-GB" dirty="0"/>
              <a:t>This usually (but not necessarily) happens because of </a:t>
            </a:r>
            <a:r>
              <a:rPr lang="en-GB" b="1" i="1" dirty="0"/>
              <a:t>government manipulation</a:t>
            </a:r>
            <a:r>
              <a:rPr lang="en-GB" dirty="0"/>
              <a:t>, e.g. central banks keeping the interest rate too low.</a:t>
            </a:r>
          </a:p>
          <a:p>
            <a:pPr lvl="1"/>
            <a:r>
              <a:rPr lang="en-GB" dirty="0"/>
              <a:t>The Austrians are in favour of abolishing the privilege of central banks as a result.</a:t>
            </a:r>
          </a:p>
          <a:p>
            <a:pPr marL="457200" lvl="1" indent="0">
              <a:buNone/>
            </a:pPr>
            <a:endParaRPr lang="en-GB" dirty="0"/>
          </a:p>
          <a:p>
            <a:r>
              <a:rPr lang="en-GB" dirty="0"/>
              <a:t>The overall effect of overt credit expansions is </a:t>
            </a:r>
            <a:r>
              <a:rPr lang="en-GB" b="1" i="1" dirty="0"/>
              <a:t>misdirection of real resources (rather than general overproduction)</a:t>
            </a:r>
            <a:r>
              <a:rPr lang="en-GB" dirty="0"/>
              <a:t>, that leads to the creation of production bottlenecks, sectoral misalignment between actual and perceived needs.</a:t>
            </a:r>
          </a:p>
          <a:p>
            <a:pPr lvl="1"/>
            <a:r>
              <a:rPr lang="en-GB" dirty="0"/>
              <a:t>The result is a market crash as these contradictions are not sustainable in the long run.</a:t>
            </a:r>
          </a:p>
        </p:txBody>
      </p:sp>
    </p:spTree>
    <p:extLst>
      <p:ext uri="{BB962C8B-B14F-4D97-AF65-F5344CB8AC3E}">
        <p14:creationId xmlns:p14="http://schemas.microsoft.com/office/powerpoint/2010/main" val="225251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The Great Depression</a:t>
            </a:r>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r>
              <a:rPr lang="en-GB" dirty="0"/>
              <a:t>The economic crisis that began in 1929 soon engulfed virtually every manufacturing country and all food and raw materials producers. </a:t>
            </a:r>
          </a:p>
          <a:p>
            <a:pPr lvl="1"/>
            <a:r>
              <a:rPr lang="en-GB" dirty="0"/>
              <a:t>The countries involved in 1931 accounted for 55.6% of world GDP, That included all industrialised countries at the time.</a:t>
            </a:r>
          </a:p>
          <a:p>
            <a:pPr lvl="1"/>
            <a:endParaRPr lang="en-GB" dirty="0"/>
          </a:p>
          <a:p>
            <a:r>
              <a:rPr lang="en-GB" dirty="0"/>
              <a:t>In 1931, Keynes observed that the world was then:</a:t>
            </a:r>
          </a:p>
          <a:p>
            <a:pPr marL="0" indent="0">
              <a:buNone/>
            </a:pPr>
            <a:endParaRPr lang="en-GB" dirty="0"/>
          </a:p>
          <a:p>
            <a:pPr marL="0" indent="0">
              <a:buNone/>
            </a:pPr>
            <a:r>
              <a:rPr lang="en-GB" dirty="0"/>
              <a:t>“</a:t>
            </a:r>
            <a:r>
              <a:rPr lang="en-GB" b="1" i="1" dirty="0"/>
              <a:t>in the middle of the greatest economic catastrophe </a:t>
            </a:r>
            <a:r>
              <a:rPr lang="en-GB" dirty="0"/>
              <a:t>. . . </a:t>
            </a:r>
            <a:r>
              <a:rPr lang="en-GB" b="1" i="1" dirty="0"/>
              <a:t>of the modern world </a:t>
            </a:r>
            <a:r>
              <a:rPr lang="en-GB" dirty="0"/>
              <a:t>. . . there is a possibility that when this crisis is looked back upon by the economic historian of the future it will be seen to mark one of the major turning points” (Keynes, 1931)</a:t>
            </a:r>
          </a:p>
        </p:txBody>
      </p:sp>
    </p:spTree>
    <p:extLst>
      <p:ext uri="{BB962C8B-B14F-4D97-AF65-F5344CB8AC3E}">
        <p14:creationId xmlns:p14="http://schemas.microsoft.com/office/powerpoint/2010/main" val="1326531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3" cy="778098"/>
          </a:xfrm>
        </p:spPr>
        <p:txBody>
          <a:bodyPr>
            <a:normAutofit fontScale="90000"/>
          </a:bodyPr>
          <a:lstStyle/>
          <a:p>
            <a:r>
              <a:rPr lang="en-GB" dirty="0"/>
              <a:t>The Empire State Building</a:t>
            </a:r>
          </a:p>
        </p:txBody>
      </p:sp>
      <p:sp>
        <p:nvSpPr>
          <p:cNvPr id="3" name="Content Placeholder 2"/>
          <p:cNvSpPr>
            <a:spLocks noGrp="1"/>
          </p:cNvSpPr>
          <p:nvPr>
            <p:ph idx="1"/>
          </p:nvPr>
        </p:nvSpPr>
        <p:spPr>
          <a:xfrm>
            <a:off x="467544" y="4826127"/>
            <a:ext cx="8229600" cy="1761061"/>
          </a:xfrm>
        </p:spPr>
        <p:txBody>
          <a:bodyPr>
            <a:normAutofit fontScale="70000" lnSpcReduction="20000"/>
          </a:bodyPr>
          <a:lstStyle/>
          <a:p>
            <a:r>
              <a:rPr lang="en-GB" dirty="0"/>
              <a:t>The construction of three record-breaking buildings coincided with the onset of the Great Depression. </a:t>
            </a:r>
          </a:p>
          <a:p>
            <a:pPr lvl="1"/>
            <a:r>
              <a:rPr lang="en-GB" b="1" dirty="0"/>
              <a:t>40 Wall Street</a:t>
            </a:r>
            <a:r>
              <a:rPr lang="en-GB" dirty="0"/>
              <a:t>, which on completion in 1929 reached 927 feet, followed by the 1,046-foot-tall </a:t>
            </a:r>
            <a:r>
              <a:rPr lang="en-GB" b="1" dirty="0"/>
              <a:t>Chrysler building </a:t>
            </a:r>
            <a:r>
              <a:rPr lang="en-GB" dirty="0"/>
              <a:t>in 1930, and the </a:t>
            </a:r>
            <a:r>
              <a:rPr lang="en-GB" b="1" dirty="0"/>
              <a:t>Empire State building </a:t>
            </a:r>
            <a:r>
              <a:rPr lang="en-GB" dirty="0"/>
              <a:t>in 1931, which towered over the others at 1,250 feet.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72411"/>
            <a:ext cx="57150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 y="332656"/>
            <a:ext cx="3275856" cy="4231928"/>
          </a:xfrm>
          <a:prstGeom prst="rect">
            <a:avLst/>
          </a:prstGeom>
          <a:noFill/>
        </p:spPr>
        <p:txBody>
          <a:bodyPr wrap="square" rtlCol="0">
            <a:spAutoFit/>
          </a:bodyPr>
          <a:lstStyle/>
          <a:p>
            <a:endParaRPr lang="en-GB" sz="1400" dirty="0"/>
          </a:p>
          <a:p>
            <a:pPr marL="285750" indent="-285750">
              <a:buFont typeface="Arial" panose="020B0604020202020204" pitchFamily="34" charset="0"/>
              <a:buChar char="•"/>
            </a:pPr>
            <a:r>
              <a:rPr lang="en-GB" sz="1700" dirty="0"/>
              <a:t>While plans for the Empire State Building were being finalized, an intense competition in New York for the title of "world's tallest building" was underway.</a:t>
            </a:r>
          </a:p>
          <a:p>
            <a:pPr marL="285750" indent="-285750">
              <a:buFont typeface="Arial" panose="020B0604020202020204" pitchFamily="34" charset="0"/>
              <a:buChar char="•"/>
            </a:pPr>
            <a:r>
              <a:rPr lang="en-GB" sz="1700" dirty="0"/>
              <a:t>Construction began on 1/10/1929 and it opened on 1/5/1931.</a:t>
            </a:r>
          </a:p>
          <a:p>
            <a:pPr marL="285750" indent="-285750">
              <a:buFont typeface="Arial" panose="020B0604020202020204" pitchFamily="34" charset="0"/>
              <a:buChar char="•"/>
            </a:pPr>
            <a:r>
              <a:rPr lang="en-GB" sz="1700" dirty="0"/>
              <a:t>Much of its office space was vacant from its opening. In the first year, only 23% of the available space was rented.</a:t>
            </a:r>
          </a:p>
          <a:p>
            <a:pPr marL="285750" indent="-285750">
              <a:buFont typeface="Arial" panose="020B0604020202020204" pitchFamily="34" charset="0"/>
              <a:buChar char="•"/>
            </a:pPr>
            <a:r>
              <a:rPr lang="en-GB" sz="1700" dirty="0"/>
              <a:t>It started becoming profitable in the 1950s.</a:t>
            </a:r>
          </a:p>
        </p:txBody>
      </p:sp>
    </p:spTree>
    <p:extLst>
      <p:ext uri="{BB962C8B-B14F-4D97-AF65-F5344CB8AC3E}">
        <p14:creationId xmlns:p14="http://schemas.microsoft.com/office/powerpoint/2010/main" val="182638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Skyscraper index</a:t>
            </a:r>
          </a:p>
        </p:txBody>
      </p:sp>
      <p:sp>
        <p:nvSpPr>
          <p:cNvPr id="3" name="Content Placeholder 2"/>
          <p:cNvSpPr>
            <a:spLocks noGrp="1"/>
          </p:cNvSpPr>
          <p:nvPr>
            <p:ph idx="1"/>
          </p:nvPr>
        </p:nvSpPr>
        <p:spPr>
          <a:xfrm>
            <a:off x="127968" y="5085184"/>
            <a:ext cx="8620496" cy="1368152"/>
          </a:xfrm>
        </p:spPr>
        <p:txBody>
          <a:bodyPr>
            <a:normAutofit fontScale="62500" lnSpcReduction="20000"/>
          </a:bodyPr>
          <a:lstStyle/>
          <a:p>
            <a:r>
              <a:rPr lang="en-GB" dirty="0"/>
              <a:t>Some economists (especially Austrians) argue that skyscrapers is an indication of a bubble- a combination of high asset prices with a lot of easy credit.</a:t>
            </a:r>
          </a:p>
          <a:p>
            <a:pPr lvl="1"/>
            <a:r>
              <a:rPr lang="en-GB" dirty="0"/>
              <a:t>What is true is that a lot of the skyscrapers that became famous later where not profitable to start with…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67" y="1124744"/>
            <a:ext cx="847648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193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t>Irving Fisher: Debt deflation theory</a:t>
            </a:r>
          </a:p>
        </p:txBody>
      </p:sp>
      <p:sp>
        <p:nvSpPr>
          <p:cNvPr id="3" name="Content Placeholder 2"/>
          <p:cNvSpPr>
            <a:spLocks noGrp="1"/>
          </p:cNvSpPr>
          <p:nvPr>
            <p:ph idx="1"/>
          </p:nvPr>
        </p:nvSpPr>
        <p:spPr>
          <a:xfrm>
            <a:off x="107504" y="1052736"/>
            <a:ext cx="8928992" cy="5328592"/>
          </a:xfrm>
        </p:spPr>
        <p:txBody>
          <a:bodyPr>
            <a:normAutofit fontScale="70000" lnSpcReduction="20000"/>
          </a:bodyPr>
          <a:lstStyle/>
          <a:p>
            <a:pPr marL="0" indent="0">
              <a:buNone/>
            </a:pPr>
            <a:r>
              <a:rPr lang="en-GB" dirty="0"/>
              <a:t>Fisher, Irving (1933), "The Debt-Deflation Theory of Great Depressions", </a:t>
            </a:r>
            <a:r>
              <a:rPr lang="en-GB" i="1" dirty="0" err="1"/>
              <a:t>Econometrica</a:t>
            </a:r>
            <a:r>
              <a:rPr lang="en-GB" dirty="0"/>
              <a:t>, 1 (4) 337-57</a:t>
            </a:r>
          </a:p>
          <a:p>
            <a:pPr marL="0" indent="0">
              <a:buNone/>
            </a:pPr>
            <a:endParaRPr lang="en-GB" dirty="0"/>
          </a:p>
          <a:p>
            <a:r>
              <a:rPr lang="en-GB" b="1" dirty="0"/>
              <a:t>Methodology</a:t>
            </a:r>
            <a:r>
              <a:rPr lang="en-GB" dirty="0"/>
              <a:t>: How to think about crises:</a:t>
            </a:r>
          </a:p>
          <a:p>
            <a:pPr lvl="1"/>
            <a:r>
              <a:rPr lang="en-GB" dirty="0"/>
              <a:t>The way to see and analyse crises that Fisher uses </a:t>
            </a:r>
            <a:r>
              <a:rPr lang="en-GB" b="1" dirty="0"/>
              <a:t>is still the basis for neoclassical and later mainstream schools of thought</a:t>
            </a:r>
            <a:r>
              <a:rPr lang="en-GB" dirty="0"/>
              <a:t>.</a:t>
            </a:r>
          </a:p>
          <a:p>
            <a:pPr marL="457200" lvl="1" indent="0">
              <a:buNone/>
            </a:pPr>
            <a:endParaRPr lang="en-GB" dirty="0"/>
          </a:p>
          <a:p>
            <a:r>
              <a:rPr lang="en-GB" dirty="0"/>
              <a:t>Economic theory includes a study both of (a) such imaginary, </a:t>
            </a:r>
            <a:r>
              <a:rPr lang="en-GB" b="1" dirty="0"/>
              <a:t>ideal equilibrium </a:t>
            </a:r>
            <a:r>
              <a:rPr lang="en-GB" dirty="0"/>
              <a:t>and (b) </a:t>
            </a:r>
            <a:r>
              <a:rPr lang="en-GB" b="1" dirty="0"/>
              <a:t>disequilibrium</a:t>
            </a:r>
            <a:r>
              <a:rPr lang="en-GB" dirty="0"/>
              <a:t>. </a:t>
            </a:r>
          </a:p>
          <a:p>
            <a:pPr lvl="1"/>
            <a:r>
              <a:rPr lang="en-GB" dirty="0"/>
              <a:t>The former is economic statics; the latter, economic dynamics. Cycle theory is one part of economic dis-equilibrium.</a:t>
            </a:r>
          </a:p>
          <a:p>
            <a:pPr marL="457200" lvl="1" indent="0">
              <a:buNone/>
            </a:pPr>
            <a:endParaRPr lang="en-GB" dirty="0"/>
          </a:p>
          <a:p>
            <a:r>
              <a:rPr lang="en-GB" dirty="0"/>
              <a:t>He argues there are two ways to study  dis-equilibrium: </a:t>
            </a:r>
          </a:p>
          <a:p>
            <a:pPr lvl="1"/>
            <a:r>
              <a:rPr lang="en-GB" dirty="0"/>
              <a:t>We can investigate an actual historical case of great dis-equilibrium. This is part of </a:t>
            </a:r>
            <a:r>
              <a:rPr lang="en-GB" b="1" i="1" dirty="0"/>
              <a:t>Economic History</a:t>
            </a:r>
            <a:r>
              <a:rPr lang="en-GB" dirty="0"/>
              <a:t>. </a:t>
            </a:r>
          </a:p>
          <a:p>
            <a:pPr lvl="1"/>
            <a:r>
              <a:rPr lang="en-GB" dirty="0"/>
              <a:t>We may take as our unit for study any </a:t>
            </a:r>
            <a:r>
              <a:rPr lang="en-GB" b="1" dirty="0"/>
              <a:t>constituent tendency</a:t>
            </a:r>
            <a:r>
              <a:rPr lang="en-GB" dirty="0"/>
              <a:t>, such as, say, deflation, </a:t>
            </a:r>
            <a:r>
              <a:rPr lang="en-GB" b="1" dirty="0"/>
              <a:t>and discover its general laws</a:t>
            </a:r>
            <a:r>
              <a:rPr lang="en-GB" dirty="0"/>
              <a:t>, relations to, and combinations with, other tendencies. This is part of </a:t>
            </a:r>
            <a:r>
              <a:rPr lang="en-GB" b="1" i="1" dirty="0"/>
              <a:t>Economic Theory</a:t>
            </a:r>
            <a:r>
              <a:rPr lang="en-GB" dirty="0"/>
              <a:t>. </a:t>
            </a:r>
          </a:p>
          <a:p>
            <a:pPr marL="0" indent="0">
              <a:buNone/>
            </a:pPr>
            <a:endParaRPr lang="en-GB" dirty="0"/>
          </a:p>
          <a:p>
            <a:endParaRPr lang="en-GB" dirty="0"/>
          </a:p>
        </p:txBody>
      </p:sp>
    </p:spTree>
    <p:extLst>
      <p:ext uri="{BB962C8B-B14F-4D97-AF65-F5344CB8AC3E}">
        <p14:creationId xmlns:p14="http://schemas.microsoft.com/office/powerpoint/2010/main" val="509553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dirty="0"/>
              <a:t>Methodology continued</a:t>
            </a:r>
          </a:p>
        </p:txBody>
      </p:sp>
      <p:sp>
        <p:nvSpPr>
          <p:cNvPr id="3" name="Content Placeholder 2"/>
          <p:cNvSpPr>
            <a:spLocks noGrp="1"/>
          </p:cNvSpPr>
          <p:nvPr>
            <p:ph idx="1"/>
          </p:nvPr>
        </p:nvSpPr>
        <p:spPr>
          <a:xfrm>
            <a:off x="0" y="980728"/>
            <a:ext cx="9144000" cy="5616624"/>
          </a:xfrm>
        </p:spPr>
        <p:txBody>
          <a:bodyPr>
            <a:normAutofit fontScale="70000" lnSpcReduction="20000"/>
          </a:bodyPr>
          <a:lstStyle/>
          <a:p>
            <a:r>
              <a:rPr lang="en-GB" dirty="0"/>
              <a:t>From a </a:t>
            </a:r>
            <a:r>
              <a:rPr lang="en-GB" b="1" dirty="0"/>
              <a:t>theoretical perspective </a:t>
            </a:r>
            <a:r>
              <a:rPr lang="en-GB" dirty="0"/>
              <a:t>a cycle, conceived as a historical event, is ‘non-existent’. </a:t>
            </a:r>
          </a:p>
          <a:p>
            <a:pPr lvl="1"/>
            <a:r>
              <a:rPr lang="en-GB" dirty="0"/>
              <a:t>I.e. </a:t>
            </a:r>
            <a:r>
              <a:rPr lang="en-GB" b="1" i="1" dirty="0"/>
              <a:t>its never the outcome of only one tendency</a:t>
            </a:r>
            <a:r>
              <a:rPr lang="en-GB" dirty="0"/>
              <a:t> but a complicated outcome of many tendencies that may happen or be causally linked to work together. </a:t>
            </a:r>
          </a:p>
          <a:p>
            <a:pPr marL="457200" lvl="1" indent="0">
              <a:buNone/>
            </a:pPr>
            <a:endParaRPr lang="en-GB" dirty="0"/>
          </a:p>
          <a:p>
            <a:r>
              <a:rPr lang="en-GB" dirty="0"/>
              <a:t>The innumerable tendencies making mostly for economic dis-equilibrium may roughly be classified under three groups: </a:t>
            </a:r>
          </a:p>
          <a:p>
            <a:pPr lvl="1"/>
            <a:r>
              <a:rPr lang="en-GB" b="1" dirty="0"/>
              <a:t>Growth or trend tendencies</a:t>
            </a:r>
            <a:r>
              <a:rPr lang="en-GB" dirty="0"/>
              <a:t>, which are steady; </a:t>
            </a:r>
          </a:p>
          <a:p>
            <a:pPr lvl="1"/>
            <a:r>
              <a:rPr lang="en-GB" b="1" dirty="0"/>
              <a:t>Haphazard disturbances</a:t>
            </a:r>
            <a:r>
              <a:rPr lang="en-GB" dirty="0"/>
              <a:t>, which are unsteady; </a:t>
            </a:r>
          </a:p>
          <a:p>
            <a:pPr lvl="1"/>
            <a:r>
              <a:rPr lang="en-GB" b="1" dirty="0"/>
              <a:t>Cyclical tendencies</a:t>
            </a:r>
            <a:r>
              <a:rPr lang="en-GB" dirty="0"/>
              <a:t>, which are unsteady but steadily repeated.</a:t>
            </a:r>
          </a:p>
          <a:p>
            <a:pPr lvl="2"/>
            <a:r>
              <a:rPr lang="en-GB" dirty="0"/>
              <a:t>Its cyclical tendencies which are the bigger problem</a:t>
            </a:r>
          </a:p>
          <a:p>
            <a:pPr marL="914400" lvl="2" indent="0">
              <a:buNone/>
            </a:pPr>
            <a:endParaRPr lang="en-GB" dirty="0"/>
          </a:p>
          <a:p>
            <a:r>
              <a:rPr lang="en-GB" dirty="0"/>
              <a:t>Two kinds of cyclical tendencies: </a:t>
            </a:r>
          </a:p>
          <a:p>
            <a:pPr lvl="1"/>
            <a:r>
              <a:rPr lang="en-GB" dirty="0"/>
              <a:t>One is "</a:t>
            </a:r>
            <a:r>
              <a:rPr lang="en-GB" b="1" dirty="0"/>
              <a:t>forced</a:t>
            </a:r>
            <a:r>
              <a:rPr lang="en-GB" dirty="0"/>
              <a:t>“, meaning due to natural forces or cultural factors/religious calendar. These are part of institutional, social or natural conditions.  </a:t>
            </a:r>
          </a:p>
          <a:p>
            <a:pPr lvl="1"/>
            <a:r>
              <a:rPr lang="en-GB" dirty="0"/>
              <a:t>The second is the "</a:t>
            </a:r>
            <a:r>
              <a:rPr lang="en-GB" b="1" dirty="0"/>
              <a:t>free</a:t>
            </a:r>
            <a:r>
              <a:rPr lang="en-GB" dirty="0"/>
              <a:t>" cycle, which is self-generating, operating analogously to a pendulum or wave motion. These are unanticipated events. </a:t>
            </a:r>
          </a:p>
          <a:p>
            <a:endParaRPr lang="en-GB" dirty="0"/>
          </a:p>
        </p:txBody>
      </p:sp>
    </p:spTree>
    <p:extLst>
      <p:ext uri="{BB962C8B-B14F-4D97-AF65-F5344CB8AC3E}">
        <p14:creationId xmlns:p14="http://schemas.microsoft.com/office/powerpoint/2010/main" val="838242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cycles and Equilibrium</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“Under such assumptions, and taking account of "economic friction”, which is always present, it follows that, unless some outside force intervenes, </a:t>
            </a:r>
            <a:r>
              <a:rPr lang="en-GB" b="1" dirty="0"/>
              <a:t>any "free "oscillations about equilibrium must tend progressively to grow smaller and smaller</a:t>
            </a:r>
            <a:r>
              <a:rPr lang="en-GB" dirty="0"/>
              <a:t>, just as a rocking chair set in motion tends to stop. That is, …, ordinary "</a:t>
            </a:r>
            <a:r>
              <a:rPr lang="en-GB" b="1" dirty="0"/>
              <a:t>free“ cycles tend to cease, giving way to equilibrium</a:t>
            </a:r>
            <a:r>
              <a:rPr lang="en-GB" dirty="0"/>
              <a:t>.” (Fisher, 1933, 339)</a:t>
            </a:r>
          </a:p>
          <a:p>
            <a:pPr marL="0" indent="0">
              <a:buNone/>
            </a:pPr>
            <a:endParaRPr lang="en-GB" dirty="0"/>
          </a:p>
          <a:p>
            <a:r>
              <a:rPr lang="en-GB" dirty="0"/>
              <a:t>Therefore, </a:t>
            </a:r>
            <a:r>
              <a:rPr lang="en-GB" b="1" i="1" dirty="0"/>
              <a:t>tendencies that create free cycles </a:t>
            </a:r>
            <a:r>
              <a:rPr lang="en-GB" dirty="0"/>
              <a:t>are </a:t>
            </a:r>
            <a:r>
              <a:rPr lang="en-GB" b="1" i="1" dirty="0"/>
              <a:t>temporary departures </a:t>
            </a:r>
            <a:r>
              <a:rPr lang="en-GB" dirty="0"/>
              <a:t>from the equilibrium position. </a:t>
            </a:r>
          </a:p>
          <a:p>
            <a:r>
              <a:rPr lang="en-GB" dirty="0"/>
              <a:t>If the system was not shocked anew equilibrium would be re-established. </a:t>
            </a:r>
          </a:p>
        </p:txBody>
      </p:sp>
    </p:spTree>
    <p:extLst>
      <p:ext uri="{BB962C8B-B14F-4D97-AF65-F5344CB8AC3E}">
        <p14:creationId xmlns:p14="http://schemas.microsoft.com/office/powerpoint/2010/main" val="1479929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256584"/>
          </a:xfrm>
        </p:spPr>
        <p:txBody>
          <a:bodyPr>
            <a:normAutofit fontScale="77500" lnSpcReduction="20000"/>
          </a:bodyPr>
          <a:lstStyle/>
          <a:p>
            <a:pPr marL="0" indent="0">
              <a:buNone/>
            </a:pPr>
            <a:r>
              <a:rPr lang="en-GB" dirty="0"/>
              <a:t>“Theoretically there may be, in fact, at most times there must be,  over– or under–production, over– or under–consumption, over– or under–spending, over– or under–saving, over– or under–investment, and over or under every thing else. It is </a:t>
            </a:r>
            <a:r>
              <a:rPr lang="en-GB" b="1" dirty="0"/>
              <a:t>as absurd to assume that, for any long period of time, the variables in the economic organization, or any part of them, will "stay put,“ in perfect equilibrium</a:t>
            </a:r>
            <a:r>
              <a:rPr lang="en-GB" dirty="0"/>
              <a:t>, as to assume that the Atlantic Ocean can ever be without a wave.” (Fisher, 1933, 339)</a:t>
            </a:r>
          </a:p>
          <a:p>
            <a:pPr marL="0" indent="0">
              <a:buNone/>
            </a:pPr>
            <a:endParaRPr lang="en-GB" dirty="0"/>
          </a:p>
          <a:p>
            <a:r>
              <a:rPr lang="en-GB" dirty="0"/>
              <a:t>Thus the economy is </a:t>
            </a:r>
            <a:r>
              <a:rPr lang="en-GB" b="1" dirty="0"/>
              <a:t>never in equilibrium </a:t>
            </a:r>
            <a:r>
              <a:rPr lang="en-GB" dirty="0"/>
              <a:t>because it is very complex and this means it experiences </a:t>
            </a:r>
            <a:r>
              <a:rPr lang="en-GB" b="1" dirty="0"/>
              <a:t>a variety of shocks from many sectors</a:t>
            </a:r>
            <a:r>
              <a:rPr lang="en-GB" dirty="0"/>
              <a:t>. </a:t>
            </a:r>
          </a:p>
          <a:p>
            <a:r>
              <a:rPr lang="en-GB" dirty="0"/>
              <a:t>All these contribute to create small and large fluctuations on the economy .</a:t>
            </a:r>
          </a:p>
        </p:txBody>
      </p:sp>
      <p:sp>
        <p:nvSpPr>
          <p:cNvPr id="4" name="Title 1"/>
          <p:cNvSpPr>
            <a:spLocks noGrp="1"/>
          </p:cNvSpPr>
          <p:nvPr>
            <p:ph type="title"/>
          </p:nvPr>
        </p:nvSpPr>
        <p:spPr>
          <a:xfrm>
            <a:off x="457200" y="274638"/>
            <a:ext cx="8229600" cy="850106"/>
          </a:xfrm>
        </p:spPr>
        <p:txBody>
          <a:bodyPr/>
          <a:lstStyle/>
          <a:p>
            <a:r>
              <a:rPr lang="en-GB" dirty="0"/>
              <a:t>Equilibrium vs. out of equilibrium</a:t>
            </a:r>
          </a:p>
        </p:txBody>
      </p:sp>
    </p:spTree>
    <p:extLst>
      <p:ext uri="{BB962C8B-B14F-4D97-AF65-F5344CB8AC3E}">
        <p14:creationId xmlns:p14="http://schemas.microsoft.com/office/powerpoint/2010/main" val="330979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a:t>Over-production vs. Mal-production </a:t>
            </a:r>
          </a:p>
        </p:txBody>
      </p:sp>
      <p:sp>
        <p:nvSpPr>
          <p:cNvPr id="3" name="Content Placeholder 2"/>
          <p:cNvSpPr>
            <a:spLocks noGrp="1"/>
          </p:cNvSpPr>
          <p:nvPr>
            <p:ph idx="1"/>
          </p:nvPr>
        </p:nvSpPr>
        <p:spPr>
          <a:xfrm>
            <a:off x="457200" y="1124744"/>
            <a:ext cx="8229600" cy="5001421"/>
          </a:xfrm>
        </p:spPr>
        <p:txBody>
          <a:bodyPr>
            <a:normAutofit fontScale="70000" lnSpcReduction="20000"/>
          </a:bodyPr>
          <a:lstStyle/>
          <a:p>
            <a:pPr marL="0" indent="0">
              <a:buNone/>
            </a:pPr>
            <a:r>
              <a:rPr lang="en-GB" dirty="0"/>
              <a:t>“There may even be a </a:t>
            </a:r>
            <a:r>
              <a:rPr lang="en-GB" b="1" dirty="0"/>
              <a:t>general over-production and in either of two senses</a:t>
            </a:r>
            <a:r>
              <a:rPr lang="en-GB" dirty="0"/>
              <a:t>: </a:t>
            </a:r>
          </a:p>
          <a:p>
            <a:pPr marL="514350" indent="-514350">
              <a:buAutoNum type="alphaLcParenBoth"/>
            </a:pPr>
            <a:r>
              <a:rPr lang="en-GB" dirty="0"/>
              <a:t>there may be, in general, at a particular point of time, </a:t>
            </a:r>
            <a:r>
              <a:rPr lang="en-GB" b="1" dirty="0"/>
              <a:t>over-large inventories </a:t>
            </a:r>
            <a:r>
              <a:rPr lang="en-GB" dirty="0"/>
              <a:t>or stocks on hand, or </a:t>
            </a:r>
          </a:p>
          <a:p>
            <a:pPr marL="514350" indent="-514350">
              <a:buAutoNum type="alphaLcParenBoth"/>
            </a:pPr>
            <a:r>
              <a:rPr lang="en-GB" dirty="0"/>
              <a:t>there may be, in general, during a particular period of time, an over-rapid flow of production. </a:t>
            </a:r>
          </a:p>
          <a:p>
            <a:pPr marL="0" indent="0">
              <a:buNone/>
            </a:pPr>
            <a:r>
              <a:rPr lang="en-GB" b="1" i="1" dirty="0"/>
              <a:t>The classical notion that over-production can only be relative as between different products is erroneous</a:t>
            </a:r>
            <a:r>
              <a:rPr lang="en-GB" dirty="0"/>
              <a:t>. Aside from the abundance or scarcity of particular products, relative to each other, </a:t>
            </a:r>
            <a:r>
              <a:rPr lang="en-GB" b="1" dirty="0"/>
              <a:t>production as a whole is relative to human desires and aversions, and can as a whole overshoot or undershoot the equilibrium mark</a:t>
            </a:r>
            <a:r>
              <a:rPr lang="en-GB" dirty="0"/>
              <a:t>.”(Fisher, 1933, 340)</a:t>
            </a:r>
          </a:p>
          <a:p>
            <a:pPr marL="0" indent="0">
              <a:buNone/>
            </a:pPr>
            <a:endParaRPr lang="en-GB" dirty="0"/>
          </a:p>
          <a:p>
            <a:pPr marL="0" indent="0">
              <a:buNone/>
            </a:pPr>
            <a:r>
              <a:rPr lang="en-GB" dirty="0"/>
              <a:t>Therefore Fisher agreed that </a:t>
            </a:r>
            <a:r>
              <a:rPr lang="en-GB" b="1" i="1" dirty="0"/>
              <a:t>there can be an under-consumption or overproduction cycle</a:t>
            </a:r>
            <a:r>
              <a:rPr lang="en-GB" dirty="0"/>
              <a:t>, like Hobson argued, and not only a mal-adjustment one, as Hayek emphasised. </a:t>
            </a:r>
          </a:p>
        </p:txBody>
      </p:sp>
    </p:spTree>
    <p:extLst>
      <p:ext uri="{BB962C8B-B14F-4D97-AF65-F5344CB8AC3E}">
        <p14:creationId xmlns:p14="http://schemas.microsoft.com/office/powerpoint/2010/main" val="3649270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Main actor- debt valuations</a:t>
            </a:r>
          </a:p>
        </p:txBody>
      </p:sp>
      <p:sp>
        <p:nvSpPr>
          <p:cNvPr id="3" name="Content Placeholder 2"/>
          <p:cNvSpPr>
            <a:spLocks noGrp="1"/>
          </p:cNvSpPr>
          <p:nvPr>
            <p:ph idx="1"/>
          </p:nvPr>
        </p:nvSpPr>
        <p:spPr>
          <a:xfrm>
            <a:off x="457200" y="1124744"/>
            <a:ext cx="8229600" cy="5400600"/>
          </a:xfrm>
        </p:spPr>
        <p:txBody>
          <a:bodyPr>
            <a:normAutofit fontScale="77500" lnSpcReduction="20000"/>
          </a:bodyPr>
          <a:lstStyle/>
          <a:p>
            <a:pPr marL="0" indent="0">
              <a:buNone/>
            </a:pPr>
            <a:r>
              <a:rPr lang="en-GB" dirty="0"/>
              <a:t>“In particular, as explanations of the so-called business cycle, or cycles, when these are really serious, I doubt the adequacy of over-production, under-consumption, over-capacity, price-dislocation, mal-adjustment between agricultural and industrial prices, over-confidence, over-investment, over-saving, over-spending, and the discrepancy between saving and investment.” (Fisher, 1933, 340)</a:t>
            </a:r>
          </a:p>
          <a:p>
            <a:pPr marL="0" indent="0">
              <a:buNone/>
            </a:pPr>
            <a:endParaRPr lang="en-GB" dirty="0"/>
          </a:p>
          <a:p>
            <a:pPr marL="0" indent="0">
              <a:buNone/>
            </a:pPr>
            <a:r>
              <a:rPr lang="en-GB" dirty="0"/>
              <a:t>“The big bad actors are </a:t>
            </a:r>
            <a:r>
              <a:rPr lang="en-GB" b="1" i="1" dirty="0"/>
              <a:t>debt disturbances and price – level disturbances</a:t>
            </a:r>
            <a:r>
              <a:rPr lang="en-GB" dirty="0"/>
              <a:t>.” (Fisher, 1933, 341) </a:t>
            </a:r>
          </a:p>
          <a:p>
            <a:pPr lvl="1"/>
            <a:r>
              <a:rPr lang="en-GB" dirty="0"/>
              <a:t>So Fisher’s view can be seen against both over-production and </a:t>
            </a:r>
            <a:r>
              <a:rPr lang="en-GB" dirty="0" err="1"/>
              <a:t>mul</a:t>
            </a:r>
            <a:r>
              <a:rPr lang="en-GB" dirty="0"/>
              <a:t>-production real theories, i.e. Hobson and Hayek’s theoretical schemes, which have a real production element as part of their theory. </a:t>
            </a:r>
          </a:p>
          <a:p>
            <a:pPr lvl="1"/>
            <a:r>
              <a:rPr lang="en-GB" dirty="0"/>
              <a:t>Fisher focuses almost entirely on credit elements, and in this way has a </a:t>
            </a:r>
            <a:r>
              <a:rPr lang="en-GB" b="1" i="1" dirty="0"/>
              <a:t>credit cycle theory</a:t>
            </a:r>
            <a:r>
              <a:rPr lang="en-GB" dirty="0"/>
              <a:t>. </a:t>
            </a:r>
          </a:p>
        </p:txBody>
      </p:sp>
    </p:spTree>
    <p:extLst>
      <p:ext uri="{BB962C8B-B14F-4D97-AF65-F5344CB8AC3E}">
        <p14:creationId xmlns:p14="http://schemas.microsoft.com/office/powerpoint/2010/main" val="345619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94122"/>
          </a:xfrm>
        </p:spPr>
        <p:txBody>
          <a:bodyPr>
            <a:normAutofit fontScale="90000"/>
          </a:bodyPr>
          <a:lstStyle/>
          <a:p>
            <a:r>
              <a:rPr lang="en-GB" dirty="0"/>
              <a:t>THE ROLES OF DEBT AND DEFLATION</a:t>
            </a:r>
          </a:p>
        </p:txBody>
      </p:sp>
      <p:sp>
        <p:nvSpPr>
          <p:cNvPr id="3" name="Content Placeholder 2"/>
          <p:cNvSpPr>
            <a:spLocks noGrp="1"/>
          </p:cNvSpPr>
          <p:nvPr>
            <p:ph idx="1"/>
          </p:nvPr>
        </p:nvSpPr>
        <p:spPr>
          <a:xfrm>
            <a:off x="457200" y="1916832"/>
            <a:ext cx="8229600" cy="4209333"/>
          </a:xfrm>
        </p:spPr>
        <p:txBody>
          <a:bodyPr>
            <a:normAutofit fontScale="70000" lnSpcReduction="20000"/>
          </a:bodyPr>
          <a:lstStyle/>
          <a:p>
            <a:pPr marL="0" indent="0">
              <a:buNone/>
            </a:pPr>
            <a:r>
              <a:rPr lang="en-GB" dirty="0"/>
              <a:t>“No exhaustive list; can be given of the secondary variables affected by the two primary ones, </a:t>
            </a:r>
            <a:r>
              <a:rPr lang="en-GB" b="1" dirty="0"/>
              <a:t>debt and deflation</a:t>
            </a:r>
            <a:r>
              <a:rPr lang="en-GB" dirty="0"/>
              <a:t>; but they include especially seven, making in all at least nine variables, as follows: </a:t>
            </a:r>
          </a:p>
          <a:p>
            <a:pPr marL="0" indent="0">
              <a:buNone/>
            </a:pPr>
            <a:r>
              <a:rPr lang="en-GB" dirty="0"/>
              <a:t>	</a:t>
            </a:r>
          </a:p>
          <a:p>
            <a:pPr marL="0" indent="0">
              <a:buNone/>
            </a:pPr>
            <a:r>
              <a:rPr lang="en-GB" i="1" dirty="0"/>
              <a:t>debts, circulating media, their velocity of circulation, price levels, net </a:t>
            </a:r>
            <a:r>
              <a:rPr lang="en-GB" i="1" dirty="0" err="1"/>
              <a:t>worths</a:t>
            </a:r>
            <a:r>
              <a:rPr lang="en-GB" i="1" dirty="0"/>
              <a:t>, profits, trade, business confidence, interest rates.</a:t>
            </a:r>
          </a:p>
          <a:p>
            <a:endParaRPr lang="en-GB" dirty="0"/>
          </a:p>
          <a:p>
            <a:pPr marL="0" indent="0">
              <a:buNone/>
            </a:pPr>
            <a:r>
              <a:rPr lang="en-GB" dirty="0"/>
              <a:t>The chief inter-relations between the nine chief factors may be derived deductively, </a:t>
            </a:r>
            <a:r>
              <a:rPr lang="en-GB" b="1" dirty="0"/>
              <a:t>assuming, to start with, that general economic equilibrium is disturbed by only the one factor of over-indebtedness</a:t>
            </a:r>
            <a:r>
              <a:rPr lang="en-GB" dirty="0"/>
              <a:t>, and, in particular, assuming that there is no other influence ,whether accidental or designed, tending to affect the price level.” (Fisher, 1933, 341)</a:t>
            </a:r>
          </a:p>
        </p:txBody>
      </p:sp>
    </p:spTree>
    <p:extLst>
      <p:ext uri="{BB962C8B-B14F-4D97-AF65-F5344CB8AC3E}">
        <p14:creationId xmlns:p14="http://schemas.microsoft.com/office/powerpoint/2010/main" val="942170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The stages</a:t>
            </a:r>
          </a:p>
        </p:txBody>
      </p:sp>
      <p:sp>
        <p:nvSpPr>
          <p:cNvPr id="3" name="Content Placeholder 2"/>
          <p:cNvSpPr>
            <a:spLocks noGrp="1"/>
          </p:cNvSpPr>
          <p:nvPr>
            <p:ph idx="1"/>
          </p:nvPr>
        </p:nvSpPr>
        <p:spPr>
          <a:xfrm>
            <a:off x="0" y="836712"/>
            <a:ext cx="9144000" cy="5832648"/>
          </a:xfrm>
        </p:spPr>
        <p:txBody>
          <a:bodyPr>
            <a:normAutofit fontScale="55000" lnSpcReduction="20000"/>
          </a:bodyPr>
          <a:lstStyle/>
          <a:p>
            <a:pPr marL="0" indent="0">
              <a:buNone/>
            </a:pPr>
            <a:r>
              <a:rPr lang="en-GB" dirty="0"/>
              <a:t>Assuming, accordingly, that, at some point in time, a </a:t>
            </a:r>
            <a:r>
              <a:rPr lang="en-GB" b="1" dirty="0"/>
              <a:t>state of over-indebtedness exists, </a:t>
            </a:r>
            <a:r>
              <a:rPr lang="en-GB" dirty="0"/>
              <a:t>this will tend to </a:t>
            </a:r>
            <a:r>
              <a:rPr lang="en-GB" b="1" dirty="0"/>
              <a:t>lead to liquidation</a:t>
            </a:r>
            <a:r>
              <a:rPr lang="en-GB" dirty="0"/>
              <a:t>, through the alarm either of debtors or creditors or both. Then we may deduce the </a:t>
            </a:r>
            <a:r>
              <a:rPr lang="en-GB" b="1" dirty="0"/>
              <a:t>following chain of consequences </a:t>
            </a:r>
            <a:r>
              <a:rPr lang="en-GB" dirty="0"/>
              <a:t>in nine links:</a:t>
            </a:r>
          </a:p>
          <a:p>
            <a:endParaRPr lang="en-GB" dirty="0"/>
          </a:p>
          <a:p>
            <a:pPr marL="514350" indent="-514350">
              <a:buFont typeface="+mj-lt"/>
              <a:buAutoNum type="arabicPeriod"/>
            </a:pPr>
            <a:r>
              <a:rPr lang="en-GB" b="1" dirty="0"/>
              <a:t>Debt liquidation leads to distress selling </a:t>
            </a:r>
            <a:r>
              <a:rPr lang="en-GB" dirty="0"/>
              <a:t>and to</a:t>
            </a:r>
          </a:p>
          <a:p>
            <a:pPr marL="514350" indent="-514350">
              <a:buFont typeface="+mj-lt"/>
              <a:buAutoNum type="arabicPeriod"/>
            </a:pPr>
            <a:r>
              <a:rPr lang="en-GB" b="1" dirty="0"/>
              <a:t>Contraction of deposit currency</a:t>
            </a:r>
            <a:r>
              <a:rPr lang="en-GB" dirty="0"/>
              <a:t>, as bank loans are paid off, and to a slowing down of velocity of circulation. This contraction of deposits and of their velocity, precipitated by distress selling, causes </a:t>
            </a:r>
          </a:p>
          <a:p>
            <a:pPr marL="514350" indent="-514350">
              <a:buFont typeface="+mj-lt"/>
              <a:buAutoNum type="arabicPeriod"/>
            </a:pPr>
            <a:r>
              <a:rPr lang="en-GB" b="1" dirty="0"/>
              <a:t>A fall in the level of prices, </a:t>
            </a:r>
            <a:r>
              <a:rPr lang="en-GB" dirty="0"/>
              <a:t>…. Assuming, as above stated, that this fall of prices is not interfered with by reflation or otherwise, there must be</a:t>
            </a:r>
          </a:p>
          <a:p>
            <a:pPr marL="514350" indent="-514350">
              <a:buFont typeface="+mj-lt"/>
              <a:buAutoNum type="arabicPeriod"/>
            </a:pPr>
            <a:r>
              <a:rPr lang="en-GB" b="1" dirty="0"/>
              <a:t>A still greater fall in the net </a:t>
            </a:r>
            <a:r>
              <a:rPr lang="en-GB" b="1" dirty="0" err="1"/>
              <a:t>worths</a:t>
            </a:r>
            <a:r>
              <a:rPr lang="en-GB" b="1" dirty="0"/>
              <a:t> of business</a:t>
            </a:r>
            <a:r>
              <a:rPr lang="en-GB" dirty="0"/>
              <a:t>, precipitating bankruptcies and</a:t>
            </a:r>
          </a:p>
          <a:p>
            <a:pPr marL="514350" indent="-514350">
              <a:buFont typeface="+mj-lt"/>
              <a:buAutoNum type="arabicPeriod"/>
            </a:pPr>
            <a:r>
              <a:rPr lang="en-GB" b="1" dirty="0"/>
              <a:t>A like fall in profits</a:t>
            </a:r>
            <a:r>
              <a:rPr lang="en-GB" dirty="0"/>
              <a:t>, which in a "capitalistic," that is, a private-profit society,  leads the concerns which are running at a loss to make</a:t>
            </a:r>
          </a:p>
          <a:p>
            <a:pPr marL="514350" indent="-514350">
              <a:buFont typeface="+mj-lt"/>
              <a:buAutoNum type="arabicPeriod"/>
            </a:pPr>
            <a:r>
              <a:rPr lang="en-GB" b="1" dirty="0"/>
              <a:t>A reduction in output, in trade and in employment of </a:t>
            </a:r>
            <a:r>
              <a:rPr lang="en-GB" b="1" dirty="0" err="1"/>
              <a:t>labor</a:t>
            </a:r>
            <a:r>
              <a:rPr lang="en-GB" dirty="0"/>
              <a:t>. These losses, bankruptcies and unemployment, lead to</a:t>
            </a:r>
          </a:p>
          <a:p>
            <a:pPr marL="514350" indent="-514350">
              <a:buFont typeface="+mj-lt"/>
              <a:buAutoNum type="arabicPeriod"/>
            </a:pPr>
            <a:r>
              <a:rPr lang="en-GB" b="1" dirty="0"/>
              <a:t>pessimism and loss of confidence</a:t>
            </a:r>
            <a:r>
              <a:rPr lang="en-GB" dirty="0"/>
              <a:t>, which in turn lead to</a:t>
            </a:r>
          </a:p>
          <a:p>
            <a:pPr marL="514350" indent="-514350">
              <a:buFont typeface="+mj-lt"/>
              <a:buAutoNum type="arabicPeriod"/>
            </a:pPr>
            <a:r>
              <a:rPr lang="en-GB" b="1" dirty="0"/>
              <a:t>Hoarding and slowing down still more the velocity of circulation</a:t>
            </a:r>
            <a:r>
              <a:rPr lang="en-GB" dirty="0"/>
              <a:t>.</a:t>
            </a:r>
          </a:p>
          <a:p>
            <a:pPr marL="0" indent="0">
              <a:buNone/>
            </a:pPr>
            <a:endParaRPr lang="en-GB" dirty="0"/>
          </a:p>
          <a:p>
            <a:pPr marL="0" indent="0">
              <a:buNone/>
            </a:pPr>
            <a:r>
              <a:rPr lang="en-GB" dirty="0"/>
              <a:t>The above eight changes cause</a:t>
            </a:r>
          </a:p>
          <a:p>
            <a:pPr marL="0" indent="0">
              <a:buNone/>
            </a:pPr>
            <a:endParaRPr lang="en-GB" dirty="0"/>
          </a:p>
          <a:p>
            <a:pPr marL="0" indent="0">
              <a:buNone/>
            </a:pPr>
            <a:r>
              <a:rPr lang="en-GB" b="1" i="1" dirty="0"/>
              <a:t>Complicated disturbances in the rates of interest</a:t>
            </a:r>
            <a:r>
              <a:rPr lang="en-GB" dirty="0"/>
              <a:t>, in particular, a fall in the nominal, or money, rates and a rise in the real, or commodity, rates of interest.</a:t>
            </a:r>
          </a:p>
        </p:txBody>
      </p:sp>
    </p:spTree>
    <p:extLst>
      <p:ext uri="{BB962C8B-B14F-4D97-AF65-F5344CB8AC3E}">
        <p14:creationId xmlns:p14="http://schemas.microsoft.com/office/powerpoint/2010/main" val="2060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The 1920s</a:t>
            </a:r>
          </a:p>
        </p:txBody>
      </p:sp>
      <p:sp>
        <p:nvSpPr>
          <p:cNvPr id="3" name="Content Placeholder 2"/>
          <p:cNvSpPr>
            <a:spLocks noGrp="1"/>
          </p:cNvSpPr>
          <p:nvPr>
            <p:ph idx="1"/>
          </p:nvPr>
        </p:nvSpPr>
        <p:spPr>
          <a:xfrm>
            <a:off x="179513" y="1196752"/>
            <a:ext cx="8784976" cy="5256584"/>
          </a:xfrm>
        </p:spPr>
        <p:txBody>
          <a:bodyPr>
            <a:normAutofit fontScale="77500" lnSpcReduction="20000"/>
          </a:bodyPr>
          <a:lstStyle/>
          <a:p>
            <a:r>
              <a:rPr lang="en-GB" dirty="0"/>
              <a:t>The US became the vital engine for sustained recovery from the effects of WWI. </a:t>
            </a:r>
          </a:p>
          <a:p>
            <a:endParaRPr lang="en-GB" dirty="0"/>
          </a:p>
          <a:p>
            <a:r>
              <a:rPr lang="en-GB" dirty="0"/>
              <a:t>Following a rapid recovery from the post-war slump of 1920–1, Americans enjoyed a great consumer boom, which was heavily dependent upon the automobile and the building sectors. </a:t>
            </a:r>
          </a:p>
          <a:p>
            <a:endParaRPr lang="en-GB" dirty="0"/>
          </a:p>
          <a:p>
            <a:r>
              <a:rPr lang="en-GB" dirty="0"/>
              <a:t>High levels of investment, significant productivity advances, stable prices, full employment, tranquil labour relations, high wages, and high company profits combined to create the perfect conditions for a stock-market boom.</a:t>
            </a:r>
          </a:p>
          <a:p>
            <a:pPr marL="0" indent="0">
              <a:buNone/>
            </a:pPr>
            <a:r>
              <a:rPr lang="en-GB" dirty="0"/>
              <a:t> </a:t>
            </a:r>
          </a:p>
          <a:p>
            <a:r>
              <a:rPr lang="en-GB" dirty="0"/>
              <a:t>The US was linked to the rest of the world through international trade as the world’s leading exporter and second, behind the UK, as an importer.</a:t>
            </a:r>
          </a:p>
        </p:txBody>
      </p:sp>
    </p:spTree>
    <p:extLst>
      <p:ext uri="{BB962C8B-B14F-4D97-AF65-F5344CB8AC3E}">
        <p14:creationId xmlns:p14="http://schemas.microsoft.com/office/powerpoint/2010/main" val="219247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Fisher’s theory, concluding thoughts</a:t>
            </a:r>
          </a:p>
        </p:txBody>
      </p:sp>
      <p:sp>
        <p:nvSpPr>
          <p:cNvPr id="3" name="Content Placeholder 2"/>
          <p:cNvSpPr>
            <a:spLocks noGrp="1"/>
          </p:cNvSpPr>
          <p:nvPr>
            <p:ph idx="1"/>
          </p:nvPr>
        </p:nvSpPr>
        <p:spPr>
          <a:xfrm>
            <a:off x="457200" y="1052736"/>
            <a:ext cx="8229600" cy="5472608"/>
          </a:xfrm>
        </p:spPr>
        <p:txBody>
          <a:bodyPr>
            <a:normAutofit fontScale="62500" lnSpcReduction="20000"/>
          </a:bodyPr>
          <a:lstStyle/>
          <a:p>
            <a:r>
              <a:rPr lang="en-GB" dirty="0"/>
              <a:t>Fisher combines psychological and monetary factors to build an understanding based on the debt structure and its impact in the economy.</a:t>
            </a:r>
          </a:p>
          <a:p>
            <a:pPr lvl="1"/>
            <a:r>
              <a:rPr lang="en-GB" dirty="0"/>
              <a:t>Interestingly the psychology of individuals during this crisis is different to that of equilibrium analysis- or at least different effects take prominence. </a:t>
            </a:r>
          </a:p>
          <a:p>
            <a:pPr lvl="1"/>
            <a:endParaRPr lang="en-GB" dirty="0"/>
          </a:p>
          <a:p>
            <a:r>
              <a:rPr lang="en-GB" b="1" i="1" dirty="0"/>
              <a:t>Valuation of debt</a:t>
            </a:r>
            <a:r>
              <a:rPr lang="en-GB" dirty="0"/>
              <a:t>, and therefore </a:t>
            </a:r>
            <a:r>
              <a:rPr lang="en-GB" b="1" i="1" dirty="0"/>
              <a:t>balance sheet effects</a:t>
            </a:r>
            <a:r>
              <a:rPr lang="en-GB" dirty="0"/>
              <a:t> (we will discuss these more next week) are at the centre of crises. </a:t>
            </a:r>
          </a:p>
          <a:p>
            <a:r>
              <a:rPr lang="en-GB" b="1" i="1" dirty="0"/>
              <a:t>Price deflation </a:t>
            </a:r>
            <a:r>
              <a:rPr lang="en-GB" dirty="0"/>
              <a:t>exacerbates the problems </a:t>
            </a:r>
            <a:r>
              <a:rPr lang="en-GB" b="1" i="1" dirty="0"/>
              <a:t>of debt deflation</a:t>
            </a:r>
            <a:r>
              <a:rPr lang="en-GB" dirty="0"/>
              <a:t>, creating a </a:t>
            </a:r>
            <a:r>
              <a:rPr lang="en-GB" b="1" i="1" dirty="0"/>
              <a:t>downward spiral</a:t>
            </a:r>
            <a:r>
              <a:rPr lang="en-GB" dirty="0"/>
              <a:t>.</a:t>
            </a:r>
          </a:p>
          <a:p>
            <a:pPr lvl="1"/>
            <a:r>
              <a:rPr lang="en-GB" dirty="0"/>
              <a:t>“When over-indebtedness stands alone, that is, </a:t>
            </a:r>
            <a:r>
              <a:rPr lang="en-GB" b="1" i="1" dirty="0"/>
              <a:t>does not lead to a fall of prices</a:t>
            </a:r>
            <a:r>
              <a:rPr lang="en-GB" dirty="0"/>
              <a:t>, in other words, when its tendency to do so is counter-acted by inflationary forces (whether by accident or design), the </a:t>
            </a:r>
            <a:r>
              <a:rPr lang="en-GB" b="1" i="1" dirty="0"/>
              <a:t>resulting "cycle“ will be far milder </a:t>
            </a:r>
            <a:r>
              <a:rPr lang="en-GB" dirty="0"/>
              <a:t>and far more regular.”</a:t>
            </a:r>
          </a:p>
          <a:p>
            <a:pPr lvl="1"/>
            <a:r>
              <a:rPr lang="en-GB" dirty="0"/>
              <a:t>“Then we have the great paradox which, I submit, is the chief secret of most, if not all, great depressions: </a:t>
            </a:r>
          </a:p>
          <a:p>
            <a:pPr marL="457200" lvl="1" indent="0">
              <a:buNone/>
            </a:pPr>
            <a:endParaRPr lang="en-GB" dirty="0"/>
          </a:p>
          <a:p>
            <a:pPr marL="457200" lvl="1" indent="0">
              <a:buNone/>
            </a:pPr>
            <a:r>
              <a:rPr lang="en-GB" dirty="0"/>
              <a:t>		</a:t>
            </a:r>
            <a:r>
              <a:rPr lang="en-GB" i="1" dirty="0">
                <a:solidFill>
                  <a:srgbClr val="FF0000"/>
                </a:solidFill>
              </a:rPr>
              <a:t>The more the debtors pay, the more they owe</a:t>
            </a:r>
            <a:r>
              <a:rPr lang="en-GB" dirty="0"/>
              <a:t>.”</a:t>
            </a:r>
          </a:p>
          <a:p>
            <a:pPr marL="457200" lvl="1" indent="0">
              <a:buNone/>
            </a:pPr>
            <a:endParaRPr lang="en-GB" dirty="0"/>
          </a:p>
          <a:p>
            <a:pPr marL="514350" indent="-457200"/>
            <a:r>
              <a:rPr lang="en-GB" dirty="0"/>
              <a:t>Thus, Fishes concluded, </a:t>
            </a:r>
            <a:r>
              <a:rPr lang="en-GB" b="1" dirty="0"/>
              <a:t>not all cycles of this kind tend again towards equilibrium- some have destabilising dynamics</a:t>
            </a:r>
            <a:r>
              <a:rPr lang="en-GB" dirty="0"/>
              <a:t>. </a:t>
            </a:r>
          </a:p>
        </p:txBody>
      </p:sp>
    </p:spTree>
    <p:extLst>
      <p:ext uri="{BB962C8B-B14F-4D97-AF65-F5344CB8AC3E}">
        <p14:creationId xmlns:p14="http://schemas.microsoft.com/office/powerpoint/2010/main" val="74815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6264696"/>
          </a:xfrm>
        </p:spPr>
        <p:txBody>
          <a:bodyPr>
            <a:normAutofit fontScale="77500" lnSpcReduction="20000"/>
          </a:bodyPr>
          <a:lstStyle/>
          <a:p>
            <a:r>
              <a:rPr lang="en-GB" b="1" i="1" dirty="0"/>
              <a:t>The majority of the world’s economies were linked to each other by the gold standard</a:t>
            </a:r>
            <a:r>
              <a:rPr lang="en-GB" dirty="0"/>
              <a:t>, which had been suspended during WWI, but its restoration was considered a priority by virtually all the major economic powers. </a:t>
            </a:r>
          </a:p>
          <a:p>
            <a:pPr lvl="1"/>
            <a:r>
              <a:rPr lang="en-GB" dirty="0"/>
              <a:t>To policy-makers the gold standard represented a state of normality for international monetary relations.</a:t>
            </a:r>
          </a:p>
          <a:p>
            <a:pPr marL="457200" lvl="1" indent="0">
              <a:buNone/>
            </a:pPr>
            <a:endParaRPr lang="en-GB" sz="1400" dirty="0"/>
          </a:p>
          <a:p>
            <a:r>
              <a:rPr lang="en-GB" b="1" i="1" dirty="0"/>
              <a:t>The UK in 1925, returned to gold at the 1913 exchange rate after a deflationary squeeze had made this possible</a:t>
            </a:r>
            <a:r>
              <a:rPr lang="en-GB" dirty="0"/>
              <a:t>. </a:t>
            </a:r>
          </a:p>
          <a:p>
            <a:pPr lvl="1"/>
            <a:r>
              <a:rPr lang="en-GB" dirty="0"/>
              <a:t>This meant that the UK returned to the gold standard at an appreciated rate. </a:t>
            </a:r>
          </a:p>
          <a:p>
            <a:pPr lvl="1"/>
            <a:r>
              <a:rPr lang="en-GB" dirty="0"/>
              <a:t>Sterling was overvalued and Britain’s export industries were disadvantaged.</a:t>
            </a:r>
          </a:p>
          <a:p>
            <a:pPr lvl="1"/>
            <a:endParaRPr lang="en-GB" dirty="0"/>
          </a:p>
          <a:p>
            <a:r>
              <a:rPr lang="en-GB" dirty="0"/>
              <a:t>During the 1920s, UK unemployment was double the pre-1913 level and also higher than in all the other major economic powers. </a:t>
            </a:r>
          </a:p>
          <a:p>
            <a:pPr lvl="1"/>
            <a:r>
              <a:rPr lang="en-GB" dirty="0"/>
              <a:t>On average, in the 1920s, almost 10% of the UK insured workforce was unemployed.</a:t>
            </a:r>
          </a:p>
          <a:p>
            <a:endParaRPr lang="en-GB" dirty="0"/>
          </a:p>
        </p:txBody>
      </p:sp>
    </p:spTree>
    <p:extLst>
      <p:ext uri="{BB962C8B-B14F-4D97-AF65-F5344CB8AC3E}">
        <p14:creationId xmlns:p14="http://schemas.microsoft.com/office/powerpoint/2010/main" val="80125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Gold standard: Monetary situation</a:t>
            </a:r>
          </a:p>
        </p:txBody>
      </p:sp>
      <p:sp>
        <p:nvSpPr>
          <p:cNvPr id="3" name="Content Placeholder 2"/>
          <p:cNvSpPr>
            <a:spLocks noGrp="1"/>
          </p:cNvSpPr>
          <p:nvPr>
            <p:ph idx="1"/>
          </p:nvPr>
        </p:nvSpPr>
        <p:spPr>
          <a:xfrm>
            <a:off x="457200" y="1268760"/>
            <a:ext cx="8229600" cy="5184576"/>
          </a:xfrm>
        </p:spPr>
        <p:txBody>
          <a:bodyPr>
            <a:normAutofit fontScale="77500" lnSpcReduction="20000"/>
          </a:bodyPr>
          <a:lstStyle/>
          <a:p>
            <a:r>
              <a:rPr lang="en-GB" dirty="0"/>
              <a:t>By 1929, US and France had accumulated nearly 60% of the world’s gold stock and their central banks sterilized much of their gold so that it did not inflate the money supply. </a:t>
            </a:r>
          </a:p>
          <a:p>
            <a:pPr lvl="1"/>
            <a:r>
              <a:rPr lang="en-GB" dirty="0"/>
              <a:t>In other words, both countries kept a high proportion of the world’s gold stock in their vaults and withdrawn from circulation. </a:t>
            </a:r>
          </a:p>
          <a:p>
            <a:pPr marL="457200" lvl="1" indent="0">
              <a:buNone/>
            </a:pPr>
            <a:endParaRPr lang="en-GB" dirty="0"/>
          </a:p>
          <a:p>
            <a:r>
              <a:rPr lang="en-GB" dirty="0"/>
              <a:t>As a result, other countries were forced to reduce the money supply in order to compensate for a shortage of reserves.</a:t>
            </a:r>
          </a:p>
          <a:p>
            <a:endParaRPr lang="en-GB" dirty="0"/>
          </a:p>
          <a:p>
            <a:r>
              <a:rPr lang="en-GB" dirty="0"/>
              <a:t>Gold shortages compelled UK policy-makers to impose </a:t>
            </a:r>
            <a:r>
              <a:rPr lang="en-GB" b="1" dirty="0"/>
              <a:t>relatively high interest rates </a:t>
            </a:r>
            <a:r>
              <a:rPr lang="en-GB" dirty="0"/>
              <a:t>in order to attract foreign funds to increase the country’s inadequate bullion reserves. </a:t>
            </a:r>
          </a:p>
          <a:p>
            <a:pPr lvl="1"/>
            <a:r>
              <a:rPr lang="en-GB" dirty="0"/>
              <a:t>Domestic investors suffered as the real cost of credit rose. </a:t>
            </a:r>
          </a:p>
        </p:txBody>
      </p:sp>
    </p:spTree>
    <p:extLst>
      <p:ext uri="{BB962C8B-B14F-4D97-AF65-F5344CB8AC3E}">
        <p14:creationId xmlns:p14="http://schemas.microsoft.com/office/powerpoint/2010/main" val="130117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The crisis</a:t>
            </a:r>
          </a:p>
        </p:txBody>
      </p:sp>
      <p:sp>
        <p:nvSpPr>
          <p:cNvPr id="3" name="Content Placeholder 2"/>
          <p:cNvSpPr>
            <a:spLocks noGrp="1"/>
          </p:cNvSpPr>
          <p:nvPr>
            <p:ph idx="1"/>
          </p:nvPr>
        </p:nvSpPr>
        <p:spPr>
          <a:xfrm>
            <a:off x="457200" y="1052738"/>
            <a:ext cx="8229600" cy="5073427"/>
          </a:xfrm>
        </p:spPr>
        <p:txBody>
          <a:bodyPr>
            <a:normAutofit fontScale="70000" lnSpcReduction="20000"/>
          </a:bodyPr>
          <a:lstStyle/>
          <a:p>
            <a:r>
              <a:rPr lang="en-GB" dirty="0"/>
              <a:t>In January 1928 the Federal Reserve ended </a:t>
            </a:r>
            <a:r>
              <a:rPr lang="en-GB" b="1" dirty="0"/>
              <a:t>several years of easy credit and embarked on a tight money policy</a:t>
            </a:r>
            <a:r>
              <a:rPr lang="en-GB" dirty="0"/>
              <a:t>. The Fed began a sale of government securities and gradually raised the discount rate from 3.5 to 5 %.</a:t>
            </a:r>
          </a:p>
          <a:p>
            <a:pPr lvl="1"/>
            <a:r>
              <a:rPr lang="en-GB" dirty="0"/>
              <a:t>The monetary authorities aimed </a:t>
            </a:r>
            <a:r>
              <a:rPr lang="en-GB" b="1" i="1" dirty="0"/>
              <a:t>gently to deflate the bubble</a:t>
            </a:r>
            <a:r>
              <a:rPr lang="en-GB" dirty="0"/>
              <a:t> </a:t>
            </a:r>
            <a:r>
              <a:rPr lang="en-GB" b="1" i="1" dirty="0"/>
              <a:t>on Wall Street </a:t>
            </a:r>
            <a:r>
              <a:rPr lang="en-GB" dirty="0"/>
              <a:t>by making bank borrowing for speculation progressively more expensive.</a:t>
            </a:r>
          </a:p>
          <a:p>
            <a:pPr marL="457200" lvl="1" indent="0">
              <a:buNone/>
            </a:pPr>
            <a:endParaRPr lang="en-GB" dirty="0"/>
          </a:p>
          <a:p>
            <a:r>
              <a:rPr lang="en-GB" dirty="0"/>
              <a:t>The new higher rates made </a:t>
            </a:r>
            <a:r>
              <a:rPr lang="en-GB" b="1" i="1" dirty="0"/>
              <a:t>more funds from non-bank sources available to the ever-rising stock market</a:t>
            </a:r>
            <a:r>
              <a:rPr lang="en-GB" dirty="0"/>
              <a:t>, and speculation actually increased. </a:t>
            </a:r>
          </a:p>
          <a:p>
            <a:pPr lvl="1"/>
            <a:r>
              <a:rPr lang="en-GB" dirty="0"/>
              <a:t>The interest rate increase acted more like a price leader than redirected resources to other non-stock market uses.</a:t>
            </a:r>
          </a:p>
          <a:p>
            <a:pPr marL="0" indent="0">
              <a:buNone/>
            </a:pPr>
            <a:endParaRPr lang="en-GB" dirty="0"/>
          </a:p>
          <a:p>
            <a:r>
              <a:rPr lang="en-GB" dirty="0"/>
              <a:t>Many corporations used their balances to fund broker’s loans, and investors who normally looked overseas found loans to Wall Street a more attractive option.</a:t>
            </a:r>
          </a:p>
          <a:p>
            <a:endParaRPr lang="en-GB" dirty="0"/>
          </a:p>
        </p:txBody>
      </p:sp>
    </p:spTree>
    <p:extLst>
      <p:ext uri="{BB962C8B-B14F-4D97-AF65-F5344CB8AC3E}">
        <p14:creationId xmlns:p14="http://schemas.microsoft.com/office/powerpoint/2010/main" val="161554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Dow Jones Industrial Average</a:t>
            </a:r>
          </a:p>
        </p:txBody>
      </p:sp>
      <p:sp>
        <p:nvSpPr>
          <p:cNvPr id="3" name="Content Placeholder 2"/>
          <p:cNvSpPr>
            <a:spLocks noGrp="1"/>
          </p:cNvSpPr>
          <p:nvPr>
            <p:ph idx="1"/>
          </p:nvPr>
        </p:nvSpPr>
        <p:spPr>
          <a:xfrm>
            <a:off x="107505" y="1988840"/>
            <a:ext cx="8928992" cy="4608512"/>
          </a:xfrm>
        </p:spPr>
        <p:txBody>
          <a:bodyPr>
            <a:normAutofit fontScale="62500" lnSpcReduction="20000"/>
          </a:bodyPr>
          <a:lstStyle/>
          <a:p>
            <a:r>
              <a:rPr lang="en-GB" dirty="0"/>
              <a:t>On March 25, 1929, after the Federal Reserve warned of excessive speculation</a:t>
            </a:r>
          </a:p>
          <a:p>
            <a:r>
              <a:rPr lang="en-GB" dirty="0"/>
              <a:t>The market had been on a nine-year run that saw the Dow Jones Industrial Average increase in value tenfold, peaking at 381.17 on September 3, 1929.</a:t>
            </a:r>
          </a:p>
          <a:p>
            <a:r>
              <a:rPr lang="en-GB" dirty="0"/>
              <a:t>October 24, </a:t>
            </a:r>
            <a:r>
              <a:rPr lang="en-GB" i="1" dirty="0"/>
              <a:t>Black Thursday</a:t>
            </a:r>
            <a:r>
              <a:rPr lang="en-GB" dirty="0"/>
              <a:t>, the market lost 11% of its value at the opening.</a:t>
            </a:r>
          </a:p>
          <a:p>
            <a:r>
              <a:rPr lang="en-GB" dirty="0"/>
              <a:t> October 28, </a:t>
            </a:r>
            <a:r>
              <a:rPr lang="en-GB" i="1" dirty="0"/>
              <a:t>Black Monday</a:t>
            </a:r>
            <a:r>
              <a:rPr lang="en-GB" dirty="0"/>
              <a:t>, the slide continued with a record loss of 38.33 points, or 13%</a:t>
            </a:r>
          </a:p>
          <a:p>
            <a:r>
              <a:rPr lang="en-GB" dirty="0"/>
              <a:t>October 29, </a:t>
            </a:r>
            <a:r>
              <a:rPr lang="en-GB" i="1" dirty="0"/>
              <a:t>Black Tuesday</a:t>
            </a:r>
            <a:r>
              <a:rPr lang="en-GB" dirty="0"/>
              <a:t>, about 16 million shares traded as the panic selling reached its peak.</a:t>
            </a:r>
          </a:p>
          <a:p>
            <a:pPr lvl="1"/>
            <a:r>
              <a:rPr lang="en-GB" dirty="0"/>
              <a:t>Some stocks actually had no buyers at any price that day.</a:t>
            </a:r>
          </a:p>
          <a:p>
            <a:pPr lvl="1"/>
            <a:r>
              <a:rPr lang="en-GB" dirty="0"/>
              <a:t>The massive volume of stocks traded that day made the ticker continue to run until about 7:45 p.m. </a:t>
            </a:r>
          </a:p>
          <a:p>
            <a:pPr lvl="1"/>
            <a:r>
              <a:rPr lang="en-GB" dirty="0"/>
              <a:t>The market had lost over $30 billion in the space of two days, including $14 billion on October 29 alone</a:t>
            </a:r>
          </a:p>
          <a:p>
            <a:r>
              <a:rPr lang="en-GB" dirty="0"/>
              <a:t>After a one-day recovery on October 30, when the Dow 12 %, to close at 258.47, the market continued to fall.</a:t>
            </a:r>
          </a:p>
          <a:p>
            <a:pPr lvl="1"/>
            <a:r>
              <a:rPr lang="en-GB" dirty="0"/>
              <a:t>On November 13, 1929, the Dow closed at 198.60.</a:t>
            </a:r>
          </a:p>
        </p:txBody>
      </p:sp>
      <p:graphicFrame>
        <p:nvGraphicFramePr>
          <p:cNvPr id="4" name="Table 3"/>
          <p:cNvGraphicFramePr>
            <a:graphicFrameLocks noGrp="1"/>
          </p:cNvGraphicFramePr>
          <p:nvPr>
            <p:extLst>
              <p:ext uri="{D42A27DB-BD31-4B8C-83A1-F6EECF244321}">
                <p14:modId xmlns:p14="http://schemas.microsoft.com/office/powerpoint/2010/main" val="33912100"/>
              </p:ext>
            </p:extLst>
          </p:nvPr>
        </p:nvGraphicFramePr>
        <p:xfrm>
          <a:off x="395536" y="836712"/>
          <a:ext cx="8229600" cy="109728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pPr algn="ctr"/>
                      <a:r>
                        <a:rPr lang="en-GB" dirty="0">
                          <a:effectLst/>
                        </a:rPr>
                        <a:t>Date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dirty="0">
                          <a:effectLst/>
                        </a:rPr>
                        <a:t>Change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dirty="0">
                          <a:effectLst/>
                        </a:rPr>
                        <a:t>% Change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a:effectLst/>
                        </a:rPr>
                        <a:t>Close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0">
                <a:tc>
                  <a:txBody>
                    <a:bodyPr/>
                    <a:lstStyle/>
                    <a:p>
                      <a:pPr algn="ctr"/>
                      <a:r>
                        <a:rPr lang="en-GB" dirty="0">
                          <a:effectLst/>
                        </a:rPr>
                        <a:t>October 28, 1929</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dirty="0">
                          <a:effectLst/>
                        </a:rPr>
                        <a:t>−38.33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dirty="0">
                          <a:effectLst/>
                        </a:rPr>
                        <a:t>−12.82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a:effectLst/>
                        </a:rPr>
                        <a:t>260.64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0">
                <a:tc>
                  <a:txBody>
                    <a:bodyPr/>
                    <a:lstStyle/>
                    <a:p>
                      <a:pPr algn="ctr"/>
                      <a:r>
                        <a:rPr lang="en-GB">
                          <a:effectLst/>
                        </a:rPr>
                        <a:t>October 29, 1929</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a:effectLst/>
                        </a:rPr>
                        <a:t>−30.57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dirty="0">
                          <a:effectLst/>
                        </a:rPr>
                        <a:t>−11.73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dirty="0">
                          <a:effectLst/>
                        </a:rPr>
                        <a:t>230.07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786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20000"/>
          </a:bodyPr>
          <a:lstStyle/>
          <a:p>
            <a:r>
              <a:rPr lang="en-GB" dirty="0"/>
              <a:t>After the stock-market collapse the </a:t>
            </a:r>
            <a:r>
              <a:rPr lang="en-GB" b="1" dirty="0"/>
              <a:t>Fed embarked on vigorous open-market operations and reduced interest rates</a:t>
            </a:r>
            <a:r>
              <a:rPr lang="en-GB" dirty="0"/>
              <a:t>.</a:t>
            </a:r>
          </a:p>
          <a:p>
            <a:pPr lvl="1"/>
            <a:r>
              <a:rPr lang="en-GB" dirty="0"/>
              <a:t>But broad money (M4) contracted substantially.</a:t>
            </a:r>
          </a:p>
          <a:p>
            <a:pPr marL="0" indent="0">
              <a:buNone/>
            </a:pPr>
            <a:endParaRPr lang="en-GB" dirty="0"/>
          </a:p>
          <a:p>
            <a:r>
              <a:rPr lang="en-GB" dirty="0"/>
              <a:t>In late 1929 the market seemed to stabilize close to the level it had reached in early 1928. For several months it appeared that the US economy was recovering after a dramatic financial contraction.</a:t>
            </a:r>
          </a:p>
          <a:p>
            <a:endParaRPr lang="en-GB" dirty="0"/>
          </a:p>
          <a:p>
            <a:r>
              <a:rPr lang="en-GB" dirty="0"/>
              <a:t>However this was not the case in the </a:t>
            </a:r>
            <a:r>
              <a:rPr lang="en-GB" b="1" i="1" dirty="0"/>
              <a:t>real economy the contraction was unprecedented</a:t>
            </a:r>
            <a:r>
              <a:rPr lang="en-GB" dirty="0"/>
              <a:t>. </a:t>
            </a:r>
          </a:p>
          <a:p>
            <a:endParaRPr lang="en-GB" dirty="0"/>
          </a:p>
        </p:txBody>
      </p:sp>
    </p:spTree>
    <p:extLst>
      <p:ext uri="{BB962C8B-B14F-4D97-AF65-F5344CB8AC3E}">
        <p14:creationId xmlns:p14="http://schemas.microsoft.com/office/powerpoint/2010/main" val="299137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TotalTime>
  <Words>5183</Words>
  <Application>Microsoft Office PowerPoint</Application>
  <PresentationFormat>On-screen Show (4:3)</PresentationFormat>
  <Paragraphs>445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inherit</vt:lpstr>
      <vt:lpstr>Office Theme</vt:lpstr>
      <vt:lpstr>Lecture 6: The Great Depression</vt:lpstr>
      <vt:lpstr>Recap</vt:lpstr>
      <vt:lpstr>The Great Depression</vt:lpstr>
      <vt:lpstr>The 1920s</vt:lpstr>
      <vt:lpstr>PowerPoint Presentation</vt:lpstr>
      <vt:lpstr>Gold standard: Monetary situation</vt:lpstr>
      <vt:lpstr>The crisis</vt:lpstr>
      <vt:lpstr>Dow Jones Industrial Average</vt:lpstr>
      <vt:lpstr>PowerPoint Presentation</vt:lpstr>
      <vt:lpstr>PowerPoint Presentation</vt:lpstr>
      <vt:lpstr>Money supply contraction</vt:lpstr>
      <vt:lpstr>Money supply (M2)</vt:lpstr>
      <vt:lpstr>The money multiplier</vt:lpstr>
      <vt:lpstr>Federal reserve policy actions</vt:lpstr>
      <vt:lpstr>Real economy- industrial sector</vt:lpstr>
      <vt:lpstr>Real economy- agricultural sector</vt:lpstr>
      <vt:lpstr>Unemployment</vt:lpstr>
      <vt:lpstr>International transmission of the crisis</vt:lpstr>
      <vt:lpstr>Global unemployment</vt:lpstr>
      <vt:lpstr>Perspectives</vt:lpstr>
      <vt:lpstr>F.A. Hayek</vt:lpstr>
      <vt:lpstr>Austrian Capital Theory</vt:lpstr>
      <vt:lpstr>The average period of production</vt:lpstr>
      <vt:lpstr>The Austrian Business Cycle</vt:lpstr>
      <vt:lpstr>PowerPoint Presentation</vt:lpstr>
      <vt:lpstr>An increase in voluntary savings</vt:lpstr>
      <vt:lpstr>An increase in credit in the economy</vt:lpstr>
      <vt:lpstr>The crisis stage</vt:lpstr>
      <vt:lpstr>Hayek and the Austrians- conclusions</vt:lpstr>
      <vt:lpstr>The Empire State Building</vt:lpstr>
      <vt:lpstr>Skyscraper index</vt:lpstr>
      <vt:lpstr>Irving Fisher: Debt deflation theory</vt:lpstr>
      <vt:lpstr>Methodology continued</vt:lpstr>
      <vt:lpstr>“Free” cycles and Equilibrium</vt:lpstr>
      <vt:lpstr>Equilibrium vs. out of equilibrium</vt:lpstr>
      <vt:lpstr>Over-production vs. Mal-production </vt:lpstr>
      <vt:lpstr>Main actor- debt valuations</vt:lpstr>
      <vt:lpstr>THE ROLES OF DEBT AND DEFLATION</vt:lpstr>
      <vt:lpstr>The stages</vt:lpstr>
      <vt:lpstr>Fisher’s theory, concluding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The Great Depression</dc:title>
  <dc:creator>costis</dc:creator>
  <cp:lastModifiedBy>Constantinos Repapis</cp:lastModifiedBy>
  <cp:revision>59</cp:revision>
  <dcterms:created xsi:type="dcterms:W3CDTF">2019-02-23T10:06:04Z</dcterms:created>
  <dcterms:modified xsi:type="dcterms:W3CDTF">2025-04-11T16:55:46Z</dcterms:modified>
</cp:coreProperties>
</file>