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8"/>
  </p:notesMasterIdLst>
  <p:sldIdLst>
    <p:sldId id="350" r:id="rId3"/>
    <p:sldId id="351" r:id="rId4"/>
    <p:sldId id="352" r:id="rId5"/>
    <p:sldId id="353" r:id="rId6"/>
    <p:sldId id="354" r:id="rId7"/>
    <p:sldId id="322" r:id="rId8"/>
    <p:sldId id="355" r:id="rId9"/>
    <p:sldId id="356" r:id="rId10"/>
    <p:sldId id="357" r:id="rId11"/>
    <p:sldId id="289" r:id="rId12"/>
    <p:sldId id="310" r:id="rId13"/>
    <p:sldId id="317" r:id="rId14"/>
    <p:sldId id="318" r:id="rId15"/>
    <p:sldId id="323" r:id="rId16"/>
    <p:sldId id="324" r:id="rId17"/>
    <p:sldId id="325" r:id="rId18"/>
    <p:sldId id="312" r:id="rId19"/>
    <p:sldId id="313" r:id="rId20"/>
    <p:sldId id="315" r:id="rId21"/>
    <p:sldId id="314" r:id="rId22"/>
    <p:sldId id="316" r:id="rId23"/>
    <p:sldId id="321" r:id="rId24"/>
    <p:sldId id="311" r:id="rId25"/>
    <p:sldId id="320" r:id="rId26"/>
    <p:sldId id="330" r:id="rId27"/>
    <p:sldId id="331" r:id="rId28"/>
    <p:sldId id="332" r:id="rId29"/>
    <p:sldId id="333" r:id="rId30"/>
    <p:sldId id="334" r:id="rId31"/>
    <p:sldId id="327" r:id="rId32"/>
    <p:sldId id="335" r:id="rId33"/>
    <p:sldId id="329" r:id="rId34"/>
    <p:sldId id="336" r:id="rId35"/>
    <p:sldId id="338" r:id="rId36"/>
    <p:sldId id="337" r:id="rId37"/>
    <p:sldId id="339" r:id="rId38"/>
    <p:sldId id="340" r:id="rId39"/>
    <p:sldId id="341" r:id="rId40"/>
    <p:sldId id="342" r:id="rId41"/>
    <p:sldId id="343" r:id="rId42"/>
    <p:sldId id="344" r:id="rId43"/>
    <p:sldId id="345" r:id="rId44"/>
    <p:sldId id="346" r:id="rId45"/>
    <p:sldId id="347" r:id="rId46"/>
    <p:sldId id="348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926" autoAdjust="0"/>
    <p:restoredTop sz="96115"/>
  </p:normalViewPr>
  <p:slideViewPr>
    <p:cSldViewPr snapToGrid="0">
      <p:cViewPr varScale="1">
        <p:scale>
          <a:sx n="82" d="100"/>
          <a:sy n="82" d="100"/>
        </p:scale>
        <p:origin x="438" y="96"/>
      </p:cViewPr>
      <p:guideLst/>
    </p:cSldViewPr>
  </p:slideViewPr>
  <p:outlineViewPr>
    <p:cViewPr>
      <p:scale>
        <a:sx n="33" d="100"/>
        <a:sy n="33" d="100"/>
      </p:scale>
      <p:origin x="0" y="-637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1523FB-C47B-7344-999B-208B29C8E2D8}" type="datetimeFigureOut">
              <a:rPr lang="en-GR" smtClean="0"/>
              <a:t>04/30/2026</a:t>
            </a:fld>
            <a:endParaRPr lang="en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E285EF-93C7-074B-A1F2-5B523CD4FBB2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02044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285EF-93C7-074B-A1F2-5B523CD4FBB2}" type="slidenum">
              <a:rPr lang="en-GR" smtClean="0"/>
              <a:t>10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774131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32056-9CB3-15DA-FCEF-0CFB2213EF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3B9493-2CBE-6B61-7CC9-5D38CA162D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21509E-D2B6-9294-7069-B45D36B90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2E53-F98E-4FBD-8CBB-C1E2D9B2E25F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5BDCAC-788C-81A5-C8A4-CB4EDB06C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A6C9AC-E3EE-1717-69E0-BA81E2D21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B230E-AD5A-4B2B-8D3E-D2016D1E9F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4096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A6D24-B00D-4D5A-367D-B36A0D5A1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977017-5950-B585-9E88-734B2392D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B0D93-2C9E-E068-ED18-4E6CFFB4B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2E53-F98E-4FBD-8CBB-C1E2D9B2E25F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4171D-F5AE-863C-8E90-2862E99B7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7B75F6-BAD1-AFFC-A08A-8370FFC1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B230E-AD5A-4B2B-8D3E-D2016D1E9F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509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C6ED3-0547-DFB3-01BB-076765264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7891B6-435C-DC8D-7724-E4600C6D1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387D1-F04E-92B9-C0E9-6C39C0ACB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2E53-F98E-4FBD-8CBB-C1E2D9B2E25F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4512E1-676B-0CFF-EEE3-EB86ED757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7D9E98-35AA-86FB-6390-35C7018B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B230E-AD5A-4B2B-8D3E-D2016D1E9F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9259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89BB9-5F66-5E73-14B7-C0E9C7F09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5D053-3C40-5FE8-808C-3C7E7BB157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CBA2C8-DE26-AF7A-9A75-9B63877110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A170F2-9598-C780-DF4C-B53C230FB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2E53-F98E-4FBD-8CBB-C1E2D9B2E25F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F1FA8E-40BC-6920-D10A-58B9A2CA3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F29C0A-0C4E-9A63-C5A4-93F37A2E4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B230E-AD5A-4B2B-8D3E-D2016D1E9F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8305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968A5-2BC0-01F3-D943-00112D8F4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B20A6F-0AB9-37B0-92EA-F70BFB06E4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2A6B59-5A5E-628E-8A95-0A3C5A70CB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A45731-7E88-4AD9-6372-72289B8330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B7975D-66FD-9C69-2731-A963E91685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801E1C-3D2D-1A23-1A6D-E38C40F67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2E53-F98E-4FBD-8CBB-C1E2D9B2E25F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0BB65F-2E8F-9038-1D4F-67DCE3333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81D375-A926-B91C-5057-ACB90CE89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B230E-AD5A-4B2B-8D3E-D2016D1E9F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1957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D0DC4-DAC4-B40E-8F67-9E3670040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4439B5-9E08-C944-54B6-D09AE7916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2E53-F98E-4FBD-8CBB-C1E2D9B2E25F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672C2E-76E4-9E18-DB58-59D903237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43A585-DC8C-0D7F-A7F6-829A7C872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B230E-AD5A-4B2B-8D3E-D2016D1E9F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2673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30D1CA-927A-0C96-4F03-71195FCCF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2E53-F98E-4FBD-8CBB-C1E2D9B2E25F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4C47BE-B626-6B23-D3AC-F4AD52DDF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388E81-7B1A-2D9D-06C5-52CC25E35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B230E-AD5A-4B2B-8D3E-D2016D1E9F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3145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20553-77CE-3C77-4B31-F200E0DD1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B554B3-28E9-8D8C-96FB-08097E45D2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3E37E8-4CB0-8C10-3B7F-B53FAA8C9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02A0FF-13B3-F33D-3B75-4E67130E3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2E53-F98E-4FBD-8CBB-C1E2D9B2E25F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37D8B2-B3B3-AA12-FA11-E25344BAE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B73CCB-8455-86D7-21C8-90FE09A74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B230E-AD5A-4B2B-8D3E-D2016D1E9F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3593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1CD54-4E08-2C50-D676-6D7D1C028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D49D04-FF09-03A2-EC8E-BF4C224232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297166-DDEF-5C2B-BEBA-FEAA9986C8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A95BCA-DE28-6DB7-CA74-F0B0C8E4A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2E53-F98E-4FBD-8CBB-C1E2D9B2E25F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EAF1A2-C1E3-799B-21E2-AE3A4E05A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FC60BC-D2D6-631D-CE76-759418DEB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B230E-AD5A-4B2B-8D3E-D2016D1E9F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082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07064-1286-E900-E06D-E3F3E5237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93459C-75C7-5CED-96C0-95C4B2995B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1883DD-053C-1B20-D519-186EDD655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2E53-F98E-4FBD-8CBB-C1E2D9B2E25F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8BAFBA-4D71-F377-630A-76FB0B88D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A55D77-7943-4C9F-9BDC-EA422B5BE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B230E-AD5A-4B2B-8D3E-D2016D1E9F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362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5760BF-619C-ABA4-E695-44EC2335BF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60D234-D9B3-B1BD-B264-046EF02939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389AFC-36D5-A4E3-39AA-65F7E1C74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2E53-F98E-4FBD-8CBB-C1E2D9B2E25F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5823B8-3D2A-680E-1C0D-F149095CD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F5658-BEB8-59F0-0852-34451BFDC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B230E-AD5A-4B2B-8D3E-D2016D1E9F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875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Στυλ κύριου υπότιτλου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AD549-B1F4-4F18-ABA4-776AFC95270A}" type="datetimeFigureOut">
              <a:rPr lang="el-GR" smtClean="0"/>
              <a:pPr/>
              <a:t>30/4/2026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6EE4-A0DB-42DA-8B11-C7426366F42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66765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AD549-B1F4-4F18-ABA4-776AFC95270A}" type="datetimeFigureOut">
              <a:rPr lang="el-GR" smtClean="0"/>
              <a:pPr/>
              <a:t>30/4/2026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6EE4-A0DB-42DA-8B11-C7426366F42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689408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AD549-B1F4-4F18-ABA4-776AFC95270A}" type="datetimeFigureOut">
              <a:rPr lang="el-GR" smtClean="0"/>
              <a:pPr/>
              <a:t>30/4/2026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6EE4-A0DB-42DA-8B11-C7426366F42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57190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AD549-B1F4-4F18-ABA4-776AFC95270A}" type="datetimeFigureOut">
              <a:rPr lang="el-GR" smtClean="0"/>
              <a:pPr/>
              <a:t>30/4/2026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6EE4-A0DB-42DA-8B11-C7426366F42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087899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AD549-B1F4-4F18-ABA4-776AFC95270A}" type="datetimeFigureOut">
              <a:rPr lang="el-GR" smtClean="0"/>
              <a:pPr/>
              <a:t>30/4/2026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6EE4-A0DB-42DA-8B11-C7426366F42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00223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AD549-B1F4-4F18-ABA4-776AFC95270A}" type="datetimeFigureOut">
              <a:rPr lang="el-GR" smtClean="0"/>
              <a:pPr/>
              <a:t>30/4/2026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6EE4-A0DB-42DA-8B11-C7426366F42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928016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AD549-B1F4-4F18-ABA4-776AFC95270A}" type="datetimeFigureOut">
              <a:rPr lang="el-GR" smtClean="0"/>
              <a:pPr/>
              <a:t>30/4/2026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6EE4-A0DB-42DA-8B11-C7426366F42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597735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AD549-B1F4-4F18-ABA4-776AFC95270A}" type="datetimeFigureOut">
              <a:rPr lang="el-GR" smtClean="0"/>
              <a:pPr/>
              <a:t>30/4/2026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6EE4-A0DB-42DA-8B11-C7426366F42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89641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AD549-B1F4-4F18-ABA4-776AFC95270A}" type="datetimeFigureOut">
              <a:rPr lang="el-GR" smtClean="0"/>
              <a:pPr/>
              <a:t>30/4/2026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6EE4-A0DB-42DA-8B11-C7426366F42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044067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AD549-B1F4-4F18-ABA4-776AFC95270A}" type="datetimeFigureOut">
              <a:rPr lang="el-GR" smtClean="0"/>
              <a:pPr/>
              <a:t>30/4/2026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6EE4-A0DB-42DA-8B11-C7426366F42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608536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AD549-B1F4-4F18-ABA4-776AFC95270A}" type="datetimeFigureOut">
              <a:rPr lang="el-GR" smtClean="0"/>
              <a:pPr/>
              <a:t>30/4/2026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56EE4-A0DB-42DA-8B11-C7426366F42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16528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6A8C8D-D8CA-A837-55C7-F7AA75030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F2876B-8815-56ED-1797-96431B4BB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E979A-0A1E-918F-38FC-A85E5FAAE2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072E53-F98E-4FBD-8CBB-C1E2D9B2E25F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3C3EF-3DB4-E76F-88C0-B74BCE0CD6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8DD8B-B46B-18D2-16E3-0C15CF4367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7B230E-AD5A-4B2B-8D3E-D2016D1E9F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1790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AD549-B1F4-4F18-ABA4-776AFC95270A}" type="datetimeFigureOut">
              <a:rPr lang="el-GR" smtClean="0"/>
              <a:pPr/>
              <a:t>30/4/2026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56EE4-A0DB-42DA-8B11-C7426366F42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34963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fred.stlouisfed.org/graph/?g=1ULXp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fred.stlouisfed.org/graph/?g=1ULy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hyperlink" Target="https://fred.stlouisfed.org/graph/?g=1ULz7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4B5BD-7EBD-FF8D-3D36-9A0ED8EA0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FF0000"/>
                </a:solidFill>
              </a:rPr>
              <a:t>Δύο βασικά μακροοικονομικά μεγέθη</a:t>
            </a:r>
            <a:endParaRPr lang="en-GR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B7B980-15DF-C076-3E7B-E63E739EA94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r>
                  <a:rPr lang="el-GR" dirty="0">
                    <a:latin typeface="Cambria" panose="02040503050406030204" pitchFamily="18" charset="0"/>
                  </a:rPr>
                  <a:t>Οι δύο πιο συνηθισμένες μεταβλητές που εξετάζει κανείς για να δει την κατάσταση μιας οικονομίας είναι το ΑΕΠ και το ποσοστό ανεργίας.</a:t>
                </a:r>
              </a:p>
              <a:p>
                <a:endParaRPr lang="el-GR" dirty="0">
                  <a:latin typeface="Cambria" panose="02040503050406030204" pitchFamily="18" charset="0"/>
                </a:endParaRPr>
              </a:p>
              <a:p>
                <a:r>
                  <a:rPr lang="el-GR" dirty="0">
                    <a:latin typeface="Cambria" panose="02040503050406030204" pitchFamily="18" charset="0"/>
                  </a:rPr>
                  <a:t>Ποσοστό ανεργίας (</a:t>
                </a:r>
                <a:r>
                  <a:rPr lang="en-US" dirty="0">
                    <a:latin typeface="Cambria" panose="02040503050406030204" pitchFamily="18" charset="0"/>
                  </a:rPr>
                  <a:t>unemployment rate):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𝑢𝑛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𝑒𝑚𝑝</m:t>
                        </m:r>
                      </m:den>
                    </m:f>
                  </m:oMath>
                </a14:m>
                <a:endParaRPr lang="el-GR" dirty="0">
                  <a:latin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n-GR" dirty="0">
                  <a:latin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l-GR" dirty="0">
                    <a:latin typeface="Cambria" panose="02040503050406030204" pitchFamily="18" charset="0"/>
                  </a:rPr>
                  <a:t>όπου </a:t>
                </a:r>
                <a:r>
                  <a:rPr lang="en-US" dirty="0">
                    <a:latin typeface="Cambria" panose="02040503050406030204" pitchFamily="18" charset="0"/>
                  </a:rPr>
                  <a:t>un </a:t>
                </a:r>
                <a:r>
                  <a:rPr lang="el-GR" dirty="0">
                    <a:latin typeface="Cambria" panose="02040503050406030204" pitchFamily="18" charset="0"/>
                  </a:rPr>
                  <a:t>είναι ο αριθμός των άνεργων ατόμων και </a:t>
                </a:r>
                <a:r>
                  <a:rPr lang="en-US" dirty="0">
                    <a:latin typeface="Cambria" panose="02040503050406030204" pitchFamily="18" charset="0"/>
                  </a:rPr>
                  <a:t>emp </a:t>
                </a:r>
                <a:r>
                  <a:rPr lang="el-GR" dirty="0">
                    <a:latin typeface="Cambria" panose="02040503050406030204" pitchFamily="18" charset="0"/>
                  </a:rPr>
                  <a:t>ο αριθμός των απασχολούμενων ατόμων. Το άθροισμά τους δίνει το </a:t>
                </a:r>
                <a:r>
                  <a:rPr lang="el-GR" dirty="0">
                    <a:solidFill>
                      <a:srgbClr val="FF0000"/>
                    </a:solidFill>
                    <a:latin typeface="Cambria" panose="02040503050406030204" pitchFamily="18" charset="0"/>
                  </a:rPr>
                  <a:t>εργατικό δυναμικό ή την προσφορά εργασίας (</a:t>
                </a:r>
                <a:r>
                  <a:rPr lang="en-US" dirty="0">
                    <a:solidFill>
                      <a:srgbClr val="FF0000"/>
                    </a:solidFill>
                    <a:latin typeface="Cambria" panose="02040503050406030204" pitchFamily="18" charset="0"/>
                  </a:rPr>
                  <a:t>LS) </a:t>
                </a:r>
                <a:r>
                  <a:rPr lang="el-GR" dirty="0">
                    <a:latin typeface="Cambria" panose="02040503050406030204" pitchFamily="18" charset="0"/>
                  </a:rPr>
                  <a:t>που δεν είναι το ίδιο με το σύνολο του πληθυσμού.</a:t>
                </a:r>
              </a:p>
              <a:p>
                <a:pPr marL="0" indent="0">
                  <a:buNone/>
                </a:pPr>
                <a:endParaRPr lang="el-GR" dirty="0">
                  <a:latin typeface="Cambria" panose="02040503050406030204" pitchFamily="18" charset="0"/>
                </a:endParaRPr>
              </a:p>
              <a:p>
                <a:r>
                  <a:rPr lang="el-GR" dirty="0">
                    <a:latin typeface="Cambria" panose="02040503050406030204" pitchFamily="18" charset="0"/>
                  </a:rPr>
                  <a:t>Το ποσοστό ανεργίας μας δείχνει το μερίδιο των ατόμων στο σύνολο αυτών που </a:t>
                </a:r>
                <a:r>
                  <a:rPr lang="el-GR" dirty="0">
                    <a:solidFill>
                      <a:srgbClr val="FF0000"/>
                    </a:solidFill>
                    <a:latin typeface="Cambria" panose="02040503050406030204" pitchFamily="18" charset="0"/>
                  </a:rPr>
                  <a:t>θέλουν να εργαστούν</a:t>
                </a:r>
                <a:r>
                  <a:rPr lang="el-GR" dirty="0">
                    <a:latin typeface="Cambria" panose="02040503050406030204" pitchFamily="18" charset="0"/>
                  </a:rPr>
                  <a:t>, που ψάχνουν και δεν μπορούν να βρουν εργασία. </a:t>
                </a:r>
                <a:endParaRPr lang="en-GR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B7B980-15DF-C076-3E7B-E63E739EA9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16" r="-724"/>
                </a:stretch>
              </a:blipFill>
            </p:spPr>
            <p:txBody>
              <a:bodyPr/>
              <a:lstStyle/>
              <a:p>
                <a:r>
                  <a:rPr lang="en-G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2756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EB384-B16A-4DE8-6437-46CE6BC1F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FF0000"/>
                </a:solidFill>
              </a:rPr>
              <a:t>Δύο βασικά μακροοικονομικά μεγέθη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9A2FE-F280-61F8-070D-B27989A3E2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>
                <a:latin typeface="Cambria" panose="02040503050406030204" pitchFamily="18" charset="0"/>
              </a:rPr>
              <a:t>Το ΑΕΠ μας δείχνει πόσο προϊόν και εισόδημα δημιουργείται στην οικονομία σε μια συγκεκριμένη χρονική περίοδο.</a:t>
            </a:r>
          </a:p>
          <a:p>
            <a:endParaRPr lang="el-GR" dirty="0">
              <a:latin typeface="Cambria" panose="02040503050406030204" pitchFamily="18" charset="0"/>
            </a:endParaRPr>
          </a:p>
          <a:p>
            <a:r>
              <a:rPr lang="el-GR" dirty="0">
                <a:latin typeface="Cambria" panose="02040503050406030204" pitchFamily="18" charset="0"/>
              </a:rPr>
              <a:t>Δεν μετράει γενικώς αγοραπωλησίες. Η αγορά ενός μεταχειρισμένου αυτοκινήτου είναι μια μεταβίβαση περιουσιακού στοιχείου από τον πωλητή στον αγοραστή. Δεν δημιουργήθηκε προϊόν, ούτε εισόδημα. Συνεπώς, δεν μετριέται στο ΑΕΠ.</a:t>
            </a:r>
          </a:p>
          <a:p>
            <a:endParaRPr lang="el-GR" dirty="0">
              <a:latin typeface="Cambria" panose="02040503050406030204" pitchFamily="18" charset="0"/>
            </a:endParaRPr>
          </a:p>
          <a:p>
            <a:r>
              <a:rPr lang="el-GR" dirty="0">
                <a:latin typeface="Cambria" panose="02040503050406030204" pitchFamily="18" charset="0"/>
              </a:rPr>
              <a:t>Το ΑΕΠ μπορεί να προκύψει με τρεις διαφορετικούς τρόπους. Μπορούμε να το μετρήσουμε από: α) την πλευρά της </a:t>
            </a:r>
            <a:r>
              <a:rPr lang="el-GR" dirty="0">
                <a:solidFill>
                  <a:srgbClr val="FF0000"/>
                </a:solidFill>
                <a:latin typeface="Cambria" panose="02040503050406030204" pitchFamily="18" charset="0"/>
              </a:rPr>
              <a:t>παραγωγής</a:t>
            </a:r>
            <a:r>
              <a:rPr lang="el-GR" dirty="0">
                <a:latin typeface="Cambria" panose="02040503050406030204" pitchFamily="18" charset="0"/>
              </a:rPr>
              <a:t>, β) την πλευρά του </a:t>
            </a:r>
            <a:r>
              <a:rPr lang="el-GR" dirty="0">
                <a:solidFill>
                  <a:srgbClr val="FF0000"/>
                </a:solidFill>
                <a:latin typeface="Cambria" panose="02040503050406030204" pitchFamily="18" charset="0"/>
              </a:rPr>
              <a:t>εισοδήματος</a:t>
            </a:r>
            <a:r>
              <a:rPr lang="el-GR" dirty="0">
                <a:latin typeface="Cambria" panose="02040503050406030204" pitchFamily="18" charset="0"/>
              </a:rPr>
              <a:t> και γ) την πλευρά της </a:t>
            </a:r>
            <a:r>
              <a:rPr lang="el-GR" dirty="0">
                <a:solidFill>
                  <a:srgbClr val="FF0000"/>
                </a:solidFill>
                <a:latin typeface="Cambria" panose="02040503050406030204" pitchFamily="18" charset="0"/>
              </a:rPr>
              <a:t>ζήτησης</a:t>
            </a:r>
            <a:r>
              <a:rPr lang="el-GR" dirty="0">
                <a:latin typeface="Cambria" panose="02040503050406030204" pitchFamily="18" charset="0"/>
              </a:rPr>
              <a:t>. </a:t>
            </a:r>
          </a:p>
          <a:p>
            <a:endParaRPr lang="el-GR" dirty="0">
              <a:latin typeface="Cambria" panose="02040503050406030204" pitchFamily="18" charset="0"/>
            </a:endParaRPr>
          </a:p>
          <a:p>
            <a:r>
              <a:rPr lang="el-GR" dirty="0">
                <a:latin typeface="Cambria" panose="02040503050406030204" pitchFamily="18" charset="0"/>
              </a:rPr>
              <a:t>Και οι τρεις μετρήσεις πρέπει να καταλήγουν στο ίδιο ΑΕΠ. </a:t>
            </a:r>
            <a:endParaRPr lang="en-GR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293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31A65-63C3-23B8-010D-0F3620848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FF0000"/>
                </a:solidFill>
              </a:rPr>
              <a:t>Δύο βασικά μακροοικονομικά μεγέθη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B710E-8C21-94C5-D8AE-55C11DC4DC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2775857" cy="44862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l-GR" sz="2000" dirty="0">
                <a:latin typeface="Cambria" panose="02040503050406030204" pitchFamily="18" charset="0"/>
              </a:rPr>
              <a:t>ΑΕΠ</a:t>
            </a:r>
            <a:br>
              <a:rPr lang="el-GR" sz="2000" dirty="0">
                <a:latin typeface="Cambria" panose="02040503050406030204" pitchFamily="18" charset="0"/>
              </a:rPr>
            </a:br>
            <a:r>
              <a:rPr lang="el-GR" sz="2000" u="sng" dirty="0">
                <a:latin typeface="Cambria" panose="02040503050406030204" pitchFamily="18" charset="0"/>
              </a:rPr>
              <a:t>(παραγωγή)</a:t>
            </a:r>
          </a:p>
          <a:p>
            <a:pPr marL="0" indent="0" algn="ctr">
              <a:buNone/>
            </a:pPr>
            <a:r>
              <a:rPr lang="el-GR" sz="2000" dirty="0">
                <a:latin typeface="Cambria" panose="02040503050406030204" pitchFamily="18" charset="0"/>
              </a:rPr>
              <a:t>+ Προστιθέμενη αξία πρωτογενούς τομέας</a:t>
            </a:r>
          </a:p>
          <a:p>
            <a:pPr marL="0" indent="0" algn="ctr">
              <a:buNone/>
            </a:pPr>
            <a:r>
              <a:rPr lang="el-GR" sz="2000" dirty="0">
                <a:latin typeface="Cambria" panose="02040503050406030204" pitchFamily="18" charset="0"/>
              </a:rPr>
              <a:t>+ Προστιθέμενη αξία δευτερογενούς τομέα</a:t>
            </a:r>
          </a:p>
          <a:p>
            <a:pPr marL="0" indent="0" algn="ctr">
              <a:buNone/>
            </a:pPr>
            <a:r>
              <a:rPr lang="el-GR" sz="2000" dirty="0">
                <a:latin typeface="Cambria" panose="02040503050406030204" pitchFamily="18" charset="0"/>
              </a:rPr>
              <a:t>+ Προστιθέμενη αξία τριτογενούς τομέας</a:t>
            </a:r>
            <a:endParaRPr lang="en-GR" sz="2000" dirty="0">
              <a:latin typeface="Cambria" panose="020405030504060302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EA3DACB-EE19-00B4-F3A7-6A83D2CD7CB7}"/>
              </a:ext>
            </a:extLst>
          </p:cNvPr>
          <p:cNvSpPr txBox="1">
            <a:spLocks/>
          </p:cNvSpPr>
          <p:nvPr/>
        </p:nvSpPr>
        <p:spPr>
          <a:xfrm>
            <a:off x="4708071" y="1690688"/>
            <a:ext cx="2775857" cy="4486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l-GR" sz="2000" dirty="0">
                <a:latin typeface="Cambria" panose="02040503050406030204" pitchFamily="18" charset="0"/>
              </a:rPr>
              <a:t>ΑΕΠ</a:t>
            </a:r>
            <a:br>
              <a:rPr lang="el-GR" sz="2000" dirty="0">
                <a:latin typeface="Cambria" panose="02040503050406030204" pitchFamily="18" charset="0"/>
              </a:rPr>
            </a:br>
            <a:r>
              <a:rPr lang="el-GR" sz="2000" u="sng" dirty="0">
                <a:latin typeface="Cambria" panose="02040503050406030204" pitchFamily="18" charset="0"/>
              </a:rPr>
              <a:t>(εισόδημα)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l-GR" sz="2000" dirty="0">
                <a:latin typeface="Cambria" panose="02040503050406030204" pitchFamily="18" charset="0"/>
              </a:rPr>
              <a:t>+ Μισθοί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l-GR" sz="2000" dirty="0">
                <a:latin typeface="Cambria" panose="02040503050406030204" pitchFamily="18" charset="0"/>
              </a:rPr>
              <a:t>+ Κέρδη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l-GR" sz="2000" dirty="0">
                <a:latin typeface="Cambria" panose="02040503050406030204" pitchFamily="18" charset="0"/>
              </a:rPr>
              <a:t>+ Έμμεσοι φόροι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l-GR" sz="2000" dirty="0">
                <a:latin typeface="Cambria" panose="02040503050406030204" pitchFamily="18" charset="0"/>
              </a:rPr>
              <a:t>- Επιδοτήσεις</a:t>
            </a:r>
            <a:endParaRPr lang="en-GR" sz="2000" dirty="0">
              <a:latin typeface="Cambria" panose="02040503050406030204" pitchFamily="18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5DAF145-CB94-36F3-04E3-0BB1667ED25C}"/>
              </a:ext>
            </a:extLst>
          </p:cNvPr>
          <p:cNvSpPr txBox="1">
            <a:spLocks/>
          </p:cNvSpPr>
          <p:nvPr/>
        </p:nvSpPr>
        <p:spPr>
          <a:xfrm>
            <a:off x="8577942" y="1690688"/>
            <a:ext cx="2775857" cy="4486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l-GR" sz="2000" dirty="0">
                <a:latin typeface="Cambria" panose="02040503050406030204" pitchFamily="18" charset="0"/>
              </a:rPr>
              <a:t>ΑΕΠ</a:t>
            </a:r>
            <a:br>
              <a:rPr lang="el-GR" sz="2000" dirty="0">
                <a:latin typeface="Cambria" panose="02040503050406030204" pitchFamily="18" charset="0"/>
              </a:rPr>
            </a:br>
            <a:r>
              <a:rPr lang="el-GR" sz="2000" u="sng" dirty="0">
                <a:latin typeface="Cambria" panose="02040503050406030204" pitchFamily="18" charset="0"/>
              </a:rPr>
              <a:t>(ζήτηση)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l-GR" sz="2000" dirty="0">
                <a:latin typeface="Cambria" panose="02040503050406030204" pitchFamily="18" charset="0"/>
              </a:rPr>
              <a:t>+ Κατανάλωση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l-GR" sz="2000" dirty="0">
                <a:latin typeface="Cambria" panose="02040503050406030204" pitchFamily="18" charset="0"/>
              </a:rPr>
              <a:t>+ Επενδύσεις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l-GR" sz="2000" dirty="0">
                <a:latin typeface="Cambria" panose="02040503050406030204" pitchFamily="18" charset="0"/>
              </a:rPr>
              <a:t>+ Δημόσια κατανάλωση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l-GR" sz="2000" dirty="0">
                <a:latin typeface="Cambria" panose="02040503050406030204" pitchFamily="18" charset="0"/>
              </a:rPr>
              <a:t>+ Εξαγωγές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l-GR" sz="2000" dirty="0">
                <a:latin typeface="Cambria" panose="02040503050406030204" pitchFamily="18" charset="0"/>
              </a:rPr>
              <a:t>- Εισαγωγές</a:t>
            </a:r>
            <a:endParaRPr lang="en-GR" sz="2000" dirty="0">
              <a:latin typeface="Cambria" panose="0204050305040603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D3E1E5-1043-B3D2-150A-E04A71894656}"/>
              </a:ext>
            </a:extLst>
          </p:cNvPr>
          <p:cNvSpPr txBox="1"/>
          <p:nvPr/>
        </p:nvSpPr>
        <p:spPr>
          <a:xfrm>
            <a:off x="838200" y="5116286"/>
            <a:ext cx="104285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latin typeface="Cambria" panose="02040503050406030204" pitchFamily="18" charset="0"/>
              </a:rPr>
              <a:t>Σημείωση: Η προστιθέμενη αξία είναι η διαφορά του συνολικού προϊόντος και των ενδιάμεσων εισροών (πρώτων υλών </a:t>
            </a:r>
            <a:r>
              <a:rPr lang="el-GR" dirty="0" err="1">
                <a:latin typeface="Cambria" panose="02040503050406030204" pitchFamily="18" charset="0"/>
              </a:rPr>
              <a:t>κλπ</a:t>
            </a:r>
            <a:r>
              <a:rPr lang="el-GR" dirty="0">
                <a:latin typeface="Cambria" panose="02040503050406030204" pitchFamily="18" charset="0"/>
              </a:rPr>
              <a:t>). </a:t>
            </a:r>
          </a:p>
          <a:p>
            <a:endParaRPr lang="el-GR" dirty="0">
              <a:latin typeface="Cambria" panose="02040503050406030204" pitchFamily="18" charset="0"/>
            </a:endParaRPr>
          </a:p>
          <a:p>
            <a:r>
              <a:rPr lang="el-GR" dirty="0">
                <a:latin typeface="Cambria" panose="02040503050406030204" pitchFamily="18" charset="0"/>
              </a:rPr>
              <a:t>Στη μακροοικονομική μας ενδιαφέρει πρωτίστως το ΑΕΠ από την πλευρά της ζήτησης, καθώς η </a:t>
            </a:r>
            <a:r>
              <a:rPr lang="el-GR" dirty="0">
                <a:solidFill>
                  <a:srgbClr val="FF0000"/>
                </a:solidFill>
                <a:latin typeface="Cambria" panose="02040503050406030204" pitchFamily="18" charset="0"/>
              </a:rPr>
              <a:t>συμπεριφορά</a:t>
            </a:r>
            <a:r>
              <a:rPr lang="el-GR" dirty="0">
                <a:latin typeface="Cambria" panose="02040503050406030204" pitchFamily="18" charset="0"/>
              </a:rPr>
              <a:t> ατόμων, επιχειρήσεων και κυβέρνησης αποτυπώνεται σε κάθε επιμέρους συνιστώσα της ζήτησης.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l-GR" dirty="0">
                <a:latin typeface="Cambria" panose="02040503050406030204" pitchFamily="18" charset="0"/>
              </a:rPr>
              <a:t>Ωστόσο και οι άλλοι δύο τρόποι μέτρησης είναι επίσης σημαντικοί για διαφορετικούς λόγους.</a:t>
            </a:r>
          </a:p>
        </p:txBody>
      </p:sp>
    </p:spTree>
    <p:extLst>
      <p:ext uri="{BB962C8B-B14F-4D97-AF65-F5344CB8AC3E}">
        <p14:creationId xmlns:p14="http://schemas.microsoft.com/office/powerpoint/2010/main" val="3348899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E36A7-EDB0-C869-974C-B9E08C730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9D798-4497-77F2-7EAF-63F95303C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FF0000"/>
                </a:solidFill>
              </a:rPr>
              <a:t>Δύο βασικά μακροοικονομικά μεγέθη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8EA03-043A-35D3-2ABA-D8E7B6B0D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2775857" cy="301194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l-GR" sz="2000" dirty="0">
                <a:latin typeface="Cambria" panose="02040503050406030204" pitchFamily="18" charset="0"/>
              </a:rPr>
              <a:t>ΑΕΠ</a:t>
            </a:r>
            <a:br>
              <a:rPr lang="el-GR" sz="2000" dirty="0">
                <a:latin typeface="Cambria" panose="02040503050406030204" pitchFamily="18" charset="0"/>
              </a:rPr>
            </a:br>
            <a:r>
              <a:rPr lang="el-GR" sz="2000" u="sng" dirty="0">
                <a:latin typeface="Cambria" panose="02040503050406030204" pitchFamily="18" charset="0"/>
              </a:rPr>
              <a:t>(παραγωγή)</a:t>
            </a:r>
          </a:p>
          <a:p>
            <a:pPr marL="0" indent="0" algn="ctr">
              <a:buNone/>
            </a:pPr>
            <a:r>
              <a:rPr lang="el-GR" sz="2000" dirty="0">
                <a:latin typeface="Cambria" panose="02040503050406030204" pitchFamily="18" charset="0"/>
              </a:rPr>
              <a:t>+ Προστιθέμενη αξία πρωτογενούς τομέας</a:t>
            </a:r>
          </a:p>
          <a:p>
            <a:pPr marL="0" indent="0" algn="ctr">
              <a:buNone/>
            </a:pPr>
            <a:r>
              <a:rPr lang="el-GR" sz="2000" dirty="0">
                <a:latin typeface="Cambria" panose="02040503050406030204" pitchFamily="18" charset="0"/>
              </a:rPr>
              <a:t>+ Προστιθέμενη αξία δευτερογενούς τομέα</a:t>
            </a:r>
          </a:p>
          <a:p>
            <a:pPr marL="0" indent="0" algn="ctr">
              <a:buNone/>
            </a:pPr>
            <a:r>
              <a:rPr lang="el-GR" sz="2000" dirty="0">
                <a:latin typeface="Cambria" panose="02040503050406030204" pitchFamily="18" charset="0"/>
              </a:rPr>
              <a:t>+ Προστιθέμενη αξία τριτογενούς τομέας</a:t>
            </a:r>
            <a:endParaRPr lang="en-GR" sz="2000" dirty="0">
              <a:latin typeface="Cambria" panose="020405030504060302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83DCA7A-7936-DFA9-5F7B-CD272D4F9386}"/>
              </a:ext>
            </a:extLst>
          </p:cNvPr>
          <p:cNvSpPr txBox="1">
            <a:spLocks/>
          </p:cNvSpPr>
          <p:nvPr/>
        </p:nvSpPr>
        <p:spPr>
          <a:xfrm>
            <a:off x="4708071" y="1690688"/>
            <a:ext cx="2775857" cy="30119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l-GR" sz="2000" dirty="0">
                <a:latin typeface="Cambria" panose="02040503050406030204" pitchFamily="18" charset="0"/>
              </a:rPr>
              <a:t>ΑΕΠ</a:t>
            </a:r>
            <a:br>
              <a:rPr lang="el-GR" sz="2000" dirty="0">
                <a:latin typeface="Cambria" panose="02040503050406030204" pitchFamily="18" charset="0"/>
              </a:rPr>
            </a:br>
            <a:r>
              <a:rPr lang="el-GR" sz="2000" u="sng" dirty="0">
                <a:latin typeface="Cambria" panose="02040503050406030204" pitchFamily="18" charset="0"/>
              </a:rPr>
              <a:t>(εισόδημα)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l-GR" sz="2000" dirty="0">
                <a:latin typeface="Cambria" panose="02040503050406030204" pitchFamily="18" charset="0"/>
              </a:rPr>
              <a:t>+ Μισθοί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l-GR" sz="2000" dirty="0">
                <a:latin typeface="Cambria" panose="02040503050406030204" pitchFamily="18" charset="0"/>
              </a:rPr>
              <a:t>+ Κέρδη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l-GR" sz="2000" dirty="0">
                <a:latin typeface="Cambria" panose="02040503050406030204" pitchFamily="18" charset="0"/>
              </a:rPr>
              <a:t>+ Έμμεσοι φόροι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l-GR" sz="2000" dirty="0">
                <a:latin typeface="Cambria" panose="02040503050406030204" pitchFamily="18" charset="0"/>
              </a:rPr>
              <a:t>- Επιδοτήσεις</a:t>
            </a:r>
            <a:endParaRPr lang="en-GR" sz="2000" dirty="0">
              <a:latin typeface="Cambria" panose="02040503050406030204" pitchFamily="18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D020381-660B-5457-65B1-B3A78437C6E1}"/>
              </a:ext>
            </a:extLst>
          </p:cNvPr>
          <p:cNvSpPr txBox="1">
            <a:spLocks/>
          </p:cNvSpPr>
          <p:nvPr/>
        </p:nvSpPr>
        <p:spPr>
          <a:xfrm>
            <a:off x="8577942" y="1690688"/>
            <a:ext cx="2775857" cy="30119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l-GR" sz="2000" dirty="0">
                <a:latin typeface="Cambria" panose="02040503050406030204" pitchFamily="18" charset="0"/>
              </a:rPr>
              <a:t>ΑΕΠ</a:t>
            </a:r>
            <a:br>
              <a:rPr lang="el-GR" sz="2000" dirty="0">
                <a:latin typeface="Cambria" panose="02040503050406030204" pitchFamily="18" charset="0"/>
              </a:rPr>
            </a:br>
            <a:r>
              <a:rPr lang="el-GR" sz="2000" u="sng" dirty="0">
                <a:latin typeface="Cambria" panose="02040503050406030204" pitchFamily="18" charset="0"/>
              </a:rPr>
              <a:t>(ζήτηση)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l-GR" sz="2000" dirty="0">
                <a:latin typeface="Cambria" panose="02040503050406030204" pitchFamily="18" charset="0"/>
              </a:rPr>
              <a:t>+ Κατανάλωση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l-GR" sz="2000" dirty="0">
                <a:latin typeface="Cambria" panose="02040503050406030204" pitchFamily="18" charset="0"/>
              </a:rPr>
              <a:t>+ Επενδύσεις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l-GR" sz="2000" dirty="0">
                <a:latin typeface="Cambria" panose="02040503050406030204" pitchFamily="18" charset="0"/>
              </a:rPr>
              <a:t>+ Δημόσια κατανάλωση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l-GR" sz="2000" dirty="0">
                <a:latin typeface="Cambria" panose="02040503050406030204" pitchFamily="18" charset="0"/>
              </a:rPr>
              <a:t>+ Εξαγωγές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l-GR" sz="2000" dirty="0">
                <a:latin typeface="Cambria" panose="02040503050406030204" pitchFamily="18" charset="0"/>
              </a:rPr>
              <a:t>- Εισαγωγές</a:t>
            </a:r>
            <a:endParaRPr lang="en-GR" sz="2000" dirty="0">
              <a:latin typeface="Cambria" panose="0204050305040603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8E34B8-5341-1DB7-185A-BCBF7BC6CA3B}"/>
              </a:ext>
            </a:extLst>
          </p:cNvPr>
          <p:cNvSpPr txBox="1"/>
          <p:nvPr/>
        </p:nvSpPr>
        <p:spPr>
          <a:xfrm>
            <a:off x="838200" y="5116286"/>
            <a:ext cx="104285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latin typeface="Cambria" panose="02040503050406030204" pitchFamily="18" charset="0"/>
              </a:rPr>
              <a:t>Παράδειγμα. Η αγορά λαχανικών από έναν/μία παραγωγό καταγράφεται θετικά:</a:t>
            </a:r>
          </a:p>
          <a:p>
            <a:pPr marL="285750" indent="-285750">
              <a:buFontTx/>
              <a:buChar char="-"/>
            </a:pPr>
            <a:r>
              <a:rPr lang="el-GR" dirty="0">
                <a:latin typeface="Cambria" panose="02040503050406030204" pitchFamily="18" charset="0"/>
              </a:rPr>
              <a:t>στην προστιθέμενη αξία του πρωτογενούς τομέα</a:t>
            </a:r>
          </a:p>
          <a:p>
            <a:pPr marL="285750" indent="-285750">
              <a:buFontTx/>
              <a:buChar char="-"/>
            </a:pPr>
            <a:r>
              <a:rPr lang="el-GR" dirty="0">
                <a:latin typeface="Cambria" panose="02040503050406030204" pitchFamily="18" charset="0"/>
              </a:rPr>
              <a:t>σε μισθούς και κέρδη που πηγαίνουν στην αγροτική επιχείρηση για την παραγωγή των λαχανικών</a:t>
            </a:r>
          </a:p>
          <a:p>
            <a:pPr marL="285750" indent="-285750">
              <a:buFontTx/>
              <a:buChar char="-"/>
            </a:pPr>
            <a:r>
              <a:rPr lang="el-GR" dirty="0">
                <a:latin typeface="Cambria" panose="02040503050406030204" pitchFamily="18" charset="0"/>
              </a:rPr>
              <a:t>στην κατανάλωση</a:t>
            </a:r>
            <a:endParaRPr lang="en-GR" dirty="0">
              <a:latin typeface="Cambria" panose="02040503050406030204" pitchFamily="18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7384EC3-BF54-33E0-4EFB-41777EC4A1F1}"/>
              </a:ext>
            </a:extLst>
          </p:cNvPr>
          <p:cNvSpPr/>
          <p:nvPr/>
        </p:nvSpPr>
        <p:spPr>
          <a:xfrm>
            <a:off x="838200" y="2405743"/>
            <a:ext cx="2775857" cy="610508"/>
          </a:xfrm>
          <a:prstGeom prst="roundRect">
            <a:avLst/>
          </a:prstGeom>
          <a:solidFill>
            <a:schemeClr val="lt1">
              <a:alpha val="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R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7F367E3-6AEE-1366-C355-AF35585E2BCB}"/>
              </a:ext>
            </a:extLst>
          </p:cNvPr>
          <p:cNvSpPr/>
          <p:nvPr/>
        </p:nvSpPr>
        <p:spPr>
          <a:xfrm>
            <a:off x="4708070" y="2280895"/>
            <a:ext cx="2775857" cy="897733"/>
          </a:xfrm>
          <a:prstGeom prst="roundRect">
            <a:avLst/>
          </a:prstGeom>
          <a:solidFill>
            <a:schemeClr val="lt1">
              <a:alpha val="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R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6980EE2-519B-4F20-2CE4-87690AED570A}"/>
              </a:ext>
            </a:extLst>
          </p:cNvPr>
          <p:cNvSpPr/>
          <p:nvPr/>
        </p:nvSpPr>
        <p:spPr>
          <a:xfrm>
            <a:off x="8577941" y="2259123"/>
            <a:ext cx="2775857" cy="571163"/>
          </a:xfrm>
          <a:prstGeom prst="roundRect">
            <a:avLst/>
          </a:prstGeom>
          <a:solidFill>
            <a:schemeClr val="lt1">
              <a:alpha val="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2984788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3C3BE-F766-2FBF-826A-29CC60608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FF0000"/>
                </a:solidFill>
              </a:rPr>
              <a:t>Δημόσια κατανάλωση και επενδύσεις</a:t>
            </a:r>
            <a:endParaRPr lang="en-GR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9CBFB-13BD-C108-C4D7-0BFF62D2BD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l-GR" dirty="0">
                <a:latin typeface="Cambria" panose="02040503050406030204" pitchFamily="18" charset="0"/>
              </a:rPr>
              <a:t>Η δημόσια κατανάλωση δεν είναι το ίδιο με τη δημόσια δαπάνη. Η πρώτη δημιουργεί </a:t>
            </a:r>
            <a:r>
              <a:rPr lang="el-GR" dirty="0">
                <a:solidFill>
                  <a:srgbClr val="FF0000"/>
                </a:solidFill>
                <a:latin typeface="Cambria" panose="02040503050406030204" pitchFamily="18" charset="0"/>
              </a:rPr>
              <a:t>εισόδημα</a:t>
            </a:r>
            <a:r>
              <a:rPr lang="el-GR" dirty="0">
                <a:latin typeface="Cambria" panose="02040503050406030204" pitchFamily="18" charset="0"/>
              </a:rPr>
              <a:t> (αγορά καινούργιου υπολογιστή από μια δημόσια υπηρεσία) ενώ η δεύτερη περιλαμβάνει και </a:t>
            </a:r>
            <a:r>
              <a:rPr lang="el-GR" dirty="0">
                <a:solidFill>
                  <a:srgbClr val="FF0000"/>
                </a:solidFill>
                <a:latin typeface="Cambria" panose="02040503050406030204" pitchFamily="18" charset="0"/>
              </a:rPr>
              <a:t>μεταβιβάσεις</a:t>
            </a:r>
            <a:r>
              <a:rPr lang="el-GR" dirty="0">
                <a:latin typeface="Cambria" panose="02040503050406030204" pitchFamily="18" charset="0"/>
              </a:rPr>
              <a:t> που δεν είναι εισόδημα από την παραγωγή (επίδομα ανεργίας).</a:t>
            </a:r>
          </a:p>
          <a:p>
            <a:endParaRPr lang="el-GR" dirty="0">
              <a:latin typeface="Cambria" panose="02040503050406030204" pitchFamily="18" charset="0"/>
            </a:endParaRPr>
          </a:p>
          <a:p>
            <a:r>
              <a:rPr lang="el-GR" dirty="0">
                <a:latin typeface="Cambria" panose="02040503050406030204" pitchFamily="18" charset="0"/>
              </a:rPr>
              <a:t>Η επένδυση αφορά αποκλειστικά το φυσικό/παραγωγικό κεφάλαιο και όχι χρηματοοικονομική επένδυση (η οποία είναι κι αυτή μεταβίβαση περιουσιακών στοιχείων).</a:t>
            </a:r>
          </a:p>
          <a:p>
            <a:endParaRPr lang="el-GR" dirty="0">
              <a:latin typeface="Cambria" panose="02040503050406030204" pitchFamily="18" charset="0"/>
            </a:endParaRPr>
          </a:p>
          <a:p>
            <a:r>
              <a:rPr lang="el-GR" dirty="0">
                <a:latin typeface="Cambria" panose="02040503050406030204" pitchFamily="18" charset="0"/>
              </a:rPr>
              <a:t>Απαρτίζεται από την επένδυση των επιχειρήσεων, την επένδυση των νοικοκυριών (κατοικία) και τη δημόσια επένδυση.</a:t>
            </a:r>
          </a:p>
          <a:p>
            <a:endParaRPr lang="el-GR" dirty="0">
              <a:latin typeface="Cambria" panose="02040503050406030204" pitchFamily="18" charset="0"/>
            </a:endParaRPr>
          </a:p>
          <a:p>
            <a:r>
              <a:rPr lang="el-GR" dirty="0">
                <a:latin typeface="Cambria" panose="02040503050406030204" pitchFamily="18" charset="0"/>
              </a:rPr>
              <a:t>Η αγορά μιας κατοικίας από ένα νοικοκυριό δεν είναι επένδυση αφού το οίκημα ήταν ήδη χτισμένο σε προηγούμενη περίοδο. Είναι απλά μια μεταβίβαση.</a:t>
            </a:r>
          </a:p>
          <a:p>
            <a:endParaRPr lang="el-GR" dirty="0">
              <a:latin typeface="Cambria" panose="02040503050406030204" pitchFamily="18" charset="0"/>
            </a:endParaRPr>
          </a:p>
          <a:p>
            <a:r>
              <a:rPr lang="el-GR" dirty="0">
                <a:latin typeface="Cambria" panose="02040503050406030204" pitchFamily="18" charset="0"/>
              </a:rPr>
              <a:t>Η κατασκευή μιας οικείας είναι επένδυση γιατί δημιουργείται κεφάλαιο στη συγκεκριμένη χρονική περίοδο που δεν υπήρχε πριν.</a:t>
            </a:r>
            <a:endParaRPr lang="en-GR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5805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9C13D-BE01-9D12-4941-98F2CA3AD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>
                <a:solidFill>
                  <a:srgbClr val="FF0000"/>
                </a:solidFill>
              </a:rPr>
              <a:t>Μακροοικονομία</a:t>
            </a:r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C106F2-E790-BB15-33C4-9AD58FB6000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51503"/>
                <a:ext cx="10515600" cy="4351338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l-GR" dirty="0">
                    <a:latin typeface="Cambria" panose="02040503050406030204" pitchFamily="18" charset="0"/>
                    <a:ea typeface="Cambria" panose="02040503050406030204" pitchFamily="18" charset="0"/>
                  </a:rPr>
                  <a:t>Τα επίπεδα της απασχόλησης και της ανεργίας εξαρτώνται από τη συνολική ζήτηση για αγαθά και υπηρεσίες. </a:t>
                </a:r>
                <a:endParaRPr lang="en-US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endParaRPr lang="en-US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l-GR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Ν</a:t>
                </a:r>
                <a:r>
                  <a:rPr lang="en-US" dirty="0" err="1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ό</a:t>
                </a:r>
                <a:r>
                  <a:rPr lang="el-GR" dirty="0" err="1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μος</a:t>
                </a:r>
                <a:r>
                  <a:rPr lang="el-GR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του </a:t>
                </a:r>
                <a:r>
                  <a:rPr lang="en-US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Okun</a:t>
                </a:r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b="0" i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Δ</m:t>
                    </m:r>
                    <m:d>
                      <m:dPr>
                        <m:ctrlPr>
                          <a:rPr lang="el-GR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e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𝑚𝑝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l-GR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l-GR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l-GR" b="0" i="0" smtClean="0">
                        <a:latin typeface="Cambria Math" panose="02040503050406030204" pitchFamily="18" charset="0"/>
                      </a:rPr>
                      <m:t>Υ</m:t>
                    </m:r>
                    <m:r>
                      <a:rPr lang="el-GR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l-GR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l-GR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l-GR" dirty="0">
                    <a:latin typeface="Cambria" panose="02040503050406030204" pitchFamily="18" charset="0"/>
                    <a:ea typeface="Cambria" panose="02040503050406030204" pitchFamily="18" charset="0"/>
                  </a:rPr>
                  <a:t>Οι πολιτικές που ασκεί το κράτος μπορούν να μειώσουν το επίπεδο της ανεργίας και να εξομαλύνουν τις διακυμάνσεις στο επίπεδο της συνολικής ζήτησης.</a:t>
                </a:r>
              </a:p>
              <a:p>
                <a:pPr marL="0" indent="0">
                  <a:buNone/>
                </a:pPr>
                <a:endParaRPr lang="el-GR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l-GR" dirty="0">
                    <a:latin typeface="Cambria" panose="02040503050406030204" pitchFamily="18" charset="0"/>
                    <a:ea typeface="Cambria" panose="02040503050406030204" pitchFamily="18" charset="0"/>
                  </a:rPr>
                  <a:t>Η συνολική ποσότητα των αγαθών και υπηρεσιών που ζητείται δεν είναι </a:t>
                </a:r>
                <a:r>
                  <a:rPr lang="el-GR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κατ’ανάγκη</a:t>
                </a:r>
                <a:r>
                  <a:rPr lang="el-GR" dirty="0">
                    <a:latin typeface="Cambria" panose="02040503050406030204" pitchFamily="18" charset="0"/>
                    <a:ea typeface="Cambria" panose="02040503050406030204" pitchFamily="18" charset="0"/>
                  </a:rPr>
                  <a:t> ίση με τη συνολική ποσότητα που παράγεται. </a:t>
                </a:r>
              </a:p>
              <a:p>
                <a:pPr lvl="1"/>
                <a:r>
                  <a:rPr lang="el-GR" dirty="0">
                    <a:latin typeface="Cambria" panose="02040503050406030204" pitchFamily="18" charset="0"/>
                    <a:ea typeface="Cambria" panose="02040503050406030204" pitchFamily="18" charset="0"/>
                  </a:rPr>
                  <a:t>Ύπαρξη ανεργίας</a:t>
                </a:r>
              </a:p>
              <a:p>
                <a:pPr lvl="1"/>
                <a:r>
                  <a:rPr lang="el-GR" dirty="0">
                    <a:latin typeface="Cambria" panose="02040503050406030204" pitchFamily="18" charset="0"/>
                    <a:ea typeface="Cambria" panose="02040503050406030204" pitchFamily="18" charset="0"/>
                  </a:rPr>
                  <a:t>Ζητήματα διανομής του εισοδήματος</a:t>
                </a:r>
              </a:p>
              <a:p>
                <a:pPr lvl="1"/>
                <a:r>
                  <a:rPr lang="el-GR" dirty="0">
                    <a:latin typeface="Cambria" panose="02040503050406030204" pitchFamily="18" charset="0"/>
                    <a:ea typeface="Cambria" panose="02040503050406030204" pitchFamily="18" charset="0"/>
                  </a:rPr>
                  <a:t>Ο μισθός επηρεάζει τη συνολική ζήτηση</a:t>
                </a:r>
              </a:p>
              <a:p>
                <a:pPr lvl="1"/>
                <a:r>
                  <a:rPr lang="el-GR" dirty="0">
                    <a:latin typeface="Cambria" panose="02040503050406030204" pitchFamily="18" charset="0"/>
                    <a:ea typeface="Cambria" panose="02040503050406030204" pitchFamily="18" charset="0"/>
                  </a:rPr>
                  <a:t>Δημιουργία οικονομικών κύκλων  </a:t>
                </a:r>
              </a:p>
              <a:p>
                <a:pPr marL="0" indent="0">
                  <a:buNone/>
                </a:pPr>
                <a:endParaRPr lang="en-GB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C106F2-E790-BB15-33C4-9AD58FB6000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51503"/>
                <a:ext cx="10515600" cy="4351338"/>
              </a:xfrm>
              <a:blipFill>
                <a:blip r:embed="rId2"/>
                <a:stretch>
                  <a:fillRect l="-696" t="-3221" r="-1217" b="-4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531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17E75-9FFD-A9BD-7225-EE4B1322B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FF0000"/>
                </a:solidFill>
              </a:rPr>
              <a:t>Οικονομικός κύκλος</a:t>
            </a:r>
            <a:endParaRPr lang="en-GR" dirty="0">
              <a:solidFill>
                <a:srgbClr val="FF000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89F7F72-A4E6-B16A-6361-02D88527D418}"/>
              </a:ext>
            </a:extLst>
          </p:cNvPr>
          <p:cNvCxnSpPr/>
          <p:nvPr/>
        </p:nvCxnSpPr>
        <p:spPr>
          <a:xfrm>
            <a:off x="1219200" y="2884714"/>
            <a:ext cx="0" cy="283028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AF6F783-A824-0967-9C62-AA9B18F82116}"/>
              </a:ext>
            </a:extLst>
          </p:cNvPr>
          <p:cNvCxnSpPr>
            <a:cxnSpLocks/>
          </p:cNvCxnSpPr>
          <p:nvPr/>
        </p:nvCxnSpPr>
        <p:spPr>
          <a:xfrm>
            <a:off x="1219200" y="4103914"/>
            <a:ext cx="583474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>
            <a:extLst>
              <a:ext uri="{FF2B5EF4-FFF2-40B4-BE49-F238E27FC236}">
                <a16:creationId xmlns:a16="http://schemas.microsoft.com/office/drawing/2014/main" id="{B40D9835-74ED-3661-FD8D-F65AD81DE591}"/>
              </a:ext>
            </a:extLst>
          </p:cNvPr>
          <p:cNvSpPr/>
          <p:nvPr/>
        </p:nvSpPr>
        <p:spPr>
          <a:xfrm>
            <a:off x="1807029" y="3069771"/>
            <a:ext cx="5007428" cy="1883467"/>
          </a:xfrm>
          <a:custGeom>
            <a:avLst/>
            <a:gdLst>
              <a:gd name="csX0" fmla="*/ 0 w 5007428"/>
              <a:gd name="csY0" fmla="*/ 1883229 h 1883467"/>
              <a:gd name="csX1" fmla="*/ 1055914 w 5007428"/>
              <a:gd name="csY1" fmla="*/ 0 h 1883467"/>
              <a:gd name="csX2" fmla="*/ 2362200 w 5007428"/>
              <a:gd name="csY2" fmla="*/ 1883229 h 1883467"/>
              <a:gd name="csX3" fmla="*/ 3744685 w 5007428"/>
              <a:gd name="csY3" fmla="*/ 141515 h 1883467"/>
              <a:gd name="csX4" fmla="*/ 5007428 w 5007428"/>
              <a:gd name="csY4" fmla="*/ 1709058 h 1883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007428" h="1883467">
                <a:moveTo>
                  <a:pt x="0" y="1883229"/>
                </a:moveTo>
                <a:cubicBezTo>
                  <a:pt x="331107" y="941614"/>
                  <a:pt x="662214" y="0"/>
                  <a:pt x="1055914" y="0"/>
                </a:cubicBezTo>
                <a:cubicBezTo>
                  <a:pt x="1449614" y="0"/>
                  <a:pt x="1914072" y="1859643"/>
                  <a:pt x="2362200" y="1883229"/>
                </a:cubicBezTo>
                <a:cubicBezTo>
                  <a:pt x="2810328" y="1906815"/>
                  <a:pt x="3303814" y="170543"/>
                  <a:pt x="3744685" y="141515"/>
                </a:cubicBezTo>
                <a:cubicBezTo>
                  <a:pt x="4185556" y="112487"/>
                  <a:pt x="4596492" y="910772"/>
                  <a:pt x="5007428" y="1709058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C63348-D118-DE56-861D-17A6B04DCB33}"/>
              </a:ext>
            </a:extLst>
          </p:cNvPr>
          <p:cNvSpPr txBox="1"/>
          <p:nvPr/>
        </p:nvSpPr>
        <p:spPr>
          <a:xfrm rot="17744875">
            <a:off x="1621970" y="3277464"/>
            <a:ext cx="1045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1400" dirty="0">
                <a:latin typeface="Cambria" panose="02040503050406030204" pitchFamily="18" charset="0"/>
              </a:rPr>
              <a:t>Ά</a:t>
            </a:r>
            <a:r>
              <a:rPr lang="el-GR" sz="1400" dirty="0" err="1">
                <a:latin typeface="Cambria" panose="02040503050406030204" pitchFamily="18" charset="0"/>
              </a:rPr>
              <a:t>νθηση</a:t>
            </a:r>
            <a:endParaRPr lang="en-GR" sz="1400" dirty="0">
              <a:latin typeface="Cambria" panose="0204050305040603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E587F5-3B35-EDA3-8593-2037F095AFDD}"/>
              </a:ext>
            </a:extLst>
          </p:cNvPr>
          <p:cNvSpPr txBox="1"/>
          <p:nvPr/>
        </p:nvSpPr>
        <p:spPr>
          <a:xfrm rot="3506822">
            <a:off x="3519743" y="4431882"/>
            <a:ext cx="1045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1400" dirty="0">
                <a:latin typeface="Cambria" panose="02040503050406030204" pitchFamily="18" charset="0"/>
              </a:rPr>
              <a:t>Ύ</a:t>
            </a:r>
            <a:r>
              <a:rPr lang="el-GR" sz="1400" dirty="0" err="1">
                <a:latin typeface="Cambria" panose="02040503050406030204" pitchFamily="18" charset="0"/>
              </a:rPr>
              <a:t>φεση</a:t>
            </a:r>
            <a:endParaRPr lang="en-GR" sz="1400" dirty="0">
              <a:latin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702EC78-FA0D-0BC2-5397-2112CCCEC7BB}"/>
                  </a:ext>
                </a:extLst>
              </p:cNvPr>
              <p:cNvSpPr txBox="1"/>
              <p:nvPr/>
            </p:nvSpPr>
            <p:spPr>
              <a:xfrm>
                <a:off x="7674429" y="2090057"/>
                <a:ext cx="3995057" cy="34367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dirty="0">
                    <a:latin typeface="Cambria" panose="02040503050406030204" pitchFamily="18" charset="0"/>
                  </a:rPr>
                  <a:t>Το διάγραμμα παρουσιάζει τον ρυθμό μεταβολής του </a:t>
                </a:r>
                <a:r>
                  <a:rPr lang="el-GR" dirty="0">
                    <a:solidFill>
                      <a:srgbClr val="FF0000"/>
                    </a:solidFill>
                    <a:latin typeface="Cambria" panose="02040503050406030204" pitchFamily="18" charset="0"/>
                  </a:rPr>
                  <a:t>πραγματικού</a:t>
                </a:r>
                <a:r>
                  <a:rPr lang="el-GR" dirty="0">
                    <a:latin typeface="Cambria" panose="02040503050406030204" pitchFamily="18" charset="0"/>
                  </a:rPr>
                  <a:t> </a:t>
                </a:r>
                <a:r>
                  <a:rPr lang="el-GR" dirty="0">
                    <a:solidFill>
                      <a:srgbClr val="FF0000"/>
                    </a:solidFill>
                    <a:latin typeface="Cambria" panose="02040503050406030204" pitchFamily="18" charset="0"/>
                  </a:rPr>
                  <a:t>ΑΕΠ</a:t>
                </a:r>
                <a:r>
                  <a:rPr lang="el-GR" dirty="0">
                    <a:latin typeface="Cambria" panose="02040503050406030204" pitchFamily="18" charset="0"/>
                  </a:rPr>
                  <a:t>, δηλαδή του ΑΕΠ χωρίς να προσμετράμε τη μεταβολή των τιμών.</a:t>
                </a:r>
              </a:p>
              <a:p>
                <a:endParaRPr lang="el-GR" dirty="0">
                  <a:latin typeface="Cambria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GR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l-GR" b="0" i="0" smtClean="0">
                              <a:latin typeface="Cambria Math" panose="02040503050406030204" pitchFamily="18" charset="0"/>
                            </a:rPr>
                            <m:t>Υ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b="0" i="0" smtClean="0">
                                  <a:latin typeface="Cambria Math" panose="02040503050406030204" pitchFamily="18" charset="0"/>
                                </a:rPr>
                                <m:t>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b="0" i="0" smtClean="0">
                                  <a:latin typeface="Cambria Math" panose="02040503050406030204" pitchFamily="18" charset="0"/>
                                </a:rPr>
                                <m:t>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b="0" i="0" smtClean="0">
                                  <a:latin typeface="Cambria Math" panose="02040503050406030204" pitchFamily="18" charset="0"/>
                                </a:rPr>
                                <m:t>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R" dirty="0">
                  <a:latin typeface="Cambria" panose="02040503050406030204" pitchFamily="18" charset="0"/>
                </a:endParaRPr>
              </a:p>
              <a:p>
                <a:endParaRPr lang="en-GR" dirty="0">
                  <a:latin typeface="Cambria" panose="02040503050406030204" pitchFamily="18" charset="0"/>
                </a:endParaRPr>
              </a:p>
              <a:p>
                <a:r>
                  <a:rPr lang="el-GR" dirty="0">
                    <a:latin typeface="Cambria" panose="02040503050406030204" pitchFamily="18" charset="0"/>
                  </a:rPr>
                  <a:t>Η </a:t>
                </a:r>
                <a:r>
                  <a:rPr lang="el-GR" dirty="0" err="1">
                    <a:latin typeface="Cambria" panose="02040503050406030204" pitchFamily="18" charset="0"/>
                  </a:rPr>
                  <a:t>οικονομικ</a:t>
                </a:r>
                <a:r>
                  <a:rPr lang="en-GR" dirty="0">
                    <a:latin typeface="Cambria" panose="02040503050406030204" pitchFamily="18" charset="0"/>
                  </a:rPr>
                  <a:t>ή</a:t>
                </a:r>
                <a:r>
                  <a:rPr lang="el-GR" dirty="0">
                    <a:latin typeface="Cambria" panose="02040503050406030204" pitchFamily="18" charset="0"/>
                  </a:rPr>
                  <a:t> άνθηση χαρακτηρίζεται από θετικούς ρυθμούς μεταβολής του πραγματικού ΑΕΠ και η ύφεση από αρνητικούς.</a:t>
                </a:r>
                <a:endParaRPr lang="en-GR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702EC78-FA0D-0BC2-5397-2112CCCEC7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4429" y="2090057"/>
                <a:ext cx="3995057" cy="3436710"/>
              </a:xfrm>
              <a:prstGeom prst="rect">
                <a:avLst/>
              </a:prstGeom>
              <a:blipFill>
                <a:blip r:embed="rId2"/>
                <a:stretch>
                  <a:fillRect l="-1270" t="-735" b="-1838"/>
                </a:stretch>
              </a:blipFill>
            </p:spPr>
            <p:txBody>
              <a:bodyPr/>
              <a:lstStyle/>
              <a:p>
                <a:r>
                  <a:rPr lang="en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0E5E34B0-CF7C-529C-C6FC-3EEF991450C2}"/>
              </a:ext>
            </a:extLst>
          </p:cNvPr>
          <p:cNvSpPr txBox="1"/>
          <p:nvPr/>
        </p:nvSpPr>
        <p:spPr>
          <a:xfrm>
            <a:off x="838200" y="3875314"/>
            <a:ext cx="293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0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2296659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C2C51-64C0-9E09-7B83-282F8746B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>
                <a:solidFill>
                  <a:srgbClr val="FF0000"/>
                </a:solidFill>
              </a:rPr>
              <a:t>Οικονομικο</a:t>
            </a:r>
            <a:r>
              <a:rPr lang="en-US" dirty="0" err="1">
                <a:solidFill>
                  <a:srgbClr val="FF0000"/>
                </a:solidFill>
              </a:rPr>
              <a:t>ί</a:t>
            </a:r>
            <a:r>
              <a:rPr lang="el-GR" dirty="0">
                <a:solidFill>
                  <a:srgbClr val="FF0000"/>
                </a:solidFill>
              </a:rPr>
              <a:t> κύκλοι στην Ελλάδα (1995-2025)</a:t>
            </a:r>
            <a:endParaRPr lang="en-GR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8C155B-A24D-1C66-B6EF-62052400A645}"/>
              </a:ext>
            </a:extLst>
          </p:cNvPr>
          <p:cNvSpPr txBox="1"/>
          <p:nvPr/>
        </p:nvSpPr>
        <p:spPr>
          <a:xfrm>
            <a:off x="7630886" y="2534755"/>
            <a:ext cx="36358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latin typeface="Cambria" panose="02040503050406030204" pitchFamily="18" charset="0"/>
              </a:rPr>
              <a:t>Οι οικονομικοί κύκλοι στην Ελλάδα τα τελευταία 20 χρόνια παρουσιάζουν μεγάλη ιδιομορφία λόγω του βάθους της κρίσης της περιόδου 2010-2014.</a:t>
            </a:r>
          </a:p>
          <a:p>
            <a:endParaRPr lang="el-GR" dirty="0">
              <a:latin typeface="Cambria" panose="02040503050406030204" pitchFamily="18" charset="0"/>
            </a:endParaRPr>
          </a:p>
          <a:p>
            <a:r>
              <a:rPr lang="el-GR" dirty="0">
                <a:latin typeface="Cambria" panose="02040503050406030204" pitchFamily="18" charset="0"/>
              </a:rPr>
              <a:t>Το διάγραμμα παρουσιάζει το ρυθμό μεταβολής του πραγματικού ΑΕΠ, ο οποίος παρουσιάζει μια πολύ μεγάλη διακύμανση στο προαναφερθέν διάστημα.</a:t>
            </a:r>
            <a:endParaRPr lang="en-GR" dirty="0">
              <a:latin typeface="Cambria" panose="02040503050406030204" pitchFamily="18" charset="0"/>
            </a:endParaRPr>
          </a:p>
        </p:txBody>
      </p:sp>
      <p:pic>
        <p:nvPicPr>
          <p:cNvPr id="7" name="FRED Graph Chart" descr="FRED Graph">
            <a:hlinkClick r:id="rId2" tooltip="View this chart in your browser. "/>
            <a:extLst>
              <a:ext uri="{FF2B5EF4-FFF2-40B4-BE49-F238E27FC236}">
                <a16:creationId xmlns:a16="http://schemas.microsoft.com/office/drawing/2014/main" id="{BFF9F6AB-F98C-E3DB-D99B-82A89DF50D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227" y="2534756"/>
            <a:ext cx="6283779" cy="3580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449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56AE8-5A1C-F8E9-1D32-88CAFE41E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>
                <a:solidFill>
                  <a:srgbClr val="FF0000"/>
                </a:solidFill>
              </a:rPr>
              <a:t>Πραγματικ</a:t>
            </a:r>
            <a:r>
              <a:rPr lang="en-GR" dirty="0">
                <a:solidFill>
                  <a:srgbClr val="FF0000"/>
                </a:solidFill>
              </a:rPr>
              <a:t>ό</a:t>
            </a:r>
            <a:r>
              <a:rPr lang="el-GR" dirty="0">
                <a:solidFill>
                  <a:srgbClr val="FF0000"/>
                </a:solidFill>
              </a:rPr>
              <a:t> ΑΕΠ (Ελλάδα και ΕΕ) και ποσοστό ανεργίας (Ελλάδα και Ευρωζώνη) </a:t>
            </a:r>
            <a:endParaRPr lang="en-GR" dirty="0">
              <a:solidFill>
                <a:srgbClr val="FF0000"/>
              </a:solidFill>
            </a:endParaRPr>
          </a:p>
        </p:txBody>
      </p:sp>
      <p:pic>
        <p:nvPicPr>
          <p:cNvPr id="4" name="FRED Graph Chart" descr="FRED Graph">
            <a:hlinkClick r:id="rId2" tooltip="View this chart in your browser. "/>
            <a:extLst>
              <a:ext uri="{FF2B5EF4-FFF2-40B4-BE49-F238E27FC236}">
                <a16:creationId xmlns:a16="http://schemas.microsoft.com/office/drawing/2014/main" id="{35D1A0CC-FDB5-255C-AF05-CE0CB83BB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1" y="2379809"/>
            <a:ext cx="5170713" cy="3215448"/>
          </a:xfrm>
          <a:prstGeom prst="rect">
            <a:avLst/>
          </a:prstGeom>
        </p:spPr>
      </p:pic>
      <p:pic>
        <p:nvPicPr>
          <p:cNvPr id="5" name="FRED Graph Chart" descr="FRED Graph">
            <a:hlinkClick r:id="rId4" tooltip="View this chart in your browser. "/>
            <a:extLst>
              <a:ext uri="{FF2B5EF4-FFF2-40B4-BE49-F238E27FC236}">
                <a16:creationId xmlns:a16="http://schemas.microsoft.com/office/drawing/2014/main" id="{1770ECEF-F766-152F-1337-B11F2886E3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1719" y="2379809"/>
            <a:ext cx="5352080" cy="32154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659042-F701-1D7E-A258-0C51BE826B15}"/>
              </a:ext>
            </a:extLst>
          </p:cNvPr>
          <p:cNvSpPr txBox="1"/>
          <p:nvPr/>
        </p:nvSpPr>
        <p:spPr>
          <a:xfrm>
            <a:off x="838200" y="5921829"/>
            <a:ext cx="81642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latin typeface="Cambria" panose="02040503050406030204" pitchFamily="18" charset="0"/>
              </a:rPr>
              <a:t>Για λόγους σύγκρισης ενίοτε είναι βολικό να εκφράζουμε μια μεταβλητή σε μορφή δείκτη. Πχ το πραγματικό ΑΕΠ στο αριστερό διάγραμμα έχει </a:t>
            </a:r>
            <a:r>
              <a:rPr lang="el-GR" dirty="0" err="1">
                <a:latin typeface="Cambria" panose="02040503050406030204" pitchFamily="18" charset="0"/>
              </a:rPr>
              <a:t>κανονικοποιηθεί</a:t>
            </a:r>
            <a:r>
              <a:rPr lang="el-GR" dirty="0">
                <a:latin typeface="Cambria" panose="02040503050406030204" pitchFamily="18" charset="0"/>
              </a:rPr>
              <a:t> ως προς το 1995 (1995=100) και για τις δύο οικονομίες.</a:t>
            </a:r>
            <a:endParaRPr lang="en-GR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847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Ροές εισοδημάτων στην οικονομία</a:t>
            </a:r>
            <a:endParaRPr lang="en-GB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42764" y="5344454"/>
            <a:ext cx="1394550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1600" dirty="0">
                <a:latin typeface="Cambria" panose="02040503050406030204" pitchFamily="18" charset="0"/>
                <a:ea typeface="Cambria" panose="02040503050406030204" pitchFamily="18" charset="0"/>
              </a:rPr>
              <a:t>Δημόσιος τομέας</a:t>
            </a:r>
            <a:endParaRPr lang="en-GB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1334" y="2223740"/>
            <a:ext cx="1395323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Ιδιώτες/</a:t>
            </a:r>
          </a:p>
          <a:p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οικογένειες</a:t>
            </a:r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58263" y="2227698"/>
            <a:ext cx="1438214" cy="646331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 Εγχώριες</a:t>
            </a:r>
          </a:p>
          <a:p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επιχειρήσεις</a:t>
            </a:r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2314630" y="2499468"/>
            <a:ext cx="6815660" cy="519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314630" y="2853667"/>
            <a:ext cx="6815660" cy="2552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595390" y="1878204"/>
            <a:ext cx="22541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Εθνικό εισόδημα 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(Y)</a:t>
            </a:r>
            <a:endParaRPr lang="el-GR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(μισθοί, κέρδη, κλπ.)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42764" y="2942998"/>
            <a:ext cx="1849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Κατανάλωση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 (C)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49107" y="4494259"/>
            <a:ext cx="2405000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1600" dirty="0">
                <a:latin typeface="Cambria" panose="02040503050406030204" pitchFamily="18" charset="0"/>
                <a:ea typeface="Cambria" panose="02040503050406030204" pitchFamily="18" charset="0"/>
              </a:rPr>
              <a:t>Χρηματοπιστωτικό σύστημα      </a:t>
            </a:r>
            <a:endParaRPr lang="en-GB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27" name="Straight Arrow Connector 26"/>
          <p:cNvCxnSpPr>
            <a:cxnSpLocks/>
          </p:cNvCxnSpPr>
          <p:nvPr/>
        </p:nvCxnSpPr>
        <p:spPr>
          <a:xfrm>
            <a:off x="1749585" y="2942998"/>
            <a:ext cx="2498943" cy="18873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cxnSpLocks/>
            <a:stCxn id="25" idx="3"/>
          </p:cNvCxnSpPr>
          <p:nvPr/>
        </p:nvCxnSpPr>
        <p:spPr>
          <a:xfrm flipV="1">
            <a:off x="6754107" y="3005704"/>
            <a:ext cx="2704171" cy="178094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cxnSpLocks/>
            <a:endCxn id="6" idx="1"/>
          </p:cNvCxnSpPr>
          <p:nvPr/>
        </p:nvCxnSpPr>
        <p:spPr>
          <a:xfrm>
            <a:off x="1267791" y="2942998"/>
            <a:ext cx="3574973" cy="269384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cxnSpLocks/>
            <a:stCxn id="6" idx="3"/>
          </p:cNvCxnSpPr>
          <p:nvPr/>
        </p:nvCxnSpPr>
        <p:spPr>
          <a:xfrm flipV="1">
            <a:off x="6237314" y="2891293"/>
            <a:ext cx="4019797" cy="274554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321318" y="4471370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φόροι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 (T)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584863" y="3433010"/>
            <a:ext cx="1983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αποταμιεύσεις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 (S)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749953" y="3381055"/>
            <a:ext cx="1588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επενδύσεις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 (I)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873535" y="4621584"/>
            <a:ext cx="2282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Δαπάνες κράτους 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(G)</a:t>
            </a:r>
          </a:p>
        </p:txBody>
      </p:sp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6E271-158A-4724-B2FD-01CCC2C69353}" type="slidenum">
              <a:rPr lang="en-GB" smtClean="0">
                <a:latin typeface="Cambria" panose="02040503050406030204" pitchFamily="18" charset="0"/>
                <a:ea typeface="Cambria" panose="02040503050406030204" pitchFamily="18" charset="0"/>
              </a:rPr>
              <a:t>10</a:t>
            </a:fld>
            <a:endParaRPr lang="en-GB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7263295-77A9-D422-83D8-36880CC440D3}"/>
              </a:ext>
            </a:extLst>
          </p:cNvPr>
          <p:cNvCxnSpPr>
            <a:cxnSpLocks/>
          </p:cNvCxnSpPr>
          <p:nvPr/>
        </p:nvCxnSpPr>
        <p:spPr>
          <a:xfrm flipH="1">
            <a:off x="10730579" y="2584838"/>
            <a:ext cx="1246441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2E41363-E7C1-11B6-A453-40C5B5A907A5}"/>
              </a:ext>
            </a:extLst>
          </p:cNvPr>
          <p:cNvSpPr txBox="1"/>
          <p:nvPr/>
        </p:nvSpPr>
        <p:spPr>
          <a:xfrm>
            <a:off x="10716" y="3056788"/>
            <a:ext cx="1257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Εισαγωγές</a:t>
            </a:r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C71D6-A5A7-53A9-7E98-B92B67D00180}"/>
              </a:ext>
            </a:extLst>
          </p:cNvPr>
          <p:cNvSpPr txBox="1"/>
          <p:nvPr/>
        </p:nvSpPr>
        <p:spPr>
          <a:xfrm>
            <a:off x="10698053" y="2827485"/>
            <a:ext cx="1144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Εξαγωγές</a:t>
            </a:r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0AEAE09-89C5-2408-5E5A-0BFFC95B557D}"/>
              </a:ext>
            </a:extLst>
          </p:cNvPr>
          <p:cNvCxnSpPr>
            <a:cxnSpLocks/>
          </p:cNvCxnSpPr>
          <p:nvPr/>
        </p:nvCxnSpPr>
        <p:spPr>
          <a:xfrm flipH="1">
            <a:off x="105828" y="2584838"/>
            <a:ext cx="732372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3569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19177" y="116632"/>
            <a:ext cx="10241319" cy="432048"/>
          </a:xfrm>
        </p:spPr>
        <p:txBody>
          <a:bodyPr>
            <a:normAutofit fontScale="90000"/>
          </a:bodyPr>
          <a:lstStyle/>
          <a:p>
            <a:r>
              <a:rPr lang="el-GR" sz="3600" dirty="0">
                <a:solidFill>
                  <a:srgbClr val="FF0000"/>
                </a:solidFill>
                <a:latin typeface="Cambria" pitchFamily="18" charset="0"/>
              </a:rPr>
              <a:t>Συνολική Ζήτηση Απασχόληση και Ανεργία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19177" y="992038"/>
            <a:ext cx="11568023" cy="5677322"/>
          </a:xfrm>
        </p:spPr>
        <p:txBody>
          <a:bodyPr>
            <a:normAutofit/>
          </a:bodyPr>
          <a:lstStyle/>
          <a:p>
            <a:pPr algn="just"/>
            <a:r>
              <a:rPr lang="el-GR" sz="2000" dirty="0">
                <a:latin typeface="Cambria" panose="02040503050406030204" pitchFamily="18" charset="0"/>
              </a:rPr>
              <a:t>Η πλήρης απασχόληση (εργασίας και κεφαλαίου) αποτελεί </a:t>
            </a:r>
            <a:r>
              <a:rPr lang="el-GR" sz="2000" dirty="0">
                <a:solidFill>
                  <a:srgbClr val="FF0000"/>
                </a:solidFill>
                <a:latin typeface="Cambria" panose="02040503050406030204" pitchFamily="18" charset="0"/>
              </a:rPr>
              <a:t>εξαίρεση</a:t>
            </a:r>
            <a:r>
              <a:rPr lang="el-GR" sz="2000" dirty="0">
                <a:latin typeface="Cambria" panose="02040503050406030204" pitchFamily="18" charset="0"/>
              </a:rPr>
              <a:t> μάλλον παρά κανόνα</a:t>
            </a:r>
            <a:r>
              <a:rPr lang="en-US" sz="2000" dirty="0">
                <a:latin typeface="Cambria" panose="02040503050406030204" pitchFamily="18" charset="0"/>
              </a:rPr>
              <a:t>. </a:t>
            </a:r>
            <a:r>
              <a:rPr lang="el-GR" sz="2000" dirty="0">
                <a:latin typeface="Cambria" pitchFamily="18" charset="0"/>
              </a:rPr>
              <a:t>Η συνηθισμένη κατάσταση είναι η συνύπαρξη εκτεταμένης ανεργίας, αχρησιμοποίητου παραγωγικού (κεφαλαιουχικού) δυναμικού και ανικανοποίητων αναγκών.</a:t>
            </a:r>
          </a:p>
          <a:p>
            <a:pPr marL="0" indent="0" algn="just">
              <a:buNone/>
            </a:pPr>
            <a:endParaRPr lang="el-GR" sz="2000" dirty="0">
              <a:latin typeface="Cambria" pitchFamily="18" charset="0"/>
            </a:endParaRPr>
          </a:p>
          <a:p>
            <a:pPr marL="0" indent="0" algn="just">
              <a:buNone/>
            </a:pPr>
            <a:r>
              <a:rPr lang="el-GR" sz="2000" dirty="0">
                <a:latin typeface="Cambria" pitchFamily="18" charset="0"/>
              </a:rPr>
              <a:t>Η αιτία; </a:t>
            </a:r>
          </a:p>
          <a:p>
            <a:pPr algn="just"/>
            <a:r>
              <a:rPr lang="el-GR" sz="2000" dirty="0">
                <a:latin typeface="Cambria" pitchFamily="18" charset="0"/>
              </a:rPr>
              <a:t>Η οργανωτική αρχή της καπιταλιστικής παραγωγής είναι το </a:t>
            </a:r>
            <a:r>
              <a:rPr lang="el-GR" sz="2000" dirty="0">
                <a:solidFill>
                  <a:srgbClr val="FF0000"/>
                </a:solidFill>
                <a:latin typeface="Cambria" panose="02040503050406030204" pitchFamily="18" charset="0"/>
              </a:rPr>
              <a:t>κίνητρο του κέρδους </a:t>
            </a:r>
            <a:r>
              <a:rPr lang="el-GR" sz="2000" dirty="0">
                <a:latin typeface="Cambria" panose="02040503050406030204" pitchFamily="18" charset="0"/>
              </a:rPr>
              <a:t>και όχι η ικανοποίηση των ανθρώπινων αναγκών. Όταν οι </a:t>
            </a:r>
            <a:r>
              <a:rPr lang="el-GR" sz="2000" dirty="0">
                <a:solidFill>
                  <a:srgbClr val="FF0000"/>
                </a:solidFill>
                <a:latin typeface="Cambria" panose="02040503050406030204" pitchFamily="18" charset="0"/>
              </a:rPr>
              <a:t>προσδοκίες κερδοφορίας </a:t>
            </a:r>
            <a:r>
              <a:rPr lang="el-GR" sz="2000" dirty="0">
                <a:latin typeface="Cambria" panose="02040503050406030204" pitchFamily="18" charset="0"/>
              </a:rPr>
              <a:t>δεν είναι θετικές, οι πόροι (όσο «σπάνιοι» κι αν είναι) δεν αξιοποιούνται και οι ανάγκες (ακόμη και οι πιο βασικές) παραμένουν ανεκπλήρωτες.</a:t>
            </a:r>
          </a:p>
          <a:p>
            <a:pPr algn="just"/>
            <a:endParaRPr lang="el-GR" sz="2000" dirty="0">
              <a:latin typeface="Cambria" panose="02040503050406030204" pitchFamily="18" charset="0"/>
            </a:endParaRPr>
          </a:p>
          <a:p>
            <a:pPr algn="just"/>
            <a:r>
              <a:rPr lang="el-GR" sz="2000" dirty="0">
                <a:latin typeface="Cambria" panose="02040503050406030204" pitchFamily="18" charset="0"/>
              </a:rPr>
              <a:t>Οι μακροοικονομικές πολιτικές έρχονται να θεραπεύσουν την αστάθεια του οικονομικού συστήματος </a:t>
            </a:r>
            <a:r>
              <a:rPr lang="en-US" sz="2000" dirty="0">
                <a:latin typeface="Cambria" panose="02040503050406030204" pitchFamily="18" charset="0"/>
              </a:rPr>
              <a:t>(</a:t>
            </a:r>
            <a:r>
              <a:rPr lang="el-GR" sz="2000" dirty="0" err="1">
                <a:latin typeface="Cambria" panose="02040503050406030204" pitchFamily="18" charset="0"/>
              </a:rPr>
              <a:t>τουλ</a:t>
            </a:r>
            <a:r>
              <a:rPr lang="en-US" sz="2000" dirty="0" err="1">
                <a:latin typeface="Cambria" panose="02040503050406030204" pitchFamily="18" charset="0"/>
              </a:rPr>
              <a:t>ά</a:t>
            </a:r>
            <a:r>
              <a:rPr lang="el-GR" sz="2000" dirty="0" err="1">
                <a:latin typeface="Cambria" panose="02040503050406030204" pitchFamily="18" charset="0"/>
              </a:rPr>
              <a:t>χιστον</a:t>
            </a:r>
            <a:r>
              <a:rPr lang="el-GR" sz="2000" dirty="0">
                <a:latin typeface="Cambria" panose="02040503050406030204" pitchFamily="18" charset="0"/>
              </a:rPr>
              <a:t> στη θεωρία</a:t>
            </a:r>
            <a:r>
              <a:rPr lang="en-US" sz="2000" dirty="0">
                <a:latin typeface="Cambria" panose="02040503050406030204" pitchFamily="18" charset="0"/>
              </a:rPr>
              <a:t>)</a:t>
            </a:r>
            <a:endParaRPr lang="el-GR" sz="2000" dirty="0">
              <a:latin typeface="Cambria" panose="02040503050406030204" pitchFamily="18" charset="0"/>
            </a:endParaRPr>
          </a:p>
          <a:p>
            <a:pPr algn="just"/>
            <a:endParaRPr lang="en-US" sz="2000" dirty="0">
              <a:latin typeface="Cambria" panose="02040503050406030204" pitchFamily="18" charset="0"/>
            </a:endParaRPr>
          </a:p>
          <a:p>
            <a:pPr algn="just"/>
            <a:r>
              <a:rPr lang="el-GR" sz="2000" dirty="0">
                <a:latin typeface="Cambria" panose="02040503050406030204" pitchFamily="18" charset="0"/>
              </a:rPr>
              <a:t>Η μακροοικονομική πολιτική σε μια καπιταλιστική οικονομία, η οποία καθοδηγείται από το κίνητρο του κέρδους, έρχεται συχνά αντιμέτωπη με δομικές αντιφάσεις και αδιέξοδα. Αυτές οι αντιφάσεις δεν είναι απλώς τεχνικά λάθη διαχείρισης, αλλά </a:t>
            </a:r>
            <a:r>
              <a:rPr lang="el-GR" sz="2000" dirty="0">
                <a:solidFill>
                  <a:srgbClr val="FF0000"/>
                </a:solidFill>
                <a:latin typeface="Cambria" panose="02040503050406030204" pitchFamily="18" charset="0"/>
              </a:rPr>
              <a:t>εγγενή χαρακτηριστικά </a:t>
            </a:r>
            <a:r>
              <a:rPr lang="el-GR" sz="2000" dirty="0">
                <a:latin typeface="Cambria" panose="02040503050406030204" pitchFamily="18" charset="0"/>
              </a:rPr>
              <a:t>του συστήματος που οδηγούν στη συνέχιση του οικονομικού/επιχειρηματικού κύκλου.</a:t>
            </a:r>
            <a:endParaRPr lang="el-GR" sz="16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257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00331" y="0"/>
            <a:ext cx="9916149" cy="548680"/>
          </a:xfrm>
        </p:spPr>
        <p:txBody>
          <a:bodyPr>
            <a:noAutofit/>
          </a:bodyPr>
          <a:lstStyle/>
          <a:p>
            <a:r>
              <a:rPr lang="el-GR" sz="3600" dirty="0">
                <a:solidFill>
                  <a:srgbClr val="FF0000"/>
                </a:solidFill>
                <a:latin typeface="Cambria" pitchFamily="18" charset="0"/>
              </a:rPr>
              <a:t>Βασικά σημεία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00331" y="764704"/>
            <a:ext cx="11274725" cy="5976664"/>
          </a:xfrm>
        </p:spPr>
        <p:txBody>
          <a:bodyPr>
            <a:normAutofit/>
          </a:bodyPr>
          <a:lstStyle/>
          <a:p>
            <a:pPr marL="0" algn="just">
              <a:spcBef>
                <a:spcPts val="0"/>
              </a:spcBef>
            </a:pPr>
            <a:r>
              <a:rPr lang="el-GR" sz="2000" dirty="0">
                <a:latin typeface="Cambria" pitchFamily="18" charset="0"/>
              </a:rPr>
              <a:t>Κατανομή των μέσων παραγωγής  (ιδιοκτησία των κεφαλαιουχικών αγαθών και των φυσικών πόρων) </a:t>
            </a:r>
            <a:r>
              <a:rPr lang="el-GR" sz="2000" dirty="0">
                <a:latin typeface="Cambria" pitchFamily="18" charset="0"/>
                <a:sym typeface="Wingdings" pitchFamily="2" charset="2"/>
              </a:rPr>
              <a:t> Κοινωνικές τάξεις με διαφορετικούς ρόλους</a:t>
            </a:r>
            <a:r>
              <a:rPr lang="en-US" sz="2000" dirty="0">
                <a:latin typeface="Cambria" pitchFamily="18" charset="0"/>
                <a:sym typeface="Wingdings" pitchFamily="2" charset="2"/>
              </a:rPr>
              <a:t>, </a:t>
            </a:r>
            <a:r>
              <a:rPr lang="el-GR" sz="2000" dirty="0">
                <a:latin typeface="Cambria" pitchFamily="18" charset="0"/>
                <a:sym typeface="Wingdings" pitchFamily="2" charset="2"/>
              </a:rPr>
              <a:t>συμφέροντα επιδιώξεις και συμπεριφορά στην παραγωγική διαδικασία</a:t>
            </a:r>
            <a:r>
              <a:rPr lang="el-GR" sz="2000" dirty="0">
                <a:latin typeface="Cambria" pitchFamily="18" charset="0"/>
              </a:rPr>
              <a:t> </a:t>
            </a:r>
            <a:r>
              <a:rPr lang="el-GR" sz="2000" b="1" dirty="0">
                <a:solidFill>
                  <a:srgbClr val="FF0000"/>
                </a:solidFill>
                <a:latin typeface="Cambria" pitchFamily="18" charset="0"/>
              </a:rPr>
              <a:t>(</a:t>
            </a:r>
            <a:r>
              <a:rPr lang="en-US" sz="2000" b="1" dirty="0">
                <a:solidFill>
                  <a:srgbClr val="FF0000"/>
                </a:solidFill>
                <a:latin typeface="Cambria" pitchFamily="18" charset="0"/>
              </a:rPr>
              <a:t>Ricardo-Marx)</a:t>
            </a:r>
          </a:p>
          <a:p>
            <a:pPr marL="0" algn="just">
              <a:spcBef>
                <a:spcPts val="0"/>
              </a:spcBef>
            </a:pPr>
            <a:endParaRPr lang="el-GR" sz="2000" b="1" dirty="0">
              <a:solidFill>
                <a:srgbClr val="FF0000"/>
              </a:solidFill>
              <a:latin typeface="Cambria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el-GR" sz="2000" b="1" dirty="0">
              <a:solidFill>
                <a:srgbClr val="FF0000"/>
              </a:solidFill>
              <a:latin typeface="Cambria" pitchFamily="18" charset="0"/>
            </a:endParaRPr>
          </a:p>
          <a:p>
            <a:pPr marL="0" algn="just">
              <a:spcBef>
                <a:spcPts val="0"/>
              </a:spcBef>
            </a:pPr>
            <a:r>
              <a:rPr lang="el-GR" sz="2000" dirty="0">
                <a:latin typeface="Cambria" pitchFamily="18" charset="0"/>
              </a:rPr>
              <a:t>Ο κρίσιμος ρόλος της συνολικής ζήτησης </a:t>
            </a:r>
            <a:r>
              <a:rPr lang="en-US" sz="2000" dirty="0">
                <a:latin typeface="Cambria" pitchFamily="18" charset="0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Cambria" pitchFamily="18" charset="0"/>
              </a:rPr>
              <a:t>AD</a:t>
            </a:r>
            <a:r>
              <a:rPr lang="en-US" sz="2000" dirty="0">
                <a:latin typeface="Cambria" pitchFamily="18" charset="0"/>
              </a:rPr>
              <a:t>) </a:t>
            </a:r>
            <a:r>
              <a:rPr lang="el-GR" sz="2000" dirty="0">
                <a:latin typeface="Cambria" pitchFamily="18" charset="0"/>
              </a:rPr>
              <a:t>και ιδίως της επένδυσης (</a:t>
            </a:r>
            <a:r>
              <a:rPr lang="el-GR" sz="2000" dirty="0">
                <a:solidFill>
                  <a:srgbClr val="FF0000"/>
                </a:solidFill>
                <a:latin typeface="Cambria" pitchFamily="18" charset="0"/>
              </a:rPr>
              <a:t>Ι</a:t>
            </a:r>
            <a:r>
              <a:rPr lang="el-GR" sz="2000" dirty="0">
                <a:latin typeface="Cambria" pitchFamily="18" charset="0"/>
              </a:rPr>
              <a:t>) στον καθορισμό της απασχόλησης</a:t>
            </a:r>
            <a:r>
              <a:rPr lang="en-US" sz="2000" dirty="0">
                <a:latin typeface="Cambria" pitchFamily="18" charset="0"/>
              </a:rPr>
              <a:t> (</a:t>
            </a:r>
            <a:r>
              <a:rPr lang="en-US" sz="2000" dirty="0">
                <a:solidFill>
                  <a:srgbClr val="FF0000"/>
                </a:solidFill>
                <a:latin typeface="Cambria" pitchFamily="18" charset="0"/>
              </a:rPr>
              <a:t>N</a:t>
            </a:r>
            <a:r>
              <a:rPr lang="en-US" sz="2000" dirty="0">
                <a:latin typeface="Cambria" pitchFamily="18" charset="0"/>
              </a:rPr>
              <a:t>)</a:t>
            </a:r>
            <a:r>
              <a:rPr lang="el-GR" sz="2000" dirty="0">
                <a:latin typeface="Cambria" pitchFamily="18" charset="0"/>
              </a:rPr>
              <a:t> και της συνολικής προσφοράς (παραγωγής)</a:t>
            </a:r>
            <a:r>
              <a:rPr lang="en-US" sz="2000" dirty="0">
                <a:latin typeface="Cambria" pitchFamily="18" charset="0"/>
              </a:rPr>
              <a:t> [</a:t>
            </a:r>
            <a:r>
              <a:rPr lang="en-US" sz="2000" dirty="0">
                <a:solidFill>
                  <a:srgbClr val="FF0000"/>
                </a:solidFill>
                <a:latin typeface="Cambria" pitchFamily="18" charset="0"/>
              </a:rPr>
              <a:t>AS-(Y)</a:t>
            </a:r>
            <a:r>
              <a:rPr lang="en-US" sz="2000" dirty="0">
                <a:latin typeface="Cambria" pitchFamily="18" charset="0"/>
              </a:rPr>
              <a:t>]</a:t>
            </a:r>
          </a:p>
          <a:p>
            <a:pPr marL="0" algn="just">
              <a:spcBef>
                <a:spcPts val="0"/>
              </a:spcBef>
            </a:pPr>
            <a:endParaRPr lang="el-GR" sz="2000" dirty="0">
              <a:latin typeface="Cambria" pitchFamily="18" charset="0"/>
            </a:endParaRPr>
          </a:p>
          <a:p>
            <a:pPr marL="0" algn="just">
              <a:spcBef>
                <a:spcPts val="0"/>
              </a:spcBef>
            </a:pPr>
            <a:endParaRPr lang="en-US" sz="2000" dirty="0">
              <a:latin typeface="Cambria" pitchFamily="18" charset="0"/>
            </a:endParaRPr>
          </a:p>
          <a:p>
            <a:pPr marL="0" algn="just">
              <a:spcBef>
                <a:spcPts val="0"/>
              </a:spcBef>
            </a:pPr>
            <a:r>
              <a:rPr lang="en-US" sz="2000" dirty="0">
                <a:latin typeface="Cambria" pitchFamily="18" charset="0"/>
              </a:rPr>
              <a:t>O </a:t>
            </a:r>
            <a:r>
              <a:rPr lang="el-GR" sz="2000" dirty="0">
                <a:latin typeface="Cambria" pitchFamily="18" charset="0"/>
              </a:rPr>
              <a:t>κρίσιμος ρόλος (δυνητικά) της </a:t>
            </a:r>
            <a:r>
              <a:rPr lang="el-GR" sz="2000" dirty="0">
                <a:solidFill>
                  <a:srgbClr val="FF0000"/>
                </a:solidFill>
                <a:latin typeface="Cambria" pitchFamily="18" charset="0"/>
              </a:rPr>
              <a:t>μακροοικονομικής πολιτικής </a:t>
            </a:r>
            <a:r>
              <a:rPr lang="el-GR" sz="2000" dirty="0">
                <a:latin typeface="Cambria" pitchFamily="18" charset="0"/>
              </a:rPr>
              <a:t>για την τόνωση της οικονομικής δραστηριότητας/επίτευξη πλήρους απασχόλησης </a:t>
            </a:r>
            <a:r>
              <a:rPr lang="el-GR" sz="2000" b="1" dirty="0">
                <a:solidFill>
                  <a:srgbClr val="FF0000"/>
                </a:solidFill>
                <a:latin typeface="Cambria" pitchFamily="18" charset="0"/>
              </a:rPr>
              <a:t>(</a:t>
            </a:r>
            <a:r>
              <a:rPr lang="en-US" sz="2000" b="1" dirty="0">
                <a:solidFill>
                  <a:srgbClr val="FF0000"/>
                </a:solidFill>
                <a:latin typeface="Cambria" pitchFamily="18" charset="0"/>
              </a:rPr>
              <a:t>Keynes)</a:t>
            </a:r>
          </a:p>
          <a:p>
            <a:pPr marL="0" algn="just">
              <a:spcBef>
                <a:spcPts val="0"/>
              </a:spcBef>
            </a:pPr>
            <a:endParaRPr lang="el-GR" sz="2000" b="1" dirty="0">
              <a:solidFill>
                <a:srgbClr val="FF0000"/>
              </a:solidFill>
              <a:latin typeface="Cambria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en-US" sz="2000" b="1" dirty="0">
              <a:solidFill>
                <a:srgbClr val="FF0000"/>
              </a:solidFill>
              <a:latin typeface="Cambria" pitchFamily="18" charset="0"/>
            </a:endParaRPr>
          </a:p>
          <a:p>
            <a:pPr marL="0" algn="just">
              <a:spcBef>
                <a:spcPts val="0"/>
              </a:spcBef>
            </a:pPr>
            <a:r>
              <a:rPr lang="el-GR" sz="2000" dirty="0">
                <a:latin typeface="Cambria" pitchFamily="18" charset="0"/>
              </a:rPr>
              <a:t>Τα προβλήματα και τα </a:t>
            </a:r>
            <a:r>
              <a:rPr lang="el-GR" sz="2000" dirty="0">
                <a:solidFill>
                  <a:srgbClr val="FF0000"/>
                </a:solidFill>
                <a:latin typeface="Cambria" pitchFamily="18" charset="0"/>
              </a:rPr>
              <a:t>αδιέξοδα της επεκτατικής μακροοικονομικής πολιτικής </a:t>
            </a:r>
            <a:r>
              <a:rPr lang="el-GR" sz="2000" dirty="0">
                <a:latin typeface="Cambria" pitchFamily="18" charset="0"/>
              </a:rPr>
              <a:t>σε μια καπιταλιστική οικονομία με συγκρούσεις στη διανομή εισοδήματος μεταξύ κοινωνικών τάξεων </a:t>
            </a:r>
            <a:r>
              <a:rPr lang="el-GR" sz="2000" b="1" dirty="0">
                <a:solidFill>
                  <a:srgbClr val="FF0000"/>
                </a:solidFill>
                <a:latin typeface="Cambria" pitchFamily="18" charset="0"/>
              </a:rPr>
              <a:t>(</a:t>
            </a:r>
            <a:r>
              <a:rPr lang="en-US" sz="2000" b="1" dirty="0" err="1">
                <a:solidFill>
                  <a:srgbClr val="FF0000"/>
                </a:solidFill>
                <a:latin typeface="Cambria" pitchFamily="18" charset="0"/>
              </a:rPr>
              <a:t>Kalecki</a:t>
            </a:r>
            <a:r>
              <a:rPr lang="en-US" sz="2000" b="1" dirty="0">
                <a:solidFill>
                  <a:srgbClr val="FF0000"/>
                </a:solidFill>
                <a:latin typeface="Cambria" pitchFamily="18" charset="0"/>
              </a:rPr>
              <a:t>).</a:t>
            </a:r>
            <a:endParaRPr lang="el-GR" sz="2000" b="1" dirty="0">
              <a:solidFill>
                <a:srgbClr val="FF0000"/>
              </a:solidFill>
              <a:latin typeface="Cambria" pitchFamily="18" charset="0"/>
            </a:endParaRPr>
          </a:p>
          <a:p>
            <a:pPr marL="0" algn="just">
              <a:spcBef>
                <a:spcPts val="0"/>
              </a:spcBef>
            </a:pPr>
            <a:endParaRPr lang="el-GR" sz="2000" dirty="0">
              <a:latin typeface="Cambria" pitchFamily="18" charset="0"/>
            </a:endParaRPr>
          </a:p>
          <a:p>
            <a:pPr marL="0" algn="just">
              <a:spcBef>
                <a:spcPts val="0"/>
              </a:spcBef>
            </a:pPr>
            <a:endParaRPr lang="en-US" sz="2000" dirty="0">
              <a:latin typeface="Cambria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el-GR" sz="20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751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24286" y="274638"/>
            <a:ext cx="9986514" cy="562074"/>
          </a:xfrm>
        </p:spPr>
        <p:txBody>
          <a:bodyPr>
            <a:normAutofit fontScale="90000"/>
          </a:bodyPr>
          <a:lstStyle/>
          <a:p>
            <a:r>
              <a:rPr lang="el-GR" sz="4000" dirty="0">
                <a:solidFill>
                  <a:srgbClr val="FF0000"/>
                </a:solidFill>
                <a:latin typeface="Cambria" pitchFamily="18" charset="0"/>
              </a:rPr>
              <a:t>Αρχικές υποθέσεις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Θέση περιεχομένου 2"/>
              <p:cNvSpPr>
                <a:spLocks noGrp="1"/>
              </p:cNvSpPr>
              <p:nvPr>
                <p:ph idx="1"/>
              </p:nvPr>
            </p:nvSpPr>
            <p:spPr>
              <a:xfrm>
                <a:off x="224287" y="836712"/>
                <a:ext cx="11743428" cy="5760640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 algn="just">
                  <a:buNone/>
                </a:pPr>
                <a:endParaRPr lang="el-GR" sz="2000" dirty="0">
                  <a:latin typeface="Cambria" pitchFamily="18" charset="0"/>
                </a:endParaRPr>
              </a:p>
              <a:p>
                <a:pPr marL="0" indent="0" algn="just">
                  <a:buNone/>
                </a:pPr>
                <a:r>
                  <a:rPr lang="el-GR" sz="2000" dirty="0">
                    <a:latin typeface="Cambria" pitchFamily="18" charset="0"/>
                  </a:rPr>
                  <a:t>Εξετάζοντας το ΑΕΠ από την πλευρά του εισοδήματος, υπό την υπόθεση ότι δεν υπάρχει κρατικός τομέας (έμμεσοι φόροι = επιδοτήσεις = 0), μπορούμε να λάβουμε μια σχέση που συνδέει την καθαρή παραγωγικότητα με το μέσο ωρομίσθιο και το κέρδος ανά ώρα εργασίας. </a:t>
                </a:r>
              </a:p>
              <a:p>
                <a:pPr marL="0" indent="0" algn="just">
                  <a:buNone/>
                </a:pPr>
                <a:endParaRPr lang="el-GR" sz="2000" dirty="0">
                  <a:latin typeface="Cambria" pitchFamily="18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b="0" i="1" smtClean="0"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el-GR" sz="20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l-GR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𝑊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𝑤𝑁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l-GR" sz="2000" dirty="0">
                  <a:latin typeface="Cambria" pitchFamily="18" charset="0"/>
                </a:endParaRPr>
              </a:p>
              <a:p>
                <a:pPr marL="0" indent="0" algn="just">
                  <a:buNone/>
                </a:pPr>
                <a:endParaRPr lang="el-GR" sz="2000" dirty="0">
                  <a:latin typeface="Cambria" pitchFamily="18" charset="0"/>
                </a:endParaRPr>
              </a:p>
              <a:p>
                <a:pPr marL="0" indent="0" algn="just">
                  <a:buNone/>
                </a:pPr>
                <a:endParaRPr lang="el-GR" sz="2000" dirty="0">
                  <a:latin typeface="Cambria" pitchFamily="18" charset="0"/>
                </a:endParaRPr>
              </a:p>
              <a:p>
                <a:pPr marL="0" indent="0" algn="just">
                  <a:buNone/>
                </a:pPr>
                <a:r>
                  <a:rPr lang="en-US" sz="2000" dirty="0">
                    <a:latin typeface="Cambria" pitchFamily="18" charset="0"/>
                  </a:rPr>
                  <a:t>y = </a:t>
                </a:r>
                <a:r>
                  <a:rPr lang="el-GR" sz="2000" dirty="0">
                    <a:latin typeface="Cambria" pitchFamily="18" charset="0"/>
                  </a:rPr>
                  <a:t>καθαρή παραγωγικότητα = καθαρό προϊόν ανά ώρα εργασίας</a:t>
                </a:r>
                <a:r>
                  <a:rPr lang="en-US" sz="2000" dirty="0">
                    <a:latin typeface="Cambria" pitchFamily="18" charset="0"/>
                  </a:rPr>
                  <a:t>,</a:t>
                </a:r>
                <a:r>
                  <a:rPr lang="el-GR" sz="2000" dirty="0">
                    <a:latin typeface="Cambria" pitchFamily="18" charset="0"/>
                  </a:rPr>
                  <a:t> σταθερό</a:t>
                </a:r>
              </a:p>
              <a:p>
                <a:pPr marL="0" indent="0" algn="just">
                  <a:buNone/>
                </a:pPr>
                <a:r>
                  <a:rPr lang="en-US" sz="2000" dirty="0">
                    <a:latin typeface="Cambria" pitchFamily="18" charset="0"/>
                  </a:rPr>
                  <a:t>S</a:t>
                </a:r>
                <a:r>
                  <a:rPr lang="en-US" sz="1600" dirty="0">
                    <a:latin typeface="Cambria" pitchFamily="18" charset="0"/>
                  </a:rPr>
                  <a:t>L</a:t>
                </a:r>
                <a:r>
                  <a:rPr lang="en-US" sz="2000" dirty="0">
                    <a:latin typeface="Cambria" pitchFamily="18" charset="0"/>
                  </a:rPr>
                  <a:t>  = </a:t>
                </a:r>
                <a:r>
                  <a:rPr lang="el-GR" sz="2000" dirty="0">
                    <a:latin typeface="Cambria" pitchFamily="18" charset="0"/>
                  </a:rPr>
                  <a:t>Προσφορά εργασίας σταθερή</a:t>
                </a:r>
              </a:p>
              <a:p>
                <a:pPr marL="0" indent="0" algn="just">
                  <a:buNone/>
                </a:pPr>
                <a:r>
                  <a:rPr lang="en-US" sz="2000" dirty="0">
                    <a:latin typeface="Cambria" pitchFamily="18" charset="0"/>
                  </a:rPr>
                  <a:t>P = </a:t>
                </a:r>
                <a:r>
                  <a:rPr lang="el-GR" sz="2000" dirty="0">
                    <a:latin typeface="Cambria" pitchFamily="18" charset="0"/>
                  </a:rPr>
                  <a:t>Επίπεδο τιμών σταθερό</a:t>
                </a:r>
              </a:p>
              <a:p>
                <a:pPr marL="0" indent="0" algn="just">
                  <a:buNone/>
                </a:pPr>
                <a:r>
                  <a:rPr lang="en-US" sz="2000" dirty="0">
                    <a:latin typeface="Cambria" pitchFamily="18" charset="0"/>
                  </a:rPr>
                  <a:t>w = </a:t>
                </a:r>
                <a:r>
                  <a:rPr lang="el-GR" sz="2000" dirty="0">
                    <a:latin typeface="Cambria" pitchFamily="18" charset="0"/>
                  </a:rPr>
                  <a:t>οι μισθοί είναι σταθεροί και δεν μεταβάλλονται ανάλογα με το επίπεδο της απασχόλησης</a:t>
                </a:r>
              </a:p>
              <a:p>
                <a:pPr marL="0" indent="0" algn="just">
                  <a:buNone/>
                </a:pPr>
                <a:r>
                  <a:rPr lang="el-GR" sz="2000" dirty="0">
                    <a:latin typeface="Cambria" pitchFamily="18" charset="0"/>
                  </a:rPr>
                  <a:t>Όλα τα κέρδη είναι αδιανέμητα (δεν υπάρχουν μερίσματα που πληρώνονται στα νοικοκυριά ή </a:t>
                </a:r>
                <a:r>
                  <a:rPr lang="en-US" sz="2000" dirty="0">
                    <a:latin typeface="Cambria" pitchFamily="18" charset="0"/>
                  </a:rPr>
                  <a:t>bonus </a:t>
                </a:r>
                <a:r>
                  <a:rPr lang="el-GR" sz="2000" dirty="0">
                    <a:latin typeface="Cambria" pitchFamily="18" charset="0"/>
                  </a:rPr>
                  <a:t>στα διευθυντικά στελέχη)</a:t>
                </a:r>
              </a:p>
              <a:p>
                <a:pPr marL="0" indent="0" algn="just">
                  <a:buNone/>
                </a:pPr>
                <a:endParaRPr lang="el-GR" sz="2000" dirty="0">
                  <a:latin typeface="Cambria" pitchFamily="18" charset="0"/>
                </a:endParaRPr>
              </a:p>
              <a:p>
                <a:pPr marL="0" indent="0" algn="just">
                  <a:buNone/>
                </a:pPr>
                <a:r>
                  <a:rPr lang="el-GR" sz="2000" b="1" dirty="0">
                    <a:latin typeface="Cambria" pitchFamily="18" charset="0"/>
                  </a:rPr>
                  <a:t>Δύο ερωτήματα:</a:t>
                </a:r>
              </a:p>
              <a:p>
                <a:pPr marL="0" indent="0" algn="just">
                  <a:buNone/>
                </a:pPr>
                <a:r>
                  <a:rPr lang="el-GR" sz="2000" dirty="0">
                    <a:latin typeface="Cambria" pitchFamily="18" charset="0"/>
                  </a:rPr>
                  <a:t>α) μακροοικονομική ισορροπία (αγορά προϊόντος); (ΝΑΙ)</a:t>
                </a:r>
              </a:p>
              <a:p>
                <a:pPr marL="0" indent="0" algn="just">
                  <a:buNone/>
                </a:pPr>
                <a:r>
                  <a:rPr lang="el-GR" sz="2000" dirty="0">
                    <a:latin typeface="Cambria" pitchFamily="18" charset="0"/>
                  </a:rPr>
                  <a:t>β) πλήρης απασχόληση (αγορά εργασίας); (ΟΧΙ)</a:t>
                </a:r>
              </a:p>
            </p:txBody>
          </p:sp>
        </mc:Choice>
        <mc:Fallback xmlns="">
          <p:sp>
            <p:nvSpPr>
              <p:cNvPr id="3" name="Θέση περιεχομένου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4287" y="836712"/>
                <a:ext cx="11743428" cy="5760640"/>
              </a:xfrm>
              <a:blipFill>
                <a:blip r:embed="rId2"/>
                <a:stretch>
                  <a:fillRect l="-540" r="-540" b="-440"/>
                </a:stretch>
              </a:blipFill>
            </p:spPr>
            <p:txBody>
              <a:bodyPr/>
              <a:lstStyle/>
              <a:p>
                <a:r>
                  <a:rPr lang="en-G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64420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77D59-4F81-CAD6-4F0B-86A572107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838" y="365125"/>
            <a:ext cx="10818962" cy="72180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AS</a:t>
            </a:r>
            <a:r>
              <a:rPr lang="el-GR" dirty="0">
                <a:solidFill>
                  <a:srgbClr val="FF0000"/>
                </a:solidFill>
              </a:rPr>
              <a:t> Προσφορά Προϊόντων 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09DF4-3445-78F5-0BCD-7A68FF736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838" y="1825625"/>
            <a:ext cx="4485734" cy="435133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l-GR" dirty="0" err="1">
                <a:latin typeface="Cambria" panose="02040503050406030204" pitchFamily="18" charset="0"/>
                <a:ea typeface="Cambria" panose="02040503050406030204" pitchFamily="18" charset="0"/>
              </a:rPr>
              <a:t>Συναθροιστική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 προσφορά (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Aggregate Supply – AS)</a:t>
            </a:r>
          </a:p>
          <a:p>
            <a:pPr marL="0" indent="0">
              <a:buNone/>
            </a:pPr>
            <a:endParaRPr lang="el-GR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AS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=(Καθαρό προϊόν ανά ώρα εργασίας)Χ(σύνολο ωρών εργασίας)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AS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=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yN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 = Υ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Το καθαρό προϊόν ανά ώρα εργασίας παραμένει αμετάβλητο (βραχυχρόνια περίοδος).</a:t>
            </a:r>
          </a:p>
          <a:p>
            <a:pPr marL="0" indent="0">
              <a:buNone/>
            </a:pPr>
            <a:endParaRPr lang="el-GR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Στο διπλανό διάγραμμα η κλίση της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AS 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είναι το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y.</a:t>
            </a:r>
            <a:endParaRPr lang="el-GR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el-GR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D767CEA-554B-C74E-A75B-5B1B13DCB52F}"/>
              </a:ext>
            </a:extLst>
          </p:cNvPr>
          <p:cNvCxnSpPr/>
          <p:nvPr/>
        </p:nvCxnSpPr>
        <p:spPr>
          <a:xfrm>
            <a:off x="6280030" y="1825625"/>
            <a:ext cx="0" cy="37729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E297C48-D6F9-86FA-1564-12D193CC504D}"/>
              </a:ext>
            </a:extLst>
          </p:cNvPr>
          <p:cNvCxnSpPr/>
          <p:nvPr/>
        </p:nvCxnSpPr>
        <p:spPr>
          <a:xfrm>
            <a:off x="6280030" y="5598543"/>
            <a:ext cx="417518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57751AC-20FC-19C8-919D-1AE3CC17A110}"/>
              </a:ext>
            </a:extLst>
          </p:cNvPr>
          <p:cNvCxnSpPr>
            <a:cxnSpLocks/>
          </p:cNvCxnSpPr>
          <p:nvPr/>
        </p:nvCxnSpPr>
        <p:spPr>
          <a:xfrm flipV="1">
            <a:off x="6280029" y="2044460"/>
            <a:ext cx="3502326" cy="355408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BC4F0A6-CE8B-ACB4-5CB3-EF1CA5F694D2}"/>
              </a:ext>
            </a:extLst>
          </p:cNvPr>
          <p:cNvSpPr txBox="1"/>
          <p:nvPr/>
        </p:nvSpPr>
        <p:spPr>
          <a:xfrm>
            <a:off x="9920377" y="2130725"/>
            <a:ext cx="841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AS=</a:t>
            </a:r>
            <a:r>
              <a:rPr lang="en-US" dirty="0" err="1"/>
              <a:t>yN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2F8CF1-7DDA-E0EE-7AC7-FACC1C4B36EA}"/>
              </a:ext>
            </a:extLst>
          </p:cNvPr>
          <p:cNvSpPr txBox="1"/>
          <p:nvPr/>
        </p:nvSpPr>
        <p:spPr>
          <a:xfrm>
            <a:off x="9454551" y="5883215"/>
            <a:ext cx="1645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 </a:t>
            </a:r>
            <a:r>
              <a:rPr lang="el-GR" dirty="0"/>
              <a:t>απασχόληση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2E1EE9-10E7-4F5F-F9EC-956D5C167433}"/>
              </a:ext>
            </a:extLst>
          </p:cNvPr>
          <p:cNvSpPr txBox="1"/>
          <p:nvPr/>
        </p:nvSpPr>
        <p:spPr>
          <a:xfrm>
            <a:off x="5168826" y="1691490"/>
            <a:ext cx="1111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 </a:t>
            </a:r>
            <a:r>
              <a:rPr lang="el-GR" dirty="0"/>
              <a:t>Προϊόν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21305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84347-CF97-4BA0-5AED-8DDEC0226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781" y="365125"/>
            <a:ext cx="11164019" cy="132556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AD</a:t>
            </a:r>
            <a:r>
              <a:rPr lang="el-GR" dirty="0">
                <a:solidFill>
                  <a:srgbClr val="FF0000"/>
                </a:solidFill>
              </a:rPr>
              <a:t> </a:t>
            </a:r>
            <a:r>
              <a:rPr lang="el-GR" dirty="0" err="1">
                <a:solidFill>
                  <a:srgbClr val="FF0000"/>
                </a:solidFill>
              </a:rPr>
              <a:t>Συναθροιστική</a:t>
            </a:r>
            <a:r>
              <a:rPr lang="el-GR" dirty="0">
                <a:solidFill>
                  <a:srgbClr val="FF0000"/>
                </a:solidFill>
              </a:rPr>
              <a:t> Ζήτηση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B8D565-2AC4-64B0-6AD9-1EB9D8D80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781" y="1825625"/>
            <a:ext cx="6021237" cy="4351338"/>
          </a:xfrm>
        </p:spPr>
        <p:txBody>
          <a:bodyPr>
            <a:normAutofit fontScale="47500" lnSpcReduction="20000"/>
          </a:bodyPr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C 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	κατανάλωση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I 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	επενδύσεις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G 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	κυβερνητικές δαπάνες</a:t>
            </a:r>
          </a:p>
          <a:p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Χ  	εξαγωγές – εισαγωγές (καθαρές εξαγωγές ή εμπορικό ισοζύγιο)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Εθνική αποταμίευση = αποταμιεύσεις νοικοκυριών + αδιανέμητα κέρδη + δημοσιονομικό πλεόνασμα + εμπορικό πλεόνασμα</a:t>
            </a:r>
          </a:p>
          <a:p>
            <a:pPr marL="0" indent="0">
              <a:buNone/>
            </a:pPr>
            <a:endParaRPr lang="el-GR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l-GR" dirty="0" err="1">
                <a:latin typeface="Cambria" panose="02040503050406030204" pitchFamily="18" charset="0"/>
                <a:ea typeface="Cambria" panose="02040503050406030204" pitchFamily="18" charset="0"/>
              </a:rPr>
              <a:t>Συναθροιστική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 ζήτηση (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Aggregate demand – AD)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marL="0" indent="0">
              <a:buNone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AD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= C+I+G+X</a:t>
            </a:r>
          </a:p>
          <a:p>
            <a:pPr marL="0" indent="0">
              <a:buNone/>
            </a:pPr>
            <a:endParaRPr lang="el-GR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= </a:t>
            </a:r>
            <a:r>
              <a:rPr lang="en-GB" dirty="0" err="1">
                <a:latin typeface="Cambria" panose="02040503050406030204" pitchFamily="18" charset="0"/>
                <a:ea typeface="Cambria" panose="02040503050406030204" pitchFamily="18" charset="0"/>
              </a:rPr>
              <a:t>cwN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	N – 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ώρες εργασίας	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	w – 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μισθός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	c – 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οριακή ροπή προς κατανάλωση (πόσο είμαστε διατεθειμένοι να καταναλώσουμε από το εισόδημά μας)</a:t>
            </a:r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AD =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dirty="0" err="1">
                <a:latin typeface="Cambria" panose="02040503050406030204" pitchFamily="18" charset="0"/>
                <a:ea typeface="Cambria" panose="02040503050406030204" pitchFamily="18" charset="0"/>
              </a:rPr>
              <a:t>cwN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+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I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+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G 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Κλειστή οικονομία)</a:t>
            </a:r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47B5C23-962E-0D1F-EFC7-C4A5A4629E14}"/>
              </a:ext>
            </a:extLst>
          </p:cNvPr>
          <p:cNvCxnSpPr/>
          <p:nvPr/>
        </p:nvCxnSpPr>
        <p:spPr>
          <a:xfrm>
            <a:off x="6280030" y="1825625"/>
            <a:ext cx="0" cy="37729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3976B96-0B4C-4C7A-22C7-698520C2EF52}"/>
              </a:ext>
            </a:extLst>
          </p:cNvPr>
          <p:cNvCxnSpPr/>
          <p:nvPr/>
        </p:nvCxnSpPr>
        <p:spPr>
          <a:xfrm>
            <a:off x="6280030" y="5598543"/>
            <a:ext cx="417518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E1D71BD-6F7D-D222-C209-29B2758BB8C7}"/>
              </a:ext>
            </a:extLst>
          </p:cNvPr>
          <p:cNvCxnSpPr>
            <a:cxnSpLocks/>
          </p:cNvCxnSpPr>
          <p:nvPr/>
        </p:nvCxnSpPr>
        <p:spPr>
          <a:xfrm flipV="1">
            <a:off x="6280028" y="2500057"/>
            <a:ext cx="4295957" cy="175276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39B900B-21F8-53C7-1C01-535F7EFF19FE}"/>
              </a:ext>
            </a:extLst>
          </p:cNvPr>
          <p:cNvSpPr txBox="1"/>
          <p:nvPr/>
        </p:nvSpPr>
        <p:spPr>
          <a:xfrm>
            <a:off x="10575985" y="2311700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5E0062-B651-2FCD-1096-73490D1DE407}"/>
              </a:ext>
            </a:extLst>
          </p:cNvPr>
          <p:cNvSpPr txBox="1"/>
          <p:nvPr/>
        </p:nvSpPr>
        <p:spPr>
          <a:xfrm>
            <a:off x="9454551" y="5883215"/>
            <a:ext cx="1645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 </a:t>
            </a:r>
            <a:r>
              <a:rPr lang="el-GR" dirty="0"/>
              <a:t>απασχόληση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1241F4-E135-DFAB-A482-1AEC39FEB35A}"/>
              </a:ext>
            </a:extLst>
          </p:cNvPr>
          <p:cNvSpPr txBox="1"/>
          <p:nvPr/>
        </p:nvSpPr>
        <p:spPr>
          <a:xfrm>
            <a:off x="5168826" y="1691490"/>
            <a:ext cx="1111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 </a:t>
            </a:r>
            <a:r>
              <a:rPr lang="el-GR" dirty="0"/>
              <a:t>Προϊόν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4912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32DD-DDBB-F11D-F679-EA76299BA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FF0000"/>
                </a:solidFill>
              </a:rPr>
              <a:t>Μισθοί – Κέρδος – Αποταμίευση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56FE4-3DA1-8ACB-CE4E-FD111244F7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Κέρδος =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Y – W = (y-w)N</a:t>
            </a:r>
          </a:p>
          <a:p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Συνολική προσφορά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		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yN</a:t>
            </a:r>
            <a:endParaRPr lang="el-GR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Συνολική κατανάλωση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		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cwN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Συνολική αποταμίευση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(S)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r>
              <a:rPr lang="en-GB" dirty="0" err="1">
                <a:latin typeface="Cambria" panose="02040503050406030204" pitchFamily="18" charset="0"/>
                <a:ea typeface="Cambria" panose="02040503050406030204" pitchFamily="18" charset="0"/>
              </a:rPr>
              <a:t>yN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 - </a:t>
            </a:r>
            <a:r>
              <a:rPr lang="en-GB" dirty="0" err="1">
                <a:latin typeface="Cambria" panose="02040503050406030204" pitchFamily="18" charset="0"/>
                <a:ea typeface="Cambria" panose="02040503050406030204" pitchFamily="18" charset="0"/>
              </a:rPr>
              <a:t>cwN</a:t>
            </a:r>
            <a:endParaRPr lang="el-GR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Συνολική αποταμίευση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(S)	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= αποταμίευση από μισθούς + κέρδη </a:t>
            </a:r>
            <a:b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                				=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(1-c)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wN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+ (y-w)N =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yN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-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cwN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N=90 y=25 w=15 c=0,95  - </a:t>
            </a:r>
            <a:r>
              <a:rPr lang="en-US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AS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(?), </a:t>
            </a:r>
            <a:r>
              <a:rPr lang="en-US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(?), </a:t>
            </a:r>
            <a:r>
              <a:rPr lang="en-US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(?)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AS=2.250$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C=1.282,50$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S= 2.250-1282,50=967,50$</a:t>
            </a:r>
          </a:p>
          <a:p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928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07690" y="0"/>
            <a:ext cx="9803110" cy="476672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FF0000"/>
                </a:solidFill>
                <a:latin typeface="Cambria" pitchFamily="18" charset="0"/>
              </a:rPr>
              <a:t>Συνολική Ζήτηση, Απασχόληση και Ανεργία</a:t>
            </a:r>
            <a:r>
              <a:rPr lang="en-US" sz="2800" dirty="0">
                <a:solidFill>
                  <a:srgbClr val="FF0000"/>
                </a:solidFill>
                <a:latin typeface="Cambria" pitchFamily="18" charset="0"/>
              </a:rPr>
              <a:t>-A</a:t>
            </a:r>
            <a:endParaRPr lang="el-GR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Θέση περιεχομένου 2"/>
              <p:cNvSpPr>
                <a:spLocks noGrp="1"/>
              </p:cNvSpPr>
              <p:nvPr>
                <p:ph idx="1"/>
              </p:nvPr>
            </p:nvSpPr>
            <p:spPr>
              <a:xfrm>
                <a:off x="6636246" y="476671"/>
                <a:ext cx="5148064" cy="6264697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:r>
                  <a:rPr lang="el-GR" dirty="0">
                    <a:latin typeface="Cambria" panose="02040503050406030204" pitchFamily="18" charset="0"/>
                    <a:ea typeface="Cambria" panose="02040503050406030204" pitchFamily="18" charset="0"/>
                  </a:rPr>
                  <a:t>1. </a:t>
                </a:r>
                <a:r>
                  <a:rPr lang="el-GR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Συναθροιστική</a:t>
                </a:r>
                <a:r>
                  <a:rPr lang="el-GR" dirty="0">
                    <a:latin typeface="Cambria" panose="02040503050406030204" pitchFamily="18" charset="0"/>
                    <a:ea typeface="Cambria" panose="02040503050406030204" pitchFamily="18" charset="0"/>
                  </a:rPr>
                  <a:t> προσφορά και διανομή εισοδήματος</a:t>
                </a:r>
              </a:p>
              <a:p>
                <a:pPr marL="0" indent="0">
                  <a:buNone/>
                </a:pPr>
                <a:endParaRPr lang="el-GR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l-GR" dirty="0">
                    <a:latin typeface="Cambria" panose="02040503050406030204" pitchFamily="18" charset="0"/>
                    <a:ea typeface="Cambria" panose="02040503050406030204" pitchFamily="18" charset="0"/>
                  </a:rPr>
                  <a:t>        </a:t>
                </a:r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AS (Y) = </a:t>
                </a:r>
                <a:r>
                  <a:rPr lang="en-US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yN</a:t>
                </a:r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   </a:t>
                </a:r>
                <a:r>
                  <a:rPr lang="el-GR" dirty="0">
                    <a:latin typeface="Cambria" panose="02040503050406030204" pitchFamily="18" charset="0"/>
                    <a:ea typeface="Cambria" panose="02040503050406030204" pitchFamily="18" charset="0"/>
                  </a:rPr>
                  <a:t>    </a:t>
                </a:r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  </a:t>
                </a:r>
              </a:p>
              <a:p>
                <a:pPr marL="514350" indent="-514350">
                  <a:buAutoNum type="arabicPeriod"/>
                </a:pPr>
                <a:endParaRPr lang="en-US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2. </a:t>
                </a:r>
                <a:r>
                  <a:rPr lang="el-GR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Συναθροιστική</a:t>
                </a:r>
                <a:r>
                  <a:rPr lang="el-GR" dirty="0">
                    <a:latin typeface="Cambria" panose="02040503050406030204" pitchFamily="18" charset="0"/>
                    <a:ea typeface="Cambria" panose="02040503050406030204" pitchFamily="18" charset="0"/>
                  </a:rPr>
                  <a:t> ζήτηση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AD = C + I</a:t>
                </a:r>
                <a:r>
                  <a:rPr lang="el-GR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+</a:t>
                </a:r>
                <a:r>
                  <a:rPr lang="el-GR" dirty="0">
                    <a:latin typeface="Cambria" panose="02040503050406030204" pitchFamily="18" charset="0"/>
                    <a:ea typeface="Cambria" panose="02040503050406030204" pitchFamily="18" charset="0"/>
                  </a:rPr>
                  <a:t> (</a:t>
                </a:r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G +X)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C = f {Y, W}  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W</m:t>
                      </m:r>
                      <m:r>
                        <a:rPr lang="en-US" b="0" i="0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wN</m:t>
                      </m:r>
                    </m:oMath>
                  </m:oMathPara>
                </a14:m>
                <a:endParaRPr lang="en-US" b="0" dirty="0">
                  <a:latin typeface="Cambria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R</m:t>
                      </m:r>
                      <m:r>
                        <a:rPr lang="en-US" b="0" i="0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Y</m:t>
                      </m:r>
                      <m:r>
                        <a:rPr lang="en-US" b="0" i="0" smtClean="0">
                          <a:latin typeface="Cambria Math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W</m:t>
                      </m:r>
                      <m:r>
                        <a:rPr lang="en-US" b="0" i="0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yN</m:t>
                      </m:r>
                      <m:r>
                        <a:rPr lang="en-US" b="0" i="0" smtClean="0">
                          <a:latin typeface="Cambria Math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wN</m:t>
                      </m:r>
                      <m:r>
                        <a:rPr lang="en-US" b="0" i="0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y</m:t>
                          </m:r>
                          <m:r>
                            <a:rPr lang="en-US" b="0" i="0" smtClean="0">
                              <a:latin typeface="Cambria Math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w</m:t>
                          </m:r>
                        </m:e>
                      </m:d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N</m:t>
                      </m:r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b="0" dirty="0">
                  <a:latin typeface="Cambria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S</m:t>
                      </m:r>
                      <m:r>
                        <a:rPr lang="en-US" b="0" i="0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Y</m:t>
                      </m:r>
                      <m:r>
                        <a:rPr lang="en-US" b="0" i="0" smtClean="0">
                          <a:latin typeface="Cambria Math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C</m:t>
                      </m:r>
                      <m:r>
                        <a:rPr lang="en-US" b="0" i="0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yN</m:t>
                      </m:r>
                      <m:r>
                        <a:rPr lang="en-US" b="0" i="0" smtClean="0">
                          <a:latin typeface="Cambria Math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cwN</m:t>
                      </m:r>
                      <m:r>
                        <a:rPr lang="en-US" b="0" i="0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y</m:t>
                          </m:r>
                          <m:r>
                            <a:rPr lang="en-US" b="0" i="0" smtClean="0">
                              <a:latin typeface="Cambria Math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cw</m:t>
                          </m:r>
                        </m:e>
                      </m:d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N</m:t>
                      </m:r>
                    </m:oMath>
                  </m:oMathPara>
                </a14:m>
                <a:endParaRPr lang="el-GR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3. </a:t>
                </a:r>
                <a:r>
                  <a:rPr lang="el-GR" dirty="0">
                    <a:latin typeface="Cambria" panose="02040503050406030204" pitchFamily="18" charset="0"/>
                    <a:ea typeface="Cambria" panose="02040503050406030204" pitchFamily="18" charset="0"/>
                  </a:rPr>
                  <a:t>Ιδιωτική κατανάλωση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C= cwN    0&lt;c&lt;1,  c⟶1</a:t>
                </a:r>
                <a:endParaRPr lang="el-GR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Θέση περιεχομένου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636246" y="476671"/>
                <a:ext cx="5148064" cy="6264697"/>
              </a:xfrm>
              <a:blipFill>
                <a:blip r:embed="rId2"/>
                <a:stretch>
                  <a:fillRect l="-1724" t="-1822"/>
                </a:stretch>
              </a:blipFill>
            </p:spPr>
            <p:txBody>
              <a:bodyPr/>
              <a:lstStyle/>
              <a:p>
                <a:r>
                  <a:rPr lang="en-G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Ευθύγραμμο βέλος σύνδεσης 4"/>
          <p:cNvCxnSpPr>
            <a:cxnSpLocks/>
          </p:cNvCxnSpPr>
          <p:nvPr/>
        </p:nvCxnSpPr>
        <p:spPr>
          <a:xfrm>
            <a:off x="9381948" y="1628800"/>
            <a:ext cx="1011644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Ευθύγραμμο βέλος σύνδεσης 5"/>
          <p:cNvCxnSpPr>
            <a:cxnSpLocks/>
          </p:cNvCxnSpPr>
          <p:nvPr/>
        </p:nvCxnSpPr>
        <p:spPr>
          <a:xfrm>
            <a:off x="9381948" y="1628799"/>
            <a:ext cx="972294" cy="53607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Ορθογώνιο 11"/>
          <p:cNvSpPr/>
          <p:nvPr/>
        </p:nvSpPr>
        <p:spPr>
          <a:xfrm>
            <a:off x="10389553" y="1394773"/>
            <a:ext cx="360040" cy="46805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mbria" pitchFamily="18" charset="0"/>
              </a:rPr>
              <a:t>W</a:t>
            </a:r>
            <a:endParaRPr lang="el-GR" b="1" dirty="0">
              <a:latin typeface="Cambria" pitchFamily="18" charset="0"/>
            </a:endParaRPr>
          </a:p>
        </p:txBody>
      </p:sp>
      <p:sp>
        <p:nvSpPr>
          <p:cNvPr id="13" name="Ορθογώνιο 12"/>
          <p:cNvSpPr/>
          <p:nvPr/>
        </p:nvSpPr>
        <p:spPr>
          <a:xfrm>
            <a:off x="10419556" y="2056454"/>
            <a:ext cx="288032" cy="43204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mbria" pitchFamily="18" charset="0"/>
              </a:rPr>
              <a:t>R</a:t>
            </a:r>
            <a:endParaRPr lang="el-GR" b="1" dirty="0">
              <a:latin typeface="Cambria" pitchFamily="18" charset="0"/>
            </a:endParaRPr>
          </a:p>
        </p:txBody>
      </p:sp>
      <p:sp>
        <p:nvSpPr>
          <p:cNvPr id="19" name="Ορθογώνιο 18"/>
          <p:cNvSpPr/>
          <p:nvPr/>
        </p:nvSpPr>
        <p:spPr>
          <a:xfrm>
            <a:off x="407690" y="1916831"/>
            <a:ext cx="755576" cy="43204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AS(Y)</a:t>
            </a:r>
            <a:endParaRPr lang="el-GR" dirty="0">
              <a:latin typeface="Cambria" pitchFamily="18" charset="0"/>
            </a:endParaRPr>
          </a:p>
        </p:txBody>
      </p:sp>
      <p:sp>
        <p:nvSpPr>
          <p:cNvPr id="20" name="Ορθογώνιο 19"/>
          <p:cNvSpPr/>
          <p:nvPr/>
        </p:nvSpPr>
        <p:spPr>
          <a:xfrm>
            <a:off x="3971578" y="4365103"/>
            <a:ext cx="576064" cy="36004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N</a:t>
            </a:r>
            <a:endParaRPr lang="el-GR" dirty="0">
              <a:latin typeface="Cambria" pitchFamily="18" charset="0"/>
            </a:endParaRPr>
          </a:p>
        </p:txBody>
      </p:sp>
      <p:cxnSp>
        <p:nvCxnSpPr>
          <p:cNvPr id="22" name="Ευθεία γραμμή σύνδεσης 21"/>
          <p:cNvCxnSpPr/>
          <p:nvPr/>
        </p:nvCxnSpPr>
        <p:spPr>
          <a:xfrm flipV="1">
            <a:off x="1163266" y="2204864"/>
            <a:ext cx="2448272" cy="214880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727848" y="1628800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dirty="0">
              <a:latin typeface="Cambria" pitchFamily="18" charset="0"/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3683546" y="1988839"/>
            <a:ext cx="1368152" cy="11881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mbria" pitchFamily="18" charset="0"/>
              </a:rPr>
              <a:t>AS(Y) = y N</a:t>
            </a:r>
          </a:p>
          <a:p>
            <a:pPr algn="ctr"/>
            <a:r>
              <a:rPr lang="el-GR" dirty="0">
                <a:latin typeface="Cambria" pitchFamily="18" charset="0"/>
              </a:rPr>
              <a:t>Κλίση</a:t>
            </a:r>
            <a:r>
              <a:rPr lang="en-US" dirty="0">
                <a:latin typeface="Cambria" pitchFamily="18" charset="0"/>
              </a:rPr>
              <a:t> = y</a:t>
            </a:r>
          </a:p>
          <a:p>
            <a:pPr algn="ctr"/>
            <a:endParaRPr lang="en-US" dirty="0"/>
          </a:p>
          <a:p>
            <a:pPr algn="ctr"/>
            <a:endParaRPr lang="el-GR" dirty="0"/>
          </a:p>
        </p:txBody>
      </p:sp>
      <p:cxnSp>
        <p:nvCxnSpPr>
          <p:cNvPr id="8" name="Ευθεία γραμμή σύνδεσης 7"/>
          <p:cNvCxnSpPr/>
          <p:nvPr/>
        </p:nvCxnSpPr>
        <p:spPr>
          <a:xfrm>
            <a:off x="2891458" y="2852935"/>
            <a:ext cx="0" cy="1512168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Ευθεία γραμμή σύνδεσης 17"/>
          <p:cNvCxnSpPr/>
          <p:nvPr/>
        </p:nvCxnSpPr>
        <p:spPr>
          <a:xfrm flipH="1">
            <a:off x="1235274" y="2852935"/>
            <a:ext cx="1656184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Ορθογώνιο 16"/>
          <p:cNvSpPr/>
          <p:nvPr/>
        </p:nvSpPr>
        <p:spPr>
          <a:xfrm>
            <a:off x="2711438" y="4437111"/>
            <a:ext cx="612068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2</a:t>
            </a:r>
            <a:r>
              <a:rPr lang="el-GR" dirty="0">
                <a:latin typeface="Cambria" pitchFamily="18" charset="0"/>
              </a:rPr>
              <a:t>εκ.</a:t>
            </a:r>
          </a:p>
        </p:txBody>
      </p:sp>
      <p:sp>
        <p:nvSpPr>
          <p:cNvPr id="24" name="Ορθογώνιο 23"/>
          <p:cNvSpPr/>
          <p:nvPr/>
        </p:nvSpPr>
        <p:spPr>
          <a:xfrm flipH="1">
            <a:off x="299170" y="2582905"/>
            <a:ext cx="864096" cy="48605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$</a:t>
            </a:r>
            <a:r>
              <a:rPr lang="el-GR" dirty="0">
                <a:latin typeface="Cambria" pitchFamily="18" charset="0"/>
              </a:rPr>
              <a:t>50εκ.</a:t>
            </a:r>
          </a:p>
        </p:txBody>
      </p:sp>
      <p:cxnSp>
        <p:nvCxnSpPr>
          <p:cNvPr id="11" name="Ευθεία γραμμή σύνδεσης 10">
            <a:extLst>
              <a:ext uri="{FF2B5EF4-FFF2-40B4-BE49-F238E27FC236}">
                <a16:creationId xmlns:a16="http://schemas.microsoft.com/office/drawing/2014/main" id="{E23BBA45-CF7D-4FF5-93A7-A7C0E0A400B3}"/>
              </a:ext>
            </a:extLst>
          </p:cNvPr>
          <p:cNvCxnSpPr/>
          <p:nvPr/>
        </p:nvCxnSpPr>
        <p:spPr>
          <a:xfrm flipV="1">
            <a:off x="1163266" y="1916831"/>
            <a:ext cx="0" cy="24368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Ευθεία γραμμή σύνδεσης 20">
            <a:extLst>
              <a:ext uri="{FF2B5EF4-FFF2-40B4-BE49-F238E27FC236}">
                <a16:creationId xmlns:a16="http://schemas.microsoft.com/office/drawing/2014/main" id="{38DAE1FD-82D9-4770-9DC0-F2F444311AFA}"/>
              </a:ext>
            </a:extLst>
          </p:cNvPr>
          <p:cNvCxnSpPr/>
          <p:nvPr/>
        </p:nvCxnSpPr>
        <p:spPr>
          <a:xfrm>
            <a:off x="1163266" y="4353669"/>
            <a:ext cx="3600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9485726-51B7-5847-E92C-D14B19A4EB0D}"/>
              </a:ext>
            </a:extLst>
          </p:cNvPr>
          <p:cNvSpPr txBox="1"/>
          <p:nvPr/>
        </p:nvSpPr>
        <p:spPr>
          <a:xfrm>
            <a:off x="696686" y="5138057"/>
            <a:ext cx="2797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y=25$/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hr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, N = 2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εκ.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Hrs</a:t>
            </a:r>
            <a:endParaRPr lang="el-GR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l-GR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AS = Y = 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$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50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εκ.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Ορθογώνιο 11">
            <a:extLst>
              <a:ext uri="{FF2B5EF4-FFF2-40B4-BE49-F238E27FC236}">
                <a16:creationId xmlns:a16="http://schemas.microsoft.com/office/drawing/2014/main" id="{E762373D-8467-7910-0DC1-09D905D8BC15}"/>
              </a:ext>
            </a:extLst>
          </p:cNvPr>
          <p:cNvSpPr/>
          <p:nvPr/>
        </p:nvSpPr>
        <p:spPr>
          <a:xfrm>
            <a:off x="9021908" y="1394771"/>
            <a:ext cx="360040" cy="46805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>
                <a:latin typeface="Cambria" pitchFamily="18" charset="0"/>
              </a:rPr>
              <a:t>Υ</a:t>
            </a:r>
          </a:p>
        </p:txBody>
      </p:sp>
    </p:spTree>
    <p:extLst>
      <p:ext uri="{BB962C8B-B14F-4D97-AF65-F5344CB8AC3E}">
        <p14:creationId xmlns:p14="http://schemas.microsoft.com/office/powerpoint/2010/main" val="28715777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61649" y="0"/>
            <a:ext cx="10198847" cy="476672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FF0000"/>
                </a:solidFill>
                <a:latin typeface="Cambria" pitchFamily="18" charset="0"/>
              </a:rPr>
              <a:t>Συνολική Ζήτηση Απασχόληση και Ανεργία </a:t>
            </a:r>
            <a:r>
              <a:rPr lang="en-US" sz="2800" dirty="0">
                <a:solidFill>
                  <a:srgbClr val="FF0000"/>
                </a:solidFill>
                <a:latin typeface="Cambria" pitchFamily="18" charset="0"/>
              </a:rPr>
              <a:t>-</a:t>
            </a:r>
            <a:r>
              <a:rPr lang="el-GR" sz="2800" dirty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Cambria" pitchFamily="18" charset="0"/>
              </a:rPr>
              <a:t>A</a:t>
            </a:r>
            <a:endParaRPr lang="el-GR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Θέση περιεχομένου 2"/>
              <p:cNvSpPr>
                <a:spLocks noGrp="1"/>
              </p:cNvSpPr>
              <p:nvPr>
                <p:ph idx="1"/>
              </p:nvPr>
            </p:nvSpPr>
            <p:spPr>
              <a:xfrm>
                <a:off x="361649" y="830175"/>
                <a:ext cx="4468631" cy="573325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4. </a:t>
                </a:r>
                <a:r>
                  <a:rPr lang="el-GR" sz="1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Ζήτηση σε κλειστή οικονομία χωρίς δημόσιο τομέα</a:t>
                </a:r>
              </a:p>
              <a:p>
                <a:pPr marL="0" indent="0">
                  <a:buNone/>
                </a:pPr>
                <a:r>
                  <a:rPr lang="en-US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AD</a:t>
                </a:r>
                <a:r>
                  <a:rPr lang="el-GR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 </a:t>
                </a:r>
                <a:r>
                  <a:rPr lang="en-US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=</a:t>
                </a:r>
                <a:r>
                  <a:rPr lang="el-GR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 </a:t>
                </a:r>
                <a:r>
                  <a:rPr lang="en-US" sz="1800" dirty="0" err="1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cwN</a:t>
                </a:r>
                <a:r>
                  <a:rPr lang="en-US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acc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𝐼</m:t>
                        </m:r>
                      </m:e>
                    </m:acc>
                  </m:oMath>
                </a14:m>
                <a:endParaRPr lang="en-US" sz="18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l-GR" sz="18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5. </a:t>
                </a:r>
                <a:r>
                  <a:rPr lang="el-GR" sz="1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Απασχόληση ισορροπίας </a:t>
                </a:r>
                <a:r>
                  <a:rPr lang="en-US" sz="1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N*  </a:t>
                </a:r>
                <a:endParaRPr lang="el-GR" sz="18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AS = AD </a:t>
                </a:r>
                <a:r>
                  <a:rPr lang="en-US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 y N =</a:t>
                </a:r>
                <a:r>
                  <a:rPr lang="en-US" sz="1800" dirty="0"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accPr>
                      <m:e>
                        <m:r>
                          <a:rPr lang="en-US" sz="1800" i="1">
                            <a:latin typeface="Cambria Math" panose="02040503050406030204" pitchFamily="18" charset="0"/>
                            <a:sym typeface="Wingdings" pitchFamily="2" charset="2"/>
                          </a:rPr>
                          <m:t>𝐼</m:t>
                        </m:r>
                      </m:e>
                    </m:acc>
                  </m:oMath>
                </a14:m>
                <a:r>
                  <a:rPr lang="en-US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 + c w N   y N – c w N =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accPr>
                      <m:e>
                        <m:r>
                          <a:rPr lang="en-US" sz="1800" i="1">
                            <a:latin typeface="Cambria Math" panose="02040503050406030204" pitchFamily="18" charset="0"/>
                            <a:sym typeface="Wingdings" pitchFamily="2" charset="2"/>
                          </a:rPr>
                          <m:t>𝐼</m:t>
                        </m:r>
                      </m:e>
                    </m:acc>
                  </m:oMath>
                </a14:m>
                <a:r>
                  <a:rPr lang="en-US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  </a:t>
                </a:r>
                <a:r>
                  <a:rPr lang="el-GR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 </a:t>
                </a:r>
                <a:r>
                  <a:rPr lang="en-US" sz="1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(y – c w)N =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accPr>
                      <m:e>
                        <m:r>
                          <a:rPr lang="en-US" sz="1800" i="1">
                            <a:latin typeface="Cambria Math" panose="02040503050406030204" pitchFamily="18" charset="0"/>
                            <a:sym typeface="Wingdings" pitchFamily="2" charset="2"/>
                          </a:rPr>
                          <m:t>𝐼</m:t>
                        </m:r>
                      </m:e>
                    </m:acc>
                  </m:oMath>
                </a14:m>
                <a:r>
                  <a:rPr lang="en-US" sz="1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sz="2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Ν</m:t>
                        </m:r>
                      </m:e>
                      <m:sup>
                        <m:r>
                          <a:rPr lang="el-GR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b="1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𝐼</m:t>
                            </m:r>
                          </m:e>
                        </m:acc>
                      </m:num>
                      <m:den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𝒚</m:t>
                        </m:r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𝒄𝒘</m:t>
                        </m:r>
                      </m:den>
                    </m:f>
                  </m:oMath>
                </a14:m>
                <a:endParaRPr lang="el-GR" sz="18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l-GR" sz="18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(y – c w)</a:t>
                </a:r>
                <a:r>
                  <a:rPr lang="el-GR" sz="1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&gt; 0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18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N*</a:t>
                </a:r>
                <a:r>
                  <a:rPr lang="en-US" sz="1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= </a:t>
                </a:r>
                <a:r>
                  <a:rPr lang="el-GR" sz="18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απασχόληση</a:t>
                </a:r>
                <a:r>
                  <a:rPr lang="el-GR" sz="1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ισορροπίας. </a:t>
                </a:r>
              </a:p>
              <a:p>
                <a:pPr marL="0" indent="0">
                  <a:buNone/>
                </a:pPr>
                <a:r>
                  <a:rPr lang="el-GR" sz="1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Το επίπεδο απασχόλησης που αντιστοιχεί στην ισορροπία της </a:t>
                </a:r>
                <a:r>
                  <a:rPr lang="el-GR" sz="18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αγοράς προϊόντων</a:t>
                </a:r>
                <a:endParaRPr lang="en-US" sz="1800" b="1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18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Y*</a:t>
                </a:r>
                <a:r>
                  <a:rPr lang="el-GR" sz="18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8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=</a:t>
                </a:r>
                <a:r>
                  <a:rPr lang="el-GR" sz="18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8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y N* </a:t>
                </a:r>
                <a:r>
                  <a:rPr lang="el-GR" sz="18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προϊόν ισορροπίας</a:t>
                </a:r>
              </a:p>
            </p:txBody>
          </p:sp>
        </mc:Choice>
        <mc:Fallback xmlns="">
          <p:sp>
            <p:nvSpPr>
              <p:cNvPr id="3" name="Θέση περιεχομένου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1649" y="830175"/>
                <a:ext cx="4468631" cy="5733256"/>
              </a:xfrm>
              <a:blipFill>
                <a:blip r:embed="rId2"/>
                <a:stretch>
                  <a:fillRect l="-1133" t="-1106"/>
                </a:stretch>
              </a:blipFill>
            </p:spPr>
            <p:txBody>
              <a:bodyPr/>
              <a:lstStyle/>
              <a:p>
                <a:r>
                  <a:rPr lang="en-G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Ευθεία γραμμή σύνδεσης 10"/>
          <p:cNvCxnSpPr/>
          <p:nvPr/>
        </p:nvCxnSpPr>
        <p:spPr>
          <a:xfrm flipV="1">
            <a:off x="5551983" y="3319399"/>
            <a:ext cx="3384376" cy="208823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Ευθεία γραμμή σύνδεσης 13"/>
          <p:cNvCxnSpPr/>
          <p:nvPr/>
        </p:nvCxnSpPr>
        <p:spPr>
          <a:xfrm flipV="1">
            <a:off x="5551983" y="2599319"/>
            <a:ext cx="3168352" cy="19165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Ορθογώνιο 15"/>
          <p:cNvSpPr/>
          <p:nvPr/>
        </p:nvSpPr>
        <p:spPr>
          <a:xfrm>
            <a:off x="8792343" y="3175383"/>
            <a:ext cx="1152128" cy="5040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C = </a:t>
            </a:r>
            <a:r>
              <a:rPr lang="en-US" dirty="0" err="1">
                <a:latin typeface="Cambria" pitchFamily="18" charset="0"/>
              </a:rPr>
              <a:t>cwN</a:t>
            </a:r>
            <a:endParaRPr lang="el-GR" dirty="0">
              <a:latin typeface="Cambria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Ορθογώνιο 16"/>
              <p:cNvSpPr/>
              <p:nvPr/>
            </p:nvSpPr>
            <p:spPr>
              <a:xfrm>
                <a:off x="8432303" y="2311287"/>
                <a:ext cx="1512168" cy="28803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latin typeface="Cambria" pitchFamily="18" charset="0"/>
                  </a:rPr>
                  <a:t>AD</a:t>
                </a:r>
                <a:r>
                  <a:rPr lang="el-GR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=</a:t>
                </a:r>
                <a:r>
                  <a:rPr lang="el-GR" dirty="0">
                    <a:latin typeface="Cambria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sym typeface="Wingdings" pitchFamily="2" charset="2"/>
                          </a:rPr>
                          <m:t>𝐼</m:t>
                        </m:r>
                      </m:e>
                    </m:acc>
                  </m:oMath>
                </a14:m>
                <a:r>
                  <a:rPr lang="en-US" dirty="0">
                    <a:latin typeface="Cambria" pitchFamily="18" charset="0"/>
                  </a:rPr>
                  <a:t> + </a:t>
                </a:r>
                <a:r>
                  <a:rPr lang="en-US" dirty="0" err="1">
                    <a:latin typeface="Cambria" pitchFamily="18" charset="0"/>
                  </a:rPr>
                  <a:t>cwN</a:t>
                </a:r>
                <a:endParaRPr lang="el-GR" dirty="0">
                  <a:latin typeface="Cambria" pitchFamily="18" charset="0"/>
                </a:endParaRPr>
              </a:p>
            </p:txBody>
          </p:sp>
        </mc:Choice>
        <mc:Fallback xmlns="">
          <p:sp>
            <p:nvSpPr>
              <p:cNvPr id="17" name="Ορθογώνιο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2303" y="2311287"/>
                <a:ext cx="1512168" cy="288032"/>
              </a:xfrm>
              <a:prstGeom prst="rect">
                <a:avLst/>
              </a:prstGeom>
              <a:blipFill>
                <a:blip r:embed="rId3"/>
                <a:stretch>
                  <a:fillRect l="-1667" t="-20833" r="-2500" b="-5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Ορθογώνιο 17"/>
          <p:cNvSpPr/>
          <p:nvPr/>
        </p:nvSpPr>
        <p:spPr>
          <a:xfrm>
            <a:off x="10736559" y="2815343"/>
            <a:ext cx="1368152" cy="5040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latin typeface="Cambria" pitchFamily="18" charset="0"/>
              </a:rPr>
              <a:t>Κλίση</a:t>
            </a:r>
            <a:r>
              <a:rPr lang="en-US" dirty="0">
                <a:latin typeface="Cambria" pitchFamily="18" charset="0"/>
              </a:rPr>
              <a:t> = </a:t>
            </a:r>
            <a:r>
              <a:rPr lang="en-US" dirty="0" err="1">
                <a:latin typeface="Cambria" pitchFamily="18" charset="0"/>
              </a:rPr>
              <a:t>cw</a:t>
            </a:r>
            <a:endParaRPr lang="el-GR" dirty="0">
              <a:latin typeface="Cambria" pitchFamily="18" charset="0"/>
            </a:endParaRPr>
          </a:p>
        </p:txBody>
      </p:sp>
      <p:cxnSp>
        <p:nvCxnSpPr>
          <p:cNvPr id="20" name="Ευθύγραμμο βέλος σύνδεσης 19"/>
          <p:cNvCxnSpPr>
            <a:cxnSpLocks/>
          </p:cNvCxnSpPr>
          <p:nvPr/>
        </p:nvCxnSpPr>
        <p:spPr>
          <a:xfrm>
            <a:off x="9944471" y="2455303"/>
            <a:ext cx="792088" cy="44104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Ευθύγραμμο βέλος σύνδεσης 21"/>
          <p:cNvCxnSpPr>
            <a:cxnSpLocks/>
            <a:stCxn id="16" idx="3"/>
          </p:cNvCxnSpPr>
          <p:nvPr/>
        </p:nvCxnSpPr>
        <p:spPr>
          <a:xfrm flipV="1">
            <a:off x="9944471" y="3229389"/>
            <a:ext cx="792088" cy="19802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Ορθογώνιο 24"/>
          <p:cNvSpPr/>
          <p:nvPr/>
        </p:nvSpPr>
        <p:spPr>
          <a:xfrm>
            <a:off x="9214190" y="5515643"/>
            <a:ext cx="576064" cy="21602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N</a:t>
            </a:r>
            <a:endParaRPr lang="el-GR" dirty="0">
              <a:latin typeface="Cambria" pitchFamily="18" charset="0"/>
            </a:endParaRPr>
          </a:p>
        </p:txBody>
      </p:sp>
      <p:sp>
        <p:nvSpPr>
          <p:cNvPr id="26" name="Ορθογώνιο 25"/>
          <p:cNvSpPr/>
          <p:nvPr/>
        </p:nvSpPr>
        <p:spPr>
          <a:xfrm>
            <a:off x="4975919" y="2891678"/>
            <a:ext cx="504056" cy="25202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AD</a:t>
            </a:r>
            <a:endParaRPr lang="el-GR" dirty="0">
              <a:latin typeface="Cambria" pitchFamily="18" charset="0"/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4957918" y="4867571"/>
            <a:ext cx="396044" cy="21602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latin typeface="Cambria" pitchFamily="18" charset="0"/>
              </a:rPr>
              <a:t>Ι</a:t>
            </a:r>
          </a:p>
        </p:txBody>
      </p:sp>
      <p:cxnSp>
        <p:nvCxnSpPr>
          <p:cNvPr id="19" name="Ευθεία γραμμή σύνδεσης 18"/>
          <p:cNvCxnSpPr/>
          <p:nvPr/>
        </p:nvCxnSpPr>
        <p:spPr>
          <a:xfrm flipV="1">
            <a:off x="5551983" y="4363515"/>
            <a:ext cx="3744416" cy="1044116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Ορθογώνιο 9"/>
          <p:cNvSpPr/>
          <p:nvPr/>
        </p:nvSpPr>
        <p:spPr>
          <a:xfrm>
            <a:off x="9296398" y="4255503"/>
            <a:ext cx="1329747" cy="72008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C’</a:t>
            </a:r>
            <a:r>
              <a:rPr lang="el-GR" dirty="0">
                <a:latin typeface="Cambria" pitchFamily="18" charset="0"/>
              </a:rPr>
              <a:t> </a:t>
            </a:r>
            <a:r>
              <a:rPr lang="en-US" dirty="0">
                <a:latin typeface="Cambria" pitchFamily="18" charset="0"/>
              </a:rPr>
              <a:t>=</a:t>
            </a:r>
            <a:r>
              <a:rPr lang="el-GR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cw’N</a:t>
            </a:r>
            <a:endParaRPr lang="en-US" dirty="0">
              <a:latin typeface="Cambria" pitchFamily="18" charset="0"/>
            </a:endParaRPr>
          </a:p>
          <a:p>
            <a:pPr algn="ctr"/>
            <a:r>
              <a:rPr lang="en-US" dirty="0">
                <a:latin typeface="Cambria" pitchFamily="18" charset="0"/>
              </a:rPr>
              <a:t>w’</a:t>
            </a:r>
            <a:r>
              <a:rPr lang="el-GR" dirty="0">
                <a:latin typeface="Cambria" pitchFamily="18" charset="0"/>
              </a:rPr>
              <a:t> </a:t>
            </a:r>
            <a:r>
              <a:rPr lang="en-US" dirty="0">
                <a:latin typeface="Cambria" pitchFamily="18" charset="0"/>
              </a:rPr>
              <a:t>&lt;</a:t>
            </a:r>
            <a:r>
              <a:rPr lang="el-GR" dirty="0">
                <a:latin typeface="Cambria" pitchFamily="18" charset="0"/>
              </a:rPr>
              <a:t> </a:t>
            </a:r>
            <a:r>
              <a:rPr lang="en-US" dirty="0">
                <a:latin typeface="Cambria" pitchFamily="18" charset="0"/>
              </a:rPr>
              <a:t>w</a:t>
            </a:r>
            <a:endParaRPr lang="el-GR" dirty="0">
              <a:latin typeface="Cambria" pitchFamily="18" charset="0"/>
            </a:endParaRPr>
          </a:p>
        </p:txBody>
      </p:sp>
      <p:cxnSp>
        <p:nvCxnSpPr>
          <p:cNvPr id="9" name="Ευθεία γραμμή σύνδεσης 8">
            <a:extLst>
              <a:ext uri="{FF2B5EF4-FFF2-40B4-BE49-F238E27FC236}">
                <a16:creationId xmlns:a16="http://schemas.microsoft.com/office/drawing/2014/main" id="{83A40DBF-CA83-40AE-9F81-6C1DBDDC4934}"/>
              </a:ext>
            </a:extLst>
          </p:cNvPr>
          <p:cNvCxnSpPr/>
          <p:nvPr/>
        </p:nvCxnSpPr>
        <p:spPr>
          <a:xfrm flipV="1">
            <a:off x="5551983" y="2928407"/>
            <a:ext cx="0" cy="247922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Ευθεία γραμμή σύνδεσης 12">
            <a:extLst>
              <a:ext uri="{FF2B5EF4-FFF2-40B4-BE49-F238E27FC236}">
                <a16:creationId xmlns:a16="http://schemas.microsoft.com/office/drawing/2014/main" id="{2802F1DA-CFB7-42BE-A5AC-387C5BC7C95B}"/>
              </a:ext>
            </a:extLst>
          </p:cNvPr>
          <p:cNvCxnSpPr>
            <a:cxnSpLocks/>
          </p:cNvCxnSpPr>
          <p:nvPr/>
        </p:nvCxnSpPr>
        <p:spPr>
          <a:xfrm flipV="1">
            <a:off x="5551983" y="5387402"/>
            <a:ext cx="3969116" cy="2022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Left Brace 11">
            <a:extLst>
              <a:ext uri="{FF2B5EF4-FFF2-40B4-BE49-F238E27FC236}">
                <a16:creationId xmlns:a16="http://schemas.microsoft.com/office/drawing/2014/main" id="{B271C979-1758-4CAB-5CF6-7A5C4FAD7848}"/>
              </a:ext>
            </a:extLst>
          </p:cNvPr>
          <p:cNvSpPr/>
          <p:nvPr/>
        </p:nvSpPr>
        <p:spPr>
          <a:xfrm>
            <a:off x="5335959" y="4515915"/>
            <a:ext cx="189735" cy="891716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4466796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981200" y="188640"/>
            <a:ext cx="8229600" cy="432048"/>
          </a:xfrm>
        </p:spPr>
        <p:txBody>
          <a:bodyPr>
            <a:noAutofit/>
          </a:bodyPr>
          <a:lstStyle/>
          <a:p>
            <a:r>
              <a:rPr lang="el-GR" sz="3200" dirty="0">
                <a:solidFill>
                  <a:srgbClr val="FF0000"/>
                </a:solidFill>
                <a:latin typeface="Cambria" pitchFamily="18" charset="0"/>
              </a:rPr>
              <a:t>Απασχόληση ισορροπίας Ν*</a:t>
            </a:r>
            <a:r>
              <a:rPr lang="en-US" sz="3200" dirty="0">
                <a:solidFill>
                  <a:srgbClr val="FF0000"/>
                </a:solidFill>
                <a:latin typeface="Cambria" pitchFamily="18" charset="0"/>
              </a:rPr>
              <a:t> - </a:t>
            </a:r>
            <a:r>
              <a:rPr lang="el-GR" sz="3200" dirty="0">
                <a:solidFill>
                  <a:srgbClr val="FF0000"/>
                </a:solidFill>
                <a:latin typeface="Cambria" pitchFamily="18" charset="0"/>
              </a:rPr>
              <a:t>ανεργία 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775520" y="764704"/>
            <a:ext cx="8568952" cy="576064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l-GR" dirty="0"/>
          </a:p>
        </p:txBody>
      </p:sp>
      <p:cxnSp>
        <p:nvCxnSpPr>
          <p:cNvPr id="5" name="Ευθεία γραμμή σύνδεσης 4"/>
          <p:cNvCxnSpPr>
            <a:cxnSpLocks/>
          </p:cNvCxnSpPr>
          <p:nvPr/>
        </p:nvCxnSpPr>
        <p:spPr>
          <a:xfrm>
            <a:off x="2420219" y="1132609"/>
            <a:ext cx="0" cy="337651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Ευθεία γραμμή σύνδεσης 5"/>
          <p:cNvCxnSpPr>
            <a:cxnSpLocks/>
          </p:cNvCxnSpPr>
          <p:nvPr/>
        </p:nvCxnSpPr>
        <p:spPr>
          <a:xfrm flipH="1">
            <a:off x="2420219" y="4500500"/>
            <a:ext cx="5980037" cy="4019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Ορθογώνιο 8"/>
          <p:cNvSpPr/>
          <p:nvPr/>
        </p:nvSpPr>
        <p:spPr>
          <a:xfrm>
            <a:off x="1919536" y="1196752"/>
            <a:ext cx="360040" cy="36004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Y</a:t>
            </a:r>
            <a:endParaRPr lang="el-GR" dirty="0"/>
          </a:p>
        </p:txBody>
      </p:sp>
      <p:sp>
        <p:nvSpPr>
          <p:cNvPr id="10" name="Ορθογώνιο 9"/>
          <p:cNvSpPr/>
          <p:nvPr/>
        </p:nvSpPr>
        <p:spPr>
          <a:xfrm>
            <a:off x="8112224" y="4653136"/>
            <a:ext cx="576064" cy="21602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</a:t>
            </a:r>
            <a:endParaRPr lang="el-GR" dirty="0"/>
          </a:p>
        </p:txBody>
      </p:sp>
      <p:cxnSp>
        <p:nvCxnSpPr>
          <p:cNvPr id="12" name="Ευθεία γραμμή σύνδεσης 11"/>
          <p:cNvCxnSpPr/>
          <p:nvPr/>
        </p:nvCxnSpPr>
        <p:spPr>
          <a:xfrm flipV="1">
            <a:off x="2420220" y="1124744"/>
            <a:ext cx="4899917" cy="338437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Ευθεία γραμμή σύνδεσης 13"/>
          <p:cNvCxnSpPr/>
          <p:nvPr/>
        </p:nvCxnSpPr>
        <p:spPr>
          <a:xfrm flipV="1">
            <a:off x="2392736" y="2708920"/>
            <a:ext cx="5287441" cy="183177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Ευθεία γραμμή σύνδεσης 15"/>
          <p:cNvCxnSpPr/>
          <p:nvPr/>
        </p:nvCxnSpPr>
        <p:spPr>
          <a:xfrm flipV="1">
            <a:off x="2420220" y="1556792"/>
            <a:ext cx="5259957" cy="172819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Ευθεία γραμμή σύνδεσης 18"/>
          <p:cNvCxnSpPr>
            <a:cxnSpLocks/>
          </p:cNvCxnSpPr>
          <p:nvPr/>
        </p:nvCxnSpPr>
        <p:spPr>
          <a:xfrm>
            <a:off x="5807968" y="2132856"/>
            <a:ext cx="1" cy="2367644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Ορθογώνιο 19"/>
          <p:cNvSpPr/>
          <p:nvPr/>
        </p:nvSpPr>
        <p:spPr>
          <a:xfrm>
            <a:off x="1908494" y="3777335"/>
            <a:ext cx="473199" cy="21602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I</a:t>
            </a:r>
            <a:endParaRPr lang="el-GR" dirty="0">
              <a:latin typeface="Cambria" pitchFamily="18" charset="0"/>
            </a:endParaRPr>
          </a:p>
        </p:txBody>
      </p:sp>
      <p:sp>
        <p:nvSpPr>
          <p:cNvPr id="21" name="Ορθογώνιο 20"/>
          <p:cNvSpPr/>
          <p:nvPr/>
        </p:nvSpPr>
        <p:spPr>
          <a:xfrm>
            <a:off x="5519936" y="4540696"/>
            <a:ext cx="504056" cy="47248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N*</a:t>
            </a:r>
            <a:endParaRPr lang="el-GR" dirty="0">
              <a:latin typeface="Cambria" pitchFamily="18" charset="0"/>
            </a:endParaRPr>
          </a:p>
        </p:txBody>
      </p:sp>
      <p:sp>
        <p:nvSpPr>
          <p:cNvPr id="22" name="Ορθογώνιο 21"/>
          <p:cNvSpPr/>
          <p:nvPr/>
        </p:nvSpPr>
        <p:spPr>
          <a:xfrm>
            <a:off x="4007768" y="4653136"/>
            <a:ext cx="648072" cy="21602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N-</a:t>
            </a:r>
            <a:endParaRPr lang="el-GR" dirty="0">
              <a:latin typeface="Cambria" pitchFamily="18" charset="0"/>
            </a:endParaRPr>
          </a:p>
        </p:txBody>
      </p:sp>
      <p:cxnSp>
        <p:nvCxnSpPr>
          <p:cNvPr id="24" name="Ευθεία γραμμή σύνδεσης 23"/>
          <p:cNvCxnSpPr>
            <a:cxnSpLocks/>
          </p:cNvCxnSpPr>
          <p:nvPr/>
        </p:nvCxnSpPr>
        <p:spPr>
          <a:xfrm flipV="1">
            <a:off x="4331804" y="2596716"/>
            <a:ext cx="0" cy="1912404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Ορθογώνιο 25"/>
          <p:cNvSpPr/>
          <p:nvPr/>
        </p:nvSpPr>
        <p:spPr>
          <a:xfrm>
            <a:off x="6744072" y="4653136"/>
            <a:ext cx="576064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N+</a:t>
            </a:r>
            <a:endParaRPr lang="el-GR" dirty="0">
              <a:latin typeface="Cambria" pitchFamily="18" charset="0"/>
            </a:endParaRPr>
          </a:p>
        </p:txBody>
      </p:sp>
      <p:cxnSp>
        <p:nvCxnSpPr>
          <p:cNvPr id="28" name="Ευθεία γραμμή σύνδεσης 27"/>
          <p:cNvCxnSpPr>
            <a:cxnSpLocks/>
            <a:endCxn id="51" idx="0"/>
          </p:cNvCxnSpPr>
          <p:nvPr/>
        </p:nvCxnSpPr>
        <p:spPr>
          <a:xfrm flipV="1">
            <a:off x="7068108" y="1315792"/>
            <a:ext cx="0" cy="3193328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Ορθογώνιο 31"/>
          <p:cNvSpPr/>
          <p:nvPr/>
        </p:nvSpPr>
        <p:spPr>
          <a:xfrm>
            <a:off x="7320136" y="739729"/>
            <a:ext cx="937710" cy="43204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AS = </a:t>
            </a:r>
            <a:r>
              <a:rPr lang="en-US" dirty="0" err="1">
                <a:latin typeface="Cambria" pitchFamily="18" charset="0"/>
              </a:rPr>
              <a:t>yN</a:t>
            </a:r>
            <a:endParaRPr lang="el-GR" dirty="0">
              <a:latin typeface="Cambria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Ορθογώνιο 32"/>
              <p:cNvSpPr/>
              <p:nvPr/>
            </p:nvSpPr>
            <p:spPr>
              <a:xfrm>
                <a:off x="7560058" y="1538790"/>
                <a:ext cx="1840420" cy="32403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latin typeface="Cambria" pitchFamily="18" charset="0"/>
                  </a:rPr>
                  <a:t>AD =</a:t>
                </a:r>
                <a:r>
                  <a:rPr lang="en-US" dirty="0"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sym typeface="Wingdings" pitchFamily="2" charset="2"/>
                          </a:rPr>
                          <m:t>𝐼</m:t>
                        </m:r>
                      </m:e>
                    </m:acc>
                  </m:oMath>
                </a14:m>
                <a:r>
                  <a:rPr lang="en-US" dirty="0">
                    <a:latin typeface="Cambria" pitchFamily="18" charset="0"/>
                  </a:rPr>
                  <a:t> + </a:t>
                </a:r>
                <a:r>
                  <a:rPr lang="en-US" dirty="0" err="1">
                    <a:latin typeface="Cambria" pitchFamily="18" charset="0"/>
                  </a:rPr>
                  <a:t>cwN</a:t>
                </a:r>
                <a:endParaRPr lang="el-GR" dirty="0">
                  <a:latin typeface="Cambria" pitchFamily="18" charset="0"/>
                </a:endParaRPr>
              </a:p>
            </p:txBody>
          </p:sp>
        </mc:Choice>
        <mc:Fallback xmlns="">
          <p:sp>
            <p:nvSpPr>
              <p:cNvPr id="33" name="Ορθογώνιο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0058" y="1538790"/>
                <a:ext cx="1840420" cy="324036"/>
              </a:xfrm>
              <a:prstGeom prst="rect">
                <a:avLst/>
              </a:prstGeom>
              <a:blipFill>
                <a:blip r:embed="rId2"/>
                <a:stretch>
                  <a:fillRect t="-14815" b="-333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Ορθογώνιο 33"/>
          <p:cNvSpPr/>
          <p:nvPr/>
        </p:nvSpPr>
        <p:spPr>
          <a:xfrm>
            <a:off x="7680176" y="2596716"/>
            <a:ext cx="432048" cy="40023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C</a:t>
            </a:r>
            <a:endParaRPr lang="el-GR" dirty="0">
              <a:latin typeface="Cambria" pitchFamily="18" charset="0"/>
            </a:endParaRPr>
          </a:p>
        </p:txBody>
      </p:sp>
      <p:cxnSp>
        <p:nvCxnSpPr>
          <p:cNvPr id="36" name="Ευθύγραμμο βέλος σύνδεσης 35"/>
          <p:cNvCxnSpPr/>
          <p:nvPr/>
        </p:nvCxnSpPr>
        <p:spPr>
          <a:xfrm>
            <a:off x="4439318" y="5013176"/>
            <a:ext cx="1080619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Ευθύγραμμο βέλος σύνδεσης 36"/>
          <p:cNvCxnSpPr/>
          <p:nvPr/>
        </p:nvCxnSpPr>
        <p:spPr>
          <a:xfrm flipH="1">
            <a:off x="6023992" y="5013176"/>
            <a:ext cx="1008112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Ευθεία γραμμή σύνδεσης 42"/>
          <p:cNvCxnSpPr>
            <a:cxnSpLocks/>
            <a:stCxn id="46" idx="3"/>
          </p:cNvCxnSpPr>
          <p:nvPr/>
        </p:nvCxnSpPr>
        <p:spPr>
          <a:xfrm flipV="1">
            <a:off x="2347426" y="2132856"/>
            <a:ext cx="3460543" cy="20098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Ορθογώνιο 45"/>
          <p:cNvSpPr/>
          <p:nvPr/>
        </p:nvSpPr>
        <p:spPr>
          <a:xfrm>
            <a:off x="1370170" y="1921024"/>
            <a:ext cx="977256" cy="46386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latin typeface="Cambria" pitchFamily="18" charset="0"/>
              </a:rPr>
              <a:t>Υ*</a:t>
            </a:r>
            <a:r>
              <a:rPr lang="en-US" dirty="0">
                <a:latin typeface="Cambria" pitchFamily="18" charset="0"/>
              </a:rPr>
              <a:t>=</a:t>
            </a:r>
            <a:r>
              <a:rPr lang="en-US" dirty="0" err="1">
                <a:latin typeface="Cambria" pitchFamily="18" charset="0"/>
              </a:rPr>
              <a:t>yN</a:t>
            </a:r>
            <a:r>
              <a:rPr lang="en-US" dirty="0">
                <a:latin typeface="Cambria" pitchFamily="18" charset="0"/>
              </a:rPr>
              <a:t>*</a:t>
            </a:r>
            <a:endParaRPr lang="el-GR" dirty="0">
              <a:latin typeface="Cambria" pitchFamily="18" charset="0"/>
            </a:endParaRPr>
          </a:p>
        </p:txBody>
      </p:sp>
      <p:sp>
        <p:nvSpPr>
          <p:cNvPr id="48" name="Αριστερό άγκιστρο 47"/>
          <p:cNvSpPr/>
          <p:nvPr/>
        </p:nvSpPr>
        <p:spPr>
          <a:xfrm>
            <a:off x="4007768" y="2708920"/>
            <a:ext cx="324036" cy="504056"/>
          </a:xfrm>
          <a:prstGeom prst="leftBrac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 b="1" dirty="0"/>
          </a:p>
        </p:txBody>
      </p:sp>
      <p:sp>
        <p:nvSpPr>
          <p:cNvPr id="51" name="Δεξιό άγκιστρο 50"/>
          <p:cNvSpPr/>
          <p:nvPr/>
        </p:nvSpPr>
        <p:spPr>
          <a:xfrm>
            <a:off x="7068108" y="1315792"/>
            <a:ext cx="252028" cy="385015"/>
          </a:xfrm>
          <a:prstGeom prst="rightBrac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Ορθογώνιο 3"/>
          <p:cNvSpPr/>
          <p:nvPr/>
        </p:nvSpPr>
        <p:spPr>
          <a:xfrm>
            <a:off x="3215681" y="3043418"/>
            <a:ext cx="936102" cy="22577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AD&gt;AS</a:t>
            </a:r>
            <a:endParaRPr lang="el-GR" dirty="0"/>
          </a:p>
        </p:txBody>
      </p:sp>
      <p:sp>
        <p:nvSpPr>
          <p:cNvPr id="7" name="Ορθογώνιο 6"/>
          <p:cNvSpPr/>
          <p:nvPr/>
        </p:nvSpPr>
        <p:spPr>
          <a:xfrm>
            <a:off x="7356140" y="1132609"/>
            <a:ext cx="901706" cy="37588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AS&gt;AD</a:t>
            </a:r>
            <a:endParaRPr lang="el-GR" dirty="0"/>
          </a:p>
        </p:txBody>
      </p:sp>
      <p:sp>
        <p:nvSpPr>
          <p:cNvPr id="8" name="Ορθογώνιο 7"/>
          <p:cNvSpPr/>
          <p:nvPr/>
        </p:nvSpPr>
        <p:spPr>
          <a:xfrm>
            <a:off x="4359449" y="3212976"/>
            <a:ext cx="216024" cy="21602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Α</a:t>
            </a:r>
          </a:p>
        </p:txBody>
      </p:sp>
      <p:sp>
        <p:nvSpPr>
          <p:cNvPr id="11" name="Ορθογώνιο 10"/>
          <p:cNvSpPr/>
          <p:nvPr/>
        </p:nvSpPr>
        <p:spPr>
          <a:xfrm>
            <a:off x="4277299" y="2402514"/>
            <a:ext cx="162018" cy="17582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Β</a:t>
            </a:r>
          </a:p>
        </p:txBody>
      </p:sp>
      <p:sp>
        <p:nvSpPr>
          <p:cNvPr id="13" name="Ορθογώνιο 12"/>
          <p:cNvSpPr/>
          <p:nvPr/>
        </p:nvSpPr>
        <p:spPr>
          <a:xfrm>
            <a:off x="4943872" y="5830239"/>
            <a:ext cx="1656184" cy="64807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rgbClr val="FF0000"/>
                </a:solidFill>
                <a:latin typeface="Cambria" pitchFamily="18" charset="0"/>
              </a:rPr>
              <a:t>Απασχόληση ισορροπίας </a:t>
            </a:r>
            <a:endParaRPr lang="el-GR" dirty="0"/>
          </a:p>
        </p:txBody>
      </p:sp>
      <p:cxnSp>
        <p:nvCxnSpPr>
          <p:cNvPr id="17" name="Ευθύγραμμο βέλος σύνδεσης 16"/>
          <p:cNvCxnSpPr>
            <a:endCxn id="21" idx="2"/>
          </p:cNvCxnSpPr>
          <p:nvPr/>
        </p:nvCxnSpPr>
        <p:spPr>
          <a:xfrm flipV="1">
            <a:off x="5771964" y="5013176"/>
            <a:ext cx="0" cy="7920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Ορθογώνιο 28"/>
          <p:cNvSpPr/>
          <p:nvPr/>
        </p:nvSpPr>
        <p:spPr>
          <a:xfrm>
            <a:off x="2420220" y="764704"/>
            <a:ext cx="2307629" cy="36004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rgbClr val="FF0000"/>
                </a:solidFill>
                <a:latin typeface="Cambria" pitchFamily="18" charset="0"/>
              </a:rPr>
              <a:t>Προϊόν ισορροπίας </a:t>
            </a:r>
            <a:endParaRPr lang="el-GR" dirty="0"/>
          </a:p>
        </p:txBody>
      </p:sp>
      <p:cxnSp>
        <p:nvCxnSpPr>
          <p:cNvPr id="39" name="Ευθύγραμμο βέλος σύνδεσης 38"/>
          <p:cNvCxnSpPr>
            <a:cxnSpLocks/>
          </p:cNvCxnSpPr>
          <p:nvPr/>
        </p:nvCxnSpPr>
        <p:spPr>
          <a:xfrm flipH="1">
            <a:off x="2420219" y="1080788"/>
            <a:ext cx="747668" cy="105206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10562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524000" y="44624"/>
            <a:ext cx="9324528" cy="720080"/>
          </a:xfrm>
        </p:spPr>
        <p:txBody>
          <a:bodyPr>
            <a:normAutofit/>
          </a:bodyPr>
          <a:lstStyle/>
          <a:p>
            <a:r>
              <a:rPr lang="el-GR" sz="3600" dirty="0">
                <a:solidFill>
                  <a:srgbClr val="FF0000"/>
                </a:solidFill>
                <a:latin typeface="Cambria" pitchFamily="18" charset="0"/>
              </a:rPr>
              <a:t>Προσαρμογή στην ισορροπία απασχόλησης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981200" y="908721"/>
            <a:ext cx="8229600" cy="521744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ambria" pitchFamily="18" charset="0"/>
              </a:rPr>
              <a:t>N- 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 AS &lt; AD N</a:t>
            </a:r>
          </a:p>
          <a:p>
            <a:pPr marL="0" indent="0">
              <a:buNone/>
            </a:pPr>
            <a:endParaRPr lang="en-US" dirty="0">
              <a:latin typeface="Cambria" pitchFamily="18" charset="0"/>
              <a:sym typeface="Wingdings" pitchFamily="2" charset="2"/>
            </a:endParaRPr>
          </a:p>
          <a:p>
            <a:pPr marL="0" indent="0">
              <a:buNone/>
            </a:pPr>
            <a:endParaRPr lang="en-US" dirty="0">
              <a:latin typeface="Cambria" pitchFamily="18" charset="0"/>
              <a:sym typeface="Wingdings" pitchFamily="2" charset="2"/>
            </a:endParaRPr>
          </a:p>
          <a:p>
            <a:pPr marL="0" indent="0">
              <a:buNone/>
            </a:pPr>
            <a:endParaRPr lang="en-US" dirty="0">
              <a:latin typeface="Cambria" pitchFamily="18" charset="0"/>
              <a:sym typeface="Wingdings" pitchFamily="2" charset="2"/>
            </a:endParaRPr>
          </a:p>
          <a:p>
            <a:pPr marL="0" indent="0">
              <a:buNone/>
            </a:pPr>
            <a:r>
              <a:rPr lang="en-US" dirty="0">
                <a:latin typeface="Cambria" pitchFamily="18" charset="0"/>
                <a:sym typeface="Wingdings" pitchFamily="2" charset="2"/>
              </a:rPr>
              <a:t>N+  AS &gt; AD  N</a:t>
            </a:r>
            <a:endParaRPr lang="el-GR" dirty="0">
              <a:latin typeface="Cambria" pitchFamily="18" charset="0"/>
            </a:endParaRPr>
          </a:p>
        </p:txBody>
      </p:sp>
      <p:cxnSp>
        <p:nvCxnSpPr>
          <p:cNvPr id="5" name="Ευθύγραμμο βέλος σύνδεσης 4"/>
          <p:cNvCxnSpPr/>
          <p:nvPr/>
        </p:nvCxnSpPr>
        <p:spPr>
          <a:xfrm flipV="1">
            <a:off x="5249484" y="1383601"/>
            <a:ext cx="504056" cy="3600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Ευθύγραμμο βέλος σύνδεσης 5"/>
          <p:cNvCxnSpPr/>
          <p:nvPr/>
        </p:nvCxnSpPr>
        <p:spPr>
          <a:xfrm>
            <a:off x="5244313" y="1743641"/>
            <a:ext cx="432048" cy="28803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Ορθογώνιο 8"/>
          <p:cNvSpPr/>
          <p:nvPr/>
        </p:nvSpPr>
        <p:spPr>
          <a:xfrm>
            <a:off x="5720569" y="1185023"/>
            <a:ext cx="872480" cy="37413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AS (y)</a:t>
            </a:r>
            <a:endParaRPr lang="el-GR" dirty="0">
              <a:latin typeface="Cambria" pitchFamily="18" charset="0"/>
            </a:endParaRPr>
          </a:p>
        </p:txBody>
      </p:sp>
      <p:cxnSp>
        <p:nvCxnSpPr>
          <p:cNvPr id="11" name="Ευθύγραμμο βέλος σύνδεσης 10"/>
          <p:cNvCxnSpPr/>
          <p:nvPr/>
        </p:nvCxnSpPr>
        <p:spPr>
          <a:xfrm flipV="1">
            <a:off x="6593049" y="1092081"/>
            <a:ext cx="0" cy="46707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Ορθογώνιο 12"/>
          <p:cNvSpPr/>
          <p:nvPr/>
        </p:nvSpPr>
        <p:spPr>
          <a:xfrm>
            <a:off x="5720569" y="1829063"/>
            <a:ext cx="1009068" cy="37678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AD (</a:t>
            </a:r>
            <a:r>
              <a:rPr lang="en-US" dirty="0" err="1">
                <a:latin typeface="Cambria" pitchFamily="18" charset="0"/>
              </a:rPr>
              <a:t>cw</a:t>
            </a:r>
            <a:r>
              <a:rPr lang="en-US" dirty="0">
                <a:latin typeface="Cambria" pitchFamily="18" charset="0"/>
              </a:rPr>
              <a:t>)</a:t>
            </a:r>
            <a:endParaRPr lang="el-GR" dirty="0">
              <a:latin typeface="Cambria" pitchFamily="18" charset="0"/>
            </a:endParaRPr>
          </a:p>
        </p:txBody>
      </p:sp>
      <p:cxnSp>
        <p:nvCxnSpPr>
          <p:cNvPr id="14" name="Ευθύγραμμο βέλος σύνδεσης 13"/>
          <p:cNvCxnSpPr>
            <a:cxnSpLocks/>
          </p:cNvCxnSpPr>
          <p:nvPr/>
        </p:nvCxnSpPr>
        <p:spPr>
          <a:xfrm flipV="1">
            <a:off x="6756344" y="1790942"/>
            <a:ext cx="0" cy="41490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Ευθύγραμμο βέλος σύνδεσης 18"/>
          <p:cNvCxnSpPr/>
          <p:nvPr/>
        </p:nvCxnSpPr>
        <p:spPr>
          <a:xfrm>
            <a:off x="6973527" y="1710991"/>
            <a:ext cx="944488" cy="57480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Ευθύγραμμο βέλος σύνδεσης 19"/>
          <p:cNvCxnSpPr/>
          <p:nvPr/>
        </p:nvCxnSpPr>
        <p:spPr>
          <a:xfrm flipV="1">
            <a:off x="4936798" y="1359260"/>
            <a:ext cx="0" cy="46707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Ευθύγραμμο βέλος σύνδεσης 20"/>
          <p:cNvCxnSpPr/>
          <p:nvPr/>
        </p:nvCxnSpPr>
        <p:spPr>
          <a:xfrm>
            <a:off x="5089197" y="3354846"/>
            <a:ext cx="0" cy="61304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Ευθύγραμμο βέλος σύνδεσης 25"/>
          <p:cNvCxnSpPr/>
          <p:nvPr/>
        </p:nvCxnSpPr>
        <p:spPr>
          <a:xfrm flipV="1">
            <a:off x="5325796" y="3307085"/>
            <a:ext cx="504056" cy="3600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Ευθύγραμμο βέλος σύνδεσης 26"/>
          <p:cNvCxnSpPr>
            <a:cxnSpLocks/>
          </p:cNvCxnSpPr>
          <p:nvPr/>
        </p:nvCxnSpPr>
        <p:spPr>
          <a:xfrm>
            <a:off x="5343798" y="3657576"/>
            <a:ext cx="468051" cy="30661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Ορθογώνιο 27"/>
          <p:cNvSpPr/>
          <p:nvPr/>
        </p:nvSpPr>
        <p:spPr>
          <a:xfrm>
            <a:off x="5800961" y="3136894"/>
            <a:ext cx="792088" cy="34038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AS (y)</a:t>
            </a:r>
            <a:endParaRPr lang="el-GR" dirty="0">
              <a:latin typeface="Cambria" pitchFamily="18" charset="0"/>
            </a:endParaRPr>
          </a:p>
        </p:txBody>
      </p:sp>
      <p:cxnSp>
        <p:nvCxnSpPr>
          <p:cNvPr id="29" name="Ευθύγραμμο βέλος σύνδεσης 28"/>
          <p:cNvCxnSpPr/>
          <p:nvPr/>
        </p:nvCxnSpPr>
        <p:spPr>
          <a:xfrm>
            <a:off x="6627262" y="2983049"/>
            <a:ext cx="0" cy="64807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Ορθογώνιο 31"/>
          <p:cNvSpPr/>
          <p:nvPr/>
        </p:nvSpPr>
        <p:spPr>
          <a:xfrm>
            <a:off x="5753540" y="3801312"/>
            <a:ext cx="1077627" cy="32520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AD (</a:t>
            </a:r>
            <a:r>
              <a:rPr lang="en-US" dirty="0" err="1">
                <a:latin typeface="Cambria" pitchFamily="18" charset="0"/>
              </a:rPr>
              <a:t>cw</a:t>
            </a:r>
            <a:r>
              <a:rPr lang="en-US" dirty="0">
                <a:latin typeface="Cambria" pitchFamily="18" charset="0"/>
              </a:rPr>
              <a:t>)</a:t>
            </a:r>
            <a:endParaRPr lang="el-GR" dirty="0">
              <a:latin typeface="Cambria" pitchFamily="18" charset="0"/>
            </a:endParaRPr>
          </a:p>
        </p:txBody>
      </p:sp>
      <p:cxnSp>
        <p:nvCxnSpPr>
          <p:cNvPr id="33" name="Ευθύγραμμο βέλος σύνδεσης 32"/>
          <p:cNvCxnSpPr/>
          <p:nvPr/>
        </p:nvCxnSpPr>
        <p:spPr>
          <a:xfrm>
            <a:off x="6859383" y="3801312"/>
            <a:ext cx="0" cy="43204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Ευθύγραμμο βέλος σύνδεσης 34"/>
          <p:cNvCxnSpPr>
            <a:cxnSpLocks/>
          </p:cNvCxnSpPr>
          <p:nvPr/>
        </p:nvCxnSpPr>
        <p:spPr>
          <a:xfrm flipV="1">
            <a:off x="7127540" y="3088067"/>
            <a:ext cx="819247" cy="62042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Ορθογώνιο 37"/>
          <p:cNvSpPr/>
          <p:nvPr/>
        </p:nvSpPr>
        <p:spPr>
          <a:xfrm>
            <a:off x="8026802" y="2205846"/>
            <a:ext cx="2086019" cy="99991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ambria" pitchFamily="18" charset="0"/>
              </a:rPr>
              <a:t>AS = AD (N*)</a:t>
            </a:r>
            <a:endParaRPr lang="el-GR" sz="2400" b="1" dirty="0">
              <a:latin typeface="Cambria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5F6B01-4EDF-B8B2-571C-E5F75EA84471}"/>
              </a:ext>
            </a:extLst>
          </p:cNvPr>
          <p:cNvSpPr txBox="1"/>
          <p:nvPr/>
        </p:nvSpPr>
        <p:spPr>
          <a:xfrm>
            <a:off x="1077686" y="4746171"/>
            <a:ext cx="98733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latin typeface="Cambria" panose="02040503050406030204" pitchFamily="18" charset="0"/>
              </a:rPr>
              <a:t>Διαφορές μεταξύ προσφοράς και ζήτησης τείνουν να εξανεμιστούν έως ότου η οικονομία εξισορροπηθεί, δηλαδή να επιτευχθεί ένα επίπεδο απασχόλησης στο οποίο εξισώνονται η </a:t>
            </a:r>
            <a:r>
              <a:rPr lang="el-GR" dirty="0" err="1">
                <a:latin typeface="Cambria" panose="02040503050406030204" pitchFamily="18" charset="0"/>
              </a:rPr>
              <a:t>συναθροιστική</a:t>
            </a:r>
            <a:r>
              <a:rPr lang="el-GR" dirty="0">
                <a:latin typeface="Cambria" panose="02040503050406030204" pitchFamily="18" charset="0"/>
              </a:rPr>
              <a:t> προσφορά με τη </a:t>
            </a:r>
            <a:r>
              <a:rPr lang="el-GR" dirty="0" err="1">
                <a:latin typeface="Cambria" panose="02040503050406030204" pitchFamily="18" charset="0"/>
              </a:rPr>
              <a:t>συναθροιστική</a:t>
            </a:r>
            <a:r>
              <a:rPr lang="el-GR" dirty="0">
                <a:latin typeface="Cambria" panose="02040503050406030204" pitchFamily="18" charset="0"/>
              </a:rPr>
              <a:t> ζήτηση.</a:t>
            </a:r>
            <a:endParaRPr lang="en-GR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3947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346050"/>
          </a:xfrm>
        </p:spPr>
        <p:txBody>
          <a:bodyPr>
            <a:noAutofit/>
          </a:bodyPr>
          <a:lstStyle/>
          <a:p>
            <a:r>
              <a:rPr lang="el-GR" sz="3200" dirty="0">
                <a:solidFill>
                  <a:srgbClr val="FF0000"/>
                </a:solidFill>
                <a:latin typeface="Cambria" pitchFamily="18" charset="0"/>
              </a:rPr>
              <a:t>Απασχόληση ισορροπίας και ανεργία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742728" y="1271938"/>
            <a:ext cx="8507288" cy="576064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1371600" lvl="3" indent="0">
              <a:buNone/>
            </a:pPr>
            <a:endParaRPr lang="el-GR" dirty="0"/>
          </a:p>
          <a:p>
            <a:pPr marL="1371600" lvl="3" indent="0">
              <a:buNone/>
            </a:pPr>
            <a:r>
              <a:rPr lang="en-US" dirty="0"/>
              <a:t>     </a:t>
            </a:r>
          </a:p>
          <a:p>
            <a:pPr marL="1371600" lvl="3" indent="0">
              <a:buNone/>
            </a:pPr>
            <a:endParaRPr lang="en-US" dirty="0">
              <a:latin typeface="Cambria" pitchFamily="18" charset="0"/>
            </a:endParaRPr>
          </a:p>
          <a:p>
            <a:pPr marL="1371600" lvl="3" indent="0">
              <a:buNone/>
            </a:pPr>
            <a:r>
              <a:rPr lang="en-US" dirty="0">
                <a:latin typeface="Cambria" pitchFamily="18" charset="0"/>
              </a:rPr>
              <a:t>      </a:t>
            </a:r>
            <a:r>
              <a:rPr lang="el-GR" dirty="0">
                <a:latin typeface="Cambria" pitchFamily="18" charset="0"/>
              </a:rPr>
              <a:t>απασχόληση     </a:t>
            </a:r>
            <a:r>
              <a:rPr lang="el-GR" dirty="0"/>
              <a:t>                          </a:t>
            </a:r>
            <a:r>
              <a:rPr lang="el-GR" dirty="0">
                <a:latin typeface="Cambria" pitchFamily="18" charset="0"/>
              </a:rPr>
              <a:t>ανεργία</a:t>
            </a:r>
            <a:endParaRPr lang="en-US" dirty="0">
              <a:latin typeface="Cambria" pitchFamily="18" charset="0"/>
            </a:endParaRPr>
          </a:p>
          <a:p>
            <a:pPr marL="0" indent="0">
              <a:buNone/>
            </a:pPr>
            <a:r>
              <a:rPr lang="el-GR" dirty="0"/>
              <a:t>                    </a:t>
            </a:r>
            <a:r>
              <a:rPr lang="en-US" dirty="0"/>
              <a:t>   </a:t>
            </a:r>
            <a:r>
              <a:rPr lang="el-GR" dirty="0"/>
              <a:t>         </a:t>
            </a:r>
            <a:r>
              <a:rPr lang="el-GR" sz="1800" dirty="0">
                <a:latin typeface="Cambria" pitchFamily="18" charset="0"/>
              </a:rPr>
              <a:t>προσφορά εργασίας</a:t>
            </a:r>
            <a:endParaRPr lang="el-GR" dirty="0">
              <a:latin typeface="Cambria" pitchFamily="18" charset="0"/>
            </a:endParaRPr>
          </a:p>
        </p:txBody>
      </p:sp>
      <p:cxnSp>
        <p:nvCxnSpPr>
          <p:cNvPr id="7" name="Ευθεία γραμμή σύνδεσης 6"/>
          <p:cNvCxnSpPr/>
          <p:nvPr/>
        </p:nvCxnSpPr>
        <p:spPr>
          <a:xfrm>
            <a:off x="2639616" y="1916832"/>
            <a:ext cx="0" cy="338437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Ευθεία γραμμή σύνδεσης 8"/>
          <p:cNvCxnSpPr>
            <a:cxnSpLocks/>
          </p:cNvCxnSpPr>
          <p:nvPr/>
        </p:nvCxnSpPr>
        <p:spPr>
          <a:xfrm flipH="1">
            <a:off x="2646326" y="5229200"/>
            <a:ext cx="510585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Ορθογώνιο 11"/>
          <p:cNvSpPr/>
          <p:nvPr/>
        </p:nvSpPr>
        <p:spPr>
          <a:xfrm>
            <a:off x="1631504" y="1772816"/>
            <a:ext cx="936104" cy="5040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AS =Y</a:t>
            </a:r>
            <a:endParaRPr lang="el-GR" dirty="0">
              <a:latin typeface="Cambria" pitchFamily="18" charset="0"/>
            </a:endParaRPr>
          </a:p>
        </p:txBody>
      </p:sp>
      <p:sp>
        <p:nvSpPr>
          <p:cNvPr id="14" name="Ορθογώνιο 13"/>
          <p:cNvSpPr/>
          <p:nvPr/>
        </p:nvSpPr>
        <p:spPr>
          <a:xfrm>
            <a:off x="7752184" y="5229200"/>
            <a:ext cx="648072" cy="36004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N</a:t>
            </a:r>
            <a:endParaRPr lang="el-GR" dirty="0">
              <a:latin typeface="Cambria" pitchFamily="18" charset="0"/>
            </a:endParaRPr>
          </a:p>
        </p:txBody>
      </p:sp>
      <p:cxnSp>
        <p:nvCxnSpPr>
          <p:cNvPr id="16" name="Ευθεία γραμμή σύνδεσης 15"/>
          <p:cNvCxnSpPr/>
          <p:nvPr/>
        </p:nvCxnSpPr>
        <p:spPr>
          <a:xfrm flipV="1">
            <a:off x="2639616" y="1916832"/>
            <a:ext cx="4320480" cy="3312368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Ευθεία γραμμή σύνδεσης 17"/>
          <p:cNvCxnSpPr/>
          <p:nvPr/>
        </p:nvCxnSpPr>
        <p:spPr>
          <a:xfrm flipV="1">
            <a:off x="2607258" y="2312877"/>
            <a:ext cx="5112568" cy="136815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Ευθεία γραμμή σύνδεσης 20"/>
          <p:cNvCxnSpPr>
            <a:cxnSpLocks/>
          </p:cNvCxnSpPr>
          <p:nvPr/>
        </p:nvCxnSpPr>
        <p:spPr>
          <a:xfrm>
            <a:off x="5752728" y="2888940"/>
            <a:ext cx="0" cy="234026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Ευθεία γραμμή σύνδεσης 21"/>
          <p:cNvCxnSpPr>
            <a:cxnSpLocks/>
          </p:cNvCxnSpPr>
          <p:nvPr/>
        </p:nvCxnSpPr>
        <p:spPr>
          <a:xfrm flipH="1">
            <a:off x="2639616" y="2799730"/>
            <a:ext cx="311311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Ορθογώνιο 25"/>
          <p:cNvSpPr/>
          <p:nvPr/>
        </p:nvSpPr>
        <p:spPr>
          <a:xfrm>
            <a:off x="5447928" y="5301208"/>
            <a:ext cx="648072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N*</a:t>
            </a:r>
            <a:endParaRPr lang="el-GR" dirty="0">
              <a:latin typeface="Cambria" pitchFamily="18" charset="0"/>
            </a:endParaRPr>
          </a:p>
        </p:txBody>
      </p:sp>
      <p:cxnSp>
        <p:nvCxnSpPr>
          <p:cNvPr id="28" name="Ευθεία γραμμή σύνδεσης 27"/>
          <p:cNvCxnSpPr/>
          <p:nvPr/>
        </p:nvCxnSpPr>
        <p:spPr>
          <a:xfrm>
            <a:off x="5756921" y="5546248"/>
            <a:ext cx="3237" cy="6910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Ευθεία γραμμή σύνδεσης 30"/>
          <p:cNvCxnSpPr/>
          <p:nvPr/>
        </p:nvCxnSpPr>
        <p:spPr>
          <a:xfrm>
            <a:off x="2639616" y="5445224"/>
            <a:ext cx="0" cy="1188132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Ορθογώνιο 31"/>
          <p:cNvSpPr/>
          <p:nvPr/>
        </p:nvSpPr>
        <p:spPr>
          <a:xfrm>
            <a:off x="7032104" y="5301208"/>
            <a:ext cx="504056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LS</a:t>
            </a:r>
            <a:endParaRPr lang="el-GR" dirty="0">
              <a:latin typeface="Cambria" pitchFamily="18" charset="0"/>
            </a:endParaRPr>
          </a:p>
        </p:txBody>
      </p:sp>
      <p:cxnSp>
        <p:nvCxnSpPr>
          <p:cNvPr id="33" name="Ευθεία γραμμή σύνδεσης 32"/>
          <p:cNvCxnSpPr/>
          <p:nvPr/>
        </p:nvCxnSpPr>
        <p:spPr>
          <a:xfrm>
            <a:off x="7284132" y="5589240"/>
            <a:ext cx="0" cy="1188132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Ευθύγραμμο βέλος σύνδεσης 34"/>
          <p:cNvCxnSpPr/>
          <p:nvPr/>
        </p:nvCxnSpPr>
        <p:spPr>
          <a:xfrm>
            <a:off x="4892824" y="5900510"/>
            <a:ext cx="864096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Ευθύγραμμο βέλος σύνδεσης 37"/>
          <p:cNvCxnSpPr/>
          <p:nvPr/>
        </p:nvCxnSpPr>
        <p:spPr>
          <a:xfrm flipH="1">
            <a:off x="2639616" y="5900510"/>
            <a:ext cx="792088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Ευθύγραμμο βέλος σύνδεσης 38"/>
          <p:cNvCxnSpPr/>
          <p:nvPr/>
        </p:nvCxnSpPr>
        <p:spPr>
          <a:xfrm flipH="1">
            <a:off x="5752728" y="5900511"/>
            <a:ext cx="48728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0" name="Ευθύγραμμο βέλος σύνδεσης 39"/>
          <p:cNvCxnSpPr/>
          <p:nvPr/>
        </p:nvCxnSpPr>
        <p:spPr>
          <a:xfrm>
            <a:off x="7032104" y="5888604"/>
            <a:ext cx="23402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5" name="Ευθύγραμμο βέλος σύνδεσης 44"/>
          <p:cNvCxnSpPr/>
          <p:nvPr/>
        </p:nvCxnSpPr>
        <p:spPr>
          <a:xfrm>
            <a:off x="6207832" y="6444530"/>
            <a:ext cx="1058298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Ευθύγραμμο βέλος σύνδεσης 46"/>
          <p:cNvCxnSpPr/>
          <p:nvPr/>
        </p:nvCxnSpPr>
        <p:spPr>
          <a:xfrm flipH="1">
            <a:off x="2646326" y="6444530"/>
            <a:ext cx="1361442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Ορθογώνιο 54"/>
          <p:cNvSpPr/>
          <p:nvPr/>
        </p:nvSpPr>
        <p:spPr>
          <a:xfrm>
            <a:off x="6960096" y="1628800"/>
            <a:ext cx="792088" cy="39604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AS(Y)</a:t>
            </a:r>
            <a:endParaRPr lang="el-GR" dirty="0">
              <a:latin typeface="Cambria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Ορθογώνιο 56"/>
              <p:cNvSpPr/>
              <p:nvPr/>
            </p:nvSpPr>
            <p:spPr>
              <a:xfrm>
                <a:off x="7752184" y="2132856"/>
                <a:ext cx="1224136" cy="36004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latin typeface="Cambria" pitchFamily="18" charset="0"/>
                  </a:rPr>
                  <a:t>AD </a:t>
                </a:r>
                <a:r>
                  <a:rPr lang="el-GR" dirty="0">
                    <a:latin typeface="Cambria" pitchFamily="18" charset="0"/>
                  </a:rPr>
                  <a:t>=</a:t>
                </a:r>
                <a:r>
                  <a:rPr lang="en-US" dirty="0">
                    <a:latin typeface="Cambria" pitchFamily="18" charset="0"/>
                  </a:rPr>
                  <a:t> C</a:t>
                </a:r>
                <a:r>
                  <a:rPr lang="el-GR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+</a:t>
                </a:r>
                <a:r>
                  <a:rPr lang="el-GR" dirty="0">
                    <a:latin typeface="Cambria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sym typeface="Wingdings" pitchFamily="2" charset="2"/>
                          </a:rPr>
                          <m:t>𝐼</m:t>
                        </m:r>
                      </m:e>
                    </m:acc>
                  </m:oMath>
                </a14:m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 </a:t>
                </a:r>
                <a:endParaRPr lang="el-GR" dirty="0">
                  <a:latin typeface="Cambria" pitchFamily="18" charset="0"/>
                </a:endParaRPr>
              </a:p>
            </p:txBody>
          </p:sp>
        </mc:Choice>
        <mc:Fallback xmlns="">
          <p:sp>
            <p:nvSpPr>
              <p:cNvPr id="57" name="Ορθογώνιο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2184" y="2132856"/>
                <a:ext cx="1224136" cy="360040"/>
              </a:xfrm>
              <a:prstGeom prst="rect">
                <a:avLst/>
              </a:prstGeom>
              <a:blipFill>
                <a:blip r:embed="rId2"/>
                <a:stretch>
                  <a:fillRect l="-1031" t="-10345" b="-2758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Ορθογώνιο 57"/>
          <p:cNvSpPr/>
          <p:nvPr/>
        </p:nvSpPr>
        <p:spPr>
          <a:xfrm>
            <a:off x="1631504" y="2636912"/>
            <a:ext cx="936104" cy="5040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Y*=</a:t>
            </a:r>
            <a:r>
              <a:rPr lang="en-US" dirty="0" err="1">
                <a:latin typeface="Cambria" pitchFamily="18" charset="0"/>
              </a:rPr>
              <a:t>yN</a:t>
            </a:r>
            <a:endParaRPr lang="el-GR" dirty="0">
              <a:latin typeface="Cambria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Ορθογώνιο 58"/>
              <p:cNvSpPr/>
              <p:nvPr/>
            </p:nvSpPr>
            <p:spPr>
              <a:xfrm>
                <a:off x="8184232" y="3140968"/>
                <a:ext cx="1728192" cy="122413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b="0" i="0" smtClean="0">
                              <a:latin typeface="Cambria Math" panose="02040503050406030204" pitchFamily="18" charset="0"/>
                            </a:rPr>
                            <m:t>Ν</m:t>
                          </m:r>
                        </m:e>
                        <m:sup>
                          <m:r>
                            <a:rPr lang="el-G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𝐼</m:t>
                              </m:r>
                            </m:e>
                          </m:acc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𝑦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</a:rPr>
                            <m:t>𝑐𝑤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algn="ctr"/>
                <a:endParaRPr lang="en-US" dirty="0">
                  <a:latin typeface="Cambria" pitchFamily="18" charset="0"/>
                </a:endParaRPr>
              </a:p>
              <a:p>
                <a:pPr algn="ctr"/>
                <a:r>
                  <a:rPr lang="en-US" dirty="0">
                    <a:latin typeface="Cambria" pitchFamily="18" charset="0"/>
                  </a:rPr>
                  <a:t>LS - N* = U</a:t>
                </a:r>
                <a:endParaRPr lang="el-GR" dirty="0">
                  <a:latin typeface="Cambria" pitchFamily="18" charset="0"/>
                </a:endParaRPr>
              </a:p>
            </p:txBody>
          </p:sp>
        </mc:Choice>
        <mc:Fallback xmlns="">
          <p:sp>
            <p:nvSpPr>
              <p:cNvPr id="59" name="Ορθογώνιο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4232" y="3140968"/>
                <a:ext cx="1728192" cy="1224136"/>
              </a:xfrm>
              <a:prstGeom prst="rect">
                <a:avLst/>
              </a:prstGeom>
              <a:blipFill>
                <a:blip r:embed="rId3"/>
                <a:stretch>
                  <a:fillRect b="-824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Ορθογώνιο 59"/>
          <p:cNvSpPr/>
          <p:nvPr/>
        </p:nvSpPr>
        <p:spPr>
          <a:xfrm>
            <a:off x="8184232" y="4653135"/>
            <a:ext cx="2674354" cy="118813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N*</a:t>
            </a:r>
            <a:r>
              <a:rPr lang="el-GR" dirty="0">
                <a:latin typeface="Cambria" pitchFamily="18" charset="0"/>
              </a:rPr>
              <a:t>≠</a:t>
            </a:r>
            <a:r>
              <a:rPr lang="en-US" dirty="0">
                <a:latin typeface="Cambria" pitchFamily="18" charset="0"/>
              </a:rPr>
              <a:t> N </a:t>
            </a:r>
            <a:r>
              <a:rPr lang="el-GR" dirty="0">
                <a:latin typeface="Cambria" pitchFamily="18" charset="0"/>
              </a:rPr>
              <a:t>πλήρους απασχόλησης </a:t>
            </a:r>
            <a:r>
              <a:rPr lang="en-US" dirty="0">
                <a:latin typeface="Cambria" pitchFamily="18" charset="0"/>
              </a:rPr>
              <a:t>– </a:t>
            </a:r>
            <a:r>
              <a:rPr lang="el-GR" dirty="0" err="1">
                <a:latin typeface="Cambria" pitchFamily="18" charset="0"/>
              </a:rPr>
              <a:t>Ανεργ</a:t>
            </a:r>
            <a:r>
              <a:rPr lang="en-US" dirty="0" err="1">
                <a:latin typeface="Cambria" pitchFamily="18" charset="0"/>
              </a:rPr>
              <a:t>ί</a:t>
            </a:r>
            <a:r>
              <a:rPr lang="el-GR" dirty="0">
                <a:latin typeface="Cambria" pitchFamily="18" charset="0"/>
              </a:rPr>
              <a:t>α σε κατάσταση ισορροπίας</a:t>
            </a:r>
          </a:p>
        </p:txBody>
      </p:sp>
      <p:cxnSp>
        <p:nvCxnSpPr>
          <p:cNvPr id="5" name="Ευθεία γραμμή σύνδεσης 4"/>
          <p:cNvCxnSpPr>
            <a:cxnSpLocks/>
          </p:cNvCxnSpPr>
          <p:nvPr/>
        </p:nvCxnSpPr>
        <p:spPr>
          <a:xfrm flipV="1">
            <a:off x="2646326" y="3897053"/>
            <a:ext cx="5105858" cy="133214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Ορθογώνιο 5"/>
          <p:cNvSpPr/>
          <p:nvPr/>
        </p:nvSpPr>
        <p:spPr>
          <a:xfrm>
            <a:off x="7704956" y="3686693"/>
            <a:ext cx="432048" cy="36004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Cambria" pitchFamily="18" charset="0"/>
              </a:rPr>
              <a:t>C</a:t>
            </a:r>
            <a:endParaRPr lang="el-GR" sz="2000" dirty="0">
              <a:latin typeface="Cambria" pitchFamily="18" charset="0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2207568" y="3609020"/>
            <a:ext cx="360040" cy="32403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I</a:t>
            </a:r>
            <a:endParaRPr lang="el-G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818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631504" y="116632"/>
            <a:ext cx="8579296" cy="432048"/>
          </a:xfrm>
        </p:spPr>
        <p:txBody>
          <a:bodyPr>
            <a:noAutofit/>
          </a:bodyPr>
          <a:lstStyle/>
          <a:p>
            <a:r>
              <a:rPr lang="el-GR" sz="3200" dirty="0">
                <a:solidFill>
                  <a:srgbClr val="FF0000"/>
                </a:solidFill>
                <a:latin typeface="Cambria" pitchFamily="18" charset="0"/>
              </a:rPr>
              <a:t>Παράδειγμα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631504" y="620688"/>
            <a:ext cx="9036497" cy="61926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>
                <a:latin typeface="Cambria" pitchFamily="18" charset="0"/>
              </a:rPr>
              <a:t>y = 25 $/</a:t>
            </a:r>
            <a:r>
              <a:rPr lang="en-US" sz="3000" dirty="0" err="1">
                <a:latin typeface="Cambria" pitchFamily="18" charset="0"/>
              </a:rPr>
              <a:t>hr</a:t>
            </a:r>
            <a:endParaRPr lang="en-US" sz="3000" dirty="0">
              <a:latin typeface="Cambria" pitchFamily="18" charset="0"/>
            </a:endParaRPr>
          </a:p>
          <a:p>
            <a:pPr marL="0" indent="0">
              <a:buNone/>
            </a:pPr>
            <a:r>
              <a:rPr lang="en-US" sz="3000" dirty="0">
                <a:latin typeface="Cambria" pitchFamily="18" charset="0"/>
              </a:rPr>
              <a:t>w = 15 $/</a:t>
            </a:r>
            <a:r>
              <a:rPr lang="en-US" sz="3000" dirty="0" err="1">
                <a:latin typeface="Cambria" pitchFamily="18" charset="0"/>
              </a:rPr>
              <a:t>hr</a:t>
            </a:r>
            <a:endParaRPr lang="en-US" sz="3000" dirty="0">
              <a:latin typeface="Cambria" pitchFamily="18" charset="0"/>
            </a:endParaRPr>
          </a:p>
          <a:p>
            <a:pPr marL="0" indent="0">
              <a:buNone/>
            </a:pPr>
            <a:r>
              <a:rPr lang="en-US" sz="3000" dirty="0">
                <a:latin typeface="Cambria" pitchFamily="18" charset="0"/>
              </a:rPr>
              <a:t>c = 0.95</a:t>
            </a:r>
            <a:endParaRPr lang="el-GR" sz="3000" dirty="0">
              <a:latin typeface="Cambria" pitchFamily="18" charset="0"/>
            </a:endParaRPr>
          </a:p>
          <a:p>
            <a:pPr marL="0" indent="0">
              <a:buNone/>
            </a:pPr>
            <a:r>
              <a:rPr lang="en-US" sz="3000" dirty="0">
                <a:latin typeface="Cambria" pitchFamily="18" charset="0"/>
              </a:rPr>
              <a:t>I = </a:t>
            </a:r>
            <a:r>
              <a:rPr lang="el-GR" sz="3000" dirty="0">
                <a:latin typeface="Cambria" pitchFamily="18" charset="0"/>
              </a:rPr>
              <a:t>$</a:t>
            </a:r>
            <a:r>
              <a:rPr lang="en-US" sz="3000" dirty="0">
                <a:latin typeface="Cambria" pitchFamily="18" charset="0"/>
              </a:rPr>
              <a:t>2</a:t>
            </a:r>
            <a:r>
              <a:rPr lang="el-GR" sz="3000" dirty="0">
                <a:latin typeface="Cambria" pitchFamily="18" charset="0"/>
              </a:rPr>
              <a:t>εκ</a:t>
            </a:r>
            <a:endParaRPr lang="en-US" sz="3000" dirty="0">
              <a:latin typeface="Cambria" pitchFamily="18" charset="0"/>
            </a:endParaRPr>
          </a:p>
          <a:p>
            <a:pPr marL="0" indent="0">
              <a:buNone/>
            </a:pPr>
            <a:r>
              <a:rPr lang="en-US" sz="3000" dirty="0">
                <a:latin typeface="Cambria" pitchFamily="18" charset="0"/>
              </a:rPr>
              <a:t>LS = 200.000 </a:t>
            </a:r>
            <a:r>
              <a:rPr lang="en-US" sz="3000" dirty="0" err="1">
                <a:latin typeface="Cambria" pitchFamily="18" charset="0"/>
              </a:rPr>
              <a:t>hrs</a:t>
            </a:r>
            <a:endParaRPr lang="en-US" sz="3000" dirty="0">
              <a:latin typeface="Cambria" pitchFamily="18" charset="0"/>
            </a:endParaRPr>
          </a:p>
          <a:p>
            <a:pPr marL="0" indent="0">
              <a:buNone/>
            </a:pPr>
            <a:r>
              <a:rPr lang="en-US" sz="3000" dirty="0">
                <a:latin typeface="Cambria" pitchFamily="18" charset="0"/>
              </a:rPr>
              <a:t>N* = ?</a:t>
            </a:r>
          </a:p>
          <a:p>
            <a:pPr marL="0" indent="0">
              <a:buNone/>
            </a:pPr>
            <a:r>
              <a:rPr lang="en-US" sz="3000" dirty="0">
                <a:latin typeface="Cambria" pitchFamily="18" charset="0"/>
              </a:rPr>
              <a:t>Y*=?</a:t>
            </a:r>
            <a:endParaRPr lang="el-GR" sz="3000" dirty="0">
              <a:latin typeface="Cambria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Ορθογώνιο 3"/>
              <p:cNvSpPr/>
              <p:nvPr/>
            </p:nvSpPr>
            <p:spPr>
              <a:xfrm>
                <a:off x="4727847" y="764704"/>
                <a:ext cx="6142315" cy="2592288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latin typeface="Cambria" pitchFamily="18" charset="0"/>
                  </a:rPr>
                  <a:t>N* </a:t>
                </a:r>
                <a:r>
                  <a:rPr lang="en-US" sz="2400" dirty="0">
                    <a:latin typeface="Cambria" pitchFamily="18" charset="0"/>
                    <a:sym typeface="Wingdings" pitchFamily="2" charset="2"/>
                  </a:rPr>
                  <a:t> </a:t>
                </a:r>
                <a:r>
                  <a:rPr lang="en-US" sz="2400" dirty="0">
                    <a:latin typeface="Cambria" pitchFamily="18" charset="0"/>
                  </a:rPr>
                  <a:t>AD = AS(Y) </a:t>
                </a:r>
                <a:r>
                  <a:rPr lang="en-US" sz="2400" dirty="0">
                    <a:latin typeface="Cambria" pitchFamily="18" charset="0"/>
                    <a:sym typeface="Wingdings" pitchFamily="2" charset="2"/>
                  </a:rPr>
                  <a:t>C+I = Y  </a:t>
                </a:r>
                <a:r>
                  <a:rPr lang="en-US" sz="2400" dirty="0" err="1">
                    <a:latin typeface="Cambria" pitchFamily="18" charset="0"/>
                    <a:sym typeface="Wingdings" pitchFamily="2" charset="2"/>
                  </a:rPr>
                  <a:t>cwN</a:t>
                </a:r>
                <a:r>
                  <a:rPr lang="en-US" sz="2400" dirty="0">
                    <a:latin typeface="Cambria" pitchFamily="18" charset="0"/>
                    <a:sym typeface="Wingdings" pitchFamily="2" charset="2"/>
                  </a:rPr>
                  <a:t> +I = y N</a:t>
                </a:r>
              </a:p>
              <a:p>
                <a:pPr algn="ctr"/>
                <a:r>
                  <a:rPr lang="en-US" sz="2400" dirty="0">
                    <a:latin typeface="Cambria" pitchFamily="18" charset="0"/>
                    <a:sym typeface="Wingdings" pitchFamily="2" charset="2"/>
                  </a:rPr>
                  <a:t>I = </a:t>
                </a:r>
                <a:r>
                  <a:rPr lang="en-US" sz="2400" dirty="0" err="1">
                    <a:latin typeface="Cambria" pitchFamily="18" charset="0"/>
                    <a:sym typeface="Wingdings" pitchFamily="2" charset="2"/>
                  </a:rPr>
                  <a:t>yN</a:t>
                </a:r>
                <a:r>
                  <a:rPr lang="en-US" sz="2400" dirty="0">
                    <a:latin typeface="Cambria" pitchFamily="18" charset="0"/>
                    <a:sym typeface="Wingdings" pitchFamily="2" charset="2"/>
                  </a:rPr>
                  <a:t>- </a:t>
                </a:r>
                <a:r>
                  <a:rPr lang="en-US" sz="2400" dirty="0" err="1">
                    <a:latin typeface="Cambria" pitchFamily="18" charset="0"/>
                    <a:sym typeface="Wingdings" pitchFamily="2" charset="2"/>
                  </a:rPr>
                  <a:t>cwN</a:t>
                </a:r>
                <a:r>
                  <a:rPr lang="en-US" sz="2400" dirty="0">
                    <a:latin typeface="Cambria" pitchFamily="18" charset="0"/>
                    <a:sym typeface="Wingdings" pitchFamily="2" charset="2"/>
                  </a:rPr>
                  <a:t>  I = N (y-</a:t>
                </a:r>
                <a:r>
                  <a:rPr lang="en-US" sz="2400" dirty="0" err="1">
                    <a:latin typeface="Cambria" pitchFamily="18" charset="0"/>
                    <a:sym typeface="Wingdings" pitchFamily="2" charset="2"/>
                  </a:rPr>
                  <a:t>cw</a:t>
                </a:r>
                <a:r>
                  <a:rPr lang="en-US" sz="2400" dirty="0">
                    <a:latin typeface="Cambria" pitchFamily="18" charset="0"/>
                    <a:sym typeface="Wingdings" pitchFamily="2" charset="2"/>
                  </a:rPr>
                  <a:t>) 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sz="2000" b="0" i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Ν</m:t>
                        </m:r>
                      </m:e>
                      <m:sup>
                        <m:r>
                          <a:rPr lang="el-GR" sz="20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∗</m:t>
                        </m:r>
                      </m:sup>
                    </m:sSup>
                    <m:r>
                      <a:rPr lang="en-US" sz="2000" i="1">
                        <a:latin typeface="Cambria Math"/>
                        <a:sym typeface="Wingdings" pitchFamily="2" charset="2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  <a:sym typeface="Wingdings" pitchFamily="2" charset="2"/>
                          </a:rPr>
                          <m:t>𝐼</m:t>
                        </m:r>
                      </m:num>
                      <m:den>
                        <m:r>
                          <a:rPr lang="en-US" sz="2000" i="1">
                            <a:latin typeface="Cambria Math"/>
                            <a:sym typeface="Wingdings" pitchFamily="2" charset="2"/>
                          </a:rPr>
                          <m:t>𝑦</m:t>
                        </m:r>
                        <m:r>
                          <a:rPr lang="en-US" sz="2000" i="1">
                            <a:latin typeface="Cambria Math"/>
                            <a:sym typeface="Wingdings" pitchFamily="2" charset="2"/>
                          </a:rPr>
                          <m:t>−</m:t>
                        </m:r>
                        <m:r>
                          <a:rPr lang="en-US" sz="2000" i="1">
                            <a:latin typeface="Cambria Math"/>
                            <a:sym typeface="Wingdings" pitchFamily="2" charset="2"/>
                          </a:rPr>
                          <m:t>𝑐𝑤</m:t>
                        </m:r>
                      </m:den>
                    </m:f>
                    <m:r>
                      <a:rPr lang="en-US" sz="2000" i="1">
                        <a:latin typeface="Cambria Math"/>
                        <a:sym typeface="Wingdings" pitchFamily="2" charset="2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  <a:sym typeface="Wingdings" pitchFamily="2" charset="2"/>
                          </a:rPr>
                          <m:t>$2</m:t>
                        </m:r>
                        <m:r>
                          <a:rPr lang="el-GR" sz="2000" i="1">
                            <a:latin typeface="Cambria Math"/>
                            <a:sym typeface="Wingdings" pitchFamily="2" charset="2"/>
                          </a:rPr>
                          <m:t>𝜀𝜅</m:t>
                        </m:r>
                      </m:num>
                      <m:den>
                        <m:f>
                          <m:fPr>
                            <m:ctrlPr>
                              <a:rPr lang="el-GR" sz="200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fPr>
                          <m:num>
                            <m:r>
                              <a:rPr lang="el-GR" sz="2000" i="1">
                                <a:latin typeface="Cambria Math"/>
                                <a:sym typeface="Wingdings" pitchFamily="2" charset="2"/>
                              </a:rPr>
                              <m:t>25$</m:t>
                            </m:r>
                          </m:num>
                          <m:den>
                            <m:r>
                              <a:rPr lang="en-US" sz="2000" i="1">
                                <a:latin typeface="Cambria Math"/>
                                <a:sym typeface="Wingdings" pitchFamily="2" charset="2"/>
                              </a:rPr>
                              <m:t>h𝑟</m:t>
                            </m:r>
                          </m:den>
                        </m:f>
                        <m:r>
                          <a:rPr lang="el-GR" sz="20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 </m:t>
                        </m:r>
                        <m:r>
                          <a:rPr lang="en-US" sz="2000" i="1">
                            <a:latin typeface="Cambria Math"/>
                            <a:sym typeface="Wingdings" pitchFamily="2" charset="2"/>
                          </a:rPr>
                          <m:t>−0.95∗</m:t>
                        </m:r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/>
                                <a:sym typeface="Wingdings" pitchFamily="2" charset="2"/>
                              </a:rPr>
                              <m:t>15$</m:t>
                            </m:r>
                          </m:num>
                          <m:den>
                            <m:r>
                              <a:rPr lang="en-US" sz="2000" i="1">
                                <a:latin typeface="Cambria Math"/>
                                <a:sym typeface="Wingdings" pitchFamily="2" charset="2"/>
                              </a:rPr>
                              <m:t>h𝑟</m:t>
                            </m:r>
                          </m:den>
                        </m:f>
                      </m:den>
                    </m:f>
                    <m:r>
                      <a:rPr lang="en-US" sz="2000" i="1">
                        <a:latin typeface="Cambria Math"/>
                        <a:sym typeface="Wingdings" pitchFamily="2" charset="2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  <a:sym typeface="Wingdings" pitchFamily="2" charset="2"/>
                          </a:rPr>
                          <m:t>$2</m:t>
                        </m:r>
                        <m:r>
                          <a:rPr lang="el-GR" sz="2000" i="1">
                            <a:latin typeface="Cambria Math"/>
                            <a:sym typeface="Wingdings" pitchFamily="2" charset="2"/>
                          </a:rPr>
                          <m:t>𝜀𝜅</m:t>
                        </m:r>
                      </m:num>
                      <m:den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fPr>
                          <m:num>
                            <m:r>
                              <a:rPr lang="el-GR" sz="2000" i="1">
                                <a:latin typeface="Cambria Math"/>
                                <a:sym typeface="Wingdings" pitchFamily="2" charset="2"/>
                              </a:rPr>
                              <m:t>10</m:t>
                            </m:r>
                            <m:r>
                              <a:rPr lang="en-US" sz="2000" i="1">
                                <a:latin typeface="Cambria Math"/>
                                <a:sym typeface="Wingdings" pitchFamily="2" charset="2"/>
                              </a:rPr>
                              <m:t>,</m:t>
                            </m:r>
                            <m:r>
                              <a:rPr lang="el-GR" sz="2000" i="1">
                                <a:latin typeface="Cambria Math"/>
                                <a:sym typeface="Wingdings" pitchFamily="2" charset="2"/>
                              </a:rPr>
                              <m:t>75</m:t>
                            </m:r>
                            <m:r>
                              <a:rPr lang="en-US" sz="2000" i="1">
                                <a:latin typeface="Cambria Math"/>
                                <a:sym typeface="Wingdings" pitchFamily="2" charset="2"/>
                              </a:rPr>
                              <m:t>$</m:t>
                            </m:r>
                          </m:num>
                          <m:den>
                            <m:r>
                              <a:rPr lang="en-US" sz="2000" i="1">
                                <a:latin typeface="Cambria Math"/>
                                <a:sym typeface="Wingdings" pitchFamily="2" charset="2"/>
                              </a:rPr>
                              <m:t>h𝑟</m:t>
                            </m:r>
                          </m:den>
                        </m:f>
                      </m:den>
                    </m:f>
                    <m:r>
                      <a:rPr lang="en-US" sz="2000" i="1">
                        <a:latin typeface="Cambria Math"/>
                        <a:sym typeface="Wingdings" pitchFamily="2" charset="2"/>
                      </a:rPr>
                      <m:t>=186.046,5</m:t>
                    </m:r>
                    <m:r>
                      <a:rPr lang="en-US" sz="2000" i="1">
                        <a:latin typeface="Cambria Math"/>
                        <a:sym typeface="Wingdings" pitchFamily="2" charset="2"/>
                      </a:rPr>
                      <m:t>h𝑟𝑠</m:t>
                    </m:r>
                  </m:oMath>
                </a14:m>
                <a:endParaRPr lang="el-GR" sz="2400" dirty="0">
                  <a:latin typeface="Cambria" pitchFamily="18" charset="0"/>
                </a:endParaRPr>
              </a:p>
            </p:txBody>
          </p:sp>
        </mc:Choice>
        <mc:Fallback xmlns="">
          <p:sp>
            <p:nvSpPr>
              <p:cNvPr id="4" name="Ορθογώνιο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847" y="764704"/>
                <a:ext cx="6142315" cy="2592288"/>
              </a:xfrm>
              <a:prstGeom prst="rect">
                <a:avLst/>
              </a:prstGeom>
              <a:blipFill>
                <a:blip r:embed="rId2"/>
                <a:stretch>
                  <a:fillRect l="-794" r="-69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Ευθεία γραμμή σύνδεσης 5"/>
          <p:cNvCxnSpPr/>
          <p:nvPr/>
        </p:nvCxnSpPr>
        <p:spPr>
          <a:xfrm>
            <a:off x="4583832" y="3573016"/>
            <a:ext cx="0" cy="288032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Ευθεία γραμμή σύνδεσης 6"/>
          <p:cNvCxnSpPr/>
          <p:nvPr/>
        </p:nvCxnSpPr>
        <p:spPr>
          <a:xfrm flipH="1">
            <a:off x="4583832" y="6453336"/>
            <a:ext cx="475252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Ευθεία γραμμή σύνδεσης 10"/>
          <p:cNvCxnSpPr/>
          <p:nvPr/>
        </p:nvCxnSpPr>
        <p:spPr>
          <a:xfrm flipV="1">
            <a:off x="4583832" y="4941168"/>
            <a:ext cx="3888432" cy="151216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Ευθεία γραμμή σύνδεσης 12"/>
          <p:cNvCxnSpPr/>
          <p:nvPr/>
        </p:nvCxnSpPr>
        <p:spPr>
          <a:xfrm flipV="1">
            <a:off x="4583832" y="3573016"/>
            <a:ext cx="3168352" cy="288032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Ευθεία γραμμή σύνδεσης 14"/>
          <p:cNvCxnSpPr/>
          <p:nvPr/>
        </p:nvCxnSpPr>
        <p:spPr>
          <a:xfrm flipV="1">
            <a:off x="4614689" y="3933056"/>
            <a:ext cx="3888432" cy="151216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Ευθεία γραμμή σύνδεσης 16"/>
          <p:cNvCxnSpPr/>
          <p:nvPr/>
        </p:nvCxnSpPr>
        <p:spPr>
          <a:xfrm>
            <a:off x="6558905" y="4689140"/>
            <a:ext cx="0" cy="176419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Ευθεία γραμμή σύνδεσης 17"/>
          <p:cNvCxnSpPr>
            <a:cxnSpLocks/>
          </p:cNvCxnSpPr>
          <p:nvPr/>
        </p:nvCxnSpPr>
        <p:spPr>
          <a:xfrm flipH="1">
            <a:off x="4583832" y="4634830"/>
            <a:ext cx="199871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Ορθογώνιο 21"/>
          <p:cNvSpPr/>
          <p:nvPr/>
        </p:nvSpPr>
        <p:spPr>
          <a:xfrm>
            <a:off x="7752184" y="3284984"/>
            <a:ext cx="1008112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Y=25N</a:t>
            </a:r>
            <a:endParaRPr lang="el-GR" dirty="0">
              <a:latin typeface="Cambria" pitchFamily="18" charset="0"/>
            </a:endParaRPr>
          </a:p>
        </p:txBody>
      </p:sp>
      <p:sp>
        <p:nvSpPr>
          <p:cNvPr id="23" name="Ορθογώνιο 22"/>
          <p:cNvSpPr/>
          <p:nvPr/>
        </p:nvSpPr>
        <p:spPr>
          <a:xfrm>
            <a:off x="8616280" y="3717032"/>
            <a:ext cx="1800200" cy="43204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AD=2</a:t>
            </a:r>
            <a:r>
              <a:rPr lang="el-GR" dirty="0">
                <a:latin typeface="Cambria" pitchFamily="18" charset="0"/>
              </a:rPr>
              <a:t>εκ+14,25Ν</a:t>
            </a:r>
          </a:p>
        </p:txBody>
      </p:sp>
      <p:sp>
        <p:nvSpPr>
          <p:cNvPr id="24" name="Ορθογώνιο 23"/>
          <p:cNvSpPr/>
          <p:nvPr/>
        </p:nvSpPr>
        <p:spPr>
          <a:xfrm>
            <a:off x="8472265" y="4761148"/>
            <a:ext cx="2195736" cy="39604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ambria" pitchFamily="18" charset="0"/>
              </a:rPr>
              <a:t>C=15*0,95N=14,25N</a:t>
            </a:r>
            <a:endParaRPr lang="el-GR" sz="1600" dirty="0">
              <a:latin typeface="Cambria" pitchFamily="18" charset="0"/>
            </a:endParaRPr>
          </a:p>
        </p:txBody>
      </p:sp>
      <p:sp>
        <p:nvSpPr>
          <p:cNvPr id="25" name="Ορθογώνιο 24"/>
          <p:cNvSpPr/>
          <p:nvPr/>
        </p:nvSpPr>
        <p:spPr>
          <a:xfrm>
            <a:off x="5951984" y="6525344"/>
            <a:ext cx="1224136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186046,5</a:t>
            </a:r>
            <a:endParaRPr lang="el-GR" dirty="0">
              <a:latin typeface="Cambria" pitchFamily="18" charset="0"/>
            </a:endParaRPr>
          </a:p>
        </p:txBody>
      </p:sp>
      <p:sp>
        <p:nvSpPr>
          <p:cNvPr id="26" name="Ορθογώνιο 25"/>
          <p:cNvSpPr/>
          <p:nvPr/>
        </p:nvSpPr>
        <p:spPr>
          <a:xfrm>
            <a:off x="3863752" y="3573016"/>
            <a:ext cx="576064" cy="36004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ambria" pitchFamily="18" charset="0"/>
              </a:rPr>
              <a:t>Y</a:t>
            </a:r>
            <a:endParaRPr lang="el-GR" sz="1600" dirty="0">
              <a:latin typeface="Cambria" pitchFamily="18" charset="0"/>
            </a:endParaRPr>
          </a:p>
        </p:txBody>
      </p:sp>
      <p:sp>
        <p:nvSpPr>
          <p:cNvPr id="27" name="Ορθογώνιο 26"/>
          <p:cNvSpPr/>
          <p:nvPr/>
        </p:nvSpPr>
        <p:spPr>
          <a:xfrm>
            <a:off x="771799" y="4761148"/>
            <a:ext cx="3168352" cy="190821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Y*=</a:t>
            </a:r>
            <a:r>
              <a:rPr lang="en-US" dirty="0" err="1">
                <a:latin typeface="Cambria" pitchFamily="18" charset="0"/>
              </a:rPr>
              <a:t>yN</a:t>
            </a:r>
            <a:r>
              <a:rPr lang="en-US" dirty="0">
                <a:latin typeface="Cambria" pitchFamily="18" charset="0"/>
              </a:rPr>
              <a:t>*=25$/</a:t>
            </a:r>
            <a:r>
              <a:rPr lang="en-US" dirty="0" err="1">
                <a:latin typeface="Cambria" pitchFamily="18" charset="0"/>
              </a:rPr>
              <a:t>hr</a:t>
            </a:r>
            <a:r>
              <a:rPr lang="en-US" dirty="0">
                <a:latin typeface="Cambria" pitchFamily="18" charset="0"/>
              </a:rPr>
              <a:t>*186.046,5hrs = $4.651.163</a:t>
            </a:r>
          </a:p>
          <a:p>
            <a:pPr algn="ctr"/>
            <a:endParaRPr lang="en-US" dirty="0">
              <a:latin typeface="Cambria" pitchFamily="18" charset="0"/>
            </a:endParaRPr>
          </a:p>
          <a:p>
            <a:pPr algn="ctr"/>
            <a:r>
              <a:rPr lang="en-US" dirty="0">
                <a:latin typeface="Cambria" pitchFamily="18" charset="0"/>
              </a:rPr>
              <a:t>U= LS - N*=200.000 -186.046,5 = 13.953,5</a:t>
            </a:r>
            <a:endParaRPr lang="el-GR" dirty="0">
              <a:latin typeface="Cambria" pitchFamily="18" charset="0"/>
            </a:endParaRPr>
          </a:p>
        </p:txBody>
      </p:sp>
      <p:sp>
        <p:nvSpPr>
          <p:cNvPr id="28" name="Ορθογώνιο 27"/>
          <p:cNvSpPr/>
          <p:nvPr/>
        </p:nvSpPr>
        <p:spPr>
          <a:xfrm>
            <a:off x="3359697" y="4437112"/>
            <a:ext cx="1160909" cy="43204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$</a:t>
            </a:r>
            <a:r>
              <a:rPr lang="en-US" sz="1400" dirty="0">
                <a:latin typeface="Cambria" pitchFamily="18" charset="0"/>
              </a:rPr>
              <a:t>4.651.163</a:t>
            </a:r>
            <a:endParaRPr lang="el-GR" sz="1400" dirty="0"/>
          </a:p>
        </p:txBody>
      </p:sp>
      <p:sp>
        <p:nvSpPr>
          <p:cNvPr id="29" name="Ορθογώνιο 28"/>
          <p:cNvSpPr/>
          <p:nvPr/>
        </p:nvSpPr>
        <p:spPr>
          <a:xfrm>
            <a:off x="7572164" y="6525344"/>
            <a:ext cx="1188132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200000</a:t>
            </a:r>
            <a:endParaRPr lang="el-GR" dirty="0">
              <a:latin typeface="Cambria" pitchFamily="18" charset="0"/>
            </a:endParaRPr>
          </a:p>
        </p:txBody>
      </p:sp>
      <p:sp>
        <p:nvSpPr>
          <p:cNvPr id="31" name="Ορθογώνιο 30"/>
          <p:cNvSpPr/>
          <p:nvPr/>
        </p:nvSpPr>
        <p:spPr>
          <a:xfrm>
            <a:off x="9048328" y="6525344"/>
            <a:ext cx="576064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N</a:t>
            </a:r>
            <a:endParaRPr lang="el-G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845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5" grpId="0" animBg="1"/>
      <p:bldP spid="27" grpId="0" animBg="1"/>
      <p:bldP spid="2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631504" y="0"/>
            <a:ext cx="8928992" cy="620688"/>
          </a:xfrm>
        </p:spPr>
        <p:txBody>
          <a:bodyPr>
            <a:noAutofit/>
          </a:bodyPr>
          <a:lstStyle/>
          <a:p>
            <a:r>
              <a:rPr lang="el-GR" sz="3200" dirty="0">
                <a:solidFill>
                  <a:srgbClr val="FF0000"/>
                </a:solidFill>
                <a:latin typeface="Cambria" pitchFamily="18" charset="0"/>
              </a:rPr>
              <a:t>Συνολική Ζήτηση, Απασχόληση και Ανεργία</a:t>
            </a:r>
            <a:endParaRPr lang="el-GR" sz="32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703512" y="692696"/>
            <a:ext cx="8640960" cy="6165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>
                <a:latin typeface="Cambria" pitchFamily="18" charset="0"/>
              </a:rPr>
              <a:t>Δύο κεντρικές ιδέες </a:t>
            </a:r>
          </a:p>
          <a:p>
            <a:pPr marL="0" indent="0">
              <a:buNone/>
            </a:pPr>
            <a:r>
              <a:rPr lang="el-GR" dirty="0">
                <a:latin typeface="Cambria" pitchFamily="18" charset="0"/>
              </a:rPr>
              <a:t>1. </a:t>
            </a:r>
            <a:r>
              <a:rPr lang="en-US" dirty="0">
                <a:latin typeface="Cambria" pitchFamily="18" charset="0"/>
              </a:rPr>
              <a:t>AD 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 N  Y</a:t>
            </a:r>
          </a:p>
          <a:p>
            <a:pPr marL="0" indent="0">
              <a:buNone/>
            </a:pPr>
            <a:r>
              <a:rPr lang="el-GR" dirty="0">
                <a:latin typeface="Cambria" pitchFamily="18" charset="0"/>
                <a:sym typeface="Wingdings" pitchFamily="2" charset="2"/>
              </a:rPr>
              <a:t>2. 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G↑  N ↑  Y ↑ </a:t>
            </a:r>
            <a:r>
              <a:rPr lang="el-GR" dirty="0">
                <a:latin typeface="Cambria" pitchFamily="18" charset="0"/>
                <a:sym typeface="Wingdings" pitchFamily="2" charset="2"/>
              </a:rPr>
              <a:t>και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  T ↑  N ↓  Y ↓ </a:t>
            </a:r>
            <a:endParaRPr lang="el-GR" dirty="0">
              <a:latin typeface="Cambria" pitchFamily="18" charset="0"/>
              <a:sym typeface="Wingdings" pitchFamily="2" charset="2"/>
            </a:endParaRPr>
          </a:p>
          <a:p>
            <a:pPr marL="0" indent="0">
              <a:buNone/>
            </a:pPr>
            <a:r>
              <a:rPr lang="el-GR" dirty="0">
                <a:latin typeface="Cambria" pitchFamily="18" charset="0"/>
              </a:rPr>
              <a:t>και έξι σημεία</a:t>
            </a:r>
            <a:endParaRPr lang="en-US" dirty="0">
              <a:latin typeface="Cambria" pitchFamily="18" charset="0"/>
            </a:endParaRPr>
          </a:p>
          <a:p>
            <a:pPr marL="514350" indent="-514350">
              <a:buAutoNum type="arabicPeriod"/>
            </a:pPr>
            <a:r>
              <a:rPr lang="en-US" dirty="0">
                <a:latin typeface="Cambria" pitchFamily="18" charset="0"/>
              </a:rPr>
              <a:t>AD⋛AS (Y) 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>
                <a:latin typeface="Cambria" pitchFamily="18" charset="0"/>
              </a:rPr>
              <a:t>AD&gt;AS 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</a:t>
            </a:r>
            <a:r>
              <a:rPr lang="en-US" dirty="0">
                <a:latin typeface="Cambria" pitchFamily="18" charset="0"/>
              </a:rPr>
              <a:t> N 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↑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</a:t>
            </a:r>
            <a:r>
              <a:rPr lang="en-US" dirty="0">
                <a:latin typeface="Cambria" pitchFamily="18" charset="0"/>
              </a:rPr>
              <a:t> Y 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↑</a:t>
            </a:r>
            <a:r>
              <a:rPr lang="en-US" dirty="0">
                <a:latin typeface="Cambria" pitchFamily="18" charset="0"/>
              </a:rPr>
              <a:t>,    AD&lt;AS 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</a:t>
            </a:r>
            <a:r>
              <a:rPr lang="en-US" dirty="0">
                <a:latin typeface="Cambria" pitchFamily="18" charset="0"/>
              </a:rPr>
              <a:t> N 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↓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</a:t>
            </a:r>
            <a:r>
              <a:rPr lang="en-US" dirty="0">
                <a:latin typeface="Cambria" pitchFamily="18" charset="0"/>
              </a:rPr>
              <a:t> Y</a:t>
            </a:r>
            <a:r>
              <a:rPr lang="el-GR" dirty="0">
                <a:latin typeface="Cambria" pitchFamily="18" charset="0"/>
              </a:rPr>
              <a:t> 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↓</a:t>
            </a:r>
            <a:endParaRPr lang="en-US" dirty="0">
              <a:latin typeface="Cambria" pitchFamily="18" charset="0"/>
            </a:endParaRP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>
                <a:latin typeface="Cambria" pitchFamily="18" charset="0"/>
              </a:rPr>
              <a:t>AD=AS 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</a:t>
            </a:r>
            <a:r>
              <a:rPr lang="en-US" dirty="0">
                <a:latin typeface="Cambria" pitchFamily="18" charset="0"/>
              </a:rPr>
              <a:t> </a:t>
            </a:r>
            <a:r>
              <a:rPr lang="el-GR" dirty="0">
                <a:latin typeface="Cambria" pitchFamily="18" charset="0"/>
              </a:rPr>
              <a:t>Ν* </a:t>
            </a:r>
            <a:r>
              <a:rPr lang="el-GR" dirty="0">
                <a:latin typeface="Cambria" pitchFamily="18" charset="0"/>
                <a:sym typeface="Wingdings" pitchFamily="2" charset="2"/>
              </a:rPr>
              <a:t></a:t>
            </a:r>
            <a:r>
              <a:rPr lang="en-US" dirty="0">
                <a:latin typeface="Cambria" pitchFamily="18" charset="0"/>
              </a:rPr>
              <a:t> </a:t>
            </a:r>
            <a:r>
              <a:rPr lang="el-GR" dirty="0">
                <a:latin typeface="Cambria" pitchFamily="18" charset="0"/>
              </a:rPr>
              <a:t>Ποσοστό ανεργίας </a:t>
            </a:r>
            <a:r>
              <a:rPr lang="en-US" dirty="0">
                <a:latin typeface="Cambria" pitchFamily="18" charset="0"/>
              </a:rPr>
              <a:t>&gt; 0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>
                <a:latin typeface="Cambria" pitchFamily="18" charset="0"/>
              </a:rPr>
              <a:t>AD = f </a:t>
            </a:r>
            <a:r>
              <a:rPr lang="el-GR" dirty="0">
                <a:latin typeface="Cambria" pitchFamily="18" charset="0"/>
              </a:rPr>
              <a:t>(</a:t>
            </a:r>
            <a:r>
              <a:rPr lang="el-GR" dirty="0" err="1">
                <a:latin typeface="Cambria" pitchFamily="18" charset="0"/>
              </a:rPr>
              <a:t>διανομ</a:t>
            </a:r>
            <a:r>
              <a:rPr lang="en-US" dirty="0" err="1">
                <a:latin typeface="Cambria" pitchFamily="18" charset="0"/>
              </a:rPr>
              <a:t>ή</a:t>
            </a:r>
            <a:r>
              <a:rPr lang="el-GR" dirty="0">
                <a:latin typeface="Cambria" pitchFamily="18" charset="0"/>
              </a:rPr>
              <a:t> εισοδήματος)</a:t>
            </a:r>
            <a:r>
              <a:rPr lang="en-US" dirty="0">
                <a:latin typeface="Cambria" pitchFamily="18" charset="0"/>
              </a:rPr>
              <a:t> = f </a:t>
            </a:r>
            <a:r>
              <a:rPr lang="el-GR" dirty="0">
                <a:latin typeface="Cambria" pitchFamily="18" charset="0"/>
              </a:rPr>
              <a:t>(</a:t>
            </a:r>
            <a:r>
              <a:rPr lang="en-US" dirty="0">
                <a:latin typeface="Cambria" pitchFamily="18" charset="0"/>
              </a:rPr>
              <a:t>                       </a:t>
            </a:r>
            <a:r>
              <a:rPr lang="el-GR" dirty="0">
                <a:latin typeface="Cambria" pitchFamily="18" charset="0"/>
              </a:rPr>
              <a:t>)</a:t>
            </a:r>
            <a:endParaRPr lang="en-US" dirty="0">
              <a:latin typeface="Cambria" pitchFamily="18" charset="0"/>
            </a:endParaRP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>
                <a:latin typeface="Cambria" pitchFamily="18" charset="0"/>
              </a:rPr>
              <a:t>G, T, 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↑</a:t>
            </a:r>
            <a:r>
              <a:rPr lang="el-GR" dirty="0">
                <a:latin typeface="Cambria" pitchFamily="18" charset="0"/>
                <a:sym typeface="Wingdings" pitchFamily="2" charset="2"/>
              </a:rPr>
              <a:t> 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↓</a:t>
            </a:r>
            <a:r>
              <a:rPr lang="el-GR" dirty="0">
                <a:latin typeface="Cambria" pitchFamily="18" charset="0"/>
              </a:rPr>
              <a:t> 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</a:t>
            </a:r>
            <a:r>
              <a:rPr lang="el-GR" dirty="0">
                <a:latin typeface="Cambria" pitchFamily="18" charset="0"/>
              </a:rPr>
              <a:t> </a:t>
            </a:r>
            <a:r>
              <a:rPr lang="en-US" dirty="0">
                <a:latin typeface="Cambria" pitchFamily="18" charset="0"/>
              </a:rPr>
              <a:t>AD,   N,   Y</a:t>
            </a:r>
            <a:r>
              <a:rPr lang="el-GR" dirty="0">
                <a:latin typeface="Cambria" pitchFamily="18" charset="0"/>
              </a:rPr>
              <a:t> 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↑</a:t>
            </a:r>
            <a:r>
              <a:rPr lang="el-GR" dirty="0">
                <a:latin typeface="Cambria" pitchFamily="18" charset="0"/>
                <a:sym typeface="Wingdings" pitchFamily="2" charset="2"/>
              </a:rPr>
              <a:t> 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↓</a:t>
            </a:r>
            <a:r>
              <a:rPr lang="el-GR" dirty="0">
                <a:latin typeface="Cambria" pitchFamily="18" charset="0"/>
              </a:rPr>
              <a:t> </a:t>
            </a:r>
            <a:endParaRPr lang="en-US" dirty="0">
              <a:latin typeface="Cambria" pitchFamily="18" charset="0"/>
            </a:endParaRPr>
          </a:p>
          <a:p>
            <a:pPr marL="514350" indent="-514350">
              <a:buFont typeface="Arial" pitchFamily="34" charset="0"/>
              <a:buAutoNum type="arabicPeriod"/>
            </a:pPr>
            <a:endParaRPr lang="en-US" dirty="0">
              <a:latin typeface="Cambria" pitchFamily="18" charset="0"/>
            </a:endParaRP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>
                <a:latin typeface="Cambria" pitchFamily="18" charset="0"/>
                <a:sym typeface="Wingdings" pitchFamily="2" charset="2"/>
              </a:rPr>
              <a:t>↑ </a:t>
            </a:r>
            <a:r>
              <a:rPr lang="en-US" dirty="0">
                <a:latin typeface="Cambria" pitchFamily="18" charset="0"/>
              </a:rPr>
              <a:t>w</a:t>
            </a:r>
            <a:endParaRPr lang="el-GR" dirty="0">
              <a:latin typeface="Cambria" pitchFamily="18" charset="0"/>
            </a:endParaRPr>
          </a:p>
          <a:p>
            <a:pPr marL="514350" indent="-514350">
              <a:buAutoNum type="arabicPeriod"/>
            </a:pPr>
            <a:endParaRPr lang="el-GR" dirty="0">
              <a:latin typeface="Cambria" pitchFamily="18" charset="0"/>
            </a:endParaRPr>
          </a:p>
        </p:txBody>
      </p:sp>
      <p:cxnSp>
        <p:nvCxnSpPr>
          <p:cNvPr id="28" name="Ευθύγραμμο βέλος σύνδεσης 27"/>
          <p:cNvCxnSpPr/>
          <p:nvPr/>
        </p:nvCxnSpPr>
        <p:spPr>
          <a:xfrm flipV="1">
            <a:off x="7577143" y="4293096"/>
            <a:ext cx="836501" cy="21602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Ευθύγραμμο βέλος σύνδεσης 28"/>
          <p:cNvCxnSpPr>
            <a:cxnSpLocks/>
          </p:cNvCxnSpPr>
          <p:nvPr/>
        </p:nvCxnSpPr>
        <p:spPr>
          <a:xfrm>
            <a:off x="7582012" y="4559678"/>
            <a:ext cx="831632" cy="11097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Ορθογώνιο 31"/>
          <p:cNvSpPr/>
          <p:nvPr/>
        </p:nvSpPr>
        <p:spPr>
          <a:xfrm>
            <a:off x="8370946" y="4131568"/>
            <a:ext cx="936104" cy="37755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mbria" pitchFamily="18" charset="0"/>
              </a:rPr>
              <a:t>W</a:t>
            </a:r>
            <a:r>
              <a:rPr lang="el-GR" b="1" dirty="0">
                <a:latin typeface="Cambria" pitchFamily="18" charset="0"/>
              </a:rPr>
              <a:t> </a:t>
            </a:r>
            <a:r>
              <a:rPr lang="en-US" b="1" dirty="0">
                <a:latin typeface="Cambria" pitchFamily="18" charset="0"/>
                <a:sym typeface="Wingdings" pitchFamily="2" charset="2"/>
              </a:rPr>
              <a:t></a:t>
            </a:r>
            <a:r>
              <a:rPr lang="el-GR" b="1" dirty="0">
                <a:latin typeface="Cambria" pitchFamily="18" charset="0"/>
                <a:sym typeface="Wingdings" pitchFamily="2" charset="2"/>
              </a:rPr>
              <a:t> </a:t>
            </a:r>
            <a:r>
              <a:rPr lang="en-US" b="1" dirty="0">
                <a:latin typeface="Cambria" pitchFamily="18" charset="0"/>
                <a:sym typeface="Wingdings" pitchFamily="2" charset="2"/>
              </a:rPr>
              <a:t>C</a:t>
            </a:r>
            <a:endParaRPr lang="el-GR" b="1" dirty="0">
              <a:latin typeface="Cambria" pitchFamily="18" charset="0"/>
            </a:endParaRPr>
          </a:p>
        </p:txBody>
      </p:sp>
      <p:sp>
        <p:nvSpPr>
          <p:cNvPr id="33" name="Ορθογώνιο 32"/>
          <p:cNvSpPr/>
          <p:nvPr/>
        </p:nvSpPr>
        <p:spPr>
          <a:xfrm>
            <a:off x="8370946" y="4581128"/>
            <a:ext cx="936104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mbria" pitchFamily="18" charset="0"/>
              </a:rPr>
              <a:t>R </a:t>
            </a:r>
            <a:r>
              <a:rPr lang="en-US" b="1" dirty="0">
                <a:latin typeface="Cambria" pitchFamily="18" charset="0"/>
                <a:sym typeface="Wingdings" pitchFamily="2" charset="2"/>
              </a:rPr>
              <a:t> I</a:t>
            </a:r>
            <a:endParaRPr lang="el-GR" b="1" dirty="0">
              <a:latin typeface="Cambria" pitchFamily="18" charset="0"/>
            </a:endParaRPr>
          </a:p>
        </p:txBody>
      </p:sp>
      <p:sp>
        <p:nvSpPr>
          <p:cNvPr id="41" name="Δεξιό βέλος 40"/>
          <p:cNvSpPr/>
          <p:nvPr/>
        </p:nvSpPr>
        <p:spPr>
          <a:xfrm rot="1792208" flipV="1">
            <a:off x="2775230" y="6252999"/>
            <a:ext cx="671436" cy="1124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2" name="Δεξιό βέλος 41"/>
          <p:cNvSpPr/>
          <p:nvPr/>
        </p:nvSpPr>
        <p:spPr>
          <a:xfrm rot="20341000" flipV="1">
            <a:off x="2834228" y="5703906"/>
            <a:ext cx="995697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3" name="Ορθογώνιο 42"/>
          <p:cNvSpPr/>
          <p:nvPr/>
        </p:nvSpPr>
        <p:spPr>
          <a:xfrm>
            <a:off x="3866655" y="5395720"/>
            <a:ext cx="1146321" cy="4288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C</a:t>
            </a:r>
            <a:r>
              <a:rPr lang="el-GR" dirty="0">
                <a:latin typeface="Cambria" pitchFamily="18" charset="0"/>
              </a:rPr>
              <a:t> 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↑</a:t>
            </a:r>
            <a:r>
              <a:rPr lang="en-US" dirty="0"/>
              <a:t> </a:t>
            </a:r>
            <a:endParaRPr lang="el-GR" dirty="0"/>
          </a:p>
        </p:txBody>
      </p:sp>
      <p:sp>
        <p:nvSpPr>
          <p:cNvPr id="44" name="Ορθογώνιο 43"/>
          <p:cNvSpPr/>
          <p:nvPr/>
        </p:nvSpPr>
        <p:spPr>
          <a:xfrm>
            <a:off x="3441548" y="6261024"/>
            <a:ext cx="1008112" cy="360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R</a:t>
            </a:r>
            <a:r>
              <a:rPr lang="el-GR" dirty="0">
                <a:latin typeface="Cambria" pitchFamily="18" charset="0"/>
              </a:rPr>
              <a:t> 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↓</a:t>
            </a:r>
            <a:r>
              <a:rPr lang="en-US" dirty="0"/>
              <a:t> </a:t>
            </a:r>
            <a:endParaRPr lang="el-GR" dirty="0"/>
          </a:p>
        </p:txBody>
      </p:sp>
      <p:sp>
        <p:nvSpPr>
          <p:cNvPr id="45" name="Ορθογώνιο 44"/>
          <p:cNvSpPr/>
          <p:nvPr/>
        </p:nvSpPr>
        <p:spPr>
          <a:xfrm>
            <a:off x="4949991" y="6271667"/>
            <a:ext cx="576064" cy="360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I</a:t>
            </a:r>
            <a:r>
              <a:rPr lang="el-GR" dirty="0">
                <a:latin typeface="Cambria" pitchFamily="18" charset="0"/>
              </a:rPr>
              <a:t> 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↓</a:t>
            </a:r>
            <a:endParaRPr lang="el-GR" dirty="0">
              <a:latin typeface="Cambria" pitchFamily="18" charset="0"/>
            </a:endParaRPr>
          </a:p>
        </p:txBody>
      </p:sp>
      <p:cxnSp>
        <p:nvCxnSpPr>
          <p:cNvPr id="47" name="Ευθύγραμμο βέλος σύνδεσης 46"/>
          <p:cNvCxnSpPr/>
          <p:nvPr/>
        </p:nvCxnSpPr>
        <p:spPr>
          <a:xfrm>
            <a:off x="5050488" y="5596255"/>
            <a:ext cx="2160240" cy="33561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Ευθύγραμμο βέλος σύνδεσης 47"/>
          <p:cNvCxnSpPr/>
          <p:nvPr/>
        </p:nvCxnSpPr>
        <p:spPr>
          <a:xfrm flipV="1">
            <a:off x="5628924" y="6165304"/>
            <a:ext cx="1656184" cy="24532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Έλλειψη 50"/>
          <p:cNvSpPr/>
          <p:nvPr/>
        </p:nvSpPr>
        <p:spPr>
          <a:xfrm>
            <a:off x="7359487" y="5761612"/>
            <a:ext cx="1728192" cy="53737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AD?</a:t>
            </a:r>
            <a:endParaRPr lang="el-GR" dirty="0">
              <a:latin typeface="Cambria" pitchFamily="18" charset="0"/>
            </a:endParaRPr>
          </a:p>
        </p:txBody>
      </p:sp>
      <p:sp>
        <p:nvSpPr>
          <p:cNvPr id="57" name="Δεξιό βέλος 56"/>
          <p:cNvSpPr/>
          <p:nvPr/>
        </p:nvSpPr>
        <p:spPr>
          <a:xfrm flipV="1">
            <a:off x="4534702" y="6341146"/>
            <a:ext cx="312420" cy="2210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319297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26211" y="0"/>
            <a:ext cx="9684589" cy="476672"/>
          </a:xfrm>
        </p:spPr>
        <p:txBody>
          <a:bodyPr>
            <a:noAutofit/>
          </a:bodyPr>
          <a:lstStyle/>
          <a:p>
            <a:r>
              <a:rPr lang="el-GR" sz="3200" dirty="0">
                <a:solidFill>
                  <a:srgbClr val="FF0000"/>
                </a:solidFill>
                <a:latin typeface="Cambria" pitchFamily="18" charset="0"/>
              </a:rPr>
              <a:t>Ανεργία και Δημοσιονομική Πολιτική - Β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Θέση περιεχομένου 2"/>
              <p:cNvSpPr>
                <a:spLocks noGrp="1"/>
              </p:cNvSpPr>
              <p:nvPr>
                <p:ph idx="1"/>
              </p:nvPr>
            </p:nvSpPr>
            <p:spPr>
              <a:xfrm>
                <a:off x="526211" y="692696"/>
                <a:ext cx="10034285" cy="5904656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en-US" dirty="0">
                    <a:latin typeface="Cambria" pitchFamily="18" charset="0"/>
                  </a:rPr>
                  <a:t>Keynes</a:t>
                </a:r>
                <a:r>
                  <a:rPr lang="el-GR" dirty="0">
                    <a:latin typeface="Cambria" pitchFamily="18" charset="0"/>
                  </a:rPr>
                  <a:t>: Αιτία της ανεργίας η </a:t>
                </a:r>
                <a:r>
                  <a:rPr lang="el-GR" dirty="0">
                    <a:solidFill>
                      <a:srgbClr val="FF0000"/>
                    </a:solidFill>
                    <a:latin typeface="Cambria" pitchFamily="18" charset="0"/>
                  </a:rPr>
                  <a:t>χαμηλή ζήτηση </a:t>
                </a:r>
                <a:r>
                  <a:rPr lang="el-GR" dirty="0">
                    <a:latin typeface="Cambria" pitchFamily="18" charset="0"/>
                  </a:rPr>
                  <a:t>(</a:t>
                </a:r>
                <a:r>
                  <a:rPr lang="en-US" dirty="0">
                    <a:latin typeface="Cambria" pitchFamily="18" charset="0"/>
                  </a:rPr>
                  <a:t>C </a:t>
                </a:r>
                <a:r>
                  <a:rPr lang="el-GR" dirty="0">
                    <a:latin typeface="Cambria" pitchFamily="18" charset="0"/>
                  </a:rPr>
                  <a:t>αλλά κυρίως Ι που είναι το πιο ευμετάβλητο στοιχείο της </a:t>
                </a:r>
                <a:r>
                  <a:rPr lang="en-US" dirty="0">
                    <a:latin typeface="Cambria" pitchFamily="18" charset="0"/>
                  </a:rPr>
                  <a:t>AD</a:t>
                </a:r>
                <a:r>
                  <a:rPr lang="el-GR" dirty="0">
                    <a:latin typeface="Cambria" pitchFamily="18" charset="0"/>
                  </a:rPr>
                  <a:t>).</a:t>
                </a:r>
              </a:p>
              <a:p>
                <a:pPr marL="0" indent="0">
                  <a:buNone/>
                </a:pPr>
                <a:endParaRPr lang="en-US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Cambria" pitchFamily="18" charset="0"/>
                  </a:rPr>
                  <a:t>B = G</a:t>
                </a:r>
                <a:r>
                  <a:rPr lang="el-GR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–</a:t>
                </a:r>
                <a:r>
                  <a:rPr lang="el-GR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T</a:t>
                </a:r>
                <a:r>
                  <a:rPr lang="el-GR" dirty="0">
                    <a:latin typeface="Cambria" pitchFamily="18" charset="0"/>
                  </a:rPr>
                  <a:t> &gt; 0 </a:t>
                </a:r>
                <a:r>
                  <a:rPr lang="en-US" dirty="0">
                    <a:latin typeface="Cambria" pitchFamily="18" charset="0"/>
                  </a:rPr>
                  <a:t>= </a:t>
                </a:r>
                <a:r>
                  <a:rPr lang="el-GR" dirty="0">
                    <a:latin typeface="Cambria" pitchFamily="18" charset="0"/>
                  </a:rPr>
                  <a:t>ελλειμματικές δαπάνες (δανεισμός) </a:t>
                </a:r>
                <a:r>
                  <a:rPr lang="en-US" dirty="0">
                    <a:latin typeface="Cambria" pitchFamily="18" charset="0"/>
                  </a:rPr>
                  <a:t>-</a:t>
                </a:r>
                <a:r>
                  <a:rPr lang="el-GR" dirty="0">
                    <a:latin typeface="Cambria" pitchFamily="18" charset="0"/>
                  </a:rPr>
                  <a:t> Δημοσιονομική πολιτική</a:t>
                </a:r>
                <a:r>
                  <a:rPr lang="en-US" dirty="0">
                    <a:latin typeface="Cambria" pitchFamily="18" charset="0"/>
                  </a:rPr>
                  <a:t> (</a:t>
                </a:r>
                <a:r>
                  <a:rPr lang="el-GR" dirty="0">
                    <a:latin typeface="Cambria" pitchFamily="18" charset="0"/>
                  </a:rPr>
                  <a:t>επεκτατική)</a:t>
                </a:r>
                <a:r>
                  <a:rPr lang="en-US" dirty="0">
                    <a:latin typeface="Cambria" pitchFamily="18" charset="0"/>
                  </a:rPr>
                  <a:t> [</a:t>
                </a:r>
                <a:r>
                  <a:rPr lang="el-GR" dirty="0">
                    <a:latin typeface="Cambria" pitchFamily="18" charset="0"/>
                  </a:rPr>
                  <a:t>Εφεξής </a:t>
                </a:r>
                <a:r>
                  <a:rPr lang="en-US" dirty="0">
                    <a:latin typeface="Cambria" pitchFamily="18" charset="0"/>
                  </a:rPr>
                  <a:t>T=0]</a:t>
                </a:r>
                <a:endParaRPr lang="el-GR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l-GR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𝑨𝑫</m:t>
                    </m:r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𝑪</m:t>
                    </m:r>
                    <m:r>
                      <a:rPr lang="en-US" b="1" i="1">
                        <a:latin typeface="Cambria Math"/>
                      </a:rPr>
                      <m:t>+</m:t>
                    </m:r>
                    <m:r>
                      <a:rPr lang="en-US" b="1" i="1">
                        <a:latin typeface="Cambria Math"/>
                      </a:rPr>
                      <m:t>𝑰</m:t>
                    </m:r>
                    <m:r>
                      <a:rPr lang="en-US" b="1" i="1">
                        <a:latin typeface="Cambria Math"/>
                      </a:rPr>
                      <m:t>+</m:t>
                    </m:r>
                    <m:r>
                      <a:rPr lang="en-US" b="1" i="1">
                        <a:latin typeface="Cambria Math"/>
                      </a:rPr>
                      <m:t>𝑩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𝑐𝑤𝑁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𝐼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𝐵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,       AS=Y=</a:t>
                </a:r>
                <a:r>
                  <a:rPr lang="en-US" dirty="0" err="1">
                    <a:latin typeface="Cambria" pitchFamily="18" charset="0"/>
                  </a:rPr>
                  <a:t>yN</a:t>
                </a:r>
                <a:endParaRPr lang="en-US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Cambria" pitchFamily="18" charset="0"/>
                  </a:rPr>
                  <a:t>N*</a:t>
                </a:r>
                <a:r>
                  <a:rPr lang="en-US" dirty="0">
                    <a:latin typeface="Cambria" pitchFamily="18" charset="0"/>
                    <a:sym typeface="Wingdings" pitchFamily="2" charset="2"/>
                  </a:rPr>
                  <a:t> AS(Y) = AD  y N = c w N + I + B  y N – </a:t>
                </a:r>
                <a:r>
                  <a:rPr lang="en-US" dirty="0" err="1">
                    <a:latin typeface="Cambria" pitchFamily="18" charset="0"/>
                    <a:sym typeface="Wingdings" pitchFamily="2" charset="2"/>
                  </a:rPr>
                  <a:t>cwN</a:t>
                </a:r>
                <a:r>
                  <a:rPr lang="en-US" dirty="0">
                    <a:latin typeface="Cambria" pitchFamily="18" charset="0"/>
                    <a:sym typeface="Wingdings" pitchFamily="2" charset="2"/>
                  </a:rPr>
                  <a:t> = I + B</a:t>
                </a:r>
                <a:r>
                  <a:rPr lang="el-GR" dirty="0">
                    <a:latin typeface="Cambria" pitchFamily="18" charset="0"/>
                    <a:sym typeface="Wingdings" pitchFamily="2" charset="2"/>
                  </a:rPr>
                  <a:t> </a:t>
                </a:r>
                <a:r>
                  <a:rPr lang="en-US" dirty="0">
                    <a:latin typeface="Cambria" pitchFamily="18" charset="0"/>
                    <a:sym typeface="Wingdings" pitchFamily="2" charset="2"/>
                  </a:rPr>
                  <a:t>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sym typeface="Wingdings" pitchFamily="2" charset="2"/>
                          </a:rPr>
                          <m:t>𝑦</m:t>
                        </m:r>
                        <m:r>
                          <a:rPr lang="en-US" b="0" i="1" smtClean="0">
                            <a:latin typeface="Cambria Math"/>
                            <a:sym typeface="Wingdings" pitchFamily="2" charset="2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  <a:sym typeface="Wingdings" pitchFamily="2" charset="2"/>
                          </a:rPr>
                          <m:t>𝑐𝑤</m:t>
                        </m:r>
                      </m:e>
                    </m:d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sym typeface="Wingdings" pitchFamily="2" charset="2"/>
                      </a:rPr>
                      <m:t>N</m:t>
                    </m:r>
                    <m:r>
                      <a:rPr lang="en-US" b="0" i="1" smtClean="0">
                        <a:latin typeface="Cambria Math"/>
                        <a:sym typeface="Wingdings" pitchFamily="2" charset="2"/>
                      </a:rPr>
                      <m:t>=</m:t>
                    </m:r>
                    <m:r>
                      <a:rPr lang="en-US" b="0" i="1" smtClean="0">
                        <a:latin typeface="Cambria Math"/>
                        <a:sym typeface="Wingdings" pitchFamily="2" charset="2"/>
                      </a:rPr>
                      <m:t>𝐼</m:t>
                    </m:r>
                    <m:r>
                      <a:rPr lang="en-US" b="0" i="1" smtClean="0">
                        <a:latin typeface="Cambria Math"/>
                        <a:sym typeface="Wingdings" pitchFamily="2" charset="2"/>
                      </a:rPr>
                      <m:t>+</m:t>
                    </m:r>
                    <m:r>
                      <a:rPr lang="en-US" b="0" i="1" smtClean="0">
                        <a:latin typeface="Cambria Math"/>
                        <a:sym typeface="Wingdings" pitchFamily="2" charset="2"/>
                      </a:rPr>
                      <m:t>𝐵</m:t>
                    </m:r>
                    <m:r>
                      <a:rPr lang="en-US" b="0" i="1" smtClean="0">
                        <a:latin typeface="Cambria Math"/>
                        <a:sym typeface="Wingdings" pitchFamily="2" charset="2"/>
                      </a:rPr>
                      <m:t>→</m:t>
                    </m:r>
                  </m:oMath>
                </a14:m>
                <a:endParaRPr lang="en-US" b="0" i="1" dirty="0">
                  <a:latin typeface="Cambria Math"/>
                  <a:sym typeface="Wingdings" pitchFamily="2" charset="2"/>
                </a:endParaRPr>
              </a:p>
              <a:p>
                <a:pPr marL="0" indent="0">
                  <a:buNone/>
                </a:pPr>
                <a:endParaRPr lang="en-US" b="1" i="1" dirty="0">
                  <a:solidFill>
                    <a:srgbClr val="FF0000"/>
                  </a:solidFill>
                  <a:latin typeface="Cambria Math"/>
                  <a:sym typeface="Wingdings" pitchFamily="2" charset="2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/>
                        <a:sym typeface="Wingdings" pitchFamily="2" charset="2"/>
                      </a:rPr>
                      <m:t>𝑵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/>
                        <a:sym typeface="Wingdings" pitchFamily="2" charset="2"/>
                      </a:rPr>
                      <m:t>∗=</m:t>
                    </m:r>
                    <m:f>
                      <m:f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  <a:sym typeface="Wingdings" pitchFamily="2" charset="2"/>
                          </a:rPr>
                          <m:t>𝑰</m:t>
                        </m:r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  <a:sym typeface="Wingdings" pitchFamily="2" charset="2"/>
                          </a:rPr>
                          <m:t>+</m:t>
                        </m:r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  <a:sym typeface="Wingdings" pitchFamily="2" charset="2"/>
                          </a:rPr>
                          <m:t>𝑩</m:t>
                        </m:r>
                      </m:num>
                      <m:den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  <a:sym typeface="Wingdings" pitchFamily="2" charset="2"/>
                          </a:rPr>
                          <m:t>𝒚</m:t>
                        </m:r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  <a:sym typeface="Wingdings" pitchFamily="2" charset="2"/>
                          </a:rPr>
                          <m:t>−</m:t>
                        </m:r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  <a:sym typeface="Wingdings" pitchFamily="2" charset="2"/>
                          </a:rPr>
                          <m:t>𝒄𝒘</m:t>
                        </m:r>
                      </m:den>
                    </m:f>
                  </m:oMath>
                </a14:m>
                <a:r>
                  <a:rPr lang="en-US" b="1" dirty="0">
                    <a:latin typeface="Cambria" pitchFamily="18" charset="0"/>
                  </a:rPr>
                  <a:t> (</a:t>
                </a:r>
                <a:r>
                  <a:rPr lang="el-GR" b="1" dirty="0">
                    <a:latin typeface="Cambria" pitchFamily="18" charset="0"/>
                  </a:rPr>
                  <a:t>απασχόληση ισορροπίας) </a:t>
                </a:r>
                <a:endParaRPr lang="en-US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b="1" dirty="0">
                  <a:solidFill>
                    <a:srgbClr val="FF0000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l-GR" b="1" dirty="0">
                    <a:solidFill>
                      <a:srgbClr val="FF0000"/>
                    </a:solidFill>
                    <a:latin typeface="Cambria" pitchFamily="18" charset="0"/>
                  </a:rPr>
                  <a:t>Υ*=</a:t>
                </a:r>
                <a:r>
                  <a:rPr lang="en-US" b="1" dirty="0">
                    <a:solidFill>
                      <a:srgbClr val="FF0000"/>
                    </a:solidFill>
                    <a:latin typeface="Cambria" pitchFamily="18" charset="0"/>
                  </a:rPr>
                  <a:t>y N* </a:t>
                </a:r>
                <a:r>
                  <a:rPr lang="en-US" b="1" dirty="0">
                    <a:latin typeface="Cambria" pitchFamily="18" charset="0"/>
                  </a:rPr>
                  <a:t>(</a:t>
                </a:r>
                <a:r>
                  <a:rPr lang="el-GR" b="1" dirty="0">
                    <a:latin typeface="Cambria" pitchFamily="18" charset="0"/>
                  </a:rPr>
                  <a:t>προϊόν ισορροπίας)</a:t>
                </a:r>
              </a:p>
            </p:txBody>
          </p:sp>
        </mc:Choice>
        <mc:Fallback xmlns="">
          <p:sp>
            <p:nvSpPr>
              <p:cNvPr id="3" name="Θέση περιεχομένου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6211" y="692696"/>
                <a:ext cx="10034285" cy="5904656"/>
              </a:xfrm>
              <a:blipFill>
                <a:blip r:embed="rId2"/>
                <a:stretch>
                  <a:fillRect l="-1094" t="-2996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25629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631504" y="0"/>
            <a:ext cx="8928992" cy="332656"/>
          </a:xfrm>
        </p:spPr>
        <p:txBody>
          <a:bodyPr>
            <a:noAutofit/>
          </a:bodyPr>
          <a:lstStyle/>
          <a:p>
            <a:r>
              <a:rPr lang="el-GR" sz="2000" dirty="0">
                <a:solidFill>
                  <a:srgbClr val="FF0000"/>
                </a:solidFill>
                <a:latin typeface="Cambria" pitchFamily="18" charset="0"/>
              </a:rPr>
              <a:t>Πολλαπλασιαστής απασχόλησης και πολλαπλασιαστής προϊόντος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Θέση περιεχομένου 2"/>
              <p:cNvSpPr>
                <a:spLocks noGrp="1"/>
              </p:cNvSpPr>
              <p:nvPr>
                <p:ph idx="1"/>
              </p:nvPr>
            </p:nvSpPr>
            <p:spPr>
              <a:xfrm>
                <a:off x="146649" y="620688"/>
                <a:ext cx="11731925" cy="6159674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l-GR" dirty="0"/>
                  <a:t>Β</a:t>
                </a:r>
                <a:r>
                  <a:rPr lang="el-GR" sz="2400" dirty="0"/>
                  <a:t>1</a:t>
                </a:r>
                <a:r>
                  <a:rPr lang="el-GR" sz="2400" dirty="0">
                    <a:sym typeface="Wingdings" pitchFamily="2" charset="2"/>
                  </a:rPr>
                  <a:t>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sym typeface="Wingdings" pitchFamily="2" charset="2"/>
                      </a:rPr>
                      <m:t>𝑁</m:t>
                    </m:r>
                    <m:r>
                      <a:rPr lang="en-US" sz="2400" i="1">
                        <a:latin typeface="Cambria Math"/>
                        <a:sym typeface="Wingdings" pitchFamily="2" charset="2"/>
                      </a:rPr>
                      <m:t>∗=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𝐼</m:t>
                            </m:r>
                          </m:e>
                        </m:acc>
                        <m:r>
                          <a:rPr lang="en-US" sz="2400" i="1">
                            <a:latin typeface="Cambria Math"/>
                            <a:sym typeface="Wingdings" pitchFamily="2" charset="2"/>
                          </a:rPr>
                          <m:t>+</m:t>
                        </m:r>
                        <m:r>
                          <a:rPr lang="en-US" sz="2400" i="1">
                            <a:latin typeface="Cambria Math"/>
                            <a:sym typeface="Wingdings" pitchFamily="2" charset="2"/>
                          </a:rPr>
                          <m:t>𝐵</m:t>
                        </m:r>
                        <m:r>
                          <a:rPr lang="en-US" sz="2400" i="1">
                            <a:latin typeface="Cambria Math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  <a:sym typeface="Wingdings" pitchFamily="2" charset="2"/>
                          </a:rPr>
                          <m:t>𝑦</m:t>
                        </m:r>
                        <m:r>
                          <a:rPr lang="en-US" sz="2400" i="1">
                            <a:latin typeface="Cambria Math"/>
                            <a:sym typeface="Wingdings" pitchFamily="2" charset="2"/>
                          </a:rPr>
                          <m:t>−</m:t>
                        </m:r>
                        <m:r>
                          <a:rPr lang="en-US" sz="2400" i="1">
                            <a:latin typeface="Cambria Math"/>
                            <a:sym typeface="Wingdings" pitchFamily="2" charset="2"/>
                          </a:rPr>
                          <m:t>𝑐𝑤</m:t>
                        </m:r>
                      </m:den>
                    </m:f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dirty="0"/>
                  <a:t>B</a:t>
                </a:r>
                <a:r>
                  <a:rPr lang="en-US" sz="2400" dirty="0"/>
                  <a:t>2</a:t>
                </a:r>
                <a:r>
                  <a:rPr lang="en-US" sz="2400" dirty="0">
                    <a:sym typeface="Wingdings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sym typeface="Wingdings" pitchFamily="2" charset="2"/>
                      </a:rPr>
                      <m:t>𝑁</m:t>
                    </m:r>
                    <m:r>
                      <a:rPr lang="en-US" sz="2400" i="1">
                        <a:latin typeface="Cambria Math"/>
                        <a:sym typeface="Wingdings" pitchFamily="2" charset="2"/>
                      </a:rPr>
                      <m:t>∗∗=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𝐼</m:t>
                            </m:r>
                          </m:e>
                        </m:acc>
                        <m:r>
                          <a:rPr lang="en-US" sz="2400" i="1">
                            <a:latin typeface="Cambria Math"/>
                            <a:sym typeface="Wingdings" pitchFamily="2" charset="2"/>
                          </a:rPr>
                          <m:t>+</m:t>
                        </m:r>
                        <m:r>
                          <a:rPr lang="en-US" sz="2400" i="1">
                            <a:latin typeface="Cambria Math"/>
                            <a:sym typeface="Wingdings" pitchFamily="2" charset="2"/>
                          </a:rPr>
                          <m:t>𝐵</m:t>
                        </m:r>
                        <m:r>
                          <a:rPr lang="en-US" sz="2400" i="1">
                            <a:latin typeface="Cambria Math"/>
                            <a:sym typeface="Wingdings" pitchFamily="2" charset="2"/>
                          </a:rPr>
                          <m:t>2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  <a:sym typeface="Wingdings" pitchFamily="2" charset="2"/>
                          </a:rPr>
                          <m:t>𝑦</m:t>
                        </m:r>
                        <m:r>
                          <a:rPr lang="en-US" sz="2400" i="1">
                            <a:latin typeface="Cambria Math"/>
                            <a:sym typeface="Wingdings" pitchFamily="2" charset="2"/>
                          </a:rPr>
                          <m:t>−</m:t>
                        </m:r>
                        <m:r>
                          <a:rPr lang="en-US" sz="2400" i="1">
                            <a:latin typeface="Cambria Math"/>
                            <a:sym typeface="Wingdings" pitchFamily="2" charset="2"/>
                          </a:rPr>
                          <m:t>𝑐𝑤</m:t>
                        </m:r>
                      </m:den>
                    </m:f>
                  </m:oMath>
                </a14:m>
                <a:endParaRPr lang="el-GR" sz="2400" dirty="0"/>
              </a:p>
              <a:p>
                <a:pPr marL="0" indent="0">
                  <a:buNone/>
                </a:pPr>
                <a:r>
                  <a:rPr lang="el-GR" sz="2400" dirty="0"/>
                  <a:t>Δ(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sym typeface="Wingdings" pitchFamily="2" charset="2"/>
                          </a:rPr>
                          <m:t>𝐼</m:t>
                        </m:r>
                      </m:e>
                    </m:acc>
                  </m:oMath>
                </a14:m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 </a:t>
                </a:r>
                <a:r>
                  <a:rPr lang="el-GR" sz="24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) = 0</a:t>
                </a:r>
                <a:endParaRPr lang="el-GR" sz="2400" dirty="0"/>
              </a:p>
              <a:p>
                <a:pPr marL="0" indent="0">
                  <a:buNone/>
                </a:pPr>
                <a:endParaRPr lang="el-GR" sz="2400" dirty="0"/>
              </a:p>
              <a:p>
                <a:pPr marL="0" indent="0">
                  <a:buNone/>
                </a:pPr>
                <a:endParaRPr lang="el-GR" sz="2400" dirty="0"/>
              </a:p>
              <a:p>
                <a:pPr marL="0" indent="0">
                  <a:buNone/>
                </a:pPr>
                <a:endParaRPr lang="el-GR" sz="2400" dirty="0"/>
              </a:p>
              <a:p>
                <a:pPr marL="0" indent="0">
                  <a:buNone/>
                </a:pPr>
                <a:endParaRPr lang="en-US" sz="24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200" dirty="0">
                  <a:latin typeface="Cambria" pitchFamily="18" charset="0"/>
                </a:endParaRPr>
              </a:p>
              <a:p>
                <a:pPr marL="0" indent="0" algn="ctr">
                  <a:buNone/>
                </a:pPr>
                <a:r>
                  <a:rPr lang="el-GR" sz="2200" dirty="0">
                    <a:latin typeface="Cambria" pitchFamily="18" charset="0"/>
                  </a:rPr>
                  <a:t>ΔΝ=  </a:t>
                </a:r>
                <a14:m>
                  <m:oMath xmlns:m="http://schemas.openxmlformats.org/officeDocument/2006/math">
                    <m:r>
                      <a:rPr lang="el-GR" sz="2200">
                        <a:latin typeface="Cambria Math"/>
                      </a:rPr>
                      <m:t>$</m:t>
                    </m:r>
                    <m:r>
                      <a:rPr lang="el-GR" sz="2200" i="1">
                        <a:latin typeface="Cambria Math"/>
                      </a:rPr>
                      <m:t>1</m:t>
                    </m:r>
                    <m:r>
                      <a:rPr lang="el-GR" sz="2200" i="1">
                        <a:latin typeface="Cambria Math"/>
                      </a:rPr>
                      <m:t>𝜀𝜅</m:t>
                    </m:r>
                    <m:f>
                      <m:fPr>
                        <m:ctrlPr>
                          <a:rPr lang="el-G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l-GR" sz="2200" i="1">
                            <a:latin typeface="Cambria Math"/>
                          </a:rPr>
                          <m:t>1</m:t>
                        </m:r>
                      </m:num>
                      <m:den>
                        <m:f>
                          <m:fPr>
                            <m:ctrlPr>
                              <a:rPr lang="el-GR" sz="2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sz="2200" i="1">
                                <a:latin typeface="Cambria Math"/>
                              </a:rPr>
                              <m:t>25$</m:t>
                            </m:r>
                          </m:num>
                          <m:den>
                            <m:r>
                              <a:rPr lang="en-US" sz="2200" i="1">
                                <a:latin typeface="Cambria Math"/>
                              </a:rPr>
                              <m:t>h𝑟</m:t>
                            </m:r>
                          </m:den>
                        </m:f>
                        <m:r>
                          <a:rPr lang="en-US" sz="2200" i="1">
                            <a:latin typeface="Cambria Math"/>
                          </a:rPr>
                          <m:t>−0,95∗15$/</m:t>
                        </m:r>
                        <m:r>
                          <a:rPr lang="en-US" sz="2200" i="1">
                            <a:latin typeface="Cambria Math"/>
                          </a:rPr>
                          <m:t>h𝑟</m:t>
                        </m:r>
                      </m:den>
                    </m:f>
                    <m:r>
                      <a:rPr lang="en-US" sz="2200" i="1">
                        <a:latin typeface="Cambria Math"/>
                      </a:rPr>
                      <m:t>=</m:t>
                    </m:r>
                    <m:r>
                      <a:rPr lang="en-US" sz="2200" i="1">
                        <a:latin typeface="Cambria Math"/>
                      </a:rPr>
                      <m:t>$1</m:t>
                    </m:r>
                    <m:r>
                      <a:rPr lang="el-GR" sz="2200" i="1">
                        <a:latin typeface="Cambria Math"/>
                      </a:rPr>
                      <m:t>𝜀𝜅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200" i="1">
                            <a:latin typeface="Cambria Math"/>
                          </a:rPr>
                          <m:t>10,75$/</m:t>
                        </m:r>
                        <m:r>
                          <a:rPr lang="en-US" sz="2200" i="1">
                            <a:latin typeface="Cambria Math"/>
                          </a:rPr>
                          <m:t>h𝑟</m:t>
                        </m:r>
                      </m:den>
                    </m:f>
                    <m:r>
                      <a:rPr lang="en-US" sz="2200" i="1">
                        <a:latin typeface="Cambria Math"/>
                      </a:rPr>
                      <m:t>=</m:t>
                    </m:r>
                    <m:r>
                      <a:rPr lang="el-GR" sz="2200" i="1">
                        <a:latin typeface="Cambria Math"/>
                      </a:rPr>
                      <m:t>$1</m:t>
                    </m:r>
                    <m:r>
                      <a:rPr lang="el-GR" sz="2200" i="1">
                        <a:latin typeface="Cambria Math"/>
                      </a:rPr>
                      <m:t>𝜀𝜅</m:t>
                    </m:r>
                    <m:r>
                      <a:rPr lang="el-GR" sz="2200" i="1">
                        <a:latin typeface="Cambria Math"/>
                      </a:rPr>
                      <m:t>.∗</m:t>
                    </m:r>
                    <m:r>
                      <a:rPr lang="el-GR" sz="2200" b="1" i="1">
                        <a:solidFill>
                          <a:srgbClr val="FF0000"/>
                        </a:solidFill>
                        <a:latin typeface="Cambria Math"/>
                      </a:rPr>
                      <m:t>𝟎</m:t>
                    </m:r>
                    <m:r>
                      <a:rPr lang="en-US" sz="2200" b="1" i="1">
                        <a:solidFill>
                          <a:srgbClr val="FF0000"/>
                        </a:solidFill>
                        <a:latin typeface="Cambria Math"/>
                      </a:rPr>
                      <m:t>,</m:t>
                    </m:r>
                    <m:r>
                      <a:rPr lang="en-US" sz="2200" b="1" i="1">
                        <a:solidFill>
                          <a:srgbClr val="FF0000"/>
                        </a:solidFill>
                        <a:latin typeface="Cambria Math"/>
                      </a:rPr>
                      <m:t>𝟎𝟗𝟑</m:t>
                    </m:r>
                    <m:f>
                      <m:fPr>
                        <m:ctrlPr>
                          <a:rPr lang="en-US" sz="2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𝒉𝒓</m:t>
                        </m:r>
                      </m:num>
                      <m:den>
                        <m:r>
                          <a:rPr lang="en-US" sz="22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$</m:t>
                        </m:r>
                      </m:den>
                    </m:f>
                    <m:r>
                      <a:rPr lang="en-US" sz="2200" i="1">
                        <a:latin typeface="Cambria Math"/>
                      </a:rPr>
                      <m:t>=93.023,26</m:t>
                    </m:r>
                    <m:r>
                      <a:rPr lang="en-US" sz="2200" i="1">
                        <a:latin typeface="Cambria Math"/>
                      </a:rPr>
                      <m:t>h𝑟𝑠</m:t>
                    </m:r>
                  </m:oMath>
                </a14:m>
                <a:endParaRPr lang="en-US" sz="22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l-GR" sz="22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2200">
                              <a:latin typeface="Cambria Math"/>
                            </a:rPr>
                            <m:t>ΔΥ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2200">
                              <a:latin typeface="Cambria Math"/>
                            </a:rPr>
                            <m:t>ΔΒ</m:t>
                          </m:r>
                        </m:den>
                      </m:f>
                      <m:r>
                        <a:rPr lang="el-GR" sz="2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l-GR" sz="22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sz="2200" b="1" i="1">
                              <a:latin typeface="Cambria Math"/>
                            </a:rPr>
                            <m:t>𝟐𝟓</m:t>
                          </m:r>
                          <m:r>
                            <a:rPr lang="el-GR" sz="2200" b="1" i="1">
                              <a:latin typeface="Cambria Math"/>
                            </a:rPr>
                            <m:t>$</m:t>
                          </m:r>
                        </m:num>
                        <m:den>
                          <m:r>
                            <a:rPr lang="en-US" sz="2200" b="1" i="1">
                              <a:latin typeface="Cambria Math"/>
                            </a:rPr>
                            <m:t>𝒉𝒓</m:t>
                          </m:r>
                        </m:den>
                      </m:f>
                      <m:r>
                        <a:rPr lang="en-US" sz="2200" b="1" i="1">
                          <a:latin typeface="Cambria Math"/>
                        </a:rPr>
                        <m:t>∗</m:t>
                      </m:r>
                      <m:r>
                        <a:rPr lang="en-US" sz="2200" b="1" i="1">
                          <a:solidFill>
                            <a:srgbClr val="FF0000"/>
                          </a:solidFill>
                          <a:latin typeface="Cambria Math"/>
                        </a:rPr>
                        <m:t>𝟎</m:t>
                      </m:r>
                      <m:r>
                        <a:rPr lang="en-US" sz="2200" b="1" i="1">
                          <a:solidFill>
                            <a:srgbClr val="FF0000"/>
                          </a:solidFill>
                          <a:latin typeface="Cambria Math"/>
                        </a:rPr>
                        <m:t>,</m:t>
                      </m:r>
                      <m:r>
                        <a:rPr lang="en-US" sz="2200" b="1" i="1">
                          <a:solidFill>
                            <a:srgbClr val="FF0000"/>
                          </a:solidFill>
                          <a:latin typeface="Cambria Math"/>
                        </a:rPr>
                        <m:t>𝟎𝟗𝟑</m:t>
                      </m:r>
                      <m:f>
                        <m:fPr>
                          <m:ctrlPr>
                            <a:rPr lang="en-US" sz="2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𝒉𝒓</m:t>
                          </m:r>
                        </m:num>
                        <m:den>
                          <m:r>
                            <a:rPr lang="en-US" sz="2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$</m:t>
                          </m:r>
                        </m:den>
                      </m:f>
                      <m:r>
                        <a:rPr lang="en-US" sz="2200" b="1" i="1">
                          <a:latin typeface="Cambria Math"/>
                        </a:rPr>
                        <m:t>= </m:t>
                      </m:r>
                      <m:r>
                        <a:rPr lang="en-US" sz="2200" b="1" i="1">
                          <a:solidFill>
                            <a:srgbClr val="FF0000"/>
                          </a:solidFill>
                          <a:latin typeface="Cambria Math"/>
                        </a:rPr>
                        <m:t>𝟐</m:t>
                      </m:r>
                      <m:r>
                        <a:rPr lang="en-US" sz="2200" b="1" i="1">
                          <a:solidFill>
                            <a:srgbClr val="FF0000"/>
                          </a:solidFill>
                          <a:latin typeface="Cambria Math"/>
                        </a:rPr>
                        <m:t>,</m:t>
                      </m:r>
                      <m:r>
                        <a:rPr lang="en-US" sz="2200" b="1" i="1">
                          <a:solidFill>
                            <a:srgbClr val="FF0000"/>
                          </a:solidFill>
                          <a:latin typeface="Cambria Math"/>
                        </a:rPr>
                        <m:t>𝟑𝟐</m:t>
                      </m:r>
                      <m:r>
                        <a:rPr lang="en-US" sz="2200">
                          <a:latin typeface="Cambria Math"/>
                        </a:rPr>
                        <m:t> </m:t>
                      </m:r>
                      <m:r>
                        <a:rPr lang="en-US" sz="2200" b="0" i="0" smtClean="0">
                          <a:latin typeface="Cambria Math" panose="02040503050406030204" pitchFamily="18" charset="0"/>
                        </a:rPr>
                        <m:t>                         </m:t>
                      </m:r>
                      <m:r>
                        <a:rPr lang="en-US" sz="2200">
                          <a:latin typeface="Cambria Math"/>
                        </a:rPr>
                        <m:t>   </m:t>
                      </m:r>
                      <m:r>
                        <m:rPr>
                          <m:sty m:val="p"/>
                        </m:rPr>
                        <a:rPr lang="el-GR" sz="2200">
                          <a:latin typeface="Cambria Math"/>
                        </a:rPr>
                        <m:t>ΔΥ</m:t>
                      </m:r>
                      <m:r>
                        <a:rPr lang="el-GR" sz="2200">
                          <a:latin typeface="Cambria Math"/>
                        </a:rPr>
                        <m:t>=$1</m:t>
                      </m:r>
                      <m:r>
                        <m:rPr>
                          <m:sty m:val="p"/>
                        </m:rPr>
                        <a:rPr lang="el-GR" sz="2200">
                          <a:latin typeface="Cambria Math"/>
                        </a:rPr>
                        <m:t>εκ</m:t>
                      </m:r>
                      <m:r>
                        <a:rPr lang="el-GR" sz="2200">
                          <a:latin typeface="Cambria Math"/>
                        </a:rPr>
                        <m:t>.∗2,32=$2,32</m:t>
                      </m:r>
                      <m:r>
                        <m:rPr>
                          <m:sty m:val="p"/>
                        </m:rPr>
                        <a:rPr lang="el-GR" sz="2200">
                          <a:latin typeface="Cambria Math"/>
                        </a:rPr>
                        <m:t>εκ</m:t>
                      </m:r>
                      <m:r>
                        <a:rPr lang="el-GR" sz="220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2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Θέση περιεχομένου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6649" y="620688"/>
                <a:ext cx="11731925" cy="6159674"/>
              </a:xfrm>
              <a:blipFill>
                <a:blip r:embed="rId2"/>
                <a:stretch>
                  <a:fillRect l="-935" t="-11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Ορθογώνιο 3"/>
              <p:cNvSpPr/>
              <p:nvPr/>
            </p:nvSpPr>
            <p:spPr>
              <a:xfrm>
                <a:off x="2344615" y="1113692"/>
                <a:ext cx="9097107" cy="325901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l-GR" sz="2800" dirty="0">
                    <a:latin typeface="Cambria" pitchFamily="18" charset="0"/>
                  </a:rPr>
                  <a:t>Δ</a:t>
                </a:r>
                <a:r>
                  <a:rPr lang="en-US" sz="2800" dirty="0">
                    <a:latin typeface="Cambria" pitchFamily="18" charset="0"/>
                  </a:rPr>
                  <a:t>N=N**- N*=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sz="280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acc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𝐼</m:t>
                            </m:r>
                          </m:e>
                        </m:acc>
                        <m:r>
                          <a:rPr lang="en-US" sz="2800" i="1">
                            <a:latin typeface="Cambria Math"/>
                          </a:rPr>
                          <m:t>+</m:t>
                        </m:r>
                        <m:r>
                          <a:rPr lang="en-US" sz="2800" i="1">
                            <a:latin typeface="Cambria Math"/>
                          </a:rPr>
                          <m:t>𝐵</m:t>
                        </m:r>
                        <m:r>
                          <a:rPr lang="en-US" sz="2800" i="1">
                            <a:latin typeface="Cambria Math"/>
                          </a:rPr>
                          <m:t>2−</m:t>
                        </m:r>
                        <m:acc>
                          <m:accPr>
                            <m:chr m:val="̅"/>
                            <m:ctrlPr>
                              <a:rPr lang="en-US" sz="280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acc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𝐼</m:t>
                            </m:r>
                          </m:e>
                        </m:acc>
                        <m:r>
                          <a:rPr lang="en-US" sz="2800" i="1">
                            <a:latin typeface="Cambria Math"/>
                          </a:rPr>
                          <m:t>−</m:t>
                        </m:r>
                        <m:r>
                          <a:rPr lang="en-US" sz="2800" i="1">
                            <a:latin typeface="Cambria Math"/>
                          </a:rPr>
                          <m:t>𝐵</m:t>
                        </m:r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𝑦</m:t>
                        </m:r>
                        <m:r>
                          <a:rPr lang="en-US" sz="2800" i="1">
                            <a:latin typeface="Cambria Math"/>
                          </a:rPr>
                          <m:t>−</m:t>
                        </m:r>
                        <m:r>
                          <a:rPr lang="en-US" sz="2800" i="1">
                            <a:latin typeface="Cambria Math"/>
                          </a:rPr>
                          <m:t>𝑐𝑤</m:t>
                        </m:r>
                      </m:den>
                    </m:f>
                    <m:r>
                      <a:rPr lang="en-US" sz="28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𝐵</m:t>
                        </m:r>
                        <m:r>
                          <a:rPr lang="en-US" sz="2800" i="1">
                            <a:latin typeface="Cambria Math"/>
                          </a:rPr>
                          <m:t>2−</m:t>
                        </m:r>
                        <m:r>
                          <a:rPr lang="en-US" sz="2800" i="1">
                            <a:latin typeface="Cambria Math"/>
                          </a:rPr>
                          <m:t>𝐵</m:t>
                        </m:r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𝑦</m:t>
                        </m:r>
                        <m:r>
                          <a:rPr lang="en-US" sz="2800" i="1">
                            <a:latin typeface="Cambria Math"/>
                          </a:rPr>
                          <m:t>−</m:t>
                        </m:r>
                        <m:r>
                          <a:rPr lang="en-US" sz="2800" i="1">
                            <a:latin typeface="Cambria Math"/>
                          </a:rPr>
                          <m:t>𝑐𝑤</m:t>
                        </m:r>
                      </m:den>
                    </m:f>
                    <m:r>
                      <a:rPr lang="en-US" sz="28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sz="2800">
                            <a:latin typeface="Cambria Math"/>
                          </a:rPr>
                          <m:t>ΔΒ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𝑦</m:t>
                        </m:r>
                        <m:r>
                          <a:rPr lang="en-US" sz="2800" i="1">
                            <a:latin typeface="Cambria Math"/>
                          </a:rPr>
                          <m:t>−</m:t>
                        </m:r>
                        <m:r>
                          <a:rPr lang="en-US" sz="2800" i="1">
                            <a:latin typeface="Cambria Math"/>
                          </a:rPr>
                          <m:t>𝑐𝑤</m:t>
                        </m:r>
                      </m:den>
                    </m:f>
                    <m:r>
                      <a:rPr lang="en-US" sz="2800" i="1">
                        <a:latin typeface="Cambria Math"/>
                      </a:rPr>
                      <m:t>→</m:t>
                    </m:r>
                  </m:oMath>
                </a14:m>
                <a:endParaRPr lang="en-US" sz="2800" i="1" dirty="0">
                  <a:latin typeface="Cambria Math"/>
                </a:endParaRPr>
              </a:p>
              <a:p>
                <a:pPr algn="ctr"/>
                <a:endParaRPr lang="en-US" sz="2400" i="1" dirty="0">
                  <a:latin typeface="Cambria Math"/>
                </a:endParaRPr>
              </a:p>
              <a:p>
                <a:pPr algn="ctr"/>
                <a:r>
                  <a:rPr lang="el-GR" sz="2000" dirty="0"/>
                  <a:t>[Πολλαπλασιαστής απασχόλησης ]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sz="2400">
                            <a:solidFill>
                              <a:srgbClr val="FF0000"/>
                            </a:solidFill>
                            <a:latin typeface="Cambria Math"/>
                          </a:rPr>
                          <m:t>ΔΝ</m:t>
                        </m:r>
                        <m:r>
                          <a:rPr lang="en-US" sz="2400">
                            <a:solidFill>
                              <a:srgbClr val="FF0000"/>
                            </a:solidFill>
                            <a:latin typeface="Cambria Math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Cambria Math"/>
                          </a:rPr>
                          <m:t>hrs</m:t>
                        </m:r>
                        <m:r>
                          <a:rPr lang="en-US" sz="2400">
                            <a:solidFill>
                              <a:srgbClr val="FF0000"/>
                            </a:solidFill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sz="2400">
                            <a:solidFill>
                              <a:srgbClr val="FF0000"/>
                            </a:solidFill>
                            <a:latin typeface="Cambria Math"/>
                          </a:rPr>
                          <m:t>ΔΒ</m:t>
                        </m:r>
                        <m:r>
                          <a:rPr lang="en-US" sz="2400">
                            <a:solidFill>
                              <a:srgbClr val="FF0000"/>
                            </a:solidFill>
                            <a:latin typeface="Cambria Math"/>
                          </a:rPr>
                          <m:t>($)</m:t>
                        </m:r>
                      </m:den>
                    </m:f>
                    <m:r>
                      <a:rPr lang="el-GR" sz="2400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l-G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l-GR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𝑦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(</m:t>
                        </m:r>
                        <m:f>
                          <m:f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$</m:t>
                            </m:r>
                          </m:num>
                          <m:den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h𝑟</m:t>
                            </m:r>
                          </m:den>
                        </m:f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)−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𝑐𝑤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(</m:t>
                        </m:r>
                        <m:f>
                          <m:f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$</m:t>
                            </m:r>
                          </m:num>
                          <m:den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h𝑟</m:t>
                            </m:r>
                          </m:den>
                        </m:f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)</m:t>
                        </m:r>
                      </m:den>
                    </m:f>
                    <m:r>
                      <a:rPr lang="en-US" sz="2400" i="1" smtClean="0">
                        <a:latin typeface="Cambria Math"/>
                      </a:rPr>
                      <m:t>→</m:t>
                    </m:r>
                  </m:oMath>
                </a14:m>
                <a:endParaRPr lang="en-US" sz="2400" i="1" dirty="0">
                  <a:latin typeface="Cambria Math"/>
                </a:endParaRPr>
              </a:p>
              <a:p>
                <a:pPr algn="ctr"/>
                <a:endParaRPr lang="el-GR" sz="2000" dirty="0">
                  <a:latin typeface="Cambria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Δ</m:t>
                      </m:r>
                      <m:r>
                        <m:rPr>
                          <m:sty m:val="p"/>
                        </m:rPr>
                        <a:rPr lang="en-US" sz="2000" b="0" i="1">
                          <a:solidFill>
                            <a:srgbClr val="FF0000"/>
                          </a:solidFill>
                          <a:latin typeface="Cambria Math"/>
                        </a:rPr>
                        <m:t>N</m:t>
                      </m:r>
                      <m:r>
                        <a:rPr lang="en-US" sz="2000" b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2000" b="0" i="1">
                          <a:solidFill>
                            <a:srgbClr val="FF0000"/>
                          </a:solidFill>
                          <a:latin typeface="Cambria Math"/>
                        </a:rPr>
                        <m:t>Δ</m:t>
                      </m:r>
                      <m:r>
                        <m:rPr>
                          <m:sty m:val="p"/>
                        </m:rPr>
                        <a:rPr lang="en-US" sz="2000" b="0" i="1">
                          <a:solidFill>
                            <a:srgbClr val="FF0000"/>
                          </a:solidFill>
                          <a:latin typeface="Cambria Math"/>
                        </a:rPr>
                        <m:t>B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𝑦</m:t>
                          </m:r>
                          <m:r>
                            <a:rPr lang="en-US" sz="20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20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𝑐𝑤</m:t>
                          </m:r>
                        </m:den>
                      </m:f>
                      <m:r>
                        <a:rPr lang="en-US" sz="2000" b="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l-GR" sz="2000" dirty="0">
                  <a:solidFill>
                    <a:srgbClr val="FF0000"/>
                  </a:solidFill>
                  <a:latin typeface="Cambria" pitchFamily="18" charset="0"/>
                </a:endParaRPr>
              </a:p>
              <a:p>
                <a:pPr algn="ctr"/>
                <a:r>
                  <a:rPr lang="el-GR" sz="2000" dirty="0">
                    <a:latin typeface="Cambria" pitchFamily="18" charset="0"/>
                  </a:rPr>
                  <a:t>ΔΥ=</a:t>
                </a:r>
                <a:r>
                  <a:rPr lang="en-US" sz="2000" dirty="0">
                    <a:latin typeface="Cambria" pitchFamily="18" charset="0"/>
                  </a:rPr>
                  <a:t>y</a:t>
                </a:r>
                <a:r>
                  <a:rPr lang="el-GR" sz="2000" dirty="0">
                    <a:latin typeface="Cambria" pitchFamily="18" charset="0"/>
                  </a:rPr>
                  <a:t>ΔΝ=</a:t>
                </a:r>
                <a:r>
                  <a:rPr lang="en-US" sz="2000" dirty="0">
                    <a:latin typeface="Cambria" pitchFamily="18" charset="0"/>
                  </a:rPr>
                  <a:t>y*</a:t>
                </a:r>
                <a:r>
                  <a:rPr lang="el-GR" sz="2000" dirty="0">
                    <a:latin typeface="Cambria" pitchFamily="18" charset="0"/>
                  </a:rPr>
                  <a:t>ΔΒ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l-GR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/>
                          </a:rPr>
                          <m:t>𝑦</m:t>
                        </m:r>
                        <m:r>
                          <a:rPr lang="en-US" sz="2000" i="1">
                            <a:latin typeface="Cambria Math"/>
                          </a:rPr>
                          <m:t>−</m:t>
                        </m:r>
                        <m:r>
                          <a:rPr lang="en-US" sz="2000" i="1">
                            <a:latin typeface="Cambria Math"/>
                          </a:rPr>
                          <m:t>𝑐𝑤</m:t>
                        </m:r>
                      </m:den>
                    </m:f>
                  </m:oMath>
                </a14:m>
                <a:r>
                  <a:rPr lang="en-US" sz="2000" dirty="0">
                    <a:latin typeface="Cambria" pitchFamily="18" charset="0"/>
                  </a:rPr>
                  <a:t> </a:t>
                </a:r>
                <a:r>
                  <a:rPr lang="en-US" sz="2000" dirty="0">
                    <a:latin typeface="Cambria" pitchFamily="18" charset="0"/>
                    <a:sym typeface="Wingdings" pitchFamily="2" charset="2"/>
                  </a:rPr>
                  <a:t></a:t>
                </a:r>
                <a:endParaRPr lang="el-GR" sz="2000" dirty="0">
                  <a:latin typeface="Cambria" pitchFamily="18" charset="0"/>
                  <a:sym typeface="Wingdings" pitchFamily="2" charset="2"/>
                </a:endParaRPr>
              </a:p>
              <a:p>
                <a:pPr/>
                <a:endParaRPr lang="el-GR" sz="2000" dirty="0">
                  <a:latin typeface="Cambria" pitchFamily="18" charset="0"/>
                </a:endParaRPr>
              </a:p>
              <a:p>
                <a:pPr/>
                <a:r>
                  <a:rPr lang="el-GR" sz="2000" b="1" dirty="0">
                    <a:solidFill>
                      <a:srgbClr val="FF0000"/>
                    </a:solidFill>
                    <a:latin typeface="Cambria" pitchFamily="18" charset="0"/>
                  </a:rPr>
                  <a:t>           </a:t>
                </a:r>
                <a:r>
                  <a:rPr lang="el-GR" sz="2000" dirty="0">
                    <a:solidFill>
                      <a:schemeClr val="tx1"/>
                    </a:solidFill>
                  </a:rPr>
                  <a:t>[Πολλαπλασιαστής προϊόντος]</a:t>
                </a:r>
                <a:r>
                  <a:rPr lang="el-GR" sz="20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l-GR" sz="20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𝚫</m:t>
                        </m:r>
                        <m:r>
                          <a:rPr lang="el-GR" sz="2000" b="1">
                            <a:solidFill>
                              <a:srgbClr val="FF0000"/>
                            </a:solidFill>
                            <a:latin typeface="Cambria Math"/>
                          </a:rPr>
                          <m:t>𝚼</m:t>
                        </m:r>
                        <m:r>
                          <a:rPr lang="el-GR" sz="2000" b="1">
                            <a:solidFill>
                              <a:srgbClr val="FF0000"/>
                            </a:solidFill>
                            <a:latin typeface="Cambria Math"/>
                          </a:rPr>
                          <m:t>($)</m:t>
                        </m:r>
                      </m:num>
                      <m:den>
                        <m:r>
                          <a:rPr lang="el-GR" sz="20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𝚫𝚩</m:t>
                        </m:r>
                        <m:r>
                          <a:rPr lang="en-US" sz="2000" b="1">
                            <a:solidFill>
                              <a:srgbClr val="FF0000"/>
                            </a:solidFill>
                            <a:latin typeface="Cambria Math"/>
                          </a:rPr>
                          <m:t>($)</m:t>
                        </m:r>
                      </m:den>
                    </m:f>
                    <m:r>
                      <a:rPr lang="el-GR" sz="2000" b="1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/>
                      </a:rPr>
                      <m:t>𝒚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/>
                      </a:rPr>
                      <m:t>(</m:t>
                    </m:r>
                    <m:f>
                      <m:fPr>
                        <m:ctrlPr>
                          <a:rPr lang="en-US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$</m:t>
                        </m:r>
                      </m:num>
                      <m:den>
                        <m:r>
                          <a:rPr lang="en-US" sz="20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𝒉𝒓</m:t>
                        </m:r>
                      </m:den>
                    </m:f>
                    <m:r>
                      <a:rPr lang="en-US" sz="2000" b="1" i="1">
                        <a:solidFill>
                          <a:srgbClr val="FF0000"/>
                        </a:solidFill>
                        <a:latin typeface="Cambria Math"/>
                      </a:rPr>
                      <m:t>)</m:t>
                    </m:r>
                    <m:f>
                      <m:fPr>
                        <m:ctrlPr>
                          <a:rPr lang="el-G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l-GR" sz="20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20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𝒚</m:t>
                        </m:r>
                        <m:r>
                          <a:rPr lang="en-US" sz="20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(</m:t>
                        </m:r>
                        <m:f>
                          <m:fPr>
                            <m:ctrlPr>
                              <a:rPr lang="en-US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$</m:t>
                            </m:r>
                          </m:num>
                          <m:den>
                            <m:r>
                              <a:rPr lang="en-US" sz="2000" b="1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𝒉𝒓</m:t>
                            </m:r>
                          </m:den>
                        </m:f>
                        <m:r>
                          <a:rPr lang="en-US" sz="20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)−</m:t>
                        </m:r>
                        <m:r>
                          <a:rPr lang="en-US" sz="20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𝒄𝒘</m:t>
                        </m:r>
                        <m:r>
                          <a:rPr lang="en-US" sz="20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(</m:t>
                        </m:r>
                        <m:f>
                          <m:fPr>
                            <m:ctrlPr>
                              <a:rPr lang="en-US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$</m:t>
                            </m:r>
                          </m:num>
                          <m:den>
                            <m:r>
                              <a:rPr lang="en-US" sz="2000" b="1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𝒉𝒓</m:t>
                            </m:r>
                          </m:den>
                        </m:f>
                        <m:r>
                          <a:rPr lang="en-US" sz="20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endParaRPr lang="el-GR" sz="2000" b="1" dirty="0"/>
              </a:p>
            </p:txBody>
          </p:sp>
        </mc:Choice>
        <mc:Fallback>
          <p:sp>
            <p:nvSpPr>
              <p:cNvPr id="4" name="Ορθογώνιο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4615" y="1113692"/>
                <a:ext cx="9097107" cy="3259016"/>
              </a:xfrm>
              <a:prstGeom prst="rect">
                <a:avLst/>
              </a:prstGeom>
              <a:blipFill>
                <a:blip r:embed="rId3"/>
                <a:stretch>
                  <a:fillRect t="-11985" b="-1236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157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631504" y="764704"/>
            <a:ext cx="8856984" cy="583264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l-GR" dirty="0"/>
          </a:p>
        </p:txBody>
      </p:sp>
      <p:cxnSp>
        <p:nvCxnSpPr>
          <p:cNvPr id="4" name="Ευθεία γραμμή σύνδεσης 3"/>
          <p:cNvCxnSpPr/>
          <p:nvPr/>
        </p:nvCxnSpPr>
        <p:spPr>
          <a:xfrm>
            <a:off x="2855640" y="1268760"/>
            <a:ext cx="0" cy="424847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Ευθεία γραμμή σύνδεσης 4"/>
          <p:cNvCxnSpPr>
            <a:cxnSpLocks/>
          </p:cNvCxnSpPr>
          <p:nvPr/>
        </p:nvCxnSpPr>
        <p:spPr>
          <a:xfrm flipH="1">
            <a:off x="2857178" y="5517232"/>
            <a:ext cx="629916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Ευθεία γραμμή σύνδεσης 8"/>
          <p:cNvCxnSpPr/>
          <p:nvPr/>
        </p:nvCxnSpPr>
        <p:spPr>
          <a:xfrm flipV="1">
            <a:off x="2867100" y="1484784"/>
            <a:ext cx="5891658" cy="40324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Ευθεία γραμμή σύνδεσης 9"/>
          <p:cNvCxnSpPr>
            <a:cxnSpLocks/>
          </p:cNvCxnSpPr>
          <p:nvPr/>
        </p:nvCxnSpPr>
        <p:spPr>
          <a:xfrm flipH="1">
            <a:off x="2857178" y="3113559"/>
            <a:ext cx="5524028" cy="150776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Ευθεία γραμμή σύνδεσης 12"/>
          <p:cNvCxnSpPr/>
          <p:nvPr/>
        </p:nvCxnSpPr>
        <p:spPr>
          <a:xfrm flipH="1">
            <a:off x="2867100" y="2852936"/>
            <a:ext cx="5514106" cy="148035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Ορθογώνιο 16"/>
          <p:cNvSpPr/>
          <p:nvPr/>
        </p:nvSpPr>
        <p:spPr>
          <a:xfrm>
            <a:off x="8760296" y="5589240"/>
            <a:ext cx="792088" cy="36004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N</a:t>
            </a:r>
            <a:endParaRPr lang="el-GR" dirty="0">
              <a:latin typeface="Cambria" pitchFamily="18" charset="0"/>
            </a:endParaRPr>
          </a:p>
        </p:txBody>
      </p:sp>
      <p:sp>
        <p:nvSpPr>
          <p:cNvPr id="18" name="Ορθογώνιο 17"/>
          <p:cNvSpPr/>
          <p:nvPr/>
        </p:nvSpPr>
        <p:spPr>
          <a:xfrm>
            <a:off x="2351584" y="1340768"/>
            <a:ext cx="432048" cy="21602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Y</a:t>
            </a:r>
            <a:endParaRPr lang="el-GR" dirty="0">
              <a:latin typeface="Cambria" pitchFamily="18" charset="0"/>
            </a:endParaRPr>
          </a:p>
        </p:txBody>
      </p:sp>
      <p:cxnSp>
        <p:nvCxnSpPr>
          <p:cNvPr id="20" name="Ευθεία γραμμή σύνδεσης 19"/>
          <p:cNvCxnSpPr/>
          <p:nvPr/>
        </p:nvCxnSpPr>
        <p:spPr>
          <a:xfrm>
            <a:off x="5138192" y="3971156"/>
            <a:ext cx="0" cy="154607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Ευθεία γραμμή σύνδεσης 21"/>
          <p:cNvCxnSpPr>
            <a:cxnSpLocks/>
          </p:cNvCxnSpPr>
          <p:nvPr/>
        </p:nvCxnSpPr>
        <p:spPr>
          <a:xfrm flipH="1">
            <a:off x="2838364" y="3998565"/>
            <a:ext cx="2304256" cy="381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Ευθεία γραμμή σύνδεσης 24"/>
          <p:cNvCxnSpPr/>
          <p:nvPr/>
        </p:nvCxnSpPr>
        <p:spPr>
          <a:xfrm>
            <a:off x="5735960" y="3557110"/>
            <a:ext cx="0" cy="196012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Ευθεία γραμμή σύνδεσης 28"/>
          <p:cNvCxnSpPr/>
          <p:nvPr/>
        </p:nvCxnSpPr>
        <p:spPr>
          <a:xfrm flipV="1">
            <a:off x="2857178" y="3557110"/>
            <a:ext cx="2950790" cy="3600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Ορθογώνιο 34"/>
          <p:cNvSpPr/>
          <p:nvPr/>
        </p:nvSpPr>
        <p:spPr>
          <a:xfrm>
            <a:off x="1919536" y="4621324"/>
            <a:ext cx="864096" cy="19592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ambria" pitchFamily="18" charset="0"/>
              </a:rPr>
              <a:t>I=2</a:t>
            </a:r>
            <a:r>
              <a:rPr lang="el-GR" sz="1600" dirty="0">
                <a:latin typeface="Cambria" pitchFamily="18" charset="0"/>
              </a:rPr>
              <a:t>εκ.</a:t>
            </a:r>
          </a:p>
        </p:txBody>
      </p:sp>
      <p:sp>
        <p:nvSpPr>
          <p:cNvPr id="36" name="Ορθογώνιο 35"/>
          <p:cNvSpPr/>
          <p:nvPr/>
        </p:nvSpPr>
        <p:spPr>
          <a:xfrm>
            <a:off x="1703512" y="4221088"/>
            <a:ext cx="1080120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400" dirty="0">
                <a:latin typeface="Cambria" pitchFamily="18" charset="0"/>
              </a:rPr>
              <a:t>Ι+Β=3εκ</a:t>
            </a:r>
          </a:p>
        </p:txBody>
      </p:sp>
      <p:sp>
        <p:nvSpPr>
          <p:cNvPr id="37" name="Ορθογώνιο 36"/>
          <p:cNvSpPr/>
          <p:nvPr/>
        </p:nvSpPr>
        <p:spPr>
          <a:xfrm>
            <a:off x="8832304" y="1268760"/>
            <a:ext cx="1152128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AS=Y=</a:t>
            </a:r>
            <a:r>
              <a:rPr lang="en-US" dirty="0" err="1">
                <a:latin typeface="Cambria" pitchFamily="18" charset="0"/>
              </a:rPr>
              <a:t>yN</a:t>
            </a:r>
            <a:endParaRPr lang="el-GR" dirty="0">
              <a:latin typeface="Cambria" pitchFamily="18" charset="0"/>
            </a:endParaRPr>
          </a:p>
        </p:txBody>
      </p:sp>
      <p:sp>
        <p:nvSpPr>
          <p:cNvPr id="38" name="Ορθογώνιο 37"/>
          <p:cNvSpPr/>
          <p:nvPr/>
        </p:nvSpPr>
        <p:spPr>
          <a:xfrm>
            <a:off x="1524000" y="3809138"/>
            <a:ext cx="1259632" cy="33994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ambria" pitchFamily="18" charset="0"/>
              </a:rPr>
              <a:t>4.651.163</a:t>
            </a:r>
            <a:endParaRPr lang="el-GR" sz="1600" dirty="0"/>
          </a:p>
        </p:txBody>
      </p:sp>
      <p:sp>
        <p:nvSpPr>
          <p:cNvPr id="39" name="Ορθογώνιο 38"/>
          <p:cNvSpPr/>
          <p:nvPr/>
        </p:nvSpPr>
        <p:spPr>
          <a:xfrm>
            <a:off x="4430490" y="5661248"/>
            <a:ext cx="1172319" cy="86409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Cambria" pitchFamily="18" charset="0"/>
              </a:rPr>
              <a:t>186046,5</a:t>
            </a:r>
          </a:p>
          <a:p>
            <a:pPr algn="ctr"/>
            <a:r>
              <a:rPr lang="en-US" dirty="0">
                <a:latin typeface="Cambria" pitchFamily="18" charset="0"/>
              </a:rPr>
              <a:t>N*</a:t>
            </a:r>
            <a:endParaRPr lang="el-GR" dirty="0">
              <a:latin typeface="Cambria" pitchFamily="18" charset="0"/>
            </a:endParaRPr>
          </a:p>
        </p:txBody>
      </p:sp>
      <p:sp>
        <p:nvSpPr>
          <p:cNvPr id="40" name="Ορθογώνιο 39"/>
          <p:cNvSpPr/>
          <p:nvPr/>
        </p:nvSpPr>
        <p:spPr>
          <a:xfrm>
            <a:off x="5447929" y="5661248"/>
            <a:ext cx="1224135" cy="86409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Cambria" pitchFamily="18" charset="0"/>
              </a:rPr>
              <a:t>279069,8</a:t>
            </a:r>
          </a:p>
          <a:p>
            <a:pPr algn="ctr"/>
            <a:r>
              <a:rPr lang="en-US" dirty="0">
                <a:latin typeface="Cambria" pitchFamily="18" charset="0"/>
              </a:rPr>
              <a:t>N**</a:t>
            </a:r>
            <a:endParaRPr lang="el-GR" dirty="0">
              <a:latin typeface="Cambria" pitchFamily="18" charset="0"/>
            </a:endParaRPr>
          </a:p>
        </p:txBody>
      </p:sp>
      <p:sp>
        <p:nvSpPr>
          <p:cNvPr id="42" name="Ορθογώνιο 41"/>
          <p:cNvSpPr/>
          <p:nvPr/>
        </p:nvSpPr>
        <p:spPr>
          <a:xfrm>
            <a:off x="1524000" y="3392996"/>
            <a:ext cx="1259632" cy="25202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ambria" pitchFamily="18" charset="0"/>
              </a:rPr>
              <a:t>6.976.744</a:t>
            </a:r>
            <a:endParaRPr lang="el-GR" sz="1600" dirty="0">
              <a:latin typeface="Cambria" pitchFamily="18" charset="0"/>
            </a:endParaRPr>
          </a:p>
        </p:txBody>
      </p:sp>
      <p:sp>
        <p:nvSpPr>
          <p:cNvPr id="43" name="Ορθογώνιο 42"/>
          <p:cNvSpPr/>
          <p:nvPr/>
        </p:nvSpPr>
        <p:spPr>
          <a:xfrm>
            <a:off x="8409942" y="2852936"/>
            <a:ext cx="746398" cy="26062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AD</a:t>
            </a:r>
            <a:endParaRPr lang="el-GR" dirty="0">
              <a:latin typeface="Cambria" pitchFamily="18" charset="0"/>
            </a:endParaRPr>
          </a:p>
        </p:txBody>
      </p:sp>
      <p:sp>
        <p:nvSpPr>
          <p:cNvPr id="44" name="Ορθογώνιο 43"/>
          <p:cNvSpPr/>
          <p:nvPr/>
        </p:nvSpPr>
        <p:spPr>
          <a:xfrm>
            <a:off x="8472264" y="2564904"/>
            <a:ext cx="684076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AD’</a:t>
            </a:r>
            <a:endParaRPr lang="el-GR" dirty="0">
              <a:latin typeface="Cambria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Ορθογώνιο 50"/>
              <p:cNvSpPr/>
              <p:nvPr/>
            </p:nvSpPr>
            <p:spPr>
              <a:xfrm>
                <a:off x="2963145" y="492578"/>
                <a:ext cx="4429693" cy="185630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b="0" i="0" smtClean="0">
                              <a:latin typeface="Cambria Math" panose="02040503050406030204" pitchFamily="18" charset="0"/>
                            </a:rPr>
                            <m:t>Ν</m:t>
                          </m:r>
                        </m:e>
                        <m:sup>
                          <m:r>
                            <a:rPr lang="el-GR" b="0" i="1" smtClean="0">
                              <a:latin typeface="Cambria Math" panose="02040503050406030204" pitchFamily="18" charset="0"/>
                            </a:rPr>
                            <m:t>∗∗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𝐼</m:t>
                              </m:r>
                            </m:e>
                          </m:acc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r>
                            <a:rPr lang="en-US" i="1">
                              <a:latin typeface="Cambria Math"/>
                            </a:rPr>
                            <m:t>𝐵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𝑦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</a:rPr>
                            <m:t>𝑐𝑤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$3</m:t>
                          </m:r>
                          <m:r>
                            <a:rPr lang="el-GR" i="1">
                              <a:latin typeface="Cambria Math"/>
                            </a:rPr>
                            <m:t>𝜀𝜅</m:t>
                          </m:r>
                        </m:num>
                        <m:den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l-GR" i="1">
                                  <a:latin typeface="Cambria Math"/>
                                </a:rPr>
                                <m:t>10,75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$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h𝑟</m:t>
                              </m:r>
                            </m:den>
                          </m:f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l-GR" i="1">
                          <a:latin typeface="Cambria Math"/>
                        </a:rPr>
                        <m:t>279.069,8</m:t>
                      </m:r>
                      <m:r>
                        <a:rPr lang="en-US" i="1">
                          <a:latin typeface="Cambria Math"/>
                        </a:rPr>
                        <m:t>h𝑟𝑠</m:t>
                      </m:r>
                    </m:oMath>
                  </m:oMathPara>
                </a14:m>
                <a:endParaRPr lang="el-GR" dirty="0"/>
              </a:p>
              <a:p>
                <a:pPr algn="ctr"/>
                <a:endParaRPr lang="en-US" dirty="0">
                  <a:latin typeface="Cambria" pitchFamily="18" charset="0"/>
                </a:endParaRPr>
              </a:p>
              <a:p>
                <a:pPr algn="ctr"/>
                <a:r>
                  <a:rPr lang="el-GR" dirty="0">
                    <a:latin typeface="Cambria" pitchFamily="18" charset="0"/>
                  </a:rPr>
                  <a:t>Υ**= </a:t>
                </a:r>
                <a:r>
                  <a:rPr lang="en-US" dirty="0" err="1">
                    <a:latin typeface="Cambria" pitchFamily="18" charset="0"/>
                  </a:rPr>
                  <a:t>yN</a:t>
                </a:r>
                <a:r>
                  <a:rPr lang="en-US" dirty="0">
                    <a:latin typeface="Cambria" pitchFamily="18" charset="0"/>
                  </a:rPr>
                  <a:t>**= 25$/</a:t>
                </a:r>
                <a:r>
                  <a:rPr lang="en-US" dirty="0" err="1">
                    <a:latin typeface="Cambria" pitchFamily="18" charset="0"/>
                  </a:rPr>
                  <a:t>hr</a:t>
                </a:r>
                <a:r>
                  <a:rPr lang="en-US" dirty="0">
                    <a:latin typeface="Cambria" pitchFamily="18" charset="0"/>
                  </a:rPr>
                  <a:t>*279069,08hrs = $6.976.744</a:t>
                </a:r>
                <a:endParaRPr lang="el-GR" dirty="0">
                  <a:latin typeface="Cambria" pitchFamily="18" charset="0"/>
                </a:endParaRPr>
              </a:p>
            </p:txBody>
          </p:sp>
        </mc:Choice>
        <mc:Fallback xmlns="">
          <p:sp>
            <p:nvSpPr>
              <p:cNvPr id="51" name="Ορθογώνιο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3145" y="492578"/>
                <a:ext cx="4429693" cy="1856302"/>
              </a:xfrm>
              <a:prstGeom prst="rect">
                <a:avLst/>
              </a:prstGeom>
              <a:blipFill>
                <a:blip r:embed="rId2"/>
                <a:stretch>
                  <a:fillRect b="-13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8398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524000" y="116632"/>
            <a:ext cx="9252520" cy="432048"/>
          </a:xfrm>
        </p:spPr>
        <p:txBody>
          <a:bodyPr>
            <a:noAutofit/>
          </a:bodyPr>
          <a:lstStyle/>
          <a:p>
            <a:r>
              <a:rPr lang="el-GR" sz="2000" dirty="0">
                <a:solidFill>
                  <a:srgbClr val="FF0000"/>
                </a:solidFill>
                <a:latin typeface="Cambria" pitchFamily="18" charset="0"/>
              </a:rPr>
              <a:t>Δημοσιονομική Πολιτική και πολλαπλασιαστές απασχόλησης και προϊόντος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847528" y="692696"/>
            <a:ext cx="8496944" cy="5832648"/>
          </a:xfrm>
        </p:spPr>
        <p:txBody>
          <a:bodyPr/>
          <a:lstStyle/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	</a:t>
            </a:r>
          </a:p>
        </p:txBody>
      </p:sp>
      <p:cxnSp>
        <p:nvCxnSpPr>
          <p:cNvPr id="7" name="Ευθεία γραμμή σύνδεσης 6"/>
          <p:cNvCxnSpPr/>
          <p:nvPr/>
        </p:nvCxnSpPr>
        <p:spPr>
          <a:xfrm>
            <a:off x="2855640" y="1268760"/>
            <a:ext cx="0" cy="424847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Ευθεία γραμμή σύνδεσης 8"/>
          <p:cNvCxnSpPr/>
          <p:nvPr/>
        </p:nvCxnSpPr>
        <p:spPr>
          <a:xfrm flipH="1" flipV="1">
            <a:off x="2855640" y="5509964"/>
            <a:ext cx="6264696" cy="726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Ευθεία γραμμή σύνδεσης 12"/>
          <p:cNvCxnSpPr/>
          <p:nvPr/>
        </p:nvCxnSpPr>
        <p:spPr>
          <a:xfrm flipH="1">
            <a:off x="2832796" y="1773188"/>
            <a:ext cx="5567461" cy="373561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Ευθεία γραμμή σύνδεσης 15"/>
          <p:cNvCxnSpPr/>
          <p:nvPr/>
        </p:nvCxnSpPr>
        <p:spPr>
          <a:xfrm flipH="1">
            <a:off x="2855642" y="2920542"/>
            <a:ext cx="5544615" cy="186780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Ευθεία γραμμή σύνδεσης 17"/>
          <p:cNvCxnSpPr/>
          <p:nvPr/>
        </p:nvCxnSpPr>
        <p:spPr>
          <a:xfrm flipH="1">
            <a:off x="2855642" y="2204865"/>
            <a:ext cx="5544615" cy="186780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Ευθεία γραμμή σύνδεσης 19"/>
          <p:cNvCxnSpPr/>
          <p:nvPr/>
        </p:nvCxnSpPr>
        <p:spPr>
          <a:xfrm>
            <a:off x="4943872" y="4072670"/>
            <a:ext cx="0" cy="1436129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Ευθεία γραμμή σύνδεσης 20"/>
          <p:cNvCxnSpPr/>
          <p:nvPr/>
        </p:nvCxnSpPr>
        <p:spPr>
          <a:xfrm>
            <a:off x="7064474" y="2708920"/>
            <a:ext cx="0" cy="279987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Ορθογώνιο 22"/>
          <p:cNvSpPr/>
          <p:nvPr/>
        </p:nvSpPr>
        <p:spPr>
          <a:xfrm>
            <a:off x="2207568" y="4725144"/>
            <a:ext cx="576064" cy="21602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I</a:t>
            </a:r>
            <a:endParaRPr lang="el-GR" dirty="0">
              <a:latin typeface="Cambria" pitchFamily="18" charset="0"/>
            </a:endParaRPr>
          </a:p>
        </p:txBody>
      </p:sp>
      <p:sp>
        <p:nvSpPr>
          <p:cNvPr id="24" name="Ορθογώνιο 23"/>
          <p:cNvSpPr/>
          <p:nvPr/>
        </p:nvSpPr>
        <p:spPr>
          <a:xfrm>
            <a:off x="2279577" y="3854444"/>
            <a:ext cx="553219" cy="25441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I+B</a:t>
            </a:r>
            <a:endParaRPr lang="el-GR" dirty="0">
              <a:latin typeface="Cambria" pitchFamily="18" charset="0"/>
            </a:endParaRPr>
          </a:p>
        </p:txBody>
      </p:sp>
      <p:sp>
        <p:nvSpPr>
          <p:cNvPr id="25" name="Ορθογώνιο 24"/>
          <p:cNvSpPr/>
          <p:nvPr/>
        </p:nvSpPr>
        <p:spPr>
          <a:xfrm>
            <a:off x="2207568" y="1268760"/>
            <a:ext cx="576064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Y</a:t>
            </a:r>
            <a:endParaRPr lang="el-GR" dirty="0">
              <a:latin typeface="Cambria" pitchFamily="18" charset="0"/>
            </a:endParaRPr>
          </a:p>
        </p:txBody>
      </p:sp>
      <p:sp>
        <p:nvSpPr>
          <p:cNvPr id="26" name="Ορθογώνιο 25"/>
          <p:cNvSpPr/>
          <p:nvPr/>
        </p:nvSpPr>
        <p:spPr>
          <a:xfrm>
            <a:off x="4655840" y="5733256"/>
            <a:ext cx="504056" cy="36004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N*</a:t>
            </a:r>
            <a:endParaRPr lang="el-GR" dirty="0">
              <a:latin typeface="Cambria" pitchFamily="18" charset="0"/>
            </a:endParaRPr>
          </a:p>
        </p:txBody>
      </p:sp>
      <p:sp>
        <p:nvSpPr>
          <p:cNvPr id="27" name="Ορθογώνιο 26"/>
          <p:cNvSpPr/>
          <p:nvPr/>
        </p:nvSpPr>
        <p:spPr>
          <a:xfrm>
            <a:off x="6816080" y="5733256"/>
            <a:ext cx="648072" cy="36004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N**</a:t>
            </a:r>
            <a:endParaRPr lang="el-GR" dirty="0">
              <a:latin typeface="Cambria" pitchFamily="18" charset="0"/>
            </a:endParaRPr>
          </a:p>
        </p:txBody>
      </p:sp>
      <p:cxnSp>
        <p:nvCxnSpPr>
          <p:cNvPr id="28" name="Ευθεία γραμμή σύνδεσης 27"/>
          <p:cNvCxnSpPr/>
          <p:nvPr/>
        </p:nvCxnSpPr>
        <p:spPr>
          <a:xfrm flipV="1">
            <a:off x="2862116" y="4063350"/>
            <a:ext cx="4208833" cy="9101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Ευθεία γραμμή σύνδεσης 33"/>
          <p:cNvCxnSpPr/>
          <p:nvPr/>
        </p:nvCxnSpPr>
        <p:spPr>
          <a:xfrm flipV="1">
            <a:off x="2832795" y="2672916"/>
            <a:ext cx="4199308" cy="7200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Ορθογώνιο 39"/>
          <p:cNvSpPr/>
          <p:nvPr/>
        </p:nvSpPr>
        <p:spPr>
          <a:xfrm>
            <a:off x="2279576" y="4108860"/>
            <a:ext cx="504056" cy="25624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Y*</a:t>
            </a:r>
            <a:endParaRPr lang="el-GR" dirty="0">
              <a:latin typeface="Cambria" pitchFamily="18" charset="0"/>
            </a:endParaRPr>
          </a:p>
        </p:txBody>
      </p:sp>
      <p:sp>
        <p:nvSpPr>
          <p:cNvPr id="41" name="Ορθογώνιο 40"/>
          <p:cNvSpPr/>
          <p:nvPr/>
        </p:nvSpPr>
        <p:spPr>
          <a:xfrm>
            <a:off x="2135560" y="2672917"/>
            <a:ext cx="648072" cy="24762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Y**</a:t>
            </a:r>
            <a:endParaRPr lang="el-GR" dirty="0">
              <a:latin typeface="Cambria" pitchFamily="18" charset="0"/>
            </a:endParaRPr>
          </a:p>
        </p:txBody>
      </p:sp>
      <p:sp>
        <p:nvSpPr>
          <p:cNvPr id="42" name="Δεξιό άγκιστρο 41"/>
          <p:cNvSpPr/>
          <p:nvPr/>
        </p:nvSpPr>
        <p:spPr>
          <a:xfrm>
            <a:off x="7140116" y="2744925"/>
            <a:ext cx="324036" cy="1327745"/>
          </a:xfrm>
          <a:prstGeom prst="righ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3" name="Αριστερό άγκιστρο 42"/>
          <p:cNvSpPr/>
          <p:nvPr/>
        </p:nvSpPr>
        <p:spPr>
          <a:xfrm>
            <a:off x="6816080" y="2708920"/>
            <a:ext cx="248394" cy="684076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4" name="Ορθογώνιο 43"/>
          <p:cNvSpPr/>
          <p:nvPr/>
        </p:nvSpPr>
        <p:spPr>
          <a:xfrm>
            <a:off x="7608168" y="3392997"/>
            <a:ext cx="504056" cy="46144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latin typeface="Cambria" pitchFamily="18" charset="0"/>
              </a:rPr>
              <a:t>ΔΥ</a:t>
            </a:r>
          </a:p>
        </p:txBody>
      </p:sp>
      <p:sp>
        <p:nvSpPr>
          <p:cNvPr id="45" name="Ορθογώνιο 44"/>
          <p:cNvSpPr/>
          <p:nvPr/>
        </p:nvSpPr>
        <p:spPr>
          <a:xfrm>
            <a:off x="6384032" y="3138766"/>
            <a:ext cx="556245" cy="27003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>
                <a:latin typeface="Cambria" pitchFamily="18" charset="0"/>
              </a:rPr>
              <a:t>ΔΒ</a:t>
            </a:r>
          </a:p>
        </p:txBody>
      </p:sp>
      <p:sp>
        <p:nvSpPr>
          <p:cNvPr id="46" name="Ορθογώνιο 45"/>
          <p:cNvSpPr/>
          <p:nvPr/>
        </p:nvSpPr>
        <p:spPr>
          <a:xfrm>
            <a:off x="8472264" y="2796729"/>
            <a:ext cx="1080120" cy="47705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AD=C+I</a:t>
            </a:r>
            <a:endParaRPr lang="el-GR" dirty="0">
              <a:latin typeface="Cambria" pitchFamily="18" charset="0"/>
            </a:endParaRPr>
          </a:p>
        </p:txBody>
      </p:sp>
      <p:sp>
        <p:nvSpPr>
          <p:cNvPr id="47" name="Ορθογώνιο 46"/>
          <p:cNvSpPr/>
          <p:nvPr/>
        </p:nvSpPr>
        <p:spPr>
          <a:xfrm>
            <a:off x="7860196" y="5733256"/>
            <a:ext cx="756084" cy="36004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ambria" pitchFamily="18" charset="0"/>
              </a:rPr>
              <a:t>LS</a:t>
            </a:r>
            <a:endParaRPr lang="el-GR" sz="1600" dirty="0">
              <a:latin typeface="Cambria" pitchFamily="18" charset="0"/>
            </a:endParaRPr>
          </a:p>
        </p:txBody>
      </p:sp>
      <p:sp>
        <p:nvSpPr>
          <p:cNvPr id="49" name="Ορθογώνιο 48"/>
          <p:cNvSpPr/>
          <p:nvPr/>
        </p:nvSpPr>
        <p:spPr>
          <a:xfrm>
            <a:off x="8760296" y="5661248"/>
            <a:ext cx="720080" cy="45887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N</a:t>
            </a:r>
            <a:endParaRPr lang="el-GR" dirty="0">
              <a:latin typeface="Cambria" pitchFamily="18" charset="0"/>
            </a:endParaRPr>
          </a:p>
        </p:txBody>
      </p:sp>
      <p:cxnSp>
        <p:nvCxnSpPr>
          <p:cNvPr id="5" name="Ευθεία γραμμή σύνδεσης 4"/>
          <p:cNvCxnSpPr/>
          <p:nvPr/>
        </p:nvCxnSpPr>
        <p:spPr>
          <a:xfrm>
            <a:off x="8189726" y="5301208"/>
            <a:ext cx="0" cy="36004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Ορθογώνιο 3"/>
          <p:cNvSpPr/>
          <p:nvPr/>
        </p:nvSpPr>
        <p:spPr>
          <a:xfrm>
            <a:off x="8472264" y="2060848"/>
            <a:ext cx="1224136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AD=C+I+B</a:t>
            </a:r>
            <a:endParaRPr lang="el-GR" dirty="0">
              <a:latin typeface="Cambria" pitchFamily="18" charset="0"/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8472264" y="1556792"/>
            <a:ext cx="1224136" cy="36004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AS=Y=y N</a:t>
            </a:r>
            <a:endParaRPr lang="el-G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1134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981200" y="188640"/>
            <a:ext cx="8229600" cy="576064"/>
          </a:xfrm>
        </p:spPr>
        <p:txBody>
          <a:bodyPr>
            <a:noAutofit/>
          </a:bodyPr>
          <a:lstStyle/>
          <a:p>
            <a:r>
              <a:rPr lang="el-GR" sz="3200" dirty="0">
                <a:solidFill>
                  <a:srgbClr val="FF0000"/>
                </a:solidFill>
                <a:latin typeface="Cambria" pitchFamily="18" charset="0"/>
              </a:rPr>
              <a:t>Η διαδικασία του πολλαπλασιαστή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Θέση περιεχομένου 2"/>
              <p:cNvSpPr>
                <a:spLocks noGrp="1"/>
              </p:cNvSpPr>
              <p:nvPr>
                <p:ph idx="1"/>
              </p:nvPr>
            </p:nvSpPr>
            <p:spPr>
              <a:xfrm>
                <a:off x="1703512" y="980728"/>
                <a:ext cx="8856984" cy="5688632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l-GR" sz="2400" dirty="0">
                    <a:latin typeface="Cambria" pitchFamily="18" charset="0"/>
                  </a:rPr>
                  <a:t>Β  = $1εκ ---</a:t>
                </a:r>
                <a:r>
                  <a:rPr lang="el-GR" sz="2400" dirty="0">
                    <a:latin typeface="Cambria" pitchFamily="18" charset="0"/>
                    <a:sym typeface="Wingdings" pitchFamily="2" charset="2"/>
                  </a:rPr>
                  <a:t>  Ν    </a:t>
                </a:r>
                <a:r>
                  <a:rPr lang="el-GR" sz="1800" dirty="0">
                    <a:latin typeface="Cambria" pitchFamily="18" charset="0"/>
                    <a:sym typeface="Wingdings" pitchFamily="2" charset="2"/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1800" i="1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  <a:sym typeface="Wingdings" pitchFamily="2" charset="2"/>
                          </a:rPr>
                          <m:t>$1</m:t>
                        </m:r>
                        <m:r>
                          <a:rPr lang="el-GR" sz="1800" i="1">
                            <a:latin typeface="Cambria Math"/>
                            <a:sym typeface="Wingdings" pitchFamily="2" charset="2"/>
                          </a:rPr>
                          <m:t>𝜀𝜅</m:t>
                        </m:r>
                      </m:num>
                      <m:den>
                        <m:r>
                          <a:rPr lang="el-GR" sz="1800" i="1">
                            <a:latin typeface="Cambria Math"/>
                            <a:sym typeface="Wingdings" pitchFamily="2" charset="2"/>
                          </a:rPr>
                          <m:t>25$/</m:t>
                        </m:r>
                        <m:r>
                          <a:rPr lang="en-US" sz="1800" i="1">
                            <a:latin typeface="Cambria Math"/>
                            <a:sym typeface="Wingdings" pitchFamily="2" charset="2"/>
                          </a:rPr>
                          <m:t>h𝑟</m:t>
                        </m:r>
                      </m:den>
                    </m:f>
                    <m:r>
                      <a:rPr lang="en-US" sz="1800" i="1">
                        <a:latin typeface="Cambria Math"/>
                        <a:sym typeface="Wingdings" pitchFamily="2" charset="2"/>
                      </a:rPr>
                      <m:t>=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latin typeface="Cambria Math"/>
                        <a:sym typeface="Wingdings" pitchFamily="2" charset="2"/>
                      </a:rPr>
                      <m:t>𝟒𝟎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latin typeface="Cambria Math"/>
                        <a:sym typeface="Wingdings" pitchFamily="2" charset="2"/>
                      </a:rPr>
                      <m:t>.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latin typeface="Cambria Math"/>
                        <a:sym typeface="Wingdings" pitchFamily="2" charset="2"/>
                      </a:rPr>
                      <m:t>𝟎𝟎𝟎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latin typeface="Cambria Math"/>
                        <a:sym typeface="Wingdings" pitchFamily="2" charset="2"/>
                      </a:rPr>
                      <m:t>𝒉𝒓𝒔</m:t>
                    </m:r>
                    <m:r>
                      <a:rPr lang="en-US" sz="1800" i="1">
                        <a:latin typeface="Cambria Math"/>
                        <a:sym typeface="Wingdings" pitchFamily="2" charset="2"/>
                      </a:rPr>
                      <m:t>)</m:t>
                    </m:r>
                  </m:oMath>
                </a14:m>
                <a:r>
                  <a:rPr lang="en-US" sz="1800" dirty="0">
                    <a:latin typeface="Cambria" pitchFamily="18" charset="0"/>
                    <a:sym typeface="Wingdings" pitchFamily="2" charset="2"/>
                  </a:rPr>
                  <a:t>- Y   </a:t>
                </a:r>
                <a:r>
                  <a:rPr lang="el-GR" sz="1800" dirty="0">
                    <a:latin typeface="Cambria" pitchFamily="18" charset="0"/>
                    <a:sym typeface="Wingdings" pitchFamily="2" charset="2"/>
                  </a:rPr>
                  <a:t>(</a:t>
                </a:r>
                <a:r>
                  <a:rPr lang="en-US" sz="1800" dirty="0">
                    <a:latin typeface="Cambria" pitchFamily="18" charset="0"/>
                    <a:sym typeface="Wingdings" pitchFamily="2" charset="2"/>
                  </a:rPr>
                  <a:t>$1 </a:t>
                </a:r>
                <a:r>
                  <a:rPr lang="el-GR" sz="1800" dirty="0">
                    <a:latin typeface="Cambria" pitchFamily="18" charset="0"/>
                    <a:sym typeface="Wingdings" pitchFamily="2" charset="2"/>
                  </a:rPr>
                  <a:t>εκ.)----</a:t>
                </a:r>
                <a:endParaRPr lang="en-US" sz="1800" dirty="0">
                  <a:latin typeface="Cambria" pitchFamily="18" charset="0"/>
                  <a:sym typeface="Wingdings" pitchFamily="2" charset="2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ambria" pitchFamily="18" charset="0"/>
                    <a:sym typeface="Wingdings" pitchFamily="2" charset="2"/>
                  </a:rPr>
                  <a:t>C (=</a:t>
                </a:r>
                <a:r>
                  <a:rPr lang="en-US" sz="2000" dirty="0" err="1">
                    <a:latin typeface="Cambria" pitchFamily="18" charset="0"/>
                    <a:sym typeface="Wingdings" pitchFamily="2" charset="2"/>
                  </a:rPr>
                  <a:t>cwN</a:t>
                </a:r>
                <a:r>
                  <a:rPr lang="en-US" sz="2000" dirty="0">
                    <a:latin typeface="Cambria" pitchFamily="18" charset="0"/>
                    <a:sym typeface="Wingdings" pitchFamily="2" charset="2"/>
                  </a:rPr>
                  <a:t>)-570</a:t>
                </a:r>
                <a:r>
                  <a:rPr lang="el-GR" sz="2000" dirty="0">
                    <a:latin typeface="Cambria" pitchFamily="18" charset="0"/>
                    <a:sym typeface="Wingdings" pitchFamily="2" charset="2"/>
                  </a:rPr>
                  <a:t>.</a:t>
                </a:r>
                <a:r>
                  <a:rPr lang="en-US" sz="2000" dirty="0">
                    <a:latin typeface="Cambria" pitchFamily="18" charset="0"/>
                    <a:sym typeface="Wingdings" pitchFamily="2" charset="2"/>
                  </a:rPr>
                  <a:t>000</a:t>
                </a:r>
                <a:r>
                  <a:rPr lang="el-GR" sz="2000" dirty="0">
                    <a:latin typeface="Cambria" pitchFamily="18" charset="0"/>
                    <a:sym typeface="Wingdings" pitchFamily="2" charset="2"/>
                  </a:rPr>
                  <a:t>- Ν 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2000" i="1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  <a:sym typeface="Wingdings" pitchFamily="2" charset="2"/>
                          </a:rPr>
                          <m:t>$</m:t>
                        </m:r>
                        <m:r>
                          <a:rPr lang="el-GR" sz="2000" i="1">
                            <a:latin typeface="Cambria Math"/>
                            <a:sym typeface="Wingdings" pitchFamily="2" charset="2"/>
                          </a:rPr>
                          <m:t>570000</m:t>
                        </m:r>
                      </m:num>
                      <m:den>
                        <m:r>
                          <a:rPr lang="el-GR" sz="2000" i="1">
                            <a:latin typeface="Cambria Math"/>
                            <a:sym typeface="Wingdings" pitchFamily="2" charset="2"/>
                          </a:rPr>
                          <m:t>25$/</m:t>
                        </m:r>
                        <m:r>
                          <a:rPr lang="en-US" sz="2000" i="1">
                            <a:latin typeface="Cambria Math"/>
                            <a:sym typeface="Wingdings" pitchFamily="2" charset="2"/>
                          </a:rPr>
                          <m:t>h𝑟</m:t>
                        </m:r>
                      </m:den>
                    </m:f>
                    <m:r>
                      <a:rPr lang="el-GR" sz="2000" i="1">
                        <a:latin typeface="Cambria Math"/>
                        <a:sym typeface="Wingdings" pitchFamily="2" charset="2"/>
                      </a:rPr>
                      <m:t>=22.800</m:t>
                    </m:r>
                    <m:r>
                      <a:rPr lang="en-US" sz="2000" i="1">
                        <a:latin typeface="Cambria Math"/>
                        <a:sym typeface="Wingdings" pitchFamily="2" charset="2"/>
                      </a:rPr>
                      <m:t>h𝑟𝑠</m:t>
                    </m:r>
                    <m:r>
                      <a:rPr lang="el-GR" sz="2000" i="1">
                        <a:latin typeface="Cambria Math"/>
                        <a:sym typeface="Wingdings" pitchFamily="2" charset="2"/>
                      </a:rPr>
                      <m:t>)</m:t>
                    </m:r>
                  </m:oMath>
                </a14:m>
                <a:r>
                  <a:rPr lang="el-GR" sz="2000" dirty="0">
                    <a:latin typeface="Cambria" pitchFamily="18" charset="0"/>
                    <a:sym typeface="Wingdings" pitchFamily="2" charset="2"/>
                  </a:rPr>
                  <a:t>Υ </a:t>
                </a:r>
                <a:r>
                  <a:rPr lang="en-US" sz="2000" dirty="0">
                    <a:latin typeface="Cambria" pitchFamily="18" charset="0"/>
                    <a:sym typeface="Wingdings" pitchFamily="2" charset="2"/>
                  </a:rPr>
                  <a:t> </a:t>
                </a:r>
                <a:r>
                  <a:rPr lang="el-GR" sz="2000" dirty="0">
                    <a:latin typeface="Cambria" pitchFamily="18" charset="0"/>
                    <a:sym typeface="Wingdings" pitchFamily="2" charset="2"/>
                  </a:rPr>
                  <a:t>(570.000)</a:t>
                </a:r>
              </a:p>
              <a:p>
                <a:pPr marL="0" indent="0">
                  <a:buNone/>
                </a:pPr>
                <a:r>
                  <a:rPr lang="en-US" sz="2000" dirty="0">
                    <a:latin typeface="Cambria" pitchFamily="18" charset="0"/>
                    <a:sym typeface="Wingdings" pitchFamily="2" charset="2"/>
                  </a:rPr>
                  <a:t>C(=</a:t>
                </a:r>
                <a:r>
                  <a:rPr lang="en-US" sz="2000" dirty="0" err="1">
                    <a:latin typeface="Cambria" pitchFamily="18" charset="0"/>
                    <a:sym typeface="Wingdings" pitchFamily="2" charset="2"/>
                  </a:rPr>
                  <a:t>cwN</a:t>
                </a:r>
                <a:r>
                  <a:rPr lang="en-US" sz="2000" dirty="0">
                    <a:latin typeface="Cambria" pitchFamily="18" charset="0"/>
                    <a:sym typeface="Wingdings" pitchFamily="2" charset="2"/>
                  </a:rPr>
                  <a:t>)-</a:t>
                </a:r>
                <a:r>
                  <a:rPr lang="el-GR" sz="2000" dirty="0">
                    <a:latin typeface="Cambria" pitchFamily="18" charset="0"/>
                    <a:sym typeface="Wingdings" pitchFamily="2" charset="2"/>
                  </a:rPr>
                  <a:t>324.900- Ν 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2000" i="1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  <a:sym typeface="Wingdings" pitchFamily="2" charset="2"/>
                          </a:rPr>
                          <m:t>$</m:t>
                        </m:r>
                        <m:r>
                          <a:rPr lang="el-GR" sz="2000" i="1">
                            <a:latin typeface="Cambria Math"/>
                            <a:sym typeface="Wingdings" pitchFamily="2" charset="2"/>
                          </a:rPr>
                          <m:t>324900</m:t>
                        </m:r>
                      </m:num>
                      <m:den>
                        <m:r>
                          <a:rPr lang="el-GR" sz="2000" i="1">
                            <a:latin typeface="Cambria Math"/>
                            <a:sym typeface="Wingdings" pitchFamily="2" charset="2"/>
                          </a:rPr>
                          <m:t>25$/</m:t>
                        </m:r>
                        <m:r>
                          <a:rPr lang="en-US" sz="2000" i="1">
                            <a:latin typeface="Cambria Math"/>
                            <a:sym typeface="Wingdings" pitchFamily="2" charset="2"/>
                          </a:rPr>
                          <m:t>h𝑟</m:t>
                        </m:r>
                      </m:den>
                    </m:f>
                    <m:r>
                      <a:rPr lang="en-US" sz="2000" i="1">
                        <a:latin typeface="Cambria Math"/>
                        <a:sym typeface="Wingdings" pitchFamily="2" charset="2"/>
                      </a:rPr>
                      <m:t>=</m:t>
                    </m:r>
                    <m:r>
                      <a:rPr lang="el-GR" sz="2000" i="1">
                        <a:latin typeface="Cambria Math"/>
                        <a:sym typeface="Wingdings" pitchFamily="2" charset="2"/>
                      </a:rPr>
                      <m:t>12.996</m:t>
                    </m:r>
                    <m:r>
                      <a:rPr lang="en-US" sz="2000" i="1">
                        <a:latin typeface="Cambria Math"/>
                        <a:sym typeface="Wingdings" pitchFamily="2" charset="2"/>
                      </a:rPr>
                      <m:t>h𝑟𝑠</m:t>
                    </m:r>
                    <m:r>
                      <a:rPr lang="el-GR" sz="2000" i="1">
                        <a:latin typeface="Cambria Math"/>
                        <a:sym typeface="Wingdings" pitchFamily="2" charset="2"/>
                      </a:rPr>
                      <m:t>)</m:t>
                    </m:r>
                  </m:oMath>
                </a14:m>
                <a:r>
                  <a:rPr lang="el-GR" sz="2000" dirty="0">
                    <a:latin typeface="Cambria" pitchFamily="18" charset="0"/>
                    <a:sym typeface="Wingdings" pitchFamily="2" charset="2"/>
                  </a:rPr>
                  <a:t>Υ</a:t>
                </a:r>
                <a:r>
                  <a:rPr lang="en-US" sz="2000" dirty="0">
                    <a:latin typeface="Cambria" pitchFamily="18" charset="0"/>
                    <a:sym typeface="Wingdings" pitchFamily="2" charset="2"/>
                  </a:rPr>
                  <a:t>  </a:t>
                </a:r>
                <a:r>
                  <a:rPr lang="el-GR" sz="2000" dirty="0">
                    <a:latin typeface="Cambria" pitchFamily="18" charset="0"/>
                    <a:sym typeface="Wingdings" pitchFamily="2" charset="2"/>
                  </a:rPr>
                  <a:t>(324.900)</a:t>
                </a:r>
                <a:endParaRPr lang="el-GR" sz="20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ambria" pitchFamily="18" charset="0"/>
                    <a:sym typeface="Wingdings" pitchFamily="2" charset="2"/>
                  </a:rPr>
                  <a:t>C (=</a:t>
                </a:r>
                <a:r>
                  <a:rPr lang="en-US" sz="2000" dirty="0" err="1">
                    <a:latin typeface="Cambria" pitchFamily="18" charset="0"/>
                    <a:sym typeface="Wingdings" pitchFamily="2" charset="2"/>
                  </a:rPr>
                  <a:t>cwN</a:t>
                </a:r>
                <a:r>
                  <a:rPr lang="en-US" sz="2000" dirty="0">
                    <a:latin typeface="Cambria" pitchFamily="18" charset="0"/>
                    <a:sym typeface="Wingdings" pitchFamily="2" charset="2"/>
                  </a:rPr>
                  <a:t>)-</a:t>
                </a:r>
                <a:r>
                  <a:rPr lang="el-GR" sz="2000" dirty="0">
                    <a:latin typeface="Cambria" pitchFamily="18" charset="0"/>
                    <a:sym typeface="Wingdings" pitchFamily="2" charset="2"/>
                  </a:rPr>
                  <a:t>185.193- Ν  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2000" i="1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  <a:sym typeface="Wingdings" pitchFamily="2" charset="2"/>
                          </a:rPr>
                          <m:t>$</m:t>
                        </m:r>
                        <m:r>
                          <a:rPr lang="el-GR" sz="2000" i="1">
                            <a:latin typeface="Cambria Math"/>
                            <a:sym typeface="Wingdings" pitchFamily="2" charset="2"/>
                          </a:rPr>
                          <m:t>185.193</m:t>
                        </m:r>
                      </m:num>
                      <m:den>
                        <m:r>
                          <a:rPr lang="el-GR" sz="2000" i="1">
                            <a:latin typeface="Cambria Math"/>
                            <a:sym typeface="Wingdings" pitchFamily="2" charset="2"/>
                          </a:rPr>
                          <m:t>25$/</m:t>
                        </m:r>
                        <m:r>
                          <a:rPr lang="en-US" sz="2000" i="1">
                            <a:latin typeface="Cambria Math"/>
                            <a:sym typeface="Wingdings" pitchFamily="2" charset="2"/>
                          </a:rPr>
                          <m:t>h𝑟</m:t>
                        </m:r>
                      </m:den>
                    </m:f>
                    <m:r>
                      <a:rPr lang="en-US" sz="2000" i="1">
                        <a:latin typeface="Cambria Math"/>
                        <a:sym typeface="Wingdings" pitchFamily="2" charset="2"/>
                      </a:rPr>
                      <m:t>=</m:t>
                    </m:r>
                    <m:r>
                      <a:rPr lang="el-GR" sz="2000" i="1">
                        <a:latin typeface="Cambria Math"/>
                        <a:sym typeface="Wingdings" pitchFamily="2" charset="2"/>
                      </a:rPr>
                      <m:t>7.407</m:t>
                    </m:r>
                    <m:r>
                      <a:rPr lang="en-US" sz="2000" i="1">
                        <a:latin typeface="Cambria Math"/>
                        <a:sym typeface="Wingdings" pitchFamily="2" charset="2"/>
                      </a:rPr>
                      <m:t>h𝑟𝑠</m:t>
                    </m:r>
                    <m:r>
                      <a:rPr lang="el-GR" sz="2000" i="1">
                        <a:latin typeface="Cambria Math"/>
                        <a:sym typeface="Wingdings" pitchFamily="2" charset="2"/>
                      </a:rPr>
                      <m:t>)</m:t>
                    </m:r>
                  </m:oMath>
                </a14:m>
                <a:r>
                  <a:rPr lang="el-GR" sz="2000" dirty="0">
                    <a:latin typeface="Cambria" pitchFamily="18" charset="0"/>
                    <a:sym typeface="Wingdings" pitchFamily="2" charset="2"/>
                  </a:rPr>
                  <a:t>Υ</a:t>
                </a:r>
                <a:r>
                  <a:rPr lang="en-US" sz="2000" dirty="0">
                    <a:latin typeface="Cambria" pitchFamily="18" charset="0"/>
                    <a:sym typeface="Wingdings" pitchFamily="2" charset="2"/>
                  </a:rPr>
                  <a:t>  </a:t>
                </a:r>
                <a:r>
                  <a:rPr lang="el-GR" sz="2000" dirty="0">
                    <a:latin typeface="Cambria" pitchFamily="18" charset="0"/>
                    <a:sym typeface="Wingdings" pitchFamily="2" charset="2"/>
                  </a:rPr>
                  <a:t>(185.193)</a:t>
                </a:r>
                <a:endParaRPr lang="el-GR" sz="20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ambria" pitchFamily="18" charset="0"/>
                    <a:sym typeface="Wingdings" pitchFamily="2" charset="2"/>
                  </a:rPr>
                  <a:t>C (=</a:t>
                </a:r>
                <a:r>
                  <a:rPr lang="en-US" sz="2000" dirty="0" err="1">
                    <a:latin typeface="Cambria" pitchFamily="18" charset="0"/>
                    <a:sym typeface="Wingdings" pitchFamily="2" charset="2"/>
                  </a:rPr>
                  <a:t>cwN</a:t>
                </a:r>
                <a:r>
                  <a:rPr lang="en-US" sz="2000" dirty="0">
                    <a:latin typeface="Cambria" pitchFamily="18" charset="0"/>
                    <a:sym typeface="Wingdings" pitchFamily="2" charset="2"/>
                  </a:rPr>
                  <a:t>)-</a:t>
                </a:r>
                <a:r>
                  <a:rPr lang="el-GR" sz="2000" dirty="0">
                    <a:latin typeface="Cambria" pitchFamily="18" charset="0"/>
                    <a:sym typeface="Wingdings" pitchFamily="2" charset="2"/>
                  </a:rPr>
                  <a:t>105.560- Ν  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2000" i="1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  <a:sym typeface="Wingdings" pitchFamily="2" charset="2"/>
                          </a:rPr>
                          <m:t>$</m:t>
                        </m:r>
                        <m:r>
                          <a:rPr lang="el-GR" sz="2000" i="1">
                            <a:latin typeface="Cambria Math"/>
                            <a:sym typeface="Wingdings" pitchFamily="2" charset="2"/>
                          </a:rPr>
                          <m:t>105.560</m:t>
                        </m:r>
                      </m:num>
                      <m:den>
                        <m:r>
                          <a:rPr lang="el-GR" sz="2000" i="1">
                            <a:latin typeface="Cambria Math"/>
                            <a:sym typeface="Wingdings" pitchFamily="2" charset="2"/>
                          </a:rPr>
                          <m:t>25$/</m:t>
                        </m:r>
                        <m:r>
                          <a:rPr lang="en-US" sz="2000" i="1">
                            <a:latin typeface="Cambria Math"/>
                            <a:sym typeface="Wingdings" pitchFamily="2" charset="2"/>
                          </a:rPr>
                          <m:t>h𝑟</m:t>
                        </m:r>
                      </m:den>
                    </m:f>
                    <m:r>
                      <a:rPr lang="en-US" sz="2000" i="1">
                        <a:latin typeface="Cambria Math"/>
                        <a:sym typeface="Wingdings" pitchFamily="2" charset="2"/>
                      </a:rPr>
                      <m:t>=</m:t>
                    </m:r>
                    <m:r>
                      <a:rPr lang="el-GR" sz="2000" i="1">
                        <a:latin typeface="Cambria Math"/>
                        <a:sym typeface="Wingdings" pitchFamily="2" charset="2"/>
                      </a:rPr>
                      <m:t>4.2224,</m:t>
                    </m:r>
                    <m:r>
                      <a:rPr lang="en-US" sz="2000" i="1">
                        <a:latin typeface="Cambria Math"/>
                        <a:sym typeface="Wingdings" pitchFamily="2" charset="2"/>
                      </a:rPr>
                      <m:t>h𝑟𝑠</m:t>
                    </m:r>
                    <m:r>
                      <a:rPr lang="el-GR" sz="2000" i="1">
                        <a:latin typeface="Cambria Math"/>
                        <a:sym typeface="Wingdings" pitchFamily="2" charset="2"/>
                      </a:rPr>
                      <m:t>)</m:t>
                    </m:r>
                  </m:oMath>
                </a14:m>
                <a:r>
                  <a:rPr lang="el-GR" sz="2000" dirty="0">
                    <a:latin typeface="Cambria" pitchFamily="18" charset="0"/>
                    <a:sym typeface="Wingdings" pitchFamily="2" charset="2"/>
                  </a:rPr>
                  <a:t> Υ  </a:t>
                </a:r>
                <a:r>
                  <a:rPr lang="en-US" sz="2000" dirty="0">
                    <a:latin typeface="Cambria" pitchFamily="18" charset="0"/>
                    <a:sym typeface="Wingdings" pitchFamily="2" charset="2"/>
                  </a:rPr>
                  <a:t> </a:t>
                </a:r>
                <a:r>
                  <a:rPr lang="el-GR" sz="2000" dirty="0">
                    <a:latin typeface="Cambria" pitchFamily="18" charset="0"/>
                    <a:sym typeface="Wingdings" pitchFamily="2" charset="2"/>
                  </a:rPr>
                  <a:t>(105.560)</a:t>
                </a:r>
                <a:endParaRPr lang="el-GR" sz="20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ambria" pitchFamily="18" charset="0"/>
                    <a:sym typeface="Wingdings" pitchFamily="2" charset="2"/>
                  </a:rPr>
                  <a:t>C (=</a:t>
                </a:r>
                <a:r>
                  <a:rPr lang="en-US" sz="2000" dirty="0" err="1">
                    <a:latin typeface="Cambria" pitchFamily="18" charset="0"/>
                    <a:sym typeface="Wingdings" pitchFamily="2" charset="2"/>
                  </a:rPr>
                  <a:t>cwN</a:t>
                </a:r>
                <a:r>
                  <a:rPr lang="en-US" sz="2000" dirty="0">
                    <a:latin typeface="Cambria" pitchFamily="18" charset="0"/>
                    <a:sym typeface="Wingdings" pitchFamily="2" charset="2"/>
                  </a:rPr>
                  <a:t>)-</a:t>
                </a:r>
                <a:r>
                  <a:rPr lang="el-GR" sz="2000" dirty="0">
                    <a:latin typeface="Cambria" pitchFamily="18" charset="0"/>
                    <a:sym typeface="Wingdings" pitchFamily="2" charset="2"/>
                  </a:rPr>
                  <a:t>60.169,21- Ν  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1800" i="1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  <a:sym typeface="Wingdings" pitchFamily="2" charset="2"/>
                          </a:rPr>
                          <m:t>$</m:t>
                        </m:r>
                        <m:r>
                          <m:rPr>
                            <m:nor/>
                          </m:rPr>
                          <a:rPr lang="el-GR" sz="1800" dirty="0">
                            <a:latin typeface="Cambria Math" pitchFamily="18" charset="0"/>
                            <a:ea typeface="Cambria Math" pitchFamily="18" charset="0"/>
                            <a:sym typeface="Wingdings" pitchFamily="2" charset="2"/>
                          </a:rPr>
                          <m:t>60.169,21</m:t>
                        </m:r>
                      </m:num>
                      <m:den>
                        <m:r>
                          <a:rPr lang="el-GR" sz="1800" i="1">
                            <a:latin typeface="Cambria Math"/>
                            <a:sym typeface="Wingdings" pitchFamily="2" charset="2"/>
                          </a:rPr>
                          <m:t>25$/</m:t>
                        </m:r>
                        <m:r>
                          <a:rPr lang="en-US" sz="1800" i="1">
                            <a:latin typeface="Cambria Math"/>
                            <a:sym typeface="Wingdings" pitchFamily="2" charset="2"/>
                          </a:rPr>
                          <m:t>h𝑟</m:t>
                        </m:r>
                      </m:den>
                    </m:f>
                    <m:r>
                      <a:rPr lang="en-US" sz="1800" i="1">
                        <a:latin typeface="Cambria Math"/>
                        <a:sym typeface="Wingdings" pitchFamily="2" charset="2"/>
                      </a:rPr>
                      <m:t>=</m:t>
                    </m:r>
                    <m:r>
                      <a:rPr lang="el-GR" sz="1800" i="1">
                        <a:latin typeface="Cambria Math"/>
                        <a:sym typeface="Wingdings" pitchFamily="2" charset="2"/>
                      </a:rPr>
                      <m:t>2406,8</m:t>
                    </m:r>
                    <m:r>
                      <a:rPr lang="en-US" sz="1800" i="1">
                        <a:latin typeface="Cambria Math"/>
                        <a:sym typeface="Wingdings" pitchFamily="2" charset="2"/>
                      </a:rPr>
                      <m:t>h𝑟𝑠</m:t>
                    </m:r>
                    <m:r>
                      <a:rPr lang="el-GR" sz="1800" i="1">
                        <a:latin typeface="Cambria Math"/>
                        <a:sym typeface="Wingdings" pitchFamily="2" charset="2"/>
                      </a:rPr>
                      <m:t>)</m:t>
                    </m:r>
                  </m:oMath>
                </a14:m>
                <a:r>
                  <a:rPr lang="el-GR" sz="2000" dirty="0">
                    <a:latin typeface="Cambria" pitchFamily="18" charset="0"/>
                    <a:sym typeface="Wingdings" pitchFamily="2" charset="2"/>
                  </a:rPr>
                  <a:t> Υ  </a:t>
                </a:r>
                <a:r>
                  <a:rPr lang="en-US" sz="2000" dirty="0">
                    <a:latin typeface="Cambria" pitchFamily="18" charset="0"/>
                    <a:sym typeface="Wingdings" pitchFamily="2" charset="2"/>
                  </a:rPr>
                  <a:t> </a:t>
                </a:r>
                <a:r>
                  <a:rPr lang="el-GR" sz="2000" dirty="0">
                    <a:latin typeface="Cambria" pitchFamily="18" charset="0"/>
                    <a:sym typeface="Wingdings" pitchFamily="2" charset="2"/>
                  </a:rPr>
                  <a:t>(60.169,21)</a:t>
                </a:r>
                <a:endParaRPr lang="el-GR" sz="20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l-GR" dirty="0">
                    <a:solidFill>
                      <a:srgbClr val="FF0000"/>
                    </a:solidFill>
                    <a:latin typeface="Cambria" pitchFamily="18" charset="0"/>
                  </a:rPr>
                  <a:t>               .</a:t>
                </a:r>
                <a:r>
                  <a:rPr lang="el-GR" sz="2000" dirty="0">
                    <a:solidFill>
                      <a:srgbClr val="FF0000"/>
                    </a:solidFill>
                    <a:latin typeface="Cambria" pitchFamily="18" charset="0"/>
                  </a:rPr>
                  <a:t>				.    	            .</a:t>
                </a:r>
              </a:p>
              <a:p>
                <a:pPr marL="0" indent="0">
                  <a:buNone/>
                </a:pPr>
                <a:r>
                  <a:rPr lang="el-GR" sz="2000" dirty="0">
                    <a:solidFill>
                      <a:srgbClr val="FF0000"/>
                    </a:solidFill>
                    <a:latin typeface="Cambria" pitchFamily="18" charset="0"/>
                  </a:rPr>
                  <a:t>                     .				.	            .</a:t>
                </a:r>
              </a:p>
              <a:p>
                <a:pPr marL="0" indent="0">
                  <a:buNone/>
                </a:pPr>
                <a:r>
                  <a:rPr lang="el-GR" sz="2400" dirty="0">
                    <a:latin typeface="Cambria" pitchFamily="18" charset="0"/>
                  </a:rPr>
                  <a:t>-----------------------------------------------------------------------------------</a:t>
                </a:r>
              </a:p>
              <a:p>
                <a:pPr marL="0" indent="0">
                  <a:buNone/>
                </a:pPr>
                <a:r>
                  <a:rPr lang="el-GR" sz="2400" dirty="0">
                    <a:latin typeface="Cambria" pitchFamily="18" charset="0"/>
                  </a:rPr>
                  <a:t>Δ</a:t>
                </a:r>
                <a:r>
                  <a:rPr lang="en-US" sz="2400" dirty="0">
                    <a:latin typeface="Cambria" pitchFamily="18" charset="0"/>
                  </a:rPr>
                  <a:t>C =   $1.325.581	</a:t>
                </a:r>
                <a:r>
                  <a:rPr lang="el-GR" sz="2400" dirty="0">
                    <a:latin typeface="Cambria" pitchFamily="18" charset="0"/>
                  </a:rPr>
                  <a:t>ΔΝ=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/>
                      </a:rPr>
                      <m:t> 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latin typeface="Cambria Math"/>
                      </a:rPr>
                      <m:t>𝟗𝟑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latin typeface="Cambria Math"/>
                      </a:rPr>
                      <m:t>.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latin typeface="Cambria Math"/>
                      </a:rPr>
                      <m:t>𝟎𝟐𝟑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latin typeface="Cambria Math"/>
                      </a:rPr>
                      <m:t>,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latin typeface="Cambria Math"/>
                      </a:rPr>
                      <m:t>𝟐𝟔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latin typeface="Cambria Math"/>
                      </a:rPr>
                      <m:t>𝒉𝒓𝒔</m:t>
                    </m:r>
                  </m:oMath>
                </a14:m>
                <a:r>
                  <a:rPr lang="en-US" sz="2400" dirty="0">
                    <a:latin typeface="Cambria" pitchFamily="18" charset="0"/>
                  </a:rPr>
                  <a:t> </a:t>
                </a:r>
                <a:r>
                  <a:rPr lang="el-GR" sz="2400" dirty="0">
                    <a:latin typeface="Cambria" pitchFamily="18" charset="0"/>
                  </a:rPr>
                  <a:t>ΔΥ=</a:t>
                </a:r>
                <a14:m>
                  <m:oMath xmlns:m="http://schemas.openxmlformats.org/officeDocument/2006/math">
                    <m:r>
                      <a:rPr lang="el-GR" sz="2400">
                        <a:latin typeface="Cambria Math"/>
                      </a:rPr>
                      <m:t>$2,32</m:t>
                    </m:r>
                    <m:r>
                      <m:rPr>
                        <m:sty m:val="p"/>
                      </m:rPr>
                      <a:rPr lang="el-GR" sz="2400">
                        <a:latin typeface="Cambria Math"/>
                      </a:rPr>
                      <m:t>εκ</m:t>
                    </m:r>
                    <m:r>
                      <a:rPr lang="el-GR" sz="2400">
                        <a:latin typeface="Cambria Math"/>
                      </a:rPr>
                      <m:t>.</m:t>
                    </m:r>
                  </m:oMath>
                </a14:m>
                <a:endParaRPr lang="el-GR" sz="24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l-GR" sz="2400" dirty="0">
                    <a:latin typeface="Cambria" pitchFamily="18" charset="0"/>
                  </a:rPr>
                  <a:t>Η έννοια του πολλαπλασιαστή απασχόλησης: 40.000 </a:t>
                </a:r>
                <a:r>
                  <a:rPr lang="en-US" sz="2400" dirty="0" err="1">
                    <a:latin typeface="Cambria" pitchFamily="18" charset="0"/>
                  </a:rPr>
                  <a:t>hrs</a:t>
                </a:r>
                <a:r>
                  <a:rPr lang="en-US" sz="2400" dirty="0">
                    <a:latin typeface="Cambria" pitchFamily="18" charset="0"/>
                  </a:rPr>
                  <a:t> </a:t>
                </a:r>
                <a:r>
                  <a:rPr lang="el-GR" sz="2400" dirty="0">
                    <a:latin typeface="Cambria" pitchFamily="18" charset="0"/>
                  </a:rPr>
                  <a:t>η αρχική αύξηση, 93.023</a:t>
                </a:r>
                <a:r>
                  <a:rPr lang="en-US" sz="2400" dirty="0" err="1">
                    <a:latin typeface="Cambria" pitchFamily="18" charset="0"/>
                  </a:rPr>
                  <a:t>hrs</a:t>
                </a:r>
                <a:r>
                  <a:rPr lang="el-GR" sz="2400" dirty="0">
                    <a:latin typeface="Cambria" pitchFamily="18" charset="0"/>
                  </a:rPr>
                  <a:t> η συνολική αύξηση.</a:t>
                </a:r>
                <a:endParaRPr lang="en-US" sz="24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l-GR" sz="2400" dirty="0">
                  <a:latin typeface="Cambria" pitchFamily="18" charset="0"/>
                </a:endParaRPr>
              </a:p>
            </p:txBody>
          </p:sp>
        </mc:Choice>
        <mc:Fallback xmlns="">
          <p:sp>
            <p:nvSpPr>
              <p:cNvPr id="3" name="Θέση περιεχομένου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03512" y="980728"/>
                <a:ext cx="8856984" cy="5688632"/>
              </a:xfrm>
              <a:blipFill>
                <a:blip r:embed="rId2"/>
                <a:stretch>
                  <a:fillRect l="-1032" t="-2144" r="-1101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Ευθύγραμμο βέλος σύνδεσης 4"/>
          <p:cNvCxnSpPr/>
          <p:nvPr/>
        </p:nvCxnSpPr>
        <p:spPr>
          <a:xfrm flipV="1">
            <a:off x="4079776" y="947156"/>
            <a:ext cx="0" cy="3600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Ευθύγραμμο βέλος σύνδεσης 8"/>
          <p:cNvCxnSpPr/>
          <p:nvPr/>
        </p:nvCxnSpPr>
        <p:spPr>
          <a:xfrm flipH="1" flipV="1">
            <a:off x="1703512" y="1556792"/>
            <a:ext cx="12304" cy="3600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Ευθύγραμμο βέλος σύνδεσης 9"/>
          <p:cNvCxnSpPr/>
          <p:nvPr/>
        </p:nvCxnSpPr>
        <p:spPr>
          <a:xfrm flipV="1">
            <a:off x="7012582" y="980728"/>
            <a:ext cx="0" cy="3600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Ευθύγραμμο βέλος σύνδεσης 12"/>
          <p:cNvCxnSpPr/>
          <p:nvPr/>
        </p:nvCxnSpPr>
        <p:spPr>
          <a:xfrm flipV="1">
            <a:off x="4693004" y="1484784"/>
            <a:ext cx="0" cy="43204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Ευθύγραμμο βέλος σύνδεσης 16"/>
          <p:cNvCxnSpPr>
            <a:cxnSpLocks/>
          </p:cNvCxnSpPr>
          <p:nvPr/>
        </p:nvCxnSpPr>
        <p:spPr>
          <a:xfrm flipV="1">
            <a:off x="7540113" y="1484784"/>
            <a:ext cx="0" cy="34550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Ευθύγραμμο βέλος σύνδεσης 18"/>
          <p:cNvCxnSpPr/>
          <p:nvPr/>
        </p:nvCxnSpPr>
        <p:spPr>
          <a:xfrm flipV="1">
            <a:off x="1703512" y="2043834"/>
            <a:ext cx="0" cy="35778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Ευθύγραμμο βέλος σύνδεσης 19"/>
          <p:cNvCxnSpPr/>
          <p:nvPr/>
        </p:nvCxnSpPr>
        <p:spPr>
          <a:xfrm flipV="1">
            <a:off x="4622173" y="2039321"/>
            <a:ext cx="1749" cy="36229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Ευθύγραμμο βέλος σύνδεσης 20"/>
          <p:cNvCxnSpPr>
            <a:cxnSpLocks/>
          </p:cNvCxnSpPr>
          <p:nvPr/>
        </p:nvCxnSpPr>
        <p:spPr>
          <a:xfrm flipV="1">
            <a:off x="7530379" y="1989324"/>
            <a:ext cx="0" cy="36916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Ευθύγραμμο βέλος σύνδεσης 21"/>
          <p:cNvCxnSpPr/>
          <p:nvPr/>
        </p:nvCxnSpPr>
        <p:spPr>
          <a:xfrm flipV="1">
            <a:off x="1703512" y="2490639"/>
            <a:ext cx="0" cy="36802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Ευθύγραμμο βέλος σύνδεσης 22"/>
          <p:cNvCxnSpPr>
            <a:cxnSpLocks/>
          </p:cNvCxnSpPr>
          <p:nvPr/>
        </p:nvCxnSpPr>
        <p:spPr>
          <a:xfrm flipV="1">
            <a:off x="4693004" y="2504982"/>
            <a:ext cx="0" cy="35368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Ευθύγραμμο βέλος σύνδεσης 23"/>
          <p:cNvCxnSpPr>
            <a:cxnSpLocks/>
          </p:cNvCxnSpPr>
          <p:nvPr/>
        </p:nvCxnSpPr>
        <p:spPr>
          <a:xfrm flipV="1">
            <a:off x="7540113" y="2538290"/>
            <a:ext cx="0" cy="32037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Ευθύγραμμο βέλος σύνδεσης 25"/>
          <p:cNvCxnSpPr>
            <a:cxnSpLocks/>
          </p:cNvCxnSpPr>
          <p:nvPr/>
        </p:nvCxnSpPr>
        <p:spPr>
          <a:xfrm flipV="1">
            <a:off x="1703511" y="3073177"/>
            <a:ext cx="1478" cy="35582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Ευθύγραμμο βέλος σύνδεσης 26"/>
          <p:cNvCxnSpPr>
            <a:cxnSpLocks/>
          </p:cNvCxnSpPr>
          <p:nvPr/>
        </p:nvCxnSpPr>
        <p:spPr>
          <a:xfrm flipV="1">
            <a:off x="4693004" y="3073177"/>
            <a:ext cx="0" cy="35582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Ευθύγραμμο βέλος σύνδεσης 27"/>
          <p:cNvCxnSpPr/>
          <p:nvPr/>
        </p:nvCxnSpPr>
        <p:spPr>
          <a:xfrm flipV="1">
            <a:off x="7871023" y="3035064"/>
            <a:ext cx="0" cy="43204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Ευθύγραμμο βέλος σύνδεσης 28"/>
          <p:cNvCxnSpPr/>
          <p:nvPr/>
        </p:nvCxnSpPr>
        <p:spPr>
          <a:xfrm flipH="1" flipV="1">
            <a:off x="1696540" y="3505225"/>
            <a:ext cx="13942" cy="36768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Ευθύγραμμο βέλος σύνδεσης 29"/>
          <p:cNvCxnSpPr/>
          <p:nvPr/>
        </p:nvCxnSpPr>
        <p:spPr>
          <a:xfrm flipV="1">
            <a:off x="4900740" y="3519314"/>
            <a:ext cx="0" cy="35359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Ευθύγραμμο βέλος σύνδεσης 30"/>
          <p:cNvCxnSpPr/>
          <p:nvPr/>
        </p:nvCxnSpPr>
        <p:spPr>
          <a:xfrm flipV="1">
            <a:off x="7871023" y="3605200"/>
            <a:ext cx="0" cy="43204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Ευθύγραμμο βέλος σύνδεσης 24"/>
          <p:cNvCxnSpPr/>
          <p:nvPr/>
        </p:nvCxnSpPr>
        <p:spPr>
          <a:xfrm flipV="1">
            <a:off x="1732575" y="947156"/>
            <a:ext cx="0" cy="3600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18140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53683" y="0"/>
            <a:ext cx="9857117" cy="476672"/>
          </a:xfrm>
        </p:spPr>
        <p:txBody>
          <a:bodyPr>
            <a:noAutofit/>
          </a:bodyPr>
          <a:lstStyle/>
          <a:p>
            <a:r>
              <a:rPr lang="el-GR" sz="3200" dirty="0">
                <a:solidFill>
                  <a:srgbClr val="FF0000"/>
                </a:solidFill>
                <a:latin typeface="Cambria" pitchFamily="18" charset="0"/>
              </a:rPr>
              <a:t>Παράδειγμα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3683" y="620688"/>
            <a:ext cx="4597879" cy="61206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dirty="0">
                <a:latin typeface="Cambria" pitchFamily="18" charset="0"/>
              </a:rPr>
              <a:t>Ι</a:t>
            </a:r>
            <a:r>
              <a:rPr lang="en-US" dirty="0">
                <a:latin typeface="Cambria" pitchFamily="18" charset="0"/>
              </a:rPr>
              <a:t> </a:t>
            </a:r>
            <a:r>
              <a:rPr lang="el-GR" dirty="0">
                <a:latin typeface="Cambria" pitchFamily="18" charset="0"/>
              </a:rPr>
              <a:t>=</a:t>
            </a:r>
            <a:r>
              <a:rPr lang="en-US" dirty="0">
                <a:latin typeface="Cambria" pitchFamily="18" charset="0"/>
              </a:rPr>
              <a:t> $</a:t>
            </a:r>
            <a:r>
              <a:rPr lang="el-GR" dirty="0">
                <a:latin typeface="Cambria" pitchFamily="18" charset="0"/>
              </a:rPr>
              <a:t>1εκ</a:t>
            </a:r>
          </a:p>
          <a:p>
            <a:pPr marL="0" indent="0">
              <a:buNone/>
            </a:pPr>
            <a:r>
              <a:rPr lang="el-GR" dirty="0">
                <a:latin typeface="Cambria" pitchFamily="18" charset="0"/>
              </a:rPr>
              <a:t>Β</a:t>
            </a:r>
            <a:r>
              <a:rPr lang="en-US" dirty="0">
                <a:latin typeface="Cambria" pitchFamily="18" charset="0"/>
              </a:rPr>
              <a:t> </a:t>
            </a:r>
            <a:r>
              <a:rPr lang="el-GR" dirty="0">
                <a:latin typeface="Cambria" pitchFamily="18" charset="0"/>
              </a:rPr>
              <a:t>= </a:t>
            </a:r>
            <a:r>
              <a:rPr lang="en-US" dirty="0">
                <a:latin typeface="Cambria" pitchFamily="18" charset="0"/>
              </a:rPr>
              <a:t>$</a:t>
            </a:r>
            <a:r>
              <a:rPr lang="el-GR" dirty="0">
                <a:latin typeface="Cambria" pitchFamily="18" charset="0"/>
              </a:rPr>
              <a:t>1εκ</a:t>
            </a:r>
          </a:p>
          <a:p>
            <a:pPr marL="0" indent="0">
              <a:buNone/>
            </a:pPr>
            <a:r>
              <a:rPr lang="en-US" dirty="0">
                <a:latin typeface="Cambria" pitchFamily="18" charset="0"/>
              </a:rPr>
              <a:t>c </a:t>
            </a:r>
            <a:r>
              <a:rPr lang="el-GR" dirty="0">
                <a:latin typeface="Cambria" pitchFamily="18" charset="0"/>
              </a:rPr>
              <a:t>=</a:t>
            </a:r>
            <a:r>
              <a:rPr lang="en-US" dirty="0">
                <a:latin typeface="Cambria" pitchFamily="18" charset="0"/>
              </a:rPr>
              <a:t> </a:t>
            </a:r>
            <a:r>
              <a:rPr lang="el-GR" dirty="0">
                <a:latin typeface="Cambria" pitchFamily="18" charset="0"/>
              </a:rPr>
              <a:t>0,90</a:t>
            </a:r>
            <a:endParaRPr lang="en-US" dirty="0">
              <a:latin typeface="Cambria" pitchFamily="18" charset="0"/>
            </a:endParaRPr>
          </a:p>
          <a:p>
            <a:pPr marL="0" indent="0">
              <a:buNone/>
            </a:pPr>
            <a:r>
              <a:rPr lang="en-US" dirty="0">
                <a:latin typeface="Cambria" pitchFamily="18" charset="0"/>
              </a:rPr>
              <a:t>y = 30$/</a:t>
            </a:r>
            <a:r>
              <a:rPr lang="en-US" dirty="0" err="1">
                <a:latin typeface="Cambria" pitchFamily="18" charset="0"/>
              </a:rPr>
              <a:t>hr</a:t>
            </a:r>
            <a:endParaRPr lang="en-US" dirty="0">
              <a:latin typeface="Cambria" pitchFamily="18" charset="0"/>
            </a:endParaRPr>
          </a:p>
          <a:p>
            <a:pPr marL="0" indent="0">
              <a:buNone/>
            </a:pPr>
            <a:r>
              <a:rPr lang="en-US" dirty="0">
                <a:latin typeface="Cambria" pitchFamily="18" charset="0"/>
              </a:rPr>
              <a:t>w =20$/</a:t>
            </a:r>
            <a:r>
              <a:rPr lang="en-US" dirty="0" err="1">
                <a:latin typeface="Cambria" pitchFamily="18" charset="0"/>
              </a:rPr>
              <a:t>hr</a:t>
            </a:r>
            <a:endParaRPr lang="en-US" dirty="0">
              <a:latin typeface="Cambria" pitchFamily="18" charset="0"/>
            </a:endParaRPr>
          </a:p>
          <a:p>
            <a:pPr marL="0" indent="0">
              <a:buNone/>
            </a:pPr>
            <a:r>
              <a:rPr lang="en-US" dirty="0">
                <a:latin typeface="Cambria" pitchFamily="18" charset="0"/>
              </a:rPr>
              <a:t>N*=</a:t>
            </a:r>
            <a:r>
              <a:rPr lang="el-GR" dirty="0">
                <a:latin typeface="Cambria" pitchFamily="18" charset="0"/>
              </a:rPr>
              <a:t> ;</a:t>
            </a:r>
            <a:endParaRPr lang="en-US" dirty="0">
              <a:latin typeface="Cambria" pitchFamily="18" charset="0"/>
            </a:endParaRPr>
          </a:p>
          <a:p>
            <a:pPr marL="0" indent="0">
              <a:buNone/>
            </a:pPr>
            <a:r>
              <a:rPr lang="en-US" dirty="0">
                <a:latin typeface="Cambria" pitchFamily="18" charset="0"/>
              </a:rPr>
              <a:t>Y*=</a:t>
            </a:r>
            <a:r>
              <a:rPr lang="el-GR" dirty="0">
                <a:latin typeface="Cambria" pitchFamily="18" charset="0"/>
              </a:rPr>
              <a:t> ;</a:t>
            </a:r>
            <a:endParaRPr lang="en-US" dirty="0">
              <a:latin typeface="Cambria" pitchFamily="18" charset="0"/>
            </a:endParaRPr>
          </a:p>
          <a:p>
            <a:pPr marL="0" indent="0">
              <a:buNone/>
            </a:pPr>
            <a:r>
              <a:rPr lang="el-GR" dirty="0">
                <a:latin typeface="Cambria" pitchFamily="18" charset="0"/>
              </a:rPr>
              <a:t>Πολλαπλασιαστές </a:t>
            </a:r>
            <a:r>
              <a:rPr lang="en-US" dirty="0">
                <a:latin typeface="Cambria" pitchFamily="18" charset="0"/>
              </a:rPr>
              <a:t>=</a:t>
            </a:r>
            <a:r>
              <a:rPr lang="el-GR" dirty="0">
                <a:latin typeface="Cambria" pitchFamily="18" charset="0"/>
              </a:rPr>
              <a:t> ;</a:t>
            </a:r>
            <a:endParaRPr lang="en-US" dirty="0">
              <a:latin typeface="Cambria" pitchFamily="18" charset="0"/>
            </a:endParaRPr>
          </a:p>
          <a:p>
            <a:pPr marL="0" indent="0">
              <a:buNone/>
            </a:pPr>
            <a:r>
              <a:rPr lang="en-US" dirty="0">
                <a:latin typeface="Cambria" pitchFamily="18" charset="0"/>
              </a:rPr>
              <a:t>LS</a:t>
            </a:r>
            <a:r>
              <a:rPr lang="el-GR" dirty="0">
                <a:latin typeface="Cambria" pitchFamily="18" charset="0"/>
              </a:rPr>
              <a:t> </a:t>
            </a:r>
            <a:r>
              <a:rPr lang="en-US" dirty="0">
                <a:latin typeface="Cambria" pitchFamily="18" charset="0"/>
              </a:rPr>
              <a:t>=</a:t>
            </a:r>
            <a:r>
              <a:rPr lang="el-GR" dirty="0">
                <a:latin typeface="Cambria" pitchFamily="18" charset="0"/>
              </a:rPr>
              <a:t> </a:t>
            </a:r>
            <a:r>
              <a:rPr lang="en-US" dirty="0">
                <a:latin typeface="Cambria" pitchFamily="18" charset="0"/>
              </a:rPr>
              <a:t>200.000hrs </a:t>
            </a:r>
          </a:p>
          <a:p>
            <a:pPr marL="0" indent="0">
              <a:buNone/>
            </a:pPr>
            <a:r>
              <a:rPr lang="el-GR" dirty="0">
                <a:latin typeface="Cambria" pitchFamily="18" charset="0"/>
              </a:rPr>
              <a:t>Άνεργα άτομα </a:t>
            </a:r>
            <a:r>
              <a:rPr lang="en-US" dirty="0">
                <a:latin typeface="Cambria" pitchFamily="18" charset="0"/>
              </a:rPr>
              <a:t>=</a:t>
            </a:r>
            <a:r>
              <a:rPr lang="el-GR" dirty="0">
                <a:latin typeface="Cambria" pitchFamily="18" charset="0"/>
              </a:rPr>
              <a:t> ;</a:t>
            </a:r>
            <a:endParaRPr lang="en-US" dirty="0">
              <a:latin typeface="Cambria" pitchFamily="18" charset="0"/>
            </a:endParaRPr>
          </a:p>
          <a:p>
            <a:pPr marL="0" indent="0">
              <a:buNone/>
            </a:pPr>
            <a:r>
              <a:rPr lang="el-GR" dirty="0">
                <a:latin typeface="Cambria" pitchFamily="18" charset="0"/>
              </a:rPr>
              <a:t>Πόση αύξηση του ελλείμματος για επίτευξη πλήρους απασχόλησης;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Ορθογώνιο 3"/>
              <p:cNvSpPr/>
              <p:nvPr/>
            </p:nvSpPr>
            <p:spPr>
              <a:xfrm>
                <a:off x="4433976" y="534631"/>
                <a:ext cx="6978771" cy="5788738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latin typeface="Cambria" pitchFamily="18" charset="0"/>
                  </a:rPr>
                  <a:t>N*=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</a:rPr>
                          <m:t>𝐼</m:t>
                        </m:r>
                        <m:r>
                          <a:rPr lang="en-US" sz="2000" i="1">
                            <a:latin typeface="Cambria Math"/>
                          </a:rPr>
                          <m:t>+</m:t>
                        </m:r>
                        <m:r>
                          <a:rPr lang="en-US" sz="2000" i="1">
                            <a:latin typeface="Cambria Math"/>
                          </a:rPr>
                          <m:t>𝐵</m:t>
                        </m:r>
                      </m:num>
                      <m:den>
                        <m:r>
                          <a:rPr lang="en-US" sz="2000" i="1">
                            <a:latin typeface="Cambria Math"/>
                          </a:rPr>
                          <m:t>𝑦</m:t>
                        </m:r>
                        <m:r>
                          <a:rPr lang="en-US" sz="2000" i="1">
                            <a:latin typeface="Cambria Math"/>
                          </a:rPr>
                          <m:t>−</m:t>
                        </m:r>
                        <m:r>
                          <a:rPr lang="en-US" sz="2000" i="1">
                            <a:latin typeface="Cambria Math"/>
                          </a:rPr>
                          <m:t>𝑐𝑤</m:t>
                        </m:r>
                      </m:den>
                    </m:f>
                    <m:r>
                      <a:rPr lang="en-US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</a:rPr>
                          <m:t>$2</m:t>
                        </m:r>
                        <m:r>
                          <a:rPr lang="el-GR" sz="2000" i="1">
                            <a:latin typeface="Cambria Math"/>
                          </a:rPr>
                          <m:t>𝜀𝜅</m:t>
                        </m:r>
                        <m:r>
                          <a:rPr lang="en-US" sz="2000" i="1">
                            <a:latin typeface="Cambria Math"/>
                          </a:rPr>
                          <m:t>.</m:t>
                        </m:r>
                      </m:num>
                      <m:den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/>
                              </a:rPr>
                              <m:t>30$</m:t>
                            </m:r>
                          </m:num>
                          <m:den>
                            <m:r>
                              <a:rPr lang="en-US" sz="2000" i="1">
                                <a:latin typeface="Cambria Math"/>
                              </a:rPr>
                              <m:t>h𝑟</m:t>
                            </m:r>
                          </m:den>
                        </m:f>
                        <m:r>
                          <a:rPr lang="en-US" sz="2000" i="1">
                            <a:latin typeface="Cambria Math"/>
                          </a:rPr>
                          <m:t>−0.9∗20$/</m:t>
                        </m:r>
                        <m:r>
                          <a:rPr lang="en-US" sz="2000" i="1">
                            <a:latin typeface="Cambria Math"/>
                          </a:rPr>
                          <m:t>h𝑟</m:t>
                        </m:r>
                      </m:den>
                    </m:f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</a:rPr>
                          <m:t>$2</m:t>
                        </m:r>
                        <m:r>
                          <a:rPr lang="el-GR" sz="2000" i="1">
                            <a:latin typeface="Cambria Math"/>
                          </a:rPr>
                          <m:t>𝜀𝜅</m:t>
                        </m:r>
                        <m:r>
                          <a:rPr lang="el-GR" sz="2000" i="1">
                            <a:latin typeface="Cambria Math"/>
                          </a:rPr>
                          <m:t>.</m:t>
                        </m:r>
                      </m:num>
                      <m:den>
                        <m:r>
                          <a:rPr lang="el-GR" sz="2000" i="1">
                            <a:latin typeface="Cambria Math"/>
                          </a:rPr>
                          <m:t>12$/</m:t>
                        </m:r>
                        <m:r>
                          <a:rPr lang="en-US" sz="2000" i="1">
                            <a:latin typeface="Cambria Math"/>
                          </a:rPr>
                          <m:t>h𝑟</m:t>
                        </m:r>
                      </m:den>
                    </m:f>
                    <m:r>
                      <a:rPr lang="en-US" sz="2000" i="1">
                        <a:latin typeface="Cambria Math"/>
                      </a:rPr>
                      <m:t>=166.666,7</m:t>
                    </m:r>
                    <m:r>
                      <a:rPr lang="en-US" sz="2000" i="1">
                        <a:latin typeface="Cambria Math"/>
                      </a:rPr>
                      <m:t>h𝑟𝑠</m:t>
                    </m:r>
                  </m:oMath>
                </a14:m>
                <a:endParaRPr lang="en-US" sz="2000" dirty="0">
                  <a:latin typeface="Cambria" pitchFamily="18" charset="0"/>
                </a:endParaRPr>
              </a:p>
              <a:p>
                <a:pPr algn="ctr"/>
                <a:endParaRPr lang="en-US" sz="2000" dirty="0">
                  <a:latin typeface="Cambria" pitchFamily="18" charset="0"/>
                </a:endParaRPr>
              </a:p>
              <a:p>
                <a:pPr algn="ctr"/>
                <a:r>
                  <a:rPr lang="en-US" sz="2000" dirty="0">
                    <a:latin typeface="Cambria" pitchFamily="18" charset="0"/>
                  </a:rPr>
                  <a:t>Y*=</a:t>
                </a:r>
                <a:r>
                  <a:rPr lang="en-US" sz="2000" dirty="0" err="1">
                    <a:latin typeface="Cambria" pitchFamily="18" charset="0"/>
                  </a:rPr>
                  <a:t>yN</a:t>
                </a:r>
                <a:r>
                  <a:rPr lang="en-US" sz="2000" dirty="0">
                    <a:latin typeface="Cambria" pitchFamily="18" charset="0"/>
                  </a:rPr>
                  <a:t>*=30$/</a:t>
                </a:r>
                <a:r>
                  <a:rPr lang="en-US" sz="2000" dirty="0" err="1">
                    <a:latin typeface="Cambria" pitchFamily="18" charset="0"/>
                  </a:rPr>
                  <a:t>hr</a:t>
                </a:r>
                <a:r>
                  <a:rPr lang="en-US" sz="2000" dirty="0">
                    <a:latin typeface="Cambria" pitchFamily="18" charset="0"/>
                  </a:rPr>
                  <a:t>*166.666,7hrs =$5.000.000</a:t>
                </a:r>
              </a:p>
              <a:p>
                <a:pPr algn="ctr"/>
                <a:endParaRPr lang="en-US" sz="2000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2000">
                              <a:latin typeface="Cambria Math"/>
                            </a:rPr>
                            <m:t>ΔΝ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2000">
                              <a:latin typeface="Cambria Math"/>
                            </a:rPr>
                            <m:t>ΔΒ</m:t>
                          </m:r>
                        </m:den>
                      </m:f>
                      <m:r>
                        <a:rPr lang="el-GR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l-GR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sz="20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30$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h𝑟</m:t>
                              </m:r>
                            </m:den>
                          </m:f>
                          <m:r>
                            <a:rPr lang="en-US" sz="2000" i="1">
                              <a:latin typeface="Cambria Math"/>
                            </a:rPr>
                            <m:t>−0,9∗20$/</m:t>
                          </m:r>
                          <m:r>
                            <a:rPr lang="en-US" sz="2000" i="1">
                              <a:latin typeface="Cambria Math"/>
                            </a:rPr>
                            <m:t>h𝑟</m:t>
                          </m:r>
                        </m:den>
                      </m:f>
                      <m:r>
                        <a:rPr lang="el-GR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l-GR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sz="20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l-GR" sz="2000" i="1">
                              <a:latin typeface="Cambria Math"/>
                            </a:rPr>
                            <m:t>12$/</m:t>
                          </m:r>
                          <m:r>
                            <a:rPr lang="en-US" sz="2000" i="1">
                              <a:latin typeface="Cambria Math"/>
                            </a:rPr>
                            <m:t>h𝑟</m:t>
                          </m:r>
                        </m:den>
                      </m:f>
                      <m:r>
                        <a:rPr lang="en-US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𝟎</m:t>
                          </m:r>
                          <m:r>
                            <a:rPr lang="en-US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en-US" sz="2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𝟎𝟖𝟑</m:t>
                          </m:r>
                          <m:r>
                            <a:rPr lang="en-US" sz="2000" i="1">
                              <a:latin typeface="Cambria Math"/>
                            </a:rPr>
                            <m:t>h𝑟𝑠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$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Cambria" pitchFamily="18" charset="0"/>
                </a:endParaRPr>
              </a:p>
              <a:p>
                <a:pPr algn="ctr"/>
                <a:endParaRPr lang="en-US" sz="2000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2000">
                              <a:latin typeface="Cambria Math"/>
                            </a:rPr>
                            <m:t>ΔΥ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2000">
                              <a:latin typeface="Cambria Math"/>
                            </a:rPr>
                            <m:t>ΔΒ</m:t>
                          </m:r>
                        </m:den>
                      </m:f>
                      <m:r>
                        <a:rPr lang="el-GR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sz="2000" i="1">
                              <a:latin typeface="Cambria Math"/>
                            </a:rPr>
                            <m:t>30</m:t>
                          </m:r>
                          <m:r>
                            <a:rPr lang="en-US" sz="2000" i="1">
                              <a:latin typeface="Cambria Math"/>
                            </a:rPr>
                            <m:t>$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h𝑟</m:t>
                          </m:r>
                        </m:den>
                      </m:f>
                      <m:r>
                        <a:rPr lang="en-US" sz="2000" i="1">
                          <a:latin typeface="Cambria Math"/>
                        </a:rPr>
                        <m:t>∗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30$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h𝑟</m:t>
                              </m:r>
                            </m:den>
                          </m:f>
                          <m:r>
                            <a:rPr lang="en-US" sz="2000" i="1">
                              <a:latin typeface="Cambria Math"/>
                            </a:rPr>
                            <m:t>−0,9∗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20$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h𝑟</m:t>
                              </m:r>
                            </m:den>
                          </m:f>
                        </m:den>
                      </m:f>
                      <m:r>
                        <a:rPr lang="en-US" sz="2000" i="1">
                          <a:latin typeface="Cambria Math"/>
                        </a:rPr>
                        <m:t>=</m:t>
                      </m:r>
                      <m:r>
                        <a:rPr lang="en-US" sz="2000" b="1" i="1">
                          <a:solidFill>
                            <a:srgbClr val="FF0000"/>
                          </a:solidFill>
                          <a:latin typeface="Cambria Math"/>
                        </a:rPr>
                        <m:t>𝟐</m:t>
                      </m:r>
                      <m:r>
                        <a:rPr lang="en-US" sz="2000" b="1" i="1">
                          <a:solidFill>
                            <a:srgbClr val="FF0000"/>
                          </a:solidFill>
                          <a:latin typeface="Cambria Math"/>
                        </a:rPr>
                        <m:t>,</m:t>
                      </m:r>
                      <m:r>
                        <a:rPr lang="en-US" sz="2000" b="1" i="1">
                          <a:solidFill>
                            <a:srgbClr val="FF0000"/>
                          </a:solidFill>
                          <a:latin typeface="Cambria Math"/>
                        </a:rPr>
                        <m:t>𝟓</m:t>
                      </m:r>
                    </m:oMath>
                  </m:oMathPara>
                </a14:m>
                <a:endParaRPr lang="en-US" sz="2000" b="1" dirty="0">
                  <a:solidFill>
                    <a:srgbClr val="FF0000"/>
                  </a:solidFill>
                  <a:latin typeface="Cambria" pitchFamily="18" charset="0"/>
                </a:endParaRPr>
              </a:p>
              <a:p>
                <a:pPr algn="ctr"/>
                <a:endParaRPr lang="en-US" sz="2000" dirty="0">
                  <a:latin typeface="Cambria" pitchFamily="18" charset="0"/>
                </a:endParaRPr>
              </a:p>
              <a:p>
                <a:pPr algn="ctr"/>
                <a:r>
                  <a:rPr lang="en-US" sz="2000" dirty="0">
                    <a:latin typeface="Cambria" pitchFamily="18" charset="0"/>
                  </a:rPr>
                  <a:t>UR=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</a:rPr>
                          <m:t>𝑈</m:t>
                        </m:r>
                        <m:r>
                          <a:rPr lang="en-US" sz="2000" i="1">
                            <a:latin typeface="Cambria Math"/>
                          </a:rPr>
                          <m:t>=(</m:t>
                        </m:r>
                        <m:r>
                          <a:rPr lang="en-US" sz="2000" i="1">
                            <a:latin typeface="Cambria Math"/>
                          </a:rPr>
                          <m:t>𝐿𝑆</m:t>
                        </m:r>
                        <m:r>
                          <a:rPr lang="en-US" sz="2000" i="1">
                            <a:latin typeface="Cambria Math"/>
                          </a:rPr>
                          <m:t>−</m:t>
                        </m:r>
                        <m:r>
                          <a:rPr lang="en-US" sz="2000" i="1">
                            <a:latin typeface="Cambria Math"/>
                          </a:rPr>
                          <m:t>𝑁</m:t>
                        </m:r>
                        <m:r>
                          <a:rPr lang="en-US" sz="2000" i="1">
                            <a:latin typeface="Cambria Math"/>
                          </a:rPr>
                          <m:t>∗)</m:t>
                        </m:r>
                      </m:num>
                      <m:den>
                        <m:r>
                          <a:rPr lang="en-US" sz="2000" i="1">
                            <a:latin typeface="Cambria Math"/>
                          </a:rPr>
                          <m:t>𝐿𝑆</m:t>
                        </m:r>
                      </m:den>
                    </m:f>
                    <m:r>
                      <a:rPr lang="en-US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</a:rPr>
                          <m:t>200.000−166.666,7</m:t>
                        </m:r>
                      </m:num>
                      <m:den>
                        <m:r>
                          <a:rPr lang="en-US" sz="2000" i="1">
                            <a:latin typeface="Cambria Math"/>
                          </a:rPr>
                          <m:t>200.000</m:t>
                        </m:r>
                      </m:den>
                    </m:f>
                    <m:r>
                      <a:rPr lang="en-US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</a:rPr>
                          <m:t>33.333,3</m:t>
                        </m:r>
                      </m:num>
                      <m:den>
                        <m:r>
                          <a:rPr lang="en-US" sz="2000" i="1">
                            <a:latin typeface="Cambria Math"/>
                          </a:rPr>
                          <m:t>200.000</m:t>
                        </m:r>
                      </m:den>
                    </m:f>
                    <m:r>
                      <a:rPr lang="en-US" sz="2000" i="1">
                        <a:latin typeface="Cambria Math"/>
                      </a:rPr>
                      <m:t>=16,67%</m:t>
                    </m:r>
                  </m:oMath>
                </a14:m>
                <a:endParaRPr lang="el-GR" sz="2000" dirty="0">
                  <a:latin typeface="Cambria" pitchFamily="18" charset="0"/>
                </a:endParaRPr>
              </a:p>
              <a:p>
                <a:pPr algn="ctr"/>
                <a:endParaRPr lang="en-US" sz="2000" dirty="0">
                  <a:latin typeface="Cambria" pitchFamily="18" charset="0"/>
                </a:endParaRPr>
              </a:p>
              <a:p>
                <a:pPr algn="ctr"/>
                <a:r>
                  <a:rPr lang="el-GR" sz="2000" dirty="0">
                    <a:latin typeface="Cambria" pitchFamily="18" charset="0"/>
                  </a:rPr>
                  <a:t>ΔΝ για πλήρη απασχόληση </a:t>
                </a:r>
                <a:r>
                  <a:rPr lang="en-US" sz="2000" dirty="0">
                    <a:latin typeface="Cambria" pitchFamily="18" charset="0"/>
                  </a:rPr>
                  <a:t>=33.333,7hrs</a:t>
                </a:r>
              </a:p>
              <a:p>
                <a:pPr algn="ctr"/>
                <a:endParaRPr lang="en-US" sz="2000" dirty="0">
                  <a:latin typeface="Cambria" pitchFamily="18" charset="0"/>
                </a:endParaRPr>
              </a:p>
              <a:p>
                <a:pPr algn="ctr"/>
                <a:r>
                  <a:rPr lang="el-GR" sz="2000" dirty="0">
                    <a:latin typeface="Cambria" pitchFamily="18" charset="0"/>
                  </a:rPr>
                  <a:t>ΔΝ/ΔΒ=0,083</a:t>
                </a:r>
                <a:r>
                  <a:rPr lang="en-US" sz="2000" dirty="0" err="1">
                    <a:latin typeface="Cambria" pitchFamily="18" charset="0"/>
                  </a:rPr>
                  <a:t>hrs</a:t>
                </a:r>
                <a:r>
                  <a:rPr lang="en-US" sz="2000" dirty="0">
                    <a:latin typeface="Cambria" pitchFamily="18" charset="0"/>
                  </a:rPr>
                  <a:t>/$</a:t>
                </a:r>
              </a:p>
              <a:p>
                <a:pPr algn="ctr"/>
                <a:r>
                  <a:rPr lang="el-GR" sz="2000" dirty="0">
                    <a:latin typeface="Cambria" pitchFamily="18" charset="0"/>
                  </a:rPr>
                  <a:t>33.333,</a:t>
                </a:r>
                <a:r>
                  <a:rPr lang="en-US" sz="2000" dirty="0">
                    <a:latin typeface="Cambria" pitchFamily="18" charset="0"/>
                  </a:rPr>
                  <a:t>3hrs</a:t>
                </a:r>
                <a:r>
                  <a:rPr lang="el-GR" sz="2000" dirty="0">
                    <a:latin typeface="Cambria" pitchFamily="18" charset="0"/>
                  </a:rPr>
                  <a:t>*</a:t>
                </a:r>
                <a:r>
                  <a:rPr lang="en-US" sz="2000" dirty="0">
                    <a:latin typeface="Cambria" pitchFamily="18" charset="0"/>
                  </a:rPr>
                  <a:t>=</a:t>
                </a:r>
                <a:r>
                  <a:rPr lang="el-GR" sz="2000" dirty="0">
                    <a:latin typeface="Cambria" pitchFamily="18" charset="0"/>
                  </a:rPr>
                  <a:t>Δ</a:t>
                </a:r>
                <a:r>
                  <a:rPr lang="en-US" sz="2000" dirty="0">
                    <a:latin typeface="Cambria" pitchFamily="18" charset="0"/>
                  </a:rPr>
                  <a:t>B</a:t>
                </a:r>
                <a:r>
                  <a:rPr lang="el-GR" sz="2000" dirty="0">
                    <a:latin typeface="Cambria" pitchFamily="18" charset="0"/>
                  </a:rPr>
                  <a:t>*0,083</a:t>
                </a:r>
                <a:r>
                  <a:rPr lang="en-US" sz="2000" dirty="0" err="1">
                    <a:latin typeface="Cambria" pitchFamily="18" charset="0"/>
                  </a:rPr>
                  <a:t>hrs</a:t>
                </a:r>
                <a:r>
                  <a:rPr lang="en-US" sz="2000" dirty="0">
                    <a:latin typeface="Cambria" pitchFamily="18" charset="0"/>
                  </a:rPr>
                  <a:t>/$ </a:t>
                </a:r>
                <a:r>
                  <a:rPr lang="en-US" sz="2000" dirty="0">
                    <a:latin typeface="Cambria" pitchFamily="18" charset="0"/>
                    <a:sym typeface="Wingdings" pitchFamily="2" charset="2"/>
                  </a:rPr>
                  <a:t></a:t>
                </a:r>
                <a:r>
                  <a:rPr lang="el-GR" sz="2000" dirty="0">
                    <a:latin typeface="Cambria" pitchFamily="18" charset="0"/>
                    <a:sym typeface="Wingdings" pitchFamily="2" charset="2"/>
                  </a:rPr>
                  <a:t>Δ</a:t>
                </a:r>
                <a:r>
                  <a:rPr lang="en-US" sz="2000" dirty="0">
                    <a:latin typeface="Cambria" pitchFamily="18" charset="0"/>
                    <a:sym typeface="Wingdings" pitchFamily="2" charset="2"/>
                  </a:rPr>
                  <a:t>B=33.333,3/0,083=$400.000</a:t>
                </a:r>
                <a:endParaRPr lang="el-GR" sz="20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4" name="Ορθογώνιο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3976" y="534631"/>
                <a:ext cx="6978771" cy="5788738"/>
              </a:xfrm>
              <a:prstGeom prst="rect">
                <a:avLst/>
              </a:prstGeom>
              <a:blipFill>
                <a:blip r:embed="rId2"/>
                <a:stretch>
                  <a:fillRect t="-2740" b="-537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9255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631504" y="116632"/>
            <a:ext cx="8579296" cy="648072"/>
          </a:xfrm>
        </p:spPr>
        <p:txBody>
          <a:bodyPr>
            <a:normAutofit/>
          </a:bodyPr>
          <a:lstStyle/>
          <a:p>
            <a:r>
              <a:rPr lang="el-GR" sz="3200" dirty="0">
                <a:solidFill>
                  <a:srgbClr val="FF0000"/>
                </a:solidFill>
                <a:latin typeface="Cambria" pitchFamily="18" charset="0"/>
              </a:rPr>
              <a:t>Μέγεθος πολλαπλασιαστή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631504" y="1276708"/>
            <a:ext cx="9001000" cy="532064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dirty="0">
                <a:latin typeface="Cambria" pitchFamily="18" charset="0"/>
              </a:rPr>
              <a:t>ΔΝ/ΔΒ= 1/(</a:t>
            </a:r>
            <a:r>
              <a:rPr lang="en-US" dirty="0">
                <a:latin typeface="Cambria" pitchFamily="18" charset="0"/>
              </a:rPr>
              <a:t>y-</a:t>
            </a:r>
            <a:r>
              <a:rPr lang="en-US" dirty="0" err="1">
                <a:latin typeface="Cambria" pitchFamily="18" charset="0"/>
              </a:rPr>
              <a:t>cw</a:t>
            </a:r>
            <a:r>
              <a:rPr lang="en-US" dirty="0">
                <a:latin typeface="Cambria" pitchFamily="18" charset="0"/>
              </a:rPr>
              <a:t>), y = </a:t>
            </a:r>
            <a:r>
              <a:rPr lang="el-GR" dirty="0">
                <a:latin typeface="Cambria" pitchFamily="18" charset="0"/>
              </a:rPr>
              <a:t>κλίση </a:t>
            </a:r>
            <a:r>
              <a:rPr lang="en-US" dirty="0">
                <a:latin typeface="Cambria" pitchFamily="18" charset="0"/>
              </a:rPr>
              <a:t>AS, </a:t>
            </a:r>
            <a:r>
              <a:rPr lang="en-US" dirty="0" err="1">
                <a:latin typeface="Cambria" pitchFamily="18" charset="0"/>
              </a:rPr>
              <a:t>cw</a:t>
            </a:r>
            <a:r>
              <a:rPr lang="en-US" dirty="0">
                <a:latin typeface="Cambria" pitchFamily="18" charset="0"/>
              </a:rPr>
              <a:t> = </a:t>
            </a:r>
            <a:r>
              <a:rPr lang="el-GR" dirty="0">
                <a:latin typeface="Cambria" pitchFamily="18" charset="0"/>
              </a:rPr>
              <a:t>κλίση </a:t>
            </a:r>
            <a:r>
              <a:rPr lang="en-US" dirty="0">
                <a:latin typeface="Cambria" pitchFamily="18" charset="0"/>
              </a:rPr>
              <a:t>AD</a:t>
            </a:r>
            <a:r>
              <a:rPr lang="el-GR" dirty="0">
                <a:latin typeface="Cambria" pitchFamily="18" charset="0"/>
              </a:rPr>
              <a:t> 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 </a:t>
            </a:r>
            <a:r>
              <a:rPr lang="el-GR" dirty="0">
                <a:latin typeface="Cambria" pitchFamily="18" charset="0"/>
                <a:sym typeface="Wingdings" pitchFamily="2" charset="2"/>
              </a:rPr>
              <a:t>Όσο μικρότερη η διαφορά 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y - </a:t>
            </a:r>
            <a:r>
              <a:rPr lang="en-US" dirty="0" err="1">
                <a:latin typeface="Cambria" pitchFamily="18" charset="0"/>
                <a:sym typeface="Wingdings" pitchFamily="2" charset="2"/>
              </a:rPr>
              <a:t>cw</a:t>
            </a:r>
            <a:r>
              <a:rPr lang="el-GR" dirty="0">
                <a:latin typeface="Cambria" pitchFamily="18" charset="0"/>
                <a:sym typeface="Wingdings" pitchFamily="2" charset="2"/>
              </a:rPr>
              <a:t> τόσο μεγαλύτερος ο πολλαπλασιαστής.</a:t>
            </a:r>
            <a:endParaRPr lang="en-US" dirty="0">
              <a:latin typeface="Cambria" pitchFamily="18" charset="0"/>
              <a:sym typeface="Wingdings" pitchFamily="2" charset="2"/>
            </a:endParaRPr>
          </a:p>
          <a:p>
            <a:pPr marL="0" indent="0">
              <a:buNone/>
            </a:pPr>
            <a:endParaRPr lang="el-GR" dirty="0">
              <a:latin typeface="Cambria" pitchFamily="18" charset="0"/>
              <a:sym typeface="Wingdings" pitchFamily="2" charset="2"/>
            </a:endParaRPr>
          </a:p>
          <a:p>
            <a:pPr marL="0" indent="0">
              <a:buNone/>
            </a:pPr>
            <a:r>
              <a:rPr lang="en-US" dirty="0">
                <a:latin typeface="Cambria" pitchFamily="18" charset="0"/>
                <a:sym typeface="Wingdings" pitchFamily="2" charset="2"/>
              </a:rPr>
              <a:t>y ↑  </a:t>
            </a:r>
            <a:r>
              <a:rPr lang="el-GR" dirty="0">
                <a:latin typeface="Cambria" pitchFamily="18" charset="0"/>
                <a:sym typeface="Wingdings" pitchFamily="2" charset="2"/>
              </a:rPr>
              <a:t>πολλαπλασιαστής απασχόλησης 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↓</a:t>
            </a:r>
            <a:r>
              <a:rPr lang="el-GR" dirty="0">
                <a:latin typeface="Cambria" pitchFamily="18" charset="0"/>
                <a:sym typeface="Wingdings" pitchFamily="2" charset="2"/>
              </a:rPr>
              <a:t> (μεγαλύτερη παραγωγικότητα  μικρότερη ανάγκη για ώρες εργασίας, απασχόληση)</a:t>
            </a:r>
            <a:endParaRPr lang="en-US" dirty="0">
              <a:latin typeface="Cambria" pitchFamily="18" charset="0"/>
              <a:sym typeface="Wingdings" pitchFamily="2" charset="2"/>
            </a:endParaRPr>
          </a:p>
          <a:p>
            <a:pPr marL="0" indent="0">
              <a:buNone/>
            </a:pPr>
            <a:endParaRPr lang="el-GR" dirty="0">
              <a:latin typeface="Cambria" pitchFamily="18" charset="0"/>
              <a:sym typeface="Wingdings" pitchFamily="2" charset="2"/>
            </a:endParaRPr>
          </a:p>
          <a:p>
            <a:pPr marL="0" indent="0">
              <a:buNone/>
            </a:pPr>
            <a:r>
              <a:rPr lang="en-US" dirty="0">
                <a:latin typeface="Cambria" pitchFamily="18" charset="0"/>
                <a:sym typeface="Wingdings" pitchFamily="2" charset="2"/>
              </a:rPr>
              <a:t>w ↑  </a:t>
            </a:r>
            <a:r>
              <a:rPr lang="el-GR" dirty="0">
                <a:latin typeface="Cambria" pitchFamily="18" charset="0"/>
                <a:sym typeface="Wingdings" pitchFamily="2" charset="2"/>
              </a:rPr>
              <a:t>πολλαπλασιαστής απασχόλησης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 ↑</a:t>
            </a:r>
          </a:p>
          <a:p>
            <a:pPr marL="0" indent="0">
              <a:buNone/>
            </a:pPr>
            <a:r>
              <a:rPr lang="en-US" dirty="0">
                <a:latin typeface="Cambria" pitchFamily="18" charset="0"/>
                <a:sym typeface="Wingdings" pitchFamily="2" charset="2"/>
              </a:rPr>
              <a:t> c ↑   </a:t>
            </a:r>
            <a:r>
              <a:rPr lang="el-GR" dirty="0">
                <a:latin typeface="Cambria" pitchFamily="18" charset="0"/>
                <a:sym typeface="Wingdings" pitchFamily="2" charset="2"/>
              </a:rPr>
              <a:t>πολλαπλασιαστής απασχόλησης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 ↑</a:t>
            </a:r>
          </a:p>
          <a:p>
            <a:pPr marL="0" indent="0">
              <a:buNone/>
            </a:pPr>
            <a:r>
              <a:rPr lang="el-GR" dirty="0">
                <a:latin typeface="Cambria" pitchFamily="18" charset="0"/>
                <a:sym typeface="Wingdings" pitchFamily="2" charset="2"/>
              </a:rPr>
              <a:t> </a:t>
            </a:r>
          </a:p>
          <a:p>
            <a:pPr marL="0" indent="0">
              <a:buNone/>
            </a:pPr>
            <a:r>
              <a:rPr lang="el-GR" dirty="0">
                <a:latin typeface="Cambria" pitchFamily="18" charset="0"/>
                <a:sym typeface="Wingdings" pitchFamily="2" charset="2"/>
              </a:rPr>
              <a:t> </a:t>
            </a:r>
            <a:endParaRPr lang="el-GR" dirty="0">
              <a:latin typeface="Cambria" pitchFamily="18" charset="0"/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2855640" y="5877272"/>
            <a:ext cx="5832648" cy="79208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000" dirty="0">
                <a:latin typeface="Cambria" pitchFamily="18" charset="0"/>
              </a:rPr>
              <a:t>Μεγαλύτερη αύξηση στην κατανάλωση σε κάθε διαδοχικό γύρο</a:t>
            </a:r>
          </a:p>
        </p:txBody>
      </p:sp>
      <p:cxnSp>
        <p:nvCxnSpPr>
          <p:cNvPr id="8" name="Ευθύγραμμο βέλος σύνδεσης 7"/>
          <p:cNvCxnSpPr>
            <a:cxnSpLocks/>
          </p:cNvCxnSpPr>
          <p:nvPr/>
        </p:nvCxnSpPr>
        <p:spPr>
          <a:xfrm flipV="1">
            <a:off x="5519936" y="5377543"/>
            <a:ext cx="0" cy="49972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16624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562074"/>
          </a:xfrm>
        </p:spPr>
        <p:txBody>
          <a:bodyPr>
            <a:noAutofit/>
          </a:bodyPr>
          <a:lstStyle/>
          <a:p>
            <a:r>
              <a:rPr lang="en-US" sz="3600" dirty="0" err="1">
                <a:latin typeface="Cambria" pitchFamily="18" charset="0"/>
              </a:rPr>
              <a:t>cw</a:t>
            </a:r>
            <a:r>
              <a:rPr lang="en-US" sz="3600" dirty="0">
                <a:latin typeface="Cambria" pitchFamily="18" charset="0"/>
              </a:rPr>
              <a:t> </a:t>
            </a:r>
            <a:r>
              <a:rPr lang="en-US" sz="3600" dirty="0">
                <a:latin typeface="Cambria" pitchFamily="18" charset="0"/>
                <a:sym typeface="Wingdings" pitchFamily="2" charset="2"/>
              </a:rPr>
              <a:t>↑ </a:t>
            </a:r>
            <a:r>
              <a:rPr lang="el-GR" sz="3600" dirty="0">
                <a:latin typeface="Cambria" pitchFamily="18" charset="0"/>
                <a:sym typeface="Wingdings" pitchFamily="2" charset="2"/>
              </a:rPr>
              <a:t>πολλαπλασιαστής </a:t>
            </a:r>
            <a:r>
              <a:rPr lang="en-US" sz="3600" dirty="0">
                <a:latin typeface="Cambria" pitchFamily="18" charset="0"/>
                <a:sym typeface="Wingdings" pitchFamily="2" charset="2"/>
              </a:rPr>
              <a:t>↑</a:t>
            </a:r>
            <a:endParaRPr lang="el-GR" sz="3600" dirty="0">
              <a:latin typeface="Cambria" pitchFamily="18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703512" y="980728"/>
            <a:ext cx="8579296" cy="5616624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                                        </a:t>
            </a:r>
            <a:endParaRPr lang="el-GR" dirty="0"/>
          </a:p>
        </p:txBody>
      </p:sp>
      <p:cxnSp>
        <p:nvCxnSpPr>
          <p:cNvPr id="5" name="Ευθεία γραμμή σύνδεσης 4"/>
          <p:cNvCxnSpPr/>
          <p:nvPr/>
        </p:nvCxnSpPr>
        <p:spPr>
          <a:xfrm>
            <a:off x="2135560" y="1484784"/>
            <a:ext cx="0" cy="266429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Ευθεία γραμμή σύνδεσης 6"/>
          <p:cNvCxnSpPr>
            <a:cxnSpLocks/>
          </p:cNvCxnSpPr>
          <p:nvPr/>
        </p:nvCxnSpPr>
        <p:spPr>
          <a:xfrm flipH="1">
            <a:off x="2135560" y="4149080"/>
            <a:ext cx="323959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Ευθεία γραμμή σύνδεσης 7"/>
          <p:cNvCxnSpPr>
            <a:cxnSpLocks/>
          </p:cNvCxnSpPr>
          <p:nvPr/>
        </p:nvCxnSpPr>
        <p:spPr>
          <a:xfrm flipH="1">
            <a:off x="6023992" y="4192885"/>
            <a:ext cx="374441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Ευθεία γραμμή σύνδεσης 8"/>
          <p:cNvCxnSpPr/>
          <p:nvPr/>
        </p:nvCxnSpPr>
        <p:spPr>
          <a:xfrm>
            <a:off x="6023992" y="1528589"/>
            <a:ext cx="0" cy="266429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Ευθεία γραμμή σύνδεσης 13"/>
          <p:cNvCxnSpPr/>
          <p:nvPr/>
        </p:nvCxnSpPr>
        <p:spPr>
          <a:xfrm flipV="1">
            <a:off x="2136330" y="1700808"/>
            <a:ext cx="3239591" cy="24482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Ευθεία γραμμή σύνδεσης 14"/>
          <p:cNvCxnSpPr/>
          <p:nvPr/>
        </p:nvCxnSpPr>
        <p:spPr>
          <a:xfrm flipV="1">
            <a:off x="6023992" y="1700808"/>
            <a:ext cx="2880320" cy="24482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Ευθεία γραμμή σύνδεσης 21"/>
          <p:cNvCxnSpPr/>
          <p:nvPr/>
        </p:nvCxnSpPr>
        <p:spPr>
          <a:xfrm flipH="1">
            <a:off x="2136330" y="3212976"/>
            <a:ext cx="3239591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Ευθεία γραμμή σύνδεσης 23"/>
          <p:cNvCxnSpPr/>
          <p:nvPr/>
        </p:nvCxnSpPr>
        <p:spPr>
          <a:xfrm flipH="1">
            <a:off x="2135561" y="2813881"/>
            <a:ext cx="3239591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Ευθεία γραμμή σύνδεσης 24"/>
          <p:cNvCxnSpPr/>
          <p:nvPr/>
        </p:nvCxnSpPr>
        <p:spPr>
          <a:xfrm flipH="1">
            <a:off x="6023994" y="2276873"/>
            <a:ext cx="3384374" cy="160736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Ευθεία γραμμή σύνδεσης 28"/>
          <p:cNvCxnSpPr/>
          <p:nvPr/>
        </p:nvCxnSpPr>
        <p:spPr>
          <a:xfrm flipH="1">
            <a:off x="6023992" y="1778203"/>
            <a:ext cx="3384374" cy="160736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Ευθεία γραμμή σύνδεσης 30"/>
          <p:cNvCxnSpPr/>
          <p:nvPr/>
        </p:nvCxnSpPr>
        <p:spPr>
          <a:xfrm>
            <a:off x="3071664" y="3501008"/>
            <a:ext cx="0" cy="64807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Ευθεία γραμμή σύνδεσης 31"/>
          <p:cNvCxnSpPr/>
          <p:nvPr/>
        </p:nvCxnSpPr>
        <p:spPr>
          <a:xfrm>
            <a:off x="3647728" y="3045904"/>
            <a:ext cx="0" cy="1103176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Ευθεία γραμμή σύνδεσης 33"/>
          <p:cNvCxnSpPr/>
          <p:nvPr/>
        </p:nvCxnSpPr>
        <p:spPr>
          <a:xfrm>
            <a:off x="6672064" y="3573017"/>
            <a:ext cx="0" cy="619869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Ευθεία γραμμή σύνδεσης 35"/>
          <p:cNvCxnSpPr/>
          <p:nvPr/>
        </p:nvCxnSpPr>
        <p:spPr>
          <a:xfrm>
            <a:off x="8040216" y="2397833"/>
            <a:ext cx="0" cy="1795053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Ορθογώνιο 37"/>
          <p:cNvSpPr/>
          <p:nvPr/>
        </p:nvSpPr>
        <p:spPr>
          <a:xfrm>
            <a:off x="5015880" y="1412776"/>
            <a:ext cx="864096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Y=AS</a:t>
            </a:r>
            <a:endParaRPr lang="el-GR" dirty="0">
              <a:latin typeface="Cambria" pitchFamily="18" charset="0"/>
            </a:endParaRPr>
          </a:p>
        </p:txBody>
      </p:sp>
      <p:sp>
        <p:nvSpPr>
          <p:cNvPr id="39" name="Ορθογώνιο 38"/>
          <p:cNvSpPr/>
          <p:nvPr/>
        </p:nvSpPr>
        <p:spPr>
          <a:xfrm>
            <a:off x="8616280" y="1340768"/>
            <a:ext cx="792086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Y=AS</a:t>
            </a:r>
            <a:endParaRPr lang="el-GR" dirty="0">
              <a:latin typeface="Cambria" pitchFamily="18" charset="0"/>
            </a:endParaRPr>
          </a:p>
        </p:txBody>
      </p:sp>
      <p:sp>
        <p:nvSpPr>
          <p:cNvPr id="40" name="Ορθογώνιο 39"/>
          <p:cNvSpPr/>
          <p:nvPr/>
        </p:nvSpPr>
        <p:spPr>
          <a:xfrm>
            <a:off x="5375920" y="3173922"/>
            <a:ext cx="504056" cy="21907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AD</a:t>
            </a:r>
            <a:endParaRPr lang="el-GR" dirty="0">
              <a:latin typeface="Cambria" pitchFamily="18" charset="0"/>
            </a:endParaRPr>
          </a:p>
        </p:txBody>
      </p:sp>
      <p:sp>
        <p:nvSpPr>
          <p:cNvPr id="41" name="Ορθογώνιο 40"/>
          <p:cNvSpPr/>
          <p:nvPr/>
        </p:nvSpPr>
        <p:spPr>
          <a:xfrm>
            <a:off x="5375152" y="2492896"/>
            <a:ext cx="581844" cy="43204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AD’</a:t>
            </a:r>
            <a:endParaRPr lang="el-GR" dirty="0">
              <a:latin typeface="Cambria" pitchFamily="18" charset="0"/>
            </a:endParaRPr>
          </a:p>
        </p:txBody>
      </p:sp>
      <p:sp>
        <p:nvSpPr>
          <p:cNvPr id="42" name="Ορθογώνιο 41"/>
          <p:cNvSpPr/>
          <p:nvPr/>
        </p:nvSpPr>
        <p:spPr>
          <a:xfrm>
            <a:off x="9480376" y="1556792"/>
            <a:ext cx="576064" cy="36004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AD’</a:t>
            </a:r>
            <a:endParaRPr lang="el-GR" dirty="0">
              <a:latin typeface="Cambria" pitchFamily="18" charset="0"/>
            </a:endParaRPr>
          </a:p>
        </p:txBody>
      </p:sp>
      <p:sp>
        <p:nvSpPr>
          <p:cNvPr id="43" name="Ορθογώνιο 42"/>
          <p:cNvSpPr/>
          <p:nvPr/>
        </p:nvSpPr>
        <p:spPr>
          <a:xfrm>
            <a:off x="9408366" y="2132856"/>
            <a:ext cx="648074" cy="26497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itchFamily="18" charset="0"/>
              </a:rPr>
              <a:t>AD</a:t>
            </a:r>
            <a:endParaRPr lang="el-GR" dirty="0">
              <a:latin typeface="Cambria" pitchFamily="18" charset="0"/>
            </a:endParaRPr>
          </a:p>
        </p:txBody>
      </p:sp>
      <p:sp>
        <p:nvSpPr>
          <p:cNvPr id="44" name="Αριστερό άγκιστρο 43"/>
          <p:cNvSpPr/>
          <p:nvPr/>
        </p:nvSpPr>
        <p:spPr>
          <a:xfrm rot="16200000">
            <a:off x="3017853" y="4293096"/>
            <a:ext cx="683691" cy="576064"/>
          </a:xfrm>
          <a:prstGeom prst="leftBrac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5" name="Αριστερό άγκιστρο 44"/>
          <p:cNvSpPr/>
          <p:nvPr/>
        </p:nvSpPr>
        <p:spPr>
          <a:xfrm rot="16200000">
            <a:off x="6905483" y="4005864"/>
            <a:ext cx="901316" cy="1368153"/>
          </a:xfrm>
          <a:prstGeom prst="leftBrace">
            <a:avLst>
              <a:gd name="adj1" fmla="val 8333"/>
              <a:gd name="adj2" fmla="val 48409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Ορθογώνιο 3"/>
          <p:cNvSpPr/>
          <p:nvPr/>
        </p:nvSpPr>
        <p:spPr>
          <a:xfrm>
            <a:off x="5029994" y="4239282"/>
            <a:ext cx="417934" cy="34184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latin typeface="Cambria" pitchFamily="18" charset="0"/>
              </a:rPr>
              <a:t>Ν</a:t>
            </a:r>
          </a:p>
        </p:txBody>
      </p:sp>
      <p:sp>
        <p:nvSpPr>
          <p:cNvPr id="6" name="Ορθογώνιο 5"/>
          <p:cNvSpPr/>
          <p:nvPr/>
        </p:nvSpPr>
        <p:spPr>
          <a:xfrm>
            <a:off x="1703512" y="1484784"/>
            <a:ext cx="360040" cy="29341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latin typeface="Cambria" pitchFamily="18" charset="0"/>
              </a:rPr>
              <a:t>Υ</a:t>
            </a:r>
          </a:p>
        </p:txBody>
      </p:sp>
      <p:sp>
        <p:nvSpPr>
          <p:cNvPr id="30" name="Ορθογώνιο 29"/>
          <p:cNvSpPr/>
          <p:nvPr/>
        </p:nvSpPr>
        <p:spPr>
          <a:xfrm>
            <a:off x="5596955" y="1653261"/>
            <a:ext cx="360040" cy="29341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latin typeface="Cambria" pitchFamily="18" charset="0"/>
              </a:rPr>
              <a:t>Υ</a:t>
            </a:r>
          </a:p>
        </p:txBody>
      </p:sp>
      <p:sp>
        <p:nvSpPr>
          <p:cNvPr id="33" name="Ορθογώνιο 32"/>
          <p:cNvSpPr/>
          <p:nvPr/>
        </p:nvSpPr>
        <p:spPr>
          <a:xfrm>
            <a:off x="9350474" y="4239412"/>
            <a:ext cx="417934" cy="34184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latin typeface="Cambria" pitchFamily="18" charset="0"/>
              </a:rPr>
              <a:t>Ν</a:t>
            </a:r>
          </a:p>
        </p:txBody>
      </p:sp>
      <p:sp>
        <p:nvSpPr>
          <p:cNvPr id="10" name="Ορθογώνιο 9"/>
          <p:cNvSpPr/>
          <p:nvPr/>
        </p:nvSpPr>
        <p:spPr>
          <a:xfrm>
            <a:off x="3143674" y="5085184"/>
            <a:ext cx="504055" cy="43204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latin typeface="Cambria" pitchFamily="18" charset="0"/>
              </a:rPr>
              <a:t>ΔΝ</a:t>
            </a:r>
          </a:p>
        </p:txBody>
      </p:sp>
      <p:sp>
        <p:nvSpPr>
          <p:cNvPr id="35" name="Ορθογώνιο 34"/>
          <p:cNvSpPr/>
          <p:nvPr/>
        </p:nvSpPr>
        <p:spPr>
          <a:xfrm>
            <a:off x="7050300" y="5301208"/>
            <a:ext cx="611682" cy="37663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latin typeface="Cambria" pitchFamily="18" charset="0"/>
              </a:rPr>
              <a:t>ΔΝ</a:t>
            </a:r>
          </a:p>
        </p:txBody>
      </p:sp>
      <p:sp>
        <p:nvSpPr>
          <p:cNvPr id="11" name="Αριστερό άγκιστρο 10"/>
          <p:cNvSpPr/>
          <p:nvPr/>
        </p:nvSpPr>
        <p:spPr>
          <a:xfrm>
            <a:off x="1739516" y="3164874"/>
            <a:ext cx="288032" cy="432619"/>
          </a:xfrm>
          <a:prstGeom prst="leftBrac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7" name="Αριστερό άγκιστρο 36"/>
          <p:cNvSpPr/>
          <p:nvPr/>
        </p:nvSpPr>
        <p:spPr>
          <a:xfrm>
            <a:off x="5668964" y="3363560"/>
            <a:ext cx="288032" cy="461485"/>
          </a:xfrm>
          <a:prstGeom prst="leftBrace">
            <a:avLst>
              <a:gd name="adj1" fmla="val 24868"/>
              <a:gd name="adj2" fmla="val 50000"/>
            </a:avLst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316453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74914" y="188640"/>
            <a:ext cx="9741566" cy="504056"/>
          </a:xfrm>
        </p:spPr>
        <p:txBody>
          <a:bodyPr>
            <a:noAutofit/>
          </a:bodyPr>
          <a:lstStyle/>
          <a:p>
            <a:pPr algn="l"/>
            <a:r>
              <a:rPr lang="el-GR" sz="2400" dirty="0">
                <a:solidFill>
                  <a:srgbClr val="FF0000"/>
                </a:solidFill>
                <a:latin typeface="Cambria" pitchFamily="18" charset="0"/>
              </a:rPr>
              <a:t>Οικονομικός κύκλος και ενσωματωμένοι σταθεροποιητές - Γ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74914" y="990600"/>
            <a:ext cx="10896600" cy="567876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l-GR" sz="2400" dirty="0">
                <a:latin typeface="Cambria" pitchFamily="18" charset="0"/>
              </a:rPr>
              <a:t>Οικονομικός κύκλος = περιοδική επέκταση και συστολή της παραγωγής (3-10 χρόνια), απρόβλεπτες διακυμάνσεις, επίδραση του πολλαπλασιαστή προς τις δύο κατευθύνσεις.</a:t>
            </a:r>
          </a:p>
          <a:p>
            <a:pPr marL="0" indent="0" algn="just">
              <a:buNone/>
            </a:pPr>
            <a:endParaRPr lang="el-GR" sz="2400" dirty="0">
              <a:latin typeface="Cambria" pitchFamily="18" charset="0"/>
            </a:endParaRPr>
          </a:p>
          <a:p>
            <a:pPr marL="0" indent="0" algn="just">
              <a:buNone/>
            </a:pPr>
            <a:r>
              <a:rPr lang="el-GR" sz="2400" dirty="0">
                <a:latin typeface="Cambria" pitchFamily="18" charset="0"/>
              </a:rPr>
              <a:t>Ένας από τους στόχους της μακροοικονομικής πολιτικής  είναι η εξομάλυνση των διακυμάνσεων του κύκλου </a:t>
            </a:r>
            <a:r>
              <a:rPr lang="el-GR" sz="2400" dirty="0">
                <a:latin typeface="Cambria" pitchFamily="18" charset="0"/>
                <a:sym typeface="Wingdings" pitchFamily="2" charset="2"/>
              </a:rPr>
              <a:t> </a:t>
            </a:r>
            <a:r>
              <a:rPr lang="el-GR" sz="2400" b="1" dirty="0">
                <a:latin typeface="Cambria" pitchFamily="18" charset="0"/>
                <a:sym typeface="Wingdings" pitchFamily="2" charset="2"/>
              </a:rPr>
              <a:t>αντικυκλικές πολιτικές</a:t>
            </a:r>
            <a:r>
              <a:rPr lang="el-GR" sz="2400" dirty="0">
                <a:latin typeface="Cambria" pitchFamily="18" charset="0"/>
                <a:sym typeface="Wingdings" pitchFamily="2" charset="2"/>
              </a:rPr>
              <a:t>. </a:t>
            </a:r>
          </a:p>
          <a:p>
            <a:pPr marL="0" indent="0" algn="just">
              <a:buNone/>
            </a:pPr>
            <a:endParaRPr lang="el-GR" sz="2400" dirty="0">
              <a:latin typeface="Cambria" pitchFamily="18" charset="0"/>
              <a:sym typeface="Wingdings" pitchFamily="2" charset="2"/>
            </a:endParaRPr>
          </a:p>
          <a:p>
            <a:pPr marL="0" indent="0" algn="just">
              <a:buNone/>
            </a:pPr>
            <a:r>
              <a:rPr lang="el-GR" sz="2400" dirty="0">
                <a:latin typeface="Cambria" pitchFamily="18" charset="0"/>
                <a:sym typeface="Wingdings" pitchFamily="2" charset="2"/>
              </a:rPr>
              <a:t>Δυο είδη:</a:t>
            </a:r>
          </a:p>
          <a:p>
            <a:pPr marL="0" indent="-457200" algn="just">
              <a:spcBef>
                <a:spcPts val="0"/>
              </a:spcBef>
              <a:buAutoNum type="arabicPeriod"/>
            </a:pPr>
            <a:r>
              <a:rPr lang="el-GR" sz="2400" dirty="0">
                <a:latin typeface="Cambria" pitchFamily="18" charset="0"/>
                <a:sym typeface="Wingdings" pitchFamily="2" charset="2"/>
              </a:rPr>
              <a:t>Αυξομείωση του </a:t>
            </a:r>
            <a:r>
              <a:rPr lang="en-US" sz="2400" dirty="0">
                <a:latin typeface="Cambria" pitchFamily="18" charset="0"/>
                <a:sym typeface="Wingdings" pitchFamily="2" charset="2"/>
              </a:rPr>
              <a:t>G, T, i</a:t>
            </a:r>
            <a:r>
              <a:rPr lang="el-GR" sz="2400" dirty="0">
                <a:latin typeface="Cambria" pitchFamily="18" charset="0"/>
                <a:sym typeface="Wingdings" pitchFamily="2" charset="2"/>
              </a:rPr>
              <a:t> ανάλογα (αντιστρόφως) με τις μεταβολές στην ιδιωτική δαπάνη. </a:t>
            </a:r>
            <a:r>
              <a:rPr lang="el-GR" sz="2400" b="1" dirty="0">
                <a:latin typeface="Cambria" pitchFamily="18" charset="0"/>
                <a:sym typeface="Wingdings" pitchFamily="2" charset="2"/>
              </a:rPr>
              <a:t>Υστερήσεις</a:t>
            </a:r>
            <a:r>
              <a:rPr lang="el-GR" sz="2400" dirty="0">
                <a:latin typeface="Cambria" pitchFamily="18" charset="0"/>
                <a:sym typeface="Wingdings" pitchFamily="2" charset="2"/>
              </a:rPr>
              <a:t> στην αντίληψη</a:t>
            </a:r>
            <a:r>
              <a:rPr lang="en-US" sz="2400" dirty="0">
                <a:latin typeface="Cambria" pitchFamily="18" charset="0"/>
                <a:sym typeface="Wingdings" pitchFamily="2" charset="2"/>
              </a:rPr>
              <a:t>,</a:t>
            </a:r>
            <a:r>
              <a:rPr lang="el-GR" sz="2400" dirty="0">
                <a:latin typeface="Cambria" pitchFamily="18" charset="0"/>
                <a:sym typeface="Wingdings" pitchFamily="2" charset="2"/>
              </a:rPr>
              <a:t> υιοθέτηση και την εφαρμογή των μέτρων.</a:t>
            </a:r>
          </a:p>
          <a:p>
            <a:pPr marL="0" indent="-457200" algn="just">
              <a:spcBef>
                <a:spcPts val="0"/>
              </a:spcBef>
              <a:buAutoNum type="arabicPeriod"/>
            </a:pPr>
            <a:r>
              <a:rPr lang="el-GR" sz="2400" dirty="0">
                <a:latin typeface="Cambria" pitchFamily="18" charset="0"/>
                <a:sym typeface="Wingdings" pitchFamily="2" charset="2"/>
              </a:rPr>
              <a:t>Ενσωματωμένοι/αυτόματοι σταθεροποιητές</a:t>
            </a:r>
            <a:r>
              <a:rPr lang="en-US" sz="2400" dirty="0">
                <a:latin typeface="Cambria" pitchFamily="18" charset="0"/>
                <a:sym typeface="Wingdings" pitchFamily="2" charset="2"/>
              </a:rPr>
              <a:t> </a:t>
            </a:r>
            <a:r>
              <a:rPr lang="el-GR" sz="2400" dirty="0">
                <a:latin typeface="Cambria" pitchFamily="18" charset="0"/>
                <a:sym typeface="Wingdings" pitchFamily="2" charset="2"/>
              </a:rPr>
              <a:t>στη δομή των δημόσιων οικονομικών: επίδομα ανεργίας (που αντισταθμίζει εν μέρει τη μείωση/αύξηση της καταναλωτικής ζήτησης όταν μειώνεται/αυξάνεται η επένδυση και η απασχόληση) και (προοδευτική) φορολογία.</a:t>
            </a:r>
          </a:p>
          <a:p>
            <a:pPr marL="0" indent="0" algn="just">
              <a:spcBef>
                <a:spcPts val="0"/>
              </a:spcBef>
              <a:buNone/>
            </a:pPr>
            <a:endParaRPr lang="el-GR" sz="2400" dirty="0">
              <a:latin typeface="Cambria" pitchFamily="18" charset="0"/>
              <a:sym typeface="Wingdings" pitchFamily="2" charset="2"/>
            </a:endParaRPr>
          </a:p>
          <a:p>
            <a:pPr marL="0" indent="0" algn="just">
              <a:buNone/>
            </a:pPr>
            <a:r>
              <a:rPr lang="el-GR" sz="2400" dirty="0">
                <a:latin typeface="Cambria" pitchFamily="18" charset="0"/>
                <a:sym typeface="Wingdings" pitchFamily="2" charset="2"/>
              </a:rPr>
              <a:t>Υ </a:t>
            </a:r>
            <a:r>
              <a:rPr lang="en-US" sz="2400" dirty="0">
                <a:latin typeface="Cambria" pitchFamily="18" charset="0"/>
                <a:sym typeface="Wingdings" pitchFamily="2" charset="2"/>
              </a:rPr>
              <a:t>↑</a:t>
            </a:r>
            <a:r>
              <a:rPr lang="el-GR" sz="2400" dirty="0">
                <a:latin typeface="Cambria" pitchFamily="18" charset="0"/>
                <a:sym typeface="Wingdings" pitchFamily="2" charset="2"/>
              </a:rPr>
              <a:t>  </a:t>
            </a:r>
            <a:r>
              <a:rPr lang="en-US" sz="2400" dirty="0">
                <a:latin typeface="Cambria" pitchFamily="18" charset="0"/>
                <a:sym typeface="Wingdings" pitchFamily="2" charset="2"/>
              </a:rPr>
              <a:t>G </a:t>
            </a:r>
            <a:r>
              <a:rPr lang="el-GR" sz="2400" dirty="0">
                <a:latin typeface="Cambria" pitchFamily="18" charset="0"/>
                <a:sym typeface="Wingdings" pitchFamily="2" charset="2"/>
              </a:rPr>
              <a:t>=</a:t>
            </a:r>
            <a:r>
              <a:rPr lang="en-US" sz="2400" dirty="0">
                <a:latin typeface="Cambria" pitchFamily="18" charset="0"/>
                <a:sym typeface="Wingdings" pitchFamily="2" charset="2"/>
              </a:rPr>
              <a:t> </a:t>
            </a:r>
            <a:r>
              <a:rPr lang="en-US" sz="2400" dirty="0" err="1">
                <a:latin typeface="Cambria" pitchFamily="18" charset="0"/>
                <a:sym typeface="Wingdings" pitchFamily="2" charset="2"/>
              </a:rPr>
              <a:t>ct</a:t>
            </a:r>
            <a:r>
              <a:rPr lang="en-US" sz="2400" dirty="0">
                <a:latin typeface="Cambria" pitchFamily="18" charset="0"/>
                <a:sym typeface="Wingdings" pitchFamily="2" charset="2"/>
              </a:rPr>
              <a:t>  T ↑ B ↓  AD</a:t>
            </a:r>
            <a:r>
              <a:rPr lang="el-GR" sz="2400" dirty="0">
                <a:latin typeface="Cambria" pitchFamily="18" charset="0"/>
                <a:sym typeface="Wingdings" pitchFamily="2" charset="2"/>
              </a:rPr>
              <a:t> </a:t>
            </a:r>
            <a:r>
              <a:rPr lang="en-US" sz="2400" dirty="0">
                <a:latin typeface="Cambria" pitchFamily="18" charset="0"/>
                <a:sym typeface="Wingdings" pitchFamily="2" charset="2"/>
              </a:rPr>
              <a:t>↓</a:t>
            </a:r>
            <a:endParaRPr lang="el-GR" sz="2400" dirty="0">
              <a:latin typeface="Cambria" pitchFamily="18" charset="0"/>
              <a:sym typeface="Wingdings" pitchFamily="2" charset="2"/>
            </a:endParaRPr>
          </a:p>
          <a:p>
            <a:pPr marL="0" indent="0" algn="just">
              <a:buNone/>
            </a:pPr>
            <a:r>
              <a:rPr lang="el-GR" sz="2400" dirty="0">
                <a:latin typeface="Cambria" pitchFamily="18" charset="0"/>
                <a:sym typeface="Wingdings" pitchFamily="2" charset="2"/>
              </a:rPr>
              <a:t>Υ </a:t>
            </a:r>
            <a:r>
              <a:rPr lang="en-US" sz="2400" dirty="0">
                <a:latin typeface="Cambria" pitchFamily="18" charset="0"/>
                <a:sym typeface="Wingdings" pitchFamily="2" charset="2"/>
              </a:rPr>
              <a:t>↓</a:t>
            </a:r>
            <a:r>
              <a:rPr lang="el-GR" sz="2400" dirty="0">
                <a:latin typeface="Cambria" pitchFamily="18" charset="0"/>
                <a:sym typeface="Wingdings" pitchFamily="2" charset="2"/>
              </a:rPr>
              <a:t>  </a:t>
            </a:r>
            <a:r>
              <a:rPr lang="en-US" sz="2400" dirty="0">
                <a:latin typeface="Cambria" pitchFamily="18" charset="0"/>
                <a:sym typeface="Wingdings" pitchFamily="2" charset="2"/>
              </a:rPr>
              <a:t>G </a:t>
            </a:r>
            <a:r>
              <a:rPr lang="el-GR" sz="2400" dirty="0">
                <a:latin typeface="Cambria" pitchFamily="18" charset="0"/>
                <a:sym typeface="Wingdings" pitchFamily="2" charset="2"/>
              </a:rPr>
              <a:t>=</a:t>
            </a:r>
            <a:r>
              <a:rPr lang="en-US" sz="2400" dirty="0">
                <a:latin typeface="Cambria" pitchFamily="18" charset="0"/>
                <a:sym typeface="Wingdings" pitchFamily="2" charset="2"/>
              </a:rPr>
              <a:t> </a:t>
            </a:r>
            <a:r>
              <a:rPr lang="en-US" sz="2400" dirty="0" err="1">
                <a:latin typeface="Cambria" pitchFamily="18" charset="0"/>
                <a:sym typeface="Wingdings" pitchFamily="2" charset="2"/>
              </a:rPr>
              <a:t>ct</a:t>
            </a:r>
            <a:r>
              <a:rPr lang="en-US" sz="2400" dirty="0">
                <a:latin typeface="Cambria" pitchFamily="18" charset="0"/>
                <a:sym typeface="Wingdings" pitchFamily="2" charset="2"/>
              </a:rPr>
              <a:t>  T ↓ B ↑  AD</a:t>
            </a:r>
            <a:r>
              <a:rPr lang="el-GR" sz="2400" dirty="0">
                <a:latin typeface="Cambria" pitchFamily="18" charset="0"/>
                <a:sym typeface="Wingdings" pitchFamily="2" charset="2"/>
              </a:rPr>
              <a:t> </a:t>
            </a:r>
            <a:r>
              <a:rPr lang="en-US" sz="2400" dirty="0">
                <a:latin typeface="Cambria" pitchFamily="18" charset="0"/>
                <a:sym typeface="Wingdings" pitchFamily="2" charset="2"/>
              </a:rPr>
              <a:t>↑</a:t>
            </a:r>
            <a:endParaRPr lang="el-GR" sz="2400" dirty="0">
              <a:latin typeface="Cambria" pitchFamily="18" charset="0"/>
              <a:sym typeface="Wingdings" pitchFamily="2" charset="2"/>
            </a:endParaRPr>
          </a:p>
          <a:p>
            <a:pPr marL="0" indent="0" algn="just">
              <a:buNone/>
            </a:pPr>
            <a:endParaRPr lang="el-GR" sz="2400" dirty="0">
              <a:latin typeface="Cambria" pitchFamily="18" charset="0"/>
            </a:endParaRPr>
          </a:p>
        </p:txBody>
      </p:sp>
      <p:sp>
        <p:nvSpPr>
          <p:cNvPr id="31" name="Ορθογώνιο 30"/>
          <p:cNvSpPr/>
          <p:nvPr/>
        </p:nvSpPr>
        <p:spPr>
          <a:xfrm>
            <a:off x="6672064" y="5373216"/>
            <a:ext cx="3888432" cy="129614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>
                <a:solidFill>
                  <a:prstClr val="black"/>
                </a:solidFill>
                <a:latin typeface="Cambria" pitchFamily="18" charset="0"/>
              </a:rPr>
              <a:t>Οι αντικυκλικές πολιτικές δεν μπορούν να εξαλείψουν εντελώς την ανεργία –Μεταβλητότητα στην </a:t>
            </a:r>
            <a:r>
              <a:rPr lang="el-GR" sz="1600" b="1" dirty="0">
                <a:solidFill>
                  <a:srgbClr val="FF0000"/>
                </a:solidFill>
                <a:latin typeface="Cambria" pitchFamily="18" charset="0"/>
              </a:rPr>
              <a:t>επένδυση</a:t>
            </a:r>
            <a:r>
              <a:rPr lang="el-GR" sz="1600" dirty="0">
                <a:solidFill>
                  <a:prstClr val="black"/>
                </a:solidFill>
                <a:latin typeface="Cambria" pitchFamily="18" charset="0"/>
              </a:rPr>
              <a:t> η κύρια αιτία των διακυμάνσεων </a:t>
            </a:r>
          </a:p>
        </p:txBody>
      </p:sp>
    </p:spTree>
    <p:extLst>
      <p:ext uri="{BB962C8B-B14F-4D97-AF65-F5344CB8AC3E}">
        <p14:creationId xmlns:p14="http://schemas.microsoft.com/office/powerpoint/2010/main" val="20933255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524000" y="116632"/>
            <a:ext cx="9396536" cy="432048"/>
          </a:xfrm>
        </p:spPr>
        <p:txBody>
          <a:bodyPr>
            <a:noAutofit/>
          </a:bodyPr>
          <a:lstStyle/>
          <a:p>
            <a:pPr algn="l"/>
            <a:r>
              <a:rPr lang="el-GR" sz="2800" dirty="0">
                <a:solidFill>
                  <a:srgbClr val="FF0000"/>
                </a:solidFill>
                <a:latin typeface="Cambria" pitchFamily="18" charset="0"/>
              </a:rPr>
              <a:t>Επένδυση, Συνολική ζήτηση και Νομισματική πολιτική - Δ’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775520" y="764704"/>
            <a:ext cx="8784976" cy="583264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sz="2800" dirty="0">
                <a:latin typeface="Cambria" pitchFamily="18" charset="0"/>
              </a:rPr>
              <a:t>Ι = </a:t>
            </a:r>
            <a:r>
              <a:rPr lang="en-US" sz="2800" dirty="0" err="1">
                <a:latin typeface="Cambria" pitchFamily="18" charset="0"/>
              </a:rPr>
              <a:t>ct</a:t>
            </a:r>
            <a:r>
              <a:rPr lang="en-US" sz="2800" dirty="0">
                <a:latin typeface="Cambria" pitchFamily="18" charset="0"/>
              </a:rPr>
              <a:t>, </a:t>
            </a:r>
            <a:r>
              <a:rPr lang="el-GR" sz="2800" dirty="0">
                <a:latin typeface="Cambria" pitchFamily="18" charset="0"/>
              </a:rPr>
              <a:t>Μη ρεαλιστική υπόθεση. Νομισματική πολιτική </a:t>
            </a:r>
            <a:r>
              <a:rPr lang="el-GR" sz="2800" dirty="0">
                <a:latin typeface="Cambria" pitchFamily="18" charset="0"/>
                <a:sym typeface="Wingdings" pitchFamily="2" charset="2"/>
              </a:rPr>
              <a:t> επιτόκιο  Επένδυση Ν, </a:t>
            </a:r>
            <a:r>
              <a:rPr lang="en-US" sz="2800" dirty="0">
                <a:latin typeface="Cambria" pitchFamily="18" charset="0"/>
                <a:sym typeface="Wingdings" pitchFamily="2" charset="2"/>
              </a:rPr>
              <a:t>AS (Y).</a:t>
            </a:r>
          </a:p>
          <a:p>
            <a:pPr marL="0" indent="0">
              <a:buNone/>
            </a:pPr>
            <a:r>
              <a:rPr lang="el-GR" sz="2800" dirty="0">
                <a:latin typeface="Cambria" pitchFamily="18" charset="0"/>
                <a:sym typeface="Wingdings" pitchFamily="2" charset="2"/>
              </a:rPr>
              <a:t>Ακαθάριστη επένδυση = απόσβεση + καθαρή επένδυση </a:t>
            </a:r>
          </a:p>
          <a:p>
            <a:pPr marL="0" indent="0">
              <a:buNone/>
            </a:pPr>
            <a:r>
              <a:rPr lang="el-GR" sz="2800" dirty="0">
                <a:latin typeface="Cambria" pitchFamily="18" charset="0"/>
                <a:sym typeface="Wingdings" pitchFamily="2" charset="2"/>
              </a:rPr>
              <a:t>Ι</a:t>
            </a:r>
            <a:r>
              <a:rPr lang="en-US" sz="2800" dirty="0">
                <a:latin typeface="Cambria" pitchFamily="18" charset="0"/>
                <a:sym typeface="Wingdings" pitchFamily="2" charset="2"/>
              </a:rPr>
              <a:t>         </a:t>
            </a:r>
            <a:r>
              <a:rPr lang="el-GR" sz="2800" dirty="0">
                <a:latin typeface="Cambria" pitchFamily="18" charset="0"/>
                <a:sym typeface="Wingdings" pitchFamily="2" charset="2"/>
              </a:rPr>
              <a:t> </a:t>
            </a:r>
            <a:r>
              <a:rPr lang="en-US" sz="2800" dirty="0">
                <a:latin typeface="Cambria" pitchFamily="18" charset="0"/>
                <a:sym typeface="Wingdings" pitchFamily="2" charset="2"/>
              </a:rPr>
              <a:t>                        </a:t>
            </a:r>
            <a:r>
              <a:rPr lang="el-GR" sz="2800" dirty="0">
                <a:latin typeface="Cambria" pitchFamily="18" charset="0"/>
                <a:sym typeface="Wingdings" pitchFamily="2" charset="2"/>
              </a:rPr>
              <a:t>μέσο διεξαγωγής ανταγωνισμού (….)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		</a:t>
            </a:r>
            <a:r>
              <a:rPr lang="el-GR" sz="2800" dirty="0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          (εστιάζουμε εδώ)</a:t>
            </a:r>
            <a:endParaRPr lang="en-US" sz="2800" dirty="0">
              <a:solidFill>
                <a:srgbClr val="FF0000"/>
              </a:solidFill>
              <a:latin typeface="Cambria" pitchFamily="18" charset="0"/>
              <a:sym typeface="Wingdings" pitchFamily="2" charset="2"/>
            </a:endParaRPr>
          </a:p>
          <a:p>
            <a:pPr marL="0" indent="0">
              <a:buNone/>
            </a:pPr>
            <a:r>
              <a:rPr lang="el-GR" sz="2800" dirty="0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Ι</a:t>
            </a:r>
            <a:r>
              <a:rPr lang="en-US" sz="2800" dirty="0">
                <a:latin typeface="Cambria" pitchFamily="18" charset="0"/>
                <a:sym typeface="Wingdings" pitchFamily="2" charset="2"/>
              </a:rPr>
              <a:t> </a:t>
            </a:r>
            <a:r>
              <a:rPr lang="el-GR" sz="2800" dirty="0">
                <a:latin typeface="Cambria" pitchFamily="18" charset="0"/>
                <a:sym typeface="Wingdings" pitchFamily="2" charset="2"/>
              </a:rPr>
              <a:t>= </a:t>
            </a:r>
            <a:r>
              <a:rPr lang="en-US" sz="2800" dirty="0">
                <a:latin typeface="Cambria" pitchFamily="18" charset="0"/>
                <a:sym typeface="Wingdings" pitchFamily="2" charset="2"/>
              </a:rPr>
              <a:t>f (</a:t>
            </a:r>
            <a:r>
              <a:rPr lang="en-US" sz="3600" dirty="0">
                <a:latin typeface="Cambria" pitchFamily="18" charset="0"/>
                <a:sym typeface="Wingdings" pitchFamily="2" charset="2"/>
              </a:rPr>
              <a:t>r</a:t>
            </a:r>
            <a:r>
              <a:rPr lang="en-US" sz="2800" dirty="0">
                <a:latin typeface="Cambria" pitchFamily="18" charset="0"/>
                <a:sym typeface="Wingdings" pitchFamily="2" charset="2"/>
              </a:rPr>
              <a:t>e, i), </a:t>
            </a:r>
            <a:r>
              <a:rPr lang="en-US" sz="3600" dirty="0">
                <a:latin typeface="Cambria" pitchFamily="18" charset="0"/>
                <a:sym typeface="Wingdings" pitchFamily="2" charset="2"/>
              </a:rPr>
              <a:t>r</a:t>
            </a:r>
            <a:r>
              <a:rPr lang="en-US" sz="2800" dirty="0">
                <a:latin typeface="Cambria" pitchFamily="18" charset="0"/>
                <a:sym typeface="Wingdings" pitchFamily="2" charset="2"/>
              </a:rPr>
              <a:t>e = f (</a:t>
            </a:r>
            <a:r>
              <a:rPr lang="el-GR" sz="2800" dirty="0">
                <a:latin typeface="Cambria" pitchFamily="18" charset="0"/>
                <a:sym typeface="Wingdings" pitchFamily="2" charset="2"/>
              </a:rPr>
              <a:t>ζήτηση, </a:t>
            </a:r>
            <a:r>
              <a:rPr lang="en-US" sz="2800" dirty="0">
                <a:latin typeface="Cambria" pitchFamily="18" charset="0"/>
                <a:sym typeface="Wingdings" pitchFamily="2" charset="2"/>
              </a:rPr>
              <a:t>uc) </a:t>
            </a:r>
            <a:r>
              <a:rPr lang="en-US" sz="2800" dirty="0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r</a:t>
            </a:r>
            <a:r>
              <a:rPr lang="en-US" sz="2800" dirty="0">
                <a:latin typeface="Cambria" pitchFamily="18" charset="0"/>
                <a:sym typeface="Wingdings" pitchFamily="2" charset="2"/>
              </a:rPr>
              <a:t> (</a:t>
            </a:r>
            <a:r>
              <a:rPr lang="el-GR" sz="2800" dirty="0">
                <a:latin typeface="Cambria" pitchFamily="18" charset="0"/>
                <a:sym typeface="Wingdings" pitchFamily="2" charset="2"/>
              </a:rPr>
              <a:t>τρέχον</a:t>
            </a:r>
            <a:r>
              <a:rPr lang="en-US" sz="2800" dirty="0">
                <a:latin typeface="Cambria" pitchFamily="18" charset="0"/>
                <a:sym typeface="Wingdings" pitchFamily="2" charset="2"/>
              </a:rPr>
              <a:t>, </a:t>
            </a:r>
            <a:r>
              <a:rPr lang="el-GR" sz="2800" dirty="0">
                <a:latin typeface="Cambria" pitchFamily="18" charset="0"/>
                <a:sym typeface="Wingdings" pitchFamily="2" charset="2"/>
              </a:rPr>
              <a:t>πρόσφατο, </a:t>
            </a:r>
            <a:r>
              <a:rPr lang="en-US" dirty="0" err="1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r</a:t>
            </a:r>
            <a:r>
              <a:rPr lang="en-US" sz="2000" dirty="0" err="1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t</a:t>
            </a:r>
            <a:r>
              <a:rPr lang="en-US" sz="2800" dirty="0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, </a:t>
            </a:r>
            <a:r>
              <a:rPr lang="en-US" dirty="0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r</a:t>
            </a:r>
            <a:r>
              <a:rPr lang="en-US" sz="1800" dirty="0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t-1</a:t>
            </a:r>
            <a:r>
              <a:rPr lang="el-GR" sz="2800" dirty="0">
                <a:latin typeface="Cambria" pitchFamily="18" charset="0"/>
                <a:sym typeface="Wingdings" pitchFamily="2" charset="2"/>
              </a:rPr>
              <a:t>)</a:t>
            </a:r>
          </a:p>
          <a:p>
            <a:pPr marL="0" indent="0">
              <a:buNone/>
            </a:pPr>
            <a:r>
              <a:rPr lang="en-US" sz="2800" dirty="0">
                <a:latin typeface="Cambria" pitchFamily="18" charset="0"/>
                <a:sym typeface="Wingdings" pitchFamily="2" charset="2"/>
              </a:rPr>
              <a:t>i = </a:t>
            </a:r>
            <a:r>
              <a:rPr lang="el-GR" sz="2800" dirty="0">
                <a:latin typeface="Cambria" pitchFamily="18" charset="0"/>
                <a:sym typeface="Wingdings" pitchFamily="2" charset="2"/>
              </a:rPr>
              <a:t>κόστος δανεισμού, κόστος ευκαιρίας     </a:t>
            </a:r>
            <a:r>
              <a:rPr lang="en-US" sz="2800" dirty="0">
                <a:latin typeface="Cambria" pitchFamily="18" charset="0"/>
                <a:sym typeface="Wingdings" pitchFamily="2" charset="2"/>
              </a:rPr>
              <a:t>I</a:t>
            </a:r>
            <a:endParaRPr lang="el-GR" sz="2800" dirty="0">
              <a:latin typeface="Cambria" pitchFamily="18" charset="0"/>
              <a:sym typeface="Wingdings" pitchFamily="2" charset="2"/>
            </a:endParaRPr>
          </a:p>
          <a:p>
            <a:pPr marL="0" indent="0">
              <a:buNone/>
            </a:pPr>
            <a:endParaRPr lang="el-GR" sz="2800" b="1" dirty="0">
              <a:solidFill>
                <a:srgbClr val="FF0000"/>
              </a:solidFill>
              <a:latin typeface="Cambria" pitchFamily="18" charset="0"/>
              <a:sym typeface="Wingdings" pitchFamily="2" charset="2"/>
            </a:endParaRPr>
          </a:p>
          <a:p>
            <a:pPr marL="0" indent="0">
              <a:buNone/>
            </a:pPr>
            <a:r>
              <a:rPr lang="el-GR" sz="2800" b="1" dirty="0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Επίδραση κέρδους στην επένδυση </a:t>
            </a:r>
            <a:r>
              <a:rPr lang="en-US" sz="2800" dirty="0">
                <a:latin typeface="Cambria" pitchFamily="18" charset="0"/>
                <a:sym typeface="Wingdings" pitchFamily="2" charset="2"/>
              </a:rPr>
              <a:t>(i = </a:t>
            </a:r>
            <a:r>
              <a:rPr lang="en-US" sz="2800" dirty="0" err="1">
                <a:latin typeface="Cambria" pitchFamily="18" charset="0"/>
                <a:sym typeface="Wingdings" pitchFamily="2" charset="2"/>
              </a:rPr>
              <a:t>ct</a:t>
            </a:r>
            <a:r>
              <a:rPr lang="en-US" sz="2800" dirty="0">
                <a:latin typeface="Cambria" pitchFamily="18" charset="0"/>
                <a:sym typeface="Wingdings" pitchFamily="2" charset="2"/>
              </a:rPr>
              <a:t>): I =</a:t>
            </a:r>
            <a:r>
              <a:rPr lang="en-US" sz="2800" dirty="0" err="1">
                <a:latin typeface="Cambria" pitchFamily="18" charset="0"/>
                <a:sym typeface="Wingdings" pitchFamily="2" charset="2"/>
              </a:rPr>
              <a:t>j</a:t>
            </a:r>
            <a:r>
              <a:rPr lang="en-US" sz="2800" dirty="0" err="1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R</a:t>
            </a:r>
            <a:r>
              <a:rPr lang="en-US" sz="2800" dirty="0">
                <a:latin typeface="Cambria" pitchFamily="18" charset="0"/>
                <a:sym typeface="Wingdings" pitchFamily="2" charset="2"/>
              </a:rPr>
              <a:t> , j&gt;0</a:t>
            </a:r>
            <a:r>
              <a:rPr lang="el-GR" sz="2800" dirty="0">
                <a:latin typeface="Cambria" pitchFamily="18" charset="0"/>
                <a:sym typeface="Wingdings" pitchFamily="2" charset="2"/>
              </a:rPr>
              <a:t>, ακόμα και </a:t>
            </a:r>
            <a:r>
              <a:rPr lang="en-US" sz="2800" dirty="0">
                <a:latin typeface="Cambria" pitchFamily="18" charset="0"/>
                <a:sym typeface="Wingdings" pitchFamily="2" charset="2"/>
              </a:rPr>
              <a:t>&gt;1</a:t>
            </a:r>
          </a:p>
          <a:p>
            <a:pPr marL="0" indent="0" algn="ctr">
              <a:buNone/>
            </a:pPr>
            <a:r>
              <a:rPr lang="el-GR" sz="2800" b="1" dirty="0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Συνάρτηση επενδύσεων: </a:t>
            </a:r>
            <a:r>
              <a:rPr lang="en-US" sz="2800" b="1" dirty="0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I = </a:t>
            </a:r>
            <a:r>
              <a:rPr lang="en-US" sz="2800" b="1" dirty="0" err="1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Ic</a:t>
            </a:r>
            <a:r>
              <a:rPr lang="en-US" sz="2800" b="1" dirty="0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 +</a:t>
            </a:r>
            <a:r>
              <a:rPr lang="el-GR" sz="2800" b="1" dirty="0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j R = </a:t>
            </a:r>
            <a:r>
              <a:rPr lang="en-US" sz="2800" b="1" dirty="0" err="1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Ic</a:t>
            </a:r>
            <a:r>
              <a:rPr lang="en-US" sz="2800" b="1" dirty="0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 +</a:t>
            </a:r>
            <a:r>
              <a:rPr lang="el-GR" sz="2800" b="1" dirty="0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j (y-w)</a:t>
            </a:r>
            <a:r>
              <a:rPr lang="el-GR" sz="2800" b="1" dirty="0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Ν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I             r</a:t>
            </a:r>
            <a:r>
              <a:rPr lang="en-US" sz="2000" b="1" dirty="0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e  </a:t>
            </a:r>
            <a:r>
              <a:rPr lang="en-US" b="1" dirty="0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r  R</a:t>
            </a:r>
          </a:p>
          <a:p>
            <a:pPr marL="0" indent="0" algn="ctr">
              <a:buNone/>
            </a:pPr>
            <a:r>
              <a:rPr lang="en-US" b="1" dirty="0" err="1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Ic</a:t>
            </a:r>
            <a:r>
              <a:rPr lang="en-US" b="1" dirty="0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 = f (i, </a:t>
            </a:r>
            <a:r>
              <a:rPr lang="el-GR" b="1" dirty="0" err="1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επιχ</a:t>
            </a:r>
            <a:r>
              <a:rPr lang="el-GR" b="1" dirty="0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. κλίμα)</a:t>
            </a:r>
            <a:endParaRPr lang="en-US" b="1" dirty="0">
              <a:solidFill>
                <a:srgbClr val="FF0000"/>
              </a:solidFill>
              <a:latin typeface="Cambria" pitchFamily="18" charset="0"/>
              <a:sym typeface="Wingdings" pitchFamily="2" charset="2"/>
            </a:endParaRPr>
          </a:p>
          <a:p>
            <a:pPr marL="0" indent="0" algn="ctr">
              <a:buNone/>
            </a:pPr>
            <a:endParaRPr lang="en-US" b="1" dirty="0">
              <a:solidFill>
                <a:srgbClr val="FF0000"/>
              </a:solidFill>
              <a:latin typeface="Cambria" pitchFamily="18" charset="0"/>
              <a:sym typeface="Wingdings" pitchFamily="2" charset="2"/>
            </a:endParaRPr>
          </a:p>
        </p:txBody>
      </p:sp>
      <p:cxnSp>
        <p:nvCxnSpPr>
          <p:cNvPr id="7" name="Ευθύγραμμο βέλος σύνδεσης 6"/>
          <p:cNvCxnSpPr/>
          <p:nvPr/>
        </p:nvCxnSpPr>
        <p:spPr>
          <a:xfrm flipV="1">
            <a:off x="2061823" y="2110161"/>
            <a:ext cx="720080" cy="900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Ευθύγραμμο βέλος σύνδεσης 7"/>
          <p:cNvCxnSpPr>
            <a:cxnSpLocks/>
            <a:endCxn id="14" idx="1"/>
          </p:cNvCxnSpPr>
          <p:nvPr/>
        </p:nvCxnSpPr>
        <p:spPr>
          <a:xfrm>
            <a:off x="2061825" y="2204738"/>
            <a:ext cx="680975" cy="34122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Ορθογώνιο 10"/>
          <p:cNvSpPr/>
          <p:nvPr/>
        </p:nvSpPr>
        <p:spPr>
          <a:xfrm>
            <a:off x="2781904" y="1940744"/>
            <a:ext cx="787054" cy="33222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prstClr val="black"/>
                </a:solidFill>
                <a:latin typeface="Cambria" pitchFamily="18" charset="0"/>
              </a:rPr>
              <a:t>z, y</a:t>
            </a:r>
            <a:endParaRPr lang="el-GR" sz="2400" dirty="0">
              <a:solidFill>
                <a:prstClr val="black"/>
              </a:solidFill>
              <a:latin typeface="Cambria" pitchFamily="18" charset="0"/>
            </a:endParaRPr>
          </a:p>
        </p:txBody>
      </p:sp>
      <p:cxnSp>
        <p:nvCxnSpPr>
          <p:cNvPr id="12" name="Ευθύγραμμο βέλος σύνδεσης 11"/>
          <p:cNvCxnSpPr/>
          <p:nvPr/>
        </p:nvCxnSpPr>
        <p:spPr>
          <a:xfrm flipV="1">
            <a:off x="3556911" y="1957144"/>
            <a:ext cx="0" cy="30603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Ορθογώνιο 13"/>
          <p:cNvSpPr/>
          <p:nvPr/>
        </p:nvSpPr>
        <p:spPr>
          <a:xfrm>
            <a:off x="2742800" y="2433478"/>
            <a:ext cx="835920" cy="22497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AD, N 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cxnSp>
        <p:nvCxnSpPr>
          <p:cNvPr id="15" name="Ευθύγραμμο βέλος σύνδεσης 14"/>
          <p:cNvCxnSpPr/>
          <p:nvPr/>
        </p:nvCxnSpPr>
        <p:spPr>
          <a:xfrm flipV="1">
            <a:off x="3556911" y="2422172"/>
            <a:ext cx="0" cy="30603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Ευθύγραμμο βέλος σύνδεσης 16"/>
          <p:cNvCxnSpPr/>
          <p:nvPr/>
        </p:nvCxnSpPr>
        <p:spPr>
          <a:xfrm flipV="1">
            <a:off x="3715281" y="2119163"/>
            <a:ext cx="663352" cy="900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Ευθύγραμμο βέλος σύνδεσης 29"/>
          <p:cNvCxnSpPr/>
          <p:nvPr/>
        </p:nvCxnSpPr>
        <p:spPr>
          <a:xfrm flipV="1">
            <a:off x="7643872" y="3435752"/>
            <a:ext cx="0" cy="49055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Ευθύγραμμο βέλος σύνδεσης 30"/>
          <p:cNvCxnSpPr/>
          <p:nvPr/>
        </p:nvCxnSpPr>
        <p:spPr>
          <a:xfrm>
            <a:off x="8421696" y="3414374"/>
            <a:ext cx="0" cy="53330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Ευθύγραμμο βέλος σύνδεσης 4"/>
          <p:cNvCxnSpPr/>
          <p:nvPr/>
        </p:nvCxnSpPr>
        <p:spPr>
          <a:xfrm>
            <a:off x="4874272" y="5763580"/>
            <a:ext cx="1007913" cy="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Ευθύγραμμο βέλος σύνδεσης 19"/>
          <p:cNvCxnSpPr/>
          <p:nvPr/>
        </p:nvCxnSpPr>
        <p:spPr>
          <a:xfrm flipV="1">
            <a:off x="3715281" y="2518636"/>
            <a:ext cx="663352" cy="900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45366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199456" y="0"/>
            <a:ext cx="9577064" cy="836712"/>
          </a:xfrm>
        </p:spPr>
        <p:txBody>
          <a:bodyPr>
            <a:normAutofit/>
          </a:bodyPr>
          <a:lstStyle/>
          <a:p>
            <a:r>
              <a:rPr lang="el-GR" sz="3200" dirty="0">
                <a:solidFill>
                  <a:srgbClr val="FF0000"/>
                </a:solidFill>
                <a:latin typeface="Cambria" pitchFamily="18" charset="0"/>
              </a:rPr>
              <a:t>Προσδιοριστικοί παράγοντες των επενδύσεων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775520" y="1052736"/>
            <a:ext cx="8640960" cy="5544616"/>
          </a:xfrm>
        </p:spPr>
        <p:txBody>
          <a:bodyPr/>
          <a:lstStyle/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</p:txBody>
      </p:sp>
      <p:sp>
        <p:nvSpPr>
          <p:cNvPr id="4" name="Ορθογώνιο 3"/>
          <p:cNvSpPr/>
          <p:nvPr/>
        </p:nvSpPr>
        <p:spPr>
          <a:xfrm>
            <a:off x="983432" y="1952836"/>
            <a:ext cx="2592288" cy="864096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>
                <a:solidFill>
                  <a:prstClr val="black"/>
                </a:solidFill>
                <a:latin typeface="Cambria" panose="02040503050406030204" pitchFamily="18" charset="0"/>
              </a:rPr>
              <a:t>Τρέχον και πρόσφατο ποσοστό κέρδους</a:t>
            </a:r>
            <a:endParaRPr lang="en-US" sz="1600" dirty="0">
              <a:solidFill>
                <a:prstClr val="black"/>
              </a:solidFill>
              <a:latin typeface="Cambria" panose="02040503050406030204" pitchFamily="18" charset="0"/>
            </a:endParaRPr>
          </a:p>
          <a:p>
            <a:pPr algn="ctr"/>
            <a:r>
              <a:rPr lang="en-US" sz="2400" dirty="0" err="1">
                <a:solidFill>
                  <a:prstClr val="black"/>
                </a:solidFill>
                <a:latin typeface="Cambria" panose="02040503050406030204" pitchFamily="18" charset="0"/>
              </a:rPr>
              <a:t>r</a:t>
            </a:r>
            <a:r>
              <a:rPr lang="en-US" sz="1200" dirty="0" err="1">
                <a:solidFill>
                  <a:prstClr val="black"/>
                </a:solidFill>
                <a:latin typeface="Cambria" panose="02040503050406030204" pitchFamily="18" charset="0"/>
              </a:rPr>
              <a:t>t</a:t>
            </a:r>
            <a:r>
              <a:rPr lang="en-US" sz="1600" dirty="0">
                <a:solidFill>
                  <a:prstClr val="black"/>
                </a:solidFill>
                <a:latin typeface="Cambria" panose="02040503050406030204" pitchFamily="18" charset="0"/>
              </a:rPr>
              <a:t>, </a:t>
            </a:r>
            <a:r>
              <a:rPr lang="en-US" sz="2400" dirty="0">
                <a:solidFill>
                  <a:prstClr val="black"/>
                </a:solidFill>
                <a:latin typeface="Cambria" panose="02040503050406030204" pitchFamily="18" charset="0"/>
              </a:rPr>
              <a:t>r</a:t>
            </a:r>
            <a:r>
              <a:rPr lang="en-US" sz="1200" dirty="0">
                <a:solidFill>
                  <a:prstClr val="black"/>
                </a:solidFill>
                <a:latin typeface="Cambria" panose="02040503050406030204" pitchFamily="18" charset="0"/>
              </a:rPr>
              <a:t>t-1</a:t>
            </a:r>
            <a:endParaRPr lang="el-GR" sz="1200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983432" y="3356992"/>
            <a:ext cx="2592288" cy="720080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>
                <a:solidFill>
                  <a:prstClr val="black"/>
                </a:solidFill>
                <a:latin typeface="Cambria" panose="02040503050406030204" pitchFamily="18" charset="0"/>
              </a:rPr>
              <a:t>Επιχειρηματικό κλίμα</a:t>
            </a:r>
          </a:p>
        </p:txBody>
      </p:sp>
      <p:sp>
        <p:nvSpPr>
          <p:cNvPr id="6" name="Ορθογώνιο 5"/>
          <p:cNvSpPr/>
          <p:nvPr/>
        </p:nvSpPr>
        <p:spPr>
          <a:xfrm>
            <a:off x="983432" y="4725144"/>
            <a:ext cx="2592288" cy="576064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>
                <a:solidFill>
                  <a:prstClr val="black"/>
                </a:solidFill>
                <a:latin typeface="Cambria" panose="02040503050406030204" pitchFamily="18" charset="0"/>
              </a:rPr>
              <a:t>Επιτόκιο</a:t>
            </a:r>
            <a:endParaRPr lang="en-US" sz="1600" dirty="0">
              <a:solidFill>
                <a:prstClr val="black"/>
              </a:solidFill>
              <a:latin typeface="Cambria" pitchFamily="18" charset="0"/>
            </a:endParaRPr>
          </a:p>
          <a:p>
            <a:pPr algn="ctr"/>
            <a:r>
              <a:rPr lang="en-US" sz="1600" dirty="0">
                <a:solidFill>
                  <a:prstClr val="black"/>
                </a:solidFill>
                <a:latin typeface="Cambria" pitchFamily="18" charset="0"/>
              </a:rPr>
              <a:t>i</a:t>
            </a:r>
            <a:endParaRPr lang="el-GR" sz="1600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cxnSp>
        <p:nvCxnSpPr>
          <p:cNvPr id="8" name="Ευθύγραμμο βέλος σύνδεσης 7"/>
          <p:cNvCxnSpPr>
            <a:cxnSpLocks/>
            <a:stCxn id="4" idx="3"/>
            <a:endCxn id="14" idx="1"/>
          </p:cNvCxnSpPr>
          <p:nvPr/>
        </p:nvCxnSpPr>
        <p:spPr>
          <a:xfrm>
            <a:off x="3575720" y="2384884"/>
            <a:ext cx="1944216" cy="74273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Ευθύγραμμο βέλος σύνδεσης 8"/>
          <p:cNvCxnSpPr>
            <a:cxnSpLocks/>
            <a:stCxn id="5" idx="3"/>
            <a:endCxn id="14" idx="1"/>
          </p:cNvCxnSpPr>
          <p:nvPr/>
        </p:nvCxnSpPr>
        <p:spPr>
          <a:xfrm flipV="1">
            <a:off x="3575720" y="3127614"/>
            <a:ext cx="1944216" cy="58941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Ορθογώνιο 13"/>
          <p:cNvSpPr/>
          <p:nvPr/>
        </p:nvSpPr>
        <p:spPr>
          <a:xfrm>
            <a:off x="5519936" y="2551550"/>
            <a:ext cx="1728192" cy="1152128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>
                <a:solidFill>
                  <a:prstClr val="black"/>
                </a:solidFill>
                <a:latin typeface="Cambria" panose="02040503050406030204" pitchFamily="18" charset="0"/>
              </a:rPr>
              <a:t>Προσδοκώμενο ποσοστό κέρδους</a:t>
            </a:r>
          </a:p>
          <a:p>
            <a:pPr algn="ctr"/>
            <a:r>
              <a:rPr lang="en-US" sz="2000" dirty="0">
                <a:solidFill>
                  <a:prstClr val="black"/>
                </a:solidFill>
                <a:latin typeface="Cambria" panose="02040503050406030204" pitchFamily="18" charset="0"/>
              </a:rPr>
              <a:t>r</a:t>
            </a:r>
            <a:r>
              <a:rPr lang="en-US" sz="1600" dirty="0">
                <a:solidFill>
                  <a:prstClr val="black"/>
                </a:solidFill>
                <a:latin typeface="Cambria" panose="02040503050406030204" pitchFamily="18" charset="0"/>
              </a:rPr>
              <a:t>e</a:t>
            </a:r>
            <a:endParaRPr lang="el-GR" sz="1600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15" name="Ορθογώνιο 14"/>
          <p:cNvSpPr/>
          <p:nvPr/>
        </p:nvSpPr>
        <p:spPr>
          <a:xfrm>
            <a:off x="9046638" y="3471056"/>
            <a:ext cx="1224136" cy="1008112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>
                <a:solidFill>
                  <a:prstClr val="black"/>
                </a:solidFill>
                <a:latin typeface="Cambria" panose="02040503050406030204" pitchFamily="18" charset="0"/>
              </a:rPr>
              <a:t>Επένδυση</a:t>
            </a:r>
            <a:endParaRPr lang="en-US" sz="1600" dirty="0">
              <a:solidFill>
                <a:prstClr val="black"/>
              </a:solidFill>
              <a:latin typeface="Cambria" pitchFamily="18" charset="0"/>
            </a:endParaRPr>
          </a:p>
          <a:p>
            <a:pPr algn="ctr"/>
            <a:r>
              <a:rPr lang="en-US" sz="1600" dirty="0">
                <a:solidFill>
                  <a:prstClr val="black"/>
                </a:solidFill>
                <a:latin typeface="Cambria" pitchFamily="18" charset="0"/>
              </a:rPr>
              <a:t>I</a:t>
            </a:r>
            <a:endParaRPr lang="el-GR" sz="1600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16" name="Ορθογώνιο 15"/>
          <p:cNvSpPr/>
          <p:nvPr/>
        </p:nvSpPr>
        <p:spPr>
          <a:xfrm>
            <a:off x="6096000" y="1268760"/>
            <a:ext cx="4968552" cy="36004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>
                <a:solidFill>
                  <a:prstClr val="black"/>
                </a:solidFill>
                <a:latin typeface="Cambria" panose="02040503050406030204" pitchFamily="18" charset="0"/>
              </a:rPr>
              <a:t>Τι καθορίζει το επίπεδο της επένδυσης;</a:t>
            </a:r>
          </a:p>
        </p:txBody>
      </p:sp>
      <p:cxnSp>
        <p:nvCxnSpPr>
          <p:cNvPr id="17" name="Ευθύγραμμο βέλος σύνδεσης 16"/>
          <p:cNvCxnSpPr>
            <a:cxnSpLocks/>
            <a:stCxn id="6" idx="3"/>
            <a:endCxn id="15" idx="1"/>
          </p:cNvCxnSpPr>
          <p:nvPr/>
        </p:nvCxnSpPr>
        <p:spPr>
          <a:xfrm flipV="1">
            <a:off x="3575720" y="3975112"/>
            <a:ext cx="5470918" cy="10380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Ευθύγραμμο βέλος σύνδεσης 17"/>
          <p:cNvCxnSpPr>
            <a:cxnSpLocks/>
            <a:stCxn id="14" idx="3"/>
            <a:endCxn id="15" idx="1"/>
          </p:cNvCxnSpPr>
          <p:nvPr/>
        </p:nvCxnSpPr>
        <p:spPr>
          <a:xfrm>
            <a:off x="7248128" y="3127614"/>
            <a:ext cx="1798510" cy="84749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2561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404664"/>
          </a:xfrm>
        </p:spPr>
        <p:txBody>
          <a:bodyPr>
            <a:noAutofit/>
          </a:bodyPr>
          <a:lstStyle/>
          <a:p>
            <a:r>
              <a:rPr lang="el-GR" sz="3200" dirty="0">
                <a:solidFill>
                  <a:srgbClr val="FF0000"/>
                </a:solidFill>
                <a:latin typeface="Cambria" pitchFamily="18" charset="0"/>
              </a:rPr>
              <a:t>Επένδυση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631504" y="548680"/>
            <a:ext cx="8712968" cy="6192688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l-GR" dirty="0"/>
          </a:p>
        </p:txBody>
      </p:sp>
      <p:cxnSp>
        <p:nvCxnSpPr>
          <p:cNvPr id="5" name="Ευθεία γραμμή σύνδεσης 4"/>
          <p:cNvCxnSpPr/>
          <p:nvPr/>
        </p:nvCxnSpPr>
        <p:spPr>
          <a:xfrm>
            <a:off x="2495600" y="1124744"/>
            <a:ext cx="0" cy="424847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Ευθεία γραμμή σύνδεσης 6"/>
          <p:cNvCxnSpPr/>
          <p:nvPr/>
        </p:nvCxnSpPr>
        <p:spPr>
          <a:xfrm flipH="1">
            <a:off x="2495600" y="5301208"/>
            <a:ext cx="5832648" cy="7200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Ευθεία γραμμή σύνδεσης 11"/>
          <p:cNvCxnSpPr/>
          <p:nvPr/>
        </p:nvCxnSpPr>
        <p:spPr>
          <a:xfrm flipV="1">
            <a:off x="2495600" y="1772816"/>
            <a:ext cx="5112568" cy="194421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Ευθεία γραμμή σύνδεσης 12"/>
          <p:cNvCxnSpPr/>
          <p:nvPr/>
        </p:nvCxnSpPr>
        <p:spPr>
          <a:xfrm flipV="1">
            <a:off x="2495600" y="1124744"/>
            <a:ext cx="4968552" cy="1880592"/>
          </a:xfrm>
          <a:prstGeom prst="line">
            <a:avLst/>
          </a:prstGeom>
          <a:ln w="3810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Ευθεία γραμμή σύνδεσης 13"/>
          <p:cNvCxnSpPr/>
          <p:nvPr/>
        </p:nvCxnSpPr>
        <p:spPr>
          <a:xfrm flipV="1">
            <a:off x="2495600" y="2744925"/>
            <a:ext cx="5328592" cy="1950901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Ορθογώνιο 15"/>
          <p:cNvSpPr/>
          <p:nvPr/>
        </p:nvSpPr>
        <p:spPr>
          <a:xfrm>
            <a:off x="1775520" y="1124744"/>
            <a:ext cx="576064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I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17" name="Ορθογώνιο 16"/>
          <p:cNvSpPr/>
          <p:nvPr/>
        </p:nvSpPr>
        <p:spPr>
          <a:xfrm>
            <a:off x="8112224" y="5373216"/>
            <a:ext cx="576064" cy="36004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N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22" name="Ορθογώνιο 21"/>
          <p:cNvSpPr/>
          <p:nvPr/>
        </p:nvSpPr>
        <p:spPr>
          <a:xfrm>
            <a:off x="7680176" y="1412776"/>
            <a:ext cx="2987824" cy="7920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black"/>
                </a:solidFill>
                <a:latin typeface="Cambria" pitchFamily="18" charset="0"/>
              </a:rPr>
              <a:t>I</a:t>
            </a:r>
            <a:r>
              <a:rPr lang="el-GR" sz="1600" dirty="0">
                <a:solidFill>
                  <a:prstClr val="black"/>
                </a:solidFill>
                <a:latin typeface="Cambria" pitchFamily="18" charset="0"/>
              </a:rPr>
              <a:t> σε δεδομένο επιτόκιο και επιχειρηματικό κλίμα</a:t>
            </a:r>
            <a:r>
              <a:rPr lang="en-US" sz="1600" dirty="0">
                <a:solidFill>
                  <a:prstClr val="black"/>
                </a:solidFill>
                <a:latin typeface="Cambria" pitchFamily="18" charset="0"/>
              </a:rPr>
              <a:t> </a:t>
            </a:r>
          </a:p>
          <a:p>
            <a:pPr algn="ctr"/>
            <a:r>
              <a:rPr lang="en-US" sz="1600" dirty="0">
                <a:solidFill>
                  <a:prstClr val="black"/>
                </a:solidFill>
                <a:latin typeface="Cambria" pitchFamily="18" charset="0"/>
              </a:rPr>
              <a:t>(N                 </a:t>
            </a:r>
            <a:r>
              <a:rPr lang="el-GR" sz="1600" dirty="0">
                <a:solidFill>
                  <a:prstClr val="black"/>
                </a:solidFill>
                <a:latin typeface="Cambria" pitchFamily="18" charset="0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Cambria" pitchFamily="18" charset="0"/>
              </a:rPr>
              <a:t>I       )</a:t>
            </a:r>
            <a:endParaRPr lang="el-GR" sz="1600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23" name="Ορθογώνιο 22"/>
          <p:cNvSpPr/>
          <p:nvPr/>
        </p:nvSpPr>
        <p:spPr>
          <a:xfrm>
            <a:off x="1595500" y="6093296"/>
            <a:ext cx="4932548" cy="57606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I    </a:t>
            </a:r>
            <a:r>
              <a:rPr lang="el-GR" dirty="0">
                <a:solidFill>
                  <a:prstClr val="black"/>
                </a:solidFill>
                <a:latin typeface="Cambria" pitchFamily="18" charset="0"/>
              </a:rPr>
              <a:t> </a:t>
            </a:r>
            <a:r>
              <a:rPr lang="en-US" dirty="0">
                <a:solidFill>
                  <a:prstClr val="black"/>
                </a:solidFill>
                <a:latin typeface="Cambria" pitchFamily="18" charset="0"/>
                <a:sym typeface="Wingdings" pitchFamily="2" charset="2"/>
              </a:rPr>
              <a:t></a:t>
            </a:r>
            <a:r>
              <a:rPr lang="el-GR" dirty="0">
                <a:solidFill>
                  <a:prstClr val="black"/>
                </a:solidFill>
                <a:latin typeface="Cambria" pitchFamily="18" charset="0"/>
              </a:rPr>
              <a:t>  </a:t>
            </a:r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AD    </a:t>
            </a:r>
            <a:r>
              <a:rPr lang="el-GR" dirty="0">
                <a:solidFill>
                  <a:prstClr val="black"/>
                </a:solidFill>
                <a:latin typeface="Cambria" pitchFamily="18" charset="0"/>
              </a:rPr>
              <a:t>  </a:t>
            </a:r>
            <a:r>
              <a:rPr lang="en-US" dirty="0">
                <a:solidFill>
                  <a:prstClr val="black"/>
                </a:solidFill>
                <a:latin typeface="Cambria" pitchFamily="18" charset="0"/>
                <a:sym typeface="Wingdings" pitchFamily="2" charset="2"/>
              </a:rPr>
              <a:t>  </a:t>
            </a:r>
            <a:r>
              <a:rPr lang="en-US" dirty="0">
                <a:solidFill>
                  <a:srgbClr val="FF0000"/>
                </a:solidFill>
                <a:latin typeface="Cambria" pitchFamily="18" charset="0"/>
              </a:rPr>
              <a:t>N</a:t>
            </a:r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   </a:t>
            </a:r>
            <a:r>
              <a:rPr lang="el-GR" dirty="0">
                <a:solidFill>
                  <a:prstClr val="black"/>
                </a:solidFill>
                <a:latin typeface="Cambria" pitchFamily="18" charset="0"/>
              </a:rPr>
              <a:t>   </a:t>
            </a:r>
            <a:r>
              <a:rPr lang="en-US" dirty="0">
                <a:solidFill>
                  <a:prstClr val="black"/>
                </a:solidFill>
                <a:latin typeface="Cambria" pitchFamily="18" charset="0"/>
                <a:sym typeface="Wingdings" pitchFamily="2" charset="2"/>
              </a:rPr>
              <a:t>  u    </a:t>
            </a:r>
            <a:r>
              <a:rPr lang="el-GR" dirty="0">
                <a:solidFill>
                  <a:prstClr val="black"/>
                </a:solidFill>
                <a:latin typeface="Cambria" pitchFamily="18" charset="0"/>
                <a:sym typeface="Wingdings" pitchFamily="2" charset="2"/>
              </a:rPr>
              <a:t> </a:t>
            </a:r>
            <a:r>
              <a:rPr lang="en-US" dirty="0">
                <a:solidFill>
                  <a:prstClr val="black"/>
                </a:solidFill>
                <a:latin typeface="Cambria" pitchFamily="18" charset="0"/>
                <a:sym typeface="Wingdings" pitchFamily="2" charset="2"/>
              </a:rPr>
              <a:t></a:t>
            </a:r>
            <a:r>
              <a:rPr lang="en-US" dirty="0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r, R</a:t>
            </a:r>
            <a:r>
              <a:rPr lang="en-US" dirty="0">
                <a:solidFill>
                  <a:prstClr val="black"/>
                </a:solidFill>
                <a:latin typeface="Cambria" pitchFamily="18" charset="0"/>
                <a:sym typeface="Wingdings" pitchFamily="2" charset="2"/>
              </a:rPr>
              <a:t>   </a:t>
            </a:r>
            <a:r>
              <a:rPr lang="el-GR" dirty="0">
                <a:solidFill>
                  <a:prstClr val="black"/>
                </a:solidFill>
                <a:latin typeface="Cambria" pitchFamily="18" charset="0"/>
                <a:sym typeface="Wingdings" pitchFamily="2" charset="2"/>
              </a:rPr>
              <a:t>       </a:t>
            </a:r>
            <a:r>
              <a:rPr lang="en-US" dirty="0">
                <a:solidFill>
                  <a:prstClr val="black"/>
                </a:solidFill>
                <a:latin typeface="Cambria" pitchFamily="18" charset="0"/>
                <a:sym typeface="Wingdings" pitchFamily="2" charset="2"/>
              </a:rPr>
              <a:t> </a:t>
            </a:r>
            <a:r>
              <a:rPr lang="en-US" dirty="0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I</a:t>
            </a:r>
            <a:endParaRPr lang="el-GR" dirty="0">
              <a:solidFill>
                <a:srgbClr val="FF0000"/>
              </a:solidFill>
              <a:latin typeface="Cambria" pitchFamily="18" charset="0"/>
            </a:endParaRPr>
          </a:p>
        </p:txBody>
      </p:sp>
      <p:cxnSp>
        <p:nvCxnSpPr>
          <p:cNvPr id="25" name="Ευθύγραμμο βέλος σύνδεσης 24"/>
          <p:cNvCxnSpPr/>
          <p:nvPr/>
        </p:nvCxnSpPr>
        <p:spPr>
          <a:xfrm flipV="1">
            <a:off x="2205066" y="6160001"/>
            <a:ext cx="0" cy="3600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Ευθύγραμμο βέλος σύνδεσης 25"/>
          <p:cNvCxnSpPr/>
          <p:nvPr/>
        </p:nvCxnSpPr>
        <p:spPr>
          <a:xfrm flipV="1">
            <a:off x="3058277" y="6160000"/>
            <a:ext cx="0" cy="3600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Ευθύγραμμο βέλος σύνδεσης 26"/>
          <p:cNvCxnSpPr/>
          <p:nvPr/>
        </p:nvCxnSpPr>
        <p:spPr>
          <a:xfrm flipV="1">
            <a:off x="3877122" y="6160000"/>
            <a:ext cx="0" cy="3600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Ευθύγραμμο βέλος σύνδεσης 27"/>
          <p:cNvCxnSpPr/>
          <p:nvPr/>
        </p:nvCxnSpPr>
        <p:spPr>
          <a:xfrm flipV="1">
            <a:off x="4594718" y="6160000"/>
            <a:ext cx="0" cy="3600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Ευθύγραμμο βέλος σύνδεσης 28"/>
          <p:cNvCxnSpPr/>
          <p:nvPr/>
        </p:nvCxnSpPr>
        <p:spPr>
          <a:xfrm flipV="1">
            <a:off x="5356650" y="6160001"/>
            <a:ext cx="0" cy="36003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Ευθύγραμμο βέλος σύνδεσης 33"/>
          <p:cNvCxnSpPr/>
          <p:nvPr/>
        </p:nvCxnSpPr>
        <p:spPr>
          <a:xfrm>
            <a:off x="8943986" y="2065040"/>
            <a:ext cx="504056" cy="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Ευθύγραμμο βέλος σύνδεσης 36"/>
          <p:cNvCxnSpPr/>
          <p:nvPr/>
        </p:nvCxnSpPr>
        <p:spPr>
          <a:xfrm flipV="1">
            <a:off x="8832304" y="1916832"/>
            <a:ext cx="0" cy="28803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Ευθύγραμμο βέλος σύνδεσης 37"/>
          <p:cNvCxnSpPr/>
          <p:nvPr/>
        </p:nvCxnSpPr>
        <p:spPr>
          <a:xfrm flipV="1">
            <a:off x="9696400" y="1926035"/>
            <a:ext cx="0" cy="28803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Ορθογώνιο 38"/>
          <p:cNvSpPr/>
          <p:nvPr/>
        </p:nvSpPr>
        <p:spPr>
          <a:xfrm>
            <a:off x="7824192" y="2708920"/>
            <a:ext cx="2952328" cy="79208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black"/>
                </a:solidFill>
                <a:latin typeface="Cambria" pitchFamily="18" charset="0"/>
              </a:rPr>
              <a:t>I</a:t>
            </a:r>
            <a:r>
              <a:rPr lang="el-GR" sz="1600" dirty="0">
                <a:solidFill>
                  <a:prstClr val="black"/>
                </a:solidFill>
                <a:latin typeface="Cambria" pitchFamily="18" charset="0"/>
              </a:rPr>
              <a:t>’</a:t>
            </a:r>
            <a:r>
              <a:rPr lang="en-US" sz="1600" dirty="0">
                <a:solidFill>
                  <a:prstClr val="black"/>
                </a:solidFill>
                <a:latin typeface="Cambria" pitchFamily="18" charset="0"/>
              </a:rPr>
              <a:t> </a:t>
            </a:r>
            <a:r>
              <a:rPr lang="el-GR" sz="1600" dirty="0">
                <a:solidFill>
                  <a:prstClr val="black"/>
                </a:solidFill>
                <a:latin typeface="Cambria" pitchFamily="18" charset="0"/>
              </a:rPr>
              <a:t>με υψηλότερο επιτόκιο και χειρότερο επιχειρηματικό κλίμα</a:t>
            </a:r>
          </a:p>
        </p:txBody>
      </p:sp>
      <p:sp>
        <p:nvSpPr>
          <p:cNvPr id="40" name="Ορθογώνιο 39"/>
          <p:cNvSpPr/>
          <p:nvPr/>
        </p:nvSpPr>
        <p:spPr>
          <a:xfrm>
            <a:off x="7392144" y="476672"/>
            <a:ext cx="3168352" cy="79208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black"/>
                </a:solidFill>
                <a:latin typeface="Cambria" pitchFamily="18" charset="0"/>
              </a:rPr>
              <a:t>I</a:t>
            </a:r>
            <a:r>
              <a:rPr lang="el-GR" sz="1600" dirty="0">
                <a:solidFill>
                  <a:prstClr val="black"/>
                </a:solidFill>
                <a:latin typeface="Cambria" pitchFamily="18" charset="0"/>
              </a:rPr>
              <a:t>’’</a:t>
            </a:r>
            <a:r>
              <a:rPr lang="en-US" sz="1600" dirty="0">
                <a:solidFill>
                  <a:prstClr val="black"/>
                </a:solidFill>
                <a:latin typeface="Cambria" pitchFamily="18" charset="0"/>
              </a:rPr>
              <a:t> </a:t>
            </a:r>
            <a:r>
              <a:rPr lang="el-GR" sz="1600" dirty="0">
                <a:solidFill>
                  <a:prstClr val="black"/>
                </a:solidFill>
                <a:latin typeface="Cambria" pitchFamily="18" charset="0"/>
              </a:rPr>
              <a:t>με χαμηλότερο επιτόκιο και βελτιωμένο επιχειρηματικό κλίμα</a:t>
            </a:r>
          </a:p>
        </p:txBody>
      </p:sp>
      <p:cxnSp>
        <p:nvCxnSpPr>
          <p:cNvPr id="42" name="Ευθύγραμμο βέλος σύνδεσης 41"/>
          <p:cNvCxnSpPr/>
          <p:nvPr/>
        </p:nvCxnSpPr>
        <p:spPr>
          <a:xfrm flipV="1">
            <a:off x="6220746" y="6093296"/>
            <a:ext cx="0" cy="49973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Ορθογώνιο 3"/>
          <p:cNvSpPr/>
          <p:nvPr/>
        </p:nvSpPr>
        <p:spPr>
          <a:xfrm>
            <a:off x="6960096" y="4221088"/>
            <a:ext cx="3600400" cy="86409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I = </a:t>
            </a:r>
            <a:r>
              <a:rPr lang="en-US" sz="2400" b="1" dirty="0" err="1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Ic</a:t>
            </a:r>
            <a:r>
              <a:rPr lang="en-US" sz="2400" b="1" dirty="0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 +j R = </a:t>
            </a:r>
            <a:r>
              <a:rPr lang="en-US" sz="2400" b="1" dirty="0" err="1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Ic</a:t>
            </a:r>
            <a:r>
              <a:rPr lang="en-US" sz="2400" b="1" dirty="0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 +j (y-w)</a:t>
            </a:r>
            <a:r>
              <a:rPr lang="el-GR" sz="2400" b="1" dirty="0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Ν</a:t>
            </a:r>
          </a:p>
        </p:txBody>
      </p:sp>
      <p:sp>
        <p:nvSpPr>
          <p:cNvPr id="6" name="Ορθογώνιο 5"/>
          <p:cNvSpPr/>
          <p:nvPr/>
        </p:nvSpPr>
        <p:spPr>
          <a:xfrm>
            <a:off x="1991544" y="3645024"/>
            <a:ext cx="360040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prstClr val="black"/>
                </a:solidFill>
                <a:latin typeface="Cambria" pitchFamily="18" charset="0"/>
              </a:rPr>
              <a:t>Ic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1847528" y="4581128"/>
            <a:ext cx="576064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prstClr val="black"/>
                </a:solidFill>
                <a:latin typeface="Cambria" pitchFamily="18" charset="0"/>
              </a:rPr>
              <a:t>Ic</a:t>
            </a:r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’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1703512" y="2924944"/>
            <a:ext cx="648072" cy="43204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ambria" pitchFamily="18" charset="0"/>
              </a:rPr>
              <a:t>Ic</a:t>
            </a:r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’’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6744072" y="5877272"/>
            <a:ext cx="3600400" cy="6840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prstClr val="black"/>
                </a:solidFill>
                <a:latin typeface="Cambria" pitchFamily="18" charset="0"/>
              </a:rPr>
              <a:t>Νομισματική πολιτική </a:t>
            </a:r>
            <a:r>
              <a:rPr lang="el-GR" dirty="0">
                <a:solidFill>
                  <a:prstClr val="black"/>
                </a:solidFill>
                <a:latin typeface="Cambria" pitchFamily="18" charset="0"/>
                <a:sym typeface="Wingdings" pitchFamily="2" charset="2"/>
              </a:rPr>
              <a:t> </a:t>
            </a:r>
            <a:r>
              <a:rPr lang="en-US" dirty="0" err="1">
                <a:solidFill>
                  <a:prstClr val="black"/>
                </a:solidFill>
                <a:latin typeface="Cambria" pitchFamily="18" charset="0"/>
                <a:sym typeface="Wingdings" pitchFamily="2" charset="2"/>
              </a:rPr>
              <a:t>i</a:t>
            </a:r>
            <a:r>
              <a:rPr lang="en-US" dirty="0">
                <a:solidFill>
                  <a:prstClr val="black"/>
                </a:solidFill>
                <a:latin typeface="Cambria" pitchFamily="18" charset="0"/>
                <a:sym typeface="Wingdings" pitchFamily="2" charset="2"/>
              </a:rPr>
              <a:t> </a:t>
            </a:r>
            <a:r>
              <a:rPr lang="en-US" dirty="0" err="1">
                <a:solidFill>
                  <a:prstClr val="black"/>
                </a:solidFill>
                <a:latin typeface="Cambria" pitchFamily="18" charset="0"/>
                <a:sym typeface="Wingdings" pitchFamily="2" charset="2"/>
              </a:rPr>
              <a:t>Ic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065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75520" y="116632"/>
            <a:ext cx="8712969" cy="432048"/>
          </a:xfrm>
        </p:spPr>
        <p:txBody>
          <a:bodyPr>
            <a:noAutofit/>
          </a:bodyPr>
          <a:lstStyle/>
          <a:p>
            <a:r>
              <a:rPr lang="el-GR" sz="2400" b="1" dirty="0">
                <a:solidFill>
                  <a:srgbClr val="FF0000"/>
                </a:solidFill>
                <a:latin typeface="Cambria" pitchFamily="18" charset="0"/>
              </a:rPr>
              <a:t>Μείωση επιτοκίου ή βελτίωση επιχειρηματικού κλίματος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775520" y="908720"/>
            <a:ext cx="8568952" cy="5688632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    0</a:t>
            </a:r>
            <a:endParaRPr lang="el-GR" dirty="0"/>
          </a:p>
        </p:txBody>
      </p:sp>
      <p:cxnSp>
        <p:nvCxnSpPr>
          <p:cNvPr id="5" name="Ευθεία γραμμή σύνδεσης 4"/>
          <p:cNvCxnSpPr/>
          <p:nvPr/>
        </p:nvCxnSpPr>
        <p:spPr>
          <a:xfrm>
            <a:off x="2423592" y="1556792"/>
            <a:ext cx="0" cy="39604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Ευθεία γραμμή σύνδεσης 5"/>
          <p:cNvCxnSpPr/>
          <p:nvPr/>
        </p:nvCxnSpPr>
        <p:spPr>
          <a:xfrm flipH="1">
            <a:off x="2423592" y="5517232"/>
            <a:ext cx="6336704" cy="1178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Ευθεία γραμμή σύνδεσης 9"/>
          <p:cNvCxnSpPr/>
          <p:nvPr/>
        </p:nvCxnSpPr>
        <p:spPr>
          <a:xfrm flipV="1">
            <a:off x="2423592" y="1196754"/>
            <a:ext cx="4752528" cy="433226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Ευθεία γραμμή σύνδεσης 11"/>
          <p:cNvCxnSpPr/>
          <p:nvPr/>
        </p:nvCxnSpPr>
        <p:spPr>
          <a:xfrm flipV="1">
            <a:off x="2391569" y="1772816"/>
            <a:ext cx="5040560" cy="209412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Ευθεία γραμμή σύνδεσης 12"/>
          <p:cNvCxnSpPr/>
          <p:nvPr/>
        </p:nvCxnSpPr>
        <p:spPr>
          <a:xfrm flipV="1">
            <a:off x="2431257" y="3417516"/>
            <a:ext cx="5040560" cy="209412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Ευθεία γραμμή σύνδεσης 13"/>
          <p:cNvCxnSpPr/>
          <p:nvPr/>
        </p:nvCxnSpPr>
        <p:spPr>
          <a:xfrm flipV="1">
            <a:off x="2409106" y="2564905"/>
            <a:ext cx="5040560" cy="209412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Ορθογώνιο 18"/>
          <p:cNvSpPr/>
          <p:nvPr/>
        </p:nvSpPr>
        <p:spPr>
          <a:xfrm>
            <a:off x="1991544" y="1556792"/>
            <a:ext cx="288032" cy="36004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Y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20" name="Ορθογώνιο 19"/>
          <p:cNvSpPr/>
          <p:nvPr/>
        </p:nvSpPr>
        <p:spPr>
          <a:xfrm>
            <a:off x="8544272" y="5733256"/>
            <a:ext cx="648072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N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21" name="Ορθογώνιο 20"/>
          <p:cNvSpPr/>
          <p:nvPr/>
        </p:nvSpPr>
        <p:spPr>
          <a:xfrm>
            <a:off x="7536160" y="3284984"/>
            <a:ext cx="576064" cy="43204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C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22" name="Ορθογώνιο 21"/>
          <p:cNvSpPr/>
          <p:nvPr/>
        </p:nvSpPr>
        <p:spPr>
          <a:xfrm>
            <a:off x="7536160" y="2420888"/>
            <a:ext cx="2246734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AD = (C+I)</a:t>
            </a:r>
            <a:r>
              <a:rPr lang="el-GR" dirty="0">
                <a:solidFill>
                  <a:prstClr val="black"/>
                </a:solidFill>
                <a:latin typeface="Cambria" pitchFamily="18" charset="0"/>
              </a:rPr>
              <a:t>Παλιά</a:t>
            </a:r>
          </a:p>
        </p:txBody>
      </p:sp>
      <p:sp>
        <p:nvSpPr>
          <p:cNvPr id="23" name="Ορθογώνιο 22"/>
          <p:cNvSpPr/>
          <p:nvPr/>
        </p:nvSpPr>
        <p:spPr>
          <a:xfrm>
            <a:off x="7471818" y="1628800"/>
            <a:ext cx="2008559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AD = (C+I)</a:t>
            </a:r>
            <a:r>
              <a:rPr lang="el-GR" dirty="0">
                <a:solidFill>
                  <a:prstClr val="black"/>
                </a:solidFill>
                <a:latin typeface="Cambria" pitchFamily="18" charset="0"/>
              </a:rPr>
              <a:t>Νέα</a:t>
            </a:r>
          </a:p>
        </p:txBody>
      </p:sp>
      <p:sp>
        <p:nvSpPr>
          <p:cNvPr id="24" name="Ορθογώνιο 23"/>
          <p:cNvSpPr/>
          <p:nvPr/>
        </p:nvSpPr>
        <p:spPr>
          <a:xfrm>
            <a:off x="7320137" y="908721"/>
            <a:ext cx="792087" cy="28803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AS=Y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25" name="Ορθογώνιο 24"/>
          <p:cNvSpPr/>
          <p:nvPr/>
        </p:nvSpPr>
        <p:spPr>
          <a:xfrm>
            <a:off x="3719736" y="5647878"/>
            <a:ext cx="792088" cy="44541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Old N*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cxnSp>
        <p:nvCxnSpPr>
          <p:cNvPr id="27" name="Ευθεία γραμμή σύνδεσης 26"/>
          <p:cNvCxnSpPr/>
          <p:nvPr/>
        </p:nvCxnSpPr>
        <p:spPr>
          <a:xfrm flipH="1">
            <a:off x="4187788" y="3866940"/>
            <a:ext cx="36004" cy="1644698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Ευθεία γραμμή σύνδεσης 27"/>
          <p:cNvCxnSpPr/>
          <p:nvPr/>
        </p:nvCxnSpPr>
        <p:spPr>
          <a:xfrm>
            <a:off x="5807968" y="2459838"/>
            <a:ext cx="0" cy="3069176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Ευθεία γραμμή σύνδεσης 28"/>
          <p:cNvCxnSpPr/>
          <p:nvPr/>
        </p:nvCxnSpPr>
        <p:spPr>
          <a:xfrm flipV="1">
            <a:off x="2391569" y="3921678"/>
            <a:ext cx="1832223" cy="77327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Ευθεία γραμμή σύνδεσης 33"/>
          <p:cNvCxnSpPr/>
          <p:nvPr/>
        </p:nvCxnSpPr>
        <p:spPr>
          <a:xfrm flipV="1">
            <a:off x="2431258" y="2459838"/>
            <a:ext cx="3376711" cy="105066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Ευθεία γραμμή σύνδεσης 37"/>
          <p:cNvCxnSpPr/>
          <p:nvPr/>
        </p:nvCxnSpPr>
        <p:spPr>
          <a:xfrm>
            <a:off x="6957417" y="5331618"/>
            <a:ext cx="0" cy="36004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Ορθογώνιο 38"/>
          <p:cNvSpPr/>
          <p:nvPr/>
        </p:nvSpPr>
        <p:spPr>
          <a:xfrm>
            <a:off x="6744073" y="5877272"/>
            <a:ext cx="576065" cy="43204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LS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40" name="Ορθογώνιο 39"/>
          <p:cNvSpPr/>
          <p:nvPr/>
        </p:nvSpPr>
        <p:spPr>
          <a:xfrm>
            <a:off x="5411924" y="5685320"/>
            <a:ext cx="792088" cy="44541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new N**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41" name="Ορθογώνιο 40"/>
          <p:cNvSpPr/>
          <p:nvPr/>
        </p:nvSpPr>
        <p:spPr>
          <a:xfrm>
            <a:off x="1847528" y="3999006"/>
            <a:ext cx="432048" cy="22208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Y*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42" name="Ορθογώνιο 41"/>
          <p:cNvSpPr/>
          <p:nvPr/>
        </p:nvSpPr>
        <p:spPr>
          <a:xfrm>
            <a:off x="1775520" y="2459838"/>
            <a:ext cx="616049" cy="36004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Y**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43" name="Ορθογώνιο 42"/>
          <p:cNvSpPr/>
          <p:nvPr/>
        </p:nvSpPr>
        <p:spPr>
          <a:xfrm>
            <a:off x="1991544" y="4581128"/>
            <a:ext cx="288032" cy="21602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I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44" name="Ορθογώνιο 43"/>
          <p:cNvSpPr/>
          <p:nvPr/>
        </p:nvSpPr>
        <p:spPr>
          <a:xfrm>
            <a:off x="1524000" y="3611966"/>
            <a:ext cx="755576" cy="38246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new I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cxnSp>
        <p:nvCxnSpPr>
          <p:cNvPr id="48" name="Ευθύγραμμο βέλος σύνδεσης 47"/>
          <p:cNvCxnSpPr/>
          <p:nvPr/>
        </p:nvCxnSpPr>
        <p:spPr>
          <a:xfrm flipV="1">
            <a:off x="6816080" y="2116327"/>
            <a:ext cx="0" cy="68702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4066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03512" y="116632"/>
            <a:ext cx="8712968" cy="576064"/>
          </a:xfrm>
        </p:spPr>
        <p:txBody>
          <a:bodyPr>
            <a:noAutofit/>
          </a:bodyPr>
          <a:lstStyle/>
          <a:p>
            <a:r>
              <a:rPr lang="el-GR" sz="3600" dirty="0">
                <a:solidFill>
                  <a:srgbClr val="FF0000"/>
                </a:solidFill>
                <a:latin typeface="Cambria" pitchFamily="18" charset="0"/>
              </a:rPr>
              <a:t>Ανεργία και τόνωση της απασχόλησης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775520" y="980728"/>
            <a:ext cx="8640960" cy="5616624"/>
          </a:xfrm>
        </p:spPr>
        <p:txBody>
          <a:bodyPr/>
          <a:lstStyle/>
          <a:p>
            <a:pPr marL="0" indent="0" algn="just">
              <a:buNone/>
            </a:pPr>
            <a:r>
              <a:rPr lang="el-GR" dirty="0">
                <a:latin typeface="Cambria" pitchFamily="18" charset="0"/>
              </a:rPr>
              <a:t>Όταν </a:t>
            </a:r>
            <a:r>
              <a:rPr lang="en-US" dirty="0">
                <a:latin typeface="Cambria" pitchFamily="18" charset="0"/>
              </a:rPr>
              <a:t>LS &gt; N* </a:t>
            </a:r>
            <a:r>
              <a:rPr lang="el-GR" dirty="0">
                <a:latin typeface="Cambria" pitchFamily="18" charset="0"/>
              </a:rPr>
              <a:t>υπάρχει ανεργία ίση με τη διαφορά </a:t>
            </a:r>
            <a:r>
              <a:rPr lang="en-US" dirty="0">
                <a:latin typeface="Cambria" pitchFamily="18" charset="0"/>
              </a:rPr>
              <a:t>LS – N*.</a:t>
            </a:r>
            <a:endParaRPr lang="el-GR" dirty="0">
              <a:latin typeface="Cambria" pitchFamily="18" charset="0"/>
            </a:endParaRPr>
          </a:p>
          <a:p>
            <a:pPr marL="0" indent="0" algn="just">
              <a:buNone/>
            </a:pPr>
            <a:endParaRPr lang="en-US" dirty="0">
              <a:latin typeface="Cambria" pitchFamily="18" charset="0"/>
            </a:endParaRPr>
          </a:p>
          <a:p>
            <a:pPr marL="0" indent="0" algn="just">
              <a:buNone/>
            </a:pPr>
            <a:r>
              <a:rPr lang="el-GR" dirty="0">
                <a:latin typeface="Cambria" pitchFamily="18" charset="0"/>
              </a:rPr>
              <a:t>Τρεις πιθανοί τρόποι επηρεασμού της απασχόλησης</a:t>
            </a:r>
            <a:r>
              <a:rPr lang="en-US" dirty="0">
                <a:latin typeface="Cambria" pitchFamily="18" charset="0"/>
              </a:rPr>
              <a:t>:</a:t>
            </a:r>
            <a:endParaRPr lang="el-GR" dirty="0">
              <a:latin typeface="Cambria" pitchFamily="18" charset="0"/>
            </a:endParaRPr>
          </a:p>
          <a:p>
            <a:pPr algn="just"/>
            <a:r>
              <a:rPr lang="el-GR" dirty="0">
                <a:latin typeface="Cambria" pitchFamily="18" charset="0"/>
              </a:rPr>
              <a:t>(επεκτατική) δημοσιονομική πολιτική  </a:t>
            </a:r>
            <a:r>
              <a:rPr lang="el-GR" dirty="0">
                <a:latin typeface="Cambria" pitchFamily="18" charset="0"/>
                <a:sym typeface="Wingdings" pitchFamily="2" charset="2"/>
              </a:rPr>
              <a:t> Τόνωση  της 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AD</a:t>
            </a:r>
            <a:endParaRPr lang="el-GR" dirty="0">
              <a:latin typeface="Cambria" pitchFamily="18" charset="0"/>
            </a:endParaRPr>
          </a:p>
          <a:p>
            <a:pPr algn="just"/>
            <a:r>
              <a:rPr lang="el-GR" dirty="0">
                <a:latin typeface="Cambria" pitchFamily="18" charset="0"/>
              </a:rPr>
              <a:t>(επεκτατική) νομισματική πολιτική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 </a:t>
            </a:r>
            <a:r>
              <a:rPr lang="el-GR" dirty="0">
                <a:latin typeface="Cambria" pitchFamily="18" charset="0"/>
                <a:sym typeface="Wingdings" pitchFamily="2" charset="2"/>
              </a:rPr>
              <a:t>μείωση του </a:t>
            </a:r>
            <a:r>
              <a:rPr lang="en-US" dirty="0" err="1">
                <a:latin typeface="Cambria" pitchFamily="18" charset="0"/>
                <a:sym typeface="Wingdings" pitchFamily="2" charset="2"/>
              </a:rPr>
              <a:t>i</a:t>
            </a:r>
            <a:r>
              <a:rPr lang="el-GR" dirty="0">
                <a:latin typeface="Cambria" pitchFamily="18" charset="0"/>
                <a:sym typeface="Wingdings" pitchFamily="2" charset="2"/>
              </a:rPr>
              <a:t>  τόνωση της 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AD</a:t>
            </a:r>
            <a:endParaRPr lang="el-GR" dirty="0">
              <a:latin typeface="Cambria" pitchFamily="18" charset="0"/>
            </a:endParaRPr>
          </a:p>
          <a:p>
            <a:pPr algn="just"/>
            <a:r>
              <a:rPr lang="el-GR" dirty="0">
                <a:latin typeface="Cambria" pitchFamily="18" charset="0"/>
              </a:rPr>
              <a:t>Μείωση των μισθών (;)</a:t>
            </a:r>
          </a:p>
        </p:txBody>
      </p:sp>
    </p:spTree>
    <p:extLst>
      <p:ext uri="{BB962C8B-B14F-4D97-AF65-F5344CB8AC3E}">
        <p14:creationId xmlns:p14="http://schemas.microsoft.com/office/powerpoint/2010/main" val="38393478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524000" y="0"/>
            <a:ext cx="8892480" cy="692696"/>
          </a:xfrm>
        </p:spPr>
        <p:txBody>
          <a:bodyPr>
            <a:normAutofit/>
          </a:bodyPr>
          <a:lstStyle/>
          <a:p>
            <a:r>
              <a:rPr lang="el-GR" sz="3600" dirty="0">
                <a:solidFill>
                  <a:srgbClr val="FF0000"/>
                </a:solidFill>
                <a:latin typeface="Cambria" pitchFamily="18" charset="0"/>
              </a:rPr>
              <a:t>Μισθοί συνολική ζήτηση και ανεργία - Ε’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703512" y="764704"/>
            <a:ext cx="8640960" cy="597666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l-GR" sz="2800" dirty="0">
                <a:latin typeface="Cambria" pitchFamily="18" charset="0"/>
              </a:rPr>
              <a:t>Η αύξηση των μισθών προκαλεί μείωση ή αύξηση της απασχόλησης (και της συνολικής ζήτησης);</a:t>
            </a:r>
          </a:p>
          <a:p>
            <a:pPr algn="just"/>
            <a:endParaRPr lang="el-GR" sz="2800" dirty="0">
              <a:latin typeface="Cambria" pitchFamily="18" charset="0"/>
            </a:endParaRPr>
          </a:p>
          <a:p>
            <a:pPr algn="just"/>
            <a:r>
              <a:rPr lang="el-GR" sz="2800" dirty="0">
                <a:latin typeface="Cambria" pitchFamily="18" charset="0"/>
              </a:rPr>
              <a:t>Ανεργία </a:t>
            </a:r>
            <a:r>
              <a:rPr lang="el-GR" sz="2800" dirty="0">
                <a:latin typeface="Cambria" pitchFamily="18" charset="0"/>
                <a:sym typeface="Wingdings" pitchFamily="2" charset="2"/>
              </a:rPr>
              <a:t> οι μισθοί μπορεί να μη μειωθούν (</a:t>
            </a:r>
            <a:r>
              <a:rPr lang="en-US" sz="2800" dirty="0">
                <a:latin typeface="Cambria" pitchFamily="18" charset="0"/>
                <a:sym typeface="Wingdings" pitchFamily="2" charset="2"/>
              </a:rPr>
              <a:t>w*&gt;</a:t>
            </a:r>
            <a:r>
              <a:rPr lang="en-US" dirty="0" err="1">
                <a:latin typeface="Cambria" pitchFamily="18" charset="0"/>
                <a:sym typeface="Wingdings" pitchFamily="2" charset="2"/>
              </a:rPr>
              <a:t>w</a:t>
            </a:r>
            <a:r>
              <a:rPr lang="en-US" sz="2400" dirty="0" err="1">
                <a:latin typeface="Cambria" pitchFamily="18" charset="0"/>
                <a:sym typeface="Wingdings" pitchFamily="2" charset="2"/>
              </a:rPr>
              <a:t>min</a:t>
            </a:r>
            <a:r>
              <a:rPr lang="en-US" sz="2800" dirty="0">
                <a:latin typeface="Cambria" pitchFamily="18" charset="0"/>
                <a:sym typeface="Wingdings" pitchFamily="2" charset="2"/>
              </a:rPr>
              <a:t>)</a:t>
            </a:r>
            <a:r>
              <a:rPr lang="el-GR" sz="2800" dirty="0">
                <a:latin typeface="Cambria" pitchFamily="18" charset="0"/>
                <a:sym typeface="Wingdings" pitchFamily="2" charset="2"/>
              </a:rPr>
              <a:t>. Αν μειωθούν το αποτέλεσμα στην απασχόληση δεν είναι σίγουρο.</a:t>
            </a:r>
          </a:p>
          <a:p>
            <a:pPr algn="just"/>
            <a:endParaRPr lang="el-GR" sz="2800" dirty="0">
              <a:latin typeface="Cambria" pitchFamily="18" charset="0"/>
            </a:endParaRPr>
          </a:p>
          <a:p>
            <a:pPr algn="just"/>
            <a:r>
              <a:rPr lang="en-US" sz="2800" dirty="0">
                <a:latin typeface="Cambria" pitchFamily="18" charset="0"/>
              </a:rPr>
              <a:t>Profit</a:t>
            </a:r>
            <a:r>
              <a:rPr lang="el-GR" sz="2800" dirty="0">
                <a:latin typeface="Cambria" pitchFamily="18" charset="0"/>
              </a:rPr>
              <a:t>-</a:t>
            </a:r>
            <a:r>
              <a:rPr lang="en-US" sz="2800" dirty="0">
                <a:latin typeface="Cambria" pitchFamily="18" charset="0"/>
              </a:rPr>
              <a:t>led employment regime  w ↑ →  N, AD ↓</a:t>
            </a:r>
          </a:p>
          <a:p>
            <a:pPr marL="0" indent="0" algn="just">
              <a:buNone/>
            </a:pPr>
            <a:r>
              <a:rPr lang="el-GR" sz="2800" dirty="0">
                <a:latin typeface="Cambria" pitchFamily="18" charset="0"/>
              </a:rPr>
              <a:t>    </a:t>
            </a:r>
            <a:r>
              <a:rPr lang="en-US" sz="2800" dirty="0">
                <a:latin typeface="Cambria" pitchFamily="18" charset="0"/>
              </a:rPr>
              <a:t>Wage</a:t>
            </a:r>
            <a:r>
              <a:rPr lang="el-GR" sz="2800" dirty="0">
                <a:latin typeface="Cambria" pitchFamily="18" charset="0"/>
              </a:rPr>
              <a:t>-</a:t>
            </a:r>
            <a:r>
              <a:rPr lang="en-US" sz="2800" dirty="0">
                <a:latin typeface="Cambria" pitchFamily="18" charset="0"/>
              </a:rPr>
              <a:t>led employment regime   w ↑ →  N, AD ↑</a:t>
            </a:r>
          </a:p>
          <a:p>
            <a:pPr marL="0" indent="0" algn="just">
              <a:buNone/>
            </a:pPr>
            <a:endParaRPr lang="en-US" sz="2800" dirty="0">
              <a:latin typeface="Cambria" pitchFamily="18" charset="0"/>
            </a:endParaRPr>
          </a:p>
          <a:p>
            <a:pPr algn="just"/>
            <a:r>
              <a:rPr lang="el-GR" sz="2800" dirty="0">
                <a:latin typeface="Cambria" pitchFamily="18" charset="0"/>
              </a:rPr>
              <a:t>Το καθεστώς απασχόλησης (</a:t>
            </a:r>
            <a:r>
              <a:rPr lang="en-US" sz="2800" dirty="0">
                <a:latin typeface="Cambria" pitchFamily="18" charset="0"/>
              </a:rPr>
              <a:t>employment regime)</a:t>
            </a:r>
            <a:r>
              <a:rPr lang="el-GR" sz="2800" dirty="0">
                <a:latin typeface="Cambria" pitchFamily="18" charset="0"/>
              </a:rPr>
              <a:t> καθορίζεται ανάλογα με το αν η αύξηση των μισθών επιδρά περισσότερο στην Κατανάλωση (θετικά) ή στα κέρδη και στην Επένδυση (αρνητικά)</a:t>
            </a:r>
          </a:p>
        </p:txBody>
      </p:sp>
    </p:spTree>
    <p:extLst>
      <p:ext uri="{BB962C8B-B14F-4D97-AF65-F5344CB8AC3E}">
        <p14:creationId xmlns:p14="http://schemas.microsoft.com/office/powerpoint/2010/main" val="18091742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981200" y="116632"/>
            <a:ext cx="8229600" cy="648072"/>
          </a:xfrm>
        </p:spPr>
        <p:txBody>
          <a:bodyPr>
            <a:noAutofit/>
          </a:bodyPr>
          <a:lstStyle/>
          <a:p>
            <a:r>
              <a:rPr lang="el-GR" sz="3200" dirty="0">
                <a:solidFill>
                  <a:srgbClr val="FF0000"/>
                </a:solidFill>
                <a:latin typeface="Cambria" pitchFamily="18" charset="0"/>
              </a:rPr>
              <a:t>Μισθοί συνολική ζήτηση και ανεργία - Ε’</a:t>
            </a:r>
            <a:endParaRPr lang="el-GR" sz="32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703512" y="836712"/>
            <a:ext cx="8784976" cy="5760640"/>
          </a:xfrm>
        </p:spPr>
        <p:txBody>
          <a:bodyPr>
            <a:normAutofit fontScale="92500" lnSpcReduction="10000"/>
          </a:bodyPr>
          <a:lstStyle/>
          <a:p>
            <a:endParaRPr lang="el-GR" dirty="0"/>
          </a:p>
          <a:p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endParaRPr lang="el-GR" dirty="0"/>
          </a:p>
          <a:p>
            <a:pPr marL="0" indent="0">
              <a:buNone/>
            </a:pPr>
            <a:endParaRPr lang="el-GR" dirty="0"/>
          </a:p>
          <a:p>
            <a:endParaRPr lang="el-GR" dirty="0"/>
          </a:p>
          <a:p>
            <a:endParaRPr lang="el-GR" dirty="0"/>
          </a:p>
          <a:p>
            <a:pPr marL="0" indent="0">
              <a:buNone/>
            </a:pPr>
            <a:r>
              <a:rPr lang="el-GR" dirty="0"/>
              <a:t>       </a:t>
            </a:r>
          </a:p>
          <a:p>
            <a:pPr marL="0" indent="0">
              <a:buNone/>
            </a:pPr>
            <a:r>
              <a:rPr lang="el-GR" dirty="0"/>
              <a:t>     </a:t>
            </a:r>
          </a:p>
          <a:p>
            <a:pPr marL="0" indent="0">
              <a:buNone/>
            </a:pPr>
            <a:r>
              <a:rPr lang="el-GR" dirty="0"/>
              <a:t>          0</a:t>
            </a:r>
          </a:p>
        </p:txBody>
      </p:sp>
      <p:cxnSp>
        <p:nvCxnSpPr>
          <p:cNvPr id="5" name="Ευθεία γραμμή σύνδεσης 4"/>
          <p:cNvCxnSpPr>
            <a:cxnSpLocks/>
          </p:cNvCxnSpPr>
          <p:nvPr/>
        </p:nvCxnSpPr>
        <p:spPr>
          <a:xfrm>
            <a:off x="2711624" y="1340768"/>
            <a:ext cx="0" cy="45365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Ευθεία γραμμή σύνδεσης 5"/>
          <p:cNvCxnSpPr>
            <a:cxnSpLocks/>
          </p:cNvCxnSpPr>
          <p:nvPr/>
        </p:nvCxnSpPr>
        <p:spPr>
          <a:xfrm flipH="1">
            <a:off x="2711624" y="5881464"/>
            <a:ext cx="696577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Ορθογώνιο 10"/>
          <p:cNvSpPr/>
          <p:nvPr/>
        </p:nvSpPr>
        <p:spPr>
          <a:xfrm>
            <a:off x="1991544" y="1340768"/>
            <a:ext cx="648072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prstClr val="black"/>
                </a:solidFill>
                <a:latin typeface="Cambria" pitchFamily="18" charset="0"/>
              </a:rPr>
              <a:t>Υ</a:t>
            </a:r>
          </a:p>
        </p:txBody>
      </p:sp>
      <p:sp>
        <p:nvSpPr>
          <p:cNvPr id="12" name="Ορθογώνιο 11"/>
          <p:cNvSpPr/>
          <p:nvPr/>
        </p:nvSpPr>
        <p:spPr>
          <a:xfrm>
            <a:off x="9480376" y="6021288"/>
            <a:ext cx="576064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000" dirty="0">
                <a:solidFill>
                  <a:prstClr val="black"/>
                </a:solidFill>
                <a:latin typeface="Cambria" pitchFamily="18" charset="0"/>
              </a:rPr>
              <a:t>Ν</a:t>
            </a:r>
          </a:p>
        </p:txBody>
      </p:sp>
      <p:cxnSp>
        <p:nvCxnSpPr>
          <p:cNvPr id="14" name="Ευθεία γραμμή σύνδεσης 13"/>
          <p:cNvCxnSpPr>
            <a:cxnSpLocks/>
          </p:cNvCxnSpPr>
          <p:nvPr/>
        </p:nvCxnSpPr>
        <p:spPr>
          <a:xfrm flipV="1">
            <a:off x="2711624" y="4509120"/>
            <a:ext cx="6624736" cy="1372344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Ευθεία γραμμή σύνδεσης 14"/>
          <p:cNvCxnSpPr>
            <a:cxnSpLocks/>
          </p:cNvCxnSpPr>
          <p:nvPr/>
        </p:nvCxnSpPr>
        <p:spPr>
          <a:xfrm flipV="1">
            <a:off x="2711624" y="3721225"/>
            <a:ext cx="6624736" cy="2156047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Αριστερό άγκιστρο 19"/>
          <p:cNvSpPr/>
          <p:nvPr/>
        </p:nvSpPr>
        <p:spPr>
          <a:xfrm>
            <a:off x="2207568" y="4509120"/>
            <a:ext cx="504056" cy="1368152"/>
          </a:xfrm>
          <a:prstGeom prst="leftBrace">
            <a:avLst>
              <a:gd name="adj1" fmla="val 8333"/>
              <a:gd name="adj2" fmla="val 47354"/>
            </a:avLst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Ορθογώνιο 20"/>
          <p:cNvSpPr/>
          <p:nvPr/>
        </p:nvSpPr>
        <p:spPr>
          <a:xfrm>
            <a:off x="1631504" y="4869160"/>
            <a:ext cx="504056" cy="5040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prstClr val="black"/>
                </a:solidFill>
                <a:latin typeface="Cambria" pitchFamily="18" charset="0"/>
              </a:rPr>
              <a:t>Ic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cxnSp>
        <p:nvCxnSpPr>
          <p:cNvPr id="22" name="Ευθεία γραμμή σύνδεσης 21"/>
          <p:cNvCxnSpPr>
            <a:cxnSpLocks/>
            <a:endCxn id="30" idx="1"/>
          </p:cNvCxnSpPr>
          <p:nvPr/>
        </p:nvCxnSpPr>
        <p:spPr>
          <a:xfrm flipV="1">
            <a:off x="2737520" y="3104964"/>
            <a:ext cx="6598840" cy="1404156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Ευθεία γραμμή σύνδεσης 22"/>
          <p:cNvCxnSpPr>
            <a:cxnSpLocks/>
          </p:cNvCxnSpPr>
          <p:nvPr/>
        </p:nvCxnSpPr>
        <p:spPr>
          <a:xfrm flipV="1">
            <a:off x="2711624" y="2240868"/>
            <a:ext cx="6552728" cy="2258423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Ευθεία γραμμή σύνδεσης 23"/>
          <p:cNvCxnSpPr/>
          <p:nvPr/>
        </p:nvCxnSpPr>
        <p:spPr>
          <a:xfrm flipV="1">
            <a:off x="2737520" y="1340768"/>
            <a:ext cx="6624736" cy="453650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Ορθογώνιο 26"/>
          <p:cNvSpPr/>
          <p:nvPr/>
        </p:nvSpPr>
        <p:spPr>
          <a:xfrm>
            <a:off x="9480376" y="1052736"/>
            <a:ext cx="1187624" cy="43204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AS=Y=</a:t>
            </a:r>
            <a:r>
              <a:rPr lang="en-US" dirty="0" err="1">
                <a:solidFill>
                  <a:prstClr val="black"/>
                </a:solidFill>
                <a:latin typeface="Cambria" pitchFamily="18" charset="0"/>
              </a:rPr>
              <a:t>yN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28" name="Ορθογώνιο 27"/>
          <p:cNvSpPr/>
          <p:nvPr/>
        </p:nvSpPr>
        <p:spPr>
          <a:xfrm>
            <a:off x="9480376" y="4293097"/>
            <a:ext cx="1088504" cy="57606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C = </a:t>
            </a:r>
            <a:r>
              <a:rPr lang="en-US" dirty="0" err="1">
                <a:solidFill>
                  <a:prstClr val="black"/>
                </a:solidFill>
                <a:latin typeface="Cambria" pitchFamily="18" charset="0"/>
              </a:rPr>
              <a:t>cwN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29" name="Ορθογώνιο 28"/>
          <p:cNvSpPr/>
          <p:nvPr/>
        </p:nvSpPr>
        <p:spPr>
          <a:xfrm>
            <a:off x="9480376" y="3429000"/>
            <a:ext cx="1088504" cy="39394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C’= </a:t>
            </a:r>
            <a:r>
              <a:rPr lang="en-US" dirty="0" err="1">
                <a:solidFill>
                  <a:prstClr val="black"/>
                </a:solidFill>
                <a:latin typeface="Cambria" pitchFamily="18" charset="0"/>
              </a:rPr>
              <a:t>cw’N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30" name="Ορθογώνιο 29"/>
          <p:cNvSpPr/>
          <p:nvPr/>
        </p:nvSpPr>
        <p:spPr>
          <a:xfrm>
            <a:off x="9336360" y="2924944"/>
            <a:ext cx="1484040" cy="36004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AD= </a:t>
            </a:r>
            <a:r>
              <a:rPr lang="en-US" dirty="0" err="1">
                <a:solidFill>
                  <a:prstClr val="black"/>
                </a:solidFill>
                <a:latin typeface="Cambria" pitchFamily="18" charset="0"/>
              </a:rPr>
              <a:t>Ic+cwN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31" name="Ορθογώνιο 30"/>
          <p:cNvSpPr/>
          <p:nvPr/>
        </p:nvSpPr>
        <p:spPr>
          <a:xfrm>
            <a:off x="9362256" y="1988840"/>
            <a:ext cx="1558280" cy="5040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AD’= </a:t>
            </a:r>
            <a:r>
              <a:rPr lang="en-US" dirty="0" err="1">
                <a:solidFill>
                  <a:prstClr val="black"/>
                </a:solidFill>
                <a:latin typeface="Cambria" pitchFamily="18" charset="0"/>
              </a:rPr>
              <a:t>Ic+cw’N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cxnSp>
        <p:nvCxnSpPr>
          <p:cNvPr id="33" name="Ευθεία γραμμή σύνδεσης 32"/>
          <p:cNvCxnSpPr>
            <a:cxnSpLocks/>
          </p:cNvCxnSpPr>
          <p:nvPr/>
        </p:nvCxnSpPr>
        <p:spPr>
          <a:xfrm>
            <a:off x="5663952" y="3933056"/>
            <a:ext cx="0" cy="1944216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Ευθεία γραμμή σύνδεσης 33"/>
          <p:cNvCxnSpPr>
            <a:cxnSpLocks/>
          </p:cNvCxnSpPr>
          <p:nvPr/>
        </p:nvCxnSpPr>
        <p:spPr>
          <a:xfrm>
            <a:off x="6888088" y="3104964"/>
            <a:ext cx="0" cy="277650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Ορθογώνιο 35"/>
          <p:cNvSpPr/>
          <p:nvPr/>
        </p:nvSpPr>
        <p:spPr>
          <a:xfrm>
            <a:off x="5447928" y="6021288"/>
            <a:ext cx="576064" cy="5040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N*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37" name="Ορθογώνιο 36"/>
          <p:cNvSpPr/>
          <p:nvPr/>
        </p:nvSpPr>
        <p:spPr>
          <a:xfrm>
            <a:off x="6672064" y="6021288"/>
            <a:ext cx="720080" cy="5040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N’*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cxnSp>
        <p:nvCxnSpPr>
          <p:cNvPr id="38" name="Ευθεία γραμμή σύνδεσης 37"/>
          <p:cNvCxnSpPr/>
          <p:nvPr/>
        </p:nvCxnSpPr>
        <p:spPr>
          <a:xfrm flipV="1">
            <a:off x="2737520" y="3933056"/>
            <a:ext cx="2926432" cy="144016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Ευθεία γραμμή σύνδεσης 40"/>
          <p:cNvCxnSpPr/>
          <p:nvPr/>
        </p:nvCxnSpPr>
        <p:spPr>
          <a:xfrm flipV="1">
            <a:off x="2737520" y="3104964"/>
            <a:ext cx="4150568" cy="31812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Ορθογώνιο 43"/>
          <p:cNvSpPr/>
          <p:nvPr/>
        </p:nvSpPr>
        <p:spPr>
          <a:xfrm>
            <a:off x="2135560" y="4005065"/>
            <a:ext cx="504056" cy="28803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Y*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45" name="Ορθογώνιο 44"/>
          <p:cNvSpPr/>
          <p:nvPr/>
        </p:nvSpPr>
        <p:spPr>
          <a:xfrm>
            <a:off x="2135560" y="3050655"/>
            <a:ext cx="504056" cy="31451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Y’*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46" name="Ορθογώνιο 45"/>
          <p:cNvSpPr/>
          <p:nvPr/>
        </p:nvSpPr>
        <p:spPr>
          <a:xfrm>
            <a:off x="2855640" y="1268760"/>
            <a:ext cx="5400600" cy="7200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l-GR" dirty="0">
                <a:solidFill>
                  <a:prstClr val="black"/>
                </a:solidFill>
                <a:latin typeface="Cambria" pitchFamily="18" charset="0"/>
              </a:rPr>
              <a:t>Αύξηση μισθού με σταθερή επένδυση </a:t>
            </a:r>
            <a:r>
              <a:rPr lang="el-GR" dirty="0">
                <a:solidFill>
                  <a:prstClr val="black"/>
                </a:solidFill>
                <a:latin typeface="Cambria" pitchFamily="18" charset="0"/>
                <a:sym typeface="Wingdings" pitchFamily="2" charset="2"/>
              </a:rPr>
              <a:t> Ν, </a:t>
            </a:r>
            <a:r>
              <a:rPr lang="en-US" dirty="0">
                <a:solidFill>
                  <a:prstClr val="black"/>
                </a:solidFill>
                <a:latin typeface="Cambria" pitchFamily="18" charset="0"/>
                <a:sym typeface="Wingdings" pitchFamily="2" charset="2"/>
              </a:rPr>
              <a:t>AD, Y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cxnSp>
        <p:nvCxnSpPr>
          <p:cNvPr id="48" name="Ευθύγραμμο βέλος σύνδεσης 47"/>
          <p:cNvCxnSpPr/>
          <p:nvPr/>
        </p:nvCxnSpPr>
        <p:spPr>
          <a:xfrm flipV="1">
            <a:off x="7783151" y="1435223"/>
            <a:ext cx="0" cy="36004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Ορθογώνιο 51"/>
          <p:cNvSpPr/>
          <p:nvPr/>
        </p:nvSpPr>
        <p:spPr>
          <a:xfrm>
            <a:off x="2927648" y="2240868"/>
            <a:ext cx="4104456" cy="4680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>
                <a:solidFill>
                  <a:prstClr val="black"/>
                </a:solidFill>
                <a:latin typeface="Cambria" pitchFamily="18" charset="0"/>
              </a:rPr>
              <a:t>Wage</a:t>
            </a:r>
            <a:r>
              <a:rPr lang="el-GR" sz="2000" dirty="0">
                <a:solidFill>
                  <a:prstClr val="black"/>
                </a:solidFill>
                <a:latin typeface="Cambria" pitchFamily="18" charset="0"/>
              </a:rPr>
              <a:t>-</a:t>
            </a:r>
            <a:r>
              <a:rPr lang="en-US" sz="2000" dirty="0">
                <a:solidFill>
                  <a:prstClr val="black"/>
                </a:solidFill>
                <a:latin typeface="Cambria" pitchFamily="18" charset="0"/>
              </a:rPr>
              <a:t>led employment regime </a:t>
            </a:r>
            <a:endParaRPr lang="el-GR" sz="2000" dirty="0">
              <a:solidFill>
                <a:prstClr val="black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8831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981200" y="116632"/>
            <a:ext cx="8229600" cy="504056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FF0000"/>
                </a:solidFill>
                <a:latin typeface="Cambria" pitchFamily="18" charset="0"/>
              </a:rPr>
              <a:t>Μισθοί, συνολική ζήτηση και ανεργία - Ε’</a:t>
            </a:r>
            <a:endParaRPr lang="el-GR" sz="28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775520" y="836712"/>
            <a:ext cx="8640960" cy="583264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>
                <a:latin typeface="Cambria" pitchFamily="18" charset="0"/>
              </a:rPr>
              <a:t>C = </a:t>
            </a:r>
            <a:r>
              <a:rPr lang="en-US" dirty="0" err="1">
                <a:latin typeface="Cambria" pitchFamily="18" charset="0"/>
              </a:rPr>
              <a:t>cwN</a:t>
            </a:r>
            <a:endParaRPr lang="en-US" dirty="0">
              <a:latin typeface="Cambria" pitchFamily="18" charset="0"/>
            </a:endParaRPr>
          </a:p>
          <a:p>
            <a:pPr marL="0" indent="0">
              <a:buNone/>
            </a:pPr>
            <a:r>
              <a:rPr lang="en-US" dirty="0">
                <a:latin typeface="Cambria" pitchFamily="18" charset="0"/>
              </a:rPr>
              <a:t>I = </a:t>
            </a:r>
            <a:r>
              <a:rPr lang="en-US" dirty="0" err="1">
                <a:latin typeface="Cambria" pitchFamily="18" charset="0"/>
              </a:rPr>
              <a:t>Ic</a:t>
            </a:r>
            <a:r>
              <a:rPr lang="en-US" dirty="0">
                <a:latin typeface="Cambria" pitchFamily="18" charset="0"/>
              </a:rPr>
              <a:t> + </a:t>
            </a:r>
            <a:r>
              <a:rPr lang="en-US" dirty="0" err="1">
                <a:latin typeface="Cambria" pitchFamily="18" charset="0"/>
              </a:rPr>
              <a:t>jR</a:t>
            </a:r>
            <a:r>
              <a:rPr lang="en-US" dirty="0">
                <a:latin typeface="Cambria" pitchFamily="18" charset="0"/>
              </a:rPr>
              <a:t> = </a:t>
            </a:r>
            <a:r>
              <a:rPr lang="en-US" dirty="0" err="1">
                <a:latin typeface="Cambria" pitchFamily="18" charset="0"/>
              </a:rPr>
              <a:t>Ic</a:t>
            </a:r>
            <a:r>
              <a:rPr lang="en-US" dirty="0">
                <a:latin typeface="Cambria" pitchFamily="18" charset="0"/>
              </a:rPr>
              <a:t> + j(y-w)</a:t>
            </a:r>
            <a:r>
              <a:rPr lang="el-GR" dirty="0">
                <a:latin typeface="Cambria" pitchFamily="18" charset="0"/>
              </a:rPr>
              <a:t>Ν</a:t>
            </a:r>
            <a:endParaRPr lang="en-US" dirty="0">
              <a:latin typeface="Cambria" pitchFamily="18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Cambria" pitchFamily="18" charset="0"/>
              </a:rPr>
              <a:t>AD</a:t>
            </a:r>
            <a:r>
              <a:rPr lang="en-US" dirty="0">
                <a:latin typeface="Cambria" pitchFamily="18" charset="0"/>
              </a:rPr>
              <a:t> =C+I =</a:t>
            </a:r>
            <a:r>
              <a:rPr lang="en-US" dirty="0" err="1">
                <a:latin typeface="Cambria" pitchFamily="18" charset="0"/>
              </a:rPr>
              <a:t>cwN</a:t>
            </a:r>
            <a:r>
              <a:rPr lang="en-US" dirty="0">
                <a:latin typeface="Cambria" pitchFamily="18" charset="0"/>
              </a:rPr>
              <a:t> + </a:t>
            </a:r>
            <a:r>
              <a:rPr lang="en-US" dirty="0" err="1">
                <a:latin typeface="Cambria" pitchFamily="18" charset="0"/>
              </a:rPr>
              <a:t>Ic</a:t>
            </a:r>
            <a:r>
              <a:rPr lang="en-US" dirty="0">
                <a:latin typeface="Cambria" pitchFamily="18" charset="0"/>
              </a:rPr>
              <a:t> + j(y-w)</a:t>
            </a:r>
            <a:r>
              <a:rPr lang="el-GR" dirty="0">
                <a:latin typeface="Cambria" pitchFamily="18" charset="0"/>
              </a:rPr>
              <a:t>Ν </a:t>
            </a:r>
            <a:r>
              <a:rPr lang="en-US" dirty="0">
                <a:latin typeface="Cambria" pitchFamily="18" charset="0"/>
              </a:rPr>
              <a:t>= </a:t>
            </a:r>
            <a:r>
              <a:rPr lang="en-US" dirty="0" err="1">
                <a:latin typeface="Cambria" pitchFamily="18" charset="0"/>
              </a:rPr>
              <a:t>Ic</a:t>
            </a:r>
            <a:r>
              <a:rPr lang="en-US" dirty="0">
                <a:latin typeface="Cambria" pitchFamily="18" charset="0"/>
              </a:rPr>
              <a:t> + </a:t>
            </a:r>
            <a:r>
              <a:rPr lang="en-US" dirty="0" err="1">
                <a:latin typeface="Cambria" pitchFamily="18" charset="0"/>
              </a:rPr>
              <a:t>cwN</a:t>
            </a:r>
            <a:r>
              <a:rPr lang="en-US" dirty="0">
                <a:latin typeface="Cambria" pitchFamily="18" charset="0"/>
              </a:rPr>
              <a:t> + </a:t>
            </a:r>
            <a:r>
              <a:rPr lang="en-US" dirty="0" err="1">
                <a:latin typeface="Cambria" pitchFamily="18" charset="0"/>
              </a:rPr>
              <a:t>jy</a:t>
            </a:r>
            <a:r>
              <a:rPr lang="el-GR" dirty="0">
                <a:latin typeface="Cambria" pitchFamily="18" charset="0"/>
              </a:rPr>
              <a:t>Ν</a:t>
            </a:r>
            <a:r>
              <a:rPr lang="en-US" dirty="0">
                <a:latin typeface="Cambria" pitchFamily="18" charset="0"/>
              </a:rPr>
              <a:t> –</a:t>
            </a:r>
            <a:r>
              <a:rPr lang="en-US" dirty="0" err="1">
                <a:latin typeface="Cambria" pitchFamily="18" charset="0"/>
              </a:rPr>
              <a:t>jw</a:t>
            </a:r>
            <a:r>
              <a:rPr lang="el-GR" dirty="0">
                <a:latin typeface="Cambria" pitchFamily="18" charset="0"/>
              </a:rPr>
              <a:t>Ν</a:t>
            </a:r>
            <a:r>
              <a:rPr lang="en-US" dirty="0">
                <a:latin typeface="Cambria" pitchFamily="18" charset="0"/>
              </a:rPr>
              <a:t> = </a:t>
            </a:r>
            <a:r>
              <a:rPr lang="en-US" dirty="0" err="1">
                <a:latin typeface="Cambria" pitchFamily="18" charset="0"/>
              </a:rPr>
              <a:t>Ic</a:t>
            </a:r>
            <a:r>
              <a:rPr lang="en-US" dirty="0">
                <a:latin typeface="Cambria" pitchFamily="18" charset="0"/>
              </a:rPr>
              <a:t> + [</a:t>
            </a:r>
            <a:r>
              <a:rPr lang="en-US" dirty="0" err="1">
                <a:latin typeface="Cambria" pitchFamily="18" charset="0"/>
              </a:rPr>
              <a:t>cw</a:t>
            </a:r>
            <a:r>
              <a:rPr lang="en-US" dirty="0">
                <a:latin typeface="Cambria" pitchFamily="18" charset="0"/>
              </a:rPr>
              <a:t> + </a:t>
            </a:r>
            <a:r>
              <a:rPr lang="en-US" dirty="0" err="1">
                <a:latin typeface="Cambria" pitchFamily="18" charset="0"/>
              </a:rPr>
              <a:t>jy</a:t>
            </a:r>
            <a:r>
              <a:rPr lang="en-US" dirty="0">
                <a:latin typeface="Cambria" pitchFamily="18" charset="0"/>
              </a:rPr>
              <a:t> – </a:t>
            </a:r>
            <a:r>
              <a:rPr lang="en-US" dirty="0" err="1">
                <a:latin typeface="Cambria" pitchFamily="18" charset="0"/>
              </a:rPr>
              <a:t>wj</a:t>
            </a:r>
            <a:r>
              <a:rPr lang="en-US" dirty="0">
                <a:latin typeface="Cambria" pitchFamily="18" charset="0"/>
              </a:rPr>
              <a:t>]</a:t>
            </a:r>
            <a:r>
              <a:rPr lang="el-GR" dirty="0">
                <a:latin typeface="Cambria" pitchFamily="18" charset="0"/>
              </a:rPr>
              <a:t>Ν</a:t>
            </a:r>
            <a:r>
              <a:rPr lang="en-US" dirty="0">
                <a:latin typeface="Cambria" pitchFamily="18" charset="0"/>
              </a:rPr>
              <a:t>=</a:t>
            </a:r>
            <a:r>
              <a:rPr lang="en-US" dirty="0" err="1">
                <a:latin typeface="Cambria" pitchFamily="18" charset="0"/>
              </a:rPr>
              <a:t>Ic</a:t>
            </a:r>
            <a:r>
              <a:rPr lang="el-GR" dirty="0">
                <a:latin typeface="Cambria" pitchFamily="18" charset="0"/>
              </a:rPr>
              <a:t>+</a:t>
            </a:r>
            <a:r>
              <a:rPr lang="en-US" dirty="0">
                <a:latin typeface="Cambria" pitchFamily="18" charset="0"/>
              </a:rPr>
              <a:t>          [j(y-w) + </a:t>
            </a:r>
            <a:r>
              <a:rPr lang="en-US" dirty="0" err="1">
                <a:latin typeface="Cambria" pitchFamily="18" charset="0"/>
              </a:rPr>
              <a:t>cw</a:t>
            </a:r>
            <a:r>
              <a:rPr lang="en-US" dirty="0">
                <a:latin typeface="Cambria" pitchFamily="18" charset="0"/>
              </a:rPr>
              <a:t>]</a:t>
            </a:r>
            <a:r>
              <a:rPr lang="el-GR" dirty="0">
                <a:latin typeface="Cambria" pitchFamily="18" charset="0"/>
              </a:rPr>
              <a:t>Ν</a:t>
            </a:r>
            <a:endParaRPr lang="en-US" dirty="0">
              <a:latin typeface="Cambria" pitchFamily="18" charset="0"/>
            </a:endParaRPr>
          </a:p>
          <a:p>
            <a:pPr marL="0" indent="0">
              <a:buNone/>
            </a:pPr>
            <a:r>
              <a:rPr lang="en-US" dirty="0">
                <a:latin typeface="Cambria" pitchFamily="18" charset="0"/>
              </a:rPr>
              <a:t>		                                     						</a:t>
            </a:r>
            <a:r>
              <a:rPr lang="el-GR" dirty="0">
                <a:latin typeface="Cambria" pitchFamily="18" charset="0"/>
              </a:rPr>
              <a:t>                                     </a:t>
            </a:r>
            <a:r>
              <a:rPr lang="en-US" dirty="0">
                <a:latin typeface="Cambria" pitchFamily="18" charset="0"/>
              </a:rPr>
              <a:t>[</a:t>
            </a:r>
            <a:r>
              <a:rPr lang="en-US" dirty="0" err="1">
                <a:latin typeface="Cambria" pitchFamily="18" charset="0"/>
              </a:rPr>
              <a:t>jy</a:t>
            </a:r>
            <a:r>
              <a:rPr lang="en-US" dirty="0">
                <a:latin typeface="Cambria" pitchFamily="18" charset="0"/>
              </a:rPr>
              <a:t> + w(c – j)]</a:t>
            </a:r>
            <a:r>
              <a:rPr lang="el-GR" dirty="0">
                <a:latin typeface="Cambria" pitchFamily="18" charset="0"/>
              </a:rPr>
              <a:t>Ν</a:t>
            </a:r>
          </a:p>
          <a:p>
            <a:r>
              <a:rPr lang="el-GR" dirty="0">
                <a:latin typeface="Cambria" pitchFamily="18" charset="0"/>
              </a:rPr>
              <a:t>Επειδή </a:t>
            </a:r>
            <a:r>
              <a:rPr lang="en-US" dirty="0">
                <a:latin typeface="Cambria" pitchFamily="18" charset="0"/>
              </a:rPr>
              <a:t>y-w &gt; 0 </a:t>
            </a:r>
            <a:r>
              <a:rPr lang="el-GR" dirty="0">
                <a:latin typeface="Cambria" pitchFamily="18" charset="0"/>
              </a:rPr>
              <a:t>η επίδραση του </a:t>
            </a:r>
            <a:r>
              <a:rPr lang="en-US" dirty="0">
                <a:latin typeface="Cambria" pitchFamily="18" charset="0"/>
              </a:rPr>
              <a:t>j </a:t>
            </a:r>
            <a:r>
              <a:rPr lang="el-GR" dirty="0">
                <a:latin typeface="Cambria" pitchFamily="18" charset="0"/>
              </a:rPr>
              <a:t>στην </a:t>
            </a:r>
            <a:r>
              <a:rPr lang="en-US" dirty="0">
                <a:latin typeface="Cambria" pitchFamily="18" charset="0"/>
              </a:rPr>
              <a:t>AD </a:t>
            </a:r>
            <a:r>
              <a:rPr lang="el-GR" dirty="0">
                <a:latin typeface="Cambria" pitchFamily="18" charset="0"/>
              </a:rPr>
              <a:t>και στην Ν είναι θετική</a:t>
            </a:r>
          </a:p>
          <a:p>
            <a:r>
              <a:rPr lang="el-GR" dirty="0">
                <a:latin typeface="Cambria" pitchFamily="18" charset="0"/>
              </a:rPr>
              <a:t>Επειδή </a:t>
            </a:r>
            <a:r>
              <a:rPr lang="en-US" dirty="0">
                <a:latin typeface="Cambria" pitchFamily="18" charset="0"/>
              </a:rPr>
              <a:t>c-j ⋛0 </a:t>
            </a:r>
            <a:r>
              <a:rPr lang="el-GR" dirty="0">
                <a:latin typeface="Cambria" pitchFamily="18" charset="0"/>
              </a:rPr>
              <a:t>η επίδραση του </a:t>
            </a:r>
            <a:r>
              <a:rPr lang="en-US" dirty="0">
                <a:latin typeface="Cambria" pitchFamily="18" charset="0"/>
              </a:rPr>
              <a:t>w </a:t>
            </a:r>
            <a:r>
              <a:rPr lang="el-GR" dirty="0">
                <a:latin typeface="Cambria" pitchFamily="18" charset="0"/>
              </a:rPr>
              <a:t>στην </a:t>
            </a:r>
            <a:r>
              <a:rPr lang="en-US" dirty="0">
                <a:latin typeface="Cambria" pitchFamily="18" charset="0"/>
              </a:rPr>
              <a:t>AD </a:t>
            </a:r>
            <a:r>
              <a:rPr lang="el-GR" dirty="0">
                <a:latin typeface="Cambria" pitchFamily="18" charset="0"/>
              </a:rPr>
              <a:t>και στην απασχόληση Ν είναι αμφίβολη. </a:t>
            </a:r>
            <a:r>
              <a:rPr lang="en-US" dirty="0">
                <a:latin typeface="Cambria" pitchFamily="18" charset="0"/>
              </a:rPr>
              <a:t>			</a:t>
            </a:r>
            <a:endParaRPr lang="el-GR" dirty="0">
              <a:latin typeface="Cambria" pitchFamily="18" charset="0"/>
            </a:endParaRPr>
          </a:p>
        </p:txBody>
      </p:sp>
      <p:cxnSp>
        <p:nvCxnSpPr>
          <p:cNvPr id="5" name="Ευθύγραμμο βέλος σύνδεσης 4"/>
          <p:cNvCxnSpPr>
            <a:cxnSpLocks/>
          </p:cNvCxnSpPr>
          <p:nvPr/>
        </p:nvCxnSpPr>
        <p:spPr>
          <a:xfrm>
            <a:off x="6096000" y="2739743"/>
            <a:ext cx="55138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Ευθύγραμμο βέλος σύνδεσης 5"/>
          <p:cNvCxnSpPr/>
          <p:nvPr/>
        </p:nvCxnSpPr>
        <p:spPr>
          <a:xfrm>
            <a:off x="6096000" y="2883758"/>
            <a:ext cx="446273" cy="66223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21416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981200" y="28575"/>
            <a:ext cx="8229600" cy="692696"/>
          </a:xfrm>
        </p:spPr>
        <p:txBody>
          <a:bodyPr>
            <a:normAutofit/>
          </a:bodyPr>
          <a:lstStyle/>
          <a:p>
            <a:r>
              <a:rPr lang="el-GR" sz="3100" dirty="0">
                <a:solidFill>
                  <a:srgbClr val="FF0000"/>
                </a:solidFill>
                <a:latin typeface="Cambria" pitchFamily="18" charset="0"/>
              </a:rPr>
              <a:t>Μισθοί συνολική ζήτηση και ανεργία – Ε’</a:t>
            </a:r>
            <a:endParaRPr lang="el-G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Θέση περιεχομένου 2"/>
              <p:cNvSpPr>
                <a:spLocks noGrp="1"/>
              </p:cNvSpPr>
              <p:nvPr>
                <p:ph idx="1"/>
              </p:nvPr>
            </p:nvSpPr>
            <p:spPr>
              <a:xfrm>
                <a:off x="1775520" y="908720"/>
                <a:ext cx="8640960" cy="5616624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 algn="just">
                  <a:buNone/>
                </a:pPr>
                <a:r>
                  <a:rPr lang="el-GR" dirty="0">
                    <a:latin typeface="Cambria" pitchFamily="18" charset="0"/>
                  </a:rPr>
                  <a:t>Ν*		   </a:t>
                </a:r>
                <a:r>
                  <a:rPr lang="en-US" dirty="0">
                    <a:latin typeface="Cambria" pitchFamily="18" charset="0"/>
                  </a:rPr>
                  <a:t>AS = AD </a:t>
                </a:r>
                <a:r>
                  <a:rPr lang="en-US" dirty="0">
                    <a:latin typeface="Cambria" pitchFamily="18" charset="0"/>
                    <a:sym typeface="Wingdings" pitchFamily="2" charset="2"/>
                  </a:rPr>
                  <a:t> y N = c w N + </a:t>
                </a:r>
                <a:r>
                  <a:rPr lang="en-US" dirty="0" err="1">
                    <a:latin typeface="Cambria" pitchFamily="18" charset="0"/>
                    <a:sym typeface="Wingdings" pitchFamily="2" charset="2"/>
                  </a:rPr>
                  <a:t>Ic</a:t>
                </a:r>
                <a:r>
                  <a:rPr lang="en-US" dirty="0">
                    <a:latin typeface="Cambria" pitchFamily="18" charset="0"/>
                    <a:sym typeface="Wingdings" pitchFamily="2" charset="2"/>
                  </a:rPr>
                  <a:t> + j R</a:t>
                </a:r>
                <a:endParaRPr lang="el-GR" dirty="0">
                  <a:latin typeface="Cambria" pitchFamily="18" charset="0"/>
                  <a:sym typeface="Wingdings" pitchFamily="2" charset="2"/>
                </a:endParaRPr>
              </a:p>
              <a:p>
                <a:pPr algn="just">
                  <a:buFont typeface="Wingdings" pitchFamily="2" charset="2"/>
                  <a:buChar char="à"/>
                </a:pPr>
                <a:r>
                  <a:rPr lang="en-US" dirty="0">
                    <a:latin typeface="Cambria" pitchFamily="18" charset="0"/>
                    <a:sym typeface="Wingdings" pitchFamily="2" charset="2"/>
                  </a:rPr>
                  <a:t>y N-c w N = </a:t>
                </a:r>
                <a:r>
                  <a:rPr lang="en-US" dirty="0" err="1">
                    <a:latin typeface="Cambria" pitchFamily="18" charset="0"/>
                    <a:sym typeface="Wingdings" pitchFamily="2" charset="2"/>
                  </a:rPr>
                  <a:t>Ic</a:t>
                </a:r>
                <a:r>
                  <a:rPr lang="en-US" dirty="0">
                    <a:latin typeface="Cambria" pitchFamily="18" charset="0"/>
                    <a:sym typeface="Wingdings" pitchFamily="2" charset="2"/>
                  </a:rPr>
                  <a:t> +j (y - w)</a:t>
                </a:r>
                <a:r>
                  <a:rPr lang="el-GR" dirty="0">
                    <a:latin typeface="Cambria" pitchFamily="18" charset="0"/>
                    <a:sym typeface="Wingdings" pitchFamily="2" charset="2"/>
                  </a:rPr>
                  <a:t>Ν</a:t>
                </a:r>
                <a:r>
                  <a:rPr lang="en-US" dirty="0">
                    <a:latin typeface="Cambria" pitchFamily="18" charset="0"/>
                    <a:sym typeface="Wingdings" pitchFamily="2" charset="2"/>
                  </a:rPr>
                  <a:t> </a:t>
                </a:r>
                <a:endParaRPr lang="el-GR" dirty="0">
                  <a:latin typeface="Cambria" pitchFamily="18" charset="0"/>
                  <a:sym typeface="Wingdings" pitchFamily="2" charset="2"/>
                </a:endParaRPr>
              </a:p>
              <a:p>
                <a:pPr algn="just">
                  <a:buFont typeface="Wingdings" pitchFamily="2" charset="2"/>
                  <a:buChar char="à"/>
                </a:pPr>
                <a:r>
                  <a:rPr lang="en-US" dirty="0">
                    <a:latin typeface="Cambria" pitchFamily="18" charset="0"/>
                    <a:sym typeface="Wingdings" pitchFamily="2" charset="2"/>
                  </a:rPr>
                  <a:t>y N – c w N = </a:t>
                </a:r>
                <a:r>
                  <a:rPr lang="en-US" dirty="0" err="1">
                    <a:latin typeface="Cambria" pitchFamily="18" charset="0"/>
                    <a:sym typeface="Wingdings" pitchFamily="2" charset="2"/>
                  </a:rPr>
                  <a:t>Ic</a:t>
                </a:r>
                <a:r>
                  <a:rPr lang="en-US" dirty="0">
                    <a:latin typeface="Cambria" pitchFamily="18" charset="0"/>
                    <a:sym typeface="Wingdings" pitchFamily="2" charset="2"/>
                  </a:rPr>
                  <a:t> +j y N – j w N </a:t>
                </a:r>
                <a:endParaRPr lang="el-GR" dirty="0">
                  <a:latin typeface="Cambria" pitchFamily="18" charset="0"/>
                  <a:sym typeface="Wingdings" pitchFamily="2" charset="2"/>
                </a:endParaRPr>
              </a:p>
              <a:p>
                <a:pPr algn="just">
                  <a:buFont typeface="Wingdings" pitchFamily="2" charset="2"/>
                  <a:buChar char="à"/>
                </a:pPr>
                <a:r>
                  <a:rPr lang="en-US" dirty="0">
                    <a:latin typeface="Cambria" pitchFamily="18" charset="0"/>
                    <a:sym typeface="Wingdings" pitchFamily="2" charset="2"/>
                  </a:rPr>
                  <a:t>y N – c w N – j y N + j w N = </a:t>
                </a:r>
                <a:r>
                  <a:rPr lang="en-US" dirty="0" err="1">
                    <a:latin typeface="Cambria" pitchFamily="18" charset="0"/>
                    <a:sym typeface="Wingdings" pitchFamily="2" charset="2"/>
                  </a:rPr>
                  <a:t>Ic</a:t>
                </a:r>
                <a:r>
                  <a:rPr lang="en-US" dirty="0">
                    <a:latin typeface="Cambria" pitchFamily="18" charset="0"/>
                    <a:sym typeface="Wingdings" pitchFamily="2" charset="2"/>
                  </a:rPr>
                  <a:t> </a:t>
                </a:r>
                <a:endParaRPr lang="el-GR" dirty="0">
                  <a:latin typeface="Cambria" pitchFamily="18" charset="0"/>
                  <a:sym typeface="Wingdings" pitchFamily="2" charset="2"/>
                </a:endParaRPr>
              </a:p>
              <a:p>
                <a:pPr algn="just">
                  <a:buFont typeface="Wingdings" pitchFamily="2" charset="2"/>
                  <a:buChar char="à"/>
                </a:pPr>
                <a:r>
                  <a:rPr lang="en-US" dirty="0">
                    <a:latin typeface="Cambria" pitchFamily="18" charset="0"/>
                    <a:sym typeface="Wingdings" pitchFamily="2" charset="2"/>
                  </a:rPr>
                  <a:t>[y – c w –j y + j w]</a:t>
                </a:r>
                <a:r>
                  <a:rPr lang="el-GR" dirty="0">
                    <a:latin typeface="Cambria" pitchFamily="18" charset="0"/>
                    <a:sym typeface="Wingdings" pitchFamily="2" charset="2"/>
                  </a:rPr>
                  <a:t>Ν</a:t>
                </a:r>
                <a:r>
                  <a:rPr lang="en-US" dirty="0">
                    <a:latin typeface="Cambria" pitchFamily="18" charset="0"/>
                    <a:sym typeface="Wingdings" pitchFamily="2" charset="2"/>
                  </a:rPr>
                  <a:t> = </a:t>
                </a:r>
                <a:r>
                  <a:rPr lang="en-US" dirty="0" err="1">
                    <a:latin typeface="Cambria" pitchFamily="18" charset="0"/>
                    <a:sym typeface="Wingdings" pitchFamily="2" charset="2"/>
                  </a:rPr>
                  <a:t>Ic</a:t>
                </a:r>
                <a:r>
                  <a:rPr lang="en-US" dirty="0">
                    <a:latin typeface="Cambria" pitchFamily="18" charset="0"/>
                    <a:sym typeface="Wingdings" pitchFamily="2" charset="2"/>
                  </a:rPr>
                  <a:t> </a:t>
                </a:r>
                <a:endParaRPr lang="el-GR" dirty="0">
                  <a:latin typeface="Cambria" pitchFamily="18" charset="0"/>
                  <a:sym typeface="Wingdings" pitchFamily="2" charset="2"/>
                </a:endParaRPr>
              </a:p>
              <a:p>
                <a:pPr algn="just">
                  <a:buFont typeface="Wingdings" pitchFamily="2" charset="2"/>
                  <a:buChar char="à"/>
                </a:pPr>
                <a:r>
                  <a:rPr lang="en-US" dirty="0">
                    <a:latin typeface="Cambria" pitchFamily="18" charset="0"/>
                    <a:sym typeface="Wingdings" pitchFamily="2" charset="2"/>
                  </a:rPr>
                  <a:t>[y –j y – c w + j w]</a:t>
                </a:r>
                <a:r>
                  <a:rPr lang="el-GR" dirty="0">
                    <a:latin typeface="Cambria" pitchFamily="18" charset="0"/>
                    <a:sym typeface="Wingdings" pitchFamily="2" charset="2"/>
                  </a:rPr>
                  <a:t>Ν</a:t>
                </a:r>
                <a:r>
                  <a:rPr lang="en-US" dirty="0">
                    <a:latin typeface="Cambria" pitchFamily="18" charset="0"/>
                    <a:sym typeface="Wingdings" pitchFamily="2" charset="2"/>
                  </a:rPr>
                  <a:t>= </a:t>
                </a:r>
                <a:r>
                  <a:rPr lang="en-US" dirty="0" err="1">
                    <a:latin typeface="Cambria" pitchFamily="18" charset="0"/>
                    <a:sym typeface="Wingdings" pitchFamily="2" charset="2"/>
                  </a:rPr>
                  <a:t>Ic</a:t>
                </a:r>
                <a:r>
                  <a:rPr lang="en-US" dirty="0">
                    <a:latin typeface="Cambria" pitchFamily="18" charset="0"/>
                    <a:sym typeface="Wingdings" pitchFamily="2" charset="2"/>
                  </a:rPr>
                  <a:t> </a:t>
                </a:r>
                <a:endParaRPr lang="el-GR" dirty="0">
                  <a:latin typeface="Cambria" pitchFamily="18" charset="0"/>
                  <a:sym typeface="Wingdings" pitchFamily="2" charset="2"/>
                </a:endParaRPr>
              </a:p>
              <a:p>
                <a:pPr marL="0" indent="0" algn="just">
                  <a:buNone/>
                </a:pPr>
                <a:r>
                  <a:rPr lang="en-US" dirty="0">
                    <a:latin typeface="Cambria" pitchFamily="18" charset="0"/>
                    <a:sym typeface="Wingdings" pitchFamily="2" charset="2"/>
                  </a:rPr>
                  <a:t>[ y (1- j) – w (c - j)]</a:t>
                </a:r>
                <a:r>
                  <a:rPr lang="el-GR" dirty="0">
                    <a:latin typeface="Cambria" pitchFamily="18" charset="0"/>
                    <a:sym typeface="Wingdings" pitchFamily="2" charset="2"/>
                  </a:rPr>
                  <a:t>Ν</a:t>
                </a:r>
                <a:r>
                  <a:rPr lang="en-US" dirty="0">
                    <a:latin typeface="Cambria" pitchFamily="18" charset="0"/>
                    <a:sym typeface="Wingdings" pitchFamily="2" charset="2"/>
                  </a:rPr>
                  <a:t>=</a:t>
                </a:r>
                <a:r>
                  <a:rPr lang="en-US" dirty="0" err="1">
                    <a:latin typeface="Cambria" pitchFamily="18" charset="0"/>
                    <a:sym typeface="Wingdings" pitchFamily="2" charset="2"/>
                  </a:rPr>
                  <a:t>Ic</a:t>
                </a:r>
                <a:r>
                  <a:rPr lang="en-US" dirty="0">
                    <a:latin typeface="Cambria" pitchFamily="18" charset="0"/>
                    <a:sym typeface="Wingdings" pitchFamily="2" charset="2"/>
                  </a:rPr>
                  <a:t>  </a:t>
                </a:r>
                <a:endParaRPr lang="en-US" b="1" i="1" dirty="0">
                  <a:solidFill>
                    <a:srgbClr val="FF0000"/>
                  </a:solidFill>
                  <a:latin typeface="Cambria Math"/>
                  <a:sym typeface="Wingdings" pitchFamily="2" charset="2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b="1" i="1" smtClean="0">
                          <a:solidFill>
                            <a:srgbClr val="FF0000"/>
                          </a:solidFill>
                          <a:latin typeface="Cambria Math"/>
                          <a:sym typeface="Wingdings" pitchFamily="2" charset="2"/>
                        </a:rPr>
                        <m:t>𝑵</m:t>
                      </m:r>
                      <m:r>
                        <a:rPr lang="en-US" sz="2600" b="1" i="1" smtClean="0">
                          <a:solidFill>
                            <a:srgbClr val="FF0000"/>
                          </a:solidFill>
                          <a:latin typeface="Cambria Math"/>
                          <a:sym typeface="Wingdings" pitchFamily="2" charset="2"/>
                        </a:rPr>
                        <m:t>∗=</m:t>
                      </m:r>
                      <m:f>
                        <m:fPr>
                          <m:ctrlPr>
                            <a:rPr lang="en-US" sz="2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sz="2600" b="1" i="1" smtClean="0">
                              <a:solidFill>
                                <a:srgbClr val="FF0000"/>
                              </a:solidFill>
                              <a:latin typeface="Cambria Math"/>
                              <a:sym typeface="Wingdings" pitchFamily="2" charset="2"/>
                            </a:rPr>
                            <m:t>𝑰𝒄</m:t>
                          </m:r>
                          <m:r>
                            <a:rPr lang="en-US" sz="2600" b="1" i="1" smtClean="0">
                              <a:solidFill>
                                <a:srgbClr val="FF0000"/>
                              </a:solidFill>
                              <a:latin typeface="Cambria Math"/>
                              <a:sym typeface="Wingdings" pitchFamily="2" charset="2"/>
                            </a:rPr>
                            <m:t> (+</m:t>
                          </m:r>
                          <m:r>
                            <a:rPr lang="en-US" sz="2600" b="1" i="1" smtClean="0">
                              <a:solidFill>
                                <a:srgbClr val="FF0000"/>
                              </a:solidFill>
                              <a:latin typeface="Cambria Math"/>
                              <a:sym typeface="Wingdings" pitchFamily="2" charset="2"/>
                            </a:rPr>
                            <m:t>𝑩</m:t>
                          </m:r>
                          <m:r>
                            <a:rPr lang="en-US" sz="2600" b="1" i="1" smtClean="0">
                              <a:solidFill>
                                <a:srgbClr val="FF0000"/>
                              </a:solidFill>
                              <a:latin typeface="Cambria Math"/>
                              <a:sym typeface="Wingdings" pitchFamily="2" charset="2"/>
                            </a:rPr>
                            <m:t>)</m:t>
                          </m:r>
                        </m:num>
                        <m:den>
                          <m:r>
                            <a:rPr lang="en-US" sz="2600" b="1" i="1" smtClean="0">
                              <a:solidFill>
                                <a:srgbClr val="FF0000"/>
                              </a:solidFill>
                              <a:latin typeface="Cambria Math"/>
                              <a:sym typeface="Wingdings" pitchFamily="2" charset="2"/>
                            </a:rPr>
                            <m:t>[</m:t>
                          </m:r>
                          <m:r>
                            <a:rPr lang="en-US" sz="2600" b="1" i="1" smtClean="0">
                              <a:solidFill>
                                <a:srgbClr val="FF0000"/>
                              </a:solidFill>
                              <a:latin typeface="Cambria Math"/>
                              <a:sym typeface="Wingdings" pitchFamily="2" charset="2"/>
                            </a:rPr>
                            <m:t>𝒚</m:t>
                          </m:r>
                          <m:d>
                            <m:dPr>
                              <m:ctrlPr>
                                <a:rPr lang="en-US" sz="2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dPr>
                            <m:e>
                              <m:r>
                                <a:rPr lang="en-US" sz="26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sym typeface="Wingdings" pitchFamily="2" charset="2"/>
                                </a:rPr>
                                <m:t>𝟏</m:t>
                              </m:r>
                              <m:r>
                                <a:rPr lang="en-US" sz="26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sym typeface="Wingdings" pitchFamily="2" charset="2"/>
                                </a:rPr>
                                <m:t>−</m:t>
                              </m:r>
                              <m:r>
                                <a:rPr lang="en-US" sz="2600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sym typeface="Wingdings" pitchFamily="2" charset="2"/>
                                </a:rPr>
                                <m:t>𝒋</m:t>
                              </m:r>
                            </m:e>
                          </m:d>
                          <m:r>
                            <a:rPr lang="en-US" sz="2600" b="1" i="1" smtClean="0">
                              <a:solidFill>
                                <a:srgbClr val="FF0000"/>
                              </a:solidFill>
                              <a:latin typeface="Cambria Math"/>
                              <a:sym typeface="Wingdings" pitchFamily="2" charset="2"/>
                            </a:rPr>
                            <m:t>−</m:t>
                          </m:r>
                          <m:r>
                            <a:rPr lang="en-US" sz="2600" b="1" i="1" smtClean="0">
                              <a:solidFill>
                                <a:srgbClr val="FF0000"/>
                              </a:solidFill>
                              <a:latin typeface="Cambria Math"/>
                              <a:sym typeface="Wingdings" pitchFamily="2" charset="2"/>
                            </a:rPr>
                            <m:t>𝒘</m:t>
                          </m:r>
                          <m:r>
                            <a:rPr lang="en-US" sz="2600" b="1" i="1" smtClean="0">
                              <a:solidFill>
                                <a:srgbClr val="FF0000"/>
                              </a:solidFill>
                              <a:latin typeface="Cambria Math"/>
                              <a:sym typeface="Wingdings" pitchFamily="2" charset="2"/>
                            </a:rPr>
                            <m:t>(</m:t>
                          </m:r>
                          <m:r>
                            <a:rPr lang="en-US" sz="2600" b="1" i="1" smtClean="0">
                              <a:solidFill>
                                <a:srgbClr val="FF0000"/>
                              </a:solidFill>
                              <a:latin typeface="Cambria Math"/>
                              <a:sym typeface="Wingdings" pitchFamily="2" charset="2"/>
                            </a:rPr>
                            <m:t>𝒄</m:t>
                          </m:r>
                          <m:r>
                            <a:rPr lang="en-US" sz="2600" b="1" i="1" smtClean="0">
                              <a:solidFill>
                                <a:srgbClr val="FF0000"/>
                              </a:solidFill>
                              <a:latin typeface="Cambria Math"/>
                              <a:sym typeface="Wingdings" pitchFamily="2" charset="2"/>
                            </a:rPr>
                            <m:t>−</m:t>
                          </m:r>
                          <m:r>
                            <a:rPr lang="en-US" sz="2600" b="1" i="1" smtClean="0">
                              <a:solidFill>
                                <a:srgbClr val="FF0000"/>
                              </a:solidFill>
                              <a:latin typeface="Cambria Math"/>
                              <a:sym typeface="Wingdings" pitchFamily="2" charset="2"/>
                            </a:rPr>
                            <m:t>𝒋</m:t>
                          </m:r>
                          <m:r>
                            <a:rPr lang="en-US" sz="2600" b="1" i="1" smtClean="0">
                              <a:solidFill>
                                <a:srgbClr val="FF0000"/>
                              </a:solidFill>
                              <a:latin typeface="Cambria Math"/>
                              <a:sym typeface="Wingdings" pitchFamily="2" charset="2"/>
                            </a:rPr>
                            <m:t>)]</m:t>
                          </m:r>
                        </m:den>
                      </m:f>
                    </m:oMath>
                  </m:oMathPara>
                </a14:m>
                <a:endParaRPr lang="el-GR" b="1" dirty="0">
                  <a:latin typeface="Cambria" pitchFamily="18" charset="0"/>
                </a:endParaRPr>
              </a:p>
              <a:p>
                <a:pPr marL="0" indent="0" algn="just">
                  <a:buNone/>
                </a:pPr>
                <a:endParaRPr lang="en-US" b="1" dirty="0">
                  <a:latin typeface="Cambria" pitchFamily="18" charset="0"/>
                </a:endParaRPr>
              </a:p>
              <a:p>
                <a:pPr marL="0" indent="0" algn="just">
                  <a:buNone/>
                </a:pPr>
                <a:r>
                  <a:rPr lang="en-US" dirty="0">
                    <a:latin typeface="Cambria" pitchFamily="18" charset="0"/>
                  </a:rPr>
                  <a:t>c – j &gt; 0 </a:t>
                </a:r>
                <a:r>
                  <a:rPr lang="en-US" dirty="0">
                    <a:latin typeface="Cambria" pitchFamily="18" charset="0"/>
                    <a:sym typeface="Wingdings" pitchFamily="2" charset="2"/>
                  </a:rPr>
                  <a:t> w   N*</a:t>
                </a:r>
              </a:p>
              <a:p>
                <a:pPr marL="0" indent="0" algn="just">
                  <a:buNone/>
                </a:pPr>
                <a:r>
                  <a:rPr lang="en-US" dirty="0">
                    <a:latin typeface="Cambria" pitchFamily="18" charset="0"/>
                    <a:sym typeface="Wingdings" pitchFamily="2" charset="2"/>
                  </a:rPr>
                  <a:t>c</a:t>
                </a:r>
                <a:r>
                  <a:rPr lang="el-GR" dirty="0">
                    <a:latin typeface="Cambria" pitchFamily="18" charset="0"/>
                    <a:sym typeface="Wingdings" pitchFamily="2" charset="2"/>
                  </a:rPr>
                  <a:t> </a:t>
                </a:r>
                <a:r>
                  <a:rPr lang="en-US" dirty="0">
                    <a:latin typeface="Cambria" pitchFamily="18" charset="0"/>
                    <a:sym typeface="Wingdings" pitchFamily="2" charset="2"/>
                  </a:rPr>
                  <a:t>–</a:t>
                </a:r>
                <a:r>
                  <a:rPr lang="el-GR" dirty="0">
                    <a:latin typeface="Cambria" pitchFamily="18" charset="0"/>
                    <a:sym typeface="Wingdings" pitchFamily="2" charset="2"/>
                  </a:rPr>
                  <a:t> </a:t>
                </a:r>
                <a:r>
                  <a:rPr lang="en-US" dirty="0">
                    <a:latin typeface="Cambria" pitchFamily="18" charset="0"/>
                    <a:sym typeface="Wingdings" pitchFamily="2" charset="2"/>
                  </a:rPr>
                  <a:t>j</a:t>
                </a:r>
                <a:r>
                  <a:rPr lang="el-GR" dirty="0">
                    <a:latin typeface="Cambria" pitchFamily="18" charset="0"/>
                    <a:sym typeface="Wingdings" pitchFamily="2" charset="2"/>
                  </a:rPr>
                  <a:t> </a:t>
                </a:r>
                <a:r>
                  <a:rPr lang="en-US" dirty="0">
                    <a:latin typeface="Cambria" pitchFamily="18" charset="0"/>
                    <a:sym typeface="Wingdings" pitchFamily="2" charset="2"/>
                  </a:rPr>
                  <a:t>&lt;</a:t>
                </a:r>
                <a:r>
                  <a:rPr lang="el-GR" dirty="0">
                    <a:latin typeface="Cambria" pitchFamily="18" charset="0"/>
                    <a:sym typeface="Wingdings" pitchFamily="2" charset="2"/>
                  </a:rPr>
                  <a:t> </a:t>
                </a:r>
                <a:r>
                  <a:rPr lang="en-US" dirty="0">
                    <a:latin typeface="Cambria" pitchFamily="18" charset="0"/>
                    <a:sym typeface="Wingdings" pitchFamily="2" charset="2"/>
                  </a:rPr>
                  <a:t>0  w  </a:t>
                </a:r>
                <a:r>
                  <a:rPr lang="el-GR" dirty="0">
                    <a:latin typeface="Cambria" pitchFamily="18" charset="0"/>
                    <a:sym typeface="Wingdings" pitchFamily="2" charset="2"/>
                  </a:rPr>
                  <a:t> </a:t>
                </a:r>
                <a:r>
                  <a:rPr lang="en-US" dirty="0">
                    <a:latin typeface="Cambria" pitchFamily="18" charset="0"/>
                    <a:sym typeface="Wingdings" pitchFamily="2" charset="2"/>
                  </a:rPr>
                  <a:t> N*</a:t>
                </a:r>
                <a:endParaRPr lang="el-GR" dirty="0">
                  <a:latin typeface="Cambria" pitchFamily="18" charset="0"/>
                </a:endParaRPr>
              </a:p>
            </p:txBody>
          </p:sp>
        </mc:Choice>
        <mc:Fallback xmlns="">
          <p:sp>
            <p:nvSpPr>
              <p:cNvPr id="3" name="Θέση περιεχομένου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75520" y="908720"/>
                <a:ext cx="8640960" cy="5616624"/>
              </a:xfrm>
              <a:blipFill>
                <a:blip r:embed="rId2"/>
                <a:stretch>
                  <a:fillRect l="-1613" t="-2709"/>
                </a:stretch>
              </a:blipFill>
            </p:spPr>
            <p:txBody>
              <a:bodyPr/>
              <a:lstStyle/>
              <a:p>
                <a:r>
                  <a:rPr lang="en-G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Ευθύγραμμο βέλος σύνδεσης 4"/>
          <p:cNvCxnSpPr/>
          <p:nvPr/>
        </p:nvCxnSpPr>
        <p:spPr>
          <a:xfrm>
            <a:off x="2419400" y="1120552"/>
            <a:ext cx="1368152" cy="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Ευθύγραμμο βέλος σύνδεσης 6"/>
          <p:cNvCxnSpPr/>
          <p:nvPr/>
        </p:nvCxnSpPr>
        <p:spPr>
          <a:xfrm flipV="1">
            <a:off x="4050634" y="5167698"/>
            <a:ext cx="0" cy="43204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Ευθύγραμμο βέλος σύνδεσης 8"/>
          <p:cNvCxnSpPr/>
          <p:nvPr/>
        </p:nvCxnSpPr>
        <p:spPr>
          <a:xfrm>
            <a:off x="4050634" y="5769833"/>
            <a:ext cx="0" cy="40654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Ορθογώνιο 11"/>
          <p:cNvSpPr/>
          <p:nvPr/>
        </p:nvSpPr>
        <p:spPr>
          <a:xfrm>
            <a:off x="5323925" y="5347718"/>
            <a:ext cx="4211960" cy="504056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prstClr val="black"/>
                </a:solidFill>
                <a:latin typeface="Cambria" pitchFamily="18" charset="0"/>
              </a:rPr>
              <a:t>Καθεστώς απασχόλησης οδηγούμενο από τους μισθούς</a:t>
            </a:r>
          </a:p>
        </p:txBody>
      </p:sp>
      <p:sp>
        <p:nvSpPr>
          <p:cNvPr id="13" name="Ορθογώνιο 12"/>
          <p:cNvSpPr/>
          <p:nvPr/>
        </p:nvSpPr>
        <p:spPr>
          <a:xfrm>
            <a:off x="5323925" y="5924868"/>
            <a:ext cx="4256856" cy="504056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prstClr val="black"/>
                </a:solidFill>
                <a:latin typeface="Cambria" pitchFamily="18" charset="0"/>
              </a:rPr>
              <a:t>Καθεστώς απασχόλησης οδηγούμενο από τα κέρδη</a:t>
            </a:r>
          </a:p>
        </p:txBody>
      </p:sp>
      <p:cxnSp>
        <p:nvCxnSpPr>
          <p:cNvPr id="4" name="Ευθύγραμμο βέλος σύνδεσης 6">
            <a:extLst>
              <a:ext uri="{FF2B5EF4-FFF2-40B4-BE49-F238E27FC236}">
                <a16:creationId xmlns:a16="http://schemas.microsoft.com/office/drawing/2014/main" id="{67672843-FBEA-DF22-2657-F30773F9D211}"/>
              </a:ext>
            </a:extLst>
          </p:cNvPr>
          <p:cNvCxnSpPr/>
          <p:nvPr/>
        </p:nvCxnSpPr>
        <p:spPr>
          <a:xfrm flipV="1">
            <a:off x="5117434" y="5181416"/>
            <a:ext cx="0" cy="43204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Ευθύγραμμο βέλος σύνδεσης 8">
            <a:extLst>
              <a:ext uri="{FF2B5EF4-FFF2-40B4-BE49-F238E27FC236}">
                <a16:creationId xmlns:a16="http://schemas.microsoft.com/office/drawing/2014/main" id="{7C9CDBF2-FC09-9016-C8F0-8B8760EF4A3E}"/>
              </a:ext>
            </a:extLst>
          </p:cNvPr>
          <p:cNvCxnSpPr/>
          <p:nvPr/>
        </p:nvCxnSpPr>
        <p:spPr>
          <a:xfrm>
            <a:off x="5096811" y="5769833"/>
            <a:ext cx="0" cy="40654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27871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490066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FF0000"/>
                </a:solidFill>
                <a:latin typeface="Cambria" pitchFamily="18" charset="0"/>
              </a:rPr>
              <a:t>Μισθοί, συνολική ζήτηση και ανεργία – Ε’</a:t>
            </a:r>
            <a:endParaRPr lang="el-GR" sz="28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703512" y="980728"/>
            <a:ext cx="8712968" cy="561662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u="sng" dirty="0">
                <a:solidFill>
                  <a:srgbClr val="FF0000"/>
                </a:solidFill>
                <a:latin typeface="Cambria" pitchFamily="18" charset="0"/>
              </a:rPr>
              <a:t>Επίπεδο ανάπτυξης</a:t>
            </a:r>
            <a:endParaRPr lang="en-US" u="sng" dirty="0">
              <a:solidFill>
                <a:srgbClr val="FF0000"/>
              </a:solidFill>
              <a:latin typeface="Cambria" pitchFamily="18" charset="0"/>
            </a:endParaRPr>
          </a:p>
          <a:p>
            <a:pPr marL="0" indent="0">
              <a:buNone/>
            </a:pPr>
            <a:r>
              <a:rPr lang="el-GR" dirty="0">
                <a:latin typeface="Cambria" pitchFamily="18" charset="0"/>
              </a:rPr>
              <a:t>Φτωχότερες/Αναπτυσσόμενες χώρες 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 c </a:t>
            </a:r>
            <a:r>
              <a:rPr lang="el-GR" dirty="0">
                <a:latin typeface="Cambria" pitchFamily="18" charset="0"/>
                <a:sym typeface="Wingdings" pitchFamily="2" charset="2"/>
              </a:rPr>
              <a:t>υψηλότερο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 </a:t>
            </a:r>
            <a:r>
              <a:rPr lang="el-GR" dirty="0">
                <a:latin typeface="Cambria" pitchFamily="18" charset="0"/>
                <a:sym typeface="Wingdings" pitchFamily="2" charset="2"/>
              </a:rPr>
              <a:t>από το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 c </a:t>
            </a:r>
            <a:r>
              <a:rPr lang="el-GR" dirty="0">
                <a:latin typeface="Cambria" pitchFamily="18" charset="0"/>
                <a:sym typeface="Wingdings" pitchFamily="2" charset="2"/>
              </a:rPr>
              <a:t>σε πλουσιότερες χώρες</a:t>
            </a:r>
          </a:p>
          <a:p>
            <a:pPr marL="0" indent="0">
              <a:buNone/>
            </a:pPr>
            <a:endParaRPr lang="en-US" dirty="0">
              <a:latin typeface="Cambria" pitchFamily="18" charset="0"/>
              <a:sym typeface="Wingdings" pitchFamily="2" charset="2"/>
            </a:endParaRPr>
          </a:p>
          <a:p>
            <a:pPr marL="0" indent="0">
              <a:buNone/>
            </a:pPr>
            <a:r>
              <a:rPr lang="el-GR" dirty="0">
                <a:latin typeface="Cambria" pitchFamily="18" charset="0"/>
                <a:sym typeface="Wingdings" pitchFamily="2" charset="2"/>
              </a:rPr>
              <a:t>Πλουσιότερες/Ανεπτυγμένες χώρες 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 </a:t>
            </a:r>
            <a:r>
              <a:rPr lang="el-GR" dirty="0">
                <a:latin typeface="Cambria" pitchFamily="18" charset="0"/>
                <a:sym typeface="Wingdings" pitchFamily="2" charset="2"/>
              </a:rPr>
              <a:t>κεφάλαιο που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 </a:t>
            </a:r>
            <a:r>
              <a:rPr lang="el-GR" dirty="0">
                <a:latin typeface="Cambria" pitchFamily="18" charset="0"/>
                <a:sym typeface="Wingdings" pitchFamily="2" charset="2"/>
              </a:rPr>
              <a:t>μετακινείται ευκολότερα από περιοχή σε περιοχή 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 </a:t>
            </a:r>
            <a:r>
              <a:rPr lang="el-GR" dirty="0">
                <a:latin typeface="Cambria" pitchFamily="18" charset="0"/>
                <a:sym typeface="Wingdings" pitchFamily="2" charset="2"/>
              </a:rPr>
              <a:t>υψηλότερο 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j </a:t>
            </a:r>
            <a:r>
              <a:rPr lang="el-GR" dirty="0">
                <a:latin typeface="Cambria" pitchFamily="18" charset="0"/>
                <a:sym typeface="Wingdings" pitchFamily="2" charset="2"/>
              </a:rPr>
              <a:t>από το 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j </a:t>
            </a:r>
            <a:r>
              <a:rPr lang="el-GR" dirty="0">
                <a:latin typeface="Cambria" pitchFamily="18" charset="0"/>
                <a:sym typeface="Wingdings" pitchFamily="2" charset="2"/>
              </a:rPr>
              <a:t>σε αναπτυσσόμενες χώρες</a:t>
            </a:r>
          </a:p>
          <a:p>
            <a:pPr marL="0" indent="0">
              <a:buNone/>
            </a:pPr>
            <a:endParaRPr lang="en-US" dirty="0">
              <a:latin typeface="Cambria" pitchFamily="18" charset="0"/>
              <a:sym typeface="Wingdings" pitchFamily="2" charset="2"/>
            </a:endParaRPr>
          </a:p>
          <a:p>
            <a:pPr marL="0" indent="0">
              <a:buNone/>
            </a:pPr>
            <a:r>
              <a:rPr lang="el-GR" u="sng" dirty="0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Φάσεις του οικονομικού κύκλου</a:t>
            </a:r>
            <a:endParaRPr lang="en-US" u="sng" dirty="0">
              <a:solidFill>
                <a:srgbClr val="FF0000"/>
              </a:solidFill>
              <a:latin typeface="Cambria" pitchFamily="18" charset="0"/>
              <a:sym typeface="Wingdings" pitchFamily="2" charset="2"/>
            </a:endParaRPr>
          </a:p>
          <a:p>
            <a:pPr marL="0" indent="0">
              <a:buNone/>
            </a:pPr>
            <a:r>
              <a:rPr lang="en-US" dirty="0" err="1">
                <a:latin typeface="Cambria" pitchFamily="18" charset="0"/>
              </a:rPr>
              <a:t>Ύ</a:t>
            </a:r>
            <a:r>
              <a:rPr lang="el-GR" dirty="0" err="1">
                <a:latin typeface="Cambria" pitchFamily="18" charset="0"/>
              </a:rPr>
              <a:t>φεση</a:t>
            </a:r>
            <a:r>
              <a:rPr lang="en-US" dirty="0">
                <a:latin typeface="Cambria" pitchFamily="18" charset="0"/>
              </a:rPr>
              <a:t>/</a:t>
            </a:r>
            <a:r>
              <a:rPr lang="el-GR" dirty="0">
                <a:latin typeface="Cambria" pitchFamily="18" charset="0"/>
              </a:rPr>
              <a:t>χαμηλότερο σημείο κύκλου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 c </a:t>
            </a:r>
            <a:r>
              <a:rPr lang="el-GR" dirty="0">
                <a:latin typeface="Cambria" pitchFamily="18" charset="0"/>
                <a:sym typeface="Wingdings" pitchFamily="2" charset="2"/>
              </a:rPr>
              <a:t>υψηλό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, j </a:t>
            </a:r>
            <a:r>
              <a:rPr lang="el-GR" dirty="0">
                <a:latin typeface="Cambria" pitchFamily="18" charset="0"/>
                <a:sym typeface="Wingdings" pitchFamily="2" charset="2"/>
              </a:rPr>
              <a:t>χαμηλό</a:t>
            </a:r>
            <a:endParaRPr lang="en-US" dirty="0">
              <a:latin typeface="Cambria" pitchFamily="18" charset="0"/>
              <a:sym typeface="Wingdings" pitchFamily="2" charset="2"/>
            </a:endParaRPr>
          </a:p>
          <a:p>
            <a:pPr marL="0" indent="0">
              <a:buNone/>
            </a:pPr>
            <a:r>
              <a:rPr lang="en-US" dirty="0" err="1">
                <a:latin typeface="Cambria" pitchFamily="18" charset="0"/>
                <a:sym typeface="Wingdings" pitchFamily="2" charset="2"/>
              </a:rPr>
              <a:t>Ά</a:t>
            </a:r>
            <a:r>
              <a:rPr lang="el-GR" dirty="0" err="1">
                <a:latin typeface="Cambria" pitchFamily="18" charset="0"/>
                <a:sym typeface="Wingdings" pitchFamily="2" charset="2"/>
              </a:rPr>
              <a:t>νθηση</a:t>
            </a:r>
            <a:r>
              <a:rPr lang="el-GR" dirty="0">
                <a:latin typeface="Cambria" pitchFamily="18" charset="0"/>
                <a:sym typeface="Wingdings" pitchFamily="2" charset="2"/>
              </a:rPr>
              <a:t>/μέγιστο σημείο κύκλου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c </a:t>
            </a:r>
            <a:r>
              <a:rPr lang="el-GR" dirty="0">
                <a:latin typeface="Cambria" pitchFamily="18" charset="0"/>
                <a:sym typeface="Wingdings" pitchFamily="2" charset="2"/>
              </a:rPr>
              <a:t>χαμηλό</a:t>
            </a:r>
            <a:r>
              <a:rPr lang="en-US" dirty="0">
                <a:latin typeface="Cambria" pitchFamily="18" charset="0"/>
                <a:sym typeface="Wingdings" pitchFamily="2" charset="2"/>
              </a:rPr>
              <a:t>, j </a:t>
            </a:r>
            <a:r>
              <a:rPr lang="el-GR" dirty="0">
                <a:latin typeface="Cambria" pitchFamily="18" charset="0"/>
                <a:sym typeface="Wingdings" pitchFamily="2" charset="2"/>
              </a:rPr>
              <a:t>υψηλό</a:t>
            </a:r>
            <a:endParaRPr lang="el-G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9566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631504" y="116632"/>
            <a:ext cx="8928992" cy="576064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FF0000"/>
                </a:solidFill>
                <a:latin typeface="Cambria" pitchFamily="18" charset="0"/>
              </a:rPr>
              <a:t>Καθεστώς απασχόλησης οδηγούμενο από μισθούς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631504" y="764704"/>
            <a:ext cx="8928993" cy="5904656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0</a:t>
            </a:r>
            <a:endParaRPr lang="el-GR" dirty="0"/>
          </a:p>
        </p:txBody>
      </p:sp>
      <p:sp>
        <p:nvSpPr>
          <p:cNvPr id="4" name="Ορθογώνιο 3"/>
          <p:cNvSpPr/>
          <p:nvPr/>
        </p:nvSpPr>
        <p:spPr>
          <a:xfrm>
            <a:off x="4079776" y="692697"/>
            <a:ext cx="4104456" cy="84609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Cambria" pitchFamily="18" charset="0"/>
              </a:rPr>
              <a:t>AD=</a:t>
            </a:r>
            <a:r>
              <a:rPr lang="en-US" sz="2000" b="1" dirty="0" err="1">
                <a:solidFill>
                  <a:srgbClr val="FF0000"/>
                </a:solidFill>
                <a:latin typeface="Cambria" pitchFamily="18" charset="0"/>
              </a:rPr>
              <a:t>Ic</a:t>
            </a:r>
            <a:r>
              <a:rPr lang="en-US" sz="2000" b="1" dirty="0">
                <a:solidFill>
                  <a:srgbClr val="FF0000"/>
                </a:solidFill>
                <a:latin typeface="Cambria" pitchFamily="18" charset="0"/>
              </a:rPr>
              <a:t>+[</a:t>
            </a:r>
            <a:r>
              <a:rPr lang="en-US" sz="2000" b="1" dirty="0" err="1">
                <a:solidFill>
                  <a:srgbClr val="FF0000"/>
                </a:solidFill>
                <a:latin typeface="Cambria" pitchFamily="18" charset="0"/>
              </a:rPr>
              <a:t>jy+w</a:t>
            </a:r>
            <a:r>
              <a:rPr lang="en-US" sz="2000" b="1" dirty="0">
                <a:solidFill>
                  <a:srgbClr val="FF0000"/>
                </a:solidFill>
                <a:latin typeface="Cambria" pitchFamily="18" charset="0"/>
              </a:rPr>
              <a:t>(c-j)]</a:t>
            </a:r>
            <a:r>
              <a:rPr lang="el-GR" sz="2000" b="1" dirty="0">
                <a:solidFill>
                  <a:srgbClr val="FF0000"/>
                </a:solidFill>
                <a:latin typeface="Cambria" pitchFamily="18" charset="0"/>
              </a:rPr>
              <a:t>Ν</a:t>
            </a:r>
            <a:endParaRPr lang="en-US" sz="2000" b="1" dirty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r>
              <a:rPr lang="en-US" sz="2000" b="1" dirty="0">
                <a:solidFill>
                  <a:srgbClr val="FF0000"/>
                </a:solidFill>
                <a:latin typeface="Cambria" pitchFamily="18" charset="0"/>
              </a:rPr>
              <a:t>c &gt; j</a:t>
            </a:r>
            <a:endParaRPr lang="el-GR" sz="2000" b="1" dirty="0">
              <a:solidFill>
                <a:srgbClr val="FF0000"/>
              </a:solidFill>
              <a:latin typeface="Cambria" pitchFamily="18" charset="0"/>
            </a:endParaRPr>
          </a:p>
        </p:txBody>
      </p:sp>
      <p:cxnSp>
        <p:nvCxnSpPr>
          <p:cNvPr id="6" name="Ευθεία γραμμή σύνδεσης 5"/>
          <p:cNvCxnSpPr>
            <a:cxnSpLocks/>
          </p:cNvCxnSpPr>
          <p:nvPr/>
        </p:nvCxnSpPr>
        <p:spPr>
          <a:xfrm>
            <a:off x="1991544" y="1412776"/>
            <a:ext cx="0" cy="468052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Ευθεία γραμμή σύνδεσης 6"/>
          <p:cNvCxnSpPr>
            <a:cxnSpLocks/>
          </p:cNvCxnSpPr>
          <p:nvPr/>
        </p:nvCxnSpPr>
        <p:spPr>
          <a:xfrm flipH="1">
            <a:off x="2015766" y="6081044"/>
            <a:ext cx="3850891" cy="2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Ευθεία γραμμή σύνδεσης 10"/>
          <p:cNvCxnSpPr/>
          <p:nvPr/>
        </p:nvCxnSpPr>
        <p:spPr>
          <a:xfrm flipV="1">
            <a:off x="2003656" y="2348881"/>
            <a:ext cx="3732305" cy="37321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Ευθεία γραμμή σύνδεσης 12"/>
          <p:cNvCxnSpPr/>
          <p:nvPr/>
        </p:nvCxnSpPr>
        <p:spPr>
          <a:xfrm flipV="1">
            <a:off x="2071496" y="4797152"/>
            <a:ext cx="3759156" cy="124581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Ευθεία γραμμή σύνδεσης 13"/>
          <p:cNvCxnSpPr/>
          <p:nvPr/>
        </p:nvCxnSpPr>
        <p:spPr>
          <a:xfrm flipV="1">
            <a:off x="1991544" y="3501008"/>
            <a:ext cx="3744416" cy="160996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Ευθεία γραμμή σύνδεσης 14"/>
          <p:cNvCxnSpPr/>
          <p:nvPr/>
        </p:nvCxnSpPr>
        <p:spPr>
          <a:xfrm flipV="1">
            <a:off x="2015766" y="2852936"/>
            <a:ext cx="3612182" cy="2258032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Ευθεία γραμμή σύνδεσης 15"/>
          <p:cNvCxnSpPr/>
          <p:nvPr/>
        </p:nvCxnSpPr>
        <p:spPr>
          <a:xfrm flipV="1">
            <a:off x="2093250" y="4233981"/>
            <a:ext cx="3642710" cy="1808987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Ορθογώνιο 29"/>
          <p:cNvSpPr/>
          <p:nvPr/>
        </p:nvSpPr>
        <p:spPr>
          <a:xfrm>
            <a:off x="5627948" y="2060848"/>
            <a:ext cx="828092" cy="21602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Y=</a:t>
            </a:r>
            <a:r>
              <a:rPr lang="en-US" dirty="0" err="1">
                <a:solidFill>
                  <a:prstClr val="black"/>
                </a:solidFill>
                <a:latin typeface="Cambria" pitchFamily="18" charset="0"/>
              </a:rPr>
              <a:t>yN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32" name="Ορθογώνιο 31"/>
          <p:cNvSpPr/>
          <p:nvPr/>
        </p:nvSpPr>
        <p:spPr>
          <a:xfrm>
            <a:off x="5627950" y="3981952"/>
            <a:ext cx="972106" cy="45516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C=</a:t>
            </a:r>
            <a:r>
              <a:rPr lang="en-US" dirty="0" err="1">
                <a:solidFill>
                  <a:prstClr val="black"/>
                </a:solidFill>
                <a:latin typeface="Cambria" pitchFamily="18" charset="0"/>
              </a:rPr>
              <a:t>cw’N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33" name="Ορθογώνιο 32"/>
          <p:cNvSpPr/>
          <p:nvPr/>
        </p:nvSpPr>
        <p:spPr>
          <a:xfrm>
            <a:off x="5627949" y="3284984"/>
            <a:ext cx="972107" cy="43204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black"/>
                </a:solidFill>
                <a:latin typeface="Cambria" pitchFamily="18" charset="0"/>
              </a:rPr>
              <a:t>AD=C+I</a:t>
            </a:r>
            <a:endParaRPr lang="el-GR" sz="1400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34" name="Ορθογώνιο 33"/>
          <p:cNvSpPr/>
          <p:nvPr/>
        </p:nvSpPr>
        <p:spPr>
          <a:xfrm>
            <a:off x="5627949" y="2708920"/>
            <a:ext cx="972106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black"/>
                </a:solidFill>
                <a:latin typeface="Cambria" pitchFamily="18" charset="0"/>
              </a:rPr>
              <a:t>AD’=C’+I</a:t>
            </a:r>
            <a:endParaRPr lang="el-GR" sz="1600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35" name="Ορθογώνιο 34"/>
          <p:cNvSpPr/>
          <p:nvPr/>
        </p:nvSpPr>
        <p:spPr>
          <a:xfrm>
            <a:off x="2783632" y="1916832"/>
            <a:ext cx="1440160" cy="43204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w    </a:t>
            </a:r>
            <a:r>
              <a:rPr lang="en-US" dirty="0">
                <a:solidFill>
                  <a:prstClr val="black"/>
                </a:solidFill>
                <a:latin typeface="Cambria" pitchFamily="18" charset="0"/>
                <a:sym typeface="Wingdings" pitchFamily="2" charset="2"/>
              </a:rPr>
              <a:t> </a:t>
            </a:r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N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cxnSp>
        <p:nvCxnSpPr>
          <p:cNvPr id="37" name="Ευθύγραμμο βέλος σύνδεσης 36"/>
          <p:cNvCxnSpPr/>
          <p:nvPr/>
        </p:nvCxnSpPr>
        <p:spPr>
          <a:xfrm flipV="1">
            <a:off x="3357067" y="1952836"/>
            <a:ext cx="0" cy="3600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Ευθύγραμμο βέλος σύνδεσης 37"/>
          <p:cNvCxnSpPr/>
          <p:nvPr/>
        </p:nvCxnSpPr>
        <p:spPr>
          <a:xfrm flipV="1">
            <a:off x="4079776" y="1916832"/>
            <a:ext cx="0" cy="3600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Ορθογώνιο 38"/>
          <p:cNvSpPr/>
          <p:nvPr/>
        </p:nvSpPr>
        <p:spPr>
          <a:xfrm>
            <a:off x="8256240" y="1664804"/>
            <a:ext cx="1440160" cy="432048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w  - </a:t>
            </a:r>
            <a:r>
              <a:rPr lang="en-US" dirty="0">
                <a:solidFill>
                  <a:prstClr val="black"/>
                </a:solidFill>
                <a:latin typeface="Cambria" pitchFamily="18" charset="0"/>
                <a:sym typeface="Wingdings" pitchFamily="2" charset="2"/>
              </a:rPr>
              <a:t> </a:t>
            </a:r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N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cxnSp>
        <p:nvCxnSpPr>
          <p:cNvPr id="40" name="Ευθεία γραμμή σύνδεσης 39"/>
          <p:cNvCxnSpPr>
            <a:cxnSpLocks/>
          </p:cNvCxnSpPr>
          <p:nvPr/>
        </p:nvCxnSpPr>
        <p:spPr>
          <a:xfrm>
            <a:off x="6978867" y="1286248"/>
            <a:ext cx="0" cy="468051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Ευθεία γραμμή σύνδεσης 40"/>
          <p:cNvCxnSpPr/>
          <p:nvPr/>
        </p:nvCxnSpPr>
        <p:spPr>
          <a:xfrm flipH="1">
            <a:off x="6946448" y="5894684"/>
            <a:ext cx="3721553" cy="381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Ευθύγραμμο βέλος σύνδεσης 43"/>
          <p:cNvCxnSpPr/>
          <p:nvPr/>
        </p:nvCxnSpPr>
        <p:spPr>
          <a:xfrm>
            <a:off x="8855216" y="1700808"/>
            <a:ext cx="5258" cy="36004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Ευθύγραμμο βέλος σύνδεσης 45"/>
          <p:cNvCxnSpPr/>
          <p:nvPr/>
        </p:nvCxnSpPr>
        <p:spPr>
          <a:xfrm>
            <a:off x="9488635" y="1664805"/>
            <a:ext cx="5258" cy="36004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Ορθογώνιο 46"/>
          <p:cNvSpPr/>
          <p:nvPr/>
        </p:nvSpPr>
        <p:spPr>
          <a:xfrm>
            <a:off x="5375920" y="6237312"/>
            <a:ext cx="666074" cy="36004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N</a:t>
            </a:r>
            <a:endParaRPr lang="el-G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Ορθογώνιο 47"/>
          <p:cNvSpPr/>
          <p:nvPr/>
        </p:nvSpPr>
        <p:spPr>
          <a:xfrm>
            <a:off x="1631504" y="1412776"/>
            <a:ext cx="288032" cy="25202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Y</a:t>
            </a:r>
            <a:endParaRPr lang="el-G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" name="Ορθογώνιο 48"/>
          <p:cNvSpPr/>
          <p:nvPr/>
        </p:nvSpPr>
        <p:spPr>
          <a:xfrm>
            <a:off x="9962499" y="6042967"/>
            <a:ext cx="666074" cy="36004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N</a:t>
            </a:r>
            <a:endParaRPr lang="el-G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" name="Ορθογώνιο 49"/>
          <p:cNvSpPr/>
          <p:nvPr/>
        </p:nvSpPr>
        <p:spPr>
          <a:xfrm>
            <a:off x="6672065" y="1286248"/>
            <a:ext cx="274383" cy="34255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Y</a:t>
            </a:r>
            <a:endParaRPr lang="el-GR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51" name="Ευθεία γραμμή σύνδεσης 50"/>
          <p:cNvCxnSpPr/>
          <p:nvPr/>
        </p:nvCxnSpPr>
        <p:spPr>
          <a:xfrm flipV="1">
            <a:off x="6946448" y="2348881"/>
            <a:ext cx="3182001" cy="360854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Ευθεία γραμμή σύνδεσης 52"/>
          <p:cNvCxnSpPr/>
          <p:nvPr/>
        </p:nvCxnSpPr>
        <p:spPr>
          <a:xfrm flipV="1">
            <a:off x="6978868" y="4602572"/>
            <a:ext cx="2861549" cy="133021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Ευθεία γραμμή σύνδεσης 54"/>
          <p:cNvCxnSpPr/>
          <p:nvPr/>
        </p:nvCxnSpPr>
        <p:spPr>
          <a:xfrm flipV="1">
            <a:off x="6978867" y="4975077"/>
            <a:ext cx="2952750" cy="991691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Ευθεία γραμμή σύνδεσης 58"/>
          <p:cNvCxnSpPr/>
          <p:nvPr/>
        </p:nvCxnSpPr>
        <p:spPr>
          <a:xfrm flipH="1">
            <a:off x="4583832" y="3501009"/>
            <a:ext cx="72008" cy="2580035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Ευθεία γραμμή σύνδεσης 59"/>
          <p:cNvCxnSpPr/>
          <p:nvPr/>
        </p:nvCxnSpPr>
        <p:spPr>
          <a:xfrm flipH="1">
            <a:off x="3683732" y="4323501"/>
            <a:ext cx="36004" cy="1719467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Ορθογώνιο 62"/>
          <p:cNvSpPr/>
          <p:nvPr/>
        </p:nvSpPr>
        <p:spPr>
          <a:xfrm>
            <a:off x="3357068" y="6237312"/>
            <a:ext cx="557537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N*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64" name="Ορθογώνιο 63"/>
          <p:cNvSpPr/>
          <p:nvPr/>
        </p:nvSpPr>
        <p:spPr>
          <a:xfrm>
            <a:off x="4223792" y="6222987"/>
            <a:ext cx="648072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N**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cxnSp>
        <p:nvCxnSpPr>
          <p:cNvPr id="65" name="Ευθεία γραμμή σύνδεσης 64"/>
          <p:cNvCxnSpPr/>
          <p:nvPr/>
        </p:nvCxnSpPr>
        <p:spPr>
          <a:xfrm flipH="1">
            <a:off x="2027548" y="4360742"/>
            <a:ext cx="1656184" cy="76371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Ευθεία γραμμή σύνδεσης 67"/>
          <p:cNvCxnSpPr/>
          <p:nvPr/>
        </p:nvCxnSpPr>
        <p:spPr>
          <a:xfrm>
            <a:off x="2027548" y="3501009"/>
            <a:ext cx="2628292" cy="1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Ορθογώνιο 73"/>
          <p:cNvSpPr/>
          <p:nvPr/>
        </p:nvSpPr>
        <p:spPr>
          <a:xfrm>
            <a:off x="1415480" y="4323500"/>
            <a:ext cx="504056" cy="32963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Y*</a:t>
            </a:r>
            <a:endParaRPr lang="el-G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" name="Ορθογώνιο 74"/>
          <p:cNvSpPr/>
          <p:nvPr/>
        </p:nvSpPr>
        <p:spPr>
          <a:xfrm>
            <a:off x="1415480" y="3354232"/>
            <a:ext cx="567172" cy="32963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Y**</a:t>
            </a:r>
            <a:endParaRPr lang="el-G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" name="Ορθογώνιο 75"/>
          <p:cNvSpPr/>
          <p:nvPr/>
        </p:nvSpPr>
        <p:spPr>
          <a:xfrm>
            <a:off x="5866657" y="4488319"/>
            <a:ext cx="942599" cy="69491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C=</a:t>
            </a:r>
            <a:r>
              <a:rPr lang="en-US" dirty="0" err="1">
                <a:solidFill>
                  <a:prstClr val="black"/>
                </a:solidFill>
                <a:latin typeface="Cambria" pitchFamily="18" charset="0"/>
              </a:rPr>
              <a:t>cwN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77" name="Ορθογώνιο 76"/>
          <p:cNvSpPr/>
          <p:nvPr/>
        </p:nvSpPr>
        <p:spPr>
          <a:xfrm>
            <a:off x="9946686" y="4196112"/>
            <a:ext cx="936104" cy="57606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C=</a:t>
            </a:r>
            <a:r>
              <a:rPr lang="en-US" dirty="0" err="1">
                <a:solidFill>
                  <a:prstClr val="black"/>
                </a:solidFill>
                <a:latin typeface="Cambria" pitchFamily="18" charset="0"/>
              </a:rPr>
              <a:t>cwN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78" name="Ορθογώνιο 77"/>
          <p:cNvSpPr/>
          <p:nvPr/>
        </p:nvSpPr>
        <p:spPr>
          <a:xfrm>
            <a:off x="9946686" y="4837800"/>
            <a:ext cx="936104" cy="45516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C=</a:t>
            </a:r>
            <a:r>
              <a:rPr lang="en-US" dirty="0" err="1">
                <a:solidFill>
                  <a:prstClr val="black"/>
                </a:solidFill>
                <a:latin typeface="Cambria" pitchFamily="18" charset="0"/>
              </a:rPr>
              <a:t>cw’N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cxnSp>
        <p:nvCxnSpPr>
          <p:cNvPr id="79" name="Ευθεία γραμμή σύνδεσης 78"/>
          <p:cNvCxnSpPr/>
          <p:nvPr/>
        </p:nvCxnSpPr>
        <p:spPr>
          <a:xfrm flipV="1">
            <a:off x="6978868" y="2924944"/>
            <a:ext cx="3077573" cy="184261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Ευθεία γραμμή σύνδεσης 79"/>
          <p:cNvCxnSpPr/>
          <p:nvPr/>
        </p:nvCxnSpPr>
        <p:spPr>
          <a:xfrm flipV="1">
            <a:off x="6946447" y="3367922"/>
            <a:ext cx="2985170" cy="139964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8" name="Ορθογώνιο 87"/>
          <p:cNvSpPr/>
          <p:nvPr/>
        </p:nvSpPr>
        <p:spPr>
          <a:xfrm>
            <a:off x="10056440" y="2708920"/>
            <a:ext cx="936104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AD=C+I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89" name="Ορθογώνιο 88"/>
          <p:cNvSpPr/>
          <p:nvPr/>
        </p:nvSpPr>
        <p:spPr>
          <a:xfrm>
            <a:off x="10056441" y="3216797"/>
            <a:ext cx="1008112" cy="30225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AD=C’+I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cxnSp>
        <p:nvCxnSpPr>
          <p:cNvPr id="91" name="Ευθεία γραμμή σύνδεσης 90"/>
          <p:cNvCxnSpPr/>
          <p:nvPr/>
        </p:nvCxnSpPr>
        <p:spPr>
          <a:xfrm flipH="1">
            <a:off x="8688288" y="3907828"/>
            <a:ext cx="36004" cy="1986856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Ευθεία γραμμή σύνδεσης 92"/>
          <p:cNvCxnSpPr/>
          <p:nvPr/>
        </p:nvCxnSpPr>
        <p:spPr>
          <a:xfrm>
            <a:off x="9156340" y="3504036"/>
            <a:ext cx="0" cy="2390649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Ορθογώνιο 94"/>
          <p:cNvSpPr/>
          <p:nvPr/>
        </p:nvSpPr>
        <p:spPr>
          <a:xfrm>
            <a:off x="9002563" y="6020792"/>
            <a:ext cx="517574" cy="27214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N*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96" name="Ορθογώνιο 95"/>
          <p:cNvSpPr/>
          <p:nvPr/>
        </p:nvSpPr>
        <p:spPr>
          <a:xfrm>
            <a:off x="8328248" y="6042968"/>
            <a:ext cx="648072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N**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cxnSp>
        <p:nvCxnSpPr>
          <p:cNvPr id="99" name="Ευθύγραμμο βέλος σύνδεσης 98"/>
          <p:cNvCxnSpPr>
            <a:stCxn id="63" idx="3"/>
          </p:cNvCxnSpPr>
          <p:nvPr/>
        </p:nvCxnSpPr>
        <p:spPr>
          <a:xfrm flipV="1">
            <a:off x="3914605" y="6370490"/>
            <a:ext cx="343121" cy="1083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Ευθύγραμμο βέλος σύνδεσης 102"/>
          <p:cNvCxnSpPr/>
          <p:nvPr/>
        </p:nvCxnSpPr>
        <p:spPr>
          <a:xfrm flipH="1" flipV="1">
            <a:off x="8849094" y="6217568"/>
            <a:ext cx="245855" cy="1083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Ευθεία γραμμή σύνδεσης 106"/>
          <p:cNvCxnSpPr/>
          <p:nvPr/>
        </p:nvCxnSpPr>
        <p:spPr>
          <a:xfrm flipH="1">
            <a:off x="6978868" y="3943767"/>
            <a:ext cx="1745425" cy="76371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Ευθεία γραμμή σύνδεσης 108"/>
          <p:cNvCxnSpPr/>
          <p:nvPr/>
        </p:nvCxnSpPr>
        <p:spPr>
          <a:xfrm>
            <a:off x="6978868" y="3501009"/>
            <a:ext cx="2282483" cy="18043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Ορθογώνιο 110"/>
          <p:cNvSpPr/>
          <p:nvPr/>
        </p:nvSpPr>
        <p:spPr>
          <a:xfrm>
            <a:off x="6456041" y="3887322"/>
            <a:ext cx="522826" cy="4186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black"/>
                </a:solidFill>
                <a:latin typeface="Cambria" pitchFamily="18" charset="0"/>
              </a:rPr>
              <a:t>Y**</a:t>
            </a:r>
            <a:endParaRPr lang="el-GR" sz="1400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113" name="Ορθογώνιο 112"/>
          <p:cNvSpPr/>
          <p:nvPr/>
        </p:nvSpPr>
        <p:spPr>
          <a:xfrm>
            <a:off x="6456039" y="3367922"/>
            <a:ext cx="490408" cy="32963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black"/>
                </a:solidFill>
                <a:latin typeface="Cambria" pitchFamily="18" charset="0"/>
              </a:rPr>
              <a:t>Y*</a:t>
            </a:r>
            <a:endParaRPr lang="el-GR" sz="1400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115" name="Ορθογώνιο 114"/>
          <p:cNvSpPr/>
          <p:nvPr/>
        </p:nvSpPr>
        <p:spPr>
          <a:xfrm>
            <a:off x="6575483" y="4488319"/>
            <a:ext cx="370964" cy="27924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prstClr val="black"/>
                </a:solidFill>
                <a:latin typeface="Cambria" pitchFamily="18" charset="0"/>
              </a:rPr>
              <a:t>Ic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116" name="Ορθογώνιο 115"/>
          <p:cNvSpPr/>
          <p:nvPr/>
        </p:nvSpPr>
        <p:spPr>
          <a:xfrm>
            <a:off x="1524000" y="4975077"/>
            <a:ext cx="395536" cy="29260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prstClr val="black"/>
                </a:solidFill>
                <a:latin typeface="Calibri"/>
              </a:rPr>
              <a:t>Ic</a:t>
            </a:r>
            <a:endParaRPr lang="el-G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7" name="Ορθογώνιο 116"/>
          <p:cNvSpPr/>
          <p:nvPr/>
        </p:nvSpPr>
        <p:spPr>
          <a:xfrm>
            <a:off x="9779472" y="2060848"/>
            <a:ext cx="828092" cy="21602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Y=</a:t>
            </a:r>
            <a:r>
              <a:rPr lang="en-US" dirty="0" err="1">
                <a:solidFill>
                  <a:prstClr val="black"/>
                </a:solidFill>
                <a:latin typeface="Cambria" pitchFamily="18" charset="0"/>
              </a:rPr>
              <a:t>yN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cxnSp>
        <p:nvCxnSpPr>
          <p:cNvPr id="118" name="Ευθύγραμμο βέλος σύνδεσης 117"/>
          <p:cNvCxnSpPr/>
          <p:nvPr/>
        </p:nvCxnSpPr>
        <p:spPr>
          <a:xfrm flipV="1">
            <a:off x="1895228" y="3727808"/>
            <a:ext cx="0" cy="50617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Ευθύγραμμο βέλος σύνδεσης 133"/>
          <p:cNvCxnSpPr/>
          <p:nvPr/>
        </p:nvCxnSpPr>
        <p:spPr>
          <a:xfrm>
            <a:off x="6809255" y="3626508"/>
            <a:ext cx="0" cy="35438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60205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631504" y="44624"/>
            <a:ext cx="8928992" cy="504056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FF0000"/>
                </a:solidFill>
                <a:latin typeface="Cambria" pitchFamily="18" charset="0"/>
              </a:rPr>
              <a:t>Καθεστώς απασχόλησης οδηγούμενο από</a:t>
            </a:r>
            <a:r>
              <a:rPr lang="en-US" sz="2800" dirty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el-GR" sz="2800" dirty="0">
                <a:solidFill>
                  <a:srgbClr val="FF0000"/>
                </a:solidFill>
                <a:latin typeface="Cambria" pitchFamily="18" charset="0"/>
              </a:rPr>
              <a:t>τα κέρδη</a:t>
            </a:r>
            <a:endParaRPr lang="el-GR" sz="2800" dirty="0">
              <a:solidFill>
                <a:srgbClr val="FF0000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775520" y="704850"/>
            <a:ext cx="8640960" cy="6036518"/>
          </a:xfrm>
        </p:spPr>
        <p:txBody>
          <a:bodyPr>
            <a:normAutofit fontScale="85000" lnSpcReduction="20000"/>
          </a:bodyPr>
          <a:lstStyle/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0</a:t>
            </a:r>
          </a:p>
        </p:txBody>
      </p:sp>
      <p:sp>
        <p:nvSpPr>
          <p:cNvPr id="4" name="Ορθογώνιο 3"/>
          <p:cNvSpPr/>
          <p:nvPr/>
        </p:nvSpPr>
        <p:spPr>
          <a:xfrm>
            <a:off x="4367808" y="764704"/>
            <a:ext cx="3816424" cy="79208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Cambria" pitchFamily="18" charset="0"/>
              </a:rPr>
              <a:t>AD=</a:t>
            </a:r>
            <a:r>
              <a:rPr lang="en-US" b="1" dirty="0" err="1">
                <a:solidFill>
                  <a:srgbClr val="FF0000"/>
                </a:solidFill>
                <a:latin typeface="Cambria" pitchFamily="18" charset="0"/>
              </a:rPr>
              <a:t>Ic</a:t>
            </a:r>
            <a:r>
              <a:rPr lang="en-US" b="1" dirty="0">
                <a:solidFill>
                  <a:srgbClr val="FF0000"/>
                </a:solidFill>
                <a:latin typeface="Cambria" pitchFamily="18" charset="0"/>
              </a:rPr>
              <a:t>+[</a:t>
            </a:r>
            <a:r>
              <a:rPr lang="en-US" b="1" dirty="0" err="1">
                <a:solidFill>
                  <a:srgbClr val="FF0000"/>
                </a:solidFill>
                <a:latin typeface="Cambria" pitchFamily="18" charset="0"/>
              </a:rPr>
              <a:t>jy+w</a:t>
            </a:r>
            <a:r>
              <a:rPr lang="en-US" b="1" dirty="0">
                <a:solidFill>
                  <a:srgbClr val="FF0000"/>
                </a:solidFill>
                <a:latin typeface="Cambria" pitchFamily="18" charset="0"/>
              </a:rPr>
              <a:t>(c-j)]</a:t>
            </a:r>
            <a:r>
              <a:rPr lang="el-GR" b="1" dirty="0">
                <a:solidFill>
                  <a:srgbClr val="FF0000"/>
                </a:solidFill>
                <a:latin typeface="Cambria" pitchFamily="18" charset="0"/>
              </a:rPr>
              <a:t>Ν</a:t>
            </a:r>
            <a:endParaRPr lang="en-US" b="1" dirty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r>
              <a:rPr lang="en-US" b="1" dirty="0">
                <a:solidFill>
                  <a:srgbClr val="FF0000"/>
                </a:solidFill>
                <a:latin typeface="Cambria" pitchFamily="18" charset="0"/>
              </a:rPr>
              <a:t>c </a:t>
            </a:r>
            <a:r>
              <a:rPr lang="el-GR" b="1" dirty="0">
                <a:solidFill>
                  <a:srgbClr val="FF0000"/>
                </a:solidFill>
                <a:latin typeface="Cambria" pitchFamily="18" charset="0"/>
              </a:rPr>
              <a:t>&lt;</a:t>
            </a:r>
            <a:r>
              <a:rPr lang="en-US" b="1" dirty="0">
                <a:solidFill>
                  <a:srgbClr val="FF0000"/>
                </a:solidFill>
                <a:latin typeface="Cambria" pitchFamily="18" charset="0"/>
              </a:rPr>
              <a:t> j</a:t>
            </a:r>
            <a:endParaRPr lang="el-GR" b="1" dirty="0">
              <a:solidFill>
                <a:srgbClr val="FF0000"/>
              </a:solidFill>
              <a:latin typeface="Cambria" pitchFamily="18" charset="0"/>
            </a:endParaRPr>
          </a:p>
        </p:txBody>
      </p:sp>
      <p:cxnSp>
        <p:nvCxnSpPr>
          <p:cNvPr id="5" name="Ευθεία γραμμή σύνδεσης 4"/>
          <p:cNvCxnSpPr>
            <a:cxnSpLocks/>
          </p:cNvCxnSpPr>
          <p:nvPr/>
        </p:nvCxnSpPr>
        <p:spPr>
          <a:xfrm>
            <a:off x="1991544" y="1412776"/>
            <a:ext cx="0" cy="468052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Ευθεία γραμμή σύνδεσης 5"/>
          <p:cNvCxnSpPr>
            <a:cxnSpLocks/>
          </p:cNvCxnSpPr>
          <p:nvPr/>
        </p:nvCxnSpPr>
        <p:spPr>
          <a:xfrm flipH="1">
            <a:off x="1991544" y="6081044"/>
            <a:ext cx="3952056" cy="2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Ευθεία γραμμή σύνδεσης 9"/>
          <p:cNvCxnSpPr/>
          <p:nvPr/>
        </p:nvCxnSpPr>
        <p:spPr>
          <a:xfrm flipV="1">
            <a:off x="2003656" y="2348881"/>
            <a:ext cx="3732305" cy="37321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Ευθεία γραμμή σύνδεσης 11"/>
          <p:cNvCxnSpPr/>
          <p:nvPr/>
        </p:nvCxnSpPr>
        <p:spPr>
          <a:xfrm flipV="1">
            <a:off x="2071496" y="4869160"/>
            <a:ext cx="3520448" cy="11738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Ευθεία γραμμή σύνδεσης 12"/>
          <p:cNvCxnSpPr/>
          <p:nvPr/>
        </p:nvCxnSpPr>
        <p:spPr>
          <a:xfrm flipV="1">
            <a:off x="2071496" y="4365105"/>
            <a:ext cx="3520448" cy="167786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Ευθεία γραμμή σύνδεσης 16"/>
          <p:cNvCxnSpPr/>
          <p:nvPr/>
        </p:nvCxnSpPr>
        <p:spPr>
          <a:xfrm flipV="1">
            <a:off x="1975478" y="3429001"/>
            <a:ext cx="3616467" cy="1775037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Ευθεία γραμμή σύνδεσης 17"/>
          <p:cNvCxnSpPr/>
          <p:nvPr/>
        </p:nvCxnSpPr>
        <p:spPr>
          <a:xfrm flipV="1">
            <a:off x="2003655" y="2914104"/>
            <a:ext cx="3626376" cy="22899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Ορθογώνιο 20"/>
          <p:cNvSpPr/>
          <p:nvPr/>
        </p:nvSpPr>
        <p:spPr>
          <a:xfrm>
            <a:off x="5627948" y="2060848"/>
            <a:ext cx="828092" cy="21602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Y=</a:t>
            </a:r>
            <a:r>
              <a:rPr lang="en-US" dirty="0" err="1">
                <a:solidFill>
                  <a:prstClr val="black"/>
                </a:solidFill>
                <a:latin typeface="Cambria" pitchFamily="18" charset="0"/>
              </a:rPr>
              <a:t>yN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22" name="Ορθογώνιο 21"/>
          <p:cNvSpPr/>
          <p:nvPr/>
        </p:nvSpPr>
        <p:spPr>
          <a:xfrm>
            <a:off x="5630032" y="4488319"/>
            <a:ext cx="1179224" cy="69491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C=</a:t>
            </a:r>
            <a:r>
              <a:rPr lang="en-US" dirty="0" err="1">
                <a:solidFill>
                  <a:prstClr val="black"/>
                </a:solidFill>
                <a:latin typeface="Cambria" pitchFamily="18" charset="0"/>
              </a:rPr>
              <a:t>cwN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23" name="Ορθογώνιο 22"/>
          <p:cNvSpPr/>
          <p:nvPr/>
        </p:nvSpPr>
        <p:spPr>
          <a:xfrm>
            <a:off x="5591945" y="3981952"/>
            <a:ext cx="1008111" cy="45516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C=</a:t>
            </a:r>
            <a:r>
              <a:rPr lang="en-US" dirty="0" err="1">
                <a:solidFill>
                  <a:prstClr val="black"/>
                </a:solidFill>
                <a:latin typeface="Cambria" pitchFamily="18" charset="0"/>
              </a:rPr>
              <a:t>cw’N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24" name="Ορθογώνιο 23"/>
          <p:cNvSpPr/>
          <p:nvPr/>
        </p:nvSpPr>
        <p:spPr>
          <a:xfrm>
            <a:off x="5627949" y="3284984"/>
            <a:ext cx="972107" cy="43204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black"/>
                </a:solidFill>
                <a:latin typeface="Cambria" pitchFamily="18" charset="0"/>
              </a:rPr>
              <a:t>AD’=C’+I</a:t>
            </a:r>
            <a:endParaRPr lang="el-GR" sz="1400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25" name="Ορθογώνιο 24"/>
          <p:cNvSpPr/>
          <p:nvPr/>
        </p:nvSpPr>
        <p:spPr>
          <a:xfrm>
            <a:off x="5627949" y="2708920"/>
            <a:ext cx="972106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black"/>
                </a:solidFill>
                <a:latin typeface="Cambria" pitchFamily="18" charset="0"/>
              </a:rPr>
              <a:t>AD=C+I</a:t>
            </a:r>
            <a:endParaRPr lang="el-GR" sz="1600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26" name="Ορθογώνιο 25"/>
          <p:cNvSpPr/>
          <p:nvPr/>
        </p:nvSpPr>
        <p:spPr>
          <a:xfrm>
            <a:off x="1524000" y="4975077"/>
            <a:ext cx="395536" cy="29260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prstClr val="black"/>
                </a:solidFill>
                <a:latin typeface="Calibri"/>
              </a:rPr>
              <a:t>Ic</a:t>
            </a:r>
            <a:endParaRPr lang="el-G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Ορθογώνιο 26"/>
          <p:cNvSpPr/>
          <p:nvPr/>
        </p:nvSpPr>
        <p:spPr>
          <a:xfrm>
            <a:off x="3221436" y="6237312"/>
            <a:ext cx="693169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N**</a:t>
            </a:r>
            <a:endParaRPr lang="el-G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Ορθογώνιο 27"/>
          <p:cNvSpPr/>
          <p:nvPr/>
        </p:nvSpPr>
        <p:spPr>
          <a:xfrm>
            <a:off x="4113412" y="6222987"/>
            <a:ext cx="614436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N*</a:t>
            </a:r>
            <a:endParaRPr lang="el-G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Ορθογώνιο 28"/>
          <p:cNvSpPr/>
          <p:nvPr/>
        </p:nvSpPr>
        <p:spPr>
          <a:xfrm>
            <a:off x="2783632" y="1916832"/>
            <a:ext cx="1440160" cy="43204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w   </a:t>
            </a:r>
            <a:r>
              <a:rPr lang="en-US" dirty="0">
                <a:solidFill>
                  <a:prstClr val="black"/>
                </a:solidFill>
                <a:latin typeface="Cambria" pitchFamily="18" charset="0"/>
                <a:sym typeface="Wingdings" pitchFamily="2" charset="2"/>
              </a:rPr>
              <a:t> </a:t>
            </a:r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N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cxnSp>
        <p:nvCxnSpPr>
          <p:cNvPr id="31" name="Ευθύγραμμο βέλος σύνδεσης 30"/>
          <p:cNvCxnSpPr/>
          <p:nvPr/>
        </p:nvCxnSpPr>
        <p:spPr>
          <a:xfrm flipV="1">
            <a:off x="3354999" y="1925613"/>
            <a:ext cx="0" cy="3600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Ευθύγραμμο βέλος σύνδεσης 31"/>
          <p:cNvCxnSpPr/>
          <p:nvPr/>
        </p:nvCxnSpPr>
        <p:spPr>
          <a:xfrm flipH="1">
            <a:off x="3969319" y="1926514"/>
            <a:ext cx="5755" cy="4236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Ευθεία γραμμή σύνδεσης 33"/>
          <p:cNvCxnSpPr/>
          <p:nvPr/>
        </p:nvCxnSpPr>
        <p:spPr>
          <a:xfrm flipH="1">
            <a:off x="3683732" y="4323501"/>
            <a:ext cx="36004" cy="1719467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Ευθεία γραμμή σύνδεσης 34"/>
          <p:cNvCxnSpPr/>
          <p:nvPr/>
        </p:nvCxnSpPr>
        <p:spPr>
          <a:xfrm flipH="1">
            <a:off x="4403812" y="3642952"/>
            <a:ext cx="36004" cy="245034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Ευθεία γραμμή σύνδεσης 36"/>
          <p:cNvCxnSpPr>
            <a:cxnSpLocks/>
          </p:cNvCxnSpPr>
          <p:nvPr/>
        </p:nvCxnSpPr>
        <p:spPr>
          <a:xfrm>
            <a:off x="2003655" y="4323502"/>
            <a:ext cx="1698080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Ευθεία γραμμή σύνδεσης 40"/>
          <p:cNvCxnSpPr>
            <a:cxnSpLocks/>
          </p:cNvCxnSpPr>
          <p:nvPr/>
        </p:nvCxnSpPr>
        <p:spPr>
          <a:xfrm>
            <a:off x="2071496" y="3664046"/>
            <a:ext cx="2332316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Ορθογώνιο 45"/>
          <p:cNvSpPr/>
          <p:nvPr/>
        </p:nvSpPr>
        <p:spPr>
          <a:xfrm>
            <a:off x="1415480" y="4323500"/>
            <a:ext cx="504056" cy="32963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Y*</a:t>
            </a:r>
            <a:endParaRPr lang="el-G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Ορθογώνιο 46"/>
          <p:cNvSpPr/>
          <p:nvPr/>
        </p:nvSpPr>
        <p:spPr>
          <a:xfrm>
            <a:off x="1415480" y="3501008"/>
            <a:ext cx="567172" cy="48094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Y**</a:t>
            </a:r>
            <a:endParaRPr lang="el-GR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51" name="Ευθύγραμμο βέλος σύνδεσης 50"/>
          <p:cNvCxnSpPr/>
          <p:nvPr/>
        </p:nvCxnSpPr>
        <p:spPr>
          <a:xfrm flipH="1">
            <a:off x="3783710" y="6367003"/>
            <a:ext cx="440082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Ευθεία γραμμή σύνδεσης 52"/>
          <p:cNvCxnSpPr>
            <a:cxnSpLocks/>
          </p:cNvCxnSpPr>
          <p:nvPr/>
        </p:nvCxnSpPr>
        <p:spPr>
          <a:xfrm>
            <a:off x="6978867" y="1412776"/>
            <a:ext cx="0" cy="455399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Ευθεία γραμμή σύνδεσης 53"/>
          <p:cNvCxnSpPr>
            <a:cxnSpLocks/>
          </p:cNvCxnSpPr>
          <p:nvPr/>
        </p:nvCxnSpPr>
        <p:spPr>
          <a:xfrm flipH="1">
            <a:off x="6946448" y="5932784"/>
            <a:ext cx="373243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Ορθογώνιο 54"/>
          <p:cNvSpPr/>
          <p:nvPr/>
        </p:nvSpPr>
        <p:spPr>
          <a:xfrm>
            <a:off x="5375920" y="6237312"/>
            <a:ext cx="666074" cy="36004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N</a:t>
            </a:r>
            <a:endParaRPr lang="el-G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" name="Ορθογώνιο 55"/>
          <p:cNvSpPr/>
          <p:nvPr/>
        </p:nvSpPr>
        <p:spPr>
          <a:xfrm>
            <a:off x="1631504" y="1412776"/>
            <a:ext cx="288032" cy="25202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Y</a:t>
            </a:r>
            <a:endParaRPr lang="el-GR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57" name="Ευθεία γραμμή σύνδεσης 56"/>
          <p:cNvCxnSpPr/>
          <p:nvPr/>
        </p:nvCxnSpPr>
        <p:spPr>
          <a:xfrm flipV="1">
            <a:off x="6946448" y="2348881"/>
            <a:ext cx="3182001" cy="360854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Ορθογώνιο 57"/>
          <p:cNvSpPr/>
          <p:nvPr/>
        </p:nvSpPr>
        <p:spPr>
          <a:xfrm>
            <a:off x="9714402" y="2029433"/>
            <a:ext cx="828092" cy="21602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Y=</a:t>
            </a:r>
            <a:r>
              <a:rPr lang="en-US" dirty="0" err="1">
                <a:solidFill>
                  <a:prstClr val="black"/>
                </a:solidFill>
                <a:latin typeface="Cambria" pitchFamily="18" charset="0"/>
              </a:rPr>
              <a:t>yN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cxnSp>
        <p:nvCxnSpPr>
          <p:cNvPr id="59" name="Ευθεία γραμμή σύνδεσης 58"/>
          <p:cNvCxnSpPr/>
          <p:nvPr/>
        </p:nvCxnSpPr>
        <p:spPr>
          <a:xfrm flipV="1">
            <a:off x="6978867" y="4975077"/>
            <a:ext cx="2952750" cy="991691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0" name="Ευθεία γραμμή σύνδεσης 59"/>
          <p:cNvCxnSpPr/>
          <p:nvPr/>
        </p:nvCxnSpPr>
        <p:spPr>
          <a:xfrm flipV="1">
            <a:off x="6978868" y="4602572"/>
            <a:ext cx="2861549" cy="133021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Ευθεία γραμμή σύνδεσης 60"/>
          <p:cNvCxnSpPr/>
          <p:nvPr/>
        </p:nvCxnSpPr>
        <p:spPr>
          <a:xfrm flipV="1">
            <a:off x="6946447" y="3367922"/>
            <a:ext cx="2985170" cy="139964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Ευθεία γραμμή σύνδεσης 61"/>
          <p:cNvCxnSpPr/>
          <p:nvPr/>
        </p:nvCxnSpPr>
        <p:spPr>
          <a:xfrm flipV="1">
            <a:off x="6978868" y="2924944"/>
            <a:ext cx="3077573" cy="1842618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3" name="Ορθογώνιο 62"/>
          <p:cNvSpPr/>
          <p:nvPr/>
        </p:nvSpPr>
        <p:spPr>
          <a:xfrm>
            <a:off x="9946686" y="4837800"/>
            <a:ext cx="936104" cy="45516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C=</a:t>
            </a:r>
            <a:r>
              <a:rPr lang="en-US" dirty="0" err="1">
                <a:solidFill>
                  <a:prstClr val="black"/>
                </a:solidFill>
                <a:latin typeface="Cambria" pitchFamily="18" charset="0"/>
              </a:rPr>
              <a:t>cw’N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64" name="Ορθογώνιο 63"/>
          <p:cNvSpPr/>
          <p:nvPr/>
        </p:nvSpPr>
        <p:spPr>
          <a:xfrm>
            <a:off x="9946686" y="4196112"/>
            <a:ext cx="936104" cy="57606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C=</a:t>
            </a:r>
            <a:r>
              <a:rPr lang="en-US" dirty="0" err="1">
                <a:solidFill>
                  <a:prstClr val="black"/>
                </a:solidFill>
                <a:latin typeface="Cambria" pitchFamily="18" charset="0"/>
              </a:rPr>
              <a:t>cwN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65" name="Ορθογώνιο 64"/>
          <p:cNvSpPr/>
          <p:nvPr/>
        </p:nvSpPr>
        <p:spPr>
          <a:xfrm>
            <a:off x="10056441" y="3216797"/>
            <a:ext cx="1008113" cy="30225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AD=C+I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66" name="Ορθογώνιο 65"/>
          <p:cNvSpPr/>
          <p:nvPr/>
        </p:nvSpPr>
        <p:spPr>
          <a:xfrm>
            <a:off x="10056440" y="2708920"/>
            <a:ext cx="1080120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AD’=C’+I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cxnSp>
        <p:nvCxnSpPr>
          <p:cNvPr id="67" name="Ευθεία γραμμή σύνδεσης 66"/>
          <p:cNvCxnSpPr/>
          <p:nvPr/>
        </p:nvCxnSpPr>
        <p:spPr>
          <a:xfrm flipH="1">
            <a:off x="8688288" y="3976042"/>
            <a:ext cx="36004" cy="1937693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Ευθεία γραμμή σύνδεσης 68"/>
          <p:cNvCxnSpPr/>
          <p:nvPr/>
        </p:nvCxnSpPr>
        <p:spPr>
          <a:xfrm flipH="1">
            <a:off x="9120336" y="3547004"/>
            <a:ext cx="18002" cy="234768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Ευθεία γραμμή σύνδεσης 69"/>
          <p:cNvCxnSpPr>
            <a:cxnSpLocks/>
          </p:cNvCxnSpPr>
          <p:nvPr/>
        </p:nvCxnSpPr>
        <p:spPr>
          <a:xfrm>
            <a:off x="6978867" y="3976042"/>
            <a:ext cx="1761728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Ευθεία γραμμή σύνδεσης 72"/>
          <p:cNvCxnSpPr>
            <a:cxnSpLocks/>
          </p:cNvCxnSpPr>
          <p:nvPr/>
        </p:nvCxnSpPr>
        <p:spPr>
          <a:xfrm>
            <a:off x="6978867" y="3519050"/>
            <a:ext cx="2159472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Ορθογώνιο 81"/>
          <p:cNvSpPr/>
          <p:nvPr/>
        </p:nvSpPr>
        <p:spPr>
          <a:xfrm>
            <a:off x="6456041" y="4067742"/>
            <a:ext cx="490407" cy="31256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Y*</a:t>
            </a:r>
            <a:endParaRPr lang="el-G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" name="Ορθογώνιο 82"/>
          <p:cNvSpPr/>
          <p:nvPr/>
        </p:nvSpPr>
        <p:spPr>
          <a:xfrm>
            <a:off x="6456041" y="3216797"/>
            <a:ext cx="490407" cy="6294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black"/>
                </a:solidFill>
                <a:latin typeface="Calibri"/>
              </a:rPr>
              <a:t>Y**</a:t>
            </a:r>
            <a:endParaRPr lang="el-GR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" name="Ορθογώνιο 83"/>
          <p:cNvSpPr/>
          <p:nvPr/>
        </p:nvSpPr>
        <p:spPr>
          <a:xfrm>
            <a:off x="8328248" y="6010921"/>
            <a:ext cx="648072" cy="35608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N*</a:t>
            </a:r>
            <a:endParaRPr lang="el-G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" name="Ορθογώνιο 84"/>
          <p:cNvSpPr/>
          <p:nvPr/>
        </p:nvSpPr>
        <p:spPr>
          <a:xfrm>
            <a:off x="8904312" y="5983065"/>
            <a:ext cx="810090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N**</a:t>
            </a:r>
            <a:endParaRPr lang="el-GR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88" name="Ευθύγραμμο βέλος σύνδεσης 87"/>
          <p:cNvCxnSpPr/>
          <p:nvPr/>
        </p:nvCxnSpPr>
        <p:spPr>
          <a:xfrm>
            <a:off x="8822416" y="6335910"/>
            <a:ext cx="307808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Ορθογώνιο 89"/>
          <p:cNvSpPr/>
          <p:nvPr/>
        </p:nvSpPr>
        <p:spPr>
          <a:xfrm>
            <a:off x="7884391" y="1466131"/>
            <a:ext cx="1440160" cy="43204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w   </a:t>
            </a:r>
            <a:r>
              <a:rPr lang="en-US" dirty="0">
                <a:solidFill>
                  <a:prstClr val="black"/>
                </a:solidFill>
                <a:latin typeface="Cambria" pitchFamily="18" charset="0"/>
                <a:sym typeface="Wingdings" pitchFamily="2" charset="2"/>
              </a:rPr>
              <a:t> </a:t>
            </a:r>
            <a:r>
              <a:rPr lang="en-US" dirty="0">
                <a:solidFill>
                  <a:prstClr val="black"/>
                </a:solidFill>
                <a:latin typeface="Cambria" pitchFamily="18" charset="0"/>
              </a:rPr>
              <a:t>N</a:t>
            </a:r>
            <a:endParaRPr lang="el-GR" dirty="0">
              <a:solidFill>
                <a:prstClr val="black"/>
              </a:solidFill>
              <a:latin typeface="Cambria" pitchFamily="18" charset="0"/>
            </a:endParaRPr>
          </a:p>
        </p:txBody>
      </p:sp>
      <p:cxnSp>
        <p:nvCxnSpPr>
          <p:cNvPr id="91" name="Ευθύγραμμο βέλος σύνδεσης 90"/>
          <p:cNvCxnSpPr/>
          <p:nvPr/>
        </p:nvCxnSpPr>
        <p:spPr>
          <a:xfrm flipH="1">
            <a:off x="8453867" y="1464626"/>
            <a:ext cx="5755" cy="4236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Ευθύγραμμο βέλος σύνδεσης 91"/>
          <p:cNvCxnSpPr/>
          <p:nvPr/>
        </p:nvCxnSpPr>
        <p:spPr>
          <a:xfrm flipV="1">
            <a:off x="9149848" y="1484784"/>
            <a:ext cx="0" cy="3600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Ευθύγραμμο βέλος σύνδεσης 92"/>
          <p:cNvCxnSpPr/>
          <p:nvPr/>
        </p:nvCxnSpPr>
        <p:spPr>
          <a:xfrm flipV="1">
            <a:off x="6824629" y="3642952"/>
            <a:ext cx="0" cy="3600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Ευθύγραμμο βέλος σύνδεσης 93"/>
          <p:cNvCxnSpPr/>
          <p:nvPr/>
        </p:nvCxnSpPr>
        <p:spPr>
          <a:xfrm flipH="1">
            <a:off x="1919537" y="3855910"/>
            <a:ext cx="5755" cy="4236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31399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03512" y="116632"/>
            <a:ext cx="8784976" cy="504056"/>
          </a:xfrm>
        </p:spPr>
        <p:txBody>
          <a:bodyPr>
            <a:normAutofit fontScale="90000"/>
          </a:bodyPr>
          <a:lstStyle/>
          <a:p>
            <a:r>
              <a:rPr lang="el-GR" sz="3600" b="1" dirty="0">
                <a:solidFill>
                  <a:srgbClr val="FF0000"/>
                </a:solidFill>
                <a:latin typeface="Cambria" pitchFamily="18" charset="0"/>
              </a:rPr>
              <a:t>Παράδειγμα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775520" y="764704"/>
            <a:ext cx="8568952" cy="59046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>
                <a:latin typeface="Cambria" pitchFamily="18" charset="0"/>
              </a:rPr>
              <a:t>Ι= </a:t>
            </a:r>
            <a:r>
              <a:rPr lang="en-US" sz="2000" dirty="0">
                <a:latin typeface="Cambria" pitchFamily="18" charset="0"/>
              </a:rPr>
              <a:t>2</a:t>
            </a:r>
            <a:r>
              <a:rPr lang="el-GR" sz="2000" dirty="0">
                <a:latin typeface="Cambria" pitchFamily="18" charset="0"/>
              </a:rPr>
              <a:t>εκ. +0,8</a:t>
            </a:r>
            <a:r>
              <a:rPr lang="en-US" sz="2000" dirty="0">
                <a:latin typeface="Cambria" pitchFamily="18" charset="0"/>
              </a:rPr>
              <a:t>R</a:t>
            </a:r>
          </a:p>
          <a:p>
            <a:pPr marL="0" indent="0">
              <a:buNone/>
            </a:pPr>
            <a:r>
              <a:rPr lang="en-US" sz="2000" dirty="0">
                <a:latin typeface="Cambria" pitchFamily="18" charset="0"/>
              </a:rPr>
              <a:t>y =30 $/</a:t>
            </a:r>
            <a:r>
              <a:rPr lang="en-US" sz="2000" dirty="0" err="1">
                <a:latin typeface="Cambria" pitchFamily="18" charset="0"/>
              </a:rPr>
              <a:t>hr</a:t>
            </a:r>
            <a:endParaRPr lang="en-US" sz="2000" dirty="0">
              <a:latin typeface="Cambria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Cambria" pitchFamily="18" charset="0"/>
              </a:rPr>
              <a:t>c = 0,90</a:t>
            </a:r>
          </a:p>
          <a:p>
            <a:pPr marL="0" indent="0">
              <a:buNone/>
            </a:pPr>
            <a:r>
              <a:rPr lang="en-US" sz="2000" dirty="0">
                <a:latin typeface="Cambria" pitchFamily="18" charset="0"/>
              </a:rPr>
              <a:t>w = 20$/</a:t>
            </a:r>
            <a:r>
              <a:rPr lang="en-US" sz="2000" dirty="0" err="1">
                <a:latin typeface="Cambria" pitchFamily="18" charset="0"/>
              </a:rPr>
              <a:t>hr</a:t>
            </a:r>
            <a:endParaRPr lang="en-US" sz="2000" dirty="0">
              <a:latin typeface="Cambria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Cambria" pitchFamily="18" charset="0"/>
              </a:rPr>
              <a:t>N*=?</a:t>
            </a:r>
          </a:p>
          <a:p>
            <a:pPr marL="0" indent="0">
              <a:buNone/>
            </a:pPr>
            <a:r>
              <a:rPr lang="en-US" sz="2000" dirty="0">
                <a:latin typeface="Cambria" pitchFamily="18" charset="0"/>
              </a:rPr>
              <a:t>Y*=?</a:t>
            </a:r>
          </a:p>
          <a:p>
            <a:pPr marL="0" indent="0">
              <a:buNone/>
            </a:pPr>
            <a:r>
              <a:rPr lang="en-US" sz="2000" dirty="0">
                <a:latin typeface="Cambria" pitchFamily="18" charset="0"/>
              </a:rPr>
              <a:t>w’=25$/</a:t>
            </a:r>
            <a:r>
              <a:rPr lang="en-US" sz="2000" dirty="0" err="1">
                <a:latin typeface="Cambria" pitchFamily="18" charset="0"/>
              </a:rPr>
              <a:t>hr</a:t>
            </a:r>
            <a:endParaRPr lang="en-US" sz="2000" dirty="0">
              <a:latin typeface="Cambria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Cambria" pitchFamily="18" charset="0"/>
              </a:rPr>
              <a:t>N*=?</a:t>
            </a:r>
          </a:p>
          <a:p>
            <a:pPr marL="0" indent="0">
              <a:buNone/>
            </a:pPr>
            <a:r>
              <a:rPr lang="en-US" sz="2000" dirty="0">
                <a:latin typeface="Cambria" pitchFamily="18" charset="0"/>
              </a:rPr>
              <a:t>Y*=?</a:t>
            </a:r>
            <a:endParaRPr lang="el-GR" sz="2000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Ορθογώνιο 3"/>
              <p:cNvSpPr/>
              <p:nvPr/>
            </p:nvSpPr>
            <p:spPr>
              <a:xfrm>
                <a:off x="3575720" y="836712"/>
                <a:ext cx="6696744" cy="2592288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prstClr val="black"/>
                    </a:solidFill>
                    <a:latin typeface="Cambria" pitchFamily="18" charset="0"/>
                  </a:rPr>
                  <a:t>N* </a:t>
                </a:r>
                <a:r>
                  <a:rPr lang="en-US" dirty="0">
                    <a:solidFill>
                      <a:prstClr val="black"/>
                    </a:solidFill>
                    <a:latin typeface="Cambria" pitchFamily="18" charset="0"/>
                    <a:sym typeface="Wingdings" pitchFamily="2" charset="2"/>
                  </a:rPr>
                  <a:t> AS=AD</a:t>
                </a:r>
                <a:r>
                  <a:rPr lang="el-GR" dirty="0">
                    <a:solidFill>
                      <a:prstClr val="black"/>
                    </a:solidFill>
                    <a:latin typeface="Cambria" pitchFamily="18" charset="0"/>
                    <a:sym typeface="Wingdings" pitchFamily="2" charset="2"/>
                  </a:rPr>
                  <a:t> </a:t>
                </a:r>
                <a:r>
                  <a:rPr lang="en-US" dirty="0">
                    <a:solidFill>
                      <a:prstClr val="black"/>
                    </a:solidFill>
                    <a:latin typeface="Cambria" pitchFamily="18" charset="0"/>
                    <a:sym typeface="Wingdings" pitchFamily="2" charset="2"/>
                  </a:rPr>
                  <a:t> </a:t>
                </a:r>
                <a:r>
                  <a:rPr lang="en-US" dirty="0" err="1">
                    <a:solidFill>
                      <a:prstClr val="black"/>
                    </a:solidFill>
                    <a:latin typeface="Cambria" pitchFamily="18" charset="0"/>
                    <a:sym typeface="Wingdings" pitchFamily="2" charset="2"/>
                  </a:rPr>
                  <a:t>yN</a:t>
                </a:r>
                <a:r>
                  <a:rPr lang="en-US" dirty="0">
                    <a:solidFill>
                      <a:prstClr val="black"/>
                    </a:solidFill>
                    <a:latin typeface="Cambria" pitchFamily="18" charset="0"/>
                    <a:sym typeface="Wingdings" pitchFamily="2" charset="2"/>
                  </a:rPr>
                  <a:t>= C+I  </a:t>
                </a:r>
                <a:r>
                  <a:rPr lang="en-US" dirty="0" err="1">
                    <a:solidFill>
                      <a:prstClr val="black"/>
                    </a:solidFill>
                    <a:latin typeface="Cambria" pitchFamily="18" charset="0"/>
                    <a:sym typeface="Wingdings" pitchFamily="2" charset="2"/>
                  </a:rPr>
                  <a:t>yN</a:t>
                </a:r>
                <a:r>
                  <a:rPr lang="en-US" dirty="0">
                    <a:solidFill>
                      <a:prstClr val="black"/>
                    </a:solidFill>
                    <a:latin typeface="Cambria" pitchFamily="18" charset="0"/>
                    <a:sym typeface="Wingdings" pitchFamily="2" charset="2"/>
                  </a:rPr>
                  <a:t>=</a:t>
                </a:r>
                <a:r>
                  <a:rPr lang="en-US" dirty="0" err="1">
                    <a:solidFill>
                      <a:prstClr val="black"/>
                    </a:solidFill>
                    <a:latin typeface="Cambria" pitchFamily="18" charset="0"/>
                    <a:sym typeface="Wingdings" pitchFamily="2" charset="2"/>
                  </a:rPr>
                  <a:t>Ic</a:t>
                </a:r>
                <a:r>
                  <a:rPr lang="en-US" dirty="0">
                    <a:solidFill>
                      <a:prstClr val="black"/>
                    </a:solidFill>
                    <a:latin typeface="Cambria" pitchFamily="18" charset="0"/>
                    <a:sym typeface="Wingdings" pitchFamily="2" charset="2"/>
                  </a:rPr>
                  <a:t>+ </a:t>
                </a:r>
                <a:r>
                  <a:rPr lang="en-US" dirty="0" err="1">
                    <a:solidFill>
                      <a:prstClr val="black"/>
                    </a:solidFill>
                    <a:latin typeface="Cambria" pitchFamily="18" charset="0"/>
                    <a:sym typeface="Wingdings" pitchFamily="2" charset="2"/>
                  </a:rPr>
                  <a:t>jN</a:t>
                </a:r>
                <a:r>
                  <a:rPr lang="en-US" dirty="0">
                    <a:solidFill>
                      <a:prstClr val="black"/>
                    </a:solidFill>
                    <a:latin typeface="Cambria" pitchFamily="18" charset="0"/>
                    <a:sym typeface="Wingdings" pitchFamily="2" charset="2"/>
                  </a:rPr>
                  <a:t>(y-w) +</a:t>
                </a:r>
                <a:r>
                  <a:rPr lang="en-US" dirty="0" err="1">
                    <a:solidFill>
                      <a:prstClr val="black"/>
                    </a:solidFill>
                    <a:latin typeface="Cambria" pitchFamily="18" charset="0"/>
                    <a:sym typeface="Wingdings" pitchFamily="2" charset="2"/>
                  </a:rPr>
                  <a:t>cwN</a:t>
                </a:r>
                <a:r>
                  <a:rPr lang="el-GR" dirty="0">
                    <a:solidFill>
                      <a:prstClr val="black"/>
                    </a:solidFill>
                    <a:latin typeface="Cambria" pitchFamily="18" charset="0"/>
                    <a:sym typeface="Wingdings" pitchFamily="2" charset="2"/>
                  </a:rPr>
                  <a:t> </a:t>
                </a:r>
                <a:r>
                  <a:rPr lang="en-US" dirty="0">
                    <a:solidFill>
                      <a:prstClr val="black"/>
                    </a:solidFill>
                    <a:latin typeface="Cambria" pitchFamily="18" charset="0"/>
                    <a:sym typeface="Wingdings" pitchFamily="2" charset="2"/>
                  </a:rPr>
                  <a:t> </a:t>
                </a:r>
                <a:endParaRPr lang="el-GR" dirty="0">
                  <a:solidFill>
                    <a:prstClr val="black"/>
                  </a:solidFill>
                  <a:latin typeface="Cambria" pitchFamily="18" charset="0"/>
                  <a:sym typeface="Wingdings" pitchFamily="2" charset="2"/>
                </a:endParaRPr>
              </a:p>
              <a:p>
                <a:pPr algn="ctr"/>
                <a:r>
                  <a:rPr lang="en-US" dirty="0" err="1">
                    <a:solidFill>
                      <a:prstClr val="black"/>
                    </a:solidFill>
                    <a:latin typeface="Cambria" pitchFamily="18" charset="0"/>
                    <a:sym typeface="Wingdings" pitchFamily="2" charset="2"/>
                  </a:rPr>
                  <a:t>Ic</a:t>
                </a:r>
                <a:r>
                  <a:rPr lang="en-US" dirty="0">
                    <a:solidFill>
                      <a:prstClr val="black"/>
                    </a:solidFill>
                    <a:latin typeface="Cambria" pitchFamily="18" charset="0"/>
                    <a:sym typeface="Wingdings" pitchFamily="2" charset="2"/>
                  </a:rPr>
                  <a:t> =</a:t>
                </a:r>
                <a:r>
                  <a:rPr lang="en-US" dirty="0" err="1">
                    <a:solidFill>
                      <a:prstClr val="black"/>
                    </a:solidFill>
                    <a:latin typeface="Cambria" pitchFamily="18" charset="0"/>
                    <a:sym typeface="Wingdings" pitchFamily="2" charset="2"/>
                  </a:rPr>
                  <a:t>yN-jNy+jNw-cwN</a:t>
                </a:r>
                <a:r>
                  <a:rPr lang="en-US" dirty="0">
                    <a:solidFill>
                      <a:prstClr val="black"/>
                    </a:solidFill>
                    <a:latin typeface="Cambria" pitchFamily="18" charset="0"/>
                    <a:sym typeface="Wingdings" pitchFamily="2" charset="2"/>
                  </a:rPr>
                  <a:t>  </a:t>
                </a:r>
                <a:r>
                  <a:rPr lang="en-US" dirty="0" err="1">
                    <a:solidFill>
                      <a:prstClr val="black"/>
                    </a:solidFill>
                    <a:latin typeface="Cambria" pitchFamily="18" charset="0"/>
                    <a:sym typeface="Wingdings" pitchFamily="2" charset="2"/>
                  </a:rPr>
                  <a:t>Ic</a:t>
                </a:r>
                <a:r>
                  <a:rPr lang="en-US" dirty="0">
                    <a:solidFill>
                      <a:prstClr val="black"/>
                    </a:solidFill>
                    <a:latin typeface="Cambria" pitchFamily="18" charset="0"/>
                    <a:sym typeface="Wingdings" pitchFamily="2" charset="2"/>
                  </a:rPr>
                  <a:t> = N[</a:t>
                </a:r>
                <a:r>
                  <a:rPr lang="en-US" dirty="0" err="1">
                    <a:solidFill>
                      <a:prstClr val="black"/>
                    </a:solidFill>
                    <a:latin typeface="Cambria" pitchFamily="18" charset="0"/>
                    <a:sym typeface="Wingdings" pitchFamily="2" charset="2"/>
                  </a:rPr>
                  <a:t>y-jy+jw-cw</a:t>
                </a:r>
                <a:r>
                  <a:rPr lang="en-US" dirty="0">
                    <a:solidFill>
                      <a:prstClr val="black"/>
                    </a:solidFill>
                    <a:latin typeface="Cambria" pitchFamily="18" charset="0"/>
                    <a:sym typeface="Wingdings" pitchFamily="2" charset="2"/>
                  </a:rPr>
                  <a:t>] </a:t>
                </a:r>
                <a:endParaRPr lang="el-GR" dirty="0">
                  <a:solidFill>
                    <a:prstClr val="black"/>
                  </a:solidFill>
                  <a:latin typeface="Cambria" pitchFamily="18" charset="0"/>
                  <a:sym typeface="Wingdings" pitchFamily="2" charset="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prstClr val="black"/>
                          </a:solidFill>
                          <a:latin typeface="Cambria Math"/>
                          <a:sym typeface="Wingdings" pitchFamily="2" charset="2"/>
                        </a:rPr>
                        <m:t>𝑁</m:t>
                      </m:r>
                      <m:r>
                        <a:rPr lang="en-US" i="1">
                          <a:solidFill>
                            <a:prstClr val="black"/>
                          </a:solidFill>
                          <a:latin typeface="Cambria Math"/>
                          <a:sym typeface="Wingdings" pitchFamily="2" charset="2"/>
                        </a:rPr>
                        <m:t>∗</m:t>
                      </m:r>
                      <m:r>
                        <a:rPr lang="en-US" dirty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  <a:sym typeface="Wingdings" pitchFamily="2" charset="2"/>
                        </a:rPr>
                        <m:t>=</m:t>
                      </m:r>
                      <m:f>
                        <m:fPr>
                          <m:ctrlPr>
                            <a:rPr lang="en-US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i="1" dirty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sym typeface="Wingdings" pitchFamily="2" charset="2"/>
                            </a:rPr>
                            <m:t>𝐼𝑐</m:t>
                          </m:r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en-US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Wingdings" pitchFamily="2" charset="2"/>
                                </a:rPr>
                              </m:ctrlPr>
                            </m:dPr>
                            <m:e>
                              <m:r>
                                <a:rPr lang="en-US" i="1" dirty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sym typeface="Wingdings" pitchFamily="2" charset="2"/>
                                </a:rPr>
                                <m:t>𝑦</m:t>
                              </m:r>
                              <m:d>
                                <m:dPr>
                                  <m:ctrlPr>
                                    <a:rPr lang="en-US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  <a:sym typeface="Wingdings" pitchFamily="2" charset="2"/>
                                    </a:rPr>
                                  </m:ctrlPr>
                                </m:dPr>
                                <m:e>
                                  <m:r>
                                    <a:rPr lang="en-US" i="1" dirty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  <a:sym typeface="Wingdings" pitchFamily="2" charset="2"/>
                                    </a:rPr>
                                    <m:t>1−</m:t>
                                  </m:r>
                                  <m:r>
                                    <a:rPr lang="en-US" i="1" dirty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  <a:sym typeface="Wingdings" pitchFamily="2" charset="2"/>
                                    </a:rPr>
                                    <m:t>𝑗</m:t>
                                  </m:r>
                                </m:e>
                              </m:d>
                              <m:r>
                                <a:rPr lang="en-US" i="1" dirty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sym typeface="Wingdings" pitchFamily="2" charset="2"/>
                                </a:rPr>
                                <m:t>−</m:t>
                              </m:r>
                              <m:r>
                                <a:rPr lang="en-US" i="1" dirty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sym typeface="Wingdings" pitchFamily="2" charset="2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en-US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  <a:sym typeface="Wingdings" pitchFamily="2" charset="2"/>
                                    </a:rPr>
                                  </m:ctrlPr>
                                </m:dPr>
                                <m:e>
                                  <m:r>
                                    <a:rPr lang="en-US" i="1" dirty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  <a:sym typeface="Wingdings" pitchFamily="2" charset="2"/>
                                    </a:rPr>
                                    <m:t>𝑐</m:t>
                                  </m:r>
                                  <m:r>
                                    <a:rPr lang="en-US" i="1" dirty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  <a:sym typeface="Wingdings" pitchFamily="2" charset="2"/>
                                    </a:rPr>
                                    <m:t>−</m:t>
                                  </m:r>
                                  <m:r>
                                    <a:rPr lang="en-US" i="1" dirty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  <a:sym typeface="Wingdings" pitchFamily="2" charset="2"/>
                                    </a:rPr>
                                    <m:t>𝑗</m:t>
                                  </m:r>
                                </m:e>
                              </m:d>
                            </m:e>
                          </m:d>
                        </m:den>
                      </m:f>
                      <m:r>
                        <a:rPr lang="en-US" i="1" dirty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  <a:sym typeface="Wingdings" pitchFamily="2" charset="2"/>
                        </a:rPr>
                        <m:t>=</m:t>
                      </m:r>
                      <m:f>
                        <m:fPr>
                          <m:ctrlPr>
                            <a:rPr lang="en-US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i="1" dirty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sym typeface="Wingdings" pitchFamily="2" charset="2"/>
                            </a:rPr>
                            <m:t>2</m:t>
                          </m:r>
                          <m:r>
                            <a:rPr lang="el-GR" i="1" dirty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sym typeface="Wingdings" pitchFamily="2" charset="2"/>
                            </a:rPr>
                            <m:t>𝜀𝜅</m:t>
                          </m:r>
                          <m:r>
                            <a:rPr lang="el-GR" i="1" dirty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sym typeface="Wingdings" pitchFamily="2" charset="2"/>
                            </a:rPr>
                            <m:t>$</m:t>
                          </m:r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el-GR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Wingdings" pitchFamily="2" charset="2"/>
                                </a:rPr>
                              </m:ctrlPr>
                            </m:dPr>
                            <m:e>
                              <m:r>
                                <a:rPr lang="en-US" i="1" dirty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sym typeface="Wingdings" pitchFamily="2" charset="2"/>
                                </a:rPr>
                                <m:t>30</m:t>
                              </m:r>
                              <m:f>
                                <m:fPr>
                                  <m:ctrlPr>
                                    <a:rPr lang="en-US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  <a:sym typeface="Wingdings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i="1" dirty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  <a:sym typeface="Wingdings" pitchFamily="2" charset="2"/>
                                    </a:rPr>
                                    <m:t>$</m:t>
                                  </m:r>
                                </m:num>
                                <m:den>
                                  <m:r>
                                    <a:rPr lang="en-US" i="1" dirty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  <a:sym typeface="Wingdings" pitchFamily="2" charset="2"/>
                                    </a:rPr>
                                    <m:t>h𝑟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  <a:sym typeface="Wingdings" pitchFamily="2" charset="2"/>
                                    </a:rPr>
                                  </m:ctrlPr>
                                </m:dPr>
                                <m:e>
                                  <m:r>
                                    <a:rPr lang="en-US" i="1" dirty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  <a:sym typeface="Wingdings" pitchFamily="2" charset="2"/>
                                    </a:rPr>
                                    <m:t>1−0,8</m:t>
                                  </m:r>
                                </m:e>
                              </m:d>
                              <m:r>
                                <a:rPr lang="en-US" i="1" dirty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sym typeface="Wingdings" pitchFamily="2" charset="2"/>
                                </a:rPr>
                                <m:t>−20</m:t>
                              </m:r>
                              <m:f>
                                <m:fPr>
                                  <m:ctrlPr>
                                    <a:rPr lang="en-US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  <a:sym typeface="Wingdings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i="1" dirty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  <a:sym typeface="Wingdings" pitchFamily="2" charset="2"/>
                                    </a:rPr>
                                    <m:t>$</m:t>
                                  </m:r>
                                </m:num>
                                <m:den>
                                  <m:r>
                                    <a:rPr lang="en-US" i="1" dirty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  <a:sym typeface="Wingdings" pitchFamily="2" charset="2"/>
                                    </a:rPr>
                                    <m:t>h𝑟</m:t>
                                  </m:r>
                                </m:den>
                              </m:f>
                              <m:r>
                                <a:rPr lang="en-US" i="1" dirty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sym typeface="Wingdings" pitchFamily="2" charset="2"/>
                                </a:rPr>
                                <m:t>(0,9−0,8)]</m:t>
                              </m:r>
                            </m:e>
                          </m:d>
                        </m:den>
                      </m:f>
                      <m:r>
                        <a:rPr lang="en-US" i="1" dirty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  <a:sym typeface="Wingdings" pitchFamily="2" charset="2"/>
                        </a:rPr>
                        <m:t>=</m:t>
                      </m:r>
                      <m:f>
                        <m:fPr>
                          <m:ctrlPr>
                            <a:rPr lang="en-US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i="1" dirty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sym typeface="Wingdings" pitchFamily="2" charset="2"/>
                            </a:rPr>
                            <m:t>2</m:t>
                          </m:r>
                          <m:r>
                            <a:rPr lang="el-GR" i="1" dirty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sym typeface="Wingdings" pitchFamily="2" charset="2"/>
                            </a:rPr>
                            <m:t>𝜀𝜅</m:t>
                          </m:r>
                          <m:r>
                            <a:rPr lang="el-GR" i="1" dirty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sym typeface="Wingdings" pitchFamily="2" charset="2"/>
                            </a:rPr>
                            <m:t>$</m:t>
                          </m:r>
                        </m:num>
                        <m:den>
                          <m:r>
                            <a:rPr lang="en-US" i="1" dirty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sym typeface="Wingdings" pitchFamily="2" charset="2"/>
                            </a:rPr>
                            <m:t>6</m:t>
                          </m:r>
                          <m:f>
                            <m:fPr>
                              <m:ctrlPr>
                                <a:rPr lang="en-US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Wingdings" pitchFamily="2" charset="2"/>
                                </a:rPr>
                              </m:ctrlPr>
                            </m:fPr>
                            <m:num>
                              <m:r>
                                <a:rPr lang="en-US" i="1" dirty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sym typeface="Wingdings" pitchFamily="2" charset="2"/>
                                </a:rPr>
                                <m:t>$</m:t>
                              </m:r>
                            </m:num>
                            <m:den>
                              <m:r>
                                <a:rPr lang="en-US" i="1" dirty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sym typeface="Wingdings" pitchFamily="2" charset="2"/>
                                </a:rPr>
                                <m:t>h𝑟</m:t>
                              </m:r>
                            </m:den>
                          </m:f>
                          <m:r>
                            <a:rPr lang="en-US" i="1" dirty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sym typeface="Wingdings" pitchFamily="2" charset="2"/>
                            </a:rPr>
                            <m:t>−2</m:t>
                          </m:r>
                          <m:f>
                            <m:fPr>
                              <m:ctrlPr>
                                <a:rPr lang="en-US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Wingdings" pitchFamily="2" charset="2"/>
                                </a:rPr>
                              </m:ctrlPr>
                            </m:fPr>
                            <m:num>
                              <m:r>
                                <a:rPr lang="en-US" i="1" dirty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sym typeface="Wingdings" pitchFamily="2" charset="2"/>
                                </a:rPr>
                                <m:t>$</m:t>
                              </m:r>
                            </m:num>
                            <m:den>
                              <m:r>
                                <a:rPr lang="en-US" i="1" dirty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sym typeface="Wingdings" pitchFamily="2" charset="2"/>
                                </a:rPr>
                                <m:t>h𝑟</m:t>
                              </m:r>
                            </m:den>
                          </m:f>
                        </m:den>
                      </m:f>
                      <m:r>
                        <a:rPr lang="en-US" i="1" dirty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  <a:sym typeface="Wingdings" pitchFamily="2" charset="2"/>
                        </a:rPr>
                        <m:t>=</m:t>
                      </m:r>
                      <m:f>
                        <m:fPr>
                          <m:ctrlPr>
                            <a:rPr lang="en-US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i="1" dirty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sym typeface="Wingdings" pitchFamily="2" charset="2"/>
                            </a:rPr>
                            <m:t>2</m:t>
                          </m:r>
                          <m:r>
                            <a:rPr lang="el-GR" i="1" dirty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sym typeface="Wingdings" pitchFamily="2" charset="2"/>
                            </a:rPr>
                            <m:t>𝜀𝜅</m:t>
                          </m:r>
                          <m:r>
                            <a:rPr lang="en-US" i="1" dirty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sym typeface="Wingdings" pitchFamily="2" charset="2"/>
                            </a:rPr>
                            <m:t>$</m:t>
                          </m:r>
                        </m:num>
                        <m:den>
                          <m:r>
                            <a:rPr lang="en-US" i="1" dirty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sym typeface="Wingdings" pitchFamily="2" charset="2"/>
                            </a:rPr>
                            <m:t>4</m:t>
                          </m:r>
                          <m:f>
                            <m:fPr>
                              <m:ctrlPr>
                                <a:rPr lang="en-US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Wingdings" pitchFamily="2" charset="2"/>
                                </a:rPr>
                              </m:ctrlPr>
                            </m:fPr>
                            <m:num>
                              <m:r>
                                <a:rPr lang="en-US" i="1" dirty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sym typeface="Wingdings" pitchFamily="2" charset="2"/>
                                </a:rPr>
                                <m:t>$</m:t>
                              </m:r>
                            </m:num>
                            <m:den>
                              <m:r>
                                <a:rPr lang="en-US" i="1" dirty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sym typeface="Wingdings" pitchFamily="2" charset="2"/>
                                </a:rPr>
                                <m:t>h𝑟</m:t>
                              </m:r>
                            </m:den>
                          </m:f>
                        </m:den>
                      </m:f>
                      <m:r>
                        <a:rPr lang="en-US" i="1" dirty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  <a:sym typeface="Wingdings" pitchFamily="2" charset="2"/>
                        </a:rPr>
                        <m:t>=500.000</m:t>
                      </m:r>
                      <m:r>
                        <a:rPr lang="en-US" i="1" dirty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  <a:sym typeface="Wingdings" pitchFamily="2" charset="2"/>
                        </a:rPr>
                        <m:t>h𝑟𝑠</m:t>
                      </m:r>
                      <m:r>
                        <a:rPr lang="en-US" i="1" dirty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  <a:sym typeface="Wingdings" pitchFamily="2" charset="2"/>
                        </a:rPr>
                        <m:t>, </m:t>
                      </m:r>
                      <m:r>
                        <a:rPr lang="en-US" i="1" dirty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  <a:sym typeface="Wingdings" pitchFamily="2" charset="2"/>
                        </a:rPr>
                        <m:t>𝑌</m:t>
                      </m:r>
                      <m:r>
                        <a:rPr lang="en-US" i="1" dirty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  <a:sym typeface="Wingdings" pitchFamily="2" charset="2"/>
                        </a:rPr>
                        <m:t>∗=</m:t>
                      </m:r>
                      <m:r>
                        <a:rPr lang="en-US" i="1" dirty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  <a:sym typeface="Wingdings" pitchFamily="2" charset="2"/>
                        </a:rPr>
                        <m:t>𝑦𝑁</m:t>
                      </m:r>
                      <m:r>
                        <a:rPr lang="en-US" i="1" dirty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  <a:sym typeface="Wingdings" pitchFamily="2" charset="2"/>
                        </a:rPr>
                        <m:t>∗−−−→</m:t>
                      </m:r>
                      <m:r>
                        <a:rPr lang="en-US" i="1" dirty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  <a:sym typeface="Wingdings" pitchFamily="2" charset="2"/>
                        </a:rPr>
                        <m:t>𝑌</m:t>
                      </m:r>
                      <m:r>
                        <a:rPr lang="en-US" i="1" dirty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  <a:sym typeface="Wingdings" pitchFamily="2" charset="2"/>
                        </a:rPr>
                        <m:t>∗=30</m:t>
                      </m:r>
                      <m:f>
                        <m:fPr>
                          <m:ctrlPr>
                            <a:rPr lang="en-US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i="1" dirty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sym typeface="Wingdings" pitchFamily="2" charset="2"/>
                            </a:rPr>
                            <m:t>$</m:t>
                          </m:r>
                        </m:num>
                        <m:den>
                          <m:r>
                            <a:rPr lang="en-US" i="1" dirty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sym typeface="Wingdings" pitchFamily="2" charset="2"/>
                            </a:rPr>
                            <m:t>h𝑟𝑠</m:t>
                          </m:r>
                        </m:den>
                      </m:f>
                      <m:r>
                        <a:rPr lang="en-US" i="1" dirty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  <a:sym typeface="Wingdings" pitchFamily="2" charset="2"/>
                        </a:rPr>
                        <m:t>∗500.000</m:t>
                      </m:r>
                      <m:r>
                        <a:rPr lang="en-US" i="1" dirty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  <a:sym typeface="Wingdings" pitchFamily="2" charset="2"/>
                        </a:rPr>
                        <m:t>h𝑟𝑠</m:t>
                      </m:r>
                      <m:r>
                        <a:rPr lang="en-US" i="1" dirty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  <a:sym typeface="Wingdings" pitchFamily="2" charset="2"/>
                        </a:rPr>
                        <m:t>=15.000.000$</m:t>
                      </m:r>
                    </m:oMath>
                  </m:oMathPara>
                </a14:m>
                <a:endParaRPr lang="el-GR" dirty="0">
                  <a:solidFill>
                    <a:prstClr val="black"/>
                  </a:solidFill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4" name="Ορθογώνιο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5720" y="836712"/>
                <a:ext cx="6696744" cy="2592288"/>
              </a:xfrm>
              <a:prstGeom prst="rect">
                <a:avLst/>
              </a:prstGeom>
              <a:blipFill>
                <a:blip r:embed="rId2"/>
                <a:stretch>
                  <a:fillRect t="-5869" b="-493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Ορθογώνιο 4"/>
              <p:cNvSpPr/>
              <p:nvPr/>
            </p:nvSpPr>
            <p:spPr>
              <a:xfrm>
                <a:off x="2999656" y="3861048"/>
                <a:ext cx="7416824" cy="266429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rgbClr val="FF0000"/>
                    </a:solidFill>
                    <a:latin typeface="Cambria" pitchFamily="18" charset="0"/>
                  </a:rPr>
                  <a:t>w=25$/</a:t>
                </a:r>
                <a:r>
                  <a:rPr lang="en-US" sz="2000" b="1" dirty="0" err="1">
                    <a:solidFill>
                      <a:srgbClr val="FF0000"/>
                    </a:solidFill>
                    <a:latin typeface="Cambria" pitchFamily="18" charset="0"/>
                  </a:rPr>
                  <a:t>hr</a:t>
                </a:r>
                <a:r>
                  <a:rPr lang="el-GR" sz="2000" dirty="0">
                    <a:solidFill>
                      <a:prstClr val="black"/>
                    </a:solidFill>
                    <a:latin typeface="Cambria" pitchFamily="18" charset="0"/>
                  </a:rPr>
                  <a:t> </a:t>
                </a:r>
                <a:r>
                  <a:rPr lang="en-US" sz="2000" dirty="0">
                    <a:solidFill>
                      <a:prstClr val="black"/>
                    </a:solidFill>
                    <a:latin typeface="Cambria" pitchFamily="18" charset="0"/>
                    <a:sym typeface="Wingdings" pitchFamily="2" charset="2"/>
                  </a:rPr>
                  <a:t>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/>
                        <a:sym typeface="Wingdings" pitchFamily="2" charset="2"/>
                      </a:rPr>
                      <m:t>𝑁</m:t>
                    </m:r>
                    <m:r>
                      <a:rPr lang="en-US" sz="2000" i="1">
                        <a:solidFill>
                          <a:prstClr val="black"/>
                        </a:solidFill>
                        <a:latin typeface="Cambria Math"/>
                        <a:sym typeface="Wingdings" pitchFamily="2" charset="2"/>
                      </a:rPr>
                      <m:t>∗</m:t>
                    </m:r>
                    <m:r>
                      <a:rPr lang="en-US" sz="2000" dirty="0">
                        <a:solidFill>
                          <a:prstClr val="black"/>
                        </a:solidFill>
                        <a:latin typeface="Cambria Math"/>
                        <a:ea typeface="Cambria Math"/>
                        <a:sym typeface="Wingdings" pitchFamily="2" charset="2"/>
                      </a:rPr>
                      <m:t>=</m:t>
                    </m:r>
                    <m:f>
                      <m:fPr>
                        <m:ctrlP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  <a:sym typeface="Wingdings" pitchFamily="2" charset="2"/>
                          </a:rPr>
                          <m:t>𝐼𝑐</m:t>
                        </m:r>
                      </m:num>
                      <m:den>
                        <m:d>
                          <m:dPr>
                            <m:begChr m:val="["/>
                            <m:endChr m:val="]"/>
                            <m:ctrlPr>
                              <a:rPr lang="en-US" sz="20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/>
                                <a:sym typeface="Wingdings" pitchFamily="2" charset="2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  <a:sym typeface="Wingdings" pitchFamily="2" charset="2"/>
                              </a:rPr>
                              <m:t>𝑦</m:t>
                            </m:r>
                            <m:d>
                              <m:dPr>
                                <m:ctrlPr>
                                  <a:rPr lang="en-US" sz="2000" i="1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  <a:sym typeface="Wingdings" pitchFamily="2" charset="2"/>
                                  </a:rPr>
                                </m:ctrlPr>
                              </m:dPr>
                              <m:e>
                                <m:r>
                                  <a:rPr lang="en-US" sz="2000" i="1" dirty="0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  <a:sym typeface="Wingdings" pitchFamily="2" charset="2"/>
                                  </a:rPr>
                                  <m:t>1−</m:t>
                                </m:r>
                                <m:r>
                                  <a:rPr lang="en-US" sz="2000" i="1" dirty="0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  <a:sym typeface="Wingdings" pitchFamily="2" charset="2"/>
                                  </a:rPr>
                                  <m:t>𝑗</m:t>
                                </m:r>
                              </m:e>
                            </m:d>
                            <m:r>
                              <a:rPr lang="en-US" sz="2000" i="1" dirty="0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  <a:sym typeface="Wingdings" pitchFamily="2" charset="2"/>
                              </a:rPr>
                              <m:t>−</m:t>
                            </m:r>
                            <m:r>
                              <a:rPr lang="en-US" sz="2000" i="1" dirty="0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  <a:sym typeface="Wingdings" pitchFamily="2" charset="2"/>
                              </a:rPr>
                              <m:t>𝑤</m:t>
                            </m:r>
                            <m:d>
                              <m:dPr>
                                <m:ctrlPr>
                                  <a:rPr lang="en-US" sz="2000" i="1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  <a:sym typeface="Wingdings" pitchFamily="2" charset="2"/>
                                  </a:rPr>
                                </m:ctrlPr>
                              </m:dPr>
                              <m:e>
                                <m:r>
                                  <a:rPr lang="en-US" sz="2000" i="1" dirty="0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  <a:sym typeface="Wingdings" pitchFamily="2" charset="2"/>
                                  </a:rPr>
                                  <m:t>𝑐</m:t>
                                </m:r>
                                <m:r>
                                  <a:rPr lang="en-US" sz="2000" i="1" dirty="0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  <a:sym typeface="Wingdings" pitchFamily="2" charset="2"/>
                                  </a:rPr>
                                  <m:t>−</m:t>
                                </m:r>
                                <m:r>
                                  <a:rPr lang="en-US" sz="2000" i="1" dirty="0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  <a:sym typeface="Wingdings" pitchFamily="2" charset="2"/>
                                  </a:rPr>
                                  <m:t>𝑗</m:t>
                                </m:r>
                              </m:e>
                            </m:d>
                          </m:e>
                        </m:d>
                      </m:den>
                    </m:f>
                    <m:r>
                      <a:rPr lang="en-US" sz="2000" i="1" dirty="0">
                        <a:solidFill>
                          <a:prstClr val="black"/>
                        </a:solidFill>
                        <a:latin typeface="Cambria Math"/>
                        <a:ea typeface="Cambria Math"/>
                        <a:sym typeface="Wingdings" pitchFamily="2" charset="2"/>
                      </a:rPr>
                      <m:t>=</m:t>
                    </m:r>
                    <m:f>
                      <m:fPr>
                        <m:ctrlP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  <a:sym typeface="Wingdings" pitchFamily="2" charset="2"/>
                          </a:rPr>
                          <m:t>2</m:t>
                        </m:r>
                        <m:r>
                          <a:rPr lang="el-GR" sz="2000" i="1" dirty="0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  <a:sym typeface="Wingdings" pitchFamily="2" charset="2"/>
                          </a:rPr>
                          <m:t>𝜀𝜅</m:t>
                        </m:r>
                        <m:r>
                          <a:rPr lang="el-GR" sz="2000" i="1" dirty="0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  <a:sym typeface="Wingdings" pitchFamily="2" charset="2"/>
                          </a:rPr>
                          <m:t>$</m:t>
                        </m:r>
                      </m:num>
                      <m:den>
                        <m:d>
                          <m:dPr>
                            <m:begChr m:val="["/>
                            <m:endChr m:val="]"/>
                            <m:ctrlPr>
                              <a:rPr lang="el-GR" sz="20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/>
                                <a:sym typeface="Wingdings" pitchFamily="2" charset="2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  <a:sym typeface="Wingdings" pitchFamily="2" charset="2"/>
                              </a:rPr>
                              <m:t>30</m:t>
                            </m:r>
                            <m:f>
                              <m:fPr>
                                <m:ctrlPr>
                                  <a:rPr lang="en-US" sz="2000" i="1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  <a:sym typeface="Wingdings" pitchFamily="2" charset="2"/>
                                  </a:rPr>
                                </m:ctrlPr>
                              </m:fPr>
                              <m:num>
                                <m:r>
                                  <a:rPr lang="en-US" sz="2000" i="1" dirty="0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  <a:sym typeface="Wingdings" pitchFamily="2" charset="2"/>
                                  </a:rPr>
                                  <m:t>$</m:t>
                                </m:r>
                              </m:num>
                              <m:den>
                                <m:r>
                                  <a:rPr lang="en-US" sz="2000" i="1" dirty="0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  <a:sym typeface="Wingdings" pitchFamily="2" charset="2"/>
                                  </a:rPr>
                                  <m:t>h𝑟</m:t>
                                </m:r>
                              </m:den>
                            </m:f>
                            <m:d>
                              <m:dPr>
                                <m:ctrlPr>
                                  <a:rPr lang="en-US" sz="2000" i="1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  <a:sym typeface="Wingdings" pitchFamily="2" charset="2"/>
                                  </a:rPr>
                                </m:ctrlPr>
                              </m:dPr>
                              <m:e>
                                <m:r>
                                  <a:rPr lang="en-US" sz="2000" i="1" dirty="0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  <a:sym typeface="Wingdings" pitchFamily="2" charset="2"/>
                                  </a:rPr>
                                  <m:t>1−0,8</m:t>
                                </m:r>
                              </m:e>
                            </m:d>
                            <m:r>
                              <a:rPr lang="en-US" sz="2000" i="1" dirty="0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  <a:sym typeface="Wingdings" pitchFamily="2" charset="2"/>
                              </a:rPr>
                              <m:t>−25</m:t>
                            </m:r>
                            <m:f>
                              <m:fPr>
                                <m:ctrlPr>
                                  <a:rPr lang="en-US" sz="2000" i="1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  <a:sym typeface="Wingdings" pitchFamily="2" charset="2"/>
                                  </a:rPr>
                                </m:ctrlPr>
                              </m:fPr>
                              <m:num>
                                <m:r>
                                  <a:rPr lang="en-US" sz="2000" i="1" dirty="0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  <a:sym typeface="Wingdings" pitchFamily="2" charset="2"/>
                                  </a:rPr>
                                  <m:t>$</m:t>
                                </m:r>
                              </m:num>
                              <m:den>
                                <m:r>
                                  <a:rPr lang="en-US" sz="2000" i="1" dirty="0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  <a:sym typeface="Wingdings" pitchFamily="2" charset="2"/>
                                  </a:rPr>
                                  <m:t>h𝑟</m:t>
                                </m:r>
                              </m:den>
                            </m:f>
                            <m:r>
                              <a:rPr lang="en-US" sz="2000" i="1" dirty="0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  <a:sym typeface="Wingdings" pitchFamily="2" charset="2"/>
                              </a:rPr>
                              <m:t>(0,9−0,8)]</m:t>
                            </m:r>
                          </m:e>
                        </m:d>
                      </m:den>
                    </m:f>
                    <m:r>
                      <a:rPr lang="en-US" sz="2000" i="1" dirty="0">
                        <a:solidFill>
                          <a:prstClr val="black"/>
                        </a:solidFill>
                        <a:latin typeface="Cambria Math"/>
                        <a:ea typeface="Cambria Math"/>
                        <a:sym typeface="Wingdings" pitchFamily="2" charset="2"/>
                      </a:rPr>
                      <m:t>=</m:t>
                    </m:r>
                    <m:f>
                      <m:fPr>
                        <m:ctrlP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  <a:sym typeface="Wingdings" pitchFamily="2" charset="2"/>
                          </a:rPr>
                          <m:t>2</m:t>
                        </m:r>
                        <m:r>
                          <a:rPr lang="el-GR" sz="2000" i="1" dirty="0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  <a:sym typeface="Wingdings" pitchFamily="2" charset="2"/>
                          </a:rPr>
                          <m:t>𝜀𝜅</m:t>
                        </m:r>
                        <m:r>
                          <a:rPr lang="el-GR" sz="2000" i="1" dirty="0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  <a:sym typeface="Wingdings" pitchFamily="2" charset="2"/>
                          </a:rPr>
                          <m:t>$</m:t>
                        </m:r>
                      </m:num>
                      <m:den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  <a:sym typeface="Wingdings" pitchFamily="2" charset="2"/>
                          </a:rPr>
                          <m:t>6</m:t>
                        </m:r>
                        <m:f>
                          <m:fPr>
                            <m:ctrlPr>
                              <a:rPr lang="en-US" sz="20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/>
                                <a:sym typeface="Wingdings" pitchFamily="2" charset="2"/>
                              </a:rPr>
                            </m:ctrlPr>
                          </m:fPr>
                          <m:num>
                            <m:r>
                              <a:rPr lang="en-US" sz="2000" i="1" dirty="0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  <a:sym typeface="Wingdings" pitchFamily="2" charset="2"/>
                              </a:rPr>
                              <m:t>$</m:t>
                            </m:r>
                          </m:num>
                          <m:den>
                            <m:r>
                              <a:rPr lang="en-US" sz="2000" i="1" dirty="0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  <a:sym typeface="Wingdings" pitchFamily="2" charset="2"/>
                              </a:rPr>
                              <m:t>h𝑟</m:t>
                            </m:r>
                          </m:den>
                        </m:f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  <a:sym typeface="Wingdings" pitchFamily="2" charset="2"/>
                          </a:rPr>
                          <m:t>−2,5</m:t>
                        </m:r>
                        <m:f>
                          <m:fPr>
                            <m:ctrlPr>
                              <a:rPr lang="en-US" sz="20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/>
                                <a:sym typeface="Wingdings" pitchFamily="2" charset="2"/>
                              </a:rPr>
                            </m:ctrlPr>
                          </m:fPr>
                          <m:num>
                            <m:r>
                              <a:rPr lang="en-US" sz="2000" i="1" dirty="0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  <a:sym typeface="Wingdings" pitchFamily="2" charset="2"/>
                              </a:rPr>
                              <m:t>$</m:t>
                            </m:r>
                          </m:num>
                          <m:den>
                            <m:r>
                              <a:rPr lang="en-US" sz="2000" i="1" dirty="0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  <a:sym typeface="Wingdings" pitchFamily="2" charset="2"/>
                              </a:rPr>
                              <m:t>h𝑟</m:t>
                            </m:r>
                          </m:den>
                        </m:f>
                      </m:den>
                    </m:f>
                    <m:r>
                      <a:rPr lang="en-US" sz="2000" i="1" dirty="0">
                        <a:solidFill>
                          <a:prstClr val="black"/>
                        </a:solidFill>
                        <a:latin typeface="Cambria Math"/>
                        <a:ea typeface="Cambria Math"/>
                        <a:sym typeface="Wingdings" pitchFamily="2" charset="2"/>
                      </a:rPr>
                      <m:t>=</m:t>
                    </m:r>
                    <m:f>
                      <m:fPr>
                        <m:ctrlP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  <a:sym typeface="Wingdings" pitchFamily="2" charset="2"/>
                          </a:rPr>
                          <m:t>2</m:t>
                        </m:r>
                        <m:r>
                          <a:rPr lang="el-GR" sz="2000" i="1" dirty="0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  <a:sym typeface="Wingdings" pitchFamily="2" charset="2"/>
                          </a:rPr>
                          <m:t>𝜀𝜅</m:t>
                        </m:r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  <a:sym typeface="Wingdings" pitchFamily="2" charset="2"/>
                          </a:rPr>
                          <m:t>$</m:t>
                        </m:r>
                      </m:num>
                      <m:den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  <a:sym typeface="Wingdings" pitchFamily="2" charset="2"/>
                          </a:rPr>
                          <m:t>3,5</m:t>
                        </m:r>
                        <m:f>
                          <m:fPr>
                            <m:ctrlPr>
                              <a:rPr lang="en-US" sz="20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/>
                                <a:sym typeface="Wingdings" pitchFamily="2" charset="2"/>
                              </a:rPr>
                            </m:ctrlPr>
                          </m:fPr>
                          <m:num>
                            <m:r>
                              <a:rPr lang="en-US" sz="2000" i="1" dirty="0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  <a:sym typeface="Wingdings" pitchFamily="2" charset="2"/>
                              </a:rPr>
                              <m:t>$</m:t>
                            </m:r>
                          </m:num>
                          <m:den>
                            <m:r>
                              <a:rPr lang="en-US" sz="2000" i="1" dirty="0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  <a:sym typeface="Wingdings" pitchFamily="2" charset="2"/>
                              </a:rPr>
                              <m:t>h𝑟</m:t>
                            </m:r>
                          </m:den>
                        </m:f>
                      </m:den>
                    </m:f>
                    <m:r>
                      <a:rPr lang="en-US" sz="2000" i="1" dirty="0">
                        <a:solidFill>
                          <a:prstClr val="black"/>
                        </a:solidFill>
                        <a:latin typeface="Cambria Math"/>
                        <a:ea typeface="Cambria Math"/>
                        <a:sym typeface="Wingdings" pitchFamily="2" charset="2"/>
                      </a:rPr>
                      <m:t>=571.428</m:t>
                    </m:r>
                    <m:r>
                      <a:rPr lang="en-US" sz="2000" i="1" dirty="0">
                        <a:solidFill>
                          <a:prstClr val="black"/>
                        </a:solidFill>
                        <a:latin typeface="Cambria Math"/>
                        <a:ea typeface="Cambria Math"/>
                        <a:sym typeface="Wingdings" pitchFamily="2" charset="2"/>
                      </a:rPr>
                      <m:t>h𝑟𝑠</m:t>
                    </m:r>
                    <m:r>
                      <a:rPr lang="en-US" sz="2000" i="1" dirty="0">
                        <a:solidFill>
                          <a:prstClr val="black"/>
                        </a:solidFill>
                        <a:latin typeface="Cambria Math"/>
                        <a:ea typeface="Cambria Math"/>
                        <a:sym typeface="Wingdings" pitchFamily="2" charset="2"/>
                      </a:rPr>
                      <m:t>, </m:t>
                    </m:r>
                    <m:r>
                      <a:rPr lang="en-US" sz="2000" i="1" dirty="0">
                        <a:solidFill>
                          <a:prstClr val="black"/>
                        </a:solidFill>
                        <a:latin typeface="Cambria Math"/>
                        <a:ea typeface="Cambria Math"/>
                        <a:sym typeface="Wingdings" pitchFamily="2" charset="2"/>
                      </a:rPr>
                      <m:t>𝑌</m:t>
                    </m:r>
                    <m:r>
                      <a:rPr lang="en-US" sz="2000" i="1" dirty="0">
                        <a:solidFill>
                          <a:prstClr val="black"/>
                        </a:solidFill>
                        <a:latin typeface="Cambria Math"/>
                        <a:ea typeface="Cambria Math"/>
                        <a:sym typeface="Wingdings" pitchFamily="2" charset="2"/>
                      </a:rPr>
                      <m:t>∗=30</m:t>
                    </m:r>
                    <m:f>
                      <m:fPr>
                        <m:ctrlP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  <a:sym typeface="Wingdings" pitchFamily="2" charset="2"/>
                          </a:rPr>
                          <m:t>$</m:t>
                        </m:r>
                      </m:num>
                      <m:den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  <a:sym typeface="Wingdings" pitchFamily="2" charset="2"/>
                          </a:rPr>
                          <m:t>h𝑟</m:t>
                        </m:r>
                      </m:den>
                    </m:f>
                    <m:r>
                      <a:rPr lang="en-US" sz="2000" i="1" dirty="0">
                        <a:solidFill>
                          <a:prstClr val="black"/>
                        </a:solidFill>
                        <a:latin typeface="Cambria Math"/>
                        <a:ea typeface="Cambria Math"/>
                        <a:sym typeface="Wingdings" pitchFamily="2" charset="2"/>
                      </a:rPr>
                      <m:t>∗571.428</m:t>
                    </m:r>
                    <m:r>
                      <a:rPr lang="en-US" sz="2000" i="1" dirty="0">
                        <a:solidFill>
                          <a:prstClr val="black"/>
                        </a:solidFill>
                        <a:latin typeface="Cambria Math"/>
                        <a:ea typeface="Cambria Math"/>
                        <a:sym typeface="Wingdings" pitchFamily="2" charset="2"/>
                      </a:rPr>
                      <m:t>h𝑟𝑠</m:t>
                    </m:r>
                    <m:r>
                      <a:rPr lang="en-US" sz="2000" i="1" dirty="0">
                        <a:solidFill>
                          <a:prstClr val="black"/>
                        </a:solidFill>
                        <a:latin typeface="Cambria Math"/>
                        <a:ea typeface="Cambria Math"/>
                        <a:sym typeface="Wingdings" pitchFamily="2" charset="2"/>
                      </a:rPr>
                      <m:t>=17.142.857</m:t>
                    </m:r>
                    <m:r>
                      <a:rPr lang="en-US" sz="2000" i="1" dirty="0">
                        <a:solidFill>
                          <a:prstClr val="black"/>
                        </a:solidFill>
                        <a:latin typeface="Cambria Math"/>
                        <a:ea typeface="Cambria Math"/>
                        <a:sym typeface="Wingdings" pitchFamily="2" charset="2"/>
                      </a:rPr>
                      <m:t>h𝑟𝑠</m:t>
                    </m:r>
                  </m:oMath>
                </a14:m>
                <a:endParaRPr lang="en-US" sz="2000" dirty="0">
                  <a:solidFill>
                    <a:prstClr val="black"/>
                  </a:solidFill>
                  <a:latin typeface="Calibri"/>
                  <a:ea typeface="Cambria Math"/>
                  <a:sym typeface="Wingdings" pitchFamily="2" charset="2"/>
                </a:endParaRPr>
              </a:p>
              <a:p>
                <a:pPr algn="ctr"/>
                <a:r>
                  <a:rPr lang="en-US" sz="2000" dirty="0">
                    <a:solidFill>
                      <a:prstClr val="black"/>
                    </a:solidFill>
                    <a:latin typeface="Cambria" pitchFamily="18" charset="0"/>
                    <a:ea typeface="Cambria Math"/>
                    <a:sym typeface="Wingdings" pitchFamily="2" charset="2"/>
                  </a:rPr>
                  <a:t>(c&gt;j) ---    w     --- N    -- Y</a:t>
                </a:r>
              </a:p>
            </p:txBody>
          </p:sp>
        </mc:Choice>
        <mc:Fallback>
          <p:sp>
            <p:nvSpPr>
              <p:cNvPr id="5" name="Ορθογώνιο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9656" y="3861048"/>
                <a:ext cx="7416824" cy="26642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Ευθύγραμμο βέλος σύνδεσης 6"/>
          <p:cNvCxnSpPr/>
          <p:nvPr/>
        </p:nvCxnSpPr>
        <p:spPr>
          <a:xfrm flipV="1">
            <a:off x="6687108" y="5733256"/>
            <a:ext cx="0" cy="43204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Ευθύγραμμο βέλος σύνδεσης 7"/>
          <p:cNvCxnSpPr/>
          <p:nvPr/>
        </p:nvCxnSpPr>
        <p:spPr>
          <a:xfrm flipV="1">
            <a:off x="8472264" y="5733256"/>
            <a:ext cx="0" cy="43204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Ευθύγραμμο βέλος σύνδεσης 8"/>
          <p:cNvCxnSpPr/>
          <p:nvPr/>
        </p:nvCxnSpPr>
        <p:spPr>
          <a:xfrm flipV="1">
            <a:off x="7680176" y="5733256"/>
            <a:ext cx="0" cy="43204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0829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12560</TotalTime>
  <Words>4265</Words>
  <Application>Microsoft Office PowerPoint</Application>
  <PresentationFormat>Ευρεία οθόνη</PresentationFormat>
  <Paragraphs>734</Paragraphs>
  <Slides>45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2</vt:i4>
      </vt:variant>
      <vt:variant>
        <vt:lpstr>Τίτλοι διαφανειών</vt:lpstr>
      </vt:variant>
      <vt:variant>
        <vt:i4>45</vt:i4>
      </vt:variant>
    </vt:vector>
  </HeadingPairs>
  <TitlesOfParts>
    <vt:vector size="54" baseType="lpstr">
      <vt:lpstr>Aptos</vt:lpstr>
      <vt:lpstr>Aptos Display</vt:lpstr>
      <vt:lpstr>Arial</vt:lpstr>
      <vt:lpstr>Calibri</vt:lpstr>
      <vt:lpstr>Cambria</vt:lpstr>
      <vt:lpstr>Cambria Math</vt:lpstr>
      <vt:lpstr>Wingdings</vt:lpstr>
      <vt:lpstr>Office Theme</vt:lpstr>
      <vt:lpstr>Θέμα του Office</vt:lpstr>
      <vt:lpstr>Δύο βασικά μακροοικονομικά μεγέθη</vt:lpstr>
      <vt:lpstr>Δύο βασικά μακροοικονομικά μεγέθη</vt:lpstr>
      <vt:lpstr>Δύο βασικά μακροοικονομικά μεγέθη</vt:lpstr>
      <vt:lpstr>Δύο βασικά μακροοικονομικά μεγέθη</vt:lpstr>
      <vt:lpstr>Δημόσια κατανάλωση και επενδύσεις</vt:lpstr>
      <vt:lpstr>Μακροοικονομία</vt:lpstr>
      <vt:lpstr>Οικονομικός κύκλος</vt:lpstr>
      <vt:lpstr>Οικονομικοί κύκλοι στην Ελλάδα (1995-2025)</vt:lpstr>
      <vt:lpstr>Πραγματικό ΑΕΠ (Ελλάδα και ΕΕ) και ποσοστό ανεργίας (Ελλάδα και Ευρωζώνη) </vt:lpstr>
      <vt:lpstr>Ροές εισοδημάτων στην οικονομία</vt:lpstr>
      <vt:lpstr>Συνολική Ζήτηση Απασχόληση και Ανεργία</vt:lpstr>
      <vt:lpstr>Βασικά σημεία</vt:lpstr>
      <vt:lpstr>Αρχικές υποθέσεις</vt:lpstr>
      <vt:lpstr>AS Προσφορά Προϊόντων </vt:lpstr>
      <vt:lpstr>AD Συναθροιστική Ζήτηση</vt:lpstr>
      <vt:lpstr>Μισθοί – Κέρδος – Αποταμίευση</vt:lpstr>
      <vt:lpstr>Συνολική Ζήτηση, Απασχόληση και Ανεργία-A</vt:lpstr>
      <vt:lpstr>Συνολική Ζήτηση Απασχόληση και Ανεργία - A</vt:lpstr>
      <vt:lpstr>Απασχόληση ισορροπίας Ν* - ανεργία </vt:lpstr>
      <vt:lpstr>Προσαρμογή στην ισορροπία απασχόλησης</vt:lpstr>
      <vt:lpstr>Απασχόληση ισορροπίας και ανεργία</vt:lpstr>
      <vt:lpstr>Παράδειγμα</vt:lpstr>
      <vt:lpstr>Συνολική Ζήτηση, Απασχόληση και Ανεργία</vt:lpstr>
      <vt:lpstr>Ανεργία και Δημοσιονομική Πολιτική - Β</vt:lpstr>
      <vt:lpstr>Πολλαπλασιαστής απασχόλησης και πολλαπλασιαστής προϊόντος</vt:lpstr>
      <vt:lpstr>Παρουσίαση του PowerPoint</vt:lpstr>
      <vt:lpstr>Δημοσιονομική Πολιτική και πολλαπλασιαστές απασχόλησης και προϊόντος</vt:lpstr>
      <vt:lpstr>Η διαδικασία του πολλαπλασιαστή</vt:lpstr>
      <vt:lpstr>Παράδειγμα</vt:lpstr>
      <vt:lpstr>Μέγεθος πολλαπλασιαστή</vt:lpstr>
      <vt:lpstr>cw ↑ πολλαπλασιαστής ↑</vt:lpstr>
      <vt:lpstr>Οικονομικός κύκλος και ενσωματωμένοι σταθεροποιητές - Γ</vt:lpstr>
      <vt:lpstr>Επένδυση, Συνολική ζήτηση και Νομισματική πολιτική - Δ’</vt:lpstr>
      <vt:lpstr>Προσδιοριστικοί παράγοντες των επενδύσεων</vt:lpstr>
      <vt:lpstr>Επένδυση</vt:lpstr>
      <vt:lpstr>Μείωση επιτοκίου ή βελτίωση επιχειρηματικού κλίματος</vt:lpstr>
      <vt:lpstr>Ανεργία και τόνωση της απασχόλησης</vt:lpstr>
      <vt:lpstr>Μισθοί συνολική ζήτηση και ανεργία - Ε’</vt:lpstr>
      <vt:lpstr>Μισθοί συνολική ζήτηση και ανεργία - Ε’</vt:lpstr>
      <vt:lpstr>Μισθοί, συνολική ζήτηση και ανεργία - Ε’</vt:lpstr>
      <vt:lpstr>Μισθοί συνολική ζήτηση και ανεργία – Ε’</vt:lpstr>
      <vt:lpstr>Μισθοί, συνολική ζήτηση και ανεργία – Ε’</vt:lpstr>
      <vt:lpstr>Καθεστώς απασχόλησης οδηγούμενο από μισθούς</vt:lpstr>
      <vt:lpstr>Καθεστώς απασχόλησης οδηγούμενο από τα κέρδη</vt:lpstr>
      <vt:lpstr>Παράδειγμα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Συνολική Ζήτηση Απασχόληση και Ανεργία</dc:title>
  <dc:creator>Constantinos Repapis</dc:creator>
  <cp:lastModifiedBy>Christos Pierros</cp:lastModifiedBy>
  <cp:revision>92</cp:revision>
  <dcterms:created xsi:type="dcterms:W3CDTF">2024-05-16T09:02:52Z</dcterms:created>
  <dcterms:modified xsi:type="dcterms:W3CDTF">2026-04-30T20:38:47Z</dcterms:modified>
</cp:coreProperties>
</file>