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5"/>
  </p:notesMasterIdLst>
  <p:sldIdLst>
    <p:sldId id="289" r:id="rId3"/>
    <p:sldId id="293" r:id="rId4"/>
    <p:sldId id="294" r:id="rId5"/>
    <p:sldId id="312" r:id="rId6"/>
    <p:sldId id="313" r:id="rId7"/>
    <p:sldId id="330" r:id="rId8"/>
    <p:sldId id="331" r:id="rId9"/>
    <p:sldId id="314" r:id="rId10"/>
    <p:sldId id="315" r:id="rId11"/>
    <p:sldId id="316" r:id="rId12"/>
    <p:sldId id="332" r:id="rId13"/>
    <p:sldId id="317" r:id="rId14"/>
    <p:sldId id="318" r:id="rId15"/>
    <p:sldId id="333" r:id="rId16"/>
    <p:sldId id="334" r:id="rId17"/>
    <p:sldId id="295" r:id="rId18"/>
    <p:sldId id="296" r:id="rId19"/>
    <p:sldId id="309" r:id="rId20"/>
    <p:sldId id="310" r:id="rId21"/>
    <p:sldId id="311" r:id="rId22"/>
    <p:sldId id="301" r:id="rId23"/>
    <p:sldId id="302" r:id="rId24"/>
    <p:sldId id="319" r:id="rId25"/>
    <p:sldId id="321" r:id="rId26"/>
    <p:sldId id="322" r:id="rId27"/>
    <p:sldId id="297" r:id="rId28"/>
    <p:sldId id="298" r:id="rId29"/>
    <p:sldId id="323" r:id="rId30"/>
    <p:sldId id="299" r:id="rId31"/>
    <p:sldId id="304" r:id="rId32"/>
    <p:sldId id="300" r:id="rId33"/>
    <p:sldId id="335" r:id="rId34"/>
    <p:sldId id="336" r:id="rId35"/>
    <p:sldId id="337" r:id="rId36"/>
    <p:sldId id="328" r:id="rId37"/>
    <p:sldId id="327" r:id="rId38"/>
    <p:sldId id="329" r:id="rId39"/>
    <p:sldId id="308" r:id="rId40"/>
    <p:sldId id="338" r:id="rId41"/>
    <p:sldId id="325" r:id="rId42"/>
    <p:sldId id="326" r:id="rId43"/>
    <p:sldId id="30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s Pierros" initials="CP" lastIdx="1" clrIdx="0">
    <p:extLst>
      <p:ext uri="{19B8F6BF-5375-455C-9EA6-DF929625EA0E}">
        <p15:presenceInfo xmlns:p15="http://schemas.microsoft.com/office/powerpoint/2012/main" userId="93b373c4c7bb740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Φωτεινό στυλ 2 - Έμφαση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Μεσαίο στυλ 1 - Έμφαση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Μεσαίο στυλ 3 - Έμφαση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EC20E35-A176-4012-BC5E-935CFFF8708E}" styleName="Μεσαίο στυλ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85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F35420-1E75-4401-B628-7291E6C17451}" type="datetimeFigureOut">
              <a:rPr lang="en-GB" smtClean="0"/>
              <a:t>26/03/2026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5852CC-BE57-4359-9065-364D4902B632}" type="slidenum">
              <a:rPr lang="en-GB" smtClean="0"/>
              <a:t>‹#›</a:t>
            </a:fld>
            <a:endParaRPr lang="en-GB"/>
          </a:p>
        </p:txBody>
      </p:sp>
    </p:spTree>
    <p:extLst>
      <p:ext uri="{BB962C8B-B14F-4D97-AF65-F5344CB8AC3E}">
        <p14:creationId xmlns:p14="http://schemas.microsoft.com/office/powerpoint/2010/main" val="374446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5852CC-BE57-4359-9065-364D4902B632}" type="slidenum">
              <a:rPr lang="en-GB" smtClean="0"/>
              <a:t>36</a:t>
            </a:fld>
            <a:endParaRPr lang="en-GB"/>
          </a:p>
        </p:txBody>
      </p:sp>
    </p:spTree>
    <p:extLst>
      <p:ext uri="{BB962C8B-B14F-4D97-AF65-F5344CB8AC3E}">
        <p14:creationId xmlns:p14="http://schemas.microsoft.com/office/powerpoint/2010/main" val="603559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E2C80-EDA5-EA8F-3A14-516F232E6A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93BB1D5-D79F-0248-4ED1-D796C10D5A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D2D322-A3F4-C1BA-7371-A04C04EB00B8}"/>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5" name="Footer Placeholder 4">
            <a:extLst>
              <a:ext uri="{FF2B5EF4-FFF2-40B4-BE49-F238E27FC236}">
                <a16:creationId xmlns:a16="http://schemas.microsoft.com/office/drawing/2014/main" id="{CBD7D54B-4F9D-FB43-4012-DD480251C0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7CC8E7-ABCA-2B42-4705-B275D4DFB174}"/>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122684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A31FF-F0DC-030E-DB3A-8DEFED046C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A1EAC2-0BC4-AB24-780D-75D3E0893A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E614EE-0632-B0FC-A598-C00997A49B04}"/>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5" name="Footer Placeholder 4">
            <a:extLst>
              <a:ext uri="{FF2B5EF4-FFF2-40B4-BE49-F238E27FC236}">
                <a16:creationId xmlns:a16="http://schemas.microsoft.com/office/drawing/2014/main" id="{9B7FAFC4-1694-B140-9F99-3907BE386F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1A30EA-A9E1-ACC5-3D01-24921040233C}"/>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2034162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0CDB-B478-0066-6783-DA9ECFCEFB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F3D9E4-6989-58EE-2E51-3C74E83313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CFC302-0CEE-7671-5715-0F34DB6969DB}"/>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5" name="Footer Placeholder 4">
            <a:extLst>
              <a:ext uri="{FF2B5EF4-FFF2-40B4-BE49-F238E27FC236}">
                <a16:creationId xmlns:a16="http://schemas.microsoft.com/office/drawing/2014/main" id="{F4884455-E27B-64DC-5B72-BDF401694E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42631E-FD61-7C34-BB04-8B383D694B61}"/>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812986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BDAFB-A887-A592-9318-AB6DF38C97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1510A2A-FFEA-1108-20FF-6C7F56078B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EFF3408-BE07-BCC4-0398-356FA06FDF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4DD831F-D659-6F1B-D1E8-26D686377CEE}"/>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6" name="Footer Placeholder 5">
            <a:extLst>
              <a:ext uri="{FF2B5EF4-FFF2-40B4-BE49-F238E27FC236}">
                <a16:creationId xmlns:a16="http://schemas.microsoft.com/office/drawing/2014/main" id="{7907735A-F761-108A-C9FC-C941B72C82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0E6819-2816-0455-DBC6-E8B19BAF2871}"/>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4027116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7543-C240-8D34-B868-88FF757B8B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6B5F39-29B5-6AF6-300A-F1F716C434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A836A6-A55B-3E57-CE1D-7E6D29D8D7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B70B125-A952-1B45-BD3C-351F4FCEE2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79E80B-3BA1-93C7-5BA1-0450C12215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DC4871B-4FBA-2528-E8EF-6BC6DDC8609D}"/>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8" name="Footer Placeholder 7">
            <a:extLst>
              <a:ext uri="{FF2B5EF4-FFF2-40B4-BE49-F238E27FC236}">
                <a16:creationId xmlns:a16="http://schemas.microsoft.com/office/drawing/2014/main" id="{0BA64862-1B9C-D9ED-0704-D83EF9657A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3CCEF5-8B5A-11A2-2A28-036E185CCC8E}"/>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224190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E426-E52F-BF1A-537F-55D996FBE81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1BA479C-E8BB-5D7C-8207-83F5BA045812}"/>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4" name="Footer Placeholder 3">
            <a:extLst>
              <a:ext uri="{FF2B5EF4-FFF2-40B4-BE49-F238E27FC236}">
                <a16:creationId xmlns:a16="http://schemas.microsoft.com/office/drawing/2014/main" id="{3D8C3611-23AE-569E-C19A-B3E277DEED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9BE85A-B765-62A2-DEBC-7E720D7B955B}"/>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633606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BAF49E-F853-141C-09D9-2AB810C8A132}"/>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3" name="Footer Placeholder 2">
            <a:extLst>
              <a:ext uri="{FF2B5EF4-FFF2-40B4-BE49-F238E27FC236}">
                <a16:creationId xmlns:a16="http://schemas.microsoft.com/office/drawing/2014/main" id="{6AD4862C-4AA1-988F-8AA1-5DD7EEBD40B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4018D6B-A4E3-FE47-3D55-C0691E14C2E9}"/>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2810952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DE30F-A310-7BC5-5BAC-5F97BFBDD1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EE2C0D5-980A-ED31-645E-2B4BACA5C5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78D3AC0-E8D0-B579-FED7-1E652AC73D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E46F44-C6F1-887E-42C2-02688F47DE8D}"/>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6" name="Footer Placeholder 5">
            <a:extLst>
              <a:ext uri="{FF2B5EF4-FFF2-40B4-BE49-F238E27FC236}">
                <a16:creationId xmlns:a16="http://schemas.microsoft.com/office/drawing/2014/main" id="{8EDDF809-B6B2-5A89-5FFB-33BC8B3FF1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34DC1A-9997-27C0-A1AB-00738E129EDF}"/>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4066753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58E9-2D4B-E590-DF58-F6B6C89D7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0714B9-E05E-D9B1-49D7-155F299511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174C397-828A-BDA7-8874-55E2D3BA97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76DA2-4F94-6F3E-5C8E-5113007626BF}"/>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6" name="Footer Placeholder 5">
            <a:extLst>
              <a:ext uri="{FF2B5EF4-FFF2-40B4-BE49-F238E27FC236}">
                <a16:creationId xmlns:a16="http://schemas.microsoft.com/office/drawing/2014/main" id="{072F20CD-3815-DB3D-8A46-2510BFCAE0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24B4F8-C103-605C-16FE-BBE2305D48E2}"/>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3912621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9A2B3-30F1-2023-39B2-676AD28117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4FDAE2-A092-E7D1-643B-C73EB2CA46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56EF0E-70FF-C48E-BD35-E9AF8F5BB1BA}"/>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5" name="Footer Placeholder 4">
            <a:extLst>
              <a:ext uri="{FF2B5EF4-FFF2-40B4-BE49-F238E27FC236}">
                <a16:creationId xmlns:a16="http://schemas.microsoft.com/office/drawing/2014/main" id="{993767E8-0630-CA69-3769-2E0F10DFFC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88B7F7-E9BA-81CE-0585-E60EBA7DA35D}"/>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2327648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9B7872-BF57-F038-47AF-2F4EC303DC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6AEA74A-D197-5801-DDA5-9BB8F7FE83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FB11EB-FD12-022C-C2B0-A7365C16B1C3}"/>
              </a:ext>
            </a:extLst>
          </p:cNvPr>
          <p:cNvSpPr>
            <a:spLocks noGrp="1"/>
          </p:cNvSpPr>
          <p:nvPr>
            <p:ph type="dt" sz="half" idx="10"/>
          </p:nvPr>
        </p:nvSpPr>
        <p:spPr/>
        <p:txBody>
          <a:bodyPr/>
          <a:lstStyle/>
          <a:p>
            <a:fld id="{7EFB7000-ED3B-4286-9034-A7B6C01FA0BA}" type="datetimeFigureOut">
              <a:rPr lang="en-GB" smtClean="0"/>
              <a:t>26/03/2026</a:t>
            </a:fld>
            <a:endParaRPr lang="en-GB"/>
          </a:p>
        </p:txBody>
      </p:sp>
      <p:sp>
        <p:nvSpPr>
          <p:cNvPr id="5" name="Footer Placeholder 4">
            <a:extLst>
              <a:ext uri="{FF2B5EF4-FFF2-40B4-BE49-F238E27FC236}">
                <a16:creationId xmlns:a16="http://schemas.microsoft.com/office/drawing/2014/main" id="{4E222D5C-746E-8F1A-BB15-A98E8034FB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6893C4-722B-4855-323B-AE2A0BEA15CD}"/>
              </a:ext>
            </a:extLst>
          </p:cNvPr>
          <p:cNvSpPr>
            <a:spLocks noGrp="1"/>
          </p:cNvSpPr>
          <p:nvPr>
            <p:ph type="sldNum" sz="quarter" idx="12"/>
          </p:nvPr>
        </p:nvSpPr>
        <p:spPr/>
        <p:txBody>
          <a:bodyPr/>
          <a:lstStyle/>
          <a:p>
            <a:fld id="{A3568F8E-DA56-4704-BC30-5DED353A3D39}" type="slidenum">
              <a:rPr lang="en-GB" smtClean="0"/>
              <a:t>‹#›</a:t>
            </a:fld>
            <a:endParaRPr lang="en-GB"/>
          </a:p>
        </p:txBody>
      </p:sp>
    </p:spTree>
    <p:extLst>
      <p:ext uri="{BB962C8B-B14F-4D97-AF65-F5344CB8AC3E}">
        <p14:creationId xmlns:p14="http://schemas.microsoft.com/office/powerpoint/2010/main" val="3278569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p>
            <a:r>
              <a:rPr lang="el-GR"/>
              <a:t>Στυλ κύριου τίτλου</a:t>
            </a:r>
          </a:p>
        </p:txBody>
      </p:sp>
      <p:sp>
        <p:nvSpPr>
          <p:cNvPr id="3" name="Υπότιτλο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26/3/2026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266160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26/3/2026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545043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26/3/2026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78710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26/3/2026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0782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702AD549-B1F4-4F18-ABA4-776AFC95270A}" type="datetimeFigureOut">
              <a:rPr lang="el-GR" smtClean="0"/>
              <a:pPr/>
              <a:t>26/3/2026</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073915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02AD549-B1F4-4F18-ABA4-776AFC95270A}" type="datetimeFigureOut">
              <a:rPr lang="el-GR" smtClean="0"/>
              <a:pPr/>
              <a:t>26/3/2026</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3509419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702AD549-B1F4-4F18-ABA4-776AFC95270A}" type="datetimeFigureOut">
              <a:rPr lang="el-GR" smtClean="0"/>
              <a:pPr/>
              <a:t>26/3/2026</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49347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1" y="273050"/>
            <a:ext cx="4011084"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26/3/2026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3907138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2389717" y="4800600"/>
            <a:ext cx="73152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26/3/2026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298719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26/3/2026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655543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26/3/2026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5651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DAE67-95B0-0D05-4314-358AACF49A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CD32E0-BDF2-0499-D212-9593A6F464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34E259-44E4-B1BD-3365-A33D4BF2A5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FB7000-ED3B-4286-9034-A7B6C01FA0BA}" type="datetimeFigureOut">
              <a:rPr lang="en-GB" smtClean="0"/>
              <a:t>26/03/2026</a:t>
            </a:fld>
            <a:endParaRPr lang="en-GB"/>
          </a:p>
        </p:txBody>
      </p:sp>
      <p:sp>
        <p:nvSpPr>
          <p:cNvPr id="5" name="Footer Placeholder 4">
            <a:extLst>
              <a:ext uri="{FF2B5EF4-FFF2-40B4-BE49-F238E27FC236}">
                <a16:creationId xmlns:a16="http://schemas.microsoft.com/office/drawing/2014/main" id="{B9C79092-7BB1-CF8C-9B28-8FCF8925A2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9BE5254-B45A-2375-B5D0-C3BAFB216A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568F8E-DA56-4704-BC30-5DED353A3D39}" type="slidenum">
              <a:rPr lang="en-GB" smtClean="0"/>
              <a:t>‹#›</a:t>
            </a:fld>
            <a:endParaRPr lang="en-GB"/>
          </a:p>
        </p:txBody>
      </p:sp>
    </p:spTree>
    <p:extLst>
      <p:ext uri="{BB962C8B-B14F-4D97-AF65-F5344CB8AC3E}">
        <p14:creationId xmlns:p14="http://schemas.microsoft.com/office/powerpoint/2010/main" val="3358407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2AD549-B1F4-4F18-ABA4-776AFC95270A}" type="datetimeFigureOut">
              <a:rPr lang="el-GR" smtClean="0"/>
              <a:pPr/>
              <a:t>26/3/2026</a:t>
            </a:fld>
            <a:endParaRPr lang="el-GR"/>
          </a:p>
        </p:txBody>
      </p:sp>
      <p:sp>
        <p:nvSpPr>
          <p:cNvPr id="5" name="Θέση υποσέλιδου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56EE4-A0DB-42DA-8B11-C7426366F428}" type="slidenum">
              <a:rPr lang="el-GR" smtClean="0"/>
              <a:pPr/>
              <a:t>‹#›</a:t>
            </a:fld>
            <a:endParaRPr lang="el-GR"/>
          </a:p>
        </p:txBody>
      </p:sp>
    </p:spTree>
    <p:extLst>
      <p:ext uri="{BB962C8B-B14F-4D97-AF65-F5344CB8AC3E}">
        <p14:creationId xmlns:p14="http://schemas.microsoft.com/office/powerpoint/2010/main" val="6139398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31504" y="116632"/>
            <a:ext cx="8784976" cy="648072"/>
          </a:xfrm>
        </p:spPr>
        <p:txBody>
          <a:bodyPr>
            <a:normAutofit/>
          </a:bodyPr>
          <a:lstStyle/>
          <a:p>
            <a:r>
              <a:rPr lang="el-GR" sz="3200" b="1" dirty="0">
                <a:solidFill>
                  <a:srgbClr val="FF0000"/>
                </a:solidFill>
                <a:latin typeface="Cambria" pitchFamily="18" charset="0"/>
              </a:rPr>
              <a:t>Η πλήρης εξίσωση του ποσοστού κέρδους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1631504" y="1312984"/>
                <a:ext cx="8928992" cy="5545015"/>
              </a:xfrm>
            </p:spPr>
            <p:txBody>
              <a:bodyPr>
                <a:noAutofit/>
              </a:bodyPr>
              <a:lstStyle/>
              <a:p>
                <a:pPr marL="0" indent="0">
                  <a:buNone/>
                </a:pPr>
                <a14:m>
                  <m:oMathPara xmlns:m="http://schemas.openxmlformats.org/officeDocument/2006/math">
                    <m:oMathParaPr>
                      <m:jc m:val="centerGroup"/>
                    </m:oMathParaPr>
                    <m:oMath xmlns:m="http://schemas.openxmlformats.org/officeDocument/2006/math">
                      <m:r>
                        <a:rPr lang="en-US" sz="2000" i="1">
                          <a:latin typeface="Cambria Math"/>
                        </a:rPr>
                        <m:t>𝑟</m:t>
                      </m:r>
                      <m:r>
                        <a:rPr lang="en-US" sz="2000" i="1">
                          <a:latin typeface="Cambria Math"/>
                        </a:rPr>
                        <m:t>=</m:t>
                      </m:r>
                      <m:f>
                        <m:fPr>
                          <m:ctrlPr>
                            <a:rPr lang="en-US" sz="2000" i="1">
                              <a:latin typeface="Cambria Math" panose="02040503050406030204" pitchFamily="18" charset="0"/>
                            </a:rPr>
                          </m:ctrlPr>
                        </m:fPr>
                        <m:num>
                          <m:d>
                            <m:dPr>
                              <m:ctrlPr>
                                <a:rPr lang="en-US" sz="2000" i="1">
                                  <a:latin typeface="Cambria Math" panose="02040503050406030204" pitchFamily="18" charset="0"/>
                                </a:rPr>
                              </m:ctrlPr>
                            </m:dPr>
                            <m:e>
                              <m:r>
                                <a:rPr lang="en-US" sz="2000" i="1">
                                  <a:latin typeface="Cambria Math"/>
                                </a:rPr>
                                <m:t>𝑃𝑧𝑒𝑓</m:t>
                              </m:r>
                            </m:e>
                          </m:d>
                          <m:r>
                            <a:rPr lang="en-US" sz="2000" i="1">
                              <a:latin typeface="Cambria Math"/>
                            </a:rPr>
                            <m:t>−</m:t>
                          </m:r>
                          <m:d>
                            <m:dPr>
                              <m:ctrlPr>
                                <a:rPr lang="en-US" sz="2000" i="1">
                                  <a:latin typeface="Cambria Math" panose="02040503050406030204" pitchFamily="18" charset="0"/>
                                </a:rPr>
                              </m:ctrlPr>
                            </m:dPr>
                            <m:e>
                              <m:r>
                                <a:rPr lang="en-US" sz="2000" i="1">
                                  <a:latin typeface="Cambria Math"/>
                                </a:rPr>
                                <m:t>𝑃𝑚𝑚</m:t>
                              </m:r>
                            </m:e>
                          </m:d>
                          <m:r>
                            <a:rPr lang="en-US" sz="2000" i="1">
                              <a:latin typeface="Cambria Math"/>
                            </a:rPr>
                            <m:t>−</m:t>
                          </m:r>
                          <m:r>
                            <a:rPr lang="en-US" sz="2000" i="1">
                              <a:latin typeface="Cambria Math"/>
                            </a:rPr>
                            <m:t>𝑤</m:t>
                          </m:r>
                        </m:num>
                        <m:den>
                          <m:r>
                            <a:rPr lang="en-US" sz="2000" i="1">
                              <a:latin typeface="Cambria Math"/>
                            </a:rPr>
                            <m:t>𝑃𝑐</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a:rPr>
                                    <m:t>1</m:t>
                                  </m:r>
                                </m:num>
                                <m:den>
                                  <m:r>
                                    <a:rPr lang="en-US" sz="2000" i="1">
                                      <a:latin typeface="Cambria Math"/>
                                    </a:rPr>
                                    <m:t>𝑢</m:t>
                                  </m:r>
                                </m:den>
                              </m:f>
                            </m:e>
                          </m:d>
                          <m:r>
                            <a:rPr lang="en-US" sz="2000" i="1">
                              <a:latin typeface="Cambria Math"/>
                            </a:rPr>
                            <m:t>𝑔</m:t>
                          </m:r>
                        </m:den>
                      </m:f>
                    </m:oMath>
                  </m:oMathPara>
                </a14:m>
                <a:endParaRPr lang="en-US" sz="900" dirty="0"/>
              </a:p>
              <a:p>
                <a:pPr marL="0" indent="0">
                  <a:buNone/>
                </a:pPr>
                <a:r>
                  <a:rPr lang="en-US" sz="2000" dirty="0">
                    <a:latin typeface="Cambria" pitchFamily="18" charset="0"/>
                  </a:rPr>
                  <a:t>r = </a:t>
                </a:r>
                <a:r>
                  <a:rPr lang="el-GR" sz="2000" dirty="0">
                    <a:latin typeface="Cambria" pitchFamily="18" charset="0"/>
                  </a:rPr>
                  <a:t>ποσοστό κέρδους</a:t>
                </a:r>
                <a:endParaRPr lang="en-US" sz="2000" dirty="0">
                  <a:latin typeface="Cambria" pitchFamily="18" charset="0"/>
                </a:endParaRPr>
              </a:p>
              <a:p>
                <a:pPr marL="0" indent="0">
                  <a:buNone/>
                </a:pPr>
                <a:r>
                  <a:rPr lang="en-US" sz="2000" dirty="0" err="1">
                    <a:latin typeface="Cambria" pitchFamily="18" charset="0"/>
                  </a:rPr>
                  <a:t>Pz</a:t>
                </a:r>
                <a:r>
                  <a:rPr lang="el-GR" sz="2000" dirty="0">
                    <a:latin typeface="Cambria" pitchFamily="18" charset="0"/>
                  </a:rPr>
                  <a:t> = τιμή του προϊόντος</a:t>
                </a:r>
                <a:endParaRPr lang="en-US" sz="2000" dirty="0">
                  <a:latin typeface="Cambria" pitchFamily="18" charset="0"/>
                </a:endParaRPr>
              </a:p>
              <a:p>
                <a:pPr marL="0" indent="0">
                  <a:buNone/>
                </a:pPr>
                <a:r>
                  <a:rPr lang="en-US" sz="2000" dirty="0">
                    <a:latin typeface="Cambria" pitchFamily="18" charset="0"/>
                  </a:rPr>
                  <a:t>e= </a:t>
                </a:r>
                <a:r>
                  <a:rPr lang="el-GR" sz="2000" dirty="0">
                    <a:latin typeface="Cambria" pitchFamily="18" charset="0"/>
                  </a:rPr>
                  <a:t>ένταση της εργασίας</a:t>
                </a:r>
                <a:endParaRPr lang="en-US" sz="2000" dirty="0">
                  <a:latin typeface="Cambria" pitchFamily="18" charset="0"/>
                </a:endParaRPr>
              </a:p>
              <a:p>
                <a:pPr marL="0" indent="0">
                  <a:buNone/>
                </a:pPr>
                <a:r>
                  <a:rPr lang="en-US" sz="2000" dirty="0">
                    <a:latin typeface="Cambria" pitchFamily="18" charset="0"/>
                  </a:rPr>
                  <a:t>f= </a:t>
                </a:r>
                <a:r>
                  <a:rPr lang="el-GR" sz="2000" dirty="0">
                    <a:latin typeface="Cambria" pitchFamily="18" charset="0"/>
                  </a:rPr>
                  <a:t>αποδοτικότητα της εργασίας</a:t>
                </a:r>
                <a:endParaRPr lang="en-US" sz="2000" dirty="0">
                  <a:latin typeface="Cambria" pitchFamily="18" charset="0"/>
                </a:endParaRPr>
              </a:p>
              <a:p>
                <a:pPr marL="0" indent="0">
                  <a:buNone/>
                </a:pPr>
                <a:r>
                  <a:rPr lang="en-US" sz="2000" dirty="0">
                    <a:latin typeface="Cambria" pitchFamily="18" charset="0"/>
                  </a:rPr>
                  <a:t>Pm</a:t>
                </a:r>
                <a:r>
                  <a:rPr lang="el-GR" sz="2000" dirty="0">
                    <a:latin typeface="Cambria" pitchFamily="18" charset="0"/>
                  </a:rPr>
                  <a:t> = τιμή των υλικών και μηχανημάτων</a:t>
                </a:r>
                <a:endParaRPr lang="en-US" sz="2000" dirty="0">
                  <a:latin typeface="Cambria" pitchFamily="18" charset="0"/>
                </a:endParaRPr>
              </a:p>
              <a:p>
                <a:pPr marL="0" indent="0">
                  <a:buNone/>
                </a:pPr>
                <a:r>
                  <a:rPr lang="en-US" sz="2000" dirty="0">
                    <a:latin typeface="Cambria" pitchFamily="18" charset="0"/>
                  </a:rPr>
                  <a:t>m = </a:t>
                </a:r>
                <a:r>
                  <a:rPr lang="el-GR" sz="2000" dirty="0">
                    <a:latin typeface="Cambria" pitchFamily="18" charset="0"/>
                  </a:rPr>
                  <a:t>χρησιμοποιούμενα υλικά και μηχανήματα ανά ώρα</a:t>
                </a:r>
                <a:endParaRPr lang="en-US" sz="2000" dirty="0">
                  <a:latin typeface="Cambria" pitchFamily="18" charset="0"/>
                </a:endParaRPr>
              </a:p>
              <a:p>
                <a:pPr marL="0" indent="0">
                  <a:buNone/>
                </a:pPr>
                <a:r>
                  <a:rPr lang="en-US" sz="2000" dirty="0">
                    <a:latin typeface="Cambria" pitchFamily="18" charset="0"/>
                  </a:rPr>
                  <a:t>w = </a:t>
                </a:r>
                <a:r>
                  <a:rPr lang="el-GR" sz="2000" dirty="0">
                    <a:latin typeface="Cambria" pitchFamily="18" charset="0"/>
                  </a:rPr>
                  <a:t>ωρομίσθιο</a:t>
                </a:r>
                <a:endParaRPr lang="en-US" sz="2000" dirty="0">
                  <a:latin typeface="Cambria" pitchFamily="18" charset="0"/>
                </a:endParaRPr>
              </a:p>
              <a:p>
                <a:pPr marL="0" indent="0">
                  <a:buNone/>
                </a:pPr>
                <a:r>
                  <a:rPr lang="en-US" sz="2000" dirty="0">
                    <a:latin typeface="Cambria" pitchFamily="18" charset="0"/>
                  </a:rPr>
                  <a:t>Pc</a:t>
                </a:r>
                <a:r>
                  <a:rPr lang="el-GR" sz="2000" dirty="0">
                    <a:latin typeface="Cambria" pitchFamily="18" charset="0"/>
                  </a:rPr>
                  <a:t> = τιμή των κεφαλαιουχικών αγαθών (ανά «μηχάνημα»)</a:t>
                </a:r>
                <a:endParaRPr lang="en-US" sz="2000" dirty="0">
                  <a:latin typeface="Cambria" pitchFamily="18" charset="0"/>
                </a:endParaRPr>
              </a:p>
              <a:p>
                <a:pPr marL="0" indent="0">
                  <a:buNone/>
                </a:pPr>
                <a:r>
                  <a:rPr lang="en-US" sz="2000" dirty="0">
                    <a:latin typeface="Cambria" pitchFamily="18" charset="0"/>
                  </a:rPr>
                  <a:t>u = </a:t>
                </a:r>
                <a:r>
                  <a:rPr lang="el-GR" sz="2000" dirty="0">
                    <a:latin typeface="Cambria" pitchFamily="18" charset="0"/>
                  </a:rPr>
                  <a:t>ποσοστό χρησιμοποίησης της παραγωγικής ικανότητας</a:t>
                </a:r>
                <a:endParaRPr lang="en-US" sz="2000" dirty="0">
                  <a:latin typeface="Cambria" pitchFamily="18" charset="0"/>
                </a:endParaRPr>
              </a:p>
              <a:p>
                <a:pPr marL="0" indent="0">
                  <a:buNone/>
                </a:pPr>
                <a:r>
                  <a:rPr lang="en-US" sz="2000" dirty="0">
                    <a:latin typeface="Cambria" pitchFamily="18" charset="0"/>
                  </a:rPr>
                  <a:t>g = </a:t>
                </a:r>
                <a:r>
                  <a:rPr lang="el-GR" sz="2000" dirty="0">
                    <a:latin typeface="Cambria" pitchFamily="18" charset="0"/>
                  </a:rPr>
                  <a:t>κεφαλαιουχικά αγαθά σε χρήση ανά ώρα εργασίας</a:t>
                </a:r>
              </a:p>
              <a:p>
                <a:pPr marL="0" indent="0">
                  <a:buNone/>
                </a:pPr>
                <a:endParaRPr lang="el-GR" sz="2000" dirty="0">
                  <a:latin typeface="Cambria" pitchFamily="18" charset="0"/>
                </a:endParaRP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1631504" y="1312984"/>
                <a:ext cx="8928992" cy="5545015"/>
              </a:xfrm>
              <a:blipFill>
                <a:blip r:embed="rId2"/>
                <a:stretch>
                  <a:fillRect l="-751"/>
                </a:stretch>
              </a:blipFill>
            </p:spPr>
            <p:txBody>
              <a:bodyPr/>
              <a:lstStyle/>
              <a:p>
                <a:r>
                  <a:rPr lang="en-GB">
                    <a:noFill/>
                  </a:rPr>
                  <a:t> </a:t>
                </a:r>
              </a:p>
            </p:txBody>
          </p:sp>
        </mc:Fallback>
      </mc:AlternateContent>
    </p:spTree>
    <p:extLst>
      <p:ext uri="{BB962C8B-B14F-4D97-AF65-F5344CB8AC3E}">
        <p14:creationId xmlns:p14="http://schemas.microsoft.com/office/powerpoint/2010/main" val="3143406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432048"/>
          </a:xfrm>
        </p:spPr>
        <p:txBody>
          <a:bodyPr>
            <a:noAutofit/>
          </a:bodyPr>
          <a:lstStyle/>
          <a:p>
            <a:r>
              <a:rPr lang="el-GR" sz="3200" b="1" dirty="0">
                <a:solidFill>
                  <a:srgbClr val="FF0000"/>
                </a:solidFill>
                <a:latin typeface="Cambria" pitchFamily="18" charset="0"/>
              </a:rPr>
              <a:t>Προσδιορίζοντας το ποσοστό κέρδους</a:t>
            </a:r>
          </a:p>
        </p:txBody>
      </p:sp>
      <p:sp>
        <p:nvSpPr>
          <p:cNvPr id="5" name="Ορθογώνιο 4"/>
          <p:cNvSpPr/>
          <p:nvPr/>
        </p:nvSpPr>
        <p:spPr>
          <a:xfrm>
            <a:off x="2207568" y="1052407"/>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w</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sp>
        <p:nvSpPr>
          <p:cNvPr id="6" name="Ορθογώνιο 5"/>
          <p:cNvSpPr/>
          <p:nvPr/>
        </p:nvSpPr>
        <p:spPr>
          <a:xfrm>
            <a:off x="2207568" y="1549769"/>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ptos" panose="02110004020202020204"/>
                <a:ea typeface="+mn-ea"/>
                <a:cs typeface="+mn-cs"/>
              </a:rPr>
              <a:t>e</a:t>
            </a:r>
            <a:endParaRPr kumimoji="0" lang="el-GR" sz="16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Ορθογώνιο 6"/>
          <p:cNvSpPr/>
          <p:nvPr/>
        </p:nvSpPr>
        <p:spPr>
          <a:xfrm>
            <a:off x="2207568" y="2064943"/>
            <a:ext cx="9144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ptos" panose="02110004020202020204"/>
                <a:ea typeface="+mn-ea"/>
                <a:cs typeface="+mn-cs"/>
              </a:rPr>
              <a:t>f</a:t>
            </a:r>
            <a:endParaRPr kumimoji="0" lang="el-GR" sz="16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Ορθογώνιο 7"/>
          <p:cNvSpPr/>
          <p:nvPr/>
        </p:nvSpPr>
        <p:spPr>
          <a:xfrm>
            <a:off x="2207568" y="2780928"/>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Cambria" pitchFamily="18" charset="0"/>
                <a:ea typeface="+mn-ea"/>
                <a:cs typeface="+mn-cs"/>
              </a:rPr>
              <a:t>Pz</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sp>
        <p:nvSpPr>
          <p:cNvPr id="9" name="Ορθογώνιο 8"/>
          <p:cNvSpPr/>
          <p:nvPr/>
        </p:nvSpPr>
        <p:spPr>
          <a:xfrm>
            <a:off x="2207568" y="3501008"/>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Pm</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sp>
        <p:nvSpPr>
          <p:cNvPr id="10" name="Ορθογώνιο 9"/>
          <p:cNvSpPr/>
          <p:nvPr/>
        </p:nvSpPr>
        <p:spPr>
          <a:xfrm>
            <a:off x="2207568" y="3928094"/>
            <a:ext cx="914400" cy="365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m</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sp>
        <p:nvSpPr>
          <p:cNvPr id="11" name="Ορθογώνιο 10"/>
          <p:cNvSpPr/>
          <p:nvPr/>
        </p:nvSpPr>
        <p:spPr>
          <a:xfrm>
            <a:off x="2187751" y="4622590"/>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Pc</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sp>
        <p:nvSpPr>
          <p:cNvPr id="12" name="Ορθογώνιο 11"/>
          <p:cNvSpPr/>
          <p:nvPr/>
        </p:nvSpPr>
        <p:spPr>
          <a:xfrm>
            <a:off x="2207568" y="5125834"/>
            <a:ext cx="914400" cy="630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CG </a:t>
            </a:r>
            <a:r>
              <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rPr>
              <a:t>σε χρήση</a:t>
            </a:r>
          </a:p>
        </p:txBody>
      </p:sp>
      <p:sp>
        <p:nvSpPr>
          <p:cNvPr id="13" name="Ορθογώνιο 12"/>
          <p:cNvSpPr/>
          <p:nvPr/>
        </p:nvSpPr>
        <p:spPr>
          <a:xfrm>
            <a:off x="2187751" y="5889668"/>
            <a:ext cx="9144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CG</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15" name="Ευθύγραμμο βέλος σύνδεσης 14"/>
          <p:cNvCxnSpPr>
            <a:cxnSpLocks/>
            <a:stCxn id="6" idx="3"/>
            <a:endCxn id="21" idx="1"/>
          </p:cNvCxnSpPr>
          <p:nvPr/>
        </p:nvCxnSpPr>
        <p:spPr>
          <a:xfrm>
            <a:off x="3121968" y="1729789"/>
            <a:ext cx="153387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6" name="Ευθύγραμμο βέλος σύνδεσης 15"/>
          <p:cNvCxnSpPr>
            <a:cxnSpLocks/>
            <a:stCxn id="7" idx="3"/>
            <a:endCxn id="21" idx="1"/>
          </p:cNvCxnSpPr>
          <p:nvPr/>
        </p:nvCxnSpPr>
        <p:spPr>
          <a:xfrm flipV="1">
            <a:off x="3121968" y="1729789"/>
            <a:ext cx="1533872" cy="4791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Ορθογώνιο 20"/>
          <p:cNvSpPr/>
          <p:nvPr/>
        </p:nvSpPr>
        <p:spPr>
          <a:xfrm>
            <a:off x="4655840" y="1549769"/>
            <a:ext cx="73115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z</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23" name="Ευθύγραμμο βέλος σύνδεσης 22"/>
          <p:cNvCxnSpPr>
            <a:cxnSpLocks/>
            <a:stCxn id="21" idx="2"/>
            <a:endCxn id="28" idx="0"/>
          </p:cNvCxnSpPr>
          <p:nvPr/>
        </p:nvCxnSpPr>
        <p:spPr>
          <a:xfrm>
            <a:off x="5021417" y="1909809"/>
            <a:ext cx="1" cy="871119"/>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8" name="Ορθογώνιο 27"/>
          <p:cNvSpPr/>
          <p:nvPr/>
        </p:nvSpPr>
        <p:spPr>
          <a:xfrm>
            <a:off x="4583832" y="2780928"/>
            <a:ext cx="875171"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Cambria" pitchFamily="18" charset="0"/>
                <a:ea typeface="+mn-ea"/>
                <a:cs typeface="+mn-cs"/>
              </a:rPr>
              <a:t>P</a:t>
            </a:r>
            <a:r>
              <a:rPr kumimoji="0" lang="en-US" sz="1200" b="0" i="0" u="none" strike="noStrike" kern="1200" cap="none" spc="0" normalizeH="0" baseline="0" noProof="0" dirty="0" err="1">
                <a:ln>
                  <a:noFill/>
                </a:ln>
                <a:solidFill>
                  <a:prstClr val="white"/>
                </a:solidFill>
                <a:effectLst/>
                <a:uLnTx/>
                <a:uFillTx/>
                <a:latin typeface="Cambria" pitchFamily="18" charset="0"/>
                <a:ea typeface="+mn-ea"/>
                <a:cs typeface="+mn-cs"/>
              </a:rPr>
              <a:t>z</a:t>
            </a: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 z</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29" name="Ευθύγραμμο βέλος σύνδεσης 28"/>
          <p:cNvCxnSpPr>
            <a:cxnSpLocks/>
            <a:stCxn id="8" idx="3"/>
            <a:endCxn id="28" idx="1"/>
          </p:cNvCxnSpPr>
          <p:nvPr/>
        </p:nvCxnSpPr>
        <p:spPr>
          <a:xfrm>
            <a:off x="3121968" y="2960948"/>
            <a:ext cx="1461864"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Ευθύγραμμο βέλος σύνδεσης 34"/>
          <p:cNvCxnSpPr>
            <a:cxnSpLocks/>
            <a:stCxn id="9" idx="3"/>
            <a:endCxn id="63" idx="1"/>
          </p:cNvCxnSpPr>
          <p:nvPr/>
        </p:nvCxnSpPr>
        <p:spPr>
          <a:xfrm>
            <a:off x="3121968" y="3681028"/>
            <a:ext cx="1501028" cy="1559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6" name="Ευθύγραμμο βέλος σύνδεσης 35"/>
          <p:cNvCxnSpPr>
            <a:cxnSpLocks/>
            <a:stCxn id="10" idx="3"/>
            <a:endCxn id="63" idx="1"/>
          </p:cNvCxnSpPr>
          <p:nvPr/>
        </p:nvCxnSpPr>
        <p:spPr>
          <a:xfrm flipV="1">
            <a:off x="3121968" y="3837012"/>
            <a:ext cx="1501028" cy="27358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9" name="Ορθογώνιο 38"/>
          <p:cNvSpPr/>
          <p:nvPr/>
        </p:nvSpPr>
        <p:spPr>
          <a:xfrm>
            <a:off x="4412941" y="5383664"/>
            <a:ext cx="1501094" cy="5801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u=CG </a:t>
            </a:r>
            <a:r>
              <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rPr>
              <a:t>σε χρήση/</a:t>
            </a: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CG</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40" name="Ευθύγραμμο βέλος σύνδεσης 39"/>
          <p:cNvCxnSpPr>
            <a:cxnSpLocks/>
            <a:stCxn id="28" idx="3"/>
            <a:endCxn id="45" idx="1"/>
          </p:cNvCxnSpPr>
          <p:nvPr/>
        </p:nvCxnSpPr>
        <p:spPr>
          <a:xfrm>
            <a:off x="5459003" y="2960948"/>
            <a:ext cx="2149165" cy="46309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1" name="Ευθύγραμμο βέλος σύνδεσης 40"/>
          <p:cNvCxnSpPr>
            <a:cxnSpLocks/>
            <a:stCxn id="63" idx="3"/>
            <a:endCxn id="45" idx="1"/>
          </p:cNvCxnSpPr>
          <p:nvPr/>
        </p:nvCxnSpPr>
        <p:spPr>
          <a:xfrm flipV="1">
            <a:off x="5498167" y="3424039"/>
            <a:ext cx="2110001" cy="41297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5" name="Ορθογώνιο 44"/>
          <p:cNvSpPr/>
          <p:nvPr/>
        </p:nvSpPr>
        <p:spPr>
          <a:xfrm>
            <a:off x="7608168" y="2847975"/>
            <a:ext cx="936104"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y = </a:t>
            </a:r>
            <a:r>
              <a:rPr kumimoji="0" lang="en-US" sz="1600" b="0" i="0" u="none" strike="noStrike" kern="1200" cap="none" spc="0" normalizeH="0" baseline="0" noProof="0" dirty="0" err="1">
                <a:ln>
                  <a:noFill/>
                </a:ln>
                <a:solidFill>
                  <a:prstClr val="white"/>
                </a:solidFill>
                <a:effectLst/>
                <a:uLnTx/>
                <a:uFillTx/>
                <a:latin typeface="Cambria" pitchFamily="18" charset="0"/>
                <a:ea typeface="+mn-ea"/>
                <a:cs typeface="+mn-cs"/>
              </a:rPr>
              <a:t>Pz</a:t>
            </a: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 z-Pm m</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46" name="Ευθύγραμμο βέλος σύνδεσης 45"/>
          <p:cNvCxnSpPr>
            <a:cxnSpLocks/>
            <a:stCxn id="5" idx="3"/>
            <a:endCxn id="52" idx="1"/>
          </p:cNvCxnSpPr>
          <p:nvPr/>
        </p:nvCxnSpPr>
        <p:spPr>
          <a:xfrm>
            <a:off x="3121968" y="1232427"/>
            <a:ext cx="4482679" cy="866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2" name="Ορθογώνιο 51"/>
          <p:cNvSpPr/>
          <p:nvPr/>
        </p:nvSpPr>
        <p:spPr>
          <a:xfrm>
            <a:off x="7604647" y="971064"/>
            <a:ext cx="936104" cy="5400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y-w</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53" name="Ευθύγραμμο βέλος σύνδεσης 52"/>
          <p:cNvCxnSpPr>
            <a:cxnSpLocks/>
            <a:stCxn id="12" idx="3"/>
            <a:endCxn id="39" idx="1"/>
          </p:cNvCxnSpPr>
          <p:nvPr/>
        </p:nvCxnSpPr>
        <p:spPr>
          <a:xfrm>
            <a:off x="3121968" y="5441157"/>
            <a:ext cx="1290973" cy="23257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4" name="Ευθύγραμμο βέλος σύνδεσης 53"/>
          <p:cNvCxnSpPr>
            <a:cxnSpLocks/>
            <a:stCxn id="13" idx="3"/>
            <a:endCxn id="39" idx="1"/>
          </p:cNvCxnSpPr>
          <p:nvPr/>
        </p:nvCxnSpPr>
        <p:spPr>
          <a:xfrm flipV="1">
            <a:off x="3102151" y="5673730"/>
            <a:ext cx="1310790" cy="4319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5" name="Ευθύγραμμο βέλος σύνδεσης 54"/>
          <p:cNvCxnSpPr>
            <a:cxnSpLocks/>
            <a:stCxn id="11" idx="3"/>
            <a:endCxn id="66" idx="1"/>
          </p:cNvCxnSpPr>
          <p:nvPr/>
        </p:nvCxnSpPr>
        <p:spPr>
          <a:xfrm>
            <a:off x="3102151" y="4802610"/>
            <a:ext cx="4362981" cy="63854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3" name="Ορθογώνιο 62"/>
          <p:cNvSpPr/>
          <p:nvPr/>
        </p:nvSpPr>
        <p:spPr>
          <a:xfrm>
            <a:off x="4622996" y="3512976"/>
            <a:ext cx="875171"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P</a:t>
            </a:r>
            <a:r>
              <a:rPr kumimoji="0" lang="en-US" sz="1200" b="0" i="0" u="none" strike="noStrike" kern="1200" cap="none" spc="0" normalizeH="0" baseline="0" noProof="0" dirty="0">
                <a:ln>
                  <a:noFill/>
                </a:ln>
                <a:solidFill>
                  <a:prstClr val="white"/>
                </a:solidFill>
                <a:effectLst/>
                <a:uLnTx/>
                <a:uFillTx/>
                <a:latin typeface="Cambria" pitchFamily="18" charset="0"/>
                <a:ea typeface="+mn-ea"/>
                <a:cs typeface="+mn-cs"/>
              </a:rPr>
              <a:t>m</a:t>
            </a: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 m</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sp>
        <p:nvSpPr>
          <p:cNvPr id="66" name="Ορθογώνιο 65"/>
          <p:cNvSpPr/>
          <p:nvPr/>
        </p:nvSpPr>
        <p:spPr>
          <a:xfrm>
            <a:off x="7465132" y="5084320"/>
            <a:ext cx="1403176" cy="71367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k=Pc(1/u)g</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68" name="Ευθύγραμμο βέλος σύνδεσης 67"/>
          <p:cNvCxnSpPr>
            <a:cxnSpLocks/>
            <a:stCxn id="39" idx="3"/>
            <a:endCxn id="66" idx="1"/>
          </p:cNvCxnSpPr>
          <p:nvPr/>
        </p:nvCxnSpPr>
        <p:spPr>
          <a:xfrm flipV="1">
            <a:off x="5914035" y="5441157"/>
            <a:ext cx="1551097" cy="23257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2" name="Ορθογώνιο 71"/>
              <p:cNvSpPr/>
              <p:nvPr/>
            </p:nvSpPr>
            <p:spPr>
              <a:xfrm>
                <a:off x="9299376" y="3284984"/>
                <a:ext cx="1261120" cy="144016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a:ln>
                            <a:noFill/>
                          </a:ln>
                          <a:solidFill>
                            <a:prstClr val="black"/>
                          </a:solidFill>
                          <a:effectLst/>
                          <a:uLnTx/>
                          <a:uFillTx/>
                          <a:latin typeface="Cambria Math"/>
                          <a:ea typeface="+mn-ea"/>
                          <a:cs typeface="+mn-cs"/>
                        </a:rPr>
                        <m:t>𝑟</m:t>
                      </m:r>
                      <m:r>
                        <a:rPr kumimoji="0" lang="en-US" sz="1600" b="0" i="1" u="none" strike="noStrike" kern="1200" cap="none" spc="0" normalizeH="0" baseline="0" noProof="0">
                          <a:ln>
                            <a:noFill/>
                          </a:ln>
                          <a:solidFill>
                            <a:prstClr val="black"/>
                          </a:solidFill>
                          <a:effectLst/>
                          <a:uLnTx/>
                          <a:uFillTx/>
                          <a:latin typeface="Cambria Math"/>
                          <a:ea typeface="+mn-ea"/>
                          <a:cs typeface="+mn-cs"/>
                        </a:rPr>
                        <m:t>=</m:t>
                      </m:r>
                      <m:f>
                        <m:fPr>
                          <m:ctrlP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600" b="0" i="1" u="none" strike="noStrike" kern="1200" cap="none" spc="0" normalizeH="0" baseline="0" noProof="0">
                              <a:ln>
                                <a:noFill/>
                              </a:ln>
                              <a:solidFill>
                                <a:prstClr val="black"/>
                              </a:solidFill>
                              <a:effectLst/>
                              <a:uLnTx/>
                              <a:uFillTx/>
                              <a:latin typeface="Cambria Math"/>
                              <a:ea typeface="+mn-ea"/>
                              <a:cs typeface="+mn-cs"/>
                            </a:rPr>
                            <m:t>𝑦</m:t>
                          </m:r>
                          <m:r>
                            <a:rPr kumimoji="0" lang="en-US" sz="1600" b="0" i="1" u="none" strike="noStrike" kern="1200" cap="none" spc="0" normalizeH="0" baseline="0" noProof="0">
                              <a:ln>
                                <a:noFill/>
                              </a:ln>
                              <a:solidFill>
                                <a:prstClr val="black"/>
                              </a:solidFill>
                              <a:effectLst/>
                              <a:uLnTx/>
                              <a:uFillTx/>
                              <a:latin typeface="Cambria Math"/>
                              <a:ea typeface="+mn-ea"/>
                              <a:cs typeface="+mn-cs"/>
                            </a:rPr>
                            <m:t>−</m:t>
                          </m:r>
                          <m:r>
                            <a:rPr kumimoji="0" lang="en-US" sz="1600" b="0" i="1" u="none" strike="noStrike" kern="1200" cap="none" spc="0" normalizeH="0" baseline="0" noProof="0">
                              <a:ln>
                                <a:noFill/>
                              </a:ln>
                              <a:solidFill>
                                <a:prstClr val="black"/>
                              </a:solidFill>
                              <a:effectLst/>
                              <a:uLnTx/>
                              <a:uFillTx/>
                              <a:latin typeface="Cambria Math"/>
                              <a:ea typeface="+mn-ea"/>
                              <a:cs typeface="+mn-cs"/>
                            </a:rPr>
                            <m:t>𝑤</m:t>
                          </m:r>
                        </m:num>
                        <m:den>
                          <m:r>
                            <a:rPr kumimoji="0" lang="en-US" sz="1600" b="0" i="1" u="none" strike="noStrike" kern="1200" cap="none" spc="0" normalizeH="0" baseline="0" noProof="0">
                              <a:ln>
                                <a:noFill/>
                              </a:ln>
                              <a:solidFill>
                                <a:prstClr val="black"/>
                              </a:solidFill>
                              <a:effectLst/>
                              <a:uLnTx/>
                              <a:uFillTx/>
                              <a:latin typeface="Cambria Math"/>
                              <a:ea typeface="+mn-ea"/>
                              <a:cs typeface="+mn-cs"/>
                            </a:rPr>
                            <m:t>𝑘</m:t>
                          </m:r>
                        </m:den>
                      </m:f>
                    </m:oMath>
                  </m:oMathPara>
                </a14:m>
                <a:endPar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mc:Choice>
        <mc:Fallback xmlns="">
          <p:sp>
            <p:nvSpPr>
              <p:cNvPr id="72" name="Ορθογώνιο 71"/>
              <p:cNvSpPr>
                <a:spLocks noRot="1" noChangeAspect="1" noMove="1" noResize="1" noEditPoints="1" noAdjustHandles="1" noChangeArrowheads="1" noChangeShapeType="1" noTextEdit="1"/>
              </p:cNvSpPr>
              <p:nvPr/>
            </p:nvSpPr>
            <p:spPr>
              <a:xfrm>
                <a:off x="9299376" y="3284984"/>
                <a:ext cx="1261120" cy="1440160"/>
              </a:xfrm>
              <a:prstGeom prst="rect">
                <a:avLst/>
              </a:prstGeom>
              <a:blipFill>
                <a:blip r:embed="rId2"/>
                <a:stretch>
                  <a:fillRect/>
                </a:stretch>
              </a:blipFill>
            </p:spPr>
            <p:txBody>
              <a:bodyPr/>
              <a:lstStyle/>
              <a:p>
                <a:r>
                  <a:rPr lang="en-GB">
                    <a:noFill/>
                  </a:rPr>
                  <a:t> </a:t>
                </a:r>
              </a:p>
            </p:txBody>
          </p:sp>
        </mc:Fallback>
      </mc:AlternateContent>
      <p:cxnSp>
        <p:nvCxnSpPr>
          <p:cNvPr id="74" name="Ευθύγραμμο βέλος σύνδεσης 73"/>
          <p:cNvCxnSpPr>
            <a:cxnSpLocks/>
            <a:stCxn id="52" idx="3"/>
            <a:endCxn id="72" idx="0"/>
          </p:cNvCxnSpPr>
          <p:nvPr/>
        </p:nvCxnSpPr>
        <p:spPr>
          <a:xfrm>
            <a:off x="8540751" y="1241094"/>
            <a:ext cx="1389185" cy="204389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5" name="Ευθύγραμμο βέλος σύνδεσης 74"/>
          <p:cNvCxnSpPr>
            <a:cxnSpLocks/>
            <a:stCxn id="45" idx="0"/>
            <a:endCxn id="52" idx="2"/>
          </p:cNvCxnSpPr>
          <p:nvPr/>
        </p:nvCxnSpPr>
        <p:spPr>
          <a:xfrm flipH="1" flipV="1">
            <a:off x="8072699" y="1511124"/>
            <a:ext cx="3521" cy="13368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8" name="Ευθύγραμμο βέλος σύνδεσης 77"/>
          <p:cNvCxnSpPr>
            <a:cxnSpLocks/>
            <a:stCxn id="66" idx="3"/>
            <a:endCxn id="72" idx="2"/>
          </p:cNvCxnSpPr>
          <p:nvPr/>
        </p:nvCxnSpPr>
        <p:spPr>
          <a:xfrm flipV="1">
            <a:off x="8868308" y="4725144"/>
            <a:ext cx="1061628" cy="71601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3DFA1E5-8F4E-49B1-B0C2-B64FEF6D1810}"/>
              </a:ext>
            </a:extLst>
          </p:cNvPr>
          <p:cNvSpPr txBox="1"/>
          <p:nvPr/>
        </p:nvSpPr>
        <p:spPr>
          <a:xfrm>
            <a:off x="255019" y="1432359"/>
            <a:ext cx="1880144" cy="646331"/>
          </a:xfrm>
          <a:prstGeom prst="rect">
            <a:avLst/>
          </a:prstGeom>
          <a:noFill/>
        </p:spPr>
        <p:txBody>
          <a:bodyPr wrap="square" rtlCol="0">
            <a:spAutoFit/>
          </a:bodyPr>
          <a:lstStyle/>
          <a:p>
            <a:pPr marL="0" indent="0">
              <a:buNone/>
            </a:pPr>
            <a:r>
              <a:rPr lang="el-GR" sz="1200" dirty="0">
                <a:latin typeface="Cambria" pitchFamily="18" charset="0"/>
              </a:rPr>
              <a:t>Προσδιοριστικοί παράγοντες: Πλευρά της εργασίας</a:t>
            </a:r>
          </a:p>
        </p:txBody>
      </p:sp>
      <p:sp>
        <p:nvSpPr>
          <p:cNvPr id="73" name="TextBox 72">
            <a:extLst>
              <a:ext uri="{FF2B5EF4-FFF2-40B4-BE49-F238E27FC236}">
                <a16:creationId xmlns:a16="http://schemas.microsoft.com/office/drawing/2014/main" id="{4148D663-0103-449A-AAFD-6B2BE23CC264}"/>
              </a:ext>
            </a:extLst>
          </p:cNvPr>
          <p:cNvSpPr txBox="1"/>
          <p:nvPr/>
        </p:nvSpPr>
        <p:spPr>
          <a:xfrm>
            <a:off x="269802" y="2637782"/>
            <a:ext cx="1880144" cy="646331"/>
          </a:xfrm>
          <a:prstGeom prst="rect">
            <a:avLst/>
          </a:prstGeom>
          <a:noFill/>
        </p:spPr>
        <p:txBody>
          <a:bodyPr wrap="square" rtlCol="0">
            <a:spAutoFit/>
          </a:bodyPr>
          <a:lstStyle/>
          <a:p>
            <a:pPr marL="0" indent="0">
              <a:buNone/>
            </a:pPr>
            <a:r>
              <a:rPr lang="el-GR" sz="1200" dirty="0">
                <a:latin typeface="Cambria" pitchFamily="18" charset="0"/>
              </a:rPr>
              <a:t>Προσδιοριστικοί παράγοντες: Τιμή προϊόντος</a:t>
            </a:r>
          </a:p>
        </p:txBody>
      </p:sp>
      <p:sp>
        <p:nvSpPr>
          <p:cNvPr id="76" name="TextBox 75">
            <a:extLst>
              <a:ext uri="{FF2B5EF4-FFF2-40B4-BE49-F238E27FC236}">
                <a16:creationId xmlns:a16="http://schemas.microsoft.com/office/drawing/2014/main" id="{9AD3EDCB-66B7-4C36-BC1B-9BA5905E683D}"/>
              </a:ext>
            </a:extLst>
          </p:cNvPr>
          <p:cNvSpPr txBox="1"/>
          <p:nvPr/>
        </p:nvSpPr>
        <p:spPr>
          <a:xfrm>
            <a:off x="256724" y="3631175"/>
            <a:ext cx="1880144" cy="461665"/>
          </a:xfrm>
          <a:prstGeom prst="rect">
            <a:avLst/>
          </a:prstGeom>
          <a:noFill/>
        </p:spPr>
        <p:txBody>
          <a:bodyPr wrap="square" rtlCol="0">
            <a:spAutoFit/>
          </a:bodyPr>
          <a:lstStyle/>
          <a:p>
            <a:pPr marL="0" indent="0">
              <a:buNone/>
            </a:pPr>
            <a:r>
              <a:rPr lang="el-GR" sz="1200" dirty="0">
                <a:latin typeface="Cambria" pitchFamily="18" charset="0"/>
              </a:rPr>
              <a:t>Προσδιοριστικοί παράγοντες: Πρώτες ύλες</a:t>
            </a:r>
          </a:p>
        </p:txBody>
      </p:sp>
      <p:sp>
        <p:nvSpPr>
          <p:cNvPr id="77" name="TextBox 76">
            <a:extLst>
              <a:ext uri="{FF2B5EF4-FFF2-40B4-BE49-F238E27FC236}">
                <a16:creationId xmlns:a16="http://schemas.microsoft.com/office/drawing/2014/main" id="{600C0DA5-C68E-4CDF-89B1-01DBD499A294}"/>
              </a:ext>
            </a:extLst>
          </p:cNvPr>
          <p:cNvSpPr txBox="1"/>
          <p:nvPr/>
        </p:nvSpPr>
        <p:spPr>
          <a:xfrm>
            <a:off x="273021" y="5061655"/>
            <a:ext cx="1880144" cy="646331"/>
          </a:xfrm>
          <a:prstGeom prst="rect">
            <a:avLst/>
          </a:prstGeom>
          <a:noFill/>
        </p:spPr>
        <p:txBody>
          <a:bodyPr wrap="square" rtlCol="0">
            <a:spAutoFit/>
          </a:bodyPr>
          <a:lstStyle/>
          <a:p>
            <a:pPr marL="0" indent="0">
              <a:buNone/>
            </a:pPr>
            <a:r>
              <a:rPr lang="el-GR" sz="1200" dirty="0">
                <a:latin typeface="Cambria" pitchFamily="18" charset="0"/>
              </a:rPr>
              <a:t>Προσδιοριστικοί παράγοντες: Κεφαλαιουχικά αγαθά</a:t>
            </a:r>
          </a:p>
        </p:txBody>
      </p:sp>
      <p:sp>
        <p:nvSpPr>
          <p:cNvPr id="102" name="Ορθογώνιο 101">
            <a:extLst>
              <a:ext uri="{FF2B5EF4-FFF2-40B4-BE49-F238E27FC236}">
                <a16:creationId xmlns:a16="http://schemas.microsoft.com/office/drawing/2014/main" id="{2375FAEF-F0C9-411C-BC1C-2F38E942E8C1}"/>
              </a:ext>
            </a:extLst>
          </p:cNvPr>
          <p:cNvSpPr/>
          <p:nvPr/>
        </p:nvSpPr>
        <p:spPr>
          <a:xfrm>
            <a:off x="4412941" y="6063384"/>
            <a:ext cx="1501094" cy="5801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mbria" pitchFamily="18" charset="0"/>
                <a:ea typeface="+mn-ea"/>
                <a:cs typeface="+mn-cs"/>
              </a:rPr>
              <a:t>g=CG </a:t>
            </a:r>
            <a:r>
              <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rPr>
              <a:t>σε χρήση/</a:t>
            </a:r>
            <a:r>
              <a:rPr lang="en-US" sz="1600" dirty="0">
                <a:solidFill>
                  <a:prstClr val="white"/>
                </a:solidFill>
                <a:latin typeface="Cambria" pitchFamily="18" charset="0"/>
              </a:rPr>
              <a:t>N</a:t>
            </a:r>
            <a:endParaRPr kumimoji="0" lang="el-GR" sz="1600" b="0" i="0" u="none" strike="noStrike" kern="1200" cap="none" spc="0" normalizeH="0" baseline="0" noProof="0" dirty="0">
              <a:ln>
                <a:noFill/>
              </a:ln>
              <a:solidFill>
                <a:prstClr val="white"/>
              </a:solidFill>
              <a:effectLst/>
              <a:uLnTx/>
              <a:uFillTx/>
              <a:latin typeface="Cambria" pitchFamily="18" charset="0"/>
              <a:ea typeface="+mn-ea"/>
              <a:cs typeface="+mn-cs"/>
            </a:endParaRPr>
          </a:p>
        </p:txBody>
      </p:sp>
      <p:cxnSp>
        <p:nvCxnSpPr>
          <p:cNvPr id="103" name="Ευθύγραμμο βέλος σύνδεσης 102">
            <a:extLst>
              <a:ext uri="{FF2B5EF4-FFF2-40B4-BE49-F238E27FC236}">
                <a16:creationId xmlns:a16="http://schemas.microsoft.com/office/drawing/2014/main" id="{B5859238-7576-457A-BFB1-983D75B1F0A1}"/>
              </a:ext>
            </a:extLst>
          </p:cNvPr>
          <p:cNvCxnSpPr>
            <a:cxnSpLocks/>
            <a:stCxn id="12" idx="3"/>
            <a:endCxn id="102" idx="1"/>
          </p:cNvCxnSpPr>
          <p:nvPr/>
        </p:nvCxnSpPr>
        <p:spPr>
          <a:xfrm>
            <a:off x="3121968" y="5441157"/>
            <a:ext cx="1290973" cy="9122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6" name="Ευθύγραμμο βέλος σύνδεσης 105">
            <a:extLst>
              <a:ext uri="{FF2B5EF4-FFF2-40B4-BE49-F238E27FC236}">
                <a16:creationId xmlns:a16="http://schemas.microsoft.com/office/drawing/2014/main" id="{930B1AC2-DFF0-476A-B69E-C2B1BF602717}"/>
              </a:ext>
            </a:extLst>
          </p:cNvPr>
          <p:cNvCxnSpPr>
            <a:cxnSpLocks/>
            <a:stCxn id="102" idx="3"/>
            <a:endCxn id="66" idx="1"/>
          </p:cNvCxnSpPr>
          <p:nvPr/>
        </p:nvCxnSpPr>
        <p:spPr>
          <a:xfrm flipV="1">
            <a:off x="5914035" y="5441157"/>
            <a:ext cx="1551097" cy="9122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1861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14364" y="74896"/>
            <a:ext cx="8363272" cy="332656"/>
          </a:xfrm>
        </p:spPr>
        <p:txBody>
          <a:bodyPr>
            <a:noAutofit/>
          </a:bodyPr>
          <a:lstStyle/>
          <a:p>
            <a:r>
              <a:rPr lang="el-GR" sz="3200" b="1" dirty="0">
                <a:solidFill>
                  <a:srgbClr val="FF0000"/>
                </a:solidFill>
                <a:latin typeface="Cambria" pitchFamily="18" charset="0"/>
              </a:rPr>
              <a:t>Συγκρούσεις για το ποσοστό κέρδους</a:t>
            </a: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752525004"/>
              </p:ext>
            </p:extLst>
          </p:nvPr>
        </p:nvGraphicFramePr>
        <p:xfrm>
          <a:off x="338667" y="565612"/>
          <a:ext cx="11260666" cy="6217492"/>
        </p:xfrm>
        <a:graphic>
          <a:graphicData uri="http://schemas.openxmlformats.org/drawingml/2006/table">
            <a:tbl>
              <a:tblPr firstRow="1" bandRow="1">
                <a:tableStyleId>{073A0DAA-6AF3-43AB-8588-CEC1D06C72B9}</a:tableStyleId>
              </a:tblPr>
              <a:tblGrid>
                <a:gridCol w="4153567">
                  <a:extLst>
                    <a:ext uri="{9D8B030D-6E8A-4147-A177-3AD203B41FA5}">
                      <a16:colId xmlns:a16="http://schemas.microsoft.com/office/drawing/2014/main" val="20000"/>
                    </a:ext>
                  </a:extLst>
                </a:gridCol>
                <a:gridCol w="3742802">
                  <a:extLst>
                    <a:ext uri="{9D8B030D-6E8A-4147-A177-3AD203B41FA5}">
                      <a16:colId xmlns:a16="http://schemas.microsoft.com/office/drawing/2014/main" val="20001"/>
                    </a:ext>
                  </a:extLst>
                </a:gridCol>
                <a:gridCol w="3364297">
                  <a:extLst>
                    <a:ext uri="{9D8B030D-6E8A-4147-A177-3AD203B41FA5}">
                      <a16:colId xmlns:a16="http://schemas.microsoft.com/office/drawing/2014/main" val="20002"/>
                    </a:ext>
                  </a:extLst>
                </a:gridCol>
              </a:tblGrid>
              <a:tr h="576066">
                <a:tc>
                  <a:txBody>
                    <a:bodyPr/>
                    <a:lstStyle/>
                    <a:p>
                      <a:pPr algn="ctr"/>
                      <a:r>
                        <a:rPr lang="el-GR" sz="1400" dirty="0">
                          <a:latin typeface="Cambria" panose="02040503050406030204" pitchFamily="18" charset="0"/>
                          <a:ea typeface="Cambria" panose="02040503050406030204" pitchFamily="18" charset="0"/>
                        </a:rPr>
                        <a:t>Επίδραση στο ποσοστό κέρδους</a:t>
                      </a:r>
                    </a:p>
                  </a:txBody>
                  <a:tcPr anchor="ctr"/>
                </a:tc>
                <a:tc>
                  <a:txBody>
                    <a:bodyPr/>
                    <a:lstStyle/>
                    <a:p>
                      <a:pPr algn="ctr"/>
                      <a:r>
                        <a:rPr lang="el-GR" sz="1400" dirty="0">
                          <a:latin typeface="Cambria" panose="02040503050406030204" pitchFamily="18" charset="0"/>
                          <a:ea typeface="Cambria" panose="02040503050406030204" pitchFamily="18" charset="0"/>
                        </a:rPr>
                        <a:t>Τρόποι αύξησης του ποσοστού κέρδους</a:t>
                      </a:r>
                    </a:p>
                  </a:txBody>
                  <a:tcPr anchor="ctr"/>
                </a:tc>
                <a:tc>
                  <a:txBody>
                    <a:bodyPr/>
                    <a:lstStyle/>
                    <a:p>
                      <a:pPr algn="ctr"/>
                      <a:r>
                        <a:rPr lang="el-GR" sz="1400" dirty="0">
                          <a:latin typeface="Cambria" panose="02040503050406030204" pitchFamily="18" charset="0"/>
                          <a:ea typeface="Cambria" panose="02040503050406030204" pitchFamily="18" charset="0"/>
                        </a:rPr>
                        <a:t>Αντίδραση λοιπών δρώντων (μισθωτών, προμηθευτών, καταναλωτών, πολιτών)</a:t>
                      </a:r>
                    </a:p>
                  </a:txBody>
                  <a:tcPr anchor="ctr"/>
                </a:tc>
                <a:extLst>
                  <a:ext uri="{0D108BD9-81ED-4DB2-BD59-A6C34878D82A}">
                    <a16:rowId xmlns:a16="http://schemas.microsoft.com/office/drawing/2014/main" val="10000"/>
                  </a:ext>
                </a:extLst>
              </a:tr>
              <a:tr h="571615">
                <a:tc>
                  <a:txBody>
                    <a:bodyPr/>
                    <a:lstStyle/>
                    <a:p>
                      <a:pPr algn="l"/>
                      <a:r>
                        <a:rPr lang="en-US" sz="1400" dirty="0">
                          <a:latin typeface="Cambria" panose="02040503050406030204" pitchFamily="18" charset="0"/>
                          <a:ea typeface="Cambria" panose="02040503050406030204" pitchFamily="18" charset="0"/>
                        </a:rPr>
                        <a:t>1</a:t>
                      </a:r>
                      <a:r>
                        <a:rPr lang="el-GR" sz="1400" dirty="0">
                          <a:latin typeface="Cambria" panose="02040503050406030204" pitchFamily="18" charset="0"/>
                          <a:ea typeface="Cambria" panose="02040503050406030204" pitchFamily="18" charset="0"/>
                        </a:rPr>
                        <a:t>. Τιμή προϊόντος </a:t>
                      </a:r>
                      <a:r>
                        <a:rPr lang="en-US" sz="1400" dirty="0" err="1">
                          <a:latin typeface="Cambria" panose="02040503050406030204" pitchFamily="18" charset="0"/>
                          <a:ea typeface="Cambria" panose="02040503050406030204" pitchFamily="18" charset="0"/>
                        </a:rPr>
                        <a:t>Pz</a:t>
                      </a:r>
                      <a:r>
                        <a:rPr lang="en-US" sz="1400" dirty="0">
                          <a:latin typeface="Cambria" panose="02040503050406030204" pitchFamily="18" charset="0"/>
                          <a:ea typeface="Cambria" panose="02040503050406030204" pitchFamily="18" charset="0"/>
                        </a:rPr>
                        <a:t>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Απόκτηση</a:t>
                      </a:r>
                      <a:r>
                        <a:rPr lang="el-GR" sz="1400" baseline="0" dirty="0">
                          <a:latin typeface="Cambria" panose="02040503050406030204" pitchFamily="18" charset="0"/>
                          <a:ea typeface="Cambria" panose="02040503050406030204" pitchFamily="18" charset="0"/>
                        </a:rPr>
                        <a:t> μονοπωλιακής ισχύος</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Οι καταναλωτές στρέφονται σε φθηνότερα προϊόντα</a:t>
                      </a:r>
                    </a:p>
                  </a:txBody>
                  <a:tcPr anchor="ctr"/>
                </a:tc>
                <a:extLst>
                  <a:ext uri="{0D108BD9-81ED-4DB2-BD59-A6C34878D82A}">
                    <a16:rowId xmlns:a16="http://schemas.microsoft.com/office/drawing/2014/main" val="10001"/>
                  </a:ext>
                </a:extLst>
              </a:tr>
              <a:tr h="571615">
                <a:tc>
                  <a:txBody>
                    <a:bodyPr/>
                    <a:lstStyle/>
                    <a:p>
                      <a:pPr algn="l"/>
                      <a:r>
                        <a:rPr lang="en-US" sz="1400" dirty="0">
                          <a:latin typeface="Cambria" panose="02040503050406030204" pitchFamily="18" charset="0"/>
                          <a:ea typeface="Cambria" panose="02040503050406030204" pitchFamily="18" charset="0"/>
                        </a:rPr>
                        <a:t>2. </a:t>
                      </a:r>
                      <a:r>
                        <a:rPr lang="el-GR" sz="1400" dirty="0">
                          <a:latin typeface="Cambria" panose="02040503050406030204" pitchFamily="18" charset="0"/>
                          <a:ea typeface="Cambria" panose="02040503050406030204" pitchFamily="18" charset="0"/>
                        </a:rPr>
                        <a:t>Ένταση εργασίας </a:t>
                      </a:r>
                      <a:r>
                        <a:rPr lang="en-US" sz="1400" dirty="0">
                          <a:latin typeface="Cambria" panose="02040503050406030204" pitchFamily="18" charset="0"/>
                          <a:ea typeface="Cambria" panose="02040503050406030204" pitchFamily="18" charset="0"/>
                        </a:rPr>
                        <a:t>e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Πρόσληψη περισσότερων επιβλεπόντων (</a:t>
                      </a:r>
                      <a:r>
                        <a:rPr lang="en-US" sz="1400" dirty="0">
                          <a:latin typeface="Cambria" panose="02040503050406030204" pitchFamily="18" charset="0"/>
                          <a:ea typeface="Cambria" panose="02040503050406030204" pitchFamily="18" charset="0"/>
                        </a:rPr>
                        <a:t>speed-up)</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Αντίδραση συνδικάτων (</a:t>
                      </a:r>
                      <a:r>
                        <a:rPr lang="en-US" sz="1400" dirty="0">
                          <a:latin typeface="Cambria" panose="02040503050406030204" pitchFamily="18" charset="0"/>
                          <a:ea typeface="Cambria" panose="02040503050406030204" pitchFamily="18" charset="0"/>
                        </a:rPr>
                        <a:t>slowdown)</a:t>
                      </a:r>
                      <a:endParaRPr lang="el-GR"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2"/>
                  </a:ext>
                </a:extLst>
              </a:tr>
              <a:tr h="571615">
                <a:tc>
                  <a:txBody>
                    <a:bodyPr/>
                    <a:lstStyle/>
                    <a:p>
                      <a:pPr algn="l"/>
                      <a:r>
                        <a:rPr lang="en-US" sz="1400" dirty="0">
                          <a:latin typeface="Cambria" panose="02040503050406030204" pitchFamily="18" charset="0"/>
                          <a:ea typeface="Cambria" panose="02040503050406030204" pitchFamily="18" charset="0"/>
                        </a:rPr>
                        <a:t>3. </a:t>
                      </a:r>
                      <a:r>
                        <a:rPr lang="el-GR" sz="1400" dirty="0">
                          <a:latin typeface="Cambria" panose="02040503050406030204" pitchFamily="18" charset="0"/>
                          <a:ea typeface="Cambria" panose="02040503050406030204" pitchFamily="18" charset="0"/>
                        </a:rPr>
                        <a:t>Αποδοτικότητα της εργασίας </a:t>
                      </a:r>
                      <a:r>
                        <a:rPr lang="en-US" sz="1400" dirty="0">
                          <a:latin typeface="Cambria" panose="02040503050406030204" pitchFamily="18" charset="0"/>
                          <a:ea typeface="Cambria" panose="02040503050406030204" pitchFamily="18" charset="0"/>
                        </a:rPr>
                        <a:t>(f)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Τεχνολογική αναβάθμιση (</a:t>
                      </a:r>
                      <a:r>
                        <a:rPr lang="en-US" sz="1400" dirty="0" err="1">
                          <a:latin typeface="Cambria" panose="02040503050406030204" pitchFamily="18" charset="0"/>
                          <a:ea typeface="Cambria" panose="02040503050406030204" pitchFamily="18" charset="0"/>
                        </a:rPr>
                        <a:t>labour-saving</a:t>
                      </a:r>
                      <a:r>
                        <a:rPr lang="en-US" sz="1400" dirty="0">
                          <a:latin typeface="Cambria" panose="02040503050406030204" pitchFamily="18" charset="0"/>
                          <a:ea typeface="Cambria" panose="02040503050406030204" pitchFamily="18" charset="0"/>
                        </a:rPr>
                        <a:t>)</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Οι μισθωτοί προσπαθούν να σώσουν τις θέσεις εργασίας τους</a:t>
                      </a:r>
                    </a:p>
                  </a:txBody>
                  <a:tcPr anchor="ctr"/>
                </a:tc>
                <a:extLst>
                  <a:ext uri="{0D108BD9-81ED-4DB2-BD59-A6C34878D82A}">
                    <a16:rowId xmlns:a16="http://schemas.microsoft.com/office/drawing/2014/main" val="10003"/>
                  </a:ext>
                </a:extLst>
              </a:tr>
              <a:tr h="797930">
                <a:tc>
                  <a:txBody>
                    <a:bodyPr/>
                    <a:lstStyle/>
                    <a:p>
                      <a:pPr algn="l"/>
                      <a:r>
                        <a:rPr lang="el-GR" sz="1400" dirty="0">
                          <a:latin typeface="Cambria" panose="02040503050406030204" pitchFamily="18" charset="0"/>
                          <a:ea typeface="Cambria" panose="02040503050406030204" pitchFamily="18" charset="0"/>
                        </a:rPr>
                        <a:t>4.</a:t>
                      </a:r>
                      <a:r>
                        <a:rPr lang="en-US" sz="1400" dirty="0">
                          <a:latin typeface="Cambria" panose="02040503050406030204" pitchFamily="18" charset="0"/>
                          <a:ea typeface="Cambria" panose="02040503050406030204" pitchFamily="18" charset="0"/>
                        </a:rPr>
                        <a:t> </a:t>
                      </a:r>
                      <a:r>
                        <a:rPr lang="el-GR" sz="1400" dirty="0">
                          <a:latin typeface="Cambria" panose="02040503050406030204" pitchFamily="18" charset="0"/>
                          <a:ea typeface="Cambria" panose="02040503050406030204" pitchFamily="18" charset="0"/>
                        </a:rPr>
                        <a:t>Ποσότητα χρησιμοποιούμενων πρώτων υλών και μηχανημάτων ανά ώρα εργασίας (</a:t>
                      </a:r>
                      <a:r>
                        <a:rPr lang="en-US" sz="1400" dirty="0">
                          <a:latin typeface="Cambria" panose="02040503050406030204" pitchFamily="18" charset="0"/>
                          <a:ea typeface="Cambria" panose="02040503050406030204" pitchFamily="18" charset="0"/>
                        </a:rPr>
                        <a:t>m)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Νέες</a:t>
                      </a:r>
                      <a:r>
                        <a:rPr lang="el-GR" sz="1400" baseline="0" dirty="0">
                          <a:latin typeface="Cambria" panose="02040503050406030204" pitchFamily="18" charset="0"/>
                          <a:ea typeface="Cambria" panose="02040503050406030204" pitchFamily="18" charset="0"/>
                        </a:rPr>
                        <a:t> μέθοδοι παραγωγής μείωσης χρήσης υλικών</a:t>
                      </a:r>
                      <a:endParaRPr lang="el-GR" sz="1400" dirty="0">
                        <a:latin typeface="Cambria" panose="02040503050406030204" pitchFamily="18" charset="0"/>
                        <a:ea typeface="Cambria" panose="02040503050406030204" pitchFamily="18" charset="0"/>
                      </a:endParaRPr>
                    </a:p>
                  </a:txBody>
                  <a:tcPr anchor="ctr"/>
                </a:tc>
                <a:tc>
                  <a:txBody>
                    <a:bodyPr/>
                    <a:lstStyle/>
                    <a:p>
                      <a:pPr algn="l"/>
                      <a:endParaRPr lang="el-GR"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4"/>
                  </a:ext>
                </a:extLst>
              </a:tr>
              <a:tr h="663632">
                <a:tc>
                  <a:txBody>
                    <a:bodyPr/>
                    <a:lstStyle/>
                    <a:p>
                      <a:pPr algn="l"/>
                      <a:r>
                        <a:rPr lang="en-US" sz="1400" dirty="0">
                          <a:latin typeface="Cambria" panose="02040503050406030204" pitchFamily="18" charset="0"/>
                          <a:ea typeface="Cambria" panose="02040503050406030204" pitchFamily="18" charset="0"/>
                        </a:rPr>
                        <a:t>5. </a:t>
                      </a:r>
                      <a:r>
                        <a:rPr lang="el-GR" sz="1400" dirty="0">
                          <a:latin typeface="Cambria" panose="02040503050406030204" pitchFamily="18" charset="0"/>
                          <a:ea typeface="Cambria" panose="02040503050406030204" pitchFamily="18" charset="0"/>
                        </a:rPr>
                        <a:t>Τιμή</a:t>
                      </a:r>
                      <a:r>
                        <a:rPr lang="el-GR" sz="1400" baseline="0" dirty="0">
                          <a:latin typeface="Cambria" panose="02040503050406030204" pitchFamily="18" charset="0"/>
                          <a:ea typeface="Cambria" panose="02040503050406030204" pitchFamily="18" charset="0"/>
                        </a:rPr>
                        <a:t> πρώτων υλών και μηχανημάτων </a:t>
                      </a:r>
                      <a:r>
                        <a:rPr lang="en-US" sz="1400" baseline="0" dirty="0">
                          <a:latin typeface="Cambria" panose="02040503050406030204" pitchFamily="18" charset="0"/>
                          <a:ea typeface="Cambria" panose="02040503050406030204" pitchFamily="18" charset="0"/>
                        </a:rPr>
                        <a:t>(Pm)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Διεθνής πρόσβαση σε φθηνότερες πρώτες ύλες – στρατιωτικές επεμβάσεις – ιμπεριαλισμός</a:t>
                      </a:r>
                    </a:p>
                  </a:txBody>
                  <a:tcPr anchor="ctr"/>
                </a:tc>
                <a:tc>
                  <a:txBody>
                    <a:bodyPr/>
                    <a:lstStyle/>
                    <a:p>
                      <a:pPr algn="l"/>
                      <a:r>
                        <a:rPr lang="el-GR" sz="1400" dirty="0">
                          <a:latin typeface="Cambria" panose="02040503050406030204" pitchFamily="18" charset="0"/>
                          <a:ea typeface="Cambria" panose="02040503050406030204" pitchFamily="18" charset="0"/>
                        </a:rPr>
                        <a:t>Οι εγχώριοι παραγωγοί πιέζουν για δασμούς</a:t>
                      </a:r>
                    </a:p>
                  </a:txBody>
                  <a:tcPr anchor="ctr"/>
                </a:tc>
                <a:extLst>
                  <a:ext uri="{0D108BD9-81ED-4DB2-BD59-A6C34878D82A}">
                    <a16:rowId xmlns:a16="http://schemas.microsoft.com/office/drawing/2014/main" val="10005"/>
                  </a:ext>
                </a:extLst>
              </a:tr>
              <a:tr h="513120">
                <a:tc>
                  <a:txBody>
                    <a:bodyPr/>
                    <a:lstStyle/>
                    <a:p>
                      <a:pPr algn="l"/>
                      <a:r>
                        <a:rPr lang="en-US" sz="1400" dirty="0">
                          <a:latin typeface="Cambria" panose="02040503050406030204" pitchFamily="18" charset="0"/>
                          <a:ea typeface="Cambria" panose="02040503050406030204" pitchFamily="18" charset="0"/>
                        </a:rPr>
                        <a:t>6.</a:t>
                      </a:r>
                      <a:r>
                        <a:rPr lang="el-GR" sz="1400" dirty="0">
                          <a:latin typeface="Cambria" panose="02040503050406030204" pitchFamily="18" charset="0"/>
                          <a:ea typeface="Cambria" panose="02040503050406030204" pitchFamily="18" charset="0"/>
                        </a:rPr>
                        <a:t> Ωρομίσθιο (</a:t>
                      </a:r>
                      <a:r>
                        <a:rPr lang="en-US" sz="1400" dirty="0">
                          <a:latin typeface="Cambria" panose="02040503050406030204" pitchFamily="18" charset="0"/>
                          <a:ea typeface="Cambria" panose="02040503050406030204" pitchFamily="18" charset="0"/>
                        </a:rPr>
                        <a:t>w)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Μείωση εργασιακού κόστους – απορρύθμιση αγοράς εργασίας</a:t>
                      </a:r>
                    </a:p>
                  </a:txBody>
                  <a:tcPr anchor="ctr"/>
                </a:tc>
                <a:tc>
                  <a:txBody>
                    <a:bodyPr/>
                    <a:lstStyle/>
                    <a:p>
                      <a:pPr algn="l"/>
                      <a:r>
                        <a:rPr lang="el-GR" sz="1400" dirty="0">
                          <a:latin typeface="Cambria" panose="02040503050406030204" pitchFamily="18" charset="0"/>
                          <a:ea typeface="Cambria" panose="02040503050406030204" pitchFamily="18" charset="0"/>
                        </a:rPr>
                        <a:t>Ενίσχυση εργατικών συνδικάτων</a:t>
                      </a:r>
                    </a:p>
                  </a:txBody>
                  <a:tcPr anchor="ctr"/>
                </a:tc>
                <a:extLst>
                  <a:ext uri="{0D108BD9-81ED-4DB2-BD59-A6C34878D82A}">
                    <a16:rowId xmlns:a16="http://schemas.microsoft.com/office/drawing/2014/main" val="10006"/>
                  </a:ext>
                </a:extLst>
              </a:tr>
              <a:tr h="518408">
                <a:tc>
                  <a:txBody>
                    <a:bodyPr/>
                    <a:lstStyle/>
                    <a:p>
                      <a:pPr algn="l"/>
                      <a:r>
                        <a:rPr lang="en-US" sz="1400" dirty="0">
                          <a:latin typeface="Cambria" panose="02040503050406030204" pitchFamily="18" charset="0"/>
                          <a:ea typeface="Cambria" panose="02040503050406030204" pitchFamily="18" charset="0"/>
                        </a:rPr>
                        <a:t>7. </a:t>
                      </a:r>
                      <a:r>
                        <a:rPr lang="el-GR" sz="1400" dirty="0">
                          <a:latin typeface="Cambria" panose="02040503050406030204" pitchFamily="18" charset="0"/>
                          <a:ea typeface="Cambria" panose="02040503050406030204" pitchFamily="18" charset="0"/>
                        </a:rPr>
                        <a:t>Τιμή κεφαλαιουχικών αγαθών που χρησιμοποιούνται στην παραγωγή (</a:t>
                      </a:r>
                      <a:r>
                        <a:rPr lang="en-US" sz="1400" dirty="0" err="1">
                          <a:latin typeface="Cambria" panose="02040503050406030204" pitchFamily="18" charset="0"/>
                          <a:ea typeface="Cambria" panose="02040503050406030204" pitchFamily="18" charset="0"/>
                        </a:rPr>
                        <a:t>Pz</a:t>
                      </a:r>
                      <a:r>
                        <a:rPr lang="en-US" sz="1400" dirty="0">
                          <a:latin typeface="Cambria" panose="02040503050406030204" pitchFamily="18" charset="0"/>
                          <a:ea typeface="Cambria" panose="02040503050406030204" pitchFamily="18" charset="0"/>
                        </a:rPr>
                        <a:t>)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Εισαγωγή φθηνότερων κεφαλαιουχικών προϊόντων</a:t>
                      </a:r>
                    </a:p>
                  </a:txBody>
                  <a:tcPr anchor="ctr"/>
                </a:tc>
                <a:tc>
                  <a:txBody>
                    <a:bodyPr/>
                    <a:lstStyle/>
                    <a:p>
                      <a:pPr algn="l"/>
                      <a:r>
                        <a:rPr lang="el-GR" sz="1400" dirty="0">
                          <a:latin typeface="Cambria" panose="02040503050406030204" pitchFamily="18" charset="0"/>
                          <a:ea typeface="Cambria" panose="02040503050406030204" pitchFamily="18" charset="0"/>
                        </a:rPr>
                        <a:t>Οι εγχώριοι παραγωγοί πιέζουν για δασμούς</a:t>
                      </a:r>
                    </a:p>
                  </a:txBody>
                  <a:tcPr anchor="ctr"/>
                </a:tc>
                <a:extLst>
                  <a:ext uri="{0D108BD9-81ED-4DB2-BD59-A6C34878D82A}">
                    <a16:rowId xmlns:a16="http://schemas.microsoft.com/office/drawing/2014/main" val="10007"/>
                  </a:ext>
                </a:extLst>
              </a:tr>
              <a:tr h="624343">
                <a:tc>
                  <a:txBody>
                    <a:bodyPr/>
                    <a:lstStyle/>
                    <a:p>
                      <a:pPr algn="l"/>
                      <a:r>
                        <a:rPr lang="en-US" sz="1400" dirty="0">
                          <a:latin typeface="Cambria" panose="02040503050406030204" pitchFamily="18" charset="0"/>
                          <a:ea typeface="Cambria" panose="02040503050406030204" pitchFamily="18" charset="0"/>
                        </a:rPr>
                        <a:t>8. </a:t>
                      </a:r>
                      <a:r>
                        <a:rPr lang="el-GR" sz="1400" dirty="0">
                          <a:latin typeface="Cambria" panose="02040503050406030204" pitchFamily="18" charset="0"/>
                          <a:ea typeface="Cambria" panose="02040503050406030204" pitchFamily="18" charset="0"/>
                        </a:rPr>
                        <a:t>Κεφαλαιουχικά αγαθά σε χρήση ανά ώρα εργασίας (</a:t>
                      </a:r>
                      <a:r>
                        <a:rPr lang="en-US" sz="1400" dirty="0">
                          <a:latin typeface="Cambria" panose="02040503050406030204" pitchFamily="18" charset="0"/>
                          <a:ea typeface="Cambria" panose="02040503050406030204" pitchFamily="18" charset="0"/>
                        </a:rPr>
                        <a:t>g) (-)</a:t>
                      </a:r>
                      <a:endParaRPr lang="el-GR" sz="1400" dirty="0">
                        <a:latin typeface="Cambria" panose="02040503050406030204" pitchFamily="18" charset="0"/>
                        <a:ea typeface="Cambria" panose="020405030504060302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latin typeface="Cambria" panose="02040503050406030204" pitchFamily="18" charset="0"/>
                          <a:ea typeface="Cambria" panose="02040503050406030204" pitchFamily="18" charset="0"/>
                        </a:rPr>
                        <a:t>Τεχνολογική αναβάθμιση (</a:t>
                      </a:r>
                      <a:r>
                        <a:rPr lang="en-US" sz="1400" dirty="0">
                          <a:latin typeface="Cambria" panose="02040503050406030204" pitchFamily="18" charset="0"/>
                          <a:ea typeface="Cambria" panose="02040503050406030204" pitchFamily="18" charset="0"/>
                        </a:rPr>
                        <a:t>capital-saving)</a:t>
                      </a:r>
                      <a:endParaRPr lang="el-GR" sz="1400" dirty="0">
                        <a:latin typeface="Cambria" panose="02040503050406030204" pitchFamily="18" charset="0"/>
                        <a:ea typeface="Cambria" panose="02040503050406030204" pitchFamily="18" charset="0"/>
                      </a:endParaRPr>
                    </a:p>
                    <a:p>
                      <a:pPr algn="l"/>
                      <a:r>
                        <a:rPr lang="el-GR" sz="1400" dirty="0">
                          <a:latin typeface="Cambria" panose="02040503050406030204" pitchFamily="18" charset="0"/>
                          <a:ea typeface="Cambria" panose="02040503050406030204" pitchFamily="18" charset="0"/>
                        </a:rPr>
                        <a:t>Συνήθως επιβαρύνει το περιβάλλον</a:t>
                      </a:r>
                    </a:p>
                  </a:txBody>
                  <a:tcPr anchor="ctr"/>
                </a:tc>
                <a:tc>
                  <a:txBody>
                    <a:bodyPr/>
                    <a:lstStyle/>
                    <a:p>
                      <a:pPr algn="l"/>
                      <a:r>
                        <a:rPr lang="el-GR" sz="1400" dirty="0">
                          <a:latin typeface="Cambria" panose="02040503050406030204" pitchFamily="18" charset="0"/>
                          <a:ea typeface="Cambria" panose="02040503050406030204" pitchFamily="18" charset="0"/>
                        </a:rPr>
                        <a:t>Οικολογικές αντιδράσεις</a:t>
                      </a:r>
                    </a:p>
                  </a:txBody>
                  <a:tcPr anchor="ctr"/>
                </a:tc>
                <a:extLst>
                  <a:ext uri="{0D108BD9-81ED-4DB2-BD59-A6C34878D82A}">
                    <a16:rowId xmlns:a16="http://schemas.microsoft.com/office/drawing/2014/main" val="10008"/>
                  </a:ext>
                </a:extLst>
              </a:tr>
              <a:tr h="580766">
                <a:tc>
                  <a:txBody>
                    <a:bodyPr/>
                    <a:lstStyle/>
                    <a:p>
                      <a:pPr algn="l"/>
                      <a:r>
                        <a:rPr lang="en-US" sz="1400" dirty="0">
                          <a:latin typeface="Cambria" panose="02040503050406030204" pitchFamily="18" charset="0"/>
                          <a:ea typeface="Cambria" panose="02040503050406030204" pitchFamily="18" charset="0"/>
                        </a:rPr>
                        <a:t>9. </a:t>
                      </a:r>
                      <a:r>
                        <a:rPr lang="el-GR" sz="1400" dirty="0">
                          <a:latin typeface="Cambria" panose="02040503050406030204" pitchFamily="18" charset="0"/>
                          <a:ea typeface="Cambria" panose="02040503050406030204" pitchFamily="18" charset="0"/>
                        </a:rPr>
                        <a:t>Ποσοστό χρησιμοποίησης παραγωγικής ικανότητας (</a:t>
                      </a:r>
                      <a:r>
                        <a:rPr lang="en-US" sz="1400" dirty="0">
                          <a:latin typeface="Cambria" panose="02040503050406030204" pitchFamily="18" charset="0"/>
                          <a:ea typeface="Cambria" panose="02040503050406030204" pitchFamily="18" charset="0"/>
                        </a:rPr>
                        <a:t>u) (+)</a:t>
                      </a:r>
                      <a:endParaRPr lang="el-GR" sz="1400" dirty="0">
                        <a:latin typeface="Cambria" panose="02040503050406030204" pitchFamily="18" charset="0"/>
                        <a:ea typeface="Cambria" panose="02040503050406030204" pitchFamily="18" charset="0"/>
                      </a:endParaRPr>
                    </a:p>
                  </a:txBody>
                  <a:tcPr anchor="ctr"/>
                </a:tc>
                <a:tc>
                  <a:txBody>
                    <a:bodyPr/>
                    <a:lstStyle/>
                    <a:p>
                      <a:pPr algn="l"/>
                      <a:r>
                        <a:rPr lang="el-GR" sz="1400" dirty="0">
                          <a:latin typeface="Cambria" panose="02040503050406030204" pitchFamily="18" charset="0"/>
                          <a:ea typeface="Cambria" panose="02040503050406030204" pitchFamily="18" charset="0"/>
                        </a:rPr>
                        <a:t>Αναζήτηση νέων αγορών – πίεση για κρατικές παρεμβάσεις ενίσχυσης της ζήτησης</a:t>
                      </a:r>
                    </a:p>
                  </a:txBody>
                  <a:tcPr anchor="ctr"/>
                </a:tc>
                <a:tc>
                  <a:txBody>
                    <a:bodyPr/>
                    <a:lstStyle/>
                    <a:p>
                      <a:pPr algn="l"/>
                      <a:endParaRPr lang="el-GR"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726759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72A59-C7C3-6C00-FBA9-CC1E02454453}"/>
              </a:ext>
            </a:extLst>
          </p:cNvPr>
          <p:cNvSpPr>
            <a:spLocks noGrp="1"/>
          </p:cNvSpPr>
          <p:nvPr>
            <p:ph type="title"/>
          </p:nvPr>
        </p:nvSpPr>
        <p:spPr/>
        <p:txBody>
          <a:bodyPr/>
          <a:lstStyle/>
          <a:p>
            <a:pPr algn="ctr"/>
            <a:r>
              <a:rPr lang="el-GR" dirty="0">
                <a:solidFill>
                  <a:srgbClr val="FF0000"/>
                </a:solidFill>
              </a:rPr>
              <a:t>Ανταγωνισμός και Συγκέντρωση</a:t>
            </a:r>
            <a:endParaRPr lang="en-GB" dirty="0">
              <a:solidFill>
                <a:srgbClr val="FF0000"/>
              </a:solidFill>
            </a:endParaRPr>
          </a:p>
        </p:txBody>
      </p:sp>
      <p:sp>
        <p:nvSpPr>
          <p:cNvPr id="3" name="Content Placeholder 2">
            <a:extLst>
              <a:ext uri="{FF2B5EF4-FFF2-40B4-BE49-F238E27FC236}">
                <a16:creationId xmlns:a16="http://schemas.microsoft.com/office/drawing/2014/main" id="{E0C747D6-E4E1-5638-B354-DD0FC509FB87}"/>
              </a:ext>
            </a:extLst>
          </p:cNvPr>
          <p:cNvSpPr>
            <a:spLocks noGrp="1"/>
          </p:cNvSpPr>
          <p:nvPr>
            <p:ph idx="1"/>
          </p:nvPr>
        </p:nvSpPr>
        <p:spPr>
          <a:xfrm>
            <a:off x="838200" y="1456266"/>
            <a:ext cx="10515600" cy="5122333"/>
          </a:xfrm>
        </p:spPr>
        <p:txBody>
          <a:bodyPr>
            <a:normAutofit/>
          </a:bodyPr>
          <a:lstStyle/>
          <a:p>
            <a:r>
              <a:rPr lang="el-GR" sz="2400" dirty="0">
                <a:latin typeface="Cambria" panose="02040503050406030204" pitchFamily="18" charset="0"/>
                <a:ea typeface="Cambria" panose="02040503050406030204" pitchFamily="18" charset="0"/>
              </a:rPr>
              <a:t>Ο ανταγωνισμός περιορίζει τις δυνατότητες δράσης μιας επιχείρησης, μορφοποιεί τη δράση όλων και προκαλεί μια τεράστια πίεση για συνεχή μεταβολή στην οικονομία ως σύνολο</a:t>
            </a:r>
            <a:r>
              <a:rPr lang="en-US" sz="2400" dirty="0">
                <a:latin typeface="Cambria" panose="02040503050406030204" pitchFamily="18" charset="0"/>
                <a:ea typeface="Cambria" panose="02040503050406030204" pitchFamily="18" charset="0"/>
              </a:rPr>
              <a:t>.</a:t>
            </a:r>
            <a:endParaRPr lang="el-GR" sz="2400"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a:p>
            <a:pPr lvl="1"/>
            <a:r>
              <a:rPr lang="el-GR" sz="2000" dirty="0">
                <a:latin typeface="Cambria" panose="02040503050406030204" pitchFamily="18" charset="0"/>
                <a:ea typeface="Cambria" panose="02040503050406030204" pitchFamily="18" charset="0"/>
              </a:rPr>
              <a:t>Οι επιχειρήσεις προσπαθούν να </a:t>
            </a:r>
            <a:r>
              <a:rPr lang="el-GR" sz="2000" dirty="0">
                <a:solidFill>
                  <a:srgbClr val="FF0000"/>
                </a:solidFill>
                <a:latin typeface="Cambria" panose="02040503050406030204" pitchFamily="18" charset="0"/>
                <a:ea typeface="Cambria" panose="02040503050406030204" pitchFamily="18" charset="0"/>
              </a:rPr>
              <a:t>ελέγξουν</a:t>
            </a:r>
            <a:r>
              <a:rPr lang="el-GR" sz="2000" dirty="0">
                <a:latin typeface="Cambria" panose="02040503050406030204" pitchFamily="18" charset="0"/>
                <a:ea typeface="Cambria" panose="02040503050406030204" pitchFamily="18" charset="0"/>
              </a:rPr>
              <a:t> τους προσδιοριστικούς παράγοντες του κέρδους τους</a:t>
            </a:r>
            <a:r>
              <a:rPr lang="en-US" sz="2000" dirty="0">
                <a:latin typeface="Cambria" panose="02040503050406030204" pitchFamily="18" charset="0"/>
                <a:ea typeface="Cambria" panose="02040503050406030204" pitchFamily="18" charset="0"/>
              </a:rPr>
              <a:t>.</a:t>
            </a:r>
            <a:endParaRPr lang="el-GR" sz="2000" dirty="0">
              <a:latin typeface="Cambria" panose="02040503050406030204" pitchFamily="18" charset="0"/>
              <a:ea typeface="Cambria" panose="02040503050406030204" pitchFamily="18" charset="0"/>
            </a:endParaRPr>
          </a:p>
          <a:p>
            <a:pPr lvl="1"/>
            <a:r>
              <a:rPr lang="el-GR" sz="2000" dirty="0">
                <a:solidFill>
                  <a:srgbClr val="FF0000"/>
                </a:solidFill>
                <a:latin typeface="Cambria" panose="02040503050406030204" pitchFamily="18" charset="0"/>
                <a:ea typeface="Cambria" panose="02040503050406030204" pitchFamily="18" charset="0"/>
              </a:rPr>
              <a:t>Ανταγωνισμός</a:t>
            </a:r>
            <a:r>
              <a:rPr lang="el-GR" sz="2000" dirty="0">
                <a:latin typeface="Cambria" panose="02040503050406030204" pitchFamily="18" charset="0"/>
                <a:ea typeface="Cambria" panose="02040503050406030204" pitchFamily="18" charset="0"/>
              </a:rPr>
              <a:t> σε επίπεδο 1) τιμών, 2)καινοτομιών 3) δημιουργίας μονοπωλίων.</a:t>
            </a:r>
          </a:p>
          <a:p>
            <a:pPr lvl="1"/>
            <a:r>
              <a:rPr lang="el-GR" sz="2000" dirty="0">
                <a:solidFill>
                  <a:srgbClr val="FF0000"/>
                </a:solidFill>
                <a:latin typeface="Cambria" panose="02040503050406030204" pitchFamily="18" charset="0"/>
                <a:ea typeface="Cambria" panose="02040503050406030204" pitchFamily="18" charset="0"/>
              </a:rPr>
              <a:t>Επένδυση</a:t>
            </a:r>
            <a:r>
              <a:rPr lang="el-GR" sz="2000" dirty="0">
                <a:latin typeface="Cambria" panose="02040503050406030204" pitchFamily="18" charset="0"/>
                <a:ea typeface="Cambria" panose="02040503050406030204" pitchFamily="18" charset="0"/>
              </a:rPr>
              <a:t> για να κερδηθεί ο ανταγωνισμός</a:t>
            </a:r>
          </a:p>
          <a:p>
            <a:pPr lvl="1"/>
            <a:r>
              <a:rPr lang="el-GR" sz="2000" dirty="0">
                <a:latin typeface="Cambria" panose="02040503050406030204" pitchFamily="18" charset="0"/>
                <a:ea typeface="Cambria" panose="02040503050406030204" pitchFamily="18" charset="0"/>
              </a:rPr>
              <a:t>Ο ανταγωνισμός δεν είναι μια στατική υπόθεση, αλλά </a:t>
            </a:r>
            <a:r>
              <a:rPr lang="el-GR" sz="2000" dirty="0">
                <a:solidFill>
                  <a:srgbClr val="FF0000"/>
                </a:solidFill>
                <a:latin typeface="Cambria" panose="02040503050406030204" pitchFamily="18" charset="0"/>
                <a:ea typeface="Cambria" panose="02040503050406030204" pitchFamily="18" charset="0"/>
              </a:rPr>
              <a:t>εγγενώς δυναμικός.</a:t>
            </a:r>
          </a:p>
          <a:p>
            <a:pPr lvl="1"/>
            <a:r>
              <a:rPr lang="el-GR" sz="2000" dirty="0">
                <a:latin typeface="Cambria" panose="02040503050406030204" pitchFamily="18" charset="0"/>
                <a:ea typeface="Cambria" panose="02040503050406030204" pitchFamily="18" charset="0"/>
              </a:rPr>
              <a:t>Πίεση προς </a:t>
            </a:r>
            <a:r>
              <a:rPr lang="el-GR" sz="2000" dirty="0">
                <a:solidFill>
                  <a:srgbClr val="FF0000"/>
                </a:solidFill>
                <a:latin typeface="Cambria" panose="02040503050406030204" pitchFamily="18" charset="0"/>
                <a:ea typeface="Cambria" panose="02040503050406030204" pitchFamily="18" charset="0"/>
              </a:rPr>
              <a:t>εξίσωση</a:t>
            </a:r>
            <a:r>
              <a:rPr lang="el-GR" sz="2000" dirty="0">
                <a:latin typeface="Cambria" panose="02040503050406030204" pitchFamily="18" charset="0"/>
                <a:ea typeface="Cambria" panose="02040503050406030204" pitchFamily="18" charset="0"/>
              </a:rPr>
              <a:t> των ποσοστών κέρδους.</a:t>
            </a:r>
          </a:p>
          <a:p>
            <a:pPr lvl="1"/>
            <a:r>
              <a:rPr lang="el-GR" sz="2000" dirty="0">
                <a:latin typeface="Cambria" panose="02040503050406030204" pitchFamily="18" charset="0"/>
                <a:ea typeface="Cambria" panose="02040503050406030204" pitchFamily="18" charset="0"/>
              </a:rPr>
              <a:t>Τάση προς οικονομική </a:t>
            </a:r>
            <a:r>
              <a:rPr lang="el-GR" sz="2000" dirty="0">
                <a:solidFill>
                  <a:srgbClr val="FF0000"/>
                </a:solidFill>
                <a:latin typeface="Cambria" panose="02040503050406030204" pitchFamily="18" charset="0"/>
                <a:ea typeface="Cambria" panose="02040503050406030204" pitchFamily="18" charset="0"/>
              </a:rPr>
              <a:t>συγκέντρωση</a:t>
            </a:r>
            <a:r>
              <a:rPr lang="el-GR" sz="2000" dirty="0">
                <a:latin typeface="Cambria" panose="02040503050406030204" pitchFamily="18" charset="0"/>
                <a:ea typeface="Cambria" panose="02040503050406030204" pitchFamily="18" charset="0"/>
              </a:rPr>
              <a:t>.</a:t>
            </a:r>
            <a:endParaRPr lang="en-GB"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86660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326-1981-118F-9FD6-C15E28225C5A}"/>
              </a:ext>
            </a:extLst>
          </p:cNvPr>
          <p:cNvSpPr>
            <a:spLocks noGrp="1"/>
          </p:cNvSpPr>
          <p:nvPr>
            <p:ph type="title"/>
          </p:nvPr>
        </p:nvSpPr>
        <p:spPr/>
        <p:txBody>
          <a:bodyPr/>
          <a:lstStyle/>
          <a:p>
            <a:pPr algn="ctr"/>
            <a:r>
              <a:rPr lang="el-GR" dirty="0">
                <a:solidFill>
                  <a:srgbClr val="FF0000"/>
                </a:solidFill>
              </a:rPr>
              <a:t>Ανταγωνισμός τιμών</a:t>
            </a:r>
            <a:endParaRPr lang="en-GB" dirty="0">
              <a:solidFill>
                <a:srgbClr val="FF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0604E6-EBF9-5A47-AF50-367E11177386}"/>
                  </a:ext>
                </a:extLst>
              </p:cNvPr>
              <p:cNvSpPr>
                <a:spLocks noGrp="1"/>
              </p:cNvSpPr>
              <p:nvPr>
                <p:ph idx="1"/>
              </p:nvPr>
            </p:nvSpPr>
            <p:spPr>
              <a:xfrm>
                <a:off x="838200" y="1418492"/>
                <a:ext cx="10515600" cy="4758471"/>
              </a:xfrm>
            </p:spPr>
            <p:txBody>
              <a:bodyPr>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None/>
                  <a:tabLst/>
                  <a:defRPr/>
                </a:pPr>
                <a14:m>
                  <m:oMath xmlns:m="http://schemas.openxmlformats.org/officeDocument/2006/math">
                    <m:r>
                      <a:rPr kumimoji="0" lang="en-US" sz="2200" b="0" i="1" u="none" strike="noStrike" kern="1200" cap="none" spc="0" normalizeH="0" baseline="0" noProof="0" smtClean="0">
                        <a:ln>
                          <a:noFill/>
                        </a:ln>
                        <a:solidFill>
                          <a:prstClr val="black"/>
                        </a:solidFill>
                        <a:effectLst/>
                        <a:uLnTx/>
                        <a:uFillTx/>
                        <a:latin typeface="Cambria Math"/>
                      </a:rPr>
                      <m:t>𝑟</m:t>
                    </m:r>
                    <m:r>
                      <a:rPr kumimoji="0" lang="en-US" sz="2200" b="0" i="1" u="none" strike="noStrike" kern="1200" cap="none" spc="0" normalizeH="0" baseline="0" noProof="0" smtClean="0">
                        <a:ln>
                          <a:noFill/>
                        </a:ln>
                        <a:solidFill>
                          <a:prstClr val="black"/>
                        </a:solidFill>
                        <a:effectLst/>
                        <a:uLnTx/>
                        <a:uFillTx/>
                        <a:latin typeface="Cambria Math"/>
                      </a:rPr>
                      <m:t>=</m:t>
                    </m:r>
                    <m:f>
                      <m:fPr>
                        <m:ctrlPr>
                          <a:rPr kumimoji="0" lang="en-US" sz="22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2200" b="0" i="1" u="none" strike="noStrike" kern="1200" cap="none" spc="0" normalizeH="0" baseline="0" noProof="0">
                            <a:ln>
                              <a:noFill/>
                            </a:ln>
                            <a:solidFill>
                              <a:prstClr val="black"/>
                            </a:solidFill>
                            <a:effectLst/>
                            <a:uLnTx/>
                            <a:uFillTx/>
                            <a:latin typeface="Cambria Math"/>
                          </a:rPr>
                          <m:t>𝑅</m:t>
                        </m:r>
                      </m:num>
                      <m:den>
                        <m:r>
                          <a:rPr kumimoji="0" lang="en-US" sz="2200" b="0" i="1" u="none" strike="noStrike" kern="1200" cap="none" spc="0" normalizeH="0" baseline="0" noProof="0">
                            <a:ln>
                              <a:noFill/>
                            </a:ln>
                            <a:solidFill>
                              <a:prstClr val="black"/>
                            </a:solidFill>
                            <a:effectLst/>
                            <a:uLnTx/>
                            <a:uFillTx/>
                            <a:latin typeface="Cambria Math"/>
                          </a:rPr>
                          <m:t>𝐾</m:t>
                        </m:r>
                      </m:den>
                    </m:f>
                  </m:oMath>
                </a14:m>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ποσοστό κέρδους = Κέρδη/Κατεχόμενο κεφάλαιο</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u = </a:t>
                </a: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ποσοστό χρησιμοποίησης της παραγωγικής ικανότητας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l-GR" sz="2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επηρεάζεται από το επίπεδο ζήτησης του προϊόντος μιας εταιρίας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sz="2200" dirty="0">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dirty="0" err="1">
                    <a:latin typeface="Cambria" panose="02040503050406030204" pitchFamily="18" charset="0"/>
                    <a:ea typeface="Cambria" panose="02040503050406030204" pitchFamily="18" charset="0"/>
                  </a:rPr>
                  <a:t>r</a:t>
                </a:r>
                <a:r>
                  <a:rPr lang="en-US" sz="1500" dirty="0" err="1">
                    <a:latin typeface="Cambria" panose="02040503050406030204" pitchFamily="18" charset="0"/>
                    <a:ea typeface="Cambria" panose="02040503050406030204" pitchFamily="18" charset="0"/>
                  </a:rPr>
                  <a:t>u</a:t>
                </a:r>
                <a:r>
                  <a:rPr lang="en-US" sz="900" dirty="0">
                    <a:latin typeface="Cambria" panose="02040503050406030204" pitchFamily="18" charset="0"/>
                    <a:ea typeface="Cambria" panose="02040503050406030204" pitchFamily="18" charset="0"/>
                  </a:rPr>
                  <a:t> </a:t>
                </a:r>
                <a:r>
                  <a:rPr lang="en-US" sz="2200" dirty="0">
                    <a:latin typeface="Cambria" panose="02040503050406030204" pitchFamily="18" charset="0"/>
                    <a:ea typeface="Cambria" panose="02040503050406030204" pitchFamily="18" charset="0"/>
                  </a:rPr>
                  <a:t>= </a:t>
                </a:r>
                <a:r>
                  <a:rPr lang="el-GR" sz="2200" dirty="0">
                    <a:latin typeface="Cambria" panose="02040503050406030204" pitchFamily="18" charset="0"/>
                    <a:ea typeface="Cambria" panose="02040503050406030204" pitchFamily="18" charset="0"/>
                  </a:rPr>
                  <a:t>ποσοστό κέρδους επί των κεφαλαιούχων αγαθών σε χρήση</a:t>
                </a:r>
                <a:endParaRPr lang="el-GR" sz="2400" dirty="0">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2400" dirty="0">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latin typeface="Cambria" panose="02040503050406030204" pitchFamily="18" charset="0"/>
                    <a:ea typeface="Cambria" panose="02040503050406030204" pitchFamily="18" charset="0"/>
                  </a:rPr>
                  <a:t>r = (r</a:t>
                </a:r>
                <a:r>
                  <a:rPr lang="en-US" sz="1000" dirty="0">
                    <a:latin typeface="Cambria" panose="02040503050406030204" pitchFamily="18" charset="0"/>
                    <a:ea typeface="Cambria" panose="02040503050406030204" pitchFamily="18" charset="0"/>
                  </a:rPr>
                  <a:t>u</a:t>
                </a:r>
                <a:r>
                  <a:rPr lang="en-US" sz="2400" dirty="0">
                    <a:latin typeface="Cambria" panose="02040503050406030204" pitchFamily="18" charset="0"/>
                    <a:ea typeface="Cambria" panose="02040503050406030204" pitchFamily="18" charset="0"/>
                  </a:rPr>
                  <a:t>)u</a:t>
                </a:r>
                <a:endParaRPr lang="el-GR" sz="2400" dirty="0">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2400" dirty="0">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l-GR" sz="2400" dirty="0">
                    <a:latin typeface="Cambria" panose="02040503050406030204" pitchFamily="18" charset="0"/>
                    <a:ea typeface="Cambria" panose="02040503050406030204" pitchFamily="18" charset="0"/>
                  </a:rPr>
                  <a:t>Για ένα δεδομένο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r</a:t>
                </a:r>
                <a:r>
                  <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u</a:t>
                </a:r>
                <a:r>
                  <a:rPr lang="el-GR" sz="2400" dirty="0">
                    <a:solidFill>
                      <a:prstClr val="black"/>
                    </a:solidFill>
                    <a:latin typeface="Cambria" panose="02040503050406030204" pitchFamily="18" charset="0"/>
                    <a:ea typeface="Cambria" panose="02040503050406030204" pitchFamily="18" charset="0"/>
                  </a:rPr>
                  <a:t> η αύξηση του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u</a:t>
                </a:r>
                <a:r>
                  <a:rPr kumimoji="0" lang="el-GR"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αυξάνει το ποσοστό κέρδους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l-GR" sz="2400" i="1" dirty="0">
                    <a:solidFill>
                      <a:srgbClr val="FF0000"/>
                    </a:solidFill>
                    <a:latin typeface="Cambria" panose="02040503050406030204" pitchFamily="18" charset="0"/>
                    <a:ea typeface="Cambria" panose="02040503050406030204" pitchFamily="18" charset="0"/>
                  </a:rPr>
                  <a:t>Σε μια αγορά που η τιμή καθορίζεται εν μέρει από την εταιρεία, μια αύξηση των πωλήσεων με μείωση της τιμής και αύξηση της χρήσης των κεφαλαιουχικών αγαθών μπορεί να αυξήσει τα κέρδη.</a:t>
                </a:r>
              </a:p>
              <a:p>
                <a:pPr marL="0" lvl="0" indent="0">
                  <a:buNone/>
                  <a:defRPr/>
                </a:pPr>
                <a:r>
                  <a:rPr lang="el-GR" sz="2400" i="1" dirty="0">
                    <a:solidFill>
                      <a:srgbClr val="FF0000"/>
                    </a:solidFill>
                    <a:latin typeface="Cambria" panose="02040503050406030204" pitchFamily="18" charset="0"/>
                    <a:ea typeface="Cambria" panose="02040503050406030204" pitchFamily="18" charset="0"/>
                  </a:rPr>
                  <a:t>Η μείωση της τιμής μειώνει το </a:t>
                </a:r>
                <a:r>
                  <a:rPr lang="en-GB" sz="2400" i="1" dirty="0" err="1">
                    <a:solidFill>
                      <a:srgbClr val="FF0000"/>
                    </a:solidFill>
                    <a:latin typeface="Cambria" panose="02040503050406030204" pitchFamily="18" charset="0"/>
                    <a:ea typeface="Cambria" panose="02040503050406030204" pitchFamily="18" charset="0"/>
                  </a:rPr>
                  <a:t>r</a:t>
                </a:r>
                <a:r>
                  <a:rPr lang="en-GB" sz="1100" i="1" dirty="0" err="1">
                    <a:solidFill>
                      <a:srgbClr val="FF0000"/>
                    </a:solidFill>
                    <a:latin typeface="Cambria" panose="02040503050406030204" pitchFamily="18" charset="0"/>
                    <a:ea typeface="Cambria" panose="02040503050406030204" pitchFamily="18" charset="0"/>
                  </a:rPr>
                  <a:t>u</a:t>
                </a:r>
                <a:r>
                  <a:rPr lang="el-GR" sz="2400" i="1" dirty="0">
                    <a:solidFill>
                      <a:srgbClr val="FF0000"/>
                    </a:solidFill>
                    <a:latin typeface="Cambria" panose="02040503050406030204" pitchFamily="18" charset="0"/>
                    <a:ea typeface="Cambria" panose="02040503050406030204" pitchFamily="18" charset="0"/>
                  </a:rPr>
                  <a:t> αλλά αυξάνει το </a:t>
                </a:r>
                <a:r>
                  <a:rPr lang="en-GB" sz="2400" i="1" dirty="0">
                    <a:solidFill>
                      <a:srgbClr val="FF0000"/>
                    </a:solidFill>
                    <a:latin typeface="Cambria" panose="02040503050406030204" pitchFamily="18" charset="0"/>
                    <a:ea typeface="Cambria" panose="02040503050406030204" pitchFamily="18" charset="0"/>
                  </a:rPr>
                  <a:t>u</a:t>
                </a:r>
                <a:r>
                  <a:rPr lang="el-GR" sz="2400" i="1" dirty="0">
                    <a:solidFill>
                      <a:srgbClr val="FF0000"/>
                    </a:solidFill>
                    <a:latin typeface="Cambria" panose="02040503050406030204" pitchFamily="18" charset="0"/>
                    <a:ea typeface="Cambria" panose="02040503050406030204" pitchFamily="18" charset="0"/>
                  </a:rPr>
                  <a:t>.</a:t>
                </a:r>
              </a:p>
            </p:txBody>
          </p:sp>
        </mc:Choice>
        <mc:Fallback xmlns="">
          <p:sp>
            <p:nvSpPr>
              <p:cNvPr id="3" name="Content Placeholder 2">
                <a:extLst>
                  <a:ext uri="{FF2B5EF4-FFF2-40B4-BE49-F238E27FC236}">
                    <a16:creationId xmlns:a16="http://schemas.microsoft.com/office/drawing/2014/main" id="{EC0604E6-EBF9-5A47-AF50-367E11177386}"/>
                  </a:ext>
                </a:extLst>
              </p:cNvPr>
              <p:cNvSpPr>
                <a:spLocks noGrp="1" noRot="1" noChangeAspect="1" noMove="1" noResize="1" noEditPoints="1" noAdjustHandles="1" noChangeArrowheads="1" noChangeShapeType="1" noTextEdit="1"/>
              </p:cNvSpPr>
              <p:nvPr>
                <p:ph idx="1"/>
              </p:nvPr>
            </p:nvSpPr>
            <p:spPr>
              <a:xfrm>
                <a:off x="838200" y="1418492"/>
                <a:ext cx="10515600" cy="4758471"/>
              </a:xfrm>
              <a:blipFill>
                <a:blip r:embed="rId2"/>
                <a:stretch>
                  <a:fillRect l="-754" t="-1667" b="-2179"/>
                </a:stretch>
              </a:blipFill>
            </p:spPr>
            <p:txBody>
              <a:bodyPr/>
              <a:lstStyle/>
              <a:p>
                <a:r>
                  <a:rPr lang="en-GB">
                    <a:noFill/>
                  </a:rPr>
                  <a:t> </a:t>
                </a:r>
              </a:p>
            </p:txBody>
          </p:sp>
        </mc:Fallback>
      </mc:AlternateContent>
    </p:spTree>
    <p:extLst>
      <p:ext uri="{BB962C8B-B14F-4D97-AF65-F5344CB8AC3E}">
        <p14:creationId xmlns:p14="http://schemas.microsoft.com/office/powerpoint/2010/main" val="413038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A463E4-DA38-47A4-9F0E-EAA43DE3B60C}"/>
              </a:ext>
            </a:extLst>
          </p:cNvPr>
          <p:cNvSpPr>
            <a:spLocks noGrp="1"/>
          </p:cNvSpPr>
          <p:nvPr>
            <p:ph type="title"/>
          </p:nvPr>
        </p:nvSpPr>
        <p:spPr/>
        <p:txBody>
          <a:bodyPr/>
          <a:lstStyle/>
          <a:p>
            <a:r>
              <a:rPr lang="el-GR" dirty="0">
                <a:solidFill>
                  <a:srgbClr val="FF0000"/>
                </a:solidFill>
              </a:rPr>
              <a:t>Ζήτηση και μεγιστοποίηση κέρδους για μια μικρή επιχείρηση</a:t>
            </a:r>
            <a:endParaRPr lang="en-GB" dirty="0">
              <a:solidFill>
                <a:srgbClr val="FF0000"/>
              </a:solidFill>
            </a:endParaRPr>
          </a:p>
        </p:txBody>
      </p:sp>
      <p:sp>
        <p:nvSpPr>
          <p:cNvPr id="6" name="TextBox 5">
            <a:extLst>
              <a:ext uri="{FF2B5EF4-FFF2-40B4-BE49-F238E27FC236}">
                <a16:creationId xmlns:a16="http://schemas.microsoft.com/office/drawing/2014/main" id="{4F97EF4B-1FFF-478B-83D4-5FD44C3B4D1A}"/>
              </a:ext>
            </a:extLst>
          </p:cNvPr>
          <p:cNvSpPr txBox="1"/>
          <p:nvPr/>
        </p:nvSpPr>
        <p:spPr>
          <a:xfrm>
            <a:off x="7772399" y="1690689"/>
            <a:ext cx="4103077" cy="4585871"/>
          </a:xfrm>
          <a:prstGeom prst="rect">
            <a:avLst/>
          </a:prstGeom>
          <a:noFill/>
        </p:spPr>
        <p:txBody>
          <a:bodyPr wrap="square" rtlCol="0">
            <a:spAutoFit/>
          </a:bodyPr>
          <a:lstStyle/>
          <a:p>
            <a:r>
              <a:rPr lang="el-GR" sz="1600" dirty="0">
                <a:latin typeface="Cambria" panose="02040503050406030204" pitchFamily="18" charset="0"/>
                <a:ea typeface="Cambria" panose="02040503050406030204" pitchFamily="18" charset="0"/>
              </a:rPr>
              <a:t>Κατερχόμενη καμπύλη ζήτησης ακόμα και αν πρόκειται για μια μικρή επιχείρηση.</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Το κέρδος στο δεξιό διάγραμμα μεγιστοποιείται στα 2 δολάρια.</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Παρότι υπάρχει τιμή που μεγιστοποιεί τα κέρδη, η επιχείρηση μπορεί να τη βρει μόνο μέσα από τη διαδικασία δοκιμής-λάθους (</a:t>
            </a:r>
            <a:r>
              <a:rPr lang="en-US" sz="1600" dirty="0">
                <a:latin typeface="Cambria" panose="02040503050406030204" pitchFamily="18" charset="0"/>
                <a:ea typeface="Cambria" panose="02040503050406030204" pitchFamily="18" charset="0"/>
              </a:rPr>
              <a:t>trial and error).</a:t>
            </a:r>
          </a:p>
          <a:p>
            <a:endParaRPr lang="en-US"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Αν κάποιες από τις άλλες επιχειρήσεις του κλάδου αλλάξουν τιμολογιακή πολιτική, τότε θα αλλάξει και η ζήτηση της συγκεκριμένης επιχείρησης και συνεπώς η τιμή που μεγιστοποιεί τα κέρδη.</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Το οικονομικό σύστημα είναι δυναμικό.</a:t>
            </a:r>
            <a:endParaRPr lang="en-GB" sz="1600" dirty="0">
              <a:latin typeface="Cambria" panose="02040503050406030204" pitchFamily="18" charset="0"/>
              <a:ea typeface="Cambria" panose="02040503050406030204" pitchFamily="18" charset="0"/>
            </a:endParaRPr>
          </a:p>
        </p:txBody>
      </p:sp>
      <p:pic>
        <p:nvPicPr>
          <p:cNvPr id="4" name="Εικόνα 3">
            <a:extLst>
              <a:ext uri="{FF2B5EF4-FFF2-40B4-BE49-F238E27FC236}">
                <a16:creationId xmlns:a16="http://schemas.microsoft.com/office/drawing/2014/main" id="{E0D6B63A-2EE0-C7F2-9CA3-65A83CF564FE}"/>
              </a:ext>
            </a:extLst>
          </p:cNvPr>
          <p:cNvPicPr>
            <a:picLocks noChangeAspect="1"/>
          </p:cNvPicPr>
          <p:nvPr/>
        </p:nvPicPr>
        <p:blipFill>
          <a:blip r:embed="rId2"/>
          <a:stretch>
            <a:fillRect/>
          </a:stretch>
        </p:blipFill>
        <p:spPr>
          <a:xfrm>
            <a:off x="190500" y="2114550"/>
            <a:ext cx="7228385" cy="3283261"/>
          </a:xfrm>
          <a:prstGeom prst="rect">
            <a:avLst/>
          </a:prstGeom>
        </p:spPr>
      </p:pic>
    </p:spTree>
    <p:extLst>
      <p:ext uri="{BB962C8B-B14F-4D97-AF65-F5344CB8AC3E}">
        <p14:creationId xmlns:p14="http://schemas.microsoft.com/office/powerpoint/2010/main" val="2737553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B317E3-ECE5-4F0D-86C6-EAA04948F021}"/>
              </a:ext>
            </a:extLst>
          </p:cNvPr>
          <p:cNvSpPr>
            <a:spLocks noGrp="1"/>
          </p:cNvSpPr>
          <p:nvPr>
            <p:ph type="title"/>
          </p:nvPr>
        </p:nvSpPr>
        <p:spPr/>
        <p:txBody>
          <a:bodyPr/>
          <a:lstStyle/>
          <a:p>
            <a:r>
              <a:rPr lang="el-GR" dirty="0">
                <a:solidFill>
                  <a:srgbClr val="FF0000"/>
                </a:solidFill>
              </a:rPr>
              <a:t>Οι μεγάλες επιχειρήσεις έχουν προτέρημα στον ανταγωνισμό</a:t>
            </a:r>
            <a:endParaRPr lang="en-GB" dirty="0">
              <a:solidFill>
                <a:srgbClr val="FF0000"/>
              </a:solidFill>
            </a:endParaRPr>
          </a:p>
        </p:txBody>
      </p:sp>
      <p:sp>
        <p:nvSpPr>
          <p:cNvPr id="6" name="TextBox 5">
            <a:extLst>
              <a:ext uri="{FF2B5EF4-FFF2-40B4-BE49-F238E27FC236}">
                <a16:creationId xmlns:a16="http://schemas.microsoft.com/office/drawing/2014/main" id="{95CFEA0C-5D48-4922-8014-857D1D573758}"/>
              </a:ext>
            </a:extLst>
          </p:cNvPr>
          <p:cNvSpPr txBox="1"/>
          <p:nvPr/>
        </p:nvSpPr>
        <p:spPr>
          <a:xfrm>
            <a:off x="5791201" y="1863969"/>
            <a:ext cx="5439508" cy="4524315"/>
          </a:xfrm>
          <a:prstGeom prst="rect">
            <a:avLst/>
          </a:prstGeom>
          <a:noFill/>
        </p:spPr>
        <p:txBody>
          <a:bodyPr wrap="square" rtlCol="0">
            <a:spAutoFit/>
          </a:bodyPr>
          <a:lstStyle/>
          <a:p>
            <a:r>
              <a:rPr lang="el-GR" sz="1600" dirty="0">
                <a:latin typeface="Cambria" panose="02040503050406030204" pitchFamily="18" charset="0"/>
                <a:ea typeface="Cambria" panose="02040503050406030204" pitchFamily="18" charset="0"/>
              </a:rPr>
              <a:t>Στις πραγματικές οικονομίες, λίγες μεγάλες επιχειρήσεις ελέγχουν το μεγαλύτερο μέρος της παραγωγής.</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Οι οικονομίες κλίμακας επιτρέπουν την αύξηση της παραγωγής με παράλληλη μείωση του μέσου κόστους. </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Στο παράδειγμα στο διάγραμμα, η καμπύλη του μέσου κόστους ακολουθεί μια πτωτική πορεία μέχρι να εξισορροπηθεί σε ένα συγκεκριμένο επίπεδο. Αυτό ισχύει καθώς: α) το επιπλέον κόστος μιας επιπλέον μονάδας προϊόντος (οριακό κόστος) είναι σταθερό (10.000 δολάρια), ενώ το μέσο σταθερό κόστος μειώνεται (60 εκατ. δολάρια πάγιο κόστος / Ζ).</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Κατά αυτόν τον τρόπο, οι μεγάλες επιχειρήσεις τείνουν να είναι πιο ανταγωνιστικές σε μεγάλες ποσότητες παραγωγής, ενώ οι μικρές επιχειρήσεις δεν μπορούν να ακολουθήσουν → Τάση συγκέντρωσης</a:t>
            </a:r>
            <a:endParaRPr lang="en-GB" sz="1600" dirty="0">
              <a:latin typeface="Cambria" panose="02040503050406030204" pitchFamily="18" charset="0"/>
              <a:ea typeface="Cambria" panose="02040503050406030204" pitchFamily="18" charset="0"/>
            </a:endParaRPr>
          </a:p>
        </p:txBody>
      </p:sp>
      <p:pic>
        <p:nvPicPr>
          <p:cNvPr id="8" name="Εικόνα 7">
            <a:extLst>
              <a:ext uri="{FF2B5EF4-FFF2-40B4-BE49-F238E27FC236}">
                <a16:creationId xmlns:a16="http://schemas.microsoft.com/office/drawing/2014/main" id="{5743F87A-E330-9410-26BB-206C8014369C}"/>
              </a:ext>
            </a:extLst>
          </p:cNvPr>
          <p:cNvPicPr>
            <a:picLocks noChangeAspect="1"/>
          </p:cNvPicPr>
          <p:nvPr/>
        </p:nvPicPr>
        <p:blipFill>
          <a:blip r:embed="rId2"/>
          <a:stretch>
            <a:fillRect/>
          </a:stretch>
        </p:blipFill>
        <p:spPr>
          <a:xfrm>
            <a:off x="473237" y="1863969"/>
            <a:ext cx="5146514" cy="3767571"/>
          </a:xfrm>
          <a:prstGeom prst="rect">
            <a:avLst/>
          </a:prstGeom>
        </p:spPr>
      </p:pic>
    </p:spTree>
    <p:extLst>
      <p:ext uri="{BB962C8B-B14F-4D97-AF65-F5344CB8AC3E}">
        <p14:creationId xmlns:p14="http://schemas.microsoft.com/office/powerpoint/2010/main" val="2060312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7CE6D-846B-35ED-8697-D4AE7C4F1B2A}"/>
              </a:ext>
            </a:extLst>
          </p:cNvPr>
          <p:cNvSpPr>
            <a:spLocks noGrp="1"/>
          </p:cNvSpPr>
          <p:nvPr>
            <p:ph type="title"/>
          </p:nvPr>
        </p:nvSpPr>
        <p:spPr/>
        <p:txBody>
          <a:bodyPr/>
          <a:lstStyle/>
          <a:p>
            <a:pPr algn="ctr"/>
            <a:r>
              <a:rPr lang="el-GR" dirty="0">
                <a:solidFill>
                  <a:srgbClr val="FF0000"/>
                </a:solidFill>
              </a:rPr>
              <a:t>Καινοτομίες</a:t>
            </a:r>
            <a:endParaRPr lang="en-GB" dirty="0">
              <a:solidFill>
                <a:srgbClr val="FF0000"/>
              </a:solidFill>
            </a:endParaRPr>
          </a:p>
        </p:txBody>
      </p:sp>
      <p:sp>
        <p:nvSpPr>
          <p:cNvPr id="3" name="Content Placeholder 2">
            <a:extLst>
              <a:ext uri="{FF2B5EF4-FFF2-40B4-BE49-F238E27FC236}">
                <a16:creationId xmlns:a16="http://schemas.microsoft.com/office/drawing/2014/main" id="{CB151CDA-2C64-C297-4F1C-9F3B4FEBAA43}"/>
              </a:ext>
            </a:extLst>
          </p:cNvPr>
          <p:cNvSpPr>
            <a:spLocks noGrp="1"/>
          </p:cNvSpPr>
          <p:nvPr>
            <p:ph idx="1"/>
          </p:nvPr>
        </p:nvSpPr>
        <p:spPr/>
        <p:txBody>
          <a:bodyPr/>
          <a:lstStyle/>
          <a:p>
            <a:r>
              <a:rPr lang="el-GR" dirty="0">
                <a:latin typeface="Cambria" panose="02040503050406030204" pitchFamily="18" charset="0"/>
                <a:ea typeface="Cambria" panose="02040503050406030204" pitchFamily="18" charset="0"/>
              </a:rPr>
              <a:t>Η καινοτομία δίνει ανταγωνιστικό πλεονέκτημα</a:t>
            </a:r>
          </a:p>
          <a:p>
            <a:pPr lvl="1"/>
            <a:r>
              <a:rPr lang="el-GR" dirty="0">
                <a:latin typeface="Cambria" panose="02040503050406030204" pitchFamily="18" charset="0"/>
                <a:ea typeface="Cambria" panose="02040503050406030204" pitchFamily="18" charset="0"/>
              </a:rPr>
              <a:t>Δημιουργία νέου προϊόντος</a:t>
            </a:r>
          </a:p>
          <a:p>
            <a:pPr lvl="1"/>
            <a:r>
              <a:rPr lang="el-GR" dirty="0">
                <a:latin typeface="Cambria" panose="02040503050406030204" pitchFamily="18" charset="0"/>
                <a:ea typeface="Cambria" panose="02040503050406030204" pitchFamily="18" charset="0"/>
              </a:rPr>
              <a:t>Μείωση του κόστους παραγωγής (καινοτομία στην τεχνολογία)</a:t>
            </a:r>
          </a:p>
          <a:p>
            <a:pPr lvl="1"/>
            <a:r>
              <a:rPr lang="el-GR" dirty="0">
                <a:latin typeface="Cambria" panose="02040503050406030204" pitchFamily="18" charset="0"/>
                <a:ea typeface="Cambria" panose="02040503050406030204" pitchFamily="18" charset="0"/>
              </a:rPr>
              <a:t>Αύξηση της παραγωγικότητας της εργασίας</a:t>
            </a:r>
          </a:p>
          <a:p>
            <a:pPr lvl="1"/>
            <a:r>
              <a:rPr lang="el-GR" dirty="0">
                <a:latin typeface="Cambria" panose="02040503050406030204" pitchFamily="18" charset="0"/>
                <a:ea typeface="Cambria" panose="02040503050406030204" pitchFamily="18" charset="0"/>
              </a:rPr>
              <a:t>Καινοτομίες που μειώνουν το κόστος μεταφοράς κεφαλαίου σε άλλη χώρα (με πιο φτηνά εργατικά χέρια)</a:t>
            </a:r>
          </a:p>
          <a:p>
            <a:pPr lvl="1"/>
            <a:endParaRPr lang="el-GR" dirty="0">
              <a:latin typeface="Cambria" panose="02040503050406030204" pitchFamily="18" charset="0"/>
              <a:ea typeface="Cambria" panose="02040503050406030204" pitchFamily="18" charset="0"/>
            </a:endParaRPr>
          </a:p>
          <a:p>
            <a:r>
              <a:rPr lang="el-GR" i="1" dirty="0">
                <a:solidFill>
                  <a:srgbClr val="FF0000"/>
                </a:solidFill>
                <a:latin typeface="Cambria" panose="02040503050406030204" pitchFamily="18" charset="0"/>
                <a:ea typeface="Cambria" panose="02040503050406030204" pitchFamily="18" charset="0"/>
              </a:rPr>
              <a:t>Ο ανταγωνισμός πιέζει τις εταιρείες να καινοτομούν - αλλιώς μένουν πίσω στον αγώνα για το κέρδος. </a:t>
            </a:r>
            <a:endParaRPr lang="en-GB" i="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04316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3558C-010C-AF61-9D76-713745978D1C}"/>
              </a:ext>
            </a:extLst>
          </p:cNvPr>
          <p:cNvSpPr>
            <a:spLocks noGrp="1"/>
          </p:cNvSpPr>
          <p:nvPr>
            <p:ph type="title"/>
          </p:nvPr>
        </p:nvSpPr>
        <p:spPr/>
        <p:txBody>
          <a:bodyPr/>
          <a:lstStyle/>
          <a:p>
            <a:pPr algn="ctr"/>
            <a:r>
              <a:rPr lang="el-GR" dirty="0">
                <a:solidFill>
                  <a:srgbClr val="FF0000"/>
                </a:solidFill>
              </a:rPr>
              <a:t>Μονοπωλιακή δύναμη</a:t>
            </a:r>
            <a:endParaRPr lang="en-GB" dirty="0">
              <a:solidFill>
                <a:srgbClr val="FF0000"/>
              </a:solidFill>
            </a:endParaRPr>
          </a:p>
        </p:txBody>
      </p:sp>
      <p:sp>
        <p:nvSpPr>
          <p:cNvPr id="3" name="Content Placeholder 2">
            <a:extLst>
              <a:ext uri="{FF2B5EF4-FFF2-40B4-BE49-F238E27FC236}">
                <a16:creationId xmlns:a16="http://schemas.microsoft.com/office/drawing/2014/main" id="{85FC2E40-2636-5E40-38E4-E9C5DBDA69D3}"/>
              </a:ext>
            </a:extLst>
          </p:cNvPr>
          <p:cNvSpPr>
            <a:spLocks noGrp="1"/>
          </p:cNvSpPr>
          <p:nvPr>
            <p:ph idx="1"/>
          </p:nvPr>
        </p:nvSpPr>
        <p:spPr>
          <a:xfrm>
            <a:off x="838200" y="1515533"/>
            <a:ext cx="10515600" cy="4661430"/>
          </a:xfrm>
        </p:spPr>
        <p:txBody>
          <a:bodyPr>
            <a:normAutofit/>
          </a:bodyPr>
          <a:lstStyle/>
          <a:p>
            <a:r>
              <a:rPr lang="el-GR" sz="2400" dirty="0">
                <a:latin typeface="Cambria" panose="02040503050406030204" pitchFamily="18" charset="0"/>
                <a:ea typeface="Cambria" panose="02040503050406030204" pitchFamily="18" charset="0"/>
              </a:rPr>
              <a:t>Τέλειο μονοπώλιο – ολιγοπώλιο - μονοπωλιακός ανταγωνισμός</a:t>
            </a:r>
          </a:p>
          <a:p>
            <a:endParaRPr lang="el-GR" sz="2400" dirty="0">
              <a:latin typeface="Cambria" panose="02040503050406030204" pitchFamily="18" charset="0"/>
              <a:ea typeface="Cambria" panose="02040503050406030204" pitchFamily="18" charset="0"/>
            </a:endParaRPr>
          </a:p>
          <a:p>
            <a:r>
              <a:rPr lang="en-GB" sz="2400" dirty="0">
                <a:latin typeface="Cambria" panose="02040503050406030204" pitchFamily="18" charset="0"/>
                <a:ea typeface="Cambria" panose="02040503050406030204" pitchFamily="18" charset="0"/>
              </a:rPr>
              <a:t>Joseph Schumpeter -</a:t>
            </a:r>
            <a:r>
              <a:rPr lang="el-GR" sz="2400" dirty="0">
                <a:latin typeface="Cambria" panose="02040503050406030204" pitchFamily="18" charset="0"/>
                <a:ea typeface="Cambria" panose="02040503050406030204" pitchFamily="18" charset="0"/>
              </a:rPr>
              <a:t> Καινοτομίες ως δημιουργοί «προσωρινών μονοπωλίων»</a:t>
            </a:r>
          </a:p>
          <a:p>
            <a:endParaRPr lang="el-GR" sz="2400" i="1" dirty="0">
              <a:latin typeface="Cambria" panose="02040503050406030204" pitchFamily="18" charset="0"/>
              <a:ea typeface="Cambria" panose="02040503050406030204" pitchFamily="18" charset="0"/>
            </a:endParaRPr>
          </a:p>
          <a:p>
            <a:r>
              <a:rPr lang="el-GR" sz="2400" i="1" dirty="0">
                <a:latin typeface="Cambria" panose="02040503050406030204" pitchFamily="18" charset="0"/>
                <a:ea typeface="Cambria" panose="02040503050406030204" pitchFamily="18" charset="0"/>
              </a:rPr>
              <a:t>Φραγμοί εισόδου - </a:t>
            </a:r>
            <a:r>
              <a:rPr lang="el-GR" sz="2400" dirty="0">
                <a:latin typeface="Cambria" panose="02040503050406030204" pitchFamily="18" charset="0"/>
                <a:ea typeface="Cambria" panose="02040503050406030204" pitchFamily="18" charset="0"/>
              </a:rPr>
              <a:t>οικονομικά, θεσμικά ή νομικά εμπόδια</a:t>
            </a:r>
          </a:p>
          <a:p>
            <a:endParaRPr lang="el-GR" sz="24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Ανταγωνισμός εκτός μείωσης των τιμών</a:t>
            </a:r>
          </a:p>
          <a:p>
            <a:pPr lvl="1"/>
            <a:r>
              <a:rPr lang="el-GR" sz="2000" dirty="0">
                <a:latin typeface="Cambria" panose="02040503050406030204" pitchFamily="18" charset="0"/>
                <a:ea typeface="Cambria" panose="02040503050406030204" pitchFamily="18" charset="0"/>
              </a:rPr>
              <a:t>Μη τιμολογιακός ανταγωνισμός (π.χ. ανταγωνισμός στην ποιότητα του προϊόντος)</a:t>
            </a:r>
          </a:p>
          <a:p>
            <a:pPr lvl="1"/>
            <a:r>
              <a:rPr lang="el-GR" sz="2000" dirty="0">
                <a:latin typeface="Cambria" panose="02040503050406030204" pitchFamily="18" charset="0"/>
                <a:ea typeface="Cambria" panose="02040503050406030204" pitchFamily="18" charset="0"/>
              </a:rPr>
              <a:t>Ανταγωνισμός για μερίδιο αγοράς (πχ. διαφήμιση, </a:t>
            </a:r>
            <a:r>
              <a:rPr lang="en-US" sz="2000" dirty="0">
                <a:latin typeface="Cambria" panose="02040503050406030204" pitchFamily="18" charset="0"/>
                <a:ea typeface="Cambria" panose="02040503050406030204" pitchFamily="18" charset="0"/>
              </a:rPr>
              <a:t>branding, </a:t>
            </a:r>
            <a:r>
              <a:rPr lang="el-GR" sz="2000" dirty="0">
                <a:latin typeface="Cambria" panose="02040503050406030204" pitchFamily="18" charset="0"/>
                <a:ea typeface="Cambria" panose="02040503050406030204" pitchFamily="18" charset="0"/>
              </a:rPr>
              <a:t>κλπ.)</a:t>
            </a:r>
          </a:p>
          <a:p>
            <a:pPr lvl="1"/>
            <a:endParaRPr lang="el-GR"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9625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8D46E-0E03-AA52-CE42-3D42D3B2AD8C}"/>
              </a:ext>
            </a:extLst>
          </p:cNvPr>
          <p:cNvSpPr>
            <a:spLocks noGrp="1"/>
          </p:cNvSpPr>
          <p:nvPr>
            <p:ph type="title"/>
          </p:nvPr>
        </p:nvSpPr>
        <p:spPr>
          <a:xfrm>
            <a:off x="838200" y="365125"/>
            <a:ext cx="10515600" cy="650875"/>
          </a:xfrm>
        </p:spPr>
        <p:txBody>
          <a:bodyPr>
            <a:normAutofit fontScale="90000"/>
          </a:bodyPr>
          <a:lstStyle/>
          <a:p>
            <a:pPr algn="ctr"/>
            <a:r>
              <a:rPr lang="el-GR" dirty="0">
                <a:solidFill>
                  <a:srgbClr val="FF0000"/>
                </a:solidFill>
              </a:rPr>
              <a:t>Επενδύσεις</a:t>
            </a:r>
            <a:endParaRPr lang="en-GB" dirty="0">
              <a:solidFill>
                <a:srgbClr val="FF0000"/>
              </a:solidFill>
            </a:endParaRPr>
          </a:p>
        </p:txBody>
      </p:sp>
      <p:sp>
        <p:nvSpPr>
          <p:cNvPr id="3" name="Content Placeholder 2">
            <a:extLst>
              <a:ext uri="{FF2B5EF4-FFF2-40B4-BE49-F238E27FC236}">
                <a16:creationId xmlns:a16="http://schemas.microsoft.com/office/drawing/2014/main" id="{8F7F24F3-2560-1098-F254-3960870B47EB}"/>
              </a:ext>
            </a:extLst>
          </p:cNvPr>
          <p:cNvSpPr>
            <a:spLocks noGrp="1"/>
          </p:cNvSpPr>
          <p:nvPr>
            <p:ph idx="1"/>
          </p:nvPr>
        </p:nvSpPr>
        <p:spPr>
          <a:xfrm>
            <a:off x="313267" y="1395045"/>
            <a:ext cx="11540066" cy="4781917"/>
          </a:xfrm>
        </p:spPr>
        <p:txBody>
          <a:bodyPr>
            <a:normAutofit lnSpcReduction="10000"/>
          </a:bodyPr>
          <a:lstStyle/>
          <a:p>
            <a:r>
              <a:rPr lang="el-GR" sz="2000" dirty="0">
                <a:latin typeface="Cambria" panose="02040503050406030204" pitchFamily="18" charset="0"/>
                <a:ea typeface="Cambria" panose="02040503050406030204" pitchFamily="18" charset="0"/>
              </a:rPr>
              <a:t>Η επανεπένδυση των κερδών είναι η βάση μεγαλύτερων κερδών στο μέλλον.</a:t>
            </a:r>
          </a:p>
          <a:p>
            <a:r>
              <a:rPr lang="el-GR" sz="2000" dirty="0">
                <a:latin typeface="Cambria" panose="02040503050406030204" pitchFamily="18" charset="0"/>
                <a:ea typeface="Cambria" panose="02040503050406030204" pitchFamily="18" charset="0"/>
              </a:rPr>
              <a:t>Δυναμικός ανταγωνισμός - οι επενδύσεις ως μοχλός δημιουργίας πλεονεκτήματος στην αγορά</a:t>
            </a:r>
          </a:p>
          <a:p>
            <a:endParaRPr lang="en-US" sz="2000" dirty="0">
              <a:latin typeface="Cambria" panose="02040503050406030204" pitchFamily="18" charset="0"/>
              <a:ea typeface="Cambria" panose="02040503050406030204" pitchFamily="18" charset="0"/>
            </a:endParaRPr>
          </a:p>
          <a:p>
            <a:r>
              <a:rPr lang="el-GR" sz="2000" dirty="0">
                <a:solidFill>
                  <a:srgbClr val="FF0000"/>
                </a:solidFill>
                <a:latin typeface="Cambria" panose="02040503050406030204" pitchFamily="18" charset="0"/>
                <a:ea typeface="Cambria" panose="02040503050406030204" pitchFamily="18" charset="0"/>
              </a:rPr>
              <a:t>Συνολική απόδοση της επένδυσης = Ι + </a:t>
            </a:r>
            <a:r>
              <a:rPr lang="en-US" sz="2000" dirty="0">
                <a:solidFill>
                  <a:srgbClr val="FF0000"/>
                </a:solidFill>
                <a:latin typeface="Cambria" panose="02040503050406030204" pitchFamily="18" charset="0"/>
                <a:ea typeface="Cambria" panose="02040503050406030204" pitchFamily="18" charset="0"/>
              </a:rPr>
              <a:t>r</a:t>
            </a:r>
            <a:r>
              <a:rPr lang="el-GR" sz="2000" dirty="0">
                <a:solidFill>
                  <a:srgbClr val="FF0000"/>
                </a:solidFill>
                <a:latin typeface="Cambria" panose="02040503050406030204" pitchFamily="18" charset="0"/>
                <a:ea typeface="Cambria" panose="02040503050406030204" pitchFamily="18" charset="0"/>
              </a:rPr>
              <a:t>Ι</a:t>
            </a:r>
          </a:p>
          <a:p>
            <a:r>
              <a:rPr lang="el-GR" sz="2000" dirty="0">
                <a:latin typeface="Cambria" panose="02040503050406030204" pitchFamily="18" charset="0"/>
                <a:ea typeface="Cambria" panose="02040503050406030204" pitchFamily="18" charset="0"/>
              </a:rPr>
              <a:t>Ι η αξία της επένδυσης</a:t>
            </a:r>
          </a:p>
          <a:p>
            <a:r>
              <a:rPr lang="en-US" sz="2000" dirty="0">
                <a:latin typeface="Cambria" panose="02040503050406030204" pitchFamily="18" charset="0"/>
                <a:ea typeface="Cambria" panose="02040503050406030204" pitchFamily="18" charset="0"/>
              </a:rPr>
              <a:t>r</a:t>
            </a:r>
            <a:r>
              <a:rPr lang="el-GR" sz="2000" dirty="0">
                <a:latin typeface="Cambria" panose="02040503050406030204" pitchFamily="18" charset="0"/>
                <a:ea typeface="Cambria" panose="02040503050406030204" pitchFamily="18" charset="0"/>
              </a:rPr>
              <a:t> </a:t>
            </a:r>
            <a:r>
              <a:rPr lang="el-GR" sz="2000" i="1" dirty="0">
                <a:solidFill>
                  <a:srgbClr val="FF0000"/>
                </a:solidFill>
                <a:latin typeface="Cambria" panose="02040503050406030204" pitchFamily="18" charset="0"/>
                <a:ea typeface="Cambria" panose="02040503050406030204" pitchFamily="18" charset="0"/>
              </a:rPr>
              <a:t>προσδοκώμενο ποσοστό κέρδους </a:t>
            </a:r>
            <a:r>
              <a:rPr lang="el-GR" sz="2000" dirty="0">
                <a:latin typeface="Cambria" panose="02040503050406030204" pitchFamily="18" charset="0"/>
                <a:ea typeface="Cambria" panose="02040503050406030204" pitchFamily="18" charset="0"/>
              </a:rPr>
              <a:t>της επένδυσης</a:t>
            </a:r>
          </a:p>
          <a:p>
            <a:pPr lvl="1"/>
            <a:r>
              <a:rPr lang="el-GR" sz="1800" dirty="0">
                <a:solidFill>
                  <a:srgbClr val="FF0000"/>
                </a:solidFill>
                <a:latin typeface="Cambria" panose="02040503050406030204" pitchFamily="18" charset="0"/>
                <a:ea typeface="Cambria" panose="02040503050406030204" pitchFamily="18" charset="0"/>
              </a:rPr>
              <a:t>Αβεβαιότητα</a:t>
            </a:r>
            <a:r>
              <a:rPr lang="el-GR" sz="1800" dirty="0">
                <a:latin typeface="Cambria" panose="02040503050406030204" pitchFamily="18" charset="0"/>
                <a:ea typeface="Cambria" panose="02040503050406030204" pitchFamily="18" charset="0"/>
              </a:rPr>
              <a:t> αφορά συνήθως την απόδοση σε βάθος χρόνου</a:t>
            </a:r>
          </a:p>
          <a:p>
            <a:pPr lvl="1"/>
            <a:r>
              <a:rPr lang="el-GR" sz="1800" i="1" dirty="0">
                <a:solidFill>
                  <a:srgbClr val="FF0000"/>
                </a:solidFill>
                <a:latin typeface="Cambria" panose="02040503050406030204" pitchFamily="18" charset="0"/>
                <a:ea typeface="Cambria" panose="02040503050406030204" pitchFamily="18" charset="0"/>
              </a:rPr>
              <a:t>Αισιοδοξία</a:t>
            </a:r>
            <a:r>
              <a:rPr lang="el-GR" sz="1800" dirty="0">
                <a:latin typeface="Cambria" panose="02040503050406030204" pitchFamily="18" charset="0"/>
                <a:ea typeface="Cambria" panose="02040503050406030204" pitchFamily="18" charset="0"/>
              </a:rPr>
              <a:t> αυξάνει το </a:t>
            </a:r>
            <a:r>
              <a:rPr lang="en-US" sz="1800" dirty="0">
                <a:latin typeface="Cambria" panose="02040503050406030204" pitchFamily="18" charset="0"/>
                <a:ea typeface="Cambria" panose="02040503050406030204" pitchFamily="18" charset="0"/>
              </a:rPr>
              <a:t>r</a:t>
            </a:r>
            <a:r>
              <a:rPr lang="el-GR" sz="1800" dirty="0">
                <a:latin typeface="Cambria" panose="02040503050406030204" pitchFamily="18" charset="0"/>
                <a:ea typeface="Cambria" panose="02040503050406030204" pitchFamily="18" charset="0"/>
              </a:rPr>
              <a:t>. </a:t>
            </a:r>
            <a:r>
              <a:rPr lang="el-GR" sz="1800" i="1" dirty="0">
                <a:solidFill>
                  <a:srgbClr val="FF0000"/>
                </a:solidFill>
                <a:latin typeface="Cambria" panose="02040503050406030204" pitchFamily="18" charset="0"/>
                <a:ea typeface="Cambria" panose="02040503050406030204" pitchFamily="18" charset="0"/>
              </a:rPr>
              <a:t>Απαισιοδοξία</a:t>
            </a:r>
            <a:r>
              <a:rPr lang="el-GR" sz="1800" dirty="0">
                <a:latin typeface="Cambria" panose="02040503050406030204" pitchFamily="18" charset="0"/>
                <a:ea typeface="Cambria" panose="02040503050406030204" pitchFamily="18" charset="0"/>
              </a:rPr>
              <a:t> για το μέλλον το</a:t>
            </a:r>
            <a:r>
              <a:rPr lang="en-US" sz="1800" dirty="0">
                <a:latin typeface="Cambria" panose="02040503050406030204" pitchFamily="18" charset="0"/>
                <a:ea typeface="Cambria" panose="02040503050406030204" pitchFamily="18" charset="0"/>
              </a:rPr>
              <a:t> </a:t>
            </a:r>
            <a:r>
              <a:rPr lang="el-GR" sz="1800" dirty="0">
                <a:latin typeface="Cambria" panose="02040503050406030204" pitchFamily="18" charset="0"/>
                <a:ea typeface="Cambria" panose="02040503050406030204" pitchFamily="18" charset="0"/>
              </a:rPr>
              <a:t>μειώνει.</a:t>
            </a:r>
          </a:p>
          <a:p>
            <a:pPr lvl="1"/>
            <a:endParaRPr lang="en-US" sz="1800" dirty="0">
              <a:latin typeface="Cambria" panose="02040503050406030204" pitchFamily="18" charset="0"/>
              <a:ea typeface="Cambria" panose="02040503050406030204" pitchFamily="18" charset="0"/>
            </a:endParaRPr>
          </a:p>
          <a:p>
            <a:r>
              <a:rPr lang="el-GR" sz="2000" dirty="0">
                <a:solidFill>
                  <a:srgbClr val="FF0000"/>
                </a:solidFill>
                <a:latin typeface="Cambria" panose="02040503050406030204" pitchFamily="18" charset="0"/>
                <a:ea typeface="Cambria" panose="02040503050406030204" pitchFamily="18" charset="0"/>
              </a:rPr>
              <a:t>Συνολικό κόστος της επένδυσης = Ι + </a:t>
            </a:r>
            <a:r>
              <a:rPr lang="en-US" sz="2000" dirty="0" err="1">
                <a:solidFill>
                  <a:srgbClr val="FF0000"/>
                </a:solidFill>
                <a:latin typeface="Cambria" panose="02040503050406030204" pitchFamily="18" charset="0"/>
                <a:ea typeface="Cambria" panose="02040503050406030204" pitchFamily="18" charset="0"/>
              </a:rPr>
              <a:t>i</a:t>
            </a:r>
            <a:r>
              <a:rPr lang="el-GR" sz="2000" dirty="0">
                <a:solidFill>
                  <a:srgbClr val="FF0000"/>
                </a:solidFill>
                <a:latin typeface="Cambria" panose="02040503050406030204" pitchFamily="18" charset="0"/>
                <a:ea typeface="Cambria" panose="02040503050406030204" pitchFamily="18" charset="0"/>
              </a:rPr>
              <a:t>Ι</a:t>
            </a:r>
          </a:p>
          <a:p>
            <a:r>
              <a:rPr lang="en-US" sz="2000" dirty="0" err="1">
                <a:latin typeface="Cambria" panose="02040503050406030204" pitchFamily="18" charset="0"/>
                <a:ea typeface="Cambria" panose="02040503050406030204" pitchFamily="18" charset="0"/>
              </a:rPr>
              <a:t>i</a:t>
            </a:r>
            <a:r>
              <a:rPr lang="en-US"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 επιτόκιο τραπεζικού δανεισμού (κόστος ευκαιρίας)</a:t>
            </a:r>
          </a:p>
          <a:p>
            <a:endParaRPr lang="en-GB" sz="2000" dirty="0">
              <a:latin typeface="Cambria" panose="02040503050406030204" pitchFamily="18" charset="0"/>
              <a:ea typeface="Cambria" panose="02040503050406030204" pitchFamily="18" charset="0"/>
            </a:endParaRPr>
          </a:p>
          <a:p>
            <a:r>
              <a:rPr lang="el-GR" sz="2000" dirty="0">
                <a:solidFill>
                  <a:srgbClr val="FF0000"/>
                </a:solidFill>
                <a:latin typeface="Cambria" panose="02040503050406030204" pitchFamily="18" charset="0"/>
                <a:ea typeface="Cambria" panose="02040503050406030204" pitchFamily="18" charset="0"/>
              </a:rPr>
              <a:t>Κέρδος από την επένδυση </a:t>
            </a:r>
            <a:r>
              <a:rPr lang="el-GR" sz="2000" dirty="0">
                <a:latin typeface="Cambria" panose="02040503050406030204" pitchFamily="18" charset="0"/>
                <a:ea typeface="Cambria" panose="02040503050406030204" pitchFamily="18" charset="0"/>
              </a:rPr>
              <a:t>= Ι + </a:t>
            </a:r>
            <a:r>
              <a:rPr lang="en-GB" sz="2000" dirty="0">
                <a:latin typeface="Cambria" panose="02040503050406030204" pitchFamily="18" charset="0"/>
                <a:ea typeface="Cambria" panose="02040503050406030204" pitchFamily="18" charset="0"/>
              </a:rPr>
              <a:t>r</a:t>
            </a:r>
            <a:r>
              <a:rPr lang="el-GR" sz="2000" dirty="0">
                <a:latin typeface="Cambria" panose="02040503050406030204" pitchFamily="18" charset="0"/>
                <a:ea typeface="Cambria" panose="02040503050406030204" pitchFamily="18" charset="0"/>
              </a:rPr>
              <a:t>Ι - (Ι + </a:t>
            </a:r>
            <a:r>
              <a:rPr lang="en-GB" sz="2000" dirty="0" err="1">
                <a:latin typeface="Cambria" panose="02040503050406030204" pitchFamily="18" charset="0"/>
                <a:ea typeface="Cambria" panose="02040503050406030204" pitchFamily="18" charset="0"/>
              </a:rPr>
              <a:t>i</a:t>
            </a:r>
            <a:r>
              <a:rPr lang="el-GR" sz="2000" dirty="0">
                <a:latin typeface="Cambria" panose="02040503050406030204" pitchFamily="18" charset="0"/>
                <a:ea typeface="Cambria" panose="02040503050406030204" pitchFamily="18" charset="0"/>
              </a:rPr>
              <a:t>Ι) = </a:t>
            </a:r>
            <a:r>
              <a:rPr lang="el-GR" sz="2000" dirty="0">
                <a:solidFill>
                  <a:srgbClr val="FF0000"/>
                </a:solidFill>
                <a:latin typeface="Cambria" panose="02040503050406030204" pitchFamily="18" charset="0"/>
                <a:ea typeface="Cambria" panose="02040503050406030204" pitchFamily="18" charset="0"/>
              </a:rPr>
              <a:t>(</a:t>
            </a:r>
            <a:r>
              <a:rPr lang="en-GB" sz="2000" dirty="0">
                <a:solidFill>
                  <a:srgbClr val="FF0000"/>
                </a:solidFill>
                <a:latin typeface="Cambria" panose="02040503050406030204" pitchFamily="18" charset="0"/>
                <a:ea typeface="Cambria" panose="02040503050406030204" pitchFamily="18" charset="0"/>
              </a:rPr>
              <a:t>r</a:t>
            </a:r>
            <a:r>
              <a:rPr lang="el-GR" sz="2000" dirty="0">
                <a:solidFill>
                  <a:srgbClr val="FF0000"/>
                </a:solidFill>
                <a:latin typeface="Cambria" panose="02040503050406030204" pitchFamily="18" charset="0"/>
                <a:ea typeface="Cambria" panose="02040503050406030204" pitchFamily="18" charset="0"/>
              </a:rPr>
              <a:t> - </a:t>
            </a:r>
            <a:r>
              <a:rPr lang="en-GB" sz="2000" dirty="0" err="1">
                <a:solidFill>
                  <a:srgbClr val="FF0000"/>
                </a:solidFill>
                <a:latin typeface="Cambria" panose="02040503050406030204" pitchFamily="18" charset="0"/>
                <a:ea typeface="Cambria" panose="02040503050406030204" pitchFamily="18" charset="0"/>
              </a:rPr>
              <a:t>i</a:t>
            </a:r>
            <a:r>
              <a:rPr lang="el-GR" sz="2000" dirty="0">
                <a:solidFill>
                  <a:srgbClr val="FF0000"/>
                </a:solidFill>
                <a:latin typeface="Cambria" panose="02040503050406030204" pitchFamily="18" charset="0"/>
                <a:ea typeface="Cambria" panose="02040503050406030204" pitchFamily="18" charset="0"/>
              </a:rPr>
              <a:t>)Ι</a:t>
            </a:r>
            <a:endParaRPr lang="en-GB" sz="20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35073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A66A16-B1B8-48A2-B10B-913FC19385CC}"/>
              </a:ext>
            </a:extLst>
          </p:cNvPr>
          <p:cNvSpPr>
            <a:spLocks noGrp="1"/>
          </p:cNvSpPr>
          <p:nvPr>
            <p:ph type="title"/>
          </p:nvPr>
        </p:nvSpPr>
        <p:spPr>
          <a:xfrm>
            <a:off x="838200" y="295501"/>
            <a:ext cx="10515600" cy="1325563"/>
          </a:xfrm>
        </p:spPr>
        <p:txBody>
          <a:bodyPr/>
          <a:lstStyle/>
          <a:p>
            <a:r>
              <a:rPr lang="el-GR" dirty="0">
                <a:solidFill>
                  <a:srgbClr val="FF0000"/>
                </a:solidFill>
              </a:rPr>
              <a:t>Εξέλιξη μέσους κόστους με και χωρίς επένδυση</a:t>
            </a:r>
            <a:endParaRPr lang="en-GB" dirty="0">
              <a:solidFill>
                <a:srgbClr val="FF0000"/>
              </a:solidFill>
            </a:endParaRPr>
          </a:p>
        </p:txBody>
      </p:sp>
      <p:sp>
        <p:nvSpPr>
          <p:cNvPr id="61" name="TextBox 60">
            <a:extLst>
              <a:ext uri="{FF2B5EF4-FFF2-40B4-BE49-F238E27FC236}">
                <a16:creationId xmlns:a16="http://schemas.microsoft.com/office/drawing/2014/main" id="{634C80EF-0B20-4611-89AB-5DB1AB0AF23B}"/>
              </a:ext>
            </a:extLst>
          </p:cNvPr>
          <p:cNvSpPr txBox="1"/>
          <p:nvPr/>
        </p:nvSpPr>
        <p:spPr>
          <a:xfrm>
            <a:off x="8086725" y="1659285"/>
            <a:ext cx="3626824" cy="3539430"/>
          </a:xfrm>
          <a:prstGeom prst="rect">
            <a:avLst/>
          </a:prstGeom>
          <a:noFill/>
        </p:spPr>
        <p:txBody>
          <a:bodyPr wrap="square" rtlCol="0">
            <a:spAutoFit/>
          </a:bodyPr>
          <a:lstStyle/>
          <a:p>
            <a:r>
              <a:rPr lang="el-GR" sz="1600" dirty="0">
                <a:latin typeface="Cambria" panose="02040503050406030204" pitchFamily="18" charset="0"/>
                <a:ea typeface="Cambria" panose="02040503050406030204" pitchFamily="18" charset="0"/>
              </a:rPr>
              <a:t>Έστω ότι το επίπεδο παραγωγής Ζ είναι σταθερό. Ακόμα και σε αυτή την περίπτωση το μέσο κόστος μπορεί να μειωθεί μέσα από την επένδυση.</a:t>
            </a:r>
            <a:endParaRPr lang="en-US" sz="1600" dirty="0">
              <a:latin typeface="Cambria" panose="02040503050406030204" pitchFamily="18" charset="0"/>
              <a:ea typeface="Cambria" panose="02040503050406030204" pitchFamily="18" charset="0"/>
            </a:endParaRPr>
          </a:p>
          <a:p>
            <a:endParaRPr lang="en-US"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Στην περίπτωση που τα κέρδη δεν </a:t>
            </a:r>
            <a:r>
              <a:rPr lang="el-GR" sz="1600" dirty="0" err="1">
                <a:latin typeface="Cambria" panose="02040503050406030204" pitchFamily="18" charset="0"/>
                <a:ea typeface="Cambria" panose="02040503050406030204" pitchFamily="18" charset="0"/>
              </a:rPr>
              <a:t>επανεπενδύονται</a:t>
            </a:r>
            <a:r>
              <a:rPr lang="el-GR" sz="1600" dirty="0">
                <a:latin typeface="Cambria" panose="02040503050406030204" pitchFamily="18" charset="0"/>
                <a:ea typeface="Cambria" panose="02040503050406030204" pitchFamily="18" charset="0"/>
              </a:rPr>
              <a:t> το μέσο κόστος παραμένει σταθερό.</a:t>
            </a:r>
          </a:p>
          <a:p>
            <a:endParaRPr lang="el-GR" sz="1600" dirty="0">
              <a:latin typeface="Cambria" panose="02040503050406030204" pitchFamily="18" charset="0"/>
              <a:ea typeface="Cambria" panose="02040503050406030204" pitchFamily="18" charset="0"/>
            </a:endParaRPr>
          </a:p>
          <a:p>
            <a:r>
              <a:rPr lang="el-GR" sz="1600" dirty="0">
                <a:latin typeface="Cambria" panose="02040503050406030204" pitchFamily="18" charset="0"/>
                <a:ea typeface="Cambria" panose="02040503050406030204" pitchFamily="18" charset="0"/>
              </a:rPr>
              <a:t>Όταν τα κέρδη επενδύονται η επιχείρηση μπορεί να γίνει πιο ανταγωνιστική καθώς (μεταξύ άλλων) μπορεί να μειώνει το μέσο κόστος από περίοδο σε περίοδο.</a:t>
            </a:r>
            <a:endParaRPr lang="en-GB" sz="1600" dirty="0">
              <a:latin typeface="Cambria" panose="02040503050406030204" pitchFamily="18" charset="0"/>
              <a:ea typeface="Cambria" panose="02040503050406030204" pitchFamily="18" charset="0"/>
            </a:endParaRPr>
          </a:p>
        </p:txBody>
      </p:sp>
      <p:pic>
        <p:nvPicPr>
          <p:cNvPr id="4" name="Εικόνα 3">
            <a:extLst>
              <a:ext uri="{FF2B5EF4-FFF2-40B4-BE49-F238E27FC236}">
                <a16:creationId xmlns:a16="http://schemas.microsoft.com/office/drawing/2014/main" id="{B3CD5D6C-0E2F-A55C-FDAF-7A0799832D45}"/>
              </a:ext>
            </a:extLst>
          </p:cNvPr>
          <p:cNvPicPr>
            <a:picLocks noChangeAspect="1"/>
          </p:cNvPicPr>
          <p:nvPr/>
        </p:nvPicPr>
        <p:blipFill>
          <a:blip r:embed="rId2"/>
          <a:stretch>
            <a:fillRect/>
          </a:stretch>
        </p:blipFill>
        <p:spPr>
          <a:xfrm>
            <a:off x="304800" y="2057452"/>
            <a:ext cx="7418941" cy="3632245"/>
          </a:xfrm>
          <a:prstGeom prst="rect">
            <a:avLst/>
          </a:prstGeom>
        </p:spPr>
      </p:pic>
    </p:spTree>
    <p:extLst>
      <p:ext uri="{BB962C8B-B14F-4D97-AF65-F5344CB8AC3E}">
        <p14:creationId xmlns:p14="http://schemas.microsoft.com/office/powerpoint/2010/main" val="224009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CE62E-7DE5-1523-06BA-1E4AF17E78EC}"/>
              </a:ext>
            </a:extLst>
          </p:cNvPr>
          <p:cNvSpPr>
            <a:spLocks noGrp="1"/>
          </p:cNvSpPr>
          <p:nvPr>
            <p:ph type="title"/>
          </p:nvPr>
        </p:nvSpPr>
        <p:spPr/>
        <p:txBody>
          <a:bodyPr/>
          <a:lstStyle/>
          <a:p>
            <a:pPr algn="ctr"/>
            <a:r>
              <a:rPr lang="el-GR" dirty="0">
                <a:solidFill>
                  <a:srgbClr val="FF0000"/>
                </a:solidFill>
              </a:rPr>
              <a:t>Η δυναμική του ανταγωνισμού</a:t>
            </a:r>
            <a:endParaRPr lang="en-GB" dirty="0">
              <a:solidFill>
                <a:srgbClr val="FF0000"/>
              </a:solidFill>
            </a:endParaRPr>
          </a:p>
        </p:txBody>
      </p:sp>
      <p:sp>
        <p:nvSpPr>
          <p:cNvPr id="3" name="Content Placeholder 2">
            <a:extLst>
              <a:ext uri="{FF2B5EF4-FFF2-40B4-BE49-F238E27FC236}">
                <a16:creationId xmlns:a16="http://schemas.microsoft.com/office/drawing/2014/main" id="{8788751D-4D34-CBF5-3B66-A7370D3BC686}"/>
              </a:ext>
            </a:extLst>
          </p:cNvPr>
          <p:cNvSpPr>
            <a:spLocks noGrp="1"/>
          </p:cNvSpPr>
          <p:nvPr>
            <p:ph idx="1"/>
          </p:nvPr>
        </p:nvSpPr>
        <p:spPr>
          <a:xfrm>
            <a:off x="838200" y="1608667"/>
            <a:ext cx="10515600" cy="4568296"/>
          </a:xfrm>
        </p:spPr>
        <p:txBody>
          <a:bodyPr>
            <a:normAutofit/>
          </a:bodyPr>
          <a:lstStyle/>
          <a:p>
            <a:r>
              <a:rPr lang="el-GR" sz="2400" i="1" dirty="0">
                <a:latin typeface="Cambria" panose="02040503050406030204" pitchFamily="18" charset="0"/>
                <a:ea typeface="Cambria" panose="02040503050406030204" pitchFamily="18" charset="0"/>
              </a:rPr>
              <a:t>Η επένδυση είναι ο τρόπος της επιχείρησης να ανταπεξέρχεται στον ανταγωνισμό στο μέλλον.</a:t>
            </a:r>
          </a:p>
          <a:p>
            <a:pPr marL="0" indent="0">
              <a:buNone/>
            </a:pPr>
            <a:endParaRPr lang="el-GR" sz="9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Y=f(K,L)</a:t>
            </a:r>
          </a:p>
          <a:p>
            <a:pPr lvl="1"/>
            <a:r>
              <a:rPr lang="en-US" sz="2000" dirty="0">
                <a:latin typeface="Cambria" panose="02040503050406030204" pitchFamily="18" charset="0"/>
                <a:ea typeface="Cambria" panose="02040503050406030204" pitchFamily="18" charset="0"/>
              </a:rPr>
              <a:t>K</a:t>
            </a:r>
            <a:r>
              <a:rPr lang="el-GR" sz="2000"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παραγωγικό κεφαλαίο μιας εταιρείας</a:t>
            </a:r>
          </a:p>
          <a:p>
            <a:pPr lvl="1"/>
            <a:r>
              <a:rPr lang="en-US" sz="2000" dirty="0">
                <a:latin typeface="Cambria" panose="02040503050406030204" pitchFamily="18" charset="0"/>
                <a:ea typeface="Cambria" panose="02040503050406030204" pitchFamily="18" charset="0"/>
              </a:rPr>
              <a:t>L</a:t>
            </a:r>
            <a:r>
              <a:rPr lang="el-GR" sz="2000"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αριθμός εργατοωρών </a:t>
            </a:r>
          </a:p>
          <a:p>
            <a:pPr marL="457200" lvl="1" indent="0">
              <a:buNone/>
            </a:pPr>
            <a:endParaRPr lang="el-GR" sz="9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Απόδοση κλίμακας</a:t>
            </a:r>
          </a:p>
          <a:p>
            <a:pPr lvl="1"/>
            <a:r>
              <a:rPr lang="el-GR" sz="2000" dirty="0">
                <a:latin typeface="Cambria" panose="02040503050406030204" pitchFamily="18" charset="0"/>
                <a:ea typeface="Cambria" panose="02040503050406030204" pitchFamily="18" charset="0"/>
              </a:rPr>
              <a:t>Αύξουσα απόδοση	</a:t>
            </a:r>
            <a:r>
              <a:rPr lang="en-GB" sz="2000" dirty="0">
                <a:latin typeface="Cambria" panose="02040503050406030204" pitchFamily="18" charset="0"/>
                <a:ea typeface="Cambria" panose="02040503050406030204" pitchFamily="18" charset="0"/>
              </a:rPr>
              <a:t>2f(K,L) </a:t>
            </a:r>
            <a:r>
              <a:rPr lang="el-GR" sz="2000" dirty="0">
                <a:latin typeface="Cambria" panose="02040503050406030204" pitchFamily="18" charset="0"/>
                <a:ea typeface="Cambria" panose="02040503050406030204" pitchFamily="18" charset="0"/>
              </a:rPr>
              <a:t>&lt;</a:t>
            </a:r>
            <a:r>
              <a:rPr lang="en-US" sz="2000" dirty="0">
                <a:latin typeface="Cambria" panose="02040503050406030204" pitchFamily="18" charset="0"/>
                <a:ea typeface="Cambria" panose="02040503050406030204" pitchFamily="18" charset="0"/>
              </a:rPr>
              <a:t> </a:t>
            </a:r>
            <a:r>
              <a:rPr lang="en-GB" sz="2000" dirty="0">
                <a:latin typeface="Cambria" panose="02040503050406030204" pitchFamily="18" charset="0"/>
                <a:ea typeface="Cambria" panose="02040503050406030204" pitchFamily="18" charset="0"/>
              </a:rPr>
              <a:t>f(2K,2L)</a:t>
            </a:r>
            <a:r>
              <a:rPr lang="el-GR" sz="2000" dirty="0">
                <a:latin typeface="Cambria" panose="02040503050406030204" pitchFamily="18" charset="0"/>
                <a:ea typeface="Cambria" panose="02040503050406030204" pitchFamily="18" charset="0"/>
              </a:rPr>
              <a:t>	</a:t>
            </a:r>
          </a:p>
          <a:p>
            <a:pPr lvl="1"/>
            <a:r>
              <a:rPr lang="el-GR" sz="2000" dirty="0">
                <a:latin typeface="Cambria" panose="02040503050406030204" pitchFamily="18" charset="0"/>
                <a:ea typeface="Cambria" panose="02040503050406030204" pitchFamily="18" charset="0"/>
              </a:rPr>
              <a:t>Σταθερή απόδοση	2</a:t>
            </a:r>
            <a:r>
              <a:rPr lang="en-US" sz="2000" dirty="0">
                <a:latin typeface="Cambria" panose="02040503050406030204" pitchFamily="18" charset="0"/>
                <a:ea typeface="Cambria" panose="02040503050406030204" pitchFamily="18" charset="0"/>
              </a:rPr>
              <a:t>f(K,L) = f(</a:t>
            </a:r>
            <a:r>
              <a:rPr lang="el-GR" sz="2000" dirty="0">
                <a:latin typeface="Cambria" panose="02040503050406030204" pitchFamily="18" charset="0"/>
                <a:ea typeface="Cambria" panose="02040503050406030204" pitchFamily="18" charset="0"/>
              </a:rPr>
              <a:t>2</a:t>
            </a:r>
            <a:r>
              <a:rPr lang="en-US" sz="2000" dirty="0">
                <a:latin typeface="Cambria" panose="02040503050406030204" pitchFamily="18" charset="0"/>
                <a:ea typeface="Cambria" panose="02040503050406030204" pitchFamily="18" charset="0"/>
              </a:rPr>
              <a:t>K,</a:t>
            </a:r>
            <a:r>
              <a:rPr lang="el-GR" sz="2000" dirty="0">
                <a:latin typeface="Cambria" panose="02040503050406030204" pitchFamily="18" charset="0"/>
                <a:ea typeface="Cambria" panose="02040503050406030204" pitchFamily="18" charset="0"/>
              </a:rPr>
              <a:t>2</a:t>
            </a:r>
            <a:r>
              <a:rPr lang="en-US" sz="2000" dirty="0">
                <a:latin typeface="Cambria" panose="02040503050406030204" pitchFamily="18" charset="0"/>
                <a:ea typeface="Cambria" panose="02040503050406030204" pitchFamily="18" charset="0"/>
              </a:rPr>
              <a:t>L)</a:t>
            </a:r>
            <a:endParaRPr lang="el-GR" sz="2000" dirty="0">
              <a:latin typeface="Cambria" panose="02040503050406030204" pitchFamily="18" charset="0"/>
              <a:ea typeface="Cambria" panose="02040503050406030204" pitchFamily="18" charset="0"/>
            </a:endParaRPr>
          </a:p>
          <a:p>
            <a:pPr lvl="1"/>
            <a:r>
              <a:rPr lang="el-GR" sz="2000" dirty="0">
                <a:latin typeface="Cambria" panose="02040503050406030204" pitchFamily="18" charset="0"/>
                <a:ea typeface="Cambria" panose="02040503050406030204" pitchFamily="18" charset="0"/>
              </a:rPr>
              <a:t>Φθίνουσα απόδοση </a:t>
            </a:r>
            <a:r>
              <a:rPr lang="en-GB" sz="2000" dirty="0">
                <a:latin typeface="Cambria" panose="02040503050406030204" pitchFamily="18" charset="0"/>
                <a:ea typeface="Cambria" panose="02040503050406030204" pitchFamily="18" charset="0"/>
              </a:rPr>
              <a:t>2f(K,L) </a:t>
            </a:r>
            <a:r>
              <a:rPr lang="el-GR" sz="2000" dirty="0">
                <a:latin typeface="Cambria" panose="02040503050406030204" pitchFamily="18" charset="0"/>
                <a:ea typeface="Cambria" panose="02040503050406030204" pitchFamily="18" charset="0"/>
              </a:rPr>
              <a:t>&gt;</a:t>
            </a:r>
            <a:r>
              <a:rPr lang="en-US" sz="2000" dirty="0">
                <a:latin typeface="Cambria" panose="02040503050406030204" pitchFamily="18" charset="0"/>
                <a:ea typeface="Cambria" panose="02040503050406030204" pitchFamily="18" charset="0"/>
              </a:rPr>
              <a:t> </a:t>
            </a:r>
            <a:r>
              <a:rPr lang="en-GB" sz="2000" dirty="0">
                <a:latin typeface="Cambria" panose="02040503050406030204" pitchFamily="18" charset="0"/>
                <a:ea typeface="Cambria" panose="02040503050406030204" pitchFamily="18" charset="0"/>
              </a:rPr>
              <a:t>f(2K,2L)</a:t>
            </a:r>
            <a:endParaRPr lang="el-GR" sz="2000" dirty="0">
              <a:latin typeface="Cambria" panose="02040503050406030204" pitchFamily="18" charset="0"/>
              <a:ea typeface="Cambria" panose="02040503050406030204" pitchFamily="18" charset="0"/>
            </a:endParaRPr>
          </a:p>
          <a:p>
            <a:pPr marL="0" indent="0">
              <a:buNone/>
            </a:pPr>
            <a:endParaRPr lang="en-GB"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51195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A9B-44CE-52B7-20D9-3BDBD14575CE}"/>
              </a:ext>
            </a:extLst>
          </p:cNvPr>
          <p:cNvSpPr>
            <a:spLocks noGrp="1"/>
          </p:cNvSpPr>
          <p:nvPr>
            <p:ph type="title"/>
          </p:nvPr>
        </p:nvSpPr>
        <p:spPr/>
        <p:txBody>
          <a:bodyPr/>
          <a:lstStyle/>
          <a:p>
            <a:pPr algn="ctr"/>
            <a:r>
              <a:rPr lang="el-GR" dirty="0">
                <a:solidFill>
                  <a:srgbClr val="FF0000"/>
                </a:solidFill>
              </a:rPr>
              <a:t>Κέρδος και οικονομική συγκέντρωση </a:t>
            </a:r>
            <a:endParaRPr lang="en-GB" dirty="0">
              <a:solidFill>
                <a:srgbClr val="FF0000"/>
              </a:solidFill>
            </a:endParaRPr>
          </a:p>
        </p:txBody>
      </p:sp>
      <p:sp>
        <p:nvSpPr>
          <p:cNvPr id="3" name="Content Placeholder 2">
            <a:extLst>
              <a:ext uri="{FF2B5EF4-FFF2-40B4-BE49-F238E27FC236}">
                <a16:creationId xmlns:a16="http://schemas.microsoft.com/office/drawing/2014/main" id="{F67A9380-6BF2-74B4-4569-385D1D23A600}"/>
              </a:ext>
            </a:extLst>
          </p:cNvPr>
          <p:cNvSpPr>
            <a:spLocks noGrp="1"/>
          </p:cNvSpPr>
          <p:nvPr>
            <p:ph idx="1"/>
          </p:nvPr>
        </p:nvSpPr>
        <p:spPr>
          <a:xfrm>
            <a:off x="550333" y="1540933"/>
            <a:ext cx="11032067" cy="4636030"/>
          </a:xfrm>
        </p:spPr>
        <p:txBody>
          <a:bodyPr>
            <a:normAutofit/>
          </a:bodyPr>
          <a:lstStyle/>
          <a:p>
            <a:r>
              <a:rPr lang="el-GR" sz="2400" dirty="0">
                <a:latin typeface="Cambria" panose="02040503050406030204" pitchFamily="18" charset="0"/>
                <a:ea typeface="Cambria" panose="02040503050406030204" pitchFamily="18" charset="0"/>
              </a:rPr>
              <a:t>Σε αγορές που οι μεγάλες επενδύσεις ευνοούνται λόγω </a:t>
            </a:r>
            <a:r>
              <a:rPr lang="el-GR" sz="2400" dirty="0">
                <a:solidFill>
                  <a:srgbClr val="FF0000"/>
                </a:solidFill>
                <a:latin typeface="Cambria" panose="02040503050406030204" pitchFamily="18" charset="0"/>
                <a:ea typeface="Cambria" panose="02040503050406030204" pitchFamily="18" charset="0"/>
              </a:rPr>
              <a:t>της αύξησης της απόδοσης κλίμακας</a:t>
            </a:r>
            <a:r>
              <a:rPr lang="el-GR" sz="2400" dirty="0">
                <a:latin typeface="Cambria" panose="02040503050406030204" pitchFamily="18" charset="0"/>
                <a:ea typeface="Cambria" panose="02040503050406030204" pitchFamily="18" charset="0"/>
              </a:rPr>
              <a:t>, καταλήγουμε σε συγκέντρωση κεφαλαίου.</a:t>
            </a:r>
          </a:p>
          <a:p>
            <a:pPr lvl="1"/>
            <a:r>
              <a:rPr lang="el-GR" sz="1400" dirty="0">
                <a:latin typeface="Cambria" panose="02040503050406030204" pitchFamily="18" charset="0"/>
                <a:ea typeface="Cambria" panose="02040503050406030204" pitchFamily="18" charset="0"/>
              </a:rPr>
              <a:t>Η συγκέντρωση δίνει τη δυνατότητα επενδύσεων μεγάλης κλίμακας και για καινοτομίες</a:t>
            </a:r>
          </a:p>
          <a:p>
            <a:pPr lvl="1"/>
            <a:r>
              <a:rPr lang="el-GR" sz="1400" dirty="0">
                <a:latin typeface="Cambria" panose="02040503050406030204" pitchFamily="18" charset="0"/>
                <a:ea typeface="Cambria" panose="02040503050406030204" pitchFamily="18" charset="0"/>
              </a:rPr>
              <a:t>Η μεγέθυνση της εταιρείας δίνει διαπραγματευτική ισχύ στη σχέση με – κυβερνήσεις, εργάτες, προμηθευτές, καταναλωτές, ανταγωνιστές </a:t>
            </a:r>
          </a:p>
          <a:p>
            <a:pPr lvl="1"/>
            <a:endParaRPr lang="en-US" sz="5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Σε αγορές που η μεγέθυνση μιας εταιρίας δίνει </a:t>
            </a:r>
            <a:r>
              <a:rPr lang="el-GR" sz="2400" dirty="0">
                <a:solidFill>
                  <a:srgbClr val="FF0000"/>
                </a:solidFill>
                <a:latin typeface="Cambria" panose="02040503050406030204" pitchFamily="18" charset="0"/>
                <a:ea typeface="Cambria" panose="02040503050406030204" pitchFamily="18" charset="0"/>
              </a:rPr>
              <a:t>φθίνουσες αποδόσεις </a:t>
            </a:r>
            <a:r>
              <a:rPr lang="el-GR" sz="2400" dirty="0">
                <a:latin typeface="Cambria" panose="02040503050406030204" pitchFamily="18" charset="0"/>
                <a:ea typeface="Cambria" panose="02040503050406030204" pitchFamily="18" charset="0"/>
              </a:rPr>
              <a:t>(λόγω π.χ. της μείωσης αποδοτικότητας όταν υπάρχουν πολλά διοικητικά στρώματα στην εταιρεία που δεν είναι παραγωγικά) ο ανταγωνισμός κρατάει τις εταιρείες μικρές και το κέρδος διανέμεται πιο γενικά.</a:t>
            </a:r>
            <a:endParaRPr lang="en-US" sz="2400" dirty="0">
              <a:latin typeface="Cambria" panose="02040503050406030204" pitchFamily="18" charset="0"/>
              <a:ea typeface="Cambria" panose="02040503050406030204" pitchFamily="18" charset="0"/>
            </a:endParaRPr>
          </a:p>
          <a:p>
            <a:endParaRPr lang="el-GR" sz="9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Τι υπερτερεί γενικά στην οικονομία</a:t>
            </a:r>
            <a:r>
              <a:rPr lang="en-US" sz="2400" dirty="0">
                <a:latin typeface="Cambria" panose="02040503050406030204" pitchFamily="18" charset="0"/>
                <a:ea typeface="Cambria" panose="02040503050406030204" pitchFamily="18" charset="0"/>
              </a:rPr>
              <a:t>;</a:t>
            </a:r>
            <a:endParaRPr lang="el-GR" sz="2400" dirty="0">
              <a:latin typeface="Cambria" panose="02040503050406030204" pitchFamily="18" charset="0"/>
              <a:ea typeface="Cambria" panose="02040503050406030204" pitchFamily="18" charset="0"/>
            </a:endParaRPr>
          </a:p>
          <a:p>
            <a:pPr lvl="1"/>
            <a:r>
              <a:rPr lang="el-GR" sz="2000" dirty="0">
                <a:latin typeface="Cambria" panose="02040503050406030204" pitchFamily="18" charset="0"/>
                <a:ea typeface="Cambria" panose="02040503050406030204" pitchFamily="18" charset="0"/>
              </a:rPr>
              <a:t>Η συγκέντρωση δημιουργεί </a:t>
            </a:r>
            <a:r>
              <a:rPr lang="el-GR" sz="2000" dirty="0">
                <a:solidFill>
                  <a:srgbClr val="FF0000"/>
                </a:solidFill>
                <a:latin typeface="Cambria" panose="02040503050406030204" pitchFamily="18" charset="0"/>
                <a:ea typeface="Cambria" panose="02040503050406030204" pitchFamily="18" charset="0"/>
              </a:rPr>
              <a:t>ανισότητες</a:t>
            </a:r>
            <a:r>
              <a:rPr lang="el-GR" sz="2000" dirty="0">
                <a:latin typeface="Cambria" panose="02040503050406030204" pitchFamily="18" charset="0"/>
                <a:ea typeface="Cambria" panose="02040503050406030204" pitchFamily="18" charset="0"/>
              </a:rPr>
              <a:t> στην οικονομία</a:t>
            </a:r>
          </a:p>
        </p:txBody>
      </p:sp>
    </p:spTree>
    <p:extLst>
      <p:ext uri="{BB962C8B-B14F-4D97-AF65-F5344CB8AC3E}">
        <p14:creationId xmlns:p14="http://schemas.microsoft.com/office/powerpoint/2010/main" val="2221137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48E421-8BF9-4555-BF90-954514FD29E6}"/>
              </a:ext>
            </a:extLst>
          </p:cNvPr>
          <p:cNvSpPr>
            <a:spLocks noGrp="1"/>
          </p:cNvSpPr>
          <p:nvPr>
            <p:ph type="title"/>
          </p:nvPr>
        </p:nvSpPr>
        <p:spPr/>
        <p:txBody>
          <a:bodyPr/>
          <a:lstStyle/>
          <a:p>
            <a:r>
              <a:rPr lang="el-GR" dirty="0">
                <a:solidFill>
                  <a:srgbClr val="FF0000"/>
                </a:solidFill>
              </a:rPr>
              <a:t>Διαφορετικές τάσεις της συγκέντρωσης στη βιομηχανία 1997-2012</a:t>
            </a:r>
            <a:endParaRPr lang="en-GB" dirty="0">
              <a:solidFill>
                <a:srgbClr val="FF0000"/>
              </a:solidFill>
            </a:endParaRPr>
          </a:p>
        </p:txBody>
      </p:sp>
      <p:sp>
        <p:nvSpPr>
          <p:cNvPr id="6" name="TextBox 5">
            <a:extLst>
              <a:ext uri="{FF2B5EF4-FFF2-40B4-BE49-F238E27FC236}">
                <a16:creationId xmlns:a16="http://schemas.microsoft.com/office/drawing/2014/main" id="{B047D8E6-3C5C-43B0-96A8-82EE076CBB43}"/>
              </a:ext>
            </a:extLst>
          </p:cNvPr>
          <p:cNvSpPr txBox="1"/>
          <p:nvPr/>
        </p:nvSpPr>
        <p:spPr>
          <a:xfrm>
            <a:off x="6822831" y="2608090"/>
            <a:ext cx="4208584" cy="3139321"/>
          </a:xfrm>
          <a:prstGeom prst="rect">
            <a:avLst/>
          </a:prstGeom>
          <a:noFill/>
        </p:spPr>
        <p:txBody>
          <a:bodyPr wrap="square" rtlCol="0">
            <a:spAutoFit/>
          </a:bodyPr>
          <a:lstStyle/>
          <a:p>
            <a:r>
              <a:rPr lang="el-GR" dirty="0">
                <a:latin typeface="Cambria" panose="02040503050406030204" pitchFamily="18" charset="0"/>
                <a:ea typeface="Cambria" panose="02040503050406030204" pitchFamily="18" charset="0"/>
              </a:rPr>
              <a:t>Το Διάγραμμα αποτυπώνει το μερίδιο των τεσσάρων μεγαλύτερων επιχειρήσεων σε κάθε κλάδο στο σύνολο της παραγωγής του κλάδου.</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Σε όλες τις περιπτώσεις οι 4 μεγαλύτερες επιχειρήσεις ελέγχουν τουλάχιστον το 50% της συνολικής παραγωγής, ενώ στη συντριπτική πλειονότητα των κλάδων το μερίδιο ξεπερνά το 80%.</a:t>
            </a:r>
            <a:endParaRPr lang="en-GB" dirty="0">
              <a:latin typeface="Cambria" panose="02040503050406030204" pitchFamily="18" charset="0"/>
              <a:ea typeface="Cambria" panose="02040503050406030204" pitchFamily="18" charset="0"/>
            </a:endParaRPr>
          </a:p>
        </p:txBody>
      </p:sp>
      <p:pic>
        <p:nvPicPr>
          <p:cNvPr id="8" name="Εικόνα 7">
            <a:extLst>
              <a:ext uri="{FF2B5EF4-FFF2-40B4-BE49-F238E27FC236}">
                <a16:creationId xmlns:a16="http://schemas.microsoft.com/office/drawing/2014/main" id="{B38EE253-EDC7-13DF-BBE7-72ACD2CCE615}"/>
              </a:ext>
            </a:extLst>
          </p:cNvPr>
          <p:cNvPicPr>
            <a:picLocks noChangeAspect="1"/>
          </p:cNvPicPr>
          <p:nvPr/>
        </p:nvPicPr>
        <p:blipFill>
          <a:blip r:embed="rId2"/>
          <a:stretch>
            <a:fillRect/>
          </a:stretch>
        </p:blipFill>
        <p:spPr>
          <a:xfrm>
            <a:off x="513978" y="1946031"/>
            <a:ext cx="5086721" cy="4463440"/>
          </a:xfrm>
          <a:prstGeom prst="rect">
            <a:avLst/>
          </a:prstGeom>
        </p:spPr>
      </p:pic>
    </p:spTree>
    <p:extLst>
      <p:ext uri="{BB962C8B-B14F-4D97-AF65-F5344CB8AC3E}">
        <p14:creationId xmlns:p14="http://schemas.microsoft.com/office/powerpoint/2010/main" val="1795965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16F590-0B74-4622-95D7-42D4B3D63E17}"/>
              </a:ext>
            </a:extLst>
          </p:cNvPr>
          <p:cNvSpPr>
            <a:spLocks noGrp="1"/>
          </p:cNvSpPr>
          <p:nvPr>
            <p:ph type="title"/>
          </p:nvPr>
        </p:nvSpPr>
        <p:spPr>
          <a:xfrm>
            <a:off x="838200" y="365126"/>
            <a:ext cx="10515600" cy="689952"/>
          </a:xfrm>
        </p:spPr>
        <p:txBody>
          <a:bodyPr>
            <a:normAutofit fontScale="90000"/>
          </a:bodyPr>
          <a:lstStyle/>
          <a:p>
            <a:r>
              <a:rPr lang="el-GR" dirty="0">
                <a:solidFill>
                  <a:srgbClr val="FF0000"/>
                </a:solidFill>
              </a:rPr>
              <a:t>Καρτέλ</a:t>
            </a:r>
            <a:endParaRPr lang="en-GB" dirty="0">
              <a:solidFill>
                <a:srgbClr val="FF0000"/>
              </a:solidFill>
            </a:endParaRPr>
          </a:p>
        </p:txBody>
      </p:sp>
      <p:graphicFrame>
        <p:nvGraphicFramePr>
          <p:cNvPr id="4" name="Πίνακας 4">
            <a:extLst>
              <a:ext uri="{FF2B5EF4-FFF2-40B4-BE49-F238E27FC236}">
                <a16:creationId xmlns:a16="http://schemas.microsoft.com/office/drawing/2014/main" id="{5FC26C4C-4D54-4766-B340-09EF5918135E}"/>
              </a:ext>
            </a:extLst>
          </p:cNvPr>
          <p:cNvGraphicFramePr>
            <a:graphicFrameLocks noGrp="1"/>
          </p:cNvGraphicFramePr>
          <p:nvPr>
            <p:ph idx="1"/>
            <p:extLst>
              <p:ext uri="{D42A27DB-BD31-4B8C-83A1-F6EECF244321}">
                <p14:modId xmlns:p14="http://schemas.microsoft.com/office/powerpoint/2010/main" val="4277206103"/>
              </p:ext>
            </p:extLst>
          </p:nvPr>
        </p:nvGraphicFramePr>
        <p:xfrm>
          <a:off x="838200" y="1174114"/>
          <a:ext cx="10515600" cy="4140200"/>
        </p:xfrm>
        <a:graphic>
          <a:graphicData uri="http://schemas.openxmlformats.org/drawingml/2006/table">
            <a:tbl>
              <a:tblPr firstRow="1" bandRow="1">
                <a:tableStyleId>{073A0DAA-6AF3-43AB-8588-CEC1D06C72B9}</a:tableStyleId>
              </a:tblPr>
              <a:tblGrid>
                <a:gridCol w="1752600">
                  <a:extLst>
                    <a:ext uri="{9D8B030D-6E8A-4147-A177-3AD203B41FA5}">
                      <a16:colId xmlns:a16="http://schemas.microsoft.com/office/drawing/2014/main" val="139151802"/>
                    </a:ext>
                  </a:extLst>
                </a:gridCol>
                <a:gridCol w="1752600">
                  <a:extLst>
                    <a:ext uri="{9D8B030D-6E8A-4147-A177-3AD203B41FA5}">
                      <a16:colId xmlns:a16="http://schemas.microsoft.com/office/drawing/2014/main" val="1930359549"/>
                    </a:ext>
                  </a:extLst>
                </a:gridCol>
                <a:gridCol w="1752600">
                  <a:extLst>
                    <a:ext uri="{9D8B030D-6E8A-4147-A177-3AD203B41FA5}">
                      <a16:colId xmlns:a16="http://schemas.microsoft.com/office/drawing/2014/main" val="1541204204"/>
                    </a:ext>
                  </a:extLst>
                </a:gridCol>
                <a:gridCol w="1752600">
                  <a:extLst>
                    <a:ext uri="{9D8B030D-6E8A-4147-A177-3AD203B41FA5}">
                      <a16:colId xmlns:a16="http://schemas.microsoft.com/office/drawing/2014/main" val="4008601190"/>
                    </a:ext>
                  </a:extLst>
                </a:gridCol>
                <a:gridCol w="1752600">
                  <a:extLst>
                    <a:ext uri="{9D8B030D-6E8A-4147-A177-3AD203B41FA5}">
                      <a16:colId xmlns:a16="http://schemas.microsoft.com/office/drawing/2014/main" val="256163069"/>
                    </a:ext>
                  </a:extLst>
                </a:gridCol>
                <a:gridCol w="1752600">
                  <a:extLst>
                    <a:ext uri="{9D8B030D-6E8A-4147-A177-3AD203B41FA5}">
                      <a16:colId xmlns:a16="http://schemas.microsoft.com/office/drawing/2014/main" val="3718137343"/>
                    </a:ext>
                  </a:extLst>
                </a:gridCol>
              </a:tblGrid>
              <a:tr h="370840">
                <a:tc>
                  <a:txBody>
                    <a:bodyPr/>
                    <a:lstStyle/>
                    <a:p>
                      <a:pPr algn="ctr"/>
                      <a:r>
                        <a:rPr lang="el-GR" sz="1400" dirty="0">
                          <a:latin typeface="Cambria" panose="02040503050406030204" pitchFamily="18" charset="0"/>
                          <a:ea typeface="Cambria" panose="02040503050406030204" pitchFamily="18" charset="0"/>
                        </a:rPr>
                        <a:t>Κλάδος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Περίοδος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Χώρα προέλευσης επιχειρήσεων</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Αριθμός επιχειρήσεων</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Μερίδιο αγοράς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Αγορά</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768807003"/>
                  </a:ext>
                </a:extLst>
              </a:tr>
              <a:tr h="370840">
                <a:tc>
                  <a:txBody>
                    <a:bodyPr/>
                    <a:lstStyle/>
                    <a:p>
                      <a:pPr algn="ctr"/>
                      <a:r>
                        <a:rPr lang="el-GR" sz="1400" dirty="0">
                          <a:latin typeface="Cambria" panose="02040503050406030204" pitchFamily="18" charset="0"/>
                          <a:ea typeface="Cambria" panose="02040503050406030204" pitchFamily="18" charset="0"/>
                        </a:rPr>
                        <a:t>Τσιμέντο</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1989-1994</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Ευρώπη</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33</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80%</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Ευρώπη</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737831981"/>
                  </a:ext>
                </a:extLst>
              </a:tr>
              <a:tr h="370840">
                <a:tc>
                  <a:txBody>
                    <a:bodyPr/>
                    <a:lstStyle/>
                    <a:p>
                      <a:pPr algn="ctr"/>
                      <a:r>
                        <a:rPr lang="el-GR" sz="1400" dirty="0">
                          <a:latin typeface="Cambria" panose="02040503050406030204" pitchFamily="18" charset="0"/>
                          <a:ea typeface="Cambria" panose="02040503050406030204" pitchFamily="18" charset="0"/>
                        </a:rPr>
                        <a:t>Πλαστικοί σωλήνες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1986-1990</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Ιρλανδία, ΗΒ, Δανία</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2</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90%</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ΗΒ</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2819476"/>
                  </a:ext>
                </a:extLst>
              </a:tr>
              <a:tr h="370840">
                <a:tc>
                  <a:txBody>
                    <a:bodyPr/>
                    <a:lstStyle/>
                    <a:p>
                      <a:pPr algn="ctr"/>
                      <a:r>
                        <a:rPr lang="el-GR" sz="1400" dirty="0">
                          <a:latin typeface="Cambria" panose="02040503050406030204" pitchFamily="18" charset="0"/>
                          <a:ea typeface="Cambria" panose="02040503050406030204" pitchFamily="18" charset="0"/>
                        </a:rPr>
                        <a:t>Πλαστικά οικιακά σκεύη</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1986-1995</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Ελβετία, ΗΠΑ</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3</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95%</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ΗΠΑ</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4227795934"/>
                  </a:ext>
                </a:extLst>
              </a:tr>
              <a:tr h="370840">
                <a:tc>
                  <a:txBody>
                    <a:bodyPr/>
                    <a:lstStyle/>
                    <a:p>
                      <a:pPr algn="ctr"/>
                      <a:r>
                        <a:rPr lang="el-GR" sz="1400" dirty="0">
                          <a:latin typeface="Cambria" panose="02040503050406030204" pitchFamily="18" charset="0"/>
                          <a:ea typeface="Cambria" panose="02040503050406030204" pitchFamily="18" charset="0"/>
                        </a:rPr>
                        <a:t>Βιταμίνες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1990-1999</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Καναδάς, Ιαπωνία, Γερμανία, ΗΠΑ, Ελβετία</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3</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75%+</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Παγκόσμια</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628545004"/>
                  </a:ext>
                </a:extLst>
              </a:tr>
              <a:tr h="370840">
                <a:tc>
                  <a:txBody>
                    <a:bodyPr/>
                    <a:lstStyle/>
                    <a:p>
                      <a:pPr algn="ctr"/>
                      <a:r>
                        <a:rPr lang="el-GR" sz="1400" dirty="0" err="1">
                          <a:latin typeface="Cambria" panose="02040503050406030204" pitchFamily="18" charset="0"/>
                          <a:ea typeface="Cambria" panose="02040503050406030204" pitchFamily="18" charset="0"/>
                        </a:rPr>
                        <a:t>Νιουκλεοτίδια</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1992-1996</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Ιαπωνία, Ν. Κορέα</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45%</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Παγκόσμια</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541021698"/>
                  </a:ext>
                </a:extLst>
              </a:tr>
              <a:tr h="370840">
                <a:tc>
                  <a:txBody>
                    <a:bodyPr/>
                    <a:lstStyle/>
                    <a:p>
                      <a:pPr algn="ctr"/>
                      <a:r>
                        <a:rPr lang="el-GR" sz="1400" dirty="0">
                          <a:latin typeface="Cambria" panose="02040503050406030204" pitchFamily="18" charset="0"/>
                          <a:ea typeface="Cambria" panose="02040503050406030204" pitchFamily="18" charset="0"/>
                        </a:rPr>
                        <a:t>Μπύρα</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1993-1998</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Βέλγιο</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2</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70%</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Βέλγιο</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511213262"/>
                  </a:ext>
                </a:extLst>
              </a:tr>
              <a:tr h="370840">
                <a:tc>
                  <a:txBody>
                    <a:bodyPr/>
                    <a:lstStyle/>
                    <a:p>
                      <a:pPr algn="ctr"/>
                      <a:r>
                        <a:rPr lang="el-GR" sz="1400" dirty="0">
                          <a:latin typeface="Cambria" panose="02040503050406030204" pitchFamily="18" charset="0"/>
                          <a:ea typeface="Cambria" panose="02040503050406030204" pitchFamily="18" charset="0"/>
                        </a:rPr>
                        <a:t>Καλές τέχνες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1993-1999</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ΗΠΑ, ΗΒ</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2</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95%</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Παγκόσμια</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78087119"/>
                  </a:ext>
                </a:extLst>
              </a:tr>
              <a:tr h="370840">
                <a:tc>
                  <a:txBody>
                    <a:bodyPr/>
                    <a:lstStyle/>
                    <a:p>
                      <a:pPr algn="ctr"/>
                      <a:r>
                        <a:rPr lang="el-GR" sz="1400" dirty="0">
                          <a:latin typeface="Cambria" panose="02040503050406030204" pitchFamily="18" charset="0"/>
                          <a:ea typeface="Cambria" panose="02040503050406030204" pitchFamily="18" charset="0"/>
                        </a:rPr>
                        <a:t>Οθόνες Η/Υ, τηλεοράσεις</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1996-2006</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7</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Περίπου 80%</a:t>
                      </a:r>
                      <a:endParaRPr lang="en-GB" sz="1400" dirty="0">
                        <a:latin typeface="Cambria" panose="02040503050406030204" pitchFamily="18" charset="0"/>
                        <a:ea typeface="Cambria" panose="02040503050406030204" pitchFamily="18" charset="0"/>
                      </a:endParaRPr>
                    </a:p>
                  </a:txBody>
                  <a:tcPr anchor="ctr"/>
                </a:tc>
                <a:tc>
                  <a:txBody>
                    <a:bodyPr/>
                    <a:lstStyle/>
                    <a:p>
                      <a:pPr algn="ctr"/>
                      <a:r>
                        <a:rPr lang="el-GR" sz="1400" dirty="0">
                          <a:latin typeface="Cambria" panose="02040503050406030204" pitchFamily="18" charset="0"/>
                          <a:ea typeface="Cambria" panose="02040503050406030204" pitchFamily="18" charset="0"/>
                        </a:rPr>
                        <a:t>Ευρώπη</a:t>
                      </a:r>
                      <a:endParaRPr lang="en-GB" sz="14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579792559"/>
                  </a:ext>
                </a:extLst>
              </a:tr>
            </a:tbl>
          </a:graphicData>
        </a:graphic>
      </p:graphicFrame>
    </p:spTree>
    <p:extLst>
      <p:ext uri="{BB962C8B-B14F-4D97-AF65-F5344CB8AC3E}">
        <p14:creationId xmlns:p14="http://schemas.microsoft.com/office/powerpoint/2010/main" val="235121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847528" y="44624"/>
            <a:ext cx="8424936" cy="504056"/>
          </a:xfrm>
        </p:spPr>
        <p:txBody>
          <a:bodyPr>
            <a:noAutofit/>
          </a:bodyPr>
          <a:lstStyle/>
          <a:p>
            <a:r>
              <a:rPr lang="el-GR" sz="3600" b="1" dirty="0">
                <a:solidFill>
                  <a:srgbClr val="FF0000"/>
                </a:solidFill>
                <a:latin typeface="Cambria" pitchFamily="18" charset="0"/>
              </a:rPr>
              <a:t>Μισθοί και Εργασία</a:t>
            </a:r>
          </a:p>
        </p:txBody>
      </p:sp>
      <p:sp>
        <p:nvSpPr>
          <p:cNvPr id="3" name="Θέση περιεχομένου 2"/>
          <p:cNvSpPr>
            <a:spLocks noGrp="1"/>
          </p:cNvSpPr>
          <p:nvPr>
            <p:ph idx="1"/>
          </p:nvPr>
        </p:nvSpPr>
        <p:spPr>
          <a:xfrm>
            <a:off x="287867" y="863600"/>
            <a:ext cx="11565466" cy="5877768"/>
          </a:xfrm>
        </p:spPr>
        <p:txBody>
          <a:bodyPr>
            <a:normAutofit/>
          </a:bodyPr>
          <a:lstStyle/>
          <a:p>
            <a:pPr marL="0" indent="0" algn="just">
              <a:buNone/>
            </a:pPr>
            <a:r>
              <a:rPr lang="el-GR" sz="2000" dirty="0">
                <a:latin typeface="Cambria" pitchFamily="18" charset="0"/>
              </a:rPr>
              <a:t>Σχέσεις εργαζομένων και εργοδοτών. Βασικές ιδέες: α) θεμελιωδώς αντικρουόμενα συμφέροντα στο χώρο εργασίας, β) ιεραρχική οργάνωση της παραγωγής από τους εργοδότες για απόσπαση εργασίας (δημιουργία κερδών) από τους εργαζόμενους. </a:t>
            </a:r>
            <a:endParaRPr lang="en-US" sz="2000" dirty="0">
              <a:latin typeface="Cambria" pitchFamily="18" charset="0"/>
            </a:endParaRPr>
          </a:p>
          <a:p>
            <a:pPr marL="0" indent="0" algn="just">
              <a:buNone/>
            </a:pPr>
            <a:endParaRPr lang="en-US" sz="2000" b="1" dirty="0">
              <a:latin typeface="Cambria" pitchFamily="18" charset="0"/>
            </a:endParaRPr>
          </a:p>
          <a:p>
            <a:pPr marL="0" indent="0" algn="just">
              <a:buNone/>
            </a:pPr>
            <a:r>
              <a:rPr lang="el-GR" sz="2000" b="1" dirty="0">
                <a:latin typeface="Cambria" pitchFamily="18" charset="0"/>
              </a:rPr>
              <a:t>Κύρια σημεία:</a:t>
            </a:r>
          </a:p>
          <a:p>
            <a:pPr marL="457200" indent="-457200" algn="just">
              <a:buAutoNum type="arabicPeriod"/>
            </a:pPr>
            <a:r>
              <a:rPr lang="el-GR" sz="2000" dirty="0">
                <a:latin typeface="Cambria" pitchFamily="18" charset="0"/>
              </a:rPr>
              <a:t>Η </a:t>
            </a:r>
            <a:r>
              <a:rPr lang="el-GR" sz="2000" i="1" dirty="0">
                <a:solidFill>
                  <a:srgbClr val="FF0000"/>
                </a:solidFill>
                <a:latin typeface="Cambria" pitchFamily="18" charset="0"/>
              </a:rPr>
              <a:t>Φύση</a:t>
            </a:r>
            <a:r>
              <a:rPr lang="el-GR" sz="2000" dirty="0">
                <a:latin typeface="Cambria" pitchFamily="18" charset="0"/>
              </a:rPr>
              <a:t> της εργασίας (εργασιακής διαδικασίας) δεν είναι κάτι το προκαθορισμένο και αναλλοίωτο και ανεξάρτητο από τον τρόπο οργάνωσης της εργασίας</a:t>
            </a:r>
          </a:p>
          <a:p>
            <a:pPr marL="457200" indent="-457200" algn="just">
              <a:buAutoNum type="arabicPeriod"/>
            </a:pPr>
            <a:r>
              <a:rPr lang="el-GR" sz="2000" dirty="0">
                <a:latin typeface="Cambria" pitchFamily="18" charset="0"/>
              </a:rPr>
              <a:t>Η καπιταλιστική επιχείρηση είναι ένα σύστημα </a:t>
            </a:r>
            <a:r>
              <a:rPr lang="el-GR" sz="2000" i="1" dirty="0">
                <a:solidFill>
                  <a:srgbClr val="FF0000"/>
                </a:solidFill>
                <a:latin typeface="Cambria" pitchFamily="18" charset="0"/>
              </a:rPr>
              <a:t>εντολής</a:t>
            </a:r>
            <a:r>
              <a:rPr lang="el-GR" sz="2000" dirty="0">
                <a:latin typeface="Cambria" pitchFamily="18" charset="0"/>
              </a:rPr>
              <a:t>-άσκησης εξουσίας</a:t>
            </a:r>
          </a:p>
          <a:p>
            <a:pPr marL="457200" indent="-457200" algn="just">
              <a:buAutoNum type="arabicPeriod"/>
            </a:pPr>
            <a:r>
              <a:rPr lang="el-GR" sz="2000" dirty="0">
                <a:latin typeface="Cambria" pitchFamily="18" charset="0"/>
              </a:rPr>
              <a:t>Σύγκρουση μεταξύ εργοδοτών και εργαζομένων για τους </a:t>
            </a:r>
            <a:r>
              <a:rPr lang="el-GR" sz="2000" i="1" dirty="0">
                <a:solidFill>
                  <a:srgbClr val="FF0000"/>
                </a:solidFill>
                <a:latin typeface="Cambria" pitchFamily="18" charset="0"/>
              </a:rPr>
              <a:t>μισθούς </a:t>
            </a:r>
            <a:r>
              <a:rPr lang="el-GR" sz="2000" dirty="0">
                <a:latin typeface="Cambria" pitchFamily="18" charset="0"/>
              </a:rPr>
              <a:t>και το </a:t>
            </a:r>
            <a:r>
              <a:rPr lang="el-GR" sz="2000" i="1" dirty="0">
                <a:solidFill>
                  <a:srgbClr val="FF0000"/>
                </a:solidFill>
                <a:latin typeface="Cambria" pitchFamily="18" charset="0"/>
              </a:rPr>
              <a:t>ρυθμό εργασίας</a:t>
            </a:r>
          </a:p>
          <a:p>
            <a:pPr marL="457200" indent="-457200" algn="just">
              <a:buAutoNum type="arabicPeriod"/>
            </a:pPr>
            <a:r>
              <a:rPr lang="el-GR" sz="2000" dirty="0">
                <a:latin typeface="Cambria" pitchFamily="18" charset="0"/>
              </a:rPr>
              <a:t>Καπιταλιστική επιχείρηση οργανωμένη ιεραρχικά με σκοπό την </a:t>
            </a:r>
            <a:r>
              <a:rPr lang="el-GR" sz="2000" i="1" dirty="0">
                <a:solidFill>
                  <a:srgbClr val="FF0000"/>
                </a:solidFill>
                <a:latin typeface="Cambria" pitchFamily="18" charset="0"/>
              </a:rPr>
              <a:t>απόσπαση</a:t>
            </a:r>
            <a:r>
              <a:rPr lang="el-GR" sz="2000" dirty="0">
                <a:latin typeface="Cambria" pitchFamily="18" charset="0"/>
              </a:rPr>
              <a:t> εργασίας</a:t>
            </a:r>
          </a:p>
          <a:p>
            <a:pPr marL="457200" indent="-457200" algn="just">
              <a:buAutoNum type="arabicPeriod"/>
            </a:pPr>
            <a:r>
              <a:rPr lang="el-GR" sz="2000" dirty="0">
                <a:latin typeface="Cambria" pitchFamily="18" charset="0"/>
              </a:rPr>
              <a:t>Μόνιμη παρουσία </a:t>
            </a:r>
            <a:r>
              <a:rPr lang="el-GR" sz="2000" i="1" dirty="0">
                <a:solidFill>
                  <a:srgbClr val="FF0000"/>
                </a:solidFill>
                <a:latin typeface="Cambria" pitchFamily="18" charset="0"/>
              </a:rPr>
              <a:t>ανέργων</a:t>
            </a:r>
            <a:r>
              <a:rPr lang="el-GR" sz="2000" dirty="0">
                <a:latin typeface="Cambria" pitchFamily="18" charset="0"/>
              </a:rPr>
              <a:t> – «εφεδρικού στρατού εργασίας» </a:t>
            </a:r>
            <a:r>
              <a:rPr lang="el-GR" sz="2000" dirty="0">
                <a:latin typeface="Cambria" pitchFamily="18" charset="0"/>
                <a:sym typeface="Wingdings" pitchFamily="2" charset="2"/>
              </a:rPr>
              <a:t> πλεονεκτική θέση των εργοδοτών</a:t>
            </a:r>
          </a:p>
          <a:p>
            <a:pPr marL="457200" indent="-457200" algn="just">
              <a:buAutoNum type="arabicPeriod"/>
            </a:pPr>
            <a:r>
              <a:rPr lang="en-US" sz="2000" dirty="0">
                <a:latin typeface="Cambria" pitchFamily="18" charset="0"/>
                <a:sym typeface="Wingdings" pitchFamily="2" charset="2"/>
              </a:rPr>
              <a:t>w* &gt; </a:t>
            </a:r>
            <a:r>
              <a:rPr lang="en-US" sz="2000" dirty="0" err="1">
                <a:latin typeface="Cambria" pitchFamily="18" charset="0"/>
                <a:sym typeface="Wingdings" pitchFamily="2" charset="2"/>
              </a:rPr>
              <a:t>w</a:t>
            </a:r>
            <a:r>
              <a:rPr lang="en-US" sz="1600" dirty="0" err="1">
                <a:latin typeface="Cambria" pitchFamily="18" charset="0"/>
                <a:sym typeface="Wingdings" pitchFamily="2" charset="2"/>
              </a:rPr>
              <a:t>min</a:t>
            </a:r>
            <a:r>
              <a:rPr lang="en-US" sz="1800" dirty="0">
                <a:latin typeface="Cambria" pitchFamily="18" charset="0"/>
                <a:sym typeface="Wingdings" pitchFamily="2" charset="2"/>
              </a:rPr>
              <a:t> </a:t>
            </a:r>
            <a:r>
              <a:rPr lang="en-US" sz="2000" dirty="0">
                <a:latin typeface="Cambria" pitchFamily="18" charset="0"/>
                <a:sym typeface="Wingdings" pitchFamily="2" charset="2"/>
              </a:rPr>
              <a:t> </a:t>
            </a:r>
            <a:r>
              <a:rPr lang="el-GR" sz="2000" i="1" dirty="0">
                <a:solidFill>
                  <a:srgbClr val="FF0000"/>
                </a:solidFill>
                <a:latin typeface="Cambria" pitchFamily="18" charset="0"/>
                <a:sym typeface="Wingdings" pitchFamily="2" charset="2"/>
              </a:rPr>
              <a:t>ακούσια ανεργία</a:t>
            </a:r>
            <a:endParaRPr lang="el-GR" sz="2000" i="1" dirty="0">
              <a:solidFill>
                <a:srgbClr val="FF0000"/>
              </a:solidFill>
              <a:latin typeface="Cambria" pitchFamily="18" charset="0"/>
            </a:endParaRPr>
          </a:p>
          <a:p>
            <a:pPr marL="457200" indent="-457200" algn="just">
              <a:buAutoNum type="arabicPeriod"/>
            </a:pPr>
            <a:endParaRPr lang="el-GR" sz="2000" dirty="0">
              <a:latin typeface="Cambria" pitchFamily="18" charset="0"/>
            </a:endParaRPr>
          </a:p>
        </p:txBody>
      </p:sp>
    </p:spTree>
    <p:extLst>
      <p:ext uri="{BB962C8B-B14F-4D97-AF65-F5344CB8AC3E}">
        <p14:creationId xmlns:p14="http://schemas.microsoft.com/office/powerpoint/2010/main" val="2982068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31504" y="0"/>
            <a:ext cx="8784976" cy="476672"/>
          </a:xfrm>
        </p:spPr>
        <p:txBody>
          <a:bodyPr>
            <a:noAutofit/>
          </a:bodyPr>
          <a:lstStyle/>
          <a:p>
            <a:r>
              <a:rPr lang="el-GR" sz="3200" b="1" dirty="0">
                <a:solidFill>
                  <a:srgbClr val="FF0000"/>
                </a:solidFill>
                <a:latin typeface="Cambria" pitchFamily="18" charset="0"/>
              </a:rPr>
              <a:t>Βασικά σημεία</a:t>
            </a:r>
          </a:p>
        </p:txBody>
      </p:sp>
      <p:sp>
        <p:nvSpPr>
          <p:cNvPr id="3" name="Θέση περιεχομένου 2"/>
          <p:cNvSpPr>
            <a:spLocks noGrp="1"/>
          </p:cNvSpPr>
          <p:nvPr>
            <p:ph idx="1"/>
          </p:nvPr>
        </p:nvSpPr>
        <p:spPr>
          <a:xfrm>
            <a:off x="1775520" y="764704"/>
            <a:ext cx="8568952" cy="5832648"/>
          </a:xfrm>
        </p:spPr>
        <p:txBody>
          <a:bodyPr>
            <a:normAutofit/>
          </a:bodyPr>
          <a:lstStyle/>
          <a:p>
            <a:pPr marL="514350" indent="-514350">
              <a:buAutoNum type="arabicPeriod"/>
            </a:pPr>
            <a:r>
              <a:rPr lang="el-GR" sz="2000" dirty="0">
                <a:latin typeface="Cambria" pitchFamily="18" charset="0"/>
              </a:rPr>
              <a:t>Εργασία, οκνηρία και κοινωνική οργάνωση</a:t>
            </a:r>
          </a:p>
          <a:p>
            <a:pPr marL="0" indent="0">
              <a:buNone/>
            </a:pPr>
            <a:r>
              <a:rPr lang="el-GR" sz="2000" dirty="0">
                <a:latin typeface="Cambria" pitchFamily="18" charset="0"/>
              </a:rPr>
              <a:t>Ο τρόπος </a:t>
            </a:r>
            <a:r>
              <a:rPr lang="el-GR" sz="2000" i="1" dirty="0">
                <a:solidFill>
                  <a:srgbClr val="FF0000"/>
                </a:solidFill>
                <a:latin typeface="Cambria" pitchFamily="18" charset="0"/>
              </a:rPr>
              <a:t>οργάνωσης</a:t>
            </a:r>
            <a:r>
              <a:rPr lang="el-GR" sz="2000" dirty="0">
                <a:latin typeface="Cambria" pitchFamily="18" charset="0"/>
              </a:rPr>
              <a:t> καθοριστικός για το περιεχόμενο της εργασίας</a:t>
            </a:r>
            <a:endParaRPr lang="en-US" sz="2000" dirty="0">
              <a:latin typeface="Cambria" pitchFamily="18" charset="0"/>
            </a:endParaRPr>
          </a:p>
          <a:p>
            <a:pPr marL="0" indent="0">
              <a:buNone/>
            </a:pPr>
            <a:endParaRPr lang="el-GR" sz="2000" dirty="0">
              <a:latin typeface="Cambria" pitchFamily="18" charset="0"/>
            </a:endParaRPr>
          </a:p>
          <a:p>
            <a:pPr marL="0" indent="0">
              <a:buNone/>
            </a:pPr>
            <a:r>
              <a:rPr lang="el-GR" sz="2000" dirty="0">
                <a:latin typeface="Cambria" pitchFamily="18" charset="0"/>
              </a:rPr>
              <a:t>2. Η καπιταλιστική επιχείρηση ως οικονομία εντολών</a:t>
            </a:r>
            <a:r>
              <a:rPr lang="en-US" sz="2000" dirty="0">
                <a:latin typeface="Cambria" pitchFamily="18" charset="0"/>
              </a:rPr>
              <a:t>.</a:t>
            </a:r>
            <a:endParaRPr lang="el-GR" sz="2000" dirty="0">
              <a:latin typeface="Cambria" pitchFamily="18" charset="0"/>
            </a:endParaRPr>
          </a:p>
          <a:p>
            <a:pPr marL="0" indent="0">
              <a:buNone/>
            </a:pPr>
            <a:r>
              <a:rPr lang="el-GR" sz="2000" i="1" dirty="0">
                <a:solidFill>
                  <a:srgbClr val="FF0000"/>
                </a:solidFill>
                <a:latin typeface="Cambria" pitchFamily="18" charset="0"/>
              </a:rPr>
              <a:t>Εντολές</a:t>
            </a:r>
            <a:r>
              <a:rPr lang="el-GR" sz="2000" dirty="0">
                <a:latin typeface="Cambria" pitchFamily="18" charset="0"/>
              </a:rPr>
              <a:t> και όχι ανταλλαγές στην καπιταλιστική επιχείρηση</a:t>
            </a:r>
          </a:p>
          <a:p>
            <a:pPr marL="0" indent="0">
              <a:buNone/>
            </a:pPr>
            <a:r>
              <a:rPr lang="el-GR" sz="2000" dirty="0">
                <a:latin typeface="Cambria" pitchFamily="18" charset="0"/>
              </a:rPr>
              <a:t>Μ</a:t>
            </a:r>
            <a:r>
              <a:rPr lang="en-US" sz="2000" dirty="0">
                <a:latin typeface="Cambria" pitchFamily="18" charset="0"/>
              </a:rPr>
              <a:t> </a:t>
            </a:r>
            <a:r>
              <a:rPr lang="el-GR" sz="2000" dirty="0">
                <a:latin typeface="Cambria" pitchFamily="18" charset="0"/>
              </a:rPr>
              <a:t>→</a:t>
            </a:r>
            <a:r>
              <a:rPr lang="en-US" sz="2000" dirty="0">
                <a:latin typeface="Cambria" pitchFamily="18" charset="0"/>
              </a:rPr>
              <a:t> C (LP, MP) </a:t>
            </a:r>
            <a:r>
              <a:rPr lang="el-GR" sz="2000" dirty="0">
                <a:latin typeface="Cambria" pitchFamily="18" charset="0"/>
              </a:rPr>
              <a:t>→</a:t>
            </a:r>
            <a:r>
              <a:rPr lang="en-US" sz="2000" dirty="0">
                <a:latin typeface="Cambria" pitchFamily="18" charset="0"/>
              </a:rPr>
              <a:t> P </a:t>
            </a:r>
            <a:r>
              <a:rPr lang="el-GR" sz="2000" dirty="0">
                <a:latin typeface="Cambria" pitchFamily="18" charset="0"/>
              </a:rPr>
              <a:t>→ </a:t>
            </a:r>
            <a:r>
              <a:rPr lang="en-US" sz="2000" dirty="0">
                <a:latin typeface="Cambria" pitchFamily="18" charset="0"/>
              </a:rPr>
              <a:t>C’ </a:t>
            </a:r>
            <a:r>
              <a:rPr lang="el-GR" sz="2000" dirty="0">
                <a:latin typeface="Cambria" pitchFamily="18" charset="0"/>
              </a:rPr>
              <a:t>→ </a:t>
            </a:r>
            <a:r>
              <a:rPr lang="en-US" sz="2000" dirty="0">
                <a:latin typeface="Cambria" pitchFamily="18" charset="0"/>
              </a:rPr>
              <a:t>M’</a:t>
            </a:r>
          </a:p>
          <a:p>
            <a:pPr marL="0" indent="0">
              <a:buNone/>
            </a:pPr>
            <a:r>
              <a:rPr lang="el-GR" sz="2000" dirty="0">
                <a:latin typeface="Cambria" pitchFamily="18" charset="0"/>
              </a:rPr>
              <a:t> </a:t>
            </a:r>
          </a:p>
          <a:p>
            <a:pPr marL="0" indent="0">
              <a:buNone/>
            </a:pPr>
            <a:r>
              <a:rPr lang="el-GR" sz="2000" dirty="0">
                <a:latin typeface="Cambria" pitchFamily="18" charset="0"/>
              </a:rPr>
              <a:t>Ανταλλαγή  Εντολή (μέσα σε όρια)</a:t>
            </a:r>
            <a:endParaRPr lang="en-US" sz="2000" dirty="0">
              <a:latin typeface="Cambria" pitchFamily="18" charset="0"/>
            </a:endParaRPr>
          </a:p>
          <a:p>
            <a:pPr marL="0" indent="0">
              <a:buNone/>
            </a:pPr>
            <a:endParaRPr lang="el-GR" sz="2000" dirty="0">
              <a:latin typeface="Cambria" pitchFamily="18" charset="0"/>
            </a:endParaRPr>
          </a:p>
          <a:p>
            <a:pPr marL="0" indent="0">
              <a:buNone/>
            </a:pPr>
            <a:r>
              <a:rPr lang="el-GR" sz="2000" dirty="0">
                <a:latin typeface="Cambria" pitchFamily="18" charset="0"/>
              </a:rPr>
              <a:t>3. Η </a:t>
            </a:r>
            <a:r>
              <a:rPr lang="el-GR" sz="2000" i="1" dirty="0">
                <a:solidFill>
                  <a:srgbClr val="FF0000"/>
                </a:solidFill>
                <a:latin typeface="Cambria" pitchFamily="18" charset="0"/>
              </a:rPr>
              <a:t>σύγκρουση</a:t>
            </a:r>
            <a:r>
              <a:rPr lang="el-GR" sz="2000" dirty="0">
                <a:latin typeface="Cambria" pitchFamily="18" charset="0"/>
              </a:rPr>
              <a:t> μεταξύ εργαζομένων και εργοδοτών</a:t>
            </a:r>
            <a:r>
              <a:rPr lang="en-US" sz="2000" dirty="0">
                <a:latin typeface="Cambria" pitchFamily="18" charset="0"/>
              </a:rPr>
              <a:t> </a:t>
            </a:r>
            <a:r>
              <a:rPr lang="el-GR" sz="2000" dirty="0">
                <a:latin typeface="Cambria" pitchFamily="18" charset="0"/>
              </a:rPr>
              <a:t>διεξάγεται κυρίως γύρω από το </a:t>
            </a:r>
            <a:r>
              <a:rPr lang="en-US" sz="2000" b="1" dirty="0">
                <a:solidFill>
                  <a:srgbClr val="FF0000"/>
                </a:solidFill>
                <a:latin typeface="Cambria" pitchFamily="18" charset="0"/>
              </a:rPr>
              <a:t>e</a:t>
            </a:r>
            <a:r>
              <a:rPr lang="en-US" sz="2000" dirty="0">
                <a:latin typeface="Cambria" pitchFamily="18" charset="0"/>
              </a:rPr>
              <a:t> (</a:t>
            </a:r>
            <a:r>
              <a:rPr lang="el-GR" sz="2000" dirty="0">
                <a:latin typeface="Cambria" pitchFamily="18" charset="0"/>
              </a:rPr>
              <a:t>ένταση της εργασίας) και το </a:t>
            </a:r>
            <a:r>
              <a:rPr lang="en-US" sz="2000" b="1" dirty="0">
                <a:solidFill>
                  <a:srgbClr val="FF0000"/>
                </a:solidFill>
                <a:latin typeface="Cambria" pitchFamily="18" charset="0"/>
              </a:rPr>
              <a:t>w</a:t>
            </a:r>
            <a:r>
              <a:rPr lang="en-US" sz="2000" dirty="0">
                <a:latin typeface="Cambria" pitchFamily="18" charset="0"/>
              </a:rPr>
              <a:t> (</a:t>
            </a:r>
            <a:r>
              <a:rPr lang="el-GR" sz="2000" dirty="0">
                <a:latin typeface="Cambria" pitchFamily="18" charset="0"/>
              </a:rPr>
              <a:t>ωρομίσθιο).</a:t>
            </a:r>
          </a:p>
        </p:txBody>
      </p:sp>
      <p:cxnSp>
        <p:nvCxnSpPr>
          <p:cNvPr id="5" name="Ευθύγραμμο βέλος σύνδεσης 4"/>
          <p:cNvCxnSpPr>
            <a:cxnSpLocks/>
          </p:cNvCxnSpPr>
          <p:nvPr/>
        </p:nvCxnSpPr>
        <p:spPr>
          <a:xfrm>
            <a:off x="2251393" y="2985528"/>
            <a:ext cx="0" cy="44347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a:extLst>
              <a:ext uri="{FF2B5EF4-FFF2-40B4-BE49-F238E27FC236}">
                <a16:creationId xmlns:a16="http://schemas.microsoft.com/office/drawing/2014/main" id="{81AE4590-6D5F-4632-8082-2AF7B88BE599}"/>
              </a:ext>
            </a:extLst>
          </p:cNvPr>
          <p:cNvCxnSpPr>
            <a:cxnSpLocks/>
          </p:cNvCxnSpPr>
          <p:nvPr/>
        </p:nvCxnSpPr>
        <p:spPr>
          <a:xfrm>
            <a:off x="3871646" y="2985528"/>
            <a:ext cx="0" cy="44347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390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648072"/>
          </a:xfrm>
        </p:spPr>
        <p:txBody>
          <a:bodyPr>
            <a:normAutofit/>
          </a:bodyPr>
          <a:lstStyle/>
          <a:p>
            <a:r>
              <a:rPr lang="en-US" sz="3600" b="1" dirty="0">
                <a:solidFill>
                  <a:srgbClr val="FF0000"/>
                </a:solidFill>
                <a:latin typeface="Cambria" pitchFamily="18" charset="0"/>
              </a:rPr>
              <a:t>u=demand effect, g= capital effect</a:t>
            </a:r>
            <a:endParaRPr lang="el-GR" sz="3600" b="1" dirty="0">
              <a:solidFill>
                <a:srgbClr val="FF0000"/>
              </a:solidFill>
              <a:latin typeface="Cambria" pitchFamily="18" charset="0"/>
            </a:endParaRP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1847528" y="908720"/>
                <a:ext cx="8496944" cy="5688632"/>
              </a:xfrm>
            </p:spPr>
            <p:txBody>
              <a:bodyPr>
                <a:normAutofit/>
              </a:bodyPr>
              <a:lstStyle/>
              <a:p>
                <a:pPr marL="0" indent="0">
                  <a:buNone/>
                </a:pPr>
                <a:r>
                  <a:rPr lang="en-US" sz="2400" dirty="0">
                    <a:latin typeface="Cambria" panose="02040503050406030204" pitchFamily="18" charset="0"/>
                    <a:ea typeface="Cambria" panose="02040503050406030204" pitchFamily="18" charset="0"/>
                  </a:rPr>
                  <a:t>	</a:t>
                </a:r>
              </a:p>
              <a:p>
                <a:pPr marL="0" indent="0" algn="ctr">
                  <a:buNone/>
                </a:pPr>
                <a:r>
                  <a:rPr lang="en-US" sz="2400" dirty="0">
                    <a:latin typeface="Cambria" panose="02040503050406030204" pitchFamily="18" charset="0"/>
                    <a:ea typeface="Cambria" panose="02040503050406030204" pitchFamily="18" charset="0"/>
                  </a:rPr>
                  <a:t>r=</a:t>
                </a:r>
                <a14:m>
                  <m:oMath xmlns:m="http://schemas.openxmlformats.org/officeDocument/2006/math">
                    <m:f>
                      <m:fPr>
                        <m:ctrlPr>
                          <a:rPr lang="el-GR" sz="2400" i="1" smtClean="0">
                            <a:latin typeface="Cambria Math" panose="02040503050406030204" pitchFamily="18" charset="0"/>
                          </a:rPr>
                        </m:ctrlPr>
                      </m:fPr>
                      <m:num>
                        <m:r>
                          <a:rPr lang="en-US" sz="2400" b="0" i="1" smtClean="0">
                            <a:latin typeface="Cambria Math"/>
                          </a:rPr>
                          <m:t>𝑃𝑧</m:t>
                        </m:r>
                        <m:r>
                          <a:rPr lang="en-US" sz="2400" b="0" i="1" smtClean="0">
                            <a:latin typeface="Cambria Math"/>
                          </a:rPr>
                          <m:t> </m:t>
                        </m:r>
                        <m:r>
                          <a:rPr lang="en-US" sz="2400" b="0" i="1" smtClean="0">
                            <a:latin typeface="Cambria Math"/>
                          </a:rPr>
                          <m:t>𝑒𝑓</m:t>
                        </m:r>
                        <m:r>
                          <a:rPr lang="en-US" sz="2400" b="0" i="1" smtClean="0">
                            <a:latin typeface="Cambria Math"/>
                          </a:rPr>
                          <m:t>−</m:t>
                        </m:r>
                        <m:r>
                          <a:rPr lang="en-US" sz="2400" b="0" i="1" smtClean="0">
                            <a:latin typeface="Cambria Math"/>
                          </a:rPr>
                          <m:t>𝑃𝑚𝑚</m:t>
                        </m:r>
                        <m:r>
                          <a:rPr lang="en-US" sz="2400" b="0" i="1" smtClean="0">
                            <a:latin typeface="Cambria Math"/>
                          </a:rPr>
                          <m:t>−</m:t>
                        </m:r>
                        <m:r>
                          <a:rPr lang="en-US" sz="2400" b="0" i="1" smtClean="0">
                            <a:latin typeface="Cambria Math"/>
                          </a:rPr>
                          <m:t>𝑤</m:t>
                        </m:r>
                      </m:num>
                      <m:den>
                        <m:r>
                          <a:rPr lang="en-US" sz="2400" b="0" i="1" smtClean="0">
                            <a:latin typeface="Cambria Math"/>
                          </a:rPr>
                          <m:t>𝑃𝑐</m:t>
                        </m:r>
                        <m:f>
                          <m:fPr>
                            <m:ctrlPr>
                              <a:rPr lang="en-US" sz="2400" b="0" i="1" smtClean="0">
                                <a:latin typeface="Cambria Math" panose="02040503050406030204" pitchFamily="18" charset="0"/>
                              </a:rPr>
                            </m:ctrlPr>
                          </m:fPr>
                          <m:num>
                            <m:r>
                              <a:rPr lang="en-US" sz="2400" b="0" i="1" smtClean="0">
                                <a:latin typeface="Cambria Math"/>
                              </a:rPr>
                              <m:t>1</m:t>
                            </m:r>
                          </m:num>
                          <m:den>
                            <m:r>
                              <a:rPr lang="en-US" sz="2400" b="0" i="1" smtClean="0">
                                <a:latin typeface="Cambria Math"/>
                              </a:rPr>
                              <m:t>𝑢</m:t>
                            </m:r>
                          </m:den>
                        </m:f>
                        <m:r>
                          <a:rPr lang="en-US" sz="2400" b="0" i="1" smtClean="0">
                            <a:latin typeface="Cambria Math"/>
                          </a:rPr>
                          <m:t>𝑔</m:t>
                        </m:r>
                      </m:den>
                    </m:f>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𝑃𝑧𝑒𝑓</m:t>
                        </m:r>
                        <m:r>
                          <a:rPr lang="en-US" sz="2400" b="0" i="1" smtClean="0">
                            <a:latin typeface="Cambria Math"/>
                          </a:rPr>
                          <m:t>−</m:t>
                        </m:r>
                        <m:r>
                          <a:rPr lang="en-US" sz="2400" b="0" i="1" smtClean="0">
                            <a:latin typeface="Cambria Math"/>
                          </a:rPr>
                          <m:t>𝑃𝑚𝑚</m:t>
                        </m:r>
                        <m:r>
                          <a:rPr lang="en-US" sz="2400" b="0" i="1" smtClean="0">
                            <a:latin typeface="Cambria Math"/>
                          </a:rPr>
                          <m:t>−</m:t>
                        </m:r>
                        <m:r>
                          <a:rPr lang="en-US" sz="2400" b="0" i="1" smtClean="0">
                            <a:latin typeface="Cambria Math"/>
                          </a:rPr>
                          <m:t>𝑤</m:t>
                        </m:r>
                      </m:num>
                      <m:den>
                        <m:r>
                          <a:rPr lang="en-US" sz="2400" b="0" i="1" smtClean="0">
                            <a:latin typeface="Cambria Math"/>
                          </a:rPr>
                          <m:t>𝑃𝑐𝑔</m:t>
                        </m:r>
                      </m:den>
                    </m:f>
                    <m:r>
                      <a:rPr lang="en-US" sz="2400" b="0" i="1" smtClean="0">
                        <a:latin typeface="Cambria Math"/>
                      </a:rPr>
                      <m:t>𝑢</m:t>
                    </m:r>
                    <m:r>
                      <a:rPr lang="en-US" sz="2400" b="0" i="1" smtClean="0">
                        <a:latin typeface="Cambria Math"/>
                        <a:ea typeface="Cambria Math"/>
                      </a:rPr>
                      <m:t>⇒</m:t>
                    </m:r>
                  </m:oMath>
                </a14:m>
                <a:endParaRPr lang="en-US" sz="2400" b="0" i="1" dirty="0">
                  <a:latin typeface="Cambria" panose="02040503050406030204" pitchFamily="18" charset="0"/>
                  <a:ea typeface="Cambria" panose="020405030504060302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en-US" sz="2400" b="0" i="1" smtClean="0">
                          <a:latin typeface="Cambria Math"/>
                          <a:ea typeface="Cambria Math"/>
                        </a:rPr>
                        <m:t>𝑟</m:t>
                      </m:r>
                      <m:r>
                        <a:rPr lang="en-US" sz="2400" b="0" i="1" smtClean="0">
                          <a:latin typeface="Cambria Math"/>
                          <a:ea typeface="Cambria Math"/>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𝑢</m:t>
                          </m:r>
                        </m:sub>
                      </m:sSub>
                      <m:r>
                        <a:rPr lang="en-US" sz="2400" b="0" i="1" smtClean="0">
                          <a:latin typeface="Cambria Math"/>
                        </a:rPr>
                        <m:t>)(</m:t>
                      </m:r>
                      <m:r>
                        <a:rPr lang="en-US" sz="2400" b="0" i="1" smtClean="0">
                          <a:latin typeface="Cambria Math"/>
                        </a:rPr>
                        <m:t>𝑢</m:t>
                      </m:r>
                      <m:r>
                        <a:rPr lang="en-US" sz="2400" b="0" i="1" smtClean="0">
                          <a:latin typeface="Cambria Math"/>
                        </a:rPr>
                        <m:t>)</m:t>
                      </m:r>
                    </m:oMath>
                  </m:oMathPara>
                </a14:m>
                <a:endParaRPr lang="en-US" sz="2400" dirty="0">
                  <a:latin typeface="Cambria" panose="02040503050406030204" pitchFamily="18" charset="0"/>
                  <a:ea typeface="Cambria" panose="02040503050406030204" pitchFamily="18" charset="0"/>
                </a:endParaRPr>
              </a:p>
              <a:p>
                <a:pPr marL="0" indent="0" algn="just">
                  <a:buNone/>
                </a:pPr>
                <a:endParaRPr lang="en-US" sz="2400" dirty="0">
                  <a:latin typeface="Cambria" panose="02040503050406030204" pitchFamily="18" charset="0"/>
                  <a:ea typeface="Cambria" panose="02040503050406030204" pitchFamily="18" charset="0"/>
                </a:endParaRPr>
              </a:p>
              <a:p>
                <a:pPr marL="0" indent="0" algn="just">
                  <a:buNone/>
                </a:pPr>
                <a:r>
                  <a:rPr lang="en-US" sz="2400" dirty="0">
                    <a:latin typeface="Cambria" panose="02040503050406030204" pitchFamily="18" charset="0"/>
                    <a:ea typeface="Cambria" panose="02040503050406030204" pitchFamily="18" charset="0"/>
                  </a:rPr>
                  <a:t>r = </a:t>
                </a:r>
                <a:r>
                  <a:rPr lang="el-GR" sz="2400" dirty="0">
                    <a:latin typeface="Cambria" panose="02040503050406030204" pitchFamily="18" charset="0"/>
                    <a:ea typeface="Cambria" panose="02040503050406030204" pitchFamily="18" charset="0"/>
                  </a:rPr>
                  <a:t>ποσοστό κέρδους</a:t>
                </a:r>
              </a:p>
              <a:p>
                <a:pPr marL="0" indent="0" algn="just">
                  <a:buNone/>
                </a:pPr>
                <a:r>
                  <a:rPr lang="en-US" sz="2400" dirty="0">
                    <a:latin typeface="Cambria" panose="02040503050406030204" pitchFamily="18" charset="0"/>
                    <a:ea typeface="Cambria" panose="02040503050406030204" pitchFamily="18" charset="0"/>
                  </a:rPr>
                  <a:t>r</a:t>
                </a:r>
                <a:r>
                  <a:rPr lang="en-US" sz="1050" dirty="0">
                    <a:latin typeface="Cambria" panose="02040503050406030204" pitchFamily="18" charset="0"/>
                    <a:ea typeface="Cambria" panose="02040503050406030204" pitchFamily="18" charset="0"/>
                  </a:rPr>
                  <a:t>u</a:t>
                </a:r>
                <a:r>
                  <a:rPr lang="en-US" sz="2400" dirty="0">
                    <a:latin typeface="Cambria" panose="02040503050406030204" pitchFamily="18" charset="0"/>
                    <a:ea typeface="Cambria" panose="02040503050406030204" pitchFamily="18" charset="0"/>
                  </a:rPr>
                  <a:t> = </a:t>
                </a:r>
                <a:r>
                  <a:rPr lang="el-GR" sz="2400" dirty="0">
                    <a:latin typeface="Cambria" panose="02040503050406030204" pitchFamily="18" charset="0"/>
                    <a:ea typeface="Cambria" panose="02040503050406030204" pitchFamily="18" charset="0"/>
                  </a:rPr>
                  <a:t>ποσοστό κέρδους επί των κεφαλαιουχικών αγαθών σε χρήση</a:t>
                </a:r>
              </a:p>
              <a:p>
                <a:pPr marL="0" indent="0" algn="just">
                  <a:buNone/>
                </a:pPr>
                <a:r>
                  <a:rPr lang="en-US" sz="2400" dirty="0">
                    <a:latin typeface="Cambria" panose="02040503050406030204" pitchFamily="18" charset="0"/>
                    <a:ea typeface="Cambria" panose="02040503050406030204" pitchFamily="18" charset="0"/>
                  </a:rPr>
                  <a:t>u = </a:t>
                </a:r>
                <a:r>
                  <a:rPr lang="el-GR" sz="2400" dirty="0">
                    <a:latin typeface="Cambria" panose="02040503050406030204" pitchFamily="18" charset="0"/>
                    <a:ea typeface="Cambria" panose="02040503050406030204" pitchFamily="18" charset="0"/>
                  </a:rPr>
                  <a:t>ποσοστό χρησιμοποίησης της παραγωγικής ικανότητας</a:t>
                </a:r>
                <a:endParaRPr lang="en-US" sz="2400" dirty="0">
                  <a:latin typeface="Cambria" panose="02040503050406030204" pitchFamily="18" charset="0"/>
                  <a:ea typeface="Cambria" panose="02040503050406030204" pitchFamily="18" charset="0"/>
                </a:endParaRPr>
              </a:p>
              <a:p>
                <a:pPr marL="0" indent="0" algn="just">
                  <a:buNone/>
                </a:pPr>
                <a:r>
                  <a:rPr lang="en-US" sz="2400" dirty="0">
                    <a:latin typeface="Cambria" panose="02040503050406030204" pitchFamily="18" charset="0"/>
                    <a:ea typeface="Cambria" panose="02040503050406030204" pitchFamily="18" charset="0"/>
                  </a:rPr>
                  <a:t>r=10%  u = 80% </a:t>
                </a:r>
                <a:r>
                  <a:rPr lang="en-US" sz="2400" dirty="0">
                    <a:latin typeface="Cambria" panose="02040503050406030204" pitchFamily="18" charset="0"/>
                    <a:ea typeface="Cambria" panose="02040503050406030204" pitchFamily="18" charset="0"/>
                    <a:sym typeface="Wingdings" pitchFamily="2" charset="2"/>
                  </a:rPr>
                  <a:t> r</a:t>
                </a:r>
                <a:r>
                  <a:rPr lang="en-US" sz="1050" dirty="0">
                    <a:latin typeface="Cambria" panose="02040503050406030204" pitchFamily="18" charset="0"/>
                    <a:ea typeface="Cambria" panose="02040503050406030204" pitchFamily="18" charset="0"/>
                    <a:sym typeface="Wingdings" pitchFamily="2" charset="2"/>
                  </a:rPr>
                  <a:t>u</a:t>
                </a:r>
                <a:r>
                  <a:rPr lang="en-US" sz="2400" dirty="0">
                    <a:latin typeface="Cambria" panose="02040503050406030204" pitchFamily="18" charset="0"/>
                    <a:ea typeface="Cambria" panose="02040503050406030204" pitchFamily="18" charset="0"/>
                    <a:sym typeface="Wingdings" pitchFamily="2" charset="2"/>
                  </a:rPr>
                  <a:t> = (r/u) = 10%/80% = 12,5%</a:t>
                </a:r>
                <a:endParaRPr lang="el-GR" sz="2400" dirty="0">
                  <a:latin typeface="Cambria" panose="02040503050406030204" pitchFamily="18" charset="0"/>
                  <a:ea typeface="Cambria" panose="02040503050406030204" pitchFamily="18" charset="0"/>
                </a:endParaRP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1847528" y="908720"/>
                <a:ext cx="8496944" cy="5688632"/>
              </a:xfrm>
              <a:blipFill>
                <a:blip r:embed="rId2"/>
                <a:stretch>
                  <a:fillRect l="-1076" r="-1148"/>
                </a:stretch>
              </a:blipFill>
            </p:spPr>
            <p:txBody>
              <a:bodyPr/>
              <a:lstStyle/>
              <a:p>
                <a:r>
                  <a:rPr lang="en-GB">
                    <a:noFill/>
                  </a:rPr>
                  <a:t> </a:t>
                </a:r>
              </a:p>
            </p:txBody>
          </p:sp>
        </mc:Fallback>
      </mc:AlternateContent>
    </p:spTree>
    <p:extLst>
      <p:ext uri="{BB962C8B-B14F-4D97-AF65-F5344CB8AC3E}">
        <p14:creationId xmlns:p14="http://schemas.microsoft.com/office/powerpoint/2010/main" val="40775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847528" y="-1"/>
            <a:ext cx="8712968" cy="638175"/>
          </a:xfrm>
        </p:spPr>
        <p:txBody>
          <a:bodyPr>
            <a:normAutofit fontScale="90000"/>
          </a:bodyPr>
          <a:lstStyle/>
          <a:p>
            <a:br>
              <a:rPr lang="el-GR" sz="3100" b="1" dirty="0">
                <a:latin typeface="Cambria" pitchFamily="18" charset="0"/>
              </a:rPr>
            </a:br>
            <a:r>
              <a:rPr lang="el-GR" sz="3100" b="1" dirty="0">
                <a:latin typeface="Cambria" pitchFamily="18" charset="0"/>
              </a:rPr>
              <a:t>Η </a:t>
            </a:r>
            <a:r>
              <a:rPr lang="el-GR" sz="3100" b="1" i="1" dirty="0">
                <a:solidFill>
                  <a:srgbClr val="FF0000"/>
                </a:solidFill>
                <a:latin typeface="Cambria" pitchFamily="18" charset="0"/>
              </a:rPr>
              <a:t>σύγκρουση</a:t>
            </a:r>
            <a:r>
              <a:rPr lang="el-GR" sz="3100" b="1" dirty="0">
                <a:latin typeface="Cambria" pitchFamily="18" charset="0"/>
              </a:rPr>
              <a:t> μεταξύ εργαζομένων και εργοδοτών</a:t>
            </a:r>
            <a:br>
              <a:rPr lang="el-GR" dirty="0">
                <a:latin typeface="Cambria" pitchFamily="18" charset="0"/>
              </a:rPr>
            </a:br>
            <a:endParaRPr lang="el-GR" dirty="0"/>
          </a:p>
        </p:txBody>
      </p:sp>
      <mc:AlternateContent xmlns:mc="http://schemas.openxmlformats.org/markup-compatibility/2006">
        <mc:Choice xmlns:a14="http://schemas.microsoft.com/office/drawing/2010/main" Requires="a14">
          <p:sp>
            <p:nvSpPr>
              <p:cNvPr id="3" name="Θέση περιεχομένου 2"/>
              <p:cNvSpPr>
                <a:spLocks noGrp="1"/>
              </p:cNvSpPr>
              <p:nvPr>
                <p:ph idx="1"/>
              </p:nvPr>
            </p:nvSpPr>
            <p:spPr>
              <a:xfrm>
                <a:off x="1703512" y="548680"/>
                <a:ext cx="8568952" cy="5976664"/>
              </a:xfrm>
            </p:spPr>
            <p:txBody>
              <a:bodyPr>
                <a:normAutofit lnSpcReduction="10000"/>
              </a:bodyPr>
              <a:lstStyle/>
              <a:p>
                <a:pPr marL="0" indent="0">
                  <a:buNone/>
                </a:pPr>
                <a:endParaRPr lang="el-GR" sz="2400" b="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a:rPr>
                        <m:t>𝑟</m:t>
                      </m:r>
                      <m:r>
                        <a:rPr lang="en-US" sz="2400" b="0" i="1" smtClean="0">
                          <a:latin typeface="Cambria Math"/>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𝑃</m:t>
                              </m:r>
                            </m:e>
                            <m:sub>
                              <m:r>
                                <a:rPr lang="en-US" sz="2400" b="0" i="1" smtClean="0">
                                  <a:latin typeface="Cambria Math" panose="02040503050406030204" pitchFamily="18" charset="0"/>
                                </a:rPr>
                                <m:t>𝑧</m:t>
                              </m:r>
                            </m:sub>
                          </m:sSub>
                          <m:r>
                            <a:rPr lang="en-US" sz="2400" b="0" i="1" smtClean="0">
                              <a:latin typeface="Cambria Math"/>
                            </a:rPr>
                            <m:t> </m:t>
                          </m:r>
                          <m:r>
                            <a:rPr lang="en-US" sz="2400" b="0" i="1" smtClean="0">
                              <a:latin typeface="Cambria Math"/>
                            </a:rPr>
                            <m:t>𝑧</m:t>
                          </m:r>
                          <m:r>
                            <a:rPr lang="en-US" sz="2400" b="0" i="1" smtClean="0">
                              <a:latin typeface="Cambria Math"/>
                            </a:rPr>
                            <m:t>−</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b="0" i="1" smtClean="0">
                                  <a:latin typeface="Cambria Math" panose="02040503050406030204" pitchFamily="18" charset="0"/>
                                </a:rPr>
                                <m:t>𝑚</m:t>
                              </m:r>
                            </m:sub>
                          </m:sSub>
                          <m:r>
                            <a:rPr lang="en-US" sz="2400" b="0" i="1" smtClean="0">
                              <a:latin typeface="Cambria Math"/>
                            </a:rPr>
                            <m:t>𝑚</m:t>
                          </m:r>
                          <m:r>
                            <a:rPr lang="en-US" sz="2400" b="0" i="1" smtClean="0">
                              <a:latin typeface="Cambria Math"/>
                            </a:rPr>
                            <m:t> −</m:t>
                          </m:r>
                          <m:r>
                            <a:rPr lang="en-US" sz="2400" b="0" i="1" smtClean="0">
                              <a:latin typeface="Cambria Math"/>
                            </a:rPr>
                            <m:t>𝑤</m:t>
                          </m:r>
                        </m:num>
                        <m:den>
                          <m:r>
                            <a:rPr lang="en-US" sz="2400" b="0" i="1" smtClean="0">
                              <a:latin typeface="Cambria Math"/>
                            </a:rPr>
                            <m:t>𝑘</m:t>
                          </m:r>
                        </m:den>
                      </m:f>
                      <m:r>
                        <a:rPr lang="el-GR" sz="2400" dirty="0">
                          <a:latin typeface="Cambria Math"/>
                          <a:ea typeface="Cambria Math"/>
                        </a:rPr>
                        <m:t>⇒</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𝑧</m:t>
                          </m:r>
                        </m:sub>
                      </m:sSub>
                      <m:r>
                        <m:rPr>
                          <m:sty m:val="p"/>
                        </m:rPr>
                        <a:rPr lang="en-US" sz="2400" b="0" i="0" dirty="0" smtClean="0">
                          <a:latin typeface="Cambria Math"/>
                          <a:ea typeface="Cambria Math"/>
                        </a:rPr>
                        <m:t>z</m:t>
                      </m:r>
                      <m:r>
                        <a:rPr lang="en-US" sz="2400" b="0" i="0" dirty="0" smtClean="0">
                          <a:latin typeface="Cambria Math"/>
                          <a:ea typeface="Cambria Math"/>
                        </a:rPr>
                        <m:t>−</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𝑚</m:t>
                          </m:r>
                        </m:sub>
                      </m:sSub>
                      <m:r>
                        <m:rPr>
                          <m:sty m:val="p"/>
                        </m:rPr>
                        <a:rPr lang="en-US" sz="2400" b="0" i="0" dirty="0" smtClean="0">
                          <a:latin typeface="Cambria Math"/>
                          <a:ea typeface="Cambria Math"/>
                        </a:rPr>
                        <m:t>m</m:t>
                      </m:r>
                      <m:r>
                        <a:rPr lang="en-US" sz="2400" b="0" i="0" dirty="0" smtClean="0">
                          <a:latin typeface="Cambria Math"/>
                          <a:ea typeface="Cambria Math"/>
                        </a:rPr>
                        <m:t>−</m:t>
                      </m:r>
                      <m:r>
                        <m:rPr>
                          <m:sty m:val="p"/>
                        </m:rPr>
                        <a:rPr lang="en-US" sz="2400" b="0" i="0" dirty="0" smtClean="0">
                          <a:latin typeface="Cambria Math"/>
                          <a:ea typeface="Cambria Math"/>
                        </a:rPr>
                        <m:t>w</m:t>
                      </m:r>
                      <m:r>
                        <a:rPr lang="en-US" sz="2400" b="0" i="0" dirty="0" smtClean="0">
                          <a:latin typeface="Cambria Math"/>
                          <a:ea typeface="Cambria Math"/>
                        </a:rPr>
                        <m:t>=</m:t>
                      </m:r>
                      <m:r>
                        <m:rPr>
                          <m:sty m:val="p"/>
                        </m:rPr>
                        <a:rPr lang="en-US" sz="2400" b="0" i="0" dirty="0" smtClean="0">
                          <a:latin typeface="Cambria Math"/>
                          <a:ea typeface="Cambria Math"/>
                        </a:rPr>
                        <m:t>rk</m:t>
                      </m:r>
                      <m:r>
                        <a:rPr lang="en-US" sz="2400" b="0" i="1" dirty="0" smtClean="0">
                          <a:latin typeface="Cambria Math"/>
                          <a:ea typeface="Cambria Math"/>
                        </a:rPr>
                        <m:t>⇒</m:t>
                      </m:r>
                    </m:oMath>
                  </m:oMathPara>
                </a14:m>
                <a:endParaRPr lang="en-US" sz="2400" b="0" i="1" dirty="0">
                  <a:latin typeface="Cambria Math"/>
                  <a:ea typeface="Cambria Math"/>
                </a:endParaRPr>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𝑧</m:t>
                          </m:r>
                        </m:sub>
                      </m:sSub>
                      <m:r>
                        <a:rPr lang="en-US" sz="2400" b="0" i="1" dirty="0" smtClean="0">
                          <a:latin typeface="Cambria Math"/>
                          <a:ea typeface="Cambria Math"/>
                        </a:rPr>
                        <m:t>𝑧</m:t>
                      </m:r>
                      <m:r>
                        <a:rPr lang="en-US" sz="2400" b="0" i="1" dirty="0" smtClean="0">
                          <a:latin typeface="Cambria Math"/>
                          <a:ea typeface="Cambria Math"/>
                        </a:rPr>
                        <m:t>=</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𝑚</m:t>
                          </m:r>
                        </m:sub>
                      </m:sSub>
                      <m:r>
                        <a:rPr lang="en-US" sz="2400" b="0" i="1" dirty="0" smtClean="0">
                          <a:latin typeface="Cambria Math"/>
                          <a:ea typeface="Cambria Math"/>
                        </a:rPr>
                        <m:t>𝑚</m:t>
                      </m:r>
                      <m:r>
                        <a:rPr lang="en-US" sz="2400" b="0" i="1" dirty="0" smtClean="0">
                          <a:latin typeface="Cambria Math"/>
                          <a:ea typeface="Cambria Math"/>
                        </a:rPr>
                        <m:t>+</m:t>
                      </m:r>
                      <m:r>
                        <a:rPr lang="en-US" sz="2400" b="0" i="1" dirty="0" smtClean="0">
                          <a:latin typeface="Cambria Math"/>
                          <a:ea typeface="Cambria Math"/>
                        </a:rPr>
                        <m:t>𝑤</m:t>
                      </m:r>
                      <m:r>
                        <a:rPr lang="en-US" sz="2400" b="0" i="1" dirty="0" smtClean="0">
                          <a:latin typeface="Cambria Math"/>
                          <a:ea typeface="Cambria Math"/>
                        </a:rPr>
                        <m:t>+</m:t>
                      </m:r>
                      <m:r>
                        <a:rPr lang="en-US" sz="2400" b="0" i="1" dirty="0" smtClean="0">
                          <a:latin typeface="Cambria Math"/>
                          <a:ea typeface="Cambria Math"/>
                        </a:rPr>
                        <m:t>𝑟𝑘</m:t>
                      </m:r>
                      <m:r>
                        <a:rPr lang="en-US" sz="2400" b="0" i="1" dirty="0" smtClean="0">
                          <a:latin typeface="Cambria Math"/>
                          <a:ea typeface="Cambria Math"/>
                        </a:rPr>
                        <m:t>⇒</m:t>
                      </m:r>
                    </m:oMath>
                  </m:oMathPara>
                </a14:m>
                <a:endParaRPr lang="en-US" sz="2400" b="0" i="1" dirty="0">
                  <a:latin typeface="Cambria" panose="02040503050406030204" pitchFamily="18" charset="0"/>
                  <a:ea typeface="Cambria" panose="02040503050406030204" pitchFamily="18" charset="0"/>
                </a:endParaRPr>
              </a:p>
              <a:p>
                <a:pPr marL="0" indent="0">
                  <a:buNone/>
                </a:pPr>
                <a:endParaRPr lang="en-US" sz="2400" b="1" i="1" dirty="0">
                  <a:solidFill>
                    <a:srgbClr val="FF0000"/>
                  </a:solidFill>
                  <a:latin typeface="Cambria Math"/>
                  <a:ea typeface="Cambria Math"/>
                </a:endParaRPr>
              </a:p>
              <a:p>
                <a:pPr marL="0" indent="0">
                  <a:buNone/>
                </a:pPr>
                <a14:m>
                  <m:oMathPara xmlns:m="http://schemas.openxmlformats.org/officeDocument/2006/math">
                    <m:oMathParaPr>
                      <m:jc m:val="centerGroup"/>
                    </m:oMathParaPr>
                    <m:oMath xmlns:m="http://schemas.openxmlformats.org/officeDocument/2006/math">
                      <m:sSub>
                        <m:sSubPr>
                          <m:ctrlPr>
                            <a:rPr lang="en-US" sz="2400" b="1" i="1" dirty="0" smtClean="0">
                              <a:solidFill>
                                <a:srgbClr val="FF0000"/>
                              </a:solidFill>
                              <a:latin typeface="Cambria Math" panose="02040503050406030204" pitchFamily="18" charset="0"/>
                              <a:ea typeface="Cambria Math"/>
                            </a:rPr>
                          </m:ctrlPr>
                        </m:sSubPr>
                        <m:e>
                          <m:r>
                            <a:rPr lang="en-US" sz="2400" b="1" i="1" dirty="0" smtClean="0">
                              <a:solidFill>
                                <a:srgbClr val="FF0000"/>
                              </a:solidFill>
                              <a:latin typeface="Cambria Math" panose="02040503050406030204" pitchFamily="18" charset="0"/>
                              <a:ea typeface="Cambria Math"/>
                            </a:rPr>
                            <m:t>𝑷</m:t>
                          </m:r>
                        </m:e>
                        <m:sub>
                          <m:r>
                            <a:rPr lang="en-US" sz="2400" b="1" i="1" dirty="0" smtClean="0">
                              <a:solidFill>
                                <a:srgbClr val="FF0000"/>
                              </a:solidFill>
                              <a:latin typeface="Cambria Math" panose="02040503050406030204" pitchFamily="18" charset="0"/>
                              <a:ea typeface="Cambria Math"/>
                            </a:rPr>
                            <m:t>𝒛</m:t>
                          </m:r>
                        </m:sub>
                      </m:sSub>
                      <m:r>
                        <a:rPr lang="en-US" sz="2400" b="1" i="1" dirty="0" smtClean="0">
                          <a:solidFill>
                            <a:srgbClr val="FF0000"/>
                          </a:solidFill>
                          <a:latin typeface="Cambria Math"/>
                          <a:ea typeface="Cambria Math"/>
                        </a:rPr>
                        <m:t>=</m:t>
                      </m:r>
                      <m:f>
                        <m:fPr>
                          <m:ctrlPr>
                            <a:rPr lang="en-US" sz="2400" b="1" i="1" dirty="0" smtClean="0">
                              <a:solidFill>
                                <a:srgbClr val="FF0000"/>
                              </a:solidFill>
                              <a:latin typeface="Cambria Math" panose="02040503050406030204" pitchFamily="18" charset="0"/>
                              <a:ea typeface="Cambria Math"/>
                            </a:rPr>
                          </m:ctrlPr>
                        </m:fPr>
                        <m:num>
                          <m:sSub>
                            <m:sSubPr>
                              <m:ctrlPr>
                                <a:rPr lang="en-US" sz="2400" b="1" i="1" dirty="0" smtClean="0">
                                  <a:solidFill>
                                    <a:srgbClr val="FF0000"/>
                                  </a:solidFill>
                                  <a:latin typeface="Cambria Math" panose="02040503050406030204" pitchFamily="18" charset="0"/>
                                  <a:ea typeface="Cambria Math"/>
                                </a:rPr>
                              </m:ctrlPr>
                            </m:sSubPr>
                            <m:e>
                              <m:r>
                                <a:rPr lang="en-US" sz="2400" b="1" i="1" dirty="0" smtClean="0">
                                  <a:solidFill>
                                    <a:srgbClr val="FF0000"/>
                                  </a:solidFill>
                                  <a:latin typeface="Cambria Math" panose="02040503050406030204" pitchFamily="18" charset="0"/>
                                  <a:ea typeface="Cambria Math"/>
                                </a:rPr>
                                <m:t>𝑷</m:t>
                              </m:r>
                            </m:e>
                            <m:sub>
                              <m:r>
                                <a:rPr lang="en-US" sz="2400" b="1" i="1" dirty="0" smtClean="0">
                                  <a:solidFill>
                                    <a:srgbClr val="FF0000"/>
                                  </a:solidFill>
                                  <a:latin typeface="Cambria Math" panose="02040503050406030204" pitchFamily="18" charset="0"/>
                                  <a:ea typeface="Cambria Math"/>
                                </a:rPr>
                                <m:t>𝒎</m:t>
                              </m:r>
                            </m:sub>
                          </m:sSub>
                          <m:r>
                            <a:rPr lang="en-US" sz="2400" b="1" i="1" dirty="0" smtClean="0">
                              <a:solidFill>
                                <a:srgbClr val="FF0000"/>
                              </a:solidFill>
                              <a:latin typeface="Cambria Math"/>
                              <a:ea typeface="Cambria Math"/>
                            </a:rPr>
                            <m:t> </m:t>
                          </m:r>
                          <m:r>
                            <a:rPr lang="en-US" sz="2400" b="1" i="1" dirty="0" smtClean="0">
                              <a:solidFill>
                                <a:srgbClr val="FF0000"/>
                              </a:solidFill>
                              <a:latin typeface="Cambria Math"/>
                              <a:ea typeface="Cambria Math"/>
                            </a:rPr>
                            <m:t>𝒎</m:t>
                          </m:r>
                        </m:num>
                        <m:den>
                          <m:r>
                            <a:rPr lang="en-US" sz="2400" b="1" i="1" dirty="0" smtClean="0">
                              <a:solidFill>
                                <a:srgbClr val="FF0000"/>
                              </a:solidFill>
                              <a:latin typeface="Cambria Math"/>
                              <a:ea typeface="Cambria Math"/>
                            </a:rPr>
                            <m:t>𝒛</m:t>
                          </m:r>
                        </m:den>
                      </m:f>
                      <m:r>
                        <a:rPr lang="en-US" sz="2400" b="1" i="1" dirty="0" smtClean="0">
                          <a:solidFill>
                            <a:srgbClr val="FF0000"/>
                          </a:solidFill>
                          <a:latin typeface="Cambria Math"/>
                          <a:ea typeface="Cambria Math"/>
                        </a:rPr>
                        <m:t>+</m:t>
                      </m:r>
                      <m:f>
                        <m:fPr>
                          <m:ctrlPr>
                            <a:rPr lang="en-US" sz="2400" b="1" i="1" dirty="0" smtClean="0">
                              <a:solidFill>
                                <a:srgbClr val="FF0000"/>
                              </a:solidFill>
                              <a:latin typeface="Cambria Math" panose="02040503050406030204" pitchFamily="18" charset="0"/>
                              <a:ea typeface="Cambria Math"/>
                            </a:rPr>
                          </m:ctrlPr>
                        </m:fPr>
                        <m:num>
                          <m:r>
                            <a:rPr lang="en-US" sz="2400" b="1" i="1" dirty="0" smtClean="0">
                              <a:solidFill>
                                <a:srgbClr val="FF0000"/>
                              </a:solidFill>
                              <a:latin typeface="Cambria Math"/>
                              <a:ea typeface="Cambria Math"/>
                            </a:rPr>
                            <m:t>𝒘</m:t>
                          </m:r>
                        </m:num>
                        <m:den>
                          <m:r>
                            <a:rPr lang="en-US" sz="2400" b="1" i="1" dirty="0" smtClean="0">
                              <a:solidFill>
                                <a:srgbClr val="FF0000"/>
                              </a:solidFill>
                              <a:latin typeface="Cambria Math"/>
                              <a:ea typeface="Cambria Math"/>
                            </a:rPr>
                            <m:t>𝒛</m:t>
                          </m:r>
                        </m:den>
                      </m:f>
                      <m:r>
                        <a:rPr lang="en-US" sz="2400" b="1" i="1" dirty="0" smtClean="0">
                          <a:solidFill>
                            <a:srgbClr val="FF0000"/>
                          </a:solidFill>
                          <a:latin typeface="Cambria Math"/>
                          <a:ea typeface="Cambria Math"/>
                        </a:rPr>
                        <m:t>+</m:t>
                      </m:r>
                      <m:f>
                        <m:fPr>
                          <m:ctrlPr>
                            <a:rPr lang="en-US" sz="2400" b="1" i="1" dirty="0" smtClean="0">
                              <a:solidFill>
                                <a:srgbClr val="FF0000"/>
                              </a:solidFill>
                              <a:latin typeface="Cambria Math" panose="02040503050406030204" pitchFamily="18" charset="0"/>
                              <a:ea typeface="Cambria Math"/>
                            </a:rPr>
                          </m:ctrlPr>
                        </m:fPr>
                        <m:num>
                          <m:r>
                            <a:rPr lang="en-US" sz="2400" b="1" i="1" dirty="0" smtClean="0">
                              <a:solidFill>
                                <a:srgbClr val="FF0000"/>
                              </a:solidFill>
                              <a:latin typeface="Cambria Math"/>
                              <a:ea typeface="Cambria Math"/>
                            </a:rPr>
                            <m:t>𝒓𝒌</m:t>
                          </m:r>
                        </m:num>
                        <m:den>
                          <m:r>
                            <a:rPr lang="en-US" sz="2400" b="1" i="1" dirty="0" smtClean="0">
                              <a:solidFill>
                                <a:srgbClr val="FF0000"/>
                              </a:solidFill>
                              <a:latin typeface="Cambria Math"/>
                              <a:ea typeface="Cambria Math"/>
                            </a:rPr>
                            <m:t>𝒛</m:t>
                          </m:r>
                        </m:den>
                      </m:f>
                      <m:r>
                        <a:rPr lang="en-US" sz="2400" b="1" i="0" dirty="0" smtClean="0">
                          <a:solidFill>
                            <a:srgbClr val="FF0000"/>
                          </a:solidFill>
                          <a:latin typeface="Cambria Math"/>
                          <a:ea typeface="Cambria Math"/>
                        </a:rPr>
                        <m:t>=</m:t>
                      </m:r>
                      <m:r>
                        <a:rPr lang="en-US" sz="2400" b="1" i="0" dirty="0" smtClean="0">
                          <a:solidFill>
                            <a:srgbClr val="FF0000"/>
                          </a:solidFill>
                          <a:latin typeface="Cambria Math"/>
                          <a:ea typeface="Cambria Math"/>
                        </a:rPr>
                        <m:t>𝐮𝐦𝐜</m:t>
                      </m:r>
                      <m:r>
                        <a:rPr lang="en-US" sz="2400" b="1" i="0" dirty="0" smtClean="0">
                          <a:solidFill>
                            <a:srgbClr val="FF0000"/>
                          </a:solidFill>
                          <a:latin typeface="Cambria Math"/>
                          <a:ea typeface="Cambria Math"/>
                        </a:rPr>
                        <m:t>+</m:t>
                      </m:r>
                      <m:r>
                        <a:rPr lang="en-US" sz="2400" b="1" i="0" dirty="0" smtClean="0">
                          <a:solidFill>
                            <a:srgbClr val="FF0000"/>
                          </a:solidFill>
                          <a:latin typeface="Cambria Math"/>
                          <a:ea typeface="Cambria Math"/>
                        </a:rPr>
                        <m:t>𝐮𝐥𝐜</m:t>
                      </m:r>
                      <m:r>
                        <a:rPr lang="en-US" sz="2400" b="1" i="0" dirty="0" smtClean="0">
                          <a:solidFill>
                            <a:srgbClr val="FF0000"/>
                          </a:solidFill>
                          <a:latin typeface="Cambria Math"/>
                          <a:ea typeface="Cambria Math"/>
                        </a:rPr>
                        <m:t>+</m:t>
                      </m:r>
                      <m:r>
                        <a:rPr lang="en-US" sz="2400" b="1" i="0" dirty="0" smtClean="0">
                          <a:solidFill>
                            <a:srgbClr val="FF0000"/>
                          </a:solidFill>
                          <a:latin typeface="Cambria Math"/>
                          <a:ea typeface="Cambria Math"/>
                        </a:rPr>
                        <m:t>𝐮𝐩</m:t>
                      </m:r>
                    </m:oMath>
                  </m:oMathPara>
                </a14:m>
                <a:endParaRPr lang="en-US" sz="2400" b="1" dirty="0">
                  <a:latin typeface="Cambria" panose="02040503050406030204" pitchFamily="18" charset="0"/>
                  <a:ea typeface="Cambria" panose="02040503050406030204" pitchFamily="18" charset="0"/>
                </a:endParaRPr>
              </a:p>
              <a:p>
                <a:pPr marL="0" indent="0">
                  <a:buNone/>
                </a:pPr>
                <a:endParaRPr lang="en-US" sz="2400" b="1"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a:p>
                <a:pPr marL="0" indent="0">
                  <a:buNone/>
                </a:pPr>
                <a:endParaRPr lang="en-US" sz="2400" b="0" i="1" dirty="0">
                  <a:latin typeface="Cambria Math"/>
                </a:endParaRPr>
              </a:p>
              <a:p>
                <a:pPr marL="0" indent="0">
                  <a:buNone/>
                </a:pPr>
                <a:endParaRPr lang="en-US" sz="240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a:rPr>
                        <m:t>𝑢𝑙𝑐</m:t>
                      </m:r>
                      <m:r>
                        <a:rPr lang="en-US" sz="2400" b="0" i="1" smtClean="0">
                          <a:latin typeface="Cambria Math"/>
                        </a:rPr>
                        <m:t>=</m:t>
                      </m:r>
                      <m:f>
                        <m:fPr>
                          <m:ctrlPr>
                            <a:rPr lang="en-US" sz="2400" b="0" i="1" smtClean="0">
                              <a:latin typeface="Cambria Math" panose="02040503050406030204" pitchFamily="18" charset="0"/>
                            </a:rPr>
                          </m:ctrlPr>
                        </m:fPr>
                        <m:num>
                          <m:r>
                            <a:rPr lang="el-GR" sz="2400" b="0" i="1" smtClean="0">
                              <a:latin typeface="Cambria Math"/>
                            </a:rPr>
                            <m:t>𝜔𝜌𝜊𝜇𝜄𝜎𝜃𝜄𝜊</m:t>
                          </m:r>
                        </m:num>
                        <m:den>
                          <m:r>
                            <a:rPr lang="el-GR" sz="2400" b="0" i="1" smtClean="0">
                              <a:latin typeface="Cambria Math"/>
                            </a:rPr>
                            <m:t>𝜔𝜌𝜄𝛼𝜄𝜊</m:t>
                          </m:r>
                          <m:r>
                            <a:rPr lang="el-GR" sz="2400" b="0" i="1" smtClean="0">
                              <a:latin typeface="Cambria Math"/>
                            </a:rPr>
                            <m:t> </m:t>
                          </m:r>
                          <m:r>
                            <a:rPr lang="el-GR" sz="2400" b="0" i="1" smtClean="0">
                              <a:latin typeface="Cambria Math"/>
                            </a:rPr>
                            <m:t>𝜋𝜌𝜊</m:t>
                          </m:r>
                          <m:r>
                            <m:rPr>
                              <m:sty m:val="p"/>
                            </m:rPr>
                            <a:rPr lang="el-GR" sz="2400" b="0" i="1" smtClean="0">
                              <a:latin typeface="Cambria Math"/>
                            </a:rPr>
                            <m:t>ϊό</m:t>
                          </m:r>
                          <m:r>
                            <a:rPr lang="el-GR" sz="2400" b="0" i="1" smtClean="0">
                              <a:latin typeface="Cambria Math"/>
                            </a:rPr>
                            <m:t>𝜈</m:t>
                          </m:r>
                        </m:den>
                      </m:f>
                      <m:r>
                        <a:rPr lang="el-GR" sz="2400" b="0" i="1" smtClean="0">
                          <a:latin typeface="Cambria Math"/>
                        </a:rPr>
                        <m:t>=</m:t>
                      </m:r>
                      <m:f>
                        <m:fPr>
                          <m:ctrlPr>
                            <a:rPr lang="el-GR" sz="2400" b="0" i="1" smtClean="0">
                              <a:latin typeface="Cambria Math" panose="02040503050406030204" pitchFamily="18" charset="0"/>
                            </a:rPr>
                          </m:ctrlPr>
                        </m:fPr>
                        <m:num>
                          <m:r>
                            <a:rPr lang="en-US" sz="2400" b="0" i="1" smtClean="0">
                              <a:latin typeface="Cambria Math"/>
                            </a:rPr>
                            <m:t>𝑤</m:t>
                          </m:r>
                        </m:num>
                        <m:den>
                          <m:r>
                            <a:rPr lang="en-US" sz="2400" b="0" i="1" smtClean="0">
                              <a:latin typeface="Cambria Math"/>
                            </a:rPr>
                            <m:t>𝑧</m:t>
                          </m:r>
                        </m:den>
                      </m:f>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𝑤</m:t>
                          </m:r>
                        </m:num>
                        <m:den>
                          <m:r>
                            <a:rPr lang="en-US" sz="2400" b="0" i="1" smtClean="0">
                              <a:latin typeface="Cambria Math"/>
                            </a:rPr>
                            <m:t>𝑒𝑓</m:t>
                          </m:r>
                        </m:den>
                      </m:f>
                    </m:oMath>
                  </m:oMathPara>
                </a14:m>
                <a:endParaRPr lang="en-US" sz="2400"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p:txBody>
          </p:sp>
        </mc:Choice>
        <mc:Fallback>
          <p:sp>
            <p:nvSpPr>
              <p:cNvPr id="3" name="Θέση περιεχομένου 2"/>
              <p:cNvSpPr>
                <a:spLocks noGrp="1" noRot="1" noChangeAspect="1" noMove="1" noResize="1" noEditPoints="1" noAdjustHandles="1" noChangeArrowheads="1" noChangeShapeType="1" noTextEdit="1"/>
              </p:cNvSpPr>
              <p:nvPr>
                <p:ph idx="1"/>
              </p:nvPr>
            </p:nvSpPr>
            <p:spPr>
              <a:xfrm>
                <a:off x="1703512" y="548680"/>
                <a:ext cx="8568952" cy="5976664"/>
              </a:xfrm>
              <a:blipFill>
                <a:blip r:embed="rId2"/>
                <a:stretch>
                  <a:fillRect/>
                </a:stretch>
              </a:blipFill>
            </p:spPr>
            <p:txBody>
              <a:bodyPr/>
              <a:lstStyle/>
              <a:p>
                <a:r>
                  <a:rPr lang="el-GR">
                    <a:noFill/>
                  </a:rPr>
                  <a:t> </a:t>
                </a:r>
              </a:p>
            </p:txBody>
          </p:sp>
        </mc:Fallback>
      </mc:AlternateContent>
      <p:sp>
        <p:nvSpPr>
          <p:cNvPr id="5" name="Ορθογώνιο 4"/>
          <p:cNvSpPr/>
          <p:nvPr/>
        </p:nvSpPr>
        <p:spPr>
          <a:xfrm>
            <a:off x="2135560" y="3645024"/>
            <a:ext cx="1584176" cy="12241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l-GR" dirty="0">
                <a:solidFill>
                  <a:schemeClr val="tx1"/>
                </a:solidFill>
                <a:latin typeface="Cambria" pitchFamily="18" charset="0"/>
              </a:rPr>
              <a:t>Τιμή μονάδας</a:t>
            </a:r>
          </a:p>
          <a:p>
            <a:r>
              <a:rPr lang="el-GR" dirty="0">
                <a:solidFill>
                  <a:schemeClr val="tx1"/>
                </a:solidFill>
                <a:latin typeface="Cambria" pitchFamily="18" charset="0"/>
              </a:rPr>
              <a:t>Προϊόντος  </a:t>
            </a:r>
            <a:endParaRPr lang="en-US" dirty="0">
              <a:solidFill>
                <a:schemeClr val="tx1"/>
              </a:solidFill>
              <a:latin typeface="Cambria" pitchFamily="18" charset="0"/>
            </a:endParaRPr>
          </a:p>
        </p:txBody>
      </p:sp>
      <p:sp>
        <p:nvSpPr>
          <p:cNvPr id="6" name="Ορθογώνιο 5"/>
          <p:cNvSpPr/>
          <p:nvPr/>
        </p:nvSpPr>
        <p:spPr>
          <a:xfrm>
            <a:off x="4151784" y="3645024"/>
            <a:ext cx="2016224" cy="11521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solidFill>
                  <a:schemeClr val="tx1"/>
                </a:solidFill>
                <a:latin typeface="Cambria" pitchFamily="18" charset="0"/>
              </a:rPr>
              <a:t>Κόστος υλικών και αποσβέσεις ανά μονάδα προϊόντος </a:t>
            </a:r>
          </a:p>
        </p:txBody>
      </p:sp>
      <p:sp>
        <p:nvSpPr>
          <p:cNvPr id="7" name="Ορθογώνιο 6"/>
          <p:cNvSpPr/>
          <p:nvPr/>
        </p:nvSpPr>
        <p:spPr>
          <a:xfrm>
            <a:off x="6528048" y="3645024"/>
            <a:ext cx="1728192" cy="11521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solidFill>
                  <a:schemeClr val="tx1"/>
                </a:solidFill>
                <a:latin typeface="Cambria" pitchFamily="18" charset="0"/>
              </a:rPr>
              <a:t>Κόστος εργασίας ανά μονάδα προϊόντος</a:t>
            </a:r>
          </a:p>
        </p:txBody>
      </p:sp>
      <p:sp>
        <p:nvSpPr>
          <p:cNvPr id="8" name="Ορθογώνιο 7"/>
          <p:cNvSpPr/>
          <p:nvPr/>
        </p:nvSpPr>
        <p:spPr>
          <a:xfrm>
            <a:off x="8760296" y="3645024"/>
            <a:ext cx="1296144" cy="11521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solidFill>
                  <a:prstClr val="black"/>
                </a:solidFill>
                <a:latin typeface="Cambria" pitchFamily="18" charset="0"/>
              </a:rPr>
              <a:t>Κέρδος ανά μονάδα προϊόντος</a:t>
            </a:r>
          </a:p>
        </p:txBody>
      </p:sp>
      <p:sp>
        <p:nvSpPr>
          <p:cNvPr id="9" name="Ορθογώνιο 8"/>
          <p:cNvSpPr/>
          <p:nvPr/>
        </p:nvSpPr>
        <p:spPr>
          <a:xfrm>
            <a:off x="3791744" y="3933056"/>
            <a:ext cx="216024" cy="5040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solidFill>
                  <a:prstClr val="black"/>
                </a:solidFill>
                <a:latin typeface="Calibri"/>
              </a:rPr>
              <a:t>=</a:t>
            </a:r>
          </a:p>
        </p:txBody>
      </p:sp>
      <p:sp>
        <p:nvSpPr>
          <p:cNvPr id="10" name="Ορθογώνιο 9"/>
          <p:cNvSpPr/>
          <p:nvPr/>
        </p:nvSpPr>
        <p:spPr>
          <a:xfrm>
            <a:off x="6240016" y="4106112"/>
            <a:ext cx="144016" cy="1800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000" dirty="0">
                <a:solidFill>
                  <a:prstClr val="black"/>
                </a:solidFill>
                <a:latin typeface="Calibri"/>
              </a:rPr>
              <a:t>+</a:t>
            </a:r>
          </a:p>
        </p:txBody>
      </p:sp>
      <p:sp>
        <p:nvSpPr>
          <p:cNvPr id="11" name="Ορθογώνιο 10"/>
          <p:cNvSpPr/>
          <p:nvPr/>
        </p:nvSpPr>
        <p:spPr>
          <a:xfrm>
            <a:off x="8400256" y="4113076"/>
            <a:ext cx="216024" cy="1800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000" dirty="0">
                <a:solidFill>
                  <a:prstClr val="black"/>
                </a:solidFill>
                <a:latin typeface="Calibri"/>
              </a:rPr>
              <a:t>+</a:t>
            </a:r>
          </a:p>
        </p:txBody>
      </p:sp>
    </p:spTree>
    <p:extLst>
      <p:ext uri="{BB962C8B-B14F-4D97-AF65-F5344CB8AC3E}">
        <p14:creationId xmlns:p14="http://schemas.microsoft.com/office/powerpoint/2010/main" val="50296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24000" y="116632"/>
            <a:ext cx="8964488" cy="576064"/>
          </a:xfrm>
          <a:effectLst/>
        </p:spPr>
        <p:txBody>
          <a:bodyPr>
            <a:noAutofit/>
          </a:bodyPr>
          <a:lstStyle/>
          <a:p>
            <a:r>
              <a:rPr lang="el-GR" sz="2800" b="1" dirty="0">
                <a:latin typeface="Cambria" pitchFamily="18" charset="0"/>
              </a:rPr>
              <a:t>Η </a:t>
            </a:r>
            <a:r>
              <a:rPr lang="el-GR" sz="2800" b="1" i="1" dirty="0">
                <a:solidFill>
                  <a:srgbClr val="FF0000"/>
                </a:solidFill>
                <a:latin typeface="Cambria" pitchFamily="18" charset="0"/>
              </a:rPr>
              <a:t>σύγκρουση</a:t>
            </a:r>
            <a:r>
              <a:rPr lang="el-GR" sz="2800" b="1" dirty="0">
                <a:latin typeface="Cambria" pitchFamily="18" charset="0"/>
              </a:rPr>
              <a:t> μεταξύ εργαζομένων και εργοδοτών</a:t>
            </a:r>
            <a:endParaRPr lang="el-GR" sz="2800" dirty="0"/>
          </a:p>
        </p:txBody>
      </p:sp>
      <p:sp>
        <p:nvSpPr>
          <p:cNvPr id="3" name="Θέση περιεχομένου 2"/>
          <p:cNvSpPr>
            <a:spLocks noGrp="1"/>
          </p:cNvSpPr>
          <p:nvPr>
            <p:ph idx="1"/>
          </p:nvPr>
        </p:nvSpPr>
        <p:spPr>
          <a:xfrm>
            <a:off x="601133" y="819150"/>
            <a:ext cx="11099800" cy="5778202"/>
          </a:xfrm>
        </p:spPr>
        <p:txBody>
          <a:bodyPr>
            <a:normAutofit/>
          </a:bodyPr>
          <a:lstStyle/>
          <a:p>
            <a:pPr algn="just"/>
            <a:r>
              <a:rPr lang="en-US" sz="2400" dirty="0">
                <a:latin typeface="Cambria" pitchFamily="18" charset="0"/>
              </a:rPr>
              <a:t>z</a:t>
            </a:r>
            <a:r>
              <a:rPr lang="el-GR" sz="2400" dirty="0">
                <a:latin typeface="Cambria" pitchFamily="18" charset="0"/>
              </a:rPr>
              <a:t> </a:t>
            </a:r>
            <a:r>
              <a:rPr lang="en-US" sz="2400" dirty="0">
                <a:latin typeface="Cambria" pitchFamily="18" charset="0"/>
              </a:rPr>
              <a:t>= </a:t>
            </a:r>
            <a:r>
              <a:rPr lang="el-GR" sz="2400" dirty="0">
                <a:latin typeface="Cambria" pitchFamily="18" charset="0"/>
              </a:rPr>
              <a:t>μονάδες προϊόντος </a:t>
            </a:r>
            <a:r>
              <a:rPr lang="el-GR" sz="2400" b="1" dirty="0">
                <a:solidFill>
                  <a:srgbClr val="FF0000"/>
                </a:solidFill>
                <a:latin typeface="Cambria" pitchFamily="18" charset="0"/>
              </a:rPr>
              <a:t>και όχι </a:t>
            </a:r>
            <a:r>
              <a:rPr lang="el-GR" sz="2400" dirty="0">
                <a:latin typeface="Cambria" pitchFamily="18" charset="0"/>
              </a:rPr>
              <a:t>αξία του προϊόντος </a:t>
            </a:r>
          </a:p>
          <a:p>
            <a:pPr algn="just"/>
            <a:r>
              <a:rPr lang="en-US" sz="2400" dirty="0" err="1">
                <a:latin typeface="Cambria" pitchFamily="18" charset="0"/>
              </a:rPr>
              <a:t>ulc</a:t>
            </a:r>
            <a:r>
              <a:rPr lang="en-US" sz="2400" dirty="0">
                <a:latin typeface="Cambria" pitchFamily="18" charset="0"/>
              </a:rPr>
              <a:t> = w/z = $/</a:t>
            </a:r>
            <a:r>
              <a:rPr lang="el-GR" sz="2400" dirty="0">
                <a:latin typeface="Cambria" pitchFamily="18" charset="0"/>
              </a:rPr>
              <a:t>ανά μονάδα προϊόντος (</a:t>
            </a:r>
            <a:r>
              <a:rPr lang="en-US" sz="2400" dirty="0">
                <a:latin typeface="Cambria" pitchFamily="18" charset="0"/>
              </a:rPr>
              <a:t>kg)</a:t>
            </a:r>
            <a:endParaRPr lang="el-GR" sz="2400" dirty="0">
              <a:latin typeface="Cambria" pitchFamily="18" charset="0"/>
            </a:endParaRPr>
          </a:p>
          <a:p>
            <a:pPr algn="just"/>
            <a:endParaRPr lang="el-GR" sz="2400" dirty="0">
              <a:latin typeface="Cambria" pitchFamily="18" charset="0"/>
            </a:endParaRPr>
          </a:p>
          <a:p>
            <a:pPr marL="0" indent="0" algn="just">
              <a:buNone/>
            </a:pPr>
            <a:r>
              <a:rPr lang="el-GR" sz="2400" dirty="0">
                <a:latin typeface="Cambria" pitchFamily="18" charset="0"/>
              </a:rPr>
              <a:t>Αν </a:t>
            </a:r>
            <a:r>
              <a:rPr lang="en-US" sz="2400" dirty="0" err="1">
                <a:latin typeface="Cambria" pitchFamily="18" charset="0"/>
              </a:rPr>
              <a:t>ulc</a:t>
            </a:r>
            <a:r>
              <a:rPr lang="en-US" sz="2400" dirty="0">
                <a:latin typeface="Cambria" pitchFamily="18" charset="0"/>
              </a:rPr>
              <a:t>  </a:t>
            </a:r>
            <a:r>
              <a:rPr lang="en-US" sz="2400" dirty="0">
                <a:latin typeface="Cambria" pitchFamily="18" charset="0"/>
                <a:sym typeface="Wingdings" pitchFamily="2" charset="2"/>
              </a:rPr>
              <a:t> r</a:t>
            </a:r>
            <a:r>
              <a:rPr lang="el-GR" sz="2400" dirty="0">
                <a:latin typeface="Cambria" pitchFamily="18" charset="0"/>
                <a:sym typeface="Wingdings" pitchFamily="2" charset="2"/>
              </a:rPr>
              <a:t>   </a:t>
            </a:r>
            <a:r>
              <a:rPr lang="en-US" sz="2400" dirty="0">
                <a:latin typeface="Cambria" pitchFamily="18" charset="0"/>
                <a:sym typeface="Wingdings" pitchFamily="2" charset="2"/>
              </a:rPr>
              <a:t>e, w (ulc, r) </a:t>
            </a:r>
            <a:r>
              <a:rPr lang="el-GR" sz="2400" dirty="0">
                <a:latin typeface="Cambria" pitchFamily="18" charset="0"/>
                <a:sym typeface="Wingdings" pitchFamily="2" charset="2"/>
              </a:rPr>
              <a:t>αντικείμενα σύγκρουσης μεταξύ εργαζομένων και εργοδοτών.</a:t>
            </a:r>
            <a:r>
              <a:rPr lang="en-US" sz="2400" dirty="0">
                <a:latin typeface="Cambria" pitchFamily="18" charset="0"/>
              </a:rPr>
              <a:t>  </a:t>
            </a:r>
            <a:endParaRPr lang="el-GR" sz="2400" dirty="0">
              <a:latin typeface="Cambria" pitchFamily="18" charset="0"/>
            </a:endParaRPr>
          </a:p>
          <a:p>
            <a:pPr marL="0" indent="0" algn="just">
              <a:buNone/>
            </a:pPr>
            <a:r>
              <a:rPr lang="en-US" sz="2400" dirty="0">
                <a:latin typeface="Cambria" pitchFamily="18" charset="0"/>
              </a:rPr>
              <a:t>To w (</a:t>
            </a:r>
            <a:r>
              <a:rPr lang="el-GR" sz="2400" dirty="0">
                <a:latin typeface="Cambria" pitchFamily="18" charset="0"/>
              </a:rPr>
              <a:t>και το </a:t>
            </a:r>
            <a:r>
              <a:rPr lang="en-US" sz="2400" dirty="0">
                <a:latin typeface="Cambria" pitchFamily="18" charset="0"/>
              </a:rPr>
              <a:t>e</a:t>
            </a:r>
            <a:r>
              <a:rPr lang="el-GR" sz="2400" dirty="0">
                <a:latin typeface="Cambria" pitchFamily="18" charset="0"/>
              </a:rPr>
              <a:t>) προσδιορίζονται σε σημαντικό βαθμό από τη </a:t>
            </a:r>
            <a:r>
              <a:rPr lang="el-GR" sz="2400" b="1" dirty="0">
                <a:solidFill>
                  <a:srgbClr val="FF0000"/>
                </a:solidFill>
                <a:latin typeface="Cambria" pitchFamily="18" charset="0"/>
              </a:rPr>
              <a:t>σχετική διαπραγματευτική δύναμη</a:t>
            </a:r>
            <a:r>
              <a:rPr lang="el-GR" sz="2400" dirty="0">
                <a:latin typeface="Cambria" pitchFamily="18" charset="0"/>
              </a:rPr>
              <a:t> των εργαζομένων (ατομικά ή συλλογικά) και των εργοδοτών τους και την κατάσταση στην αγορά εργασίας (ποσοστό ανεργίας, κλπ), την παραγωγικότητα της εργασίας, </a:t>
            </a:r>
            <a:r>
              <a:rPr lang="en-US" sz="2400" dirty="0">
                <a:latin typeface="Cambria" pitchFamily="18" charset="0"/>
              </a:rPr>
              <a:t>z </a:t>
            </a:r>
            <a:r>
              <a:rPr lang="el-GR" sz="2400" dirty="0">
                <a:latin typeface="Cambria" pitchFamily="18" charset="0"/>
              </a:rPr>
              <a:t>και τις τιμές, </a:t>
            </a:r>
            <a:r>
              <a:rPr lang="en-US" sz="2400" dirty="0" err="1">
                <a:latin typeface="Cambria" pitchFamily="18" charset="0"/>
              </a:rPr>
              <a:t>Pz</a:t>
            </a:r>
            <a:r>
              <a:rPr lang="el-GR" sz="2400" dirty="0">
                <a:latin typeface="Cambria" pitchFamily="18" charset="0"/>
              </a:rPr>
              <a:t>.</a:t>
            </a:r>
          </a:p>
          <a:p>
            <a:pPr marL="0" indent="0" algn="just">
              <a:buNone/>
            </a:pPr>
            <a:endParaRPr lang="el-GR" sz="2400" dirty="0">
              <a:latin typeface="Cambria" pitchFamily="18" charset="0"/>
            </a:endParaRPr>
          </a:p>
          <a:p>
            <a:pPr marL="0" indent="0" algn="just">
              <a:buNone/>
            </a:pPr>
            <a:r>
              <a:rPr lang="el-GR" sz="2400" i="1" dirty="0">
                <a:solidFill>
                  <a:srgbClr val="FF0000"/>
                </a:solidFill>
                <a:latin typeface="Cambria" pitchFamily="18" charset="0"/>
              </a:rPr>
              <a:t>Συλλογικές διαπραγματεύσεις και σημασία της συλλογικής αντιπροσώπευσης των εργαζομένων.</a:t>
            </a:r>
          </a:p>
        </p:txBody>
      </p:sp>
      <p:cxnSp>
        <p:nvCxnSpPr>
          <p:cNvPr id="5" name="Ευθύγραμμο βέλος σύνδεσης 4"/>
          <p:cNvCxnSpPr/>
          <p:nvPr/>
        </p:nvCxnSpPr>
        <p:spPr>
          <a:xfrm>
            <a:off x="1652520" y="2175855"/>
            <a:ext cx="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p:cNvCxnSpPr/>
          <p:nvPr/>
        </p:nvCxnSpPr>
        <p:spPr>
          <a:xfrm flipV="1">
            <a:off x="2461370" y="2175855"/>
            <a:ext cx="0" cy="4297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556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E9A0-149B-0271-65A0-EB4CA1A53E33}"/>
              </a:ext>
            </a:extLst>
          </p:cNvPr>
          <p:cNvSpPr>
            <a:spLocks noGrp="1"/>
          </p:cNvSpPr>
          <p:nvPr>
            <p:ph type="title"/>
          </p:nvPr>
        </p:nvSpPr>
        <p:spPr/>
        <p:txBody>
          <a:bodyPr/>
          <a:lstStyle/>
          <a:p>
            <a:r>
              <a:rPr lang="el-GR" dirty="0">
                <a:solidFill>
                  <a:srgbClr val="FF0000"/>
                </a:solidFill>
              </a:rPr>
              <a:t>«Ο καλός Βακαλάος»</a:t>
            </a:r>
            <a:endParaRPr lang="en-GB" dirty="0">
              <a:solidFill>
                <a:srgbClr val="FF0000"/>
              </a:solidFill>
            </a:endParaRPr>
          </a:p>
        </p:txBody>
      </p:sp>
      <p:sp>
        <p:nvSpPr>
          <p:cNvPr id="3" name="Content Placeholder 2">
            <a:extLst>
              <a:ext uri="{FF2B5EF4-FFF2-40B4-BE49-F238E27FC236}">
                <a16:creationId xmlns:a16="http://schemas.microsoft.com/office/drawing/2014/main" id="{AE7B99C5-9B74-CF6E-3CE0-0E17CB7EEB4E}"/>
              </a:ext>
            </a:extLst>
          </p:cNvPr>
          <p:cNvSpPr>
            <a:spLocks noGrp="1"/>
          </p:cNvSpPr>
          <p:nvPr>
            <p:ph idx="1"/>
          </p:nvPr>
        </p:nvSpPr>
        <p:spPr/>
        <p:txBody>
          <a:bodyPr>
            <a:normAutofit fontScale="70000" lnSpcReduction="20000"/>
          </a:bodyPr>
          <a:lstStyle/>
          <a:p>
            <a:r>
              <a:rPr lang="el-GR" dirty="0">
                <a:latin typeface="Cambria" panose="02040503050406030204" pitchFamily="18" charset="0"/>
                <a:ea typeface="Cambria" panose="02040503050406030204" pitchFamily="18" charset="0"/>
              </a:rPr>
              <a:t>10 δίχτυα – 10 εργαζόμενοι – κάθε εργαζόμενος 1 δίχτυ</a:t>
            </a:r>
          </a:p>
          <a:p>
            <a:r>
              <a:rPr lang="el-GR" dirty="0">
                <a:latin typeface="Cambria" panose="02040503050406030204" pitchFamily="18" charset="0"/>
                <a:ea typeface="Cambria" panose="02040503050406030204" pitchFamily="18" charset="0"/>
              </a:rPr>
              <a:t>Κάθε εργαζόμενος 25 λίβρες ψάρια την ώρα</a:t>
            </a:r>
          </a:p>
          <a:p>
            <a:r>
              <a:rPr lang="el-GR" dirty="0">
                <a:latin typeface="Cambria" panose="02040503050406030204" pitchFamily="18" charset="0"/>
                <a:ea typeface="Cambria" panose="02040503050406030204" pitchFamily="18" charset="0"/>
              </a:rPr>
              <a:t>Εργατικά – 10$ την ώρα και εργασία 100 ώρες τον χρόνο</a:t>
            </a:r>
          </a:p>
          <a:p>
            <a:r>
              <a:rPr lang="el-GR" dirty="0">
                <a:latin typeface="Cambria" panose="02040503050406030204" pitchFamily="18" charset="0"/>
                <a:ea typeface="Cambria" panose="02040503050406030204" pitchFamily="18" charset="0"/>
              </a:rPr>
              <a:t>Κεφαλαιακά αγαθά- δίχτυα- $1.250 το ένα, διαλύεται μετά από 100 ώρες.</a:t>
            </a:r>
          </a:p>
          <a:p>
            <a:r>
              <a:rPr lang="el-GR" dirty="0">
                <a:latin typeface="Cambria" panose="02040503050406030204" pitchFamily="18" charset="0"/>
                <a:ea typeface="Cambria" panose="02040503050406030204" pitchFamily="18" charset="0"/>
              </a:rPr>
              <a:t>Τιμή ψαριών – $1 ανά λίβρα.</a:t>
            </a:r>
          </a:p>
          <a:p>
            <a:r>
              <a:rPr lang="el-GR" dirty="0">
                <a:solidFill>
                  <a:srgbClr val="FF0000"/>
                </a:solidFill>
                <a:latin typeface="Cambria" panose="02040503050406030204" pitchFamily="18" charset="0"/>
                <a:ea typeface="Cambria" panose="02040503050406030204" pitchFamily="18" charset="0"/>
              </a:rPr>
              <a:t>Συνολικά έσοδα</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 </a:t>
            </a:r>
            <a:r>
              <a:rPr lang="en-US" dirty="0">
                <a:solidFill>
                  <a:srgbClr val="FF0000"/>
                </a:solidFill>
                <a:latin typeface="Cambria" panose="02040503050406030204" pitchFamily="18" charset="0"/>
                <a:ea typeface="Cambria" panose="02040503050406030204" pitchFamily="18" charset="0"/>
              </a:rPr>
              <a:t>S</a:t>
            </a:r>
            <a:r>
              <a:rPr lang="el-GR" dirty="0">
                <a:solidFill>
                  <a:srgbClr val="FF0000"/>
                </a:solidFill>
                <a:latin typeface="Cambria" panose="02040503050406030204" pitchFamily="18" charset="0"/>
                <a:ea typeface="Cambria" panose="02040503050406030204" pitchFamily="18" charset="0"/>
              </a:rPr>
              <a:t> – </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$1 Χ 25.000 λίβρες =$25.000</a:t>
            </a:r>
          </a:p>
          <a:p>
            <a:r>
              <a:rPr lang="el-GR" dirty="0">
                <a:solidFill>
                  <a:srgbClr val="FF0000"/>
                </a:solidFill>
                <a:latin typeface="Cambria" panose="02040503050406030204" pitchFamily="18" charset="0"/>
                <a:ea typeface="Cambria" panose="02040503050406030204" pitchFamily="18" charset="0"/>
              </a:rPr>
              <a:t>Αναπλήρωση διχτύων </a:t>
            </a:r>
            <a:r>
              <a:rPr lang="en-US" dirty="0">
                <a:solidFill>
                  <a:srgbClr val="FF0000"/>
                </a:solidFill>
                <a:latin typeface="Cambria" panose="02040503050406030204" pitchFamily="18" charset="0"/>
                <a:ea typeface="Cambria" panose="02040503050406030204" pitchFamily="18" charset="0"/>
              </a:rPr>
              <a:t> - </a:t>
            </a:r>
            <a:r>
              <a:rPr lang="el-GR" dirty="0">
                <a:solidFill>
                  <a:srgbClr val="FF0000"/>
                </a:solidFill>
                <a:latin typeface="Cambria" panose="02040503050406030204" pitchFamily="18" charset="0"/>
                <a:ea typeface="Cambria" panose="02040503050406030204" pitchFamily="18" charset="0"/>
              </a:rPr>
              <a:t> $1.250 Χ 10 = $12.500</a:t>
            </a:r>
          </a:p>
          <a:p>
            <a:r>
              <a:rPr lang="en-US" dirty="0">
                <a:solidFill>
                  <a:srgbClr val="FF0000"/>
                </a:solidFill>
                <a:latin typeface="Cambria" panose="02040503050406030204" pitchFamily="18" charset="0"/>
                <a:ea typeface="Cambria" panose="02040503050406030204" pitchFamily="18" charset="0"/>
              </a:rPr>
              <a:t>Y (</a:t>
            </a:r>
            <a:r>
              <a:rPr lang="el-GR" dirty="0">
                <a:solidFill>
                  <a:srgbClr val="FF0000"/>
                </a:solidFill>
                <a:latin typeface="Cambria" panose="02040503050406030204" pitchFamily="18" charset="0"/>
                <a:ea typeface="Cambria" panose="02040503050406030204" pitchFamily="18" charset="0"/>
              </a:rPr>
              <a:t>Καθαρή εκροή)= $25.000-$12.500=$12.500</a:t>
            </a:r>
          </a:p>
          <a:p>
            <a:r>
              <a:rPr lang="en-US" dirty="0">
                <a:solidFill>
                  <a:srgbClr val="FF0000"/>
                </a:solidFill>
                <a:latin typeface="Cambria" panose="02040503050406030204" pitchFamily="18" charset="0"/>
                <a:ea typeface="Cambria" panose="02040503050406030204" pitchFamily="18" charset="0"/>
              </a:rPr>
              <a:t>W=</a:t>
            </a:r>
            <a:r>
              <a:rPr lang="el-GR" dirty="0">
                <a:solidFill>
                  <a:srgbClr val="FF0000"/>
                </a:solidFill>
                <a:latin typeface="Cambria" panose="02040503050406030204" pitchFamily="18" charset="0"/>
                <a:ea typeface="Cambria" panose="02040503050406030204" pitchFamily="18" charset="0"/>
              </a:rPr>
              <a:t>10 Χ10 Χ100 = </a:t>
            </a:r>
            <a:r>
              <a:rPr lang="en-US" dirty="0">
                <a:solidFill>
                  <a:srgbClr val="FF0000"/>
                </a:solidFill>
                <a:latin typeface="Cambria" panose="02040503050406030204" pitchFamily="18" charset="0"/>
                <a:ea typeface="Cambria" panose="02040503050406030204" pitchFamily="18" charset="0"/>
              </a:rPr>
              <a:t>$10.000 </a:t>
            </a:r>
          </a:p>
          <a:p>
            <a:r>
              <a:rPr lang="en-US" dirty="0">
                <a:solidFill>
                  <a:srgbClr val="FF0000"/>
                </a:solidFill>
                <a:latin typeface="Cambria" panose="02040503050406030204" pitchFamily="18" charset="0"/>
                <a:ea typeface="Cambria" panose="02040503050406030204" pitchFamily="18" charset="0"/>
              </a:rPr>
              <a:t>R=Y-W=12.500-10.000=</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2.500</a:t>
            </a:r>
          </a:p>
          <a:p>
            <a:r>
              <a:rPr lang="en-US" dirty="0">
                <a:solidFill>
                  <a:srgbClr val="FF0000"/>
                </a:solidFill>
                <a:latin typeface="Cambria" panose="02040503050406030204" pitchFamily="18" charset="0"/>
                <a:ea typeface="Cambria" panose="02040503050406030204" pitchFamily="18" charset="0"/>
              </a:rPr>
              <a:t>K=10X$1.250=</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12.500</a:t>
            </a:r>
          </a:p>
          <a:p>
            <a:r>
              <a:rPr lang="en-US" dirty="0">
                <a:solidFill>
                  <a:srgbClr val="FF0000"/>
                </a:solidFill>
                <a:latin typeface="Cambria" panose="02040503050406030204" pitchFamily="18" charset="0"/>
                <a:ea typeface="Cambria" panose="02040503050406030204" pitchFamily="18" charset="0"/>
              </a:rPr>
              <a:t>r=R/K=2.500/12.500=20%</a:t>
            </a:r>
            <a:endParaRPr lang="el-GR" dirty="0">
              <a:latin typeface="Cambria" panose="02040503050406030204" pitchFamily="18" charset="0"/>
              <a:ea typeface="Cambria" panose="02040503050406030204" pitchFamily="18" charset="0"/>
            </a:endParaRPr>
          </a:p>
          <a:p>
            <a:endParaRPr lang="en-GB"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7626CC05-CFBF-4B24-6DBC-73429FC3478D}"/>
              </a:ext>
            </a:extLst>
          </p:cNvPr>
          <p:cNvSpPr txBox="1"/>
          <p:nvPr/>
        </p:nvSpPr>
        <p:spPr>
          <a:xfrm>
            <a:off x="1786468" y="5756832"/>
            <a:ext cx="8127999" cy="830997"/>
          </a:xfrm>
          <a:prstGeom prst="rect">
            <a:avLst/>
          </a:prstGeom>
          <a:noFill/>
        </p:spPr>
        <p:txBody>
          <a:bodyPr wrap="square" rtlCol="0">
            <a:spAutoFit/>
          </a:bodyPr>
          <a:lstStyle/>
          <a:p>
            <a:r>
              <a:rPr lang="en-US" sz="2400" dirty="0" err="1">
                <a:latin typeface="Cambria" panose="02040503050406030204" pitchFamily="18" charset="0"/>
                <a:ea typeface="Cambria" panose="02040503050406030204" pitchFamily="18" charset="0"/>
              </a:rPr>
              <a:t>ucl</a:t>
            </a:r>
            <a:r>
              <a:rPr lang="en-US" sz="2400" dirty="0">
                <a:latin typeface="Cambria" panose="02040503050406030204" pitchFamily="18" charset="0"/>
                <a:ea typeface="Cambria" panose="02040503050406030204" pitchFamily="18" charset="0"/>
              </a:rPr>
              <a:t>=w/z=10/25= 0,40$ </a:t>
            </a:r>
            <a:r>
              <a:rPr lang="el-GR" sz="2400" dirty="0">
                <a:latin typeface="Cambria" panose="02040503050406030204" pitchFamily="18" charset="0"/>
                <a:ea typeface="Cambria" panose="02040503050406030204" pitchFamily="18" charset="0"/>
              </a:rPr>
              <a:t>σε κόστος εργασίας για την παραγωγή κάθε λίβρας του προϊόντος</a:t>
            </a:r>
            <a:r>
              <a:rPr lang="en-US" sz="2400" dirty="0">
                <a:latin typeface="Cambria" panose="02040503050406030204" pitchFamily="18" charset="0"/>
                <a:ea typeface="Cambria" panose="02040503050406030204" pitchFamily="18" charset="0"/>
              </a:rPr>
              <a:t> </a:t>
            </a:r>
            <a:endParaRPr lang="en-GB" sz="2400"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B4D978D5-402F-3B06-38A9-D5AE44DCDA37}"/>
              </a:ext>
            </a:extLst>
          </p:cNvPr>
          <p:cNvSpPr txBox="1"/>
          <p:nvPr/>
        </p:nvSpPr>
        <p:spPr>
          <a:xfrm>
            <a:off x="7272867" y="3217333"/>
            <a:ext cx="3952398" cy="1754326"/>
          </a:xfrm>
          <a:prstGeom prst="rect">
            <a:avLst/>
          </a:prstGeom>
          <a:noFill/>
        </p:spPr>
        <p:txBody>
          <a:bodyPr wrap="square" rtlCol="0">
            <a:spAutoFit/>
          </a:bodyPr>
          <a:lstStyle/>
          <a:p>
            <a:r>
              <a:rPr lang="el-GR" dirty="0">
                <a:latin typeface="Cambria" panose="02040503050406030204" pitchFamily="18" charset="0"/>
                <a:ea typeface="Cambria" panose="02040503050406030204" pitchFamily="18" charset="0"/>
              </a:rPr>
              <a:t>Σε κατά-κεφαλήν όρους</a:t>
            </a:r>
            <a:r>
              <a:rPr lang="en-US" dirty="0">
                <a:latin typeface="Cambria" panose="02040503050406030204" pitchFamily="18" charset="0"/>
                <a:ea typeface="Cambria" panose="02040503050406030204" pitchFamily="18" charset="0"/>
              </a:rPr>
              <a:t> (1000 </a:t>
            </a:r>
            <a:r>
              <a:rPr lang="el-GR" dirty="0">
                <a:latin typeface="Cambria" panose="02040503050406030204" pitchFamily="18" charset="0"/>
                <a:ea typeface="Cambria" panose="02040503050406030204" pitchFamily="18" charset="0"/>
              </a:rPr>
              <a:t>ώρες)</a:t>
            </a:r>
          </a:p>
          <a:p>
            <a:r>
              <a:rPr lang="en-US" dirty="0">
                <a:latin typeface="Cambria" panose="02040503050406030204" pitchFamily="18" charset="0"/>
                <a:ea typeface="Cambria" panose="02040503050406030204" pitchFamily="18" charset="0"/>
              </a:rPr>
              <a:t>y=</a:t>
            </a:r>
            <a:r>
              <a:rPr lang="el-GR" dirty="0">
                <a:latin typeface="Cambria" panose="02040503050406030204" pitchFamily="18" charset="0"/>
                <a:ea typeface="Cambria" panose="02040503050406030204" pitchFamily="18" charset="0"/>
              </a:rPr>
              <a:t>12.500/1000=$12,5</a:t>
            </a:r>
          </a:p>
          <a:p>
            <a:r>
              <a:rPr lang="en-US" dirty="0">
                <a:latin typeface="Cambria" panose="02040503050406030204" pitchFamily="18" charset="0"/>
                <a:ea typeface="Cambria" panose="02040503050406030204" pitchFamily="18" charset="0"/>
              </a:rPr>
              <a:t>w</a:t>
            </a:r>
            <a:r>
              <a:rPr lang="el-GR" dirty="0">
                <a:latin typeface="Cambria" panose="02040503050406030204" pitchFamily="18" charset="0"/>
                <a:ea typeface="Cambria" panose="02040503050406030204" pitchFamily="18" charset="0"/>
              </a:rPr>
              <a:t>=10</a:t>
            </a:r>
            <a:r>
              <a:rPr lang="en-US" dirty="0">
                <a:latin typeface="Cambria" panose="02040503050406030204" pitchFamily="18" charset="0"/>
                <a:ea typeface="Cambria" panose="02040503050406030204" pitchFamily="18" charset="0"/>
              </a:rPr>
              <a:t>.000/1000=$10</a:t>
            </a:r>
          </a:p>
          <a:p>
            <a:r>
              <a:rPr lang="en-US" dirty="0">
                <a:latin typeface="Cambria" panose="02040503050406030204" pitchFamily="18" charset="0"/>
                <a:ea typeface="Cambria" panose="02040503050406030204" pitchFamily="18" charset="0"/>
              </a:rPr>
              <a:t>k=12.500/1000=$12,5</a:t>
            </a:r>
          </a:p>
          <a:p>
            <a:r>
              <a:rPr lang="en-US" dirty="0">
                <a:latin typeface="Cambria" panose="02040503050406030204" pitchFamily="18" charset="0"/>
                <a:ea typeface="Cambria" panose="02040503050406030204" pitchFamily="18" charset="0"/>
              </a:rPr>
              <a:t>r=(y-w)/k=(12,5-10)/12,5=20%</a:t>
            </a:r>
          </a:p>
          <a:p>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9061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6659D-D174-8FED-4701-74B4C1CEE17F}"/>
              </a:ext>
            </a:extLst>
          </p:cNvPr>
          <p:cNvSpPr>
            <a:spLocks noGrp="1"/>
          </p:cNvSpPr>
          <p:nvPr>
            <p:ph type="title"/>
          </p:nvPr>
        </p:nvSpPr>
        <p:spPr/>
        <p:txBody>
          <a:bodyPr/>
          <a:lstStyle/>
          <a:p>
            <a:pPr algn="ctr"/>
            <a:r>
              <a:rPr lang="el-GR" dirty="0">
                <a:solidFill>
                  <a:srgbClr val="FF0000"/>
                </a:solidFill>
              </a:rPr>
              <a:t>Ο Καλός Βακαλάος</a:t>
            </a:r>
            <a:endParaRPr lang="en-GB" dirty="0">
              <a:solidFill>
                <a:srgbClr val="FF0000"/>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1511D54-5ACD-88E8-B087-AA49A5630F7A}"/>
                  </a:ext>
                </a:extLst>
              </p:cNvPr>
              <p:cNvSpPr>
                <a:spLocks noGrp="1"/>
              </p:cNvSpPr>
              <p:nvPr>
                <p:ph idx="1"/>
              </p:nvPr>
            </p:nvSpPr>
            <p:spPr>
              <a:xfrm>
                <a:off x="838200" y="1464733"/>
                <a:ext cx="10515600" cy="4712230"/>
              </a:xfrm>
            </p:spPr>
            <p:txBody>
              <a:bodyPr>
                <a:normAutofit fontScale="92500" lnSpcReduction="20000"/>
              </a:bodyPr>
              <a:lstStyle/>
              <a:p>
                <a:pPr marL="0" indent="0">
                  <a:buNone/>
                </a:pPr>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Κάθε εργάτης ρίχνει το δίχτυ του στο νερό πέντε φορές την ώρα </a:t>
                </a:r>
                <a:r>
                  <a:rPr lang="en-US" dirty="0">
                    <a:latin typeface="Cambria" panose="02040503050406030204" pitchFamily="18" charset="0"/>
                    <a:ea typeface="Cambria" panose="02040503050406030204" pitchFamily="18" charset="0"/>
                  </a:rPr>
                  <a:t>(e) </a:t>
                </a:r>
                <a:r>
                  <a:rPr lang="el-GR" dirty="0">
                    <a:latin typeface="Cambria" panose="02040503050406030204" pitchFamily="18" charset="0"/>
                    <a:ea typeface="Cambria" panose="02040503050406030204" pitchFamily="18" charset="0"/>
                  </a:rPr>
                  <a:t>και ανεβάζει πέντε λίβρες ψάρια κάθε φορά</a:t>
                </a:r>
                <a:r>
                  <a:rPr lang="en-US" dirty="0">
                    <a:latin typeface="Cambria" panose="02040503050406030204" pitchFamily="18" charset="0"/>
                    <a:ea typeface="Cambria" panose="02040503050406030204" pitchFamily="18" charset="0"/>
                  </a:rPr>
                  <a:t> (f)</a:t>
                </a:r>
                <a:r>
                  <a:rPr lang="el-GR" dirty="0">
                    <a:latin typeface="Cambria" panose="02040503050406030204" pitchFamily="18" charset="0"/>
                    <a:ea typeface="Cambria" panose="02040503050406030204" pitchFamily="18" charset="0"/>
                  </a:rPr>
                  <a:t>. Βρείτε το </a:t>
                </a:r>
                <a:r>
                  <a:rPr lang="en-US" dirty="0">
                    <a:latin typeface="Cambria" panose="02040503050406030204" pitchFamily="18" charset="0"/>
                    <a:ea typeface="Cambria" panose="02040503050406030204" pitchFamily="18" charset="0"/>
                  </a:rPr>
                  <a:t>ulc:</a:t>
                </a:r>
                <a:endParaRPr lang="el-GR" dirty="0">
                  <a:latin typeface="Cambria" panose="02040503050406030204" pitchFamily="18" charset="0"/>
                  <a:ea typeface="Cambria" panose="02040503050406030204" pitchFamily="18" charset="0"/>
                </a:endParaRPr>
              </a:p>
              <a:p>
                <a:pPr marL="0" indent="0">
                  <a:buNone/>
                </a:pPr>
                <a:endParaRPr lang="en-US" i="1" dirty="0">
                  <a:latin typeface="Cambria" panose="02040503050406030204" pitchFamily="18" charset="0"/>
                  <a:ea typeface="Cambria"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𝑢𝑙𝑐</m:t>
                      </m:r>
                      <m:r>
                        <a:rPr lang="en-US" i="1">
                          <a:latin typeface="Cambria Math"/>
                        </a:rPr>
                        <m:t>=</m:t>
                      </m:r>
                      <m:f>
                        <m:fPr>
                          <m:ctrlPr>
                            <a:rPr lang="en-US" i="1">
                              <a:latin typeface="Cambria Math" panose="02040503050406030204" pitchFamily="18" charset="0"/>
                            </a:rPr>
                          </m:ctrlPr>
                        </m:fPr>
                        <m:num>
                          <m:r>
                            <a:rPr lang="el-GR" i="1">
                              <a:latin typeface="Cambria Math"/>
                            </a:rPr>
                            <m:t>𝜔𝜌𝜊𝜇𝜄𝜎𝜃𝜄𝜊</m:t>
                          </m:r>
                        </m:num>
                        <m:den>
                          <m:r>
                            <a:rPr lang="el-GR" i="1">
                              <a:latin typeface="Cambria Math"/>
                            </a:rPr>
                            <m:t>𝜔𝜌𝜄𝛼𝜄𝜊</m:t>
                          </m:r>
                          <m:r>
                            <a:rPr lang="el-GR" i="1">
                              <a:latin typeface="Cambria Math"/>
                            </a:rPr>
                            <m:t> </m:t>
                          </m:r>
                          <m:r>
                            <a:rPr lang="el-GR" i="1">
                              <a:latin typeface="Cambria Math"/>
                            </a:rPr>
                            <m:t>𝜋𝜌𝜊</m:t>
                          </m:r>
                          <m:r>
                            <m:rPr>
                              <m:sty m:val="p"/>
                            </m:rPr>
                            <a:rPr lang="el-GR" i="1">
                              <a:latin typeface="Cambria Math"/>
                            </a:rPr>
                            <m:t>ϊό</m:t>
                          </m:r>
                          <m:r>
                            <a:rPr lang="el-GR" i="1">
                              <a:latin typeface="Cambria Math"/>
                            </a:rPr>
                            <m:t>𝜈</m:t>
                          </m:r>
                        </m:den>
                      </m:f>
                      <m:r>
                        <a:rPr lang="el-GR" i="1">
                          <a:latin typeface="Cambria Math"/>
                        </a:rPr>
                        <m:t>=</m:t>
                      </m:r>
                      <m:f>
                        <m:fPr>
                          <m:ctrlPr>
                            <a:rPr lang="el-GR" i="1">
                              <a:latin typeface="Cambria Math" panose="02040503050406030204" pitchFamily="18" charset="0"/>
                            </a:rPr>
                          </m:ctrlPr>
                        </m:fPr>
                        <m:num>
                          <m:r>
                            <a:rPr lang="en-US" i="1">
                              <a:latin typeface="Cambria Math"/>
                            </a:rPr>
                            <m:t>𝑤</m:t>
                          </m:r>
                        </m:num>
                        <m:den>
                          <m:r>
                            <a:rPr lang="en-US" i="1">
                              <a:latin typeface="Cambria Math"/>
                            </a:rPr>
                            <m:t>𝑧</m:t>
                          </m:r>
                        </m:den>
                      </m:f>
                      <m:r>
                        <a:rPr lang="en-US" i="1">
                          <a:latin typeface="Cambria Math"/>
                        </a:rPr>
                        <m:t>=</m:t>
                      </m:r>
                      <m:f>
                        <m:fPr>
                          <m:ctrlPr>
                            <a:rPr lang="en-US" i="1">
                              <a:latin typeface="Cambria Math" panose="02040503050406030204" pitchFamily="18" charset="0"/>
                            </a:rPr>
                          </m:ctrlPr>
                        </m:fPr>
                        <m:num>
                          <m:r>
                            <a:rPr lang="en-US" i="1">
                              <a:latin typeface="Cambria Math"/>
                            </a:rPr>
                            <m:t>𝑤</m:t>
                          </m:r>
                        </m:num>
                        <m:den>
                          <m:r>
                            <a:rPr lang="en-US" i="1">
                              <a:latin typeface="Cambria Math"/>
                            </a:rPr>
                            <m:t>𝑒𝑓</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10</m:t>
                          </m:r>
                        </m:num>
                        <m:den>
                          <m:r>
                            <a:rPr lang="en-US" b="0" i="1" smtClean="0">
                              <a:latin typeface="Cambria Math" panose="02040503050406030204" pitchFamily="18" charset="0"/>
                            </a:rPr>
                            <m:t>5</m:t>
                          </m:r>
                          <m:r>
                            <a:rPr lang="en-US" b="0" i="1" smtClean="0">
                              <a:latin typeface="Cambria Math" panose="02040503050406030204" pitchFamily="18" charset="0"/>
                            </a:rPr>
                            <m:t>𝑥</m:t>
                          </m:r>
                          <m:r>
                            <a:rPr lang="en-US" b="0" i="1" smtClean="0">
                              <a:latin typeface="Cambria Math" panose="02040503050406030204" pitchFamily="18" charset="0"/>
                            </a:rPr>
                            <m:t>5</m:t>
                          </m:r>
                        </m:den>
                      </m:f>
                      <m:r>
                        <a:rPr lang="en-US" b="0" i="1" smtClean="0">
                          <a:latin typeface="Cambria Math" panose="02040503050406030204" pitchFamily="18" charset="0"/>
                        </a:rPr>
                        <m:t>=0,4$</m:t>
                      </m:r>
                    </m:oMath>
                  </m:oMathPara>
                </a14:m>
                <a:endParaRPr lang="el-GR" dirty="0">
                  <a:latin typeface="Cambria" panose="02040503050406030204" pitchFamily="18" charset="0"/>
                  <a:ea typeface="Cambria" panose="02040503050406030204" pitchFamily="18" charset="0"/>
                </a:endParaRPr>
              </a:p>
              <a:p>
                <a:pPr marL="0" indent="0">
                  <a:buNone/>
                </a:pPr>
                <a:endParaRPr lang="en-GB"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Εάν οι εργαζόμενοι δεν εργάζονται τόσο σκληρά και ρίχνουν το δίχτυ στο νερό τέσσερις φορές την ώρα, (με την ίδια αποδοτικότητα</a:t>
                </a:r>
                <a:r>
                  <a:rPr lang="en-US" dirty="0">
                    <a:latin typeface="Cambria" panose="02040503050406030204" pitchFamily="18" charset="0"/>
                    <a:ea typeface="Cambria" panose="02040503050406030204" pitchFamily="18" charset="0"/>
                  </a:rPr>
                  <a:t>)</a:t>
                </a:r>
                <a:r>
                  <a:rPr lang="el-GR" dirty="0">
                    <a:latin typeface="Cambria" panose="02040503050406030204" pitchFamily="18" charset="0"/>
                    <a:ea typeface="Cambria" panose="02040503050406030204" pitchFamily="18" charset="0"/>
                  </a:rPr>
                  <a:t>, βρείτε το </a:t>
                </a:r>
                <a:r>
                  <a:rPr lang="en-GB" dirty="0" err="1">
                    <a:latin typeface="Cambria" panose="02040503050406030204" pitchFamily="18" charset="0"/>
                    <a:ea typeface="Cambria" panose="02040503050406030204" pitchFamily="18" charset="0"/>
                  </a:rPr>
                  <a:t>ulc</a:t>
                </a:r>
                <a:r>
                  <a:rPr lang="en-GB" dirty="0">
                    <a:latin typeface="Cambria" panose="02040503050406030204" pitchFamily="18" charset="0"/>
                    <a:ea typeface="Cambria" panose="02040503050406030204" pitchFamily="18" charset="0"/>
                  </a:rPr>
                  <a:t>:</a:t>
                </a:r>
              </a:p>
              <a:p>
                <a:pPr marL="0" indent="0">
                  <a:buNone/>
                </a:pPr>
                <a:endParaRPr lang="el-GR" dirty="0">
                  <a:latin typeface="Cambria" panose="02040503050406030204" pitchFamily="18" charset="0"/>
                  <a:ea typeface="Cambria" panose="02040503050406030204" pitchFamily="18" charset="0"/>
                </a:endParaRPr>
              </a:p>
              <a:p>
                <a:pPr marL="0" lvl="0" indent="0">
                  <a:buNone/>
                </a:pPr>
                <a14:m>
                  <m:oMathPara xmlns:m="http://schemas.openxmlformats.org/officeDocument/2006/math">
                    <m:oMathParaPr>
                      <m:jc m:val="centerGroup"/>
                    </m:oMathParaPr>
                    <m:oMath xmlns:m="http://schemas.openxmlformats.org/officeDocument/2006/math">
                      <m:r>
                        <a:rPr lang="en-US" i="1">
                          <a:solidFill>
                            <a:prstClr val="black"/>
                          </a:solidFill>
                          <a:latin typeface="Cambria Math"/>
                        </a:rPr>
                        <m:t>𝑢𝑙𝑐</m:t>
                      </m:r>
                      <m:r>
                        <a:rPr lang="en-US" i="1">
                          <a:solidFill>
                            <a:prstClr val="black"/>
                          </a:solidFill>
                          <a:latin typeface="Cambria Math"/>
                        </a:rPr>
                        <m:t>=</m:t>
                      </m:r>
                      <m:f>
                        <m:fPr>
                          <m:ctrlPr>
                            <a:rPr lang="en-US" i="1">
                              <a:solidFill>
                                <a:prstClr val="black"/>
                              </a:solidFill>
                              <a:latin typeface="Cambria Math" panose="02040503050406030204" pitchFamily="18" charset="0"/>
                            </a:rPr>
                          </m:ctrlPr>
                        </m:fPr>
                        <m:num>
                          <m:r>
                            <a:rPr lang="el-GR" i="1">
                              <a:solidFill>
                                <a:prstClr val="black"/>
                              </a:solidFill>
                              <a:latin typeface="Cambria Math"/>
                            </a:rPr>
                            <m:t>𝜔𝜌𝜊𝜇𝜄𝜎𝜃𝜄𝜊</m:t>
                          </m:r>
                        </m:num>
                        <m:den>
                          <m:r>
                            <a:rPr lang="el-GR" i="1">
                              <a:solidFill>
                                <a:prstClr val="black"/>
                              </a:solidFill>
                              <a:latin typeface="Cambria Math"/>
                            </a:rPr>
                            <m:t>𝜔𝜌𝜄𝛼𝜄𝜊</m:t>
                          </m:r>
                          <m:r>
                            <a:rPr lang="el-GR" i="1">
                              <a:solidFill>
                                <a:prstClr val="black"/>
                              </a:solidFill>
                              <a:latin typeface="Cambria Math"/>
                            </a:rPr>
                            <m:t> </m:t>
                          </m:r>
                          <m:r>
                            <a:rPr lang="el-GR" i="1">
                              <a:solidFill>
                                <a:prstClr val="black"/>
                              </a:solidFill>
                              <a:latin typeface="Cambria Math"/>
                            </a:rPr>
                            <m:t>𝜋𝜌𝜊</m:t>
                          </m:r>
                          <m:r>
                            <m:rPr>
                              <m:sty m:val="p"/>
                            </m:rPr>
                            <a:rPr lang="el-GR" i="1">
                              <a:solidFill>
                                <a:prstClr val="black"/>
                              </a:solidFill>
                              <a:latin typeface="Cambria Math"/>
                            </a:rPr>
                            <m:t>ϊό</m:t>
                          </m:r>
                          <m:r>
                            <a:rPr lang="el-GR" i="1">
                              <a:solidFill>
                                <a:prstClr val="black"/>
                              </a:solidFill>
                              <a:latin typeface="Cambria Math"/>
                            </a:rPr>
                            <m:t>𝜈</m:t>
                          </m:r>
                        </m:den>
                      </m:f>
                      <m:r>
                        <a:rPr lang="el-GR" i="1">
                          <a:solidFill>
                            <a:prstClr val="black"/>
                          </a:solidFill>
                          <a:latin typeface="Cambria Math"/>
                        </a:rPr>
                        <m:t>=</m:t>
                      </m:r>
                      <m:f>
                        <m:fPr>
                          <m:ctrlPr>
                            <a:rPr lang="el-GR" i="1">
                              <a:solidFill>
                                <a:prstClr val="black"/>
                              </a:solidFill>
                              <a:latin typeface="Cambria Math" panose="02040503050406030204" pitchFamily="18" charset="0"/>
                            </a:rPr>
                          </m:ctrlPr>
                        </m:fPr>
                        <m:num>
                          <m:r>
                            <a:rPr lang="en-US" i="1">
                              <a:solidFill>
                                <a:prstClr val="black"/>
                              </a:solidFill>
                              <a:latin typeface="Cambria Math"/>
                            </a:rPr>
                            <m:t>𝑤</m:t>
                          </m:r>
                        </m:num>
                        <m:den>
                          <m:r>
                            <a:rPr lang="en-US" i="1">
                              <a:solidFill>
                                <a:prstClr val="black"/>
                              </a:solidFill>
                              <a:latin typeface="Cambria Math"/>
                            </a:rPr>
                            <m:t>𝑧</m:t>
                          </m:r>
                        </m:den>
                      </m:f>
                      <m:r>
                        <a:rPr lang="en-US" i="1">
                          <a:solidFill>
                            <a:prstClr val="black"/>
                          </a:solidFill>
                          <a:latin typeface="Cambria Math"/>
                        </a:rPr>
                        <m:t>=</m:t>
                      </m:r>
                      <m:f>
                        <m:fPr>
                          <m:ctrlPr>
                            <a:rPr lang="en-US" i="1">
                              <a:solidFill>
                                <a:prstClr val="black"/>
                              </a:solidFill>
                              <a:latin typeface="Cambria Math" panose="02040503050406030204" pitchFamily="18" charset="0"/>
                            </a:rPr>
                          </m:ctrlPr>
                        </m:fPr>
                        <m:num>
                          <m:r>
                            <a:rPr lang="en-US" i="1">
                              <a:solidFill>
                                <a:prstClr val="black"/>
                              </a:solidFill>
                              <a:latin typeface="Cambria Math"/>
                            </a:rPr>
                            <m:t>𝑤</m:t>
                          </m:r>
                        </m:num>
                        <m:den>
                          <m:r>
                            <a:rPr lang="en-US" i="1">
                              <a:solidFill>
                                <a:prstClr val="black"/>
                              </a:solidFill>
                              <a:latin typeface="Cambria Math"/>
                            </a:rPr>
                            <m:t>𝑒𝑓</m:t>
                          </m:r>
                        </m:den>
                      </m:f>
                      <m:r>
                        <a:rPr lang="en-US" i="1">
                          <a:solidFill>
                            <a:prstClr val="black"/>
                          </a:solidFill>
                          <a:latin typeface="Cambria Math" panose="02040503050406030204" pitchFamily="18" charset="0"/>
                        </a:rPr>
                        <m:t>=</m:t>
                      </m:r>
                      <m:f>
                        <m:fPr>
                          <m:ctrlPr>
                            <a:rPr lang="en-US" i="1">
                              <a:solidFill>
                                <a:prstClr val="black"/>
                              </a:solidFill>
                              <a:latin typeface="Cambria Math" panose="02040503050406030204" pitchFamily="18" charset="0"/>
                            </a:rPr>
                          </m:ctrlPr>
                        </m:fPr>
                        <m:num>
                          <m:r>
                            <a:rPr lang="en-US" i="1">
                              <a:solidFill>
                                <a:prstClr val="black"/>
                              </a:solidFill>
                              <a:latin typeface="Cambria Math" panose="02040503050406030204" pitchFamily="18" charset="0"/>
                            </a:rPr>
                            <m:t>10</m:t>
                          </m:r>
                        </m:num>
                        <m:den>
                          <m:r>
                            <a:rPr lang="en-US" i="1">
                              <a:solidFill>
                                <a:prstClr val="black"/>
                              </a:solidFill>
                              <a:latin typeface="Cambria Math" panose="02040503050406030204" pitchFamily="18" charset="0"/>
                            </a:rPr>
                            <m:t>5</m:t>
                          </m:r>
                          <m:r>
                            <a:rPr lang="en-US" i="1">
                              <a:solidFill>
                                <a:prstClr val="black"/>
                              </a:solidFill>
                              <a:latin typeface="Cambria Math" panose="02040503050406030204" pitchFamily="18" charset="0"/>
                            </a:rPr>
                            <m:t>𝑥</m:t>
                          </m:r>
                          <m:r>
                            <a:rPr lang="en-US" b="0" i="1" smtClean="0">
                              <a:solidFill>
                                <a:prstClr val="black"/>
                              </a:solidFill>
                              <a:latin typeface="Cambria Math" panose="02040503050406030204" pitchFamily="18" charset="0"/>
                            </a:rPr>
                            <m:t>4</m:t>
                          </m:r>
                        </m:den>
                      </m:f>
                      <m:r>
                        <a:rPr lang="en-US" i="1">
                          <a:solidFill>
                            <a:prstClr val="black"/>
                          </a:solidFill>
                          <a:latin typeface="Cambria Math" panose="02040503050406030204" pitchFamily="18" charset="0"/>
                        </a:rPr>
                        <m:t>=0,</m:t>
                      </m:r>
                      <m:r>
                        <a:rPr lang="en-US" b="0" i="1" smtClean="0">
                          <a:solidFill>
                            <a:prstClr val="black"/>
                          </a:solidFill>
                          <a:latin typeface="Cambria Math" panose="02040503050406030204" pitchFamily="18" charset="0"/>
                        </a:rPr>
                        <m:t>5</m:t>
                      </m:r>
                      <m:r>
                        <a:rPr lang="en-US" i="1">
                          <a:solidFill>
                            <a:prstClr val="black"/>
                          </a:solidFill>
                          <a:latin typeface="Cambria Math" panose="02040503050406030204" pitchFamily="18" charset="0"/>
                        </a:rPr>
                        <m:t>$</m:t>
                      </m:r>
                    </m:oMath>
                  </m:oMathPara>
                </a14:m>
                <a:endParaRPr lang="el-GR" dirty="0">
                  <a:solidFill>
                    <a:prstClr val="black"/>
                  </a:solidFill>
                  <a:latin typeface="Cambria" panose="02040503050406030204" pitchFamily="18" charset="0"/>
                  <a:ea typeface="Cambria" panose="02040503050406030204" pitchFamily="18" charset="0"/>
                </a:endParaRPr>
              </a:p>
              <a:p>
                <a:pPr marL="0" indent="0">
                  <a:buNone/>
                </a:pPr>
                <a:endParaRPr lang="el-GR" dirty="0">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41511D54-5ACD-88E8-B087-AA49A5630F7A}"/>
                  </a:ext>
                </a:extLst>
              </p:cNvPr>
              <p:cNvSpPr>
                <a:spLocks noGrp="1" noRot="1" noChangeAspect="1" noMove="1" noResize="1" noEditPoints="1" noAdjustHandles="1" noChangeArrowheads="1" noChangeShapeType="1" noTextEdit="1"/>
              </p:cNvSpPr>
              <p:nvPr>
                <p:ph idx="1"/>
              </p:nvPr>
            </p:nvSpPr>
            <p:spPr>
              <a:xfrm>
                <a:off x="838200" y="1464733"/>
                <a:ext cx="10515600" cy="4712230"/>
              </a:xfrm>
              <a:blipFill>
                <a:blip r:embed="rId2"/>
                <a:stretch>
                  <a:fillRect l="-928" r="-1623"/>
                </a:stretch>
              </a:blipFill>
            </p:spPr>
            <p:txBody>
              <a:bodyPr/>
              <a:lstStyle/>
              <a:p>
                <a:r>
                  <a:rPr lang="en-GB">
                    <a:noFill/>
                  </a:rPr>
                  <a:t> </a:t>
                </a:r>
              </a:p>
            </p:txBody>
          </p:sp>
        </mc:Fallback>
      </mc:AlternateContent>
    </p:spTree>
    <p:extLst>
      <p:ext uri="{BB962C8B-B14F-4D97-AF65-F5344CB8AC3E}">
        <p14:creationId xmlns:p14="http://schemas.microsoft.com/office/powerpoint/2010/main" val="315127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327D-E8A4-ED4B-181B-EBC16BAA371D}"/>
              </a:ext>
            </a:extLst>
          </p:cNvPr>
          <p:cNvSpPr>
            <a:spLocks noGrp="1"/>
          </p:cNvSpPr>
          <p:nvPr>
            <p:ph type="title"/>
          </p:nvPr>
        </p:nvSpPr>
        <p:spPr/>
        <p:txBody>
          <a:bodyPr/>
          <a:lstStyle/>
          <a:p>
            <a:pPr algn="ctr"/>
            <a:r>
              <a:rPr kumimoji="0" lang="el-GR" sz="4400" b="0" i="0" u="none" strike="noStrike" kern="1200" cap="none" spc="0" normalizeH="0" baseline="0" noProof="0" dirty="0">
                <a:ln>
                  <a:noFill/>
                </a:ln>
                <a:solidFill>
                  <a:srgbClr val="FF0000"/>
                </a:solidFill>
                <a:effectLst/>
                <a:uLnTx/>
                <a:uFillTx/>
                <a:latin typeface="Aptos Display" panose="02110004020202020204"/>
                <a:ea typeface="+mj-ea"/>
                <a:cs typeface="+mj-cs"/>
              </a:rPr>
              <a:t>Ο Καλός Βακαλάος</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75CB68-0500-AFDB-3254-087479915AFD}"/>
                  </a:ext>
                </a:extLst>
              </p:cNvPr>
              <p:cNvSpPr>
                <a:spLocks noGrp="1"/>
              </p:cNvSpPr>
              <p:nvPr>
                <p:ph idx="1"/>
              </p:nvPr>
            </p:nvSpPr>
            <p:spPr>
              <a:xfrm>
                <a:off x="838200" y="1464733"/>
                <a:ext cx="10515600" cy="4712230"/>
              </a:xfrm>
            </p:spPr>
            <p:txBody>
              <a:bodyPr>
                <a:normAutofit/>
              </a:bodyPr>
              <a:lstStyle/>
              <a:p>
                <a:r>
                  <a:rPr lang="el-GR" sz="2400" dirty="0">
                    <a:latin typeface="Cambria" panose="02040503050406030204" pitchFamily="18" charset="0"/>
                    <a:ea typeface="Cambria" panose="02040503050406030204" pitchFamily="18" charset="0"/>
                  </a:rPr>
                  <a:t>Εάν λόγω </a:t>
                </a:r>
                <a:r>
                  <a:rPr lang="el-GR" sz="2400" dirty="0" err="1">
                    <a:latin typeface="Cambria" panose="02040503050406030204" pitchFamily="18" charset="0"/>
                    <a:ea typeface="Cambria" panose="02040503050406030204" pitchFamily="18" charset="0"/>
                  </a:rPr>
                  <a:t>υπεραλίευσης</a:t>
                </a:r>
                <a:r>
                  <a:rPr lang="el-GR" sz="2400" dirty="0">
                    <a:latin typeface="Cambria" panose="02040503050406030204" pitchFamily="18" charset="0"/>
                    <a:ea typeface="Cambria" panose="02040503050406030204" pitchFamily="18" charset="0"/>
                  </a:rPr>
                  <a:t>  το δίχτυ ανεβάζει πλέον κατά μέσο όρο 4,5 λίβρες ψάρια ποιο είναι το </a:t>
                </a:r>
                <a:r>
                  <a:rPr lang="en-GB" sz="2400" dirty="0" err="1">
                    <a:latin typeface="Cambria" panose="02040503050406030204" pitchFamily="18" charset="0"/>
                    <a:ea typeface="Cambria" panose="02040503050406030204" pitchFamily="18" charset="0"/>
                  </a:rPr>
                  <a:t>ulc</a:t>
                </a:r>
                <a:r>
                  <a:rPr lang="el-GR" sz="2400" dirty="0">
                    <a:latin typeface="Cambria" panose="02040503050406030204" pitchFamily="18" charset="0"/>
                    <a:ea typeface="Cambria" panose="02040503050406030204" pitchFamily="18" charset="0"/>
                  </a:rPr>
                  <a:t>;</a:t>
                </a:r>
                <a:endParaRPr lang="en-US" sz="2400"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a:rPr>
                        <m:t>𝑢𝑙𝑐</m:t>
                      </m:r>
                      <m:r>
                        <a:rPr kumimoji="0" lang="en-US" sz="2400" b="0" i="1" u="none" strike="noStrike" kern="1200" cap="none" spc="0" normalizeH="0" baseline="0" noProof="0" smtClean="0">
                          <a:ln>
                            <a:noFill/>
                          </a:ln>
                          <a:solidFill>
                            <a:prstClr val="black"/>
                          </a:solidFill>
                          <a:effectLst/>
                          <a:uLnTx/>
                          <a:uFillTx/>
                          <a:latin typeface="Cambria Math"/>
                        </a:rPr>
                        <m:t>=</m:t>
                      </m:r>
                      <m:f>
                        <m:f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l-GR" sz="2400" b="0" i="1" u="none" strike="noStrike" kern="1200" cap="none" spc="0" normalizeH="0" baseline="0" noProof="0">
                              <a:ln>
                                <a:noFill/>
                              </a:ln>
                              <a:solidFill>
                                <a:prstClr val="black"/>
                              </a:solidFill>
                              <a:effectLst/>
                              <a:uLnTx/>
                              <a:uFillTx/>
                              <a:latin typeface="Cambria Math"/>
                            </a:rPr>
                            <m:t>𝜔𝜌𝜊𝜇𝜄𝜎𝜃𝜄𝜊</m:t>
                          </m:r>
                        </m:num>
                        <m:den>
                          <m:r>
                            <a:rPr kumimoji="0" lang="el-GR" sz="2400" b="0" i="1" u="none" strike="noStrike" kern="1200" cap="none" spc="0" normalizeH="0" baseline="0" noProof="0">
                              <a:ln>
                                <a:noFill/>
                              </a:ln>
                              <a:solidFill>
                                <a:prstClr val="black"/>
                              </a:solidFill>
                              <a:effectLst/>
                              <a:uLnTx/>
                              <a:uFillTx/>
                              <a:latin typeface="Cambria Math"/>
                            </a:rPr>
                            <m:t>𝜔𝜌𝜄𝛼𝜄𝜊</m:t>
                          </m:r>
                          <m:r>
                            <a:rPr kumimoji="0" lang="el-GR" sz="2400" b="0" i="1" u="none" strike="noStrike" kern="1200" cap="none" spc="0" normalizeH="0" baseline="0" noProof="0">
                              <a:ln>
                                <a:noFill/>
                              </a:ln>
                              <a:solidFill>
                                <a:prstClr val="black"/>
                              </a:solidFill>
                              <a:effectLst/>
                              <a:uLnTx/>
                              <a:uFillTx/>
                              <a:latin typeface="Cambria Math"/>
                            </a:rPr>
                            <m:t> </m:t>
                          </m:r>
                          <m:r>
                            <a:rPr kumimoji="0" lang="el-GR" sz="2400" b="0" i="1" u="none" strike="noStrike" kern="1200" cap="none" spc="0" normalizeH="0" baseline="0" noProof="0">
                              <a:ln>
                                <a:noFill/>
                              </a:ln>
                              <a:solidFill>
                                <a:prstClr val="black"/>
                              </a:solidFill>
                              <a:effectLst/>
                              <a:uLnTx/>
                              <a:uFillTx/>
                              <a:latin typeface="Cambria Math"/>
                            </a:rPr>
                            <m:t>𝜋𝜌𝜊</m:t>
                          </m:r>
                          <m:r>
                            <m:rPr>
                              <m:sty m:val="p"/>
                            </m:rPr>
                            <a:rPr kumimoji="0" lang="el-GR" sz="2400" b="0" i="1" u="none" strike="noStrike" kern="1200" cap="none" spc="0" normalizeH="0" baseline="0" noProof="0">
                              <a:ln>
                                <a:noFill/>
                              </a:ln>
                              <a:solidFill>
                                <a:prstClr val="black"/>
                              </a:solidFill>
                              <a:effectLst/>
                              <a:uLnTx/>
                              <a:uFillTx/>
                              <a:latin typeface="Cambria Math"/>
                            </a:rPr>
                            <m:t>ϊό</m:t>
                          </m:r>
                          <m:r>
                            <a:rPr kumimoji="0" lang="el-GR" sz="2400" b="0" i="1" u="none" strike="noStrike" kern="1200" cap="none" spc="0" normalizeH="0" baseline="0" noProof="0">
                              <a:ln>
                                <a:noFill/>
                              </a:ln>
                              <a:solidFill>
                                <a:prstClr val="black"/>
                              </a:solidFill>
                              <a:effectLst/>
                              <a:uLnTx/>
                              <a:uFillTx/>
                              <a:latin typeface="Cambria Math"/>
                            </a:rPr>
                            <m:t>𝜈</m:t>
                          </m:r>
                        </m:den>
                      </m:f>
                      <m:r>
                        <a:rPr kumimoji="0" lang="el-GR" sz="2400" b="0" i="1" u="none" strike="noStrike" kern="1200" cap="none" spc="0" normalizeH="0" baseline="0" noProof="0">
                          <a:ln>
                            <a:noFill/>
                          </a:ln>
                          <a:solidFill>
                            <a:prstClr val="black"/>
                          </a:solidFill>
                          <a:effectLst/>
                          <a:uLnTx/>
                          <a:uFillTx/>
                          <a:latin typeface="Cambria Math"/>
                        </a:rPr>
                        <m:t>=</m:t>
                      </m:r>
                      <m:f>
                        <m:fPr>
                          <m:ctrlPr>
                            <a:rPr kumimoji="0" lang="el-GR" sz="24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2400" b="0" i="1" u="none" strike="noStrike" kern="1200" cap="none" spc="0" normalizeH="0" baseline="0" noProof="0">
                              <a:ln>
                                <a:noFill/>
                              </a:ln>
                              <a:solidFill>
                                <a:prstClr val="black"/>
                              </a:solidFill>
                              <a:effectLst/>
                              <a:uLnTx/>
                              <a:uFillTx/>
                              <a:latin typeface="Cambria Math"/>
                            </a:rPr>
                            <m:t>𝑤</m:t>
                          </m:r>
                        </m:num>
                        <m:den>
                          <m:r>
                            <a:rPr kumimoji="0" lang="en-US" sz="2400" b="0" i="1" u="none" strike="noStrike" kern="1200" cap="none" spc="0" normalizeH="0" baseline="0" noProof="0">
                              <a:ln>
                                <a:noFill/>
                              </a:ln>
                              <a:solidFill>
                                <a:prstClr val="black"/>
                              </a:solidFill>
                              <a:effectLst/>
                              <a:uLnTx/>
                              <a:uFillTx/>
                              <a:latin typeface="Cambria Math"/>
                            </a:rPr>
                            <m:t>𝑧</m:t>
                          </m:r>
                        </m:den>
                      </m:f>
                      <m:r>
                        <a:rPr kumimoji="0" lang="en-US" sz="2400" b="0" i="1" u="none" strike="noStrike" kern="1200" cap="none" spc="0" normalizeH="0" baseline="0" noProof="0">
                          <a:ln>
                            <a:noFill/>
                          </a:ln>
                          <a:solidFill>
                            <a:prstClr val="black"/>
                          </a:solidFill>
                          <a:effectLst/>
                          <a:uLnTx/>
                          <a:uFillTx/>
                          <a:latin typeface="Cambria Math"/>
                        </a:rPr>
                        <m:t>=</m:t>
                      </m:r>
                      <m:f>
                        <m:f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2400" b="0" i="1" u="none" strike="noStrike" kern="1200" cap="none" spc="0" normalizeH="0" baseline="0" noProof="0">
                              <a:ln>
                                <a:noFill/>
                              </a:ln>
                              <a:solidFill>
                                <a:prstClr val="black"/>
                              </a:solidFill>
                              <a:effectLst/>
                              <a:uLnTx/>
                              <a:uFillTx/>
                              <a:latin typeface="Cambria Math"/>
                            </a:rPr>
                            <m:t>𝑤</m:t>
                          </m:r>
                        </m:num>
                        <m:den>
                          <m:r>
                            <a:rPr kumimoji="0" lang="en-US" sz="2400" b="0" i="1" u="none" strike="noStrike" kern="1200" cap="none" spc="0" normalizeH="0" baseline="0" noProof="0">
                              <a:ln>
                                <a:noFill/>
                              </a:ln>
                              <a:solidFill>
                                <a:prstClr val="black"/>
                              </a:solidFill>
                              <a:effectLst/>
                              <a:uLnTx/>
                              <a:uFillTx/>
                              <a:latin typeface="Cambria Math"/>
                            </a:rPr>
                            <m:t>𝑒𝑓</m:t>
                          </m:r>
                        </m:den>
                      </m:f>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m:t>
                      </m:r>
                      <m:f>
                        <m:f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10</m:t>
                          </m:r>
                        </m:num>
                        <m:den>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5</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𝑥</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4</m:t>
                          </m:r>
                          <m:r>
                            <a:rPr kumimoji="0" lang="el-GR" sz="2400" b="0" i="1" u="none" strike="noStrike" kern="1200" cap="none" spc="0" normalizeH="0" baseline="0" noProof="0" smtClean="0">
                              <a:ln>
                                <a:noFill/>
                              </a:ln>
                              <a:solidFill>
                                <a:prstClr val="black"/>
                              </a:solidFill>
                              <a:effectLst/>
                              <a:uLnTx/>
                              <a:uFillTx/>
                              <a:latin typeface="Cambria Math" panose="02040503050406030204" pitchFamily="18" charset="0"/>
                            </a:rPr>
                            <m:t>,5</m:t>
                          </m:r>
                        </m:den>
                      </m:f>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=0,</m:t>
                      </m:r>
                      <m:r>
                        <a:rPr kumimoji="0" lang="el-GR" sz="2400" b="0" i="1" u="none" strike="noStrike" kern="1200" cap="none" spc="0" normalizeH="0" baseline="0" noProof="0" smtClean="0">
                          <a:ln>
                            <a:noFill/>
                          </a:ln>
                          <a:solidFill>
                            <a:prstClr val="black"/>
                          </a:solidFill>
                          <a:effectLst/>
                          <a:uLnTx/>
                          <a:uFillTx/>
                          <a:latin typeface="Cambria Math" panose="02040503050406030204" pitchFamily="18" charset="0"/>
                        </a:rPr>
                        <m:t>44</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m:t>
                      </m:r>
                    </m:oMath>
                  </m:oMathPara>
                </a14:m>
                <a:endParaRPr kumimoji="0" lang="el-GR"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endParaRPr lang="el-GR" sz="24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Ας υποθέσουμε ότι ο εργοδότης βάζει στόχο να </a:t>
                </a:r>
                <a:r>
                  <a:rPr lang="el-GR" sz="2400" dirty="0">
                    <a:solidFill>
                      <a:srgbClr val="FF0000"/>
                    </a:solidFill>
                    <a:latin typeface="Cambria" panose="02040503050406030204" pitchFamily="18" charset="0"/>
                    <a:ea typeface="Cambria" panose="02040503050406030204" pitchFamily="18" charset="0"/>
                  </a:rPr>
                  <a:t>κρατήσει το κόστος εργασίας ανά μονάδα προϊόντος σε 0,4$ κατά μέσο όρο</a:t>
                </a:r>
                <a:r>
                  <a:rPr lang="el-GR" sz="2400" dirty="0">
                    <a:latin typeface="Cambria" panose="02040503050406030204" pitchFamily="18" charset="0"/>
                    <a:ea typeface="Cambria" panose="02040503050406030204" pitchFamily="18" charset="0"/>
                  </a:rPr>
                  <a:t>. Βρείτε το επίπεδο έντασης της εργασίας </a:t>
                </a:r>
                <a:endParaRPr lang="en-US" sz="2400" dirty="0">
                  <a:latin typeface="Cambria" panose="02040503050406030204" pitchFamily="18" charset="0"/>
                  <a:ea typeface="Cambria" panose="02040503050406030204" pitchFamily="18" charset="0"/>
                </a:endParaRPr>
              </a:p>
              <a:p>
                <a:pPr marL="0" indent="0">
                  <a:buNone/>
                </a:pPr>
                <a:endParaRPr lang="el-GR" sz="2400" dirty="0">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2400" b="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14:m>
                  <m:oMath xmlns:m="http://schemas.openxmlformats.org/officeDocument/2006/math">
                    <m:r>
                      <a:rPr kumimoji="0" lang="en-US" sz="2400" b="0" i="0" u="none" strike="noStrike" kern="1200" cap="none" spc="0" normalizeH="0" baseline="0" noProof="0" smtClean="0">
                        <a:ln>
                          <a:noFill/>
                        </a:ln>
                        <a:solidFill>
                          <a:prstClr val="black"/>
                        </a:solidFill>
                        <a:effectLst/>
                        <a:uLnTx/>
                        <a:uFillTx/>
                        <a:latin typeface="Cambria Math" panose="02040503050406030204" pitchFamily="18" charset="0"/>
                      </a:rPr>
                      <m:t>0,4</m:t>
                    </m:r>
                    <m:r>
                      <a:rPr kumimoji="0" lang="en-US" sz="2400" b="0" i="1" u="none" strike="noStrike" kern="1200" cap="none" spc="0" normalizeH="0" baseline="0" noProof="0" smtClean="0">
                        <a:ln>
                          <a:noFill/>
                        </a:ln>
                        <a:solidFill>
                          <a:prstClr val="black"/>
                        </a:solidFill>
                        <a:effectLst/>
                        <a:uLnTx/>
                        <a:uFillTx/>
                        <a:latin typeface="Cambria Math"/>
                      </a:rPr>
                      <m:t>=</m:t>
                    </m:r>
                    <m:f>
                      <m:f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10</m:t>
                        </m:r>
                      </m:num>
                      <m:den>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𝑒</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t>𝑥</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4</m:t>
                        </m:r>
                        <m:r>
                          <a:rPr kumimoji="0" lang="el-GR" sz="2400" b="0" i="1" u="none" strike="noStrike" kern="1200" cap="none" spc="0" normalizeH="0" baseline="0" noProof="0" smtClean="0">
                            <a:ln>
                              <a:noFill/>
                            </a:ln>
                            <a:solidFill>
                              <a:prstClr val="black"/>
                            </a:solidFill>
                            <a:effectLst/>
                            <a:uLnTx/>
                            <a:uFillTx/>
                            <a:latin typeface="Cambria Math" panose="02040503050406030204" pitchFamily="18" charset="0"/>
                          </a:rPr>
                          <m:t>,5</m:t>
                        </m:r>
                      </m:den>
                    </m:f>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   </m:t>
                    </m:r>
                    <m:f>
                      <m:f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1</m:t>
                        </m:r>
                      </m:num>
                      <m:den>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𝑒</m:t>
                        </m:r>
                      </m:den>
                    </m:f>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=0.18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𝑒</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rPr>
                      <m:t>=5.56</m:t>
                    </m:r>
                  </m:oMath>
                </a14:m>
                <a:endParaRPr kumimoji="0" lang="el-GR"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endParaRPr lang="en-GB" sz="2400" dirty="0">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A775CB68-0500-AFDB-3254-087479915AFD}"/>
                  </a:ext>
                </a:extLst>
              </p:cNvPr>
              <p:cNvSpPr>
                <a:spLocks noGrp="1" noRot="1" noChangeAspect="1" noMove="1" noResize="1" noEditPoints="1" noAdjustHandles="1" noChangeArrowheads="1" noChangeShapeType="1" noTextEdit="1"/>
              </p:cNvSpPr>
              <p:nvPr>
                <p:ph idx="1"/>
              </p:nvPr>
            </p:nvSpPr>
            <p:spPr>
              <a:xfrm>
                <a:off x="838200" y="1464733"/>
                <a:ext cx="10515600" cy="4712230"/>
              </a:xfrm>
              <a:blipFill>
                <a:blip r:embed="rId2"/>
                <a:stretch>
                  <a:fillRect l="-812" t="-1811" r="-1159"/>
                </a:stretch>
              </a:blipFill>
            </p:spPr>
            <p:txBody>
              <a:bodyPr/>
              <a:lstStyle/>
              <a:p>
                <a:r>
                  <a:rPr lang="en-GB">
                    <a:noFill/>
                  </a:rPr>
                  <a:t> </a:t>
                </a:r>
              </a:p>
            </p:txBody>
          </p:sp>
        </mc:Fallback>
      </mc:AlternateContent>
    </p:spTree>
    <p:extLst>
      <p:ext uri="{BB962C8B-B14F-4D97-AF65-F5344CB8AC3E}">
        <p14:creationId xmlns:p14="http://schemas.microsoft.com/office/powerpoint/2010/main" val="3239395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75CB68-0500-AFDB-3254-087479915AFD}"/>
                  </a:ext>
                </a:extLst>
              </p:cNvPr>
              <p:cNvSpPr>
                <a:spLocks noGrp="1"/>
              </p:cNvSpPr>
              <p:nvPr>
                <p:ph idx="1"/>
              </p:nvPr>
            </p:nvSpPr>
            <p:spPr>
              <a:xfrm>
                <a:off x="152400" y="550333"/>
                <a:ext cx="11658600" cy="5626630"/>
              </a:xfrm>
            </p:spPr>
            <p:txBody>
              <a:bodyPr>
                <a:normAutofit/>
              </a:bodyPr>
              <a:lstStyle/>
              <a:p>
                <a:r>
                  <a:rPr lang="el-GR" sz="2000" dirty="0">
                    <a:latin typeface="Cambria" panose="02040503050406030204" pitchFamily="18" charset="0"/>
                    <a:ea typeface="Cambria" panose="02040503050406030204" pitchFamily="18" charset="0"/>
                  </a:rPr>
                  <a:t>Ας υποθέσουμε ότι ο εργοδότης δεν είναι στην βάρκα και </a:t>
                </a:r>
                <a:r>
                  <a:rPr lang="el-GR" sz="2000" dirty="0">
                    <a:solidFill>
                      <a:srgbClr val="FF0000"/>
                    </a:solidFill>
                    <a:latin typeface="Cambria" panose="02040503050406030204" pitchFamily="18" charset="0"/>
                    <a:ea typeface="Cambria" panose="02040503050406030204" pitchFamily="18" charset="0"/>
                  </a:rPr>
                  <a:t>δεν μπορεί άμεσα να παρατηρεί το επίπεδο προσπάθειας των εργαζομένων</a:t>
                </a:r>
                <a:r>
                  <a:rPr lang="el-GR" sz="2000" dirty="0">
                    <a:latin typeface="Cambria" panose="02040503050406030204" pitchFamily="18" charset="0"/>
                    <a:ea typeface="Cambria" panose="02040503050406030204" pitchFamily="18" charset="0"/>
                  </a:rPr>
                  <a:t>. </a:t>
                </a:r>
                <a:endParaRPr lang="en-US" sz="2000" dirty="0">
                  <a:latin typeface="Cambria" panose="02040503050406030204" pitchFamily="18" charset="0"/>
                  <a:ea typeface="Cambria" panose="02040503050406030204" pitchFamily="18" charset="0"/>
                </a:endParaRPr>
              </a:p>
              <a:p>
                <a:endParaRPr lang="el-GR"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Τους θέτει όρο ότι για να πληρωθούν </a:t>
                </a:r>
                <a:r>
                  <a:rPr lang="el-GR" sz="2000" dirty="0">
                    <a:solidFill>
                      <a:srgbClr val="FF0000"/>
                    </a:solidFill>
                    <a:latin typeface="Cambria" panose="02040503050406030204" pitchFamily="18" charset="0"/>
                    <a:ea typeface="Cambria" panose="02040503050406030204" pitchFamily="18" charset="0"/>
                  </a:rPr>
                  <a:t>κανονικά τον μισθό τους κάθε μέρα </a:t>
                </a:r>
                <a:r>
                  <a:rPr lang="el-GR" sz="2000" dirty="0">
                    <a:latin typeface="Cambria" panose="02040503050406030204" pitchFamily="18" charset="0"/>
                    <a:ea typeface="Cambria" panose="02040503050406030204" pitchFamily="18" charset="0"/>
                  </a:rPr>
                  <a:t>θα πρέπει το κόστος εργασίας ανά μονάδα προϊόντος</a:t>
                </a:r>
                <a:r>
                  <a:rPr lang="el-GR" sz="2000" dirty="0">
                    <a:solidFill>
                      <a:srgbClr val="FF0000"/>
                    </a:solidFill>
                    <a:latin typeface="Cambria" panose="02040503050406030204" pitchFamily="18" charset="0"/>
                    <a:ea typeface="Cambria" panose="02040503050406030204" pitchFamily="18" charset="0"/>
                  </a:rPr>
                  <a:t> να μην υπερβαίνει το 0,4$. </a:t>
                </a:r>
                <a:endParaRPr lang="en-US" sz="2000" dirty="0">
                  <a:solidFill>
                    <a:srgbClr val="FF0000"/>
                  </a:solidFill>
                  <a:latin typeface="Cambria" panose="02040503050406030204" pitchFamily="18" charset="0"/>
                  <a:ea typeface="Cambria" panose="02040503050406030204" pitchFamily="18" charset="0"/>
                </a:endParaRPr>
              </a:p>
              <a:p>
                <a:endParaRPr lang="el-GR" sz="2000" dirty="0">
                  <a:solidFill>
                    <a:srgbClr val="FF0000"/>
                  </a:solidFill>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Εάν οι εργάτες δεν έχουν άμεση εικόνα για το πόσα ψάρια το δίχτυ ανεβάζει, αλλά γνωρίζουν  ότι κατά μέσο </a:t>
                </a:r>
                <a:r>
                  <a:rPr lang="el-GR" sz="2000" dirty="0">
                    <a:solidFill>
                      <a:srgbClr val="FF0000"/>
                    </a:solidFill>
                    <a:latin typeface="Cambria" panose="02040503050406030204" pitchFamily="18" charset="0"/>
                    <a:ea typeface="Cambria" panose="02040503050406030204" pitchFamily="18" charset="0"/>
                  </a:rPr>
                  <a:t>όρο ανεβάζει 4,5 λίβρες ψάρια με εύρος 4 με 5 λίβρες την φορά </a:t>
                </a:r>
                <a:r>
                  <a:rPr lang="el-GR" sz="2000" dirty="0">
                    <a:latin typeface="Cambria" panose="02040503050406030204" pitchFamily="18" charset="0"/>
                    <a:ea typeface="Cambria" panose="02040503050406030204" pitchFamily="18" charset="0"/>
                  </a:rPr>
                  <a:t>(εξαρτάται από  τυχαίους παράγοντες</a:t>
                </a:r>
                <a:r>
                  <a:rPr lang="en-US"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από μέρα σε μέρα). </a:t>
                </a:r>
                <a:endParaRPr lang="en-US" sz="2000" dirty="0">
                  <a:latin typeface="Cambria" panose="02040503050406030204" pitchFamily="18" charset="0"/>
                  <a:ea typeface="Cambria" panose="02040503050406030204" pitchFamily="18" charset="0"/>
                </a:endParaRPr>
              </a:p>
              <a:p>
                <a:endParaRPr lang="el-GR"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Βρείτε το επίπεδο έντασης της εργασίας που χρειάζεται </a:t>
                </a:r>
                <a:r>
                  <a:rPr lang="el-GR" sz="2000" dirty="0">
                    <a:solidFill>
                      <a:srgbClr val="FF0000"/>
                    </a:solidFill>
                    <a:latin typeface="Cambria" panose="02040503050406030204" pitchFamily="18" charset="0"/>
                    <a:ea typeface="Cambria" panose="02040503050406030204" pitchFamily="18" charset="0"/>
                  </a:rPr>
                  <a:t>για να πάρουν με βεβαιότητα κάθε μέρα τον μισθό τους </a:t>
                </a:r>
                <a:r>
                  <a:rPr lang="el-GR" sz="2000" dirty="0">
                    <a:latin typeface="Cambria" panose="02040503050406030204" pitchFamily="18" charset="0"/>
                    <a:ea typeface="Cambria" panose="02040503050406030204" pitchFamily="18" charset="0"/>
                  </a:rPr>
                  <a:t>(δεδομένου ότι δεν γνωρίζουν πόσες λίβρες ανεβάζει το δίχτυ πριν το τέλος της ημέρας που γίνεται η καταμέτρηση)</a:t>
                </a:r>
                <a:endParaRPr lang="en-US" sz="2000" dirty="0">
                  <a:latin typeface="Cambria" panose="02040503050406030204" pitchFamily="18" charset="0"/>
                  <a:ea typeface="Cambria" panose="02040503050406030204" pitchFamily="18" charset="0"/>
                </a:endParaRPr>
              </a:p>
              <a:p>
                <a:endParaRPr lang="en-US" sz="2000" dirty="0">
                  <a:latin typeface="Cambria" panose="02040503050406030204" pitchFamily="18" charset="0"/>
                  <a:ea typeface="Cambria" panose="02040503050406030204" pitchFamily="18" charset="0"/>
                </a:endParaRPr>
              </a:p>
              <a:p>
                <a:pPr marL="0" lvl="0" indent="0">
                  <a:buNone/>
                  <a:defRPr/>
                </a:pPr>
                <a14:m>
                  <m:oMathPara xmlns:m="http://schemas.openxmlformats.org/officeDocument/2006/math">
                    <m:oMathParaPr>
                      <m:jc m:val="centerGroup"/>
                    </m:oMathParaPr>
                    <m:oMath xmlns:m="http://schemas.openxmlformats.org/officeDocument/2006/math">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0,4</m:t>
                      </m:r>
                      <m:r>
                        <a:rPr kumimoji="0" lang="el-GR" sz="2000" b="0" i="1" u="none" strike="noStrike" kern="1200" cap="none" spc="0" normalizeH="0" baseline="0" noProof="0">
                          <a:ln>
                            <a:noFill/>
                          </a:ln>
                          <a:solidFill>
                            <a:prstClr val="black"/>
                          </a:solidFill>
                          <a:effectLst/>
                          <a:uLnTx/>
                          <a:uFillTx/>
                          <a:latin typeface="Cambria Math"/>
                        </a:rPr>
                        <m:t>=</m:t>
                      </m:r>
                      <m:f>
                        <m:f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10</m:t>
                          </m:r>
                        </m:num>
                        <m:den>
                          <m:r>
                            <a:rPr kumimoji="0" lang="en-US" sz="2000" b="0" i="1" u="none" strike="noStrike" kern="1200" cap="none" spc="0" normalizeH="0" baseline="0" noProof="0">
                              <a:ln>
                                <a:noFill/>
                              </a:ln>
                              <a:solidFill>
                                <a:prstClr val="black"/>
                              </a:solidFill>
                              <a:effectLst/>
                              <a:uLnTx/>
                              <a:uFillTx/>
                              <a:latin typeface="Cambria Math"/>
                            </a:rPr>
                            <m:t>𝑒</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rPr>
                            <m:t>𝑥</m:t>
                          </m:r>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rPr>
                            <m:t>4</m:t>
                          </m:r>
                        </m:den>
                      </m:f>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rPr>
                        <m:t> </m:t>
                      </m:r>
                      <m:r>
                        <a:rPr lang="en-US" sz="2000" i="1">
                          <a:solidFill>
                            <a:prstClr val="black"/>
                          </a:solidFill>
                          <a:latin typeface="Cambria Math" panose="02040503050406030204" pitchFamily="18" charset="0"/>
                        </a:rPr>
                        <m:t> </m:t>
                      </m:r>
                      <m:r>
                        <a:rPr lang="en-US" sz="2000" i="1">
                          <a:solidFill>
                            <a:prstClr val="black"/>
                          </a:solidFill>
                          <a:latin typeface="Cambria Math" panose="02040503050406030204" pitchFamily="18" charset="0"/>
                        </a:rPr>
                        <m:t>𝑒</m:t>
                      </m:r>
                      <m:r>
                        <a:rPr lang="en-US" sz="2000" i="1">
                          <a:solidFill>
                            <a:prstClr val="black"/>
                          </a:solidFill>
                          <a:latin typeface="Cambria Math" panose="02040503050406030204" pitchFamily="18" charset="0"/>
                        </a:rPr>
                        <m:t>=6.25</m:t>
                      </m:r>
                    </m:oMath>
                  </m:oMathPara>
                </a14:m>
                <a:endParaRPr lang="el-GR" sz="2000" dirty="0">
                  <a:latin typeface="Cambria" panose="02040503050406030204" pitchFamily="18" charset="0"/>
                  <a:ea typeface="Cambria" panose="02040503050406030204" pitchFamily="18" charset="0"/>
                </a:endParaRPr>
              </a:p>
              <a:p>
                <a:endParaRPr lang="en-GB" sz="2000" dirty="0">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A775CB68-0500-AFDB-3254-087479915AFD}"/>
                  </a:ext>
                </a:extLst>
              </p:cNvPr>
              <p:cNvSpPr>
                <a:spLocks noGrp="1" noRot="1" noChangeAspect="1" noMove="1" noResize="1" noEditPoints="1" noAdjustHandles="1" noChangeArrowheads="1" noChangeShapeType="1" noTextEdit="1"/>
              </p:cNvSpPr>
              <p:nvPr>
                <p:ph idx="1"/>
              </p:nvPr>
            </p:nvSpPr>
            <p:spPr>
              <a:xfrm>
                <a:off x="152400" y="550333"/>
                <a:ext cx="11658600" cy="5626630"/>
              </a:xfrm>
              <a:blipFill>
                <a:blip r:embed="rId2"/>
                <a:stretch>
                  <a:fillRect l="-470" t="-1083" r="-418"/>
                </a:stretch>
              </a:blipFill>
            </p:spPr>
            <p:txBody>
              <a:bodyPr/>
              <a:lstStyle/>
              <a:p>
                <a:r>
                  <a:rPr lang="en-GB">
                    <a:noFill/>
                  </a:rPr>
                  <a:t> </a:t>
                </a:r>
              </a:p>
            </p:txBody>
          </p:sp>
        </mc:Fallback>
      </mc:AlternateContent>
    </p:spTree>
    <p:extLst>
      <p:ext uri="{BB962C8B-B14F-4D97-AF65-F5344CB8AC3E}">
        <p14:creationId xmlns:p14="http://schemas.microsoft.com/office/powerpoint/2010/main" val="1054871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07D8AE8-EE50-6386-29A3-1D8907383A2C}"/>
                  </a:ext>
                </a:extLst>
              </p:cNvPr>
              <p:cNvSpPr>
                <a:spLocks noGrp="1"/>
              </p:cNvSpPr>
              <p:nvPr>
                <p:ph idx="1"/>
              </p:nvPr>
            </p:nvSpPr>
            <p:spPr>
              <a:xfrm>
                <a:off x="838200" y="389467"/>
                <a:ext cx="10515600" cy="5787496"/>
              </a:xfrm>
            </p:spPr>
            <p:txBody>
              <a:bodyPr>
                <a:normAutofit/>
              </a:bodyPr>
              <a:lstStyle/>
              <a:p>
                <a:r>
                  <a:rPr lang="el-GR" sz="2000" dirty="0">
                    <a:latin typeface="Cambria" panose="02040503050406030204" pitchFamily="18" charset="0"/>
                    <a:ea typeface="Cambria" panose="02040503050406030204" pitchFamily="18" charset="0"/>
                  </a:rPr>
                  <a:t>Βρείτε το </a:t>
                </a:r>
                <a:r>
                  <a:rPr lang="el-GR" sz="2000" dirty="0">
                    <a:solidFill>
                      <a:srgbClr val="FF0000"/>
                    </a:solidFill>
                    <a:latin typeface="Cambria" panose="02040503050406030204" pitchFamily="18" charset="0"/>
                    <a:ea typeface="Cambria" panose="02040503050406030204" pitchFamily="18" charset="0"/>
                  </a:rPr>
                  <a:t>μέσο ποσοστό κέρδους </a:t>
                </a:r>
                <a:r>
                  <a:rPr lang="el-GR" sz="2000" dirty="0">
                    <a:latin typeface="Cambria" panose="02040503050406030204" pitchFamily="18" charset="0"/>
                    <a:ea typeface="Cambria" panose="02040503050406030204" pitchFamily="18" charset="0"/>
                  </a:rPr>
                  <a:t>όταν έχει αυτόν τον όρο η σύμβαση εργασίας</a:t>
                </a:r>
              </a:p>
              <a:p>
                <a:pPr marL="0" indent="0">
                  <a:buNone/>
                </a:pPr>
                <a:endParaRPr lang="el-GR" sz="2000" dirty="0">
                  <a:latin typeface="Cambria" panose="02040503050406030204" pitchFamily="18" charset="0"/>
                  <a:ea typeface="Cambria" panose="02040503050406030204" pitchFamily="18" charset="0"/>
                </a:endParaRPr>
              </a:p>
              <a:p>
                <a:pPr lvl="0">
                  <a:defRPr/>
                </a:pPr>
                <a14:m>
                  <m:oMath xmlns:m="http://schemas.openxmlformats.org/officeDocument/2006/math">
                    <m:r>
                      <a:rPr kumimoji="0" lang="en-US" sz="2000" b="0" i="1" u="none" strike="noStrike" kern="1200" cap="none" spc="0" normalizeH="0" baseline="0" noProof="0" smtClean="0">
                        <a:ln>
                          <a:noFill/>
                        </a:ln>
                        <a:solidFill>
                          <a:prstClr val="black"/>
                        </a:solidFill>
                        <a:effectLst/>
                        <a:uLnTx/>
                        <a:uFillTx/>
                        <a:latin typeface="Cambria Math"/>
                      </a:rPr>
                      <m:t>𝑟</m:t>
                    </m:r>
                    <m:r>
                      <a:rPr kumimoji="0" lang="en-US" sz="2000" b="0" i="1" u="none" strike="noStrike" kern="1200" cap="none" spc="0" normalizeH="0" baseline="0" noProof="0" smtClean="0">
                        <a:ln>
                          <a:noFill/>
                        </a:ln>
                        <a:solidFill>
                          <a:prstClr val="black"/>
                        </a:solidFill>
                        <a:effectLst/>
                        <a:uLnTx/>
                        <a:uFillTx/>
                        <a:latin typeface="Cambria Math"/>
                      </a:rPr>
                      <m:t>=</m:t>
                    </m:r>
                    <m:f>
                      <m:f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2000" b="0" i="1" u="none" strike="noStrike" kern="1200" cap="none" spc="0" normalizeH="0" baseline="0" noProof="0">
                            <a:ln>
                              <a:noFill/>
                            </a:ln>
                            <a:solidFill>
                              <a:prstClr val="black"/>
                            </a:solidFill>
                            <a:effectLst/>
                            <a:uLnTx/>
                            <a:uFillTx/>
                            <a:latin typeface="Cambria Math"/>
                          </a:rPr>
                          <m:t>𝑦</m:t>
                        </m:r>
                        <m:r>
                          <a:rPr kumimoji="0" lang="en-US" sz="2000" b="0" i="1" u="none" strike="noStrike" kern="1200" cap="none" spc="0" normalizeH="0" baseline="0" noProof="0">
                            <a:ln>
                              <a:noFill/>
                            </a:ln>
                            <a:solidFill>
                              <a:prstClr val="black"/>
                            </a:solidFill>
                            <a:effectLst/>
                            <a:uLnTx/>
                            <a:uFillTx/>
                            <a:latin typeface="Cambria Math"/>
                          </a:rPr>
                          <m:t>−</m:t>
                        </m:r>
                        <m:r>
                          <a:rPr kumimoji="0" lang="en-US" sz="2000" b="0" i="1" u="none" strike="noStrike" kern="1200" cap="none" spc="0" normalizeH="0" baseline="0" noProof="0">
                            <a:ln>
                              <a:noFill/>
                            </a:ln>
                            <a:solidFill>
                              <a:prstClr val="black"/>
                            </a:solidFill>
                            <a:effectLst/>
                            <a:uLnTx/>
                            <a:uFillTx/>
                            <a:latin typeface="Cambria Math"/>
                          </a:rPr>
                          <m:t>𝑤</m:t>
                        </m:r>
                      </m:num>
                      <m:den>
                        <m:r>
                          <a:rPr kumimoji="0" lang="en-US" sz="2000" b="0" i="1" u="none" strike="noStrike" kern="1200" cap="none" spc="0" normalizeH="0" baseline="0" noProof="0">
                            <a:ln>
                              <a:noFill/>
                            </a:ln>
                            <a:solidFill>
                              <a:prstClr val="black"/>
                            </a:solidFill>
                            <a:effectLst/>
                            <a:uLnTx/>
                            <a:uFillTx/>
                            <a:latin typeface="Cambria Math"/>
                          </a:rPr>
                          <m:t>𝑘</m:t>
                        </m:r>
                      </m:den>
                    </m:f>
                    <m:r>
                      <a:rPr kumimoji="0" lang="en-US" sz="2000" b="0" i="1" u="none" strike="noStrike" kern="1200" cap="none" spc="0" normalizeH="0" baseline="0" noProof="0">
                        <a:ln>
                          <a:noFill/>
                        </a:ln>
                        <a:solidFill>
                          <a:prstClr val="black"/>
                        </a:solidFill>
                        <a:effectLst/>
                        <a:uLnTx/>
                        <a:uFillTx/>
                        <a:latin typeface="Cambria Math"/>
                      </a:rPr>
                      <m:t>=</m:t>
                    </m:r>
                    <m:f>
                      <m:f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fPr>
                      <m:num>
                        <m:d>
                          <m:d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dPr>
                          <m:e>
                            <m:sSub>
                              <m:sSubPr>
                                <m:ctrlP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rPr>
                                </m:ctrlPr>
                              </m:sSubPr>
                              <m:e>
                                <m:r>
                                  <m:rPr>
                                    <m:sty m:val="p"/>
                                  </m:rPr>
                                  <a:rPr kumimoji="0" lang="en-US" sz="2000" b="0" i="0" u="none" strike="noStrike" kern="1200" cap="none" spc="0" normalizeH="0" baseline="0" noProof="0" smtClean="0">
                                    <a:ln>
                                      <a:noFill/>
                                    </a:ln>
                                    <a:solidFill>
                                      <a:prstClr val="black"/>
                                    </a:solidFill>
                                    <a:effectLst/>
                                    <a:uLnTx/>
                                    <a:uFillTx/>
                                    <a:latin typeface="Cambria Math" panose="02040503050406030204" pitchFamily="18" charset="0"/>
                                  </a:rPr>
                                  <m:t>P</m:t>
                                </m:r>
                              </m:e>
                              <m:sub>
                                <m:r>
                                  <a:rPr kumimoji="0" lang="en-US" sz="2000" b="0" i="1" u="none" strike="noStrike" kern="1200" cap="none" spc="0" normalizeH="0" baseline="0" noProof="0" smtClean="0">
                                    <a:ln>
                                      <a:noFill/>
                                    </a:ln>
                                    <a:solidFill>
                                      <a:prstClr val="black"/>
                                    </a:solidFill>
                                    <a:effectLst/>
                                    <a:uLnTx/>
                                    <a:uFillTx/>
                                    <a:latin typeface="Cambria Math" panose="02040503050406030204" pitchFamily="18" charset="0"/>
                                  </a:rPr>
                                  <m:t>𝑧</m:t>
                                </m:r>
                              </m:sub>
                            </m:sSub>
                            <m:r>
                              <a:rPr kumimoji="0" lang="en-US" sz="2000" b="0" i="1" u="none" strike="noStrike" kern="1200" cap="none" spc="0" normalizeH="0" baseline="0" noProof="0">
                                <a:ln>
                                  <a:noFill/>
                                </a:ln>
                                <a:solidFill>
                                  <a:prstClr val="black"/>
                                </a:solidFill>
                                <a:effectLst/>
                                <a:uLnTx/>
                                <a:uFillTx/>
                                <a:latin typeface="Cambria Math"/>
                              </a:rPr>
                              <m:t>𝑒𝑓</m:t>
                            </m:r>
                          </m:e>
                        </m:d>
                        <m:r>
                          <a:rPr kumimoji="0" lang="en-US" sz="2000" b="0" i="1" u="none" strike="noStrike" kern="1200" cap="none" spc="0" normalizeH="0" baseline="0" noProof="0">
                            <a:ln>
                              <a:noFill/>
                            </a:ln>
                            <a:solidFill>
                              <a:prstClr val="black"/>
                            </a:solidFill>
                            <a:effectLst/>
                            <a:uLnTx/>
                            <a:uFillTx/>
                            <a:latin typeface="Cambria Math"/>
                          </a:rPr>
                          <m:t>−</m:t>
                        </m:r>
                        <m:d>
                          <m:d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dPr>
                          <m:e>
                            <m:sSub>
                              <m:sSubPr>
                                <m:ctrlPr>
                                  <a:rPr lang="en-US" sz="2000" i="1">
                                    <a:solidFill>
                                      <a:prstClr val="black"/>
                                    </a:solidFill>
                                    <a:latin typeface="Cambria Math" panose="02040503050406030204" pitchFamily="18" charset="0"/>
                                  </a:rPr>
                                </m:ctrlPr>
                              </m:sSubPr>
                              <m:e>
                                <m:r>
                                  <m:rPr>
                                    <m:sty m:val="p"/>
                                  </m:rPr>
                                  <a:rPr lang="en-US" sz="2000">
                                    <a:solidFill>
                                      <a:prstClr val="black"/>
                                    </a:solidFill>
                                    <a:latin typeface="Cambria Math" panose="02040503050406030204" pitchFamily="18" charset="0"/>
                                  </a:rPr>
                                  <m:t>P</m:t>
                                </m:r>
                              </m:e>
                              <m:sub>
                                <m:r>
                                  <a:rPr lang="en-US" sz="2000" b="0" i="1" smtClean="0">
                                    <a:solidFill>
                                      <a:prstClr val="black"/>
                                    </a:solidFill>
                                    <a:latin typeface="Cambria Math" panose="02040503050406030204" pitchFamily="18" charset="0"/>
                                  </a:rPr>
                                  <m:t>𝑚</m:t>
                                </m:r>
                              </m:sub>
                            </m:sSub>
                            <m:r>
                              <a:rPr kumimoji="0" lang="en-US" sz="2000" b="0" i="1" u="none" strike="noStrike" kern="1200" cap="none" spc="0" normalizeH="0" baseline="0" noProof="0">
                                <a:ln>
                                  <a:noFill/>
                                </a:ln>
                                <a:solidFill>
                                  <a:prstClr val="black"/>
                                </a:solidFill>
                                <a:effectLst/>
                                <a:uLnTx/>
                                <a:uFillTx/>
                                <a:latin typeface="Cambria Math"/>
                              </a:rPr>
                              <m:t>𝑚</m:t>
                            </m:r>
                          </m:e>
                        </m:d>
                        <m:r>
                          <a:rPr kumimoji="0" lang="en-US" sz="2000" b="0" i="1" u="none" strike="noStrike" kern="1200" cap="none" spc="0" normalizeH="0" baseline="0" noProof="0">
                            <a:ln>
                              <a:noFill/>
                            </a:ln>
                            <a:solidFill>
                              <a:prstClr val="black"/>
                            </a:solidFill>
                            <a:effectLst/>
                            <a:uLnTx/>
                            <a:uFillTx/>
                            <a:latin typeface="Cambria Math"/>
                          </a:rPr>
                          <m:t>−</m:t>
                        </m:r>
                        <m:r>
                          <a:rPr kumimoji="0" lang="en-US" sz="2000" b="0" i="1" u="none" strike="noStrike" kern="1200" cap="none" spc="0" normalizeH="0" baseline="0" noProof="0">
                            <a:ln>
                              <a:noFill/>
                            </a:ln>
                            <a:solidFill>
                              <a:prstClr val="black"/>
                            </a:solidFill>
                            <a:effectLst/>
                            <a:uLnTx/>
                            <a:uFillTx/>
                            <a:latin typeface="Cambria Math"/>
                          </a:rPr>
                          <m:t>𝑤</m:t>
                        </m:r>
                      </m:num>
                      <m:den>
                        <m:r>
                          <a:rPr kumimoji="0" lang="en-US" sz="2000" b="0" i="1" u="none" strike="noStrike" kern="1200" cap="none" spc="0" normalizeH="0" baseline="0" noProof="0">
                            <a:ln>
                              <a:noFill/>
                            </a:ln>
                            <a:solidFill>
                              <a:prstClr val="black"/>
                            </a:solidFill>
                            <a:effectLst/>
                            <a:uLnTx/>
                            <a:uFillTx/>
                            <a:latin typeface="Cambria Math"/>
                          </a:rPr>
                          <m:t>𝑘</m:t>
                        </m:r>
                      </m:den>
                    </m:f>
                  </m:oMath>
                </a14:m>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l-GR"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14:m>
                  <m:oMath xmlns:m="http://schemas.openxmlformats.org/officeDocument/2006/math">
                    <m:f>
                      <m:f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fPr>
                      <m:num>
                        <m:d>
                          <m:d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dPr>
                          <m:e>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m:t>
                            </m:r>
                            <m:r>
                              <m:rPr>
                                <m:sty m:val="p"/>
                              </m:rP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4,5</m:t>
                            </m:r>
                            <m:r>
                              <m:rPr>
                                <m:sty m:val="p"/>
                              </m:rP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6,25</m:t>
                            </m:r>
                          </m:e>
                        </m:d>
                        <m:r>
                          <a:rPr kumimoji="0" lang="en-US" sz="2000" b="0" i="1" u="none" strike="noStrike" kern="1200" cap="none" spc="0" normalizeH="0" baseline="0" noProof="0">
                            <a:ln>
                              <a:noFill/>
                            </a:ln>
                            <a:solidFill>
                              <a:prstClr val="black"/>
                            </a:solidFill>
                            <a:effectLst/>
                            <a:uLnTx/>
                            <a:uFillTx/>
                            <a:latin typeface="Cambria Math"/>
                          </a:rPr>
                          <m:t>−</m:t>
                        </m:r>
                        <m:d>
                          <m:d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dPr>
                          <m:e>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12,5</m:t>
                            </m:r>
                            <m:r>
                              <m:rPr>
                                <m:sty m:val="p"/>
                              </m:rP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1</m:t>
                            </m:r>
                          </m:e>
                        </m:d>
                        <m:r>
                          <a:rPr kumimoji="0" lang="en-US" sz="2000" b="0" i="1" u="none" strike="noStrike" kern="1200" cap="none" spc="0" normalizeH="0" baseline="0" noProof="0">
                            <a:ln>
                              <a:noFill/>
                            </a:ln>
                            <a:solidFill>
                              <a:prstClr val="black"/>
                            </a:solidFill>
                            <a:effectLst/>
                            <a:uLnTx/>
                            <a:uFillTx/>
                            <a:latin typeface="Cambria Math"/>
                          </a:rPr>
                          <m:t>−</m:t>
                        </m:r>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10</m:t>
                        </m:r>
                      </m:num>
                      <m:den>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12,5</m:t>
                        </m:r>
                      </m:den>
                    </m:f>
                  </m:oMath>
                </a14:m>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l-GR"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lang="el-GR" sz="2000" dirty="0">
                    <a:solidFill>
                      <a:prstClr val="black"/>
                    </a:solidFill>
                    <a:latin typeface="Cambria" panose="02040503050406030204" pitchFamily="18" charset="0"/>
                    <a:ea typeface="Cambria" panose="02040503050406030204" pitchFamily="18" charset="0"/>
                  </a:rPr>
                  <a:t>45</a:t>
                </a:r>
                <a:r>
                  <a:rPr kumimoji="0" lang="el-GR"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a:p>
                <a:endParaRPr lang="el-GR"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Παρατηρήστε ότι εδώ το</a:t>
                </a:r>
                <a:r>
                  <a:rPr lang="en-US" sz="2000" dirty="0">
                    <a:latin typeface="Cambria" panose="02040503050406030204" pitchFamily="18" charset="0"/>
                    <a:ea typeface="Cambria" panose="02040503050406030204" pitchFamily="18" charset="0"/>
                  </a:rPr>
                  <a:t> f=4</a:t>
                </a:r>
                <a:r>
                  <a:rPr lang="el-GR" sz="2000" dirty="0">
                    <a:latin typeface="Cambria" panose="02040503050406030204" pitchFamily="18" charset="0"/>
                    <a:ea typeface="Cambria" panose="02040503050406030204" pitchFamily="18" charset="0"/>
                  </a:rPr>
                  <a:t>,</a:t>
                </a:r>
                <a:r>
                  <a:rPr lang="en-US" sz="2000" dirty="0">
                    <a:latin typeface="Cambria" panose="02040503050406030204" pitchFamily="18" charset="0"/>
                    <a:ea typeface="Cambria" panose="02040503050406030204" pitchFamily="18" charset="0"/>
                  </a:rPr>
                  <a:t>5, </a:t>
                </a:r>
                <a:r>
                  <a:rPr lang="el-GR" sz="2000" dirty="0">
                    <a:latin typeface="Cambria" panose="02040503050406030204" pitchFamily="18" charset="0"/>
                    <a:ea typeface="Cambria" panose="02040503050406030204" pitchFamily="18" charset="0"/>
                  </a:rPr>
                  <a:t>και το </a:t>
                </a:r>
                <a:r>
                  <a:rPr lang="en-US" sz="2000" dirty="0">
                    <a:latin typeface="Cambria" panose="02040503050406030204" pitchFamily="18" charset="0"/>
                    <a:ea typeface="Cambria" panose="02040503050406030204" pitchFamily="18" charset="0"/>
                  </a:rPr>
                  <a:t>e=6</a:t>
                </a:r>
                <a:r>
                  <a:rPr lang="el-GR" sz="2000" dirty="0">
                    <a:latin typeface="Cambria" panose="02040503050406030204" pitchFamily="18" charset="0"/>
                    <a:ea typeface="Cambria" panose="02040503050406030204" pitchFamily="18" charset="0"/>
                  </a:rPr>
                  <a:t>,</a:t>
                </a:r>
                <a:r>
                  <a:rPr lang="en-US" sz="2000" dirty="0">
                    <a:latin typeface="Cambria" panose="02040503050406030204" pitchFamily="18" charset="0"/>
                    <a:ea typeface="Cambria" panose="02040503050406030204" pitchFamily="18" charset="0"/>
                  </a:rPr>
                  <a:t>25</a:t>
                </a:r>
                <a:r>
                  <a:rPr lang="el-GR" sz="2000" dirty="0">
                    <a:latin typeface="Cambria" panose="02040503050406030204" pitchFamily="18" charset="0"/>
                    <a:ea typeface="Cambria" panose="02040503050406030204" pitchFamily="18" charset="0"/>
                  </a:rPr>
                  <a:t>. Τα κέρδη της εταιρίας </a:t>
                </a:r>
                <a:r>
                  <a:rPr lang="el-GR" sz="2000" dirty="0">
                    <a:solidFill>
                      <a:srgbClr val="FF0000"/>
                    </a:solidFill>
                    <a:latin typeface="Cambria" panose="02040503050406030204" pitchFamily="18" charset="0"/>
                    <a:ea typeface="Cambria" panose="02040503050406030204" pitchFamily="18" charset="0"/>
                  </a:rPr>
                  <a:t>αυξήθηκαν</a:t>
                </a:r>
                <a:r>
                  <a:rPr lang="el-GR" sz="2000" dirty="0">
                    <a:latin typeface="Cambria" panose="02040503050406030204" pitchFamily="18" charset="0"/>
                    <a:ea typeface="Cambria" panose="02040503050406030204" pitchFamily="18" charset="0"/>
                  </a:rPr>
                  <a:t> με την </a:t>
                </a:r>
                <a:r>
                  <a:rPr lang="el-GR" sz="2000" dirty="0">
                    <a:solidFill>
                      <a:srgbClr val="FF0000"/>
                    </a:solidFill>
                    <a:latin typeface="Cambria" panose="02040503050406030204" pitchFamily="18" charset="0"/>
                    <a:ea typeface="Cambria" panose="02040503050406030204" pitchFamily="18" charset="0"/>
                  </a:rPr>
                  <a:t>ανασφάλεια</a:t>
                </a:r>
                <a:r>
                  <a:rPr lang="el-GR" sz="2000" dirty="0">
                    <a:latin typeface="Cambria" panose="02040503050406030204" pitchFamily="18" charset="0"/>
                    <a:ea typeface="Cambria" panose="02040503050406030204" pitchFamily="18" charset="0"/>
                  </a:rPr>
                  <a:t> της κάθε ψαριάς λόγω της ρήτρας του συμβολαίου για ελάχιστο κόστος εργασίας ανά μονάδα προϊόντος για να αποδοθούν οι μισθοί στους εργάτες.</a:t>
                </a:r>
              </a:p>
              <a:p>
                <a:pPr marL="0" indent="0">
                  <a:buNone/>
                </a:pPr>
                <a:r>
                  <a:rPr lang="el-GR" sz="2000" dirty="0">
                    <a:latin typeface="Cambria" panose="02040503050406030204" pitchFamily="18" charset="0"/>
                    <a:ea typeface="Cambria" panose="02040503050406030204" pitchFamily="18" charset="0"/>
                  </a:rPr>
                  <a:t> </a:t>
                </a:r>
              </a:p>
              <a:p>
                <a:r>
                  <a:rPr lang="el-GR" sz="2000" dirty="0">
                    <a:latin typeface="Cambria" panose="02040503050406030204" pitchFamily="18" charset="0"/>
                    <a:ea typeface="Cambria" panose="02040503050406030204" pitchFamily="18" charset="0"/>
                  </a:rPr>
                  <a:t>Μια εταιρεία που δεν έχει αυτόν τον όρο και αναμένει μέση ένταση  εργασίας (</a:t>
                </a:r>
                <a:r>
                  <a:rPr lang="en-US" sz="2000" dirty="0">
                    <a:latin typeface="Cambria" panose="02040503050406030204" pitchFamily="18" charset="0"/>
                    <a:ea typeface="Cambria" panose="02040503050406030204" pitchFamily="18" charset="0"/>
                  </a:rPr>
                  <a:t>e=</a:t>
                </a:r>
                <a:r>
                  <a:rPr lang="el-GR" sz="2000" dirty="0">
                    <a:latin typeface="Cambria" panose="02040503050406030204" pitchFamily="18" charset="0"/>
                    <a:ea typeface="Cambria" panose="02040503050406030204" pitchFamily="18" charset="0"/>
                  </a:rPr>
                  <a:t>5) θα έχει μέσο ποσοστό κέρδους</a:t>
                </a:r>
                <a:endParaRPr lang="en-US" sz="2000" dirty="0">
                  <a:latin typeface="Cambria" panose="02040503050406030204" pitchFamily="18" charset="0"/>
                  <a:ea typeface="Cambria" panose="02040503050406030204" pitchFamily="18" charset="0"/>
                </a:endParaRPr>
              </a:p>
              <a:p>
                <a:endParaRPr lang="el-GR" sz="2000" dirty="0">
                  <a:latin typeface="Cambria" panose="02040503050406030204" pitchFamily="18" charset="0"/>
                  <a:ea typeface="Cambria"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14:m>
                  <m:oMath xmlns:m="http://schemas.openxmlformats.org/officeDocument/2006/math">
                    <m:r>
                      <a:rPr kumimoji="0" lang="en-US" sz="2000" b="0" i="1" u="none" strike="noStrike" kern="1200" cap="none" spc="0" normalizeH="0" baseline="0" noProof="0" smtClean="0">
                        <a:ln>
                          <a:noFill/>
                        </a:ln>
                        <a:solidFill>
                          <a:prstClr val="black"/>
                        </a:solidFill>
                        <a:effectLst/>
                        <a:uLnTx/>
                        <a:uFillTx/>
                        <a:latin typeface="Cambria Math"/>
                      </a:rPr>
                      <m:t>𝑟</m:t>
                    </m:r>
                    <m:r>
                      <a:rPr kumimoji="0" lang="en-US" sz="2000" b="0" i="1" u="none" strike="noStrike" kern="1200" cap="none" spc="0" normalizeH="0" baseline="0" noProof="0" smtClean="0">
                        <a:ln>
                          <a:noFill/>
                        </a:ln>
                        <a:solidFill>
                          <a:prstClr val="black"/>
                        </a:solidFill>
                        <a:effectLst/>
                        <a:uLnTx/>
                        <a:uFillTx/>
                        <a:latin typeface="Cambria Math"/>
                      </a:rPr>
                      <m:t>=</m:t>
                    </m:r>
                    <m:f>
                      <m:f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fPr>
                      <m:num>
                        <m:d>
                          <m:d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dPr>
                          <m:e>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m:t>
                            </m:r>
                            <m:r>
                              <m:rPr>
                                <m:sty m:val="p"/>
                              </m:rP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4,5</m:t>
                            </m:r>
                            <m:r>
                              <m:rPr>
                                <m:sty m:val="p"/>
                              </m:rP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5</m:t>
                            </m:r>
                          </m:e>
                        </m:d>
                        <m:r>
                          <a:rPr kumimoji="0" lang="en-US" sz="2000" b="0" i="1" u="none" strike="noStrike" kern="1200" cap="none" spc="0" normalizeH="0" baseline="0" noProof="0">
                            <a:ln>
                              <a:noFill/>
                            </a:ln>
                            <a:solidFill>
                              <a:prstClr val="black"/>
                            </a:solidFill>
                            <a:effectLst/>
                            <a:uLnTx/>
                            <a:uFillTx/>
                            <a:latin typeface="Cambria Math"/>
                          </a:rPr>
                          <m:t>−</m:t>
                        </m:r>
                        <m:d>
                          <m:dPr>
                            <m:ctrlPr>
                              <a:rPr kumimoji="0" lang="en-US" sz="2000" b="0" i="1" u="none" strike="noStrike" kern="1200" cap="none" spc="0" normalizeH="0" baseline="0" noProof="0">
                                <a:ln>
                                  <a:noFill/>
                                </a:ln>
                                <a:solidFill>
                                  <a:prstClr val="black"/>
                                </a:solidFill>
                                <a:effectLst/>
                                <a:uLnTx/>
                                <a:uFillTx/>
                                <a:latin typeface="Cambria Math" panose="02040503050406030204" pitchFamily="18" charset="0"/>
                              </a:rPr>
                            </m:ctrlPr>
                          </m:dPr>
                          <m:e>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12,5</m:t>
                            </m:r>
                            <m:r>
                              <m:rPr>
                                <m:sty m:val="p"/>
                              </m:rP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2000" b="0" i="0" u="none" strike="noStrike" kern="1200" cap="none" spc="0" normalizeH="0" baseline="0" noProof="0" smtClean="0">
                                <a:ln>
                                  <a:noFill/>
                                </a:ln>
                                <a:solidFill>
                                  <a:prstClr val="black"/>
                                </a:solidFill>
                                <a:effectLst/>
                                <a:uLnTx/>
                                <a:uFillTx/>
                                <a:latin typeface="Cambria Math" panose="02040503050406030204" pitchFamily="18" charset="0"/>
                              </a:rPr>
                              <m:t>1</m:t>
                            </m:r>
                          </m:e>
                        </m:d>
                        <m:r>
                          <a:rPr kumimoji="0" lang="en-US" sz="2000" b="0" i="1" u="none" strike="noStrike" kern="1200" cap="none" spc="0" normalizeH="0" baseline="0" noProof="0">
                            <a:ln>
                              <a:noFill/>
                            </a:ln>
                            <a:solidFill>
                              <a:prstClr val="black"/>
                            </a:solidFill>
                            <a:effectLst/>
                            <a:uLnTx/>
                            <a:uFillTx/>
                            <a:latin typeface="Cambria Math"/>
                          </a:rPr>
                          <m:t>−</m:t>
                        </m:r>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10</m:t>
                        </m:r>
                      </m:num>
                      <m:den>
                        <m:r>
                          <a:rPr kumimoji="0" lang="el-GR" sz="2000" b="0" i="1" u="none" strike="noStrike" kern="1200" cap="none" spc="0" normalizeH="0" baseline="0" noProof="0" smtClean="0">
                            <a:ln>
                              <a:noFill/>
                            </a:ln>
                            <a:solidFill>
                              <a:prstClr val="black"/>
                            </a:solidFill>
                            <a:effectLst/>
                            <a:uLnTx/>
                            <a:uFillTx/>
                            <a:latin typeface="Cambria Math" panose="02040503050406030204" pitchFamily="18" charset="0"/>
                          </a:rPr>
                          <m:t>12,5</m:t>
                        </m:r>
                      </m:den>
                    </m:f>
                  </m:oMath>
                </a14:m>
                <a:r>
                  <a:rPr kumimoji="0" lang="el-GR"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r>
                  <a:rPr lang="el-GR" sz="2000" dirty="0">
                    <a:solidFill>
                      <a:prstClr val="black"/>
                    </a:solidFill>
                    <a:latin typeface="Cambria" panose="02040503050406030204" pitchFamily="18" charset="0"/>
                    <a:ea typeface="Cambria" panose="02040503050406030204" pitchFamily="18" charset="0"/>
                  </a:rPr>
                  <a:t>0</a:t>
                </a:r>
                <a:r>
                  <a:rPr kumimoji="0" lang="el-GR"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a:p>
                <a:endParaRPr lang="el-GR" sz="2000" dirty="0">
                  <a:latin typeface="Cambria" panose="02040503050406030204" pitchFamily="18" charset="0"/>
                  <a:ea typeface="Cambria" panose="02040503050406030204" pitchFamily="18" charset="0"/>
                </a:endParaRPr>
              </a:p>
              <a:p>
                <a:pPr marL="0" indent="0">
                  <a:buNone/>
                </a:pPr>
                <a:endParaRPr lang="el-GR" sz="2000" dirty="0">
                  <a:latin typeface="Cambria" panose="02040503050406030204" pitchFamily="18" charset="0"/>
                  <a:ea typeface="Cambria" panose="02040503050406030204" pitchFamily="18" charset="0"/>
                </a:endParaRPr>
              </a:p>
              <a:p>
                <a:endParaRPr lang="en-GB" sz="2000" dirty="0">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507D8AE8-EE50-6386-29A3-1D8907383A2C}"/>
                  </a:ext>
                </a:extLst>
              </p:cNvPr>
              <p:cNvSpPr>
                <a:spLocks noGrp="1" noRot="1" noChangeAspect="1" noMove="1" noResize="1" noEditPoints="1" noAdjustHandles="1" noChangeArrowheads="1" noChangeShapeType="1" noTextEdit="1"/>
              </p:cNvSpPr>
              <p:nvPr>
                <p:ph idx="1"/>
              </p:nvPr>
            </p:nvSpPr>
            <p:spPr>
              <a:xfrm>
                <a:off x="838200" y="389467"/>
                <a:ext cx="10515600" cy="5787496"/>
              </a:xfrm>
              <a:blipFill>
                <a:blip r:embed="rId2"/>
                <a:stretch>
                  <a:fillRect l="-522" t="-1159"/>
                </a:stretch>
              </a:blipFill>
            </p:spPr>
            <p:txBody>
              <a:bodyPr/>
              <a:lstStyle/>
              <a:p>
                <a:r>
                  <a:rPr lang="en-GB">
                    <a:noFill/>
                  </a:rPr>
                  <a:t> </a:t>
                </a:r>
              </a:p>
            </p:txBody>
          </p:sp>
        </mc:Fallback>
      </mc:AlternateContent>
    </p:spTree>
    <p:extLst>
      <p:ext uri="{BB962C8B-B14F-4D97-AF65-F5344CB8AC3E}">
        <p14:creationId xmlns:p14="http://schemas.microsoft.com/office/powerpoint/2010/main" val="152630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24000" y="0"/>
            <a:ext cx="8820472" cy="692696"/>
          </a:xfrm>
        </p:spPr>
        <p:txBody>
          <a:bodyPr>
            <a:normAutofit/>
          </a:bodyPr>
          <a:lstStyle/>
          <a:p>
            <a:r>
              <a:rPr lang="el-GR" sz="3200" b="1" dirty="0">
                <a:solidFill>
                  <a:srgbClr val="FF0000"/>
                </a:solidFill>
                <a:latin typeface="Cambria" pitchFamily="18" charset="0"/>
              </a:rPr>
              <a:t>Η εργασιακή πειθαρχία : καρότο και μαστίγιο </a:t>
            </a:r>
          </a:p>
        </p:txBody>
      </p:sp>
      <p:sp>
        <p:nvSpPr>
          <p:cNvPr id="3" name="Θέση περιεχομένου 2"/>
          <p:cNvSpPr>
            <a:spLocks noGrp="1"/>
          </p:cNvSpPr>
          <p:nvPr>
            <p:ph idx="1"/>
          </p:nvPr>
        </p:nvSpPr>
        <p:spPr>
          <a:xfrm>
            <a:off x="481702" y="1317154"/>
            <a:ext cx="10905067" cy="5904656"/>
          </a:xfrm>
        </p:spPr>
        <p:txBody>
          <a:bodyPr>
            <a:normAutofit/>
          </a:bodyPr>
          <a:lstStyle/>
          <a:p>
            <a:pPr marL="0" indent="0" algn="just">
              <a:buNone/>
            </a:pPr>
            <a:r>
              <a:rPr lang="en-US" sz="2000" dirty="0">
                <a:latin typeface="Cambria" pitchFamily="18" charset="0"/>
              </a:rPr>
              <a:t>To e </a:t>
            </a:r>
            <a:r>
              <a:rPr lang="el-GR" sz="2000" dirty="0">
                <a:latin typeface="Cambria" pitchFamily="18" charset="0"/>
              </a:rPr>
              <a:t>προσδιορίζεται/προκύπτει κάθε μέρα δεν διευθετείται από μια συμβατική συμφωνία. Χρόνος εργασίας (δυνητική εργασία) και πραγματική εργασία διαφέρουν. </a:t>
            </a:r>
            <a:endParaRPr lang="en-US" sz="2000" dirty="0">
              <a:latin typeface="Cambria" pitchFamily="18" charset="0"/>
            </a:endParaRPr>
          </a:p>
          <a:p>
            <a:pPr marL="0" indent="0" algn="just">
              <a:buNone/>
            </a:pPr>
            <a:endParaRPr lang="en-US" sz="2000" dirty="0">
              <a:latin typeface="Cambria" pitchFamily="18" charset="0"/>
            </a:endParaRPr>
          </a:p>
          <a:p>
            <a:pPr marL="0" indent="0" algn="just">
              <a:buNone/>
            </a:pPr>
            <a:r>
              <a:rPr lang="el-GR" sz="2000" dirty="0">
                <a:latin typeface="Cambria" pitchFamily="18" charset="0"/>
              </a:rPr>
              <a:t>Απόσπαση και όχι ανταλλαγή – σύγκρουση για το επίπεδο της εργασιακής προσπάθειας, </a:t>
            </a:r>
            <a:r>
              <a:rPr lang="en-US" sz="2000" dirty="0">
                <a:latin typeface="Cambria" pitchFamily="18" charset="0"/>
              </a:rPr>
              <a:t>e</a:t>
            </a:r>
            <a:r>
              <a:rPr lang="el-GR" sz="2000" dirty="0">
                <a:latin typeface="Cambria" pitchFamily="18" charset="0"/>
              </a:rPr>
              <a:t> καθώς οι εργαζόμενοι παράγουν και οι εργοδότες κατέχουν το προϊόν. </a:t>
            </a:r>
            <a:r>
              <a:rPr lang="en-US" sz="2000" dirty="0">
                <a:latin typeface="Cambria" pitchFamily="18" charset="0"/>
              </a:rPr>
              <a:t> </a:t>
            </a:r>
          </a:p>
          <a:p>
            <a:pPr marL="0" indent="0" algn="just">
              <a:buNone/>
            </a:pPr>
            <a:endParaRPr lang="en-US" sz="2000" dirty="0">
              <a:latin typeface="Cambria" pitchFamily="18" charset="0"/>
            </a:endParaRPr>
          </a:p>
          <a:p>
            <a:pPr marL="0" indent="0" algn="just">
              <a:buNone/>
            </a:pPr>
            <a:r>
              <a:rPr lang="el-GR" sz="2000" dirty="0">
                <a:latin typeface="Cambria" pitchFamily="18" charset="0"/>
              </a:rPr>
              <a:t>Ιεραρχική οργάνωση της εργασίας και </a:t>
            </a:r>
            <a:r>
              <a:rPr lang="en-US" sz="2000" dirty="0">
                <a:latin typeface="Cambria" pitchFamily="18" charset="0"/>
              </a:rPr>
              <a:t>“supervisory labor”</a:t>
            </a:r>
            <a:r>
              <a:rPr lang="el-GR" sz="2000" dirty="0">
                <a:latin typeface="Cambria" pitchFamily="18" charset="0"/>
              </a:rPr>
              <a:t>. «Δίκαιη εργάσιμη ημέρα»; </a:t>
            </a:r>
            <a:endParaRPr lang="en-US" sz="2000" dirty="0">
              <a:latin typeface="Cambria" pitchFamily="18" charset="0"/>
            </a:endParaRPr>
          </a:p>
          <a:p>
            <a:pPr marL="0" indent="0" algn="just">
              <a:buNone/>
            </a:pPr>
            <a:endParaRPr lang="en-US" sz="2000" b="1" dirty="0">
              <a:solidFill>
                <a:srgbClr val="FF0000"/>
              </a:solidFill>
              <a:latin typeface="Cambria" pitchFamily="18" charset="0"/>
            </a:endParaRPr>
          </a:p>
          <a:p>
            <a:pPr marL="0" indent="0" algn="just">
              <a:buNone/>
            </a:pPr>
            <a:r>
              <a:rPr lang="el-GR" sz="2000" b="1" dirty="0">
                <a:solidFill>
                  <a:srgbClr val="FF0000"/>
                </a:solidFill>
                <a:latin typeface="Cambria" pitchFamily="18" charset="0"/>
              </a:rPr>
              <a:t>Ελλιπής σύμβαση εργασίας </a:t>
            </a:r>
            <a:r>
              <a:rPr lang="el-GR" sz="2000" dirty="0">
                <a:latin typeface="Cambria" pitchFamily="18" charset="0"/>
              </a:rPr>
              <a:t>(μισθός, ώρες, εργασιακή προσπάθεια). Ανελαστική και δαπανηρή η λεπτομερής καταγραφή των εργασιακών καθηκόντων και απρόσφορη η «αμοιβή με το κομμάτι».</a:t>
            </a:r>
            <a:endParaRPr lang="en-US" sz="2000" dirty="0">
              <a:latin typeface="Cambria" pitchFamily="18" charset="0"/>
            </a:endParaRPr>
          </a:p>
        </p:txBody>
      </p:sp>
    </p:spTree>
    <p:extLst>
      <p:ext uri="{BB962C8B-B14F-4D97-AF65-F5344CB8AC3E}">
        <p14:creationId xmlns:p14="http://schemas.microsoft.com/office/powerpoint/2010/main" val="2306747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71464" y="116632"/>
            <a:ext cx="9396536" cy="792088"/>
          </a:xfrm>
        </p:spPr>
        <p:txBody>
          <a:bodyPr>
            <a:noAutofit/>
          </a:bodyPr>
          <a:lstStyle/>
          <a:p>
            <a:br>
              <a:rPr lang="el-GR" sz="2400" b="1" dirty="0">
                <a:latin typeface="Cambria" pitchFamily="18" charset="0"/>
              </a:rPr>
            </a:br>
            <a:r>
              <a:rPr lang="el-GR" sz="2400" b="1" dirty="0">
                <a:solidFill>
                  <a:srgbClr val="FF0000"/>
                </a:solidFill>
                <a:latin typeface="Cambria" pitchFamily="18" charset="0"/>
              </a:rPr>
              <a:t>Η Αγορά εργασίας, ο μισθός και η ένταση της εργασίας</a:t>
            </a:r>
            <a:br>
              <a:rPr lang="el-GR" sz="3600" b="1" dirty="0">
                <a:solidFill>
                  <a:srgbClr val="FF0000"/>
                </a:solidFill>
                <a:latin typeface="Cambria" pitchFamily="18" charset="0"/>
              </a:rPr>
            </a:br>
            <a:endParaRPr lang="el-GR" sz="3600" dirty="0">
              <a:solidFill>
                <a:srgbClr val="FF0000"/>
              </a:solidFill>
            </a:endParaRPr>
          </a:p>
        </p:txBody>
      </p:sp>
      <p:sp>
        <p:nvSpPr>
          <p:cNvPr id="3" name="Θέση περιεχομένου 2"/>
          <p:cNvSpPr>
            <a:spLocks noGrp="1"/>
          </p:cNvSpPr>
          <p:nvPr>
            <p:ph idx="1"/>
          </p:nvPr>
        </p:nvSpPr>
        <p:spPr>
          <a:xfrm>
            <a:off x="448733" y="764704"/>
            <a:ext cx="10471803" cy="5832648"/>
          </a:xfrm>
        </p:spPr>
        <p:txBody>
          <a:bodyPr>
            <a:normAutofit fontScale="92500" lnSpcReduction="20000"/>
          </a:bodyPr>
          <a:lstStyle/>
          <a:p>
            <a:pPr marL="0" indent="0" algn="just">
              <a:buNone/>
            </a:pPr>
            <a:r>
              <a:rPr lang="el-GR" sz="2400" b="1" dirty="0">
                <a:solidFill>
                  <a:srgbClr val="FF0000"/>
                </a:solidFill>
                <a:latin typeface="Cambria" pitchFamily="18" charset="0"/>
              </a:rPr>
              <a:t>Αγορά εργασίας: </a:t>
            </a:r>
            <a:r>
              <a:rPr lang="el-GR" sz="2400" dirty="0">
                <a:latin typeface="Cambria" pitchFamily="18" charset="0"/>
              </a:rPr>
              <a:t>αγοραπωλησία χρόνου εργασίας και όχι της ίδιας της εργασίας. Ανταγωνισμός και σύγκρουση σε αυτήν την αγορά. Μισθοί, ένταση εργασίας, ασφάλεια στο χώρο εργασίας, μη μισθολογικές παροχές. Σχετική δύναμη των δύο πλευρών βραχυχρόνια και μακροχρόνια.</a:t>
            </a:r>
          </a:p>
          <a:p>
            <a:pPr marL="0" indent="0" algn="just">
              <a:buNone/>
            </a:pPr>
            <a:endParaRPr lang="en-US" sz="2400" dirty="0">
              <a:latin typeface="Cambria" pitchFamily="18" charset="0"/>
            </a:endParaRPr>
          </a:p>
          <a:p>
            <a:pPr marL="0" indent="0" algn="just">
              <a:buNone/>
            </a:pPr>
            <a:r>
              <a:rPr lang="el-GR" sz="2400" dirty="0">
                <a:latin typeface="Cambria" pitchFamily="18" charset="0"/>
              </a:rPr>
              <a:t>Σωματεία, νόρμες εργασίας και αμοιβής, κρατικές ρυθμίσεις, κατώτατος μισθός. Ο πιο σημαντικός παράγοντας είναι το:</a:t>
            </a:r>
            <a:endParaRPr lang="en-US" sz="2400" dirty="0">
              <a:latin typeface="Cambria" pitchFamily="18" charset="0"/>
            </a:endParaRPr>
          </a:p>
          <a:p>
            <a:pPr marL="0" indent="0" algn="just">
              <a:buNone/>
            </a:pPr>
            <a:endParaRPr lang="en-US" sz="2400" dirty="0">
              <a:latin typeface="Cambria" pitchFamily="18" charset="0"/>
            </a:endParaRPr>
          </a:p>
          <a:p>
            <a:pPr marL="0" indent="0" algn="just">
              <a:buNone/>
            </a:pPr>
            <a:r>
              <a:rPr lang="el-GR" sz="2000" b="1" dirty="0">
                <a:solidFill>
                  <a:srgbClr val="FF0000"/>
                </a:solidFill>
                <a:latin typeface="Cambria" pitchFamily="18" charset="0"/>
              </a:rPr>
              <a:t>Κόστος απώλειας εργασίας (</a:t>
            </a:r>
            <a:r>
              <a:rPr lang="en-US" sz="2000" b="1" dirty="0">
                <a:solidFill>
                  <a:srgbClr val="FF0000"/>
                </a:solidFill>
                <a:latin typeface="Cambria" pitchFamily="18" charset="0"/>
              </a:rPr>
              <a:t>cost of job loss, </a:t>
            </a:r>
            <a:r>
              <a:rPr lang="en-US" sz="2000" b="1" dirty="0" err="1">
                <a:solidFill>
                  <a:srgbClr val="FF0000"/>
                </a:solidFill>
                <a:latin typeface="Cambria" pitchFamily="18" charset="0"/>
              </a:rPr>
              <a:t>cjl</a:t>
            </a:r>
            <a:r>
              <a:rPr lang="en-US" sz="2000" b="1" dirty="0">
                <a:solidFill>
                  <a:srgbClr val="FF0000"/>
                </a:solidFill>
                <a:latin typeface="Cambria" pitchFamily="18" charset="0"/>
              </a:rPr>
              <a:t>) = (</a:t>
            </a:r>
            <a:r>
              <a:rPr lang="en-US" sz="2000" b="1" dirty="0" err="1">
                <a:solidFill>
                  <a:srgbClr val="FF0000"/>
                </a:solidFill>
                <a:latin typeface="Cambria" pitchFamily="18" charset="0"/>
              </a:rPr>
              <a:t>ww</a:t>
            </a:r>
            <a:r>
              <a:rPr lang="el-GR" sz="2000" b="1" dirty="0">
                <a:solidFill>
                  <a:srgbClr val="FF0000"/>
                </a:solidFill>
                <a:latin typeface="Cambria" pitchFamily="18" charset="0"/>
              </a:rPr>
              <a:t> </a:t>
            </a:r>
            <a:r>
              <a:rPr lang="en-US" sz="2000" b="1" dirty="0">
                <a:solidFill>
                  <a:srgbClr val="FF0000"/>
                </a:solidFill>
                <a:latin typeface="Cambria" pitchFamily="18" charset="0"/>
              </a:rPr>
              <a:t>-</a:t>
            </a:r>
            <a:r>
              <a:rPr lang="el-GR" sz="2000" b="1" dirty="0">
                <a:solidFill>
                  <a:srgbClr val="FF0000"/>
                </a:solidFill>
                <a:latin typeface="Cambria" pitchFamily="18" charset="0"/>
              </a:rPr>
              <a:t> </a:t>
            </a:r>
            <a:r>
              <a:rPr lang="en-US" sz="2000" b="1" dirty="0" err="1">
                <a:solidFill>
                  <a:srgbClr val="FF0000"/>
                </a:solidFill>
                <a:latin typeface="Cambria" pitchFamily="18" charset="0"/>
              </a:rPr>
              <a:t>ui</a:t>
            </a:r>
            <a:r>
              <a:rPr lang="en-US" sz="2000" b="1" dirty="0">
                <a:solidFill>
                  <a:srgbClr val="FF0000"/>
                </a:solidFill>
                <a:latin typeface="Cambria" pitchFamily="18" charset="0"/>
              </a:rPr>
              <a:t>)(</a:t>
            </a:r>
            <a:r>
              <a:rPr lang="en-US" sz="2000" b="1" dirty="0" err="1">
                <a:solidFill>
                  <a:srgbClr val="FF0000"/>
                </a:solidFill>
                <a:latin typeface="Cambria" pitchFamily="18" charset="0"/>
              </a:rPr>
              <a:t>ud</a:t>
            </a:r>
            <a:r>
              <a:rPr lang="en-US" sz="2000" b="1" dirty="0">
                <a:solidFill>
                  <a:srgbClr val="FF0000"/>
                </a:solidFill>
                <a:latin typeface="Cambria" pitchFamily="18" charset="0"/>
              </a:rPr>
              <a:t>)</a:t>
            </a:r>
          </a:p>
          <a:p>
            <a:pPr marL="0" indent="0" algn="just">
              <a:buNone/>
            </a:pPr>
            <a:r>
              <a:rPr lang="en-US" sz="2000" dirty="0" err="1">
                <a:latin typeface="Cambria" pitchFamily="18" charset="0"/>
              </a:rPr>
              <a:t>ww</a:t>
            </a:r>
            <a:r>
              <a:rPr lang="el-GR" sz="2000" dirty="0">
                <a:latin typeface="Cambria" pitchFamily="18" charset="0"/>
              </a:rPr>
              <a:t> </a:t>
            </a:r>
            <a:r>
              <a:rPr lang="en-US" sz="2000" dirty="0">
                <a:latin typeface="Cambria" pitchFamily="18" charset="0"/>
              </a:rPr>
              <a:t>= </a:t>
            </a:r>
            <a:r>
              <a:rPr lang="el-GR" sz="2000" dirty="0">
                <a:latin typeface="Cambria" pitchFamily="18" charset="0"/>
              </a:rPr>
              <a:t>εβδομαδιαίος καθαρός μισθός = νέος μισθός = $400</a:t>
            </a:r>
            <a:endParaRPr lang="en-US" sz="2000" dirty="0">
              <a:latin typeface="Cambria" pitchFamily="18" charset="0"/>
            </a:endParaRPr>
          </a:p>
          <a:p>
            <a:pPr marL="0" indent="0" algn="just">
              <a:buNone/>
            </a:pPr>
            <a:r>
              <a:rPr lang="en-US" sz="2000" dirty="0" err="1">
                <a:latin typeface="Cambria" pitchFamily="18" charset="0"/>
              </a:rPr>
              <a:t>ui</a:t>
            </a:r>
            <a:r>
              <a:rPr lang="en-US" sz="2000" dirty="0">
                <a:latin typeface="Cambria" pitchFamily="18" charset="0"/>
              </a:rPr>
              <a:t> = </a:t>
            </a:r>
            <a:r>
              <a:rPr lang="el-GR" sz="2000" dirty="0">
                <a:latin typeface="Cambria" pitchFamily="18" charset="0"/>
              </a:rPr>
              <a:t>εβδομαδιαίο καθαρό επίδομα ανεργίας = $200</a:t>
            </a:r>
          </a:p>
          <a:p>
            <a:pPr marL="0" indent="0" algn="just">
              <a:buNone/>
            </a:pPr>
            <a:r>
              <a:rPr lang="en-US" sz="2000" dirty="0" err="1">
                <a:latin typeface="Cambria" pitchFamily="18" charset="0"/>
              </a:rPr>
              <a:t>ud</a:t>
            </a:r>
            <a:r>
              <a:rPr lang="en-US" sz="2000" dirty="0">
                <a:latin typeface="Cambria" pitchFamily="18" charset="0"/>
              </a:rPr>
              <a:t> = </a:t>
            </a:r>
            <a:r>
              <a:rPr lang="el-GR" sz="2000" dirty="0">
                <a:latin typeface="Cambria" pitchFamily="18" charset="0"/>
              </a:rPr>
              <a:t>αναμενόμενος αριθμός εβδομάδων ανεργίας = 20</a:t>
            </a:r>
            <a:endParaRPr lang="en-US" sz="2000" dirty="0">
              <a:latin typeface="Cambria" pitchFamily="18" charset="0"/>
            </a:endParaRPr>
          </a:p>
          <a:p>
            <a:pPr marL="0" indent="0" algn="just">
              <a:buNone/>
            </a:pPr>
            <a:r>
              <a:rPr lang="en-US" sz="2000" dirty="0" err="1">
                <a:latin typeface="Cambria" pitchFamily="18" charset="0"/>
              </a:rPr>
              <a:t>cjl</a:t>
            </a:r>
            <a:r>
              <a:rPr lang="en-US" sz="2000" dirty="0">
                <a:latin typeface="Cambria" pitchFamily="18" charset="0"/>
              </a:rPr>
              <a:t> =($400-$200)(20)= $4000 </a:t>
            </a:r>
            <a:r>
              <a:rPr lang="el-GR" sz="2000" dirty="0">
                <a:latin typeface="Cambria" pitchFamily="18" charset="0"/>
              </a:rPr>
              <a:t>ή </a:t>
            </a:r>
            <a:r>
              <a:rPr lang="en-US" sz="2000" dirty="0" err="1">
                <a:latin typeface="Cambria" pitchFamily="18" charset="0"/>
              </a:rPr>
              <a:t>cjl</a:t>
            </a:r>
            <a:r>
              <a:rPr lang="en-US" sz="2000" dirty="0">
                <a:latin typeface="Cambria" pitchFamily="18" charset="0"/>
              </a:rPr>
              <a:t> = (4000/16000 = yearly net income) = 0.25</a:t>
            </a:r>
            <a:endParaRPr lang="el-GR" sz="2000" dirty="0">
              <a:latin typeface="Cambria" pitchFamily="18" charset="0"/>
            </a:endParaRPr>
          </a:p>
          <a:p>
            <a:pPr marL="0" indent="0" algn="just">
              <a:buNone/>
            </a:pPr>
            <a:endParaRPr lang="en-US" sz="2000" dirty="0">
              <a:latin typeface="Cambria" pitchFamily="18" charset="0"/>
            </a:endParaRPr>
          </a:p>
          <a:p>
            <a:pPr marL="0" indent="0" algn="just">
              <a:buNone/>
            </a:pPr>
            <a:r>
              <a:rPr lang="el-GR" sz="2000" dirty="0">
                <a:latin typeface="Cambria" pitchFamily="18" charset="0"/>
              </a:rPr>
              <a:t>Υποτίμηση του πραγματικού κόστους απώλειας εργασίας με διάφορους τρόπους: </a:t>
            </a:r>
            <a:r>
              <a:rPr lang="en-US" sz="2000" dirty="0">
                <a:latin typeface="Cambria" pitchFamily="18" charset="0"/>
              </a:rPr>
              <a:t>eligibility</a:t>
            </a:r>
            <a:r>
              <a:rPr lang="el-GR" sz="2000" dirty="0">
                <a:latin typeface="Cambria" pitchFamily="18" charset="0"/>
              </a:rPr>
              <a:t> για </a:t>
            </a:r>
            <a:r>
              <a:rPr lang="en-US" sz="2000" dirty="0" err="1">
                <a:latin typeface="Cambria" pitchFamily="18" charset="0"/>
              </a:rPr>
              <a:t>ui</a:t>
            </a:r>
            <a:r>
              <a:rPr lang="el-GR" sz="2000" dirty="0">
                <a:latin typeface="Cambria" pitchFamily="18" charset="0"/>
              </a:rPr>
              <a:t> και διάρκεια χορήγησης, χαμηλότερος νέος μισθός, ασφάλιση, ψυχολογικό κόστος</a:t>
            </a:r>
            <a:r>
              <a:rPr lang="en-US" sz="2000" dirty="0">
                <a:latin typeface="Cambria" pitchFamily="18" charset="0"/>
              </a:rPr>
              <a:t>.</a:t>
            </a:r>
            <a:endParaRPr lang="el-GR" sz="2000" dirty="0">
              <a:latin typeface="Cambria" pitchFamily="18" charset="0"/>
            </a:endParaRPr>
          </a:p>
          <a:p>
            <a:pPr marL="0" indent="0" algn="just">
              <a:buNone/>
            </a:pPr>
            <a:r>
              <a:rPr lang="el-GR" sz="2000" dirty="0">
                <a:solidFill>
                  <a:srgbClr val="FF0000"/>
                </a:solidFill>
                <a:latin typeface="Cambria" pitchFamily="18" charset="0"/>
              </a:rPr>
              <a:t>Όσο υψηλότερο το κόστος απώλειας εργασίας τόσο μεγαλύτερη εξουσία έχει ο εργοδότης </a:t>
            </a:r>
            <a:r>
              <a:rPr lang="el-GR" sz="2000" dirty="0">
                <a:latin typeface="Cambria" pitchFamily="18" charset="0"/>
              </a:rPr>
              <a:t>πάνω στον εργαζόμενο.</a:t>
            </a:r>
            <a:r>
              <a:rPr lang="en-US" sz="2000" dirty="0">
                <a:latin typeface="Cambria" pitchFamily="18" charset="0"/>
              </a:rPr>
              <a:t> </a:t>
            </a:r>
          </a:p>
          <a:p>
            <a:pPr marL="0" indent="0" algn="just">
              <a:buNone/>
            </a:pPr>
            <a:r>
              <a:rPr lang="el-GR" sz="2000" dirty="0">
                <a:latin typeface="Cambria" pitchFamily="18" charset="0"/>
              </a:rPr>
              <a:t>Χαμηλότερο επίπεδο του αποδεκτού μισθού είναι το </a:t>
            </a:r>
            <a:r>
              <a:rPr lang="el-GR" sz="2000" dirty="0">
                <a:solidFill>
                  <a:srgbClr val="FF0000"/>
                </a:solidFill>
                <a:latin typeface="Cambria" pitchFamily="18" charset="0"/>
              </a:rPr>
              <a:t>ημερομίσθιο υποχώρησης</a:t>
            </a:r>
            <a:r>
              <a:rPr lang="el-GR" sz="2000" dirty="0">
                <a:latin typeface="Cambria" pitchFamily="18" charset="0"/>
              </a:rPr>
              <a:t>, </a:t>
            </a:r>
            <a:r>
              <a:rPr lang="en-US" sz="2000" b="1" dirty="0">
                <a:latin typeface="Cambria" pitchFamily="18" charset="0"/>
              </a:rPr>
              <a:t>w-</a:t>
            </a:r>
            <a:endParaRPr lang="el-GR" sz="2000" b="1" dirty="0">
              <a:latin typeface="Cambria" pitchFamily="18" charset="0"/>
            </a:endParaRPr>
          </a:p>
        </p:txBody>
      </p:sp>
    </p:spTree>
    <p:extLst>
      <p:ext uri="{BB962C8B-B14F-4D97-AF65-F5344CB8AC3E}">
        <p14:creationId xmlns:p14="http://schemas.microsoft.com/office/powerpoint/2010/main" val="10450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50976" y="-27012"/>
            <a:ext cx="9217024" cy="620688"/>
          </a:xfrm>
        </p:spPr>
        <p:txBody>
          <a:bodyPr>
            <a:normAutofit fontScale="90000"/>
          </a:bodyPr>
          <a:lstStyle/>
          <a:p>
            <a:r>
              <a:rPr lang="el-GR" sz="3100" b="1" dirty="0">
                <a:solidFill>
                  <a:srgbClr val="FF0000"/>
                </a:solidFill>
                <a:latin typeface="Cambria" pitchFamily="18" charset="0"/>
              </a:rPr>
              <a:t>Η αγορά εργασίας, ο μισθός και η ένταση της εργασίας</a:t>
            </a:r>
            <a:endParaRPr lang="el-GR" dirty="0"/>
          </a:p>
        </p:txBody>
      </p:sp>
      <p:sp>
        <p:nvSpPr>
          <p:cNvPr id="3" name="Θέση περιεχομένου 2"/>
          <p:cNvSpPr>
            <a:spLocks noGrp="1"/>
          </p:cNvSpPr>
          <p:nvPr>
            <p:ph idx="1"/>
          </p:nvPr>
        </p:nvSpPr>
        <p:spPr>
          <a:xfrm>
            <a:off x="304799" y="620688"/>
            <a:ext cx="11370733" cy="6237312"/>
          </a:xfrm>
        </p:spPr>
        <p:txBody>
          <a:bodyPr>
            <a:normAutofit/>
          </a:bodyPr>
          <a:lstStyle/>
          <a:p>
            <a:pPr marL="0" indent="0" algn="just">
              <a:buNone/>
            </a:pPr>
            <a:r>
              <a:rPr lang="en-US" sz="2000" dirty="0">
                <a:latin typeface="Cambria" pitchFamily="18" charset="0"/>
              </a:rPr>
              <a:t>w- </a:t>
            </a:r>
            <a:r>
              <a:rPr lang="el-GR" sz="2000" dirty="0">
                <a:latin typeface="Cambria" pitchFamily="18" charset="0"/>
              </a:rPr>
              <a:t>= </a:t>
            </a:r>
            <a:r>
              <a:rPr lang="el-GR" sz="2000" b="1" dirty="0">
                <a:latin typeface="Cambria" pitchFamily="18" charset="0"/>
              </a:rPr>
              <a:t>ημερομίσθιο υποχώρησης </a:t>
            </a:r>
            <a:r>
              <a:rPr lang="el-GR" sz="2000" dirty="0">
                <a:latin typeface="Cambria" pitchFamily="18" charset="0"/>
              </a:rPr>
              <a:t>(ο εργάτης είναι αδιάφορος για το ενδεχόμενο να χάσει την εργασία του).  </a:t>
            </a:r>
            <a:r>
              <a:rPr lang="en-US" sz="2000" dirty="0">
                <a:latin typeface="Cambria" pitchFamily="18" charset="0"/>
              </a:rPr>
              <a:t>w = w-  </a:t>
            </a:r>
            <a:r>
              <a:rPr lang="en-US" sz="2000" dirty="0">
                <a:latin typeface="Cambria" pitchFamily="18" charset="0"/>
                <a:sym typeface="Wingdings" pitchFamily="2" charset="2"/>
              </a:rPr>
              <a:t> </a:t>
            </a:r>
            <a:r>
              <a:rPr lang="en-US" sz="2000" dirty="0" err="1">
                <a:latin typeface="Cambria" pitchFamily="18" charset="0"/>
                <a:sym typeface="Wingdings" pitchFamily="2" charset="2"/>
              </a:rPr>
              <a:t>cjl</a:t>
            </a:r>
            <a:r>
              <a:rPr lang="en-US" sz="2000" dirty="0">
                <a:latin typeface="Cambria" pitchFamily="18" charset="0"/>
                <a:sym typeface="Wingdings" pitchFamily="2" charset="2"/>
              </a:rPr>
              <a:t> = 0  </a:t>
            </a:r>
            <a:r>
              <a:rPr lang="el-GR" sz="2000" dirty="0">
                <a:latin typeface="Cambria" pitchFamily="18" charset="0"/>
                <a:sym typeface="Wingdings" pitchFamily="2" charset="2"/>
              </a:rPr>
              <a:t>ελάχιστη εργασιακή προσπάθεια.</a:t>
            </a:r>
          </a:p>
          <a:p>
            <a:pPr marL="0" indent="0" algn="just">
              <a:buNone/>
            </a:pPr>
            <a:endParaRPr lang="en-US" sz="2000" dirty="0">
              <a:latin typeface="Cambria" pitchFamily="18" charset="0"/>
              <a:sym typeface="Wingdings" pitchFamily="2" charset="2"/>
            </a:endParaRPr>
          </a:p>
          <a:p>
            <a:pPr marL="0" indent="0" algn="just">
              <a:buNone/>
            </a:pPr>
            <a:r>
              <a:rPr lang="el-GR" sz="2000" dirty="0">
                <a:latin typeface="Cambria" pitchFamily="18" charset="0"/>
                <a:sym typeface="Wingdings" pitchFamily="2" charset="2"/>
              </a:rPr>
              <a:t>Ραβδί (πιθανή ανεργία) καρότο (υψηλότερος μισθός)  αύξηση της έντασης εργασίας, </a:t>
            </a:r>
            <a:r>
              <a:rPr lang="en-US" sz="2000" dirty="0">
                <a:latin typeface="Cambria" pitchFamily="18" charset="0"/>
                <a:sym typeface="Wingdings" pitchFamily="2" charset="2"/>
              </a:rPr>
              <a:t>e</a:t>
            </a:r>
          </a:p>
          <a:p>
            <a:pPr marL="0" indent="0" algn="just">
              <a:buNone/>
            </a:pPr>
            <a:endParaRPr lang="el-GR" sz="2000" dirty="0">
              <a:latin typeface="Cambria" pitchFamily="18" charset="0"/>
              <a:sym typeface="Wingdings" pitchFamily="2" charset="2"/>
            </a:endParaRPr>
          </a:p>
          <a:p>
            <a:pPr marL="0" indent="0" algn="just">
              <a:buNone/>
            </a:pPr>
            <a:r>
              <a:rPr lang="el-GR" sz="2000" dirty="0">
                <a:latin typeface="Cambria" pitchFamily="18" charset="0"/>
                <a:sym typeface="Wingdings" pitchFamily="2" charset="2"/>
              </a:rPr>
              <a:t>Αύξηση του μισθού</a:t>
            </a:r>
            <a:r>
              <a:rPr lang="en-US" sz="2000" dirty="0">
                <a:latin typeface="Cambria" pitchFamily="18" charset="0"/>
                <a:sym typeface="Wingdings" pitchFamily="2" charset="2"/>
              </a:rPr>
              <a:t> (</a:t>
            </a:r>
            <a:r>
              <a:rPr lang="el-GR" sz="2000" dirty="0">
                <a:latin typeface="Cambria" pitchFamily="18" charset="0"/>
                <a:sym typeface="Wingdings" pitchFamily="2" charset="2"/>
              </a:rPr>
              <a:t>και του κόστους) επιφέρει αύξηση της έντασης της εργασίας (του προϊόντος και των κερδών)  επικέντρωση στο μοναδιαίο κόστος εργασίας (</a:t>
            </a:r>
            <a:r>
              <a:rPr lang="en-US" sz="2000" dirty="0">
                <a:latin typeface="Cambria" pitchFamily="18" charset="0"/>
                <a:sym typeface="Wingdings" pitchFamily="2" charset="2"/>
              </a:rPr>
              <a:t>ulc) </a:t>
            </a:r>
            <a:r>
              <a:rPr lang="el-GR" sz="2000" dirty="0">
                <a:latin typeface="Cambria" pitchFamily="18" charset="0"/>
                <a:sym typeface="Wingdings" pitchFamily="2" charset="2"/>
              </a:rPr>
              <a:t>η ελαχιστοποίηση του οποίου επιφέρει μεγιστοποίηση του ποσοστού κέρδους (</a:t>
            </a:r>
            <a:r>
              <a:rPr lang="en-US" sz="2000" dirty="0">
                <a:latin typeface="Cambria" pitchFamily="18" charset="0"/>
                <a:sym typeface="Wingdings" pitchFamily="2" charset="2"/>
              </a:rPr>
              <a:t>r).</a:t>
            </a:r>
          </a:p>
          <a:p>
            <a:pPr marL="0" indent="0" algn="just">
              <a:buNone/>
            </a:pPr>
            <a:endParaRPr lang="en-US" sz="2000" dirty="0">
              <a:latin typeface="Cambria" pitchFamily="18" charset="0"/>
              <a:sym typeface="Wingdings" pitchFamily="2" charset="2"/>
            </a:endParaRPr>
          </a:p>
          <a:p>
            <a:pPr marL="0" indent="0" algn="just">
              <a:buNone/>
            </a:pPr>
            <a:r>
              <a:rPr lang="en-US" sz="2000" dirty="0">
                <a:latin typeface="Cambria" pitchFamily="18" charset="0"/>
                <a:sym typeface="Wingdings" pitchFamily="2" charset="2"/>
              </a:rPr>
              <a:t> ulc = w/z = w/(</a:t>
            </a:r>
            <a:r>
              <a:rPr lang="en-US" sz="2000" dirty="0" err="1">
                <a:latin typeface="Cambria" pitchFamily="18" charset="0"/>
                <a:sym typeface="Wingdings" pitchFamily="2" charset="2"/>
              </a:rPr>
              <a:t>ef</a:t>
            </a:r>
            <a:r>
              <a:rPr lang="en-US" sz="2000" dirty="0">
                <a:latin typeface="Cambria" pitchFamily="18" charset="0"/>
                <a:sym typeface="Wingdings" pitchFamily="2" charset="2"/>
              </a:rPr>
              <a:t>)</a:t>
            </a:r>
            <a:r>
              <a:rPr lang="el-GR" sz="2000" dirty="0">
                <a:latin typeface="Cambria" pitchFamily="18" charset="0"/>
                <a:sym typeface="Wingdings" pitchFamily="2" charset="2"/>
              </a:rPr>
              <a:t> </a:t>
            </a:r>
            <a:r>
              <a:rPr lang="en-US" sz="2000" dirty="0">
                <a:latin typeface="Cambria" pitchFamily="18" charset="0"/>
                <a:sym typeface="Wingdings" pitchFamily="2" charset="2"/>
              </a:rPr>
              <a:t> f = </a:t>
            </a:r>
            <a:r>
              <a:rPr lang="en-US" sz="2000" dirty="0" err="1">
                <a:latin typeface="Cambria" pitchFamily="18" charset="0"/>
                <a:sym typeface="Wingdings" pitchFamily="2" charset="2"/>
              </a:rPr>
              <a:t>ct</a:t>
            </a:r>
            <a:r>
              <a:rPr lang="en-US" sz="2000" dirty="0">
                <a:latin typeface="Cambria" pitchFamily="18" charset="0"/>
                <a:sym typeface="Wingdings" pitchFamily="2" charset="2"/>
              </a:rPr>
              <a:t> </a:t>
            </a:r>
            <a:r>
              <a:rPr lang="el-GR" sz="2000" dirty="0">
                <a:latin typeface="Cambria" pitchFamily="18" charset="0"/>
                <a:sym typeface="Wingdings" pitchFamily="2" charset="2"/>
              </a:rPr>
              <a:t>(σταθερό)</a:t>
            </a:r>
          </a:p>
          <a:p>
            <a:pPr marL="0" indent="0" algn="just">
              <a:buNone/>
            </a:pPr>
            <a:endParaRPr lang="en-US" sz="2000" dirty="0">
              <a:latin typeface="Cambria" pitchFamily="18" charset="0"/>
              <a:sym typeface="Wingdings" pitchFamily="2" charset="2"/>
            </a:endParaRPr>
          </a:p>
          <a:p>
            <a:pPr marL="0" indent="0" algn="just">
              <a:buNone/>
            </a:pPr>
            <a:r>
              <a:rPr lang="el-GR" sz="2000" dirty="0">
                <a:latin typeface="Cambria" pitchFamily="18" charset="0"/>
                <a:sym typeface="Wingdings" pitchFamily="2" charset="2"/>
              </a:rPr>
              <a:t>Από </a:t>
            </a:r>
            <a:r>
              <a:rPr lang="en-US" sz="2000" dirty="0">
                <a:latin typeface="Cambria" pitchFamily="18" charset="0"/>
                <a:sym typeface="Wingdings" pitchFamily="2" charset="2"/>
              </a:rPr>
              <a:t>w- </a:t>
            </a:r>
            <a:r>
              <a:rPr lang="el-GR" sz="2000" dirty="0">
                <a:latin typeface="Cambria" pitchFamily="18" charset="0"/>
                <a:sym typeface="Wingdings" pitchFamily="2" charset="2"/>
              </a:rPr>
              <a:t>αύξηση του μισθού </a:t>
            </a:r>
            <a:r>
              <a:rPr lang="en-US" sz="2000" dirty="0">
                <a:latin typeface="Cambria" pitchFamily="18" charset="0"/>
                <a:sym typeface="Wingdings" pitchFamily="2" charset="2"/>
              </a:rPr>
              <a:t>w </a:t>
            </a:r>
            <a:r>
              <a:rPr lang="el-GR" sz="2000" dirty="0">
                <a:latin typeface="Cambria" pitchFamily="18" charset="0"/>
                <a:sym typeface="Wingdings" pitchFamily="2" charset="2"/>
              </a:rPr>
              <a:t>που επιφέρει μια αναλογικά μεγαλύτερη αύξηση στην εργασιακή προσπάθεια </a:t>
            </a:r>
            <a:r>
              <a:rPr lang="en-US" sz="2000" dirty="0">
                <a:latin typeface="Cambria" pitchFamily="18" charset="0"/>
                <a:sym typeface="Wingdings" pitchFamily="2" charset="2"/>
              </a:rPr>
              <a:t>e </a:t>
            </a:r>
            <a:r>
              <a:rPr lang="el-GR" sz="2000" dirty="0">
                <a:latin typeface="Cambria" pitchFamily="18" charset="0"/>
                <a:sym typeface="Wingdings" pitchFamily="2" charset="2"/>
              </a:rPr>
              <a:t>και άρα μια μείωση του μοναδιαίου κόστους εργασίας </a:t>
            </a:r>
            <a:r>
              <a:rPr lang="en-US" sz="2000" dirty="0">
                <a:latin typeface="Cambria" pitchFamily="18" charset="0"/>
                <a:sym typeface="Wingdings" pitchFamily="2" charset="2"/>
              </a:rPr>
              <a:t>ulc, </a:t>
            </a:r>
            <a:r>
              <a:rPr lang="el-GR" sz="2000" dirty="0">
                <a:latin typeface="Cambria" pitchFamily="18" charset="0"/>
                <a:sym typeface="Wingdings" pitchFamily="2" charset="2"/>
              </a:rPr>
              <a:t>με ταυτόχρονη</a:t>
            </a:r>
            <a:r>
              <a:rPr lang="en-US" sz="2000" dirty="0">
                <a:latin typeface="Cambria" pitchFamily="18" charset="0"/>
                <a:sym typeface="Wingdings" pitchFamily="2" charset="2"/>
              </a:rPr>
              <a:t> </a:t>
            </a:r>
            <a:r>
              <a:rPr lang="el-GR" sz="2000" dirty="0">
                <a:latin typeface="Cambria" pitchFamily="18" charset="0"/>
                <a:sym typeface="Wingdings" pitchFamily="2" charset="2"/>
              </a:rPr>
              <a:t>αύξηση του ποσοστού κέρδους, </a:t>
            </a:r>
            <a:r>
              <a:rPr lang="en-US" sz="2000" dirty="0">
                <a:latin typeface="Cambria" pitchFamily="18" charset="0"/>
                <a:sym typeface="Wingdings" pitchFamily="2" charset="2"/>
              </a:rPr>
              <a:t>r.</a:t>
            </a:r>
            <a:endParaRPr lang="el-GR" sz="2000" dirty="0">
              <a:latin typeface="Cambria" pitchFamily="18" charset="0"/>
              <a:sym typeface="Wingdings" pitchFamily="2" charset="2"/>
            </a:endParaRPr>
          </a:p>
          <a:p>
            <a:pPr marL="0" indent="0">
              <a:buNone/>
            </a:pPr>
            <a:endParaRPr lang="el-GR" sz="2000" dirty="0"/>
          </a:p>
        </p:txBody>
      </p:sp>
      <p:cxnSp>
        <p:nvCxnSpPr>
          <p:cNvPr id="5" name="Ευθύγραμμο βέλος σύνδεσης 4"/>
          <p:cNvCxnSpPr/>
          <p:nvPr/>
        </p:nvCxnSpPr>
        <p:spPr>
          <a:xfrm flipV="1">
            <a:off x="10133590" y="1602085"/>
            <a:ext cx="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166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59496" y="44624"/>
            <a:ext cx="9108504" cy="648072"/>
          </a:xfrm>
        </p:spPr>
        <p:txBody>
          <a:bodyPr>
            <a:noAutofit/>
          </a:bodyPr>
          <a:lstStyle/>
          <a:p>
            <a:r>
              <a:rPr lang="el-GR" sz="2400" b="1" dirty="0">
                <a:solidFill>
                  <a:srgbClr val="FF0000"/>
                </a:solidFill>
                <a:latin typeface="Cambria" pitchFamily="18" charset="0"/>
              </a:rPr>
              <a:t>Η αγορά εργασίας, ο μισθός και η ένταση της εργασίας</a:t>
            </a:r>
            <a:endParaRPr lang="el-GR" sz="2400" dirty="0"/>
          </a:p>
        </p:txBody>
      </p:sp>
      <p:sp>
        <p:nvSpPr>
          <p:cNvPr id="3" name="Θέση περιεχομένου 2"/>
          <p:cNvSpPr>
            <a:spLocks noGrp="1"/>
          </p:cNvSpPr>
          <p:nvPr>
            <p:ph idx="1"/>
          </p:nvPr>
        </p:nvSpPr>
        <p:spPr>
          <a:xfrm>
            <a:off x="177799" y="764704"/>
            <a:ext cx="11108267" cy="5976664"/>
          </a:xfrm>
        </p:spPr>
        <p:txBody>
          <a:bodyPr>
            <a:normAutofit/>
          </a:bodyPr>
          <a:lstStyle/>
          <a:p>
            <a:pPr marL="0" indent="0" algn="just">
              <a:buNone/>
            </a:pPr>
            <a:r>
              <a:rPr lang="el-GR" sz="2400" dirty="0">
                <a:latin typeface="Cambria" pitchFamily="18" charset="0"/>
              </a:rPr>
              <a:t>Από το ημερομίσθιο υποχώρησης, </a:t>
            </a:r>
            <a:r>
              <a:rPr lang="en-US" sz="2400" dirty="0">
                <a:latin typeface="Cambria" pitchFamily="18" charset="0"/>
              </a:rPr>
              <a:t>w-,</a:t>
            </a:r>
            <a:r>
              <a:rPr lang="el-GR" sz="2400" dirty="0">
                <a:latin typeface="Cambria" pitchFamily="18" charset="0"/>
              </a:rPr>
              <a:t> αν οι εργοδότες αυξήσουν το ωρομίσθιο, </a:t>
            </a:r>
            <a:endParaRPr lang="en-US" sz="2400" dirty="0">
              <a:latin typeface="Cambria" pitchFamily="18" charset="0"/>
            </a:endParaRPr>
          </a:p>
          <a:p>
            <a:pPr marL="0" indent="0" algn="just">
              <a:buNone/>
            </a:pPr>
            <a:r>
              <a:rPr lang="en-US" sz="2400" dirty="0">
                <a:latin typeface="Cambria" pitchFamily="18" charset="0"/>
              </a:rPr>
              <a:t>w- </a:t>
            </a:r>
            <a:r>
              <a:rPr lang="en-US" sz="2400" dirty="0">
                <a:latin typeface="Cambria" pitchFamily="18" charset="0"/>
                <a:sym typeface="Wingdings" pitchFamily="2" charset="2"/>
              </a:rPr>
              <a:t> w    e     </a:t>
            </a:r>
            <a:r>
              <a:rPr lang="el-GR" sz="2400" dirty="0">
                <a:latin typeface="Cambria" pitchFamily="18" charset="0"/>
                <a:sym typeface="Wingdings" pitchFamily="2" charset="2"/>
              </a:rPr>
              <a:t> </a:t>
            </a:r>
            <a:r>
              <a:rPr lang="en-US" sz="2400" dirty="0" err="1">
                <a:solidFill>
                  <a:srgbClr val="7030A0"/>
                </a:solidFill>
                <a:latin typeface="Cambria" pitchFamily="18" charset="0"/>
                <a:sym typeface="Wingdings" pitchFamily="2" charset="2"/>
              </a:rPr>
              <a:t>ulc</a:t>
            </a:r>
            <a:r>
              <a:rPr lang="en-US" sz="2400" dirty="0">
                <a:latin typeface="Cambria" pitchFamily="18" charset="0"/>
                <a:sym typeface="Wingdings" pitchFamily="2" charset="2"/>
              </a:rPr>
              <a:t> = w/</a:t>
            </a:r>
            <a:r>
              <a:rPr lang="en-US" sz="2400" dirty="0" err="1">
                <a:latin typeface="Cambria" pitchFamily="18" charset="0"/>
                <a:sym typeface="Wingdings" pitchFamily="2" charset="2"/>
              </a:rPr>
              <a:t>ef</a:t>
            </a:r>
            <a:r>
              <a:rPr lang="en-US" sz="2400" dirty="0">
                <a:latin typeface="Cambria" pitchFamily="18" charset="0"/>
                <a:sym typeface="Wingdings" pitchFamily="2" charset="2"/>
              </a:rPr>
              <a:t>  </a:t>
            </a:r>
            <a:r>
              <a:rPr lang="el-GR" sz="2400" dirty="0">
                <a:latin typeface="Cambria" pitchFamily="18" charset="0"/>
                <a:sym typeface="Wingdings" pitchFamily="2" charset="2"/>
              </a:rPr>
              <a:t> </a:t>
            </a:r>
            <a:r>
              <a:rPr lang="en-US" sz="2400" dirty="0">
                <a:latin typeface="Cambria" pitchFamily="18" charset="0"/>
                <a:sym typeface="Wingdings" pitchFamily="2" charset="2"/>
              </a:rPr>
              <a:t> </a:t>
            </a:r>
            <a:r>
              <a:rPr lang="en-US" sz="2400" b="1" dirty="0">
                <a:solidFill>
                  <a:srgbClr val="7030A0"/>
                </a:solidFill>
                <a:latin typeface="Cambria" pitchFamily="18" charset="0"/>
                <a:sym typeface="Wingdings" pitchFamily="2" charset="2"/>
              </a:rPr>
              <a:t>r</a:t>
            </a:r>
            <a:r>
              <a:rPr lang="en-US" sz="2400" dirty="0">
                <a:latin typeface="Cambria" pitchFamily="18" charset="0"/>
                <a:sym typeface="Wingdings" pitchFamily="2" charset="2"/>
              </a:rPr>
              <a:t>    </a:t>
            </a:r>
            <a:r>
              <a:rPr lang="el-GR" sz="2400" dirty="0">
                <a:latin typeface="Cambria" pitchFamily="18" charset="0"/>
                <a:sym typeface="Wingdings" pitchFamily="2" charset="2"/>
              </a:rPr>
              <a:t>.</a:t>
            </a:r>
            <a:endParaRPr lang="en-US" sz="2400" dirty="0">
              <a:latin typeface="Cambria" pitchFamily="18" charset="0"/>
              <a:sym typeface="Wingdings" pitchFamily="2" charset="2"/>
            </a:endParaRPr>
          </a:p>
          <a:p>
            <a:pPr marL="0" indent="0" algn="just">
              <a:buNone/>
            </a:pPr>
            <a:endParaRPr lang="en-US" sz="2400" dirty="0">
              <a:latin typeface="Cambria" pitchFamily="18" charset="0"/>
              <a:sym typeface="Wingdings" pitchFamily="2" charset="2"/>
            </a:endParaRPr>
          </a:p>
          <a:p>
            <a:pPr marL="0" indent="0" algn="just">
              <a:buNone/>
            </a:pPr>
            <a:r>
              <a:rPr lang="el-GR" sz="2400" dirty="0">
                <a:latin typeface="Cambria" pitchFamily="18" charset="0"/>
                <a:sym typeface="Wingdings" pitchFamily="2" charset="2"/>
              </a:rPr>
              <a:t>Όμως οι αυξήσεις του </a:t>
            </a:r>
            <a:r>
              <a:rPr lang="en-US" sz="2400" dirty="0">
                <a:latin typeface="Cambria" pitchFamily="18" charset="0"/>
                <a:sym typeface="Wingdings" pitchFamily="2" charset="2"/>
              </a:rPr>
              <a:t>w </a:t>
            </a:r>
            <a:r>
              <a:rPr lang="el-GR" sz="2400" dirty="0">
                <a:latin typeface="Cambria" pitchFamily="18" charset="0"/>
                <a:sym typeface="Wingdings" pitchFamily="2" charset="2"/>
              </a:rPr>
              <a:t>φέρνουν όλο και μικρότερες αυξήσεις της έντασης εργασίας</a:t>
            </a:r>
            <a:r>
              <a:rPr lang="en-US" sz="2400" dirty="0">
                <a:latin typeface="Cambria" pitchFamily="18" charset="0"/>
                <a:sym typeface="Wingdings" pitchFamily="2" charset="2"/>
              </a:rPr>
              <a:t>,</a:t>
            </a:r>
            <a:r>
              <a:rPr lang="el-GR" sz="2400" dirty="0">
                <a:latin typeface="Cambria" pitchFamily="18" charset="0"/>
                <a:sym typeface="Wingdings" pitchFamily="2" charset="2"/>
              </a:rPr>
              <a:t> </a:t>
            </a:r>
            <a:r>
              <a:rPr lang="en-US" sz="2400" dirty="0">
                <a:latin typeface="Cambria" pitchFamily="18" charset="0"/>
                <a:sym typeface="Wingdings" pitchFamily="2" charset="2"/>
              </a:rPr>
              <a:t>e </a:t>
            </a:r>
            <a:r>
              <a:rPr lang="el-GR" sz="2400" dirty="0">
                <a:latin typeface="Cambria" pitchFamily="18" charset="0"/>
                <a:sym typeface="Wingdings" pitchFamily="2" charset="2"/>
              </a:rPr>
              <a:t>(Δ</a:t>
            </a:r>
            <a:r>
              <a:rPr lang="en-US" sz="2400" dirty="0">
                <a:latin typeface="Cambria" pitchFamily="18" charset="0"/>
                <a:sym typeface="Wingdings" pitchFamily="2" charset="2"/>
              </a:rPr>
              <a:t>z/</a:t>
            </a:r>
            <a:r>
              <a:rPr lang="el-GR" sz="2400" dirty="0">
                <a:latin typeface="Cambria" pitchFamily="18" charset="0"/>
                <a:sym typeface="Wingdings" pitchFamily="2" charset="2"/>
              </a:rPr>
              <a:t>Δ</a:t>
            </a:r>
            <a:r>
              <a:rPr lang="en-US" sz="2400" dirty="0">
                <a:latin typeface="Cambria" pitchFamily="18" charset="0"/>
                <a:sym typeface="Wingdings" pitchFamily="2" charset="2"/>
              </a:rPr>
              <a:t>w  </a:t>
            </a:r>
            <a:r>
              <a:rPr lang="el-GR" sz="2400" dirty="0">
                <a:latin typeface="Cambria" pitchFamily="18" charset="0"/>
                <a:sym typeface="Wingdings" pitchFamily="2" charset="2"/>
              </a:rPr>
              <a:t> και όχι Δ</a:t>
            </a:r>
            <a:r>
              <a:rPr lang="en-US" sz="2400" dirty="0">
                <a:latin typeface="Cambria" pitchFamily="18" charset="0"/>
                <a:sym typeface="Wingdings" pitchFamily="2" charset="2"/>
              </a:rPr>
              <a:t>z/w</a:t>
            </a:r>
            <a:r>
              <a:rPr lang="el-GR" sz="2400" dirty="0">
                <a:latin typeface="Cambria" pitchFamily="18" charset="0"/>
                <a:sym typeface="Wingdings" pitchFamily="2" charset="2"/>
              </a:rPr>
              <a:t> όπως στις σελίδες 428-9</a:t>
            </a:r>
            <a:r>
              <a:rPr lang="en-US" sz="2400" dirty="0">
                <a:latin typeface="Cambria" pitchFamily="18" charset="0"/>
                <a:sym typeface="Wingdings" pitchFamily="2" charset="2"/>
              </a:rPr>
              <a:t>) </a:t>
            </a:r>
            <a:r>
              <a:rPr lang="el-GR" sz="2400" dirty="0">
                <a:latin typeface="Cambria" pitchFamily="18" charset="0"/>
                <a:sym typeface="Wingdings" pitchFamily="2" charset="2"/>
              </a:rPr>
              <a:t>με σταθερή την αποδοτικότητα της εργασίας, </a:t>
            </a:r>
            <a:r>
              <a:rPr lang="en-US" sz="2400" dirty="0">
                <a:latin typeface="Cambria" pitchFamily="18" charset="0"/>
                <a:sym typeface="Wingdings" pitchFamily="2" charset="2"/>
              </a:rPr>
              <a:t>f</a:t>
            </a:r>
            <a:r>
              <a:rPr lang="el-GR" sz="2400" dirty="0">
                <a:latin typeface="Cambria" pitchFamily="18" charset="0"/>
                <a:sym typeface="Wingdings" pitchFamily="2" charset="2"/>
              </a:rPr>
              <a:t>.</a:t>
            </a:r>
            <a:r>
              <a:rPr lang="en-US" sz="2400" dirty="0">
                <a:latin typeface="Cambria" pitchFamily="18" charset="0"/>
                <a:sym typeface="Wingdings" pitchFamily="2" charset="2"/>
              </a:rPr>
              <a:t> </a:t>
            </a:r>
            <a:endParaRPr lang="el-GR" sz="2400" dirty="0">
              <a:latin typeface="Cambria" pitchFamily="18" charset="0"/>
              <a:sym typeface="Wingdings" pitchFamily="2" charset="2"/>
            </a:endParaRPr>
          </a:p>
          <a:p>
            <a:pPr marL="0" indent="0" algn="just">
              <a:buNone/>
            </a:pPr>
            <a:endParaRPr lang="en-US" sz="2400" dirty="0">
              <a:latin typeface="Cambria" pitchFamily="18" charset="0"/>
              <a:sym typeface="Wingdings" pitchFamily="2" charset="2"/>
            </a:endParaRPr>
          </a:p>
          <a:p>
            <a:pPr marL="0" indent="0" algn="just">
              <a:buNone/>
            </a:pPr>
            <a:r>
              <a:rPr lang="el-GR" sz="2400" dirty="0">
                <a:latin typeface="Cambria" pitchFamily="18" charset="0"/>
                <a:sym typeface="Wingdings" pitchFamily="2" charset="2"/>
              </a:rPr>
              <a:t>Σε κάποιο σημείο </a:t>
            </a:r>
            <a:r>
              <a:rPr lang="en-US" sz="2400" dirty="0">
                <a:latin typeface="Cambria" pitchFamily="18" charset="0"/>
                <a:sym typeface="Wingdings" pitchFamily="2" charset="2"/>
              </a:rPr>
              <a:t>w*  </a:t>
            </a:r>
            <a:r>
              <a:rPr lang="en-US" sz="2400" dirty="0" err="1">
                <a:latin typeface="Cambria" pitchFamily="18" charset="0"/>
                <a:sym typeface="Wingdings" pitchFamily="2" charset="2"/>
              </a:rPr>
              <a:t>ulc</a:t>
            </a:r>
            <a:r>
              <a:rPr lang="en-US" sz="1800" dirty="0" err="1">
                <a:latin typeface="Cambria" pitchFamily="18" charset="0"/>
                <a:sym typeface="Wingdings" pitchFamily="2" charset="2"/>
              </a:rPr>
              <a:t>min</a:t>
            </a:r>
            <a:r>
              <a:rPr lang="en-US" sz="2400" dirty="0">
                <a:latin typeface="Cambria" pitchFamily="18" charset="0"/>
                <a:sym typeface="Wingdings" pitchFamily="2" charset="2"/>
              </a:rPr>
              <a:t>  </a:t>
            </a:r>
            <a:r>
              <a:rPr lang="en-US" sz="2400" dirty="0" err="1">
                <a:latin typeface="Cambria" pitchFamily="18" charset="0"/>
                <a:sym typeface="Wingdings" pitchFamily="2" charset="2"/>
              </a:rPr>
              <a:t>r</a:t>
            </a:r>
            <a:r>
              <a:rPr lang="en-US" sz="1800" dirty="0" err="1">
                <a:latin typeface="Cambria" pitchFamily="18" charset="0"/>
                <a:sym typeface="Wingdings" pitchFamily="2" charset="2"/>
              </a:rPr>
              <a:t>max</a:t>
            </a:r>
            <a:r>
              <a:rPr lang="en-US" sz="1800" dirty="0">
                <a:latin typeface="Cambria" pitchFamily="18" charset="0"/>
                <a:sym typeface="Wingdings" pitchFamily="2" charset="2"/>
              </a:rPr>
              <a:t>.</a:t>
            </a:r>
          </a:p>
          <a:p>
            <a:pPr marL="0" indent="0" algn="just">
              <a:buNone/>
            </a:pPr>
            <a:endParaRPr lang="el-GR" sz="1800" dirty="0">
              <a:latin typeface="Cambria" pitchFamily="18" charset="0"/>
              <a:sym typeface="Wingdings" pitchFamily="2" charset="2"/>
            </a:endParaRPr>
          </a:p>
          <a:p>
            <a:pPr marL="0" indent="0" algn="just">
              <a:buNone/>
            </a:pPr>
            <a:r>
              <a:rPr lang="el-GR" sz="2400" dirty="0">
                <a:latin typeface="Cambria" pitchFamily="18" charset="0"/>
                <a:sym typeface="Wingdings" pitchFamily="2" charset="2"/>
              </a:rPr>
              <a:t>Καμπύλη απόσπασης εργασίας</a:t>
            </a:r>
            <a:r>
              <a:rPr lang="en-US" sz="2400" dirty="0">
                <a:latin typeface="Cambria" pitchFamily="18" charset="0"/>
                <a:sym typeface="Wingdings" pitchFamily="2" charset="2"/>
              </a:rPr>
              <a:t> (labor extraction curve).   w e </a:t>
            </a:r>
            <a:r>
              <a:rPr lang="el-GR" sz="2400" dirty="0">
                <a:latin typeface="Cambria" pitchFamily="18" charset="0"/>
                <a:sym typeface="Wingdings" pitchFamily="2" charset="2"/>
              </a:rPr>
              <a:t>- </a:t>
            </a:r>
            <a:r>
              <a:rPr lang="en-US" sz="2400" dirty="0">
                <a:latin typeface="Cambria" pitchFamily="18" charset="0"/>
                <a:sym typeface="Wingdings" pitchFamily="2" charset="2"/>
              </a:rPr>
              <a:t>f = </a:t>
            </a:r>
            <a:r>
              <a:rPr lang="en-US" sz="2400" dirty="0" err="1">
                <a:latin typeface="Cambria" pitchFamily="18" charset="0"/>
                <a:sym typeface="Wingdings" pitchFamily="2" charset="2"/>
              </a:rPr>
              <a:t>ct</a:t>
            </a:r>
            <a:r>
              <a:rPr lang="el-GR" sz="2400" dirty="0">
                <a:latin typeface="Cambria" pitchFamily="18" charset="0"/>
                <a:sym typeface="Wingdings" pitchFamily="2" charset="2"/>
              </a:rPr>
              <a:t> </a:t>
            </a:r>
            <a:r>
              <a:rPr lang="en-US" sz="2400" dirty="0">
                <a:latin typeface="Cambria" pitchFamily="18" charset="0"/>
                <a:sym typeface="Wingdings" pitchFamily="2" charset="2"/>
              </a:rPr>
              <a:t> z</a:t>
            </a:r>
            <a:endParaRPr lang="el-GR" sz="2400" dirty="0">
              <a:latin typeface="Cambria" pitchFamily="18" charset="0"/>
            </a:endParaRPr>
          </a:p>
        </p:txBody>
      </p:sp>
      <p:cxnSp>
        <p:nvCxnSpPr>
          <p:cNvPr id="5" name="Ευθύγραμμο βέλος σύνδεσης 4"/>
          <p:cNvCxnSpPr/>
          <p:nvPr/>
        </p:nvCxnSpPr>
        <p:spPr>
          <a:xfrm flipV="1">
            <a:off x="1382083" y="1195359"/>
            <a:ext cx="0" cy="3600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 name="Ευθύγραμμο βέλος σύνδεσης 5"/>
          <p:cNvCxnSpPr>
            <a:cxnSpLocks/>
          </p:cNvCxnSpPr>
          <p:nvPr/>
        </p:nvCxnSpPr>
        <p:spPr>
          <a:xfrm flipV="1">
            <a:off x="2125454" y="1195359"/>
            <a:ext cx="0" cy="3600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Ευθύγραμμο βέλος σύνδεσης 8"/>
          <p:cNvCxnSpPr>
            <a:cxnSpLocks/>
          </p:cNvCxnSpPr>
          <p:nvPr/>
        </p:nvCxnSpPr>
        <p:spPr>
          <a:xfrm>
            <a:off x="4119060" y="1203707"/>
            <a:ext cx="0" cy="35169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Ευθύγραμμο βέλος σύνδεσης 10"/>
          <p:cNvCxnSpPr>
            <a:cxnSpLocks/>
          </p:cNvCxnSpPr>
          <p:nvPr/>
        </p:nvCxnSpPr>
        <p:spPr>
          <a:xfrm flipV="1">
            <a:off x="4828598" y="1195359"/>
            <a:ext cx="0" cy="3600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 name="Ευθύγραμμο βέλος σύνδεσης 9"/>
          <p:cNvCxnSpPr/>
          <p:nvPr/>
        </p:nvCxnSpPr>
        <p:spPr>
          <a:xfrm>
            <a:off x="3147378" y="2498649"/>
            <a:ext cx="0" cy="43204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275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88640"/>
            <a:ext cx="8229600" cy="648072"/>
          </a:xfrm>
        </p:spPr>
        <p:txBody>
          <a:bodyPr>
            <a:normAutofit/>
          </a:bodyPr>
          <a:lstStyle/>
          <a:p>
            <a:r>
              <a:rPr lang="en-US" sz="3200" b="1" dirty="0">
                <a:solidFill>
                  <a:srgbClr val="FF0000"/>
                </a:solidFill>
                <a:latin typeface="Cambria" pitchFamily="18" charset="0"/>
              </a:rPr>
              <a:t>w, e, z, z/w, ulc</a:t>
            </a:r>
            <a:endParaRPr lang="el-GR" sz="3200" b="1" dirty="0">
              <a:solidFill>
                <a:srgbClr val="FF0000"/>
              </a:solidFill>
              <a:latin typeface="Cambria" pitchFamily="18" charset="0"/>
            </a:endParaRP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827686764"/>
              </p:ext>
            </p:extLst>
          </p:nvPr>
        </p:nvGraphicFramePr>
        <p:xfrm>
          <a:off x="1360609" y="1413222"/>
          <a:ext cx="9470782" cy="4216055"/>
        </p:xfrm>
        <a:graphic>
          <a:graphicData uri="http://schemas.openxmlformats.org/drawingml/2006/table">
            <a:tbl>
              <a:tblPr firstRow="1" bandRow="1">
                <a:tableStyleId>{073A0DAA-6AF3-43AB-8588-CEC1D06C72B9}</a:tableStyleId>
              </a:tblPr>
              <a:tblGrid>
                <a:gridCol w="1721960">
                  <a:extLst>
                    <a:ext uri="{9D8B030D-6E8A-4147-A177-3AD203B41FA5}">
                      <a16:colId xmlns:a16="http://schemas.microsoft.com/office/drawing/2014/main" val="20000"/>
                    </a:ext>
                  </a:extLst>
                </a:gridCol>
                <a:gridCol w="1565419">
                  <a:extLst>
                    <a:ext uri="{9D8B030D-6E8A-4147-A177-3AD203B41FA5}">
                      <a16:colId xmlns:a16="http://schemas.microsoft.com/office/drawing/2014/main" val="20001"/>
                    </a:ext>
                  </a:extLst>
                </a:gridCol>
                <a:gridCol w="1312717">
                  <a:extLst>
                    <a:ext uri="{9D8B030D-6E8A-4147-A177-3AD203B41FA5}">
                      <a16:colId xmlns:a16="http://schemas.microsoft.com/office/drawing/2014/main" val="20002"/>
                    </a:ext>
                  </a:extLst>
                </a:gridCol>
                <a:gridCol w="2444288">
                  <a:extLst>
                    <a:ext uri="{9D8B030D-6E8A-4147-A177-3AD203B41FA5}">
                      <a16:colId xmlns:a16="http://schemas.microsoft.com/office/drawing/2014/main" val="20003"/>
                    </a:ext>
                  </a:extLst>
                </a:gridCol>
                <a:gridCol w="2426398">
                  <a:extLst>
                    <a:ext uri="{9D8B030D-6E8A-4147-A177-3AD203B41FA5}">
                      <a16:colId xmlns:a16="http://schemas.microsoft.com/office/drawing/2014/main" val="20004"/>
                    </a:ext>
                  </a:extLst>
                </a:gridCol>
              </a:tblGrid>
              <a:tr h="800706">
                <a:tc>
                  <a:txBody>
                    <a:bodyPr/>
                    <a:lstStyle/>
                    <a:p>
                      <a:pPr algn="ctr"/>
                      <a:r>
                        <a:rPr lang="el-GR" sz="1200" dirty="0">
                          <a:latin typeface="Cambria" panose="02040503050406030204" pitchFamily="18" charset="0"/>
                          <a:ea typeface="Cambria" panose="02040503050406030204" pitchFamily="18" charset="0"/>
                        </a:rPr>
                        <a:t>Ωρομίσθιο</a:t>
                      </a:r>
                      <a:r>
                        <a:rPr lang="en-US" sz="1200" dirty="0">
                          <a:latin typeface="Cambria" panose="02040503050406030204" pitchFamily="18" charset="0"/>
                          <a:ea typeface="Cambria" panose="02040503050406030204" pitchFamily="18" charset="0"/>
                        </a:rPr>
                        <a:t>,</a:t>
                      </a:r>
                      <a:r>
                        <a:rPr lang="el-GR" sz="1200" dirty="0">
                          <a:latin typeface="Cambria" panose="02040503050406030204" pitchFamily="18" charset="0"/>
                          <a:ea typeface="Cambria" panose="02040503050406030204" pitchFamily="18" charset="0"/>
                        </a:rPr>
                        <a:t> </a:t>
                      </a:r>
                      <a:r>
                        <a:rPr lang="en-US" sz="1200" dirty="0">
                          <a:latin typeface="Cambria" panose="02040503050406030204" pitchFamily="18" charset="0"/>
                          <a:ea typeface="Cambria" panose="02040503050406030204" pitchFamily="18" charset="0"/>
                        </a:rPr>
                        <a:t>w</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Προϊόν ανά ώρα, </a:t>
                      </a:r>
                      <a:r>
                        <a:rPr lang="en-US" sz="1200" dirty="0">
                          <a:latin typeface="Cambria" panose="02040503050406030204" pitchFamily="18" charset="0"/>
                          <a:ea typeface="Cambria" panose="02040503050406030204" pitchFamily="18" charset="0"/>
                        </a:rPr>
                        <a:t>z</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Δ</a:t>
                      </a:r>
                      <a:r>
                        <a:rPr lang="en-US" sz="1200" dirty="0">
                          <a:latin typeface="Cambria" panose="02040503050406030204" pitchFamily="18" charset="0"/>
                          <a:ea typeface="Cambria" panose="02040503050406030204" pitchFamily="18" charset="0"/>
                        </a:rPr>
                        <a:t>z/</a:t>
                      </a:r>
                      <a:r>
                        <a:rPr lang="el-GR" sz="1200" dirty="0">
                          <a:latin typeface="Cambria" panose="02040503050406030204" pitchFamily="18" charset="0"/>
                          <a:ea typeface="Cambria" panose="02040503050406030204" pitchFamily="18" charset="0"/>
                        </a:rPr>
                        <a:t>Δ</a:t>
                      </a:r>
                      <a:r>
                        <a:rPr lang="en-US" sz="1200" dirty="0">
                          <a:latin typeface="Cambria" panose="02040503050406030204" pitchFamily="18" charset="0"/>
                          <a:ea typeface="Cambria" panose="02040503050406030204" pitchFamily="18" charset="0"/>
                        </a:rPr>
                        <a:t>w</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Προϊόν</a:t>
                      </a:r>
                      <a:r>
                        <a:rPr lang="el-GR" sz="1200" baseline="0" dirty="0">
                          <a:latin typeface="Cambria" panose="02040503050406030204" pitchFamily="18" charset="0"/>
                          <a:ea typeface="Cambria" panose="02040503050406030204" pitchFamily="18" charset="0"/>
                        </a:rPr>
                        <a:t> ανά δολάριο καταβαλλόμενου μισθού, </a:t>
                      </a:r>
                      <a:r>
                        <a:rPr lang="en-US" sz="1200" baseline="0" dirty="0">
                          <a:latin typeface="Cambria" panose="02040503050406030204" pitchFamily="18" charset="0"/>
                          <a:ea typeface="Cambria" panose="02040503050406030204" pitchFamily="18" charset="0"/>
                        </a:rPr>
                        <a:t>z/w</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Μοναδιαίο κόστος εργασίας, </a:t>
                      </a:r>
                      <a:r>
                        <a:rPr lang="en-US" sz="1200" dirty="0">
                          <a:latin typeface="Cambria" panose="02040503050406030204" pitchFamily="18" charset="0"/>
                          <a:ea typeface="Cambria" panose="02040503050406030204" pitchFamily="18" charset="0"/>
                        </a:rPr>
                        <a:t>ulc = w/z</a:t>
                      </a:r>
                      <a:endParaRPr lang="el-GR"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0"/>
                  </a:ext>
                </a:extLst>
              </a:tr>
              <a:tr h="889672">
                <a:tc>
                  <a:txBody>
                    <a:bodyPr/>
                    <a:lstStyle/>
                    <a:p>
                      <a:pPr algn="ctr"/>
                      <a:r>
                        <a:rPr lang="en-US" sz="1200" dirty="0">
                          <a:latin typeface="Cambria" panose="02040503050406030204" pitchFamily="18" charset="0"/>
                          <a:ea typeface="Cambria" panose="02040503050406030204" pitchFamily="18" charset="0"/>
                        </a:rPr>
                        <a:t>5 </a:t>
                      </a:r>
                      <a:r>
                        <a:rPr lang="el-GR" sz="1200" dirty="0">
                          <a:latin typeface="Cambria" panose="02040503050406030204" pitchFamily="18" charset="0"/>
                          <a:ea typeface="Cambria" panose="02040503050406030204" pitchFamily="18" charset="0"/>
                        </a:rPr>
                        <a:t>δολάρια </a:t>
                      </a:r>
                      <a:r>
                        <a:rPr lang="en-US" sz="1200" dirty="0">
                          <a:latin typeface="Cambria" panose="02040503050406030204" pitchFamily="18" charset="0"/>
                          <a:ea typeface="Cambria" panose="02040503050406030204" pitchFamily="18" charset="0"/>
                        </a:rPr>
                        <a:t>=</a:t>
                      </a:r>
                      <a:r>
                        <a:rPr lang="el-GR" sz="1200" dirty="0">
                          <a:latin typeface="Cambria" panose="02040503050406030204" pitchFamily="18" charset="0"/>
                          <a:ea typeface="Cambria" panose="02040503050406030204" pitchFamily="18" charset="0"/>
                        </a:rPr>
                        <a:t> ημερομίσθιο υποχώρησης</a:t>
                      </a:r>
                    </a:p>
                  </a:txBody>
                  <a:tcPr anchor="ctr"/>
                </a:tc>
                <a:tc>
                  <a:txBody>
                    <a:bodyPr/>
                    <a:lstStyle/>
                    <a:p>
                      <a:pPr algn="ctr"/>
                      <a:r>
                        <a:rPr lang="el-GR" sz="1200" dirty="0">
                          <a:latin typeface="Cambria" panose="02040503050406030204" pitchFamily="18" charset="0"/>
                          <a:ea typeface="Cambria" panose="02040503050406030204" pitchFamily="18" charset="0"/>
                        </a:rPr>
                        <a:t>20 μονάδες</a:t>
                      </a:r>
                    </a:p>
                  </a:txBody>
                  <a:tcPr anchor="ctr"/>
                </a:tc>
                <a:tc>
                  <a:txBody>
                    <a:bodyPr/>
                    <a:lstStyle/>
                    <a:p>
                      <a:pPr algn="ct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4 μονάδες/δολάριο</a:t>
                      </a:r>
                    </a:p>
                  </a:txBody>
                  <a:tcPr anchor="ctr"/>
                </a:tc>
                <a:tc>
                  <a:txBody>
                    <a:bodyPr/>
                    <a:lstStyle/>
                    <a:p>
                      <a:pPr algn="ctr"/>
                      <a:r>
                        <a:rPr lang="en-US" sz="1200" dirty="0">
                          <a:latin typeface="Cambria" panose="02040503050406030204" pitchFamily="18" charset="0"/>
                          <a:ea typeface="Cambria" panose="02040503050406030204" pitchFamily="18" charset="0"/>
                        </a:rPr>
                        <a:t>0,25 </a:t>
                      </a:r>
                      <a:r>
                        <a:rPr lang="el-GR" sz="1200" dirty="0">
                          <a:latin typeface="Cambria" panose="02040503050406030204" pitchFamily="18" charset="0"/>
                          <a:ea typeface="Cambria" panose="02040503050406030204" pitchFamily="18" charset="0"/>
                        </a:rPr>
                        <a:t>δολάρια/μονάδα</a:t>
                      </a:r>
                    </a:p>
                  </a:txBody>
                  <a:tcPr anchor="ctr"/>
                </a:tc>
                <a:extLst>
                  <a:ext uri="{0D108BD9-81ED-4DB2-BD59-A6C34878D82A}">
                    <a16:rowId xmlns:a16="http://schemas.microsoft.com/office/drawing/2014/main" val="10001"/>
                  </a:ext>
                </a:extLst>
              </a:tr>
              <a:tr h="360811">
                <a:tc>
                  <a:txBody>
                    <a:bodyPr/>
                    <a:lstStyle/>
                    <a:p>
                      <a:pPr algn="ctr"/>
                      <a:r>
                        <a:rPr lang="el-GR" sz="1200" dirty="0">
                          <a:latin typeface="Cambria" panose="02040503050406030204" pitchFamily="18" charset="0"/>
                          <a:ea typeface="Cambria" panose="02040503050406030204" pitchFamily="18" charset="0"/>
                        </a:rPr>
                        <a:t>6</a:t>
                      </a:r>
                    </a:p>
                  </a:txBody>
                  <a:tcPr anchor="ctr"/>
                </a:tc>
                <a:tc>
                  <a:txBody>
                    <a:bodyPr/>
                    <a:lstStyle/>
                    <a:p>
                      <a:pPr algn="ctr"/>
                      <a:r>
                        <a:rPr lang="el-GR" sz="1200" dirty="0">
                          <a:latin typeface="Cambria" panose="02040503050406030204" pitchFamily="18" charset="0"/>
                          <a:ea typeface="Cambria" panose="02040503050406030204" pitchFamily="18" charset="0"/>
                        </a:rPr>
                        <a:t>34</a:t>
                      </a:r>
                    </a:p>
                  </a:txBody>
                  <a:tcPr anchor="ctr"/>
                </a:tc>
                <a:tc>
                  <a:txBody>
                    <a:bodyPr/>
                    <a:lstStyle/>
                    <a:p>
                      <a:pPr algn="ctr"/>
                      <a:r>
                        <a:rPr lang="en-US" sz="1200" dirty="0">
                          <a:latin typeface="Cambria" panose="02040503050406030204" pitchFamily="18" charset="0"/>
                          <a:ea typeface="Cambria" panose="02040503050406030204" pitchFamily="18" charset="0"/>
                        </a:rPr>
                        <a:t>14</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5,7</a:t>
                      </a:r>
                    </a:p>
                  </a:txBody>
                  <a:tcPr anchor="ctr"/>
                </a:tc>
                <a:tc>
                  <a:txBody>
                    <a:bodyPr/>
                    <a:lstStyle/>
                    <a:p>
                      <a:pPr algn="ctr"/>
                      <a:r>
                        <a:rPr lang="el-GR" sz="1200" dirty="0">
                          <a:latin typeface="Cambria" panose="02040503050406030204" pitchFamily="18" charset="0"/>
                          <a:ea typeface="Cambria" panose="02040503050406030204" pitchFamily="18" charset="0"/>
                        </a:rPr>
                        <a:t>0,176</a:t>
                      </a:r>
                    </a:p>
                  </a:txBody>
                  <a:tcPr anchor="ctr"/>
                </a:tc>
                <a:extLst>
                  <a:ext uri="{0D108BD9-81ED-4DB2-BD59-A6C34878D82A}">
                    <a16:rowId xmlns:a16="http://schemas.microsoft.com/office/drawing/2014/main" val="10002"/>
                  </a:ext>
                </a:extLst>
              </a:tr>
              <a:tr h="360811">
                <a:tc>
                  <a:txBody>
                    <a:bodyPr/>
                    <a:lstStyle/>
                    <a:p>
                      <a:pPr algn="ctr"/>
                      <a:r>
                        <a:rPr lang="el-GR" sz="1200" dirty="0">
                          <a:latin typeface="Cambria" panose="02040503050406030204" pitchFamily="18" charset="0"/>
                          <a:ea typeface="Cambria" panose="02040503050406030204" pitchFamily="18" charset="0"/>
                        </a:rPr>
                        <a:t>7</a:t>
                      </a:r>
                    </a:p>
                  </a:txBody>
                  <a:tcPr anchor="ctr"/>
                </a:tc>
                <a:tc>
                  <a:txBody>
                    <a:bodyPr/>
                    <a:lstStyle/>
                    <a:p>
                      <a:pPr algn="ctr"/>
                      <a:r>
                        <a:rPr lang="el-GR" sz="1200" dirty="0">
                          <a:latin typeface="Cambria" panose="02040503050406030204" pitchFamily="18" charset="0"/>
                          <a:ea typeface="Cambria" panose="02040503050406030204" pitchFamily="18" charset="0"/>
                        </a:rPr>
                        <a:t>46</a:t>
                      </a:r>
                    </a:p>
                  </a:txBody>
                  <a:tcPr anchor="ctr"/>
                </a:tc>
                <a:tc>
                  <a:txBody>
                    <a:bodyPr/>
                    <a:lstStyle/>
                    <a:p>
                      <a:pPr algn="ctr"/>
                      <a:r>
                        <a:rPr lang="en-US" sz="1200" dirty="0">
                          <a:latin typeface="Cambria" panose="02040503050406030204" pitchFamily="18" charset="0"/>
                          <a:ea typeface="Cambria" panose="02040503050406030204" pitchFamily="18" charset="0"/>
                        </a:rPr>
                        <a:t>12</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6,6</a:t>
                      </a:r>
                    </a:p>
                  </a:txBody>
                  <a:tcPr anchor="ctr"/>
                </a:tc>
                <a:tc>
                  <a:txBody>
                    <a:bodyPr/>
                    <a:lstStyle/>
                    <a:p>
                      <a:pPr algn="ctr"/>
                      <a:r>
                        <a:rPr lang="el-GR" sz="1200" dirty="0">
                          <a:latin typeface="Cambria" panose="02040503050406030204" pitchFamily="18" charset="0"/>
                          <a:ea typeface="Cambria" panose="02040503050406030204" pitchFamily="18" charset="0"/>
                        </a:rPr>
                        <a:t>0,152</a:t>
                      </a:r>
                    </a:p>
                  </a:txBody>
                  <a:tcPr anchor="ctr"/>
                </a:tc>
                <a:extLst>
                  <a:ext uri="{0D108BD9-81ED-4DB2-BD59-A6C34878D82A}">
                    <a16:rowId xmlns:a16="http://schemas.microsoft.com/office/drawing/2014/main" val="10003"/>
                  </a:ext>
                </a:extLst>
              </a:tr>
              <a:tr h="360811">
                <a:tc>
                  <a:txBody>
                    <a:bodyPr/>
                    <a:lstStyle/>
                    <a:p>
                      <a:pPr algn="ctr"/>
                      <a:r>
                        <a:rPr lang="el-GR" sz="1200" dirty="0">
                          <a:latin typeface="Cambria" panose="02040503050406030204" pitchFamily="18" charset="0"/>
                          <a:ea typeface="Cambria" panose="02040503050406030204" pitchFamily="18" charset="0"/>
                        </a:rPr>
                        <a:t>8</a:t>
                      </a:r>
                    </a:p>
                  </a:txBody>
                  <a:tcPr anchor="ctr"/>
                </a:tc>
                <a:tc>
                  <a:txBody>
                    <a:bodyPr/>
                    <a:lstStyle/>
                    <a:p>
                      <a:pPr algn="ctr"/>
                      <a:r>
                        <a:rPr lang="el-GR" sz="1200" dirty="0">
                          <a:latin typeface="Cambria" panose="02040503050406030204" pitchFamily="18" charset="0"/>
                          <a:ea typeface="Cambria" panose="02040503050406030204" pitchFamily="18" charset="0"/>
                        </a:rPr>
                        <a:t>56</a:t>
                      </a:r>
                    </a:p>
                  </a:txBody>
                  <a:tcPr anchor="ctr"/>
                </a:tc>
                <a:tc>
                  <a:txBody>
                    <a:bodyPr/>
                    <a:lstStyle/>
                    <a:p>
                      <a:pPr algn="ctr"/>
                      <a:r>
                        <a:rPr lang="en-US" sz="1200" dirty="0">
                          <a:latin typeface="Cambria" panose="02040503050406030204" pitchFamily="18" charset="0"/>
                          <a:ea typeface="Cambria" panose="02040503050406030204" pitchFamily="18" charset="0"/>
                        </a:rPr>
                        <a:t>10</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7</a:t>
                      </a:r>
                    </a:p>
                  </a:txBody>
                  <a:tcPr anchor="ctr"/>
                </a:tc>
                <a:tc>
                  <a:txBody>
                    <a:bodyPr/>
                    <a:lstStyle/>
                    <a:p>
                      <a:pPr algn="ctr"/>
                      <a:r>
                        <a:rPr lang="el-GR" sz="1200" dirty="0">
                          <a:latin typeface="Cambria" panose="02040503050406030204" pitchFamily="18" charset="0"/>
                          <a:ea typeface="Cambria" panose="02040503050406030204" pitchFamily="18" charset="0"/>
                        </a:rPr>
                        <a:t>0,143</a:t>
                      </a:r>
                    </a:p>
                  </a:txBody>
                  <a:tcPr anchor="ctr"/>
                </a:tc>
                <a:extLst>
                  <a:ext uri="{0D108BD9-81ED-4DB2-BD59-A6C34878D82A}">
                    <a16:rowId xmlns:a16="http://schemas.microsoft.com/office/drawing/2014/main" val="10004"/>
                  </a:ext>
                </a:extLst>
              </a:tr>
              <a:tr h="360811">
                <a:tc>
                  <a:txBody>
                    <a:bodyPr/>
                    <a:lstStyle/>
                    <a:p>
                      <a:pPr algn="ctr"/>
                      <a:r>
                        <a:rPr lang="el-GR" sz="1200" b="1" dirty="0">
                          <a:latin typeface="Cambria" panose="02040503050406030204" pitchFamily="18" charset="0"/>
                          <a:ea typeface="Cambria" panose="02040503050406030204" pitchFamily="18" charset="0"/>
                        </a:rPr>
                        <a:t>9</a:t>
                      </a:r>
                    </a:p>
                  </a:txBody>
                  <a:tcPr anchor="ctr"/>
                </a:tc>
                <a:tc>
                  <a:txBody>
                    <a:bodyPr/>
                    <a:lstStyle/>
                    <a:p>
                      <a:pPr algn="ctr"/>
                      <a:r>
                        <a:rPr lang="el-GR" sz="1200" b="1" dirty="0">
                          <a:latin typeface="Cambria" panose="02040503050406030204" pitchFamily="18" charset="0"/>
                          <a:ea typeface="Cambria" panose="02040503050406030204" pitchFamily="18" charset="0"/>
                        </a:rPr>
                        <a:t>64</a:t>
                      </a:r>
                    </a:p>
                  </a:txBody>
                  <a:tcPr anchor="ctr"/>
                </a:tc>
                <a:tc>
                  <a:txBody>
                    <a:bodyPr/>
                    <a:lstStyle/>
                    <a:p>
                      <a:pPr algn="ctr"/>
                      <a:r>
                        <a:rPr lang="en-US" sz="1200" b="1" dirty="0">
                          <a:latin typeface="Cambria" panose="02040503050406030204" pitchFamily="18" charset="0"/>
                          <a:ea typeface="Cambria" panose="02040503050406030204" pitchFamily="18" charset="0"/>
                        </a:rPr>
                        <a:t>8</a:t>
                      </a:r>
                      <a:endParaRPr lang="el-GR" sz="1200" b="1" dirty="0">
                        <a:latin typeface="Cambria" panose="02040503050406030204" pitchFamily="18" charset="0"/>
                        <a:ea typeface="Cambria" panose="02040503050406030204" pitchFamily="18" charset="0"/>
                      </a:endParaRPr>
                    </a:p>
                  </a:txBody>
                  <a:tcPr anchor="ctr"/>
                </a:tc>
                <a:tc>
                  <a:txBody>
                    <a:bodyPr/>
                    <a:lstStyle/>
                    <a:p>
                      <a:pPr algn="ctr"/>
                      <a:r>
                        <a:rPr lang="el-GR" sz="1200" b="1" dirty="0">
                          <a:latin typeface="Cambria" panose="02040503050406030204" pitchFamily="18" charset="0"/>
                          <a:ea typeface="Cambria" panose="02040503050406030204" pitchFamily="18" charset="0"/>
                        </a:rPr>
                        <a:t>7,1</a:t>
                      </a:r>
                    </a:p>
                  </a:txBody>
                  <a:tcPr anchor="ctr"/>
                </a:tc>
                <a:tc>
                  <a:txBody>
                    <a:bodyPr/>
                    <a:lstStyle/>
                    <a:p>
                      <a:pPr algn="ctr"/>
                      <a:r>
                        <a:rPr lang="el-GR" sz="1200" b="1" dirty="0">
                          <a:latin typeface="Cambria" panose="02040503050406030204" pitchFamily="18" charset="0"/>
                          <a:ea typeface="Cambria" panose="02040503050406030204" pitchFamily="18" charset="0"/>
                        </a:rPr>
                        <a:t>0,141</a:t>
                      </a:r>
                    </a:p>
                  </a:txBody>
                  <a:tcPr anchor="ctr"/>
                </a:tc>
                <a:extLst>
                  <a:ext uri="{0D108BD9-81ED-4DB2-BD59-A6C34878D82A}">
                    <a16:rowId xmlns:a16="http://schemas.microsoft.com/office/drawing/2014/main" val="10005"/>
                  </a:ext>
                </a:extLst>
              </a:tr>
              <a:tr h="360811">
                <a:tc>
                  <a:txBody>
                    <a:bodyPr/>
                    <a:lstStyle/>
                    <a:p>
                      <a:pPr algn="ctr"/>
                      <a:r>
                        <a:rPr lang="el-GR" sz="1200" dirty="0">
                          <a:latin typeface="Cambria" panose="02040503050406030204" pitchFamily="18" charset="0"/>
                          <a:ea typeface="Cambria" panose="02040503050406030204" pitchFamily="18" charset="0"/>
                        </a:rPr>
                        <a:t>10</a:t>
                      </a:r>
                    </a:p>
                  </a:txBody>
                  <a:tcPr anchor="ctr"/>
                </a:tc>
                <a:tc>
                  <a:txBody>
                    <a:bodyPr/>
                    <a:lstStyle/>
                    <a:p>
                      <a:pPr algn="ctr"/>
                      <a:r>
                        <a:rPr lang="el-GR" sz="1200" dirty="0">
                          <a:latin typeface="Cambria" panose="02040503050406030204" pitchFamily="18" charset="0"/>
                          <a:ea typeface="Cambria" panose="02040503050406030204" pitchFamily="18" charset="0"/>
                        </a:rPr>
                        <a:t>70</a:t>
                      </a:r>
                    </a:p>
                  </a:txBody>
                  <a:tcPr anchor="ctr"/>
                </a:tc>
                <a:tc>
                  <a:txBody>
                    <a:bodyPr/>
                    <a:lstStyle/>
                    <a:p>
                      <a:pPr algn="ctr"/>
                      <a:r>
                        <a:rPr lang="en-US" sz="1200" dirty="0">
                          <a:latin typeface="Cambria" panose="02040503050406030204" pitchFamily="18" charset="0"/>
                          <a:ea typeface="Cambria" panose="02040503050406030204" pitchFamily="18" charset="0"/>
                        </a:rPr>
                        <a:t>6</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7</a:t>
                      </a:r>
                    </a:p>
                  </a:txBody>
                  <a:tcPr anchor="ctr"/>
                </a:tc>
                <a:tc>
                  <a:txBody>
                    <a:bodyPr/>
                    <a:lstStyle/>
                    <a:p>
                      <a:pPr algn="ctr"/>
                      <a:r>
                        <a:rPr lang="el-GR" sz="1200" dirty="0">
                          <a:latin typeface="Cambria" panose="02040503050406030204" pitchFamily="18" charset="0"/>
                          <a:ea typeface="Cambria" panose="02040503050406030204" pitchFamily="18" charset="0"/>
                        </a:rPr>
                        <a:t>0,143</a:t>
                      </a:r>
                    </a:p>
                  </a:txBody>
                  <a:tcPr anchor="ctr"/>
                </a:tc>
                <a:extLst>
                  <a:ext uri="{0D108BD9-81ED-4DB2-BD59-A6C34878D82A}">
                    <a16:rowId xmlns:a16="http://schemas.microsoft.com/office/drawing/2014/main" val="10006"/>
                  </a:ext>
                </a:extLst>
              </a:tr>
              <a:tr h="360811">
                <a:tc>
                  <a:txBody>
                    <a:bodyPr/>
                    <a:lstStyle/>
                    <a:p>
                      <a:pPr algn="ctr"/>
                      <a:r>
                        <a:rPr lang="el-GR" sz="1200" dirty="0">
                          <a:latin typeface="Cambria" panose="02040503050406030204" pitchFamily="18" charset="0"/>
                          <a:ea typeface="Cambria" panose="02040503050406030204" pitchFamily="18" charset="0"/>
                        </a:rPr>
                        <a:t>11</a:t>
                      </a:r>
                    </a:p>
                  </a:txBody>
                  <a:tcPr anchor="ctr"/>
                </a:tc>
                <a:tc>
                  <a:txBody>
                    <a:bodyPr/>
                    <a:lstStyle/>
                    <a:p>
                      <a:pPr algn="ctr"/>
                      <a:r>
                        <a:rPr lang="el-GR" sz="1200" dirty="0">
                          <a:latin typeface="Cambria" panose="02040503050406030204" pitchFamily="18" charset="0"/>
                          <a:ea typeface="Cambria" panose="02040503050406030204" pitchFamily="18" charset="0"/>
                        </a:rPr>
                        <a:t>74</a:t>
                      </a:r>
                    </a:p>
                  </a:txBody>
                  <a:tcPr anchor="ctr"/>
                </a:tc>
                <a:tc>
                  <a:txBody>
                    <a:bodyPr/>
                    <a:lstStyle/>
                    <a:p>
                      <a:pPr algn="ctr"/>
                      <a:r>
                        <a:rPr lang="en-US" sz="1200" dirty="0">
                          <a:latin typeface="Cambria" panose="02040503050406030204" pitchFamily="18" charset="0"/>
                          <a:ea typeface="Cambria" panose="02040503050406030204" pitchFamily="18" charset="0"/>
                        </a:rPr>
                        <a:t>4</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6,7</a:t>
                      </a:r>
                    </a:p>
                  </a:txBody>
                  <a:tcPr anchor="ctr"/>
                </a:tc>
                <a:tc>
                  <a:txBody>
                    <a:bodyPr/>
                    <a:lstStyle/>
                    <a:p>
                      <a:pPr algn="ctr"/>
                      <a:r>
                        <a:rPr lang="el-GR" sz="1200" dirty="0">
                          <a:latin typeface="Cambria" panose="02040503050406030204" pitchFamily="18" charset="0"/>
                          <a:ea typeface="Cambria" panose="02040503050406030204" pitchFamily="18" charset="0"/>
                        </a:rPr>
                        <a:t>0,149</a:t>
                      </a:r>
                    </a:p>
                  </a:txBody>
                  <a:tcPr anchor="ctr"/>
                </a:tc>
                <a:extLst>
                  <a:ext uri="{0D108BD9-81ED-4DB2-BD59-A6C34878D82A}">
                    <a16:rowId xmlns:a16="http://schemas.microsoft.com/office/drawing/2014/main" val="10007"/>
                  </a:ext>
                </a:extLst>
              </a:tr>
              <a:tr h="360811">
                <a:tc>
                  <a:txBody>
                    <a:bodyPr/>
                    <a:lstStyle/>
                    <a:p>
                      <a:pPr algn="ctr"/>
                      <a:r>
                        <a:rPr lang="el-GR" sz="1200" dirty="0">
                          <a:latin typeface="Cambria" panose="02040503050406030204" pitchFamily="18" charset="0"/>
                          <a:ea typeface="Cambria" panose="02040503050406030204" pitchFamily="18" charset="0"/>
                        </a:rPr>
                        <a:t>12</a:t>
                      </a:r>
                    </a:p>
                  </a:txBody>
                  <a:tcPr anchor="ctr"/>
                </a:tc>
                <a:tc>
                  <a:txBody>
                    <a:bodyPr/>
                    <a:lstStyle/>
                    <a:p>
                      <a:pPr algn="ctr"/>
                      <a:r>
                        <a:rPr lang="el-GR" sz="1200" dirty="0">
                          <a:latin typeface="Cambria" panose="02040503050406030204" pitchFamily="18" charset="0"/>
                          <a:ea typeface="Cambria" panose="02040503050406030204" pitchFamily="18" charset="0"/>
                        </a:rPr>
                        <a:t>76</a:t>
                      </a:r>
                    </a:p>
                  </a:txBody>
                  <a:tcPr anchor="ctr"/>
                </a:tc>
                <a:tc>
                  <a:txBody>
                    <a:bodyPr/>
                    <a:lstStyle/>
                    <a:p>
                      <a:pPr algn="ctr"/>
                      <a:r>
                        <a:rPr lang="en-US" sz="1200" dirty="0">
                          <a:latin typeface="Cambria" panose="02040503050406030204" pitchFamily="18" charset="0"/>
                          <a:ea typeface="Cambria" panose="02040503050406030204" pitchFamily="18" charset="0"/>
                        </a:rPr>
                        <a:t>2</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6,3</a:t>
                      </a:r>
                    </a:p>
                  </a:txBody>
                  <a:tcPr anchor="ctr"/>
                </a:tc>
                <a:tc>
                  <a:txBody>
                    <a:bodyPr/>
                    <a:lstStyle/>
                    <a:p>
                      <a:pPr algn="ctr"/>
                      <a:r>
                        <a:rPr lang="el-GR" sz="1200" dirty="0">
                          <a:latin typeface="Cambria" panose="02040503050406030204" pitchFamily="18" charset="0"/>
                          <a:ea typeface="Cambria" panose="02040503050406030204" pitchFamily="18" charset="0"/>
                        </a:rPr>
                        <a:t>0,158</a:t>
                      </a:r>
                    </a:p>
                  </a:txBody>
                  <a:tcPr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713948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576064"/>
          </a:xfrm>
        </p:spPr>
        <p:txBody>
          <a:bodyPr>
            <a:normAutofit fontScale="90000"/>
          </a:bodyPr>
          <a:lstStyle/>
          <a:p>
            <a:r>
              <a:rPr lang="el-GR" sz="3600" b="1" dirty="0">
                <a:solidFill>
                  <a:srgbClr val="FF0000"/>
                </a:solidFill>
                <a:latin typeface="Cambria" pitchFamily="18" charset="0"/>
              </a:rPr>
              <a:t>Καμπύλη απόσπασης εργασίας</a:t>
            </a:r>
          </a:p>
        </p:txBody>
      </p:sp>
      <p:sp>
        <p:nvSpPr>
          <p:cNvPr id="15" name="Ορθογώνιο 14"/>
          <p:cNvSpPr/>
          <p:nvPr/>
        </p:nvSpPr>
        <p:spPr>
          <a:xfrm>
            <a:off x="8454541" y="2178767"/>
            <a:ext cx="2952328" cy="302433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r>
              <a:rPr lang="el-GR" sz="1600" dirty="0">
                <a:solidFill>
                  <a:prstClr val="black"/>
                </a:solidFill>
                <a:latin typeface="Cambria" pitchFamily="18" charset="0"/>
              </a:rPr>
              <a:t>Η ΚΑΕ γίνεται όλο και πιο οριζόντια, η κλίση της, Δ</a:t>
            </a:r>
            <a:r>
              <a:rPr lang="en-US" sz="1600" dirty="0">
                <a:solidFill>
                  <a:prstClr val="black"/>
                </a:solidFill>
                <a:latin typeface="Cambria" pitchFamily="18" charset="0"/>
              </a:rPr>
              <a:t>z/</a:t>
            </a:r>
            <a:r>
              <a:rPr lang="el-GR" sz="1600" dirty="0">
                <a:solidFill>
                  <a:prstClr val="black"/>
                </a:solidFill>
                <a:latin typeface="Cambria" pitchFamily="18" charset="0"/>
              </a:rPr>
              <a:t>Δ</a:t>
            </a:r>
            <a:r>
              <a:rPr lang="en-US" sz="1600" dirty="0">
                <a:solidFill>
                  <a:prstClr val="black"/>
                </a:solidFill>
                <a:latin typeface="Cambria" pitchFamily="18" charset="0"/>
              </a:rPr>
              <a:t>w</a:t>
            </a:r>
            <a:r>
              <a:rPr lang="el-GR" sz="1600" dirty="0">
                <a:solidFill>
                  <a:prstClr val="black"/>
                </a:solidFill>
                <a:latin typeface="Cambria" pitchFamily="18" charset="0"/>
              </a:rPr>
              <a:t> μειώνεται, ενώ ο λόγος </a:t>
            </a:r>
            <a:r>
              <a:rPr lang="en-US" sz="1600" dirty="0">
                <a:solidFill>
                  <a:prstClr val="black"/>
                </a:solidFill>
                <a:latin typeface="Cambria" pitchFamily="18" charset="0"/>
              </a:rPr>
              <a:t>z/w</a:t>
            </a:r>
            <a:r>
              <a:rPr lang="el-GR" sz="1600" dirty="0">
                <a:solidFill>
                  <a:prstClr val="black"/>
                </a:solidFill>
                <a:latin typeface="Cambria" pitchFamily="18" charset="0"/>
              </a:rPr>
              <a:t> = 1/</a:t>
            </a:r>
            <a:r>
              <a:rPr lang="en-US" sz="1600" dirty="0">
                <a:solidFill>
                  <a:prstClr val="black"/>
                </a:solidFill>
                <a:latin typeface="Cambria" pitchFamily="18" charset="0"/>
              </a:rPr>
              <a:t>ulc</a:t>
            </a:r>
            <a:r>
              <a:rPr lang="el-GR" sz="1600" dirty="0">
                <a:solidFill>
                  <a:prstClr val="black"/>
                </a:solidFill>
                <a:latin typeface="Cambria" pitchFamily="18" charset="0"/>
              </a:rPr>
              <a:t> αυξάνεται από την αρχή της ΚΑΕ μέχρι το σημείο Β </a:t>
            </a:r>
            <a:r>
              <a:rPr lang="en-US" sz="1600" dirty="0">
                <a:solidFill>
                  <a:prstClr val="black"/>
                </a:solidFill>
                <a:latin typeface="Cambria" pitchFamily="18" charset="0"/>
              </a:rPr>
              <a:t>(</a:t>
            </a:r>
            <a:r>
              <a:rPr lang="el-GR" sz="1600" dirty="0">
                <a:solidFill>
                  <a:prstClr val="black"/>
                </a:solidFill>
                <a:latin typeface="Cambria" pitchFamily="18" charset="0"/>
              </a:rPr>
              <a:t>με </a:t>
            </a:r>
            <a:r>
              <a:rPr lang="en-US" sz="1600" dirty="0">
                <a:solidFill>
                  <a:prstClr val="black"/>
                </a:solidFill>
                <a:latin typeface="Cambria" pitchFamily="18" charset="0"/>
              </a:rPr>
              <a:t>w* </a:t>
            </a:r>
            <a:r>
              <a:rPr lang="el-GR" sz="1600" dirty="0">
                <a:solidFill>
                  <a:prstClr val="black"/>
                </a:solidFill>
                <a:latin typeface="Cambria" pitchFamily="18" charset="0"/>
              </a:rPr>
              <a:t>και </a:t>
            </a:r>
            <a:r>
              <a:rPr lang="en-US" sz="1600" dirty="0">
                <a:solidFill>
                  <a:prstClr val="black"/>
                </a:solidFill>
                <a:latin typeface="Cambria" pitchFamily="18" charset="0"/>
              </a:rPr>
              <a:t>e*) </a:t>
            </a:r>
            <a:r>
              <a:rPr lang="el-GR" sz="1600" dirty="0">
                <a:solidFill>
                  <a:prstClr val="black"/>
                </a:solidFill>
                <a:latin typeface="Cambria" pitchFamily="18" charset="0"/>
              </a:rPr>
              <a:t>όπου μεγιστοποιείται, δηλαδή ελαχιστοποιείται το </a:t>
            </a:r>
            <a:r>
              <a:rPr lang="en-US" sz="1600" dirty="0">
                <a:solidFill>
                  <a:prstClr val="black"/>
                </a:solidFill>
                <a:latin typeface="Cambria" pitchFamily="18" charset="0"/>
              </a:rPr>
              <a:t>ulc </a:t>
            </a:r>
            <a:r>
              <a:rPr lang="el-GR" sz="1600" dirty="0">
                <a:solidFill>
                  <a:prstClr val="black"/>
                </a:solidFill>
                <a:latin typeface="Cambria" pitchFamily="18" charset="0"/>
              </a:rPr>
              <a:t>και μεγιστοποιείται το ποσοστό κέρδους, </a:t>
            </a:r>
            <a:r>
              <a:rPr lang="en-US" sz="1600" dirty="0">
                <a:solidFill>
                  <a:prstClr val="black"/>
                </a:solidFill>
                <a:latin typeface="Cambria" pitchFamily="18" charset="0"/>
              </a:rPr>
              <a:t>r.</a:t>
            </a:r>
            <a:endParaRPr lang="el-GR" sz="1600" dirty="0">
              <a:solidFill>
                <a:prstClr val="black"/>
              </a:solidFill>
              <a:latin typeface="Cambria" pitchFamily="18" charset="0"/>
            </a:endParaRPr>
          </a:p>
        </p:txBody>
      </p:sp>
      <p:pic>
        <p:nvPicPr>
          <p:cNvPr id="26" name="Εικόνα 25">
            <a:extLst>
              <a:ext uri="{FF2B5EF4-FFF2-40B4-BE49-F238E27FC236}">
                <a16:creationId xmlns:a16="http://schemas.microsoft.com/office/drawing/2014/main" id="{044FC657-692B-8585-7D6A-56B749B6A1FA}"/>
              </a:ext>
            </a:extLst>
          </p:cNvPr>
          <p:cNvPicPr>
            <a:picLocks noChangeAspect="1"/>
          </p:cNvPicPr>
          <p:nvPr/>
        </p:nvPicPr>
        <p:blipFill>
          <a:blip r:embed="rId2"/>
          <a:stretch>
            <a:fillRect/>
          </a:stretch>
        </p:blipFill>
        <p:spPr>
          <a:xfrm>
            <a:off x="503778" y="1295399"/>
            <a:ext cx="7547405" cy="4791075"/>
          </a:xfrm>
          <a:prstGeom prst="rect">
            <a:avLst/>
          </a:prstGeom>
        </p:spPr>
      </p:pic>
    </p:spTree>
    <p:extLst>
      <p:ext uri="{BB962C8B-B14F-4D97-AF65-F5344CB8AC3E}">
        <p14:creationId xmlns:p14="http://schemas.microsoft.com/office/powerpoint/2010/main" val="859307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216D0D-58DA-E7BE-5313-D55665D49DD6}"/>
              </a:ext>
            </a:extLst>
          </p:cNvPr>
          <p:cNvSpPr>
            <a:spLocks noGrp="1"/>
          </p:cNvSpPr>
          <p:nvPr>
            <p:ph type="title"/>
          </p:nvPr>
        </p:nvSpPr>
        <p:spPr/>
        <p:txBody>
          <a:bodyPr>
            <a:normAutofit fontScale="90000"/>
          </a:bodyPr>
          <a:lstStyle/>
          <a:p>
            <a:r>
              <a:rPr lang="el-GR" dirty="0">
                <a:solidFill>
                  <a:srgbClr val="FF0000"/>
                </a:solidFill>
              </a:rPr>
              <a:t>Προϊόν ανά δολάριο ωρομισθίου και </a:t>
            </a:r>
            <a:r>
              <a:rPr lang="el-GR" dirty="0" err="1">
                <a:solidFill>
                  <a:srgbClr val="FF0000"/>
                </a:solidFill>
              </a:rPr>
              <a:t>μοναδιαίο</a:t>
            </a:r>
            <a:r>
              <a:rPr lang="el-GR" dirty="0">
                <a:solidFill>
                  <a:srgbClr val="FF0000"/>
                </a:solidFill>
              </a:rPr>
              <a:t> κόστος εργασίας</a:t>
            </a:r>
          </a:p>
        </p:txBody>
      </p:sp>
      <p:pic>
        <p:nvPicPr>
          <p:cNvPr id="5" name="Εικόνα 4">
            <a:extLst>
              <a:ext uri="{FF2B5EF4-FFF2-40B4-BE49-F238E27FC236}">
                <a16:creationId xmlns:a16="http://schemas.microsoft.com/office/drawing/2014/main" id="{21E8EC3D-761E-76E4-7986-F414EC9C6D17}"/>
              </a:ext>
            </a:extLst>
          </p:cNvPr>
          <p:cNvPicPr>
            <a:picLocks noChangeAspect="1"/>
          </p:cNvPicPr>
          <p:nvPr/>
        </p:nvPicPr>
        <p:blipFill>
          <a:blip r:embed="rId2"/>
          <a:stretch>
            <a:fillRect/>
          </a:stretch>
        </p:blipFill>
        <p:spPr>
          <a:xfrm>
            <a:off x="2078144" y="1543050"/>
            <a:ext cx="8035711" cy="5118649"/>
          </a:xfrm>
          <a:prstGeom prst="rect">
            <a:avLst/>
          </a:prstGeom>
        </p:spPr>
      </p:pic>
    </p:spTree>
    <p:extLst>
      <p:ext uri="{BB962C8B-B14F-4D97-AF65-F5344CB8AC3E}">
        <p14:creationId xmlns:p14="http://schemas.microsoft.com/office/powerpoint/2010/main" val="2547757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3F969D-CCF3-7142-DEAA-8BCC1973B7AA}"/>
              </a:ext>
            </a:extLst>
          </p:cNvPr>
          <p:cNvSpPr>
            <a:spLocks noGrp="1"/>
          </p:cNvSpPr>
          <p:nvPr>
            <p:ph type="title"/>
          </p:nvPr>
        </p:nvSpPr>
        <p:spPr/>
        <p:txBody>
          <a:bodyPr>
            <a:normAutofit fontScale="90000"/>
          </a:bodyPr>
          <a:lstStyle/>
          <a:p>
            <a:r>
              <a:rPr lang="el-GR" b="1" dirty="0">
                <a:solidFill>
                  <a:srgbClr val="FF0000"/>
                </a:solidFill>
                <a:latin typeface="Cambria" pitchFamily="18" charset="0"/>
              </a:rPr>
              <a:t>Η καμπύλη απόσπασης εργασίας και η μεγιστοποίηση των κερδών</a:t>
            </a:r>
            <a:endParaRPr lang="el-GR" dirty="0"/>
          </a:p>
        </p:txBody>
      </p:sp>
      <p:pic>
        <p:nvPicPr>
          <p:cNvPr id="5" name="Εικόνα 4">
            <a:extLst>
              <a:ext uri="{FF2B5EF4-FFF2-40B4-BE49-F238E27FC236}">
                <a16:creationId xmlns:a16="http://schemas.microsoft.com/office/drawing/2014/main" id="{0D74221F-ACD4-C7EC-C3D5-774F182A288B}"/>
              </a:ext>
            </a:extLst>
          </p:cNvPr>
          <p:cNvPicPr>
            <a:picLocks noChangeAspect="1"/>
          </p:cNvPicPr>
          <p:nvPr/>
        </p:nvPicPr>
        <p:blipFill>
          <a:blip r:embed="rId2"/>
          <a:stretch>
            <a:fillRect/>
          </a:stretch>
        </p:blipFill>
        <p:spPr>
          <a:xfrm>
            <a:off x="1923813" y="1611980"/>
            <a:ext cx="8344374" cy="5108368"/>
          </a:xfrm>
          <a:prstGeom prst="rect">
            <a:avLst/>
          </a:prstGeom>
        </p:spPr>
      </p:pic>
    </p:spTree>
    <p:extLst>
      <p:ext uri="{BB962C8B-B14F-4D97-AF65-F5344CB8AC3E}">
        <p14:creationId xmlns:p14="http://schemas.microsoft.com/office/powerpoint/2010/main" val="704065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B45EA4-F5C4-B68A-C47E-1FCCEC7F8185}"/>
              </a:ext>
            </a:extLst>
          </p:cNvPr>
          <p:cNvSpPr>
            <a:spLocks noGrp="1"/>
          </p:cNvSpPr>
          <p:nvPr>
            <p:ph type="title"/>
          </p:nvPr>
        </p:nvSpPr>
        <p:spPr/>
        <p:txBody>
          <a:bodyPr>
            <a:noAutofit/>
          </a:bodyPr>
          <a:lstStyle/>
          <a:p>
            <a:r>
              <a:rPr lang="el-GR" sz="3600" b="1" dirty="0">
                <a:solidFill>
                  <a:srgbClr val="FF0000"/>
                </a:solidFill>
                <a:latin typeface="Cambria" pitchFamily="18" charset="0"/>
              </a:rPr>
              <a:t>Ωρομίσθιο, απόσπαση εργασίας, </a:t>
            </a:r>
            <a:r>
              <a:rPr lang="el-GR" sz="3600" b="1" dirty="0" err="1">
                <a:solidFill>
                  <a:srgbClr val="FF0000"/>
                </a:solidFill>
                <a:latin typeface="Cambria" pitchFamily="18" charset="0"/>
              </a:rPr>
              <a:t>μοναδιαίο</a:t>
            </a:r>
            <a:r>
              <a:rPr lang="el-GR" sz="3600" b="1" dirty="0">
                <a:solidFill>
                  <a:srgbClr val="FF0000"/>
                </a:solidFill>
                <a:latin typeface="Cambria" pitchFamily="18" charset="0"/>
              </a:rPr>
              <a:t> κόστος εργασίας και μεγιστοποίηση των κερδών</a:t>
            </a:r>
            <a:endParaRPr lang="el-GR" sz="3600" dirty="0"/>
          </a:p>
        </p:txBody>
      </p:sp>
      <p:pic>
        <p:nvPicPr>
          <p:cNvPr id="5" name="Εικόνα 4">
            <a:extLst>
              <a:ext uri="{FF2B5EF4-FFF2-40B4-BE49-F238E27FC236}">
                <a16:creationId xmlns:a16="http://schemas.microsoft.com/office/drawing/2014/main" id="{A90303A9-8F47-9B20-96FD-0DCC32D41026}"/>
              </a:ext>
            </a:extLst>
          </p:cNvPr>
          <p:cNvPicPr>
            <a:picLocks noChangeAspect="1"/>
          </p:cNvPicPr>
          <p:nvPr/>
        </p:nvPicPr>
        <p:blipFill>
          <a:blip r:embed="rId2"/>
          <a:stretch>
            <a:fillRect/>
          </a:stretch>
        </p:blipFill>
        <p:spPr>
          <a:xfrm>
            <a:off x="2647950" y="1985962"/>
            <a:ext cx="6896100" cy="4597400"/>
          </a:xfrm>
          <a:prstGeom prst="rect">
            <a:avLst/>
          </a:prstGeom>
        </p:spPr>
      </p:pic>
    </p:spTree>
    <p:extLst>
      <p:ext uri="{BB962C8B-B14F-4D97-AF65-F5344CB8AC3E}">
        <p14:creationId xmlns:p14="http://schemas.microsoft.com/office/powerpoint/2010/main" val="1080431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E9A0-149B-0271-65A0-EB4CA1A53E33}"/>
              </a:ext>
            </a:extLst>
          </p:cNvPr>
          <p:cNvSpPr>
            <a:spLocks noGrp="1"/>
          </p:cNvSpPr>
          <p:nvPr>
            <p:ph type="title"/>
          </p:nvPr>
        </p:nvSpPr>
        <p:spPr/>
        <p:txBody>
          <a:bodyPr/>
          <a:lstStyle/>
          <a:p>
            <a:r>
              <a:rPr lang="el-GR" dirty="0">
                <a:solidFill>
                  <a:srgbClr val="FF0000"/>
                </a:solidFill>
              </a:rPr>
              <a:t>«Ο καλός Βακαλάος»</a:t>
            </a:r>
            <a:endParaRPr lang="en-GB" dirty="0">
              <a:solidFill>
                <a:srgbClr val="FF0000"/>
              </a:solidFill>
            </a:endParaRPr>
          </a:p>
        </p:txBody>
      </p:sp>
      <p:sp>
        <p:nvSpPr>
          <p:cNvPr id="3" name="Content Placeholder 2">
            <a:extLst>
              <a:ext uri="{FF2B5EF4-FFF2-40B4-BE49-F238E27FC236}">
                <a16:creationId xmlns:a16="http://schemas.microsoft.com/office/drawing/2014/main" id="{AE7B99C5-9B74-CF6E-3CE0-0E17CB7EEB4E}"/>
              </a:ext>
            </a:extLst>
          </p:cNvPr>
          <p:cNvSpPr>
            <a:spLocks noGrp="1"/>
          </p:cNvSpPr>
          <p:nvPr>
            <p:ph idx="1"/>
          </p:nvPr>
        </p:nvSpPr>
        <p:spPr/>
        <p:txBody>
          <a:bodyPr>
            <a:normAutofit fontScale="70000" lnSpcReduction="20000"/>
          </a:bodyPr>
          <a:lstStyle/>
          <a:p>
            <a:r>
              <a:rPr lang="el-GR" dirty="0">
                <a:latin typeface="Cambria" panose="02040503050406030204" pitchFamily="18" charset="0"/>
                <a:ea typeface="Cambria" panose="02040503050406030204" pitchFamily="18" charset="0"/>
              </a:rPr>
              <a:t>10 δίχτυα – 10 εργαζόμενοι – κάθε εργαζόμενος 1 δίχτυ</a:t>
            </a:r>
          </a:p>
          <a:p>
            <a:r>
              <a:rPr lang="el-GR" dirty="0">
                <a:latin typeface="Cambria" panose="02040503050406030204" pitchFamily="18" charset="0"/>
                <a:ea typeface="Cambria" panose="02040503050406030204" pitchFamily="18" charset="0"/>
              </a:rPr>
              <a:t>Κάθε εργαζόμενος 25 λίβρες ψάρια την ώρα όταν ο μισθός είναι 10$ την ώρα</a:t>
            </a:r>
          </a:p>
          <a:p>
            <a:r>
              <a:rPr lang="el-GR" dirty="0">
                <a:latin typeface="Cambria" panose="02040503050406030204" pitchFamily="18" charset="0"/>
                <a:ea typeface="Cambria" panose="02040503050406030204" pitchFamily="18" charset="0"/>
              </a:rPr>
              <a:t>Εργατικά – 10$ την ώρα και εργασία 100 ώρες τον χρόνο</a:t>
            </a:r>
          </a:p>
          <a:p>
            <a:r>
              <a:rPr lang="el-GR" dirty="0">
                <a:latin typeface="Cambria" panose="02040503050406030204" pitchFamily="18" charset="0"/>
                <a:ea typeface="Cambria" panose="02040503050406030204" pitchFamily="18" charset="0"/>
              </a:rPr>
              <a:t>Κεφαλαιακά αγαθά- δίχτυα- $1.250 το ένα, διαλύεται μετά από 100 ώρες.</a:t>
            </a:r>
          </a:p>
          <a:p>
            <a:r>
              <a:rPr lang="el-GR" dirty="0">
                <a:latin typeface="Cambria" panose="02040503050406030204" pitchFamily="18" charset="0"/>
                <a:ea typeface="Cambria" panose="02040503050406030204" pitchFamily="18" charset="0"/>
              </a:rPr>
              <a:t>Τιμή ψαριών – $1 ανά λίβρα.</a:t>
            </a:r>
          </a:p>
          <a:p>
            <a:r>
              <a:rPr lang="el-GR" dirty="0">
                <a:solidFill>
                  <a:srgbClr val="FF0000"/>
                </a:solidFill>
                <a:latin typeface="Cambria" panose="02040503050406030204" pitchFamily="18" charset="0"/>
                <a:ea typeface="Cambria" panose="02040503050406030204" pitchFamily="18" charset="0"/>
              </a:rPr>
              <a:t>Συνολικά έσοδα</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 </a:t>
            </a:r>
            <a:r>
              <a:rPr lang="en-US" dirty="0">
                <a:solidFill>
                  <a:srgbClr val="FF0000"/>
                </a:solidFill>
                <a:latin typeface="Cambria" panose="02040503050406030204" pitchFamily="18" charset="0"/>
                <a:ea typeface="Cambria" panose="02040503050406030204" pitchFamily="18" charset="0"/>
              </a:rPr>
              <a:t>S</a:t>
            </a:r>
            <a:r>
              <a:rPr lang="el-GR" dirty="0">
                <a:solidFill>
                  <a:srgbClr val="FF0000"/>
                </a:solidFill>
                <a:latin typeface="Cambria" panose="02040503050406030204" pitchFamily="18" charset="0"/>
                <a:ea typeface="Cambria" panose="02040503050406030204" pitchFamily="18" charset="0"/>
              </a:rPr>
              <a:t> – </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$1 Χ 25.000 λίβρες =$25.000</a:t>
            </a:r>
          </a:p>
          <a:p>
            <a:r>
              <a:rPr lang="el-GR" dirty="0">
                <a:solidFill>
                  <a:srgbClr val="FF0000"/>
                </a:solidFill>
                <a:latin typeface="Cambria" panose="02040503050406030204" pitchFamily="18" charset="0"/>
                <a:ea typeface="Cambria" panose="02040503050406030204" pitchFamily="18" charset="0"/>
              </a:rPr>
              <a:t>Αναπλήρωση διχτύων </a:t>
            </a:r>
            <a:r>
              <a:rPr lang="en-US" dirty="0">
                <a:solidFill>
                  <a:srgbClr val="FF0000"/>
                </a:solidFill>
                <a:latin typeface="Cambria" panose="02040503050406030204" pitchFamily="18" charset="0"/>
                <a:ea typeface="Cambria" panose="02040503050406030204" pitchFamily="18" charset="0"/>
              </a:rPr>
              <a:t> - </a:t>
            </a:r>
            <a:r>
              <a:rPr lang="el-GR" dirty="0">
                <a:solidFill>
                  <a:srgbClr val="FF0000"/>
                </a:solidFill>
                <a:latin typeface="Cambria" panose="02040503050406030204" pitchFamily="18" charset="0"/>
                <a:ea typeface="Cambria" panose="02040503050406030204" pitchFamily="18" charset="0"/>
              </a:rPr>
              <a:t> $1.250 Χ 10 = $12.500</a:t>
            </a:r>
          </a:p>
          <a:p>
            <a:r>
              <a:rPr lang="en-US" dirty="0">
                <a:solidFill>
                  <a:srgbClr val="FF0000"/>
                </a:solidFill>
                <a:latin typeface="Cambria" panose="02040503050406030204" pitchFamily="18" charset="0"/>
                <a:ea typeface="Cambria" panose="02040503050406030204" pitchFamily="18" charset="0"/>
              </a:rPr>
              <a:t>Y (</a:t>
            </a:r>
            <a:r>
              <a:rPr lang="el-GR" dirty="0">
                <a:solidFill>
                  <a:srgbClr val="FF0000"/>
                </a:solidFill>
                <a:latin typeface="Cambria" panose="02040503050406030204" pitchFamily="18" charset="0"/>
                <a:ea typeface="Cambria" panose="02040503050406030204" pitchFamily="18" charset="0"/>
              </a:rPr>
              <a:t>Καθαρή εκροή)= $25.000-$12.500=$12.500</a:t>
            </a:r>
          </a:p>
          <a:p>
            <a:r>
              <a:rPr lang="en-US" dirty="0">
                <a:solidFill>
                  <a:srgbClr val="FF0000"/>
                </a:solidFill>
                <a:latin typeface="Cambria" panose="02040503050406030204" pitchFamily="18" charset="0"/>
                <a:ea typeface="Cambria" panose="02040503050406030204" pitchFamily="18" charset="0"/>
              </a:rPr>
              <a:t>W=</a:t>
            </a:r>
            <a:r>
              <a:rPr lang="el-GR" dirty="0">
                <a:solidFill>
                  <a:srgbClr val="FF0000"/>
                </a:solidFill>
                <a:latin typeface="Cambria" panose="02040503050406030204" pitchFamily="18" charset="0"/>
                <a:ea typeface="Cambria" panose="02040503050406030204" pitchFamily="18" charset="0"/>
              </a:rPr>
              <a:t>10 Χ10 Χ100 = </a:t>
            </a:r>
            <a:r>
              <a:rPr lang="en-US" dirty="0">
                <a:solidFill>
                  <a:srgbClr val="FF0000"/>
                </a:solidFill>
                <a:latin typeface="Cambria" panose="02040503050406030204" pitchFamily="18" charset="0"/>
                <a:ea typeface="Cambria" panose="02040503050406030204" pitchFamily="18" charset="0"/>
              </a:rPr>
              <a:t>$10.000 </a:t>
            </a:r>
          </a:p>
          <a:p>
            <a:r>
              <a:rPr lang="en-US" dirty="0">
                <a:solidFill>
                  <a:srgbClr val="FF0000"/>
                </a:solidFill>
                <a:latin typeface="Cambria" panose="02040503050406030204" pitchFamily="18" charset="0"/>
                <a:ea typeface="Cambria" panose="02040503050406030204" pitchFamily="18" charset="0"/>
              </a:rPr>
              <a:t>R=Y-W=12.500-10.000=</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2.500</a:t>
            </a:r>
          </a:p>
          <a:p>
            <a:r>
              <a:rPr lang="en-US" dirty="0">
                <a:solidFill>
                  <a:srgbClr val="FF0000"/>
                </a:solidFill>
                <a:latin typeface="Cambria" panose="02040503050406030204" pitchFamily="18" charset="0"/>
                <a:ea typeface="Cambria" panose="02040503050406030204" pitchFamily="18" charset="0"/>
              </a:rPr>
              <a:t>K=10X$1.250=</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12.500</a:t>
            </a:r>
          </a:p>
          <a:p>
            <a:r>
              <a:rPr lang="en-US" dirty="0">
                <a:solidFill>
                  <a:srgbClr val="FF0000"/>
                </a:solidFill>
                <a:latin typeface="Cambria" panose="02040503050406030204" pitchFamily="18" charset="0"/>
                <a:ea typeface="Cambria" panose="02040503050406030204" pitchFamily="18" charset="0"/>
              </a:rPr>
              <a:t>r=R/K=2.500/12.500=20%</a:t>
            </a:r>
            <a:endParaRPr lang="el-GR" dirty="0">
              <a:latin typeface="Cambria" panose="02040503050406030204" pitchFamily="18" charset="0"/>
              <a:ea typeface="Cambria" panose="02040503050406030204" pitchFamily="18" charset="0"/>
            </a:endParaRPr>
          </a:p>
          <a:p>
            <a:endParaRPr lang="en-GB"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7626CC05-CFBF-4B24-6DBC-73429FC3478D}"/>
              </a:ext>
            </a:extLst>
          </p:cNvPr>
          <p:cNvSpPr txBox="1"/>
          <p:nvPr/>
        </p:nvSpPr>
        <p:spPr>
          <a:xfrm>
            <a:off x="1786468" y="5756832"/>
            <a:ext cx="8127999" cy="830997"/>
          </a:xfrm>
          <a:prstGeom prst="rect">
            <a:avLst/>
          </a:prstGeom>
          <a:noFill/>
        </p:spPr>
        <p:txBody>
          <a:bodyPr wrap="square" rtlCol="0">
            <a:spAutoFit/>
          </a:bodyPr>
          <a:lstStyle/>
          <a:p>
            <a:r>
              <a:rPr lang="en-US" sz="2400" dirty="0" err="1">
                <a:latin typeface="Cambria" panose="02040503050406030204" pitchFamily="18" charset="0"/>
                <a:ea typeface="Cambria" panose="02040503050406030204" pitchFamily="18" charset="0"/>
              </a:rPr>
              <a:t>ucl</a:t>
            </a:r>
            <a:r>
              <a:rPr lang="en-US" sz="2400" dirty="0">
                <a:latin typeface="Cambria" panose="02040503050406030204" pitchFamily="18" charset="0"/>
                <a:ea typeface="Cambria" panose="02040503050406030204" pitchFamily="18" charset="0"/>
              </a:rPr>
              <a:t>=w/z=10/25= 0,40$ </a:t>
            </a:r>
            <a:r>
              <a:rPr lang="el-GR" sz="2400" dirty="0">
                <a:latin typeface="Cambria" panose="02040503050406030204" pitchFamily="18" charset="0"/>
                <a:ea typeface="Cambria" panose="02040503050406030204" pitchFamily="18" charset="0"/>
              </a:rPr>
              <a:t>σε κόστος εργασίας για την παραγωγή κάθε λίβρας του προϊόντος</a:t>
            </a:r>
            <a:r>
              <a:rPr lang="en-US" sz="2400" dirty="0">
                <a:latin typeface="Cambria" panose="02040503050406030204" pitchFamily="18" charset="0"/>
                <a:ea typeface="Cambria" panose="02040503050406030204" pitchFamily="18" charset="0"/>
              </a:rPr>
              <a:t> </a:t>
            </a:r>
            <a:endParaRPr lang="en-GB"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521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EAC15-7B69-55C9-8D3F-340862C54062}"/>
              </a:ext>
            </a:extLst>
          </p:cNvPr>
          <p:cNvSpPr>
            <a:spLocks noGrp="1"/>
          </p:cNvSpPr>
          <p:nvPr>
            <p:ph idx="1"/>
          </p:nvPr>
        </p:nvSpPr>
        <p:spPr>
          <a:xfrm>
            <a:off x="101600" y="836713"/>
            <a:ext cx="3684794" cy="5572553"/>
          </a:xfr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10 δίχτυα – 10 εργαζόμενοι – κάθε εργαζόμενος 1 δίχτυ</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Κεφαλαιακά αγαθά- δίχτυα - $1.250 το ένα, διαλύεται μετά από 100 ώρες.</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Τιμή ψαριών – $1 ανά λίβρα.</a:t>
            </a:r>
          </a:p>
          <a:p>
            <a:pPr lvl="0">
              <a:defRPr/>
            </a:pPr>
            <a:r>
              <a:rPr lang="el-GR" sz="2000" dirty="0">
                <a:solidFill>
                  <a:srgbClr val="FF0000"/>
                </a:solidFill>
                <a:latin typeface="Cambria" panose="02040503050406030204" pitchFamily="18" charset="0"/>
                <a:ea typeface="Cambria" panose="02040503050406030204" pitchFamily="18" charset="0"/>
              </a:rPr>
              <a:t>Βρείτε το </a:t>
            </a:r>
            <a:r>
              <a:rPr lang="en-US" sz="2000" dirty="0">
                <a:solidFill>
                  <a:srgbClr val="FF0000"/>
                </a:solidFill>
                <a:latin typeface="Cambria" panose="02040503050406030204" pitchFamily="18" charset="0"/>
                <a:ea typeface="Cambria" panose="02040503050406030204" pitchFamily="18" charset="0"/>
              </a:rPr>
              <a:t>ulc </a:t>
            </a:r>
            <a:r>
              <a:rPr lang="el-GR" sz="2000" dirty="0">
                <a:solidFill>
                  <a:srgbClr val="FF0000"/>
                </a:solidFill>
                <a:latin typeface="Cambria" panose="02040503050406030204" pitchFamily="18" charset="0"/>
                <a:ea typeface="Cambria" panose="02040503050406030204" pitchFamily="18" charset="0"/>
              </a:rPr>
              <a:t>και βέλτιστο ωρομίσθιο εάν έχουμε τις ακόλουθες τιμές</a:t>
            </a:r>
          </a:p>
          <a:p>
            <a:pPr lvl="0">
              <a:defRPr/>
            </a:pPr>
            <a:endParaRPr lang="en-GB" dirty="0">
              <a:latin typeface="Cambria" panose="02040503050406030204" pitchFamily="18" charset="0"/>
              <a:ea typeface="Cambria" panose="02040503050406030204" pitchFamily="18" charset="0"/>
            </a:endParaRPr>
          </a:p>
        </p:txBody>
      </p:sp>
      <p:graphicFrame>
        <p:nvGraphicFramePr>
          <p:cNvPr id="6" name="Θέση περιεχομένου 3">
            <a:extLst>
              <a:ext uri="{FF2B5EF4-FFF2-40B4-BE49-F238E27FC236}">
                <a16:creationId xmlns:a16="http://schemas.microsoft.com/office/drawing/2014/main" id="{57F4F782-A843-4B64-EB69-569813370435}"/>
              </a:ext>
            </a:extLst>
          </p:cNvPr>
          <p:cNvGraphicFramePr>
            <a:graphicFrameLocks/>
          </p:cNvGraphicFramePr>
          <p:nvPr>
            <p:extLst>
              <p:ext uri="{D42A27DB-BD31-4B8C-83A1-F6EECF244321}">
                <p14:modId xmlns:p14="http://schemas.microsoft.com/office/powerpoint/2010/main" val="247856079"/>
              </p:ext>
            </p:extLst>
          </p:nvPr>
        </p:nvGraphicFramePr>
        <p:xfrm>
          <a:off x="3786394" y="836713"/>
          <a:ext cx="7505290" cy="4740876"/>
        </p:xfrm>
        <a:graphic>
          <a:graphicData uri="http://schemas.openxmlformats.org/drawingml/2006/table">
            <a:tbl>
              <a:tblPr firstRow="1" bandRow="1">
                <a:tableStyleId>{073A0DAA-6AF3-43AB-8588-CEC1D06C72B9}</a:tableStyleId>
              </a:tblPr>
              <a:tblGrid>
                <a:gridCol w="158417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2248706">
                  <a:extLst>
                    <a:ext uri="{9D8B030D-6E8A-4147-A177-3AD203B41FA5}">
                      <a16:colId xmlns:a16="http://schemas.microsoft.com/office/drawing/2014/main" val="20003"/>
                    </a:ext>
                  </a:extLst>
                </a:gridCol>
                <a:gridCol w="2232248">
                  <a:extLst>
                    <a:ext uri="{9D8B030D-6E8A-4147-A177-3AD203B41FA5}">
                      <a16:colId xmlns:a16="http://schemas.microsoft.com/office/drawing/2014/main" val="20004"/>
                    </a:ext>
                  </a:extLst>
                </a:gridCol>
              </a:tblGrid>
              <a:tr h="984645">
                <a:tc>
                  <a:txBody>
                    <a:bodyPr/>
                    <a:lstStyle/>
                    <a:p>
                      <a:pPr algn="ctr"/>
                      <a:r>
                        <a:rPr lang="el-GR" sz="1200" dirty="0">
                          <a:latin typeface="Cambria" panose="02040503050406030204" pitchFamily="18" charset="0"/>
                          <a:ea typeface="Cambria" panose="02040503050406030204" pitchFamily="18" charset="0"/>
                        </a:rPr>
                        <a:t>Ωρομίσθιο</a:t>
                      </a:r>
                      <a:r>
                        <a:rPr lang="en-US" sz="1200" dirty="0">
                          <a:latin typeface="Cambria" panose="02040503050406030204" pitchFamily="18" charset="0"/>
                          <a:ea typeface="Cambria" panose="02040503050406030204" pitchFamily="18" charset="0"/>
                        </a:rPr>
                        <a:t>,</a:t>
                      </a:r>
                      <a:r>
                        <a:rPr lang="el-GR" sz="1200" dirty="0">
                          <a:latin typeface="Cambria" panose="02040503050406030204" pitchFamily="18" charset="0"/>
                          <a:ea typeface="Cambria" panose="02040503050406030204" pitchFamily="18" charset="0"/>
                        </a:rPr>
                        <a:t> </a:t>
                      </a:r>
                      <a:r>
                        <a:rPr lang="en-US" sz="1200" dirty="0">
                          <a:latin typeface="Cambria" panose="02040503050406030204" pitchFamily="18" charset="0"/>
                          <a:ea typeface="Cambria" panose="02040503050406030204" pitchFamily="18" charset="0"/>
                        </a:rPr>
                        <a:t>w</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Προϊόν ανά ώρα, </a:t>
                      </a:r>
                      <a:r>
                        <a:rPr lang="en-US" sz="1200" dirty="0">
                          <a:latin typeface="Cambria" panose="02040503050406030204" pitchFamily="18" charset="0"/>
                          <a:ea typeface="Cambria" panose="02040503050406030204" pitchFamily="18" charset="0"/>
                        </a:rPr>
                        <a:t>z</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Προϊόν</a:t>
                      </a:r>
                      <a:r>
                        <a:rPr lang="el-GR" sz="1200" baseline="0" dirty="0">
                          <a:latin typeface="Cambria" panose="02040503050406030204" pitchFamily="18" charset="0"/>
                          <a:ea typeface="Cambria" panose="02040503050406030204" pitchFamily="18" charset="0"/>
                        </a:rPr>
                        <a:t> ανά δολάριο καταβαλλόμενου μισθού, </a:t>
                      </a:r>
                      <a:r>
                        <a:rPr lang="en-US" sz="1200" baseline="0" dirty="0">
                          <a:latin typeface="Cambria" panose="02040503050406030204" pitchFamily="18" charset="0"/>
                          <a:ea typeface="Cambria" panose="02040503050406030204" pitchFamily="18" charset="0"/>
                        </a:rPr>
                        <a:t>z/w</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Μοναδιαίο κόστος εργασίας, </a:t>
                      </a:r>
                      <a:r>
                        <a:rPr lang="en-US" sz="1200" dirty="0">
                          <a:latin typeface="Cambria" panose="02040503050406030204" pitchFamily="18" charset="0"/>
                          <a:ea typeface="Cambria" panose="02040503050406030204" pitchFamily="18" charset="0"/>
                        </a:rPr>
                        <a:t>ulc = w/z</a:t>
                      </a:r>
                      <a:endParaRPr lang="el-GR"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0"/>
                  </a:ext>
                </a:extLst>
              </a:tr>
              <a:tr h="1094049">
                <a:tc>
                  <a:txBody>
                    <a:bodyPr/>
                    <a:lstStyle/>
                    <a:p>
                      <a:pPr algn="ctr"/>
                      <a:r>
                        <a:rPr lang="el-GR" sz="1200" dirty="0">
                          <a:latin typeface="Cambria" panose="02040503050406030204" pitchFamily="18" charset="0"/>
                          <a:ea typeface="Cambria" panose="02040503050406030204" pitchFamily="18" charset="0"/>
                        </a:rPr>
                        <a:t>10</a:t>
                      </a:r>
                      <a:r>
                        <a:rPr lang="en-US" sz="1200" dirty="0">
                          <a:latin typeface="Cambria" panose="02040503050406030204" pitchFamily="18" charset="0"/>
                          <a:ea typeface="Cambria" panose="02040503050406030204" pitchFamily="18" charset="0"/>
                        </a:rPr>
                        <a:t> </a:t>
                      </a:r>
                      <a:r>
                        <a:rPr lang="el-GR" sz="1200" dirty="0">
                          <a:latin typeface="Cambria" panose="02040503050406030204" pitchFamily="18" charset="0"/>
                          <a:ea typeface="Cambria" panose="02040503050406030204" pitchFamily="18" charset="0"/>
                        </a:rPr>
                        <a:t>δολάρια </a:t>
                      </a:r>
                      <a:r>
                        <a:rPr lang="en-US" sz="1200" dirty="0">
                          <a:latin typeface="Cambria" panose="02040503050406030204" pitchFamily="18" charset="0"/>
                          <a:ea typeface="Cambria" panose="02040503050406030204" pitchFamily="18" charset="0"/>
                        </a:rPr>
                        <a:t>=</a:t>
                      </a:r>
                      <a:r>
                        <a:rPr lang="el-GR" sz="1200" dirty="0">
                          <a:latin typeface="Cambria" panose="02040503050406030204" pitchFamily="18" charset="0"/>
                          <a:ea typeface="Cambria" panose="02040503050406030204" pitchFamily="18" charset="0"/>
                        </a:rPr>
                        <a:t> μισθός υποχώρησης</a:t>
                      </a:r>
                    </a:p>
                  </a:txBody>
                  <a:tcPr anchor="ctr"/>
                </a:tc>
                <a:tc>
                  <a:txBody>
                    <a:bodyPr/>
                    <a:lstStyle/>
                    <a:p>
                      <a:pPr algn="ctr"/>
                      <a:r>
                        <a:rPr lang="el-GR" sz="1200" dirty="0">
                          <a:latin typeface="Cambria" panose="02040503050406030204" pitchFamily="18" charset="0"/>
                          <a:ea typeface="Cambria" panose="02040503050406030204" pitchFamily="18" charset="0"/>
                        </a:rPr>
                        <a:t>25 μονάδες</a:t>
                      </a:r>
                    </a:p>
                  </a:txBody>
                  <a:tcPr anchor="ctr"/>
                </a:tc>
                <a:tc>
                  <a:txBody>
                    <a:bodyPr/>
                    <a:lstStyle/>
                    <a:p>
                      <a:pPr algn="ctr"/>
                      <a:r>
                        <a:rPr lang="el-GR" sz="1200" dirty="0">
                          <a:latin typeface="Cambria" panose="02040503050406030204" pitchFamily="18" charset="0"/>
                          <a:ea typeface="Cambria" panose="02040503050406030204" pitchFamily="18" charset="0"/>
                        </a:rPr>
                        <a:t>2,5 μονάδες/δολάριο</a:t>
                      </a:r>
                    </a:p>
                  </a:txBody>
                  <a:tcPr anchor="ctr"/>
                </a:tc>
                <a:tc>
                  <a:txBody>
                    <a:bodyPr/>
                    <a:lstStyle/>
                    <a:p>
                      <a:pPr algn="ctr"/>
                      <a:r>
                        <a:rPr lang="en-US" sz="1200" dirty="0">
                          <a:latin typeface="Cambria" panose="02040503050406030204" pitchFamily="18" charset="0"/>
                          <a:ea typeface="Cambria" panose="02040503050406030204" pitchFamily="18" charset="0"/>
                        </a:rPr>
                        <a:t>0,</a:t>
                      </a:r>
                      <a:r>
                        <a:rPr lang="el-GR" sz="1200" dirty="0">
                          <a:latin typeface="Cambria" panose="02040503050406030204" pitchFamily="18" charset="0"/>
                          <a:ea typeface="Cambria" panose="02040503050406030204" pitchFamily="18" charset="0"/>
                        </a:rPr>
                        <a:t>4</a:t>
                      </a:r>
                      <a:r>
                        <a:rPr lang="en-US" sz="1200" dirty="0">
                          <a:latin typeface="Cambria" panose="02040503050406030204" pitchFamily="18" charset="0"/>
                          <a:ea typeface="Cambria" panose="02040503050406030204" pitchFamily="18" charset="0"/>
                        </a:rPr>
                        <a:t> </a:t>
                      </a:r>
                      <a:r>
                        <a:rPr lang="el-GR" sz="1200" dirty="0">
                          <a:latin typeface="Cambria" panose="02040503050406030204" pitchFamily="18" charset="0"/>
                          <a:ea typeface="Cambria" panose="02040503050406030204" pitchFamily="18" charset="0"/>
                        </a:rPr>
                        <a:t>δολάρια/μονάδα</a:t>
                      </a:r>
                    </a:p>
                  </a:txBody>
                  <a:tcPr anchor="ctr"/>
                </a:tc>
                <a:extLst>
                  <a:ext uri="{0D108BD9-81ED-4DB2-BD59-A6C34878D82A}">
                    <a16:rowId xmlns:a16="http://schemas.microsoft.com/office/drawing/2014/main" val="10001"/>
                  </a:ext>
                </a:extLst>
              </a:tr>
              <a:tr h="443697">
                <a:tc>
                  <a:txBody>
                    <a:bodyPr/>
                    <a:lstStyle/>
                    <a:p>
                      <a:pPr algn="ctr"/>
                      <a:r>
                        <a:rPr lang="el-GR" sz="1200" dirty="0">
                          <a:latin typeface="Cambria" panose="02040503050406030204" pitchFamily="18" charset="0"/>
                          <a:ea typeface="Cambria" panose="02040503050406030204" pitchFamily="18" charset="0"/>
                        </a:rPr>
                        <a:t>11</a:t>
                      </a:r>
                    </a:p>
                  </a:txBody>
                  <a:tcPr anchor="ctr"/>
                </a:tc>
                <a:tc>
                  <a:txBody>
                    <a:bodyPr/>
                    <a:lstStyle/>
                    <a:p>
                      <a:pPr algn="ctr"/>
                      <a:r>
                        <a:rPr lang="el-GR" sz="1200" dirty="0">
                          <a:latin typeface="Cambria" panose="02040503050406030204" pitchFamily="18" charset="0"/>
                          <a:ea typeface="Cambria" panose="02040503050406030204" pitchFamily="18" charset="0"/>
                        </a:rPr>
                        <a:t>3</a:t>
                      </a:r>
                      <a:r>
                        <a:rPr lang="en-US" sz="1200" dirty="0">
                          <a:latin typeface="Cambria" panose="02040503050406030204" pitchFamily="18" charset="0"/>
                          <a:ea typeface="Cambria" panose="02040503050406030204" pitchFamily="18" charset="0"/>
                        </a:rPr>
                        <a:t>0</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2,</a:t>
                      </a:r>
                      <a:r>
                        <a:rPr lang="en-US" sz="1200" dirty="0">
                          <a:latin typeface="Cambria" panose="02040503050406030204" pitchFamily="18" charset="0"/>
                          <a:ea typeface="Cambria" panose="02040503050406030204" pitchFamily="18" charset="0"/>
                        </a:rPr>
                        <a:t>7</a:t>
                      </a:r>
                      <a:r>
                        <a:rPr lang="el-GR" sz="1200" dirty="0">
                          <a:latin typeface="Cambria" panose="02040503050406030204" pitchFamily="18" charset="0"/>
                          <a:ea typeface="Cambria" panose="02040503050406030204" pitchFamily="18" charset="0"/>
                        </a:rPr>
                        <a:t>2</a:t>
                      </a:r>
                    </a:p>
                  </a:txBody>
                  <a:tcPr anchor="ctr"/>
                </a:tc>
                <a:tc>
                  <a:txBody>
                    <a:bodyPr/>
                    <a:lstStyle/>
                    <a:p>
                      <a:pPr algn="ctr"/>
                      <a:r>
                        <a:rPr lang="el-GR" sz="1200" dirty="0">
                          <a:latin typeface="Cambria" panose="02040503050406030204" pitchFamily="18" charset="0"/>
                          <a:ea typeface="Cambria" panose="02040503050406030204" pitchFamily="18" charset="0"/>
                        </a:rPr>
                        <a:t>0,</a:t>
                      </a:r>
                      <a:r>
                        <a:rPr lang="en-US" sz="1200" dirty="0">
                          <a:latin typeface="Cambria" panose="02040503050406030204" pitchFamily="18" charset="0"/>
                          <a:ea typeface="Cambria" panose="02040503050406030204" pitchFamily="18" charset="0"/>
                        </a:rPr>
                        <a:t>367</a:t>
                      </a:r>
                      <a:endParaRPr lang="el-GR"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2"/>
                  </a:ext>
                </a:extLst>
              </a:tr>
              <a:tr h="443697">
                <a:tc>
                  <a:txBody>
                    <a:bodyPr/>
                    <a:lstStyle/>
                    <a:p>
                      <a:pPr algn="ctr"/>
                      <a:r>
                        <a:rPr lang="el-GR" sz="1200" dirty="0">
                          <a:latin typeface="Cambria" panose="02040503050406030204" pitchFamily="18" charset="0"/>
                          <a:ea typeface="Cambria" panose="02040503050406030204" pitchFamily="18" charset="0"/>
                        </a:rPr>
                        <a:t>12</a:t>
                      </a:r>
                    </a:p>
                  </a:txBody>
                  <a:tcPr anchor="ctr"/>
                </a:tc>
                <a:tc>
                  <a:txBody>
                    <a:bodyPr/>
                    <a:lstStyle/>
                    <a:p>
                      <a:pPr algn="ctr"/>
                      <a:r>
                        <a:rPr lang="en-US" sz="1200" dirty="0">
                          <a:latin typeface="Cambria" panose="02040503050406030204" pitchFamily="18" charset="0"/>
                          <a:ea typeface="Cambria" panose="02040503050406030204" pitchFamily="18" charset="0"/>
                        </a:rPr>
                        <a:t>34</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n-US" sz="1200" dirty="0">
                          <a:latin typeface="Cambria" panose="02040503050406030204" pitchFamily="18" charset="0"/>
                          <a:ea typeface="Cambria" panose="02040503050406030204" pitchFamily="18" charset="0"/>
                        </a:rPr>
                        <a:t>2</a:t>
                      </a:r>
                      <a:r>
                        <a:rPr lang="el-GR" sz="1200" dirty="0">
                          <a:latin typeface="Cambria" panose="02040503050406030204" pitchFamily="18" charset="0"/>
                          <a:ea typeface="Cambria" panose="02040503050406030204" pitchFamily="18" charset="0"/>
                        </a:rPr>
                        <a:t>,</a:t>
                      </a:r>
                      <a:r>
                        <a:rPr lang="en-US" sz="1200" dirty="0">
                          <a:latin typeface="Cambria" panose="02040503050406030204" pitchFamily="18" charset="0"/>
                          <a:ea typeface="Cambria" panose="02040503050406030204" pitchFamily="18" charset="0"/>
                        </a:rPr>
                        <a:t>83</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0,</a:t>
                      </a:r>
                      <a:r>
                        <a:rPr lang="en-US" sz="1200" dirty="0">
                          <a:latin typeface="Cambria" panose="02040503050406030204" pitchFamily="18" charset="0"/>
                          <a:ea typeface="Cambria" panose="02040503050406030204" pitchFamily="18" charset="0"/>
                        </a:rPr>
                        <a:t>353</a:t>
                      </a:r>
                      <a:endParaRPr lang="el-GR"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3"/>
                  </a:ext>
                </a:extLst>
              </a:tr>
              <a:tr h="443697">
                <a:tc>
                  <a:txBody>
                    <a:bodyPr/>
                    <a:lstStyle/>
                    <a:p>
                      <a:pPr algn="ctr"/>
                      <a:r>
                        <a:rPr lang="el-GR" sz="1200" dirty="0">
                          <a:latin typeface="Cambria" panose="02040503050406030204" pitchFamily="18" charset="0"/>
                          <a:ea typeface="Cambria" panose="02040503050406030204" pitchFamily="18" charset="0"/>
                        </a:rPr>
                        <a:t>13</a:t>
                      </a:r>
                    </a:p>
                  </a:txBody>
                  <a:tcPr anchor="ctr"/>
                </a:tc>
                <a:tc>
                  <a:txBody>
                    <a:bodyPr/>
                    <a:lstStyle/>
                    <a:p>
                      <a:pPr algn="ctr"/>
                      <a:r>
                        <a:rPr lang="en-US" sz="1200" dirty="0">
                          <a:latin typeface="Cambria" panose="02040503050406030204" pitchFamily="18" charset="0"/>
                          <a:ea typeface="Cambria" panose="02040503050406030204" pitchFamily="18" charset="0"/>
                        </a:rPr>
                        <a:t>37</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n-US" sz="1200" dirty="0">
                          <a:solidFill>
                            <a:srgbClr val="FF0000"/>
                          </a:solidFill>
                          <a:latin typeface="Cambria" panose="02040503050406030204" pitchFamily="18" charset="0"/>
                          <a:ea typeface="Cambria" panose="02040503050406030204" pitchFamily="18" charset="0"/>
                        </a:rPr>
                        <a:t>2,85</a:t>
                      </a:r>
                      <a:endParaRPr lang="el-GR" sz="1200" dirty="0">
                        <a:solidFill>
                          <a:srgbClr val="FF0000"/>
                        </a:solidFill>
                        <a:latin typeface="Cambria" panose="02040503050406030204" pitchFamily="18" charset="0"/>
                        <a:ea typeface="Cambria" panose="02040503050406030204" pitchFamily="18" charset="0"/>
                      </a:endParaRPr>
                    </a:p>
                  </a:txBody>
                  <a:tcPr anchor="ctr"/>
                </a:tc>
                <a:tc>
                  <a:txBody>
                    <a:bodyPr/>
                    <a:lstStyle/>
                    <a:p>
                      <a:pPr algn="ctr"/>
                      <a:r>
                        <a:rPr lang="el-GR" sz="1200" dirty="0">
                          <a:solidFill>
                            <a:srgbClr val="FF0000"/>
                          </a:solidFill>
                          <a:latin typeface="Cambria" panose="02040503050406030204" pitchFamily="18" charset="0"/>
                          <a:ea typeface="Cambria" panose="02040503050406030204" pitchFamily="18" charset="0"/>
                        </a:rPr>
                        <a:t>0,</a:t>
                      </a:r>
                      <a:r>
                        <a:rPr lang="en-US" sz="1200" dirty="0">
                          <a:solidFill>
                            <a:srgbClr val="FF0000"/>
                          </a:solidFill>
                          <a:latin typeface="Cambria" panose="02040503050406030204" pitchFamily="18" charset="0"/>
                          <a:ea typeface="Cambria" panose="02040503050406030204" pitchFamily="18" charset="0"/>
                        </a:rPr>
                        <a:t>351</a:t>
                      </a:r>
                      <a:endParaRPr lang="el-GR" sz="1200" dirty="0">
                        <a:solidFill>
                          <a:srgbClr val="FF0000"/>
                        </a:solidFill>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4"/>
                  </a:ext>
                </a:extLst>
              </a:tr>
              <a:tr h="443697">
                <a:tc>
                  <a:txBody>
                    <a:bodyPr/>
                    <a:lstStyle/>
                    <a:p>
                      <a:pPr algn="ctr"/>
                      <a:r>
                        <a:rPr lang="el-GR" sz="1200" b="0" dirty="0">
                          <a:latin typeface="Cambria" panose="02040503050406030204" pitchFamily="18" charset="0"/>
                          <a:ea typeface="Cambria" panose="02040503050406030204" pitchFamily="18" charset="0"/>
                        </a:rPr>
                        <a:t>14</a:t>
                      </a:r>
                    </a:p>
                  </a:txBody>
                  <a:tcPr anchor="ctr"/>
                </a:tc>
                <a:tc>
                  <a:txBody>
                    <a:bodyPr/>
                    <a:lstStyle/>
                    <a:p>
                      <a:pPr algn="ctr"/>
                      <a:r>
                        <a:rPr lang="en-US" sz="1200" b="0" dirty="0">
                          <a:latin typeface="Cambria" panose="02040503050406030204" pitchFamily="18" charset="0"/>
                          <a:ea typeface="Cambria" panose="02040503050406030204" pitchFamily="18" charset="0"/>
                        </a:rPr>
                        <a:t>38</a:t>
                      </a:r>
                      <a:endParaRPr lang="el-GR" sz="1200" b="0" dirty="0">
                        <a:latin typeface="Cambria" panose="02040503050406030204" pitchFamily="18" charset="0"/>
                        <a:ea typeface="Cambria" panose="02040503050406030204" pitchFamily="18" charset="0"/>
                      </a:endParaRPr>
                    </a:p>
                  </a:txBody>
                  <a:tcPr anchor="ctr"/>
                </a:tc>
                <a:tc>
                  <a:txBody>
                    <a:bodyPr/>
                    <a:lstStyle/>
                    <a:p>
                      <a:pPr algn="ctr"/>
                      <a:r>
                        <a:rPr lang="en-US" sz="1200" b="0" dirty="0">
                          <a:latin typeface="Cambria" panose="02040503050406030204" pitchFamily="18" charset="0"/>
                          <a:ea typeface="Cambria" panose="02040503050406030204" pitchFamily="18" charset="0"/>
                        </a:rPr>
                        <a:t>2,71</a:t>
                      </a:r>
                      <a:endParaRPr lang="el-GR" sz="1200" b="0" dirty="0">
                        <a:latin typeface="Cambria" panose="02040503050406030204" pitchFamily="18" charset="0"/>
                        <a:ea typeface="Cambria" panose="02040503050406030204" pitchFamily="18" charset="0"/>
                      </a:endParaRPr>
                    </a:p>
                  </a:txBody>
                  <a:tcPr anchor="ctr"/>
                </a:tc>
                <a:tc>
                  <a:txBody>
                    <a:bodyPr/>
                    <a:lstStyle/>
                    <a:p>
                      <a:pPr algn="ctr"/>
                      <a:r>
                        <a:rPr lang="el-GR" sz="1200" b="0" dirty="0">
                          <a:latin typeface="Cambria" panose="02040503050406030204" pitchFamily="18" charset="0"/>
                          <a:ea typeface="Cambria" panose="02040503050406030204" pitchFamily="18" charset="0"/>
                        </a:rPr>
                        <a:t>0,</a:t>
                      </a:r>
                      <a:r>
                        <a:rPr lang="en-US" sz="1200" b="0" dirty="0">
                          <a:latin typeface="Cambria" panose="02040503050406030204" pitchFamily="18" charset="0"/>
                          <a:ea typeface="Cambria" panose="02040503050406030204" pitchFamily="18" charset="0"/>
                        </a:rPr>
                        <a:t>368</a:t>
                      </a:r>
                      <a:endParaRPr lang="el-GR" sz="1200" b="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5"/>
                  </a:ext>
                </a:extLst>
              </a:tr>
              <a:tr h="443697">
                <a:tc>
                  <a:txBody>
                    <a:bodyPr/>
                    <a:lstStyle/>
                    <a:p>
                      <a:pPr algn="ctr"/>
                      <a:r>
                        <a:rPr lang="el-GR" sz="1200" dirty="0">
                          <a:latin typeface="Cambria" panose="02040503050406030204" pitchFamily="18" charset="0"/>
                          <a:ea typeface="Cambria" panose="02040503050406030204" pitchFamily="18" charset="0"/>
                        </a:rPr>
                        <a:t>15</a:t>
                      </a:r>
                    </a:p>
                  </a:txBody>
                  <a:tcPr anchor="ctr"/>
                </a:tc>
                <a:tc>
                  <a:txBody>
                    <a:bodyPr/>
                    <a:lstStyle/>
                    <a:p>
                      <a:pPr algn="ctr"/>
                      <a:r>
                        <a:rPr lang="en-US" sz="1200" dirty="0">
                          <a:latin typeface="Cambria" panose="02040503050406030204" pitchFamily="18" charset="0"/>
                          <a:ea typeface="Cambria" panose="02040503050406030204" pitchFamily="18" charset="0"/>
                        </a:rPr>
                        <a:t>39</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n-US" sz="1200" dirty="0">
                          <a:solidFill>
                            <a:schemeClr val="tx1"/>
                          </a:solidFill>
                          <a:latin typeface="Cambria" panose="02040503050406030204" pitchFamily="18" charset="0"/>
                          <a:ea typeface="Cambria" panose="02040503050406030204" pitchFamily="18" charset="0"/>
                        </a:rPr>
                        <a:t>2,6</a:t>
                      </a:r>
                      <a:endParaRPr lang="el-GR" sz="1200" dirty="0">
                        <a:solidFill>
                          <a:schemeClr val="tx1"/>
                        </a:solidFill>
                        <a:latin typeface="Cambria" panose="02040503050406030204" pitchFamily="18" charset="0"/>
                        <a:ea typeface="Cambria" panose="02040503050406030204" pitchFamily="18" charset="0"/>
                      </a:endParaRPr>
                    </a:p>
                  </a:txBody>
                  <a:tcPr anchor="ctr"/>
                </a:tc>
                <a:tc>
                  <a:txBody>
                    <a:bodyPr/>
                    <a:lstStyle/>
                    <a:p>
                      <a:pPr algn="ctr"/>
                      <a:r>
                        <a:rPr lang="el-GR" sz="1200" dirty="0">
                          <a:solidFill>
                            <a:schemeClr val="tx1"/>
                          </a:solidFill>
                          <a:latin typeface="Cambria" panose="02040503050406030204" pitchFamily="18" charset="0"/>
                          <a:ea typeface="Cambria" panose="02040503050406030204" pitchFamily="18" charset="0"/>
                        </a:rPr>
                        <a:t>0,</a:t>
                      </a:r>
                      <a:r>
                        <a:rPr lang="en-US" sz="1200" dirty="0">
                          <a:solidFill>
                            <a:schemeClr val="tx1"/>
                          </a:solidFill>
                          <a:latin typeface="Cambria" panose="02040503050406030204" pitchFamily="18" charset="0"/>
                          <a:ea typeface="Cambria" panose="02040503050406030204" pitchFamily="18" charset="0"/>
                        </a:rPr>
                        <a:t>385</a:t>
                      </a:r>
                      <a:endParaRPr lang="el-GR" sz="1200" dirty="0">
                        <a:solidFill>
                          <a:schemeClr val="tx1"/>
                        </a:solidFill>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6"/>
                  </a:ext>
                </a:extLst>
              </a:tr>
              <a:tr h="443697">
                <a:tc>
                  <a:txBody>
                    <a:bodyPr/>
                    <a:lstStyle/>
                    <a:p>
                      <a:pPr algn="ctr"/>
                      <a:r>
                        <a:rPr lang="el-GR" sz="1200" dirty="0">
                          <a:latin typeface="Cambria" panose="02040503050406030204" pitchFamily="18" charset="0"/>
                          <a:ea typeface="Cambria" panose="02040503050406030204" pitchFamily="18" charset="0"/>
                        </a:rPr>
                        <a:t>16</a:t>
                      </a:r>
                    </a:p>
                  </a:txBody>
                  <a:tcPr anchor="ctr"/>
                </a:tc>
                <a:tc>
                  <a:txBody>
                    <a:bodyPr/>
                    <a:lstStyle/>
                    <a:p>
                      <a:pPr algn="ctr"/>
                      <a:r>
                        <a:rPr lang="en-US" sz="1200" dirty="0">
                          <a:latin typeface="Cambria" panose="02040503050406030204" pitchFamily="18" charset="0"/>
                          <a:ea typeface="Cambria" panose="02040503050406030204" pitchFamily="18" charset="0"/>
                        </a:rPr>
                        <a:t>40</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n-US" sz="1200" dirty="0">
                          <a:latin typeface="Cambria" panose="02040503050406030204" pitchFamily="18" charset="0"/>
                          <a:ea typeface="Cambria" panose="02040503050406030204" pitchFamily="18" charset="0"/>
                        </a:rPr>
                        <a:t>2,5</a:t>
                      </a:r>
                      <a:endParaRPr lang="el-GR" sz="1200" dirty="0">
                        <a:latin typeface="Cambria" panose="02040503050406030204" pitchFamily="18" charset="0"/>
                        <a:ea typeface="Cambria" panose="02040503050406030204" pitchFamily="18" charset="0"/>
                      </a:endParaRPr>
                    </a:p>
                  </a:txBody>
                  <a:tcPr anchor="ctr"/>
                </a:tc>
                <a:tc>
                  <a:txBody>
                    <a:bodyPr/>
                    <a:lstStyle/>
                    <a:p>
                      <a:pPr algn="ctr"/>
                      <a:r>
                        <a:rPr lang="el-GR" sz="1200" dirty="0">
                          <a:latin typeface="Cambria" panose="02040503050406030204" pitchFamily="18" charset="0"/>
                          <a:ea typeface="Cambria" panose="02040503050406030204" pitchFamily="18" charset="0"/>
                        </a:rPr>
                        <a:t>0,</a:t>
                      </a:r>
                      <a:r>
                        <a:rPr lang="en-US" sz="1200" dirty="0">
                          <a:latin typeface="Cambria" panose="02040503050406030204" pitchFamily="18" charset="0"/>
                          <a:ea typeface="Cambria" panose="02040503050406030204" pitchFamily="18" charset="0"/>
                        </a:rPr>
                        <a:t>4</a:t>
                      </a:r>
                      <a:endParaRPr lang="el-GR"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520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1E28191-55AD-DDF2-6C8C-190DFABAFC46}"/>
                  </a:ext>
                </a:extLst>
              </p:cNvPr>
              <p:cNvSpPr>
                <a:spLocks noGrp="1"/>
              </p:cNvSpPr>
              <p:nvPr>
                <p:ph idx="1"/>
              </p:nvPr>
            </p:nvSpPr>
            <p:spPr>
              <a:xfrm>
                <a:off x="0" y="194733"/>
                <a:ext cx="12192000" cy="6663267"/>
              </a:xfrm>
            </p:spPr>
            <p:txBody>
              <a:bodyPr>
                <a:normAutofit fontScale="55000" lnSpcReduction="20000"/>
              </a:bodyPr>
              <a:lstStyle/>
              <a:p>
                <a:pPr marL="0" indent="0">
                  <a:buNone/>
                </a:pPr>
                <a:r>
                  <a:rPr lang="el-GR" dirty="0">
                    <a:latin typeface="Cambria" panose="02040503050406030204" pitchFamily="18" charset="0"/>
                    <a:ea typeface="Cambria" panose="02040503050406030204" pitchFamily="18" charset="0"/>
                  </a:rPr>
                  <a:t>Υπολογίστε το επίπεδο κερδών της εταιρείας</a:t>
                </a:r>
              </a:p>
              <a:p>
                <a:pPr marL="0" indent="0">
                  <a:buNone/>
                </a:pPr>
                <a14:m>
                  <m:oMathPara xmlns:m="http://schemas.openxmlformats.org/officeDocument/2006/math">
                    <m:oMathParaPr>
                      <m:jc m:val="centerGroup"/>
                    </m:oMathParaPr>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a:rPr>
                        <m:t>𝑟</m:t>
                      </m:r>
                      <m:r>
                        <a:rPr kumimoji="0" lang="en-US" sz="3200" b="0" i="1" u="none" strike="noStrike" kern="1200" cap="none" spc="0" normalizeH="0" baseline="0" noProof="0" smtClean="0">
                          <a:ln>
                            <a:noFill/>
                          </a:ln>
                          <a:solidFill>
                            <a:prstClr val="black"/>
                          </a:solidFill>
                          <a:effectLst/>
                          <a:uLnTx/>
                          <a:uFillTx/>
                          <a:latin typeface="Cambria Math"/>
                        </a:rPr>
                        <m:t>=</m:t>
                      </m:r>
                      <m:f>
                        <m:f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0" lang="en-US" sz="3200" b="0" i="1" u="none" strike="noStrike" kern="1200" cap="none" spc="0" normalizeH="0" baseline="0" noProof="0">
                              <a:ln>
                                <a:noFill/>
                              </a:ln>
                              <a:solidFill>
                                <a:prstClr val="black"/>
                              </a:solidFill>
                              <a:effectLst/>
                              <a:uLnTx/>
                              <a:uFillTx/>
                              <a:latin typeface="Cambria Math"/>
                            </a:rPr>
                            <m:t>𝑦</m:t>
                          </m:r>
                          <m:r>
                            <a:rPr kumimoji="0" lang="en-US" sz="3200" b="0" i="1" u="none" strike="noStrike" kern="1200" cap="none" spc="0" normalizeH="0" baseline="0" noProof="0">
                              <a:ln>
                                <a:noFill/>
                              </a:ln>
                              <a:solidFill>
                                <a:prstClr val="black"/>
                              </a:solidFill>
                              <a:effectLst/>
                              <a:uLnTx/>
                              <a:uFillTx/>
                              <a:latin typeface="Cambria Math"/>
                            </a:rPr>
                            <m:t>−</m:t>
                          </m:r>
                          <m:r>
                            <a:rPr kumimoji="0" lang="en-US" sz="3200" b="0" i="1" u="none" strike="noStrike" kern="1200" cap="none" spc="0" normalizeH="0" baseline="0" noProof="0">
                              <a:ln>
                                <a:noFill/>
                              </a:ln>
                              <a:solidFill>
                                <a:prstClr val="black"/>
                              </a:solidFill>
                              <a:effectLst/>
                              <a:uLnTx/>
                              <a:uFillTx/>
                              <a:latin typeface="Cambria Math"/>
                            </a:rPr>
                            <m:t>𝑤</m:t>
                          </m:r>
                        </m:num>
                        <m:den>
                          <m:r>
                            <a:rPr kumimoji="0" lang="en-US" sz="3200" b="0" i="1" u="none" strike="noStrike" kern="1200" cap="none" spc="0" normalizeH="0" baseline="0" noProof="0">
                              <a:ln>
                                <a:noFill/>
                              </a:ln>
                              <a:solidFill>
                                <a:prstClr val="black"/>
                              </a:solidFill>
                              <a:effectLst/>
                              <a:uLnTx/>
                              <a:uFillTx/>
                              <a:latin typeface="Cambria Math"/>
                            </a:rPr>
                            <m:t>𝑘</m:t>
                          </m:r>
                        </m:den>
                      </m:f>
                      <m:r>
                        <a:rPr kumimoji="0" lang="en-US" sz="3200" b="0" i="1" u="none" strike="noStrike" kern="1200" cap="none" spc="0" normalizeH="0" baseline="0" noProof="0">
                          <a:ln>
                            <a:noFill/>
                          </a:ln>
                          <a:solidFill>
                            <a:prstClr val="black"/>
                          </a:solidFill>
                          <a:effectLst/>
                          <a:uLnTx/>
                          <a:uFillTx/>
                          <a:latin typeface="Cambria Math"/>
                        </a:rPr>
                        <m:t>=</m:t>
                      </m:r>
                      <m:f>
                        <m:f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fPr>
                        <m:num>
                          <m:d>
                            <m:d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dPr>
                            <m:e>
                              <m:sSub>
                                <m:sSubPr>
                                  <m:ctrlPr>
                                    <a:rPr lang="en-US" i="1">
                                      <a:solidFill>
                                        <a:prstClr val="black"/>
                                      </a:solidFill>
                                      <a:latin typeface="Cambria Math" panose="02040503050406030204" pitchFamily="18" charset="0"/>
                                    </a:rPr>
                                  </m:ctrlPr>
                                </m:sSubPr>
                                <m:e>
                                  <m:r>
                                    <a:rPr lang="en-US" i="1">
                                      <a:solidFill>
                                        <a:prstClr val="black"/>
                                      </a:solidFill>
                                      <a:latin typeface="Cambria Math" panose="02040503050406030204" pitchFamily="18" charset="0"/>
                                    </a:rPr>
                                    <m:t>𝑃</m:t>
                                  </m:r>
                                </m:e>
                                <m:sub>
                                  <m:r>
                                    <a:rPr lang="en-US" b="0" i="1" smtClean="0">
                                      <a:solidFill>
                                        <a:prstClr val="black"/>
                                      </a:solidFill>
                                      <a:latin typeface="Cambria Math" panose="02040503050406030204" pitchFamily="18" charset="0"/>
                                    </a:rPr>
                                    <m:t>𝑧</m:t>
                                  </m:r>
                                </m:sub>
                              </m:sSub>
                              <m:r>
                                <m:rPr>
                                  <m:sty m:val="p"/>
                                </m:rPr>
                                <a:rPr kumimoji="0" lang="el-GR" sz="3200" b="0" i="0" u="none" strike="noStrike" kern="1200" cap="none" spc="0" normalizeH="0" baseline="0" noProof="0" smtClean="0">
                                  <a:ln>
                                    <a:noFill/>
                                  </a:ln>
                                  <a:solidFill>
                                    <a:prstClr val="black"/>
                                  </a:solidFill>
                                  <a:effectLst/>
                                  <a:uLnTx/>
                                  <a:uFillTx/>
                                  <a:latin typeface="Cambria Math" panose="02040503050406030204" pitchFamily="18" charset="0"/>
                                </a:rPr>
                                <m:t>Ζ</m:t>
                              </m:r>
                            </m:e>
                          </m:d>
                          <m:r>
                            <a:rPr kumimoji="0" lang="en-US" sz="3200" b="0" i="1" u="none" strike="noStrike" kern="1200" cap="none" spc="0" normalizeH="0" baseline="0" noProof="0">
                              <a:ln>
                                <a:noFill/>
                              </a:ln>
                              <a:solidFill>
                                <a:prstClr val="black"/>
                              </a:solidFill>
                              <a:effectLst/>
                              <a:uLnTx/>
                              <a:uFillTx/>
                              <a:latin typeface="Cambria Math"/>
                            </a:rPr>
                            <m:t>−</m:t>
                          </m:r>
                          <m:d>
                            <m:d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dPr>
                            <m:e>
                              <m:sSub>
                                <m:sSub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ctrlPr>
                                </m:sSub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t>𝑃</m:t>
                                  </m:r>
                                </m:e>
                                <m:sub>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t>𝑚</m:t>
                                  </m:r>
                                </m:sub>
                              </m:sSub>
                              <m:r>
                                <a:rPr kumimoji="0" lang="en-US" sz="3200" b="0" i="1" u="none" strike="noStrike" kern="1200" cap="none" spc="0" normalizeH="0" baseline="0" noProof="0">
                                  <a:ln>
                                    <a:noFill/>
                                  </a:ln>
                                  <a:solidFill>
                                    <a:prstClr val="black"/>
                                  </a:solidFill>
                                  <a:effectLst/>
                                  <a:uLnTx/>
                                  <a:uFillTx/>
                                  <a:latin typeface="Cambria Math"/>
                                </a:rPr>
                                <m:t>𝑚</m:t>
                              </m:r>
                            </m:e>
                          </m:d>
                          <m:r>
                            <a:rPr kumimoji="0" lang="en-US" sz="3200" b="0" i="1" u="none" strike="noStrike" kern="1200" cap="none" spc="0" normalizeH="0" baseline="0" noProof="0">
                              <a:ln>
                                <a:noFill/>
                              </a:ln>
                              <a:solidFill>
                                <a:prstClr val="black"/>
                              </a:solidFill>
                              <a:effectLst/>
                              <a:uLnTx/>
                              <a:uFillTx/>
                              <a:latin typeface="Cambria Math"/>
                            </a:rPr>
                            <m:t>−</m:t>
                          </m:r>
                          <m:r>
                            <a:rPr kumimoji="0" lang="en-US" sz="3200" b="0" i="1" u="none" strike="noStrike" kern="1200" cap="none" spc="0" normalizeH="0" baseline="0" noProof="0">
                              <a:ln>
                                <a:noFill/>
                              </a:ln>
                              <a:solidFill>
                                <a:prstClr val="black"/>
                              </a:solidFill>
                              <a:effectLst/>
                              <a:uLnTx/>
                              <a:uFillTx/>
                              <a:latin typeface="Cambria Math"/>
                            </a:rPr>
                            <m:t>𝑤</m:t>
                          </m:r>
                        </m:num>
                        <m:den>
                          <m:r>
                            <a:rPr kumimoji="0" lang="en-US" sz="3200" b="0" i="1" u="none" strike="noStrike" kern="1200" cap="none" spc="0" normalizeH="0" baseline="0" noProof="0">
                              <a:ln>
                                <a:noFill/>
                              </a:ln>
                              <a:solidFill>
                                <a:prstClr val="black"/>
                              </a:solidFill>
                              <a:effectLst/>
                              <a:uLnTx/>
                              <a:uFillTx/>
                              <a:latin typeface="Cambria Math"/>
                            </a:rPr>
                            <m:t>𝑘</m:t>
                          </m:r>
                        </m:den>
                      </m:f>
                    </m:oMath>
                  </m:oMathPara>
                </a14:m>
                <a:endParaRPr kumimoji="0" lang="en-US" sz="3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0" indent="0" algn="ctr">
                  <a:buNone/>
                </a:pPr>
                <a:endParaRPr kumimoji="0" lang="en-US" sz="3200" b="0" i="1" u="none" strike="noStrike" kern="1200" cap="none" spc="0" normalizeH="0" baseline="0" noProof="0" dirty="0">
                  <a:ln>
                    <a:noFill/>
                  </a:ln>
                  <a:solidFill>
                    <a:prstClr val="black"/>
                  </a:solidFill>
                  <a:effectLst/>
                  <a:uLnTx/>
                  <a:uFillTx/>
                  <a:latin typeface="Cambria Math" panose="02040503050406030204" pitchFamily="18" charset="0"/>
                </a:endParaRPr>
              </a:p>
              <a:p>
                <a:pPr marL="0" indent="0" algn="ctr">
                  <a:buNone/>
                </a:pP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t>𝑟</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fPr>
                      <m:num>
                        <m:d>
                          <m:d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dPr>
                          <m:e>
                            <m:r>
                              <a:rPr kumimoji="0" lang="el-GR" sz="3200" b="0" i="1" u="none" strike="noStrike" kern="1200" cap="none" spc="0" normalizeH="0" baseline="0" noProof="0" smtClean="0">
                                <a:ln>
                                  <a:noFill/>
                                </a:ln>
                                <a:solidFill>
                                  <a:prstClr val="black"/>
                                </a:solidFill>
                                <a:effectLst/>
                                <a:uLnTx/>
                                <a:uFillTx/>
                                <a:latin typeface="Cambria Math" panose="02040503050406030204" pitchFamily="18" charset="0"/>
                              </a:rPr>
                              <m:t>1</m:t>
                            </m:r>
                            <m:r>
                              <m:rPr>
                                <m:sty m:val="p"/>
                              </m:rPr>
                              <a:rPr kumimoji="0" lang="el-GR" sz="32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t>37</m:t>
                            </m:r>
                          </m:e>
                        </m:d>
                        <m:r>
                          <a:rPr kumimoji="0" lang="en-US" sz="3200" b="0" i="1" u="none" strike="noStrike" kern="1200" cap="none" spc="0" normalizeH="0" baseline="0" noProof="0">
                            <a:ln>
                              <a:noFill/>
                            </a:ln>
                            <a:solidFill>
                              <a:prstClr val="black"/>
                            </a:solidFill>
                            <a:effectLst/>
                            <a:uLnTx/>
                            <a:uFillTx/>
                            <a:latin typeface="Cambria Math"/>
                          </a:rPr>
                          <m:t>−</m:t>
                        </m:r>
                        <m:d>
                          <m:d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rPr>
                            </m:ctrlPr>
                          </m:dPr>
                          <m:e>
                            <m:r>
                              <a:rPr kumimoji="0" lang="el-GR" sz="3200" b="0" i="1" u="none" strike="noStrike" kern="1200" cap="none" spc="0" normalizeH="0" baseline="0" noProof="0" smtClean="0">
                                <a:ln>
                                  <a:noFill/>
                                </a:ln>
                                <a:solidFill>
                                  <a:prstClr val="black"/>
                                </a:solidFill>
                                <a:effectLst/>
                                <a:uLnTx/>
                                <a:uFillTx/>
                                <a:latin typeface="Cambria Math" panose="02040503050406030204" pitchFamily="18" charset="0"/>
                              </a:rPr>
                              <m:t>12,5</m:t>
                            </m:r>
                            <m:r>
                              <m:rPr>
                                <m:sty m:val="p"/>
                              </m:rPr>
                              <a:rPr kumimoji="0" lang="el-GR" sz="3200" b="0" i="0" u="none" strike="noStrike" kern="1200" cap="none" spc="0" normalizeH="0" baseline="0" noProof="0" smtClean="0">
                                <a:ln>
                                  <a:noFill/>
                                </a:ln>
                                <a:solidFill>
                                  <a:prstClr val="black"/>
                                </a:solidFill>
                                <a:effectLst/>
                                <a:uLnTx/>
                                <a:uFillTx/>
                                <a:latin typeface="Cambria Math" panose="02040503050406030204" pitchFamily="18" charset="0"/>
                              </a:rPr>
                              <m:t>Χ</m:t>
                            </m:r>
                            <m:r>
                              <a:rPr kumimoji="0" lang="el-GR" sz="3200" b="0" i="0" u="none" strike="noStrike" kern="1200" cap="none" spc="0" normalizeH="0" baseline="0" noProof="0" smtClean="0">
                                <a:ln>
                                  <a:noFill/>
                                </a:ln>
                                <a:solidFill>
                                  <a:prstClr val="black"/>
                                </a:solidFill>
                                <a:effectLst/>
                                <a:uLnTx/>
                                <a:uFillTx/>
                                <a:latin typeface="Cambria Math" panose="02040503050406030204" pitchFamily="18" charset="0"/>
                              </a:rPr>
                              <m:t>1</m:t>
                            </m:r>
                          </m:e>
                        </m:d>
                        <m:r>
                          <a:rPr kumimoji="0" lang="en-US" sz="3200" b="0" i="1" u="none" strike="noStrike" kern="1200" cap="none" spc="0" normalizeH="0" baseline="0" noProof="0">
                            <a:ln>
                              <a:noFill/>
                            </a:ln>
                            <a:solidFill>
                              <a:prstClr val="black"/>
                            </a:solidFill>
                            <a:effectLst/>
                            <a:uLnTx/>
                            <a:uFillTx/>
                            <a:latin typeface="Cambria Math"/>
                          </a:rPr>
                          <m:t>−</m:t>
                        </m:r>
                        <m:r>
                          <a:rPr kumimoji="0" lang="el-GR" sz="3200" b="0" i="1" u="none" strike="noStrike" kern="1200" cap="none" spc="0" normalizeH="0" baseline="0" noProof="0" smtClean="0">
                            <a:ln>
                              <a:noFill/>
                            </a:ln>
                            <a:solidFill>
                              <a:prstClr val="black"/>
                            </a:solidFill>
                            <a:effectLst/>
                            <a:uLnTx/>
                            <a:uFillTx/>
                            <a:latin typeface="Cambria Math" panose="02040503050406030204" pitchFamily="18" charset="0"/>
                          </a:rPr>
                          <m:t>1</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rPr>
                          <m:t>3</m:t>
                        </m:r>
                      </m:num>
                      <m:den>
                        <m:r>
                          <a:rPr kumimoji="0" lang="el-GR" sz="3200" b="0" i="1" u="none" strike="noStrike" kern="1200" cap="none" spc="0" normalizeH="0" baseline="0" noProof="0" smtClean="0">
                            <a:ln>
                              <a:noFill/>
                            </a:ln>
                            <a:solidFill>
                              <a:prstClr val="black"/>
                            </a:solidFill>
                            <a:effectLst/>
                            <a:uLnTx/>
                            <a:uFillTx/>
                            <a:latin typeface="Cambria Math" panose="02040503050406030204" pitchFamily="18" charset="0"/>
                          </a:rPr>
                          <m:t>12,5</m:t>
                        </m:r>
                      </m:den>
                    </m:f>
                  </m:oMath>
                </a14:m>
                <a:r>
                  <a:rPr kumimoji="0" lang="el-GR"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92%</a:t>
                </a:r>
                <a:endParaRPr kumimoji="0" lang="el-GR"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Υποθέστε ότι έχουμε μια άλλη εταιρεία (Εταιρεία Β) που προσφέρει ιατροφαρμακευτική κάλυψη για τους εργαζόμενους με κόστος 50$ κατά εργαζόμενο τον χρόνο</a:t>
                </a:r>
                <a:r>
                  <a:rPr lang="en-US" dirty="0">
                    <a:latin typeface="Cambria" panose="02040503050406030204" pitchFamily="18" charset="0"/>
                    <a:ea typeface="Cambria" panose="02040503050406030204" pitchFamily="18" charset="0"/>
                  </a:rPr>
                  <a:t> </a:t>
                </a:r>
                <a:r>
                  <a:rPr lang="el-GR" dirty="0">
                    <a:latin typeface="Cambria" panose="02040503050406030204" pitchFamily="18" charset="0"/>
                    <a:ea typeface="Cambria" panose="02040503050406030204" pitchFamily="18" charset="0"/>
                  </a:rPr>
                  <a:t>αλλά μόνο τον μισθό υποχώρησης (10$). Η ένταση εργασίας είναι </a:t>
                </a:r>
                <a:r>
                  <a:rPr lang="en-US" dirty="0">
                    <a:latin typeface="Cambria" panose="02040503050406030204" pitchFamily="18" charset="0"/>
                    <a:ea typeface="Cambria" panose="02040503050406030204" pitchFamily="18" charset="0"/>
                  </a:rPr>
                  <a:t>e=7</a:t>
                </a:r>
                <a:r>
                  <a:rPr lang="el-GR" dirty="0">
                    <a:latin typeface="Cambria" panose="02040503050406030204" pitchFamily="18" charset="0"/>
                    <a:ea typeface="Cambria" panose="02040503050406030204" pitchFamily="18" charset="0"/>
                  </a:rPr>
                  <a:t> και το </a:t>
                </a:r>
                <a:r>
                  <a:rPr lang="en-US" dirty="0">
                    <a:latin typeface="Cambria" panose="02040503050406030204" pitchFamily="18" charset="0"/>
                    <a:ea typeface="Cambria" panose="02040503050406030204" pitchFamily="18" charset="0"/>
                  </a:rPr>
                  <a:t>f</a:t>
                </a:r>
                <a:r>
                  <a:rPr lang="el-GR" dirty="0">
                    <a:latin typeface="Cambria" panose="02040503050406030204" pitchFamily="18" charset="0"/>
                    <a:ea typeface="Cambria" panose="02040503050406030204" pitchFamily="18" charset="0"/>
                  </a:rPr>
                  <a:t>=5.</a:t>
                </a:r>
                <a:r>
                  <a:rPr lang="en-US" dirty="0">
                    <a:latin typeface="Cambria" panose="02040503050406030204" pitchFamily="18" charset="0"/>
                    <a:ea typeface="Cambria" panose="02040503050406030204" pitchFamily="18" charset="0"/>
                  </a:rPr>
                  <a:t> </a:t>
                </a:r>
                <a:r>
                  <a:rPr lang="el-GR" dirty="0">
                    <a:latin typeface="Cambria" panose="02040503050406030204" pitchFamily="18" charset="0"/>
                    <a:ea typeface="Cambria" panose="02040503050406030204" pitchFamily="18" charset="0"/>
                  </a:rPr>
                  <a:t>Βρείτε το </a:t>
                </a:r>
                <a:r>
                  <a:rPr lang="el-GR" dirty="0" err="1">
                    <a:latin typeface="Cambria" panose="02040503050406030204" pitchFamily="18" charset="0"/>
                    <a:ea typeface="Cambria" panose="02040503050406030204" pitchFamily="18" charset="0"/>
                  </a:rPr>
                  <a:t>ulc</a:t>
                </a:r>
                <a:r>
                  <a:rPr lang="en-US" dirty="0">
                    <a:latin typeface="Cambria" panose="02040503050406030204" pitchFamily="18" charset="0"/>
                    <a:ea typeface="Cambria" panose="02040503050406030204" pitchFamily="18" charset="0"/>
                  </a:rPr>
                  <a:t>.</a:t>
                </a:r>
              </a:p>
              <a:p>
                <a:pPr marL="0" indent="0" algn="ctr">
                  <a:buNone/>
                </a:pPr>
                <a:r>
                  <a:rPr lang="pl-PL" sz="3800" dirty="0">
                    <a:latin typeface="Cambria" panose="02040503050406030204" pitchFamily="18" charset="0"/>
                    <a:ea typeface="Cambria" panose="02040503050406030204" pitchFamily="18" charset="0"/>
                  </a:rPr>
                  <a:t>ulc = w/z = w/(ef) </a:t>
                </a:r>
                <a:r>
                  <a:rPr lang="el-GR" sz="3800" dirty="0">
                    <a:latin typeface="Cambria" panose="02040503050406030204" pitchFamily="18" charset="0"/>
                    <a:ea typeface="Cambria" panose="02040503050406030204" pitchFamily="18" charset="0"/>
                  </a:rPr>
                  <a:t>=10/3</a:t>
                </a:r>
                <a:r>
                  <a:rPr lang="en-US" sz="3800" dirty="0">
                    <a:latin typeface="Cambria" panose="02040503050406030204" pitchFamily="18" charset="0"/>
                    <a:ea typeface="Cambria" panose="02040503050406030204" pitchFamily="18" charset="0"/>
                  </a:rPr>
                  <a:t>5</a:t>
                </a:r>
                <a:r>
                  <a:rPr lang="el-GR" sz="3800" dirty="0">
                    <a:latin typeface="Cambria" panose="02040503050406030204" pitchFamily="18" charset="0"/>
                    <a:ea typeface="Cambria" panose="02040503050406030204" pitchFamily="18" charset="0"/>
                  </a:rPr>
                  <a:t>=0,2</a:t>
                </a:r>
                <a:r>
                  <a:rPr lang="en-US" sz="3800" dirty="0">
                    <a:latin typeface="Cambria" panose="02040503050406030204" pitchFamily="18" charset="0"/>
                    <a:ea typeface="Cambria" panose="02040503050406030204" pitchFamily="18" charset="0"/>
                  </a:rPr>
                  <a:t>86</a:t>
                </a:r>
                <a:endParaRPr lang="el-GR" sz="3800" dirty="0">
                  <a:latin typeface="Cambria" panose="02040503050406030204" pitchFamily="18" charset="0"/>
                  <a:ea typeface="Cambria" panose="02040503050406030204" pitchFamily="18" charset="0"/>
                </a:endParaRPr>
              </a:p>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Υπολογίστε το επίπεδο κερδών της εταιρείας</a:t>
                </a:r>
                <a:r>
                  <a:rPr lang="en-US" dirty="0">
                    <a:latin typeface="Cambria" panose="02040503050406030204" pitchFamily="18" charset="0"/>
                    <a:ea typeface="Cambria" panose="02040503050406030204" pitchFamily="18" charset="0"/>
                  </a:rPr>
                  <a:t>:</a:t>
                </a: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Ζ=35 την ώρα</a:t>
                </a:r>
              </a:p>
              <a:p>
                <a:pPr marL="0" indent="0">
                  <a:buNone/>
                </a:pPr>
                <a:r>
                  <a:rPr lang="el-GR" dirty="0">
                    <a:solidFill>
                      <a:srgbClr val="FF0000"/>
                    </a:solidFill>
                    <a:latin typeface="Cambria" panose="02040503050406030204" pitchFamily="18" charset="0"/>
                    <a:ea typeface="Cambria" panose="02040503050406030204" pitchFamily="18" charset="0"/>
                  </a:rPr>
                  <a:t>Συνολικά έσοδα</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 </a:t>
                </a:r>
                <a:r>
                  <a:rPr lang="en-US" dirty="0">
                    <a:solidFill>
                      <a:srgbClr val="FF0000"/>
                    </a:solidFill>
                    <a:latin typeface="Cambria" panose="02040503050406030204" pitchFamily="18" charset="0"/>
                    <a:ea typeface="Cambria" panose="02040503050406030204" pitchFamily="18" charset="0"/>
                  </a:rPr>
                  <a:t>S</a:t>
                </a:r>
                <a:r>
                  <a:rPr lang="el-GR" dirty="0">
                    <a:solidFill>
                      <a:srgbClr val="FF0000"/>
                    </a:solidFill>
                    <a:latin typeface="Cambria" panose="02040503050406030204" pitchFamily="18" charset="0"/>
                    <a:ea typeface="Cambria" panose="02040503050406030204" pitchFamily="18" charset="0"/>
                  </a:rPr>
                  <a:t> – </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$1 Χ 3</a:t>
                </a:r>
                <a:r>
                  <a:rPr lang="en-US" dirty="0">
                    <a:solidFill>
                      <a:srgbClr val="FF0000"/>
                    </a:solidFill>
                    <a:latin typeface="Cambria" panose="02040503050406030204" pitchFamily="18" charset="0"/>
                    <a:ea typeface="Cambria" panose="02040503050406030204" pitchFamily="18" charset="0"/>
                  </a:rPr>
                  <a:t>5</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0</a:t>
                </a:r>
                <a:r>
                  <a:rPr lang="el-GR" dirty="0">
                    <a:solidFill>
                      <a:srgbClr val="FF0000"/>
                    </a:solidFill>
                    <a:latin typeface="Cambria" panose="02040503050406030204" pitchFamily="18" charset="0"/>
                    <a:ea typeface="Cambria" panose="02040503050406030204" pitchFamily="18" charset="0"/>
                  </a:rPr>
                  <a:t>00 λίβρες =$3</a:t>
                </a:r>
                <a:r>
                  <a:rPr lang="en-US" dirty="0">
                    <a:solidFill>
                      <a:srgbClr val="FF0000"/>
                    </a:solidFill>
                    <a:latin typeface="Cambria" panose="02040503050406030204" pitchFamily="18" charset="0"/>
                    <a:ea typeface="Cambria" panose="02040503050406030204" pitchFamily="18" charset="0"/>
                  </a:rPr>
                  <a:t>5</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0</a:t>
                </a:r>
                <a:r>
                  <a:rPr lang="el-GR" dirty="0">
                    <a:solidFill>
                      <a:srgbClr val="FF0000"/>
                    </a:solidFill>
                    <a:latin typeface="Cambria" panose="02040503050406030204" pitchFamily="18" charset="0"/>
                    <a:ea typeface="Cambria" panose="02040503050406030204" pitchFamily="18" charset="0"/>
                  </a:rPr>
                  <a:t>00</a:t>
                </a:r>
                <a:r>
                  <a:rPr lang="en-US" dirty="0">
                    <a:solidFill>
                      <a:srgbClr val="FF0000"/>
                    </a:solidFill>
                    <a:latin typeface="Cambria" panose="02040503050406030204" pitchFamily="18" charset="0"/>
                    <a:ea typeface="Cambria" panose="02040503050406030204" pitchFamily="18" charset="0"/>
                  </a:rPr>
                  <a:t>		</a:t>
                </a:r>
                <a:r>
                  <a:rPr lang="el-GR" dirty="0">
                    <a:solidFill>
                      <a:srgbClr val="FF0000"/>
                    </a:solidFill>
                    <a:latin typeface="Cambria" panose="02040503050406030204" pitchFamily="18" charset="0"/>
                    <a:ea typeface="Cambria" panose="02040503050406030204" pitchFamily="18" charset="0"/>
                  </a:rPr>
                  <a:t>Αναπλήρωση διχτύων </a:t>
                </a:r>
                <a:r>
                  <a:rPr lang="en-US" dirty="0">
                    <a:solidFill>
                      <a:srgbClr val="FF0000"/>
                    </a:solidFill>
                    <a:latin typeface="Cambria" panose="02040503050406030204" pitchFamily="18" charset="0"/>
                    <a:ea typeface="Cambria" panose="02040503050406030204" pitchFamily="18" charset="0"/>
                  </a:rPr>
                  <a:t> - </a:t>
                </a:r>
                <a:r>
                  <a:rPr lang="el-GR" dirty="0">
                    <a:solidFill>
                      <a:srgbClr val="FF0000"/>
                    </a:solidFill>
                    <a:latin typeface="Cambria" panose="02040503050406030204" pitchFamily="18" charset="0"/>
                    <a:ea typeface="Cambria" panose="02040503050406030204" pitchFamily="18" charset="0"/>
                  </a:rPr>
                  <a:t> $1.250 Χ 10 = $12.500</a:t>
                </a:r>
              </a:p>
              <a:p>
                <a:pPr marL="0" indent="0">
                  <a:buNone/>
                </a:pPr>
                <a:r>
                  <a:rPr lang="el-GR" dirty="0">
                    <a:solidFill>
                      <a:srgbClr val="FF0000"/>
                    </a:solidFill>
                    <a:latin typeface="Cambria" panose="02040503050406030204" pitchFamily="18" charset="0"/>
                    <a:ea typeface="Cambria" panose="02040503050406030204" pitchFamily="18" charset="0"/>
                  </a:rPr>
                  <a:t>Ιατροφαρμακευτική κάλυψη $50 Χ 10= $500</a:t>
                </a:r>
                <a:r>
                  <a:rPr lang="en-US" dirty="0">
                    <a:solidFill>
                      <a:srgbClr val="FF0000"/>
                    </a:solidFill>
                    <a:latin typeface="Cambria" panose="02040503050406030204" pitchFamily="18" charset="0"/>
                    <a:ea typeface="Cambria" panose="02040503050406030204" pitchFamily="18" charset="0"/>
                  </a:rPr>
                  <a:t>			Y (</a:t>
                </a:r>
                <a:r>
                  <a:rPr lang="el-GR" dirty="0">
                    <a:solidFill>
                      <a:srgbClr val="FF0000"/>
                    </a:solidFill>
                    <a:latin typeface="Cambria" panose="02040503050406030204" pitchFamily="18" charset="0"/>
                    <a:ea typeface="Cambria" panose="02040503050406030204" pitchFamily="18" charset="0"/>
                  </a:rPr>
                  <a:t>Καθαρή εκροή)= $</a:t>
                </a:r>
                <a:r>
                  <a:rPr lang="en-US" dirty="0">
                    <a:solidFill>
                      <a:srgbClr val="FF0000"/>
                    </a:solidFill>
                    <a:latin typeface="Cambria" panose="02040503050406030204" pitchFamily="18" charset="0"/>
                    <a:ea typeface="Cambria" panose="02040503050406030204" pitchFamily="18" charset="0"/>
                  </a:rPr>
                  <a:t>35.0</a:t>
                </a:r>
                <a:r>
                  <a:rPr lang="el-GR" dirty="0">
                    <a:solidFill>
                      <a:srgbClr val="FF0000"/>
                    </a:solidFill>
                    <a:latin typeface="Cambria" panose="02040503050406030204" pitchFamily="18" charset="0"/>
                    <a:ea typeface="Cambria" panose="02040503050406030204" pitchFamily="18" charset="0"/>
                  </a:rPr>
                  <a:t>00-$12.500- $500=$</a:t>
                </a:r>
                <a:r>
                  <a:rPr lang="en-US" dirty="0">
                    <a:solidFill>
                      <a:srgbClr val="FF0000"/>
                    </a:solidFill>
                    <a:latin typeface="Cambria" panose="02040503050406030204" pitchFamily="18" charset="0"/>
                    <a:ea typeface="Cambria" panose="02040503050406030204" pitchFamily="18" charset="0"/>
                  </a:rPr>
                  <a:t>22</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0</a:t>
                </a:r>
                <a:r>
                  <a:rPr lang="el-GR" dirty="0">
                    <a:solidFill>
                      <a:srgbClr val="FF0000"/>
                    </a:solidFill>
                    <a:latin typeface="Cambria" panose="02040503050406030204" pitchFamily="18" charset="0"/>
                    <a:ea typeface="Cambria" panose="02040503050406030204" pitchFamily="18" charset="0"/>
                  </a:rPr>
                  <a:t>00</a:t>
                </a:r>
              </a:p>
              <a:p>
                <a:pPr marL="0" indent="0">
                  <a:buNone/>
                </a:pPr>
                <a:r>
                  <a:rPr lang="en-US" dirty="0">
                    <a:solidFill>
                      <a:srgbClr val="FF0000"/>
                    </a:solidFill>
                    <a:latin typeface="Cambria" panose="02040503050406030204" pitchFamily="18" charset="0"/>
                    <a:ea typeface="Cambria" panose="02040503050406030204" pitchFamily="18" charset="0"/>
                  </a:rPr>
                  <a:t>W=</a:t>
                </a:r>
                <a:r>
                  <a:rPr lang="el-GR" dirty="0">
                    <a:solidFill>
                      <a:srgbClr val="FF0000"/>
                    </a:solidFill>
                    <a:latin typeface="Cambria" panose="02040503050406030204" pitchFamily="18" charset="0"/>
                    <a:ea typeface="Cambria" panose="02040503050406030204" pitchFamily="18" charset="0"/>
                  </a:rPr>
                  <a:t>10 Χ10 Χ100 = </a:t>
                </a:r>
                <a:r>
                  <a:rPr lang="en-US" dirty="0">
                    <a:solidFill>
                      <a:srgbClr val="FF0000"/>
                    </a:solidFill>
                    <a:latin typeface="Cambria" panose="02040503050406030204" pitchFamily="18" charset="0"/>
                    <a:ea typeface="Cambria" panose="02040503050406030204" pitchFamily="18" charset="0"/>
                  </a:rPr>
                  <a:t>$10.000 				                  R=Y-W=22.000-10.000=</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12.000</a:t>
                </a:r>
              </a:p>
              <a:p>
                <a:pPr marL="0" indent="0">
                  <a:buNone/>
                </a:pPr>
                <a:r>
                  <a:rPr lang="en-US" dirty="0">
                    <a:solidFill>
                      <a:srgbClr val="FF0000"/>
                    </a:solidFill>
                    <a:latin typeface="Cambria" panose="02040503050406030204" pitchFamily="18" charset="0"/>
                    <a:ea typeface="Cambria" panose="02040503050406030204" pitchFamily="18" charset="0"/>
                  </a:rPr>
                  <a:t>K=10X$1.250=</a:t>
                </a:r>
                <a:r>
                  <a:rPr lang="el-GR" dirty="0">
                    <a:solidFill>
                      <a:srgbClr val="FF0000"/>
                    </a:solidFill>
                    <a:latin typeface="Cambria" panose="02040503050406030204" pitchFamily="18" charset="0"/>
                    <a:ea typeface="Cambria" panose="02040503050406030204" pitchFamily="18" charset="0"/>
                  </a:rPr>
                  <a:t>$</a:t>
                </a:r>
                <a:r>
                  <a:rPr lang="en-US" dirty="0">
                    <a:solidFill>
                      <a:srgbClr val="FF0000"/>
                    </a:solidFill>
                    <a:latin typeface="Cambria" panose="02040503050406030204" pitchFamily="18" charset="0"/>
                    <a:ea typeface="Cambria" panose="02040503050406030204" pitchFamily="18" charset="0"/>
                  </a:rPr>
                  <a:t>12.500</a:t>
                </a:r>
              </a:p>
              <a:p>
                <a:pPr marL="0" indent="0" algn="ctr">
                  <a:buNone/>
                </a:pPr>
                <a:r>
                  <a:rPr lang="en-US" dirty="0">
                    <a:solidFill>
                      <a:srgbClr val="FF0000"/>
                    </a:solidFill>
                    <a:latin typeface="Cambria" panose="02040503050406030204" pitchFamily="18" charset="0"/>
                    <a:ea typeface="Cambria" panose="02040503050406030204" pitchFamily="18" charset="0"/>
                  </a:rPr>
                  <a:t>r=R/K=12.000/12.500=96%</a:t>
                </a:r>
                <a:endParaRPr lang="el-GR" dirty="0">
                  <a:latin typeface="Cambria" panose="02040503050406030204" pitchFamily="18" charset="0"/>
                  <a:ea typeface="Cambria" panose="02040503050406030204" pitchFamily="18" charset="0"/>
                </a:endParaRPr>
              </a:p>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Έχει κίνητρο μια εταιρεία να προσφέρει ιατροφαρμακευτική κάλυψη ή να αυξήσει τον μισθό</a:t>
                </a:r>
                <a:r>
                  <a:rPr lang="en-US" dirty="0">
                    <a:latin typeface="Cambria" panose="02040503050406030204" pitchFamily="18" charset="0"/>
                    <a:ea typeface="Cambria" panose="02040503050406030204" pitchFamily="18" charset="0"/>
                  </a:rPr>
                  <a:t>; </a:t>
                </a:r>
              </a:p>
              <a:p>
                <a:endParaRPr lang="en-US"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Τι πιστεύετε ότι θα συμβεί εάν όλες οι εταιρείες προσφέρουν την ίδια κάλυψη στους εργαζόμενους</a:t>
                </a:r>
                <a:r>
                  <a:rPr lang="en-US" dirty="0">
                    <a:latin typeface="Cambria" panose="02040503050406030204" pitchFamily="18" charset="0"/>
                    <a:ea typeface="Cambria" panose="02040503050406030204" pitchFamily="18" charset="0"/>
                  </a:rPr>
                  <a:t>;</a:t>
                </a:r>
                <a:endParaRPr lang="el-GR" dirty="0">
                  <a:latin typeface="Cambria" panose="02040503050406030204" pitchFamily="18" charset="0"/>
                  <a:ea typeface="Cambria" panose="02040503050406030204" pitchFamily="18" charset="0"/>
                </a:endParaRPr>
              </a:p>
              <a:p>
                <a:endParaRPr lang="el-GR" dirty="0">
                  <a:latin typeface="Cambria" panose="02040503050406030204" pitchFamily="18" charset="0"/>
                  <a:ea typeface="Cambria" panose="02040503050406030204" pitchFamily="18" charset="0"/>
                </a:endParaRPr>
              </a:p>
              <a:p>
                <a:endParaRPr lang="el-GR" dirty="0">
                  <a:latin typeface="Cambria" panose="02040503050406030204" pitchFamily="18" charset="0"/>
                  <a:ea typeface="Cambria" panose="02040503050406030204" pitchFamily="18" charset="0"/>
                </a:endParaRPr>
              </a:p>
              <a:p>
                <a:endParaRPr lang="en-GB" dirty="0">
                  <a:latin typeface="Cambria" panose="02040503050406030204" pitchFamily="18" charset="0"/>
                  <a:ea typeface="Cambria" panose="02040503050406030204" pitchFamily="18" charset="0"/>
                </a:endParaRPr>
              </a:p>
            </p:txBody>
          </p:sp>
        </mc:Choice>
        <mc:Fallback>
          <p:sp>
            <p:nvSpPr>
              <p:cNvPr id="3" name="Content Placeholder 2">
                <a:extLst>
                  <a:ext uri="{FF2B5EF4-FFF2-40B4-BE49-F238E27FC236}">
                    <a16:creationId xmlns:a16="http://schemas.microsoft.com/office/drawing/2014/main" id="{D1E28191-55AD-DDF2-6C8C-190DFABAFC46}"/>
                  </a:ext>
                </a:extLst>
              </p:cNvPr>
              <p:cNvSpPr>
                <a:spLocks noGrp="1" noRot="1" noChangeAspect="1" noMove="1" noResize="1" noEditPoints="1" noAdjustHandles="1" noChangeArrowheads="1" noChangeShapeType="1" noTextEdit="1"/>
              </p:cNvSpPr>
              <p:nvPr>
                <p:ph idx="1"/>
              </p:nvPr>
            </p:nvSpPr>
            <p:spPr>
              <a:xfrm>
                <a:off x="0" y="194733"/>
                <a:ext cx="12192000" cy="6663267"/>
              </a:xfrm>
              <a:blipFill>
                <a:blip r:embed="rId2"/>
                <a:stretch>
                  <a:fillRect l="-400" t="-1464"/>
                </a:stretch>
              </a:blipFill>
            </p:spPr>
            <p:txBody>
              <a:bodyPr/>
              <a:lstStyle/>
              <a:p>
                <a:r>
                  <a:rPr lang="el-GR">
                    <a:noFill/>
                  </a:rPr>
                  <a:t> </a:t>
                </a:r>
              </a:p>
            </p:txBody>
          </p:sp>
        </mc:Fallback>
      </mc:AlternateContent>
    </p:spTree>
    <p:extLst>
      <p:ext uri="{BB962C8B-B14F-4D97-AF65-F5344CB8AC3E}">
        <p14:creationId xmlns:p14="http://schemas.microsoft.com/office/powerpoint/2010/main" val="15746264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274638"/>
            <a:ext cx="8229600" cy="634082"/>
          </a:xfrm>
        </p:spPr>
        <p:txBody>
          <a:bodyPr>
            <a:normAutofit fontScale="90000"/>
          </a:bodyPr>
          <a:lstStyle/>
          <a:p>
            <a:r>
              <a:rPr lang="el-GR" sz="3600" b="1" dirty="0">
                <a:solidFill>
                  <a:srgbClr val="FF0000"/>
                </a:solidFill>
                <a:latin typeface="Cambria" pitchFamily="18" charset="0"/>
              </a:rPr>
              <a:t>Βασικά σημεία</a:t>
            </a:r>
          </a:p>
        </p:txBody>
      </p:sp>
      <p:sp>
        <p:nvSpPr>
          <p:cNvPr id="3" name="Θέση περιεχομένου 2"/>
          <p:cNvSpPr>
            <a:spLocks noGrp="1"/>
          </p:cNvSpPr>
          <p:nvPr>
            <p:ph idx="1"/>
          </p:nvPr>
        </p:nvSpPr>
        <p:spPr>
          <a:xfrm>
            <a:off x="1775520" y="980728"/>
            <a:ext cx="8640960" cy="5616624"/>
          </a:xfrm>
        </p:spPr>
        <p:txBody>
          <a:bodyPr>
            <a:normAutofit/>
          </a:bodyPr>
          <a:lstStyle/>
          <a:p>
            <a:pPr algn="just"/>
            <a:r>
              <a:rPr lang="el-GR" sz="2400" dirty="0">
                <a:latin typeface="Cambria" pitchFamily="18" charset="0"/>
              </a:rPr>
              <a:t>Αύξηση της εποπτικής εργασίας (</a:t>
            </a:r>
            <a:r>
              <a:rPr lang="en-US" sz="2400" dirty="0">
                <a:latin typeface="Cambria" pitchFamily="18" charset="0"/>
              </a:rPr>
              <a:t>supervisory labor)</a:t>
            </a:r>
            <a:r>
              <a:rPr lang="el-GR" sz="2400" dirty="0">
                <a:latin typeface="Cambria" pitchFamily="18" charset="0"/>
              </a:rPr>
              <a:t> ----</a:t>
            </a:r>
            <a:r>
              <a:rPr lang="el-GR" sz="2400" dirty="0">
                <a:latin typeface="Cambria" pitchFamily="18" charset="0"/>
                <a:sym typeface="Wingdings" pitchFamily="2" charset="2"/>
              </a:rPr>
              <a:t> υψηλότερη ΚΑΕ</a:t>
            </a:r>
            <a:endParaRPr lang="en-US" sz="2400" dirty="0">
              <a:latin typeface="Cambria" pitchFamily="18" charset="0"/>
              <a:sym typeface="Wingdings" pitchFamily="2" charset="2"/>
            </a:endParaRPr>
          </a:p>
          <a:p>
            <a:pPr algn="just"/>
            <a:endParaRPr lang="el-GR" sz="2400" dirty="0">
              <a:latin typeface="Cambria" pitchFamily="18" charset="0"/>
            </a:endParaRPr>
          </a:p>
          <a:p>
            <a:pPr algn="just"/>
            <a:r>
              <a:rPr lang="el-GR" sz="2400" dirty="0">
                <a:latin typeface="Cambria" pitchFamily="18" charset="0"/>
              </a:rPr>
              <a:t>Αύξηση του επιδόματος ανεργίας</a:t>
            </a:r>
            <a:r>
              <a:rPr lang="en-US" sz="2400" dirty="0">
                <a:latin typeface="Cambria" pitchFamily="18" charset="0"/>
              </a:rPr>
              <a:t> </a:t>
            </a:r>
            <a:r>
              <a:rPr lang="el-GR" sz="2400" dirty="0">
                <a:latin typeface="Cambria" pitchFamily="18" charset="0"/>
              </a:rPr>
              <a:t>και του ημερομισθίου υποχώρησης </a:t>
            </a:r>
            <a:r>
              <a:rPr lang="el-GR" sz="2400" dirty="0">
                <a:latin typeface="Cambria" pitchFamily="18" charset="0"/>
                <a:sym typeface="Wingdings" pitchFamily="2" charset="2"/>
              </a:rPr>
              <a:t> χαμηλότερη ΚΑΕ</a:t>
            </a:r>
            <a:endParaRPr lang="en-US" sz="2400" dirty="0">
              <a:latin typeface="Cambria" pitchFamily="18" charset="0"/>
              <a:sym typeface="Wingdings" pitchFamily="2" charset="2"/>
            </a:endParaRPr>
          </a:p>
          <a:p>
            <a:pPr algn="just"/>
            <a:endParaRPr lang="el-GR" sz="2400" dirty="0">
              <a:latin typeface="Cambria" pitchFamily="18" charset="0"/>
            </a:endParaRPr>
          </a:p>
          <a:p>
            <a:pPr algn="just"/>
            <a:r>
              <a:rPr lang="el-GR" sz="2400" dirty="0">
                <a:latin typeface="Cambria" pitchFamily="18" charset="0"/>
              </a:rPr>
              <a:t>Ωρομίσθιο ισορροπίας (μεγιστοποίησης των κερδών) μεγαλύτερο από το ημερομίσθιο υποχώρησης </a:t>
            </a:r>
            <a:r>
              <a:rPr lang="el-GR" sz="2400" dirty="0">
                <a:latin typeface="Cambria" pitchFamily="18" charset="0"/>
                <a:sym typeface="Wingdings" pitchFamily="2" charset="2"/>
              </a:rPr>
              <a:t> </a:t>
            </a:r>
            <a:r>
              <a:rPr lang="en-US" sz="2400" dirty="0">
                <a:latin typeface="Cambria" pitchFamily="18" charset="0"/>
                <a:sym typeface="Wingdings" pitchFamily="2" charset="2"/>
              </a:rPr>
              <a:t>w*, e* </a:t>
            </a:r>
            <a:r>
              <a:rPr lang="el-GR" sz="2400" dirty="0">
                <a:latin typeface="Cambria" pitchFamily="18" charset="0"/>
                <a:sym typeface="Wingdings" pitchFamily="2" charset="2"/>
              </a:rPr>
              <a:t>ισορροπία και ακούσια ανεργία</a:t>
            </a:r>
            <a:r>
              <a:rPr lang="el-GR" sz="2400" dirty="0">
                <a:latin typeface="Cambria" pitchFamily="18" charset="0"/>
              </a:rPr>
              <a:t> (μη εκκαθάριση της αγοράς).</a:t>
            </a:r>
          </a:p>
        </p:txBody>
      </p:sp>
    </p:spTree>
    <p:extLst>
      <p:ext uri="{BB962C8B-B14F-4D97-AF65-F5344CB8AC3E}">
        <p14:creationId xmlns:p14="http://schemas.microsoft.com/office/powerpoint/2010/main" val="4011437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2454B7-43A4-F51D-645E-881E977A4401}"/>
              </a:ext>
            </a:extLst>
          </p:cNvPr>
          <p:cNvSpPr>
            <a:spLocks noGrp="1"/>
          </p:cNvSpPr>
          <p:nvPr>
            <p:ph type="title"/>
          </p:nvPr>
        </p:nvSpPr>
        <p:spPr/>
        <p:txBody>
          <a:bodyPr>
            <a:normAutofit fontScale="90000"/>
          </a:bodyPr>
          <a:lstStyle/>
          <a:p>
            <a:r>
              <a:rPr lang="el-GR" b="1" dirty="0">
                <a:solidFill>
                  <a:srgbClr val="FF0000"/>
                </a:solidFill>
                <a:latin typeface="Cambria" pitchFamily="18" charset="0"/>
              </a:rPr>
              <a:t>Μετατόπιση της καμπύλης απόσπασης εργασίας (μεγαλύτερο επίδομα ανεργίας)</a:t>
            </a:r>
            <a:endParaRPr lang="el-GR" dirty="0"/>
          </a:p>
        </p:txBody>
      </p:sp>
      <p:pic>
        <p:nvPicPr>
          <p:cNvPr id="5" name="Εικόνα 4">
            <a:extLst>
              <a:ext uri="{FF2B5EF4-FFF2-40B4-BE49-F238E27FC236}">
                <a16:creationId xmlns:a16="http://schemas.microsoft.com/office/drawing/2014/main" id="{DD234166-62CB-5F52-80DB-2E0430DC219D}"/>
              </a:ext>
            </a:extLst>
          </p:cNvPr>
          <p:cNvPicPr>
            <a:picLocks noChangeAspect="1"/>
          </p:cNvPicPr>
          <p:nvPr/>
        </p:nvPicPr>
        <p:blipFill>
          <a:blip r:embed="rId2"/>
          <a:stretch>
            <a:fillRect/>
          </a:stretch>
        </p:blipFill>
        <p:spPr>
          <a:xfrm>
            <a:off x="2099907" y="1511520"/>
            <a:ext cx="7992186" cy="5213594"/>
          </a:xfrm>
          <a:prstGeom prst="rect">
            <a:avLst/>
          </a:prstGeom>
        </p:spPr>
      </p:pic>
    </p:spTree>
    <p:extLst>
      <p:ext uri="{BB962C8B-B14F-4D97-AF65-F5344CB8AC3E}">
        <p14:creationId xmlns:p14="http://schemas.microsoft.com/office/powerpoint/2010/main" val="675573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0F4FF-03E6-B7FE-86DA-CC971F15CE3B}"/>
              </a:ext>
            </a:extLst>
          </p:cNvPr>
          <p:cNvSpPr>
            <a:spLocks noGrp="1"/>
          </p:cNvSpPr>
          <p:nvPr>
            <p:ph type="title"/>
          </p:nvPr>
        </p:nvSpPr>
        <p:spPr/>
        <p:txBody>
          <a:bodyPr/>
          <a:lstStyle/>
          <a:p>
            <a:r>
              <a:rPr lang="el-GR" dirty="0"/>
              <a:t>Εργοδοτικά συστήματα ελέγχου</a:t>
            </a:r>
            <a:endParaRPr lang="en-GB" dirty="0"/>
          </a:p>
        </p:txBody>
      </p:sp>
      <p:graphicFrame>
        <p:nvGraphicFramePr>
          <p:cNvPr id="4" name="Content Placeholder 3">
            <a:extLst>
              <a:ext uri="{FF2B5EF4-FFF2-40B4-BE49-F238E27FC236}">
                <a16:creationId xmlns:a16="http://schemas.microsoft.com/office/drawing/2014/main" id="{70676597-2CC4-C4F0-45F2-37316C9C4ACF}"/>
              </a:ext>
            </a:extLst>
          </p:cNvPr>
          <p:cNvGraphicFramePr>
            <a:graphicFrameLocks noGrp="1"/>
          </p:cNvGraphicFramePr>
          <p:nvPr>
            <p:ph idx="1"/>
            <p:extLst>
              <p:ext uri="{D42A27DB-BD31-4B8C-83A1-F6EECF244321}">
                <p14:modId xmlns:p14="http://schemas.microsoft.com/office/powerpoint/2010/main" val="3886759638"/>
              </p:ext>
            </p:extLst>
          </p:nvPr>
        </p:nvGraphicFramePr>
        <p:xfrm>
          <a:off x="609603" y="2034532"/>
          <a:ext cx="10972797" cy="1754293"/>
        </p:xfrm>
        <a:graphic>
          <a:graphicData uri="http://schemas.openxmlformats.org/drawingml/2006/table">
            <a:tbl>
              <a:tblPr firstRow="1" bandRow="1">
                <a:tableStyleId>{073A0DAA-6AF3-43AB-8588-CEC1D06C72B9}</a:tableStyleId>
              </a:tblPr>
              <a:tblGrid>
                <a:gridCol w="3657599">
                  <a:extLst>
                    <a:ext uri="{9D8B030D-6E8A-4147-A177-3AD203B41FA5}">
                      <a16:colId xmlns:a16="http://schemas.microsoft.com/office/drawing/2014/main" val="1389287513"/>
                    </a:ext>
                  </a:extLst>
                </a:gridCol>
                <a:gridCol w="3657599">
                  <a:extLst>
                    <a:ext uri="{9D8B030D-6E8A-4147-A177-3AD203B41FA5}">
                      <a16:colId xmlns:a16="http://schemas.microsoft.com/office/drawing/2014/main" val="4007955726"/>
                    </a:ext>
                  </a:extLst>
                </a:gridCol>
                <a:gridCol w="3657599">
                  <a:extLst>
                    <a:ext uri="{9D8B030D-6E8A-4147-A177-3AD203B41FA5}">
                      <a16:colId xmlns:a16="http://schemas.microsoft.com/office/drawing/2014/main" val="2288916080"/>
                    </a:ext>
                  </a:extLst>
                </a:gridCol>
              </a:tblGrid>
              <a:tr h="370840">
                <a:tc>
                  <a:txBody>
                    <a:bodyPr/>
                    <a:lstStyle/>
                    <a:p>
                      <a:r>
                        <a:rPr lang="el-GR" sz="1200" dirty="0">
                          <a:latin typeface="Cambria" panose="02040503050406030204" pitchFamily="18" charset="0"/>
                          <a:ea typeface="Cambria" panose="02040503050406030204" pitchFamily="18" charset="0"/>
                        </a:rPr>
                        <a:t>ΣΥΣΤΗΜΑ ΕΛΕΓΧΟΥ</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ΜΙΣΘΟΙ</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ΕΠΟΠΤΕΙΑ</a:t>
                      </a:r>
                      <a:endParaRPr lang="en-GB"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87253507"/>
                  </a:ext>
                </a:extLst>
              </a:tr>
              <a:tr h="469053">
                <a:tc>
                  <a:txBody>
                    <a:bodyPr/>
                    <a:lstStyle/>
                    <a:p>
                      <a:r>
                        <a:rPr lang="el-GR" sz="1200" dirty="0">
                          <a:latin typeface="Cambria" panose="02040503050406030204" pitchFamily="18" charset="0"/>
                          <a:ea typeface="Cambria" panose="02040503050406030204" pitchFamily="18" charset="0"/>
                        </a:rPr>
                        <a:t>Απλός Έλεγχος</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Χαμηλοί, με ελάχιστες αμοιβές για μακρόχρονη υπηρεσία</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Άμεση εποπτεία από τα αφεντικά</a:t>
                      </a:r>
                      <a:endParaRPr lang="en-GB"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061255067"/>
                  </a:ext>
                </a:extLst>
              </a:tr>
              <a:tr h="370840">
                <a:tc>
                  <a:txBody>
                    <a:bodyPr/>
                    <a:lstStyle/>
                    <a:p>
                      <a:r>
                        <a:rPr lang="el-GR" sz="1200" dirty="0">
                          <a:latin typeface="Cambria" panose="02040503050406030204" pitchFamily="18" charset="0"/>
                          <a:ea typeface="Cambria" panose="02040503050406030204" pitchFamily="18" charset="0"/>
                        </a:rPr>
                        <a:t>Τεχνικός Έλεγχος</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Χαμηλοί, με ελάχιστες αμοιβές για μακρόχρονη υπηρεσία</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Ρυθμός εργασίας που ελέγχεται από τα μηχανήματα- λιγότερη άμεση εποπτεία</a:t>
                      </a:r>
                      <a:endParaRPr lang="en-GB"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319375307"/>
                  </a:ext>
                </a:extLst>
              </a:tr>
              <a:tr h="370840">
                <a:tc>
                  <a:txBody>
                    <a:bodyPr/>
                    <a:lstStyle/>
                    <a:p>
                      <a:r>
                        <a:rPr lang="el-GR" sz="1200" dirty="0">
                          <a:latin typeface="Cambria" panose="02040503050406030204" pitchFamily="18" charset="0"/>
                          <a:ea typeface="Cambria" panose="02040503050406030204" pitchFamily="18" charset="0"/>
                        </a:rPr>
                        <a:t>Γραφειοκρατικός Έλεγχος</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Υψηλοί, αυξανόμενοι με το χρόνο υπηρεσίας</a:t>
                      </a:r>
                      <a:endParaRPr lang="en-GB" sz="1200" dirty="0">
                        <a:latin typeface="Cambria" panose="02040503050406030204" pitchFamily="18" charset="0"/>
                        <a:ea typeface="Cambria" panose="02040503050406030204" pitchFamily="18" charset="0"/>
                      </a:endParaRPr>
                    </a:p>
                  </a:txBody>
                  <a:tcPr anchor="ctr"/>
                </a:tc>
                <a:tc>
                  <a:txBody>
                    <a:bodyPr/>
                    <a:lstStyle/>
                    <a:p>
                      <a:r>
                        <a:rPr lang="el-GR" sz="1200" dirty="0">
                          <a:latin typeface="Cambria" panose="02040503050406030204" pitchFamily="18" charset="0"/>
                          <a:ea typeface="Cambria" panose="02040503050406030204" pitchFamily="18" charset="0"/>
                        </a:rPr>
                        <a:t>Προαγωγή και απόλυση με βάση τον «κανόνα δικαίου» της κάθε επιχείρησης. </a:t>
                      </a:r>
                      <a:endParaRPr lang="en-GB" sz="12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463384662"/>
                  </a:ext>
                </a:extLst>
              </a:tr>
            </a:tbl>
          </a:graphicData>
        </a:graphic>
      </p:graphicFrame>
      <p:sp>
        <p:nvSpPr>
          <p:cNvPr id="5" name="TextBox 4">
            <a:extLst>
              <a:ext uri="{FF2B5EF4-FFF2-40B4-BE49-F238E27FC236}">
                <a16:creationId xmlns:a16="http://schemas.microsoft.com/office/drawing/2014/main" id="{A9E8EBC3-AF22-B77C-5F0E-95B7AE521514}"/>
              </a:ext>
            </a:extLst>
          </p:cNvPr>
          <p:cNvSpPr txBox="1"/>
          <p:nvPr/>
        </p:nvSpPr>
        <p:spPr>
          <a:xfrm>
            <a:off x="609600" y="5003466"/>
            <a:ext cx="9599749" cy="646331"/>
          </a:xfrm>
          <a:prstGeom prst="rect">
            <a:avLst/>
          </a:prstGeom>
          <a:noFill/>
        </p:spPr>
        <p:txBody>
          <a:bodyPr wrap="square" rtlCol="0">
            <a:spAutoFit/>
          </a:bodyPr>
          <a:lstStyle/>
          <a:p>
            <a:r>
              <a:rPr lang="el-GR" dirty="0">
                <a:latin typeface="Cambria" panose="02040503050406030204" pitchFamily="18" charset="0"/>
                <a:ea typeface="Cambria" panose="02040503050406030204" pitchFamily="18" charset="0"/>
              </a:rPr>
              <a:t>Συχνά το επίπεδο κέρδους εξαρτάται από την ικανότητα μιας επιχείρησης να έχει ένα αποτελεσματικό σύστημα ελέγχου της διαδικασίας της εργασίας.</a:t>
            </a: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371871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EDC2-A0BA-E02A-9D84-CC3FAD0498FA}"/>
              </a:ext>
            </a:extLst>
          </p:cNvPr>
          <p:cNvSpPr>
            <a:spLocks noGrp="1"/>
          </p:cNvSpPr>
          <p:nvPr>
            <p:ph type="title"/>
          </p:nvPr>
        </p:nvSpPr>
        <p:spPr/>
        <p:txBody>
          <a:bodyPr/>
          <a:lstStyle/>
          <a:p>
            <a:r>
              <a:rPr lang="el-GR" dirty="0">
                <a:solidFill>
                  <a:srgbClr val="FF0000"/>
                </a:solidFill>
              </a:rPr>
              <a:t>Τεχνολογία και έλεγχος</a:t>
            </a:r>
            <a:endParaRPr lang="en-GB" dirty="0">
              <a:solidFill>
                <a:srgbClr val="FF0000"/>
              </a:solidFill>
            </a:endParaRPr>
          </a:p>
        </p:txBody>
      </p:sp>
      <p:sp>
        <p:nvSpPr>
          <p:cNvPr id="3" name="Content Placeholder 2">
            <a:extLst>
              <a:ext uri="{FF2B5EF4-FFF2-40B4-BE49-F238E27FC236}">
                <a16:creationId xmlns:a16="http://schemas.microsoft.com/office/drawing/2014/main" id="{463EC281-5E2A-BCE4-EC76-3C8B87707C65}"/>
              </a:ext>
            </a:extLst>
          </p:cNvPr>
          <p:cNvSpPr>
            <a:spLocks noGrp="1"/>
          </p:cNvSpPr>
          <p:nvPr>
            <p:ph idx="1"/>
          </p:nvPr>
        </p:nvSpPr>
        <p:spPr/>
        <p:txBody>
          <a:bodyPr>
            <a:normAutofit fontScale="70000" lnSpcReduction="20000"/>
          </a:bodyPr>
          <a:lstStyle/>
          <a:p>
            <a:r>
              <a:rPr lang="el-GR" i="1" dirty="0">
                <a:latin typeface="Cambria" panose="02040503050406030204" pitchFamily="18" charset="0"/>
                <a:ea typeface="Cambria" panose="02040503050406030204" pitchFamily="18" charset="0"/>
              </a:rPr>
              <a:t>Κάθε καπιταλιστική διαδικασία εργασίας συνδυάζει μια κοινωνική οργάνωση και μια τεχνολογία παραγωγής</a:t>
            </a:r>
            <a:endParaRPr lang="en-US" i="1" dirty="0">
              <a:latin typeface="Cambria" panose="02040503050406030204" pitchFamily="18" charset="0"/>
              <a:ea typeface="Cambria" panose="02040503050406030204" pitchFamily="18" charset="0"/>
            </a:endParaRPr>
          </a:p>
          <a:p>
            <a:endParaRPr lang="el-GR" i="1"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Κοινωνική οργάνωση της διαδικασίας της εργασίας – κέρδη-συστήματα ελέγχου.</a:t>
            </a:r>
            <a:endParaRPr lang="en-US" dirty="0">
              <a:latin typeface="Cambria" panose="02040503050406030204" pitchFamily="18" charset="0"/>
              <a:ea typeface="Cambria" panose="02040503050406030204" pitchFamily="18" charset="0"/>
            </a:endParaRPr>
          </a:p>
          <a:p>
            <a:pPr lvl="1"/>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Τεχνολογίες παραγωγής – δυνατότητες και περιορισμοί.</a:t>
            </a:r>
            <a:endParaRPr lang="en-US" dirty="0">
              <a:latin typeface="Cambria" panose="02040503050406030204" pitchFamily="18" charset="0"/>
              <a:ea typeface="Cambria" panose="02040503050406030204" pitchFamily="18" charset="0"/>
            </a:endParaRPr>
          </a:p>
          <a:p>
            <a:pPr lvl="1"/>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 αλληλοσυγκρουόμενα συμφέροντα για – </a:t>
            </a:r>
            <a:r>
              <a:rPr lang="el-GR" b="1" i="1" dirty="0">
                <a:latin typeface="Cambria" panose="02040503050406030204" pitchFamily="18" charset="0"/>
                <a:ea typeface="Cambria" panose="02040503050406030204" pitchFamily="18" charset="0"/>
              </a:rPr>
              <a:t>αμοιβές, ένταση και συνθήκες εργασίας</a:t>
            </a:r>
            <a:r>
              <a:rPr lang="el-GR" dirty="0">
                <a:latin typeface="Cambria" panose="02040503050406030204" pitchFamily="18" charset="0"/>
                <a:ea typeface="Cambria" panose="02040503050406030204" pitchFamily="18" charset="0"/>
              </a:rPr>
              <a:t>. </a:t>
            </a:r>
            <a:endParaRPr lang="en-US" dirty="0">
              <a:latin typeface="Cambria" panose="02040503050406030204" pitchFamily="18" charset="0"/>
              <a:ea typeface="Cambria" panose="02040503050406030204" pitchFamily="18" charset="0"/>
            </a:endParaRPr>
          </a:p>
          <a:p>
            <a:pPr lvl="1"/>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Οργάνωση εργασίας και αποτελεσματικότητα δεν συμβαδίζουν πάντοτε.</a:t>
            </a:r>
            <a:endParaRPr lang="en-US" dirty="0">
              <a:latin typeface="Cambria" panose="02040503050406030204" pitchFamily="18" charset="0"/>
              <a:ea typeface="Cambria" panose="02040503050406030204" pitchFamily="18" charset="0"/>
            </a:endParaRPr>
          </a:p>
          <a:p>
            <a:pPr lvl="1"/>
            <a:endParaRPr lang="el-GR" dirty="0">
              <a:latin typeface="Cambria" panose="02040503050406030204" pitchFamily="18" charset="0"/>
              <a:ea typeface="Cambria" panose="02040503050406030204" pitchFamily="18" charset="0"/>
            </a:endParaRPr>
          </a:p>
          <a:p>
            <a:pPr lvl="1"/>
            <a:r>
              <a:rPr lang="el-GR" b="1" dirty="0">
                <a:latin typeface="Cambria" panose="02040503050406030204" pitchFamily="18" charset="0"/>
                <a:ea typeface="Cambria" panose="02040503050406030204" pitchFamily="18" charset="0"/>
              </a:rPr>
              <a:t>Αγορές</a:t>
            </a:r>
            <a:r>
              <a:rPr lang="el-GR" dirty="0">
                <a:latin typeface="Cambria" panose="02040503050406030204" pitchFamily="18" charset="0"/>
                <a:ea typeface="Cambria" panose="02040503050406030204" pitchFamily="18" charset="0"/>
              </a:rPr>
              <a:t> και </a:t>
            </a:r>
            <a:r>
              <a:rPr lang="el-GR" b="1" dirty="0">
                <a:latin typeface="Cambria" panose="02040503050406030204" pitchFamily="18" charset="0"/>
                <a:ea typeface="Cambria" panose="02040503050406030204" pitchFamily="18" charset="0"/>
              </a:rPr>
              <a:t>ιεραρχίες</a:t>
            </a:r>
            <a:r>
              <a:rPr lang="el-GR"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a:p>
            <a:pPr lvl="1"/>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Δημοκρατικές επιχειρήσεις ως η λύση</a:t>
            </a:r>
            <a:r>
              <a:rPr lang="en-US" dirty="0">
                <a:latin typeface="Cambria" panose="02040503050406030204" pitchFamily="18" charset="0"/>
                <a:ea typeface="Cambria" panose="02040503050406030204" pitchFamily="18" charset="0"/>
              </a:rPr>
              <a:t>;</a:t>
            </a:r>
            <a:r>
              <a:rPr lang="el-GR" dirty="0">
                <a:latin typeface="Cambria" panose="02040503050406030204" pitchFamily="18" charset="0"/>
                <a:ea typeface="Cambria" panose="02040503050406030204" pitchFamily="18" charset="0"/>
              </a:rPr>
              <a:t> Σπάνια επιζούν στην αγορά. </a:t>
            </a: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78857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0"/>
            <a:ext cx="8229600" cy="548680"/>
          </a:xfrm>
        </p:spPr>
        <p:txBody>
          <a:bodyPr>
            <a:noAutofit/>
          </a:bodyPr>
          <a:lstStyle/>
          <a:p>
            <a:r>
              <a:rPr lang="el-GR" sz="3200" b="1" dirty="0">
                <a:solidFill>
                  <a:srgbClr val="FF0000"/>
                </a:solidFill>
                <a:latin typeface="Cambria" pitchFamily="18" charset="0"/>
              </a:rPr>
              <a:t>Βασικές σχέσεις</a:t>
            </a:r>
          </a:p>
        </p:txBody>
      </p:sp>
      <mc:AlternateContent xmlns:mc="http://schemas.openxmlformats.org/markup-compatibility/2006">
        <mc:Choice xmlns:a14="http://schemas.microsoft.com/office/drawing/2010/main" Requires="a14">
          <p:sp>
            <p:nvSpPr>
              <p:cNvPr id="3" name="Θέση περιεχομένου 2"/>
              <p:cNvSpPr>
                <a:spLocks noGrp="1"/>
              </p:cNvSpPr>
              <p:nvPr>
                <p:ph idx="1"/>
              </p:nvPr>
            </p:nvSpPr>
            <p:spPr>
              <a:xfrm>
                <a:off x="1775520" y="692696"/>
                <a:ext cx="8640960" cy="5832648"/>
              </a:xfrm>
            </p:spPr>
            <p:txBody>
              <a:bodyPr>
                <a:normAutofit/>
              </a:bodyPr>
              <a:lstStyle/>
              <a:p>
                <a:pPr marL="0" indent="0">
                  <a:buNone/>
                </a:pPr>
                <a:r>
                  <a:rPr lang="el-GR"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r>
                  <a:rPr lang="el-GR" b="1" dirty="0">
                    <a:effectLst/>
                    <a:latin typeface="Cambria" panose="02040503050406030204" pitchFamily="18" charset="0"/>
                    <a:ea typeface="Cambria" panose="02040503050406030204" pitchFamily="18" charset="0"/>
                  </a:rPr>
                  <a:t>1) </a:t>
                </a:r>
                <a:r>
                  <a:rPr lang="el-GR" b="1" i="1" dirty="0">
                    <a:effectLst/>
                    <a:latin typeface="Cambria" panose="02040503050406030204" pitchFamily="18" charset="0"/>
                    <a:ea typeface="Cambria" panose="02040503050406030204" pitchFamily="18" charset="0"/>
                  </a:rPr>
                  <a:t>Τιμή</a:t>
                </a:r>
                <a:endParaRPr lang="en-US" b="1" i="1" dirty="0">
                  <a:effectLst/>
                  <a:latin typeface="Cambria" panose="02040503050406030204" pitchFamily="18" charset="0"/>
                  <a:ea typeface="Cambria"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b="1" i="1" dirty="0">
                          <a:solidFill>
                            <a:srgbClr val="FF0000"/>
                          </a:solidFill>
                          <a:effectLst/>
                          <a:latin typeface="Cambria Math"/>
                          <a:ea typeface="Cambria Math"/>
                        </a:rPr>
                        <m:t>𝑷𝒛</m:t>
                      </m:r>
                      <m:r>
                        <a:rPr lang="en-US" sz="2400" b="1" i="1" dirty="0">
                          <a:solidFill>
                            <a:srgbClr val="FF0000"/>
                          </a:solidFill>
                          <a:effectLst/>
                          <a:latin typeface="Cambria Math"/>
                          <a:ea typeface="Cambria Math"/>
                        </a:rPr>
                        <m:t>=</m:t>
                      </m:r>
                      <m:f>
                        <m:fPr>
                          <m:ctrlPr>
                            <a:rPr lang="en-US" sz="2400" b="1" i="1" dirty="0">
                              <a:solidFill>
                                <a:srgbClr val="FF0000"/>
                              </a:solidFill>
                              <a:effectLst/>
                              <a:latin typeface="Cambria Math" panose="02040503050406030204" pitchFamily="18" charset="0"/>
                              <a:ea typeface="Cambria Math"/>
                            </a:rPr>
                          </m:ctrlPr>
                        </m:fPr>
                        <m:num>
                          <m:sSub>
                            <m:sSubPr>
                              <m:ctrlPr>
                                <a:rPr lang="en-US" sz="2400" b="1" i="1" dirty="0" smtClean="0">
                                  <a:solidFill>
                                    <a:srgbClr val="FF0000"/>
                                  </a:solidFill>
                                  <a:effectLst/>
                                  <a:latin typeface="Cambria Math" panose="02040503050406030204" pitchFamily="18" charset="0"/>
                                  <a:ea typeface="Cambria Math"/>
                                </a:rPr>
                              </m:ctrlPr>
                            </m:sSubPr>
                            <m:e>
                              <m:r>
                                <a:rPr lang="en-US" sz="2400" b="1" i="1" dirty="0" smtClean="0">
                                  <a:solidFill>
                                    <a:srgbClr val="FF0000"/>
                                  </a:solidFill>
                                  <a:effectLst/>
                                  <a:latin typeface="Cambria Math" panose="02040503050406030204" pitchFamily="18" charset="0"/>
                                  <a:ea typeface="Cambria Math"/>
                                </a:rPr>
                                <m:t>𝑷</m:t>
                              </m:r>
                            </m:e>
                            <m:sub>
                              <m:r>
                                <a:rPr lang="en-US" sz="2400" b="1" i="1" dirty="0" smtClean="0">
                                  <a:solidFill>
                                    <a:srgbClr val="FF0000"/>
                                  </a:solidFill>
                                  <a:effectLst/>
                                  <a:latin typeface="Cambria Math" panose="02040503050406030204" pitchFamily="18" charset="0"/>
                                  <a:ea typeface="Cambria Math"/>
                                </a:rPr>
                                <m:t>𝒎</m:t>
                              </m:r>
                            </m:sub>
                          </m:sSub>
                          <m:r>
                            <a:rPr lang="en-US" sz="2400" b="1" i="1" dirty="0">
                              <a:solidFill>
                                <a:srgbClr val="FF0000"/>
                              </a:solidFill>
                              <a:effectLst/>
                              <a:latin typeface="Cambria Math"/>
                              <a:ea typeface="Cambria Math"/>
                            </a:rPr>
                            <m:t> </m:t>
                          </m:r>
                          <m:r>
                            <a:rPr lang="en-US" sz="2400" b="1" i="1" dirty="0">
                              <a:solidFill>
                                <a:srgbClr val="FF0000"/>
                              </a:solidFill>
                              <a:effectLst/>
                              <a:latin typeface="Cambria Math"/>
                              <a:ea typeface="Cambria Math"/>
                            </a:rPr>
                            <m:t>𝒎</m:t>
                          </m:r>
                        </m:num>
                        <m:den>
                          <m:r>
                            <a:rPr lang="en-US" sz="2400" b="1" i="1" dirty="0">
                              <a:solidFill>
                                <a:srgbClr val="FF0000"/>
                              </a:solidFill>
                              <a:effectLst/>
                              <a:latin typeface="Cambria Math"/>
                              <a:ea typeface="Cambria Math"/>
                            </a:rPr>
                            <m:t>𝒛</m:t>
                          </m:r>
                        </m:den>
                      </m:f>
                      <m:r>
                        <a:rPr lang="en-US" sz="2400" b="1" i="1" dirty="0">
                          <a:solidFill>
                            <a:srgbClr val="FF0000"/>
                          </a:solidFill>
                          <a:effectLst/>
                          <a:latin typeface="Cambria Math"/>
                          <a:ea typeface="Cambria Math"/>
                        </a:rPr>
                        <m:t>+</m:t>
                      </m:r>
                      <m:f>
                        <m:fPr>
                          <m:ctrlPr>
                            <a:rPr lang="en-US" sz="2400" b="1" i="1" dirty="0">
                              <a:solidFill>
                                <a:srgbClr val="FF0000"/>
                              </a:solidFill>
                              <a:effectLst/>
                              <a:latin typeface="Cambria Math" panose="02040503050406030204" pitchFamily="18" charset="0"/>
                              <a:ea typeface="Cambria Math"/>
                            </a:rPr>
                          </m:ctrlPr>
                        </m:fPr>
                        <m:num>
                          <m:r>
                            <a:rPr lang="en-US" sz="2400" b="1" i="1" dirty="0">
                              <a:solidFill>
                                <a:srgbClr val="FF0000"/>
                              </a:solidFill>
                              <a:effectLst/>
                              <a:latin typeface="Cambria Math"/>
                              <a:ea typeface="Cambria Math"/>
                            </a:rPr>
                            <m:t>𝒘</m:t>
                          </m:r>
                        </m:num>
                        <m:den>
                          <m:r>
                            <a:rPr lang="en-US" sz="2400" b="1" i="1" dirty="0">
                              <a:solidFill>
                                <a:srgbClr val="FF0000"/>
                              </a:solidFill>
                              <a:effectLst/>
                              <a:latin typeface="Cambria Math"/>
                              <a:ea typeface="Cambria Math"/>
                            </a:rPr>
                            <m:t>𝒛</m:t>
                          </m:r>
                        </m:den>
                      </m:f>
                      <m:r>
                        <a:rPr lang="en-US" sz="2400" b="1" i="1" dirty="0">
                          <a:solidFill>
                            <a:srgbClr val="FF0000"/>
                          </a:solidFill>
                          <a:effectLst/>
                          <a:latin typeface="Cambria Math"/>
                          <a:ea typeface="Cambria Math"/>
                        </a:rPr>
                        <m:t>+</m:t>
                      </m:r>
                      <m:f>
                        <m:fPr>
                          <m:ctrlPr>
                            <a:rPr lang="en-US" sz="2400" b="1" i="1" dirty="0">
                              <a:solidFill>
                                <a:srgbClr val="FF0000"/>
                              </a:solidFill>
                              <a:effectLst/>
                              <a:latin typeface="Cambria Math" panose="02040503050406030204" pitchFamily="18" charset="0"/>
                              <a:ea typeface="Cambria Math"/>
                            </a:rPr>
                          </m:ctrlPr>
                        </m:fPr>
                        <m:num>
                          <m:r>
                            <a:rPr lang="en-US" sz="2400" b="1" i="1" dirty="0">
                              <a:solidFill>
                                <a:srgbClr val="FF0000"/>
                              </a:solidFill>
                              <a:effectLst/>
                              <a:latin typeface="Cambria Math"/>
                              <a:ea typeface="Cambria Math"/>
                            </a:rPr>
                            <m:t>𝒓𝒌</m:t>
                          </m:r>
                        </m:num>
                        <m:den>
                          <m:r>
                            <a:rPr lang="en-US" sz="2400" b="1" i="1" dirty="0">
                              <a:solidFill>
                                <a:srgbClr val="FF0000"/>
                              </a:solidFill>
                              <a:effectLst/>
                              <a:latin typeface="Cambria Math"/>
                              <a:ea typeface="Cambria Math"/>
                            </a:rPr>
                            <m:t>𝒛</m:t>
                          </m:r>
                        </m:den>
                      </m:f>
                      <m:r>
                        <a:rPr lang="en-US" sz="2400" b="1" dirty="0">
                          <a:solidFill>
                            <a:srgbClr val="FF0000"/>
                          </a:solidFill>
                          <a:effectLst/>
                          <a:latin typeface="Cambria Math"/>
                          <a:ea typeface="Cambria Math"/>
                        </a:rPr>
                        <m:t>=</m:t>
                      </m:r>
                      <m:r>
                        <a:rPr lang="en-US" sz="2400" b="1" dirty="0">
                          <a:solidFill>
                            <a:srgbClr val="FF0000"/>
                          </a:solidFill>
                          <a:effectLst/>
                          <a:latin typeface="Cambria Math"/>
                          <a:ea typeface="Cambria Math"/>
                        </a:rPr>
                        <m:t>𝐮𝐦𝐜</m:t>
                      </m:r>
                      <m:r>
                        <a:rPr lang="en-US" sz="2400" b="1" dirty="0">
                          <a:solidFill>
                            <a:srgbClr val="FF0000"/>
                          </a:solidFill>
                          <a:effectLst/>
                          <a:latin typeface="Cambria Math"/>
                          <a:ea typeface="Cambria Math"/>
                        </a:rPr>
                        <m:t>+</m:t>
                      </m:r>
                      <m:r>
                        <a:rPr lang="en-US" sz="2400" b="1" dirty="0">
                          <a:solidFill>
                            <a:srgbClr val="FF0000"/>
                          </a:solidFill>
                          <a:effectLst/>
                          <a:latin typeface="Cambria Math"/>
                          <a:ea typeface="Cambria Math"/>
                        </a:rPr>
                        <m:t>𝐮𝐥𝐜</m:t>
                      </m:r>
                      <m:r>
                        <a:rPr lang="en-US" sz="2400" b="1" dirty="0">
                          <a:solidFill>
                            <a:srgbClr val="FF0000"/>
                          </a:solidFill>
                          <a:effectLst/>
                          <a:latin typeface="Cambria Math"/>
                          <a:ea typeface="Cambria Math"/>
                        </a:rPr>
                        <m:t>+</m:t>
                      </m:r>
                      <m:r>
                        <a:rPr lang="en-US" sz="2400" b="1" dirty="0">
                          <a:solidFill>
                            <a:srgbClr val="FF0000"/>
                          </a:solidFill>
                          <a:effectLst/>
                          <a:latin typeface="Cambria Math"/>
                          <a:ea typeface="Cambria Math"/>
                        </a:rPr>
                        <m:t>𝐮𝐩</m:t>
                      </m:r>
                    </m:oMath>
                  </m:oMathPara>
                </a14:m>
                <a:endParaRPr lang="el-GR" sz="2400" b="1" dirty="0">
                  <a:effectLst/>
                  <a:latin typeface="Cambria" panose="02040503050406030204" pitchFamily="18" charset="0"/>
                  <a:ea typeface="Cambria" panose="02040503050406030204" pitchFamily="18" charset="0"/>
                </a:endParaRPr>
              </a:p>
              <a:p>
                <a:pPr marL="0" indent="0">
                  <a:buNone/>
                </a:pPr>
                <a:endParaRPr lang="el-GR" b="1" dirty="0">
                  <a:effectLst/>
                  <a:latin typeface="Cambria" panose="02040503050406030204" pitchFamily="18" charset="0"/>
                  <a:ea typeface="Cambria" panose="02040503050406030204" pitchFamily="18" charset="0"/>
                </a:endParaRPr>
              </a:p>
              <a:p>
                <a:pPr marL="0" indent="0">
                  <a:buNone/>
                </a:pPr>
                <a:r>
                  <a:rPr lang="el-GR" b="1" dirty="0">
                    <a:effectLst/>
                    <a:latin typeface="Cambria" panose="02040503050406030204" pitchFamily="18" charset="0"/>
                    <a:ea typeface="Cambria" panose="02040503050406030204" pitchFamily="18" charset="0"/>
                  </a:rPr>
                  <a:t>(2) </a:t>
                </a:r>
                <a:r>
                  <a:rPr lang="el-GR" b="1" i="1" dirty="0">
                    <a:effectLst/>
                    <a:latin typeface="Cambria" panose="02040503050406030204" pitchFamily="18" charset="0"/>
                    <a:ea typeface="Cambria" panose="02040503050406030204" pitchFamily="18" charset="0"/>
                  </a:rPr>
                  <a:t>Μοναδιαίο κόστος εργασίας</a:t>
                </a:r>
              </a:p>
              <a:p>
                <a:pPr marL="0" indent="0">
                  <a:buNone/>
                </a:pPr>
                <a:endParaRPr lang="en-US" b="1" i="1" dirty="0">
                  <a:effectLst/>
                  <a:latin typeface="Cambria" panose="02040503050406030204" pitchFamily="18" charset="0"/>
                  <a:ea typeface="Cambria"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b="1" i="1" smtClean="0">
                          <a:solidFill>
                            <a:srgbClr val="FF0000"/>
                          </a:solidFill>
                          <a:effectLst/>
                          <a:latin typeface="Cambria Math"/>
                        </a:rPr>
                        <m:t>𝒖𝒍𝒄</m:t>
                      </m:r>
                      <m:r>
                        <a:rPr lang="en-US" sz="2400" b="1" i="1" smtClean="0">
                          <a:solidFill>
                            <a:srgbClr val="FF0000"/>
                          </a:solidFill>
                          <a:effectLst/>
                          <a:latin typeface="Cambria Math"/>
                        </a:rPr>
                        <m:t>=</m:t>
                      </m:r>
                      <m:f>
                        <m:fPr>
                          <m:ctrlPr>
                            <a:rPr lang="en-US" sz="2400" b="1" i="1">
                              <a:solidFill>
                                <a:srgbClr val="FF0000"/>
                              </a:solidFill>
                              <a:effectLst/>
                              <a:latin typeface="Cambria Math" panose="02040503050406030204" pitchFamily="18" charset="0"/>
                            </a:rPr>
                          </m:ctrlPr>
                        </m:fPr>
                        <m:num>
                          <m:r>
                            <a:rPr lang="el-GR" sz="2400" b="1" i="1">
                              <a:solidFill>
                                <a:srgbClr val="FF0000"/>
                              </a:solidFill>
                              <a:effectLst/>
                              <a:latin typeface="Cambria Math"/>
                            </a:rPr>
                            <m:t>𝝎𝝆𝝄𝝁𝜾𝝈𝜽𝜾𝝄</m:t>
                          </m:r>
                        </m:num>
                        <m:den>
                          <m:r>
                            <a:rPr lang="el-GR" sz="2400" b="1" i="1">
                              <a:solidFill>
                                <a:srgbClr val="FF0000"/>
                              </a:solidFill>
                              <a:effectLst/>
                              <a:latin typeface="Cambria Math"/>
                            </a:rPr>
                            <m:t>𝝎𝝆𝜾𝜶𝜾𝝄</m:t>
                          </m:r>
                          <m:r>
                            <a:rPr lang="el-GR" sz="2400" b="1" i="1">
                              <a:solidFill>
                                <a:srgbClr val="FF0000"/>
                              </a:solidFill>
                              <a:effectLst/>
                              <a:latin typeface="Cambria Math"/>
                            </a:rPr>
                            <m:t> </m:t>
                          </m:r>
                          <m:r>
                            <a:rPr lang="el-GR" sz="2400" b="1" i="1">
                              <a:solidFill>
                                <a:srgbClr val="FF0000"/>
                              </a:solidFill>
                              <a:effectLst/>
                              <a:latin typeface="Cambria Math"/>
                            </a:rPr>
                            <m:t>𝝅𝝆𝝄</m:t>
                          </m:r>
                          <m:r>
                            <m:rPr>
                              <m:sty m:val="p"/>
                            </m:rPr>
                            <a:rPr lang="el-GR" sz="2400" b="1" i="1">
                              <a:solidFill>
                                <a:srgbClr val="FF0000"/>
                              </a:solidFill>
                              <a:effectLst/>
                              <a:latin typeface="Cambria Math"/>
                            </a:rPr>
                            <m:t>ϊό</m:t>
                          </m:r>
                          <m:r>
                            <a:rPr lang="el-GR" sz="2400" b="1" i="1">
                              <a:solidFill>
                                <a:srgbClr val="FF0000"/>
                              </a:solidFill>
                              <a:effectLst/>
                              <a:latin typeface="Cambria Math"/>
                            </a:rPr>
                            <m:t>𝝂</m:t>
                          </m:r>
                        </m:den>
                      </m:f>
                      <m:r>
                        <a:rPr lang="el-GR" sz="2400" b="1" i="1">
                          <a:solidFill>
                            <a:srgbClr val="FF0000"/>
                          </a:solidFill>
                          <a:effectLst/>
                          <a:latin typeface="Cambria Math"/>
                        </a:rPr>
                        <m:t>=</m:t>
                      </m:r>
                      <m:f>
                        <m:fPr>
                          <m:ctrlPr>
                            <a:rPr lang="el-GR" sz="2400" b="1" i="1">
                              <a:solidFill>
                                <a:srgbClr val="FF0000"/>
                              </a:solidFill>
                              <a:effectLst/>
                              <a:latin typeface="Cambria Math" panose="02040503050406030204" pitchFamily="18" charset="0"/>
                            </a:rPr>
                          </m:ctrlPr>
                        </m:fPr>
                        <m:num>
                          <m:r>
                            <a:rPr lang="en-US" sz="2400" b="1" i="1">
                              <a:solidFill>
                                <a:srgbClr val="FF0000"/>
                              </a:solidFill>
                              <a:effectLst/>
                              <a:latin typeface="Cambria Math"/>
                            </a:rPr>
                            <m:t>𝒘</m:t>
                          </m:r>
                        </m:num>
                        <m:den>
                          <m:r>
                            <a:rPr lang="en-US" sz="2400" b="1" i="1">
                              <a:solidFill>
                                <a:srgbClr val="FF0000"/>
                              </a:solidFill>
                              <a:effectLst/>
                              <a:latin typeface="Cambria Math"/>
                            </a:rPr>
                            <m:t>𝒛</m:t>
                          </m:r>
                        </m:den>
                      </m:f>
                      <m:r>
                        <a:rPr lang="en-US" sz="2400" b="1" i="1">
                          <a:solidFill>
                            <a:srgbClr val="FF0000"/>
                          </a:solidFill>
                          <a:effectLst/>
                          <a:latin typeface="Cambria Math"/>
                        </a:rPr>
                        <m:t>=</m:t>
                      </m:r>
                      <m:f>
                        <m:fPr>
                          <m:ctrlPr>
                            <a:rPr lang="en-US" sz="2400" b="1" i="1">
                              <a:solidFill>
                                <a:srgbClr val="FF0000"/>
                              </a:solidFill>
                              <a:effectLst/>
                              <a:latin typeface="Cambria Math" panose="02040503050406030204" pitchFamily="18" charset="0"/>
                            </a:rPr>
                          </m:ctrlPr>
                        </m:fPr>
                        <m:num>
                          <m:r>
                            <a:rPr lang="en-US" sz="2400" b="1" i="1">
                              <a:solidFill>
                                <a:srgbClr val="FF0000"/>
                              </a:solidFill>
                              <a:effectLst/>
                              <a:latin typeface="Cambria Math"/>
                            </a:rPr>
                            <m:t>𝒘</m:t>
                          </m:r>
                        </m:num>
                        <m:den>
                          <m:r>
                            <a:rPr lang="en-US" sz="2400" b="1" i="1">
                              <a:solidFill>
                                <a:srgbClr val="FF0000"/>
                              </a:solidFill>
                              <a:effectLst/>
                              <a:latin typeface="Cambria Math"/>
                            </a:rPr>
                            <m:t>𝒆𝒇</m:t>
                          </m:r>
                        </m:den>
                      </m:f>
                    </m:oMath>
                  </m:oMathPara>
                </a14:m>
                <a:endParaRPr lang="el-GR" sz="2400" b="1" dirty="0">
                  <a:effectLst/>
                  <a:latin typeface="Cambria" panose="02040503050406030204" pitchFamily="18" charset="0"/>
                  <a:ea typeface="Cambria" panose="02040503050406030204" pitchFamily="18" charset="0"/>
                </a:endParaRPr>
              </a:p>
              <a:p>
                <a:pPr marL="0" indent="0">
                  <a:buNone/>
                </a:pPr>
                <a:endParaRPr lang="el-GR" dirty="0">
                  <a:effectLst/>
                  <a:latin typeface="Cambria" panose="02040503050406030204" pitchFamily="18" charset="0"/>
                  <a:ea typeface="Cambria" panose="02040503050406030204" pitchFamily="18" charset="0"/>
                </a:endParaRPr>
              </a:p>
              <a:p>
                <a:pPr marL="0" indent="0">
                  <a:buNone/>
                </a:pPr>
                <a:r>
                  <a:rPr lang="el-GR" b="1" dirty="0">
                    <a:effectLst/>
                    <a:latin typeface="Cambria" panose="02040503050406030204" pitchFamily="18" charset="0"/>
                    <a:ea typeface="Cambria" panose="02040503050406030204" pitchFamily="18" charset="0"/>
                  </a:rPr>
                  <a:t>(3) </a:t>
                </a:r>
                <a:r>
                  <a:rPr lang="el-GR" b="1" i="1" dirty="0">
                    <a:effectLst/>
                    <a:latin typeface="Cambria" panose="02040503050406030204" pitchFamily="18" charset="0"/>
                    <a:ea typeface="Cambria" panose="02040503050406030204" pitchFamily="18" charset="0"/>
                  </a:rPr>
                  <a:t>Κόστος απώλειας εργασίας</a:t>
                </a:r>
              </a:p>
              <a:p>
                <a:pPr marL="0" indent="0" algn="ctr">
                  <a:buNone/>
                </a:pPr>
                <a:r>
                  <a:rPr lang="el-GR" sz="2400" b="1" dirty="0">
                    <a:solidFill>
                      <a:srgbClr val="FF0000"/>
                    </a:solidFill>
                    <a:effectLst/>
                    <a:latin typeface="Cambria" panose="02040503050406030204" pitchFamily="18" charset="0"/>
                    <a:ea typeface="Cambria" panose="02040503050406030204" pitchFamily="18" charset="0"/>
                  </a:rPr>
                  <a:t>(</a:t>
                </a:r>
                <a:r>
                  <a:rPr lang="en-US" sz="2400" b="1" dirty="0">
                    <a:solidFill>
                      <a:srgbClr val="FF0000"/>
                    </a:solidFill>
                    <a:effectLst/>
                    <a:latin typeface="Cambria" panose="02040503050406030204" pitchFamily="18" charset="0"/>
                    <a:ea typeface="Cambria" panose="02040503050406030204" pitchFamily="18" charset="0"/>
                  </a:rPr>
                  <a:t>cost of job loss, </a:t>
                </a:r>
                <a:r>
                  <a:rPr lang="en-US" sz="2400" b="1" dirty="0" err="1">
                    <a:solidFill>
                      <a:srgbClr val="FF0000"/>
                    </a:solidFill>
                    <a:effectLst/>
                    <a:latin typeface="Cambria" panose="02040503050406030204" pitchFamily="18" charset="0"/>
                    <a:ea typeface="Cambria" panose="02040503050406030204" pitchFamily="18" charset="0"/>
                  </a:rPr>
                  <a:t>cjl</a:t>
                </a:r>
                <a:r>
                  <a:rPr lang="en-US" sz="2400" b="1" dirty="0">
                    <a:solidFill>
                      <a:srgbClr val="FF0000"/>
                    </a:solidFill>
                    <a:effectLst/>
                    <a:latin typeface="Cambria" panose="02040503050406030204" pitchFamily="18" charset="0"/>
                    <a:ea typeface="Cambria" panose="02040503050406030204" pitchFamily="18" charset="0"/>
                  </a:rPr>
                  <a:t>) = (</a:t>
                </a:r>
                <a:r>
                  <a:rPr lang="en-US" sz="2400" b="1" dirty="0" err="1">
                    <a:solidFill>
                      <a:srgbClr val="FF0000"/>
                    </a:solidFill>
                    <a:effectLst/>
                    <a:latin typeface="Cambria" panose="02040503050406030204" pitchFamily="18" charset="0"/>
                    <a:ea typeface="Cambria" panose="02040503050406030204" pitchFamily="18" charset="0"/>
                  </a:rPr>
                  <a:t>ww</a:t>
                </a:r>
                <a:r>
                  <a:rPr lang="en-US" sz="2400" b="1" dirty="0">
                    <a:solidFill>
                      <a:srgbClr val="FF0000"/>
                    </a:solidFill>
                    <a:effectLst/>
                    <a:latin typeface="Cambria" panose="02040503050406030204" pitchFamily="18" charset="0"/>
                    <a:ea typeface="Cambria" panose="02040503050406030204" pitchFamily="18" charset="0"/>
                  </a:rPr>
                  <a:t>-</a:t>
                </a:r>
                <a:r>
                  <a:rPr lang="en-US" sz="2400" b="1" dirty="0" err="1">
                    <a:solidFill>
                      <a:srgbClr val="FF0000"/>
                    </a:solidFill>
                    <a:effectLst/>
                    <a:latin typeface="Cambria" panose="02040503050406030204" pitchFamily="18" charset="0"/>
                    <a:ea typeface="Cambria" panose="02040503050406030204" pitchFamily="18" charset="0"/>
                  </a:rPr>
                  <a:t>ui</a:t>
                </a:r>
                <a:r>
                  <a:rPr lang="en-US" sz="2400" b="1" dirty="0">
                    <a:solidFill>
                      <a:srgbClr val="FF0000"/>
                    </a:solidFill>
                    <a:effectLst/>
                    <a:latin typeface="Cambria" panose="02040503050406030204" pitchFamily="18" charset="0"/>
                    <a:ea typeface="Cambria" panose="02040503050406030204" pitchFamily="18" charset="0"/>
                  </a:rPr>
                  <a:t>)(</a:t>
                </a:r>
                <a:r>
                  <a:rPr lang="en-US" sz="2400" b="1" dirty="0" err="1">
                    <a:solidFill>
                      <a:srgbClr val="FF0000"/>
                    </a:solidFill>
                    <a:effectLst/>
                    <a:latin typeface="Cambria" panose="02040503050406030204" pitchFamily="18" charset="0"/>
                    <a:ea typeface="Cambria" panose="02040503050406030204" pitchFamily="18" charset="0"/>
                  </a:rPr>
                  <a:t>ud</a:t>
                </a:r>
                <a:r>
                  <a:rPr lang="en-US" sz="2400" b="1" dirty="0">
                    <a:solidFill>
                      <a:srgbClr val="FF0000"/>
                    </a:solidFill>
                    <a:effectLst/>
                    <a:latin typeface="Cambria" panose="02040503050406030204" pitchFamily="18" charset="0"/>
                    <a:ea typeface="Cambria" panose="02040503050406030204" pitchFamily="18" charset="0"/>
                  </a:rPr>
                  <a:t>)</a:t>
                </a:r>
              </a:p>
              <a:p>
                <a:pPr marL="0" indent="0">
                  <a:buNone/>
                </a:pPr>
                <a:endParaRPr lang="en-US" dirty="0">
                  <a:latin typeface="Cambria" panose="02040503050406030204" pitchFamily="18" charset="0"/>
                  <a:ea typeface="Cambria" panose="02040503050406030204" pitchFamily="18" charset="0"/>
                </a:endParaRPr>
              </a:p>
              <a:p>
                <a:pPr marL="0" indent="0">
                  <a:buNone/>
                </a:pPr>
                <a:endParaRPr lang="el-GR" dirty="0">
                  <a:latin typeface="Cambria" panose="02040503050406030204" pitchFamily="18" charset="0"/>
                  <a:ea typeface="Cambria" panose="02040503050406030204" pitchFamily="18" charset="0"/>
                </a:endParaRPr>
              </a:p>
            </p:txBody>
          </p:sp>
        </mc:Choice>
        <mc:Fallback>
          <p:sp>
            <p:nvSpPr>
              <p:cNvPr id="3" name="Θέση περιεχομένου 2"/>
              <p:cNvSpPr>
                <a:spLocks noGrp="1" noRot="1" noChangeAspect="1" noMove="1" noResize="1" noEditPoints="1" noAdjustHandles="1" noChangeArrowheads="1" noChangeShapeType="1" noTextEdit="1"/>
              </p:cNvSpPr>
              <p:nvPr>
                <p:ph idx="1"/>
              </p:nvPr>
            </p:nvSpPr>
            <p:spPr>
              <a:xfrm>
                <a:off x="1775520" y="692696"/>
                <a:ext cx="8640960" cy="5832648"/>
              </a:xfrm>
              <a:blipFill>
                <a:blip r:embed="rId2"/>
                <a:stretch>
                  <a:fillRect l="-1834" t="-1464"/>
                </a:stretch>
              </a:blipFill>
            </p:spPr>
            <p:txBody>
              <a:bodyPr/>
              <a:lstStyle/>
              <a:p>
                <a:r>
                  <a:rPr lang="el-GR">
                    <a:noFill/>
                  </a:rPr>
                  <a:t> </a:t>
                </a:r>
              </a:p>
            </p:txBody>
          </p:sp>
        </mc:Fallback>
      </mc:AlternateContent>
    </p:spTree>
    <p:extLst>
      <p:ext uri="{BB962C8B-B14F-4D97-AF65-F5344CB8AC3E}">
        <p14:creationId xmlns:p14="http://schemas.microsoft.com/office/powerpoint/2010/main" val="341279006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8858</TotalTime>
  <Words>3937</Words>
  <Application>Microsoft Office PowerPoint</Application>
  <PresentationFormat>Ευρεία οθόνη</PresentationFormat>
  <Paragraphs>543</Paragraphs>
  <Slides>42</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2</vt:i4>
      </vt:variant>
      <vt:variant>
        <vt:lpstr>Τίτλοι διαφανειών</vt:lpstr>
      </vt:variant>
      <vt:variant>
        <vt:i4>42</vt:i4>
      </vt:variant>
    </vt:vector>
  </HeadingPairs>
  <TitlesOfParts>
    <vt:vector size="50" baseType="lpstr">
      <vt:lpstr>Aptos</vt:lpstr>
      <vt:lpstr>Aptos Display</vt:lpstr>
      <vt:lpstr>Arial</vt:lpstr>
      <vt:lpstr>Calibri</vt:lpstr>
      <vt:lpstr>Cambria</vt:lpstr>
      <vt:lpstr>Cambria Math</vt:lpstr>
      <vt:lpstr>1_Office Theme</vt:lpstr>
      <vt:lpstr>Θέμα του Office</vt:lpstr>
      <vt:lpstr>Η πλήρης εξίσωση του ποσοστού κέρδους</vt:lpstr>
      <vt:lpstr>Προσδιορίζοντας το ποσοστό κέρδους</vt:lpstr>
      <vt:lpstr>Συγκρούσεις για το ποσοστό κέρδους</vt:lpstr>
      <vt:lpstr>Ανταγωνισμός και Συγκέντρωση</vt:lpstr>
      <vt:lpstr>Ανταγωνισμός τιμών</vt:lpstr>
      <vt:lpstr>Ζήτηση και μεγιστοποίηση κέρδους για μια μικρή επιχείρηση</vt:lpstr>
      <vt:lpstr>Οι μεγάλες επιχειρήσεις έχουν προτέρημα στον ανταγωνισμό</vt:lpstr>
      <vt:lpstr>Καινοτομίες</vt:lpstr>
      <vt:lpstr>Μονοπωλιακή δύναμη</vt:lpstr>
      <vt:lpstr>Επενδύσεις</vt:lpstr>
      <vt:lpstr>Εξέλιξη μέσους κόστους με και χωρίς επένδυση</vt:lpstr>
      <vt:lpstr>Η δυναμική του ανταγωνισμού</vt:lpstr>
      <vt:lpstr>Κέρδος και οικονομική συγκέντρωση </vt:lpstr>
      <vt:lpstr>Διαφορετικές τάσεις της συγκέντρωσης στη βιομηχανία 1997-2012</vt:lpstr>
      <vt:lpstr>Καρτέλ</vt:lpstr>
      <vt:lpstr>Μισθοί και Εργασία</vt:lpstr>
      <vt:lpstr>Βασικά σημεία</vt:lpstr>
      <vt:lpstr>u=demand effect, g= capital effect</vt:lpstr>
      <vt:lpstr> Η σύγκρουση μεταξύ εργαζομένων και εργοδοτών </vt:lpstr>
      <vt:lpstr>Η σύγκρουση μεταξύ εργαζομένων και εργοδοτών</vt:lpstr>
      <vt:lpstr>«Ο καλός Βακαλάος»</vt:lpstr>
      <vt:lpstr>Ο Καλός Βακαλάος</vt:lpstr>
      <vt:lpstr>Ο Καλός Βακαλάος</vt:lpstr>
      <vt:lpstr>Παρουσίαση του PowerPoint</vt:lpstr>
      <vt:lpstr>Παρουσίαση του PowerPoint</vt:lpstr>
      <vt:lpstr>Η εργασιακή πειθαρχία : καρότο και μαστίγιο </vt:lpstr>
      <vt:lpstr> Η Αγορά εργασίας, ο μισθός και η ένταση της εργασίας </vt:lpstr>
      <vt:lpstr>Η αγορά εργασίας, ο μισθός και η ένταση της εργασίας</vt:lpstr>
      <vt:lpstr>Η αγορά εργασίας, ο μισθός και η ένταση της εργασίας</vt:lpstr>
      <vt:lpstr>w, e, z, z/w, ulc</vt:lpstr>
      <vt:lpstr>Καμπύλη απόσπασης εργασίας</vt:lpstr>
      <vt:lpstr>Προϊόν ανά δολάριο ωρομισθίου και μοναδιαίο κόστος εργασίας</vt:lpstr>
      <vt:lpstr>Η καμπύλη απόσπασης εργασίας και η μεγιστοποίηση των κερδών</vt:lpstr>
      <vt:lpstr>Ωρομίσθιο, απόσπαση εργασίας, μοναδιαίο κόστος εργασίας και μεγιστοποίηση των κερδών</vt:lpstr>
      <vt:lpstr>«Ο καλός Βακαλάος»</vt:lpstr>
      <vt:lpstr>Παρουσίαση του PowerPoint</vt:lpstr>
      <vt:lpstr>Παρουσίαση του PowerPoint</vt:lpstr>
      <vt:lpstr>Βασικά σημεία</vt:lpstr>
      <vt:lpstr>Μετατόπιση της καμπύλης απόσπασης εργασίας (μεγαλύτερο επίδομα ανεργίας)</vt:lpstr>
      <vt:lpstr>Εργοδοτικά συστήματα ελέγχου</vt:lpstr>
      <vt:lpstr>Τεχνολογία και έλεγχος</vt:lpstr>
      <vt:lpstr>Βασικές σχέσεις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πλήρης εξίσωση του ποσοστού κέρδους</dc:title>
  <dc:creator>Constantinos Repapis</dc:creator>
  <cp:lastModifiedBy>Christos Pierros</cp:lastModifiedBy>
  <cp:revision>46</cp:revision>
  <dcterms:created xsi:type="dcterms:W3CDTF">2024-04-14T08:37:32Z</dcterms:created>
  <dcterms:modified xsi:type="dcterms:W3CDTF">2026-03-26T13:31:45Z</dcterms:modified>
</cp:coreProperties>
</file>