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84" r:id="rId3"/>
    <p:sldId id="286" r:id="rId4"/>
    <p:sldId id="274" r:id="rId5"/>
    <p:sldId id="279" r:id="rId6"/>
    <p:sldId id="288" r:id="rId7"/>
    <p:sldId id="289" r:id="rId8"/>
    <p:sldId id="290" r:id="rId9"/>
    <p:sldId id="287" r:id="rId10"/>
    <p:sldId id="285" r:id="rId11"/>
    <p:sldId id="273" r:id="rId12"/>
    <p:sldId id="272" r:id="rId13"/>
    <p:sldId id="275" r:id="rId14"/>
    <p:sldId id="276" r:id="rId15"/>
    <p:sldId id="277" r:id="rId16"/>
    <p:sldId id="281" r:id="rId17"/>
    <p:sldId id="303" r:id="rId18"/>
    <p:sldId id="283" r:id="rId19"/>
    <p:sldId id="280" r:id="rId20"/>
    <p:sldId id="304" r:id="rId21"/>
    <p:sldId id="305" r:id="rId22"/>
    <p:sldId id="298" r:id="rId23"/>
    <p:sldId id="297" r:id="rId24"/>
    <p:sldId id="302" r:id="rId25"/>
    <p:sldId id="300" r:id="rId26"/>
    <p:sldId id="292" r:id="rId27"/>
    <p:sldId id="291" r:id="rId28"/>
    <p:sldId id="282" r:id="rId29"/>
    <p:sldId id="301"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Μεσαίο στυλ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Μεσαίο στυλ 2 - Έμφαση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A111915-BE36-4E01-A7E5-04B1672EAD32}" styleName="Φωτεινό στυλ 2 - Έμφαση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001" autoAdjust="0"/>
    <p:restoredTop sz="94660"/>
  </p:normalViewPr>
  <p:slideViewPr>
    <p:cSldViewPr snapToGrid="0">
      <p:cViewPr varScale="1">
        <p:scale>
          <a:sx n="82" d="100"/>
          <a:sy n="82" d="100"/>
        </p:scale>
        <p:origin x="119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3" Type="http://schemas.openxmlformats.org/officeDocument/2006/relationships/oleObject" Target="&#914;&#953;&#946;&#955;&#943;&#959;1"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1348163647376247E-2"/>
          <c:y val="9.330999035026738E-2"/>
          <c:w val="0.8995808600847971"/>
          <c:h val="0.78181926230010768"/>
        </c:manualLayout>
      </c:layout>
      <c:scatterChart>
        <c:scatterStyle val="lineMarker"/>
        <c:varyColors val="0"/>
        <c:ser>
          <c:idx val="0"/>
          <c:order val="0"/>
          <c:tx>
            <c:v>Portugal</c:v>
          </c:tx>
          <c:spPr>
            <a:ln w="38100" cap="rnd">
              <a:noFill/>
              <a:round/>
            </a:ln>
            <a:effectLst/>
          </c:spPr>
          <c:marker>
            <c:symbol val="circle"/>
            <c:size val="5"/>
            <c:spPr>
              <a:solidFill>
                <a:schemeClr val="accent1"/>
              </a:solidFill>
              <a:ln w="9525">
                <a:solidFill>
                  <a:schemeClr val="accent1"/>
                </a:solidFill>
              </a:ln>
              <a:effectLst/>
            </c:spPr>
          </c:marker>
          <c:xVal>
            <c:numRef>
              <c:f>Φύλλο1!$B$2:$B$22</c:f>
              <c:numCache>
                <c:formatCode>General</c:formatCode>
                <c:ptCount val="2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numCache>
            </c:numRef>
          </c:xVal>
          <c:yVal>
            <c:numRef>
              <c:f>Φύλλο1!$C$2:$C$22</c:f>
              <c:numCache>
                <c:formatCode>0.0</c:formatCode>
                <c:ptCount val="21"/>
                <c:pt idx="0">
                  <c:v>22.5</c:v>
                </c:pt>
                <c:pt idx="1">
                  <c:v>21.375</c:v>
                </c:pt>
                <c:pt idx="2">
                  <c:v>20.25</c:v>
                </c:pt>
                <c:pt idx="3">
                  <c:v>19.125</c:v>
                </c:pt>
                <c:pt idx="4">
                  <c:v>18</c:v>
                </c:pt>
                <c:pt idx="5">
                  <c:v>16.875</c:v>
                </c:pt>
                <c:pt idx="6">
                  <c:v>15.75</c:v>
                </c:pt>
                <c:pt idx="7">
                  <c:v>14.625</c:v>
                </c:pt>
                <c:pt idx="8">
                  <c:v>13.5</c:v>
                </c:pt>
                <c:pt idx="9">
                  <c:v>12.375</c:v>
                </c:pt>
                <c:pt idx="10">
                  <c:v>11.25</c:v>
                </c:pt>
                <c:pt idx="11">
                  <c:v>10.125</c:v>
                </c:pt>
                <c:pt idx="12">
                  <c:v>9</c:v>
                </c:pt>
                <c:pt idx="13">
                  <c:v>7.875</c:v>
                </c:pt>
                <c:pt idx="14">
                  <c:v>6.75</c:v>
                </c:pt>
                <c:pt idx="15">
                  <c:v>5.625</c:v>
                </c:pt>
                <c:pt idx="16">
                  <c:v>4.5</c:v>
                </c:pt>
                <c:pt idx="17">
                  <c:v>3.375</c:v>
                </c:pt>
                <c:pt idx="18">
                  <c:v>2.25</c:v>
                </c:pt>
                <c:pt idx="19">
                  <c:v>1.125</c:v>
                </c:pt>
                <c:pt idx="20">
                  <c:v>0</c:v>
                </c:pt>
              </c:numCache>
            </c:numRef>
          </c:yVal>
          <c:smooth val="0"/>
          <c:extLst>
            <c:ext xmlns:c16="http://schemas.microsoft.com/office/drawing/2014/chart" uri="{C3380CC4-5D6E-409C-BE32-E72D297353CC}">
              <c16:uniqueId val="{00000000-1DFF-49BB-8277-8F889B9BAAD3}"/>
            </c:ext>
          </c:extLst>
        </c:ser>
        <c:ser>
          <c:idx val="1"/>
          <c:order val="1"/>
          <c:tx>
            <c:v>England</c:v>
          </c:tx>
          <c:spPr>
            <a:ln w="25400" cap="rnd">
              <a:noFill/>
              <a:round/>
            </a:ln>
            <a:effectLst/>
          </c:spPr>
          <c:marker>
            <c:symbol val="circle"/>
            <c:size val="5"/>
            <c:spPr>
              <a:solidFill>
                <a:schemeClr val="accent2"/>
              </a:solidFill>
              <a:ln w="9525">
                <a:solidFill>
                  <a:schemeClr val="accent2"/>
                </a:solidFill>
              </a:ln>
              <a:effectLst/>
            </c:spPr>
          </c:marker>
          <c:xVal>
            <c:numRef>
              <c:f>Φύλλο1!$D$2:$D$20</c:f>
              <c:numCache>
                <c:formatCode>General</c:formatCode>
                <c:ptCount val="19"/>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numCache>
            </c:numRef>
          </c:xVal>
          <c:yVal>
            <c:numRef>
              <c:f>Φύλλο1!$E$2:$E$20</c:f>
              <c:numCache>
                <c:formatCode>0.0</c:formatCode>
                <c:ptCount val="19"/>
                <c:pt idx="0">
                  <c:v>15</c:v>
                </c:pt>
                <c:pt idx="1">
                  <c:v>14.166666666666666</c:v>
                </c:pt>
                <c:pt idx="2">
                  <c:v>13.333333333333334</c:v>
                </c:pt>
                <c:pt idx="3">
                  <c:v>12.5</c:v>
                </c:pt>
                <c:pt idx="4">
                  <c:v>11.666666666666666</c:v>
                </c:pt>
                <c:pt idx="5">
                  <c:v>10.833333333333332</c:v>
                </c:pt>
                <c:pt idx="6">
                  <c:v>10</c:v>
                </c:pt>
                <c:pt idx="7">
                  <c:v>9.1666666666666661</c:v>
                </c:pt>
                <c:pt idx="8">
                  <c:v>8.3333333333333321</c:v>
                </c:pt>
                <c:pt idx="9">
                  <c:v>7.5</c:v>
                </c:pt>
                <c:pt idx="10">
                  <c:v>6.6666666666666661</c:v>
                </c:pt>
                <c:pt idx="11">
                  <c:v>5.8333333333333321</c:v>
                </c:pt>
                <c:pt idx="12">
                  <c:v>5</c:v>
                </c:pt>
                <c:pt idx="13">
                  <c:v>4.1666666666666661</c:v>
                </c:pt>
                <c:pt idx="14">
                  <c:v>3.3333333333333321</c:v>
                </c:pt>
                <c:pt idx="15">
                  <c:v>2.5</c:v>
                </c:pt>
                <c:pt idx="16">
                  <c:v>1.6666666666666661</c:v>
                </c:pt>
                <c:pt idx="17">
                  <c:v>0.83333333333333215</c:v>
                </c:pt>
                <c:pt idx="18">
                  <c:v>0</c:v>
                </c:pt>
              </c:numCache>
            </c:numRef>
          </c:yVal>
          <c:smooth val="0"/>
          <c:extLst>
            <c:ext xmlns:c16="http://schemas.microsoft.com/office/drawing/2014/chart" uri="{C3380CC4-5D6E-409C-BE32-E72D297353CC}">
              <c16:uniqueId val="{00000001-1DFF-49BB-8277-8F889B9BAAD3}"/>
            </c:ext>
          </c:extLst>
        </c:ser>
        <c:dLbls>
          <c:showLegendKey val="0"/>
          <c:showVal val="0"/>
          <c:showCatName val="0"/>
          <c:showSerName val="0"/>
          <c:showPercent val="0"/>
          <c:showBubbleSize val="0"/>
        </c:dLbls>
        <c:axId val="2032249743"/>
        <c:axId val="2032262703"/>
      </c:scatterChart>
      <c:valAx>
        <c:axId val="2032249743"/>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32262703"/>
        <c:crosses val="autoZero"/>
        <c:crossBetween val="midCat"/>
      </c:valAx>
      <c:valAx>
        <c:axId val="2032262703"/>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32249743"/>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nchor="ctr" anchorCtr="0"/>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cdr:x>
      <cdr:y>0.01834</cdr:y>
    </cdr:from>
    <cdr:to>
      <cdr:x>0.12089</cdr:x>
      <cdr:y>0.07457</cdr:y>
    </cdr:to>
    <cdr:sp macro="" textlink="">
      <cdr:nvSpPr>
        <cdr:cNvPr id="2" name="TextBox 1">
          <a:extLst xmlns:a="http://schemas.openxmlformats.org/drawingml/2006/main">
            <a:ext uri="{FF2B5EF4-FFF2-40B4-BE49-F238E27FC236}">
              <a16:creationId xmlns:a16="http://schemas.microsoft.com/office/drawing/2014/main" id="{1129C576-D254-821C-CC91-D1119ACBE7D1}"/>
            </a:ext>
          </a:extLst>
        </cdr:cNvPr>
        <cdr:cNvSpPr txBox="1"/>
      </cdr:nvSpPr>
      <cdr:spPr>
        <a:xfrm xmlns:a="http://schemas.openxmlformats.org/drawingml/2006/main">
          <a:off x="0" y="94897"/>
          <a:ext cx="592064" cy="29095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200" kern="1200" dirty="0">
              <a:latin typeface="Cambria" panose="02040503050406030204" pitchFamily="18" charset="0"/>
              <a:ea typeface="Cambria" panose="02040503050406030204" pitchFamily="18" charset="0"/>
            </a:rPr>
            <a:t>Wine</a:t>
          </a:r>
          <a:endParaRPr lang="el-GR" sz="1200" kern="1200" dirty="0">
            <a:latin typeface="Cambria" panose="02040503050406030204" pitchFamily="18" charset="0"/>
            <a:ea typeface="Cambria" panose="02040503050406030204" pitchFamily="18" charset="0"/>
          </a:endParaRPr>
        </a:p>
      </cdr:txBody>
    </cdr:sp>
  </cdr:relSizeAnchor>
  <cdr:relSizeAnchor xmlns:cdr="http://schemas.openxmlformats.org/drawingml/2006/chartDrawing">
    <cdr:from>
      <cdr:x>0.80745</cdr:x>
      <cdr:y>0.91704</cdr:y>
    </cdr:from>
    <cdr:to>
      <cdr:x>0.93193</cdr:x>
      <cdr:y>0.97328</cdr:y>
    </cdr:to>
    <cdr:sp macro="" textlink="">
      <cdr:nvSpPr>
        <cdr:cNvPr id="3" name="TextBox 1">
          <a:extLst xmlns:a="http://schemas.openxmlformats.org/drawingml/2006/main">
            <a:ext uri="{FF2B5EF4-FFF2-40B4-BE49-F238E27FC236}">
              <a16:creationId xmlns:a16="http://schemas.microsoft.com/office/drawing/2014/main" id="{246CC009-AAAE-F34C-5F2B-3B09297A55DE}"/>
            </a:ext>
          </a:extLst>
        </cdr:cNvPr>
        <cdr:cNvSpPr txBox="1"/>
      </cdr:nvSpPr>
      <cdr:spPr>
        <a:xfrm xmlns:a="http://schemas.openxmlformats.org/drawingml/2006/main">
          <a:off x="3954389" y="4745046"/>
          <a:ext cx="609611" cy="29100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kern="1200" dirty="0">
              <a:latin typeface="Cambria" panose="02040503050406030204" pitchFamily="18" charset="0"/>
              <a:ea typeface="Cambria" panose="02040503050406030204" pitchFamily="18" charset="0"/>
            </a:rPr>
            <a:t>Cloth</a:t>
          </a:r>
          <a:endParaRPr lang="el-GR" sz="1200" kern="1200" dirty="0">
            <a:latin typeface="Cambria" panose="02040503050406030204" pitchFamily="18" charset="0"/>
            <a:ea typeface="Cambria" panose="02040503050406030204" pitchFamily="18" charset="0"/>
          </a:endParaRPr>
        </a:p>
      </cdr:txBody>
    </cdr:sp>
  </cdr:relSizeAnchor>
  <cdr:relSizeAnchor xmlns:cdr="http://schemas.openxmlformats.org/drawingml/2006/chartDrawing">
    <cdr:from>
      <cdr:x>0.62284</cdr:x>
      <cdr:y>0.63312</cdr:y>
    </cdr:from>
    <cdr:to>
      <cdr:x>0.79384</cdr:x>
      <cdr:y>0.71249</cdr:y>
    </cdr:to>
    <cdr:sp macro="" textlink="">
      <cdr:nvSpPr>
        <cdr:cNvPr id="4" name="TextBox 1">
          <a:extLst xmlns:a="http://schemas.openxmlformats.org/drawingml/2006/main">
            <a:ext uri="{FF2B5EF4-FFF2-40B4-BE49-F238E27FC236}">
              <a16:creationId xmlns:a16="http://schemas.microsoft.com/office/drawing/2014/main" id="{246CC009-AAAE-F34C-5F2B-3B09297A55DE}"/>
            </a:ext>
          </a:extLst>
        </cdr:cNvPr>
        <cdr:cNvSpPr txBox="1"/>
      </cdr:nvSpPr>
      <cdr:spPr>
        <a:xfrm xmlns:a="http://schemas.openxmlformats.org/drawingml/2006/main">
          <a:off x="3050274" y="3275957"/>
          <a:ext cx="837440" cy="41068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kern="1200" dirty="0">
              <a:latin typeface="Cambria" panose="02040503050406030204" pitchFamily="18" charset="0"/>
              <a:ea typeface="Cambria" panose="02040503050406030204" pitchFamily="18" charset="0"/>
            </a:rPr>
            <a:t>Portugal</a:t>
          </a:r>
          <a:endParaRPr lang="el-GR" sz="1200" kern="1200" dirty="0">
            <a:latin typeface="Cambria" panose="02040503050406030204" pitchFamily="18" charset="0"/>
            <a:ea typeface="Cambria" panose="02040503050406030204" pitchFamily="18" charset="0"/>
          </a:endParaRPr>
        </a:p>
      </cdr:txBody>
    </cdr:sp>
  </cdr:relSizeAnchor>
  <cdr:relSizeAnchor xmlns:cdr="http://schemas.openxmlformats.org/drawingml/2006/chartDrawing">
    <cdr:from>
      <cdr:x>0.43263</cdr:x>
      <cdr:y>0.7625</cdr:y>
    </cdr:from>
    <cdr:to>
      <cdr:x>0.58182</cdr:x>
      <cdr:y>0.84187</cdr:y>
    </cdr:to>
    <cdr:sp macro="" textlink="">
      <cdr:nvSpPr>
        <cdr:cNvPr id="5" name="TextBox 1">
          <a:extLst xmlns:a="http://schemas.openxmlformats.org/drawingml/2006/main">
            <a:ext uri="{FF2B5EF4-FFF2-40B4-BE49-F238E27FC236}">
              <a16:creationId xmlns:a16="http://schemas.microsoft.com/office/drawing/2014/main" id="{FA854217-B5F2-5118-A237-F353B47BD8F4}"/>
            </a:ext>
          </a:extLst>
        </cdr:cNvPr>
        <cdr:cNvSpPr txBox="1"/>
      </cdr:nvSpPr>
      <cdr:spPr>
        <a:xfrm xmlns:a="http://schemas.openxmlformats.org/drawingml/2006/main">
          <a:off x="2946400" y="4041775"/>
          <a:ext cx="1016000" cy="42069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kern="1200">
              <a:latin typeface="Cambria" panose="02040503050406030204" pitchFamily="18" charset="0"/>
              <a:ea typeface="Cambria" panose="02040503050406030204" pitchFamily="18" charset="0"/>
            </a:rPr>
            <a:t>England</a:t>
          </a:r>
          <a:endParaRPr lang="el-GR" sz="1200" kern="1200">
            <a:latin typeface="Cambria" panose="02040503050406030204" pitchFamily="18" charset="0"/>
            <a:ea typeface="Cambria" panose="02040503050406030204" pitchFamily="18" charset="0"/>
          </a:endParaRPr>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AE189-E333-63EA-31E3-1C9947F875A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9A3AAE5-3F8B-0E2A-48BE-9EA74E61D5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1B68044-2022-555A-9141-B3904ED60B5C}"/>
              </a:ext>
            </a:extLst>
          </p:cNvPr>
          <p:cNvSpPr>
            <a:spLocks noGrp="1"/>
          </p:cNvSpPr>
          <p:nvPr>
            <p:ph type="dt" sz="half" idx="10"/>
          </p:nvPr>
        </p:nvSpPr>
        <p:spPr/>
        <p:txBody>
          <a:bodyPr/>
          <a:lstStyle/>
          <a:p>
            <a:fld id="{E60CC2C2-D8D9-4BE1-9A8D-A7E85F2CBD0F}" type="datetimeFigureOut">
              <a:rPr lang="en-GB" smtClean="0"/>
              <a:t>14/03/2026</a:t>
            </a:fld>
            <a:endParaRPr lang="en-GB"/>
          </a:p>
        </p:txBody>
      </p:sp>
      <p:sp>
        <p:nvSpPr>
          <p:cNvPr id="5" name="Footer Placeholder 4">
            <a:extLst>
              <a:ext uri="{FF2B5EF4-FFF2-40B4-BE49-F238E27FC236}">
                <a16:creationId xmlns:a16="http://schemas.microsoft.com/office/drawing/2014/main" id="{95A39EC9-2255-01B6-BFC2-AA62C275A1C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EE92A8-C1A3-52B8-3077-F67F9D578C23}"/>
              </a:ext>
            </a:extLst>
          </p:cNvPr>
          <p:cNvSpPr>
            <a:spLocks noGrp="1"/>
          </p:cNvSpPr>
          <p:nvPr>
            <p:ph type="sldNum" sz="quarter" idx="12"/>
          </p:nvPr>
        </p:nvSpPr>
        <p:spPr/>
        <p:txBody>
          <a:bodyPr/>
          <a:lstStyle/>
          <a:p>
            <a:fld id="{37E6400E-3CD8-427B-BBF2-690747E276EB}" type="slidenum">
              <a:rPr lang="en-GB" smtClean="0"/>
              <a:t>‹#›</a:t>
            </a:fld>
            <a:endParaRPr lang="en-GB"/>
          </a:p>
        </p:txBody>
      </p:sp>
    </p:spTree>
    <p:extLst>
      <p:ext uri="{BB962C8B-B14F-4D97-AF65-F5344CB8AC3E}">
        <p14:creationId xmlns:p14="http://schemas.microsoft.com/office/powerpoint/2010/main" val="1456279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3E4D8-7806-5476-7DCC-B8DBEEB825D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23E1878-17F8-C130-C909-B88D1BD14E0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990837F-6275-A96F-1846-9C10812F1AC5}"/>
              </a:ext>
            </a:extLst>
          </p:cNvPr>
          <p:cNvSpPr>
            <a:spLocks noGrp="1"/>
          </p:cNvSpPr>
          <p:nvPr>
            <p:ph type="dt" sz="half" idx="10"/>
          </p:nvPr>
        </p:nvSpPr>
        <p:spPr/>
        <p:txBody>
          <a:bodyPr/>
          <a:lstStyle/>
          <a:p>
            <a:fld id="{E60CC2C2-D8D9-4BE1-9A8D-A7E85F2CBD0F}" type="datetimeFigureOut">
              <a:rPr lang="en-GB" smtClean="0"/>
              <a:t>14/03/2026</a:t>
            </a:fld>
            <a:endParaRPr lang="en-GB"/>
          </a:p>
        </p:txBody>
      </p:sp>
      <p:sp>
        <p:nvSpPr>
          <p:cNvPr id="5" name="Footer Placeholder 4">
            <a:extLst>
              <a:ext uri="{FF2B5EF4-FFF2-40B4-BE49-F238E27FC236}">
                <a16:creationId xmlns:a16="http://schemas.microsoft.com/office/drawing/2014/main" id="{9127E751-C596-CE41-54CD-977B9FC568F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5F796E7-2FE3-C57B-F10C-160BE5F9AFA6}"/>
              </a:ext>
            </a:extLst>
          </p:cNvPr>
          <p:cNvSpPr>
            <a:spLocks noGrp="1"/>
          </p:cNvSpPr>
          <p:nvPr>
            <p:ph type="sldNum" sz="quarter" idx="12"/>
          </p:nvPr>
        </p:nvSpPr>
        <p:spPr/>
        <p:txBody>
          <a:bodyPr/>
          <a:lstStyle/>
          <a:p>
            <a:fld id="{37E6400E-3CD8-427B-BBF2-690747E276EB}" type="slidenum">
              <a:rPr lang="en-GB" smtClean="0"/>
              <a:t>‹#›</a:t>
            </a:fld>
            <a:endParaRPr lang="en-GB"/>
          </a:p>
        </p:txBody>
      </p:sp>
    </p:spTree>
    <p:extLst>
      <p:ext uri="{BB962C8B-B14F-4D97-AF65-F5344CB8AC3E}">
        <p14:creationId xmlns:p14="http://schemas.microsoft.com/office/powerpoint/2010/main" val="2243852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25B59-43A0-D7AB-3DC6-FD311BC6260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49C57A3-2F86-37FB-DABA-D349C147F2C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159F934-BAB0-3B7C-D87A-35ED21E30523}"/>
              </a:ext>
            </a:extLst>
          </p:cNvPr>
          <p:cNvSpPr>
            <a:spLocks noGrp="1"/>
          </p:cNvSpPr>
          <p:nvPr>
            <p:ph type="dt" sz="half" idx="10"/>
          </p:nvPr>
        </p:nvSpPr>
        <p:spPr/>
        <p:txBody>
          <a:bodyPr/>
          <a:lstStyle/>
          <a:p>
            <a:fld id="{E60CC2C2-D8D9-4BE1-9A8D-A7E85F2CBD0F}" type="datetimeFigureOut">
              <a:rPr lang="en-GB" smtClean="0"/>
              <a:t>14/03/2026</a:t>
            </a:fld>
            <a:endParaRPr lang="en-GB"/>
          </a:p>
        </p:txBody>
      </p:sp>
      <p:sp>
        <p:nvSpPr>
          <p:cNvPr id="5" name="Footer Placeholder 4">
            <a:extLst>
              <a:ext uri="{FF2B5EF4-FFF2-40B4-BE49-F238E27FC236}">
                <a16:creationId xmlns:a16="http://schemas.microsoft.com/office/drawing/2014/main" id="{E2AC3D3C-47F7-D2E3-7DF4-883639C5AFB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D87DFBC-7766-132B-3901-F82DC1C3DCF6}"/>
              </a:ext>
            </a:extLst>
          </p:cNvPr>
          <p:cNvSpPr>
            <a:spLocks noGrp="1"/>
          </p:cNvSpPr>
          <p:nvPr>
            <p:ph type="sldNum" sz="quarter" idx="12"/>
          </p:nvPr>
        </p:nvSpPr>
        <p:spPr/>
        <p:txBody>
          <a:bodyPr/>
          <a:lstStyle/>
          <a:p>
            <a:fld id="{37E6400E-3CD8-427B-BBF2-690747E276EB}" type="slidenum">
              <a:rPr lang="en-GB" smtClean="0"/>
              <a:t>‹#›</a:t>
            </a:fld>
            <a:endParaRPr lang="en-GB"/>
          </a:p>
        </p:txBody>
      </p:sp>
    </p:spTree>
    <p:extLst>
      <p:ext uri="{BB962C8B-B14F-4D97-AF65-F5344CB8AC3E}">
        <p14:creationId xmlns:p14="http://schemas.microsoft.com/office/powerpoint/2010/main" val="6077613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88A8F-DAEA-A7CB-4D86-2EB03B66524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D755CC9-DFAA-7950-8EE0-F1BAA4EB7A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4FBFBA6-1F0A-62A9-DB49-2266990726E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7BE1C14-74B1-0E20-B673-5F57A365FBF9}"/>
              </a:ext>
            </a:extLst>
          </p:cNvPr>
          <p:cNvSpPr>
            <a:spLocks noGrp="1"/>
          </p:cNvSpPr>
          <p:nvPr>
            <p:ph type="dt" sz="half" idx="10"/>
          </p:nvPr>
        </p:nvSpPr>
        <p:spPr/>
        <p:txBody>
          <a:bodyPr/>
          <a:lstStyle/>
          <a:p>
            <a:fld id="{E60CC2C2-D8D9-4BE1-9A8D-A7E85F2CBD0F}" type="datetimeFigureOut">
              <a:rPr lang="en-GB" smtClean="0"/>
              <a:t>14/03/2026</a:t>
            </a:fld>
            <a:endParaRPr lang="en-GB"/>
          </a:p>
        </p:txBody>
      </p:sp>
      <p:sp>
        <p:nvSpPr>
          <p:cNvPr id="6" name="Footer Placeholder 5">
            <a:extLst>
              <a:ext uri="{FF2B5EF4-FFF2-40B4-BE49-F238E27FC236}">
                <a16:creationId xmlns:a16="http://schemas.microsoft.com/office/drawing/2014/main" id="{307361AA-D46E-01D6-E94C-D087AF88983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B56B5AD-DD58-0848-EF32-E012BFCF338C}"/>
              </a:ext>
            </a:extLst>
          </p:cNvPr>
          <p:cNvSpPr>
            <a:spLocks noGrp="1"/>
          </p:cNvSpPr>
          <p:nvPr>
            <p:ph type="sldNum" sz="quarter" idx="12"/>
          </p:nvPr>
        </p:nvSpPr>
        <p:spPr/>
        <p:txBody>
          <a:bodyPr/>
          <a:lstStyle/>
          <a:p>
            <a:fld id="{37E6400E-3CD8-427B-BBF2-690747E276EB}" type="slidenum">
              <a:rPr lang="en-GB" smtClean="0"/>
              <a:t>‹#›</a:t>
            </a:fld>
            <a:endParaRPr lang="en-GB"/>
          </a:p>
        </p:txBody>
      </p:sp>
    </p:spTree>
    <p:extLst>
      <p:ext uri="{BB962C8B-B14F-4D97-AF65-F5344CB8AC3E}">
        <p14:creationId xmlns:p14="http://schemas.microsoft.com/office/powerpoint/2010/main" val="38518597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43995-AB70-FE7B-F47B-771E30FABCA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B12DA8F-8F0C-758A-6D41-0F72FAE4F97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60BF053-2285-7683-F79C-213349B411C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577DD81-61A8-3BEF-8E42-FBC6853249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800EBDB-6D1E-B0BE-4650-F744EE48669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57E97E2-3201-CDAC-824E-EB56BF6FA606}"/>
              </a:ext>
            </a:extLst>
          </p:cNvPr>
          <p:cNvSpPr>
            <a:spLocks noGrp="1"/>
          </p:cNvSpPr>
          <p:nvPr>
            <p:ph type="dt" sz="half" idx="10"/>
          </p:nvPr>
        </p:nvSpPr>
        <p:spPr/>
        <p:txBody>
          <a:bodyPr/>
          <a:lstStyle/>
          <a:p>
            <a:fld id="{E60CC2C2-D8D9-4BE1-9A8D-A7E85F2CBD0F}" type="datetimeFigureOut">
              <a:rPr lang="en-GB" smtClean="0"/>
              <a:t>14/03/2026</a:t>
            </a:fld>
            <a:endParaRPr lang="en-GB"/>
          </a:p>
        </p:txBody>
      </p:sp>
      <p:sp>
        <p:nvSpPr>
          <p:cNvPr id="8" name="Footer Placeholder 7">
            <a:extLst>
              <a:ext uri="{FF2B5EF4-FFF2-40B4-BE49-F238E27FC236}">
                <a16:creationId xmlns:a16="http://schemas.microsoft.com/office/drawing/2014/main" id="{4AAF727D-05AE-58FE-37CC-BCC764EBA59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A0DDE09-B2F0-FDD8-4B93-46FD8801F4E2}"/>
              </a:ext>
            </a:extLst>
          </p:cNvPr>
          <p:cNvSpPr>
            <a:spLocks noGrp="1"/>
          </p:cNvSpPr>
          <p:nvPr>
            <p:ph type="sldNum" sz="quarter" idx="12"/>
          </p:nvPr>
        </p:nvSpPr>
        <p:spPr/>
        <p:txBody>
          <a:bodyPr/>
          <a:lstStyle/>
          <a:p>
            <a:fld id="{37E6400E-3CD8-427B-BBF2-690747E276EB}" type="slidenum">
              <a:rPr lang="en-GB" smtClean="0"/>
              <a:t>‹#›</a:t>
            </a:fld>
            <a:endParaRPr lang="en-GB"/>
          </a:p>
        </p:txBody>
      </p:sp>
    </p:spTree>
    <p:extLst>
      <p:ext uri="{BB962C8B-B14F-4D97-AF65-F5344CB8AC3E}">
        <p14:creationId xmlns:p14="http://schemas.microsoft.com/office/powerpoint/2010/main" val="2981177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5C1DD-1BA9-58F4-B2D1-09839139B45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2E448D6-E987-7091-6704-9169B6C4C4DC}"/>
              </a:ext>
            </a:extLst>
          </p:cNvPr>
          <p:cNvSpPr>
            <a:spLocks noGrp="1"/>
          </p:cNvSpPr>
          <p:nvPr>
            <p:ph type="dt" sz="half" idx="10"/>
          </p:nvPr>
        </p:nvSpPr>
        <p:spPr/>
        <p:txBody>
          <a:bodyPr/>
          <a:lstStyle/>
          <a:p>
            <a:fld id="{E60CC2C2-D8D9-4BE1-9A8D-A7E85F2CBD0F}" type="datetimeFigureOut">
              <a:rPr lang="en-GB" smtClean="0"/>
              <a:t>14/03/2026</a:t>
            </a:fld>
            <a:endParaRPr lang="en-GB"/>
          </a:p>
        </p:txBody>
      </p:sp>
      <p:sp>
        <p:nvSpPr>
          <p:cNvPr id="4" name="Footer Placeholder 3">
            <a:extLst>
              <a:ext uri="{FF2B5EF4-FFF2-40B4-BE49-F238E27FC236}">
                <a16:creationId xmlns:a16="http://schemas.microsoft.com/office/drawing/2014/main" id="{BB1A89AF-85BD-E860-7F1F-1D0858872DB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DB2A85F-58C6-DE69-912F-3704E1E14B15}"/>
              </a:ext>
            </a:extLst>
          </p:cNvPr>
          <p:cNvSpPr>
            <a:spLocks noGrp="1"/>
          </p:cNvSpPr>
          <p:nvPr>
            <p:ph type="sldNum" sz="quarter" idx="12"/>
          </p:nvPr>
        </p:nvSpPr>
        <p:spPr/>
        <p:txBody>
          <a:bodyPr/>
          <a:lstStyle/>
          <a:p>
            <a:fld id="{37E6400E-3CD8-427B-BBF2-690747E276EB}" type="slidenum">
              <a:rPr lang="en-GB" smtClean="0"/>
              <a:t>‹#›</a:t>
            </a:fld>
            <a:endParaRPr lang="en-GB"/>
          </a:p>
        </p:txBody>
      </p:sp>
    </p:spTree>
    <p:extLst>
      <p:ext uri="{BB962C8B-B14F-4D97-AF65-F5344CB8AC3E}">
        <p14:creationId xmlns:p14="http://schemas.microsoft.com/office/powerpoint/2010/main" val="3017330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55A58E2-F109-C3C3-7D43-17DA91103F2A}"/>
              </a:ext>
            </a:extLst>
          </p:cNvPr>
          <p:cNvSpPr>
            <a:spLocks noGrp="1"/>
          </p:cNvSpPr>
          <p:nvPr>
            <p:ph type="dt" sz="half" idx="10"/>
          </p:nvPr>
        </p:nvSpPr>
        <p:spPr/>
        <p:txBody>
          <a:bodyPr/>
          <a:lstStyle/>
          <a:p>
            <a:fld id="{E60CC2C2-D8D9-4BE1-9A8D-A7E85F2CBD0F}" type="datetimeFigureOut">
              <a:rPr lang="en-GB" smtClean="0"/>
              <a:t>14/03/2026</a:t>
            </a:fld>
            <a:endParaRPr lang="en-GB"/>
          </a:p>
        </p:txBody>
      </p:sp>
      <p:sp>
        <p:nvSpPr>
          <p:cNvPr id="3" name="Footer Placeholder 2">
            <a:extLst>
              <a:ext uri="{FF2B5EF4-FFF2-40B4-BE49-F238E27FC236}">
                <a16:creationId xmlns:a16="http://schemas.microsoft.com/office/drawing/2014/main" id="{97B4EA20-09DC-3FDA-583D-B0F00183679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3E81BCE-87D9-3F59-8B90-FA4CD7C2B16A}"/>
              </a:ext>
            </a:extLst>
          </p:cNvPr>
          <p:cNvSpPr>
            <a:spLocks noGrp="1"/>
          </p:cNvSpPr>
          <p:nvPr>
            <p:ph type="sldNum" sz="quarter" idx="12"/>
          </p:nvPr>
        </p:nvSpPr>
        <p:spPr/>
        <p:txBody>
          <a:bodyPr/>
          <a:lstStyle/>
          <a:p>
            <a:fld id="{37E6400E-3CD8-427B-BBF2-690747E276EB}" type="slidenum">
              <a:rPr lang="en-GB" smtClean="0"/>
              <a:t>‹#›</a:t>
            </a:fld>
            <a:endParaRPr lang="en-GB"/>
          </a:p>
        </p:txBody>
      </p:sp>
    </p:spTree>
    <p:extLst>
      <p:ext uri="{BB962C8B-B14F-4D97-AF65-F5344CB8AC3E}">
        <p14:creationId xmlns:p14="http://schemas.microsoft.com/office/powerpoint/2010/main" val="32710128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68F86-2B80-8A4B-0675-597CCA1D60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29FBEC6-725F-27B8-0E11-111F6D446B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E1F14F0-6891-2BE1-C788-5189B75C0F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54ACB4-A07F-F521-12A2-EF3C39A38395}"/>
              </a:ext>
            </a:extLst>
          </p:cNvPr>
          <p:cNvSpPr>
            <a:spLocks noGrp="1"/>
          </p:cNvSpPr>
          <p:nvPr>
            <p:ph type="dt" sz="half" idx="10"/>
          </p:nvPr>
        </p:nvSpPr>
        <p:spPr/>
        <p:txBody>
          <a:bodyPr/>
          <a:lstStyle/>
          <a:p>
            <a:fld id="{E60CC2C2-D8D9-4BE1-9A8D-A7E85F2CBD0F}" type="datetimeFigureOut">
              <a:rPr lang="en-GB" smtClean="0"/>
              <a:t>14/03/2026</a:t>
            </a:fld>
            <a:endParaRPr lang="en-GB"/>
          </a:p>
        </p:txBody>
      </p:sp>
      <p:sp>
        <p:nvSpPr>
          <p:cNvPr id="6" name="Footer Placeholder 5">
            <a:extLst>
              <a:ext uri="{FF2B5EF4-FFF2-40B4-BE49-F238E27FC236}">
                <a16:creationId xmlns:a16="http://schemas.microsoft.com/office/drawing/2014/main" id="{2ACB1FCF-466B-AE74-7C1C-74341FFE7DA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01C513A-7105-BB8C-762D-F6017A2C6B8A}"/>
              </a:ext>
            </a:extLst>
          </p:cNvPr>
          <p:cNvSpPr>
            <a:spLocks noGrp="1"/>
          </p:cNvSpPr>
          <p:nvPr>
            <p:ph type="sldNum" sz="quarter" idx="12"/>
          </p:nvPr>
        </p:nvSpPr>
        <p:spPr/>
        <p:txBody>
          <a:bodyPr/>
          <a:lstStyle/>
          <a:p>
            <a:fld id="{37E6400E-3CD8-427B-BBF2-690747E276EB}" type="slidenum">
              <a:rPr lang="en-GB" smtClean="0"/>
              <a:t>‹#›</a:t>
            </a:fld>
            <a:endParaRPr lang="en-GB"/>
          </a:p>
        </p:txBody>
      </p:sp>
    </p:spTree>
    <p:extLst>
      <p:ext uri="{BB962C8B-B14F-4D97-AF65-F5344CB8AC3E}">
        <p14:creationId xmlns:p14="http://schemas.microsoft.com/office/powerpoint/2010/main" val="174038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CE4FD-4074-969E-FD91-D1C7AC0FFCE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6E6DD5B-FCD0-EEC5-72FE-08B8EAEC6A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6E31B7E-FDD1-3CB3-F983-B3BAA59746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AA2F6BE-6479-F86A-0650-7F6444F69AE9}"/>
              </a:ext>
            </a:extLst>
          </p:cNvPr>
          <p:cNvSpPr>
            <a:spLocks noGrp="1"/>
          </p:cNvSpPr>
          <p:nvPr>
            <p:ph type="dt" sz="half" idx="10"/>
          </p:nvPr>
        </p:nvSpPr>
        <p:spPr/>
        <p:txBody>
          <a:bodyPr/>
          <a:lstStyle/>
          <a:p>
            <a:fld id="{E60CC2C2-D8D9-4BE1-9A8D-A7E85F2CBD0F}" type="datetimeFigureOut">
              <a:rPr lang="en-GB" smtClean="0"/>
              <a:t>14/03/2026</a:t>
            </a:fld>
            <a:endParaRPr lang="en-GB"/>
          </a:p>
        </p:txBody>
      </p:sp>
      <p:sp>
        <p:nvSpPr>
          <p:cNvPr id="6" name="Footer Placeholder 5">
            <a:extLst>
              <a:ext uri="{FF2B5EF4-FFF2-40B4-BE49-F238E27FC236}">
                <a16:creationId xmlns:a16="http://schemas.microsoft.com/office/drawing/2014/main" id="{4951CB4E-30F3-4FBD-632C-940A13D0C40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012E464-199B-B5A7-7F4A-E0FF8ED878C5}"/>
              </a:ext>
            </a:extLst>
          </p:cNvPr>
          <p:cNvSpPr>
            <a:spLocks noGrp="1"/>
          </p:cNvSpPr>
          <p:nvPr>
            <p:ph type="sldNum" sz="quarter" idx="12"/>
          </p:nvPr>
        </p:nvSpPr>
        <p:spPr/>
        <p:txBody>
          <a:bodyPr/>
          <a:lstStyle/>
          <a:p>
            <a:fld id="{37E6400E-3CD8-427B-BBF2-690747E276EB}" type="slidenum">
              <a:rPr lang="en-GB" smtClean="0"/>
              <a:t>‹#›</a:t>
            </a:fld>
            <a:endParaRPr lang="en-GB"/>
          </a:p>
        </p:txBody>
      </p:sp>
    </p:spTree>
    <p:extLst>
      <p:ext uri="{BB962C8B-B14F-4D97-AF65-F5344CB8AC3E}">
        <p14:creationId xmlns:p14="http://schemas.microsoft.com/office/powerpoint/2010/main" val="10319457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D1D8E-18AE-237E-1528-C13114F6155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68F2058-0498-81F9-9440-3F577EB0B7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F0EE4FC-23EC-2E17-6D97-24689C943B5B}"/>
              </a:ext>
            </a:extLst>
          </p:cNvPr>
          <p:cNvSpPr>
            <a:spLocks noGrp="1"/>
          </p:cNvSpPr>
          <p:nvPr>
            <p:ph type="dt" sz="half" idx="10"/>
          </p:nvPr>
        </p:nvSpPr>
        <p:spPr/>
        <p:txBody>
          <a:bodyPr/>
          <a:lstStyle/>
          <a:p>
            <a:fld id="{E60CC2C2-D8D9-4BE1-9A8D-A7E85F2CBD0F}" type="datetimeFigureOut">
              <a:rPr lang="en-GB" smtClean="0"/>
              <a:t>14/03/2026</a:t>
            </a:fld>
            <a:endParaRPr lang="en-GB"/>
          </a:p>
        </p:txBody>
      </p:sp>
      <p:sp>
        <p:nvSpPr>
          <p:cNvPr id="5" name="Footer Placeholder 4">
            <a:extLst>
              <a:ext uri="{FF2B5EF4-FFF2-40B4-BE49-F238E27FC236}">
                <a16:creationId xmlns:a16="http://schemas.microsoft.com/office/drawing/2014/main" id="{CB21A2F1-9B87-6E6E-C21C-3B2C326406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37190B6-02BE-2F51-8DE5-A9705D89674D}"/>
              </a:ext>
            </a:extLst>
          </p:cNvPr>
          <p:cNvSpPr>
            <a:spLocks noGrp="1"/>
          </p:cNvSpPr>
          <p:nvPr>
            <p:ph type="sldNum" sz="quarter" idx="12"/>
          </p:nvPr>
        </p:nvSpPr>
        <p:spPr/>
        <p:txBody>
          <a:bodyPr/>
          <a:lstStyle/>
          <a:p>
            <a:fld id="{37E6400E-3CD8-427B-BBF2-690747E276EB}" type="slidenum">
              <a:rPr lang="en-GB" smtClean="0"/>
              <a:t>‹#›</a:t>
            </a:fld>
            <a:endParaRPr lang="en-GB"/>
          </a:p>
        </p:txBody>
      </p:sp>
    </p:spTree>
    <p:extLst>
      <p:ext uri="{BB962C8B-B14F-4D97-AF65-F5344CB8AC3E}">
        <p14:creationId xmlns:p14="http://schemas.microsoft.com/office/powerpoint/2010/main" val="40096438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6783B68-D906-95B9-92E2-13701AB079C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828B6F2-E7BA-4F60-6AA9-8EAD283E9A7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2076B9F-E4CC-4367-283D-1E559D807333}"/>
              </a:ext>
            </a:extLst>
          </p:cNvPr>
          <p:cNvSpPr>
            <a:spLocks noGrp="1"/>
          </p:cNvSpPr>
          <p:nvPr>
            <p:ph type="dt" sz="half" idx="10"/>
          </p:nvPr>
        </p:nvSpPr>
        <p:spPr/>
        <p:txBody>
          <a:bodyPr/>
          <a:lstStyle/>
          <a:p>
            <a:fld id="{E60CC2C2-D8D9-4BE1-9A8D-A7E85F2CBD0F}" type="datetimeFigureOut">
              <a:rPr lang="en-GB" smtClean="0"/>
              <a:t>14/03/2026</a:t>
            </a:fld>
            <a:endParaRPr lang="en-GB"/>
          </a:p>
        </p:txBody>
      </p:sp>
      <p:sp>
        <p:nvSpPr>
          <p:cNvPr id="5" name="Footer Placeholder 4">
            <a:extLst>
              <a:ext uri="{FF2B5EF4-FFF2-40B4-BE49-F238E27FC236}">
                <a16:creationId xmlns:a16="http://schemas.microsoft.com/office/drawing/2014/main" id="{51C2427D-83D0-91E4-FD24-5E5669B18FC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402BE8E-F816-1E81-77B7-1B1FA90C7816}"/>
              </a:ext>
            </a:extLst>
          </p:cNvPr>
          <p:cNvSpPr>
            <a:spLocks noGrp="1"/>
          </p:cNvSpPr>
          <p:nvPr>
            <p:ph type="sldNum" sz="quarter" idx="12"/>
          </p:nvPr>
        </p:nvSpPr>
        <p:spPr/>
        <p:txBody>
          <a:bodyPr/>
          <a:lstStyle/>
          <a:p>
            <a:fld id="{37E6400E-3CD8-427B-BBF2-690747E276EB}" type="slidenum">
              <a:rPr lang="en-GB" smtClean="0"/>
              <a:t>‹#›</a:t>
            </a:fld>
            <a:endParaRPr lang="en-GB"/>
          </a:p>
        </p:txBody>
      </p:sp>
    </p:spTree>
    <p:extLst>
      <p:ext uri="{BB962C8B-B14F-4D97-AF65-F5344CB8AC3E}">
        <p14:creationId xmlns:p14="http://schemas.microsoft.com/office/powerpoint/2010/main" val="4105785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914400" y="2130426"/>
            <a:ext cx="10363200" cy="1470025"/>
          </a:xfrm>
        </p:spPr>
        <p:txBody>
          <a:bodyPr/>
          <a:lstStyle/>
          <a:p>
            <a:r>
              <a:rPr lang="el-GR"/>
              <a:t>Στυλ κύριου τίτλου</a:t>
            </a:r>
          </a:p>
        </p:txBody>
      </p:sp>
      <p:sp>
        <p:nvSpPr>
          <p:cNvPr id="3" name="Υπότιτλος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Στυλ κύριου υπότιτλου</a:t>
            </a:r>
          </a:p>
        </p:txBody>
      </p:sp>
      <p:sp>
        <p:nvSpPr>
          <p:cNvPr id="4" name="Θέση ημερομηνίας 3"/>
          <p:cNvSpPr>
            <a:spLocks noGrp="1"/>
          </p:cNvSpPr>
          <p:nvPr>
            <p:ph type="dt" sz="half" idx="10"/>
          </p:nvPr>
        </p:nvSpPr>
        <p:spPr/>
        <p:txBody>
          <a:bodyPr/>
          <a:lstStyle/>
          <a:p>
            <a:fld id="{702AD549-B1F4-4F18-ABA4-776AFC95270A}" type="datetimeFigureOut">
              <a:rPr lang="el-GR" smtClean="0"/>
              <a:pPr/>
              <a:t>14/3/2026</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97C56EE4-A0DB-42DA-8B11-C7426366F428}" type="slidenum">
              <a:rPr lang="el-GR" smtClean="0"/>
              <a:pPr/>
              <a:t>‹#›</a:t>
            </a:fld>
            <a:endParaRPr lang="el-GR"/>
          </a:p>
        </p:txBody>
      </p:sp>
    </p:spTree>
    <p:extLst>
      <p:ext uri="{BB962C8B-B14F-4D97-AF65-F5344CB8AC3E}">
        <p14:creationId xmlns:p14="http://schemas.microsoft.com/office/powerpoint/2010/main" val="19117354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idx="1"/>
          </p:nvPr>
        </p:nvSpPr>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702AD549-B1F4-4F18-ABA4-776AFC95270A}" type="datetimeFigureOut">
              <a:rPr lang="el-GR" smtClean="0"/>
              <a:pPr/>
              <a:t>14/3/2026</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97C56EE4-A0DB-42DA-8B11-C7426366F428}" type="slidenum">
              <a:rPr lang="el-GR" smtClean="0"/>
              <a:pPr/>
              <a:t>‹#›</a:t>
            </a:fld>
            <a:endParaRPr lang="el-GR"/>
          </a:p>
        </p:txBody>
      </p:sp>
    </p:spTree>
    <p:extLst>
      <p:ext uri="{BB962C8B-B14F-4D97-AF65-F5344CB8AC3E}">
        <p14:creationId xmlns:p14="http://schemas.microsoft.com/office/powerpoint/2010/main" val="11928365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963084" y="4406901"/>
            <a:ext cx="10363200" cy="1362075"/>
          </a:xfrm>
        </p:spPr>
        <p:txBody>
          <a:bodyPr anchor="t"/>
          <a:lstStyle>
            <a:lvl1pPr algn="l">
              <a:defRPr sz="4000" b="1" cap="all"/>
            </a:lvl1pPr>
          </a:lstStyle>
          <a:p>
            <a:r>
              <a:rPr lang="el-GR"/>
              <a:t>Στυλ κύριου τίτλου</a:t>
            </a:r>
          </a:p>
        </p:txBody>
      </p:sp>
      <p:sp>
        <p:nvSpPr>
          <p:cNvPr id="3" name="Θέση κειμένου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υποδείγματος κειμένου</a:t>
            </a:r>
          </a:p>
        </p:txBody>
      </p:sp>
      <p:sp>
        <p:nvSpPr>
          <p:cNvPr id="4" name="Θέση ημερομηνίας 3"/>
          <p:cNvSpPr>
            <a:spLocks noGrp="1"/>
          </p:cNvSpPr>
          <p:nvPr>
            <p:ph type="dt" sz="half" idx="10"/>
          </p:nvPr>
        </p:nvSpPr>
        <p:spPr/>
        <p:txBody>
          <a:bodyPr/>
          <a:lstStyle/>
          <a:p>
            <a:fld id="{702AD549-B1F4-4F18-ABA4-776AFC95270A}" type="datetimeFigureOut">
              <a:rPr lang="el-GR" smtClean="0"/>
              <a:pPr/>
              <a:t>14/3/2026</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97C56EE4-A0DB-42DA-8B11-C7426366F428}" type="slidenum">
              <a:rPr lang="el-GR" smtClean="0"/>
              <a:pPr/>
              <a:t>‹#›</a:t>
            </a:fld>
            <a:endParaRPr lang="el-GR"/>
          </a:p>
        </p:txBody>
      </p:sp>
    </p:spTree>
    <p:extLst>
      <p:ext uri="{BB962C8B-B14F-4D97-AF65-F5344CB8AC3E}">
        <p14:creationId xmlns:p14="http://schemas.microsoft.com/office/powerpoint/2010/main" val="26480077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ημερομηνίας 4"/>
          <p:cNvSpPr>
            <a:spLocks noGrp="1"/>
          </p:cNvSpPr>
          <p:nvPr>
            <p:ph type="dt" sz="half" idx="10"/>
          </p:nvPr>
        </p:nvSpPr>
        <p:spPr/>
        <p:txBody>
          <a:bodyPr/>
          <a:lstStyle/>
          <a:p>
            <a:fld id="{702AD549-B1F4-4F18-ABA4-776AFC95270A}" type="datetimeFigureOut">
              <a:rPr lang="el-GR" smtClean="0"/>
              <a:pPr/>
              <a:t>14/3/2026</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97C56EE4-A0DB-42DA-8B11-C7426366F428}" type="slidenum">
              <a:rPr lang="el-GR" smtClean="0"/>
              <a:pPr/>
              <a:t>‹#›</a:t>
            </a:fld>
            <a:endParaRPr lang="el-GR"/>
          </a:p>
        </p:txBody>
      </p:sp>
    </p:spTree>
    <p:extLst>
      <p:ext uri="{BB962C8B-B14F-4D97-AF65-F5344CB8AC3E}">
        <p14:creationId xmlns:p14="http://schemas.microsoft.com/office/powerpoint/2010/main" val="18220752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lvl1pPr>
          </a:lstStyle>
          <a:p>
            <a:r>
              <a:rPr lang="el-GR"/>
              <a:t>Στυλ κύριου τίτλου</a:t>
            </a:r>
          </a:p>
        </p:txBody>
      </p:sp>
      <p:sp>
        <p:nvSpPr>
          <p:cNvPr id="3" name="Θέση κειμένου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4" name="Θέση περιεχομένου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6" name="Θέση περιεχομένου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Θέση ημερομηνίας 6"/>
          <p:cNvSpPr>
            <a:spLocks noGrp="1"/>
          </p:cNvSpPr>
          <p:nvPr>
            <p:ph type="dt" sz="half" idx="10"/>
          </p:nvPr>
        </p:nvSpPr>
        <p:spPr/>
        <p:txBody>
          <a:bodyPr/>
          <a:lstStyle/>
          <a:p>
            <a:fld id="{702AD549-B1F4-4F18-ABA4-776AFC95270A}" type="datetimeFigureOut">
              <a:rPr lang="el-GR" smtClean="0"/>
              <a:pPr/>
              <a:t>14/3/2026</a:t>
            </a:fld>
            <a:endParaRPr lang="el-GR"/>
          </a:p>
        </p:txBody>
      </p:sp>
      <p:sp>
        <p:nvSpPr>
          <p:cNvPr id="8" name="Θέση υποσέλιδου 7"/>
          <p:cNvSpPr>
            <a:spLocks noGrp="1"/>
          </p:cNvSpPr>
          <p:nvPr>
            <p:ph type="ftr" sz="quarter" idx="11"/>
          </p:nvPr>
        </p:nvSpPr>
        <p:spPr/>
        <p:txBody>
          <a:bodyPr/>
          <a:lstStyle/>
          <a:p>
            <a:endParaRPr lang="el-GR"/>
          </a:p>
        </p:txBody>
      </p:sp>
      <p:sp>
        <p:nvSpPr>
          <p:cNvPr id="9" name="Θέση αριθμού διαφάνειας 8"/>
          <p:cNvSpPr>
            <a:spLocks noGrp="1"/>
          </p:cNvSpPr>
          <p:nvPr>
            <p:ph type="sldNum" sz="quarter" idx="12"/>
          </p:nvPr>
        </p:nvSpPr>
        <p:spPr/>
        <p:txBody>
          <a:bodyPr/>
          <a:lstStyle/>
          <a:p>
            <a:fld id="{97C56EE4-A0DB-42DA-8B11-C7426366F428}" type="slidenum">
              <a:rPr lang="el-GR" smtClean="0"/>
              <a:pPr/>
              <a:t>‹#›</a:t>
            </a:fld>
            <a:endParaRPr lang="el-GR"/>
          </a:p>
        </p:txBody>
      </p:sp>
    </p:spTree>
    <p:extLst>
      <p:ext uri="{BB962C8B-B14F-4D97-AF65-F5344CB8AC3E}">
        <p14:creationId xmlns:p14="http://schemas.microsoft.com/office/powerpoint/2010/main" val="17186221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ημερομηνίας 2"/>
          <p:cNvSpPr>
            <a:spLocks noGrp="1"/>
          </p:cNvSpPr>
          <p:nvPr>
            <p:ph type="dt" sz="half" idx="10"/>
          </p:nvPr>
        </p:nvSpPr>
        <p:spPr/>
        <p:txBody>
          <a:bodyPr/>
          <a:lstStyle/>
          <a:p>
            <a:fld id="{702AD549-B1F4-4F18-ABA4-776AFC95270A}" type="datetimeFigureOut">
              <a:rPr lang="el-GR" smtClean="0"/>
              <a:pPr/>
              <a:t>14/3/2026</a:t>
            </a:fld>
            <a:endParaRPr lang="el-GR"/>
          </a:p>
        </p:txBody>
      </p:sp>
      <p:sp>
        <p:nvSpPr>
          <p:cNvPr id="4" name="Θέση υποσέλιδου 3"/>
          <p:cNvSpPr>
            <a:spLocks noGrp="1"/>
          </p:cNvSpPr>
          <p:nvPr>
            <p:ph type="ftr" sz="quarter" idx="11"/>
          </p:nvPr>
        </p:nvSpPr>
        <p:spPr/>
        <p:txBody>
          <a:bodyPr/>
          <a:lstStyle/>
          <a:p>
            <a:endParaRPr lang="el-GR"/>
          </a:p>
        </p:txBody>
      </p:sp>
      <p:sp>
        <p:nvSpPr>
          <p:cNvPr id="5" name="Θέση αριθμού διαφάνειας 4"/>
          <p:cNvSpPr>
            <a:spLocks noGrp="1"/>
          </p:cNvSpPr>
          <p:nvPr>
            <p:ph type="sldNum" sz="quarter" idx="12"/>
          </p:nvPr>
        </p:nvSpPr>
        <p:spPr/>
        <p:txBody>
          <a:bodyPr/>
          <a:lstStyle/>
          <a:p>
            <a:fld id="{97C56EE4-A0DB-42DA-8B11-C7426366F428}" type="slidenum">
              <a:rPr lang="el-GR" smtClean="0"/>
              <a:pPr/>
              <a:t>‹#›</a:t>
            </a:fld>
            <a:endParaRPr lang="el-GR"/>
          </a:p>
        </p:txBody>
      </p:sp>
    </p:spTree>
    <p:extLst>
      <p:ext uri="{BB962C8B-B14F-4D97-AF65-F5344CB8AC3E}">
        <p14:creationId xmlns:p14="http://schemas.microsoft.com/office/powerpoint/2010/main" val="42339402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p>
            <a:fld id="{702AD549-B1F4-4F18-ABA4-776AFC95270A}" type="datetimeFigureOut">
              <a:rPr lang="el-GR" smtClean="0"/>
              <a:pPr/>
              <a:t>14/3/2026</a:t>
            </a:fld>
            <a:endParaRPr lang="el-GR"/>
          </a:p>
        </p:txBody>
      </p:sp>
      <p:sp>
        <p:nvSpPr>
          <p:cNvPr id="3" name="Θέση υποσέλιδου 2"/>
          <p:cNvSpPr>
            <a:spLocks noGrp="1"/>
          </p:cNvSpPr>
          <p:nvPr>
            <p:ph type="ftr" sz="quarter" idx="11"/>
          </p:nvPr>
        </p:nvSpPr>
        <p:spPr/>
        <p:txBody>
          <a:bodyPr/>
          <a:lstStyle/>
          <a:p>
            <a:endParaRPr lang="el-GR"/>
          </a:p>
        </p:txBody>
      </p:sp>
      <p:sp>
        <p:nvSpPr>
          <p:cNvPr id="4" name="Θέση αριθμού διαφάνειας 3"/>
          <p:cNvSpPr>
            <a:spLocks noGrp="1"/>
          </p:cNvSpPr>
          <p:nvPr>
            <p:ph type="sldNum" sz="quarter" idx="12"/>
          </p:nvPr>
        </p:nvSpPr>
        <p:spPr/>
        <p:txBody>
          <a:bodyPr/>
          <a:lstStyle/>
          <a:p>
            <a:fld id="{97C56EE4-A0DB-42DA-8B11-C7426366F428}" type="slidenum">
              <a:rPr lang="el-GR" smtClean="0"/>
              <a:pPr/>
              <a:t>‹#›</a:t>
            </a:fld>
            <a:endParaRPr lang="el-GR"/>
          </a:p>
        </p:txBody>
      </p:sp>
    </p:spTree>
    <p:extLst>
      <p:ext uri="{BB962C8B-B14F-4D97-AF65-F5344CB8AC3E}">
        <p14:creationId xmlns:p14="http://schemas.microsoft.com/office/powerpoint/2010/main" val="1917261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609601" y="273050"/>
            <a:ext cx="4011084" cy="1162050"/>
          </a:xfrm>
        </p:spPr>
        <p:txBody>
          <a:bodyPr anchor="b"/>
          <a:lstStyle>
            <a:lvl1pPr algn="l">
              <a:defRPr sz="2000" b="1"/>
            </a:lvl1pPr>
          </a:lstStyle>
          <a:p>
            <a:r>
              <a:rPr lang="el-GR"/>
              <a:t>Στυλ κύριου τίτλου</a:t>
            </a:r>
          </a:p>
        </p:txBody>
      </p:sp>
      <p:sp>
        <p:nvSpPr>
          <p:cNvPr id="3" name="Θέση περιεχομένου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υποδείγματος κειμένου</a:t>
            </a:r>
          </a:p>
        </p:txBody>
      </p:sp>
      <p:sp>
        <p:nvSpPr>
          <p:cNvPr id="5" name="Θέση ημερομηνίας 4"/>
          <p:cNvSpPr>
            <a:spLocks noGrp="1"/>
          </p:cNvSpPr>
          <p:nvPr>
            <p:ph type="dt" sz="half" idx="10"/>
          </p:nvPr>
        </p:nvSpPr>
        <p:spPr/>
        <p:txBody>
          <a:bodyPr/>
          <a:lstStyle/>
          <a:p>
            <a:fld id="{702AD549-B1F4-4F18-ABA4-776AFC95270A}" type="datetimeFigureOut">
              <a:rPr lang="el-GR" smtClean="0"/>
              <a:pPr/>
              <a:t>14/3/2026</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97C56EE4-A0DB-42DA-8B11-C7426366F428}" type="slidenum">
              <a:rPr lang="el-GR" smtClean="0"/>
              <a:pPr/>
              <a:t>‹#›</a:t>
            </a:fld>
            <a:endParaRPr lang="el-GR"/>
          </a:p>
        </p:txBody>
      </p:sp>
    </p:spTree>
    <p:extLst>
      <p:ext uri="{BB962C8B-B14F-4D97-AF65-F5344CB8AC3E}">
        <p14:creationId xmlns:p14="http://schemas.microsoft.com/office/powerpoint/2010/main" val="36543967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2389717" y="4800600"/>
            <a:ext cx="7315200" cy="566738"/>
          </a:xfrm>
        </p:spPr>
        <p:txBody>
          <a:bodyPr anchor="b"/>
          <a:lstStyle>
            <a:lvl1pPr algn="l">
              <a:defRPr sz="2000" b="1"/>
            </a:lvl1pPr>
          </a:lstStyle>
          <a:p>
            <a:r>
              <a:rPr lang="el-GR"/>
              <a:t>Στυλ κύριου τίτλου</a:t>
            </a:r>
          </a:p>
        </p:txBody>
      </p:sp>
      <p:sp>
        <p:nvSpPr>
          <p:cNvPr id="3" name="Θέση εικόνας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υποδείγματος κειμένου</a:t>
            </a:r>
          </a:p>
        </p:txBody>
      </p:sp>
      <p:sp>
        <p:nvSpPr>
          <p:cNvPr id="5" name="Θέση ημερομηνίας 4"/>
          <p:cNvSpPr>
            <a:spLocks noGrp="1"/>
          </p:cNvSpPr>
          <p:nvPr>
            <p:ph type="dt" sz="half" idx="10"/>
          </p:nvPr>
        </p:nvSpPr>
        <p:spPr/>
        <p:txBody>
          <a:bodyPr/>
          <a:lstStyle/>
          <a:p>
            <a:fld id="{702AD549-B1F4-4F18-ABA4-776AFC95270A}" type="datetimeFigureOut">
              <a:rPr lang="el-GR" smtClean="0"/>
              <a:pPr/>
              <a:t>14/3/2026</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97C56EE4-A0DB-42DA-8B11-C7426366F428}" type="slidenum">
              <a:rPr lang="el-GR" smtClean="0"/>
              <a:pPr/>
              <a:t>‹#›</a:t>
            </a:fld>
            <a:endParaRPr lang="el-GR"/>
          </a:p>
        </p:txBody>
      </p:sp>
    </p:spTree>
    <p:extLst>
      <p:ext uri="{BB962C8B-B14F-4D97-AF65-F5344CB8AC3E}">
        <p14:creationId xmlns:p14="http://schemas.microsoft.com/office/powerpoint/2010/main" val="7518537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κατακόρυφου κειμένου 2"/>
          <p:cNvSpPr>
            <a:spLocks noGrp="1"/>
          </p:cNvSpPr>
          <p:nvPr>
            <p:ph type="body" orient="vert" idx="1"/>
          </p:nvPr>
        </p:nvSpPr>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702AD549-B1F4-4F18-ABA4-776AFC95270A}" type="datetimeFigureOut">
              <a:rPr lang="el-GR" smtClean="0"/>
              <a:pPr/>
              <a:t>14/3/2026</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97C56EE4-A0DB-42DA-8B11-C7426366F428}" type="slidenum">
              <a:rPr lang="el-GR" smtClean="0"/>
              <a:pPr/>
              <a:t>‹#›</a:t>
            </a:fld>
            <a:endParaRPr lang="el-GR"/>
          </a:p>
        </p:txBody>
      </p:sp>
    </p:spTree>
    <p:extLst>
      <p:ext uri="{BB962C8B-B14F-4D97-AF65-F5344CB8AC3E}">
        <p14:creationId xmlns:p14="http://schemas.microsoft.com/office/powerpoint/2010/main" val="12907981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8839200" y="274639"/>
            <a:ext cx="2743200" cy="5851525"/>
          </a:xfrm>
        </p:spPr>
        <p:txBody>
          <a:bodyPr vert="eaVert"/>
          <a:lstStyle/>
          <a:p>
            <a:r>
              <a:rPr lang="el-GR"/>
              <a:t>Στυλ κύριου τίτλου</a:t>
            </a:r>
          </a:p>
        </p:txBody>
      </p:sp>
      <p:sp>
        <p:nvSpPr>
          <p:cNvPr id="3" name="Θέση κατακόρυφου κειμένου 2"/>
          <p:cNvSpPr>
            <a:spLocks noGrp="1"/>
          </p:cNvSpPr>
          <p:nvPr>
            <p:ph type="body" orient="vert" idx="1"/>
          </p:nvPr>
        </p:nvSpPr>
        <p:spPr>
          <a:xfrm>
            <a:off x="609600" y="274639"/>
            <a:ext cx="8026400" cy="5851525"/>
          </a:xfrm>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702AD549-B1F4-4F18-ABA4-776AFC95270A}" type="datetimeFigureOut">
              <a:rPr lang="el-GR" smtClean="0"/>
              <a:pPr/>
              <a:t>14/3/2026</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97C56EE4-A0DB-42DA-8B11-C7426366F428}" type="slidenum">
              <a:rPr lang="el-GR" smtClean="0"/>
              <a:pPr/>
              <a:t>‹#›</a:t>
            </a:fld>
            <a:endParaRPr lang="el-GR"/>
          </a:p>
        </p:txBody>
      </p:sp>
    </p:spTree>
    <p:extLst>
      <p:ext uri="{BB962C8B-B14F-4D97-AF65-F5344CB8AC3E}">
        <p14:creationId xmlns:p14="http://schemas.microsoft.com/office/powerpoint/2010/main" val="801954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4B1DB1A-277B-76C5-1CFB-26088C3EAF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F548AF9-57C9-3B72-E2F6-99DB1577792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5B2EBFA-DA23-8FB7-16FB-CCE4F66D11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60CC2C2-D8D9-4BE1-9A8D-A7E85F2CBD0F}" type="datetimeFigureOut">
              <a:rPr lang="en-GB" smtClean="0"/>
              <a:t>14/03/2026</a:t>
            </a:fld>
            <a:endParaRPr lang="en-GB"/>
          </a:p>
        </p:txBody>
      </p:sp>
      <p:sp>
        <p:nvSpPr>
          <p:cNvPr id="5" name="Footer Placeholder 4">
            <a:extLst>
              <a:ext uri="{FF2B5EF4-FFF2-40B4-BE49-F238E27FC236}">
                <a16:creationId xmlns:a16="http://schemas.microsoft.com/office/drawing/2014/main" id="{0C5ECF36-4BEF-7A87-B327-FD9AD42CEB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D6A118EE-F7CD-AD06-9C3B-4B76BAFA572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7E6400E-3CD8-427B-BBF2-690747E276EB}" type="slidenum">
              <a:rPr lang="en-GB" smtClean="0"/>
              <a:t>‹#›</a:t>
            </a:fld>
            <a:endParaRPr lang="en-GB"/>
          </a:p>
        </p:txBody>
      </p:sp>
    </p:spTree>
    <p:extLst>
      <p:ext uri="{BB962C8B-B14F-4D97-AF65-F5344CB8AC3E}">
        <p14:creationId xmlns:p14="http://schemas.microsoft.com/office/powerpoint/2010/main" val="19529908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2AD549-B1F4-4F18-ABA4-776AFC95270A}" type="datetimeFigureOut">
              <a:rPr lang="el-GR" smtClean="0"/>
              <a:pPr/>
              <a:t>14/3/2026</a:t>
            </a:fld>
            <a:endParaRPr lang="el-GR"/>
          </a:p>
        </p:txBody>
      </p:sp>
      <p:sp>
        <p:nvSpPr>
          <p:cNvPr id="5" name="Θέση υποσέλιδου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C56EE4-A0DB-42DA-8B11-C7426366F428}" type="slidenum">
              <a:rPr lang="el-GR" smtClean="0"/>
              <a:pPr/>
              <a:t>‹#›</a:t>
            </a:fld>
            <a:endParaRPr lang="el-GR"/>
          </a:p>
        </p:txBody>
      </p:sp>
    </p:spTree>
    <p:extLst>
      <p:ext uri="{BB962C8B-B14F-4D97-AF65-F5344CB8AC3E}">
        <p14:creationId xmlns:p14="http://schemas.microsoft.com/office/powerpoint/2010/main" val="15855228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1DCF8-7CC4-955F-2B3A-26B1AD50B9C1}"/>
              </a:ext>
            </a:extLst>
          </p:cNvPr>
          <p:cNvSpPr>
            <a:spLocks noGrp="1"/>
          </p:cNvSpPr>
          <p:nvPr>
            <p:ph type="title"/>
          </p:nvPr>
        </p:nvSpPr>
        <p:spPr>
          <a:xfrm>
            <a:off x="448732" y="365125"/>
            <a:ext cx="11514667" cy="1325563"/>
          </a:xfrm>
        </p:spPr>
        <p:txBody>
          <a:bodyPr/>
          <a:lstStyle/>
          <a:p>
            <a:pPr algn="ctr"/>
            <a:r>
              <a:rPr lang="el-GR" dirty="0">
                <a:solidFill>
                  <a:srgbClr val="FF0000"/>
                </a:solidFill>
              </a:rPr>
              <a:t>Συγκριτικό Πλεονέκτημα </a:t>
            </a:r>
            <a:br>
              <a:rPr lang="el-GR" dirty="0">
                <a:solidFill>
                  <a:srgbClr val="FF0000"/>
                </a:solidFill>
              </a:rPr>
            </a:br>
            <a:r>
              <a:rPr lang="en-US" dirty="0">
                <a:solidFill>
                  <a:srgbClr val="FF0000"/>
                </a:solidFill>
              </a:rPr>
              <a:t>(Comparative Advantage)</a:t>
            </a:r>
            <a:endParaRPr lang="en-GB" dirty="0">
              <a:solidFill>
                <a:srgbClr val="FF0000"/>
              </a:solidFill>
            </a:endParaRPr>
          </a:p>
        </p:txBody>
      </p:sp>
      <p:sp>
        <p:nvSpPr>
          <p:cNvPr id="3" name="Content Placeholder 2">
            <a:extLst>
              <a:ext uri="{FF2B5EF4-FFF2-40B4-BE49-F238E27FC236}">
                <a16:creationId xmlns:a16="http://schemas.microsoft.com/office/drawing/2014/main" id="{4CA7F20A-3118-D214-823A-96D1F2B303C0}"/>
              </a:ext>
            </a:extLst>
          </p:cNvPr>
          <p:cNvSpPr>
            <a:spLocks noGrp="1"/>
          </p:cNvSpPr>
          <p:nvPr>
            <p:ph idx="1"/>
          </p:nvPr>
        </p:nvSpPr>
        <p:spPr/>
        <p:txBody>
          <a:bodyPr>
            <a:normAutofit fontScale="92500" lnSpcReduction="10000"/>
          </a:bodyPr>
          <a:lstStyle/>
          <a:p>
            <a:r>
              <a:rPr lang="el-GR" dirty="0">
                <a:solidFill>
                  <a:srgbClr val="FF0000"/>
                </a:solidFill>
                <a:latin typeface="Cambria" panose="02040503050406030204" pitchFamily="18" charset="0"/>
                <a:ea typeface="Cambria" panose="02040503050406030204" pitchFamily="18" charset="0"/>
              </a:rPr>
              <a:t>Απόλυτο Πλεονέκτημα </a:t>
            </a:r>
            <a:r>
              <a:rPr lang="en-US" dirty="0">
                <a:latin typeface="Cambria" panose="02040503050406030204" pitchFamily="18" charset="0"/>
                <a:ea typeface="Cambria" panose="02040503050406030204" pitchFamily="18" charset="0"/>
              </a:rPr>
              <a:t>(Absolute Advantage)</a:t>
            </a:r>
          </a:p>
          <a:p>
            <a:pPr lvl="1"/>
            <a:r>
              <a:rPr lang="el-GR" dirty="0">
                <a:latin typeface="Cambria" panose="02040503050406030204" pitchFamily="18" charset="0"/>
                <a:ea typeface="Cambria" panose="02040503050406030204" pitchFamily="18" charset="0"/>
              </a:rPr>
              <a:t>Η δυνατότητα μιας χώρας ή μιας περιοχής να παράγει, σε σχέση με άλλη χώρα ή περιοχή, ορισμένα προϊόντα με χαμηλότερο εργατικό κόστος, λόγω φυσικών πλεονεκτημάτων, χαμηλού εργατικού κόστους, περισσότερου κεφαλαίου, ή υψηλής γενικά παραγωγικότητας.  </a:t>
            </a:r>
          </a:p>
          <a:p>
            <a:pPr marL="457200" lvl="1" indent="0">
              <a:buNone/>
            </a:pPr>
            <a:endParaRPr lang="el-GR" sz="1100" dirty="0">
              <a:latin typeface="Cambria" panose="02040503050406030204" pitchFamily="18" charset="0"/>
              <a:ea typeface="Cambria" panose="02040503050406030204" pitchFamily="18" charset="0"/>
            </a:endParaRPr>
          </a:p>
          <a:p>
            <a:r>
              <a:rPr lang="el-GR" dirty="0">
                <a:solidFill>
                  <a:srgbClr val="FF0000"/>
                </a:solidFill>
                <a:latin typeface="Cambria" panose="02040503050406030204" pitchFamily="18" charset="0"/>
                <a:ea typeface="Cambria" panose="02040503050406030204" pitchFamily="18" charset="0"/>
              </a:rPr>
              <a:t>Συγκριτικό Πλεονέκτημα </a:t>
            </a:r>
            <a:r>
              <a:rPr lang="en-US" dirty="0">
                <a:latin typeface="Cambria" panose="02040503050406030204" pitchFamily="18" charset="0"/>
                <a:ea typeface="Cambria" panose="02040503050406030204" pitchFamily="18" charset="0"/>
              </a:rPr>
              <a:t>(Comparative Advantage)</a:t>
            </a:r>
            <a:endParaRPr lang="el-GR" dirty="0">
              <a:latin typeface="Cambria" panose="02040503050406030204" pitchFamily="18" charset="0"/>
              <a:ea typeface="Cambria" panose="02040503050406030204" pitchFamily="18" charset="0"/>
            </a:endParaRPr>
          </a:p>
          <a:p>
            <a:pPr lvl="1"/>
            <a:r>
              <a:rPr lang="el-GR" dirty="0">
                <a:latin typeface="Cambria" panose="02040503050406030204" pitchFamily="18" charset="0"/>
                <a:ea typeface="Cambria" panose="02040503050406030204" pitchFamily="18" charset="0"/>
              </a:rPr>
              <a:t>Η δυνατότητα μιας χώρας να παράγει ένα αγαθό με χαμηλότερο συγκριτικό κόστος από μια άλλη χώρα σε ένα σύστημα διεθνούς εμπορίου.</a:t>
            </a:r>
          </a:p>
          <a:p>
            <a:pPr lvl="1"/>
            <a:endParaRPr lang="en-US" sz="1100" dirty="0">
              <a:latin typeface="Cambria" panose="02040503050406030204" pitchFamily="18" charset="0"/>
              <a:ea typeface="Cambria" panose="02040503050406030204" pitchFamily="18" charset="0"/>
            </a:endParaRPr>
          </a:p>
          <a:p>
            <a:r>
              <a:rPr lang="el-GR" dirty="0">
                <a:latin typeface="Cambria" panose="02040503050406030204" pitchFamily="18" charset="0"/>
                <a:ea typeface="Cambria" panose="02040503050406030204" pitchFamily="18" charset="0"/>
              </a:rPr>
              <a:t>Ο </a:t>
            </a:r>
            <a:r>
              <a:rPr lang="en-US" dirty="0">
                <a:latin typeface="Cambria" panose="02040503050406030204" pitchFamily="18" charset="0"/>
                <a:ea typeface="Cambria" panose="02040503050406030204" pitchFamily="18" charset="0"/>
              </a:rPr>
              <a:t>Ricardo </a:t>
            </a:r>
            <a:r>
              <a:rPr lang="el-GR" dirty="0">
                <a:latin typeface="Cambria" panose="02040503050406030204" pitchFamily="18" charset="0"/>
                <a:ea typeface="Cambria" panose="02040503050406030204" pitchFamily="18" charset="0"/>
              </a:rPr>
              <a:t>έδειξε ότι το εμπόριο </a:t>
            </a:r>
            <a:r>
              <a:rPr lang="el-GR" dirty="0">
                <a:solidFill>
                  <a:srgbClr val="FF0000"/>
                </a:solidFill>
                <a:latin typeface="Cambria" panose="02040503050406030204" pitchFamily="18" charset="0"/>
                <a:ea typeface="Cambria" panose="02040503050406030204" pitchFamily="18" charset="0"/>
              </a:rPr>
              <a:t>βασίζεται στο συγκριτικό πλεονέκτημα</a:t>
            </a:r>
            <a:r>
              <a:rPr lang="el-GR" dirty="0">
                <a:latin typeface="Cambria" panose="02040503050406030204" pitchFamily="18" charset="0"/>
                <a:ea typeface="Cambria" panose="02040503050406030204" pitchFamily="18" charset="0"/>
              </a:rPr>
              <a:t>. </a:t>
            </a:r>
          </a:p>
          <a:p>
            <a:pPr lvl="1"/>
            <a:r>
              <a:rPr lang="el-GR" dirty="0">
                <a:latin typeface="Cambria" panose="02040503050406030204" pitchFamily="18" charset="0"/>
                <a:ea typeface="Cambria" panose="02040503050406030204" pitchFamily="18" charset="0"/>
              </a:rPr>
              <a:t>Αυτό όμως δεν σημαίνει ότι το πλεόνασμα κατανέμεται ίσο μεταξύ των κρατών ούτε απαραίτητα μεταξύ των τάξεων στο εσωτερικό τους.  </a:t>
            </a:r>
            <a:endParaRPr lang="en-GB"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8473095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D15AF-AEA8-6536-76BE-9CFE180926EA}"/>
              </a:ext>
            </a:extLst>
          </p:cNvPr>
          <p:cNvSpPr>
            <a:spLocks noGrp="1"/>
          </p:cNvSpPr>
          <p:nvPr>
            <p:ph type="title"/>
          </p:nvPr>
        </p:nvSpPr>
        <p:spPr/>
        <p:txBody>
          <a:bodyPr/>
          <a:lstStyle/>
          <a:p>
            <a:pPr algn="ctr"/>
            <a:r>
              <a:rPr lang="el-GR" dirty="0">
                <a:solidFill>
                  <a:srgbClr val="FF0000"/>
                </a:solidFill>
              </a:rPr>
              <a:t>Συγκριτικό Πλεονέκτημα - Παράδειγμα</a:t>
            </a:r>
            <a:endParaRPr lang="en-GB" dirty="0">
              <a:solidFill>
                <a:srgbClr val="FF0000"/>
              </a:solidFill>
            </a:endParaRPr>
          </a:p>
        </p:txBody>
      </p:sp>
      <p:sp>
        <p:nvSpPr>
          <p:cNvPr id="3" name="Content Placeholder 2">
            <a:extLst>
              <a:ext uri="{FF2B5EF4-FFF2-40B4-BE49-F238E27FC236}">
                <a16:creationId xmlns:a16="http://schemas.microsoft.com/office/drawing/2014/main" id="{49BDE092-F2F9-2038-CA46-E8E7900F4F60}"/>
              </a:ext>
            </a:extLst>
          </p:cNvPr>
          <p:cNvSpPr>
            <a:spLocks noGrp="1"/>
          </p:cNvSpPr>
          <p:nvPr>
            <p:ph idx="1"/>
          </p:nvPr>
        </p:nvSpPr>
        <p:spPr/>
        <p:txBody>
          <a:bodyPr>
            <a:normAutofit/>
          </a:bodyPr>
          <a:lstStyle/>
          <a:p>
            <a:r>
              <a:rPr lang="el-GR" sz="2400" dirty="0">
                <a:latin typeface="Cambria" panose="02040503050406030204" pitchFamily="18" charset="0"/>
                <a:ea typeface="Cambria" panose="02040503050406030204" pitchFamily="18" charset="0"/>
              </a:rPr>
              <a:t>Ας υποθέσουμε ότι υπάρχουν δυο χώρες, η Πορτογαλία και η Αγγλία που παράγουν δυο προϊόντα – υφάσματα και κρασί. </a:t>
            </a:r>
          </a:p>
          <a:p>
            <a:pPr marL="0" indent="0">
              <a:buNone/>
            </a:pPr>
            <a:endParaRPr lang="el-GR" sz="2400" dirty="0">
              <a:latin typeface="Cambria" panose="02040503050406030204" pitchFamily="18" charset="0"/>
              <a:ea typeface="Cambria" panose="02040503050406030204" pitchFamily="18" charset="0"/>
            </a:endParaRPr>
          </a:p>
          <a:p>
            <a:pPr lvl="1"/>
            <a:r>
              <a:rPr lang="el-GR" sz="2000" dirty="0">
                <a:latin typeface="Cambria" panose="02040503050406030204" pitchFamily="18" charset="0"/>
                <a:ea typeface="Cambria" panose="02040503050406030204" pitchFamily="18" charset="0"/>
              </a:rPr>
              <a:t>Η παραγωγικότητά τους σε εργατοώρες που χρειάζονται για να παράγουν τα προϊόντα διαφέρει.  </a:t>
            </a:r>
          </a:p>
          <a:p>
            <a:pPr lvl="1"/>
            <a:r>
              <a:rPr lang="el-GR" sz="2000" dirty="0">
                <a:latin typeface="Cambria" panose="02040503050406030204" pitchFamily="18" charset="0"/>
                <a:ea typeface="Cambria" panose="02040503050406030204" pitchFamily="18" charset="0"/>
              </a:rPr>
              <a:t>Ο πίνακας που ακολουθεί δείχνει πόσες εργατοώρες χρειάζονται σε κάθε χώρα για να παραχθεί ένα δέμα υφάσματος ή ένα βαρέλι κρασί. </a:t>
            </a:r>
            <a:endParaRPr lang="en-GB" sz="2000" dirty="0">
              <a:latin typeface="Cambria" panose="02040503050406030204" pitchFamily="18" charset="0"/>
              <a:ea typeface="Cambria" panose="02040503050406030204" pitchFamily="18" charset="0"/>
            </a:endParaRPr>
          </a:p>
        </p:txBody>
      </p:sp>
      <p:graphicFrame>
        <p:nvGraphicFramePr>
          <p:cNvPr id="6" name="Table 5">
            <a:extLst>
              <a:ext uri="{FF2B5EF4-FFF2-40B4-BE49-F238E27FC236}">
                <a16:creationId xmlns:a16="http://schemas.microsoft.com/office/drawing/2014/main" id="{B044F329-9B82-F78F-2AFA-3E0BB7296B35}"/>
              </a:ext>
            </a:extLst>
          </p:cNvPr>
          <p:cNvGraphicFramePr>
            <a:graphicFrameLocks noGrp="1"/>
          </p:cNvGraphicFramePr>
          <p:nvPr>
            <p:extLst>
              <p:ext uri="{D42A27DB-BD31-4B8C-83A1-F6EECF244321}">
                <p14:modId xmlns:p14="http://schemas.microsoft.com/office/powerpoint/2010/main" val="2333753102"/>
              </p:ext>
            </p:extLst>
          </p:nvPr>
        </p:nvGraphicFramePr>
        <p:xfrm>
          <a:off x="2889259" y="4387158"/>
          <a:ext cx="6912768" cy="1789805"/>
        </p:xfrm>
        <a:graphic>
          <a:graphicData uri="http://schemas.openxmlformats.org/drawingml/2006/table">
            <a:tbl>
              <a:tblPr firstRow="1" bandRow="1">
                <a:tableStyleId>{5C22544A-7EE6-4342-B048-85BDC9FD1C3A}</a:tableStyleId>
              </a:tblPr>
              <a:tblGrid>
                <a:gridCol w="2304256">
                  <a:extLst>
                    <a:ext uri="{9D8B030D-6E8A-4147-A177-3AD203B41FA5}">
                      <a16:colId xmlns:a16="http://schemas.microsoft.com/office/drawing/2014/main" val="20000"/>
                    </a:ext>
                  </a:extLst>
                </a:gridCol>
                <a:gridCol w="2304256">
                  <a:extLst>
                    <a:ext uri="{9D8B030D-6E8A-4147-A177-3AD203B41FA5}">
                      <a16:colId xmlns:a16="http://schemas.microsoft.com/office/drawing/2014/main" val="20001"/>
                    </a:ext>
                  </a:extLst>
                </a:gridCol>
                <a:gridCol w="2304256">
                  <a:extLst>
                    <a:ext uri="{9D8B030D-6E8A-4147-A177-3AD203B41FA5}">
                      <a16:colId xmlns:a16="http://schemas.microsoft.com/office/drawing/2014/main" val="20002"/>
                    </a:ext>
                  </a:extLst>
                </a:gridCol>
              </a:tblGrid>
              <a:tr h="666911">
                <a:tc>
                  <a:txBody>
                    <a:bodyPr/>
                    <a:lstStyle/>
                    <a:p>
                      <a:r>
                        <a:rPr lang="el-GR" baseline="0" dirty="0"/>
                        <a:t>Κόστος Παραγωγής σε Εργατοώρες</a:t>
                      </a:r>
                      <a:endParaRPr lang="en-GB" dirty="0"/>
                    </a:p>
                  </a:txBody>
                  <a:tcPr/>
                </a:tc>
                <a:tc>
                  <a:txBody>
                    <a:bodyPr/>
                    <a:lstStyle/>
                    <a:p>
                      <a:pPr algn="ctr"/>
                      <a:r>
                        <a:rPr lang="el-GR" dirty="0"/>
                        <a:t>Δέμα Υφάσματος (</a:t>
                      </a:r>
                      <a:r>
                        <a:rPr lang="en-US" dirty="0"/>
                        <a:t>C)</a:t>
                      </a:r>
                      <a:endParaRPr lang="en-GB" dirty="0"/>
                    </a:p>
                  </a:txBody>
                  <a:tcPr/>
                </a:tc>
                <a:tc>
                  <a:txBody>
                    <a:bodyPr/>
                    <a:lstStyle/>
                    <a:p>
                      <a:pPr algn="ctr"/>
                      <a:r>
                        <a:rPr lang="el-GR" dirty="0"/>
                        <a:t>Βαρέλι Κρασί</a:t>
                      </a:r>
                      <a:r>
                        <a:rPr lang="en-US" dirty="0"/>
                        <a:t> (W) </a:t>
                      </a:r>
                      <a:endParaRPr lang="en-GB" dirty="0"/>
                    </a:p>
                  </a:txBody>
                  <a:tcPr/>
                </a:tc>
                <a:extLst>
                  <a:ext uri="{0D108BD9-81ED-4DB2-BD59-A6C34878D82A}">
                    <a16:rowId xmlns:a16="http://schemas.microsoft.com/office/drawing/2014/main" val="10000"/>
                  </a:ext>
                </a:extLst>
              </a:tr>
              <a:tr h="561447">
                <a:tc>
                  <a:txBody>
                    <a:bodyPr/>
                    <a:lstStyle/>
                    <a:p>
                      <a:r>
                        <a:rPr lang="el-GR" dirty="0"/>
                        <a:t>Πορτογαλία</a:t>
                      </a:r>
                      <a:endParaRPr lang="en-GB" dirty="0"/>
                    </a:p>
                  </a:txBody>
                  <a:tcPr/>
                </a:tc>
                <a:tc>
                  <a:txBody>
                    <a:bodyPr/>
                    <a:lstStyle/>
                    <a:p>
                      <a:pPr algn="ctr"/>
                      <a:r>
                        <a:rPr lang="en-GB" dirty="0"/>
                        <a:t>90</a:t>
                      </a:r>
                    </a:p>
                  </a:txBody>
                  <a:tcPr/>
                </a:tc>
                <a:tc>
                  <a:txBody>
                    <a:bodyPr/>
                    <a:lstStyle/>
                    <a:p>
                      <a:pPr algn="ctr"/>
                      <a:r>
                        <a:rPr lang="en-GB" dirty="0"/>
                        <a:t>80</a:t>
                      </a:r>
                    </a:p>
                  </a:txBody>
                  <a:tcPr/>
                </a:tc>
                <a:extLst>
                  <a:ext uri="{0D108BD9-81ED-4DB2-BD59-A6C34878D82A}">
                    <a16:rowId xmlns:a16="http://schemas.microsoft.com/office/drawing/2014/main" val="10001"/>
                  </a:ext>
                </a:extLst>
              </a:tr>
              <a:tr h="561447">
                <a:tc>
                  <a:txBody>
                    <a:bodyPr/>
                    <a:lstStyle/>
                    <a:p>
                      <a:r>
                        <a:rPr lang="el-GR" dirty="0"/>
                        <a:t>Αγγλία</a:t>
                      </a:r>
                      <a:endParaRPr lang="en-GB" dirty="0"/>
                    </a:p>
                  </a:txBody>
                  <a:tcPr/>
                </a:tc>
                <a:tc>
                  <a:txBody>
                    <a:bodyPr/>
                    <a:lstStyle/>
                    <a:p>
                      <a:pPr algn="ctr"/>
                      <a:r>
                        <a:rPr lang="en-GB" dirty="0"/>
                        <a:t>100</a:t>
                      </a:r>
                    </a:p>
                  </a:txBody>
                  <a:tcPr/>
                </a:tc>
                <a:tc>
                  <a:txBody>
                    <a:bodyPr/>
                    <a:lstStyle/>
                    <a:p>
                      <a:pPr algn="ctr"/>
                      <a:r>
                        <a:rPr lang="en-GB" dirty="0"/>
                        <a:t>120</a:t>
                      </a:r>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8050055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5121" y="260648"/>
            <a:ext cx="9781545" cy="823388"/>
          </a:xfrm>
        </p:spPr>
        <p:txBody>
          <a:bodyPr>
            <a:normAutofit fontScale="90000"/>
          </a:bodyPr>
          <a:lstStyle/>
          <a:p>
            <a:r>
              <a:rPr lang="el-GR" dirty="0"/>
              <a:t>Πορτογαλία -  όριο παραγωγικών δυνατοτήτων</a:t>
            </a:r>
            <a:endParaRPr lang="en-GB" dirty="0"/>
          </a:p>
        </p:txBody>
      </p:sp>
      <p:sp>
        <p:nvSpPr>
          <p:cNvPr id="3" name="Content Placeholder 2"/>
          <p:cNvSpPr>
            <a:spLocks noGrp="1"/>
          </p:cNvSpPr>
          <p:nvPr>
            <p:ph idx="1"/>
          </p:nvPr>
        </p:nvSpPr>
        <p:spPr>
          <a:xfrm>
            <a:off x="465669" y="1268760"/>
            <a:ext cx="6176642" cy="5256584"/>
          </a:xfrm>
        </p:spPr>
        <p:txBody>
          <a:bodyPr>
            <a:normAutofit fontScale="77500" lnSpcReduction="20000"/>
          </a:bodyPr>
          <a:lstStyle/>
          <a:p>
            <a:r>
              <a:rPr lang="el-GR" sz="2400" dirty="0">
                <a:latin typeface="Cambria" panose="02040503050406030204" pitchFamily="18" charset="0"/>
                <a:ea typeface="Cambria" panose="02040503050406030204" pitchFamily="18" charset="0"/>
              </a:rPr>
              <a:t>Ας υποθέσουμε ότι η κάθε χώρα απασχολεί σε ένα χρόνο </a:t>
            </a:r>
            <a:r>
              <a:rPr lang="en-GB" sz="2400" dirty="0">
                <a:latin typeface="Cambria" panose="02040503050406030204" pitchFamily="18" charset="0"/>
                <a:ea typeface="Cambria" panose="02040503050406030204" pitchFamily="18" charset="0"/>
              </a:rPr>
              <a:t>1</a:t>
            </a:r>
            <a:r>
              <a:rPr lang="el-GR" sz="2400" dirty="0">
                <a:latin typeface="Cambria" panose="02040503050406030204" pitchFamily="18" charset="0"/>
                <a:ea typeface="Cambria" panose="02040503050406030204" pitchFamily="18" charset="0"/>
              </a:rPr>
              <a:t>.</a:t>
            </a:r>
            <a:r>
              <a:rPr lang="en-GB" sz="2400" dirty="0">
                <a:latin typeface="Cambria" panose="02040503050406030204" pitchFamily="18" charset="0"/>
                <a:ea typeface="Cambria" panose="02040503050406030204" pitchFamily="18" charset="0"/>
              </a:rPr>
              <a:t>800</a:t>
            </a:r>
            <a:r>
              <a:rPr lang="el-GR" sz="2400" dirty="0">
                <a:latin typeface="Cambria" panose="02040503050406030204" pitchFamily="18" charset="0"/>
                <a:ea typeface="Cambria" panose="02040503050406030204" pitchFamily="18" charset="0"/>
              </a:rPr>
              <a:t> εργατοώρες και παράγει μόνο αυτά τα δυο προϊόντα</a:t>
            </a:r>
            <a:r>
              <a:rPr lang="en-GB" sz="2400" dirty="0">
                <a:latin typeface="Cambria" panose="02040503050406030204" pitchFamily="18" charset="0"/>
                <a:ea typeface="Cambria" panose="02040503050406030204" pitchFamily="18" charset="0"/>
              </a:rPr>
              <a:t>.</a:t>
            </a:r>
          </a:p>
          <a:p>
            <a:endParaRPr lang="el-GR" sz="2400" dirty="0">
              <a:latin typeface="Cambria" panose="02040503050406030204" pitchFamily="18" charset="0"/>
              <a:ea typeface="Cambria" panose="02040503050406030204" pitchFamily="18" charset="0"/>
            </a:endParaRPr>
          </a:p>
          <a:p>
            <a:r>
              <a:rPr lang="el-GR" sz="2400" dirty="0">
                <a:latin typeface="Cambria" panose="02040503050406030204" pitchFamily="18" charset="0"/>
                <a:ea typeface="Cambria" panose="02040503050406030204" pitchFamily="18" charset="0"/>
              </a:rPr>
              <a:t>Μπορούμε να σχεδιάσουμε το όριο παραγωγικών δυνατοτήτων της Πορτογαλίας.</a:t>
            </a:r>
          </a:p>
          <a:p>
            <a:endParaRPr lang="el-GR" sz="2400" dirty="0">
              <a:latin typeface="Cambria" panose="02040503050406030204" pitchFamily="18" charset="0"/>
              <a:ea typeface="Cambria" panose="02040503050406030204" pitchFamily="18" charset="0"/>
            </a:endParaRPr>
          </a:p>
          <a:p>
            <a:r>
              <a:rPr lang="el-GR" sz="2400" dirty="0">
                <a:latin typeface="Cambria" panose="02040503050406030204" pitchFamily="18" charset="0"/>
                <a:ea typeface="Cambria" panose="02040503050406030204" pitchFamily="18" charset="0"/>
              </a:rPr>
              <a:t>Η μεταφορά εργατικής δύναμης από το ένα προϊόν στο άλλο είναι σταθερή για όλες τις ποσότητες παραγωγής. </a:t>
            </a:r>
          </a:p>
          <a:p>
            <a:pPr lvl="1"/>
            <a:r>
              <a:rPr lang="el-GR" sz="2000" dirty="0">
                <a:latin typeface="Cambria" panose="02040503050406030204" pitchFamily="18" charset="0"/>
                <a:ea typeface="Cambria" panose="02040503050406030204" pitchFamily="18" charset="0"/>
              </a:rPr>
              <a:t>Οπότε το όριο είναι γραμμικό.  </a:t>
            </a:r>
          </a:p>
          <a:p>
            <a:endParaRPr lang="el-GR" sz="2400" dirty="0">
              <a:latin typeface="Cambria" panose="02040503050406030204" pitchFamily="18" charset="0"/>
              <a:ea typeface="Cambria" panose="02040503050406030204" pitchFamily="18" charset="0"/>
            </a:endParaRPr>
          </a:p>
          <a:p>
            <a:r>
              <a:rPr lang="el-GR" sz="2400" dirty="0">
                <a:latin typeface="Cambria" panose="02040503050406030204" pitchFamily="18" charset="0"/>
                <a:ea typeface="Cambria" panose="02040503050406030204" pitchFamily="18" charset="0"/>
              </a:rPr>
              <a:t>Αν η Πορτογαλική οικονομία αφιερωθεί αποκλειστικά στην παραγωγή του κρασιού, μπορεί να παράγει 22,5 βαρέλια (1.800ώρες/80ώρες ανά βαρέλι). Στην αντίθετη περίπτωση μπορεί να παράγει 20 δέματα υφάσματος (1.800ώρες/90ώρες ανά ύφασμα). </a:t>
            </a:r>
          </a:p>
          <a:p>
            <a:endParaRPr lang="el-GR" sz="2400" dirty="0">
              <a:latin typeface="Cambria" panose="02040503050406030204" pitchFamily="18" charset="0"/>
              <a:ea typeface="Cambria" panose="02040503050406030204" pitchFamily="18" charset="0"/>
            </a:endParaRPr>
          </a:p>
          <a:p>
            <a:r>
              <a:rPr lang="el-GR" sz="2400" dirty="0">
                <a:latin typeface="Cambria" panose="02040503050406030204" pitchFamily="18" charset="0"/>
                <a:ea typeface="Cambria" panose="02040503050406030204" pitchFamily="18" charset="0"/>
              </a:rPr>
              <a:t>Στο σημείο </a:t>
            </a:r>
            <a:r>
              <a:rPr lang="en-GB" sz="2400" dirty="0">
                <a:latin typeface="Cambria" panose="02040503050406030204" pitchFamily="18" charset="0"/>
                <a:ea typeface="Cambria" panose="02040503050406030204" pitchFamily="18" charset="0"/>
              </a:rPr>
              <a:t>A </a:t>
            </a:r>
            <a:r>
              <a:rPr lang="el-GR" sz="2400" dirty="0">
                <a:latin typeface="Cambria" panose="02040503050406030204" pitchFamily="18" charset="0"/>
                <a:ea typeface="Cambria" panose="02040503050406030204" pitchFamily="18" charset="0"/>
              </a:rPr>
              <a:t>παράγει</a:t>
            </a:r>
            <a:r>
              <a:rPr lang="en-GB" sz="2400" dirty="0">
                <a:latin typeface="Cambria" panose="02040503050406030204" pitchFamily="18" charset="0"/>
                <a:ea typeface="Cambria" panose="02040503050406030204" pitchFamily="18" charset="0"/>
              </a:rPr>
              <a:t> 3 </a:t>
            </a:r>
            <a:r>
              <a:rPr lang="el-GR" sz="2400" dirty="0">
                <a:latin typeface="Cambria" panose="02040503050406030204" pitchFamily="18" charset="0"/>
                <a:ea typeface="Cambria" panose="02040503050406030204" pitchFamily="18" charset="0"/>
              </a:rPr>
              <a:t>δέματα υφάσματος</a:t>
            </a:r>
            <a:r>
              <a:rPr lang="en-GB" sz="2400" dirty="0">
                <a:latin typeface="Cambria" panose="02040503050406030204" pitchFamily="18" charset="0"/>
                <a:ea typeface="Cambria" panose="02040503050406030204" pitchFamily="18" charset="0"/>
              </a:rPr>
              <a:t> </a:t>
            </a:r>
            <a:r>
              <a:rPr lang="el-GR" sz="2400" dirty="0">
                <a:latin typeface="Cambria" panose="02040503050406030204" pitchFamily="18" charset="0"/>
                <a:ea typeface="Cambria" panose="02040503050406030204" pitchFamily="18" charset="0"/>
              </a:rPr>
              <a:t>και </a:t>
            </a:r>
            <a:r>
              <a:rPr lang="en-GB" sz="2400" dirty="0">
                <a:latin typeface="Cambria" panose="02040503050406030204" pitchFamily="18" charset="0"/>
                <a:ea typeface="Cambria" panose="02040503050406030204" pitchFamily="18" charset="0"/>
              </a:rPr>
              <a:t> 19</a:t>
            </a:r>
            <a:r>
              <a:rPr lang="el-GR" sz="2400" dirty="0">
                <a:latin typeface="Cambria" panose="02040503050406030204" pitchFamily="18" charset="0"/>
                <a:ea typeface="Cambria" panose="02040503050406030204" pitchFamily="18" charset="0"/>
              </a:rPr>
              <a:t>,</a:t>
            </a:r>
            <a:r>
              <a:rPr lang="en-GB" sz="2400" dirty="0">
                <a:latin typeface="Cambria" panose="02040503050406030204" pitchFamily="18" charset="0"/>
                <a:ea typeface="Cambria" panose="02040503050406030204" pitchFamily="18" charset="0"/>
              </a:rPr>
              <a:t>125 </a:t>
            </a:r>
            <a:r>
              <a:rPr lang="el-GR" sz="2400" dirty="0">
                <a:latin typeface="Cambria" panose="02040503050406030204" pitchFamily="18" charset="0"/>
                <a:ea typeface="Cambria" panose="02040503050406030204" pitchFamily="18" charset="0"/>
              </a:rPr>
              <a:t>βαρέλια κρασί.</a:t>
            </a:r>
            <a:endParaRPr lang="en-GB" sz="2400" dirty="0">
              <a:latin typeface="Cambria" panose="02040503050406030204" pitchFamily="18" charset="0"/>
              <a:ea typeface="Cambria" panose="02040503050406030204" pitchFamily="18" charset="0"/>
            </a:endParaRPr>
          </a:p>
          <a:p>
            <a:endParaRPr lang="en-GB" sz="2400" dirty="0">
              <a:latin typeface="Cambria" panose="02040503050406030204" pitchFamily="18" charset="0"/>
              <a:ea typeface="Cambria" panose="02040503050406030204" pitchFamily="18" charset="0"/>
            </a:endParaRPr>
          </a:p>
        </p:txBody>
      </p:sp>
      <p:grpSp>
        <p:nvGrpSpPr>
          <p:cNvPr id="27" name="Group 26"/>
          <p:cNvGrpSpPr/>
          <p:nvPr/>
        </p:nvGrpSpPr>
        <p:grpSpPr>
          <a:xfrm>
            <a:off x="6515921" y="2108343"/>
            <a:ext cx="4080236" cy="3366227"/>
            <a:chOff x="4604999" y="2108342"/>
            <a:chExt cx="4080236" cy="3366227"/>
          </a:xfrm>
        </p:grpSpPr>
        <p:cxnSp>
          <p:nvCxnSpPr>
            <p:cNvPr id="5" name="Straight Connector 4"/>
            <p:cNvCxnSpPr>
              <a:cxnSpLocks/>
            </p:cNvCxnSpPr>
            <p:nvPr/>
          </p:nvCxnSpPr>
          <p:spPr>
            <a:xfrm>
              <a:off x="5369660" y="2108342"/>
              <a:ext cx="0" cy="300987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 name="Straight Connector 5"/>
            <p:cNvCxnSpPr>
              <a:cxnSpLocks/>
            </p:cNvCxnSpPr>
            <p:nvPr/>
          </p:nvCxnSpPr>
          <p:spPr>
            <a:xfrm>
              <a:off x="5369660" y="5099406"/>
              <a:ext cx="3054043"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369660" y="2544948"/>
              <a:ext cx="2143016" cy="255445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396760" y="3149283"/>
              <a:ext cx="466214"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862974" y="3140968"/>
              <a:ext cx="0" cy="1977248"/>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5763039" y="2719707"/>
              <a:ext cx="277692" cy="338554"/>
            </a:xfrm>
            <a:prstGeom prst="rect">
              <a:avLst/>
            </a:prstGeom>
            <a:noFill/>
          </p:spPr>
          <p:txBody>
            <a:bodyPr wrap="square" rtlCol="0">
              <a:spAutoFit/>
            </a:bodyPr>
            <a:lstStyle/>
            <a:p>
              <a:r>
                <a:rPr lang="en-GB" sz="1600" dirty="0">
                  <a:latin typeface="Cambria" panose="02040503050406030204" pitchFamily="18" charset="0"/>
                  <a:ea typeface="Cambria" panose="02040503050406030204" pitchFamily="18" charset="0"/>
                </a:rPr>
                <a:t>A</a:t>
              </a:r>
            </a:p>
          </p:txBody>
        </p:sp>
        <p:sp>
          <p:nvSpPr>
            <p:cNvPr id="14" name="TextBox 13"/>
            <p:cNvSpPr txBox="1"/>
            <p:nvPr/>
          </p:nvSpPr>
          <p:spPr>
            <a:xfrm>
              <a:off x="4758493" y="2108342"/>
              <a:ext cx="644728" cy="338554"/>
            </a:xfrm>
            <a:prstGeom prst="rect">
              <a:avLst/>
            </a:prstGeom>
            <a:noFill/>
          </p:spPr>
          <p:txBody>
            <a:bodyPr wrap="none" rtlCol="0">
              <a:spAutoFit/>
            </a:bodyPr>
            <a:lstStyle/>
            <a:p>
              <a:r>
                <a:rPr lang="en-GB" sz="1600" dirty="0">
                  <a:latin typeface="Cambria" panose="02040503050406030204" pitchFamily="18" charset="0"/>
                  <a:ea typeface="Cambria" panose="02040503050406030204" pitchFamily="18" charset="0"/>
                </a:rPr>
                <a:t>Wine</a:t>
              </a:r>
            </a:p>
          </p:txBody>
        </p:sp>
        <p:sp>
          <p:nvSpPr>
            <p:cNvPr id="15" name="TextBox 14"/>
            <p:cNvSpPr txBox="1"/>
            <p:nvPr/>
          </p:nvSpPr>
          <p:spPr>
            <a:xfrm>
              <a:off x="7789925" y="5099406"/>
              <a:ext cx="742514" cy="338554"/>
            </a:xfrm>
            <a:prstGeom prst="rect">
              <a:avLst/>
            </a:prstGeom>
            <a:noFill/>
          </p:spPr>
          <p:txBody>
            <a:bodyPr wrap="square" rtlCol="0">
              <a:spAutoFit/>
            </a:bodyPr>
            <a:lstStyle/>
            <a:p>
              <a:r>
                <a:rPr lang="en-GB" sz="1600" dirty="0">
                  <a:latin typeface="Cambria" panose="02040503050406030204" pitchFamily="18" charset="0"/>
                  <a:ea typeface="Cambria" panose="02040503050406030204" pitchFamily="18" charset="0"/>
                </a:rPr>
                <a:t>Cloth</a:t>
              </a:r>
            </a:p>
          </p:txBody>
        </p:sp>
        <p:sp>
          <p:nvSpPr>
            <p:cNvPr id="16" name="TextBox 15"/>
            <p:cNvSpPr txBox="1"/>
            <p:nvPr/>
          </p:nvSpPr>
          <p:spPr>
            <a:xfrm>
              <a:off x="4604999" y="2964617"/>
              <a:ext cx="795411" cy="338554"/>
            </a:xfrm>
            <a:prstGeom prst="rect">
              <a:avLst/>
            </a:prstGeom>
            <a:noFill/>
          </p:spPr>
          <p:txBody>
            <a:bodyPr wrap="none" rtlCol="0">
              <a:spAutoFit/>
            </a:bodyPr>
            <a:lstStyle/>
            <a:p>
              <a:r>
                <a:rPr lang="en-GB" sz="1600" dirty="0">
                  <a:latin typeface="Cambria" panose="02040503050406030204" pitchFamily="18" charset="0"/>
                  <a:ea typeface="Cambria" panose="02040503050406030204" pitchFamily="18" charset="0"/>
                </a:rPr>
                <a:t>19</a:t>
              </a:r>
              <a:r>
                <a:rPr lang="el-GR" sz="1600" dirty="0">
                  <a:latin typeface="Cambria" panose="02040503050406030204" pitchFamily="18" charset="0"/>
                  <a:ea typeface="Cambria" panose="02040503050406030204" pitchFamily="18" charset="0"/>
                </a:rPr>
                <a:t>,</a:t>
              </a:r>
              <a:r>
                <a:rPr lang="en-GB" sz="1600" dirty="0">
                  <a:latin typeface="Cambria" panose="02040503050406030204" pitchFamily="18" charset="0"/>
                  <a:ea typeface="Cambria" panose="02040503050406030204" pitchFamily="18" charset="0"/>
                </a:rPr>
                <a:t>125</a:t>
              </a:r>
            </a:p>
          </p:txBody>
        </p:sp>
        <p:sp>
          <p:nvSpPr>
            <p:cNvPr id="17" name="TextBox 16"/>
            <p:cNvSpPr txBox="1"/>
            <p:nvPr/>
          </p:nvSpPr>
          <p:spPr>
            <a:xfrm>
              <a:off x="7320256" y="5136015"/>
              <a:ext cx="412292" cy="338554"/>
            </a:xfrm>
            <a:prstGeom prst="rect">
              <a:avLst/>
            </a:prstGeom>
            <a:noFill/>
          </p:spPr>
          <p:txBody>
            <a:bodyPr wrap="none" rtlCol="0">
              <a:spAutoFit/>
            </a:bodyPr>
            <a:lstStyle/>
            <a:p>
              <a:r>
                <a:rPr lang="en-GB" sz="1600" dirty="0">
                  <a:latin typeface="Cambria" panose="02040503050406030204" pitchFamily="18" charset="0"/>
                  <a:ea typeface="Cambria" panose="02040503050406030204" pitchFamily="18" charset="0"/>
                </a:rPr>
                <a:t>20</a:t>
              </a:r>
            </a:p>
          </p:txBody>
        </p:sp>
        <p:sp>
          <p:nvSpPr>
            <p:cNvPr id="18" name="TextBox 17"/>
            <p:cNvSpPr txBox="1"/>
            <p:nvPr/>
          </p:nvSpPr>
          <p:spPr>
            <a:xfrm>
              <a:off x="4758494" y="2431355"/>
              <a:ext cx="614788" cy="338554"/>
            </a:xfrm>
            <a:prstGeom prst="rect">
              <a:avLst/>
            </a:prstGeom>
            <a:noFill/>
          </p:spPr>
          <p:txBody>
            <a:bodyPr wrap="square" rtlCol="0">
              <a:spAutoFit/>
            </a:bodyPr>
            <a:lstStyle/>
            <a:p>
              <a:r>
                <a:rPr lang="en-GB" sz="1600" dirty="0">
                  <a:latin typeface="Cambria" panose="02040503050406030204" pitchFamily="18" charset="0"/>
                  <a:ea typeface="Cambria" panose="02040503050406030204" pitchFamily="18" charset="0"/>
                </a:rPr>
                <a:t>22</a:t>
              </a:r>
              <a:r>
                <a:rPr lang="el-GR" sz="1600" dirty="0">
                  <a:latin typeface="Cambria" panose="02040503050406030204" pitchFamily="18" charset="0"/>
                  <a:ea typeface="Cambria" panose="02040503050406030204" pitchFamily="18" charset="0"/>
                </a:rPr>
                <a:t>,</a:t>
              </a:r>
              <a:r>
                <a:rPr lang="en-GB" sz="1600" dirty="0">
                  <a:latin typeface="Cambria" panose="02040503050406030204" pitchFamily="18" charset="0"/>
                  <a:ea typeface="Cambria" panose="02040503050406030204" pitchFamily="18" charset="0"/>
                </a:rPr>
                <a:t>5</a:t>
              </a:r>
            </a:p>
          </p:txBody>
        </p:sp>
        <p:sp>
          <p:nvSpPr>
            <p:cNvPr id="19" name="TextBox 18"/>
            <p:cNvSpPr txBox="1"/>
            <p:nvPr/>
          </p:nvSpPr>
          <p:spPr>
            <a:xfrm>
              <a:off x="5739045" y="5136015"/>
              <a:ext cx="298480" cy="338554"/>
            </a:xfrm>
            <a:prstGeom prst="rect">
              <a:avLst/>
            </a:prstGeom>
            <a:noFill/>
          </p:spPr>
          <p:txBody>
            <a:bodyPr wrap="none" rtlCol="0">
              <a:spAutoFit/>
            </a:bodyPr>
            <a:lstStyle/>
            <a:p>
              <a:r>
                <a:rPr lang="en-GB" sz="1600" dirty="0">
                  <a:latin typeface="Cambria" panose="02040503050406030204" pitchFamily="18" charset="0"/>
                  <a:ea typeface="Cambria" panose="02040503050406030204" pitchFamily="18" charset="0"/>
                </a:rPr>
                <a:t>3</a:t>
              </a:r>
            </a:p>
          </p:txBody>
        </p:sp>
        <p:sp>
          <p:nvSpPr>
            <p:cNvPr id="20" name="TextBox 19"/>
            <p:cNvSpPr txBox="1"/>
            <p:nvPr/>
          </p:nvSpPr>
          <p:spPr>
            <a:xfrm>
              <a:off x="6914622" y="2108342"/>
              <a:ext cx="1770613" cy="461665"/>
            </a:xfrm>
            <a:prstGeom prst="rect">
              <a:avLst/>
            </a:prstGeom>
            <a:noFill/>
          </p:spPr>
          <p:txBody>
            <a:bodyPr wrap="none" rtlCol="0">
              <a:spAutoFit/>
            </a:bodyPr>
            <a:lstStyle/>
            <a:p>
              <a:r>
                <a:rPr lang="el-GR" sz="2400" dirty="0">
                  <a:latin typeface="Cambria" panose="02040503050406030204" pitchFamily="18" charset="0"/>
                  <a:ea typeface="Cambria" panose="02040503050406030204" pitchFamily="18" charset="0"/>
                </a:rPr>
                <a:t>Πορτογαλία</a:t>
              </a:r>
              <a:endParaRPr lang="en-GB" sz="2400" dirty="0">
                <a:latin typeface="Cambria" panose="02040503050406030204" pitchFamily="18" charset="0"/>
                <a:ea typeface="Cambria" panose="02040503050406030204" pitchFamily="18" charset="0"/>
              </a:endParaRPr>
            </a:p>
          </p:txBody>
        </p:sp>
      </p:gr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7836" y="1157509"/>
            <a:ext cx="8645525" cy="66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Slide Number Placeholder 27"/>
          <p:cNvSpPr>
            <a:spLocks noGrp="1"/>
          </p:cNvSpPr>
          <p:nvPr>
            <p:ph type="sldNum" sz="quarter" idx="12"/>
          </p:nvPr>
        </p:nvSpPr>
        <p:spPr/>
        <p:txBody>
          <a:bodyPr/>
          <a:lstStyle/>
          <a:p>
            <a:fld id="{4E3D0E19-D375-4F0C-9920-96693C9885B6}" type="slidenum">
              <a:rPr lang="en-GB" smtClean="0"/>
              <a:t>3</a:t>
            </a:fld>
            <a:endParaRPr lang="en-GB"/>
          </a:p>
        </p:txBody>
      </p:sp>
    </p:spTree>
    <p:extLst>
      <p:ext uri="{BB962C8B-B14F-4D97-AF65-F5344CB8AC3E}">
        <p14:creationId xmlns:p14="http://schemas.microsoft.com/office/powerpoint/2010/main" val="4050372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8467" y="178550"/>
            <a:ext cx="9821333" cy="714747"/>
          </a:xfrm>
        </p:spPr>
        <p:txBody>
          <a:bodyPr>
            <a:normAutofit fontScale="90000"/>
          </a:bodyPr>
          <a:lstStyle/>
          <a:p>
            <a:r>
              <a:rPr lang="el-GR" dirty="0"/>
              <a:t>Πορτογαλία -  όριο παραγωγικών δυνατοτήτων</a:t>
            </a: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618251" y="831380"/>
                <a:ext cx="8928992" cy="6026621"/>
              </a:xfrm>
            </p:spPr>
            <p:txBody>
              <a:bodyPr>
                <a:normAutofit/>
              </a:bodyPr>
              <a:lstStyle/>
              <a:p>
                <a:pPr marL="0" indent="0">
                  <a:buNone/>
                </a:pPr>
                <a:r>
                  <a:rPr lang="en-GB" sz="2000" dirty="0">
                    <a:solidFill>
                      <a:prstClr val="black"/>
                    </a:solidFill>
                    <a:latin typeface="Cambria" panose="02040503050406030204" pitchFamily="18" charset="0"/>
                    <a:ea typeface="Cambria" panose="02040503050406030204" pitchFamily="18" charset="0"/>
                  </a:rPr>
                  <a:t> </a:t>
                </a:r>
              </a:p>
              <a:p>
                <a:pPr marL="457200" lvl="1" indent="0">
                  <a:buNone/>
                </a:pPr>
                <a:r>
                  <a:rPr lang="en-GB" sz="1800" dirty="0">
                    <a:solidFill>
                      <a:prstClr val="black"/>
                    </a:solidFill>
                    <a:latin typeface="Cambria" panose="02040503050406030204" pitchFamily="18" charset="0"/>
                    <a:ea typeface="Cambria" panose="02040503050406030204" pitchFamily="18" charset="0"/>
                  </a:rPr>
                  <a:t>		</a:t>
                </a:r>
                <a:endParaRPr lang="el-GR" sz="1800" dirty="0">
                  <a:solidFill>
                    <a:prstClr val="black"/>
                  </a:solidFill>
                  <a:latin typeface="Cambria" panose="02040503050406030204" pitchFamily="18" charset="0"/>
                  <a:ea typeface="Cambria" panose="02040503050406030204" pitchFamily="18" charset="0"/>
                </a:endParaRPr>
              </a:p>
              <a:p>
                <a:pPr marL="0" lvl="1" indent="0">
                  <a:buNone/>
                </a:pPr>
                <a:r>
                  <a:rPr lang="el-GR" sz="2000" dirty="0">
                    <a:solidFill>
                      <a:prstClr val="black"/>
                    </a:solidFill>
                    <a:latin typeface="Cambria" panose="02040503050406030204" pitchFamily="18" charset="0"/>
                    <a:ea typeface="Cambria" panose="02040503050406030204" pitchFamily="18" charset="0"/>
                  </a:rPr>
                  <a:t>Διαιρώντας τις εργατοώρες που χρειάζεται για την παραγωγή μιας μονάδας από κάθε προϊόν προκύπτει η σχετική τιμή του υφάσματος σε σχέση με το κρασί (90/80=1,125).</a:t>
                </a:r>
              </a:p>
              <a:p>
                <a:pPr marL="457200" lvl="1" indent="0">
                  <a:buNone/>
                </a:pPr>
                <a:endParaRPr lang="el-GR" sz="1800" dirty="0">
                  <a:solidFill>
                    <a:prstClr val="black"/>
                  </a:solidFill>
                  <a:latin typeface="Cambria" panose="02040503050406030204" pitchFamily="18" charset="0"/>
                  <a:ea typeface="Cambria" panose="02040503050406030204" pitchFamily="18" charset="0"/>
                </a:endParaRPr>
              </a:p>
              <a:p>
                <a:pPr marL="457200" lvl="1" indent="0" algn="ctr">
                  <a:buNone/>
                </a:pPr>
                <a:r>
                  <a:rPr lang="en-GB" sz="1800" dirty="0">
                    <a:solidFill>
                      <a:prstClr val="black"/>
                    </a:solidFill>
                    <a:latin typeface="Cambria" panose="02040503050406030204" pitchFamily="18" charset="0"/>
                    <a:ea typeface="Cambria" panose="02040503050406030204" pitchFamily="18" charset="0"/>
                  </a:rPr>
                  <a:t> </a:t>
                </a:r>
                <a14:m>
                  <m:oMath xmlns:m="http://schemas.openxmlformats.org/officeDocument/2006/math">
                    <m:r>
                      <a:rPr lang="en-GB" sz="1800" i="1">
                        <a:solidFill>
                          <a:prstClr val="black"/>
                        </a:solidFill>
                        <a:latin typeface="Cambria Math"/>
                      </a:rPr>
                      <m:t>𝑊</m:t>
                    </m:r>
                    <m:r>
                      <a:rPr lang="en-GB" sz="1800" i="1">
                        <a:solidFill>
                          <a:prstClr val="black"/>
                        </a:solidFill>
                        <a:latin typeface="Cambria Math"/>
                      </a:rPr>
                      <m:t>+1,125</m:t>
                    </m:r>
                    <m:r>
                      <a:rPr lang="en-GB" sz="1800" i="1">
                        <a:solidFill>
                          <a:prstClr val="black"/>
                        </a:solidFill>
                        <a:latin typeface="Cambria Math"/>
                      </a:rPr>
                      <m:t>𝐶</m:t>
                    </m:r>
                    <m:r>
                      <a:rPr lang="en-GB" sz="1800" i="1">
                        <a:solidFill>
                          <a:prstClr val="black"/>
                        </a:solidFill>
                        <a:latin typeface="Cambria Math" panose="02040503050406030204" pitchFamily="18" charset="0"/>
                        <a:ea typeface="Cambria Math" panose="02040503050406030204" pitchFamily="18" charset="0"/>
                      </a:rPr>
                      <m:t>≤2</m:t>
                    </m:r>
                    <m:r>
                      <a:rPr lang="en-GB" sz="1800" i="1">
                        <a:solidFill>
                          <a:prstClr val="black"/>
                        </a:solidFill>
                        <a:latin typeface="Cambria Math"/>
                        <a:ea typeface="Cambria Math" panose="02040503050406030204" pitchFamily="18" charset="0"/>
                      </a:rPr>
                      <m:t>2</m:t>
                    </m:r>
                    <m:r>
                      <a:rPr lang="el-GR" sz="1800" b="0" i="1" smtClean="0">
                        <a:solidFill>
                          <a:prstClr val="black"/>
                        </a:solidFill>
                        <a:latin typeface="Cambria Math" panose="02040503050406030204" pitchFamily="18" charset="0"/>
                        <a:ea typeface="Cambria Math" panose="02040503050406030204" pitchFamily="18" charset="0"/>
                      </a:rPr>
                      <m:t>,</m:t>
                    </m:r>
                    <m:r>
                      <a:rPr lang="en-GB" sz="1800" i="1">
                        <a:solidFill>
                          <a:prstClr val="black"/>
                        </a:solidFill>
                        <a:latin typeface="Cambria Math"/>
                        <a:ea typeface="Cambria Math" panose="02040503050406030204" pitchFamily="18" charset="0"/>
                      </a:rPr>
                      <m:t>5</m:t>
                    </m:r>
                    <m:r>
                      <a:rPr lang="en-GB" sz="1800">
                        <a:solidFill>
                          <a:prstClr val="black"/>
                        </a:solidFill>
                        <a:latin typeface="Cambria Math"/>
                        <a:ea typeface="Cambria Math" panose="02040503050406030204" pitchFamily="18" charset="0"/>
                      </a:rPr>
                      <m:t>    </m:t>
                    </m:r>
                  </m:oMath>
                </a14:m>
                <a:endParaRPr lang="el-GR" sz="1800" dirty="0">
                  <a:solidFill>
                    <a:prstClr val="black"/>
                  </a:solidFill>
                  <a:latin typeface="Cambria" panose="02040503050406030204" pitchFamily="18" charset="0"/>
                  <a:ea typeface="Cambria" panose="02040503050406030204" pitchFamily="18" charset="0"/>
                </a:endParaRPr>
              </a:p>
              <a:p>
                <a:pPr marL="457200" lvl="1" indent="0" algn="ctr">
                  <a:buNone/>
                </a:pPr>
                <a:r>
                  <a:rPr lang="en-GB" sz="1800" dirty="0">
                    <a:solidFill>
                      <a:prstClr val="black"/>
                    </a:solidFill>
                    <a:latin typeface="Cambria" panose="02040503050406030204" pitchFamily="18" charset="0"/>
                    <a:ea typeface="Cambria" panose="02040503050406030204" pitchFamily="18" charset="0"/>
                  </a:rPr>
                  <a:t>W</a:t>
                </a:r>
                <a:r>
                  <a:rPr lang="el-GR" sz="1800" dirty="0">
                    <a:solidFill>
                      <a:prstClr val="black"/>
                    </a:solidFill>
                    <a:latin typeface="Cambria" panose="02040503050406030204" pitchFamily="18" charset="0"/>
                    <a:ea typeface="Cambria" panose="02040503050406030204" pitchFamily="18" charset="0"/>
                  </a:rPr>
                  <a:t>:</a:t>
                </a:r>
                <a:r>
                  <a:rPr lang="el-GR" sz="1800" dirty="0">
                    <a:solidFill>
                      <a:prstClr val="black"/>
                    </a:solidFill>
                    <a:latin typeface="Cambria" panose="02040503050406030204" pitchFamily="18" charset="0"/>
                    <a:ea typeface="Cambria" panose="02040503050406030204" pitchFamily="18" charset="0"/>
                    <a:sym typeface="Wingdings" panose="05000000000000000000" pitchFamily="2" charset="2"/>
                  </a:rPr>
                  <a:t> Κρασί, </a:t>
                </a:r>
                <a:r>
                  <a:rPr lang="en-GB" sz="1800" dirty="0">
                    <a:solidFill>
                      <a:prstClr val="black"/>
                    </a:solidFill>
                    <a:latin typeface="Cambria" panose="02040503050406030204" pitchFamily="18" charset="0"/>
                    <a:ea typeface="Cambria" panose="02040503050406030204" pitchFamily="18" charset="0"/>
                  </a:rPr>
                  <a:t>C</a:t>
                </a:r>
                <a:r>
                  <a:rPr lang="el-GR" sz="1800" dirty="0">
                    <a:solidFill>
                      <a:prstClr val="black"/>
                    </a:solidFill>
                    <a:latin typeface="Cambria" panose="02040503050406030204" pitchFamily="18" charset="0"/>
                    <a:ea typeface="Cambria" panose="02040503050406030204" pitchFamily="18" charset="0"/>
                  </a:rPr>
                  <a:t>:</a:t>
                </a:r>
                <a:r>
                  <a:rPr lang="el-GR" sz="1800" dirty="0">
                    <a:solidFill>
                      <a:prstClr val="black"/>
                    </a:solidFill>
                    <a:latin typeface="Cambria" panose="02040503050406030204" pitchFamily="18" charset="0"/>
                    <a:ea typeface="Cambria" panose="02040503050406030204" pitchFamily="18" charset="0"/>
                    <a:sym typeface="Wingdings" panose="05000000000000000000" pitchFamily="2" charset="2"/>
                  </a:rPr>
                  <a:t> Υφάσματα</a:t>
                </a:r>
              </a:p>
              <a:p>
                <a:pPr marL="457200" lvl="1" indent="0">
                  <a:buNone/>
                </a:pPr>
                <a:endParaRPr lang="en-GB" sz="1800" dirty="0">
                  <a:solidFill>
                    <a:prstClr val="black"/>
                  </a:solidFill>
                  <a:latin typeface="Cambria" panose="02040503050406030204" pitchFamily="18" charset="0"/>
                  <a:ea typeface="Cambria" panose="02040503050406030204" pitchFamily="18" charset="0"/>
                </a:endParaRPr>
              </a:p>
              <a:p>
                <a:pPr marL="0" indent="0">
                  <a:buNone/>
                </a:pPr>
                <a:r>
                  <a:rPr lang="el-GR" sz="2000" dirty="0">
                    <a:solidFill>
                      <a:prstClr val="black"/>
                    </a:solidFill>
                    <a:latin typeface="Cambria" panose="02040503050406030204" pitchFamily="18" charset="0"/>
                    <a:ea typeface="Cambria" panose="02040503050406030204" pitchFamily="18" charset="0"/>
                  </a:rPr>
                  <a:t>Συνεπώς, η Πορτογαλία έχει τη δυνατότητα να μετατοπίσει παραγωγικά την εργατική της δύναμη και να παράγει άλλο ένα βαρέλι κρασιού εάν μειώσει την παραγωγή της σε δέματα υφασμάτων κατά 1/1,125.  </a:t>
                </a:r>
                <a:endParaRPr lang="en-GB" sz="2000" dirty="0">
                  <a:latin typeface="Cambria" panose="02040503050406030204" pitchFamily="18" charset="0"/>
                  <a:ea typeface="Cambria" panose="020405030504060302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618251" y="831380"/>
                <a:ext cx="8928992" cy="6026621"/>
              </a:xfrm>
              <a:blipFill>
                <a:blip r:embed="rId2"/>
                <a:stretch>
                  <a:fillRect l="-683" r="-1229"/>
                </a:stretch>
              </a:blipFill>
            </p:spPr>
            <p:txBody>
              <a:bodyPr/>
              <a:lstStyle/>
              <a:p>
                <a:r>
                  <a:rPr lang="el-GR">
                    <a:noFill/>
                  </a:rPr>
                  <a:t> </a:t>
                </a:r>
              </a:p>
            </p:txBody>
          </p:sp>
        </mc:Fallback>
      </mc:AlternateContent>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9984" y="1069505"/>
            <a:ext cx="8685278" cy="669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4E3D0E19-D375-4F0C-9920-96693C9885B6}" type="slidenum">
              <a:rPr lang="en-GB" smtClean="0"/>
              <a:t>4</a:t>
            </a:fld>
            <a:endParaRPr lang="en-GB"/>
          </a:p>
        </p:txBody>
      </p:sp>
    </p:spTree>
    <p:extLst>
      <p:ext uri="{BB962C8B-B14F-4D97-AF65-F5344CB8AC3E}">
        <p14:creationId xmlns:p14="http://schemas.microsoft.com/office/powerpoint/2010/main" val="17363009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9"/>
            <a:ext cx="8229600" cy="778098"/>
          </a:xfrm>
        </p:spPr>
        <p:txBody>
          <a:bodyPr/>
          <a:lstStyle/>
          <a:p>
            <a:pPr algn="ctr"/>
            <a:r>
              <a:rPr lang="el-GR" dirty="0"/>
              <a:t>Αγγλία</a:t>
            </a: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01134" y="1268760"/>
                <a:ext cx="5751996" cy="5472608"/>
              </a:xfrm>
            </p:spPr>
            <p:txBody>
              <a:bodyPr>
                <a:normAutofit/>
              </a:bodyPr>
              <a:lstStyle/>
              <a:p>
                <a:r>
                  <a:rPr lang="el-GR" sz="2000" dirty="0">
                    <a:latin typeface="Cambria" panose="02040503050406030204" pitchFamily="18" charset="0"/>
                    <a:ea typeface="Cambria" panose="02040503050406030204" pitchFamily="18" charset="0"/>
                  </a:rPr>
                  <a:t>Η Αγγλία έχει επίσης </a:t>
                </a:r>
                <a:r>
                  <a:rPr lang="en-GB" sz="2000" dirty="0">
                    <a:latin typeface="Cambria" panose="02040503050406030204" pitchFamily="18" charset="0"/>
                    <a:ea typeface="Cambria" panose="02040503050406030204" pitchFamily="18" charset="0"/>
                  </a:rPr>
                  <a:t>1</a:t>
                </a:r>
                <a:r>
                  <a:rPr lang="el-GR" sz="2000" dirty="0">
                    <a:latin typeface="Cambria" panose="02040503050406030204" pitchFamily="18" charset="0"/>
                    <a:ea typeface="Cambria" panose="02040503050406030204" pitchFamily="18" charset="0"/>
                  </a:rPr>
                  <a:t>.</a:t>
                </a:r>
                <a:r>
                  <a:rPr lang="en-GB" sz="2000" dirty="0">
                    <a:latin typeface="Cambria" panose="02040503050406030204" pitchFamily="18" charset="0"/>
                    <a:ea typeface="Cambria" panose="02040503050406030204" pitchFamily="18" charset="0"/>
                  </a:rPr>
                  <a:t>800</a:t>
                </a:r>
                <a:r>
                  <a:rPr lang="el-GR" sz="2000" dirty="0">
                    <a:latin typeface="Cambria" panose="02040503050406030204" pitchFamily="18" charset="0"/>
                    <a:ea typeface="Cambria" panose="02040503050406030204" pitchFamily="18" charset="0"/>
                  </a:rPr>
                  <a:t> εργατοώρες το χρόνο</a:t>
                </a:r>
                <a:r>
                  <a:rPr lang="en-GB" sz="2000" dirty="0">
                    <a:latin typeface="Cambria" panose="02040503050406030204" pitchFamily="18" charset="0"/>
                    <a:ea typeface="Cambria" panose="02040503050406030204" pitchFamily="18" charset="0"/>
                  </a:rPr>
                  <a:t>.</a:t>
                </a:r>
              </a:p>
              <a:p>
                <a:pPr marL="0" indent="0">
                  <a:buNone/>
                </a:pPr>
                <a:endParaRPr lang="en-GB" sz="2000" dirty="0">
                  <a:latin typeface="Cambria" panose="02040503050406030204" pitchFamily="18" charset="0"/>
                  <a:ea typeface="Cambria" panose="02040503050406030204" pitchFamily="18" charset="0"/>
                </a:endParaRPr>
              </a:p>
              <a:p>
                <a:r>
                  <a:rPr lang="el-GR" sz="2000" dirty="0">
                    <a:latin typeface="Cambria" panose="02040503050406030204" pitchFamily="18" charset="0"/>
                    <a:ea typeface="Cambria" panose="02040503050406030204" pitchFamily="18" charset="0"/>
                  </a:rPr>
                  <a:t>Μπορεί να </a:t>
                </a:r>
                <a:r>
                  <a:rPr lang="el-GR" sz="2000" dirty="0" err="1">
                    <a:latin typeface="Cambria" panose="02040503050406030204" pitchFamily="18" charset="0"/>
                    <a:ea typeface="Cambria" panose="02040503050406030204" pitchFamily="18" charset="0"/>
                  </a:rPr>
                  <a:t>παράξει</a:t>
                </a:r>
                <a:r>
                  <a:rPr lang="en-GB" sz="2000" dirty="0">
                    <a:latin typeface="Cambria" panose="02040503050406030204" pitchFamily="18" charset="0"/>
                    <a:ea typeface="Cambria" panose="02040503050406030204" pitchFamily="18" charset="0"/>
                  </a:rPr>
                  <a:t> 18</a:t>
                </a:r>
                <a:r>
                  <a:rPr lang="el-GR" sz="2000" dirty="0">
                    <a:latin typeface="Cambria" panose="02040503050406030204" pitchFamily="18" charset="0"/>
                    <a:ea typeface="Cambria" panose="02040503050406030204" pitchFamily="18" charset="0"/>
                  </a:rPr>
                  <a:t> δέματα υφάσματος</a:t>
                </a:r>
                <a:r>
                  <a:rPr lang="en-GB" sz="2000" dirty="0">
                    <a:latin typeface="Cambria" panose="02040503050406030204" pitchFamily="18" charset="0"/>
                    <a:ea typeface="Cambria" panose="02040503050406030204" pitchFamily="18" charset="0"/>
                  </a:rPr>
                  <a:t> </a:t>
                </a:r>
                <a:r>
                  <a:rPr lang="el-GR" sz="2000" dirty="0">
                    <a:latin typeface="Cambria" panose="02040503050406030204" pitchFamily="18" charset="0"/>
                    <a:ea typeface="Cambria" panose="02040503050406030204" pitchFamily="18" charset="0"/>
                  </a:rPr>
                  <a:t>ή</a:t>
                </a:r>
                <a:r>
                  <a:rPr lang="en-GB" sz="2000" dirty="0">
                    <a:latin typeface="Cambria" panose="02040503050406030204" pitchFamily="18" charset="0"/>
                    <a:ea typeface="Cambria" panose="02040503050406030204" pitchFamily="18" charset="0"/>
                  </a:rPr>
                  <a:t> 15 </a:t>
                </a:r>
                <a:r>
                  <a:rPr lang="el-GR" sz="2000" dirty="0">
                    <a:latin typeface="Cambria" panose="02040503050406030204" pitchFamily="18" charset="0"/>
                    <a:ea typeface="Cambria" panose="02040503050406030204" pitchFamily="18" charset="0"/>
                  </a:rPr>
                  <a:t>βαρέλια κρασί</a:t>
                </a:r>
                <a:r>
                  <a:rPr lang="en-GB" sz="2000" dirty="0">
                    <a:latin typeface="Cambria" panose="02040503050406030204" pitchFamily="18" charset="0"/>
                    <a:ea typeface="Cambria" panose="02040503050406030204" pitchFamily="18" charset="0"/>
                  </a:rPr>
                  <a:t> </a:t>
                </a:r>
                <a:r>
                  <a:rPr lang="el-GR" sz="2000" dirty="0">
                    <a:latin typeface="Cambria" panose="02040503050406030204" pitchFamily="18" charset="0"/>
                    <a:ea typeface="Cambria" panose="02040503050406030204" pitchFamily="18" charset="0"/>
                  </a:rPr>
                  <a:t>ή κάποιο συνδυασμό των δυο</a:t>
                </a:r>
                <a:r>
                  <a:rPr lang="en-GB" sz="2000" dirty="0">
                    <a:latin typeface="Cambria" panose="02040503050406030204" pitchFamily="18" charset="0"/>
                    <a:ea typeface="Cambria" panose="02040503050406030204" pitchFamily="18" charset="0"/>
                  </a:rPr>
                  <a:t>.</a:t>
                </a:r>
                <a:endParaRPr lang="el-GR" sz="2000" dirty="0">
                  <a:latin typeface="Cambria" panose="02040503050406030204" pitchFamily="18" charset="0"/>
                  <a:ea typeface="Cambria" panose="02040503050406030204" pitchFamily="18" charset="0"/>
                </a:endParaRPr>
              </a:p>
              <a:p>
                <a:pPr marL="0" indent="0">
                  <a:buNone/>
                </a:pPr>
                <a:endParaRPr lang="en-GB" sz="2000" dirty="0">
                  <a:latin typeface="Cambria" panose="02040503050406030204" pitchFamily="18" charset="0"/>
                  <a:ea typeface="Cambria" panose="02040503050406030204" pitchFamily="18" charset="0"/>
                </a:endParaRPr>
              </a:p>
              <a:p>
                <a:r>
                  <a:rPr lang="el-GR" sz="2000" dirty="0">
                    <a:latin typeface="Cambria" panose="02040503050406030204" pitchFamily="18" charset="0"/>
                    <a:ea typeface="Cambria" panose="02040503050406030204" pitchFamily="18" charset="0"/>
                  </a:rPr>
                  <a:t>Στο σημείο Α</a:t>
                </a:r>
                <a:r>
                  <a:rPr lang="en-GB" sz="2000" dirty="0">
                    <a:latin typeface="Cambria" panose="02040503050406030204" pitchFamily="18" charset="0"/>
                    <a:ea typeface="Cambria" panose="02040503050406030204" pitchFamily="18" charset="0"/>
                  </a:rPr>
                  <a:t> </a:t>
                </a:r>
                <a:r>
                  <a:rPr lang="el-GR" sz="2000" dirty="0">
                    <a:latin typeface="Cambria" panose="02040503050406030204" pitchFamily="18" charset="0"/>
                    <a:ea typeface="Cambria" panose="02040503050406030204" pitchFamily="18" charset="0"/>
                  </a:rPr>
                  <a:t>παράγει</a:t>
                </a:r>
                <a:r>
                  <a:rPr lang="en-GB" sz="2000" dirty="0">
                    <a:latin typeface="Cambria" panose="02040503050406030204" pitchFamily="18" charset="0"/>
                    <a:ea typeface="Cambria" panose="02040503050406030204" pitchFamily="18" charset="0"/>
                  </a:rPr>
                  <a:t> 3</a:t>
                </a:r>
                <a:r>
                  <a:rPr lang="el-GR" sz="2000" dirty="0">
                    <a:latin typeface="Cambria" panose="02040503050406030204" pitchFamily="18" charset="0"/>
                    <a:ea typeface="Cambria" panose="02040503050406030204" pitchFamily="18" charset="0"/>
                  </a:rPr>
                  <a:t> δέματα υφάσματος</a:t>
                </a:r>
                <a:r>
                  <a:rPr lang="en-GB" sz="2000" dirty="0">
                    <a:latin typeface="Cambria" panose="02040503050406030204" pitchFamily="18" charset="0"/>
                    <a:ea typeface="Cambria" panose="02040503050406030204" pitchFamily="18" charset="0"/>
                  </a:rPr>
                  <a:t> </a:t>
                </a:r>
                <a:r>
                  <a:rPr lang="el-GR" sz="2000" dirty="0">
                    <a:latin typeface="Cambria" panose="02040503050406030204" pitchFamily="18" charset="0"/>
                    <a:ea typeface="Cambria" panose="02040503050406030204" pitchFamily="18" charset="0"/>
                  </a:rPr>
                  <a:t>και</a:t>
                </a:r>
                <a:r>
                  <a:rPr lang="en-GB" sz="2000" dirty="0">
                    <a:latin typeface="Cambria" panose="02040503050406030204" pitchFamily="18" charset="0"/>
                    <a:ea typeface="Cambria" panose="02040503050406030204" pitchFamily="18" charset="0"/>
                  </a:rPr>
                  <a:t> 12</a:t>
                </a:r>
                <a:r>
                  <a:rPr lang="el-GR" sz="2000" dirty="0">
                    <a:latin typeface="Cambria" panose="02040503050406030204" pitchFamily="18" charset="0"/>
                    <a:ea typeface="Cambria" panose="02040503050406030204" pitchFamily="18" charset="0"/>
                  </a:rPr>
                  <a:t>,</a:t>
                </a:r>
                <a:r>
                  <a:rPr lang="en-GB" sz="2000" dirty="0">
                    <a:latin typeface="Cambria" panose="02040503050406030204" pitchFamily="18" charset="0"/>
                    <a:ea typeface="Cambria" panose="02040503050406030204" pitchFamily="18" charset="0"/>
                  </a:rPr>
                  <a:t>5 </a:t>
                </a:r>
                <a:r>
                  <a:rPr lang="el-GR" sz="2000" dirty="0">
                    <a:latin typeface="Cambria" panose="02040503050406030204" pitchFamily="18" charset="0"/>
                    <a:ea typeface="Cambria" panose="02040503050406030204" pitchFamily="18" charset="0"/>
                  </a:rPr>
                  <a:t>βαρέλια κρασί</a:t>
                </a:r>
                <a:r>
                  <a:rPr lang="en-GB" sz="2000" dirty="0">
                    <a:latin typeface="Cambria" panose="02040503050406030204" pitchFamily="18" charset="0"/>
                    <a:ea typeface="Cambria" panose="02040503050406030204" pitchFamily="18" charset="0"/>
                  </a:rPr>
                  <a:t>.</a:t>
                </a:r>
              </a:p>
              <a:p>
                <a:pPr marL="0" indent="0">
                  <a:buNone/>
                </a:pPr>
                <a:endParaRPr lang="en-GB" sz="2000" dirty="0">
                  <a:latin typeface="Cambria" panose="02040503050406030204" pitchFamily="18" charset="0"/>
                  <a:ea typeface="Cambria" panose="02040503050406030204" pitchFamily="18" charset="0"/>
                </a:endParaRPr>
              </a:p>
              <a:p>
                <a:pPr marL="0" indent="0" algn="ctr">
                  <a:buNone/>
                </a:pPr>
                <a:r>
                  <a:rPr lang="en-GB" sz="2000" dirty="0">
                    <a:latin typeface="Cambria" panose="02040503050406030204" pitchFamily="18" charset="0"/>
                    <a:ea typeface="Cambria" panose="02040503050406030204" pitchFamily="18" charset="0"/>
                  </a:rPr>
                  <a:t> </a:t>
                </a:r>
                <a14:m>
                  <m:oMath xmlns:m="http://schemas.openxmlformats.org/officeDocument/2006/math">
                    <m:r>
                      <a:rPr lang="en-GB" sz="2000" b="0" i="1" smtClean="0">
                        <a:latin typeface="Cambria Math"/>
                      </a:rPr>
                      <m:t>𝑊</m:t>
                    </m:r>
                    <m:r>
                      <a:rPr lang="en-GB" sz="2000" b="0" i="1" smtClean="0">
                        <a:latin typeface="Cambria Math"/>
                      </a:rPr>
                      <m:t>+</m:t>
                    </m:r>
                    <m:f>
                      <m:fPr>
                        <m:ctrlPr>
                          <a:rPr lang="en-GB" sz="2000" b="0" i="1" smtClean="0">
                            <a:latin typeface="Cambria Math" panose="02040503050406030204" pitchFamily="18" charset="0"/>
                          </a:rPr>
                        </m:ctrlPr>
                      </m:fPr>
                      <m:num>
                        <m:r>
                          <a:rPr lang="en-GB" sz="2000" b="0" i="1" smtClean="0">
                            <a:latin typeface="Cambria Math"/>
                          </a:rPr>
                          <m:t>5</m:t>
                        </m:r>
                      </m:num>
                      <m:den>
                        <m:r>
                          <a:rPr lang="en-GB" sz="2000" b="0" i="1" smtClean="0">
                            <a:latin typeface="Cambria Math"/>
                          </a:rPr>
                          <m:t>6</m:t>
                        </m:r>
                      </m:den>
                    </m:f>
                    <m:r>
                      <a:rPr lang="en-GB" sz="2000" b="0" i="1" smtClean="0">
                        <a:latin typeface="Cambria Math"/>
                      </a:rPr>
                      <m:t>𝐶</m:t>
                    </m:r>
                    <m:r>
                      <a:rPr lang="en-GB" sz="2000" b="0" i="1" smtClean="0">
                        <a:latin typeface="Cambria Math"/>
                        <a:ea typeface="Cambria Math"/>
                      </a:rPr>
                      <m:t>≤15</m:t>
                    </m:r>
                  </m:oMath>
                </a14:m>
                <a:endParaRPr lang="en-GB" sz="2000" dirty="0">
                  <a:latin typeface="Cambria" panose="02040503050406030204" pitchFamily="18" charset="0"/>
                  <a:ea typeface="Cambria" panose="02040503050406030204" pitchFamily="18" charset="0"/>
                </a:endParaRPr>
              </a:p>
              <a:p>
                <a:endParaRPr lang="en-GB" sz="2000" dirty="0">
                  <a:latin typeface="Cambria" panose="02040503050406030204" pitchFamily="18" charset="0"/>
                  <a:ea typeface="Cambria" panose="02040503050406030204" pitchFamily="18" charset="0"/>
                </a:endParaRPr>
              </a:p>
              <a:p>
                <a:r>
                  <a:rPr lang="el-GR" sz="2000" dirty="0">
                    <a:latin typeface="Cambria" panose="02040503050406030204" pitchFamily="18" charset="0"/>
                    <a:ea typeface="Cambria" panose="02040503050406030204" pitchFamily="18" charset="0"/>
                  </a:rPr>
                  <a:t>Μέσω αλλαγής της χρήσης των εργατοωρών της, μπορεί να παράγει άλλο ένα</a:t>
                </a:r>
                <a:r>
                  <a:rPr lang="en-GB" sz="2000" dirty="0">
                    <a:latin typeface="Cambria" panose="02040503050406030204" pitchFamily="18" charset="0"/>
                    <a:ea typeface="Cambria" panose="02040503050406030204" pitchFamily="18" charset="0"/>
                  </a:rPr>
                  <a:t> </a:t>
                </a:r>
                <a:r>
                  <a:rPr lang="el-GR" sz="2000" dirty="0">
                    <a:latin typeface="Cambria" panose="02040503050406030204" pitchFamily="18" charset="0"/>
                    <a:ea typeface="Cambria" panose="02040503050406030204" pitchFamily="18" charset="0"/>
                  </a:rPr>
                  <a:t>βαρέλι κρασιού εάν μειώσει κατά 1,2 (1 προς 5/6) την παραγωγή σε δέματα υφάσματος</a:t>
                </a:r>
                <a:r>
                  <a:rPr lang="en-GB" sz="2000" dirty="0">
                    <a:latin typeface="Cambria" panose="02040503050406030204" pitchFamily="18" charset="0"/>
                    <a:ea typeface="Cambria" panose="02040503050406030204" pitchFamily="18" charset="0"/>
                  </a:rPr>
                  <a: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01134" y="1268760"/>
                <a:ext cx="5751996" cy="5472608"/>
              </a:xfrm>
              <a:blipFill>
                <a:blip r:embed="rId2"/>
                <a:stretch>
                  <a:fillRect l="-954" t="-1114" r="-2015"/>
                </a:stretch>
              </a:blipFill>
            </p:spPr>
            <p:txBody>
              <a:bodyPr/>
              <a:lstStyle/>
              <a:p>
                <a:r>
                  <a:rPr lang="el-GR">
                    <a:noFill/>
                  </a:rPr>
                  <a:t> </a:t>
                </a:r>
              </a:p>
            </p:txBody>
          </p:sp>
        </mc:Fallback>
      </mc:AlternateContent>
      <p:grpSp>
        <p:nvGrpSpPr>
          <p:cNvPr id="4" name="Group 3"/>
          <p:cNvGrpSpPr/>
          <p:nvPr/>
        </p:nvGrpSpPr>
        <p:grpSpPr>
          <a:xfrm>
            <a:off x="6282494" y="2108343"/>
            <a:ext cx="3773946" cy="3335450"/>
            <a:chOff x="4758493" y="2108342"/>
            <a:chExt cx="3773946" cy="3335450"/>
          </a:xfrm>
        </p:grpSpPr>
        <p:cxnSp>
          <p:nvCxnSpPr>
            <p:cNvPr id="5" name="Straight Connector 4"/>
            <p:cNvCxnSpPr>
              <a:cxnSpLocks/>
            </p:cNvCxnSpPr>
            <p:nvPr/>
          </p:nvCxnSpPr>
          <p:spPr>
            <a:xfrm>
              <a:off x="5369660" y="2108342"/>
              <a:ext cx="0" cy="299106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 name="Straight Connector 5"/>
            <p:cNvCxnSpPr>
              <a:cxnSpLocks/>
            </p:cNvCxnSpPr>
            <p:nvPr/>
          </p:nvCxnSpPr>
          <p:spPr>
            <a:xfrm>
              <a:off x="5369660" y="5099406"/>
              <a:ext cx="3069489"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369660" y="2544948"/>
              <a:ext cx="2143016" cy="255445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396760" y="3149283"/>
              <a:ext cx="466214"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862974" y="3140968"/>
              <a:ext cx="0" cy="1977248"/>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901885" y="2754673"/>
              <a:ext cx="277692" cy="307777"/>
            </a:xfrm>
            <a:prstGeom prst="rect">
              <a:avLst/>
            </a:prstGeom>
            <a:noFill/>
          </p:spPr>
          <p:txBody>
            <a:bodyPr wrap="square" rtlCol="0">
              <a:spAutoFit/>
            </a:bodyPr>
            <a:lstStyle/>
            <a:p>
              <a:r>
                <a:rPr lang="en-GB" sz="1400" dirty="0">
                  <a:latin typeface="Cambria" panose="02040503050406030204" pitchFamily="18" charset="0"/>
                  <a:ea typeface="Cambria" panose="02040503050406030204" pitchFamily="18" charset="0"/>
                </a:rPr>
                <a:t>A</a:t>
              </a:r>
            </a:p>
          </p:txBody>
        </p:sp>
        <p:sp>
          <p:nvSpPr>
            <p:cNvPr id="11" name="TextBox 10"/>
            <p:cNvSpPr txBox="1"/>
            <p:nvPr/>
          </p:nvSpPr>
          <p:spPr>
            <a:xfrm>
              <a:off x="4758493" y="2108342"/>
              <a:ext cx="588623" cy="307777"/>
            </a:xfrm>
            <a:prstGeom prst="rect">
              <a:avLst/>
            </a:prstGeom>
            <a:noFill/>
          </p:spPr>
          <p:txBody>
            <a:bodyPr wrap="none" rtlCol="0">
              <a:spAutoFit/>
            </a:bodyPr>
            <a:lstStyle/>
            <a:p>
              <a:r>
                <a:rPr lang="en-GB" sz="1400" dirty="0">
                  <a:latin typeface="Cambria" panose="02040503050406030204" pitchFamily="18" charset="0"/>
                  <a:ea typeface="Cambria" panose="02040503050406030204" pitchFamily="18" charset="0"/>
                </a:rPr>
                <a:t>Wine</a:t>
              </a:r>
            </a:p>
          </p:txBody>
        </p:sp>
        <p:sp>
          <p:nvSpPr>
            <p:cNvPr id="12" name="TextBox 11"/>
            <p:cNvSpPr txBox="1"/>
            <p:nvPr/>
          </p:nvSpPr>
          <p:spPr>
            <a:xfrm>
              <a:off x="7789925" y="5099406"/>
              <a:ext cx="742514" cy="307777"/>
            </a:xfrm>
            <a:prstGeom prst="rect">
              <a:avLst/>
            </a:prstGeom>
            <a:noFill/>
          </p:spPr>
          <p:txBody>
            <a:bodyPr wrap="square" rtlCol="0">
              <a:spAutoFit/>
            </a:bodyPr>
            <a:lstStyle/>
            <a:p>
              <a:r>
                <a:rPr lang="en-GB" sz="1400" dirty="0">
                  <a:latin typeface="Cambria" panose="02040503050406030204" pitchFamily="18" charset="0"/>
                  <a:ea typeface="Cambria" panose="02040503050406030204" pitchFamily="18" charset="0"/>
                </a:rPr>
                <a:t>Cloth</a:t>
              </a:r>
            </a:p>
          </p:txBody>
        </p:sp>
        <p:sp>
          <p:nvSpPr>
            <p:cNvPr id="13" name="TextBox 12"/>
            <p:cNvSpPr txBox="1"/>
            <p:nvPr/>
          </p:nvSpPr>
          <p:spPr>
            <a:xfrm>
              <a:off x="4829130" y="2964617"/>
              <a:ext cx="519694" cy="307777"/>
            </a:xfrm>
            <a:prstGeom prst="rect">
              <a:avLst/>
            </a:prstGeom>
            <a:noFill/>
          </p:spPr>
          <p:txBody>
            <a:bodyPr wrap="none" rtlCol="0">
              <a:spAutoFit/>
            </a:bodyPr>
            <a:lstStyle/>
            <a:p>
              <a:r>
                <a:rPr lang="en-GB" sz="1400" dirty="0">
                  <a:latin typeface="Cambria" panose="02040503050406030204" pitchFamily="18" charset="0"/>
                  <a:ea typeface="Cambria" panose="02040503050406030204" pitchFamily="18" charset="0"/>
                </a:rPr>
                <a:t>12.5</a:t>
              </a:r>
            </a:p>
          </p:txBody>
        </p:sp>
        <p:sp>
          <p:nvSpPr>
            <p:cNvPr id="14" name="TextBox 13"/>
            <p:cNvSpPr txBox="1"/>
            <p:nvPr/>
          </p:nvSpPr>
          <p:spPr>
            <a:xfrm>
              <a:off x="7320256" y="5136015"/>
              <a:ext cx="383438" cy="307777"/>
            </a:xfrm>
            <a:prstGeom prst="rect">
              <a:avLst/>
            </a:prstGeom>
            <a:noFill/>
          </p:spPr>
          <p:txBody>
            <a:bodyPr wrap="none" rtlCol="0">
              <a:spAutoFit/>
            </a:bodyPr>
            <a:lstStyle/>
            <a:p>
              <a:r>
                <a:rPr lang="en-GB" sz="1400" dirty="0">
                  <a:latin typeface="Cambria" panose="02040503050406030204" pitchFamily="18" charset="0"/>
                  <a:ea typeface="Cambria" panose="02040503050406030204" pitchFamily="18" charset="0"/>
                </a:rPr>
                <a:t>18</a:t>
              </a:r>
            </a:p>
          </p:txBody>
        </p:sp>
        <p:sp>
          <p:nvSpPr>
            <p:cNvPr id="15" name="TextBox 14"/>
            <p:cNvSpPr txBox="1"/>
            <p:nvPr/>
          </p:nvSpPr>
          <p:spPr>
            <a:xfrm>
              <a:off x="4894335" y="2431355"/>
              <a:ext cx="544152" cy="307777"/>
            </a:xfrm>
            <a:prstGeom prst="rect">
              <a:avLst/>
            </a:prstGeom>
            <a:noFill/>
          </p:spPr>
          <p:txBody>
            <a:bodyPr wrap="square" rtlCol="0">
              <a:spAutoFit/>
            </a:bodyPr>
            <a:lstStyle/>
            <a:p>
              <a:r>
                <a:rPr lang="en-GB" sz="1400" dirty="0">
                  <a:latin typeface="Cambria" panose="02040503050406030204" pitchFamily="18" charset="0"/>
                  <a:ea typeface="Cambria" panose="02040503050406030204" pitchFamily="18" charset="0"/>
                </a:rPr>
                <a:t>15</a:t>
              </a:r>
            </a:p>
          </p:txBody>
        </p:sp>
        <p:sp>
          <p:nvSpPr>
            <p:cNvPr id="16" name="TextBox 15"/>
            <p:cNvSpPr txBox="1"/>
            <p:nvPr/>
          </p:nvSpPr>
          <p:spPr>
            <a:xfrm>
              <a:off x="5739045" y="5136015"/>
              <a:ext cx="284052" cy="307777"/>
            </a:xfrm>
            <a:prstGeom prst="rect">
              <a:avLst/>
            </a:prstGeom>
            <a:noFill/>
          </p:spPr>
          <p:txBody>
            <a:bodyPr wrap="none" rtlCol="0">
              <a:spAutoFit/>
            </a:bodyPr>
            <a:lstStyle/>
            <a:p>
              <a:r>
                <a:rPr lang="en-GB" sz="1400" dirty="0">
                  <a:latin typeface="Cambria" panose="02040503050406030204" pitchFamily="18" charset="0"/>
                  <a:ea typeface="Cambria" panose="02040503050406030204" pitchFamily="18" charset="0"/>
                </a:rPr>
                <a:t>3</a:t>
              </a:r>
            </a:p>
          </p:txBody>
        </p:sp>
        <p:sp>
          <p:nvSpPr>
            <p:cNvPr id="17" name="TextBox 16"/>
            <p:cNvSpPr txBox="1"/>
            <p:nvPr/>
          </p:nvSpPr>
          <p:spPr>
            <a:xfrm>
              <a:off x="6914622" y="2108342"/>
              <a:ext cx="1248355" cy="523220"/>
            </a:xfrm>
            <a:prstGeom prst="rect">
              <a:avLst/>
            </a:prstGeom>
            <a:noFill/>
          </p:spPr>
          <p:txBody>
            <a:bodyPr wrap="none" rtlCol="0">
              <a:spAutoFit/>
            </a:bodyPr>
            <a:lstStyle/>
            <a:p>
              <a:r>
                <a:rPr lang="el-GR" sz="2800" dirty="0">
                  <a:latin typeface="Cambria" panose="02040503050406030204" pitchFamily="18" charset="0"/>
                  <a:ea typeface="Cambria" panose="02040503050406030204" pitchFamily="18" charset="0"/>
                </a:rPr>
                <a:t>Αγγλία</a:t>
              </a:r>
              <a:endParaRPr lang="en-GB" sz="2800" dirty="0">
                <a:latin typeface="Cambria" panose="02040503050406030204" pitchFamily="18" charset="0"/>
                <a:ea typeface="Cambria" panose="02040503050406030204" pitchFamily="18" charset="0"/>
              </a:endParaRPr>
            </a:p>
          </p:txBody>
        </p:sp>
      </p:gr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9337" y="1130078"/>
            <a:ext cx="8645525" cy="66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Slide Number Placeholder 17"/>
          <p:cNvSpPr>
            <a:spLocks noGrp="1"/>
          </p:cNvSpPr>
          <p:nvPr>
            <p:ph type="sldNum" sz="quarter" idx="12"/>
          </p:nvPr>
        </p:nvSpPr>
        <p:spPr/>
        <p:txBody>
          <a:bodyPr/>
          <a:lstStyle/>
          <a:p>
            <a:fld id="{4E3D0E19-D375-4F0C-9920-96693C9885B6}" type="slidenum">
              <a:rPr lang="en-GB" smtClean="0"/>
              <a:t>5</a:t>
            </a:fld>
            <a:endParaRPr lang="en-GB"/>
          </a:p>
        </p:txBody>
      </p:sp>
    </p:spTree>
    <p:extLst>
      <p:ext uri="{BB962C8B-B14F-4D97-AF65-F5344CB8AC3E}">
        <p14:creationId xmlns:p14="http://schemas.microsoft.com/office/powerpoint/2010/main" val="24186588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001" y="1"/>
            <a:ext cx="11938000" cy="759371"/>
          </a:xfrm>
        </p:spPr>
        <p:txBody>
          <a:bodyPr>
            <a:normAutofit fontScale="90000"/>
          </a:bodyPr>
          <a:lstStyle/>
          <a:p>
            <a:r>
              <a:rPr lang="el-GR" dirty="0"/>
              <a:t>Η Πορτογαλία έχει το απόλυτο πλεονέκτημα παραγωγής</a:t>
            </a:r>
            <a:endParaRPr lang="en-GB" dirty="0"/>
          </a:p>
        </p:txBody>
      </p:sp>
      <p:sp>
        <p:nvSpPr>
          <p:cNvPr id="3" name="Content Placeholder 2"/>
          <p:cNvSpPr>
            <a:spLocks noGrp="1"/>
          </p:cNvSpPr>
          <p:nvPr>
            <p:ph idx="1"/>
          </p:nvPr>
        </p:nvSpPr>
        <p:spPr>
          <a:xfrm>
            <a:off x="482601" y="871151"/>
            <a:ext cx="5935736" cy="5673579"/>
          </a:xfrm>
        </p:spPr>
        <p:txBody>
          <a:bodyPr>
            <a:normAutofit/>
          </a:bodyPr>
          <a:lstStyle/>
          <a:p>
            <a:r>
              <a:rPr lang="el-GR" sz="1800" dirty="0">
                <a:latin typeface="Cambria" panose="02040503050406030204" pitchFamily="18" charset="0"/>
                <a:ea typeface="Cambria" panose="02040503050406030204" pitchFamily="18" charset="0"/>
              </a:rPr>
              <a:t>Η Πορτογαλία έχει το απόλυτο πλεονέκτημα παραγωγής</a:t>
            </a:r>
            <a:r>
              <a:rPr lang="en-GB" sz="1800" i="1" dirty="0">
                <a:solidFill>
                  <a:prstClr val="black"/>
                </a:solidFill>
                <a:latin typeface="Cambria" panose="02040503050406030204" pitchFamily="18" charset="0"/>
                <a:ea typeface="Cambria" panose="02040503050406030204" pitchFamily="18" charset="0"/>
              </a:rPr>
              <a:t>. </a:t>
            </a:r>
            <a:endParaRPr lang="el-GR" sz="1800" i="1" dirty="0">
              <a:solidFill>
                <a:prstClr val="black"/>
              </a:solidFill>
              <a:latin typeface="Cambria" panose="02040503050406030204" pitchFamily="18" charset="0"/>
              <a:ea typeface="Cambria" panose="02040503050406030204" pitchFamily="18" charset="0"/>
            </a:endParaRPr>
          </a:p>
          <a:p>
            <a:pPr marL="0" indent="0">
              <a:buNone/>
            </a:pPr>
            <a:endParaRPr lang="en-GB" sz="1800" i="1" dirty="0">
              <a:latin typeface="Cambria" panose="02040503050406030204" pitchFamily="18" charset="0"/>
              <a:ea typeface="Cambria" panose="02040503050406030204" pitchFamily="18" charset="0"/>
            </a:endParaRPr>
          </a:p>
          <a:p>
            <a:r>
              <a:rPr lang="el-GR" sz="1800" dirty="0">
                <a:solidFill>
                  <a:prstClr val="black"/>
                </a:solidFill>
                <a:latin typeface="Cambria" panose="02040503050406030204" pitchFamily="18" charset="0"/>
                <a:ea typeface="Cambria" panose="02040503050406030204" pitchFamily="18" charset="0"/>
              </a:rPr>
              <a:t>Αλλά το </a:t>
            </a:r>
            <a:r>
              <a:rPr lang="el-GR" sz="1800" b="1" i="1" dirty="0">
                <a:solidFill>
                  <a:prstClr val="black"/>
                </a:solidFill>
                <a:latin typeface="Cambria" panose="02040503050406030204" pitchFamily="18" charset="0"/>
                <a:ea typeface="Cambria" panose="02040503050406030204" pitchFamily="18" charset="0"/>
              </a:rPr>
              <a:t>συγκριτικό κόστος παραγωγής διαφέρει μεταξύ των δυο χωρών</a:t>
            </a:r>
            <a:r>
              <a:rPr lang="el-GR" sz="1800" dirty="0">
                <a:solidFill>
                  <a:prstClr val="black"/>
                </a:solidFill>
                <a:latin typeface="Cambria" panose="02040503050406030204" pitchFamily="18" charset="0"/>
                <a:ea typeface="Cambria" panose="02040503050406030204" pitchFamily="18" charset="0"/>
              </a:rPr>
              <a:t>.</a:t>
            </a:r>
          </a:p>
          <a:p>
            <a:pPr marL="0" indent="0">
              <a:buNone/>
            </a:pPr>
            <a:endParaRPr lang="el-GR" sz="1800" dirty="0">
              <a:solidFill>
                <a:prstClr val="black"/>
              </a:solidFill>
              <a:latin typeface="Cambria" panose="02040503050406030204" pitchFamily="18" charset="0"/>
              <a:ea typeface="Cambria" panose="02040503050406030204" pitchFamily="18" charset="0"/>
            </a:endParaRPr>
          </a:p>
          <a:p>
            <a:r>
              <a:rPr lang="el-GR" sz="1800" dirty="0">
                <a:solidFill>
                  <a:prstClr val="black"/>
                </a:solidFill>
                <a:latin typeface="Cambria" panose="02040503050406030204" pitchFamily="18" charset="0"/>
                <a:ea typeface="Cambria" panose="02040503050406030204" pitchFamily="18" charset="0"/>
              </a:rPr>
              <a:t>Η Αγγλία χρειάζεται να μετατοπίσει </a:t>
            </a:r>
            <a:r>
              <a:rPr lang="el-GR" sz="1800" b="1" dirty="0">
                <a:solidFill>
                  <a:prstClr val="black"/>
                </a:solidFill>
                <a:latin typeface="Cambria" panose="02040503050406030204" pitchFamily="18" charset="0"/>
                <a:ea typeface="Cambria" panose="02040503050406030204" pitchFamily="18" charset="0"/>
              </a:rPr>
              <a:t>συγκριτικά λιγότερη εργατική δύναμη στην παραγωγή υφάσματος </a:t>
            </a:r>
            <a:r>
              <a:rPr lang="el-GR" sz="1800" dirty="0">
                <a:solidFill>
                  <a:prstClr val="black"/>
                </a:solidFill>
                <a:latin typeface="Cambria" panose="02040503050406030204" pitchFamily="18" charset="0"/>
                <a:ea typeface="Cambria" panose="02040503050406030204" pitchFamily="18" charset="0"/>
              </a:rPr>
              <a:t>για να έχει το ίδιο αποτέλεσμα με την Πορτογαλία.</a:t>
            </a:r>
          </a:p>
          <a:p>
            <a:pPr lvl="1"/>
            <a:r>
              <a:rPr lang="el-GR" sz="1600" dirty="0">
                <a:solidFill>
                  <a:prstClr val="black"/>
                </a:solidFill>
                <a:latin typeface="Cambria" panose="02040503050406030204" pitchFamily="18" charset="0"/>
                <a:ea typeface="Cambria" panose="02040503050406030204" pitchFamily="18" charset="0"/>
              </a:rPr>
              <a:t>Έχει συνεπώς ένα </a:t>
            </a:r>
            <a:r>
              <a:rPr lang="el-GR" sz="1600" b="1" dirty="0">
                <a:solidFill>
                  <a:prstClr val="black"/>
                </a:solidFill>
                <a:latin typeface="Cambria" panose="02040503050406030204" pitchFamily="18" charset="0"/>
                <a:ea typeface="Cambria" panose="02040503050406030204" pitchFamily="18" charset="0"/>
              </a:rPr>
              <a:t>συγκριτικό πλεονέκτημα </a:t>
            </a:r>
            <a:r>
              <a:rPr lang="el-GR" sz="1600" dirty="0">
                <a:solidFill>
                  <a:prstClr val="black"/>
                </a:solidFill>
                <a:latin typeface="Cambria" panose="02040503050406030204" pitchFamily="18" charset="0"/>
                <a:ea typeface="Cambria" panose="02040503050406030204" pitchFamily="18" charset="0"/>
              </a:rPr>
              <a:t>στην παραγωγή υφάσματος. </a:t>
            </a:r>
            <a:endParaRPr lang="en-GB" sz="1800" dirty="0">
              <a:solidFill>
                <a:prstClr val="black"/>
              </a:solidFill>
              <a:latin typeface="Cambria" panose="02040503050406030204" pitchFamily="18" charset="0"/>
              <a:ea typeface="Cambria" panose="02040503050406030204" pitchFamily="18" charset="0"/>
            </a:endParaRPr>
          </a:p>
          <a:p>
            <a:pPr marL="628650" lvl="1">
              <a:spcBef>
                <a:spcPts val="1000"/>
              </a:spcBef>
            </a:pPr>
            <a:r>
              <a:rPr lang="el-GR" sz="1600" dirty="0">
                <a:solidFill>
                  <a:prstClr val="black"/>
                </a:solidFill>
                <a:latin typeface="Cambria" panose="02040503050406030204" pitchFamily="18" charset="0"/>
                <a:ea typeface="Cambria" panose="02040503050406030204" pitchFamily="18" charset="0"/>
              </a:rPr>
              <a:t>Η Πορτογαλία πρέπει να μειώσει την παραγωγή της κατά</a:t>
            </a:r>
            <a:r>
              <a:rPr lang="en-GB" sz="1600" dirty="0">
                <a:solidFill>
                  <a:prstClr val="black"/>
                </a:solidFill>
                <a:latin typeface="Cambria" panose="02040503050406030204" pitchFamily="18" charset="0"/>
                <a:ea typeface="Cambria" panose="02040503050406030204" pitchFamily="18" charset="0"/>
              </a:rPr>
              <a:t> 1</a:t>
            </a:r>
            <a:r>
              <a:rPr lang="el-GR" sz="1600" dirty="0">
                <a:solidFill>
                  <a:prstClr val="black"/>
                </a:solidFill>
                <a:latin typeface="Cambria" panose="02040503050406030204" pitchFamily="18" charset="0"/>
                <a:ea typeface="Cambria" panose="02040503050406030204" pitchFamily="18" charset="0"/>
              </a:rPr>
              <a:t>,</a:t>
            </a:r>
            <a:r>
              <a:rPr lang="en-GB" sz="1600" dirty="0">
                <a:solidFill>
                  <a:prstClr val="black"/>
                </a:solidFill>
                <a:latin typeface="Cambria" panose="02040503050406030204" pitchFamily="18" charset="0"/>
                <a:ea typeface="Cambria" panose="02040503050406030204" pitchFamily="18" charset="0"/>
              </a:rPr>
              <a:t>125 </a:t>
            </a:r>
            <a:r>
              <a:rPr lang="el-GR" sz="1600" dirty="0">
                <a:solidFill>
                  <a:prstClr val="black"/>
                </a:solidFill>
                <a:latin typeface="Cambria" panose="02040503050406030204" pitchFamily="18" charset="0"/>
                <a:ea typeface="Cambria" panose="02040503050406030204" pitchFamily="18" charset="0"/>
              </a:rPr>
              <a:t>βαρέλια κρασιού</a:t>
            </a:r>
            <a:r>
              <a:rPr lang="en-GB" sz="1600" dirty="0">
                <a:solidFill>
                  <a:prstClr val="black"/>
                </a:solidFill>
                <a:latin typeface="Cambria" panose="02040503050406030204" pitchFamily="18" charset="0"/>
                <a:ea typeface="Cambria" panose="02040503050406030204" pitchFamily="18" charset="0"/>
              </a:rPr>
              <a:t>, </a:t>
            </a:r>
            <a:r>
              <a:rPr lang="el-GR" sz="1600" dirty="0">
                <a:solidFill>
                  <a:prstClr val="black"/>
                </a:solidFill>
                <a:latin typeface="Cambria" panose="02040503050406030204" pitchFamily="18" charset="0"/>
                <a:ea typeface="Cambria" panose="02040503050406030204" pitchFamily="18" charset="0"/>
              </a:rPr>
              <a:t>ενώ η Αγγλία πρέπει να την μειώσει κατά 5/6 βαρέλια κρασιού για ένα δέμα υφάσματος. </a:t>
            </a:r>
            <a:endParaRPr lang="en-GB" sz="1600" dirty="0">
              <a:solidFill>
                <a:prstClr val="black"/>
              </a:solidFill>
              <a:latin typeface="Cambria" panose="02040503050406030204" pitchFamily="18" charset="0"/>
              <a:ea typeface="Cambria" panose="02040503050406030204" pitchFamily="18"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3238" y="692697"/>
            <a:ext cx="8645525" cy="66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Slide Number Placeholder 30"/>
          <p:cNvSpPr>
            <a:spLocks noGrp="1"/>
          </p:cNvSpPr>
          <p:nvPr>
            <p:ph type="sldNum" sz="quarter" idx="12"/>
          </p:nvPr>
        </p:nvSpPr>
        <p:spPr/>
        <p:txBody>
          <a:bodyPr/>
          <a:lstStyle/>
          <a:p>
            <a:fld id="{4E3D0E19-D375-4F0C-9920-96693C9885B6}" type="slidenum">
              <a:rPr lang="en-GB" smtClean="0"/>
              <a:t>6</a:t>
            </a:fld>
            <a:endParaRPr lang="en-GB"/>
          </a:p>
        </p:txBody>
      </p:sp>
      <p:graphicFrame>
        <p:nvGraphicFramePr>
          <p:cNvPr id="4" name="Γράφημα 3">
            <a:extLst>
              <a:ext uri="{FF2B5EF4-FFF2-40B4-BE49-F238E27FC236}">
                <a16:creationId xmlns:a16="http://schemas.microsoft.com/office/drawing/2014/main" id="{E05B68BE-54BE-73F5-C607-3A72FD486C6C}"/>
              </a:ext>
            </a:extLst>
          </p:cNvPr>
          <p:cNvGraphicFramePr>
            <a:graphicFrameLocks/>
          </p:cNvGraphicFramePr>
          <p:nvPr>
            <p:extLst>
              <p:ext uri="{D42A27DB-BD31-4B8C-83A1-F6EECF244321}">
                <p14:modId xmlns:p14="http://schemas.microsoft.com/office/powerpoint/2010/main" val="946230280"/>
              </p:ext>
            </p:extLst>
          </p:nvPr>
        </p:nvGraphicFramePr>
        <p:xfrm>
          <a:off x="6704086" y="1115367"/>
          <a:ext cx="4897363" cy="517430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238259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44624"/>
            <a:ext cx="8229600" cy="864096"/>
          </a:xfrm>
        </p:spPr>
        <p:txBody>
          <a:bodyPr/>
          <a:lstStyle/>
          <a:p>
            <a:pPr algn="ctr"/>
            <a:r>
              <a:rPr lang="el-GR" dirty="0"/>
              <a:t>Ελεύθερο εμπόριο</a:t>
            </a:r>
            <a:endParaRPr lang="en-GB" dirty="0"/>
          </a:p>
        </p:txBody>
      </p:sp>
      <p:sp>
        <p:nvSpPr>
          <p:cNvPr id="3" name="Content Placeholder 2"/>
          <p:cNvSpPr>
            <a:spLocks noGrp="1"/>
          </p:cNvSpPr>
          <p:nvPr>
            <p:ph idx="1"/>
          </p:nvPr>
        </p:nvSpPr>
        <p:spPr>
          <a:xfrm>
            <a:off x="507999" y="879576"/>
            <a:ext cx="10913533" cy="5645769"/>
          </a:xfrm>
        </p:spPr>
        <p:txBody>
          <a:bodyPr>
            <a:normAutofit/>
          </a:bodyPr>
          <a:lstStyle/>
          <a:p>
            <a:r>
              <a:rPr lang="el-GR" sz="2000" dirty="0">
                <a:solidFill>
                  <a:prstClr val="black"/>
                </a:solidFill>
                <a:latin typeface="Cambria" panose="02040503050406030204" pitchFamily="18" charset="0"/>
                <a:ea typeface="Cambria" panose="02040503050406030204" pitchFamily="18" charset="0"/>
              </a:rPr>
              <a:t>Ας υποθέσουμε ότι η κάθε χώρα χρειάζεται </a:t>
            </a:r>
            <a:r>
              <a:rPr lang="el-GR" sz="2000" dirty="0">
                <a:solidFill>
                  <a:srgbClr val="FF0000"/>
                </a:solidFill>
                <a:latin typeface="Cambria" panose="02040503050406030204" pitchFamily="18" charset="0"/>
                <a:ea typeface="Cambria" panose="02040503050406030204" pitchFamily="18" charset="0"/>
              </a:rPr>
              <a:t>τρία δέματα υφάσματος </a:t>
            </a:r>
            <a:r>
              <a:rPr lang="el-GR" sz="2000" dirty="0">
                <a:solidFill>
                  <a:prstClr val="black"/>
                </a:solidFill>
                <a:latin typeface="Cambria" panose="02040503050406030204" pitchFamily="18" charset="0"/>
                <a:ea typeface="Cambria" panose="02040503050406030204" pitchFamily="18" charset="0"/>
              </a:rPr>
              <a:t>για την ένδυση του πληθυσμού της και η </a:t>
            </a:r>
            <a:r>
              <a:rPr lang="el-GR" sz="2000" dirty="0">
                <a:solidFill>
                  <a:srgbClr val="FF0000"/>
                </a:solidFill>
                <a:latin typeface="Cambria" panose="02040503050406030204" pitchFamily="18" charset="0"/>
                <a:ea typeface="Cambria" panose="02040503050406030204" pitchFamily="18" charset="0"/>
              </a:rPr>
              <a:t>υπόλοιπη παραγωγική δύναμη απασχολείται στην παραγωγή κρασιού</a:t>
            </a:r>
            <a:r>
              <a:rPr lang="el-GR" sz="2000" dirty="0">
                <a:solidFill>
                  <a:prstClr val="black"/>
                </a:solidFill>
                <a:latin typeface="Cambria" panose="02040503050406030204" pitchFamily="18" charset="0"/>
                <a:ea typeface="Cambria" panose="02040503050406030204" pitchFamily="18" charset="0"/>
              </a:rPr>
              <a:t>.</a:t>
            </a:r>
          </a:p>
          <a:p>
            <a:endParaRPr lang="el-GR" sz="2000" dirty="0">
              <a:solidFill>
                <a:prstClr val="black"/>
              </a:solidFill>
              <a:latin typeface="Cambria" panose="02040503050406030204" pitchFamily="18" charset="0"/>
              <a:ea typeface="Cambria" panose="02040503050406030204" pitchFamily="18" charset="0"/>
            </a:endParaRPr>
          </a:p>
          <a:p>
            <a:r>
              <a:rPr lang="el-GR" sz="2000" dirty="0">
                <a:solidFill>
                  <a:prstClr val="black"/>
                </a:solidFill>
                <a:latin typeface="Cambria" panose="02040503050406030204" pitchFamily="18" charset="0"/>
                <a:ea typeface="Cambria" panose="02040503050406030204" pitchFamily="18" charset="0"/>
              </a:rPr>
              <a:t>Πόση είναι η γενική παραγωγή εάν δεν υπάρχει εμπόριο και η κάθε χώρα παρήγαγε το ύφασμα που χρειάζεται;</a:t>
            </a:r>
            <a:endParaRPr lang="en-GB" sz="2000" dirty="0">
              <a:solidFill>
                <a:prstClr val="black"/>
              </a:solidFill>
              <a:latin typeface="Cambria" panose="02040503050406030204" pitchFamily="18" charset="0"/>
              <a:ea typeface="Cambria" panose="02040503050406030204" pitchFamily="18" charset="0"/>
            </a:endParaRPr>
          </a:p>
          <a:p>
            <a:pPr lvl="1"/>
            <a:r>
              <a:rPr lang="el-GR" sz="1800" dirty="0">
                <a:solidFill>
                  <a:prstClr val="black"/>
                </a:solidFill>
                <a:latin typeface="Cambria" panose="02040503050406030204" pitchFamily="18" charset="0"/>
                <a:ea typeface="Cambria" panose="02040503050406030204" pitchFamily="18" charset="0"/>
              </a:rPr>
              <a:t>Η Αγγλία παράγει αυτόνομα</a:t>
            </a:r>
            <a:r>
              <a:rPr lang="en-GB" sz="1800" dirty="0">
                <a:solidFill>
                  <a:prstClr val="black"/>
                </a:solidFill>
                <a:latin typeface="Cambria" panose="02040503050406030204" pitchFamily="18" charset="0"/>
                <a:ea typeface="Cambria" panose="02040503050406030204" pitchFamily="18" charset="0"/>
              </a:rPr>
              <a:t> </a:t>
            </a:r>
            <a:r>
              <a:rPr lang="en-GB" sz="1800" dirty="0">
                <a:solidFill>
                  <a:srgbClr val="FF0000"/>
                </a:solidFill>
                <a:latin typeface="Cambria" panose="02040503050406030204" pitchFamily="18" charset="0"/>
                <a:ea typeface="Cambria" panose="02040503050406030204" pitchFamily="18" charset="0"/>
              </a:rPr>
              <a:t>12</a:t>
            </a:r>
            <a:r>
              <a:rPr lang="el-GR" sz="1800" dirty="0">
                <a:solidFill>
                  <a:srgbClr val="FF0000"/>
                </a:solidFill>
                <a:latin typeface="Cambria" panose="02040503050406030204" pitchFamily="18" charset="0"/>
                <a:ea typeface="Cambria" panose="02040503050406030204" pitchFamily="18" charset="0"/>
              </a:rPr>
              <a:t>,</a:t>
            </a:r>
            <a:r>
              <a:rPr lang="en-GB" sz="1800" dirty="0">
                <a:solidFill>
                  <a:srgbClr val="FF0000"/>
                </a:solidFill>
                <a:latin typeface="Cambria" panose="02040503050406030204" pitchFamily="18" charset="0"/>
                <a:ea typeface="Cambria" panose="02040503050406030204" pitchFamily="18" charset="0"/>
              </a:rPr>
              <a:t>5 </a:t>
            </a:r>
            <a:r>
              <a:rPr lang="el-GR" sz="1800" dirty="0">
                <a:solidFill>
                  <a:srgbClr val="FF0000"/>
                </a:solidFill>
                <a:latin typeface="Cambria" panose="02040503050406030204" pitchFamily="18" charset="0"/>
                <a:ea typeface="Cambria" panose="02040503050406030204" pitchFamily="18" charset="0"/>
              </a:rPr>
              <a:t>βαρέλια κρασιού</a:t>
            </a:r>
            <a:r>
              <a:rPr lang="en-GB" sz="1800" dirty="0">
                <a:solidFill>
                  <a:prstClr val="black"/>
                </a:solidFill>
                <a:latin typeface="Cambria" panose="02040503050406030204" pitchFamily="18" charset="0"/>
                <a:ea typeface="Cambria" panose="02040503050406030204" pitchFamily="18" charset="0"/>
              </a:rPr>
              <a:t>. </a:t>
            </a:r>
            <a:endParaRPr lang="el-GR" sz="1800" dirty="0">
              <a:solidFill>
                <a:prstClr val="black"/>
              </a:solidFill>
              <a:latin typeface="Cambria" panose="02040503050406030204" pitchFamily="18" charset="0"/>
              <a:ea typeface="Cambria" panose="02040503050406030204" pitchFamily="18" charset="0"/>
            </a:endParaRPr>
          </a:p>
          <a:p>
            <a:pPr lvl="1"/>
            <a:r>
              <a:rPr lang="el-GR" sz="1800" dirty="0">
                <a:solidFill>
                  <a:prstClr val="black"/>
                </a:solidFill>
                <a:latin typeface="Cambria" panose="02040503050406030204" pitchFamily="18" charset="0"/>
                <a:ea typeface="Cambria" panose="02040503050406030204" pitchFamily="18" charset="0"/>
              </a:rPr>
              <a:t>Η Πορτογαλία παράγει αυτόνομα </a:t>
            </a:r>
            <a:r>
              <a:rPr lang="en-GB" sz="1800" dirty="0">
                <a:solidFill>
                  <a:prstClr val="black"/>
                </a:solidFill>
                <a:latin typeface="Cambria" panose="02040503050406030204" pitchFamily="18" charset="0"/>
                <a:ea typeface="Cambria" panose="02040503050406030204" pitchFamily="18" charset="0"/>
              </a:rPr>
              <a:t> </a:t>
            </a:r>
            <a:r>
              <a:rPr lang="en-GB" sz="1800" dirty="0">
                <a:solidFill>
                  <a:srgbClr val="FF0000"/>
                </a:solidFill>
                <a:latin typeface="Cambria" panose="02040503050406030204" pitchFamily="18" charset="0"/>
                <a:ea typeface="Cambria" panose="02040503050406030204" pitchFamily="18" charset="0"/>
              </a:rPr>
              <a:t>19</a:t>
            </a:r>
            <a:r>
              <a:rPr lang="el-GR" sz="1800" dirty="0">
                <a:solidFill>
                  <a:srgbClr val="FF0000"/>
                </a:solidFill>
                <a:latin typeface="Cambria" panose="02040503050406030204" pitchFamily="18" charset="0"/>
                <a:ea typeface="Cambria" panose="02040503050406030204" pitchFamily="18" charset="0"/>
              </a:rPr>
              <a:t>,</a:t>
            </a:r>
            <a:r>
              <a:rPr lang="en-GB" sz="1800" dirty="0">
                <a:solidFill>
                  <a:srgbClr val="FF0000"/>
                </a:solidFill>
                <a:latin typeface="Cambria" panose="02040503050406030204" pitchFamily="18" charset="0"/>
                <a:ea typeface="Cambria" panose="02040503050406030204" pitchFamily="18" charset="0"/>
              </a:rPr>
              <a:t>125 </a:t>
            </a:r>
            <a:r>
              <a:rPr lang="el-GR" sz="1800" dirty="0">
                <a:solidFill>
                  <a:srgbClr val="FF0000"/>
                </a:solidFill>
                <a:latin typeface="Cambria" panose="02040503050406030204" pitchFamily="18" charset="0"/>
                <a:ea typeface="Cambria" panose="02040503050406030204" pitchFamily="18" charset="0"/>
              </a:rPr>
              <a:t>βαρέλια κρασιού</a:t>
            </a:r>
            <a:r>
              <a:rPr lang="en-GB" sz="1800" dirty="0">
                <a:solidFill>
                  <a:prstClr val="black"/>
                </a:solidFill>
                <a:latin typeface="Cambria" panose="02040503050406030204" pitchFamily="18" charset="0"/>
                <a:ea typeface="Cambria" panose="02040503050406030204" pitchFamily="18" charset="0"/>
              </a:rPr>
              <a:t>.</a:t>
            </a:r>
          </a:p>
          <a:p>
            <a:endParaRPr lang="el-GR" sz="2000" dirty="0">
              <a:solidFill>
                <a:prstClr val="black"/>
              </a:solidFill>
              <a:latin typeface="Cambria" panose="02040503050406030204" pitchFamily="18" charset="0"/>
              <a:ea typeface="Cambria" panose="02040503050406030204" pitchFamily="18" charset="0"/>
            </a:endParaRPr>
          </a:p>
          <a:p>
            <a:r>
              <a:rPr lang="el-GR" sz="2000" dirty="0">
                <a:solidFill>
                  <a:prstClr val="black"/>
                </a:solidFill>
                <a:latin typeface="Cambria" panose="02040503050406030204" pitchFamily="18" charset="0"/>
                <a:ea typeface="Cambria" panose="02040503050406030204" pitchFamily="18" charset="0"/>
              </a:rPr>
              <a:t>Ελεύθερο εμπόριο με τους εξής ορούς:</a:t>
            </a:r>
          </a:p>
          <a:p>
            <a:pPr marL="457200" lvl="1" indent="0">
              <a:buNone/>
            </a:pPr>
            <a:r>
              <a:rPr lang="el-GR" sz="1800" dirty="0">
                <a:solidFill>
                  <a:prstClr val="black"/>
                </a:solidFill>
                <a:latin typeface="Cambria" panose="02040503050406030204" pitchFamily="18" charset="0"/>
                <a:ea typeface="Cambria" panose="02040503050406030204" pitchFamily="18" charset="0"/>
              </a:rPr>
              <a:t>Α) Ανταλλαγή </a:t>
            </a:r>
            <a:r>
              <a:rPr lang="el-GR" sz="1800" dirty="0">
                <a:solidFill>
                  <a:srgbClr val="FF0000"/>
                </a:solidFill>
                <a:latin typeface="Cambria" panose="02040503050406030204" pitchFamily="18" charset="0"/>
                <a:ea typeface="Cambria" panose="02040503050406030204" pitchFamily="18" charset="0"/>
              </a:rPr>
              <a:t>3 βαρελιών κρασιού </a:t>
            </a:r>
            <a:r>
              <a:rPr lang="el-GR" sz="1800" dirty="0">
                <a:solidFill>
                  <a:prstClr val="black"/>
                </a:solidFill>
                <a:latin typeface="Cambria" panose="02040503050406030204" pitchFamily="18" charset="0"/>
                <a:ea typeface="Cambria" panose="02040503050406030204" pitchFamily="18" charset="0"/>
              </a:rPr>
              <a:t>για </a:t>
            </a:r>
            <a:r>
              <a:rPr lang="el-GR" sz="1800" dirty="0">
                <a:solidFill>
                  <a:srgbClr val="FF0000"/>
                </a:solidFill>
                <a:latin typeface="Cambria" panose="02040503050406030204" pitchFamily="18" charset="0"/>
                <a:ea typeface="Cambria" panose="02040503050406030204" pitchFamily="18" charset="0"/>
              </a:rPr>
              <a:t>3 δέματα υφάσματος</a:t>
            </a:r>
            <a:r>
              <a:rPr lang="el-GR" sz="1800" dirty="0">
                <a:solidFill>
                  <a:prstClr val="black"/>
                </a:solidFill>
                <a:latin typeface="Cambria" panose="02040503050406030204" pitchFamily="18" charset="0"/>
                <a:ea typeface="Cambria" panose="02040503050406030204" pitchFamily="18" charset="0"/>
              </a:rPr>
              <a:t>.</a:t>
            </a:r>
            <a:r>
              <a:rPr lang="en-GB" sz="1800" dirty="0">
                <a:solidFill>
                  <a:prstClr val="black"/>
                </a:solidFill>
                <a:latin typeface="Cambria" panose="02040503050406030204" pitchFamily="18" charset="0"/>
                <a:ea typeface="Cambria" panose="02040503050406030204" pitchFamily="18" charset="0"/>
              </a:rPr>
              <a:t> </a:t>
            </a:r>
          </a:p>
          <a:p>
            <a:pPr lvl="1"/>
            <a:r>
              <a:rPr lang="el-GR" sz="1800" dirty="0">
                <a:solidFill>
                  <a:prstClr val="black"/>
                </a:solidFill>
                <a:latin typeface="Cambria" panose="02040503050406030204" pitchFamily="18" charset="0"/>
                <a:ea typeface="Cambria" panose="02040503050406030204" pitchFamily="18" charset="0"/>
              </a:rPr>
              <a:t>Η Πορτογαλία παράγει </a:t>
            </a:r>
            <a:r>
              <a:rPr lang="en-GB" sz="1800" dirty="0">
                <a:solidFill>
                  <a:prstClr val="black"/>
                </a:solidFill>
                <a:latin typeface="Cambria" panose="02040503050406030204" pitchFamily="18" charset="0"/>
                <a:ea typeface="Cambria" panose="02040503050406030204" pitchFamily="18" charset="0"/>
              </a:rPr>
              <a:t>22</a:t>
            </a:r>
            <a:r>
              <a:rPr lang="el-GR" sz="1800" dirty="0">
                <a:solidFill>
                  <a:prstClr val="black"/>
                </a:solidFill>
                <a:latin typeface="Cambria" panose="02040503050406030204" pitchFamily="18" charset="0"/>
                <a:ea typeface="Cambria" panose="02040503050406030204" pitchFamily="18" charset="0"/>
              </a:rPr>
              <a:t>,</a:t>
            </a:r>
            <a:r>
              <a:rPr lang="en-GB" sz="1800" dirty="0">
                <a:solidFill>
                  <a:prstClr val="black"/>
                </a:solidFill>
                <a:latin typeface="Cambria" panose="02040503050406030204" pitchFamily="18" charset="0"/>
                <a:ea typeface="Cambria" panose="02040503050406030204" pitchFamily="18" charset="0"/>
              </a:rPr>
              <a:t>5 </a:t>
            </a:r>
            <a:r>
              <a:rPr lang="el-GR" sz="1800" dirty="0">
                <a:solidFill>
                  <a:prstClr val="black"/>
                </a:solidFill>
                <a:latin typeface="Cambria" panose="02040503050406030204" pitchFamily="18" charset="0"/>
                <a:ea typeface="Cambria" panose="02040503050406030204" pitchFamily="18" charset="0"/>
              </a:rPr>
              <a:t>βαρέλια</a:t>
            </a:r>
            <a:r>
              <a:rPr lang="en-GB" sz="1800" dirty="0">
                <a:solidFill>
                  <a:prstClr val="black"/>
                </a:solidFill>
                <a:latin typeface="Cambria" panose="02040503050406030204" pitchFamily="18" charset="0"/>
                <a:ea typeface="Cambria" panose="02040503050406030204" pitchFamily="18" charset="0"/>
              </a:rPr>
              <a:t>, </a:t>
            </a:r>
            <a:r>
              <a:rPr lang="el-GR" sz="1800" dirty="0">
                <a:solidFill>
                  <a:prstClr val="black"/>
                </a:solidFill>
                <a:latin typeface="Cambria" panose="02040503050406030204" pitchFamily="18" charset="0"/>
                <a:ea typeface="Cambria" panose="02040503050406030204" pitchFamily="18" charset="0"/>
              </a:rPr>
              <a:t>ανταλλάσσει</a:t>
            </a:r>
            <a:r>
              <a:rPr lang="en-GB" sz="1800" dirty="0">
                <a:solidFill>
                  <a:prstClr val="black"/>
                </a:solidFill>
                <a:latin typeface="Cambria" panose="02040503050406030204" pitchFamily="18" charset="0"/>
                <a:ea typeface="Cambria" panose="02040503050406030204" pitchFamily="18" charset="0"/>
              </a:rPr>
              <a:t> 3 </a:t>
            </a:r>
            <a:r>
              <a:rPr lang="el-GR" sz="1800" dirty="0">
                <a:solidFill>
                  <a:prstClr val="black"/>
                </a:solidFill>
                <a:latin typeface="Cambria" panose="02040503050406030204" pitchFamily="18" charset="0"/>
                <a:ea typeface="Cambria" panose="02040503050406030204" pitchFamily="18" charset="0"/>
              </a:rPr>
              <a:t>εξ αυτών με δέματα υφάσματος και έχει μετά την ανταλλαγή 3 δέματα υφάσματος και</a:t>
            </a:r>
            <a:r>
              <a:rPr lang="en-GB" sz="1800" dirty="0">
                <a:solidFill>
                  <a:prstClr val="black"/>
                </a:solidFill>
                <a:latin typeface="Cambria" panose="02040503050406030204" pitchFamily="18" charset="0"/>
                <a:ea typeface="Cambria" panose="02040503050406030204" pitchFamily="18" charset="0"/>
              </a:rPr>
              <a:t> </a:t>
            </a:r>
            <a:r>
              <a:rPr lang="en-GB" sz="1800" dirty="0">
                <a:solidFill>
                  <a:srgbClr val="FF0000"/>
                </a:solidFill>
                <a:latin typeface="Cambria" panose="02040503050406030204" pitchFamily="18" charset="0"/>
                <a:ea typeface="Cambria" panose="02040503050406030204" pitchFamily="18" charset="0"/>
              </a:rPr>
              <a:t>19</a:t>
            </a:r>
            <a:r>
              <a:rPr lang="el-GR" sz="1800" dirty="0">
                <a:solidFill>
                  <a:srgbClr val="FF0000"/>
                </a:solidFill>
                <a:latin typeface="Cambria" panose="02040503050406030204" pitchFamily="18" charset="0"/>
                <a:ea typeface="Cambria" panose="02040503050406030204" pitchFamily="18" charset="0"/>
              </a:rPr>
              <a:t>,</a:t>
            </a:r>
            <a:r>
              <a:rPr lang="en-GB" sz="1800" dirty="0">
                <a:solidFill>
                  <a:srgbClr val="FF0000"/>
                </a:solidFill>
                <a:latin typeface="Cambria" panose="02040503050406030204" pitchFamily="18" charset="0"/>
                <a:ea typeface="Cambria" panose="02040503050406030204" pitchFamily="18" charset="0"/>
              </a:rPr>
              <a:t>5 </a:t>
            </a:r>
            <a:r>
              <a:rPr lang="el-GR" sz="1800" dirty="0">
                <a:solidFill>
                  <a:srgbClr val="FF0000"/>
                </a:solidFill>
                <a:latin typeface="Cambria" panose="02040503050406030204" pitchFamily="18" charset="0"/>
                <a:ea typeface="Cambria" panose="02040503050406030204" pitchFamily="18" charset="0"/>
              </a:rPr>
              <a:t>βαρέλια κρασιού</a:t>
            </a:r>
            <a:r>
              <a:rPr lang="en-GB" sz="1800" dirty="0">
                <a:solidFill>
                  <a:prstClr val="black"/>
                </a:solidFill>
                <a:latin typeface="Cambria" panose="02040503050406030204" pitchFamily="18" charset="0"/>
                <a:ea typeface="Cambria" panose="02040503050406030204" pitchFamily="18" charset="0"/>
              </a:rPr>
              <a:t>. </a:t>
            </a:r>
            <a:r>
              <a:rPr lang="el-GR" sz="1800" b="1" dirty="0">
                <a:solidFill>
                  <a:prstClr val="black"/>
                </a:solidFill>
                <a:latin typeface="Cambria" panose="02040503050406030204" pitchFamily="18" charset="0"/>
                <a:ea typeface="Cambria" panose="02040503050406030204" pitchFamily="18" charset="0"/>
              </a:rPr>
              <a:t>Η Πορτογαλία επωφελήθηκε από το ελεύθερο εμπόριο</a:t>
            </a:r>
            <a:r>
              <a:rPr lang="en-GB" sz="1800" b="1" dirty="0">
                <a:solidFill>
                  <a:prstClr val="black"/>
                </a:solidFill>
                <a:latin typeface="Cambria" panose="02040503050406030204" pitchFamily="18" charset="0"/>
                <a:ea typeface="Cambria" panose="02040503050406030204" pitchFamily="18" charset="0"/>
              </a:rPr>
              <a:t>. </a:t>
            </a:r>
          </a:p>
          <a:p>
            <a:pPr lvl="1"/>
            <a:r>
              <a:rPr lang="el-GR" sz="1800" dirty="0">
                <a:solidFill>
                  <a:prstClr val="black"/>
                </a:solidFill>
                <a:latin typeface="Cambria" panose="02040503050406030204" pitchFamily="18" charset="0"/>
                <a:ea typeface="Cambria" panose="02040503050406030204" pitchFamily="18" charset="0"/>
              </a:rPr>
              <a:t>Η Αγγλία παράγει 6 δέματα υφάσματος και 10 βαρέλια κρασιού. Μετά την ανταλλαγή έχει 3 δέματα υφάσματος και </a:t>
            </a:r>
            <a:r>
              <a:rPr lang="el-GR" sz="1800" dirty="0">
                <a:solidFill>
                  <a:srgbClr val="FF0000"/>
                </a:solidFill>
                <a:latin typeface="Cambria" panose="02040503050406030204" pitchFamily="18" charset="0"/>
                <a:ea typeface="Cambria" panose="02040503050406030204" pitchFamily="18" charset="0"/>
              </a:rPr>
              <a:t>13 βαρέλια κρασιού</a:t>
            </a:r>
            <a:r>
              <a:rPr lang="en-GB" sz="1800" dirty="0">
                <a:solidFill>
                  <a:prstClr val="black"/>
                </a:solidFill>
                <a:latin typeface="Cambria" panose="02040503050406030204" pitchFamily="18" charset="0"/>
                <a:ea typeface="Cambria" panose="02040503050406030204" pitchFamily="18" charset="0"/>
              </a:rPr>
              <a:t>. </a:t>
            </a:r>
            <a:r>
              <a:rPr lang="el-GR" sz="1800" b="1" dirty="0">
                <a:solidFill>
                  <a:prstClr val="black"/>
                </a:solidFill>
                <a:latin typeface="Cambria" panose="02040503050406030204" pitchFamily="18" charset="0"/>
                <a:ea typeface="Cambria" panose="02040503050406030204" pitchFamily="18" charset="0"/>
              </a:rPr>
              <a:t>Και η Αγγλία επωφελείται από το ελεύθερο εμπόριο</a:t>
            </a:r>
            <a:r>
              <a:rPr lang="en-GB" sz="1800" dirty="0">
                <a:solidFill>
                  <a:prstClr val="black"/>
                </a:solidFill>
                <a:latin typeface="Cambria" panose="02040503050406030204" pitchFamily="18" charset="0"/>
                <a:ea typeface="Cambria" panose="02040503050406030204" pitchFamily="18" charset="0"/>
              </a:rPr>
              <a:t>. </a:t>
            </a:r>
            <a:endParaRPr lang="en-GB" sz="2000" dirty="0">
              <a:latin typeface="Cambria" panose="02040503050406030204" pitchFamily="18" charset="0"/>
              <a:ea typeface="Cambria" panose="02040503050406030204" pitchFamily="18" charset="0"/>
            </a:endParaRPr>
          </a:p>
          <a:p>
            <a:endParaRPr lang="en-GB" sz="2400" dirty="0">
              <a:latin typeface="Cambria" panose="02040503050406030204" pitchFamily="18" charset="0"/>
              <a:ea typeface="Cambria" panose="02040503050406030204" pitchFamily="18" charset="0"/>
            </a:endParaRPr>
          </a:p>
        </p:txBody>
      </p:sp>
      <p:sp>
        <p:nvSpPr>
          <p:cNvPr id="4" name="Slide Number Placeholder 3"/>
          <p:cNvSpPr>
            <a:spLocks noGrp="1"/>
          </p:cNvSpPr>
          <p:nvPr>
            <p:ph type="sldNum" sz="quarter" idx="12"/>
          </p:nvPr>
        </p:nvSpPr>
        <p:spPr/>
        <p:txBody>
          <a:bodyPr/>
          <a:lstStyle/>
          <a:p>
            <a:fld id="{4E3D0E19-D375-4F0C-9920-96693C9885B6}" type="slidenum">
              <a:rPr lang="en-GB" smtClean="0"/>
              <a:t>7</a:t>
            </a:fld>
            <a:endParaRPr lang="en-GB"/>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1181" y="701246"/>
            <a:ext cx="8529637" cy="42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7134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B7DC8-6A00-AE51-102B-4FBB5A9B881C}"/>
              </a:ext>
            </a:extLst>
          </p:cNvPr>
          <p:cNvSpPr>
            <a:spLocks noGrp="1"/>
          </p:cNvSpPr>
          <p:nvPr>
            <p:ph type="title"/>
          </p:nvPr>
        </p:nvSpPr>
        <p:spPr/>
        <p:txBody>
          <a:bodyPr/>
          <a:lstStyle/>
          <a:p>
            <a:r>
              <a:rPr lang="el-GR" dirty="0">
                <a:solidFill>
                  <a:srgbClr val="FF0000"/>
                </a:solidFill>
              </a:rPr>
              <a:t>Η συμφωνία καθορίζει τα επιμέρους κέρδη</a:t>
            </a:r>
            <a:endParaRPr lang="en-GB" dirty="0">
              <a:solidFill>
                <a:srgbClr val="FF0000"/>
              </a:solidFill>
            </a:endParaRPr>
          </a:p>
        </p:txBody>
      </p:sp>
      <p:sp>
        <p:nvSpPr>
          <p:cNvPr id="3" name="Content Placeholder 2">
            <a:extLst>
              <a:ext uri="{FF2B5EF4-FFF2-40B4-BE49-F238E27FC236}">
                <a16:creationId xmlns:a16="http://schemas.microsoft.com/office/drawing/2014/main" id="{12DA9575-1473-D782-8578-36940F187866}"/>
              </a:ext>
            </a:extLst>
          </p:cNvPr>
          <p:cNvSpPr>
            <a:spLocks noGrp="1"/>
          </p:cNvSpPr>
          <p:nvPr>
            <p:ph idx="1"/>
          </p:nvPr>
        </p:nvSpPr>
        <p:spPr>
          <a:xfrm>
            <a:off x="838200" y="1498600"/>
            <a:ext cx="10515600" cy="4678363"/>
          </a:xfrm>
        </p:spPr>
        <p:txBody>
          <a:bodyPr>
            <a:normAutofit fontScale="92500" lnSpcReduction="20000"/>
          </a:bodyPr>
          <a:lstStyle/>
          <a:p>
            <a:pPr marL="0" indent="0">
              <a:buNone/>
            </a:pPr>
            <a:endParaRPr lang="el-GR" dirty="0">
              <a:latin typeface="Cambria" panose="02040503050406030204" pitchFamily="18" charset="0"/>
              <a:ea typeface="Cambria" panose="02040503050406030204" pitchFamily="18" charset="0"/>
            </a:endParaRPr>
          </a:p>
          <a:p>
            <a:pPr marL="0" indent="0">
              <a:buNone/>
            </a:pPr>
            <a:r>
              <a:rPr lang="el-GR" dirty="0">
                <a:latin typeface="Cambria" panose="02040503050406030204" pitchFamily="18" charset="0"/>
                <a:ea typeface="Cambria" panose="02040503050406030204" pitchFamily="18" charset="0"/>
              </a:rPr>
              <a:t>Β) Ανταλλαγή </a:t>
            </a:r>
            <a:r>
              <a:rPr lang="el-GR" dirty="0">
                <a:solidFill>
                  <a:srgbClr val="FF0000"/>
                </a:solidFill>
                <a:latin typeface="Cambria" panose="02040503050406030204" pitchFamily="18" charset="0"/>
                <a:ea typeface="Cambria" panose="02040503050406030204" pitchFamily="18" charset="0"/>
              </a:rPr>
              <a:t>3,25 βαρελιών κρασιού </a:t>
            </a:r>
            <a:r>
              <a:rPr lang="el-GR" dirty="0">
                <a:latin typeface="Cambria" panose="02040503050406030204" pitchFamily="18" charset="0"/>
                <a:ea typeface="Cambria" panose="02040503050406030204" pitchFamily="18" charset="0"/>
              </a:rPr>
              <a:t>για </a:t>
            </a:r>
            <a:r>
              <a:rPr lang="el-GR" dirty="0">
                <a:solidFill>
                  <a:srgbClr val="FF0000"/>
                </a:solidFill>
                <a:latin typeface="Cambria" panose="02040503050406030204" pitchFamily="18" charset="0"/>
                <a:ea typeface="Cambria" panose="02040503050406030204" pitchFamily="18" charset="0"/>
              </a:rPr>
              <a:t>3 δέματα υφάσματος</a:t>
            </a:r>
            <a:r>
              <a:rPr lang="el-GR" dirty="0">
                <a:latin typeface="Cambria" panose="02040503050406030204" pitchFamily="18" charset="0"/>
                <a:ea typeface="Cambria" panose="02040503050406030204" pitchFamily="18" charset="0"/>
              </a:rPr>
              <a:t>.</a:t>
            </a:r>
          </a:p>
          <a:p>
            <a:pPr lvl="1"/>
            <a:r>
              <a:rPr lang="el-GR" dirty="0">
                <a:latin typeface="Cambria" panose="02040503050406030204" pitchFamily="18" charset="0"/>
                <a:ea typeface="Cambria" panose="02040503050406030204" pitchFamily="18" charset="0"/>
              </a:rPr>
              <a:t>Η Αγγλία παράγει ύφασμα και το ανταλλάσσει για 3,25 βαρέλια. Μετά την ανταλλαγή έχουμε</a:t>
            </a:r>
          </a:p>
          <a:p>
            <a:pPr lvl="2"/>
            <a:r>
              <a:rPr lang="el-GR" dirty="0">
                <a:latin typeface="Cambria" panose="02040503050406030204" pitchFamily="18" charset="0"/>
                <a:ea typeface="Cambria" panose="02040503050406030204" pitchFamily="18" charset="0"/>
              </a:rPr>
              <a:t>Αγγλία</a:t>
            </a:r>
            <a:r>
              <a:rPr lang="en-US" dirty="0">
                <a:latin typeface="Cambria" panose="02040503050406030204" pitchFamily="18" charset="0"/>
                <a:ea typeface="Cambria" panose="02040503050406030204" pitchFamily="18" charset="0"/>
              </a:rPr>
              <a:t>		w=13</a:t>
            </a:r>
            <a:r>
              <a:rPr lang="el-GR" dirty="0">
                <a:latin typeface="Cambria" panose="02040503050406030204" pitchFamily="18" charset="0"/>
                <a:ea typeface="Cambria" panose="02040503050406030204" pitchFamily="18" charset="0"/>
              </a:rPr>
              <a:t>,</a:t>
            </a:r>
            <a:r>
              <a:rPr lang="en-US" dirty="0">
                <a:latin typeface="Cambria" panose="02040503050406030204" pitchFamily="18" charset="0"/>
                <a:ea typeface="Cambria" panose="02040503050406030204" pitchFamily="18" charset="0"/>
              </a:rPr>
              <a:t>25             	c=3</a:t>
            </a:r>
            <a:r>
              <a:rPr lang="el-GR" dirty="0">
                <a:latin typeface="Cambria" panose="02040503050406030204" pitchFamily="18" charset="0"/>
                <a:ea typeface="Cambria" panose="02040503050406030204" pitchFamily="18" charset="0"/>
              </a:rPr>
              <a:t> </a:t>
            </a:r>
          </a:p>
          <a:p>
            <a:pPr lvl="2"/>
            <a:r>
              <a:rPr lang="el-GR" dirty="0">
                <a:latin typeface="Cambria" panose="02040503050406030204" pitchFamily="18" charset="0"/>
                <a:ea typeface="Cambria" panose="02040503050406030204" pitchFamily="18" charset="0"/>
              </a:rPr>
              <a:t>Πορτογαλία</a:t>
            </a:r>
            <a:r>
              <a:rPr lang="en-US" dirty="0">
                <a:latin typeface="Cambria" panose="02040503050406030204" pitchFamily="18" charset="0"/>
                <a:ea typeface="Cambria" panose="02040503050406030204" pitchFamily="18" charset="0"/>
              </a:rPr>
              <a:t> 		w=19</a:t>
            </a:r>
            <a:r>
              <a:rPr lang="el-GR" dirty="0">
                <a:latin typeface="Cambria" panose="02040503050406030204" pitchFamily="18" charset="0"/>
                <a:ea typeface="Cambria" panose="02040503050406030204" pitchFamily="18" charset="0"/>
              </a:rPr>
              <a:t>,</a:t>
            </a:r>
            <a:r>
              <a:rPr lang="en-US" dirty="0">
                <a:latin typeface="Cambria" panose="02040503050406030204" pitchFamily="18" charset="0"/>
                <a:ea typeface="Cambria" panose="02040503050406030204" pitchFamily="18" charset="0"/>
              </a:rPr>
              <a:t>25 	c=3</a:t>
            </a:r>
            <a:endParaRPr lang="el-GR" dirty="0">
              <a:latin typeface="Cambria" panose="02040503050406030204" pitchFamily="18" charset="0"/>
              <a:ea typeface="Cambria" panose="02040503050406030204" pitchFamily="18" charset="0"/>
            </a:endParaRPr>
          </a:p>
          <a:p>
            <a:pPr lvl="1"/>
            <a:r>
              <a:rPr lang="el-GR" dirty="0">
                <a:latin typeface="Cambria" panose="02040503050406030204" pitchFamily="18" charset="0"/>
                <a:ea typeface="Cambria" panose="02040503050406030204" pitchFamily="18" charset="0"/>
              </a:rPr>
              <a:t>Και οι δυο χώρες επωφελούνται από το εμπόριο αλλά </a:t>
            </a:r>
            <a:r>
              <a:rPr lang="el-GR" b="1" dirty="0">
                <a:solidFill>
                  <a:srgbClr val="FF0000"/>
                </a:solidFill>
                <a:latin typeface="Cambria" panose="02040503050406030204" pitchFamily="18" charset="0"/>
                <a:ea typeface="Cambria" panose="02040503050406030204" pitchFamily="18" charset="0"/>
              </a:rPr>
              <a:t>για την Πορτογαλία η σύμβαση Α είναι πιο επωφελής</a:t>
            </a:r>
            <a:r>
              <a:rPr lang="el-GR" dirty="0">
                <a:latin typeface="Cambria" panose="02040503050406030204" pitchFamily="18" charset="0"/>
                <a:ea typeface="Cambria" panose="02040503050406030204" pitchFamily="18" charset="0"/>
              </a:rPr>
              <a:t>.</a:t>
            </a:r>
          </a:p>
          <a:p>
            <a:pPr marL="457200" lvl="1" indent="0">
              <a:buNone/>
            </a:pPr>
            <a:endParaRPr lang="el-GR" dirty="0">
              <a:latin typeface="Cambria" panose="02040503050406030204" pitchFamily="18" charset="0"/>
              <a:ea typeface="Cambria" panose="02040503050406030204" pitchFamily="18" charset="0"/>
            </a:endParaRPr>
          </a:p>
          <a:p>
            <a:pPr marL="0" indent="0">
              <a:buNone/>
            </a:pPr>
            <a:r>
              <a:rPr lang="el-GR" dirty="0">
                <a:latin typeface="Cambria" panose="02040503050406030204" pitchFamily="18" charset="0"/>
                <a:ea typeface="Cambria" panose="02040503050406030204" pitchFamily="18" charset="0"/>
              </a:rPr>
              <a:t>Γ) Ανταλλαγή </a:t>
            </a:r>
            <a:r>
              <a:rPr lang="el-GR" dirty="0">
                <a:solidFill>
                  <a:srgbClr val="FF0000"/>
                </a:solidFill>
                <a:latin typeface="Cambria" panose="02040503050406030204" pitchFamily="18" charset="0"/>
                <a:ea typeface="Cambria" panose="02040503050406030204" pitchFamily="18" charset="0"/>
              </a:rPr>
              <a:t>2,8 βαρελιών κρασιού </a:t>
            </a:r>
            <a:r>
              <a:rPr lang="el-GR" dirty="0">
                <a:latin typeface="Cambria" panose="02040503050406030204" pitchFamily="18" charset="0"/>
                <a:ea typeface="Cambria" panose="02040503050406030204" pitchFamily="18" charset="0"/>
              </a:rPr>
              <a:t>για </a:t>
            </a:r>
            <a:r>
              <a:rPr lang="el-GR" dirty="0">
                <a:solidFill>
                  <a:srgbClr val="FF0000"/>
                </a:solidFill>
                <a:latin typeface="Cambria" panose="02040503050406030204" pitchFamily="18" charset="0"/>
                <a:ea typeface="Cambria" panose="02040503050406030204" pitchFamily="18" charset="0"/>
              </a:rPr>
              <a:t>3 δέματα υφάσματος</a:t>
            </a:r>
            <a:r>
              <a:rPr lang="el-GR" dirty="0">
                <a:latin typeface="Cambria" panose="02040503050406030204" pitchFamily="18" charset="0"/>
                <a:ea typeface="Cambria" panose="02040503050406030204" pitchFamily="18" charset="0"/>
              </a:rPr>
              <a:t>.</a:t>
            </a:r>
          </a:p>
          <a:p>
            <a:pPr lvl="1"/>
            <a:r>
              <a:rPr lang="el-GR" dirty="0">
                <a:latin typeface="Cambria" panose="02040503050406030204" pitchFamily="18" charset="0"/>
                <a:ea typeface="Cambria" panose="02040503050406030204" pitchFamily="18" charset="0"/>
              </a:rPr>
              <a:t>Η Αγγλία παράγει ύφασμα και το ανταλλάσσει για 2,8 βαρέλια. Μετά την ανταλλαγή έχουμε</a:t>
            </a:r>
          </a:p>
          <a:p>
            <a:pPr lvl="2"/>
            <a:r>
              <a:rPr lang="el-GR" dirty="0">
                <a:latin typeface="Cambria" panose="02040503050406030204" pitchFamily="18" charset="0"/>
                <a:ea typeface="Cambria" panose="02040503050406030204" pitchFamily="18" charset="0"/>
              </a:rPr>
              <a:t>Αγγλία</a:t>
            </a:r>
            <a:r>
              <a:rPr lang="en-US" dirty="0">
                <a:latin typeface="Cambria" panose="02040503050406030204" pitchFamily="18" charset="0"/>
                <a:ea typeface="Cambria" panose="02040503050406030204" pitchFamily="18" charset="0"/>
              </a:rPr>
              <a:t>		w=1</a:t>
            </a:r>
            <a:r>
              <a:rPr lang="el-GR" dirty="0">
                <a:latin typeface="Cambria" panose="02040503050406030204" pitchFamily="18" charset="0"/>
                <a:ea typeface="Cambria" panose="02040503050406030204" pitchFamily="18" charset="0"/>
              </a:rPr>
              <a:t>2,8</a:t>
            </a:r>
            <a:r>
              <a:rPr lang="en-US" dirty="0">
                <a:latin typeface="Cambria" panose="02040503050406030204" pitchFamily="18" charset="0"/>
                <a:ea typeface="Cambria" panose="02040503050406030204" pitchFamily="18" charset="0"/>
              </a:rPr>
              <a:t>             	c=3</a:t>
            </a:r>
            <a:r>
              <a:rPr lang="el-GR" dirty="0">
                <a:latin typeface="Cambria" panose="02040503050406030204" pitchFamily="18" charset="0"/>
                <a:ea typeface="Cambria" panose="02040503050406030204" pitchFamily="18" charset="0"/>
              </a:rPr>
              <a:t> </a:t>
            </a:r>
          </a:p>
          <a:p>
            <a:pPr lvl="2"/>
            <a:r>
              <a:rPr lang="el-GR" dirty="0">
                <a:latin typeface="Cambria" panose="02040503050406030204" pitchFamily="18" charset="0"/>
                <a:ea typeface="Cambria" panose="02040503050406030204" pitchFamily="18" charset="0"/>
              </a:rPr>
              <a:t>Πορτογαλία</a:t>
            </a:r>
            <a:r>
              <a:rPr lang="en-US" dirty="0">
                <a:latin typeface="Cambria" panose="02040503050406030204" pitchFamily="18" charset="0"/>
                <a:ea typeface="Cambria" panose="02040503050406030204" pitchFamily="18" charset="0"/>
              </a:rPr>
              <a:t> 		w=19</a:t>
            </a:r>
            <a:r>
              <a:rPr lang="el-GR" dirty="0">
                <a:latin typeface="Cambria" panose="02040503050406030204" pitchFamily="18" charset="0"/>
                <a:ea typeface="Cambria" panose="02040503050406030204" pitchFamily="18" charset="0"/>
              </a:rPr>
              <a:t>,7	</a:t>
            </a:r>
            <a:r>
              <a:rPr lang="en-US" dirty="0">
                <a:latin typeface="Cambria" panose="02040503050406030204" pitchFamily="18" charset="0"/>
                <a:ea typeface="Cambria" panose="02040503050406030204" pitchFamily="18" charset="0"/>
              </a:rPr>
              <a:t> 	c=3</a:t>
            </a:r>
            <a:endParaRPr lang="el-GR" dirty="0">
              <a:latin typeface="Cambria" panose="02040503050406030204" pitchFamily="18" charset="0"/>
              <a:ea typeface="Cambria" panose="02040503050406030204" pitchFamily="18" charset="0"/>
            </a:endParaRPr>
          </a:p>
          <a:p>
            <a:pPr lvl="1"/>
            <a:r>
              <a:rPr lang="el-GR" dirty="0">
                <a:latin typeface="Cambria" panose="02040503050406030204" pitchFamily="18" charset="0"/>
                <a:ea typeface="Cambria" panose="02040503050406030204" pitchFamily="18" charset="0"/>
              </a:rPr>
              <a:t>Και οι δυο χώρες επωφελούνται από το εμπόριο αλλά για την </a:t>
            </a:r>
            <a:r>
              <a:rPr lang="el-GR" b="1" dirty="0">
                <a:solidFill>
                  <a:srgbClr val="FF0000"/>
                </a:solidFill>
                <a:latin typeface="Cambria" panose="02040503050406030204" pitchFamily="18" charset="0"/>
                <a:ea typeface="Cambria" panose="02040503050406030204" pitchFamily="18" charset="0"/>
              </a:rPr>
              <a:t>Αγγλία η σύμβαση Α ή η Β είναι πιο επωφελής.</a:t>
            </a:r>
          </a:p>
          <a:p>
            <a:pPr marL="0" indent="0">
              <a:buNone/>
            </a:pPr>
            <a:endParaRPr lang="en-GB"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09244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0" end="1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BB026-8689-7434-2B06-C4F1D5F41E09}"/>
              </a:ext>
            </a:extLst>
          </p:cNvPr>
          <p:cNvSpPr>
            <a:spLocks noGrp="1"/>
          </p:cNvSpPr>
          <p:nvPr>
            <p:ph type="title"/>
          </p:nvPr>
        </p:nvSpPr>
        <p:spPr>
          <a:xfrm>
            <a:off x="838200" y="365126"/>
            <a:ext cx="10515600" cy="1048808"/>
          </a:xfrm>
        </p:spPr>
        <p:txBody>
          <a:bodyPr/>
          <a:lstStyle/>
          <a:p>
            <a:pPr algn="ctr"/>
            <a:r>
              <a:rPr lang="el-GR" dirty="0">
                <a:solidFill>
                  <a:srgbClr val="FF0000"/>
                </a:solidFill>
              </a:rPr>
              <a:t>Ειδίκευση και εμπορικά κέρδη</a:t>
            </a:r>
            <a:endParaRPr lang="en-GB" dirty="0">
              <a:solidFill>
                <a:srgbClr val="FF0000"/>
              </a:solidFill>
            </a:endParaRPr>
          </a:p>
        </p:txBody>
      </p:sp>
      <p:sp>
        <p:nvSpPr>
          <p:cNvPr id="3" name="Content Placeholder 2">
            <a:extLst>
              <a:ext uri="{FF2B5EF4-FFF2-40B4-BE49-F238E27FC236}">
                <a16:creationId xmlns:a16="http://schemas.microsoft.com/office/drawing/2014/main" id="{84AB4B27-4B41-7F95-2380-7ACE5C3C3E9A}"/>
              </a:ext>
            </a:extLst>
          </p:cNvPr>
          <p:cNvSpPr>
            <a:spLocks noGrp="1"/>
          </p:cNvSpPr>
          <p:nvPr>
            <p:ph idx="1"/>
          </p:nvPr>
        </p:nvSpPr>
        <p:spPr>
          <a:xfrm>
            <a:off x="838200" y="1515533"/>
            <a:ext cx="10515600" cy="4661430"/>
          </a:xfrm>
        </p:spPr>
        <p:txBody>
          <a:bodyPr>
            <a:normAutofit fontScale="85000" lnSpcReduction="20000"/>
          </a:bodyPr>
          <a:lstStyle/>
          <a:p>
            <a:r>
              <a:rPr lang="el-GR" dirty="0">
                <a:latin typeface="Cambria" panose="02040503050406030204" pitchFamily="18" charset="0"/>
                <a:ea typeface="Cambria" panose="02040503050406030204" pitchFamily="18" charset="0"/>
              </a:rPr>
              <a:t>Τα κέρδη από την ειδίκευση και το εμπόριο βασίζονται στο </a:t>
            </a:r>
            <a:r>
              <a:rPr lang="el-GR" b="1" dirty="0">
                <a:solidFill>
                  <a:srgbClr val="FF0000"/>
                </a:solidFill>
                <a:latin typeface="Cambria" panose="02040503050406030204" pitchFamily="18" charset="0"/>
                <a:ea typeface="Cambria" panose="02040503050406030204" pitchFamily="18" charset="0"/>
              </a:rPr>
              <a:t>συγκριτικό</a:t>
            </a:r>
            <a:r>
              <a:rPr lang="el-GR" dirty="0">
                <a:latin typeface="Cambria" panose="02040503050406030204" pitchFamily="18" charset="0"/>
                <a:ea typeface="Cambria" panose="02040503050406030204" pitchFamily="18" charset="0"/>
              </a:rPr>
              <a:t> και όχι στο </a:t>
            </a:r>
            <a:r>
              <a:rPr lang="el-GR" b="1" dirty="0">
                <a:solidFill>
                  <a:srgbClr val="FF0000"/>
                </a:solidFill>
                <a:latin typeface="Cambria" panose="02040503050406030204" pitchFamily="18" charset="0"/>
                <a:ea typeface="Cambria" panose="02040503050406030204" pitchFamily="18" charset="0"/>
              </a:rPr>
              <a:t>απόλυτο</a:t>
            </a:r>
            <a:r>
              <a:rPr lang="el-GR" dirty="0">
                <a:latin typeface="Cambria" panose="02040503050406030204" pitchFamily="18" charset="0"/>
                <a:ea typeface="Cambria" panose="02040503050406030204" pitchFamily="18" charset="0"/>
              </a:rPr>
              <a:t> πλεονέκτημα.</a:t>
            </a:r>
          </a:p>
          <a:p>
            <a:endParaRPr lang="el-GR" dirty="0">
              <a:latin typeface="Cambria" panose="02040503050406030204" pitchFamily="18" charset="0"/>
              <a:ea typeface="Cambria" panose="02040503050406030204" pitchFamily="18" charset="0"/>
            </a:endParaRPr>
          </a:p>
          <a:p>
            <a:r>
              <a:rPr lang="el-GR" dirty="0">
                <a:latin typeface="Cambria" panose="02040503050406030204" pitchFamily="18" charset="0"/>
                <a:ea typeface="Cambria" panose="02040503050406030204" pitchFamily="18" charset="0"/>
              </a:rPr>
              <a:t>Η αύξηση της παραγωγής από την ειδίκευση απορρέει από τις </a:t>
            </a:r>
            <a:r>
              <a:rPr lang="el-GR" b="1" dirty="0">
                <a:solidFill>
                  <a:srgbClr val="FF0000"/>
                </a:solidFill>
                <a:latin typeface="Cambria" panose="02040503050406030204" pitchFamily="18" charset="0"/>
                <a:ea typeface="Cambria" panose="02040503050406030204" pitchFamily="18" charset="0"/>
              </a:rPr>
              <a:t>διαφορές του </a:t>
            </a:r>
            <a:r>
              <a:rPr lang="el-GR" b="1" i="1" dirty="0">
                <a:solidFill>
                  <a:srgbClr val="FF0000"/>
                </a:solidFill>
                <a:latin typeface="Cambria" panose="02040503050406030204" pitchFamily="18" charset="0"/>
                <a:ea typeface="Cambria" panose="02040503050406030204" pitchFamily="18" charset="0"/>
              </a:rPr>
              <a:t>σχετικού</a:t>
            </a:r>
            <a:r>
              <a:rPr lang="el-GR" b="1" dirty="0">
                <a:solidFill>
                  <a:srgbClr val="FF0000"/>
                </a:solidFill>
                <a:latin typeface="Cambria" panose="02040503050406030204" pitchFamily="18" charset="0"/>
                <a:ea typeface="Cambria" panose="02040503050406030204" pitchFamily="18" charset="0"/>
              </a:rPr>
              <a:t> κόστους παραγωγής</a:t>
            </a:r>
            <a:r>
              <a:rPr lang="el-GR" dirty="0">
                <a:latin typeface="Cambria" panose="02040503050406030204" pitchFamily="18" charset="0"/>
                <a:ea typeface="Cambria" panose="02040503050406030204" pitchFamily="18" charset="0"/>
              </a:rPr>
              <a:t>.</a:t>
            </a:r>
          </a:p>
          <a:p>
            <a:endParaRPr lang="el-GR" dirty="0">
              <a:latin typeface="Cambria" panose="02040503050406030204" pitchFamily="18" charset="0"/>
              <a:ea typeface="Cambria" panose="02040503050406030204" pitchFamily="18" charset="0"/>
            </a:endParaRPr>
          </a:p>
          <a:p>
            <a:r>
              <a:rPr lang="el-GR" dirty="0">
                <a:latin typeface="Cambria" panose="02040503050406030204" pitchFamily="18" charset="0"/>
                <a:ea typeface="Cambria" panose="02040503050406030204" pitchFamily="18" charset="0"/>
              </a:rPr>
              <a:t>Για το παράδειγμα θεωρούμε ότι </a:t>
            </a:r>
            <a:r>
              <a:rPr lang="el-GR" b="1" dirty="0">
                <a:latin typeface="Cambria" panose="02040503050406030204" pitchFamily="18" charset="0"/>
                <a:ea typeface="Cambria" panose="02040503050406030204" pitchFamily="18" charset="0"/>
              </a:rPr>
              <a:t>δεν  έχουμε εμπόριο σε κεφάλαιο ή κίνηση εργατών </a:t>
            </a:r>
            <a:r>
              <a:rPr lang="el-GR" dirty="0">
                <a:latin typeface="Cambria" panose="02040503050406030204" pitchFamily="18" charset="0"/>
                <a:ea typeface="Cambria" panose="02040503050406030204" pitchFamily="18" charset="0"/>
              </a:rPr>
              <a:t>μεταξύ των χωρών.  </a:t>
            </a:r>
          </a:p>
          <a:p>
            <a:endParaRPr lang="el-GR" dirty="0">
              <a:latin typeface="Cambria" panose="02040503050406030204" pitchFamily="18" charset="0"/>
              <a:ea typeface="Cambria" panose="02040503050406030204" pitchFamily="18" charset="0"/>
            </a:endParaRPr>
          </a:p>
          <a:p>
            <a:r>
              <a:rPr lang="el-GR" dirty="0">
                <a:latin typeface="Cambria" panose="02040503050406030204" pitchFamily="18" charset="0"/>
                <a:ea typeface="Cambria" panose="02040503050406030204" pitchFamily="18" charset="0"/>
              </a:rPr>
              <a:t>Στο πολύ απλό παράδειγμα που αναλύσαμε η </a:t>
            </a:r>
            <a:r>
              <a:rPr lang="el-GR" b="1" i="1" dirty="0">
                <a:latin typeface="Cambria" panose="02040503050406030204" pitchFamily="18" charset="0"/>
                <a:ea typeface="Cambria" panose="02040503050406030204" pitchFamily="18" charset="0"/>
              </a:rPr>
              <a:t>κατανομή του εμπορικού κέρδους  σε κάθε χώρα προκύπτει από την ‘</a:t>
            </a:r>
            <a:r>
              <a:rPr lang="el-GR" b="1" i="1" dirty="0">
                <a:solidFill>
                  <a:srgbClr val="FF0000"/>
                </a:solidFill>
                <a:latin typeface="Cambria" panose="02040503050406030204" pitchFamily="18" charset="0"/>
                <a:ea typeface="Cambria" panose="02040503050406030204" pitchFamily="18" charset="0"/>
              </a:rPr>
              <a:t>διακρατική</a:t>
            </a:r>
            <a:r>
              <a:rPr lang="el-GR" b="1" i="1" dirty="0">
                <a:latin typeface="Cambria" panose="02040503050406030204" pitchFamily="18" charset="0"/>
                <a:ea typeface="Cambria" panose="02040503050406030204" pitchFamily="18" charset="0"/>
              </a:rPr>
              <a:t>’ συμφωνία για τους όρους ανταλλαγής των δύο προϊόντων</a:t>
            </a:r>
            <a:r>
              <a:rPr lang="el-GR" dirty="0">
                <a:latin typeface="Cambria" panose="02040503050406030204" pitchFamily="18" charset="0"/>
                <a:ea typeface="Cambria" panose="02040503050406030204" pitchFamily="18" charset="0"/>
              </a:rPr>
              <a:t>. </a:t>
            </a:r>
          </a:p>
          <a:p>
            <a:pPr lvl="1"/>
            <a:r>
              <a:rPr lang="el-GR" dirty="0">
                <a:latin typeface="Cambria" panose="02040503050406030204" pitchFamily="18" charset="0"/>
                <a:ea typeface="Cambria" panose="02040503050406030204" pitchFamily="18" charset="0"/>
              </a:rPr>
              <a:t>Συνεπώς είναι </a:t>
            </a:r>
            <a:r>
              <a:rPr lang="el-GR" b="1" dirty="0">
                <a:solidFill>
                  <a:srgbClr val="FF0000"/>
                </a:solidFill>
                <a:latin typeface="Cambria" panose="02040503050406030204" pitchFamily="18" charset="0"/>
                <a:ea typeface="Cambria" panose="02040503050406030204" pitchFamily="18" charset="0"/>
              </a:rPr>
              <a:t>οικονομική και πολιτική απόφαση</a:t>
            </a:r>
            <a:r>
              <a:rPr lang="el-GR" dirty="0">
                <a:latin typeface="Cambria" panose="02040503050406030204" pitchFamily="18" charset="0"/>
                <a:ea typeface="Cambria" panose="02040503050406030204" pitchFamily="18" charset="0"/>
              </a:rPr>
              <a:t>, και έχει να κάνει και </a:t>
            </a:r>
            <a:r>
              <a:rPr lang="el-GR" b="1" dirty="0">
                <a:solidFill>
                  <a:srgbClr val="FF0000"/>
                </a:solidFill>
                <a:latin typeface="Cambria" panose="02040503050406030204" pitchFamily="18" charset="0"/>
                <a:ea typeface="Cambria" panose="02040503050406030204" pitchFamily="18" charset="0"/>
              </a:rPr>
              <a:t>με την ικανότητα της κάθε χώρας να επιβάλλει τους όρους που την συμφέρουν στην άλλη χώρα</a:t>
            </a:r>
            <a:r>
              <a:rPr lang="el-GR" dirty="0">
                <a:latin typeface="Cambria" panose="02040503050406030204" pitchFamily="18" charset="0"/>
                <a:ea typeface="Cambria" panose="02040503050406030204" pitchFamily="18" charset="0"/>
              </a:rPr>
              <a:t>. </a:t>
            </a:r>
          </a:p>
          <a:p>
            <a:endParaRPr lang="en-GB"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8120620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722562" y="409575"/>
            <a:ext cx="8568952" cy="548680"/>
          </a:xfrm>
        </p:spPr>
        <p:txBody>
          <a:bodyPr>
            <a:normAutofit fontScale="90000"/>
          </a:bodyPr>
          <a:lstStyle/>
          <a:p>
            <a:br>
              <a:rPr lang="el-GR" sz="3200" b="1" dirty="0">
                <a:solidFill>
                  <a:srgbClr val="FF0000"/>
                </a:solidFill>
                <a:latin typeface="Cambria" pitchFamily="18" charset="0"/>
              </a:rPr>
            </a:br>
            <a:r>
              <a:rPr lang="el-GR" sz="3200" b="1" dirty="0">
                <a:solidFill>
                  <a:srgbClr val="FF0000"/>
                </a:solidFill>
                <a:latin typeface="Cambria" pitchFamily="18" charset="0"/>
              </a:rPr>
              <a:t>Χαρακτηριστικά του υποδείγματος</a:t>
            </a:r>
            <a:br>
              <a:rPr lang="el-GR" sz="3200" b="1" dirty="0">
                <a:solidFill>
                  <a:srgbClr val="FF0000"/>
                </a:solidFill>
                <a:latin typeface="Cambria" pitchFamily="18" charset="0"/>
              </a:rPr>
            </a:br>
            <a:endParaRPr lang="el-GR" sz="3200" b="1" dirty="0">
              <a:solidFill>
                <a:srgbClr val="FF0000"/>
              </a:solidFill>
              <a:latin typeface="Cambria" pitchFamily="18" charset="0"/>
            </a:endParaRPr>
          </a:p>
        </p:txBody>
      </p:sp>
      <p:sp>
        <p:nvSpPr>
          <p:cNvPr id="3" name="Θέση περιεχομένου 2"/>
          <p:cNvSpPr>
            <a:spLocks noGrp="1"/>
          </p:cNvSpPr>
          <p:nvPr>
            <p:ph idx="1"/>
          </p:nvPr>
        </p:nvSpPr>
        <p:spPr>
          <a:xfrm>
            <a:off x="558800" y="1276350"/>
            <a:ext cx="10769600" cy="5465018"/>
          </a:xfrm>
        </p:spPr>
        <p:txBody>
          <a:bodyPr>
            <a:normAutofit/>
          </a:bodyPr>
          <a:lstStyle/>
          <a:p>
            <a:r>
              <a:rPr lang="el-GR" sz="2000" dirty="0">
                <a:latin typeface="Cambria" panose="02040503050406030204" pitchFamily="18" charset="0"/>
                <a:ea typeface="Cambria" panose="02040503050406030204" pitchFamily="18" charset="0"/>
              </a:rPr>
              <a:t>Φυσικές ποσότητες και όχι χρηματικά μεγέθη (τιμές).</a:t>
            </a:r>
          </a:p>
          <a:p>
            <a:r>
              <a:rPr lang="el-GR" sz="2000" dirty="0">
                <a:latin typeface="Cambria" panose="02040503050406030204" pitchFamily="18" charset="0"/>
                <a:ea typeface="Cambria" panose="02040503050406030204" pitchFamily="18" charset="0"/>
              </a:rPr>
              <a:t>Ένα αγαθό (εισροή, κεφαλαιουχικό αγαθό και εκροή-καταναλωτικό αγαθό).</a:t>
            </a:r>
          </a:p>
          <a:p>
            <a:r>
              <a:rPr lang="el-GR" sz="2000" dirty="0">
                <a:latin typeface="Cambria" panose="02040503050406030204" pitchFamily="18" charset="0"/>
                <a:ea typeface="Cambria" panose="02040503050406030204" pitchFamily="18" charset="0"/>
              </a:rPr>
              <a:t>Υπάρχει πλεόνασμα και αν ναι, ποιο είναι το μέγεθός του; Εξαρτάται από το πόσο παραγωγική είναι η τεχνολογία, πόσο εντατικά εργάζονται οι άμεσοι παραγωγοί και ποιο είναι το (εθιμικό, συνηθισμένο) βιοτικό επίπεδό τους (η αμοιβή των παραγωγών).</a:t>
            </a:r>
          </a:p>
          <a:p>
            <a:r>
              <a:rPr lang="el-GR" sz="2000" dirty="0">
                <a:latin typeface="Cambria" panose="02040503050406030204" pitchFamily="18" charset="0"/>
                <a:ea typeface="Cambria" panose="02040503050406030204" pitchFamily="18" charset="0"/>
              </a:rPr>
              <a:t>Ποιος αποκομίζει το πλεόνασμα; Από τις πιο σπουδαίες ερωτήσεις της Πολιτικής Οικονομίας.</a:t>
            </a:r>
          </a:p>
          <a:p>
            <a:r>
              <a:rPr lang="el-GR" sz="2000" dirty="0">
                <a:latin typeface="Cambria" panose="02040503050406030204" pitchFamily="18" charset="0"/>
                <a:ea typeface="Cambria" panose="02040503050406030204" pitchFamily="18" charset="0"/>
              </a:rPr>
              <a:t>Οι παραγωγοί/εργάτες δημιουργούν το συνολικό προϊόν και το πλεόνασμα αλλά το τελευταίο το ιδιοποιούνται οι ιδιοκτήτες/καπιταλιστές.</a:t>
            </a:r>
          </a:p>
          <a:p>
            <a:r>
              <a:rPr lang="el-GR" sz="2000" dirty="0">
                <a:latin typeface="Cambria" panose="02040503050406030204" pitchFamily="18" charset="0"/>
                <a:ea typeface="Cambria" panose="02040503050406030204" pitchFamily="18" charset="0"/>
              </a:rPr>
              <a:t>Οι παραγωγοί αποξενώνονται από το πλεόνασμα </a:t>
            </a:r>
            <a:r>
              <a:rPr lang="el-GR" sz="2000" dirty="0">
                <a:latin typeface="Cambria" panose="02040503050406030204" pitchFamily="18" charset="0"/>
                <a:ea typeface="Cambria" panose="02040503050406030204" pitchFamily="18" charset="0"/>
                <a:sym typeface="Wingdings" pitchFamily="2" charset="2"/>
              </a:rPr>
              <a:t> τάξεις και ταξικά οικονομικά συστήματα.</a:t>
            </a:r>
            <a:r>
              <a:rPr lang="el-GR" sz="2000" dirty="0">
                <a:latin typeface="Cambria" panose="02040503050406030204" pitchFamily="18" charset="0"/>
                <a:ea typeface="Cambria" panose="02040503050406030204" pitchFamily="18" charset="0"/>
              </a:rPr>
              <a:t> </a:t>
            </a:r>
          </a:p>
          <a:p>
            <a:pPr marL="0" indent="0">
              <a:buNone/>
            </a:pPr>
            <a:endParaRPr lang="el-GR" sz="2000" dirty="0">
              <a:latin typeface="Cambria" panose="02040503050406030204" pitchFamily="18" charset="0"/>
              <a:ea typeface="Cambria" panose="02040503050406030204" pitchFamily="18" charset="0"/>
            </a:endParaRPr>
          </a:p>
          <a:p>
            <a:pPr marL="0" indent="0">
              <a:buNone/>
            </a:pPr>
            <a:endParaRPr lang="el-GR" sz="20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0747834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524000" y="116632"/>
            <a:ext cx="9036496" cy="720080"/>
          </a:xfrm>
        </p:spPr>
        <p:txBody>
          <a:bodyPr>
            <a:noAutofit/>
          </a:bodyPr>
          <a:lstStyle/>
          <a:p>
            <a:r>
              <a:rPr lang="el-GR" sz="2400" b="1" dirty="0">
                <a:solidFill>
                  <a:srgbClr val="FF0000"/>
                </a:solidFill>
                <a:latin typeface="Cambria" pitchFamily="18" charset="0"/>
              </a:rPr>
              <a:t>Παραγωγή συνολικού προϊόντος και πλεονάσματος (</a:t>
            </a:r>
            <a:r>
              <a:rPr lang="en-US" sz="2400" b="1" dirty="0">
                <a:solidFill>
                  <a:srgbClr val="FF0000"/>
                </a:solidFill>
                <a:latin typeface="Cambria" pitchFamily="18" charset="0"/>
              </a:rPr>
              <a:t>surplus product)</a:t>
            </a:r>
            <a:endParaRPr lang="el-GR" sz="2400" b="1" dirty="0">
              <a:solidFill>
                <a:srgbClr val="FF0000"/>
              </a:solidFill>
              <a:latin typeface="Cambria" pitchFamily="18" charset="0"/>
            </a:endParaRPr>
          </a:p>
        </p:txBody>
      </p:sp>
      <p:sp>
        <p:nvSpPr>
          <p:cNvPr id="3" name="Θέση περιεχομένου 2"/>
          <p:cNvSpPr>
            <a:spLocks noGrp="1"/>
          </p:cNvSpPr>
          <p:nvPr>
            <p:ph idx="1"/>
          </p:nvPr>
        </p:nvSpPr>
        <p:spPr>
          <a:xfrm>
            <a:off x="1703512" y="908721"/>
            <a:ext cx="8507288" cy="5217443"/>
          </a:xfrm>
        </p:spPr>
        <p:txBody>
          <a:bodyPr>
            <a:normAutofit lnSpcReduction="10000"/>
          </a:bodyPr>
          <a:lstStyle/>
          <a:p>
            <a:pPr marL="0" indent="0">
              <a:buNone/>
            </a:pPr>
            <a:r>
              <a:rPr lang="el-GR" sz="1600" dirty="0">
                <a:latin typeface="Cambria" panose="02040503050406030204" pitchFamily="18" charset="0"/>
                <a:ea typeface="Cambria" panose="02040503050406030204" pitchFamily="18" charset="0"/>
              </a:rPr>
              <a:t>                              Εργασία (ώρες)</a:t>
            </a:r>
            <a:r>
              <a:rPr lang="en-US" sz="1600" dirty="0">
                <a:latin typeface="Cambria" panose="02040503050406030204" pitchFamily="18" charset="0"/>
                <a:ea typeface="Cambria" panose="02040503050406030204" pitchFamily="18" charset="0"/>
              </a:rPr>
              <a:t> = 1000hrs </a:t>
            </a:r>
          </a:p>
          <a:p>
            <a:pPr marL="0" indent="0">
              <a:buNone/>
            </a:pPr>
            <a:r>
              <a:rPr lang="en-US" sz="1600" dirty="0">
                <a:latin typeface="Cambria" panose="02040503050406030204" pitchFamily="18" charset="0"/>
                <a:ea typeface="Cambria" panose="02040503050406030204" pitchFamily="18" charset="0"/>
              </a:rPr>
              <a:t>					</a:t>
            </a:r>
            <a:r>
              <a:rPr lang="el-GR" sz="1600" dirty="0">
                <a:latin typeface="Cambria" panose="02040503050406030204" pitchFamily="18" charset="0"/>
                <a:ea typeface="Cambria" panose="02040503050406030204" pitchFamily="18" charset="0"/>
              </a:rPr>
              <a:t>Παραγωγικότητα: 1</a:t>
            </a:r>
            <a:r>
              <a:rPr lang="en-US" sz="1600" dirty="0" err="1">
                <a:latin typeface="Cambria" panose="02040503050406030204" pitchFamily="18" charset="0"/>
                <a:ea typeface="Cambria" panose="02040503050406030204" pitchFamily="18" charset="0"/>
              </a:rPr>
              <a:t>hr</a:t>
            </a:r>
            <a:r>
              <a:rPr lang="el-GR" sz="1600" dirty="0">
                <a:latin typeface="Cambria" panose="02040503050406030204" pitchFamily="18" charset="0"/>
                <a:ea typeface="Cambria" panose="02040503050406030204" pitchFamily="18" charset="0"/>
              </a:rPr>
              <a:t> </a:t>
            </a:r>
            <a:r>
              <a:rPr lang="en-US" sz="1600" dirty="0">
                <a:latin typeface="Cambria" panose="02040503050406030204" pitchFamily="18" charset="0"/>
                <a:ea typeface="Cambria" panose="02040503050406030204" pitchFamily="18" charset="0"/>
                <a:sym typeface="Wingdings" pitchFamily="2" charset="2"/>
              </a:rPr>
              <a:t>1/10kg</a:t>
            </a:r>
            <a:endParaRPr lang="el-GR" sz="1600" dirty="0">
              <a:latin typeface="Cambria" panose="02040503050406030204" pitchFamily="18" charset="0"/>
              <a:ea typeface="Cambria" panose="02040503050406030204" pitchFamily="18" charset="0"/>
            </a:endParaRPr>
          </a:p>
          <a:p>
            <a:pPr marL="0" indent="0">
              <a:buNone/>
            </a:pPr>
            <a:r>
              <a:rPr lang="en-US" sz="1600" dirty="0">
                <a:latin typeface="Cambria" panose="02040503050406030204" pitchFamily="18" charset="0"/>
                <a:ea typeface="Cambria" panose="02040503050406030204" pitchFamily="18" charset="0"/>
              </a:rPr>
              <a:t>						</a:t>
            </a:r>
            <a:r>
              <a:rPr lang="el-GR" sz="1600" dirty="0">
                <a:latin typeface="Cambria" panose="02040503050406030204" pitchFamily="18" charset="0"/>
                <a:ea typeface="Cambria" panose="02040503050406030204" pitchFamily="18" charset="0"/>
              </a:rPr>
              <a:t>                1 </a:t>
            </a:r>
            <a:r>
              <a:rPr lang="en-US" sz="1600" dirty="0">
                <a:latin typeface="Cambria" panose="02040503050406030204" pitchFamily="18" charset="0"/>
                <a:ea typeface="Cambria" panose="02040503050406030204" pitchFamily="18" charset="0"/>
              </a:rPr>
              <a:t>kg </a:t>
            </a:r>
            <a:r>
              <a:rPr lang="en-US" sz="1600" dirty="0">
                <a:latin typeface="Cambria" panose="02040503050406030204" pitchFamily="18" charset="0"/>
                <a:ea typeface="Cambria" panose="02040503050406030204" pitchFamily="18" charset="0"/>
                <a:sym typeface="Wingdings" pitchFamily="2" charset="2"/>
              </a:rPr>
              <a:t> 10hrs</a:t>
            </a:r>
            <a:r>
              <a:rPr lang="en-US" sz="1800" dirty="0">
                <a:latin typeface="Cambria" panose="02040503050406030204" pitchFamily="18" charset="0"/>
                <a:ea typeface="Cambria" panose="02040503050406030204" pitchFamily="18" charset="0"/>
              </a:rPr>
              <a:t>		</a:t>
            </a:r>
            <a:endParaRPr lang="el-GR" sz="1800" dirty="0">
              <a:latin typeface="Cambria" panose="02040503050406030204" pitchFamily="18" charset="0"/>
              <a:ea typeface="Cambria" panose="02040503050406030204" pitchFamily="18" charset="0"/>
            </a:endParaRPr>
          </a:p>
          <a:p>
            <a:pPr marL="0" indent="0">
              <a:buNone/>
            </a:pPr>
            <a:r>
              <a:rPr lang="el-GR" sz="1800" dirty="0">
                <a:latin typeface="Cambria" panose="02040503050406030204" pitchFamily="18" charset="0"/>
                <a:ea typeface="Cambria" panose="02040503050406030204" pitchFamily="18" charset="0"/>
              </a:rPr>
              <a:t> </a:t>
            </a:r>
          </a:p>
          <a:p>
            <a:pPr marL="0" indent="0">
              <a:buNone/>
            </a:pPr>
            <a:r>
              <a:rPr lang="el-GR" sz="1800" dirty="0" err="1">
                <a:latin typeface="Cambria" panose="02040503050406030204" pitchFamily="18" charset="0"/>
                <a:ea typeface="Cambria" panose="02040503050406030204" pitchFamily="18" charset="0"/>
              </a:rPr>
              <a:t>Συνο</a:t>
            </a:r>
            <a:endParaRPr lang="el-GR" sz="1800" dirty="0">
              <a:latin typeface="Cambria" panose="02040503050406030204" pitchFamily="18" charset="0"/>
              <a:ea typeface="Cambria" panose="02040503050406030204" pitchFamily="18" charset="0"/>
            </a:endParaRPr>
          </a:p>
          <a:p>
            <a:pPr marL="0" indent="0">
              <a:buNone/>
            </a:pPr>
            <a:r>
              <a:rPr lang="el-GR" sz="1800" dirty="0" err="1">
                <a:latin typeface="Cambria" panose="02040503050406030204" pitchFamily="18" charset="0"/>
                <a:ea typeface="Cambria" panose="02040503050406030204" pitchFamily="18" charset="0"/>
              </a:rPr>
              <a:t>λικό</a:t>
            </a:r>
            <a:r>
              <a:rPr lang="en-US" sz="1800" dirty="0">
                <a:latin typeface="Cambria" panose="02040503050406030204" pitchFamily="18" charset="0"/>
                <a:ea typeface="Cambria" panose="02040503050406030204" pitchFamily="18" charset="0"/>
              </a:rPr>
              <a:t>			</a:t>
            </a:r>
            <a:r>
              <a:rPr lang="el-GR" sz="1800" dirty="0">
                <a:latin typeface="Cambria" panose="02040503050406030204" pitchFamily="18" charset="0"/>
                <a:ea typeface="Cambria" panose="02040503050406030204" pitchFamily="18" charset="0"/>
              </a:rPr>
              <a:t> </a:t>
            </a:r>
            <a:r>
              <a:rPr lang="el-GR" sz="1800" dirty="0">
                <a:solidFill>
                  <a:srgbClr val="FF0000"/>
                </a:solidFill>
                <a:latin typeface="Cambria" panose="02040503050406030204" pitchFamily="18" charset="0"/>
                <a:ea typeface="Cambria" panose="02040503050406030204" pitchFamily="18" charset="0"/>
              </a:rPr>
              <a:t>Καθαρό προϊόν</a:t>
            </a:r>
            <a:r>
              <a:rPr lang="en-US" sz="1800" dirty="0">
                <a:solidFill>
                  <a:srgbClr val="FF0000"/>
                </a:solidFill>
                <a:latin typeface="Cambria" panose="02040503050406030204" pitchFamily="18" charset="0"/>
                <a:ea typeface="Cambria" panose="02040503050406030204" pitchFamily="18" charset="0"/>
              </a:rPr>
              <a:t> = 70kg</a:t>
            </a:r>
            <a:endParaRPr lang="el-GR" sz="1800" dirty="0">
              <a:solidFill>
                <a:srgbClr val="FF0000"/>
              </a:solidFill>
              <a:latin typeface="Cambria" panose="02040503050406030204" pitchFamily="18" charset="0"/>
              <a:ea typeface="Cambria" panose="02040503050406030204" pitchFamily="18" charset="0"/>
            </a:endParaRPr>
          </a:p>
          <a:p>
            <a:pPr marL="0" indent="0">
              <a:buNone/>
            </a:pPr>
            <a:r>
              <a:rPr lang="el-GR" sz="1800" dirty="0">
                <a:latin typeface="Cambria" panose="02040503050406030204" pitchFamily="18" charset="0"/>
                <a:ea typeface="Cambria" panose="02040503050406030204" pitchFamily="18" charset="0"/>
              </a:rPr>
              <a:t>Προϊόν </a:t>
            </a:r>
            <a:r>
              <a:rPr lang="en-US" sz="1800" dirty="0">
                <a:latin typeface="Cambria" panose="02040503050406030204" pitchFamily="18" charset="0"/>
                <a:ea typeface="Cambria" panose="02040503050406030204" pitchFamily="18" charset="0"/>
              </a:rPr>
              <a:t>=</a:t>
            </a:r>
          </a:p>
          <a:p>
            <a:pPr marL="0" indent="0">
              <a:buNone/>
            </a:pPr>
            <a:r>
              <a:rPr lang="en-US" sz="1800" dirty="0">
                <a:latin typeface="Cambria" panose="02040503050406030204" pitchFamily="18" charset="0"/>
                <a:ea typeface="Cambria" panose="02040503050406030204" pitchFamily="18" charset="0"/>
              </a:rPr>
              <a:t>100kg</a:t>
            </a:r>
            <a:r>
              <a:rPr lang="el-GR" sz="1800" dirty="0">
                <a:latin typeface="Cambria" panose="02040503050406030204" pitchFamily="18" charset="0"/>
                <a:ea typeface="Cambria" panose="02040503050406030204" pitchFamily="18" charset="0"/>
              </a:rPr>
              <a:t>                         </a:t>
            </a:r>
          </a:p>
          <a:p>
            <a:pPr marL="0" indent="0">
              <a:buNone/>
            </a:pPr>
            <a:r>
              <a:rPr lang="el-GR" sz="1800" dirty="0">
                <a:latin typeface="Cambria" panose="02040503050406030204" pitchFamily="18" charset="0"/>
                <a:ea typeface="Cambria" panose="02040503050406030204" pitchFamily="18" charset="0"/>
              </a:rPr>
              <a:t>σιτάρι                      </a:t>
            </a:r>
          </a:p>
          <a:p>
            <a:pPr marL="0" indent="0">
              <a:buNone/>
            </a:pPr>
            <a:r>
              <a:rPr lang="el-GR" sz="1800" dirty="0">
                <a:latin typeface="Cambria" panose="02040503050406030204" pitchFamily="18" charset="0"/>
                <a:ea typeface="Cambria" panose="02040503050406030204" pitchFamily="18" charset="0"/>
              </a:rPr>
              <a:t>			 </a:t>
            </a:r>
            <a:r>
              <a:rPr lang="el-GR" sz="1600" dirty="0">
                <a:solidFill>
                  <a:schemeClr val="accent1"/>
                </a:solidFill>
                <a:latin typeface="Cambria" panose="02040503050406030204" pitchFamily="18" charset="0"/>
                <a:ea typeface="Cambria" panose="02040503050406030204" pitchFamily="18" charset="0"/>
              </a:rPr>
              <a:t>Αναγκαίο προϊόν</a:t>
            </a:r>
            <a:r>
              <a:rPr lang="en-US" sz="1600" dirty="0">
                <a:solidFill>
                  <a:schemeClr val="accent1"/>
                </a:solidFill>
                <a:latin typeface="Cambria" panose="02040503050406030204" pitchFamily="18" charset="0"/>
                <a:ea typeface="Cambria" panose="02040503050406030204" pitchFamily="18" charset="0"/>
              </a:rPr>
              <a:t> = 80kg</a:t>
            </a:r>
            <a:endParaRPr lang="el-GR" sz="1800" dirty="0">
              <a:solidFill>
                <a:schemeClr val="accent1"/>
              </a:solidFill>
              <a:latin typeface="Cambria" panose="02040503050406030204" pitchFamily="18" charset="0"/>
              <a:ea typeface="Cambria" panose="02040503050406030204" pitchFamily="18" charset="0"/>
            </a:endParaRPr>
          </a:p>
          <a:p>
            <a:pPr marL="0" indent="0">
              <a:buNone/>
            </a:pPr>
            <a:endParaRPr lang="el-GR" sz="1800" dirty="0">
              <a:latin typeface="Cambria" panose="02040503050406030204" pitchFamily="18" charset="0"/>
              <a:ea typeface="Cambria" panose="02040503050406030204" pitchFamily="18" charset="0"/>
            </a:endParaRPr>
          </a:p>
          <a:p>
            <a:pPr marL="0" indent="0">
              <a:buNone/>
            </a:pPr>
            <a:endParaRPr lang="el-GR" sz="1800" dirty="0">
              <a:latin typeface="Cambria" panose="02040503050406030204" pitchFamily="18" charset="0"/>
              <a:ea typeface="Cambria" panose="02040503050406030204" pitchFamily="18" charset="0"/>
            </a:endParaRPr>
          </a:p>
          <a:p>
            <a:pPr marL="0" indent="0">
              <a:buNone/>
            </a:pPr>
            <a:r>
              <a:rPr lang="el-GR" sz="1800" dirty="0">
                <a:latin typeface="Cambria" panose="02040503050406030204" pitchFamily="18" charset="0"/>
                <a:ea typeface="Cambria" panose="02040503050406030204" pitchFamily="18" charset="0"/>
              </a:rPr>
              <a:t>			                                    Πρώτες ύλες = 10</a:t>
            </a:r>
            <a:r>
              <a:rPr lang="en-US" sz="1800" dirty="0">
                <a:latin typeface="Cambria" panose="02040503050406030204" pitchFamily="18" charset="0"/>
                <a:ea typeface="Cambria" panose="02040503050406030204" pitchFamily="18" charset="0"/>
              </a:rPr>
              <a:t>kg </a:t>
            </a:r>
            <a:r>
              <a:rPr lang="el-GR" sz="1800" dirty="0">
                <a:latin typeface="Cambria" panose="02040503050406030204" pitchFamily="18" charset="0"/>
                <a:ea typeface="Cambria" panose="02040503050406030204" pitchFamily="18" charset="0"/>
              </a:rPr>
              <a:t>σπόροι</a:t>
            </a:r>
          </a:p>
          <a:p>
            <a:pPr marL="0" indent="0">
              <a:buNone/>
            </a:pPr>
            <a:r>
              <a:rPr lang="el-GR" sz="1800" dirty="0">
                <a:latin typeface="Cambria" panose="02040503050406030204" pitchFamily="18" charset="0"/>
                <a:ea typeface="Cambria" panose="02040503050406030204" pitchFamily="18" charset="0"/>
              </a:rPr>
              <a:t>					Αποσβέσεις = 20</a:t>
            </a:r>
            <a:r>
              <a:rPr lang="en-US" sz="1800" dirty="0">
                <a:latin typeface="Cambria" panose="02040503050406030204" pitchFamily="18" charset="0"/>
                <a:ea typeface="Cambria" panose="02040503050406030204" pitchFamily="18" charset="0"/>
              </a:rPr>
              <a:t>kg </a:t>
            </a:r>
            <a:r>
              <a:rPr lang="el-GR" sz="1800" dirty="0">
                <a:latin typeface="Cambria" panose="02040503050406030204" pitchFamily="18" charset="0"/>
                <a:ea typeface="Cambria" panose="02040503050406030204" pitchFamily="18" charset="0"/>
              </a:rPr>
              <a:t>ζωοτροφές</a:t>
            </a:r>
          </a:p>
        </p:txBody>
      </p:sp>
      <p:sp>
        <p:nvSpPr>
          <p:cNvPr id="4" name="Ορθογώνιο 3"/>
          <p:cNvSpPr/>
          <p:nvPr/>
        </p:nvSpPr>
        <p:spPr>
          <a:xfrm>
            <a:off x="3035660" y="2204864"/>
            <a:ext cx="1368152" cy="388843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latin typeface="Cambria" pitchFamily="18" charset="0"/>
              </a:rPr>
              <a:t>S</a:t>
            </a:r>
            <a:r>
              <a:rPr lang="el-GR" sz="1600" dirty="0">
                <a:latin typeface="Cambria" pitchFamily="18" charset="0"/>
              </a:rPr>
              <a:t> </a:t>
            </a:r>
            <a:r>
              <a:rPr lang="en-US" sz="1600" dirty="0">
                <a:latin typeface="Cambria" pitchFamily="18" charset="0"/>
              </a:rPr>
              <a:t>= </a:t>
            </a:r>
            <a:r>
              <a:rPr lang="el-GR" sz="1600" dirty="0">
                <a:latin typeface="Cambria" pitchFamily="18" charset="0"/>
              </a:rPr>
              <a:t>Πλεόνασμα</a:t>
            </a:r>
          </a:p>
          <a:p>
            <a:pPr algn="ctr"/>
            <a:r>
              <a:rPr lang="en-US" sz="1600" dirty="0">
                <a:latin typeface="Cambria" pitchFamily="18" charset="0"/>
              </a:rPr>
              <a:t>= 20kg</a:t>
            </a:r>
            <a:endParaRPr lang="el-GR" sz="1600" dirty="0">
              <a:latin typeface="Cambria" pitchFamily="18" charset="0"/>
            </a:endParaRPr>
          </a:p>
          <a:p>
            <a:pPr algn="ctr"/>
            <a:r>
              <a:rPr lang="el-GR" sz="1600" dirty="0"/>
              <a:t>                	      </a:t>
            </a:r>
          </a:p>
          <a:p>
            <a:pPr algn="ctr"/>
            <a:endParaRPr lang="el-GR" sz="1600" dirty="0">
              <a:latin typeface="Cambria" pitchFamily="18" charset="0"/>
            </a:endParaRPr>
          </a:p>
          <a:p>
            <a:pPr algn="ctr"/>
            <a:endParaRPr lang="el-GR" sz="1600" dirty="0">
              <a:latin typeface="Cambria" pitchFamily="18" charset="0"/>
            </a:endParaRPr>
          </a:p>
          <a:p>
            <a:pPr algn="ctr"/>
            <a:r>
              <a:rPr lang="el-GR" sz="1600" dirty="0">
                <a:latin typeface="Cambria" pitchFamily="18" charset="0"/>
              </a:rPr>
              <a:t>Αμοιβή Παραγωγών </a:t>
            </a:r>
            <a:r>
              <a:rPr lang="en-US" sz="1600" dirty="0">
                <a:latin typeface="Cambria" pitchFamily="18" charset="0"/>
              </a:rPr>
              <a:t>W =</a:t>
            </a:r>
            <a:r>
              <a:rPr lang="el-GR" sz="1600" dirty="0">
                <a:latin typeface="Cambria" pitchFamily="18" charset="0"/>
              </a:rPr>
              <a:t> </a:t>
            </a:r>
            <a:r>
              <a:rPr lang="en-US" sz="1600" dirty="0">
                <a:latin typeface="Cambria" pitchFamily="18" charset="0"/>
              </a:rPr>
              <a:t>50kg</a:t>
            </a:r>
            <a:endParaRPr lang="el-GR" sz="1600" dirty="0">
              <a:latin typeface="Cambria" pitchFamily="18" charset="0"/>
            </a:endParaRPr>
          </a:p>
          <a:p>
            <a:pPr algn="ctr"/>
            <a:endParaRPr lang="el-GR" sz="1600" dirty="0">
              <a:latin typeface="Cambria" pitchFamily="18" charset="0"/>
            </a:endParaRPr>
          </a:p>
          <a:p>
            <a:pPr algn="ctr"/>
            <a:r>
              <a:rPr lang="el-GR" sz="1600" dirty="0">
                <a:latin typeface="Cambria" pitchFamily="18" charset="0"/>
              </a:rPr>
              <a:t>Αποσβέσεις και πρώτες ύλες</a:t>
            </a:r>
            <a:r>
              <a:rPr lang="en-US" sz="1600" dirty="0">
                <a:latin typeface="Cambria" pitchFamily="18" charset="0"/>
              </a:rPr>
              <a:t> = 20 </a:t>
            </a:r>
            <a:r>
              <a:rPr lang="el-GR" sz="1600" dirty="0">
                <a:latin typeface="Cambria" pitchFamily="18" charset="0"/>
              </a:rPr>
              <a:t>          </a:t>
            </a:r>
            <a:r>
              <a:rPr lang="en-US" sz="1600" dirty="0">
                <a:latin typeface="Cambria" pitchFamily="18" charset="0"/>
              </a:rPr>
              <a:t>+10 = 30kg</a:t>
            </a:r>
            <a:endParaRPr lang="el-GR" sz="1600" dirty="0">
              <a:latin typeface="Cambria" pitchFamily="18" charset="0"/>
            </a:endParaRPr>
          </a:p>
        </p:txBody>
      </p:sp>
      <p:cxnSp>
        <p:nvCxnSpPr>
          <p:cNvPr id="6" name="Ευθεία γραμμή σύνδεσης 5"/>
          <p:cNvCxnSpPr/>
          <p:nvPr/>
        </p:nvCxnSpPr>
        <p:spPr>
          <a:xfrm>
            <a:off x="3035660" y="3717032"/>
            <a:ext cx="1404156"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8" name="Ευθεία γραμμή σύνδεσης 7"/>
          <p:cNvCxnSpPr/>
          <p:nvPr/>
        </p:nvCxnSpPr>
        <p:spPr>
          <a:xfrm>
            <a:off x="3017658" y="4871045"/>
            <a:ext cx="144016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1" name="Ευθεία γραμμή σύνδεσης 10"/>
          <p:cNvCxnSpPr/>
          <p:nvPr/>
        </p:nvCxnSpPr>
        <p:spPr>
          <a:xfrm>
            <a:off x="4439816" y="3717032"/>
            <a:ext cx="1296144"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2" name="Ευθεία γραμμή σύνδεσης 11"/>
          <p:cNvCxnSpPr/>
          <p:nvPr/>
        </p:nvCxnSpPr>
        <p:spPr>
          <a:xfrm>
            <a:off x="4439816" y="6093296"/>
            <a:ext cx="1296144"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3" name="Ευθεία γραμμή σύνδεσης 12"/>
          <p:cNvCxnSpPr/>
          <p:nvPr/>
        </p:nvCxnSpPr>
        <p:spPr>
          <a:xfrm>
            <a:off x="1847528" y="2204864"/>
            <a:ext cx="1152128"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6" name="Ευθύγραμμο βέλος σύνδεσης 15"/>
          <p:cNvCxnSpPr/>
          <p:nvPr/>
        </p:nvCxnSpPr>
        <p:spPr>
          <a:xfrm>
            <a:off x="2711624" y="2204864"/>
            <a:ext cx="0" cy="3888432"/>
          </a:xfrm>
          <a:prstGeom prst="straightConnector1">
            <a:avLst/>
          </a:prstGeom>
          <a:ln w="28575">
            <a:headEnd type="arrow"/>
            <a:tailEnd type="arrow"/>
          </a:ln>
        </p:spPr>
        <p:style>
          <a:lnRef idx="1">
            <a:schemeClr val="accent1"/>
          </a:lnRef>
          <a:fillRef idx="0">
            <a:schemeClr val="accent1"/>
          </a:fillRef>
          <a:effectRef idx="0">
            <a:schemeClr val="accent1"/>
          </a:effectRef>
          <a:fontRef idx="minor">
            <a:schemeClr val="tx1"/>
          </a:fontRef>
        </p:style>
      </p:cxnSp>
      <p:cxnSp>
        <p:nvCxnSpPr>
          <p:cNvPr id="21" name="Ευθεία γραμμή σύνδεσης 20"/>
          <p:cNvCxnSpPr/>
          <p:nvPr/>
        </p:nvCxnSpPr>
        <p:spPr>
          <a:xfrm>
            <a:off x="1703512" y="6093296"/>
            <a:ext cx="1296144"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2" name="Ευθύγραμμο βέλος σύνδεσης 21"/>
          <p:cNvCxnSpPr/>
          <p:nvPr/>
        </p:nvCxnSpPr>
        <p:spPr>
          <a:xfrm>
            <a:off x="5258397" y="3717032"/>
            <a:ext cx="0" cy="2304256"/>
          </a:xfrm>
          <a:prstGeom prst="straightConnector1">
            <a:avLst/>
          </a:prstGeom>
          <a:ln w="28575">
            <a:headEnd type="arrow"/>
            <a:tailEnd type="arrow"/>
          </a:ln>
        </p:spPr>
        <p:style>
          <a:lnRef idx="1">
            <a:schemeClr val="accent1"/>
          </a:lnRef>
          <a:fillRef idx="0">
            <a:schemeClr val="accent1"/>
          </a:fillRef>
          <a:effectRef idx="0">
            <a:schemeClr val="accent1"/>
          </a:effectRef>
          <a:fontRef idx="minor">
            <a:schemeClr val="tx1"/>
          </a:fontRef>
        </p:style>
      </p:cxnSp>
      <p:cxnSp>
        <p:nvCxnSpPr>
          <p:cNvPr id="30" name="Ευθεία γραμμή σύνδεσης 29"/>
          <p:cNvCxnSpPr/>
          <p:nvPr/>
        </p:nvCxnSpPr>
        <p:spPr>
          <a:xfrm>
            <a:off x="4439816" y="4871045"/>
            <a:ext cx="144016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1" name="Ευθεία γραμμή σύνδεσης 30"/>
          <p:cNvCxnSpPr/>
          <p:nvPr/>
        </p:nvCxnSpPr>
        <p:spPr>
          <a:xfrm>
            <a:off x="4382319" y="2204864"/>
            <a:ext cx="144016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2" name="Ευθύγραμμο βέλος σύνδεσης 31"/>
          <p:cNvCxnSpPr/>
          <p:nvPr/>
        </p:nvCxnSpPr>
        <p:spPr>
          <a:xfrm>
            <a:off x="4511824" y="2276872"/>
            <a:ext cx="0" cy="2592288"/>
          </a:xfrm>
          <a:prstGeom prst="straightConnector1">
            <a:avLst/>
          </a:prstGeom>
          <a:ln w="28575">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7" name="Ευθύγραμμο βέλος σύνδεσης 6"/>
          <p:cNvCxnSpPr>
            <a:cxnSpLocks/>
          </p:cNvCxnSpPr>
          <p:nvPr/>
        </p:nvCxnSpPr>
        <p:spPr>
          <a:xfrm flipH="1">
            <a:off x="3737738" y="1238250"/>
            <a:ext cx="529462" cy="89460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66468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775520" y="116632"/>
            <a:ext cx="8568952" cy="648072"/>
          </a:xfrm>
        </p:spPr>
        <p:txBody>
          <a:bodyPr>
            <a:noAutofit/>
          </a:bodyPr>
          <a:lstStyle/>
          <a:p>
            <a:pPr algn="ctr"/>
            <a:r>
              <a:rPr lang="el-GR" sz="2800" b="1" dirty="0">
                <a:solidFill>
                  <a:srgbClr val="FF0000"/>
                </a:solidFill>
                <a:latin typeface="Cambria" pitchFamily="18" charset="0"/>
              </a:rPr>
              <a:t>Η διεθνής ανταλλαγή και το πλεόνασμα</a:t>
            </a:r>
          </a:p>
        </p:txBody>
      </p:sp>
      <p:sp>
        <p:nvSpPr>
          <p:cNvPr id="3" name="Θέση περιεχομένου 2"/>
          <p:cNvSpPr>
            <a:spLocks noGrp="1"/>
          </p:cNvSpPr>
          <p:nvPr>
            <p:ph idx="1"/>
          </p:nvPr>
        </p:nvSpPr>
        <p:spPr>
          <a:xfrm>
            <a:off x="270933" y="764704"/>
            <a:ext cx="11590867" cy="5976664"/>
          </a:xfrm>
        </p:spPr>
        <p:txBody>
          <a:bodyPr>
            <a:normAutofit/>
          </a:bodyPr>
          <a:lstStyle/>
          <a:p>
            <a:pPr marL="0" indent="0" algn="just">
              <a:buNone/>
            </a:pPr>
            <a:endParaRPr lang="el-GR" sz="2000" dirty="0">
              <a:latin typeface="Cambria" panose="02040503050406030204" pitchFamily="18" charset="0"/>
              <a:ea typeface="Cambria" panose="02040503050406030204" pitchFamily="18" charset="0"/>
            </a:endParaRPr>
          </a:p>
          <a:p>
            <a:pPr marL="0" indent="0" algn="just">
              <a:buNone/>
            </a:pPr>
            <a:r>
              <a:rPr lang="el-GR" sz="2000" dirty="0">
                <a:latin typeface="Cambria" panose="02040503050406030204" pitchFamily="18" charset="0"/>
                <a:ea typeface="Cambria" panose="02040503050406030204" pitchFamily="18" charset="0"/>
              </a:rPr>
              <a:t>Με τη χρήση 2 </a:t>
            </a:r>
            <a:r>
              <a:rPr lang="el-GR" sz="2000" b="1" dirty="0">
                <a:latin typeface="Cambria" panose="02040503050406030204" pitchFamily="18" charset="0"/>
                <a:ea typeface="Cambria" panose="02040503050406030204" pitchFamily="18" charset="0"/>
              </a:rPr>
              <a:t>εισαγόμενων </a:t>
            </a:r>
            <a:r>
              <a:rPr lang="el-GR" sz="2000" dirty="0">
                <a:latin typeface="Cambria" panose="02040503050406030204" pitchFamily="18" charset="0"/>
                <a:ea typeface="Cambria" panose="02040503050406030204" pitchFamily="18" charset="0"/>
              </a:rPr>
              <a:t>άροτρων </a:t>
            </a:r>
            <a:r>
              <a:rPr lang="el-GR" sz="2000" dirty="0">
                <a:latin typeface="Cambria" panose="02040503050406030204" pitchFamily="18" charset="0"/>
                <a:ea typeface="Cambria" panose="02040503050406030204" pitchFamily="18" charset="0"/>
                <a:sym typeface="Wingdings" pitchFamily="2" charset="2"/>
              </a:rPr>
              <a:t> 1000</a:t>
            </a:r>
            <a:r>
              <a:rPr lang="en-US" sz="2000" dirty="0" err="1">
                <a:latin typeface="Cambria" panose="02040503050406030204" pitchFamily="18" charset="0"/>
                <a:ea typeface="Cambria" panose="02040503050406030204" pitchFamily="18" charset="0"/>
                <a:sym typeface="Wingdings" pitchFamily="2" charset="2"/>
              </a:rPr>
              <a:t>hrs</a:t>
            </a:r>
            <a:r>
              <a:rPr lang="en-US" sz="2000" dirty="0">
                <a:latin typeface="Cambria" panose="02040503050406030204" pitchFamily="18" charset="0"/>
                <a:ea typeface="Cambria" panose="02040503050406030204" pitchFamily="18" charset="0"/>
                <a:sym typeface="Wingdings" pitchFamily="2" charset="2"/>
              </a:rPr>
              <a:t>  200kg (</a:t>
            </a:r>
            <a:r>
              <a:rPr lang="el-GR" sz="2000" dirty="0">
                <a:latin typeface="Cambria" panose="02040503050406030204" pitchFamily="18" charset="0"/>
                <a:ea typeface="Cambria" panose="02040503050406030204" pitchFamily="18" charset="0"/>
                <a:sym typeface="Wingdings" pitchFamily="2" charset="2"/>
              </a:rPr>
              <a:t>τεχνολογική μεταβολή εξοικονόμησης εργασίας καθώς η εργασία γίνεται πιο παραγωγική</a:t>
            </a:r>
            <a:r>
              <a:rPr lang="en-US" sz="2000" dirty="0">
                <a:latin typeface="Cambria" panose="02040503050406030204" pitchFamily="18" charset="0"/>
                <a:ea typeface="Cambria" panose="02040503050406030204" pitchFamily="18" charset="0"/>
                <a:sym typeface="Wingdings" pitchFamily="2" charset="2"/>
              </a:rPr>
              <a:t>, 1hr </a:t>
            </a:r>
            <a:r>
              <a:rPr lang="el-GR" sz="2000" dirty="0">
                <a:latin typeface="Cambria" panose="02040503050406030204" pitchFamily="18" charset="0"/>
                <a:ea typeface="Cambria" panose="02040503050406030204" pitchFamily="18" charset="0"/>
                <a:sym typeface="Wingdings" pitchFamily="2" charset="2"/>
              </a:rPr>
              <a:t> </a:t>
            </a:r>
            <a:r>
              <a:rPr lang="en-US" sz="2000" dirty="0">
                <a:latin typeface="Cambria" panose="02040503050406030204" pitchFamily="18" charset="0"/>
                <a:ea typeface="Cambria" panose="02040503050406030204" pitchFamily="18" charset="0"/>
                <a:sym typeface="Wingdings" pitchFamily="2" charset="2"/>
              </a:rPr>
              <a:t>1/5kg, 1kg 5hrs</a:t>
            </a:r>
            <a:r>
              <a:rPr lang="el-GR" sz="2000" dirty="0">
                <a:latin typeface="Cambria" panose="02040503050406030204" pitchFamily="18" charset="0"/>
                <a:ea typeface="Cambria" panose="02040503050406030204" pitchFamily="18" charset="0"/>
                <a:sym typeface="Wingdings" pitchFamily="2" charset="2"/>
              </a:rPr>
              <a:t>).</a:t>
            </a:r>
          </a:p>
          <a:p>
            <a:pPr marL="0" indent="0" algn="just">
              <a:buNone/>
            </a:pPr>
            <a:r>
              <a:rPr lang="el-GR" sz="2000" dirty="0">
                <a:latin typeface="Cambria" panose="02040503050406030204" pitchFamily="18" charset="0"/>
                <a:ea typeface="Cambria" panose="02040503050406030204" pitchFamily="18" charset="0"/>
                <a:sym typeface="Wingdings" pitchFamily="2" charset="2"/>
              </a:rPr>
              <a:t> </a:t>
            </a:r>
          </a:p>
          <a:p>
            <a:pPr lvl="1" algn="just"/>
            <a:r>
              <a:rPr lang="el-GR" sz="1800" dirty="0">
                <a:latin typeface="Cambria" panose="02040503050406030204" pitchFamily="18" charset="0"/>
                <a:ea typeface="Cambria" panose="02040503050406030204" pitchFamily="18" charset="0"/>
                <a:sym typeface="Wingdings" pitchFamily="2" charset="2"/>
              </a:rPr>
              <a:t>Η διεθνής τιμή του αρότρου είναι 1 άροτρο = 10</a:t>
            </a:r>
            <a:r>
              <a:rPr lang="en-US" sz="1800" dirty="0">
                <a:latin typeface="Cambria" panose="02040503050406030204" pitchFamily="18" charset="0"/>
                <a:ea typeface="Cambria" panose="02040503050406030204" pitchFamily="18" charset="0"/>
                <a:sym typeface="Wingdings" pitchFamily="2" charset="2"/>
              </a:rPr>
              <a:t>kg </a:t>
            </a:r>
            <a:r>
              <a:rPr lang="el-GR" sz="1800" dirty="0">
                <a:latin typeface="Cambria" panose="02040503050406030204" pitchFamily="18" charset="0"/>
                <a:ea typeface="Cambria" panose="02040503050406030204" pitchFamily="18" charset="0"/>
                <a:sym typeface="Wingdings" pitchFamily="2" charset="2"/>
              </a:rPr>
              <a:t>σιτάρι</a:t>
            </a:r>
            <a:r>
              <a:rPr lang="en-US" sz="1800" dirty="0">
                <a:latin typeface="Cambria" panose="02040503050406030204" pitchFamily="18" charset="0"/>
                <a:ea typeface="Cambria" panose="02040503050406030204" pitchFamily="18" charset="0"/>
                <a:sym typeface="Wingdings" pitchFamily="2" charset="2"/>
              </a:rPr>
              <a:t> (terms of trade = </a:t>
            </a:r>
            <a:r>
              <a:rPr lang="en-US" sz="1800" dirty="0" err="1">
                <a:latin typeface="Cambria" panose="02040503050406030204" pitchFamily="18" charset="0"/>
                <a:ea typeface="Cambria" panose="02040503050406030204" pitchFamily="18" charset="0"/>
                <a:sym typeface="Wingdings" pitchFamily="2" charset="2"/>
              </a:rPr>
              <a:t>P</a:t>
            </a:r>
            <a:r>
              <a:rPr lang="en-US" sz="1400" i="1" dirty="0" err="1">
                <a:latin typeface="Cambria" panose="02040503050406030204" pitchFamily="18" charset="0"/>
                <a:ea typeface="Cambria" panose="02040503050406030204" pitchFamily="18" charset="0"/>
                <a:sym typeface="Wingdings" pitchFamily="2" charset="2"/>
              </a:rPr>
              <a:t>imports</a:t>
            </a:r>
            <a:r>
              <a:rPr lang="en-US" sz="1800" dirty="0">
                <a:latin typeface="Cambria" panose="02040503050406030204" pitchFamily="18" charset="0"/>
                <a:ea typeface="Cambria" panose="02040503050406030204" pitchFamily="18" charset="0"/>
                <a:sym typeface="Wingdings" pitchFamily="2" charset="2"/>
              </a:rPr>
              <a:t>/</a:t>
            </a:r>
            <a:r>
              <a:rPr lang="en-US" sz="1800" dirty="0" err="1">
                <a:latin typeface="Cambria" panose="02040503050406030204" pitchFamily="18" charset="0"/>
                <a:ea typeface="Cambria" panose="02040503050406030204" pitchFamily="18" charset="0"/>
                <a:sym typeface="Wingdings" pitchFamily="2" charset="2"/>
              </a:rPr>
              <a:t>P</a:t>
            </a:r>
            <a:r>
              <a:rPr lang="en-US" sz="1400" i="1" dirty="0" err="1">
                <a:latin typeface="Cambria" panose="02040503050406030204" pitchFamily="18" charset="0"/>
                <a:ea typeface="Cambria" panose="02040503050406030204" pitchFamily="18" charset="0"/>
                <a:sym typeface="Wingdings" pitchFamily="2" charset="2"/>
              </a:rPr>
              <a:t>domestic</a:t>
            </a:r>
            <a:r>
              <a:rPr lang="en-US" sz="1600" dirty="0">
                <a:latin typeface="Cambria" panose="02040503050406030204" pitchFamily="18" charset="0"/>
                <a:ea typeface="Cambria" panose="02040503050406030204" pitchFamily="18" charset="0"/>
                <a:sym typeface="Wingdings" pitchFamily="2" charset="2"/>
              </a:rPr>
              <a:t>  10kg </a:t>
            </a:r>
            <a:r>
              <a:rPr lang="el-GR" sz="1600" dirty="0">
                <a:latin typeface="Cambria" panose="02040503050406030204" pitchFamily="18" charset="0"/>
                <a:ea typeface="Cambria" panose="02040503050406030204" pitchFamily="18" charset="0"/>
                <a:sym typeface="Wingdings" pitchFamily="2" charset="2"/>
              </a:rPr>
              <a:t>σιτάρι ανά 1 άροτρο</a:t>
            </a:r>
            <a:r>
              <a:rPr lang="en-US" sz="1800" dirty="0">
                <a:latin typeface="Cambria" panose="02040503050406030204" pitchFamily="18" charset="0"/>
                <a:ea typeface="Cambria" panose="02040503050406030204" pitchFamily="18" charset="0"/>
                <a:sym typeface="Wingdings" pitchFamily="2" charset="2"/>
              </a:rPr>
              <a:t>).</a:t>
            </a:r>
            <a:endParaRPr lang="el-GR" sz="1800" dirty="0">
              <a:latin typeface="Cambria" panose="02040503050406030204" pitchFamily="18" charset="0"/>
              <a:ea typeface="Cambria" panose="02040503050406030204" pitchFamily="18" charset="0"/>
              <a:sym typeface="Wingdings" pitchFamily="2" charset="2"/>
            </a:endParaRPr>
          </a:p>
          <a:p>
            <a:pPr marL="0" indent="0" algn="just">
              <a:buNone/>
            </a:pPr>
            <a:endParaRPr lang="el-GR" sz="2000" dirty="0">
              <a:latin typeface="Cambria" panose="02040503050406030204" pitchFamily="18" charset="0"/>
              <a:ea typeface="Cambria" panose="02040503050406030204" pitchFamily="18" charset="0"/>
              <a:sym typeface="Wingdings" pitchFamily="2" charset="2"/>
            </a:endParaRPr>
          </a:p>
          <a:p>
            <a:pPr marL="0" indent="0">
              <a:buNone/>
            </a:pPr>
            <a:r>
              <a:rPr lang="el-GR" sz="2000" dirty="0">
                <a:latin typeface="Cambria" panose="02040503050406030204" pitchFamily="18" charset="0"/>
                <a:ea typeface="Cambria" panose="02040503050406030204" pitchFamily="18" charset="0"/>
                <a:sym typeface="Wingdings" pitchFamily="2" charset="2"/>
              </a:rPr>
              <a:t>Συνολικό Προϊόν = 200</a:t>
            </a:r>
            <a:r>
              <a:rPr lang="en-US" sz="2000" dirty="0">
                <a:latin typeface="Cambria" panose="02040503050406030204" pitchFamily="18" charset="0"/>
                <a:ea typeface="Cambria" panose="02040503050406030204" pitchFamily="18" charset="0"/>
                <a:sym typeface="Wingdings" pitchFamily="2" charset="2"/>
              </a:rPr>
              <a:t>kg</a:t>
            </a:r>
            <a:r>
              <a:rPr lang="el-GR" sz="2000" dirty="0">
                <a:latin typeface="Cambria" panose="02040503050406030204" pitchFamily="18" charset="0"/>
                <a:ea typeface="Cambria" panose="02040503050406030204" pitchFamily="18" charset="0"/>
                <a:sym typeface="Wingdings" pitchFamily="2" charset="2"/>
              </a:rPr>
              <a:t> </a:t>
            </a:r>
            <a:br>
              <a:rPr lang="el-GR" sz="2000" dirty="0">
                <a:latin typeface="Cambria" panose="02040503050406030204" pitchFamily="18" charset="0"/>
                <a:ea typeface="Cambria" panose="02040503050406030204" pitchFamily="18" charset="0"/>
                <a:sym typeface="Wingdings" pitchFamily="2" charset="2"/>
              </a:rPr>
            </a:br>
            <a:r>
              <a:rPr lang="en-US" sz="2000" dirty="0">
                <a:latin typeface="Cambria" panose="02040503050406030204" pitchFamily="18" charset="0"/>
                <a:ea typeface="Cambria" panose="02040503050406030204" pitchFamily="18" charset="0"/>
                <a:sym typeface="Wingdings" pitchFamily="2" charset="2"/>
              </a:rPr>
              <a:t>C = </a:t>
            </a:r>
            <a:r>
              <a:rPr lang="el-GR" sz="2000" dirty="0">
                <a:latin typeface="Cambria" panose="02040503050406030204" pitchFamily="18" charset="0"/>
                <a:ea typeface="Cambria" panose="02040503050406030204" pitchFamily="18" charset="0"/>
                <a:sym typeface="Wingdings" pitchFamily="2" charset="2"/>
              </a:rPr>
              <a:t>Αποσβέσεις και πρώτες ύλες = (20</a:t>
            </a:r>
            <a:r>
              <a:rPr lang="en-US" sz="2000" dirty="0">
                <a:latin typeface="Cambria" panose="02040503050406030204" pitchFamily="18" charset="0"/>
                <a:ea typeface="Cambria" panose="02040503050406030204" pitchFamily="18" charset="0"/>
                <a:sym typeface="Wingdings" pitchFamily="2" charset="2"/>
              </a:rPr>
              <a:t>kg </a:t>
            </a:r>
            <a:r>
              <a:rPr lang="el-GR" sz="2000" dirty="0">
                <a:latin typeface="Cambria" panose="02040503050406030204" pitchFamily="18" charset="0"/>
                <a:ea typeface="Cambria" panose="02040503050406030204" pitchFamily="18" charset="0"/>
                <a:sym typeface="Wingdings" pitchFamily="2" charset="2"/>
              </a:rPr>
              <a:t>σπόροι+20</a:t>
            </a:r>
            <a:r>
              <a:rPr lang="en-US" sz="2000" dirty="0">
                <a:latin typeface="Cambria" panose="02040503050406030204" pitchFamily="18" charset="0"/>
                <a:ea typeface="Cambria" panose="02040503050406030204" pitchFamily="18" charset="0"/>
                <a:sym typeface="Wingdings" pitchFamily="2" charset="2"/>
              </a:rPr>
              <a:t>kg </a:t>
            </a:r>
            <a:r>
              <a:rPr lang="el-GR" sz="2000" dirty="0">
                <a:latin typeface="Cambria" panose="02040503050406030204" pitchFamily="18" charset="0"/>
                <a:ea typeface="Cambria" panose="02040503050406030204" pitchFamily="18" charset="0"/>
                <a:sym typeface="Wingdings" pitchFamily="2" charset="2"/>
              </a:rPr>
              <a:t> ζωοτροφές+20</a:t>
            </a:r>
            <a:r>
              <a:rPr lang="en-US" sz="2000" dirty="0">
                <a:latin typeface="Cambria" panose="02040503050406030204" pitchFamily="18" charset="0"/>
                <a:ea typeface="Cambria" panose="02040503050406030204" pitchFamily="18" charset="0"/>
                <a:sym typeface="Wingdings" pitchFamily="2" charset="2"/>
              </a:rPr>
              <a:t>kg </a:t>
            </a:r>
            <a:r>
              <a:rPr lang="el-GR" sz="2000" dirty="0">
                <a:latin typeface="Cambria" panose="02040503050406030204" pitchFamily="18" charset="0"/>
                <a:ea typeface="Cambria" panose="02040503050406030204" pitchFamily="18" charset="0"/>
                <a:sym typeface="Wingdings" pitchFamily="2" charset="2"/>
              </a:rPr>
              <a:t>άροτρα)</a:t>
            </a:r>
            <a:r>
              <a:rPr lang="en-US" sz="2000" dirty="0">
                <a:latin typeface="Cambria" panose="02040503050406030204" pitchFamily="18" charset="0"/>
                <a:ea typeface="Cambria" panose="02040503050406030204" pitchFamily="18" charset="0"/>
                <a:sym typeface="Wingdings" pitchFamily="2" charset="2"/>
              </a:rPr>
              <a:t> </a:t>
            </a:r>
            <a:br>
              <a:rPr lang="el-GR" sz="2000" dirty="0">
                <a:latin typeface="Cambria" panose="02040503050406030204" pitchFamily="18" charset="0"/>
                <a:ea typeface="Cambria" panose="02040503050406030204" pitchFamily="18" charset="0"/>
                <a:sym typeface="Wingdings" pitchFamily="2" charset="2"/>
              </a:rPr>
            </a:br>
            <a:r>
              <a:rPr lang="en-US" sz="2000" dirty="0">
                <a:latin typeface="Cambria" panose="02040503050406030204" pitchFamily="18" charset="0"/>
                <a:ea typeface="Cambria" panose="02040503050406030204" pitchFamily="18" charset="0"/>
                <a:sym typeface="Wingdings" pitchFamily="2" charset="2"/>
              </a:rPr>
              <a:t>W = 50kg </a:t>
            </a:r>
            <a:br>
              <a:rPr lang="el-GR" sz="2000" dirty="0">
                <a:latin typeface="Cambria" panose="02040503050406030204" pitchFamily="18" charset="0"/>
                <a:ea typeface="Cambria" panose="02040503050406030204" pitchFamily="18" charset="0"/>
                <a:sym typeface="Wingdings" pitchFamily="2" charset="2"/>
              </a:rPr>
            </a:br>
            <a:r>
              <a:rPr lang="el-GR" sz="2000" dirty="0">
                <a:latin typeface="Cambria" panose="02040503050406030204" pitchFamily="18" charset="0"/>
                <a:ea typeface="Cambria" panose="02040503050406030204" pitchFamily="18" charset="0"/>
                <a:sym typeface="Wingdings" pitchFamily="2" charset="2"/>
              </a:rPr>
              <a:t>Αναγκαίο Προϊόν = </a:t>
            </a:r>
            <a:r>
              <a:rPr lang="en-US" sz="2000" dirty="0">
                <a:latin typeface="Cambria" panose="02040503050406030204" pitchFamily="18" charset="0"/>
                <a:ea typeface="Cambria" panose="02040503050406030204" pitchFamily="18" charset="0"/>
                <a:sym typeface="Wingdings" pitchFamily="2" charset="2"/>
              </a:rPr>
              <a:t>C + W = 60kg + 50kg = 110kg</a:t>
            </a:r>
            <a:endParaRPr lang="el-GR" sz="2000" dirty="0">
              <a:latin typeface="Cambria" panose="02040503050406030204" pitchFamily="18" charset="0"/>
              <a:ea typeface="Cambria" panose="02040503050406030204" pitchFamily="18" charset="0"/>
              <a:sym typeface="Wingdings" pitchFamily="2" charset="2"/>
            </a:endParaRPr>
          </a:p>
          <a:p>
            <a:pPr marL="0" indent="0">
              <a:buNone/>
            </a:pPr>
            <a:endParaRPr lang="en-US" sz="2000" dirty="0">
              <a:latin typeface="Cambria" panose="02040503050406030204" pitchFamily="18" charset="0"/>
              <a:ea typeface="Cambria" panose="02040503050406030204" pitchFamily="18" charset="0"/>
              <a:sym typeface="Wingdings" pitchFamily="2" charset="2"/>
            </a:endParaRPr>
          </a:p>
          <a:p>
            <a:pPr marL="0" indent="0" algn="just">
              <a:buNone/>
            </a:pPr>
            <a:r>
              <a:rPr lang="el-GR" sz="2000" dirty="0">
                <a:latin typeface="Cambria" panose="02040503050406030204" pitchFamily="18" charset="0"/>
                <a:ea typeface="Cambria" panose="02040503050406030204" pitchFamily="18" charset="0"/>
                <a:sym typeface="Wingdings" pitchFamily="2" charset="2"/>
              </a:rPr>
              <a:t>Πλεόνασμα = Συνολικό Προϊόν – Αναγκαίο Προϊόν = 200</a:t>
            </a:r>
            <a:r>
              <a:rPr lang="en-US" sz="2000" dirty="0">
                <a:latin typeface="Cambria" panose="02040503050406030204" pitchFamily="18" charset="0"/>
                <a:ea typeface="Cambria" panose="02040503050406030204" pitchFamily="18" charset="0"/>
                <a:sym typeface="Wingdings" pitchFamily="2" charset="2"/>
              </a:rPr>
              <a:t>kg – 110kg = 90kg.</a:t>
            </a:r>
            <a:endParaRPr lang="el-GR" sz="2000" dirty="0">
              <a:latin typeface="Cambria" panose="02040503050406030204" pitchFamily="18" charset="0"/>
              <a:ea typeface="Cambria" panose="02040503050406030204" pitchFamily="18" charset="0"/>
              <a:sym typeface="Wingdings" pitchFamily="2" charset="2"/>
            </a:endParaRPr>
          </a:p>
          <a:p>
            <a:pPr marL="0" indent="0" algn="just">
              <a:buNone/>
            </a:pPr>
            <a:endParaRPr lang="en-US" sz="2000" dirty="0">
              <a:latin typeface="Cambria" panose="02040503050406030204" pitchFamily="18" charset="0"/>
              <a:ea typeface="Cambria" panose="02040503050406030204" pitchFamily="18" charset="0"/>
              <a:sym typeface="Wingdings" pitchFamily="2" charset="2"/>
            </a:endParaRPr>
          </a:p>
          <a:p>
            <a:pPr marL="0" indent="0" algn="just">
              <a:buNone/>
            </a:pPr>
            <a:r>
              <a:rPr lang="el-GR" sz="2000" dirty="0">
                <a:latin typeface="Cambria" panose="02040503050406030204" pitchFamily="18" charset="0"/>
                <a:ea typeface="Cambria" panose="02040503050406030204" pitchFamily="18" charset="0"/>
                <a:sym typeface="Wingdings" pitchFamily="2" charset="2"/>
              </a:rPr>
              <a:t>Αν </a:t>
            </a:r>
            <a:r>
              <a:rPr lang="en-US" sz="2000" dirty="0" err="1">
                <a:latin typeface="Cambria" panose="02040503050406030204" pitchFamily="18" charset="0"/>
                <a:ea typeface="Cambria" panose="02040503050406030204" pitchFamily="18" charset="0"/>
                <a:sym typeface="Wingdings" pitchFamily="2" charset="2"/>
              </a:rPr>
              <a:t>P</a:t>
            </a:r>
            <a:r>
              <a:rPr lang="en-US" sz="1800" i="1" dirty="0" err="1">
                <a:latin typeface="Cambria" panose="02040503050406030204" pitchFamily="18" charset="0"/>
                <a:ea typeface="Cambria" panose="02040503050406030204" pitchFamily="18" charset="0"/>
                <a:sym typeface="Wingdings" pitchFamily="2" charset="2"/>
              </a:rPr>
              <a:t>imports</a:t>
            </a:r>
            <a:r>
              <a:rPr lang="en-US" sz="2000" dirty="0">
                <a:latin typeface="Cambria" panose="02040503050406030204" pitchFamily="18" charset="0"/>
                <a:ea typeface="Cambria" panose="02040503050406030204" pitchFamily="18" charset="0"/>
                <a:sym typeface="Wingdings" pitchFamily="2" charset="2"/>
              </a:rPr>
              <a:t>/</a:t>
            </a:r>
            <a:r>
              <a:rPr lang="en-US" sz="2000" dirty="0" err="1">
                <a:latin typeface="Cambria" panose="02040503050406030204" pitchFamily="18" charset="0"/>
                <a:ea typeface="Cambria" panose="02040503050406030204" pitchFamily="18" charset="0"/>
                <a:sym typeface="Wingdings" pitchFamily="2" charset="2"/>
              </a:rPr>
              <a:t>P</a:t>
            </a:r>
            <a:r>
              <a:rPr lang="en-US" sz="1800" i="1" dirty="0" err="1">
                <a:latin typeface="Cambria" panose="02040503050406030204" pitchFamily="18" charset="0"/>
                <a:ea typeface="Cambria" panose="02040503050406030204" pitchFamily="18" charset="0"/>
                <a:sym typeface="Wingdings" pitchFamily="2" charset="2"/>
              </a:rPr>
              <a:t>domestic</a:t>
            </a:r>
            <a:r>
              <a:rPr lang="el-GR" sz="2000" dirty="0">
                <a:latin typeface="Cambria" panose="02040503050406030204" pitchFamily="18" charset="0"/>
                <a:ea typeface="Cambria" panose="02040503050406030204" pitchFamily="18" charset="0"/>
                <a:sym typeface="Wingdings" pitchFamily="2" charset="2"/>
              </a:rPr>
              <a:t> </a:t>
            </a:r>
            <a:r>
              <a:rPr lang="en-US" sz="2000" dirty="0">
                <a:latin typeface="Cambria" panose="02040503050406030204" pitchFamily="18" charset="0"/>
                <a:ea typeface="Cambria" panose="02040503050406030204" pitchFamily="18" charset="0"/>
                <a:sym typeface="Wingdings" pitchFamily="2" charset="2"/>
              </a:rPr>
              <a:t></a:t>
            </a:r>
            <a:r>
              <a:rPr lang="el-GR" sz="2000" dirty="0">
                <a:latin typeface="Cambria" panose="02040503050406030204" pitchFamily="18" charset="0"/>
                <a:ea typeface="Cambria" panose="02040503050406030204" pitchFamily="18" charset="0"/>
                <a:sym typeface="Wingdings" pitchFamily="2" charset="2"/>
              </a:rPr>
              <a:t> 2</a:t>
            </a:r>
            <a:r>
              <a:rPr lang="en-US" sz="2000" dirty="0">
                <a:latin typeface="Cambria" panose="02040503050406030204" pitchFamily="18" charset="0"/>
                <a:ea typeface="Cambria" panose="02040503050406030204" pitchFamily="18" charset="0"/>
                <a:sym typeface="Wingdings" pitchFamily="2" charset="2"/>
              </a:rPr>
              <a:t>0kg </a:t>
            </a:r>
            <a:r>
              <a:rPr lang="el-GR" sz="2000" dirty="0">
                <a:latin typeface="Cambria" panose="02040503050406030204" pitchFamily="18" charset="0"/>
                <a:ea typeface="Cambria" panose="02040503050406030204" pitchFamily="18" charset="0"/>
                <a:sym typeface="Wingdings" pitchFamily="2" charset="2"/>
              </a:rPr>
              <a:t>σιτάρι ανά 1 άροτρο τότε </a:t>
            </a:r>
            <a:r>
              <a:rPr lang="en-US" sz="2000" dirty="0">
                <a:latin typeface="Cambria" panose="02040503050406030204" pitchFamily="18" charset="0"/>
                <a:ea typeface="Cambria" panose="02040503050406030204" pitchFamily="18" charset="0"/>
                <a:sym typeface="Wingdings" pitchFamily="2" charset="2"/>
              </a:rPr>
              <a:t>S = 200kg – (20+20+40)kg – 50kg =70kg</a:t>
            </a:r>
          </a:p>
          <a:p>
            <a:pPr marL="0" indent="0" algn="just">
              <a:buNone/>
            </a:pPr>
            <a:endParaRPr lang="en-US" sz="2000" dirty="0">
              <a:latin typeface="Cambria" panose="02040503050406030204" pitchFamily="18" charset="0"/>
              <a:ea typeface="Cambria" panose="02040503050406030204" pitchFamily="18" charset="0"/>
              <a:sym typeface="Wingdings" pitchFamily="2" charset="2"/>
            </a:endParaRPr>
          </a:p>
        </p:txBody>
      </p:sp>
      <p:cxnSp>
        <p:nvCxnSpPr>
          <p:cNvPr id="5" name="Ευθύγραμμο βέλος σύνδεσης 4"/>
          <p:cNvCxnSpPr/>
          <p:nvPr/>
        </p:nvCxnSpPr>
        <p:spPr>
          <a:xfrm flipV="1">
            <a:off x="3315469" y="5949280"/>
            <a:ext cx="0" cy="43204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6" name="Ευθύγραμμο βέλος σύνδεσης 5"/>
          <p:cNvCxnSpPr>
            <a:cxnSpLocks/>
          </p:cNvCxnSpPr>
          <p:nvPr/>
        </p:nvCxnSpPr>
        <p:spPr>
          <a:xfrm>
            <a:off x="6540599" y="5949280"/>
            <a:ext cx="0" cy="43204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58984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981200" y="116632"/>
            <a:ext cx="8229600" cy="360040"/>
          </a:xfrm>
        </p:spPr>
        <p:txBody>
          <a:bodyPr>
            <a:noAutofit/>
          </a:bodyPr>
          <a:lstStyle/>
          <a:p>
            <a:r>
              <a:rPr lang="el-GR" sz="2800" b="1" dirty="0">
                <a:solidFill>
                  <a:srgbClr val="FF0000"/>
                </a:solidFill>
                <a:latin typeface="Cambria" pitchFamily="18" charset="0"/>
              </a:rPr>
              <a:t>Η διεθνής ανταλλαγή και το πλεόνασμα</a:t>
            </a:r>
            <a:endParaRPr lang="el-GR" sz="2800" dirty="0"/>
          </a:p>
        </p:txBody>
      </p:sp>
      <p:sp>
        <p:nvSpPr>
          <p:cNvPr id="3" name="Θέση περιεχομένου 2"/>
          <p:cNvSpPr>
            <a:spLocks noGrp="1"/>
          </p:cNvSpPr>
          <p:nvPr>
            <p:ph idx="1"/>
          </p:nvPr>
        </p:nvSpPr>
        <p:spPr>
          <a:xfrm>
            <a:off x="1775520" y="620688"/>
            <a:ext cx="8568952" cy="5976664"/>
          </a:xfrm>
        </p:spPr>
        <p:txBody>
          <a:bodyPr>
            <a:normAutofit/>
          </a:bodyPr>
          <a:lstStyle/>
          <a:p>
            <a:pPr marL="0" indent="0">
              <a:buNone/>
            </a:pPr>
            <a:r>
              <a:rPr lang="en-US" sz="2400" dirty="0">
                <a:latin typeface="Cambria" panose="02040503050406030204" pitchFamily="18" charset="0"/>
                <a:ea typeface="Cambria" panose="02040503050406030204" pitchFamily="18" charset="0"/>
              </a:rPr>
              <a:t>Kg						  	trade effect</a:t>
            </a:r>
          </a:p>
          <a:p>
            <a:pPr marL="0" indent="0">
              <a:buNone/>
            </a:pPr>
            <a:endParaRPr lang="en-US" sz="1600" dirty="0">
              <a:latin typeface="Cambria" panose="02040503050406030204" pitchFamily="18" charset="0"/>
              <a:ea typeface="Cambria" panose="02040503050406030204" pitchFamily="18" charset="0"/>
            </a:endParaRPr>
          </a:p>
          <a:p>
            <a:pPr marL="0" indent="0">
              <a:buNone/>
            </a:pPr>
            <a:r>
              <a:rPr lang="en-US" sz="1600" dirty="0">
                <a:latin typeface="Cambria" panose="02040503050406030204" pitchFamily="18" charset="0"/>
                <a:ea typeface="Cambria" panose="02040503050406030204" pitchFamily="18" charset="0"/>
              </a:rPr>
              <a:t>200</a:t>
            </a:r>
          </a:p>
          <a:p>
            <a:pPr marL="0" indent="0">
              <a:buNone/>
            </a:pPr>
            <a:endParaRPr lang="en-US" sz="1600" dirty="0">
              <a:latin typeface="Cambria" panose="02040503050406030204" pitchFamily="18" charset="0"/>
              <a:ea typeface="Cambria" panose="02040503050406030204" pitchFamily="18" charset="0"/>
            </a:endParaRPr>
          </a:p>
          <a:p>
            <a:pPr marL="0" indent="0">
              <a:buNone/>
            </a:pPr>
            <a:endParaRPr lang="en-US" sz="1600" dirty="0">
              <a:latin typeface="Cambria" panose="02040503050406030204" pitchFamily="18" charset="0"/>
              <a:ea typeface="Cambria" panose="02040503050406030204" pitchFamily="18" charset="0"/>
            </a:endParaRPr>
          </a:p>
          <a:p>
            <a:pPr marL="0" indent="0">
              <a:buNone/>
            </a:pPr>
            <a:endParaRPr lang="en-US" sz="1600" dirty="0">
              <a:latin typeface="Cambria" panose="02040503050406030204" pitchFamily="18" charset="0"/>
              <a:ea typeface="Cambria" panose="02040503050406030204" pitchFamily="18" charset="0"/>
            </a:endParaRPr>
          </a:p>
          <a:p>
            <a:pPr marL="0" indent="0">
              <a:buNone/>
            </a:pPr>
            <a:endParaRPr lang="en-US" sz="1600" dirty="0">
              <a:latin typeface="Cambria" panose="02040503050406030204" pitchFamily="18" charset="0"/>
              <a:ea typeface="Cambria" panose="02040503050406030204" pitchFamily="18" charset="0"/>
            </a:endParaRPr>
          </a:p>
          <a:p>
            <a:pPr marL="0" indent="0">
              <a:buNone/>
            </a:pPr>
            <a:endParaRPr lang="en-US" sz="1600" dirty="0">
              <a:latin typeface="Cambria" panose="02040503050406030204" pitchFamily="18" charset="0"/>
              <a:ea typeface="Cambria" panose="02040503050406030204" pitchFamily="18" charset="0"/>
            </a:endParaRPr>
          </a:p>
          <a:p>
            <a:pPr marL="0" indent="0">
              <a:buNone/>
            </a:pPr>
            <a:r>
              <a:rPr lang="en-US" sz="1600" dirty="0">
                <a:latin typeface="Cambria" panose="02040503050406030204" pitchFamily="18" charset="0"/>
                <a:ea typeface="Cambria" panose="02040503050406030204" pitchFamily="18" charset="0"/>
              </a:rPr>
              <a:t>100</a:t>
            </a:r>
            <a:endParaRPr lang="el-GR" sz="1600" dirty="0">
              <a:latin typeface="Cambria" panose="02040503050406030204" pitchFamily="18" charset="0"/>
              <a:ea typeface="Cambria" panose="02040503050406030204" pitchFamily="18" charset="0"/>
            </a:endParaRPr>
          </a:p>
        </p:txBody>
      </p:sp>
      <p:cxnSp>
        <p:nvCxnSpPr>
          <p:cNvPr id="5" name="Ευθεία γραμμή σύνδεσης 4"/>
          <p:cNvCxnSpPr/>
          <p:nvPr/>
        </p:nvCxnSpPr>
        <p:spPr>
          <a:xfrm>
            <a:off x="2351584" y="1124744"/>
            <a:ext cx="0" cy="525658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 name="Ευθεία γραμμή σύνδεσης 7"/>
          <p:cNvCxnSpPr/>
          <p:nvPr/>
        </p:nvCxnSpPr>
        <p:spPr>
          <a:xfrm flipH="1">
            <a:off x="2351584" y="6258036"/>
            <a:ext cx="6912768" cy="9001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4" name="Ορθογώνιο 13"/>
          <p:cNvSpPr/>
          <p:nvPr/>
        </p:nvSpPr>
        <p:spPr>
          <a:xfrm>
            <a:off x="3215680" y="5517233"/>
            <a:ext cx="1296144" cy="7858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C=30</a:t>
            </a:r>
            <a:endParaRPr lang="el-GR" dirty="0"/>
          </a:p>
        </p:txBody>
      </p:sp>
      <p:sp>
        <p:nvSpPr>
          <p:cNvPr id="15" name="Ορθογώνιο 14"/>
          <p:cNvSpPr/>
          <p:nvPr/>
        </p:nvSpPr>
        <p:spPr>
          <a:xfrm>
            <a:off x="3215680" y="4077072"/>
            <a:ext cx="1296144" cy="1440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W=50</a:t>
            </a:r>
            <a:endParaRPr lang="el-GR" dirty="0"/>
          </a:p>
        </p:txBody>
      </p:sp>
      <p:sp>
        <p:nvSpPr>
          <p:cNvPr id="16" name="Ορθογώνιο 15"/>
          <p:cNvSpPr/>
          <p:nvPr/>
        </p:nvSpPr>
        <p:spPr>
          <a:xfrm>
            <a:off x="3215680" y="3501008"/>
            <a:ext cx="1296144"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S=20</a:t>
            </a:r>
            <a:endParaRPr lang="el-GR" dirty="0"/>
          </a:p>
        </p:txBody>
      </p:sp>
      <p:sp>
        <p:nvSpPr>
          <p:cNvPr id="17" name="Ορθογώνιο 16"/>
          <p:cNvSpPr/>
          <p:nvPr/>
        </p:nvSpPr>
        <p:spPr>
          <a:xfrm>
            <a:off x="6168008" y="4653137"/>
            <a:ext cx="1296144" cy="16499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C=60</a:t>
            </a:r>
            <a:endParaRPr lang="el-GR" dirty="0"/>
          </a:p>
        </p:txBody>
      </p:sp>
      <p:sp>
        <p:nvSpPr>
          <p:cNvPr id="18" name="Ορθογώνιο 17"/>
          <p:cNvSpPr/>
          <p:nvPr/>
        </p:nvSpPr>
        <p:spPr>
          <a:xfrm>
            <a:off x="6168008" y="3284984"/>
            <a:ext cx="1296144" cy="1368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W=50</a:t>
            </a:r>
            <a:endParaRPr lang="el-GR" dirty="0"/>
          </a:p>
        </p:txBody>
      </p:sp>
      <p:sp>
        <p:nvSpPr>
          <p:cNvPr id="19" name="Ορθογώνιο 18"/>
          <p:cNvSpPr/>
          <p:nvPr/>
        </p:nvSpPr>
        <p:spPr>
          <a:xfrm>
            <a:off x="6168008" y="1700808"/>
            <a:ext cx="1296144" cy="15841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S=90</a:t>
            </a:r>
            <a:endParaRPr lang="el-GR" dirty="0"/>
          </a:p>
        </p:txBody>
      </p:sp>
      <p:cxnSp>
        <p:nvCxnSpPr>
          <p:cNvPr id="21" name="Ευθύγραμμο βέλος σύνδεσης 20"/>
          <p:cNvCxnSpPr/>
          <p:nvPr/>
        </p:nvCxnSpPr>
        <p:spPr>
          <a:xfrm flipH="1">
            <a:off x="6672064" y="908720"/>
            <a:ext cx="1368152" cy="612068"/>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3" name="Ευθεία γραμμή σύνδεσης 22"/>
          <p:cNvCxnSpPr/>
          <p:nvPr/>
        </p:nvCxnSpPr>
        <p:spPr>
          <a:xfrm flipH="1">
            <a:off x="2324572" y="1700808"/>
            <a:ext cx="3843436" cy="0"/>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cxnSp>
        <p:nvCxnSpPr>
          <p:cNvPr id="25" name="Ευθεία γραμμή σύνδεσης 24"/>
          <p:cNvCxnSpPr/>
          <p:nvPr/>
        </p:nvCxnSpPr>
        <p:spPr>
          <a:xfrm flipH="1">
            <a:off x="2324572" y="3501008"/>
            <a:ext cx="2187252" cy="0"/>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87755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574801" y="253250"/>
            <a:ext cx="9220200" cy="720080"/>
          </a:xfrm>
        </p:spPr>
        <p:txBody>
          <a:bodyPr>
            <a:noAutofit/>
          </a:bodyPr>
          <a:lstStyle/>
          <a:p>
            <a:r>
              <a:rPr lang="el-GR" sz="2400" b="1" dirty="0">
                <a:solidFill>
                  <a:srgbClr val="FF0000"/>
                </a:solidFill>
                <a:latin typeface="Cambria" pitchFamily="18" charset="0"/>
              </a:rPr>
              <a:t>Σύγκρουση μεταξύ κοινωνικών τάξεων σε διαφορετικές χώρες</a:t>
            </a:r>
          </a:p>
        </p:txBody>
      </p:sp>
      <p:sp>
        <p:nvSpPr>
          <p:cNvPr id="3" name="Θέση περιεχομένου 2"/>
          <p:cNvSpPr>
            <a:spLocks noGrp="1"/>
          </p:cNvSpPr>
          <p:nvPr>
            <p:ph idx="1"/>
          </p:nvPr>
        </p:nvSpPr>
        <p:spPr>
          <a:xfrm>
            <a:off x="8922867" y="1939829"/>
            <a:ext cx="2957581" cy="3058443"/>
          </a:xfrm>
        </p:spPr>
        <p:txBody>
          <a:bodyPr>
            <a:normAutofit fontScale="70000" lnSpcReduction="20000"/>
          </a:bodyPr>
          <a:lstStyle/>
          <a:p>
            <a:pPr marL="0" indent="0">
              <a:buNone/>
            </a:pPr>
            <a:r>
              <a:rPr lang="el-GR" sz="2300" dirty="0">
                <a:latin typeface="Cambria" panose="02040503050406030204" pitchFamily="18" charset="0"/>
                <a:ea typeface="Cambria" panose="02040503050406030204" pitchFamily="18" charset="0"/>
              </a:rPr>
              <a:t>Η μείωση της πραγματικής τιμής των εισαγωγών </a:t>
            </a:r>
            <a:r>
              <a:rPr lang="en-US" sz="2300" dirty="0" err="1">
                <a:latin typeface="Cambria" panose="02040503050406030204" pitchFamily="18" charset="0"/>
                <a:ea typeface="Cambria" panose="02040503050406030204" pitchFamily="18" charset="0"/>
              </a:rPr>
              <a:t>rpi</a:t>
            </a:r>
            <a:r>
              <a:rPr lang="en-US" sz="2300" dirty="0">
                <a:latin typeface="Cambria" panose="02040503050406030204" pitchFamily="18" charset="0"/>
                <a:ea typeface="Cambria" panose="02040503050406030204" pitchFamily="18" charset="0"/>
              </a:rPr>
              <a:t>, </a:t>
            </a:r>
            <a:r>
              <a:rPr lang="el-GR" sz="2300" dirty="0">
                <a:latin typeface="Cambria" panose="02040503050406030204" pitchFamily="18" charset="0"/>
                <a:ea typeface="Cambria" panose="02040503050406030204" pitchFamily="18" charset="0"/>
              </a:rPr>
              <a:t>επηρεάζει δυνητικά όλες τις τάξεις στη χώρα που παράγει τα άροτρα.</a:t>
            </a:r>
          </a:p>
          <a:p>
            <a:pPr marL="0" indent="0">
              <a:buNone/>
            </a:pPr>
            <a:endParaRPr lang="el-GR" sz="2300" dirty="0">
              <a:latin typeface="Cambria" panose="02040503050406030204" pitchFamily="18" charset="0"/>
              <a:ea typeface="Cambria" panose="02040503050406030204" pitchFamily="18" charset="0"/>
            </a:endParaRPr>
          </a:p>
          <a:p>
            <a:pPr marL="0" indent="0">
              <a:buNone/>
            </a:pPr>
            <a:endParaRPr lang="en-US" sz="2300" dirty="0">
              <a:latin typeface="Cambria" panose="02040503050406030204" pitchFamily="18" charset="0"/>
              <a:ea typeface="Cambria" panose="02040503050406030204" pitchFamily="18" charset="0"/>
            </a:endParaRPr>
          </a:p>
          <a:p>
            <a:pPr marL="0" indent="0">
              <a:buNone/>
            </a:pPr>
            <a:r>
              <a:rPr lang="en-US" sz="2300" dirty="0">
                <a:latin typeface="Cambria" panose="02040503050406030204" pitchFamily="18" charset="0"/>
                <a:ea typeface="Cambria" panose="02040503050406030204" pitchFamily="18" charset="0"/>
              </a:rPr>
              <a:t>A</a:t>
            </a:r>
            <a:r>
              <a:rPr lang="el-GR" sz="2300" dirty="0">
                <a:latin typeface="Cambria" panose="02040503050406030204" pitchFamily="18" charset="0"/>
                <a:ea typeface="Cambria" panose="02040503050406030204" pitchFamily="18" charset="0"/>
              </a:rPr>
              <a:t>ν </a:t>
            </a:r>
            <a:r>
              <a:rPr lang="en-US" sz="2300" dirty="0" err="1">
                <a:latin typeface="Cambria" panose="02040503050406030204" pitchFamily="18" charset="0"/>
                <a:ea typeface="Cambria" panose="02040503050406030204" pitchFamily="18" charset="0"/>
              </a:rPr>
              <a:t>rpi</a:t>
            </a:r>
            <a:r>
              <a:rPr lang="en-US" sz="2300" dirty="0">
                <a:latin typeface="Cambria" panose="02040503050406030204" pitchFamily="18" charset="0"/>
                <a:ea typeface="Cambria" panose="02040503050406030204" pitchFamily="18" charset="0"/>
              </a:rPr>
              <a:t> = 0kg </a:t>
            </a:r>
            <a:r>
              <a:rPr lang="en-US" sz="2300" dirty="0">
                <a:latin typeface="Cambria" panose="02040503050406030204" pitchFamily="18" charset="0"/>
                <a:ea typeface="Cambria" panose="02040503050406030204" pitchFamily="18" charset="0"/>
                <a:sym typeface="Wingdings" pitchFamily="2" charset="2"/>
              </a:rPr>
              <a:t> S = 110 kg</a:t>
            </a:r>
            <a:endParaRPr lang="en-US" sz="2900" dirty="0">
              <a:latin typeface="Cambria" panose="02040503050406030204" pitchFamily="18" charset="0"/>
              <a:ea typeface="Cambria" panose="02040503050406030204" pitchFamily="18" charset="0"/>
            </a:endParaRPr>
          </a:p>
          <a:p>
            <a:pPr marL="0" indent="0">
              <a:buNone/>
            </a:pPr>
            <a:r>
              <a:rPr lang="en-US" sz="2300" dirty="0">
                <a:latin typeface="Cambria" panose="02040503050406030204" pitchFamily="18" charset="0"/>
                <a:ea typeface="Cambria" panose="02040503050406030204" pitchFamily="18" charset="0"/>
              </a:rPr>
              <a:t>A</a:t>
            </a:r>
            <a:r>
              <a:rPr lang="el-GR" sz="2300" dirty="0">
                <a:latin typeface="Cambria" panose="02040503050406030204" pitchFamily="18" charset="0"/>
                <a:ea typeface="Cambria" panose="02040503050406030204" pitchFamily="18" charset="0"/>
              </a:rPr>
              <a:t>ν </a:t>
            </a:r>
            <a:r>
              <a:rPr lang="en-US" sz="2300" dirty="0" err="1">
                <a:latin typeface="Cambria" panose="02040503050406030204" pitchFamily="18" charset="0"/>
                <a:ea typeface="Cambria" panose="02040503050406030204" pitchFamily="18" charset="0"/>
              </a:rPr>
              <a:t>rpi</a:t>
            </a:r>
            <a:r>
              <a:rPr lang="en-US" sz="2300" dirty="0">
                <a:latin typeface="Cambria" panose="02040503050406030204" pitchFamily="18" charset="0"/>
                <a:ea typeface="Cambria" panose="02040503050406030204" pitchFamily="18" charset="0"/>
              </a:rPr>
              <a:t> = 10kg </a:t>
            </a:r>
            <a:r>
              <a:rPr lang="en-US" sz="2300" dirty="0">
                <a:latin typeface="Cambria" panose="02040503050406030204" pitchFamily="18" charset="0"/>
                <a:ea typeface="Cambria" panose="02040503050406030204" pitchFamily="18" charset="0"/>
                <a:sym typeface="Wingdings" pitchFamily="2" charset="2"/>
              </a:rPr>
              <a:t> S = 90 kg</a:t>
            </a:r>
          </a:p>
          <a:p>
            <a:pPr marL="0" indent="0">
              <a:buNone/>
            </a:pPr>
            <a:r>
              <a:rPr lang="en-US" sz="2300" dirty="0">
                <a:latin typeface="Cambria" panose="02040503050406030204" pitchFamily="18" charset="0"/>
                <a:ea typeface="Cambria" panose="02040503050406030204" pitchFamily="18" charset="0"/>
              </a:rPr>
              <a:t>A</a:t>
            </a:r>
            <a:r>
              <a:rPr lang="el-GR" sz="2300" dirty="0">
                <a:latin typeface="Cambria" panose="02040503050406030204" pitchFamily="18" charset="0"/>
                <a:ea typeface="Cambria" panose="02040503050406030204" pitchFamily="18" charset="0"/>
              </a:rPr>
              <a:t>ν </a:t>
            </a:r>
            <a:r>
              <a:rPr lang="en-US" sz="2300" dirty="0" err="1">
                <a:latin typeface="Cambria" panose="02040503050406030204" pitchFamily="18" charset="0"/>
                <a:ea typeface="Cambria" panose="02040503050406030204" pitchFamily="18" charset="0"/>
              </a:rPr>
              <a:t>rpi</a:t>
            </a:r>
            <a:r>
              <a:rPr lang="en-US" sz="2300" dirty="0">
                <a:latin typeface="Cambria" panose="02040503050406030204" pitchFamily="18" charset="0"/>
                <a:ea typeface="Cambria" panose="02040503050406030204" pitchFamily="18" charset="0"/>
              </a:rPr>
              <a:t> = 55kg </a:t>
            </a:r>
            <a:r>
              <a:rPr lang="en-US" sz="2300" dirty="0">
                <a:latin typeface="Cambria" panose="02040503050406030204" pitchFamily="18" charset="0"/>
                <a:ea typeface="Cambria" panose="02040503050406030204" pitchFamily="18" charset="0"/>
                <a:sym typeface="Wingdings" pitchFamily="2" charset="2"/>
              </a:rPr>
              <a:t> S = 0 kg</a:t>
            </a:r>
            <a:r>
              <a:rPr lang="en-US" sz="1600" dirty="0">
                <a:latin typeface="Cambria" panose="02040503050406030204" pitchFamily="18" charset="0"/>
                <a:ea typeface="Cambria" panose="02040503050406030204" pitchFamily="18" charset="0"/>
              </a:rPr>
              <a:t>			</a:t>
            </a:r>
          </a:p>
          <a:p>
            <a:pPr marL="0" indent="0">
              <a:buNone/>
            </a:pPr>
            <a:r>
              <a:rPr lang="en-US" sz="1600" dirty="0">
                <a:latin typeface="Cambria" panose="02040503050406030204" pitchFamily="18" charset="0"/>
                <a:ea typeface="Cambria" panose="02040503050406030204" pitchFamily="18" charset="0"/>
              </a:rPr>
              <a:t>                                                                          </a:t>
            </a:r>
          </a:p>
          <a:p>
            <a:pPr marL="0" indent="0">
              <a:buNone/>
            </a:pPr>
            <a:r>
              <a:rPr lang="en-US" sz="1600" dirty="0">
                <a:latin typeface="Cambria" panose="02040503050406030204" pitchFamily="18" charset="0"/>
                <a:ea typeface="Cambria" panose="02040503050406030204" pitchFamily="18" charset="0"/>
              </a:rPr>
              <a:t>			</a:t>
            </a:r>
            <a:endParaRPr lang="el-GR" sz="2000" dirty="0">
              <a:latin typeface="Cambria" panose="02040503050406030204" pitchFamily="18" charset="0"/>
              <a:ea typeface="Cambria" panose="02040503050406030204" pitchFamily="18" charset="0"/>
            </a:endParaRPr>
          </a:p>
        </p:txBody>
      </p:sp>
      <p:cxnSp>
        <p:nvCxnSpPr>
          <p:cNvPr id="5" name="Ευθεία γραμμή σύνδεσης 4"/>
          <p:cNvCxnSpPr>
            <a:cxnSpLocks/>
          </p:cNvCxnSpPr>
          <p:nvPr/>
        </p:nvCxnSpPr>
        <p:spPr>
          <a:xfrm>
            <a:off x="1041166" y="1356370"/>
            <a:ext cx="0" cy="436815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 name="Ευθεία γραμμή σύνδεσης 5"/>
          <p:cNvCxnSpPr>
            <a:cxnSpLocks/>
          </p:cNvCxnSpPr>
          <p:nvPr/>
        </p:nvCxnSpPr>
        <p:spPr>
          <a:xfrm flipH="1">
            <a:off x="1041166" y="5724525"/>
            <a:ext cx="5684093"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Ευθεία γραμμή σύνδεσης 10"/>
          <p:cNvCxnSpPr>
            <a:cxnSpLocks/>
          </p:cNvCxnSpPr>
          <p:nvPr/>
        </p:nvCxnSpPr>
        <p:spPr>
          <a:xfrm>
            <a:off x="1051642" y="2543175"/>
            <a:ext cx="5206283" cy="318135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12" name="Ευθεία γραμμή σύνδεσης 11"/>
          <p:cNvCxnSpPr>
            <a:cxnSpLocks/>
            <a:endCxn id="17" idx="3"/>
          </p:cNvCxnSpPr>
          <p:nvPr/>
        </p:nvCxnSpPr>
        <p:spPr>
          <a:xfrm flipH="1">
            <a:off x="1065059" y="4998272"/>
            <a:ext cx="3926072" cy="0"/>
          </a:xfrm>
          <a:prstGeom prst="line">
            <a:avLst/>
          </a:prstGeom>
          <a:ln w="38100">
            <a:prstDash val="dashDot"/>
          </a:ln>
        </p:spPr>
        <p:style>
          <a:lnRef idx="1">
            <a:schemeClr val="accent1"/>
          </a:lnRef>
          <a:fillRef idx="0">
            <a:schemeClr val="accent1"/>
          </a:fillRef>
          <a:effectRef idx="0">
            <a:schemeClr val="accent1"/>
          </a:effectRef>
          <a:fontRef idx="minor">
            <a:schemeClr val="tx1"/>
          </a:fontRef>
        </p:style>
      </p:cxnSp>
      <p:cxnSp>
        <p:nvCxnSpPr>
          <p:cNvPr id="14" name="Ευθεία γραμμή σύνδεσης 13"/>
          <p:cNvCxnSpPr/>
          <p:nvPr/>
        </p:nvCxnSpPr>
        <p:spPr>
          <a:xfrm>
            <a:off x="4991131" y="5121188"/>
            <a:ext cx="0" cy="684076"/>
          </a:xfrm>
          <a:prstGeom prst="line">
            <a:avLst/>
          </a:prstGeom>
          <a:ln w="38100">
            <a:prstDash val="dashDot"/>
          </a:ln>
        </p:spPr>
        <p:style>
          <a:lnRef idx="1">
            <a:schemeClr val="accent1"/>
          </a:lnRef>
          <a:fillRef idx="0">
            <a:schemeClr val="accent1"/>
          </a:fillRef>
          <a:effectRef idx="0">
            <a:schemeClr val="accent1"/>
          </a:effectRef>
          <a:fontRef idx="minor">
            <a:schemeClr val="tx1"/>
          </a:fontRef>
        </p:style>
      </p:cxnSp>
      <p:cxnSp>
        <p:nvCxnSpPr>
          <p:cNvPr id="18" name="Ευθεία γραμμή σύνδεσης 17"/>
          <p:cNvCxnSpPr>
            <a:cxnSpLocks/>
          </p:cNvCxnSpPr>
          <p:nvPr/>
        </p:nvCxnSpPr>
        <p:spPr>
          <a:xfrm flipH="1" flipV="1">
            <a:off x="1001029" y="4131078"/>
            <a:ext cx="2560108" cy="23602"/>
          </a:xfrm>
          <a:prstGeom prst="line">
            <a:avLst/>
          </a:prstGeom>
          <a:ln w="38100">
            <a:prstDash val="dashDot"/>
          </a:ln>
        </p:spPr>
        <p:style>
          <a:lnRef idx="1">
            <a:schemeClr val="accent1"/>
          </a:lnRef>
          <a:fillRef idx="0">
            <a:schemeClr val="accent1"/>
          </a:fillRef>
          <a:effectRef idx="0">
            <a:schemeClr val="accent1"/>
          </a:effectRef>
          <a:fontRef idx="minor">
            <a:schemeClr val="tx1"/>
          </a:fontRef>
        </p:style>
      </p:cxnSp>
      <p:cxnSp>
        <p:nvCxnSpPr>
          <p:cNvPr id="20" name="Ευθεία γραμμή σύνδεσης 19"/>
          <p:cNvCxnSpPr/>
          <p:nvPr/>
        </p:nvCxnSpPr>
        <p:spPr>
          <a:xfrm flipV="1">
            <a:off x="3574554" y="4050339"/>
            <a:ext cx="0" cy="1674186"/>
          </a:xfrm>
          <a:prstGeom prst="line">
            <a:avLst/>
          </a:prstGeom>
          <a:ln w="38100">
            <a:prstDash val="dashDot"/>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22D4D705-2FCF-1DFE-1F69-CAAA6416A32F}"/>
              </a:ext>
            </a:extLst>
          </p:cNvPr>
          <p:cNvSpPr txBox="1"/>
          <p:nvPr/>
        </p:nvSpPr>
        <p:spPr>
          <a:xfrm>
            <a:off x="613492" y="2400300"/>
            <a:ext cx="438150" cy="307777"/>
          </a:xfrm>
          <a:prstGeom prst="rect">
            <a:avLst/>
          </a:prstGeom>
          <a:noFill/>
        </p:spPr>
        <p:txBody>
          <a:bodyPr wrap="square" rtlCol="0">
            <a:spAutoFit/>
          </a:bodyPr>
          <a:lstStyle/>
          <a:p>
            <a:r>
              <a:rPr lang="el-GR" sz="1400" dirty="0">
                <a:latin typeface="Cambria" panose="02040503050406030204" pitchFamily="18" charset="0"/>
                <a:ea typeface="Cambria" panose="02040503050406030204" pitchFamily="18" charset="0"/>
              </a:rPr>
              <a:t>55</a:t>
            </a:r>
          </a:p>
        </p:txBody>
      </p:sp>
      <p:sp>
        <p:nvSpPr>
          <p:cNvPr id="16" name="TextBox 15">
            <a:extLst>
              <a:ext uri="{FF2B5EF4-FFF2-40B4-BE49-F238E27FC236}">
                <a16:creationId xmlns:a16="http://schemas.microsoft.com/office/drawing/2014/main" id="{8314A6B8-4207-5882-FB0D-421137ED889A}"/>
              </a:ext>
            </a:extLst>
          </p:cNvPr>
          <p:cNvSpPr txBox="1"/>
          <p:nvPr/>
        </p:nvSpPr>
        <p:spPr>
          <a:xfrm>
            <a:off x="613492" y="3970145"/>
            <a:ext cx="438150" cy="307777"/>
          </a:xfrm>
          <a:prstGeom prst="rect">
            <a:avLst/>
          </a:prstGeom>
          <a:noFill/>
        </p:spPr>
        <p:txBody>
          <a:bodyPr wrap="square" rtlCol="0">
            <a:spAutoFit/>
          </a:bodyPr>
          <a:lstStyle/>
          <a:p>
            <a:r>
              <a:rPr lang="el-GR" sz="1400" dirty="0">
                <a:latin typeface="Cambria" panose="02040503050406030204" pitchFamily="18" charset="0"/>
                <a:ea typeface="Cambria" panose="02040503050406030204" pitchFamily="18" charset="0"/>
              </a:rPr>
              <a:t>20</a:t>
            </a:r>
          </a:p>
        </p:txBody>
      </p:sp>
      <p:sp>
        <p:nvSpPr>
          <p:cNvPr id="17" name="TextBox 16">
            <a:extLst>
              <a:ext uri="{FF2B5EF4-FFF2-40B4-BE49-F238E27FC236}">
                <a16:creationId xmlns:a16="http://schemas.microsoft.com/office/drawing/2014/main" id="{3A448227-B2F4-AAB3-D0C8-21A79BAD6E07}"/>
              </a:ext>
            </a:extLst>
          </p:cNvPr>
          <p:cNvSpPr txBox="1"/>
          <p:nvPr/>
        </p:nvSpPr>
        <p:spPr>
          <a:xfrm>
            <a:off x="626909" y="4844383"/>
            <a:ext cx="438150" cy="307777"/>
          </a:xfrm>
          <a:prstGeom prst="rect">
            <a:avLst/>
          </a:prstGeom>
          <a:noFill/>
        </p:spPr>
        <p:txBody>
          <a:bodyPr wrap="square" rtlCol="0">
            <a:spAutoFit/>
          </a:bodyPr>
          <a:lstStyle/>
          <a:p>
            <a:r>
              <a:rPr lang="el-GR" sz="1400" dirty="0">
                <a:latin typeface="Cambria" panose="02040503050406030204" pitchFamily="18" charset="0"/>
                <a:ea typeface="Cambria" panose="02040503050406030204" pitchFamily="18" charset="0"/>
              </a:rPr>
              <a:t>10</a:t>
            </a:r>
          </a:p>
        </p:txBody>
      </p:sp>
      <p:sp>
        <p:nvSpPr>
          <p:cNvPr id="21" name="TextBox 20">
            <a:extLst>
              <a:ext uri="{FF2B5EF4-FFF2-40B4-BE49-F238E27FC236}">
                <a16:creationId xmlns:a16="http://schemas.microsoft.com/office/drawing/2014/main" id="{E8871D1E-E1D5-C8BA-808A-4F48250BA3E0}"/>
              </a:ext>
            </a:extLst>
          </p:cNvPr>
          <p:cNvSpPr txBox="1"/>
          <p:nvPr/>
        </p:nvSpPr>
        <p:spPr>
          <a:xfrm>
            <a:off x="3355479" y="5776922"/>
            <a:ext cx="438150" cy="307777"/>
          </a:xfrm>
          <a:prstGeom prst="rect">
            <a:avLst/>
          </a:prstGeom>
          <a:noFill/>
        </p:spPr>
        <p:txBody>
          <a:bodyPr wrap="square" rtlCol="0">
            <a:spAutoFit/>
          </a:bodyPr>
          <a:lstStyle/>
          <a:p>
            <a:r>
              <a:rPr lang="en-US" sz="1400" dirty="0">
                <a:latin typeface="Cambria" panose="02040503050406030204" pitchFamily="18" charset="0"/>
                <a:ea typeface="Cambria" panose="02040503050406030204" pitchFamily="18" charset="0"/>
              </a:rPr>
              <a:t>7</a:t>
            </a:r>
            <a:r>
              <a:rPr lang="el-GR" sz="1400" dirty="0">
                <a:latin typeface="Cambria" panose="02040503050406030204" pitchFamily="18" charset="0"/>
                <a:ea typeface="Cambria" panose="02040503050406030204" pitchFamily="18" charset="0"/>
              </a:rPr>
              <a:t>0</a:t>
            </a:r>
          </a:p>
        </p:txBody>
      </p:sp>
      <p:sp>
        <p:nvSpPr>
          <p:cNvPr id="25" name="TextBox 24">
            <a:extLst>
              <a:ext uri="{FF2B5EF4-FFF2-40B4-BE49-F238E27FC236}">
                <a16:creationId xmlns:a16="http://schemas.microsoft.com/office/drawing/2014/main" id="{EEC6C5D9-BDE0-64F0-F44D-7CEF5B8BD620}"/>
              </a:ext>
            </a:extLst>
          </p:cNvPr>
          <p:cNvSpPr txBox="1"/>
          <p:nvPr/>
        </p:nvSpPr>
        <p:spPr>
          <a:xfrm>
            <a:off x="4772056" y="5774290"/>
            <a:ext cx="438150" cy="307777"/>
          </a:xfrm>
          <a:prstGeom prst="rect">
            <a:avLst/>
          </a:prstGeom>
          <a:noFill/>
        </p:spPr>
        <p:txBody>
          <a:bodyPr wrap="square" rtlCol="0">
            <a:spAutoFit/>
          </a:bodyPr>
          <a:lstStyle/>
          <a:p>
            <a:r>
              <a:rPr lang="en-US" sz="1400" dirty="0">
                <a:latin typeface="Cambria" panose="02040503050406030204" pitchFamily="18" charset="0"/>
                <a:ea typeface="Cambria" panose="02040503050406030204" pitchFamily="18" charset="0"/>
              </a:rPr>
              <a:t>9</a:t>
            </a:r>
            <a:r>
              <a:rPr lang="el-GR" sz="1400" dirty="0">
                <a:latin typeface="Cambria" panose="02040503050406030204" pitchFamily="18" charset="0"/>
                <a:ea typeface="Cambria" panose="02040503050406030204" pitchFamily="18" charset="0"/>
              </a:rPr>
              <a:t>0</a:t>
            </a:r>
          </a:p>
        </p:txBody>
      </p:sp>
      <p:sp>
        <p:nvSpPr>
          <p:cNvPr id="26" name="TextBox 25">
            <a:extLst>
              <a:ext uri="{FF2B5EF4-FFF2-40B4-BE49-F238E27FC236}">
                <a16:creationId xmlns:a16="http://schemas.microsoft.com/office/drawing/2014/main" id="{D849A40F-5C59-3449-B698-6631A3159AC3}"/>
              </a:ext>
            </a:extLst>
          </p:cNvPr>
          <p:cNvSpPr txBox="1"/>
          <p:nvPr/>
        </p:nvSpPr>
        <p:spPr>
          <a:xfrm>
            <a:off x="5991225" y="5775419"/>
            <a:ext cx="542925" cy="307777"/>
          </a:xfrm>
          <a:prstGeom prst="rect">
            <a:avLst/>
          </a:prstGeom>
          <a:noFill/>
        </p:spPr>
        <p:txBody>
          <a:bodyPr wrap="square" rtlCol="0">
            <a:spAutoFit/>
          </a:bodyPr>
          <a:lstStyle/>
          <a:p>
            <a:r>
              <a:rPr lang="en-US" sz="1400" dirty="0">
                <a:latin typeface="Cambria" panose="02040503050406030204" pitchFamily="18" charset="0"/>
                <a:ea typeface="Cambria" panose="02040503050406030204" pitchFamily="18" charset="0"/>
              </a:rPr>
              <a:t>11</a:t>
            </a:r>
            <a:r>
              <a:rPr lang="el-GR" sz="1400" dirty="0">
                <a:latin typeface="Cambria" panose="02040503050406030204" pitchFamily="18" charset="0"/>
                <a:ea typeface="Cambria" panose="02040503050406030204" pitchFamily="18" charset="0"/>
              </a:rPr>
              <a:t>0</a:t>
            </a:r>
          </a:p>
        </p:txBody>
      </p:sp>
      <p:sp>
        <p:nvSpPr>
          <p:cNvPr id="28" name="TextBox 27">
            <a:extLst>
              <a:ext uri="{FF2B5EF4-FFF2-40B4-BE49-F238E27FC236}">
                <a16:creationId xmlns:a16="http://schemas.microsoft.com/office/drawing/2014/main" id="{46813270-FD5E-BF21-72E0-C7FA895FA1E7}"/>
              </a:ext>
            </a:extLst>
          </p:cNvPr>
          <p:cNvSpPr txBox="1"/>
          <p:nvPr/>
        </p:nvSpPr>
        <p:spPr>
          <a:xfrm>
            <a:off x="6534150" y="5751252"/>
            <a:ext cx="6096000" cy="307777"/>
          </a:xfrm>
          <a:prstGeom prst="rect">
            <a:avLst/>
          </a:prstGeom>
          <a:noFill/>
        </p:spPr>
        <p:txBody>
          <a:bodyPr wrap="square">
            <a:spAutoFit/>
          </a:bodyPr>
          <a:lstStyle/>
          <a:p>
            <a:r>
              <a:rPr lang="en-US" sz="1400" dirty="0">
                <a:latin typeface="Cambria" panose="02040503050406030204" pitchFamily="18" charset="0"/>
                <a:ea typeface="Cambria" panose="02040503050406030204" pitchFamily="18" charset="0"/>
              </a:rPr>
              <a:t>S=surplus product</a:t>
            </a:r>
            <a:endParaRPr lang="el-GR" sz="1400" dirty="0"/>
          </a:p>
        </p:txBody>
      </p:sp>
      <p:sp>
        <p:nvSpPr>
          <p:cNvPr id="29" name="TextBox 28">
            <a:extLst>
              <a:ext uri="{FF2B5EF4-FFF2-40B4-BE49-F238E27FC236}">
                <a16:creationId xmlns:a16="http://schemas.microsoft.com/office/drawing/2014/main" id="{BDF5FDB0-E4C9-0DF1-CC7E-7A43D4F017C8}"/>
              </a:ext>
            </a:extLst>
          </p:cNvPr>
          <p:cNvSpPr txBox="1"/>
          <p:nvPr/>
        </p:nvSpPr>
        <p:spPr>
          <a:xfrm>
            <a:off x="603015" y="1048592"/>
            <a:ext cx="2971537" cy="307777"/>
          </a:xfrm>
          <a:prstGeom prst="rect">
            <a:avLst/>
          </a:prstGeom>
          <a:noFill/>
        </p:spPr>
        <p:txBody>
          <a:bodyPr wrap="square" rtlCol="0">
            <a:spAutoFit/>
          </a:bodyPr>
          <a:lstStyle/>
          <a:p>
            <a:r>
              <a:rPr lang="en-US" sz="1400" dirty="0" err="1">
                <a:latin typeface="Cambria" panose="02040503050406030204" pitchFamily="18" charset="0"/>
                <a:ea typeface="Cambria" panose="02040503050406030204" pitchFamily="18" charset="0"/>
              </a:rPr>
              <a:t>rpi</a:t>
            </a:r>
            <a:r>
              <a:rPr lang="en-US" sz="1400" dirty="0">
                <a:latin typeface="Cambria" panose="02040503050406030204" pitchFamily="18" charset="0"/>
                <a:ea typeface="Cambria" panose="02040503050406030204" pitchFamily="18" charset="0"/>
              </a:rPr>
              <a:t>=real price of imports </a:t>
            </a:r>
            <a:endParaRPr lang="el-GR" sz="14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1342370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47484-22C5-4FF1-A6C1-609C663C64F9}"/>
              </a:ext>
            </a:extLst>
          </p:cNvPr>
          <p:cNvSpPr>
            <a:spLocks noGrp="1"/>
          </p:cNvSpPr>
          <p:nvPr>
            <p:ph type="title"/>
          </p:nvPr>
        </p:nvSpPr>
        <p:spPr>
          <a:xfrm>
            <a:off x="635000" y="365125"/>
            <a:ext cx="10718800" cy="1325563"/>
          </a:xfrm>
        </p:spPr>
        <p:txBody>
          <a:bodyPr>
            <a:normAutofit fontScale="90000"/>
          </a:bodyPr>
          <a:lstStyle/>
          <a:p>
            <a:r>
              <a:rPr lang="el-GR" dirty="0">
                <a:solidFill>
                  <a:srgbClr val="FF0000"/>
                </a:solidFill>
              </a:rPr>
              <a:t>Πολιτική Οικονομία – </a:t>
            </a:r>
            <a:br>
              <a:rPr lang="el-GR" dirty="0">
                <a:solidFill>
                  <a:srgbClr val="FF0000"/>
                </a:solidFill>
              </a:rPr>
            </a:br>
            <a:r>
              <a:rPr lang="el-GR" dirty="0">
                <a:solidFill>
                  <a:srgbClr val="FF0000"/>
                </a:solidFill>
              </a:rPr>
              <a:t>Τα κέρδη του εμπορίου δεν πηγαίνουν ισομερώς προς όλους</a:t>
            </a:r>
            <a:endParaRPr lang="en-GB" dirty="0">
              <a:solidFill>
                <a:srgbClr val="FF0000"/>
              </a:solidFill>
            </a:endParaRPr>
          </a:p>
        </p:txBody>
      </p:sp>
      <p:sp>
        <p:nvSpPr>
          <p:cNvPr id="3" name="Content Placeholder 2">
            <a:extLst>
              <a:ext uri="{FF2B5EF4-FFF2-40B4-BE49-F238E27FC236}">
                <a16:creationId xmlns:a16="http://schemas.microsoft.com/office/drawing/2014/main" id="{C7E014DD-E5C1-0C90-3148-C6AE52E8D614}"/>
              </a:ext>
            </a:extLst>
          </p:cNvPr>
          <p:cNvSpPr>
            <a:spLocks noGrp="1"/>
          </p:cNvSpPr>
          <p:nvPr>
            <p:ph idx="1"/>
          </p:nvPr>
        </p:nvSpPr>
        <p:spPr>
          <a:xfrm>
            <a:off x="313267" y="2412999"/>
            <a:ext cx="11387666" cy="3763963"/>
          </a:xfrm>
        </p:spPr>
        <p:txBody>
          <a:bodyPr>
            <a:normAutofit/>
          </a:bodyPr>
          <a:lstStyle/>
          <a:p>
            <a:pPr marL="0" indent="0">
              <a:buNone/>
            </a:pPr>
            <a:r>
              <a:rPr lang="en-US" sz="2400" dirty="0">
                <a:latin typeface="Cambria" panose="02040503050406030204" pitchFamily="18" charset="0"/>
                <a:ea typeface="Cambria" panose="02040503050406030204" pitchFamily="18" charset="0"/>
              </a:rPr>
              <a:t>“The slaves of Jamaica would not necessarily have their condition improved by an increased export of the produce of their </a:t>
            </a:r>
            <a:r>
              <a:rPr lang="en-US" sz="2400" dirty="0" err="1">
                <a:latin typeface="Cambria" panose="02040503050406030204" pitchFamily="18" charset="0"/>
                <a:ea typeface="Cambria" panose="02040503050406030204" pitchFamily="18" charset="0"/>
              </a:rPr>
              <a:t>labour</a:t>
            </a:r>
            <a:r>
              <a:rPr lang="en-US" sz="2400" dirty="0">
                <a:latin typeface="Cambria" panose="02040503050406030204" pitchFamily="18" charset="0"/>
                <a:ea typeface="Cambria" panose="02040503050406030204" pitchFamily="18" charset="0"/>
              </a:rPr>
              <a:t>, nor is the condition of the Egyptians rendered better, at present by the flourishing external trade carried on by their ruler. A rise of rent in Ireland, and a consequent increase of the exports of landed produce to pay that rent to absentee proprietors, would not add to the comforts of the Irish cultivators of the soil. </a:t>
            </a:r>
            <a:r>
              <a:rPr lang="en-US" sz="2400" b="1" i="1" dirty="0">
                <a:latin typeface="Cambria" panose="02040503050406030204" pitchFamily="18" charset="0"/>
                <a:ea typeface="Cambria" panose="02040503050406030204" pitchFamily="18" charset="0"/>
              </a:rPr>
              <a:t>We are, therefore, not at liberty to infer that a nation is necessarily prosperous, because it has an increasing foreign commerce, as it is quite possible that the commerce may benefit one class at the expense of the rest of the community.</a:t>
            </a:r>
            <a:r>
              <a:rPr lang="en-US" sz="2400" dirty="0">
                <a:latin typeface="Cambria" panose="02040503050406030204" pitchFamily="18" charset="0"/>
                <a:ea typeface="Cambria" panose="02040503050406030204" pitchFamily="18" charset="0"/>
              </a:rPr>
              <a:t>” (Hopkins, 1834, p. 2)</a:t>
            </a:r>
            <a:endParaRPr lang="en-GB" sz="24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8027524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0D9A773-8F89-47C9-8974-45C900A95198}"/>
              </a:ext>
            </a:extLst>
          </p:cNvPr>
          <p:cNvSpPr>
            <a:spLocks noGrp="1"/>
          </p:cNvSpPr>
          <p:nvPr>
            <p:ph type="title"/>
          </p:nvPr>
        </p:nvSpPr>
        <p:spPr/>
        <p:txBody>
          <a:bodyPr>
            <a:normAutofit fontScale="90000"/>
          </a:bodyPr>
          <a:lstStyle/>
          <a:p>
            <a:r>
              <a:rPr lang="el-GR" dirty="0"/>
              <a:t>Το πλεόνασμα και η οικονομική ευημερία των παραγωγών – Αντικρουόμενα συμφέροντα</a:t>
            </a:r>
            <a:endParaRPr lang="en-GB" dirty="0"/>
          </a:p>
        </p:txBody>
      </p:sp>
      <p:graphicFrame>
        <p:nvGraphicFramePr>
          <p:cNvPr id="4" name="Πίνακας 4">
            <a:extLst>
              <a:ext uri="{FF2B5EF4-FFF2-40B4-BE49-F238E27FC236}">
                <a16:creationId xmlns:a16="http://schemas.microsoft.com/office/drawing/2014/main" id="{5FF2B061-6AC4-4AB8-ACEE-8BB40BD3D781}"/>
              </a:ext>
            </a:extLst>
          </p:cNvPr>
          <p:cNvGraphicFramePr>
            <a:graphicFrameLocks noGrp="1"/>
          </p:cNvGraphicFramePr>
          <p:nvPr>
            <p:ph idx="1"/>
            <p:extLst>
              <p:ext uri="{D42A27DB-BD31-4B8C-83A1-F6EECF244321}">
                <p14:modId xmlns:p14="http://schemas.microsoft.com/office/powerpoint/2010/main" val="1851060296"/>
              </p:ext>
            </p:extLst>
          </p:nvPr>
        </p:nvGraphicFramePr>
        <p:xfrm>
          <a:off x="838203" y="1814537"/>
          <a:ext cx="10515597" cy="4485640"/>
        </p:xfrm>
        <a:graphic>
          <a:graphicData uri="http://schemas.openxmlformats.org/drawingml/2006/table">
            <a:tbl>
              <a:tblPr firstRow="1" bandRow="1">
                <a:tableStyleId>{5C22544A-7EE6-4342-B048-85BDC9FD1C3A}</a:tableStyleId>
              </a:tblPr>
              <a:tblGrid>
                <a:gridCol w="3505199">
                  <a:extLst>
                    <a:ext uri="{9D8B030D-6E8A-4147-A177-3AD203B41FA5}">
                      <a16:colId xmlns:a16="http://schemas.microsoft.com/office/drawing/2014/main" val="114497860"/>
                    </a:ext>
                  </a:extLst>
                </a:gridCol>
                <a:gridCol w="3505199">
                  <a:extLst>
                    <a:ext uri="{9D8B030D-6E8A-4147-A177-3AD203B41FA5}">
                      <a16:colId xmlns:a16="http://schemas.microsoft.com/office/drawing/2014/main" val="4148193717"/>
                    </a:ext>
                  </a:extLst>
                </a:gridCol>
                <a:gridCol w="3505199">
                  <a:extLst>
                    <a:ext uri="{9D8B030D-6E8A-4147-A177-3AD203B41FA5}">
                      <a16:colId xmlns:a16="http://schemas.microsoft.com/office/drawing/2014/main" val="1046946379"/>
                    </a:ext>
                  </a:extLst>
                </a:gridCol>
              </a:tblGrid>
              <a:tr h="370840">
                <a:tc>
                  <a:txBody>
                    <a:bodyPr/>
                    <a:lstStyle/>
                    <a:p>
                      <a:pPr algn="ctr"/>
                      <a:r>
                        <a:rPr lang="el-GR" dirty="0">
                          <a:latin typeface="Cambria" panose="02040503050406030204" pitchFamily="18" charset="0"/>
                          <a:ea typeface="Cambria" panose="02040503050406030204" pitchFamily="18" charset="0"/>
                        </a:rPr>
                        <a:t>Τρόποι αύξησης του πλεονάσματος</a:t>
                      </a:r>
                      <a:endParaRPr lang="en-GB" dirty="0">
                        <a:latin typeface="Cambria" panose="02040503050406030204" pitchFamily="18" charset="0"/>
                        <a:ea typeface="Cambria" panose="02040503050406030204" pitchFamily="18" charset="0"/>
                      </a:endParaRPr>
                    </a:p>
                  </a:txBody>
                  <a:tcPr anchor="ctr"/>
                </a:tc>
                <a:tc>
                  <a:txBody>
                    <a:bodyPr/>
                    <a:lstStyle/>
                    <a:p>
                      <a:pPr algn="ctr"/>
                      <a:r>
                        <a:rPr lang="el-GR" dirty="0">
                          <a:latin typeface="Cambria" panose="02040503050406030204" pitchFamily="18" charset="0"/>
                          <a:ea typeface="Cambria" panose="02040503050406030204" pitchFamily="18" charset="0"/>
                        </a:rPr>
                        <a:t>Αύξηση της οικονομικής ευημερίας των παραγωγών</a:t>
                      </a:r>
                      <a:endParaRPr lang="en-GB" dirty="0">
                        <a:latin typeface="Cambria" panose="02040503050406030204" pitchFamily="18" charset="0"/>
                        <a:ea typeface="Cambria" panose="02040503050406030204" pitchFamily="18" charset="0"/>
                      </a:endParaRPr>
                    </a:p>
                  </a:txBody>
                  <a:tcPr anchor="ctr"/>
                </a:tc>
                <a:tc>
                  <a:txBody>
                    <a:bodyPr/>
                    <a:lstStyle/>
                    <a:p>
                      <a:pPr algn="ctr"/>
                      <a:r>
                        <a:rPr lang="el-GR" dirty="0">
                          <a:latin typeface="Cambria" panose="02040503050406030204" pitchFamily="18" charset="0"/>
                          <a:ea typeface="Cambria" panose="02040503050406030204" pitchFamily="18" charset="0"/>
                        </a:rPr>
                        <a:t>Αντικρουόμενα συμφέροντα/Σύγκρουση</a:t>
                      </a:r>
                      <a:endParaRPr lang="en-GB"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4237049611"/>
                  </a:ext>
                </a:extLst>
              </a:tr>
              <a:tr h="370840">
                <a:tc>
                  <a:txBody>
                    <a:bodyPr/>
                    <a:lstStyle/>
                    <a:p>
                      <a:pPr algn="ctr"/>
                      <a:r>
                        <a:rPr lang="el-GR" dirty="0">
                          <a:latin typeface="Cambria" panose="02040503050406030204" pitchFamily="18" charset="0"/>
                          <a:ea typeface="Cambria" panose="02040503050406030204" pitchFamily="18" charset="0"/>
                        </a:rPr>
                        <a:t>Μείωση επιπέδου κατανάλωσης παραγωγών</a:t>
                      </a:r>
                      <a:endParaRPr lang="en-GB" dirty="0">
                        <a:latin typeface="Cambria" panose="02040503050406030204" pitchFamily="18" charset="0"/>
                        <a:ea typeface="Cambria" panose="02040503050406030204" pitchFamily="18" charset="0"/>
                      </a:endParaRPr>
                    </a:p>
                  </a:txBody>
                  <a:tcPr anchor="ctr"/>
                </a:tc>
                <a:tc>
                  <a:txBody>
                    <a:bodyPr/>
                    <a:lstStyle/>
                    <a:p>
                      <a:pPr algn="ctr"/>
                      <a:r>
                        <a:rPr lang="el-GR" dirty="0">
                          <a:latin typeface="Cambria" panose="02040503050406030204" pitchFamily="18" charset="0"/>
                          <a:ea typeface="Cambria" panose="02040503050406030204" pitchFamily="18" charset="0"/>
                        </a:rPr>
                        <a:t>Αύξηση επιπέδου κατανάλωσης παραγωγών</a:t>
                      </a:r>
                      <a:endParaRPr lang="en-GB" dirty="0">
                        <a:latin typeface="Cambria" panose="02040503050406030204" pitchFamily="18" charset="0"/>
                        <a:ea typeface="Cambria" panose="02040503050406030204" pitchFamily="18" charset="0"/>
                      </a:endParaRPr>
                    </a:p>
                  </a:txBody>
                  <a:tcPr anchor="ctr"/>
                </a:tc>
                <a:tc>
                  <a:txBody>
                    <a:bodyPr/>
                    <a:lstStyle/>
                    <a:p>
                      <a:pPr algn="ctr"/>
                      <a:r>
                        <a:rPr lang="el-GR" dirty="0">
                          <a:latin typeface="Cambria" panose="02040503050406030204" pitchFamily="18" charset="0"/>
                          <a:ea typeface="Cambria" panose="02040503050406030204" pitchFamily="18" charset="0"/>
                        </a:rPr>
                        <a:t>Παραγωγοί/Ιδιοκτήτες</a:t>
                      </a:r>
                      <a:endParaRPr lang="en-GB"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4286888250"/>
                  </a:ext>
                </a:extLst>
              </a:tr>
              <a:tr h="370840">
                <a:tc>
                  <a:txBody>
                    <a:bodyPr/>
                    <a:lstStyle/>
                    <a:p>
                      <a:pPr algn="ctr"/>
                      <a:r>
                        <a:rPr lang="el-GR" dirty="0">
                          <a:latin typeface="Cambria" panose="02040503050406030204" pitchFamily="18" charset="0"/>
                          <a:ea typeface="Cambria" panose="02040503050406030204" pitchFamily="18" charset="0"/>
                        </a:rPr>
                        <a:t>Τεχνολογική αλλαγή εξοικονόμησης εργασίας</a:t>
                      </a:r>
                      <a:endParaRPr lang="en-GB" dirty="0">
                        <a:latin typeface="Cambria" panose="02040503050406030204" pitchFamily="18" charset="0"/>
                        <a:ea typeface="Cambria" panose="02040503050406030204" pitchFamily="18" charset="0"/>
                      </a:endParaRPr>
                    </a:p>
                  </a:txBody>
                  <a:tcPr anchor="ctr"/>
                </a:tc>
                <a:tc>
                  <a:txBody>
                    <a:bodyPr/>
                    <a:lstStyle/>
                    <a:p>
                      <a:pPr algn="ctr"/>
                      <a:r>
                        <a:rPr lang="el-GR" dirty="0">
                          <a:latin typeface="Cambria" panose="02040503050406030204" pitchFamily="18" charset="0"/>
                          <a:ea typeface="Cambria" panose="02040503050406030204" pitchFamily="18" charset="0"/>
                        </a:rPr>
                        <a:t>Διαμοιρασμός </a:t>
                      </a:r>
                      <a:r>
                        <a:rPr lang="el-GR" dirty="0" err="1">
                          <a:latin typeface="Cambria" panose="02040503050406030204" pitchFamily="18" charset="0"/>
                          <a:ea typeface="Cambria" panose="02040503050406030204" pitchFamily="18" charset="0"/>
                        </a:rPr>
                        <a:t>προκύπτουσας</a:t>
                      </a:r>
                      <a:r>
                        <a:rPr lang="el-GR" dirty="0">
                          <a:latin typeface="Cambria" panose="02040503050406030204" pitchFamily="18" charset="0"/>
                          <a:ea typeface="Cambria" panose="02040503050406030204" pitchFamily="18" charset="0"/>
                        </a:rPr>
                        <a:t> αύξησης πλεονάσματος</a:t>
                      </a:r>
                      <a:endParaRPr lang="en-GB" dirty="0">
                        <a:latin typeface="Cambria" panose="02040503050406030204" pitchFamily="18" charset="0"/>
                        <a:ea typeface="Cambria" panose="02040503050406030204" pitchFamily="18" charset="0"/>
                      </a:endParaRPr>
                    </a:p>
                  </a:txBody>
                  <a:tcPr anchor="ctr"/>
                </a:tc>
                <a:tc>
                  <a:txBody>
                    <a:bodyPr/>
                    <a:lstStyle/>
                    <a:p>
                      <a:pPr algn="ctr"/>
                      <a:r>
                        <a:rPr lang="el-GR" dirty="0">
                          <a:latin typeface="Cambria" panose="02040503050406030204" pitchFamily="18" charset="0"/>
                          <a:ea typeface="Cambria" panose="02040503050406030204" pitchFamily="18" charset="0"/>
                        </a:rPr>
                        <a:t>-</a:t>
                      </a:r>
                      <a:endParaRPr lang="en-GB"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3650691211"/>
                  </a:ext>
                </a:extLst>
              </a:tr>
              <a:tr h="370840">
                <a:tc>
                  <a:txBody>
                    <a:bodyPr/>
                    <a:lstStyle/>
                    <a:p>
                      <a:pPr algn="ctr"/>
                      <a:r>
                        <a:rPr lang="el-GR" dirty="0">
                          <a:latin typeface="Cambria" panose="02040503050406030204" pitchFamily="18" charset="0"/>
                          <a:ea typeface="Cambria" panose="02040503050406030204" pitchFamily="18" charset="0"/>
                        </a:rPr>
                        <a:t>Τεχνολογική αλλαγή εξοικονόμησης κεφαλαίου</a:t>
                      </a:r>
                      <a:endParaRPr lang="en-GB" dirty="0">
                        <a:latin typeface="Cambria" panose="02040503050406030204" pitchFamily="18" charset="0"/>
                        <a:ea typeface="Cambria" panose="02040503050406030204" pitchFamily="18" charset="0"/>
                      </a:endParaRPr>
                    </a:p>
                  </a:txBody>
                  <a:tcPr anchor="ctr"/>
                </a:tc>
                <a:tc>
                  <a:txBody>
                    <a:bodyPr/>
                    <a:lstStyle/>
                    <a:p>
                      <a:pPr algn="ctr"/>
                      <a:r>
                        <a:rPr lang="el-GR" dirty="0">
                          <a:latin typeface="Cambria" panose="02040503050406030204" pitchFamily="18" charset="0"/>
                          <a:ea typeface="Cambria" panose="02040503050406030204" pitchFamily="18" charset="0"/>
                        </a:rPr>
                        <a:t>Διαμοιρασμός απορρέουσας αύξησης πλεονάσματος</a:t>
                      </a:r>
                      <a:endParaRPr lang="en-GB" dirty="0">
                        <a:latin typeface="Cambria" panose="02040503050406030204" pitchFamily="18" charset="0"/>
                        <a:ea typeface="Cambria" panose="02040503050406030204" pitchFamily="18" charset="0"/>
                      </a:endParaRPr>
                    </a:p>
                  </a:txBody>
                  <a:tcPr anchor="ctr"/>
                </a:tc>
                <a:tc>
                  <a:txBody>
                    <a:bodyPr/>
                    <a:lstStyle/>
                    <a:p>
                      <a:pPr algn="ctr"/>
                      <a:r>
                        <a:rPr lang="el-GR" dirty="0">
                          <a:latin typeface="Cambria" panose="02040503050406030204" pitchFamily="18" charset="0"/>
                          <a:ea typeface="Cambria" panose="02040503050406030204" pitchFamily="18" charset="0"/>
                        </a:rPr>
                        <a:t>-</a:t>
                      </a:r>
                      <a:endParaRPr lang="en-GB"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3240288809"/>
                  </a:ext>
                </a:extLst>
              </a:tr>
              <a:tr h="370840">
                <a:tc>
                  <a:txBody>
                    <a:bodyPr/>
                    <a:lstStyle/>
                    <a:p>
                      <a:pPr algn="ctr"/>
                      <a:r>
                        <a:rPr lang="el-GR" dirty="0">
                          <a:latin typeface="Cambria" panose="02040503050406030204" pitchFamily="18" charset="0"/>
                          <a:ea typeface="Cambria" panose="02040503050406030204" pitchFamily="18" charset="0"/>
                        </a:rPr>
                        <a:t>Αύξηση έντασης εργασίας</a:t>
                      </a:r>
                      <a:endParaRPr lang="en-GB" dirty="0">
                        <a:latin typeface="Cambria" panose="02040503050406030204" pitchFamily="18" charset="0"/>
                        <a:ea typeface="Cambria" panose="02040503050406030204" pitchFamily="18" charset="0"/>
                      </a:endParaRPr>
                    </a:p>
                  </a:txBody>
                  <a:tcPr anchor="ctr"/>
                </a:tc>
                <a:tc>
                  <a:txBody>
                    <a:bodyPr/>
                    <a:lstStyle/>
                    <a:p>
                      <a:pPr algn="ctr"/>
                      <a:r>
                        <a:rPr lang="el-GR" dirty="0">
                          <a:latin typeface="Cambria" panose="02040503050406030204" pitchFamily="18" charset="0"/>
                          <a:ea typeface="Cambria" panose="02040503050406030204" pitchFamily="18" charset="0"/>
                        </a:rPr>
                        <a:t>Μείωση έντασης εργασίας</a:t>
                      </a:r>
                      <a:endParaRPr lang="en-GB" dirty="0">
                        <a:latin typeface="Cambria" panose="02040503050406030204" pitchFamily="18" charset="0"/>
                        <a:ea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dirty="0">
                          <a:latin typeface="Cambria" panose="02040503050406030204" pitchFamily="18" charset="0"/>
                          <a:ea typeface="Cambria" panose="02040503050406030204" pitchFamily="18" charset="0"/>
                        </a:rPr>
                        <a:t>Παραγωγοί/Ιδιοκτήτες</a:t>
                      </a:r>
                      <a:endParaRPr lang="en-GB"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4001024882"/>
                  </a:ext>
                </a:extLst>
              </a:tr>
              <a:tr h="370840">
                <a:tc>
                  <a:txBody>
                    <a:bodyPr/>
                    <a:lstStyle/>
                    <a:p>
                      <a:pPr algn="ctr"/>
                      <a:r>
                        <a:rPr lang="el-GR" dirty="0">
                          <a:latin typeface="Cambria" panose="02040503050406030204" pitchFamily="18" charset="0"/>
                          <a:ea typeface="Cambria" panose="02040503050406030204" pitchFamily="18" charset="0"/>
                        </a:rPr>
                        <a:t>Αύξηση χρόνου εργασίας με σταθερή κατανάλωση παραγωγών</a:t>
                      </a:r>
                      <a:endParaRPr lang="en-GB" dirty="0">
                        <a:latin typeface="Cambria" panose="02040503050406030204" pitchFamily="18" charset="0"/>
                        <a:ea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dirty="0">
                          <a:latin typeface="Cambria" panose="02040503050406030204" pitchFamily="18" charset="0"/>
                          <a:ea typeface="Cambria" panose="02040503050406030204" pitchFamily="18" charset="0"/>
                        </a:rPr>
                        <a:t>Μείωση χρόνου εργασίας με σταθερή κατανάλωση παραγωγών</a:t>
                      </a:r>
                      <a:endParaRPr lang="en-GB" dirty="0">
                        <a:latin typeface="Cambria" panose="02040503050406030204" pitchFamily="18" charset="0"/>
                        <a:ea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dirty="0">
                          <a:latin typeface="Cambria" panose="02040503050406030204" pitchFamily="18" charset="0"/>
                          <a:ea typeface="Cambria" panose="02040503050406030204" pitchFamily="18" charset="0"/>
                        </a:rPr>
                        <a:t>Παραγωγοί/Ιδιοκτήτες</a:t>
                      </a:r>
                      <a:endParaRPr lang="en-GB"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2949718630"/>
                  </a:ext>
                </a:extLst>
              </a:tr>
              <a:tr h="370840">
                <a:tc>
                  <a:txBody>
                    <a:bodyPr/>
                    <a:lstStyle/>
                    <a:p>
                      <a:pPr algn="ctr"/>
                      <a:r>
                        <a:rPr lang="el-GR" dirty="0">
                          <a:latin typeface="Cambria" panose="02040503050406030204" pitchFamily="18" charset="0"/>
                          <a:ea typeface="Cambria" panose="02040503050406030204" pitchFamily="18" charset="0"/>
                        </a:rPr>
                        <a:t>Μείωση πραγματικής τιμής εισροής</a:t>
                      </a:r>
                      <a:endParaRPr lang="en-GB" dirty="0">
                        <a:latin typeface="Cambria" panose="02040503050406030204" pitchFamily="18" charset="0"/>
                        <a:ea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dirty="0">
                          <a:latin typeface="Cambria" panose="02040503050406030204" pitchFamily="18" charset="0"/>
                          <a:ea typeface="Cambria" panose="02040503050406030204" pitchFamily="18" charset="0"/>
                        </a:rPr>
                        <a:t>Διαμοιρασμός απορρέουσας αύξησης πλεονάσματος</a:t>
                      </a:r>
                      <a:endParaRPr lang="en-GB" dirty="0">
                        <a:latin typeface="Cambria" panose="02040503050406030204" pitchFamily="18" charset="0"/>
                        <a:ea typeface="Cambria" panose="02040503050406030204" pitchFamily="18" charset="0"/>
                      </a:endParaRPr>
                    </a:p>
                  </a:txBody>
                  <a:tcPr anchor="ctr"/>
                </a:tc>
                <a:tc>
                  <a:txBody>
                    <a:bodyPr/>
                    <a:lstStyle/>
                    <a:p>
                      <a:pPr algn="ctr"/>
                      <a:r>
                        <a:rPr lang="el-GR" dirty="0">
                          <a:latin typeface="Cambria" panose="02040503050406030204" pitchFamily="18" charset="0"/>
                          <a:ea typeface="Cambria" panose="02040503050406030204" pitchFamily="18" charset="0"/>
                        </a:rPr>
                        <a:t>-</a:t>
                      </a:r>
                      <a:endParaRPr lang="en-GB"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1511146410"/>
                  </a:ext>
                </a:extLst>
              </a:tr>
            </a:tbl>
          </a:graphicData>
        </a:graphic>
      </p:graphicFrame>
    </p:spTree>
    <p:extLst>
      <p:ext uri="{BB962C8B-B14F-4D97-AF65-F5344CB8AC3E}">
        <p14:creationId xmlns:p14="http://schemas.microsoft.com/office/powerpoint/2010/main" val="42154927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631504" y="214763"/>
            <a:ext cx="8928992" cy="548680"/>
          </a:xfrm>
        </p:spPr>
        <p:txBody>
          <a:bodyPr>
            <a:normAutofit fontScale="90000"/>
          </a:bodyPr>
          <a:lstStyle/>
          <a:p>
            <a:r>
              <a:rPr lang="el-GR" sz="3100" b="1" dirty="0">
                <a:solidFill>
                  <a:srgbClr val="FF0000"/>
                </a:solidFill>
                <a:latin typeface="Cambria" pitchFamily="18" charset="0"/>
              </a:rPr>
              <a:t>Πλεόνασμα (</a:t>
            </a:r>
            <a:r>
              <a:rPr lang="en-US" sz="3100" b="1" dirty="0">
                <a:solidFill>
                  <a:srgbClr val="FF0000"/>
                </a:solidFill>
                <a:latin typeface="Cambria" pitchFamily="18" charset="0"/>
              </a:rPr>
              <a:t>surplus product) </a:t>
            </a:r>
            <a:r>
              <a:rPr lang="el-GR" sz="3100" b="1" dirty="0">
                <a:solidFill>
                  <a:srgbClr val="FF0000"/>
                </a:solidFill>
                <a:latin typeface="Cambria" pitchFamily="18" charset="0"/>
              </a:rPr>
              <a:t>και σύγκρουση (</a:t>
            </a:r>
            <a:r>
              <a:rPr lang="en-US" sz="3100" b="1" dirty="0">
                <a:solidFill>
                  <a:srgbClr val="FF0000"/>
                </a:solidFill>
                <a:latin typeface="Cambria" pitchFamily="18" charset="0"/>
              </a:rPr>
              <a:t>conflict)</a:t>
            </a:r>
            <a:endParaRPr lang="el-GR" b="1" dirty="0">
              <a:solidFill>
                <a:srgbClr val="FF0000"/>
              </a:solidFill>
              <a:latin typeface="Cambria" pitchFamily="18" charset="0"/>
            </a:endParaRPr>
          </a:p>
        </p:txBody>
      </p:sp>
      <p:sp>
        <p:nvSpPr>
          <p:cNvPr id="3" name="Θέση περιεχομένου 2"/>
          <p:cNvSpPr>
            <a:spLocks noGrp="1"/>
          </p:cNvSpPr>
          <p:nvPr>
            <p:ph idx="1"/>
          </p:nvPr>
        </p:nvSpPr>
        <p:spPr>
          <a:xfrm>
            <a:off x="7479323" y="1430215"/>
            <a:ext cx="4056185" cy="4120133"/>
          </a:xfrm>
        </p:spPr>
        <p:txBody>
          <a:bodyPr>
            <a:normAutofit/>
          </a:bodyPr>
          <a:lstStyle/>
          <a:p>
            <a:pPr marL="0" indent="0">
              <a:buNone/>
            </a:pPr>
            <a:r>
              <a:rPr lang="el-GR" sz="2000" dirty="0">
                <a:latin typeface="Cambria" panose="02040503050406030204" pitchFamily="18" charset="0"/>
                <a:ea typeface="Cambria" panose="02040503050406030204" pitchFamily="18" charset="0"/>
              </a:rPr>
              <a:t>Από </a:t>
            </a:r>
            <a:r>
              <a:rPr lang="en-US" sz="2000" dirty="0">
                <a:latin typeface="Cambria" panose="02040503050406030204" pitchFamily="18" charset="0"/>
                <a:ea typeface="Cambria" panose="02040503050406030204" pitchFamily="18" charset="0"/>
              </a:rPr>
              <a:t>W=</a:t>
            </a:r>
            <a:r>
              <a:rPr lang="el-GR" sz="2000" dirty="0">
                <a:latin typeface="Cambria" panose="02040503050406030204" pitchFamily="18" charset="0"/>
                <a:ea typeface="Cambria" panose="02040503050406030204" pitchFamily="18" charset="0"/>
              </a:rPr>
              <a:t>15 μέχρι</a:t>
            </a:r>
            <a:r>
              <a:rPr lang="en-US" sz="2000" dirty="0">
                <a:latin typeface="Cambria" panose="02040503050406030204" pitchFamily="18" charset="0"/>
                <a:ea typeface="Cambria" panose="02040503050406030204" pitchFamily="18" charset="0"/>
              </a:rPr>
              <a:t> W=25</a:t>
            </a:r>
            <a:r>
              <a:rPr lang="el-GR" sz="2000" dirty="0">
                <a:latin typeface="Cambria" panose="02040503050406030204" pitchFamily="18" charset="0"/>
                <a:ea typeface="Cambria" panose="02040503050406030204" pitchFamily="18" charset="0"/>
              </a:rPr>
              <a:t>, </a:t>
            </a:r>
            <a:r>
              <a:rPr lang="en-US" sz="2000" dirty="0">
                <a:latin typeface="Cambria" panose="02040503050406030204" pitchFamily="18" charset="0"/>
                <a:ea typeface="Cambria" panose="02040503050406030204" pitchFamily="18" charset="0"/>
              </a:rPr>
              <a:t>W</a:t>
            </a:r>
            <a:r>
              <a:rPr lang="el-GR" sz="2000" dirty="0">
                <a:latin typeface="Cambria" panose="02040503050406030204" pitchFamily="18" charset="0"/>
                <a:ea typeface="Cambria" panose="02040503050406030204" pitchFamily="18" charset="0"/>
              </a:rPr>
              <a:t> και</a:t>
            </a:r>
            <a:r>
              <a:rPr lang="en-US" sz="2000" dirty="0">
                <a:latin typeface="Cambria" panose="02040503050406030204" pitchFamily="18" charset="0"/>
                <a:ea typeface="Cambria" panose="02040503050406030204" pitchFamily="18" charset="0"/>
              </a:rPr>
              <a:t> S</a:t>
            </a:r>
            <a:r>
              <a:rPr lang="el-GR" sz="2000" dirty="0">
                <a:latin typeface="Cambria" panose="02040503050406030204" pitchFamily="18" charset="0"/>
                <a:ea typeface="Cambria" panose="02040503050406030204" pitchFamily="18" charset="0"/>
              </a:rPr>
              <a:t> αυξάνονται μαζί.</a:t>
            </a:r>
          </a:p>
          <a:p>
            <a:pPr marL="0" indent="0">
              <a:buNone/>
            </a:pPr>
            <a:endParaRPr lang="el-GR" sz="2000" dirty="0">
              <a:latin typeface="Cambria" panose="02040503050406030204" pitchFamily="18" charset="0"/>
              <a:ea typeface="Cambria" panose="02040503050406030204" pitchFamily="18" charset="0"/>
            </a:endParaRPr>
          </a:p>
          <a:p>
            <a:pPr marL="0" indent="0">
              <a:buNone/>
            </a:pPr>
            <a:r>
              <a:rPr lang="el-GR" sz="2000" dirty="0">
                <a:latin typeface="Cambria" panose="02040503050406030204" pitchFamily="18" charset="0"/>
                <a:ea typeface="Cambria" panose="02040503050406030204" pitchFamily="18" charset="0"/>
              </a:rPr>
              <a:t>Είναι προς συμφέρον και των δύο ομάδων η αύξηση της κατανάλωσης των παραγωγών.</a:t>
            </a:r>
          </a:p>
          <a:p>
            <a:pPr marL="0" indent="0">
              <a:buNone/>
            </a:pPr>
            <a:endParaRPr lang="el-GR" sz="2000" dirty="0">
              <a:latin typeface="Cambria" panose="02040503050406030204" pitchFamily="18" charset="0"/>
              <a:ea typeface="Cambria" panose="02040503050406030204" pitchFamily="18" charset="0"/>
            </a:endParaRPr>
          </a:p>
          <a:p>
            <a:pPr marL="0" indent="0">
              <a:buNone/>
            </a:pPr>
            <a:r>
              <a:rPr lang="el-GR" sz="2000" dirty="0">
                <a:latin typeface="Cambria" panose="02040503050406030204" pitchFamily="18" charset="0"/>
                <a:ea typeface="Cambria" panose="02040503050406030204" pitchFamily="18" charset="0"/>
              </a:rPr>
              <a:t>Περαιτέρω αύξηση του </a:t>
            </a:r>
            <a:r>
              <a:rPr lang="en-US" sz="2000" dirty="0">
                <a:latin typeface="Cambria" panose="02040503050406030204" pitchFamily="18" charset="0"/>
                <a:ea typeface="Cambria" panose="02040503050406030204" pitchFamily="18" charset="0"/>
              </a:rPr>
              <a:t>W</a:t>
            </a:r>
            <a:r>
              <a:rPr lang="el-GR" sz="2000" dirty="0">
                <a:latin typeface="Cambria" panose="02040503050406030204" pitchFamily="18" charset="0"/>
                <a:ea typeface="Cambria" panose="02040503050406030204" pitchFamily="18" charset="0"/>
              </a:rPr>
              <a:t> </a:t>
            </a:r>
            <a:r>
              <a:rPr lang="el-GR" sz="2000" dirty="0">
                <a:latin typeface="Cambria" panose="02040503050406030204" pitchFamily="18" charset="0"/>
                <a:ea typeface="Cambria" panose="02040503050406030204" pitchFamily="18" charset="0"/>
                <a:cs typeface="Calibri" panose="020F0502020204030204" pitchFamily="34" charset="0"/>
              </a:rPr>
              <a:t>→</a:t>
            </a:r>
            <a:r>
              <a:rPr lang="el-GR" sz="2000" dirty="0">
                <a:latin typeface="Cambria" panose="02040503050406030204" pitchFamily="18" charset="0"/>
                <a:ea typeface="Cambria" panose="02040503050406030204" pitchFamily="18" charset="0"/>
              </a:rPr>
              <a:t> μείωση του </a:t>
            </a:r>
            <a:r>
              <a:rPr lang="en-US" sz="2000" dirty="0">
                <a:latin typeface="Cambria" panose="02040503050406030204" pitchFamily="18" charset="0"/>
                <a:ea typeface="Cambria" panose="02040503050406030204" pitchFamily="18" charset="0"/>
              </a:rPr>
              <a:t>S</a:t>
            </a:r>
            <a:r>
              <a:rPr lang="el-GR" sz="2000" dirty="0">
                <a:latin typeface="Cambria" panose="02040503050406030204" pitchFamily="18" charset="0"/>
                <a:ea typeface="Cambria" panose="02040503050406030204" pitchFamily="18" charset="0"/>
              </a:rPr>
              <a:t>.</a:t>
            </a:r>
            <a:endParaRPr lang="el-GR" sz="2800" dirty="0">
              <a:latin typeface="Cambria" panose="02040503050406030204" pitchFamily="18" charset="0"/>
              <a:ea typeface="Cambria" panose="02040503050406030204" pitchFamily="18" charset="0"/>
            </a:endParaRPr>
          </a:p>
          <a:p>
            <a:pPr marL="0" indent="0">
              <a:buNone/>
            </a:pPr>
            <a:endParaRPr lang="el-GR" sz="2800" dirty="0">
              <a:latin typeface="Cambria" panose="02040503050406030204" pitchFamily="18" charset="0"/>
              <a:ea typeface="Cambria" panose="02040503050406030204" pitchFamily="18" charset="0"/>
            </a:endParaRPr>
          </a:p>
        </p:txBody>
      </p:sp>
      <p:pic>
        <p:nvPicPr>
          <p:cNvPr id="6" name="Εικόνα 5">
            <a:extLst>
              <a:ext uri="{FF2B5EF4-FFF2-40B4-BE49-F238E27FC236}">
                <a16:creationId xmlns:a16="http://schemas.microsoft.com/office/drawing/2014/main" id="{1319976F-DBA5-786F-FA3E-636B4D0AEE61}"/>
              </a:ext>
            </a:extLst>
          </p:cNvPr>
          <p:cNvPicPr>
            <a:picLocks noChangeAspect="1"/>
          </p:cNvPicPr>
          <p:nvPr/>
        </p:nvPicPr>
        <p:blipFill>
          <a:blip r:embed="rId2"/>
          <a:stretch>
            <a:fillRect/>
          </a:stretch>
        </p:blipFill>
        <p:spPr>
          <a:xfrm>
            <a:off x="533400" y="1937767"/>
            <a:ext cx="6546149" cy="4120133"/>
          </a:xfrm>
          <a:prstGeom prst="rect">
            <a:avLst/>
          </a:prstGeom>
        </p:spPr>
      </p:pic>
    </p:spTree>
    <p:extLst>
      <p:ext uri="{BB962C8B-B14F-4D97-AF65-F5344CB8AC3E}">
        <p14:creationId xmlns:p14="http://schemas.microsoft.com/office/powerpoint/2010/main" val="27806513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981200" y="116632"/>
            <a:ext cx="8229600" cy="648072"/>
          </a:xfrm>
        </p:spPr>
        <p:txBody>
          <a:bodyPr>
            <a:normAutofit/>
          </a:bodyPr>
          <a:lstStyle/>
          <a:p>
            <a:pPr algn="ctr"/>
            <a:r>
              <a:rPr lang="el-GR" sz="3600" b="1" dirty="0">
                <a:solidFill>
                  <a:srgbClr val="FF0000"/>
                </a:solidFill>
                <a:latin typeface="Cambria" pitchFamily="18" charset="0"/>
              </a:rPr>
              <a:t>Πλεόνασμα και μεταβολή</a:t>
            </a:r>
          </a:p>
        </p:txBody>
      </p:sp>
      <p:sp>
        <p:nvSpPr>
          <p:cNvPr id="3" name="Θέση περιεχομένου 2"/>
          <p:cNvSpPr>
            <a:spLocks noGrp="1"/>
          </p:cNvSpPr>
          <p:nvPr>
            <p:ph idx="1"/>
          </p:nvPr>
        </p:nvSpPr>
        <p:spPr>
          <a:xfrm>
            <a:off x="609600" y="1412776"/>
            <a:ext cx="11201400" cy="4776357"/>
          </a:xfrm>
        </p:spPr>
        <p:txBody>
          <a:bodyPr>
            <a:noAutofit/>
          </a:bodyPr>
          <a:lstStyle/>
          <a:p>
            <a:pPr marL="0" indent="0" algn="just">
              <a:buNone/>
            </a:pPr>
            <a:r>
              <a:rPr lang="el-GR" sz="2000" dirty="0">
                <a:latin typeface="Cambria" pitchFamily="18" charset="0"/>
              </a:rPr>
              <a:t>Το </a:t>
            </a:r>
            <a:r>
              <a:rPr lang="el-GR" sz="2000" b="1" dirty="0">
                <a:latin typeface="Cambria" pitchFamily="18" charset="0"/>
              </a:rPr>
              <a:t>Αναγκαίο Προϊόν </a:t>
            </a:r>
            <a:r>
              <a:rPr lang="el-GR" sz="2000" dirty="0">
                <a:latin typeface="Cambria" pitchFamily="18" charset="0"/>
              </a:rPr>
              <a:t>χρησιμοποιείται για τη συντήρηση του οικονομικού συστήματος δηλαδή την αναπαραγωγή στην ίδια κλίμακα των απαιτούμενων εισροών (πρώτες ύλες και αποσβέσεις των κεφαλαιουχικών αγαθών = </a:t>
            </a:r>
            <a:r>
              <a:rPr lang="en-US" sz="2000" dirty="0">
                <a:latin typeface="Cambria" pitchFamily="18" charset="0"/>
              </a:rPr>
              <a:t>C) </a:t>
            </a:r>
            <a:r>
              <a:rPr lang="el-GR" sz="2000" dirty="0">
                <a:latin typeface="Cambria" pitchFamily="18" charset="0"/>
              </a:rPr>
              <a:t>και του βιοτικού επιπέδου των άμεσων παραγωγών (</a:t>
            </a:r>
            <a:r>
              <a:rPr lang="en-US" sz="2000" dirty="0">
                <a:latin typeface="Cambria" pitchFamily="18" charset="0"/>
              </a:rPr>
              <a:t>W)</a:t>
            </a:r>
            <a:r>
              <a:rPr lang="el-GR" sz="2000" dirty="0">
                <a:latin typeface="Cambria" pitchFamily="18" charset="0"/>
              </a:rPr>
              <a:t>,</a:t>
            </a:r>
            <a:r>
              <a:rPr lang="en-US" sz="2000" dirty="0">
                <a:latin typeface="Cambria" pitchFamily="18" charset="0"/>
              </a:rPr>
              <a:t> </a:t>
            </a:r>
            <a:r>
              <a:rPr lang="el-GR" sz="2000" dirty="0">
                <a:latin typeface="Cambria" pitchFamily="18" charset="0"/>
              </a:rPr>
              <a:t>ενώ το </a:t>
            </a:r>
            <a:r>
              <a:rPr lang="el-GR" sz="2000" b="1" dirty="0">
                <a:latin typeface="Cambria" pitchFamily="18" charset="0"/>
              </a:rPr>
              <a:t>πλεόνασμα</a:t>
            </a:r>
            <a:r>
              <a:rPr lang="el-GR" sz="2000" dirty="0">
                <a:latin typeface="Cambria" pitchFamily="18" charset="0"/>
              </a:rPr>
              <a:t> και η χρήση του μπορεί να είναι φορέας </a:t>
            </a:r>
            <a:r>
              <a:rPr lang="el-GR" sz="2000" b="1" dirty="0">
                <a:latin typeface="Cambria" pitchFamily="18" charset="0"/>
              </a:rPr>
              <a:t>μεταβολής</a:t>
            </a:r>
            <a:r>
              <a:rPr lang="el-GR" sz="2000" dirty="0">
                <a:latin typeface="Cambria" pitchFamily="18" charset="0"/>
              </a:rPr>
              <a:t> όταν αφιερώνεται στην επένδυση/συσσώρευση κεφαλαίου και στις υποδομές που βοηθούν στην αύξηση της παραγωγικότητας της εργασίας. </a:t>
            </a:r>
          </a:p>
          <a:p>
            <a:pPr marL="0" indent="0" algn="just">
              <a:buNone/>
            </a:pPr>
            <a:endParaRPr lang="el-GR" sz="2000" dirty="0">
              <a:latin typeface="Cambria" pitchFamily="18" charset="0"/>
            </a:endParaRPr>
          </a:p>
          <a:p>
            <a:pPr marL="0" indent="0" algn="just">
              <a:buNone/>
            </a:pPr>
            <a:r>
              <a:rPr lang="el-GR" sz="2000" dirty="0">
                <a:latin typeface="Cambria" pitchFamily="18" charset="0"/>
              </a:rPr>
              <a:t>Ωστόσο, χρησιμοποιείται και στη </a:t>
            </a:r>
            <a:r>
              <a:rPr lang="el-GR" sz="2000" b="1" dirty="0">
                <a:latin typeface="Cambria" pitchFamily="18" charset="0"/>
              </a:rPr>
              <a:t>συντήρηση</a:t>
            </a:r>
            <a:r>
              <a:rPr lang="el-GR" sz="2000" dirty="0">
                <a:latin typeface="Cambria" pitchFamily="18" charset="0"/>
              </a:rPr>
              <a:t> της καθεστηκυίας τάξης (σε μια ιεραρχική κοινωνία) δηλαδή όταν δαπανάται σε αγαθά πολυτελείας, στρατιωτικές δαπάνες και δαπάνες καταστολής, «πολιτιστικά» αγαθά, πολιτική και ιδεολογική επιρροή των κυρίαρχων κοινωνικών τάξεων.</a:t>
            </a:r>
          </a:p>
        </p:txBody>
      </p:sp>
    </p:spTree>
    <p:extLst>
      <p:ext uri="{BB962C8B-B14F-4D97-AF65-F5344CB8AC3E}">
        <p14:creationId xmlns:p14="http://schemas.microsoft.com/office/powerpoint/2010/main" val="1162669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6021011-88B4-4539-9622-FDB26B75EF6F}"/>
              </a:ext>
            </a:extLst>
          </p:cNvPr>
          <p:cNvSpPr>
            <a:spLocks noGrp="1"/>
          </p:cNvSpPr>
          <p:nvPr>
            <p:ph type="title"/>
          </p:nvPr>
        </p:nvSpPr>
        <p:spPr/>
        <p:txBody>
          <a:bodyPr/>
          <a:lstStyle/>
          <a:p>
            <a:r>
              <a:rPr lang="el-GR" dirty="0">
                <a:solidFill>
                  <a:srgbClr val="FF0000"/>
                </a:solidFill>
              </a:rPr>
              <a:t>Οικονομικές τάξεις</a:t>
            </a:r>
            <a:endParaRPr lang="en-GB" dirty="0">
              <a:solidFill>
                <a:srgbClr val="FF0000"/>
              </a:solidFill>
            </a:endParaRPr>
          </a:p>
        </p:txBody>
      </p:sp>
      <p:sp>
        <p:nvSpPr>
          <p:cNvPr id="3" name="Θέση περιεχομένου 2">
            <a:extLst>
              <a:ext uri="{FF2B5EF4-FFF2-40B4-BE49-F238E27FC236}">
                <a16:creationId xmlns:a16="http://schemas.microsoft.com/office/drawing/2014/main" id="{D02C3D58-23D2-49CD-BEF9-5CCBB916A572}"/>
              </a:ext>
            </a:extLst>
          </p:cNvPr>
          <p:cNvSpPr>
            <a:spLocks noGrp="1"/>
          </p:cNvSpPr>
          <p:nvPr>
            <p:ph idx="1"/>
          </p:nvPr>
        </p:nvSpPr>
        <p:spPr/>
        <p:txBody>
          <a:bodyPr>
            <a:normAutofit fontScale="77500" lnSpcReduction="20000"/>
          </a:bodyPr>
          <a:lstStyle/>
          <a:p>
            <a:r>
              <a:rPr lang="el-GR" dirty="0">
                <a:latin typeface="Cambria" panose="02040503050406030204" pitchFamily="18" charset="0"/>
                <a:ea typeface="Cambria" panose="02040503050406030204" pitchFamily="18" charset="0"/>
              </a:rPr>
              <a:t>Οι οικονομικές τάξεις ορίζονται από τον τρόπο ελέγχου και χρησιμοποίησης του πλεονάσματος.</a:t>
            </a:r>
          </a:p>
          <a:p>
            <a:r>
              <a:rPr lang="el-GR" dirty="0">
                <a:latin typeface="Cambria" panose="02040503050406030204" pitchFamily="18" charset="0"/>
                <a:ea typeface="Cambria" panose="02040503050406030204" pitchFamily="18" charset="0"/>
              </a:rPr>
              <a:t>Κρίσιμες για να κατανοήσουμε πώς λειτουργούν και μεταβάλλονται τα οικονομικά συστήματα.</a:t>
            </a:r>
          </a:p>
          <a:p>
            <a:pPr marL="0" indent="0">
              <a:buNone/>
            </a:pPr>
            <a:endParaRPr lang="el-GR" dirty="0">
              <a:latin typeface="Cambria" panose="02040503050406030204" pitchFamily="18" charset="0"/>
              <a:ea typeface="Cambria" panose="02040503050406030204" pitchFamily="18" charset="0"/>
            </a:endParaRPr>
          </a:p>
          <a:p>
            <a:pPr marL="514350" indent="-514350">
              <a:buAutoNum type="arabicPeriod"/>
            </a:pPr>
            <a:r>
              <a:rPr lang="el-GR" dirty="0">
                <a:solidFill>
                  <a:srgbClr val="FF0000"/>
                </a:solidFill>
                <a:latin typeface="Cambria" panose="02040503050406030204" pitchFamily="18" charset="0"/>
                <a:ea typeface="Cambria" panose="02040503050406030204" pitchFamily="18" charset="0"/>
              </a:rPr>
              <a:t>Ταξική κοινωνία</a:t>
            </a:r>
            <a:r>
              <a:rPr lang="el-GR" dirty="0">
                <a:latin typeface="Cambria" panose="02040503050406030204" pitchFamily="18" charset="0"/>
                <a:ea typeface="Cambria" panose="02040503050406030204" pitchFamily="18" charset="0"/>
              </a:rPr>
              <a:t>: Δύο κοινωνικές ομάδες, αυτή που παράγει κι αυτή που ελέγχει το πλεόνασμα.</a:t>
            </a:r>
          </a:p>
          <a:p>
            <a:pPr marL="514350" indent="-514350">
              <a:buAutoNum type="arabicPeriod"/>
            </a:pPr>
            <a:r>
              <a:rPr lang="el-GR" dirty="0">
                <a:solidFill>
                  <a:srgbClr val="FF0000"/>
                </a:solidFill>
                <a:latin typeface="Cambria" panose="02040503050406030204" pitchFamily="18" charset="0"/>
                <a:ea typeface="Cambria" panose="02040503050406030204" pitchFamily="18" charset="0"/>
              </a:rPr>
              <a:t>Οικονομικά συστήματα</a:t>
            </a:r>
            <a:r>
              <a:rPr lang="el-GR" dirty="0">
                <a:latin typeface="Cambria" panose="02040503050406030204" pitchFamily="18" charset="0"/>
                <a:ea typeface="Cambria" panose="02040503050406030204" pitchFamily="18" charset="0"/>
              </a:rPr>
              <a:t>: Συστήματα ιδιοκτησίας αναφορικά με τον έλεγχο του πλεονάσματος.</a:t>
            </a:r>
          </a:p>
          <a:p>
            <a:pPr marL="514350" indent="-514350">
              <a:buAutoNum type="arabicPeriod"/>
            </a:pPr>
            <a:r>
              <a:rPr lang="el-GR" dirty="0">
                <a:solidFill>
                  <a:srgbClr val="FF0000"/>
                </a:solidFill>
                <a:latin typeface="Cambria" panose="02040503050406030204" pitchFamily="18" charset="0"/>
                <a:ea typeface="Cambria" panose="02040503050406030204" pitchFamily="18" charset="0"/>
              </a:rPr>
              <a:t>Καπιταλισμός</a:t>
            </a:r>
            <a:r>
              <a:rPr lang="el-GR" dirty="0">
                <a:latin typeface="Cambria" panose="02040503050406030204" pitchFamily="18" charset="0"/>
                <a:ea typeface="Cambria" panose="02040503050406030204" pitchFamily="18" charset="0"/>
              </a:rPr>
              <a:t>: Η μισθωτή εργασία παράγει εμπορεύματα. Οι κάτοχοι κεφαλαιουχικών αγαθών ελέγχουν το πλεόνασμα.</a:t>
            </a:r>
          </a:p>
          <a:p>
            <a:pPr marL="514350" indent="-514350">
              <a:buAutoNum type="arabicPeriod"/>
            </a:pPr>
            <a:r>
              <a:rPr lang="el-GR" dirty="0">
                <a:solidFill>
                  <a:srgbClr val="FF0000"/>
                </a:solidFill>
                <a:latin typeface="Cambria" panose="02040503050406030204" pitchFamily="18" charset="0"/>
                <a:ea typeface="Cambria" panose="02040503050406030204" pitchFamily="18" charset="0"/>
              </a:rPr>
              <a:t>Κέρδος</a:t>
            </a:r>
            <a:r>
              <a:rPr lang="el-GR" dirty="0">
                <a:latin typeface="Cambria" panose="02040503050406030204" pitchFamily="18" charset="0"/>
                <a:ea typeface="Cambria" panose="02040503050406030204" pitchFamily="18" charset="0"/>
              </a:rPr>
              <a:t>: Στον καπιταλισμό το πλεόνασμα έχει τη μορφή του κέρδους. </a:t>
            </a:r>
            <a:endParaRPr lang="en-GB"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4375101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721A37F-7F44-4973-85FE-B3E8D999A211}"/>
              </a:ext>
            </a:extLst>
          </p:cNvPr>
          <p:cNvSpPr>
            <a:spLocks noGrp="1"/>
          </p:cNvSpPr>
          <p:nvPr>
            <p:ph type="title"/>
          </p:nvPr>
        </p:nvSpPr>
        <p:spPr/>
        <p:txBody>
          <a:bodyPr/>
          <a:lstStyle/>
          <a:p>
            <a:r>
              <a:rPr lang="el-GR" dirty="0">
                <a:solidFill>
                  <a:srgbClr val="FF0000"/>
                </a:solidFill>
              </a:rPr>
              <a:t>Ταξικές σχέσεις</a:t>
            </a:r>
            <a:endParaRPr lang="en-GB" dirty="0">
              <a:solidFill>
                <a:srgbClr val="FF0000"/>
              </a:solidFill>
            </a:endParaRPr>
          </a:p>
        </p:txBody>
      </p:sp>
      <p:sp>
        <p:nvSpPr>
          <p:cNvPr id="3" name="Θέση περιεχομένου 2">
            <a:extLst>
              <a:ext uri="{FF2B5EF4-FFF2-40B4-BE49-F238E27FC236}">
                <a16:creationId xmlns:a16="http://schemas.microsoft.com/office/drawing/2014/main" id="{6F4AC1FC-35BB-4BAC-B94B-E0D5AF13F2BA}"/>
              </a:ext>
            </a:extLst>
          </p:cNvPr>
          <p:cNvSpPr>
            <a:spLocks noGrp="1"/>
          </p:cNvSpPr>
          <p:nvPr>
            <p:ph idx="1"/>
          </p:nvPr>
        </p:nvSpPr>
        <p:spPr/>
        <p:txBody>
          <a:bodyPr/>
          <a:lstStyle/>
          <a:p>
            <a:pPr marL="514350" indent="-514350">
              <a:buAutoNum type="arabicPeriod"/>
            </a:pPr>
            <a:r>
              <a:rPr lang="el-GR" dirty="0">
                <a:latin typeface="Cambria" panose="02040503050406030204" pitchFamily="18" charset="0"/>
                <a:ea typeface="Cambria" panose="02040503050406030204" pitchFamily="18" charset="0"/>
              </a:rPr>
              <a:t>Οι τάξεις ορίζονται σε όρους </a:t>
            </a:r>
            <a:r>
              <a:rPr lang="el-GR" dirty="0">
                <a:solidFill>
                  <a:srgbClr val="FF0000"/>
                </a:solidFill>
                <a:latin typeface="Cambria" panose="02040503050406030204" pitchFamily="18" charset="0"/>
                <a:ea typeface="Cambria" panose="02040503050406030204" pitchFamily="18" charset="0"/>
              </a:rPr>
              <a:t>σχέσεων</a:t>
            </a:r>
            <a:r>
              <a:rPr lang="el-GR" dirty="0">
                <a:latin typeface="Cambria" panose="02040503050406030204" pitchFamily="18" charset="0"/>
                <a:ea typeface="Cambria" panose="02040503050406030204" pitchFamily="18" charset="0"/>
              </a:rPr>
              <a:t>. Μια τάξη δεν μπορεί να υπάρχει από μόνη της.</a:t>
            </a:r>
          </a:p>
          <a:p>
            <a:pPr marL="514350" indent="-514350">
              <a:buAutoNum type="arabicPeriod"/>
            </a:pPr>
            <a:r>
              <a:rPr lang="el-GR" dirty="0">
                <a:latin typeface="Cambria" panose="02040503050406030204" pitchFamily="18" charset="0"/>
                <a:ea typeface="Cambria" panose="02040503050406030204" pitchFamily="18" charset="0"/>
              </a:rPr>
              <a:t>Οι ταξικές σχέσεις αναφέρονται </a:t>
            </a:r>
            <a:r>
              <a:rPr lang="el-GR" b="1" dirty="0">
                <a:latin typeface="Cambria" panose="02040503050406030204" pitchFamily="18" charset="0"/>
                <a:ea typeface="Cambria" panose="02040503050406030204" pitchFamily="18" charset="0"/>
              </a:rPr>
              <a:t>αποκλειστικά</a:t>
            </a:r>
            <a:r>
              <a:rPr lang="el-GR" dirty="0">
                <a:latin typeface="Cambria" panose="02040503050406030204" pitchFamily="18" charset="0"/>
                <a:ea typeface="Cambria" panose="02040503050406030204" pitchFamily="18" charset="0"/>
              </a:rPr>
              <a:t> στην </a:t>
            </a:r>
            <a:r>
              <a:rPr lang="el-GR" dirty="0">
                <a:solidFill>
                  <a:srgbClr val="FF0000"/>
                </a:solidFill>
                <a:latin typeface="Cambria" panose="02040503050406030204" pitchFamily="18" charset="0"/>
                <a:ea typeface="Cambria" panose="02040503050406030204" pitchFamily="18" charset="0"/>
              </a:rPr>
              <a:t>εργασιακή διαδικασία</a:t>
            </a:r>
            <a:r>
              <a:rPr lang="el-GR" dirty="0">
                <a:latin typeface="Cambria" panose="02040503050406030204" pitchFamily="18" charset="0"/>
                <a:ea typeface="Cambria" panose="02040503050406030204" pitchFamily="18" charset="0"/>
              </a:rPr>
              <a:t>.</a:t>
            </a:r>
          </a:p>
          <a:p>
            <a:pPr marL="514350" indent="-514350">
              <a:buAutoNum type="arabicPeriod"/>
            </a:pPr>
            <a:r>
              <a:rPr lang="el-GR" dirty="0">
                <a:latin typeface="Cambria" panose="02040503050406030204" pitchFamily="18" charset="0"/>
                <a:ea typeface="Cambria" panose="02040503050406030204" pitchFamily="18" charset="0"/>
              </a:rPr>
              <a:t>Οι ταξικές σχέσεις είναι </a:t>
            </a:r>
            <a:r>
              <a:rPr lang="el-GR" dirty="0">
                <a:solidFill>
                  <a:srgbClr val="FF0000"/>
                </a:solidFill>
                <a:latin typeface="Cambria" panose="02040503050406030204" pitchFamily="18" charset="0"/>
                <a:ea typeface="Cambria" panose="02040503050406030204" pitchFamily="18" charset="0"/>
              </a:rPr>
              <a:t>ιεραρχικές</a:t>
            </a:r>
            <a:r>
              <a:rPr lang="el-GR" dirty="0">
                <a:latin typeface="Cambria" panose="02040503050406030204" pitchFamily="18" charset="0"/>
                <a:ea typeface="Cambria" panose="02040503050406030204" pitchFamily="18" charset="0"/>
              </a:rPr>
              <a:t> ή κάθετες.</a:t>
            </a:r>
          </a:p>
          <a:p>
            <a:pPr marL="514350" indent="-514350">
              <a:buAutoNum type="arabicPeriod"/>
            </a:pPr>
            <a:r>
              <a:rPr lang="el-GR" dirty="0">
                <a:latin typeface="Cambria" panose="02040503050406030204" pitchFamily="18" charset="0"/>
                <a:ea typeface="Cambria" panose="02040503050406030204" pitchFamily="18" charset="0"/>
              </a:rPr>
              <a:t>Τα συμφέροντα των παραγωγικών και των εργοδοτικών τάξεων είναι συνήθως, όχι όμως πάντοτε, σε </a:t>
            </a:r>
            <a:r>
              <a:rPr lang="el-GR" dirty="0">
                <a:solidFill>
                  <a:srgbClr val="FF0000"/>
                </a:solidFill>
                <a:latin typeface="Cambria" panose="02040503050406030204" pitchFamily="18" charset="0"/>
                <a:ea typeface="Cambria" panose="02040503050406030204" pitchFamily="18" charset="0"/>
              </a:rPr>
              <a:t>σύγκρουση</a:t>
            </a:r>
            <a:r>
              <a:rPr lang="el-GR" dirty="0">
                <a:latin typeface="Cambria" panose="02040503050406030204" pitchFamily="18" charset="0"/>
                <a:ea typeface="Cambria" panose="02040503050406030204" pitchFamily="18" charset="0"/>
              </a:rPr>
              <a:t>.</a:t>
            </a:r>
            <a:endParaRPr lang="en-GB"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564941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2D634523-CE27-EC61-1762-97C65701E462}"/>
              </a:ext>
            </a:extLst>
          </p:cNvPr>
          <p:cNvGraphicFramePr>
            <a:graphicFrameLocks noGrp="1"/>
          </p:cNvGraphicFramePr>
          <p:nvPr>
            <p:extLst>
              <p:ext uri="{D42A27DB-BD31-4B8C-83A1-F6EECF244321}">
                <p14:modId xmlns:p14="http://schemas.microsoft.com/office/powerpoint/2010/main" val="1614320457"/>
              </p:ext>
            </p:extLst>
          </p:nvPr>
        </p:nvGraphicFramePr>
        <p:xfrm>
          <a:off x="190501" y="1125415"/>
          <a:ext cx="11810998" cy="5284595"/>
        </p:xfrm>
        <a:graphic>
          <a:graphicData uri="http://schemas.openxmlformats.org/drawingml/2006/table">
            <a:tbl>
              <a:tblPr firstRow="1" bandRow="1">
                <a:tableStyleId>{5A111915-BE36-4E01-A7E5-04B1672EAD32}</a:tableStyleId>
              </a:tblPr>
              <a:tblGrid>
                <a:gridCol w="1646810">
                  <a:extLst>
                    <a:ext uri="{9D8B030D-6E8A-4147-A177-3AD203B41FA5}">
                      <a16:colId xmlns:a16="http://schemas.microsoft.com/office/drawing/2014/main" val="2726552563"/>
                    </a:ext>
                  </a:extLst>
                </a:gridCol>
                <a:gridCol w="6427875">
                  <a:extLst>
                    <a:ext uri="{9D8B030D-6E8A-4147-A177-3AD203B41FA5}">
                      <a16:colId xmlns:a16="http://schemas.microsoft.com/office/drawing/2014/main" val="1716787824"/>
                    </a:ext>
                  </a:extLst>
                </a:gridCol>
                <a:gridCol w="3736313">
                  <a:extLst>
                    <a:ext uri="{9D8B030D-6E8A-4147-A177-3AD203B41FA5}">
                      <a16:colId xmlns:a16="http://schemas.microsoft.com/office/drawing/2014/main" val="1167010403"/>
                    </a:ext>
                  </a:extLst>
                </a:gridCol>
              </a:tblGrid>
              <a:tr h="670818">
                <a:tc>
                  <a:txBody>
                    <a:bodyPr/>
                    <a:lstStyle/>
                    <a:p>
                      <a:r>
                        <a:rPr lang="el-GR" sz="1400" baseline="0" dirty="0">
                          <a:latin typeface="Cambria" panose="02040503050406030204" pitchFamily="18" charset="0"/>
                          <a:ea typeface="Cambria" panose="02040503050406030204" pitchFamily="18" charset="0"/>
                        </a:rPr>
                        <a:t>Οικονομικό Σύστημα</a:t>
                      </a:r>
                      <a:endParaRPr lang="en-GB" sz="1400" baseline="0" dirty="0">
                        <a:latin typeface="Cambria" panose="02040503050406030204" pitchFamily="18" charset="0"/>
                        <a:ea typeface="Cambria" panose="02040503050406030204" pitchFamily="18" charset="0"/>
                      </a:endParaRPr>
                    </a:p>
                  </a:txBody>
                  <a:tcPr anchor="ctr"/>
                </a:tc>
                <a:tc>
                  <a:txBody>
                    <a:bodyPr/>
                    <a:lstStyle/>
                    <a:p>
                      <a:r>
                        <a:rPr lang="el-GR" sz="1400" baseline="0" dirty="0">
                          <a:latin typeface="Cambria" panose="02040503050406030204" pitchFamily="18" charset="0"/>
                          <a:ea typeface="Cambria" panose="02040503050406030204" pitchFamily="18" charset="0"/>
                        </a:rPr>
                        <a:t>Χαρακτηριστικά</a:t>
                      </a:r>
                      <a:endParaRPr lang="en-GB" sz="1400" baseline="0" dirty="0">
                        <a:latin typeface="Cambria" panose="02040503050406030204" pitchFamily="18" charset="0"/>
                        <a:ea typeface="Cambria" panose="02040503050406030204" pitchFamily="18" charset="0"/>
                      </a:endParaRPr>
                    </a:p>
                  </a:txBody>
                  <a:tcPr anchor="ctr"/>
                </a:tc>
                <a:tc>
                  <a:txBody>
                    <a:bodyPr/>
                    <a:lstStyle/>
                    <a:p>
                      <a:r>
                        <a:rPr lang="el-GR" sz="1400" baseline="0" dirty="0">
                          <a:latin typeface="Cambria" panose="02040503050406030204" pitchFamily="18" charset="0"/>
                          <a:ea typeface="Cambria" panose="02040503050406030204" pitchFamily="18" charset="0"/>
                        </a:rPr>
                        <a:t>Παραδείγματα</a:t>
                      </a:r>
                      <a:endParaRPr lang="en-GB" sz="1400" baseline="0"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3957797775"/>
                  </a:ext>
                </a:extLst>
              </a:tr>
              <a:tr h="540816">
                <a:tc>
                  <a:txBody>
                    <a:bodyPr/>
                    <a:lstStyle/>
                    <a:p>
                      <a:r>
                        <a:rPr lang="el-GR" sz="1400" baseline="0" dirty="0">
                          <a:latin typeface="Cambria" panose="02040503050406030204" pitchFamily="18" charset="0"/>
                          <a:ea typeface="Cambria" panose="02040503050406030204" pitchFamily="18" charset="0"/>
                        </a:rPr>
                        <a:t>Κυνήγι και συλλογή καρπών</a:t>
                      </a:r>
                      <a:endParaRPr lang="en-GB" sz="1400" baseline="0" dirty="0">
                        <a:latin typeface="Cambria" panose="02040503050406030204" pitchFamily="18" charset="0"/>
                        <a:ea typeface="Cambria" panose="02040503050406030204" pitchFamily="18" charset="0"/>
                      </a:endParaRPr>
                    </a:p>
                  </a:txBody>
                  <a:tcPr anchor="ctr"/>
                </a:tc>
                <a:tc>
                  <a:txBody>
                    <a:bodyPr/>
                    <a:lstStyle/>
                    <a:p>
                      <a:r>
                        <a:rPr lang="el-GR" sz="1400" baseline="0" dirty="0">
                          <a:latin typeface="Cambria" panose="02040503050406030204" pitchFamily="18" charset="0"/>
                          <a:ea typeface="Cambria" panose="02040503050406030204" pitchFamily="18" charset="0"/>
                        </a:rPr>
                        <a:t>Συνεργασία για την απόκτηση και διανομή τροφίμων, ανταλλαγή πληροφοριών, ελάχιστο/καθόλου πλεόνασμα</a:t>
                      </a:r>
                      <a:endParaRPr lang="en-GB" sz="1400" baseline="0" dirty="0">
                        <a:latin typeface="Cambria" panose="02040503050406030204" pitchFamily="18" charset="0"/>
                        <a:ea typeface="Cambria" panose="02040503050406030204" pitchFamily="18" charset="0"/>
                      </a:endParaRPr>
                    </a:p>
                  </a:txBody>
                  <a:tcPr anchor="ctr"/>
                </a:tc>
                <a:tc>
                  <a:txBody>
                    <a:bodyPr/>
                    <a:lstStyle/>
                    <a:p>
                      <a:r>
                        <a:rPr lang="el-GR" sz="1400" baseline="0" dirty="0">
                          <a:latin typeface="Cambria" panose="02040503050406030204" pitchFamily="18" charset="0"/>
                          <a:ea typeface="Cambria" panose="02040503050406030204" pitchFamily="18" charset="0"/>
                        </a:rPr>
                        <a:t>Προϊστορική περίοδος - φυλές στον Αμαζόνιο</a:t>
                      </a:r>
                      <a:endParaRPr lang="en-GB" sz="1400" baseline="0"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2474391046"/>
                  </a:ext>
                </a:extLst>
              </a:tr>
              <a:tr h="278578">
                <a:tc>
                  <a:txBody>
                    <a:bodyPr/>
                    <a:lstStyle/>
                    <a:p>
                      <a:r>
                        <a:rPr lang="el-GR" sz="1400" baseline="0" dirty="0">
                          <a:latin typeface="Cambria" panose="02040503050406030204" pitchFamily="18" charset="0"/>
                          <a:ea typeface="Cambria" panose="02040503050406030204" pitchFamily="18" charset="0"/>
                        </a:rPr>
                        <a:t>Δουλεία</a:t>
                      </a:r>
                      <a:endParaRPr lang="en-GB" sz="1400" baseline="0" dirty="0">
                        <a:latin typeface="Cambria" panose="02040503050406030204" pitchFamily="18" charset="0"/>
                        <a:ea typeface="Cambria" panose="02040503050406030204" pitchFamily="18" charset="0"/>
                      </a:endParaRPr>
                    </a:p>
                  </a:txBody>
                  <a:tcPr anchor="ctr"/>
                </a:tc>
                <a:tc>
                  <a:txBody>
                    <a:bodyPr/>
                    <a:lstStyle/>
                    <a:p>
                      <a:r>
                        <a:rPr lang="el-GR" sz="1400" baseline="0" dirty="0">
                          <a:latin typeface="Cambria" panose="02040503050406030204" pitchFamily="18" charset="0"/>
                          <a:ea typeface="Cambria" panose="02040503050406030204" pitchFamily="18" charset="0"/>
                        </a:rPr>
                        <a:t>Δούλοι παράγουν - δουλοκτήτες - κέρδος μέσω του πλεονάσματος</a:t>
                      </a:r>
                      <a:endParaRPr lang="en-GB" sz="1400" baseline="0" dirty="0">
                        <a:latin typeface="Cambria" panose="02040503050406030204" pitchFamily="18" charset="0"/>
                        <a:ea typeface="Cambria" panose="02040503050406030204" pitchFamily="18" charset="0"/>
                      </a:endParaRPr>
                    </a:p>
                  </a:txBody>
                  <a:tcPr anchor="ctr"/>
                </a:tc>
                <a:tc>
                  <a:txBody>
                    <a:bodyPr/>
                    <a:lstStyle/>
                    <a:p>
                      <a:r>
                        <a:rPr lang="el-GR" sz="1400" baseline="0" dirty="0">
                          <a:latin typeface="Cambria" panose="02040503050406030204" pitchFamily="18" charset="0"/>
                          <a:ea typeface="Cambria" panose="02040503050406030204" pitchFamily="18" charset="0"/>
                        </a:rPr>
                        <a:t>Αρχαία Ρώμη, ΗΠΑ πριν το 1863</a:t>
                      </a:r>
                      <a:endParaRPr lang="en-GB" sz="1400" baseline="0"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747913817"/>
                  </a:ext>
                </a:extLst>
              </a:tr>
              <a:tr h="510697">
                <a:tc>
                  <a:txBody>
                    <a:bodyPr/>
                    <a:lstStyle/>
                    <a:p>
                      <a:r>
                        <a:rPr lang="el-GR" sz="1400" baseline="0" dirty="0">
                          <a:latin typeface="Cambria" panose="02040503050406030204" pitchFamily="18" charset="0"/>
                          <a:ea typeface="Cambria" panose="02040503050406030204" pitchFamily="18" charset="0"/>
                        </a:rPr>
                        <a:t>Φεουδαλισμός</a:t>
                      </a:r>
                      <a:endParaRPr lang="en-GB" sz="1400" baseline="0" dirty="0">
                        <a:latin typeface="Cambria" panose="02040503050406030204" pitchFamily="18" charset="0"/>
                        <a:ea typeface="Cambria" panose="02040503050406030204" pitchFamily="18" charset="0"/>
                      </a:endParaRPr>
                    </a:p>
                  </a:txBody>
                  <a:tcPr anchor="ctr"/>
                </a:tc>
                <a:tc>
                  <a:txBody>
                    <a:bodyPr/>
                    <a:lstStyle/>
                    <a:p>
                      <a:r>
                        <a:rPr lang="el-GR" sz="1400" baseline="0" dirty="0">
                          <a:latin typeface="Cambria" panose="02040503050406030204" pitchFamily="18" charset="0"/>
                          <a:ea typeface="Cambria" panose="02040503050406030204" pitchFamily="18" charset="0"/>
                        </a:rPr>
                        <a:t>Δουλοπάροικοι εργάζονται τόσο για τους εαυτούς τους όσο και για τους κληρονομικούς φεουδάρχες τους. Το πλεόνασμα παίρνει την μορφή ενοικίων. </a:t>
                      </a:r>
                      <a:endParaRPr lang="en-GB" sz="1400" baseline="0" dirty="0">
                        <a:latin typeface="Cambria" panose="02040503050406030204" pitchFamily="18" charset="0"/>
                        <a:ea typeface="Cambria" panose="02040503050406030204" pitchFamily="18" charset="0"/>
                      </a:endParaRPr>
                    </a:p>
                  </a:txBody>
                  <a:tcPr anchor="ctr"/>
                </a:tc>
                <a:tc>
                  <a:txBody>
                    <a:bodyPr/>
                    <a:lstStyle/>
                    <a:p>
                      <a:r>
                        <a:rPr lang="el-GR" sz="1400" baseline="0" dirty="0">
                          <a:latin typeface="Cambria" panose="02040503050406030204" pitchFamily="18" charset="0"/>
                          <a:ea typeface="Cambria" panose="02040503050406030204" pitchFamily="18" charset="0"/>
                        </a:rPr>
                        <a:t>Ευρώπη 1000-1500</a:t>
                      </a:r>
                      <a:endParaRPr lang="en-GB" sz="1400" baseline="0"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3514122104"/>
                  </a:ext>
                </a:extLst>
              </a:tr>
              <a:tr h="666784">
                <a:tc>
                  <a:txBody>
                    <a:bodyPr/>
                    <a:lstStyle/>
                    <a:p>
                      <a:r>
                        <a:rPr lang="el-GR" sz="1400" baseline="0" dirty="0">
                          <a:latin typeface="Cambria" panose="02040503050406030204" pitchFamily="18" charset="0"/>
                          <a:ea typeface="Cambria" panose="02040503050406030204" pitchFamily="18" charset="0"/>
                        </a:rPr>
                        <a:t>Ανεξάρτητη παραγωγή</a:t>
                      </a:r>
                      <a:endParaRPr lang="en-GB" sz="1400" baseline="0" dirty="0">
                        <a:latin typeface="Cambria" panose="02040503050406030204" pitchFamily="18" charset="0"/>
                        <a:ea typeface="Cambria" panose="02040503050406030204" pitchFamily="18" charset="0"/>
                      </a:endParaRPr>
                    </a:p>
                  </a:txBody>
                  <a:tcPr anchor="ctr"/>
                </a:tc>
                <a:tc>
                  <a:txBody>
                    <a:bodyPr/>
                    <a:lstStyle/>
                    <a:p>
                      <a:r>
                        <a:rPr lang="el-GR" sz="1400" baseline="0" dirty="0">
                          <a:latin typeface="Cambria" panose="02040503050406030204" pitchFamily="18" charset="0"/>
                          <a:ea typeface="Cambria" panose="02040503050406030204" pitchFamily="18" charset="0"/>
                        </a:rPr>
                        <a:t>Οι οικογένειες εκτελούν την περισσότερη εργασία και έχουν τη δικιά τους γη. Το πλεόνασμα μένει στην οικογένεια.</a:t>
                      </a:r>
                      <a:endParaRPr lang="en-GB" sz="1400" baseline="0" dirty="0">
                        <a:latin typeface="Cambria" panose="02040503050406030204" pitchFamily="18" charset="0"/>
                        <a:ea typeface="Cambria" panose="02040503050406030204" pitchFamily="18" charset="0"/>
                      </a:endParaRPr>
                    </a:p>
                  </a:txBody>
                  <a:tcPr anchor="ctr"/>
                </a:tc>
                <a:tc>
                  <a:txBody>
                    <a:bodyPr/>
                    <a:lstStyle/>
                    <a:p>
                      <a:r>
                        <a:rPr lang="el-GR" sz="1400" baseline="0" dirty="0">
                          <a:latin typeface="Cambria" panose="02040503050406030204" pitchFamily="18" charset="0"/>
                          <a:ea typeface="Cambria" panose="02040503050406030204" pitchFamily="18" charset="0"/>
                        </a:rPr>
                        <a:t>Αγροτικές απομακρυσμένες περιοχές, όπου υπάρχουν ανεξάρτητοι παραγωγοί σε μικρές οικογενειακές μονάδες.</a:t>
                      </a:r>
                      <a:endParaRPr lang="en-GB" sz="1400" baseline="0"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389755945"/>
                  </a:ext>
                </a:extLst>
              </a:tr>
              <a:tr h="670818">
                <a:tc>
                  <a:txBody>
                    <a:bodyPr/>
                    <a:lstStyle/>
                    <a:p>
                      <a:r>
                        <a:rPr lang="el-GR" sz="1400" baseline="0" dirty="0">
                          <a:latin typeface="Cambria" panose="02040503050406030204" pitchFamily="18" charset="0"/>
                          <a:ea typeface="Cambria" panose="02040503050406030204" pitchFamily="18" charset="0"/>
                        </a:rPr>
                        <a:t>Αγροτικός δεσποτισμός</a:t>
                      </a:r>
                      <a:endParaRPr lang="en-GB" sz="1400" baseline="0" dirty="0">
                        <a:latin typeface="Cambria" panose="02040503050406030204" pitchFamily="18" charset="0"/>
                        <a:ea typeface="Cambria" panose="02040503050406030204" pitchFamily="18" charset="0"/>
                      </a:endParaRPr>
                    </a:p>
                  </a:txBody>
                  <a:tcPr anchor="ctr"/>
                </a:tc>
                <a:tc>
                  <a:txBody>
                    <a:bodyPr/>
                    <a:lstStyle/>
                    <a:p>
                      <a:r>
                        <a:rPr lang="el-GR" sz="1400" baseline="0" dirty="0">
                          <a:latin typeface="Cambria" panose="02040503050406030204" pitchFamily="18" charset="0"/>
                          <a:ea typeface="Cambria" panose="02040503050406030204" pitchFamily="18" charset="0"/>
                        </a:rPr>
                        <a:t>Μια πολιτική ελίτ κυβερνά το λαό, διεκδικεί το πλεόνασμα μέσω φόρων. </a:t>
                      </a:r>
                      <a:endParaRPr lang="en-GB" sz="1400" baseline="0" dirty="0">
                        <a:latin typeface="Cambria" panose="02040503050406030204" pitchFamily="18" charset="0"/>
                        <a:ea typeface="Cambria" panose="02040503050406030204" pitchFamily="18" charset="0"/>
                      </a:endParaRPr>
                    </a:p>
                  </a:txBody>
                  <a:tcPr anchor="ctr"/>
                </a:tc>
                <a:tc>
                  <a:txBody>
                    <a:bodyPr/>
                    <a:lstStyle/>
                    <a:p>
                      <a:r>
                        <a:rPr lang="el-GR" sz="1400" baseline="0" dirty="0">
                          <a:latin typeface="Cambria" panose="02040503050406030204" pitchFamily="18" charset="0"/>
                          <a:ea typeface="Cambria" panose="02040503050406030204" pitchFamily="18" charset="0"/>
                        </a:rPr>
                        <a:t>Κίνα, Ευρώπη 1500-1800</a:t>
                      </a:r>
                      <a:endParaRPr lang="en-GB" sz="1400" baseline="0"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1117402387"/>
                  </a:ext>
                </a:extLst>
              </a:tr>
              <a:tr h="861263">
                <a:tc>
                  <a:txBody>
                    <a:bodyPr/>
                    <a:lstStyle/>
                    <a:p>
                      <a:r>
                        <a:rPr lang="el-GR" sz="1400" baseline="0" dirty="0">
                          <a:latin typeface="Cambria" panose="02040503050406030204" pitchFamily="18" charset="0"/>
                          <a:ea typeface="Cambria" panose="02040503050406030204" pitchFamily="18" charset="0"/>
                        </a:rPr>
                        <a:t>Καπιταλισμός</a:t>
                      </a:r>
                      <a:endParaRPr lang="en-GB" sz="1400" baseline="0" dirty="0">
                        <a:latin typeface="Cambria" panose="02040503050406030204" pitchFamily="18" charset="0"/>
                        <a:ea typeface="Cambria" panose="02040503050406030204" pitchFamily="18" charset="0"/>
                      </a:endParaRPr>
                    </a:p>
                  </a:txBody>
                  <a:tcPr anchor="ctr"/>
                </a:tc>
                <a:tc>
                  <a:txBody>
                    <a:bodyPr/>
                    <a:lstStyle/>
                    <a:p>
                      <a:r>
                        <a:rPr lang="el-GR" sz="1400" baseline="0" dirty="0">
                          <a:latin typeface="Cambria" panose="02040503050406030204" pitchFamily="18" charset="0"/>
                          <a:ea typeface="Cambria" panose="02040503050406030204" pitchFamily="18" charset="0"/>
                        </a:rPr>
                        <a:t>Οι κάτοχοι των κεφαλαιουχικών αγαθών απασχολούν έμμισθο εργατικό δυναμικό για την παραγωγή εμπορευμάτων με σκοπό την απόκτηση κέρδους. Οι περισσότερες αποφάσεις λαμβάνονται από τους εργοδότες. Εργοδότες και άλλοι απολαμβάνουν το πλεόνασμα ως κεφαλαιουχικό κέρδος και εισόδημα. </a:t>
                      </a:r>
                      <a:endParaRPr lang="en-GB" sz="1400" baseline="0" dirty="0">
                        <a:latin typeface="Cambria" panose="02040503050406030204" pitchFamily="18" charset="0"/>
                        <a:ea typeface="Cambria" panose="02040503050406030204" pitchFamily="18" charset="0"/>
                      </a:endParaRPr>
                    </a:p>
                  </a:txBody>
                  <a:tcPr anchor="ctr"/>
                </a:tc>
                <a:tc>
                  <a:txBody>
                    <a:bodyPr/>
                    <a:lstStyle/>
                    <a:p>
                      <a:r>
                        <a:rPr lang="el-GR" sz="1400" baseline="0" dirty="0">
                          <a:latin typeface="Cambria" panose="02040503050406030204" pitchFamily="18" charset="0"/>
                          <a:ea typeface="Cambria" panose="02040503050406030204" pitchFamily="18" charset="0"/>
                        </a:rPr>
                        <a:t>Αρχίζει το 1600 με το εκτενές εμπόριο στην Ευρώπη και πιο έντονα από την βιομηχανική επανάσταση κι έπειτα.</a:t>
                      </a:r>
                      <a:endParaRPr lang="en-GB" sz="1400" baseline="0"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3408958000"/>
                  </a:ext>
                </a:extLst>
              </a:tr>
              <a:tr h="902783">
                <a:tc>
                  <a:txBody>
                    <a:bodyPr/>
                    <a:lstStyle/>
                    <a:p>
                      <a:r>
                        <a:rPr lang="el-GR" sz="1400" baseline="0" dirty="0">
                          <a:latin typeface="Cambria" panose="02040503050406030204" pitchFamily="18" charset="0"/>
                          <a:ea typeface="Cambria" panose="02040503050406030204" pitchFamily="18" charset="0"/>
                        </a:rPr>
                        <a:t>Κεντρικός σχεδιασμός</a:t>
                      </a:r>
                      <a:endParaRPr lang="en-GB" sz="1400" baseline="0" dirty="0">
                        <a:latin typeface="Cambria" panose="02040503050406030204" pitchFamily="18" charset="0"/>
                        <a:ea typeface="Cambria" panose="02040503050406030204" pitchFamily="18" charset="0"/>
                      </a:endParaRPr>
                    </a:p>
                  </a:txBody>
                  <a:tcPr anchor="ctr"/>
                </a:tc>
                <a:tc>
                  <a:txBody>
                    <a:bodyPr/>
                    <a:lstStyle/>
                    <a:p>
                      <a:r>
                        <a:rPr lang="el-GR" sz="1400" baseline="0" dirty="0">
                          <a:latin typeface="Cambria" panose="02040503050406030204" pitchFamily="18" charset="0"/>
                          <a:ea typeface="Cambria" panose="02040503050406030204" pitchFamily="18" charset="0"/>
                        </a:rPr>
                        <a:t>Η κυβέρνηση αποφασίζει την κατανάλωση για τις διάφορες ομάδες των πολιτών και αποφασίζει για την παραγωγή. Η κυβέρνηση ελέγχει απευθείας το πλεόνασμα.  </a:t>
                      </a:r>
                      <a:endParaRPr lang="en-GB" sz="1400" baseline="0" dirty="0">
                        <a:latin typeface="Cambria" panose="02040503050406030204" pitchFamily="18" charset="0"/>
                        <a:ea typeface="Cambria" panose="02040503050406030204" pitchFamily="18" charset="0"/>
                      </a:endParaRPr>
                    </a:p>
                  </a:txBody>
                  <a:tcPr anchor="ctr"/>
                </a:tc>
                <a:tc>
                  <a:txBody>
                    <a:bodyPr/>
                    <a:lstStyle/>
                    <a:p>
                      <a:r>
                        <a:rPr lang="el-GR" sz="1400" baseline="0" dirty="0">
                          <a:latin typeface="Cambria" panose="02040503050406030204" pitchFamily="18" charset="0"/>
                          <a:ea typeface="Cambria" panose="02040503050406030204" pitchFamily="18" charset="0"/>
                        </a:rPr>
                        <a:t>Σοβιετική Ένωση 1921-1990. Κίνα, Βόρεια Κορέα</a:t>
                      </a:r>
                      <a:endParaRPr lang="en-GB" sz="1400" baseline="0"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3821549958"/>
                  </a:ext>
                </a:extLst>
              </a:tr>
            </a:tbl>
          </a:graphicData>
        </a:graphic>
      </p:graphicFrame>
      <p:sp>
        <p:nvSpPr>
          <p:cNvPr id="2" name="TextBox 1">
            <a:extLst>
              <a:ext uri="{FF2B5EF4-FFF2-40B4-BE49-F238E27FC236}">
                <a16:creationId xmlns:a16="http://schemas.microsoft.com/office/drawing/2014/main" id="{C9114049-6F7C-4E3E-AEA2-407D105F197B}"/>
              </a:ext>
            </a:extLst>
          </p:cNvPr>
          <p:cNvSpPr txBox="1"/>
          <p:nvPr/>
        </p:nvSpPr>
        <p:spPr>
          <a:xfrm>
            <a:off x="281354" y="281354"/>
            <a:ext cx="11547231" cy="584775"/>
          </a:xfrm>
          <a:prstGeom prst="rect">
            <a:avLst/>
          </a:prstGeom>
          <a:noFill/>
        </p:spPr>
        <p:txBody>
          <a:bodyPr wrap="square" rtlCol="0">
            <a:spAutoFit/>
          </a:bodyPr>
          <a:lstStyle/>
          <a:p>
            <a:pPr algn="ctr"/>
            <a:r>
              <a:rPr lang="el-GR" sz="3200" dirty="0">
                <a:solidFill>
                  <a:srgbClr val="FF0000"/>
                </a:solidFill>
              </a:rPr>
              <a:t>Τάξεις και οικονομικά συστήματα</a:t>
            </a:r>
            <a:endParaRPr lang="en-GB" sz="3200" dirty="0">
              <a:solidFill>
                <a:srgbClr val="FF0000"/>
              </a:solidFill>
            </a:endParaRPr>
          </a:p>
        </p:txBody>
      </p:sp>
    </p:spTree>
    <p:extLst>
      <p:ext uri="{BB962C8B-B14F-4D97-AF65-F5344CB8AC3E}">
        <p14:creationId xmlns:p14="http://schemas.microsoft.com/office/powerpoint/2010/main" val="18562051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59196D04-B81A-4B2B-8F4A-1956000619E9}"/>
              </a:ext>
            </a:extLst>
          </p:cNvPr>
          <p:cNvPicPr>
            <a:picLocks noChangeAspect="1"/>
          </p:cNvPicPr>
          <p:nvPr/>
        </p:nvPicPr>
        <p:blipFill>
          <a:blip r:embed="rId2"/>
          <a:stretch>
            <a:fillRect/>
          </a:stretch>
        </p:blipFill>
        <p:spPr>
          <a:xfrm>
            <a:off x="3880656" y="1336432"/>
            <a:ext cx="4249252" cy="5146430"/>
          </a:xfrm>
          <a:prstGeom prst="rect">
            <a:avLst/>
          </a:prstGeom>
        </p:spPr>
      </p:pic>
      <p:sp>
        <p:nvSpPr>
          <p:cNvPr id="5" name="Τίτλος 1">
            <a:extLst>
              <a:ext uri="{FF2B5EF4-FFF2-40B4-BE49-F238E27FC236}">
                <a16:creationId xmlns:a16="http://schemas.microsoft.com/office/drawing/2014/main" id="{7C809179-0668-416B-BBB8-A6604A5582CF}"/>
              </a:ext>
            </a:extLst>
          </p:cNvPr>
          <p:cNvSpPr>
            <a:spLocks noGrp="1"/>
          </p:cNvSpPr>
          <p:nvPr>
            <p:ph type="title"/>
          </p:nvPr>
        </p:nvSpPr>
        <p:spPr>
          <a:xfrm>
            <a:off x="8757140" y="2203937"/>
            <a:ext cx="2846710" cy="2450125"/>
          </a:xfrm>
        </p:spPr>
        <p:txBody>
          <a:bodyPr>
            <a:normAutofit/>
          </a:bodyPr>
          <a:lstStyle/>
          <a:p>
            <a:pPr algn="l"/>
            <a:r>
              <a:rPr lang="el-GR" sz="1800" dirty="0">
                <a:latin typeface="Cambria" pitchFamily="18" charset="0"/>
              </a:rPr>
              <a:t>Η συγκέντρωση της ιδιοκτησίας κεφαλαιουχικών αγαθών (ΗΠΑ, 2010)</a:t>
            </a:r>
            <a:endParaRPr lang="el-GR" sz="2800" dirty="0">
              <a:latin typeface="Cambria" pitchFamily="18" charset="0"/>
            </a:endParaRPr>
          </a:p>
        </p:txBody>
      </p:sp>
      <p:sp>
        <p:nvSpPr>
          <p:cNvPr id="2" name="TextBox 1">
            <a:extLst>
              <a:ext uri="{FF2B5EF4-FFF2-40B4-BE49-F238E27FC236}">
                <a16:creationId xmlns:a16="http://schemas.microsoft.com/office/drawing/2014/main" id="{EF18E787-29A2-43BD-9CAB-2055F1E07DD5}"/>
              </a:ext>
            </a:extLst>
          </p:cNvPr>
          <p:cNvSpPr txBox="1"/>
          <p:nvPr/>
        </p:nvSpPr>
        <p:spPr>
          <a:xfrm>
            <a:off x="691662" y="222738"/>
            <a:ext cx="10691446" cy="954107"/>
          </a:xfrm>
          <a:prstGeom prst="rect">
            <a:avLst/>
          </a:prstGeom>
          <a:noFill/>
        </p:spPr>
        <p:txBody>
          <a:bodyPr wrap="square" rtlCol="0">
            <a:spAutoFit/>
          </a:bodyPr>
          <a:lstStyle/>
          <a:p>
            <a:pPr algn="ctr"/>
            <a:r>
              <a:rPr lang="el-GR" sz="2800" dirty="0">
                <a:solidFill>
                  <a:srgbClr val="FF0000"/>
                </a:solidFill>
              </a:rPr>
              <a:t>Ιδιοκτησία κεφαλαιουχικών αγαθών ως βασικό χαρακτηριστικό του καπιταλιστικού συστήματος</a:t>
            </a:r>
            <a:endParaRPr lang="en-GB" sz="2800" dirty="0">
              <a:solidFill>
                <a:srgbClr val="FF0000"/>
              </a:solidFill>
            </a:endParaRPr>
          </a:p>
        </p:txBody>
      </p:sp>
    </p:spTree>
    <p:extLst>
      <p:ext uri="{BB962C8B-B14F-4D97-AF65-F5344CB8AC3E}">
        <p14:creationId xmlns:p14="http://schemas.microsoft.com/office/powerpoint/2010/main" val="21435643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B939EDA-F962-45E1-9402-B1155488FF2F}"/>
              </a:ext>
            </a:extLst>
          </p:cNvPr>
          <p:cNvSpPr>
            <a:spLocks noGrp="1"/>
          </p:cNvSpPr>
          <p:nvPr>
            <p:ph type="title"/>
          </p:nvPr>
        </p:nvSpPr>
        <p:spPr/>
        <p:txBody>
          <a:bodyPr>
            <a:normAutofit fontScale="90000"/>
          </a:bodyPr>
          <a:lstStyle/>
          <a:p>
            <a:r>
              <a:rPr lang="el-GR" dirty="0"/>
              <a:t>Πηγές εισοδήματος Αμερικανών φορολογούμενων, 2011</a:t>
            </a:r>
            <a:endParaRPr lang="en-GB" dirty="0"/>
          </a:p>
        </p:txBody>
      </p:sp>
      <p:graphicFrame>
        <p:nvGraphicFramePr>
          <p:cNvPr id="4" name="Πίνακας 4">
            <a:extLst>
              <a:ext uri="{FF2B5EF4-FFF2-40B4-BE49-F238E27FC236}">
                <a16:creationId xmlns:a16="http://schemas.microsoft.com/office/drawing/2014/main" id="{EE564CF7-C870-4E87-852B-26C88731BB13}"/>
              </a:ext>
            </a:extLst>
          </p:cNvPr>
          <p:cNvGraphicFramePr>
            <a:graphicFrameLocks noGrp="1"/>
          </p:cNvGraphicFramePr>
          <p:nvPr>
            <p:ph idx="1"/>
            <p:extLst>
              <p:ext uri="{D42A27DB-BD31-4B8C-83A1-F6EECF244321}">
                <p14:modId xmlns:p14="http://schemas.microsoft.com/office/powerpoint/2010/main" val="784497840"/>
              </p:ext>
            </p:extLst>
          </p:nvPr>
        </p:nvGraphicFramePr>
        <p:xfrm>
          <a:off x="609600" y="1769794"/>
          <a:ext cx="10972800" cy="4358640"/>
        </p:xfrm>
        <a:graphic>
          <a:graphicData uri="http://schemas.openxmlformats.org/drawingml/2006/table">
            <a:tbl>
              <a:tblPr firstRow="1" bandRow="1">
                <a:tableStyleId>{073A0DAA-6AF3-43AB-8588-CEC1D06C72B9}</a:tableStyleId>
              </a:tblPr>
              <a:tblGrid>
                <a:gridCol w="2194560">
                  <a:extLst>
                    <a:ext uri="{9D8B030D-6E8A-4147-A177-3AD203B41FA5}">
                      <a16:colId xmlns:a16="http://schemas.microsoft.com/office/drawing/2014/main" val="1937713226"/>
                    </a:ext>
                  </a:extLst>
                </a:gridCol>
                <a:gridCol w="2194560">
                  <a:extLst>
                    <a:ext uri="{9D8B030D-6E8A-4147-A177-3AD203B41FA5}">
                      <a16:colId xmlns:a16="http://schemas.microsoft.com/office/drawing/2014/main" val="1480468272"/>
                    </a:ext>
                  </a:extLst>
                </a:gridCol>
                <a:gridCol w="2194560">
                  <a:extLst>
                    <a:ext uri="{9D8B030D-6E8A-4147-A177-3AD203B41FA5}">
                      <a16:colId xmlns:a16="http://schemas.microsoft.com/office/drawing/2014/main" val="1859910745"/>
                    </a:ext>
                  </a:extLst>
                </a:gridCol>
                <a:gridCol w="2194560">
                  <a:extLst>
                    <a:ext uri="{9D8B030D-6E8A-4147-A177-3AD203B41FA5}">
                      <a16:colId xmlns:a16="http://schemas.microsoft.com/office/drawing/2014/main" val="2738926470"/>
                    </a:ext>
                  </a:extLst>
                </a:gridCol>
                <a:gridCol w="2194560">
                  <a:extLst>
                    <a:ext uri="{9D8B030D-6E8A-4147-A177-3AD203B41FA5}">
                      <a16:colId xmlns:a16="http://schemas.microsoft.com/office/drawing/2014/main" val="1002093030"/>
                    </a:ext>
                  </a:extLst>
                </a:gridCol>
              </a:tblGrid>
              <a:tr h="370840">
                <a:tc>
                  <a:txBody>
                    <a:bodyPr/>
                    <a:lstStyle/>
                    <a:p>
                      <a:pPr algn="ctr"/>
                      <a:r>
                        <a:rPr lang="el-GR" sz="1600" dirty="0">
                          <a:latin typeface="Cambria" panose="02040503050406030204" pitchFamily="18" charset="0"/>
                          <a:ea typeface="Cambria" panose="02040503050406030204" pitchFamily="18" charset="0"/>
                        </a:rPr>
                        <a:t>Επίπεδο εισοδήματος</a:t>
                      </a:r>
                      <a:endParaRPr lang="en-GB" sz="1600" dirty="0">
                        <a:latin typeface="Cambria" panose="02040503050406030204" pitchFamily="18" charset="0"/>
                        <a:ea typeface="Cambria" panose="02040503050406030204" pitchFamily="18" charset="0"/>
                      </a:endParaRPr>
                    </a:p>
                  </a:txBody>
                  <a:tcPr anchor="ctr"/>
                </a:tc>
                <a:tc>
                  <a:txBody>
                    <a:bodyPr/>
                    <a:lstStyle/>
                    <a:p>
                      <a:pPr algn="ctr"/>
                      <a:r>
                        <a:rPr lang="el-GR" sz="1600" dirty="0">
                          <a:latin typeface="Cambria" panose="02040503050406030204" pitchFamily="18" charset="0"/>
                          <a:ea typeface="Cambria" panose="02040503050406030204" pitchFamily="18" charset="0"/>
                        </a:rPr>
                        <a:t>Ποσοστό (%) φορολογούμενων</a:t>
                      </a:r>
                      <a:endParaRPr lang="en-GB" sz="1600" dirty="0">
                        <a:latin typeface="Cambria" panose="02040503050406030204" pitchFamily="18" charset="0"/>
                        <a:ea typeface="Cambria" panose="02040503050406030204" pitchFamily="18" charset="0"/>
                      </a:endParaRPr>
                    </a:p>
                  </a:txBody>
                  <a:tcPr anchor="ctr"/>
                </a:tc>
                <a:tc>
                  <a:txBody>
                    <a:bodyPr/>
                    <a:lstStyle/>
                    <a:p>
                      <a:pPr algn="ctr"/>
                      <a:r>
                        <a:rPr lang="el-GR" sz="1600" dirty="0">
                          <a:latin typeface="Cambria" panose="02040503050406030204" pitchFamily="18" charset="0"/>
                          <a:ea typeface="Cambria" panose="02040503050406030204" pitchFamily="18" charset="0"/>
                        </a:rPr>
                        <a:t>Ποσοστό (%) συνολικού εισοδήματος</a:t>
                      </a:r>
                      <a:endParaRPr lang="en-GB" sz="1600" dirty="0">
                        <a:latin typeface="Cambria" panose="02040503050406030204" pitchFamily="18" charset="0"/>
                        <a:ea typeface="Cambria" panose="02040503050406030204" pitchFamily="18" charset="0"/>
                      </a:endParaRPr>
                    </a:p>
                  </a:txBody>
                  <a:tcPr anchor="ctr"/>
                </a:tc>
                <a:tc>
                  <a:txBody>
                    <a:bodyPr/>
                    <a:lstStyle/>
                    <a:p>
                      <a:pPr algn="ctr"/>
                      <a:r>
                        <a:rPr lang="el-GR" sz="1600" dirty="0">
                          <a:latin typeface="Cambria" panose="02040503050406030204" pitchFamily="18" charset="0"/>
                          <a:ea typeface="Cambria" panose="02040503050406030204" pitchFamily="18" charset="0"/>
                        </a:rPr>
                        <a:t>Ποσοστό (%) επί του συνόλου μισθών και ημερομισθίων</a:t>
                      </a:r>
                      <a:endParaRPr lang="en-GB" sz="1600" dirty="0">
                        <a:latin typeface="Cambria" panose="02040503050406030204" pitchFamily="18" charset="0"/>
                        <a:ea typeface="Cambria" panose="02040503050406030204" pitchFamily="18" charset="0"/>
                      </a:endParaRPr>
                    </a:p>
                  </a:txBody>
                  <a:tcPr anchor="ctr"/>
                </a:tc>
                <a:tc>
                  <a:txBody>
                    <a:bodyPr/>
                    <a:lstStyle/>
                    <a:p>
                      <a:pPr algn="ctr"/>
                      <a:r>
                        <a:rPr lang="el-GR" sz="1600" dirty="0">
                          <a:latin typeface="Cambria" panose="02040503050406030204" pitchFamily="18" charset="0"/>
                          <a:ea typeface="Cambria" panose="02040503050406030204" pitchFamily="18" charset="0"/>
                        </a:rPr>
                        <a:t>Μισθοί και ημερομίσθια ως ποσοστό (%) του συνολικού εισοδήματος</a:t>
                      </a:r>
                      <a:endParaRPr lang="en-GB" sz="1600"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3086712925"/>
                  </a:ext>
                </a:extLst>
              </a:tr>
              <a:tr h="370840">
                <a:tc>
                  <a:txBody>
                    <a:bodyPr/>
                    <a:lstStyle/>
                    <a:p>
                      <a:r>
                        <a:rPr lang="el-GR" sz="1600" dirty="0">
                          <a:latin typeface="Cambria" panose="02040503050406030204" pitchFamily="18" charset="0"/>
                          <a:ea typeface="Cambria" panose="02040503050406030204" pitchFamily="18" charset="0"/>
                        </a:rPr>
                        <a:t>0 - $20.000</a:t>
                      </a:r>
                      <a:endParaRPr lang="en-GB" sz="1600" dirty="0">
                        <a:latin typeface="Cambria" panose="02040503050406030204" pitchFamily="18" charset="0"/>
                        <a:ea typeface="Cambria" panose="02040503050406030204" pitchFamily="18" charset="0"/>
                      </a:endParaRPr>
                    </a:p>
                  </a:txBody>
                  <a:tcPr anchor="ctr"/>
                </a:tc>
                <a:tc>
                  <a:txBody>
                    <a:bodyPr/>
                    <a:lstStyle/>
                    <a:p>
                      <a:pPr algn="ctr"/>
                      <a:r>
                        <a:rPr lang="el-GR" sz="1600" dirty="0">
                          <a:latin typeface="Cambria" panose="02040503050406030204" pitchFamily="18" charset="0"/>
                          <a:ea typeface="Cambria" panose="02040503050406030204" pitchFamily="18" charset="0"/>
                        </a:rPr>
                        <a:t>38,2%</a:t>
                      </a:r>
                      <a:endParaRPr lang="en-GB" sz="1600" dirty="0">
                        <a:latin typeface="Cambria" panose="02040503050406030204" pitchFamily="18" charset="0"/>
                        <a:ea typeface="Cambria" panose="02040503050406030204" pitchFamily="18" charset="0"/>
                      </a:endParaRPr>
                    </a:p>
                  </a:txBody>
                  <a:tcPr anchor="ctr"/>
                </a:tc>
                <a:tc>
                  <a:txBody>
                    <a:bodyPr/>
                    <a:lstStyle/>
                    <a:p>
                      <a:pPr algn="ctr"/>
                      <a:r>
                        <a:rPr lang="el-GR" sz="1600" dirty="0">
                          <a:latin typeface="Cambria" panose="02040503050406030204" pitchFamily="18" charset="0"/>
                          <a:ea typeface="Cambria" panose="02040503050406030204" pitchFamily="18" charset="0"/>
                        </a:rPr>
                        <a:t>6,6%</a:t>
                      </a:r>
                      <a:endParaRPr lang="en-GB" sz="1600" dirty="0">
                        <a:latin typeface="Cambria" panose="02040503050406030204" pitchFamily="18" charset="0"/>
                        <a:ea typeface="Cambria" panose="02040503050406030204" pitchFamily="18" charset="0"/>
                      </a:endParaRPr>
                    </a:p>
                  </a:txBody>
                  <a:tcPr anchor="ctr"/>
                </a:tc>
                <a:tc>
                  <a:txBody>
                    <a:bodyPr/>
                    <a:lstStyle/>
                    <a:p>
                      <a:pPr algn="ctr"/>
                      <a:r>
                        <a:rPr lang="el-GR" sz="1600" dirty="0">
                          <a:latin typeface="Cambria" panose="02040503050406030204" pitchFamily="18" charset="0"/>
                          <a:ea typeface="Cambria" panose="02040503050406030204" pitchFamily="18" charset="0"/>
                        </a:rPr>
                        <a:t>8,2%</a:t>
                      </a:r>
                      <a:endParaRPr lang="en-GB" sz="1600" dirty="0">
                        <a:latin typeface="Cambria" panose="02040503050406030204" pitchFamily="18" charset="0"/>
                        <a:ea typeface="Cambria" panose="02040503050406030204" pitchFamily="18" charset="0"/>
                      </a:endParaRPr>
                    </a:p>
                  </a:txBody>
                  <a:tcPr anchor="ctr"/>
                </a:tc>
                <a:tc>
                  <a:txBody>
                    <a:bodyPr/>
                    <a:lstStyle/>
                    <a:p>
                      <a:pPr algn="ctr"/>
                      <a:r>
                        <a:rPr lang="el-GR" sz="1600" dirty="0">
                          <a:latin typeface="Cambria" panose="02040503050406030204" pitchFamily="18" charset="0"/>
                          <a:ea typeface="Cambria" panose="02040503050406030204" pitchFamily="18" charset="0"/>
                        </a:rPr>
                        <a:t>92,8%</a:t>
                      </a:r>
                      <a:endParaRPr lang="en-GB" sz="1600"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77922133"/>
                  </a:ext>
                </a:extLst>
              </a:tr>
              <a:tr h="370840">
                <a:tc>
                  <a:txBody>
                    <a:bodyPr/>
                    <a:lstStyle/>
                    <a:p>
                      <a:r>
                        <a:rPr lang="el-GR" sz="1600" dirty="0">
                          <a:latin typeface="Cambria" panose="02040503050406030204" pitchFamily="18" charset="0"/>
                          <a:ea typeface="Cambria" panose="02040503050406030204" pitchFamily="18" charset="0"/>
                        </a:rPr>
                        <a:t>$20.000 – $100.000</a:t>
                      </a:r>
                      <a:endParaRPr lang="en-GB" sz="1600" dirty="0">
                        <a:latin typeface="Cambria" panose="02040503050406030204" pitchFamily="18" charset="0"/>
                        <a:ea typeface="Cambria" panose="02040503050406030204" pitchFamily="18" charset="0"/>
                      </a:endParaRPr>
                    </a:p>
                  </a:txBody>
                  <a:tcPr anchor="ctr"/>
                </a:tc>
                <a:tc>
                  <a:txBody>
                    <a:bodyPr/>
                    <a:lstStyle/>
                    <a:p>
                      <a:pPr algn="ctr"/>
                      <a:r>
                        <a:rPr lang="el-GR" sz="1600" dirty="0">
                          <a:latin typeface="Cambria" panose="02040503050406030204" pitchFamily="18" charset="0"/>
                          <a:ea typeface="Cambria" panose="02040503050406030204" pitchFamily="18" charset="0"/>
                        </a:rPr>
                        <a:t>53,3%</a:t>
                      </a:r>
                      <a:endParaRPr lang="en-GB" sz="1600" dirty="0">
                        <a:latin typeface="Cambria" panose="02040503050406030204" pitchFamily="18" charset="0"/>
                        <a:ea typeface="Cambria" panose="02040503050406030204" pitchFamily="18" charset="0"/>
                      </a:endParaRPr>
                    </a:p>
                  </a:txBody>
                  <a:tcPr anchor="ctr"/>
                </a:tc>
                <a:tc>
                  <a:txBody>
                    <a:bodyPr/>
                    <a:lstStyle/>
                    <a:p>
                      <a:pPr algn="ctr"/>
                      <a:r>
                        <a:rPr lang="el-GR" sz="1600" dirty="0">
                          <a:latin typeface="Cambria" panose="02040503050406030204" pitchFamily="18" charset="0"/>
                          <a:ea typeface="Cambria" panose="02040503050406030204" pitchFamily="18" charset="0"/>
                        </a:rPr>
                        <a:t>52,7%</a:t>
                      </a:r>
                      <a:endParaRPr lang="en-GB" sz="1600" dirty="0">
                        <a:latin typeface="Cambria" panose="02040503050406030204" pitchFamily="18" charset="0"/>
                        <a:ea typeface="Cambria" panose="02040503050406030204" pitchFamily="18" charset="0"/>
                      </a:endParaRPr>
                    </a:p>
                  </a:txBody>
                  <a:tcPr anchor="ctr"/>
                </a:tc>
                <a:tc>
                  <a:txBody>
                    <a:bodyPr/>
                    <a:lstStyle/>
                    <a:p>
                      <a:pPr algn="ctr"/>
                      <a:r>
                        <a:rPr lang="el-GR" sz="1600" dirty="0">
                          <a:latin typeface="Cambria" panose="02040503050406030204" pitchFamily="18" charset="0"/>
                          <a:ea typeface="Cambria" panose="02040503050406030204" pitchFamily="18" charset="0"/>
                        </a:rPr>
                        <a:t>57,7%</a:t>
                      </a:r>
                      <a:endParaRPr lang="en-GB" sz="1600" dirty="0">
                        <a:latin typeface="Cambria" panose="02040503050406030204" pitchFamily="18" charset="0"/>
                        <a:ea typeface="Cambria" panose="02040503050406030204" pitchFamily="18" charset="0"/>
                      </a:endParaRPr>
                    </a:p>
                  </a:txBody>
                  <a:tcPr anchor="ctr"/>
                </a:tc>
                <a:tc>
                  <a:txBody>
                    <a:bodyPr/>
                    <a:lstStyle/>
                    <a:p>
                      <a:pPr algn="ctr"/>
                      <a:r>
                        <a:rPr lang="el-GR" sz="1600" dirty="0">
                          <a:latin typeface="Cambria" panose="02040503050406030204" pitchFamily="18" charset="0"/>
                          <a:ea typeface="Cambria" panose="02040503050406030204" pitchFamily="18" charset="0"/>
                        </a:rPr>
                        <a:t>81%</a:t>
                      </a:r>
                      <a:endParaRPr lang="en-GB" sz="1600"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2072902455"/>
                  </a:ext>
                </a:extLst>
              </a:tr>
              <a:tr h="370840">
                <a:tc>
                  <a:txBody>
                    <a:bodyPr/>
                    <a:lstStyle/>
                    <a:p>
                      <a:r>
                        <a:rPr lang="el-GR" sz="1600" dirty="0">
                          <a:latin typeface="Cambria" panose="02040503050406030204" pitchFamily="18" charset="0"/>
                          <a:ea typeface="Cambria" panose="02040503050406030204" pitchFamily="18" charset="0"/>
                        </a:rPr>
                        <a:t>$100.000 - $1 εκ.</a:t>
                      </a:r>
                      <a:endParaRPr lang="en-GB" sz="1600" dirty="0">
                        <a:latin typeface="Cambria" panose="02040503050406030204" pitchFamily="18" charset="0"/>
                        <a:ea typeface="Cambria" panose="02040503050406030204" pitchFamily="18" charset="0"/>
                      </a:endParaRPr>
                    </a:p>
                  </a:txBody>
                  <a:tcPr anchor="ctr"/>
                </a:tc>
                <a:tc>
                  <a:txBody>
                    <a:bodyPr/>
                    <a:lstStyle/>
                    <a:p>
                      <a:pPr algn="ctr"/>
                      <a:r>
                        <a:rPr lang="el-GR" sz="1600" dirty="0">
                          <a:latin typeface="Cambria" panose="02040503050406030204" pitchFamily="18" charset="0"/>
                          <a:ea typeface="Cambria" panose="02040503050406030204" pitchFamily="18" charset="0"/>
                        </a:rPr>
                        <a:t>8,3%</a:t>
                      </a:r>
                      <a:endParaRPr lang="en-GB" sz="1600" dirty="0">
                        <a:latin typeface="Cambria" panose="02040503050406030204" pitchFamily="18" charset="0"/>
                        <a:ea typeface="Cambria" panose="02040503050406030204" pitchFamily="18" charset="0"/>
                      </a:endParaRPr>
                    </a:p>
                  </a:txBody>
                  <a:tcPr anchor="ctr"/>
                </a:tc>
                <a:tc>
                  <a:txBody>
                    <a:bodyPr/>
                    <a:lstStyle/>
                    <a:p>
                      <a:pPr algn="ctr"/>
                      <a:r>
                        <a:rPr lang="el-GR" sz="1600" dirty="0">
                          <a:latin typeface="Cambria" panose="02040503050406030204" pitchFamily="18" charset="0"/>
                          <a:ea typeface="Cambria" panose="02040503050406030204" pitchFamily="18" charset="0"/>
                        </a:rPr>
                        <a:t>31,3%</a:t>
                      </a:r>
                      <a:endParaRPr lang="en-GB" sz="1600" dirty="0">
                        <a:latin typeface="Cambria" panose="02040503050406030204" pitchFamily="18" charset="0"/>
                        <a:ea typeface="Cambria" panose="02040503050406030204" pitchFamily="18" charset="0"/>
                      </a:endParaRPr>
                    </a:p>
                  </a:txBody>
                  <a:tcPr anchor="ctr"/>
                </a:tc>
                <a:tc>
                  <a:txBody>
                    <a:bodyPr/>
                    <a:lstStyle/>
                    <a:p>
                      <a:pPr algn="ctr"/>
                      <a:r>
                        <a:rPr lang="el-GR" sz="1600" dirty="0">
                          <a:latin typeface="Cambria" panose="02040503050406030204" pitchFamily="18" charset="0"/>
                          <a:ea typeface="Cambria" panose="02040503050406030204" pitchFamily="18" charset="0"/>
                        </a:rPr>
                        <a:t>29,5%</a:t>
                      </a:r>
                      <a:endParaRPr lang="en-GB" sz="1600" dirty="0">
                        <a:latin typeface="Cambria" panose="02040503050406030204" pitchFamily="18" charset="0"/>
                        <a:ea typeface="Cambria" panose="02040503050406030204" pitchFamily="18" charset="0"/>
                      </a:endParaRPr>
                    </a:p>
                  </a:txBody>
                  <a:tcPr anchor="ctr"/>
                </a:tc>
                <a:tc>
                  <a:txBody>
                    <a:bodyPr/>
                    <a:lstStyle/>
                    <a:p>
                      <a:pPr algn="ctr"/>
                      <a:r>
                        <a:rPr lang="el-GR" sz="1600" dirty="0">
                          <a:latin typeface="Cambria" panose="02040503050406030204" pitchFamily="18" charset="0"/>
                          <a:ea typeface="Cambria" panose="02040503050406030204" pitchFamily="18" charset="0"/>
                        </a:rPr>
                        <a:t>69,6%</a:t>
                      </a:r>
                      <a:endParaRPr lang="en-GB" sz="1600"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4112850601"/>
                  </a:ext>
                </a:extLst>
              </a:tr>
              <a:tr h="370840">
                <a:tc>
                  <a:txBody>
                    <a:bodyPr/>
                    <a:lstStyle/>
                    <a:p>
                      <a:r>
                        <a:rPr lang="el-GR" sz="1600" dirty="0">
                          <a:latin typeface="Cambria" panose="02040503050406030204" pitchFamily="18" charset="0"/>
                          <a:ea typeface="Cambria" panose="02040503050406030204" pitchFamily="18" charset="0"/>
                        </a:rPr>
                        <a:t>$1 εκ. και άνω</a:t>
                      </a:r>
                      <a:endParaRPr lang="en-GB" sz="1600" dirty="0">
                        <a:latin typeface="Cambria" panose="02040503050406030204" pitchFamily="18" charset="0"/>
                        <a:ea typeface="Cambria" panose="02040503050406030204" pitchFamily="18" charset="0"/>
                      </a:endParaRPr>
                    </a:p>
                  </a:txBody>
                  <a:tcPr anchor="ctr"/>
                </a:tc>
                <a:tc>
                  <a:txBody>
                    <a:bodyPr/>
                    <a:lstStyle/>
                    <a:p>
                      <a:pPr algn="ctr"/>
                      <a:r>
                        <a:rPr lang="el-GR" sz="1600" dirty="0">
                          <a:latin typeface="Cambria" panose="02040503050406030204" pitchFamily="18" charset="0"/>
                          <a:ea typeface="Cambria" panose="02040503050406030204" pitchFamily="18" charset="0"/>
                        </a:rPr>
                        <a:t>0,15%</a:t>
                      </a:r>
                      <a:endParaRPr lang="en-GB" sz="1600" dirty="0">
                        <a:latin typeface="Cambria" panose="02040503050406030204" pitchFamily="18" charset="0"/>
                        <a:ea typeface="Cambria" panose="02040503050406030204" pitchFamily="18" charset="0"/>
                      </a:endParaRPr>
                    </a:p>
                  </a:txBody>
                  <a:tcPr anchor="ctr"/>
                </a:tc>
                <a:tc>
                  <a:txBody>
                    <a:bodyPr/>
                    <a:lstStyle/>
                    <a:p>
                      <a:pPr algn="ctr"/>
                      <a:r>
                        <a:rPr lang="el-GR" sz="1600" dirty="0">
                          <a:latin typeface="Cambria" panose="02040503050406030204" pitchFamily="18" charset="0"/>
                          <a:ea typeface="Cambria" panose="02040503050406030204" pitchFamily="18" charset="0"/>
                        </a:rPr>
                        <a:t>9,4%</a:t>
                      </a:r>
                      <a:endParaRPr lang="en-GB" sz="1600" dirty="0">
                        <a:latin typeface="Cambria" panose="02040503050406030204" pitchFamily="18" charset="0"/>
                        <a:ea typeface="Cambria" panose="02040503050406030204" pitchFamily="18" charset="0"/>
                      </a:endParaRPr>
                    </a:p>
                  </a:txBody>
                  <a:tcPr anchor="ctr"/>
                </a:tc>
                <a:tc>
                  <a:txBody>
                    <a:bodyPr/>
                    <a:lstStyle/>
                    <a:p>
                      <a:pPr algn="ctr"/>
                      <a:r>
                        <a:rPr lang="el-GR" sz="1600" dirty="0">
                          <a:latin typeface="Cambria" panose="02040503050406030204" pitchFamily="18" charset="0"/>
                          <a:ea typeface="Cambria" panose="02040503050406030204" pitchFamily="18" charset="0"/>
                        </a:rPr>
                        <a:t>4,5%</a:t>
                      </a:r>
                      <a:endParaRPr lang="en-GB" sz="1600" dirty="0">
                        <a:latin typeface="Cambria" panose="02040503050406030204" pitchFamily="18" charset="0"/>
                        <a:ea typeface="Cambria" panose="02040503050406030204" pitchFamily="18" charset="0"/>
                      </a:endParaRPr>
                    </a:p>
                  </a:txBody>
                  <a:tcPr anchor="ctr"/>
                </a:tc>
                <a:tc>
                  <a:txBody>
                    <a:bodyPr/>
                    <a:lstStyle/>
                    <a:p>
                      <a:pPr algn="ctr"/>
                      <a:r>
                        <a:rPr lang="el-GR" sz="1600" dirty="0">
                          <a:latin typeface="Cambria" panose="02040503050406030204" pitchFamily="18" charset="0"/>
                          <a:ea typeface="Cambria" panose="02040503050406030204" pitchFamily="18" charset="0"/>
                        </a:rPr>
                        <a:t>35,8%</a:t>
                      </a:r>
                      <a:endParaRPr lang="en-GB" sz="1600"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3475393764"/>
                  </a:ext>
                </a:extLst>
              </a:tr>
              <a:tr h="370840">
                <a:tc>
                  <a:txBody>
                    <a:bodyPr/>
                    <a:lstStyle/>
                    <a:p>
                      <a:r>
                        <a:rPr lang="el-GR" sz="1600" dirty="0">
                          <a:latin typeface="Cambria" panose="02040503050406030204" pitchFamily="18" charset="0"/>
                          <a:ea typeface="Cambria" panose="02040503050406030204" pitchFamily="18" charset="0"/>
                        </a:rPr>
                        <a:t>Σύνολο</a:t>
                      </a:r>
                      <a:endParaRPr lang="en-GB" sz="1600" dirty="0">
                        <a:latin typeface="Cambria" panose="02040503050406030204" pitchFamily="18" charset="0"/>
                        <a:ea typeface="Cambria" panose="02040503050406030204" pitchFamily="18" charset="0"/>
                      </a:endParaRPr>
                    </a:p>
                  </a:txBody>
                  <a:tcPr anchor="ctr"/>
                </a:tc>
                <a:tc>
                  <a:txBody>
                    <a:bodyPr/>
                    <a:lstStyle/>
                    <a:p>
                      <a:pPr algn="ctr"/>
                      <a:r>
                        <a:rPr lang="el-GR" sz="1600" dirty="0">
                          <a:latin typeface="Cambria" panose="02040503050406030204" pitchFamily="18" charset="0"/>
                          <a:ea typeface="Cambria" panose="02040503050406030204" pitchFamily="18" charset="0"/>
                        </a:rPr>
                        <a:t>100%</a:t>
                      </a:r>
                      <a:endParaRPr lang="en-GB" sz="1600" dirty="0">
                        <a:latin typeface="Cambria" panose="02040503050406030204" pitchFamily="18" charset="0"/>
                        <a:ea typeface="Cambria" panose="02040503050406030204" pitchFamily="18" charset="0"/>
                      </a:endParaRPr>
                    </a:p>
                  </a:txBody>
                  <a:tcPr anchor="ctr"/>
                </a:tc>
                <a:tc>
                  <a:txBody>
                    <a:bodyPr/>
                    <a:lstStyle/>
                    <a:p>
                      <a:pPr algn="ctr"/>
                      <a:r>
                        <a:rPr lang="el-GR" sz="1600" dirty="0">
                          <a:latin typeface="Cambria" panose="02040503050406030204" pitchFamily="18" charset="0"/>
                          <a:ea typeface="Cambria" panose="02040503050406030204" pitchFamily="18" charset="0"/>
                        </a:rPr>
                        <a:t>100%</a:t>
                      </a:r>
                      <a:endParaRPr lang="en-GB" sz="1600" dirty="0">
                        <a:latin typeface="Cambria" panose="02040503050406030204" pitchFamily="18" charset="0"/>
                        <a:ea typeface="Cambria" panose="02040503050406030204" pitchFamily="18" charset="0"/>
                      </a:endParaRPr>
                    </a:p>
                  </a:txBody>
                  <a:tcPr anchor="ctr"/>
                </a:tc>
                <a:tc>
                  <a:txBody>
                    <a:bodyPr/>
                    <a:lstStyle/>
                    <a:p>
                      <a:pPr algn="ctr"/>
                      <a:r>
                        <a:rPr lang="el-GR" sz="1600" dirty="0">
                          <a:latin typeface="Cambria" panose="02040503050406030204" pitchFamily="18" charset="0"/>
                          <a:ea typeface="Cambria" panose="02040503050406030204" pitchFamily="18" charset="0"/>
                        </a:rPr>
                        <a:t>100%</a:t>
                      </a:r>
                      <a:endParaRPr lang="en-GB" sz="1600" dirty="0">
                        <a:latin typeface="Cambria" panose="02040503050406030204" pitchFamily="18" charset="0"/>
                        <a:ea typeface="Cambria" panose="02040503050406030204" pitchFamily="18" charset="0"/>
                      </a:endParaRPr>
                    </a:p>
                  </a:txBody>
                  <a:tcPr anchor="ctr"/>
                </a:tc>
                <a:tc>
                  <a:txBody>
                    <a:bodyPr/>
                    <a:lstStyle/>
                    <a:p>
                      <a:pPr algn="ctr"/>
                      <a:r>
                        <a:rPr lang="el-GR" sz="1600" dirty="0">
                          <a:latin typeface="Cambria" panose="02040503050406030204" pitchFamily="18" charset="0"/>
                          <a:ea typeface="Cambria" panose="02040503050406030204" pitchFamily="18" charset="0"/>
                        </a:rPr>
                        <a:t>-</a:t>
                      </a:r>
                      <a:endParaRPr lang="en-GB" sz="1600"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3102900090"/>
                  </a:ext>
                </a:extLst>
              </a:tr>
              <a:tr h="370840">
                <a:tc>
                  <a:txBody>
                    <a:bodyPr/>
                    <a:lstStyle/>
                    <a:p>
                      <a:endParaRPr lang="en-GB" sz="1600">
                        <a:latin typeface="Cambria" panose="02040503050406030204" pitchFamily="18" charset="0"/>
                        <a:ea typeface="Cambria" panose="02040503050406030204" pitchFamily="18" charset="0"/>
                      </a:endParaRPr>
                    </a:p>
                  </a:txBody>
                  <a:tcPr anchor="ctr"/>
                </a:tc>
                <a:tc>
                  <a:txBody>
                    <a:bodyPr/>
                    <a:lstStyle/>
                    <a:p>
                      <a:pPr algn="ctr"/>
                      <a:r>
                        <a:rPr lang="el-GR" sz="1600" dirty="0">
                          <a:latin typeface="Cambria" panose="02040503050406030204" pitchFamily="18" charset="0"/>
                          <a:ea typeface="Cambria" panose="02040503050406030204" pitchFamily="18" charset="0"/>
                        </a:rPr>
                        <a:t>Συνολικός αριθμός φορολογούμενων (εκατ. άτομα)</a:t>
                      </a:r>
                      <a:endParaRPr lang="en-GB" sz="1600" dirty="0">
                        <a:latin typeface="Cambria" panose="02040503050406030204" pitchFamily="18" charset="0"/>
                        <a:ea typeface="Cambria" panose="02040503050406030204" pitchFamily="18" charset="0"/>
                      </a:endParaRPr>
                    </a:p>
                  </a:txBody>
                  <a:tcPr anchor="ctr"/>
                </a:tc>
                <a:tc>
                  <a:txBody>
                    <a:bodyPr/>
                    <a:lstStyle/>
                    <a:p>
                      <a:pPr algn="ctr"/>
                      <a:r>
                        <a:rPr lang="el-GR" sz="1600" dirty="0">
                          <a:latin typeface="Cambria" panose="02040503050406030204" pitchFamily="18" charset="0"/>
                          <a:ea typeface="Cambria" panose="02040503050406030204" pitchFamily="18" charset="0"/>
                        </a:rPr>
                        <a:t>Σύνολο εισοδήματος (εκατ. δολάρια)</a:t>
                      </a:r>
                      <a:endParaRPr lang="en-GB" sz="1600" dirty="0">
                        <a:latin typeface="Cambria" panose="02040503050406030204" pitchFamily="18" charset="0"/>
                        <a:ea typeface="Cambria" panose="02040503050406030204" pitchFamily="18" charset="0"/>
                      </a:endParaRPr>
                    </a:p>
                  </a:txBody>
                  <a:tcPr anchor="ctr"/>
                </a:tc>
                <a:tc>
                  <a:txBody>
                    <a:bodyPr/>
                    <a:lstStyle/>
                    <a:p>
                      <a:pPr algn="ctr"/>
                      <a:r>
                        <a:rPr lang="el-GR" sz="1600" dirty="0">
                          <a:latin typeface="Cambria" panose="02040503050406030204" pitchFamily="18" charset="0"/>
                          <a:ea typeface="Cambria" panose="02040503050406030204" pitchFamily="18" charset="0"/>
                        </a:rPr>
                        <a:t>Σύνολο μισθών και ημερομισθίων (εκατ. δολάρια)</a:t>
                      </a:r>
                      <a:endParaRPr lang="en-GB" sz="1600" dirty="0">
                        <a:latin typeface="Cambria" panose="02040503050406030204" pitchFamily="18" charset="0"/>
                        <a:ea typeface="Cambria" panose="02040503050406030204" pitchFamily="18" charset="0"/>
                      </a:endParaRPr>
                    </a:p>
                  </a:txBody>
                  <a:tcPr anchor="ctr"/>
                </a:tc>
                <a:tc>
                  <a:txBody>
                    <a:bodyPr/>
                    <a:lstStyle/>
                    <a:p>
                      <a:pPr algn="ctr"/>
                      <a:endParaRPr lang="en-GB" sz="1600"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85745757"/>
                  </a:ext>
                </a:extLst>
              </a:tr>
              <a:tr h="370840">
                <a:tc>
                  <a:txBody>
                    <a:bodyPr/>
                    <a:lstStyle/>
                    <a:p>
                      <a:endParaRPr lang="en-GB" sz="1600" dirty="0">
                        <a:latin typeface="Cambria" panose="02040503050406030204" pitchFamily="18" charset="0"/>
                        <a:ea typeface="Cambria" panose="02040503050406030204" pitchFamily="18" charset="0"/>
                      </a:endParaRPr>
                    </a:p>
                  </a:txBody>
                  <a:tcPr anchor="ctr"/>
                </a:tc>
                <a:tc>
                  <a:txBody>
                    <a:bodyPr/>
                    <a:lstStyle/>
                    <a:p>
                      <a:pPr algn="ctr"/>
                      <a:r>
                        <a:rPr lang="el-GR" sz="1600" dirty="0">
                          <a:latin typeface="Cambria" panose="02040503050406030204" pitchFamily="18" charset="0"/>
                          <a:ea typeface="Cambria" panose="02040503050406030204" pitchFamily="18" charset="0"/>
                        </a:rPr>
                        <a:t>130,3</a:t>
                      </a:r>
                      <a:endParaRPr lang="en-GB" sz="1600" dirty="0">
                        <a:latin typeface="Cambria" panose="02040503050406030204" pitchFamily="18" charset="0"/>
                        <a:ea typeface="Cambria" panose="02040503050406030204" pitchFamily="18" charset="0"/>
                      </a:endParaRPr>
                    </a:p>
                  </a:txBody>
                  <a:tcPr anchor="ctr"/>
                </a:tc>
                <a:tc>
                  <a:txBody>
                    <a:bodyPr/>
                    <a:lstStyle/>
                    <a:p>
                      <a:pPr algn="ctr"/>
                      <a:r>
                        <a:rPr lang="el-GR" sz="1600" dirty="0">
                          <a:latin typeface="Cambria" panose="02040503050406030204" pitchFamily="18" charset="0"/>
                          <a:ea typeface="Cambria" panose="02040503050406030204" pitchFamily="18" charset="0"/>
                        </a:rPr>
                        <a:t>6.171</a:t>
                      </a:r>
                      <a:endParaRPr lang="en-GB" sz="1600" dirty="0">
                        <a:latin typeface="Cambria" panose="02040503050406030204" pitchFamily="18" charset="0"/>
                        <a:ea typeface="Cambria" panose="02040503050406030204" pitchFamily="18" charset="0"/>
                      </a:endParaRPr>
                    </a:p>
                  </a:txBody>
                  <a:tcPr anchor="ctr"/>
                </a:tc>
                <a:tc>
                  <a:txBody>
                    <a:bodyPr/>
                    <a:lstStyle/>
                    <a:p>
                      <a:pPr algn="ctr"/>
                      <a:r>
                        <a:rPr lang="el-GR" sz="1600" dirty="0">
                          <a:latin typeface="Cambria" panose="02040503050406030204" pitchFamily="18" charset="0"/>
                          <a:ea typeface="Cambria" panose="02040503050406030204" pitchFamily="18" charset="0"/>
                        </a:rPr>
                        <a:t>4.565</a:t>
                      </a:r>
                      <a:endParaRPr lang="en-GB" sz="1600" dirty="0">
                        <a:latin typeface="Cambria" panose="02040503050406030204" pitchFamily="18" charset="0"/>
                        <a:ea typeface="Cambria" panose="02040503050406030204" pitchFamily="18" charset="0"/>
                      </a:endParaRPr>
                    </a:p>
                  </a:txBody>
                  <a:tcPr anchor="ctr"/>
                </a:tc>
                <a:tc>
                  <a:txBody>
                    <a:bodyPr/>
                    <a:lstStyle/>
                    <a:p>
                      <a:pPr algn="ctr"/>
                      <a:endParaRPr lang="en-GB" sz="1600" dirty="0">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919613165"/>
                  </a:ext>
                </a:extLst>
              </a:tr>
            </a:tbl>
          </a:graphicData>
        </a:graphic>
      </p:graphicFrame>
    </p:spTree>
    <p:extLst>
      <p:ext uri="{BB962C8B-B14F-4D97-AF65-F5344CB8AC3E}">
        <p14:creationId xmlns:p14="http://schemas.microsoft.com/office/powerpoint/2010/main" val="11708155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9644C-7F32-B513-31E5-F71E1AE28A5D}"/>
              </a:ext>
            </a:extLst>
          </p:cNvPr>
          <p:cNvSpPr>
            <a:spLocks noGrp="1"/>
          </p:cNvSpPr>
          <p:nvPr>
            <p:ph type="title"/>
          </p:nvPr>
        </p:nvSpPr>
        <p:spPr/>
        <p:txBody>
          <a:bodyPr/>
          <a:lstStyle/>
          <a:p>
            <a:r>
              <a:rPr lang="el-GR" dirty="0"/>
              <a:t>Το κέρδος ο βασικός μοχλός της οικονομίας</a:t>
            </a:r>
            <a:endParaRPr lang="en-GB" dirty="0"/>
          </a:p>
        </p:txBody>
      </p:sp>
      <p:sp>
        <p:nvSpPr>
          <p:cNvPr id="3" name="Content Placeholder 2">
            <a:extLst>
              <a:ext uri="{FF2B5EF4-FFF2-40B4-BE49-F238E27FC236}">
                <a16:creationId xmlns:a16="http://schemas.microsoft.com/office/drawing/2014/main" id="{3D33ED97-2A75-B989-DEA5-A2FDC283B2F4}"/>
              </a:ext>
            </a:extLst>
          </p:cNvPr>
          <p:cNvSpPr>
            <a:spLocks noGrp="1"/>
          </p:cNvSpPr>
          <p:nvPr>
            <p:ph idx="1"/>
          </p:nvPr>
        </p:nvSpPr>
        <p:spPr>
          <a:xfrm>
            <a:off x="838200" y="1690688"/>
            <a:ext cx="10515600" cy="4413779"/>
          </a:xfrm>
        </p:spPr>
        <p:txBody>
          <a:bodyPr>
            <a:normAutofit/>
          </a:bodyPr>
          <a:lstStyle/>
          <a:p>
            <a:pPr marL="0" indent="0">
              <a:buNone/>
            </a:pPr>
            <a:r>
              <a:rPr lang="el-GR" sz="2400" dirty="0">
                <a:latin typeface="Cambria" panose="02040503050406030204" pitchFamily="18" charset="0"/>
                <a:ea typeface="Cambria" panose="02040503050406030204" pitchFamily="18" charset="0"/>
              </a:rPr>
              <a:t>Το ποσοστό κέρδους είναι το βασικό εργαλείο για την ανάλυση του τρόπου που λειτουργεί ο καπιταλισμός, και για την κατανόηση του τρόπου με τον οποίο η καπιταλιστική τάξη επικρατεί στις συγκρούσεις της με άλλους διεκδικητές του προϊόντος.  </a:t>
            </a:r>
          </a:p>
          <a:p>
            <a:pPr marL="0" indent="0">
              <a:buNone/>
            </a:pPr>
            <a:r>
              <a:rPr lang="el-GR" sz="2400" i="1" dirty="0">
                <a:latin typeface="Cambria" panose="02040503050406030204" pitchFamily="18" charset="0"/>
                <a:ea typeface="Cambria" panose="02040503050406030204" pitchFamily="18" charset="0"/>
              </a:rPr>
              <a:t>	</a:t>
            </a:r>
          </a:p>
          <a:p>
            <a:pPr marL="0" indent="0">
              <a:buNone/>
            </a:pPr>
            <a:r>
              <a:rPr lang="el-GR" sz="2400" i="1" dirty="0">
                <a:latin typeface="Cambria" panose="02040503050406030204" pitchFamily="18" charset="0"/>
                <a:ea typeface="Cambria" panose="02040503050406030204" pitchFamily="18" charset="0"/>
              </a:rPr>
              <a:t>	</a:t>
            </a:r>
            <a:r>
              <a:rPr lang="el-GR" sz="2400" i="1" dirty="0">
                <a:solidFill>
                  <a:srgbClr val="FF0000"/>
                </a:solidFill>
                <a:latin typeface="Cambria" panose="02040503050406030204" pitchFamily="18" charset="0"/>
                <a:ea typeface="Cambria" panose="02040503050406030204" pitchFamily="18" charset="0"/>
              </a:rPr>
              <a:t>Κέρδος </a:t>
            </a:r>
            <a:r>
              <a:rPr lang="el-GR" sz="2400" i="1" dirty="0">
                <a:latin typeface="Cambria" panose="02040503050406030204" pitchFamily="18" charset="0"/>
                <a:ea typeface="Cambria" panose="02040503050406030204" pitchFamily="18" charset="0"/>
              </a:rPr>
              <a:t>– πλεόνασμα αφού έχουν πουληθεί τα εμπορεύματα 		και πληρωθεί οι εισφορές. </a:t>
            </a:r>
          </a:p>
          <a:p>
            <a:pPr marL="895350" indent="0">
              <a:buNone/>
            </a:pPr>
            <a:r>
              <a:rPr lang="el-GR" sz="2400" i="1" dirty="0">
                <a:latin typeface="Cambria" panose="02040503050406030204" pitchFamily="18" charset="0"/>
                <a:ea typeface="Cambria" panose="02040503050406030204" pitchFamily="18" charset="0"/>
              </a:rPr>
              <a:t>	</a:t>
            </a:r>
            <a:r>
              <a:rPr lang="el-GR" sz="2400" i="1" dirty="0">
                <a:solidFill>
                  <a:srgbClr val="FF0000"/>
                </a:solidFill>
                <a:latin typeface="Cambria" panose="02040503050406030204" pitchFamily="18" charset="0"/>
                <a:ea typeface="Cambria" panose="02040503050406030204" pitchFamily="18" charset="0"/>
              </a:rPr>
              <a:t>Ποσοστό κέρδους </a:t>
            </a:r>
            <a:r>
              <a:rPr lang="en-US" sz="2400" i="1" dirty="0">
                <a:latin typeface="Cambria" panose="02040503050406030204" pitchFamily="18" charset="0"/>
                <a:ea typeface="Cambria" panose="02040503050406030204" pitchFamily="18" charset="0"/>
              </a:rPr>
              <a:t>(profit rate)</a:t>
            </a:r>
            <a:r>
              <a:rPr lang="el-GR" sz="2400" i="1" dirty="0">
                <a:latin typeface="Cambria" panose="02040503050406030204" pitchFamily="18" charset="0"/>
                <a:ea typeface="Cambria" panose="02040503050406030204" pitchFamily="18" charset="0"/>
              </a:rPr>
              <a:t> – ποσό των κερδών διαιρούμενο με την αξία των κατεχόμενων κεφαλαιούχων αγαθών. </a:t>
            </a:r>
          </a:p>
          <a:p>
            <a:pPr marL="895350" indent="0">
              <a:buNone/>
            </a:pPr>
            <a:r>
              <a:rPr lang="el-GR" sz="2400" i="1" dirty="0">
                <a:latin typeface="Cambria" panose="02040503050406030204" pitchFamily="18" charset="0"/>
                <a:ea typeface="Cambria" panose="02040503050406030204" pitchFamily="18" charset="0"/>
              </a:rPr>
              <a:t>	</a:t>
            </a:r>
            <a:r>
              <a:rPr lang="el-GR" sz="2400" i="1" dirty="0">
                <a:solidFill>
                  <a:srgbClr val="FF0000"/>
                </a:solidFill>
                <a:latin typeface="Cambria" panose="02040503050406030204" pitchFamily="18" charset="0"/>
                <a:ea typeface="Cambria" panose="02040503050406030204" pitchFamily="18" charset="0"/>
              </a:rPr>
              <a:t>Το κέρδος αυξάνεται </a:t>
            </a:r>
            <a:r>
              <a:rPr lang="el-GR" sz="2400" i="1" dirty="0">
                <a:latin typeface="Cambria" panose="02040503050406030204" pitchFamily="18" charset="0"/>
                <a:ea typeface="Cambria" panose="02040503050406030204" pitchFamily="18" charset="0"/>
              </a:rPr>
              <a:t>με</a:t>
            </a:r>
            <a:r>
              <a:rPr lang="el-GR" sz="2400" i="1" dirty="0">
                <a:solidFill>
                  <a:srgbClr val="FF0000"/>
                </a:solidFill>
                <a:latin typeface="Cambria" panose="02040503050406030204" pitchFamily="18" charset="0"/>
                <a:ea typeface="Cambria" panose="02040503050406030204" pitchFamily="18" charset="0"/>
              </a:rPr>
              <a:t> </a:t>
            </a:r>
            <a:r>
              <a:rPr lang="el-GR" sz="2400" i="1" dirty="0">
                <a:latin typeface="Cambria" panose="02040503050406030204" pitchFamily="18" charset="0"/>
                <a:ea typeface="Cambria" panose="02040503050406030204" pitchFamily="18" charset="0"/>
              </a:rPr>
              <a:t>1) μείωση των αποδοχών των εργαζόμενων, 2) χαμηλότερη φορολογία ή/και 3) πτώση του κόστους πρώτων υλών.</a:t>
            </a:r>
            <a:endParaRPr lang="en-GB" sz="2400" i="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5276668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981200" y="116632"/>
            <a:ext cx="8229600" cy="576064"/>
          </a:xfrm>
        </p:spPr>
        <p:txBody>
          <a:bodyPr>
            <a:noAutofit/>
          </a:bodyPr>
          <a:lstStyle/>
          <a:p>
            <a:r>
              <a:rPr lang="el-GR" sz="2400" b="1" dirty="0">
                <a:solidFill>
                  <a:srgbClr val="FF0000"/>
                </a:solidFill>
                <a:latin typeface="Cambria" pitchFamily="18" charset="0"/>
              </a:rPr>
              <a:t>Κεφάλαιο και καπιταλιστικά κέρδη</a:t>
            </a:r>
          </a:p>
        </p:txBody>
      </p:sp>
      <p:sp>
        <p:nvSpPr>
          <p:cNvPr id="3" name="Θέση περιεχομένου 2"/>
          <p:cNvSpPr>
            <a:spLocks noGrp="1"/>
          </p:cNvSpPr>
          <p:nvPr>
            <p:ph idx="1"/>
          </p:nvPr>
        </p:nvSpPr>
        <p:spPr>
          <a:xfrm>
            <a:off x="1811866" y="764704"/>
            <a:ext cx="8604613" cy="5976664"/>
          </a:xfrm>
        </p:spPr>
        <p:txBody>
          <a:bodyPr>
            <a:normAutofit fontScale="62500" lnSpcReduction="20000"/>
          </a:bodyPr>
          <a:lstStyle/>
          <a:p>
            <a:r>
              <a:rPr lang="el-GR" sz="2400" dirty="0">
                <a:latin typeface="Cambria" pitchFamily="18" charset="0"/>
              </a:rPr>
              <a:t>Εμπορικά κέρδη (</a:t>
            </a:r>
            <a:r>
              <a:rPr lang="en-US" sz="2400" dirty="0">
                <a:latin typeface="Cambria" pitchFamily="18" charset="0"/>
              </a:rPr>
              <a:t>buy low sell high)</a:t>
            </a:r>
          </a:p>
          <a:p>
            <a:r>
              <a:rPr lang="el-GR" sz="2400" dirty="0">
                <a:latin typeface="Cambria" pitchFamily="18" charset="0"/>
              </a:rPr>
              <a:t>Καπιταλιστικά κέρδη (από διαδικασίες εργασίας/παραγωγής)</a:t>
            </a:r>
            <a:endParaRPr lang="en-US" sz="2400" dirty="0">
              <a:latin typeface="Cambria" pitchFamily="18" charset="0"/>
            </a:endParaRPr>
          </a:p>
          <a:p>
            <a:pPr marL="0" indent="0">
              <a:buNone/>
            </a:pPr>
            <a:r>
              <a:rPr lang="el-GR" sz="2400" dirty="0">
                <a:latin typeface="Cambria" pitchFamily="18" charset="0"/>
              </a:rPr>
              <a:t>Το κέρδος ή η ζημιά είναι η διαφορά μεταξύ του Μ και Μ’</a:t>
            </a:r>
            <a:endParaRPr lang="en-US" sz="2400" dirty="0">
              <a:latin typeface="Cambria" pitchFamily="18" charset="0"/>
            </a:endParaRPr>
          </a:p>
          <a:p>
            <a:pPr marL="0" indent="0">
              <a:buNone/>
            </a:pPr>
            <a:endParaRPr lang="en-US" sz="2400" dirty="0">
              <a:latin typeface="Cambria" pitchFamily="18" charset="0"/>
            </a:endParaRPr>
          </a:p>
          <a:p>
            <a:pPr marL="0" indent="0">
              <a:buNone/>
            </a:pPr>
            <a:endParaRPr lang="en-US" sz="2400" dirty="0">
              <a:latin typeface="Cambria" pitchFamily="18" charset="0"/>
            </a:endParaRPr>
          </a:p>
          <a:p>
            <a:pPr marL="0" indent="0">
              <a:buNone/>
            </a:pPr>
            <a:endParaRPr lang="en-US" sz="2400" dirty="0">
              <a:latin typeface="Cambria" pitchFamily="18" charset="0"/>
            </a:endParaRPr>
          </a:p>
          <a:p>
            <a:pPr marL="0" indent="0">
              <a:buNone/>
            </a:pPr>
            <a:r>
              <a:rPr lang="el-GR" sz="2400" dirty="0">
                <a:latin typeface="Cambria" pitchFamily="18" charset="0"/>
              </a:rPr>
              <a:t>          </a:t>
            </a:r>
          </a:p>
          <a:p>
            <a:pPr marL="0" indent="0">
              <a:buNone/>
            </a:pPr>
            <a:r>
              <a:rPr lang="el-GR" sz="2400" dirty="0">
                <a:latin typeface="Cambria" pitchFamily="18" charset="0"/>
              </a:rPr>
              <a:t>	</a:t>
            </a:r>
          </a:p>
          <a:p>
            <a:pPr marL="0" indent="0">
              <a:buNone/>
            </a:pPr>
            <a:endParaRPr lang="el-GR" sz="2400" dirty="0">
              <a:latin typeface="Cambria" pitchFamily="18" charset="0"/>
            </a:endParaRPr>
          </a:p>
          <a:p>
            <a:pPr marL="0" indent="0">
              <a:buNone/>
            </a:pPr>
            <a:r>
              <a:rPr lang="el-GR" sz="2400" dirty="0">
                <a:latin typeface="Cambria" pitchFamily="18" charset="0"/>
              </a:rPr>
              <a:t>	</a:t>
            </a:r>
          </a:p>
          <a:p>
            <a:pPr marL="0" indent="0">
              <a:buNone/>
            </a:pPr>
            <a:r>
              <a:rPr lang="el-GR" sz="2400" dirty="0">
                <a:latin typeface="Cambria" pitchFamily="18" charset="0"/>
              </a:rPr>
              <a:t>	</a:t>
            </a:r>
          </a:p>
          <a:p>
            <a:pPr marL="0" indent="0">
              <a:buNone/>
            </a:pPr>
            <a:endParaRPr lang="el-GR" sz="2400" dirty="0">
              <a:latin typeface="Cambria" pitchFamily="18" charset="0"/>
            </a:endParaRPr>
          </a:p>
          <a:p>
            <a:pPr marL="0" indent="0">
              <a:buNone/>
            </a:pPr>
            <a:r>
              <a:rPr lang="el-GR" sz="2400" dirty="0">
                <a:latin typeface="Cambria" pitchFamily="18" charset="0"/>
              </a:rPr>
              <a:t>	</a:t>
            </a:r>
          </a:p>
          <a:p>
            <a:pPr marL="0" indent="0">
              <a:buNone/>
            </a:pPr>
            <a:endParaRPr lang="el-GR" sz="2400" dirty="0">
              <a:latin typeface="Cambria" pitchFamily="18" charset="0"/>
            </a:endParaRPr>
          </a:p>
          <a:p>
            <a:pPr marL="0" indent="0">
              <a:buNone/>
            </a:pPr>
            <a:r>
              <a:rPr lang="el-GR" sz="2400" dirty="0">
                <a:latin typeface="Cambria" pitchFamily="18" charset="0"/>
              </a:rPr>
              <a:t>	Ανταλλαγή #1                                                                                                Ανταλλαγή #2</a:t>
            </a:r>
          </a:p>
          <a:p>
            <a:pPr marL="0" indent="0">
              <a:buNone/>
            </a:pPr>
            <a:r>
              <a:rPr lang="el-GR" sz="2400" dirty="0">
                <a:latin typeface="Cambria" pitchFamily="18" charset="0"/>
              </a:rPr>
              <a:t>	Χρήμα για αγορά εισροών			          Προϊόντα για χρήμα</a:t>
            </a:r>
          </a:p>
          <a:p>
            <a:pPr marL="0" indent="0">
              <a:buNone/>
            </a:pPr>
            <a:endParaRPr lang="el-GR" sz="2400" dirty="0">
              <a:latin typeface="Cambria" pitchFamily="18" charset="0"/>
            </a:endParaRPr>
          </a:p>
          <a:p>
            <a:pPr marL="0" indent="0">
              <a:buNone/>
            </a:pPr>
            <a:endParaRPr lang="el-GR" sz="2400" dirty="0">
              <a:latin typeface="Cambria" pitchFamily="18" charset="0"/>
            </a:endParaRPr>
          </a:p>
          <a:p>
            <a:pPr marL="0" indent="0">
              <a:buNone/>
            </a:pPr>
            <a:r>
              <a:rPr lang="el-GR" sz="2400" dirty="0">
                <a:latin typeface="Cambria" pitchFamily="18" charset="0"/>
              </a:rPr>
              <a:t>Η διαμόρφωση των τιμών εισροών (ιδίως της εργασίας) και εκροών εξηγούν τη (συστηματική) εμφάνιση του κέρδους = χρηματική αξία του πλεονάσματος.</a:t>
            </a:r>
          </a:p>
          <a:p>
            <a:pPr marL="0" indent="0">
              <a:buNone/>
            </a:pPr>
            <a:r>
              <a:rPr lang="el-GR" sz="2400" b="1" dirty="0">
                <a:latin typeface="Cambria" pitchFamily="18" charset="0"/>
              </a:rPr>
              <a:t>«Κέρδη» = </a:t>
            </a:r>
            <a:r>
              <a:rPr lang="en-US" sz="2400" b="1" dirty="0">
                <a:latin typeface="Cambria" pitchFamily="18" charset="0"/>
              </a:rPr>
              <a:t>property incomes = </a:t>
            </a:r>
            <a:r>
              <a:rPr lang="el-GR" sz="2400" b="1" dirty="0">
                <a:latin typeface="Cambria" pitchFamily="18" charset="0"/>
              </a:rPr>
              <a:t>Κέρδη + τόκοι + πρόσοδοι</a:t>
            </a:r>
          </a:p>
        </p:txBody>
      </p:sp>
      <p:sp>
        <p:nvSpPr>
          <p:cNvPr id="4" name="Ορθογώνιο 3"/>
          <p:cNvSpPr/>
          <p:nvPr/>
        </p:nvSpPr>
        <p:spPr>
          <a:xfrm>
            <a:off x="1919536" y="3140968"/>
            <a:ext cx="1008112" cy="8640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400" dirty="0">
                <a:latin typeface="Cambria" pitchFamily="18" charset="0"/>
              </a:rPr>
              <a:t>Μ </a:t>
            </a:r>
            <a:r>
              <a:rPr lang="en-US" sz="1400" dirty="0">
                <a:latin typeface="Cambria" pitchFamily="18" charset="0"/>
              </a:rPr>
              <a:t>=</a:t>
            </a:r>
            <a:r>
              <a:rPr lang="el-GR" sz="1400" dirty="0">
                <a:latin typeface="Cambria" pitchFamily="18" charset="0"/>
              </a:rPr>
              <a:t> κεφάλαιο</a:t>
            </a:r>
          </a:p>
        </p:txBody>
      </p:sp>
      <p:cxnSp>
        <p:nvCxnSpPr>
          <p:cNvPr id="6" name="Ευθύγραμμο βέλος σύνδεσης 5"/>
          <p:cNvCxnSpPr/>
          <p:nvPr/>
        </p:nvCxnSpPr>
        <p:spPr>
          <a:xfrm>
            <a:off x="2927648" y="3573016"/>
            <a:ext cx="504056"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7" name="Ορθογώνιο 6"/>
          <p:cNvSpPr/>
          <p:nvPr/>
        </p:nvSpPr>
        <p:spPr>
          <a:xfrm>
            <a:off x="3431704" y="3140968"/>
            <a:ext cx="1008112" cy="8640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latin typeface="Cambria" pitchFamily="18" charset="0"/>
              </a:rPr>
              <a:t>C</a:t>
            </a:r>
            <a:r>
              <a:rPr lang="el-GR" sz="1400" dirty="0">
                <a:latin typeface="Cambria" pitchFamily="18" charset="0"/>
              </a:rPr>
              <a:t> </a:t>
            </a:r>
            <a:r>
              <a:rPr lang="en-US" sz="1400" dirty="0">
                <a:latin typeface="Cambria" pitchFamily="18" charset="0"/>
              </a:rPr>
              <a:t>=</a:t>
            </a:r>
            <a:r>
              <a:rPr lang="el-GR" sz="1400" dirty="0">
                <a:latin typeface="Cambria" pitchFamily="18" charset="0"/>
              </a:rPr>
              <a:t> εργασία και άλλες εισροές</a:t>
            </a:r>
          </a:p>
        </p:txBody>
      </p:sp>
      <p:cxnSp>
        <p:nvCxnSpPr>
          <p:cNvPr id="8" name="Ευθύγραμμο βέλος σύνδεσης 7"/>
          <p:cNvCxnSpPr/>
          <p:nvPr/>
        </p:nvCxnSpPr>
        <p:spPr>
          <a:xfrm>
            <a:off x="4626521" y="3573016"/>
            <a:ext cx="604242"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9" name="Ισοσκελές τρίγωνο 8"/>
          <p:cNvSpPr/>
          <p:nvPr/>
        </p:nvSpPr>
        <p:spPr>
          <a:xfrm>
            <a:off x="5087888" y="2348880"/>
            <a:ext cx="1656184" cy="2448272"/>
          </a:xfrm>
          <a:prstGeom prst="triangle">
            <a:avLst>
              <a:gd name="adj" fmla="val 5203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050" dirty="0">
                <a:latin typeface="Cambria" pitchFamily="18" charset="0"/>
              </a:rPr>
              <a:t>Παραγωγή</a:t>
            </a:r>
            <a:r>
              <a:rPr lang="el-GR" sz="1100" dirty="0">
                <a:latin typeface="Cambria" pitchFamily="18" charset="0"/>
              </a:rPr>
              <a:t> </a:t>
            </a:r>
            <a:r>
              <a:rPr lang="el-GR" sz="1100" b="1" dirty="0">
                <a:latin typeface="Cambria" pitchFamily="18" charset="0"/>
              </a:rPr>
              <a:t>(εντολή</a:t>
            </a:r>
            <a:r>
              <a:rPr lang="el-GR" sz="1100" dirty="0">
                <a:latin typeface="Cambria" pitchFamily="18" charset="0"/>
              </a:rPr>
              <a:t>) εισροές &gt; εκροές</a:t>
            </a:r>
          </a:p>
        </p:txBody>
      </p:sp>
      <p:cxnSp>
        <p:nvCxnSpPr>
          <p:cNvPr id="10" name="Ευθύγραμμο βέλος σύνδεσης 9"/>
          <p:cNvCxnSpPr/>
          <p:nvPr/>
        </p:nvCxnSpPr>
        <p:spPr>
          <a:xfrm>
            <a:off x="6534522" y="3573016"/>
            <a:ext cx="792088"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2" name="Ορθογώνιο 11"/>
          <p:cNvSpPr/>
          <p:nvPr/>
        </p:nvSpPr>
        <p:spPr>
          <a:xfrm>
            <a:off x="7536160" y="2924944"/>
            <a:ext cx="1008112" cy="15841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400" dirty="0">
                <a:latin typeface="Cambria" pitchFamily="18" charset="0"/>
              </a:rPr>
              <a:t>Εκροές</a:t>
            </a:r>
          </a:p>
          <a:p>
            <a:pPr algn="ctr"/>
            <a:r>
              <a:rPr lang="el-GR" sz="1400" dirty="0">
                <a:latin typeface="Cambria" pitchFamily="18" charset="0"/>
              </a:rPr>
              <a:t>(</a:t>
            </a:r>
            <a:r>
              <a:rPr lang="en-US" sz="1400" dirty="0">
                <a:latin typeface="Cambria" pitchFamily="18" charset="0"/>
              </a:rPr>
              <a:t>C’)</a:t>
            </a:r>
            <a:endParaRPr lang="el-GR" sz="1400" dirty="0">
              <a:latin typeface="Cambria" pitchFamily="18" charset="0"/>
            </a:endParaRPr>
          </a:p>
        </p:txBody>
      </p:sp>
      <p:cxnSp>
        <p:nvCxnSpPr>
          <p:cNvPr id="15" name="Ευθύγραμμο βέλος σύνδεσης 14"/>
          <p:cNvCxnSpPr/>
          <p:nvPr/>
        </p:nvCxnSpPr>
        <p:spPr>
          <a:xfrm>
            <a:off x="8544272" y="3562084"/>
            <a:ext cx="576064" cy="1093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7" name="Ορθογώνιο 16"/>
          <p:cNvSpPr/>
          <p:nvPr/>
        </p:nvSpPr>
        <p:spPr>
          <a:xfrm>
            <a:off x="9120336" y="2924944"/>
            <a:ext cx="864096" cy="15841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Cambria" pitchFamily="18" charset="0"/>
              </a:rPr>
              <a:t>M’ = M +</a:t>
            </a:r>
            <a:r>
              <a:rPr lang="el-GR" sz="1400" dirty="0">
                <a:latin typeface="Cambria" pitchFamily="18" charset="0"/>
              </a:rPr>
              <a:t> </a:t>
            </a:r>
            <a:r>
              <a:rPr lang="en-US" sz="1400" dirty="0">
                <a:latin typeface="Cambria" pitchFamily="18" charset="0"/>
              </a:rPr>
              <a:t>R</a:t>
            </a:r>
            <a:endParaRPr lang="el-GR" sz="1400" dirty="0">
              <a:latin typeface="Cambria" pitchFamily="18" charset="0"/>
            </a:endParaRPr>
          </a:p>
        </p:txBody>
      </p:sp>
      <p:cxnSp>
        <p:nvCxnSpPr>
          <p:cNvPr id="23" name="Ευθεία γραμμή σύνδεσης 22"/>
          <p:cNvCxnSpPr/>
          <p:nvPr/>
        </p:nvCxnSpPr>
        <p:spPr>
          <a:xfrm>
            <a:off x="9552384" y="4509120"/>
            <a:ext cx="0" cy="115212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4" name="Ευθεία γραμμή σύνδεσης 23"/>
          <p:cNvCxnSpPr>
            <a:cxnSpLocks/>
          </p:cNvCxnSpPr>
          <p:nvPr/>
        </p:nvCxnSpPr>
        <p:spPr>
          <a:xfrm flipH="1">
            <a:off x="2279576" y="5642706"/>
            <a:ext cx="7255618" cy="1854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9" name="Ευθύγραμμο βέλος σύνδεσης 28"/>
          <p:cNvCxnSpPr>
            <a:cxnSpLocks/>
          </p:cNvCxnSpPr>
          <p:nvPr/>
        </p:nvCxnSpPr>
        <p:spPr>
          <a:xfrm flipV="1">
            <a:off x="2279576" y="4041068"/>
            <a:ext cx="0" cy="162018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0" name="Ευθύγραμμο βέλος σύνδεσης 29"/>
          <p:cNvCxnSpPr>
            <a:cxnSpLocks/>
          </p:cNvCxnSpPr>
          <p:nvPr/>
        </p:nvCxnSpPr>
        <p:spPr>
          <a:xfrm>
            <a:off x="3143672" y="3562084"/>
            <a:ext cx="0" cy="109105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3" name="Ευθύγραμμο βέλος σύνδεσης 32"/>
          <p:cNvCxnSpPr/>
          <p:nvPr/>
        </p:nvCxnSpPr>
        <p:spPr>
          <a:xfrm>
            <a:off x="8753325" y="3562084"/>
            <a:ext cx="0" cy="109105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81604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981200" y="116632"/>
            <a:ext cx="8229600" cy="576064"/>
          </a:xfrm>
        </p:spPr>
        <p:txBody>
          <a:bodyPr>
            <a:normAutofit/>
          </a:bodyPr>
          <a:lstStyle/>
          <a:p>
            <a:r>
              <a:rPr lang="el-GR" sz="2800" b="1" dirty="0">
                <a:solidFill>
                  <a:srgbClr val="FF0000"/>
                </a:solidFill>
                <a:latin typeface="Cambria" pitchFamily="18" charset="0"/>
              </a:rPr>
              <a:t>Καπιταλιστική Παραγωγή και Κέρδη</a:t>
            </a:r>
          </a:p>
        </p:txBody>
      </p:sp>
      <mc:AlternateContent xmlns:mc="http://schemas.openxmlformats.org/markup-compatibility/2006" xmlns:a14="http://schemas.microsoft.com/office/drawing/2010/main">
        <mc:Choice Requires="a14">
          <p:sp>
            <p:nvSpPr>
              <p:cNvPr id="3" name="Θέση περιεχομένου 2"/>
              <p:cNvSpPr>
                <a:spLocks noGrp="1"/>
              </p:cNvSpPr>
              <p:nvPr>
                <p:ph idx="1"/>
              </p:nvPr>
            </p:nvSpPr>
            <p:spPr>
              <a:xfrm>
                <a:off x="1703512" y="692696"/>
                <a:ext cx="8856984" cy="6048672"/>
              </a:xfrm>
            </p:spPr>
            <p:txBody>
              <a:bodyPr>
                <a:normAutofit fontScale="92500" lnSpcReduction="10000"/>
              </a:bodyPr>
              <a:lstStyle/>
              <a:p>
                <a:pPr marL="0" indent="0">
                  <a:buNone/>
                </a:pPr>
                <a:r>
                  <a:rPr lang="el-GR" sz="2400" dirty="0">
                    <a:latin typeface="Cambria" panose="02040503050406030204" pitchFamily="18" charset="0"/>
                    <a:ea typeface="Cambria" panose="02040503050406030204" pitchFamily="18" charset="0"/>
                  </a:rPr>
                  <a:t>Στο επίπεδο της συνολικής οικονομίας σχεδόν πάντοτε υπάρχουν κέρδη (και πολύ σπάνια ζημιές). Γιατί συμβαίνει αυτό και τι καθορίζει το μέγεθος των κερδών;                                  						                                      οριζόντια</a:t>
                </a:r>
              </a:p>
              <a:p>
                <a:pPr marL="0" indent="0">
                  <a:buNone/>
                </a:pPr>
                <a:r>
                  <a:rPr lang="el-GR" sz="2400" dirty="0">
                    <a:latin typeface="Cambria" panose="02040503050406030204" pitchFamily="18" charset="0"/>
                    <a:ea typeface="Cambria" panose="02040503050406030204" pitchFamily="18" charset="0"/>
                  </a:rPr>
                  <a:t>Ποσοστό κέρδους                                 κάθετη</a:t>
                </a:r>
              </a:p>
              <a:p>
                <a:pPr marL="0" indent="0">
                  <a:buNone/>
                </a:pPr>
                <a:r>
                  <a:rPr lang="el-GR" sz="2400" dirty="0">
                    <a:latin typeface="Cambria" panose="02040503050406030204" pitchFamily="18" charset="0"/>
                    <a:ea typeface="Cambria" panose="02040503050406030204" pitchFamily="18" charset="0"/>
                  </a:rPr>
                  <a:t>(έλεγχος πλεονάσματος                      χρονική</a:t>
                </a:r>
              </a:p>
              <a:p>
                <a:pPr marL="0" indent="0">
                  <a:buNone/>
                </a:pPr>
                <a:r>
                  <a:rPr lang="el-GR" sz="2400" dirty="0">
                    <a:latin typeface="Cambria" panose="02040503050406030204" pitchFamily="18" charset="0"/>
                    <a:ea typeface="Cambria" panose="02040503050406030204" pitchFamily="18" charset="0"/>
                  </a:rPr>
                  <a:t>διαιώνιση συστήματος)</a:t>
                </a:r>
              </a:p>
              <a:p>
                <a:pPr marL="0" indent="0">
                  <a:buNone/>
                </a:pPr>
                <a:endParaRPr lang="el-GR" sz="2400" dirty="0">
                  <a:latin typeface="Cambria" panose="02040503050406030204" pitchFamily="18" charset="0"/>
                  <a:ea typeface="Cambria" panose="02040503050406030204" pitchFamily="18" charset="0"/>
                </a:endParaRPr>
              </a:p>
              <a:p>
                <a:pPr marL="0" indent="0">
                  <a:buNone/>
                </a:pPr>
                <a:r>
                  <a:rPr lang="el-GR" sz="2400" dirty="0">
                    <a:latin typeface="Cambria" panose="02040503050406030204" pitchFamily="18" charset="0"/>
                    <a:ea typeface="Cambria" panose="02040503050406030204" pitchFamily="18" charset="0"/>
                  </a:rPr>
                  <a:t>Βασικό εργαλείο της ανάλυσης του καπιταλισμού:</a:t>
                </a:r>
              </a:p>
              <a:p>
                <a:pPr marL="457200" indent="-457200">
                  <a:buAutoNum type="arabicPeriod"/>
                </a:pPr>
                <a:r>
                  <a:rPr lang="el-GR" sz="2400" dirty="0">
                    <a:latin typeface="Cambria" panose="02040503050406030204" pitchFamily="18" charset="0"/>
                    <a:ea typeface="Cambria" panose="02040503050406030204" pitchFamily="18" charset="0"/>
                  </a:rPr>
                  <a:t>Κέρδος/Πλεόνασμα = Συνολικό Προϊόν – Αποσβέσεις και πρώτες ύλες – Μισθοί </a:t>
                </a:r>
                <a:r>
                  <a:rPr lang="el-GR" sz="2400" dirty="0">
                    <a:latin typeface="Cambria" panose="02040503050406030204" pitchFamily="18" charset="0"/>
                    <a:ea typeface="Cambria" panose="02040503050406030204" pitchFamily="18" charset="0"/>
                    <a:sym typeface="Wingdings" pitchFamily="2" charset="2"/>
                  </a:rPr>
                  <a:t> Υπόλοιπο (</a:t>
                </a:r>
                <a:r>
                  <a:rPr lang="en-US" sz="2400" dirty="0">
                    <a:latin typeface="Cambria" panose="02040503050406030204" pitchFamily="18" charset="0"/>
                    <a:ea typeface="Cambria" panose="02040503050406030204" pitchFamily="18" charset="0"/>
                    <a:sym typeface="Wingdings" pitchFamily="2" charset="2"/>
                  </a:rPr>
                  <a:t>residual)</a:t>
                </a:r>
                <a:r>
                  <a:rPr lang="el-GR" sz="2400" dirty="0">
                    <a:latin typeface="Cambria" panose="02040503050406030204" pitchFamily="18" charset="0"/>
                    <a:ea typeface="Cambria" panose="02040503050406030204" pitchFamily="18" charset="0"/>
                    <a:sym typeface="Wingdings" pitchFamily="2" charset="2"/>
                  </a:rPr>
                  <a:t> και όχι «συνεισφορά» του κεφαλαίου.</a:t>
                </a:r>
              </a:p>
              <a:p>
                <a:pPr marL="457200" indent="-457200">
                  <a:buAutoNum type="arabicPeriod"/>
                </a:pPr>
                <a14:m>
                  <m:oMath xmlns:m="http://schemas.openxmlformats.org/officeDocument/2006/math">
                    <m:r>
                      <a:rPr lang="en-US" sz="2400" i="1">
                        <a:latin typeface="Cambria Math"/>
                      </a:rPr>
                      <m:t>𝑟</m:t>
                    </m:r>
                    <m:r>
                      <a:rPr lang="en-US" sz="2400" i="1">
                        <a:latin typeface="Cambria Math"/>
                      </a:rPr>
                      <m:t>=</m:t>
                    </m:r>
                    <m:f>
                      <m:fPr>
                        <m:ctrlPr>
                          <a:rPr lang="en-US" sz="2400" i="1">
                            <a:latin typeface="Cambria Math" panose="02040503050406030204" pitchFamily="18" charset="0"/>
                          </a:rPr>
                        </m:ctrlPr>
                      </m:fPr>
                      <m:num>
                        <m:r>
                          <a:rPr lang="en-US" sz="2400" i="1">
                            <a:latin typeface="Cambria Math"/>
                          </a:rPr>
                          <m:t>𝑅</m:t>
                        </m:r>
                      </m:num>
                      <m:den>
                        <m:r>
                          <a:rPr lang="en-US" sz="2400" i="1">
                            <a:latin typeface="Cambria Math"/>
                          </a:rPr>
                          <m:t>𝐾</m:t>
                        </m:r>
                      </m:den>
                    </m:f>
                  </m:oMath>
                </a14:m>
                <a:r>
                  <a:rPr lang="el-GR" sz="2400" dirty="0">
                    <a:latin typeface="Cambria" panose="02040503050406030204" pitchFamily="18" charset="0"/>
                    <a:ea typeface="Cambria" panose="02040503050406030204" pitchFamily="18" charset="0"/>
                  </a:rPr>
                  <a:t>,  ποσοστό κέρδους = Κέρδη/Κατεχόμενο κεφάλαιο</a:t>
                </a:r>
              </a:p>
              <a:p>
                <a:pPr marL="457200" indent="-457200">
                  <a:buAutoNum type="arabicPeriod"/>
                </a:pPr>
                <a:r>
                  <a:rPr lang="el-GR" sz="2400" dirty="0">
                    <a:latin typeface="Cambria" panose="02040503050406030204" pitchFamily="18" charset="0"/>
                    <a:ea typeface="Cambria" panose="02040503050406030204" pitchFamily="18" charset="0"/>
                  </a:rPr>
                  <a:t>Το ύψος του </a:t>
                </a:r>
                <a:r>
                  <a:rPr lang="en-US" sz="2400" dirty="0">
                    <a:latin typeface="Cambria" panose="02040503050406030204" pitchFamily="18" charset="0"/>
                    <a:ea typeface="Cambria" panose="02040503050406030204" pitchFamily="18" charset="0"/>
                  </a:rPr>
                  <a:t>r </a:t>
                </a:r>
                <a:r>
                  <a:rPr lang="el-GR" sz="2400" dirty="0">
                    <a:latin typeface="Cambria" panose="02040503050406030204" pitchFamily="18" charset="0"/>
                    <a:ea typeface="Cambria" panose="02040503050406030204" pitchFamily="18" charset="0"/>
                  </a:rPr>
                  <a:t>εξαρτάται από την έκβαση της σχέσης/διαμάχης της καπιταλιστικής τάξης με α) τους εργάτες β) το κράτος γ) τους προμηθευτές εισροών.</a:t>
                </a:r>
              </a:p>
              <a:p>
                <a:pPr marL="457200" indent="-457200">
                  <a:buAutoNum type="arabicPeriod"/>
                </a:pPr>
                <a:r>
                  <a:rPr lang="el-GR" sz="2400" dirty="0">
                    <a:latin typeface="Cambria" panose="02040503050406030204" pitchFamily="18" charset="0"/>
                    <a:ea typeface="Cambria" panose="02040503050406030204" pitchFamily="18" charset="0"/>
                  </a:rPr>
                  <a:t>καθοριστικοί παράγοντες του ποσοστού κέρδους.</a:t>
                </a:r>
              </a:p>
            </p:txBody>
          </p:sp>
        </mc:Choice>
        <mc:Fallback xmlns="">
          <p:sp>
            <p:nvSpPr>
              <p:cNvPr id="3" name="Θέση περιεχομένου 2"/>
              <p:cNvSpPr>
                <a:spLocks noGrp="1" noRot="1" noChangeAspect="1" noMove="1" noResize="1" noEditPoints="1" noAdjustHandles="1" noChangeArrowheads="1" noChangeShapeType="1" noTextEdit="1"/>
              </p:cNvSpPr>
              <p:nvPr>
                <p:ph idx="1"/>
              </p:nvPr>
            </p:nvSpPr>
            <p:spPr>
              <a:xfrm>
                <a:off x="1703512" y="692696"/>
                <a:ext cx="8856984" cy="6048672"/>
              </a:xfrm>
              <a:blipFill>
                <a:blip r:embed="rId2"/>
                <a:stretch>
                  <a:fillRect l="-895" t="-1815" r="-895"/>
                </a:stretch>
              </a:blipFill>
            </p:spPr>
            <p:txBody>
              <a:bodyPr/>
              <a:lstStyle/>
              <a:p>
                <a:r>
                  <a:rPr lang="el-GR">
                    <a:noFill/>
                  </a:rPr>
                  <a:t> </a:t>
                </a:r>
              </a:p>
            </p:txBody>
          </p:sp>
        </mc:Fallback>
      </mc:AlternateContent>
      <p:cxnSp>
        <p:nvCxnSpPr>
          <p:cNvPr id="7" name="Ευθύγραμμο βέλος σύνδεσης 6"/>
          <p:cNvCxnSpPr>
            <a:cxnSpLocks/>
          </p:cNvCxnSpPr>
          <p:nvPr/>
        </p:nvCxnSpPr>
        <p:spPr>
          <a:xfrm flipH="1">
            <a:off x="4676775" y="1718679"/>
            <a:ext cx="1194339" cy="38624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8" name="Ευθύγραμμο βέλος σύνδεσης 7"/>
          <p:cNvCxnSpPr>
            <a:cxnSpLocks/>
          </p:cNvCxnSpPr>
          <p:nvPr/>
        </p:nvCxnSpPr>
        <p:spPr>
          <a:xfrm flipH="1">
            <a:off x="4772025" y="2506098"/>
            <a:ext cx="1099089" cy="17489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9" name="Ευθύγραμμο βέλος σύνδεσης 8"/>
          <p:cNvCxnSpPr>
            <a:cxnSpLocks/>
          </p:cNvCxnSpPr>
          <p:nvPr/>
        </p:nvCxnSpPr>
        <p:spPr>
          <a:xfrm flipH="1">
            <a:off x="4772025" y="2104925"/>
            <a:ext cx="1099089" cy="2287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28351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981200" y="116632"/>
            <a:ext cx="8229600" cy="576064"/>
          </a:xfrm>
        </p:spPr>
        <p:txBody>
          <a:bodyPr>
            <a:noAutofit/>
          </a:bodyPr>
          <a:lstStyle/>
          <a:p>
            <a:r>
              <a:rPr lang="el-GR" sz="3200" b="1" dirty="0">
                <a:solidFill>
                  <a:srgbClr val="FF0000"/>
                </a:solidFill>
                <a:latin typeface="Cambria" pitchFamily="18" charset="0"/>
              </a:rPr>
              <a:t>Υπολογίζοντας το ποσοστό κέρδους</a:t>
            </a:r>
          </a:p>
        </p:txBody>
      </p:sp>
      <mc:AlternateContent xmlns:mc="http://schemas.openxmlformats.org/markup-compatibility/2006" xmlns:a14="http://schemas.microsoft.com/office/drawing/2010/main">
        <mc:Choice Requires="a14">
          <p:sp>
            <p:nvSpPr>
              <p:cNvPr id="3" name="Θέση περιεχομένου 2"/>
              <p:cNvSpPr>
                <a:spLocks noGrp="1"/>
              </p:cNvSpPr>
              <p:nvPr>
                <p:ph idx="1"/>
              </p:nvPr>
            </p:nvSpPr>
            <p:spPr>
              <a:xfrm>
                <a:off x="1775520" y="836712"/>
                <a:ext cx="8640960" cy="5832648"/>
              </a:xfrm>
            </p:spPr>
            <p:txBody>
              <a:bodyPr>
                <a:noAutofit/>
              </a:bodyPr>
              <a:lstStyle/>
              <a:p>
                <a:pPr marL="0" indent="0">
                  <a:buNone/>
                </a:pPr>
                <a14:m>
                  <m:oMath xmlns:m="http://schemas.openxmlformats.org/officeDocument/2006/math">
                    <m:r>
                      <a:rPr lang="en-US" sz="2400" i="1">
                        <a:latin typeface="Cambria Math"/>
                      </a:rPr>
                      <m:t>𝑟</m:t>
                    </m:r>
                    <m:r>
                      <a:rPr lang="en-US" sz="2400" i="1">
                        <a:latin typeface="Cambria Math"/>
                      </a:rPr>
                      <m:t>=</m:t>
                    </m:r>
                    <m:f>
                      <m:fPr>
                        <m:ctrlPr>
                          <a:rPr lang="en-US" sz="2400" i="1">
                            <a:latin typeface="Cambria Math" panose="02040503050406030204" pitchFamily="18" charset="0"/>
                          </a:rPr>
                        </m:ctrlPr>
                      </m:fPr>
                      <m:num>
                        <m:r>
                          <a:rPr lang="en-US" sz="2400" i="1">
                            <a:latin typeface="Cambria Math"/>
                          </a:rPr>
                          <m:t>𝑅</m:t>
                        </m:r>
                      </m:num>
                      <m:den>
                        <m:r>
                          <a:rPr lang="en-US" sz="2400" i="1">
                            <a:latin typeface="Cambria Math"/>
                          </a:rPr>
                          <m:t>𝐾</m:t>
                        </m:r>
                      </m:den>
                    </m:f>
                  </m:oMath>
                </a14:m>
                <a:r>
                  <a:rPr lang="en-US" sz="2400" dirty="0">
                    <a:latin typeface="Cambria" panose="02040503050406030204" pitchFamily="18" charset="0"/>
                    <a:ea typeface="Cambria" panose="02040503050406030204" pitchFamily="18" charset="0"/>
                  </a:rPr>
                  <a:t>, </a:t>
                </a:r>
                <a:r>
                  <a:rPr lang="el-GR" sz="1800" dirty="0">
                    <a:latin typeface="Cambria" panose="02040503050406030204" pitchFamily="18" charset="0"/>
                    <a:ea typeface="Cambria" panose="02040503050406030204" pitchFamily="18" charset="0"/>
                  </a:rPr>
                  <a:t>δείκτης του βαθμού επιτυχίας του κεφαλαίου/επιχείρησης, κλάδου, συνολικής οικονομίας.</a:t>
                </a:r>
              </a:p>
              <a:p>
                <a:pPr marL="0" indent="0">
                  <a:buNone/>
                </a:pPr>
                <a:endParaRPr lang="el-GR" sz="1800" dirty="0">
                  <a:latin typeface="Cambria" panose="02040503050406030204" pitchFamily="18" charset="0"/>
                  <a:ea typeface="Cambria" panose="02040503050406030204" pitchFamily="18" charset="0"/>
                </a:endParaRPr>
              </a:p>
              <a:p>
                <a:pPr marL="0" indent="0">
                  <a:buNone/>
                </a:pPr>
                <a:r>
                  <a:rPr lang="en-US" sz="1800" dirty="0">
                    <a:latin typeface="Cambria" panose="02040503050406030204" pitchFamily="18" charset="0"/>
                    <a:ea typeface="Cambria" panose="02040503050406030204" pitchFamily="18" charset="0"/>
                  </a:rPr>
                  <a:t>R </a:t>
                </a:r>
                <a:r>
                  <a:rPr lang="en-US" sz="1800" dirty="0">
                    <a:latin typeface="Cambria" panose="02040503050406030204" pitchFamily="18" charset="0"/>
                    <a:ea typeface="Cambria" panose="02040503050406030204" pitchFamily="18" charset="0"/>
                    <a:sym typeface="Wingdings" pitchFamily="2" charset="2"/>
                  </a:rPr>
                  <a:t> </a:t>
                </a:r>
                <a:r>
                  <a:rPr lang="el-GR" sz="1800" dirty="0">
                    <a:latin typeface="Cambria" panose="02040503050406030204" pitchFamily="18" charset="0"/>
                    <a:ea typeface="Cambria" panose="02040503050406030204" pitchFamily="18" charset="0"/>
                    <a:sym typeface="Wingdings" pitchFamily="2" charset="2"/>
                  </a:rPr>
                  <a:t>[μερίσματα, τόκοι, ενοίκια (πρόσοδοι γης)] = εισόδημα από περιουσία (</a:t>
                </a:r>
                <a:r>
                  <a:rPr lang="en-US" sz="1800" dirty="0">
                    <a:latin typeface="Cambria" panose="02040503050406030204" pitchFamily="18" charset="0"/>
                    <a:ea typeface="Cambria" panose="02040503050406030204" pitchFamily="18" charset="0"/>
                    <a:sym typeface="Wingdings" pitchFamily="2" charset="2"/>
                  </a:rPr>
                  <a:t>property incomes</a:t>
                </a:r>
                <a:r>
                  <a:rPr lang="el-GR" sz="1800" dirty="0">
                    <a:latin typeface="Cambria" panose="02040503050406030204" pitchFamily="18" charset="0"/>
                    <a:ea typeface="Cambria" panose="02040503050406030204" pitchFamily="18" charset="0"/>
                    <a:sym typeface="Wingdings" pitchFamily="2" charset="2"/>
                  </a:rPr>
                  <a:t>), παρακρατηθέντα / αδιανέμητα κέρδη </a:t>
                </a:r>
              </a:p>
              <a:p>
                <a:pPr marL="0" indent="0">
                  <a:buNone/>
                </a:pPr>
                <a:r>
                  <a:rPr lang="el-GR" sz="1800" dirty="0">
                    <a:latin typeface="Cambria" panose="02040503050406030204" pitchFamily="18" charset="0"/>
                    <a:ea typeface="Cambria" panose="02040503050406030204" pitchFamily="18" charset="0"/>
                    <a:sym typeface="Wingdings" pitchFamily="2" charset="2"/>
                  </a:rPr>
                  <a:t>Υ = </a:t>
                </a:r>
                <a:r>
                  <a:rPr lang="en-US" sz="1800" dirty="0">
                    <a:latin typeface="Cambria" panose="02040503050406030204" pitchFamily="18" charset="0"/>
                    <a:ea typeface="Cambria" panose="02040503050406030204" pitchFamily="18" charset="0"/>
                    <a:sym typeface="Wingdings" pitchFamily="2" charset="2"/>
                  </a:rPr>
                  <a:t>S - M, </a:t>
                </a:r>
                <a:r>
                  <a:rPr lang="el-GR" sz="1800" dirty="0">
                    <a:latin typeface="Cambria" panose="02040503050406030204" pitchFamily="18" charset="0"/>
                    <a:ea typeface="Cambria" panose="02040503050406030204" pitchFamily="18" charset="0"/>
                    <a:sym typeface="Wingdings" pitchFamily="2" charset="2"/>
                  </a:rPr>
                  <a:t>όπου</a:t>
                </a:r>
              </a:p>
              <a:p>
                <a:pPr marL="0" indent="0">
                  <a:buNone/>
                </a:pPr>
                <a:r>
                  <a:rPr lang="en-US" sz="1800" dirty="0">
                    <a:latin typeface="Cambria" panose="02040503050406030204" pitchFamily="18" charset="0"/>
                    <a:ea typeface="Cambria" panose="02040503050406030204" pitchFamily="18" charset="0"/>
                    <a:sym typeface="Wingdings" pitchFamily="2" charset="2"/>
                  </a:rPr>
                  <a:t>Y </a:t>
                </a:r>
                <a:r>
                  <a:rPr lang="el-GR" sz="1800" dirty="0">
                    <a:latin typeface="Cambria" panose="02040503050406030204" pitchFamily="18" charset="0"/>
                    <a:ea typeface="Cambria" panose="02040503050406030204" pitchFamily="18" charset="0"/>
                    <a:sym typeface="Wingdings" pitchFamily="2" charset="2"/>
                  </a:rPr>
                  <a:t>= χρηματική αξία του καθαρού προϊόντος/εκροής</a:t>
                </a:r>
              </a:p>
              <a:p>
                <a:pPr marL="0" indent="0">
                  <a:buNone/>
                </a:pPr>
                <a:r>
                  <a:rPr lang="en-US" sz="1800" dirty="0">
                    <a:latin typeface="Cambria" panose="02040503050406030204" pitchFamily="18" charset="0"/>
                    <a:ea typeface="Cambria" panose="02040503050406030204" pitchFamily="18" charset="0"/>
                    <a:sym typeface="Wingdings" pitchFamily="2" charset="2"/>
                  </a:rPr>
                  <a:t>S</a:t>
                </a:r>
                <a:r>
                  <a:rPr lang="el-GR" sz="1800" dirty="0">
                    <a:latin typeface="Cambria" panose="02040503050406030204" pitchFamily="18" charset="0"/>
                    <a:ea typeface="Cambria" panose="02040503050406030204" pitchFamily="18" charset="0"/>
                    <a:sym typeface="Wingdings" pitchFamily="2" charset="2"/>
                  </a:rPr>
                  <a:t> = χρηματική αξία του συνολικού προϊόντος</a:t>
                </a:r>
              </a:p>
              <a:p>
                <a:pPr marL="0" indent="0">
                  <a:buNone/>
                </a:pPr>
                <a:r>
                  <a:rPr lang="en-US" sz="1800" dirty="0">
                    <a:latin typeface="Cambria" panose="02040503050406030204" pitchFamily="18" charset="0"/>
                    <a:ea typeface="Cambria" panose="02040503050406030204" pitchFamily="18" charset="0"/>
                    <a:sym typeface="Wingdings" pitchFamily="2" charset="2"/>
                  </a:rPr>
                  <a:t>M</a:t>
                </a:r>
                <a:r>
                  <a:rPr lang="el-GR" sz="1800" dirty="0">
                    <a:latin typeface="Cambria" panose="02040503050406030204" pitchFamily="18" charset="0"/>
                    <a:ea typeface="Cambria" panose="02040503050406030204" pitchFamily="18" charset="0"/>
                    <a:sym typeface="Wingdings" pitchFamily="2" charset="2"/>
                  </a:rPr>
                  <a:t> = κόστος των χρησιμοποιηθέντων υλικών και κεφαλαιουχικών αγαθών (αποσβέσεων) - «ενδιάμεσα αγαθά».</a:t>
                </a:r>
              </a:p>
              <a:p>
                <a:pPr marL="0" indent="0">
                  <a:buNone/>
                </a:pPr>
                <a:r>
                  <a:rPr lang="el-GR" sz="1800" dirty="0">
                    <a:latin typeface="Cambria" panose="02040503050406030204" pitchFamily="18" charset="0"/>
                    <a:ea typeface="Cambria" panose="02040503050406030204" pitchFamily="18" charset="0"/>
                    <a:sym typeface="Wingdings" pitchFamily="2" charset="2"/>
                  </a:rPr>
                  <a:t>Υ = </a:t>
                </a:r>
                <a:r>
                  <a:rPr lang="en-US" sz="1800" dirty="0">
                    <a:latin typeface="Cambria" panose="02040503050406030204" pitchFamily="18" charset="0"/>
                    <a:ea typeface="Cambria" panose="02040503050406030204" pitchFamily="18" charset="0"/>
                    <a:sym typeface="Wingdings" pitchFamily="2" charset="2"/>
                  </a:rPr>
                  <a:t>W</a:t>
                </a:r>
                <a:r>
                  <a:rPr lang="el-GR" sz="1800" dirty="0">
                    <a:latin typeface="Cambria" panose="02040503050406030204" pitchFamily="18" charset="0"/>
                    <a:ea typeface="Cambria" panose="02040503050406030204" pitchFamily="18" charset="0"/>
                    <a:sym typeface="Wingdings" pitchFamily="2" charset="2"/>
                  </a:rPr>
                  <a:t> </a:t>
                </a:r>
                <a:r>
                  <a:rPr lang="en-US" sz="1800" dirty="0">
                    <a:latin typeface="Cambria" panose="02040503050406030204" pitchFamily="18" charset="0"/>
                    <a:ea typeface="Cambria" panose="02040503050406030204" pitchFamily="18" charset="0"/>
                    <a:sym typeface="Wingdings" pitchFamily="2" charset="2"/>
                  </a:rPr>
                  <a:t>+</a:t>
                </a:r>
                <a:r>
                  <a:rPr lang="el-GR" sz="1800" dirty="0">
                    <a:latin typeface="Cambria" panose="02040503050406030204" pitchFamily="18" charset="0"/>
                    <a:ea typeface="Cambria" panose="02040503050406030204" pitchFamily="18" charset="0"/>
                    <a:sym typeface="Wingdings" pitchFamily="2" charset="2"/>
                  </a:rPr>
                  <a:t> </a:t>
                </a:r>
                <a:r>
                  <a:rPr lang="en-US" sz="1800" dirty="0">
                    <a:latin typeface="Cambria" panose="02040503050406030204" pitchFamily="18" charset="0"/>
                    <a:ea typeface="Cambria" panose="02040503050406030204" pitchFamily="18" charset="0"/>
                    <a:sym typeface="Wingdings" pitchFamily="2" charset="2"/>
                  </a:rPr>
                  <a:t>R, </a:t>
                </a:r>
                <a:r>
                  <a:rPr lang="el-GR" sz="1800" dirty="0">
                    <a:latin typeface="Cambria" panose="02040503050406030204" pitchFamily="18" charset="0"/>
                    <a:ea typeface="Cambria" panose="02040503050406030204" pitchFamily="18" charset="0"/>
                    <a:sym typeface="Wingdings" pitchFamily="2" charset="2"/>
                  </a:rPr>
                  <a:t> όπου </a:t>
                </a:r>
                <a:r>
                  <a:rPr lang="en-US" sz="1800" dirty="0">
                    <a:latin typeface="Cambria" panose="02040503050406030204" pitchFamily="18" charset="0"/>
                    <a:ea typeface="Cambria" panose="02040503050406030204" pitchFamily="18" charset="0"/>
                    <a:sym typeface="Wingdings" pitchFamily="2" charset="2"/>
                  </a:rPr>
                  <a:t>W</a:t>
                </a:r>
                <a:r>
                  <a:rPr lang="el-GR" sz="1800" dirty="0">
                    <a:latin typeface="Cambria" panose="02040503050406030204" pitchFamily="18" charset="0"/>
                    <a:ea typeface="Cambria" panose="02040503050406030204" pitchFamily="18" charset="0"/>
                    <a:sym typeface="Wingdings" pitchFamily="2" charset="2"/>
                  </a:rPr>
                  <a:t> </a:t>
                </a:r>
                <a:r>
                  <a:rPr lang="en-US" sz="1800" dirty="0">
                    <a:latin typeface="Cambria" panose="02040503050406030204" pitchFamily="18" charset="0"/>
                    <a:ea typeface="Cambria" panose="02040503050406030204" pitchFamily="18" charset="0"/>
                    <a:sym typeface="Wingdings" pitchFamily="2" charset="2"/>
                  </a:rPr>
                  <a:t>= </a:t>
                </a:r>
                <a:r>
                  <a:rPr lang="el-GR" sz="1800" dirty="0">
                    <a:latin typeface="Cambria" panose="02040503050406030204" pitchFamily="18" charset="0"/>
                    <a:ea typeface="Cambria" panose="02040503050406030204" pitchFamily="18" charset="0"/>
                    <a:sym typeface="Wingdings" pitchFamily="2" charset="2"/>
                  </a:rPr>
                  <a:t>μισθοί</a:t>
                </a:r>
                <a:r>
                  <a:rPr lang="en-US" sz="1800" dirty="0">
                    <a:latin typeface="Cambria" panose="02040503050406030204" pitchFamily="18" charset="0"/>
                    <a:ea typeface="Cambria" panose="02040503050406030204" pitchFamily="18" charset="0"/>
                    <a:sym typeface="Wingdings" pitchFamily="2" charset="2"/>
                  </a:rPr>
                  <a:t>,</a:t>
                </a:r>
                <a:r>
                  <a:rPr lang="el-GR" sz="1800" dirty="0">
                    <a:latin typeface="Cambria" panose="02040503050406030204" pitchFamily="18" charset="0"/>
                    <a:ea typeface="Cambria" panose="02040503050406030204" pitchFamily="18" charset="0"/>
                    <a:sym typeface="Wingdings" pitchFamily="2" charset="2"/>
                  </a:rPr>
                  <a:t> </a:t>
                </a:r>
                <a:r>
                  <a:rPr lang="en-US" sz="1800" dirty="0">
                    <a:latin typeface="Cambria" panose="02040503050406030204" pitchFamily="18" charset="0"/>
                    <a:ea typeface="Cambria" panose="02040503050406030204" pitchFamily="18" charset="0"/>
                    <a:sym typeface="Wingdings" pitchFamily="2" charset="2"/>
                  </a:rPr>
                  <a:t>R = </a:t>
                </a:r>
                <a:r>
                  <a:rPr lang="el-GR" sz="1800" dirty="0">
                    <a:latin typeface="Cambria" panose="02040503050406030204" pitchFamily="18" charset="0"/>
                    <a:ea typeface="Cambria" panose="02040503050406030204" pitchFamily="18" charset="0"/>
                    <a:sym typeface="Wingdings" pitchFamily="2" charset="2"/>
                  </a:rPr>
                  <a:t>«κέρδη» και </a:t>
                </a:r>
              </a:p>
              <a:p>
                <a:pPr marL="0" indent="0">
                  <a:buNone/>
                </a:pPr>
                <a:endParaRPr lang="en-US" sz="1800" i="1" dirty="0">
                  <a:latin typeface="Cambria" panose="02040503050406030204" pitchFamily="18" charset="0"/>
                  <a:ea typeface="Cambria" panose="02040503050406030204" pitchFamily="18" charset="0"/>
                  <a:sym typeface="Wingdings" pitchFamily="2" charset="2"/>
                </a:endParaRPr>
              </a:p>
              <a:p>
                <a:pPr marL="0" indent="0" algn="just">
                  <a:buNone/>
                </a:pPr>
                <a14:m>
                  <m:oMathPara xmlns:m="http://schemas.openxmlformats.org/officeDocument/2006/math">
                    <m:oMathParaPr>
                      <m:jc m:val="centerGroup"/>
                    </m:oMathParaPr>
                    <m:oMath xmlns:m="http://schemas.openxmlformats.org/officeDocument/2006/math">
                      <m:r>
                        <a:rPr lang="en-US" sz="1800" i="1">
                          <a:latin typeface="Cambria Math"/>
                          <a:sym typeface="Wingdings" pitchFamily="2" charset="2"/>
                        </a:rPr>
                        <m:t>𝑟</m:t>
                      </m:r>
                      <m:r>
                        <a:rPr lang="en-US" sz="1800" i="1">
                          <a:latin typeface="Cambria Math"/>
                          <a:sym typeface="Wingdings" pitchFamily="2" charset="2"/>
                        </a:rPr>
                        <m:t>=</m:t>
                      </m:r>
                      <m:f>
                        <m:fPr>
                          <m:ctrlPr>
                            <a:rPr lang="en-US" sz="1800" i="1">
                              <a:latin typeface="Cambria Math" panose="02040503050406030204" pitchFamily="18" charset="0"/>
                              <a:sym typeface="Wingdings" pitchFamily="2" charset="2"/>
                            </a:rPr>
                          </m:ctrlPr>
                        </m:fPr>
                        <m:num>
                          <m:r>
                            <m:rPr>
                              <m:sty m:val="p"/>
                            </m:rPr>
                            <a:rPr lang="el-GR" sz="1800">
                              <a:latin typeface="Cambria Math"/>
                              <a:sym typeface="Wingdings" pitchFamily="2" charset="2"/>
                            </a:rPr>
                            <m:t>Υ</m:t>
                          </m:r>
                          <m:r>
                            <a:rPr lang="el-GR" sz="1800">
                              <a:latin typeface="Cambria Math"/>
                              <a:sym typeface="Wingdings" pitchFamily="2" charset="2"/>
                            </a:rPr>
                            <m:t>−</m:t>
                          </m:r>
                          <m:r>
                            <a:rPr lang="en-US" sz="1800" i="1">
                              <a:latin typeface="Cambria Math"/>
                              <a:sym typeface="Wingdings" pitchFamily="2" charset="2"/>
                            </a:rPr>
                            <m:t>𝑊</m:t>
                          </m:r>
                        </m:num>
                        <m:den>
                          <m:r>
                            <a:rPr lang="en-US" sz="1800" i="1">
                              <a:latin typeface="Cambria Math"/>
                              <a:sym typeface="Wingdings" pitchFamily="2" charset="2"/>
                            </a:rPr>
                            <m:t>𝐾</m:t>
                          </m:r>
                        </m:den>
                      </m:f>
                    </m:oMath>
                  </m:oMathPara>
                </a14:m>
                <a:endParaRPr lang="en-US" sz="1800" dirty="0">
                  <a:latin typeface="Cambria" panose="02040503050406030204" pitchFamily="18" charset="0"/>
                  <a:ea typeface="Cambria" panose="02040503050406030204" pitchFamily="18" charset="0"/>
                  <a:sym typeface="Wingdings" pitchFamily="2" charset="2"/>
                </a:endParaRPr>
              </a:p>
              <a:p>
                <a:pPr marL="0" indent="0">
                  <a:buNone/>
                </a:pPr>
                <a:endParaRPr lang="el-GR" sz="1600" dirty="0">
                  <a:latin typeface="Cambria" panose="02040503050406030204" pitchFamily="18" charset="0"/>
                  <a:ea typeface="Cambria" panose="02040503050406030204" pitchFamily="18" charset="0"/>
                </a:endParaRPr>
              </a:p>
            </p:txBody>
          </p:sp>
        </mc:Choice>
        <mc:Fallback xmlns="">
          <p:sp>
            <p:nvSpPr>
              <p:cNvPr id="3" name="Θέση περιεχομένου 2"/>
              <p:cNvSpPr>
                <a:spLocks noGrp="1" noRot="1" noChangeAspect="1" noMove="1" noResize="1" noEditPoints="1" noAdjustHandles="1" noChangeArrowheads="1" noChangeShapeType="1" noTextEdit="1"/>
              </p:cNvSpPr>
              <p:nvPr>
                <p:ph idx="1"/>
              </p:nvPr>
            </p:nvSpPr>
            <p:spPr>
              <a:xfrm>
                <a:off x="1775520" y="836712"/>
                <a:ext cx="8640960" cy="5832648"/>
              </a:xfrm>
              <a:blipFill>
                <a:blip r:embed="rId2"/>
                <a:stretch>
                  <a:fillRect l="-564" t="-418"/>
                </a:stretch>
              </a:blipFill>
            </p:spPr>
            <p:txBody>
              <a:bodyPr/>
              <a:lstStyle/>
              <a:p>
                <a:r>
                  <a:rPr lang="el-GR">
                    <a:noFill/>
                  </a:rPr>
                  <a:t> </a:t>
                </a:r>
              </a:p>
            </p:txBody>
          </p:sp>
        </mc:Fallback>
      </mc:AlternateContent>
    </p:spTree>
    <p:extLst>
      <p:ext uri="{BB962C8B-B14F-4D97-AF65-F5344CB8AC3E}">
        <p14:creationId xmlns:p14="http://schemas.microsoft.com/office/powerpoint/2010/main" val="9154783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0E9A0-149B-0271-65A0-EB4CA1A53E33}"/>
              </a:ext>
            </a:extLst>
          </p:cNvPr>
          <p:cNvSpPr>
            <a:spLocks noGrp="1"/>
          </p:cNvSpPr>
          <p:nvPr>
            <p:ph type="title"/>
          </p:nvPr>
        </p:nvSpPr>
        <p:spPr/>
        <p:txBody>
          <a:bodyPr/>
          <a:lstStyle/>
          <a:p>
            <a:r>
              <a:rPr lang="el-GR" dirty="0"/>
              <a:t>«Ο καλός Βακαλάος»</a:t>
            </a:r>
            <a:endParaRPr lang="en-GB" dirty="0"/>
          </a:p>
        </p:txBody>
      </p:sp>
      <p:sp>
        <p:nvSpPr>
          <p:cNvPr id="3" name="Content Placeholder 2">
            <a:extLst>
              <a:ext uri="{FF2B5EF4-FFF2-40B4-BE49-F238E27FC236}">
                <a16:creationId xmlns:a16="http://schemas.microsoft.com/office/drawing/2014/main" id="{AE7B99C5-9B74-CF6E-3CE0-0E17CB7EEB4E}"/>
              </a:ext>
            </a:extLst>
          </p:cNvPr>
          <p:cNvSpPr>
            <a:spLocks noGrp="1"/>
          </p:cNvSpPr>
          <p:nvPr>
            <p:ph idx="1"/>
          </p:nvPr>
        </p:nvSpPr>
        <p:spPr/>
        <p:txBody>
          <a:bodyPr>
            <a:noAutofit/>
          </a:bodyPr>
          <a:lstStyle/>
          <a:p>
            <a:r>
              <a:rPr lang="el-GR" sz="1800" dirty="0">
                <a:latin typeface="Cambria" panose="02040503050406030204" pitchFamily="18" charset="0"/>
                <a:ea typeface="Cambria" panose="02040503050406030204" pitchFamily="18" charset="0"/>
              </a:rPr>
              <a:t>10 δίχτυα – 10 εργαζόμενοι – κάθε εργαζόμενος από 1 δίχτυ</a:t>
            </a:r>
          </a:p>
          <a:p>
            <a:r>
              <a:rPr lang="el-GR" sz="1800" dirty="0">
                <a:latin typeface="Cambria" panose="02040503050406030204" pitchFamily="18" charset="0"/>
                <a:ea typeface="Cambria" panose="02040503050406030204" pitchFamily="18" charset="0"/>
              </a:rPr>
              <a:t>Κάθε εργαζόμενος ψαρεύει 25 λίβρες ψάρια την ώρα</a:t>
            </a:r>
          </a:p>
          <a:p>
            <a:r>
              <a:rPr lang="el-GR" sz="1800" dirty="0">
                <a:latin typeface="Cambria" panose="02040503050406030204" pitchFamily="18" charset="0"/>
                <a:ea typeface="Cambria" panose="02040503050406030204" pitchFamily="18" charset="0"/>
              </a:rPr>
              <a:t>Εργατικό κόστος – 10$ την ώρα και εργασία 100 ώρες τον χρόνο</a:t>
            </a:r>
          </a:p>
          <a:p>
            <a:r>
              <a:rPr lang="el-GR" sz="1800" dirty="0">
                <a:latin typeface="Cambria" panose="02040503050406030204" pitchFamily="18" charset="0"/>
                <a:ea typeface="Cambria" panose="02040503050406030204" pitchFamily="18" charset="0"/>
              </a:rPr>
              <a:t>Κεφαλαιακά αγαθά – δίχτυα – $1.250 το ένα, καταστρέφεται μετά από 100 ώρες χρήσης</a:t>
            </a:r>
          </a:p>
          <a:p>
            <a:r>
              <a:rPr lang="el-GR" sz="1800" dirty="0">
                <a:latin typeface="Cambria" panose="02040503050406030204" pitchFamily="18" charset="0"/>
                <a:ea typeface="Cambria" panose="02040503050406030204" pitchFamily="18" charset="0"/>
              </a:rPr>
              <a:t>Τιμή ψαριών – $1 ανά λίβρα.</a:t>
            </a:r>
          </a:p>
          <a:p>
            <a:r>
              <a:rPr lang="el-GR" sz="1800" dirty="0">
                <a:solidFill>
                  <a:srgbClr val="FF0000"/>
                </a:solidFill>
                <a:latin typeface="Cambria" panose="02040503050406030204" pitchFamily="18" charset="0"/>
                <a:ea typeface="Cambria" panose="02040503050406030204" pitchFamily="18" charset="0"/>
              </a:rPr>
              <a:t>Συνολικά έσοδα</a:t>
            </a:r>
            <a:r>
              <a:rPr lang="en-US" sz="1800" dirty="0">
                <a:solidFill>
                  <a:srgbClr val="FF0000"/>
                </a:solidFill>
                <a:latin typeface="Cambria" panose="02040503050406030204" pitchFamily="18" charset="0"/>
                <a:ea typeface="Cambria" panose="02040503050406030204" pitchFamily="18" charset="0"/>
              </a:rPr>
              <a:t> </a:t>
            </a:r>
            <a:r>
              <a:rPr lang="el-GR" sz="1800" dirty="0">
                <a:solidFill>
                  <a:srgbClr val="FF0000"/>
                </a:solidFill>
                <a:latin typeface="Cambria" panose="02040503050406030204" pitchFamily="18" charset="0"/>
                <a:ea typeface="Cambria" panose="02040503050406030204" pitchFamily="18" charset="0"/>
              </a:rPr>
              <a:t>– </a:t>
            </a:r>
            <a:r>
              <a:rPr lang="en-US" sz="1800" dirty="0">
                <a:solidFill>
                  <a:srgbClr val="FF0000"/>
                </a:solidFill>
                <a:latin typeface="Cambria" panose="02040503050406030204" pitchFamily="18" charset="0"/>
                <a:ea typeface="Cambria" panose="02040503050406030204" pitchFamily="18" charset="0"/>
              </a:rPr>
              <a:t>S</a:t>
            </a:r>
            <a:r>
              <a:rPr lang="el-GR" sz="1800" dirty="0">
                <a:solidFill>
                  <a:srgbClr val="FF0000"/>
                </a:solidFill>
                <a:latin typeface="Cambria" panose="02040503050406030204" pitchFamily="18" charset="0"/>
                <a:ea typeface="Cambria" panose="02040503050406030204" pitchFamily="18" charset="0"/>
              </a:rPr>
              <a:t> – </a:t>
            </a:r>
            <a:r>
              <a:rPr lang="en-US" sz="1800" dirty="0">
                <a:solidFill>
                  <a:srgbClr val="FF0000"/>
                </a:solidFill>
                <a:latin typeface="Cambria" panose="02040503050406030204" pitchFamily="18" charset="0"/>
                <a:ea typeface="Cambria" panose="02040503050406030204" pitchFamily="18" charset="0"/>
              </a:rPr>
              <a:t> </a:t>
            </a:r>
            <a:r>
              <a:rPr lang="el-GR" sz="1800" dirty="0">
                <a:solidFill>
                  <a:srgbClr val="FF0000"/>
                </a:solidFill>
                <a:latin typeface="Cambria" panose="02040503050406030204" pitchFamily="18" charset="0"/>
                <a:ea typeface="Cambria" panose="02040503050406030204" pitchFamily="18" charset="0"/>
              </a:rPr>
              <a:t>$1 Χ 25.000 λίβρες = $25.000</a:t>
            </a:r>
          </a:p>
          <a:p>
            <a:r>
              <a:rPr lang="el-GR" sz="1800" dirty="0">
                <a:solidFill>
                  <a:srgbClr val="FF0000"/>
                </a:solidFill>
                <a:latin typeface="Cambria" panose="02040503050406030204" pitchFamily="18" charset="0"/>
                <a:ea typeface="Cambria" panose="02040503050406030204" pitchFamily="18" charset="0"/>
              </a:rPr>
              <a:t>Αναπλήρωση διχτύων – $1.250 Χ 10 = $12.500</a:t>
            </a:r>
          </a:p>
          <a:p>
            <a:r>
              <a:rPr lang="en-US" sz="1800" dirty="0">
                <a:solidFill>
                  <a:srgbClr val="FF0000"/>
                </a:solidFill>
                <a:latin typeface="Cambria" panose="02040503050406030204" pitchFamily="18" charset="0"/>
                <a:ea typeface="Cambria" panose="02040503050406030204" pitchFamily="18" charset="0"/>
              </a:rPr>
              <a:t>Y (</a:t>
            </a:r>
            <a:r>
              <a:rPr lang="el-GR" sz="1800" dirty="0">
                <a:solidFill>
                  <a:srgbClr val="FF0000"/>
                </a:solidFill>
                <a:latin typeface="Cambria" panose="02040503050406030204" pitchFamily="18" charset="0"/>
                <a:ea typeface="Cambria" panose="02040503050406030204" pitchFamily="18" charset="0"/>
              </a:rPr>
              <a:t>Καθαρή εκροή) = $25.000 - $12.500 = $12.500</a:t>
            </a:r>
          </a:p>
          <a:p>
            <a:r>
              <a:rPr lang="en-US" sz="1800" dirty="0">
                <a:solidFill>
                  <a:srgbClr val="FF0000"/>
                </a:solidFill>
                <a:latin typeface="Cambria" panose="02040503050406030204" pitchFamily="18" charset="0"/>
                <a:ea typeface="Cambria" panose="02040503050406030204" pitchFamily="18" charset="0"/>
              </a:rPr>
              <a:t>W</a:t>
            </a:r>
            <a:r>
              <a:rPr lang="el-GR" sz="1800" dirty="0">
                <a:solidFill>
                  <a:srgbClr val="FF0000"/>
                </a:solidFill>
                <a:latin typeface="Cambria" panose="02040503050406030204" pitchFamily="18" charset="0"/>
                <a:ea typeface="Cambria" panose="02040503050406030204" pitchFamily="18" charset="0"/>
              </a:rPr>
              <a:t> </a:t>
            </a:r>
            <a:r>
              <a:rPr lang="en-US" sz="1800" dirty="0">
                <a:solidFill>
                  <a:srgbClr val="FF0000"/>
                </a:solidFill>
                <a:latin typeface="Cambria" panose="02040503050406030204" pitchFamily="18" charset="0"/>
                <a:ea typeface="Cambria" panose="02040503050406030204" pitchFamily="18" charset="0"/>
              </a:rPr>
              <a:t>=</a:t>
            </a:r>
            <a:r>
              <a:rPr lang="el-GR" sz="1800" dirty="0">
                <a:solidFill>
                  <a:srgbClr val="FF0000"/>
                </a:solidFill>
                <a:latin typeface="Cambria" panose="02040503050406030204" pitchFamily="18" charset="0"/>
                <a:ea typeface="Cambria" panose="02040503050406030204" pitchFamily="18" charset="0"/>
              </a:rPr>
              <a:t> 10 Χ 10 Χ 100 = </a:t>
            </a:r>
            <a:r>
              <a:rPr lang="en-US" sz="1800" dirty="0">
                <a:solidFill>
                  <a:srgbClr val="FF0000"/>
                </a:solidFill>
                <a:latin typeface="Cambria" panose="02040503050406030204" pitchFamily="18" charset="0"/>
                <a:ea typeface="Cambria" panose="02040503050406030204" pitchFamily="18" charset="0"/>
              </a:rPr>
              <a:t>$10.000 </a:t>
            </a:r>
          </a:p>
          <a:p>
            <a:r>
              <a:rPr lang="en-US" sz="1800" dirty="0">
                <a:solidFill>
                  <a:srgbClr val="FF0000"/>
                </a:solidFill>
                <a:latin typeface="Cambria" panose="02040503050406030204" pitchFamily="18" charset="0"/>
                <a:ea typeface="Cambria" panose="02040503050406030204" pitchFamily="18" charset="0"/>
              </a:rPr>
              <a:t>R</a:t>
            </a:r>
            <a:r>
              <a:rPr lang="el-GR" sz="1800" dirty="0">
                <a:solidFill>
                  <a:srgbClr val="FF0000"/>
                </a:solidFill>
                <a:latin typeface="Cambria" panose="02040503050406030204" pitchFamily="18" charset="0"/>
                <a:ea typeface="Cambria" panose="02040503050406030204" pitchFamily="18" charset="0"/>
              </a:rPr>
              <a:t> </a:t>
            </a:r>
            <a:r>
              <a:rPr lang="en-US" sz="1800" dirty="0">
                <a:solidFill>
                  <a:srgbClr val="FF0000"/>
                </a:solidFill>
                <a:latin typeface="Cambria" panose="02040503050406030204" pitchFamily="18" charset="0"/>
                <a:ea typeface="Cambria" panose="02040503050406030204" pitchFamily="18" charset="0"/>
              </a:rPr>
              <a:t>=</a:t>
            </a:r>
            <a:r>
              <a:rPr lang="el-GR" sz="1800" dirty="0">
                <a:solidFill>
                  <a:srgbClr val="FF0000"/>
                </a:solidFill>
                <a:latin typeface="Cambria" panose="02040503050406030204" pitchFamily="18" charset="0"/>
                <a:ea typeface="Cambria" panose="02040503050406030204" pitchFamily="18" charset="0"/>
              </a:rPr>
              <a:t> </a:t>
            </a:r>
            <a:r>
              <a:rPr lang="en-US" sz="1800" dirty="0">
                <a:solidFill>
                  <a:srgbClr val="FF0000"/>
                </a:solidFill>
                <a:latin typeface="Cambria" panose="02040503050406030204" pitchFamily="18" charset="0"/>
                <a:ea typeface="Cambria" panose="02040503050406030204" pitchFamily="18" charset="0"/>
              </a:rPr>
              <a:t>Y</a:t>
            </a:r>
            <a:r>
              <a:rPr lang="el-GR" sz="1800" dirty="0">
                <a:solidFill>
                  <a:srgbClr val="FF0000"/>
                </a:solidFill>
                <a:latin typeface="Cambria" panose="02040503050406030204" pitchFamily="18" charset="0"/>
                <a:ea typeface="Cambria" panose="02040503050406030204" pitchFamily="18" charset="0"/>
              </a:rPr>
              <a:t> </a:t>
            </a:r>
            <a:r>
              <a:rPr lang="en-US" sz="1800" dirty="0">
                <a:solidFill>
                  <a:srgbClr val="FF0000"/>
                </a:solidFill>
                <a:latin typeface="Cambria" panose="02040503050406030204" pitchFamily="18" charset="0"/>
                <a:ea typeface="Cambria" panose="02040503050406030204" pitchFamily="18" charset="0"/>
              </a:rPr>
              <a:t>-</a:t>
            </a:r>
            <a:r>
              <a:rPr lang="el-GR" sz="1800" dirty="0">
                <a:solidFill>
                  <a:srgbClr val="FF0000"/>
                </a:solidFill>
                <a:latin typeface="Cambria" panose="02040503050406030204" pitchFamily="18" charset="0"/>
                <a:ea typeface="Cambria" panose="02040503050406030204" pitchFamily="18" charset="0"/>
              </a:rPr>
              <a:t> </a:t>
            </a:r>
            <a:r>
              <a:rPr lang="en-US" sz="1800" dirty="0">
                <a:solidFill>
                  <a:srgbClr val="FF0000"/>
                </a:solidFill>
                <a:latin typeface="Cambria" panose="02040503050406030204" pitchFamily="18" charset="0"/>
                <a:ea typeface="Cambria" panose="02040503050406030204" pitchFamily="18" charset="0"/>
              </a:rPr>
              <a:t>W</a:t>
            </a:r>
            <a:r>
              <a:rPr lang="el-GR" sz="1800" dirty="0">
                <a:solidFill>
                  <a:srgbClr val="FF0000"/>
                </a:solidFill>
                <a:latin typeface="Cambria" panose="02040503050406030204" pitchFamily="18" charset="0"/>
                <a:ea typeface="Cambria" panose="02040503050406030204" pitchFamily="18" charset="0"/>
              </a:rPr>
              <a:t> </a:t>
            </a:r>
            <a:r>
              <a:rPr lang="en-US" sz="1800" dirty="0">
                <a:solidFill>
                  <a:srgbClr val="FF0000"/>
                </a:solidFill>
                <a:latin typeface="Cambria" panose="02040503050406030204" pitchFamily="18" charset="0"/>
                <a:ea typeface="Cambria" panose="02040503050406030204" pitchFamily="18" charset="0"/>
              </a:rPr>
              <a:t>=</a:t>
            </a:r>
            <a:r>
              <a:rPr lang="el-GR" sz="1800" dirty="0">
                <a:solidFill>
                  <a:srgbClr val="FF0000"/>
                </a:solidFill>
                <a:latin typeface="Cambria" panose="02040503050406030204" pitchFamily="18" charset="0"/>
                <a:ea typeface="Cambria" panose="02040503050406030204" pitchFamily="18" charset="0"/>
              </a:rPr>
              <a:t> </a:t>
            </a:r>
            <a:r>
              <a:rPr lang="en-US" sz="1800" dirty="0">
                <a:solidFill>
                  <a:srgbClr val="FF0000"/>
                </a:solidFill>
                <a:latin typeface="Cambria" panose="02040503050406030204" pitchFamily="18" charset="0"/>
                <a:ea typeface="Cambria" panose="02040503050406030204" pitchFamily="18" charset="0"/>
              </a:rPr>
              <a:t>12.500</a:t>
            </a:r>
            <a:r>
              <a:rPr lang="el-GR" sz="1800" dirty="0">
                <a:solidFill>
                  <a:srgbClr val="FF0000"/>
                </a:solidFill>
                <a:latin typeface="Cambria" panose="02040503050406030204" pitchFamily="18" charset="0"/>
                <a:ea typeface="Cambria" panose="02040503050406030204" pitchFamily="18" charset="0"/>
              </a:rPr>
              <a:t> </a:t>
            </a:r>
            <a:r>
              <a:rPr lang="en-US" sz="1800" dirty="0">
                <a:solidFill>
                  <a:srgbClr val="FF0000"/>
                </a:solidFill>
                <a:latin typeface="Cambria" panose="02040503050406030204" pitchFamily="18" charset="0"/>
                <a:ea typeface="Cambria" panose="02040503050406030204" pitchFamily="18" charset="0"/>
              </a:rPr>
              <a:t>-</a:t>
            </a:r>
            <a:r>
              <a:rPr lang="el-GR" sz="1800" dirty="0">
                <a:solidFill>
                  <a:srgbClr val="FF0000"/>
                </a:solidFill>
                <a:latin typeface="Cambria" panose="02040503050406030204" pitchFamily="18" charset="0"/>
                <a:ea typeface="Cambria" panose="02040503050406030204" pitchFamily="18" charset="0"/>
              </a:rPr>
              <a:t> </a:t>
            </a:r>
            <a:r>
              <a:rPr lang="en-US" sz="1800" dirty="0">
                <a:solidFill>
                  <a:srgbClr val="FF0000"/>
                </a:solidFill>
                <a:latin typeface="Cambria" panose="02040503050406030204" pitchFamily="18" charset="0"/>
                <a:ea typeface="Cambria" panose="02040503050406030204" pitchFamily="18" charset="0"/>
              </a:rPr>
              <a:t>10.000</a:t>
            </a:r>
            <a:r>
              <a:rPr lang="el-GR" sz="1800" dirty="0">
                <a:solidFill>
                  <a:srgbClr val="FF0000"/>
                </a:solidFill>
                <a:latin typeface="Cambria" panose="02040503050406030204" pitchFamily="18" charset="0"/>
                <a:ea typeface="Cambria" panose="02040503050406030204" pitchFamily="18" charset="0"/>
              </a:rPr>
              <a:t> </a:t>
            </a:r>
            <a:r>
              <a:rPr lang="en-US" sz="1800" dirty="0">
                <a:solidFill>
                  <a:srgbClr val="FF0000"/>
                </a:solidFill>
                <a:latin typeface="Cambria" panose="02040503050406030204" pitchFamily="18" charset="0"/>
                <a:ea typeface="Cambria" panose="02040503050406030204" pitchFamily="18" charset="0"/>
              </a:rPr>
              <a:t>=</a:t>
            </a:r>
            <a:r>
              <a:rPr lang="el-GR" sz="1800" dirty="0">
                <a:solidFill>
                  <a:srgbClr val="FF0000"/>
                </a:solidFill>
                <a:latin typeface="Cambria" panose="02040503050406030204" pitchFamily="18" charset="0"/>
                <a:ea typeface="Cambria" panose="02040503050406030204" pitchFamily="18" charset="0"/>
              </a:rPr>
              <a:t> $</a:t>
            </a:r>
            <a:r>
              <a:rPr lang="en-US" sz="1800" dirty="0">
                <a:solidFill>
                  <a:srgbClr val="FF0000"/>
                </a:solidFill>
                <a:latin typeface="Cambria" panose="02040503050406030204" pitchFamily="18" charset="0"/>
                <a:ea typeface="Cambria" panose="02040503050406030204" pitchFamily="18" charset="0"/>
              </a:rPr>
              <a:t>2.500</a:t>
            </a:r>
          </a:p>
          <a:p>
            <a:r>
              <a:rPr lang="en-US" sz="1800" dirty="0">
                <a:solidFill>
                  <a:srgbClr val="FF0000"/>
                </a:solidFill>
                <a:latin typeface="Cambria" panose="02040503050406030204" pitchFamily="18" charset="0"/>
                <a:ea typeface="Cambria" panose="02040503050406030204" pitchFamily="18" charset="0"/>
              </a:rPr>
              <a:t>K</a:t>
            </a:r>
            <a:r>
              <a:rPr lang="el-GR" sz="1800" dirty="0">
                <a:solidFill>
                  <a:srgbClr val="FF0000"/>
                </a:solidFill>
                <a:latin typeface="Cambria" panose="02040503050406030204" pitchFamily="18" charset="0"/>
                <a:ea typeface="Cambria" panose="02040503050406030204" pitchFamily="18" charset="0"/>
              </a:rPr>
              <a:t> </a:t>
            </a:r>
            <a:r>
              <a:rPr lang="en-US" sz="1800" dirty="0">
                <a:solidFill>
                  <a:srgbClr val="FF0000"/>
                </a:solidFill>
                <a:latin typeface="Cambria" panose="02040503050406030204" pitchFamily="18" charset="0"/>
                <a:ea typeface="Cambria" panose="02040503050406030204" pitchFamily="18" charset="0"/>
              </a:rPr>
              <a:t>=</a:t>
            </a:r>
            <a:r>
              <a:rPr lang="el-GR" sz="1800" dirty="0">
                <a:solidFill>
                  <a:srgbClr val="FF0000"/>
                </a:solidFill>
                <a:latin typeface="Cambria" panose="02040503050406030204" pitchFamily="18" charset="0"/>
                <a:ea typeface="Cambria" panose="02040503050406030204" pitchFamily="18" charset="0"/>
              </a:rPr>
              <a:t> </a:t>
            </a:r>
            <a:r>
              <a:rPr lang="en-US" sz="1800" dirty="0">
                <a:solidFill>
                  <a:srgbClr val="FF0000"/>
                </a:solidFill>
                <a:latin typeface="Cambria" panose="02040503050406030204" pitchFamily="18" charset="0"/>
                <a:ea typeface="Cambria" panose="02040503050406030204" pitchFamily="18" charset="0"/>
              </a:rPr>
              <a:t>10</a:t>
            </a:r>
            <a:r>
              <a:rPr lang="el-GR" sz="1800" dirty="0">
                <a:solidFill>
                  <a:srgbClr val="FF0000"/>
                </a:solidFill>
                <a:latin typeface="Cambria" panose="02040503050406030204" pitchFamily="18" charset="0"/>
                <a:ea typeface="Cambria" panose="02040503050406030204" pitchFamily="18" charset="0"/>
              </a:rPr>
              <a:t> </a:t>
            </a:r>
            <a:r>
              <a:rPr lang="en-US" sz="1800" dirty="0">
                <a:solidFill>
                  <a:srgbClr val="FF0000"/>
                </a:solidFill>
                <a:latin typeface="Cambria" panose="02040503050406030204" pitchFamily="18" charset="0"/>
                <a:ea typeface="Cambria" panose="02040503050406030204" pitchFamily="18" charset="0"/>
              </a:rPr>
              <a:t>X</a:t>
            </a:r>
            <a:r>
              <a:rPr lang="el-GR" sz="1800" dirty="0">
                <a:solidFill>
                  <a:srgbClr val="FF0000"/>
                </a:solidFill>
                <a:latin typeface="Cambria" panose="02040503050406030204" pitchFamily="18" charset="0"/>
                <a:ea typeface="Cambria" panose="02040503050406030204" pitchFamily="18" charset="0"/>
              </a:rPr>
              <a:t> </a:t>
            </a:r>
            <a:r>
              <a:rPr lang="en-US" sz="1800" dirty="0">
                <a:solidFill>
                  <a:srgbClr val="FF0000"/>
                </a:solidFill>
                <a:latin typeface="Cambria" panose="02040503050406030204" pitchFamily="18" charset="0"/>
                <a:ea typeface="Cambria" panose="02040503050406030204" pitchFamily="18" charset="0"/>
              </a:rPr>
              <a:t>$1.250</a:t>
            </a:r>
            <a:r>
              <a:rPr lang="el-GR" sz="1800" dirty="0">
                <a:solidFill>
                  <a:srgbClr val="FF0000"/>
                </a:solidFill>
                <a:latin typeface="Cambria" panose="02040503050406030204" pitchFamily="18" charset="0"/>
                <a:ea typeface="Cambria" panose="02040503050406030204" pitchFamily="18" charset="0"/>
              </a:rPr>
              <a:t> </a:t>
            </a:r>
            <a:r>
              <a:rPr lang="en-US" sz="1800" dirty="0">
                <a:solidFill>
                  <a:srgbClr val="FF0000"/>
                </a:solidFill>
                <a:latin typeface="Cambria" panose="02040503050406030204" pitchFamily="18" charset="0"/>
                <a:ea typeface="Cambria" panose="02040503050406030204" pitchFamily="18" charset="0"/>
              </a:rPr>
              <a:t>=</a:t>
            </a:r>
            <a:r>
              <a:rPr lang="el-GR" sz="1800" dirty="0">
                <a:solidFill>
                  <a:srgbClr val="FF0000"/>
                </a:solidFill>
                <a:latin typeface="Cambria" panose="02040503050406030204" pitchFamily="18" charset="0"/>
                <a:ea typeface="Cambria" panose="02040503050406030204" pitchFamily="18" charset="0"/>
              </a:rPr>
              <a:t> $</a:t>
            </a:r>
            <a:r>
              <a:rPr lang="en-US" sz="1800" dirty="0">
                <a:solidFill>
                  <a:srgbClr val="FF0000"/>
                </a:solidFill>
                <a:latin typeface="Cambria" panose="02040503050406030204" pitchFamily="18" charset="0"/>
                <a:ea typeface="Cambria" panose="02040503050406030204" pitchFamily="18" charset="0"/>
              </a:rPr>
              <a:t>12.500</a:t>
            </a:r>
          </a:p>
          <a:p>
            <a:r>
              <a:rPr lang="en-US" sz="1800" dirty="0">
                <a:solidFill>
                  <a:srgbClr val="FF0000"/>
                </a:solidFill>
                <a:latin typeface="Cambria" panose="02040503050406030204" pitchFamily="18" charset="0"/>
                <a:ea typeface="Cambria" panose="02040503050406030204" pitchFamily="18" charset="0"/>
              </a:rPr>
              <a:t>r</a:t>
            </a:r>
            <a:r>
              <a:rPr lang="el-GR" sz="1800" dirty="0">
                <a:solidFill>
                  <a:srgbClr val="FF0000"/>
                </a:solidFill>
                <a:latin typeface="Cambria" panose="02040503050406030204" pitchFamily="18" charset="0"/>
                <a:ea typeface="Cambria" panose="02040503050406030204" pitchFamily="18" charset="0"/>
              </a:rPr>
              <a:t> </a:t>
            </a:r>
            <a:r>
              <a:rPr lang="en-US" sz="1800" dirty="0">
                <a:solidFill>
                  <a:srgbClr val="FF0000"/>
                </a:solidFill>
                <a:latin typeface="Cambria" panose="02040503050406030204" pitchFamily="18" charset="0"/>
                <a:ea typeface="Cambria" panose="02040503050406030204" pitchFamily="18" charset="0"/>
              </a:rPr>
              <a:t>=</a:t>
            </a:r>
            <a:r>
              <a:rPr lang="el-GR" sz="1800" dirty="0">
                <a:solidFill>
                  <a:srgbClr val="FF0000"/>
                </a:solidFill>
                <a:latin typeface="Cambria" panose="02040503050406030204" pitchFamily="18" charset="0"/>
                <a:ea typeface="Cambria" panose="02040503050406030204" pitchFamily="18" charset="0"/>
              </a:rPr>
              <a:t> </a:t>
            </a:r>
            <a:r>
              <a:rPr lang="en-US" sz="1800" dirty="0">
                <a:solidFill>
                  <a:srgbClr val="FF0000"/>
                </a:solidFill>
                <a:latin typeface="Cambria" panose="02040503050406030204" pitchFamily="18" charset="0"/>
                <a:ea typeface="Cambria" panose="02040503050406030204" pitchFamily="18" charset="0"/>
              </a:rPr>
              <a:t>R/K</a:t>
            </a:r>
            <a:r>
              <a:rPr lang="el-GR" sz="1800" dirty="0">
                <a:solidFill>
                  <a:srgbClr val="FF0000"/>
                </a:solidFill>
                <a:latin typeface="Cambria" panose="02040503050406030204" pitchFamily="18" charset="0"/>
                <a:ea typeface="Cambria" panose="02040503050406030204" pitchFamily="18" charset="0"/>
              </a:rPr>
              <a:t> </a:t>
            </a:r>
            <a:r>
              <a:rPr lang="en-US" sz="1800" dirty="0">
                <a:solidFill>
                  <a:srgbClr val="FF0000"/>
                </a:solidFill>
                <a:latin typeface="Cambria" panose="02040503050406030204" pitchFamily="18" charset="0"/>
                <a:ea typeface="Cambria" panose="02040503050406030204" pitchFamily="18" charset="0"/>
              </a:rPr>
              <a:t>=</a:t>
            </a:r>
            <a:r>
              <a:rPr lang="el-GR" sz="1800" dirty="0">
                <a:solidFill>
                  <a:srgbClr val="FF0000"/>
                </a:solidFill>
                <a:latin typeface="Cambria" panose="02040503050406030204" pitchFamily="18" charset="0"/>
                <a:ea typeface="Cambria" panose="02040503050406030204" pitchFamily="18" charset="0"/>
              </a:rPr>
              <a:t> </a:t>
            </a:r>
            <a:r>
              <a:rPr lang="en-US" sz="1800" dirty="0">
                <a:solidFill>
                  <a:srgbClr val="FF0000"/>
                </a:solidFill>
                <a:latin typeface="Cambria" panose="02040503050406030204" pitchFamily="18" charset="0"/>
                <a:ea typeface="Cambria" panose="02040503050406030204" pitchFamily="18" charset="0"/>
              </a:rPr>
              <a:t>2.500/12.500</a:t>
            </a:r>
            <a:r>
              <a:rPr lang="el-GR" sz="1800" dirty="0">
                <a:solidFill>
                  <a:srgbClr val="FF0000"/>
                </a:solidFill>
                <a:latin typeface="Cambria" panose="02040503050406030204" pitchFamily="18" charset="0"/>
                <a:ea typeface="Cambria" panose="02040503050406030204" pitchFamily="18" charset="0"/>
              </a:rPr>
              <a:t> </a:t>
            </a:r>
            <a:r>
              <a:rPr lang="en-US" sz="1800" dirty="0">
                <a:solidFill>
                  <a:srgbClr val="FF0000"/>
                </a:solidFill>
                <a:latin typeface="Cambria" panose="02040503050406030204" pitchFamily="18" charset="0"/>
                <a:ea typeface="Cambria" panose="02040503050406030204" pitchFamily="18" charset="0"/>
              </a:rPr>
              <a:t>=</a:t>
            </a:r>
            <a:r>
              <a:rPr lang="el-GR" sz="1800" dirty="0">
                <a:solidFill>
                  <a:srgbClr val="FF0000"/>
                </a:solidFill>
                <a:latin typeface="Cambria" panose="02040503050406030204" pitchFamily="18" charset="0"/>
                <a:ea typeface="Cambria" panose="02040503050406030204" pitchFamily="18" charset="0"/>
              </a:rPr>
              <a:t> </a:t>
            </a:r>
            <a:r>
              <a:rPr lang="en-US" sz="1800" dirty="0">
                <a:solidFill>
                  <a:srgbClr val="FF0000"/>
                </a:solidFill>
                <a:latin typeface="Cambria" panose="02040503050406030204" pitchFamily="18" charset="0"/>
                <a:ea typeface="Cambria" panose="02040503050406030204" pitchFamily="18" charset="0"/>
              </a:rPr>
              <a:t>20%</a:t>
            </a:r>
            <a:endParaRPr lang="el-GR" sz="1800" dirty="0">
              <a:latin typeface="Cambria" panose="02040503050406030204" pitchFamily="18" charset="0"/>
              <a:ea typeface="Cambria" panose="02040503050406030204" pitchFamily="18" charset="0"/>
            </a:endParaRPr>
          </a:p>
          <a:p>
            <a:endParaRPr lang="en-GB" sz="18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790612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5912</TotalTime>
  <Words>3009</Words>
  <Application>Microsoft Office PowerPoint</Application>
  <PresentationFormat>Ευρεία οθόνη</PresentationFormat>
  <Paragraphs>372</Paragraphs>
  <Slides>28</Slides>
  <Notes>0</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2</vt:i4>
      </vt:variant>
      <vt:variant>
        <vt:lpstr>Τίτλοι διαφανειών</vt:lpstr>
      </vt:variant>
      <vt:variant>
        <vt:i4>28</vt:i4>
      </vt:variant>
    </vt:vector>
  </HeadingPairs>
  <TitlesOfParts>
    <vt:vector size="36" baseType="lpstr">
      <vt:lpstr>Aptos</vt:lpstr>
      <vt:lpstr>Aptos Display</vt:lpstr>
      <vt:lpstr>Arial</vt:lpstr>
      <vt:lpstr>Calibri</vt:lpstr>
      <vt:lpstr>Cambria</vt:lpstr>
      <vt:lpstr>Cambria Math</vt:lpstr>
      <vt:lpstr>Office Theme</vt:lpstr>
      <vt:lpstr>Θέμα του Office</vt:lpstr>
      <vt:lpstr>Συγκριτικό Πλεονέκτημα  (Comparative Advantage)</vt:lpstr>
      <vt:lpstr>Συγκριτικό Πλεονέκτημα - Παράδειγμα</vt:lpstr>
      <vt:lpstr>Πορτογαλία -  όριο παραγωγικών δυνατοτήτων</vt:lpstr>
      <vt:lpstr>Πορτογαλία -  όριο παραγωγικών δυνατοτήτων</vt:lpstr>
      <vt:lpstr>Αγγλία</vt:lpstr>
      <vt:lpstr>Η Πορτογαλία έχει το απόλυτο πλεονέκτημα παραγωγής</vt:lpstr>
      <vt:lpstr>Ελεύθερο εμπόριο</vt:lpstr>
      <vt:lpstr>Η συμφωνία καθορίζει τα επιμέρους κέρδη</vt:lpstr>
      <vt:lpstr>Ειδίκευση και εμπορικά κέρδη</vt:lpstr>
      <vt:lpstr> Χαρακτηριστικά του υποδείγματος </vt:lpstr>
      <vt:lpstr>Παραγωγή συνολικού προϊόντος και πλεονάσματος (surplus product)</vt:lpstr>
      <vt:lpstr>Η διεθνής ανταλλαγή και το πλεόνασμα</vt:lpstr>
      <vt:lpstr>Η διεθνής ανταλλαγή και το πλεόνασμα</vt:lpstr>
      <vt:lpstr>Σύγκρουση μεταξύ κοινωνικών τάξεων σε διαφορετικές χώρες</vt:lpstr>
      <vt:lpstr>Πολιτική Οικονομία –  Τα κέρδη του εμπορίου δεν πηγαίνουν ισομερώς προς όλους</vt:lpstr>
      <vt:lpstr>Το πλεόνασμα και η οικονομική ευημερία των παραγωγών – Αντικρουόμενα συμφέροντα</vt:lpstr>
      <vt:lpstr>Πλεόνασμα (surplus product) και σύγκρουση (conflict)</vt:lpstr>
      <vt:lpstr>Πλεόνασμα και μεταβολή</vt:lpstr>
      <vt:lpstr>Οικονομικές τάξεις</vt:lpstr>
      <vt:lpstr>Ταξικές σχέσεις</vt:lpstr>
      <vt:lpstr>Παρουσίαση του PowerPoint</vt:lpstr>
      <vt:lpstr>Η συγκέντρωση της ιδιοκτησίας κεφαλαιουχικών αγαθών (ΗΠΑ, 2010)</vt:lpstr>
      <vt:lpstr>Πηγές εισοδήματος Αμερικανών φορολογούμενων, 2011</vt:lpstr>
      <vt:lpstr>Το κέρδος ο βασικός μοχλός της οικονομίας</vt:lpstr>
      <vt:lpstr>Κεφάλαιο και καπιταλιστικά κέρδη</vt:lpstr>
      <vt:lpstr>Καπιταλιστική Παραγωγή και Κέρδη</vt:lpstr>
      <vt:lpstr>Υπολογίζοντας το ποσοστό κέρδους</vt:lpstr>
      <vt:lpstr>«Ο καλός Βακαλάος»</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Constantinos Repapis</dc:creator>
  <cp:lastModifiedBy>Christos Pierros</cp:lastModifiedBy>
  <cp:revision>51</cp:revision>
  <dcterms:created xsi:type="dcterms:W3CDTF">2024-04-03T12:23:50Z</dcterms:created>
  <dcterms:modified xsi:type="dcterms:W3CDTF">2026-03-14T19:38:52Z</dcterms:modified>
</cp:coreProperties>
</file>