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484" r:id="rId3"/>
    <p:sldId id="43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5" r:id="rId24"/>
    <p:sldId id="496" r:id="rId25"/>
    <p:sldId id="497" r:id="rId26"/>
    <p:sldId id="498" r:id="rId27"/>
    <p:sldId id="499" r:id="rId28"/>
  </p:sldIdLst>
  <p:sldSz cx="10691813" cy="7559675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" userDrawn="1">
          <p15:clr>
            <a:srgbClr val="A4A3A4"/>
          </p15:clr>
        </p15:guide>
        <p15:guide id="2" orient="horz" pos="4589" userDrawn="1">
          <p15:clr>
            <a:srgbClr val="A4A3A4"/>
          </p15:clr>
        </p15:guide>
        <p15:guide id="3" orient="horz" pos="893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ΡΣΕΝΗΣ ΣΠΥΡΙΔΩΝ" initials="ΑΣ" lastIdx="3" clrIdx="0">
    <p:extLst>
      <p:ext uri="{19B8F6BF-5375-455C-9EA6-DF929625EA0E}">
        <p15:presenceInfo xmlns:p15="http://schemas.microsoft.com/office/powerpoint/2012/main" userId="S::ARSENIS.SPYROS@nbg.gr::58f90e94-65e5-4088-aff8-ae30d6a4ae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29A"/>
    <a:srgbClr val="303D69"/>
    <a:srgbClr val="30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102"/>
      </p:cViewPr>
      <p:guideLst>
        <p:guide orient="horz" pos="221"/>
        <p:guide orient="horz" pos="4589"/>
        <p:guide orient="horz" pos="89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179D-2878-490F-806E-4768797DB5BF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DB35-ADA3-4C7F-8CB3-1221A79C17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3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A01AE-71D8-4BA5-B7D2-EA160B96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8DAFAAA-7397-4399-B20E-EE2469E6F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62F47C-926F-460E-A83D-B6D0DD71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00800F-F920-47BA-8CF2-1B06DB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EF56E1-F073-4D90-BF5A-12024DE3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63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7D800-0E31-4F74-B5CC-8FA15AE2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3FE0DCD-C8DE-4172-A4C4-FEE301103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F1A6CD-3DD5-420D-8A0B-CAC0F7B5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14EA75-0FE7-4BB2-AF8C-5B61A42A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374011-E005-4596-9C8F-B6592127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7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C5C0E32-3094-4D25-8A6E-B275AE26C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311AE4-50A8-4642-B1FB-F4D5D7078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A0681-981F-4674-B467-2B46E664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0DF6FE-FA18-430D-80B3-1B2F1AFC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4F9AA6-70A1-4E84-95B5-FEC5411E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27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97544-1080-42D4-9DE8-D9A2BFFF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6282D-F9F8-4C57-82D6-244EF00E5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33D684-79B1-4215-885F-70858B09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A2BC5B-DDA2-4AEA-A482-29491B38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188497-A6AE-4CBD-9F79-BE41997C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7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679A7B-EB31-42F8-9533-FDE76BD8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E6D8A6-FD59-4D1A-8D88-A6E3A295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F5D70F-3CE2-4D7C-969B-B7A58F57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C56B27-DBFD-4A2E-BE81-133E908E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954804-C231-4C41-937C-C23C207F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8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87E9F0-2C5E-4D4D-914D-4E4D5FD8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8DB2E4-63B1-4A03-BA0B-F1D3F0D27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6EE1B4-9D2A-4147-A8D4-79F9537D3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1D9E13-C5DD-4E22-9E59-9B5BD0DD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B7AFF3-9DFE-4527-9C2A-457F40BF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BA1260-9CD2-4A68-99AA-C0CD8631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1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D950B1-7DE2-4843-82A8-B8262096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0732D1-195F-424E-8909-6F0CA471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66213A-1948-4FAB-A76C-C465EA37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DBBAE0A-F821-4E08-93FB-95F29F17F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544511-0520-4BDE-8C0B-0499649A3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38F0905-1FE1-43C2-BB4F-D5FB422F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DDF5AE7-EB2D-426C-B6FB-69C649B7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B327E90-3E92-4AD0-A32D-A0518285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6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DD1BEB-ABB2-4909-AC59-68724E0F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FBF0B3E-4B7C-4E5D-A92F-78ABDC14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1B2CF8C-FB81-434C-83AD-78E13CF6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741F60-0273-4035-8974-A631D903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0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414D281-4D11-4E36-891D-33B9ABEB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3B1F00-66B4-45B0-89E4-D5E28E4F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C5CB1C-5C7A-41FE-861B-DEB94B42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3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2B2BA0-4804-41C4-937F-EB5BAE4F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D9F8AD-D32B-4F82-9E9F-DECF2404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5763F4-0B0C-4E6B-A6A0-42BDDAE31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A22A77-2AE4-48DA-BA55-AD62B47A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5DEAC6-D5AE-4E25-B628-88EF96A7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024020-1AB9-409A-B4BF-1B0A303A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2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03116-80AC-4790-8D43-6F7B8FA4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292FF0E-D29C-4670-A45A-4929773DC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6C01EE-DE21-4E6B-8F0D-97583332B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8C5827-8C05-4C82-8409-94A4F98B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B0FC2F-D7A8-4B35-B4D1-DDE7C98A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42947A-CA2B-4C75-A2F9-F30EA8C1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04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55DA118-6D75-4AC8-965E-0AF6D087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1FCF19-E671-4DD7-993E-1C4EFBD2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DB8E3E-83C8-422D-BEEF-492F4F3C4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37E4-1976-4959-BCDF-478B4873A217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1F32B4-A8A4-4302-BAFD-B2557F171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11BF7D-D2C4-44C8-98F0-39246F109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EF41-121D-4CAE-AC05-99BAC66836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8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64471"/>
            <a:ext cx="10691812" cy="81191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78315"/>
            <a:ext cx="10691812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62538"/>
            <a:ext cx="10691812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2ED546E-2FFC-4E3D-8DE3-524AF527B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271" y="-12700"/>
            <a:ext cx="10789920" cy="760701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09CC6B6-C540-42AC-AD83-FC2EFD23D119}"/>
              </a:ext>
            </a:extLst>
          </p:cNvPr>
          <p:cNvSpPr/>
          <p:nvPr/>
        </p:nvSpPr>
        <p:spPr>
          <a:xfrm>
            <a:off x="846162" y="3445901"/>
            <a:ext cx="9507802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200" b="1" dirty="0">
                <a:solidFill>
                  <a:srgbClr val="303F6A"/>
                </a:solidFill>
              </a:rPr>
              <a:t>Χρηματοδότηση Νεοφυούς Επιχειρηματικότητας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03F6A"/>
                </a:solidFill>
              </a:rPr>
              <a:t>Εφαρμοσμένη Οικονομική Νεοφυών Εταιρειών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400" b="1" dirty="0">
              <a:solidFill>
                <a:srgbClr val="303F6A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03F6A"/>
                </a:solidFill>
              </a:rPr>
              <a:t>7</a:t>
            </a:r>
            <a:r>
              <a:rPr lang="el-GR" sz="2400" b="1" baseline="30000" dirty="0">
                <a:solidFill>
                  <a:srgbClr val="303F6A"/>
                </a:solidFill>
              </a:rPr>
              <a:t>ο</a:t>
            </a:r>
            <a:r>
              <a:rPr lang="el-GR" sz="2400" b="1" dirty="0">
                <a:solidFill>
                  <a:srgbClr val="303F6A"/>
                </a:solidFill>
              </a:rPr>
              <a:t> Μάθημα: Ηλεκτρονικό Εμπόριο</a:t>
            </a:r>
            <a:endParaRPr lang="en-US" sz="2400" dirty="0">
              <a:solidFill>
                <a:srgbClr val="303F6A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2675679-5E04-4B10-B15D-219E2E347BE8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6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διαφοροποίηση των προϊόντων ή υπηρεσιών μπορεί να είναι: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Ουσιαστική, λόγω διαφορών στα τεχνικά χαρακτηριστικά των προϊόντων.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Δευτερεύουσα, όταν επιτυγχάνεται με αλλαγές στη συσκευασία ή με τη διεξαγωγή μιας πετυχημένης διαφημιστικής εκστρατείας.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Χαρακτηριστικό παράδειγμα δευτερεύουσας διαφοροποίησης είναι τα κινητά τηλέφωνα </a:t>
            </a: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529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Αγορά διαφοροποιημένων προϊόντων (2)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107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Πόλεμος τιμών</a:t>
            </a:r>
            <a:endParaRPr lang="el-GR" sz="2400" b="1" dirty="0">
              <a:solidFill>
                <a:srgbClr val="303F6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D93A3-63BC-4049-89BC-9E5A1009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37" y="3457655"/>
            <a:ext cx="4840292" cy="27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52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Πόλεμος τιμών (2)</a:t>
            </a:r>
            <a:endParaRPr lang="el-GR" sz="2400" b="1" dirty="0">
              <a:solidFill>
                <a:srgbClr val="303F6A"/>
              </a:solidFill>
            </a:endParaRPr>
          </a:p>
        </p:txBody>
      </p:sp>
      <p:pic>
        <p:nvPicPr>
          <p:cNvPr id="5" name="Picture 1028">
            <a:extLst>
              <a:ext uri="{FF2B5EF4-FFF2-40B4-BE49-F238E27FC236}">
                <a16:creationId xmlns:a16="http://schemas.microsoft.com/office/drawing/2014/main" id="{4A6288F6-D609-4DB3-919F-C663E6B0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3" y="2274700"/>
            <a:ext cx="10560797" cy="49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8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Κατανόηση του επιχειρησιακού περιβάλλοντος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ανάλυση των πελατών : για ποιο λόγο οι πελάτες αγοράζουν (ή δεν αγοράζουν) το προϊόν μιας εταιρίας.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Δημιουργίας φθηνότερης εκδοχής προϊόντων παράλληλα με τη διατήρηση των παλαιών ακριβότερων εκδόσεων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b="1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Δημοσιοποίηση της στρατηγικής που ακολουθείται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. 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Οι εταιρίες που έχουν σημαντικά πλεονεκτήματα (κόστους, …) – τα οποία και τους επιτρέπουν να μειώσουν σημαντικά τις τιμές τους – συνήθως φροντίζουν να τα κοινοποιούν στους ανταγωνιστές τους.  </a:t>
            </a: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52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Πόλεμος τιμών (3)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0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Επ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ιχείρηση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ρος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επ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ιχείρηση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(Business-to-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Βusiness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electronic commerce-B2B).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Επ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ιχείρηση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ρος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κατανα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λωτή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(Business-to-Consumer electronic commerce-B2C).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Κατανα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λωτή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π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ρος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κατανα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λωτή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(Customer-to-Customer-C2C).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Κράτος προς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πιχείρηση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Government-to-Business-G2B).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Κράτος προς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K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αταναλωτή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– πολίτη 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Government-to-Consumer-G2C).</a:t>
            </a:r>
          </a:p>
          <a:p>
            <a:pPr marL="457200" lvl="7"/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79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Τύποι συναλλαγών ηλεκτρονικού εμπορίου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5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3542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Συναλλαγή ελεγχόμενη από τον πωλητή.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Συναλλαγή ελεγχόμενη από τον αγοραστή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(μειοδοτικοί ηλεκτρονικοί διαγωνισμοί).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Συναλλαγή ελεγχόμενη από μεσάζοντα</a:t>
            </a:r>
          </a:p>
          <a:p>
            <a:pPr marL="457200" lvl="7"/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3642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Μοντέλα συναλλαγών </a:t>
            </a:r>
            <a:r>
              <a:rPr lang="en-US" altLang="el-GR" sz="2400" b="1" dirty="0">
                <a:solidFill>
                  <a:srgbClr val="303F6A"/>
                </a:solidFill>
              </a:rPr>
              <a:t>B2B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2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ύπαρξη μεσαζόντων στο διαδίκτυο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μειωνεί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την αβεβαιότητα των καταναλωτών.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 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Παράδειγμα: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e-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Bay</a:t>
            </a:r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CosmoOne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Hellas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08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Μοντέλα συναλλαγών και μεσάζοντες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5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212027"/>
            <a:ext cx="92899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συμπεριφορά των αγοραστών διαφέρει όταν αντιπροσωπεύουν μια επιχείρηση.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 στόχος των επιχειρήσεων είναι να αγοράσουν. Σπάνια αναζητούν άσκοπα πληροφορίες για προϊόντα.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Οι επιχειρήσεις είναι απαιτητικοί πελάτες, γνωρίζουν ανάγκες τους και την τεχνολογία που θα ικανοποιήσει αυτές τις ανάγκες.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Σπάνια ικανοποιούνται από απλά διαφημιστικά μηνύματα τα οποία προσελκύουν τους απλούς καταναλωτές.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4932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Ποια η διαφορά μεταξύ B2B και Β2C;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Σημαντικό είναι η ιστοσελίδα να αναφέρει σύντομα και καθαρά, τι είναι το προϊόν, ποια είναι η χρήση του και γιατί είναι πιθανόν να ενδιαφέρει τον πελάτη.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Για περιπτώσεις αγοράς ακριβού εξοπλισμού η ιστοσελίδα πρέπει να απευθύνεται και να απαντάει στις ανάγκες όλων των ενδιαφερομένων πλευρών.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Οι πωλήσεις ακριβού εξοπλισμού αποτελούνται από πολλαπλά στάδια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αγορά ακριβού εξοπλισμού σπάνια αποτελεί απόφαση ενός και μόνου ατόμου.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Οι επιχειρήσεις κάνουν μαζικές αγορές απαιτώντας ταυτόχρονα καλύτερες τιμές.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Επομένως, μια ιστοσελίδα B2B πρέπει να ικανοποιεί το κριτήριο της διαφορετικής κοστολόγησης για μαζικές αγορές.  </a:t>
            </a: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348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Ποια η διαφορά μεταξύ B2B και Β2C;</a:t>
            </a:r>
            <a:r>
              <a:rPr lang="en-US" altLang="el-GR" sz="2400" b="1" dirty="0">
                <a:solidFill>
                  <a:srgbClr val="303F6A"/>
                </a:solidFill>
              </a:rPr>
              <a:t> (2)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Το κύριο πρόβλημα στη εξάπλωση του ηλεκτρονικού εμπορίου είναι η έλλειψη υποδομών και η χαμηλή πληθυσμιακή διείσδυση των νέων τεχνολογιών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49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Προβλήματα του ηλεκτρονικού εμπορίου</a:t>
            </a:r>
            <a:endParaRPr lang="el-GR" sz="2400" b="1" dirty="0">
              <a:solidFill>
                <a:srgbClr val="303F6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33A1F-BCA9-41CC-82A4-324A273CD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7" t="30352" r="71131" b="9534"/>
          <a:stretch/>
        </p:blipFill>
        <p:spPr>
          <a:xfrm>
            <a:off x="3536061" y="3595110"/>
            <a:ext cx="5070764" cy="41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25548" y="2195923"/>
            <a:ext cx="92407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endParaRPr lang="el-GR" alt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endParaRPr lang="el-GR" alt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alt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Τα μοντέλα της αγοράς πληροφοριακών αγαθών</a:t>
            </a:r>
          </a:p>
          <a:p>
            <a:pPr marL="457200" lvl="7"/>
            <a:endParaRPr lang="el-GR" alt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alt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Το μοντέλο επιχειρηματικότητας του ηλεκτρονικού εμπορίου</a:t>
            </a:r>
          </a:p>
          <a:p>
            <a:pPr marL="457200" lvl="7"/>
            <a:endParaRPr lang="el-GR" alt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alt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Τύπους ηλεκτρονικού εμπορίου </a:t>
            </a:r>
          </a:p>
          <a:p>
            <a:pPr marL="457200" lvl="7"/>
            <a:endParaRPr lang="el-GR" alt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alt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Προβλήματα ηλεκτρονικού εμπορίου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50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Τι θα εξετάσουμε;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1.     Η ασφάλεια των συναλλαγών.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2.     Η ασυμμετρία των πληροφοριών.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3.     Η διανομή των μη ηλεκτρονικών αγαθών.</a:t>
            </a:r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49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Προβλήματα του ηλεκτρονικού εμπορίου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9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Οι απάτες συχνά αφορούν αφαίρεση στοιχείων τόσο σε επίπεδο επιχείρησης (με διείσδυση στο πληροφοριακό σύστημά της επιχείρησης), όσο και σε επίπεδο καταναλωτών.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Κακόβουλη χρήση του υπολογιστή από τρίτους (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Zombie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PC, αποθήκευση αρχείων, κτλ.).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Σημαντική αύξηση της ηλεκτρονικής εγκληματικότητας με χρήση ιών και δούρειων ίππων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321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Ασφάλεια συναλλαγών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b="1" dirty="0">
                <a:solidFill>
                  <a:srgbClr val="303F6A"/>
                </a:solidFill>
              </a:rPr>
              <a:t>Phishing</a:t>
            </a:r>
            <a:endParaRPr lang="el-GR" sz="2400" b="1" dirty="0">
              <a:solidFill>
                <a:srgbClr val="303F6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1BF41-C192-42FF-8A83-C60DD71E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0" t="36057" r="70616" b="14996"/>
          <a:stretch/>
        </p:blipFill>
        <p:spPr>
          <a:xfrm>
            <a:off x="2383617" y="2101309"/>
            <a:ext cx="7521285" cy="4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Χειραγώγηση, προσπάθεια επηρεασμού και εξαπάτησης ατόμων ώστε να παρέχουν πληροφορίες ή να εκτελούν πράξεις που θέτουν σε κίνδυνο την ασφάλεια ενός πληροφοριακού συστήματος. 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Σε μια έρευνα που προκάλεσε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αίσθηση,το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90% των εργαζομένων στον σιδηροδρομικό σταθμό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Waterloo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του Λονδίνου έδωσε τον κωδικό πρόσβασής τους.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«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dumpster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diving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».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Το 2005 η Αρχή Προστασίας Προσωπικών Δεδομένων επέβαλε πρόστιμα σε δύο ελληνικές τράπεζες 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b="1" dirty="0">
                <a:solidFill>
                  <a:srgbClr val="303F6A"/>
                </a:solidFill>
              </a:rPr>
              <a:t>Social Engineering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2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Μεγάλη ποικιλία μεθόδων πληρωμής.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Πληρωμές με πιστωτικές κάρτες 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Αντικαταβολή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Έμβασμα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Ηλεκτρονικές υπηρεσίες πληρωμής έχουν αναπτυχθεί, οι οποίες βασίζονται: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Στην ολοκλήρωση της συναλλαγής σε δύο φάσεις. (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PayPal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του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eBay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)</a:t>
            </a: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Στον περιορισμό του διαθέσιμου ποσού πίστωσης. ( χρεωστικές κάρτες) 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800100" lvl="7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Πιστωτικές κάρτες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2980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Ασφάλεια πληρωμών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3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 πωλητής έχει περισσότερες πληροφορίες από τον αγοραστή σχετικά με το προϊόν.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e-Bay, User Agreement: «[…] eBay has no control over the quality, safety or legality of the items advertised, the truth or accuracy of the listings or the ability of sellers to sell items».</a:t>
            </a:r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endParaRPr lang="en-US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eBay Feedback Forum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363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Ασυμμετρία πληροφοριών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6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παράδοσή μέσω ταχυδρομικής αποστολής υπόκειται σε καθυστερήσεις και άλλα προβλήματα παράδοσης.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Το 35% των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online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αγορών εγκαταλείπονται όταν ο πελάτης ανακαλύπτει ότι θα επιβαρυνθεί με επιπλέον έξοδα αποστολής ή όταν αντιλαμβάνεται ότι η αποστολή ενέχει σημαντική καθυστέρηση.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Μοντέλο αναζήτηση πληροφόρησης μέσω διαδικτύου άλλα, τελικά, στην αγορά από εμπορικά «παραδοσιακά» καταστήματα.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Εξαίρεση παλιά ή/και σπάνια προϊόντα (από ανταλλακτικά υπολογιστών, έως βιβλία και άλλα αντικείμενα).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465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Διανομή μη ηλεκτρονικών αγαθών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8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ασυμμετρία πληροφοριών και η ασφάλεια τα μεγαλύτερα προβλήματα του ηλεκτρονικού εμπορίου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18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303F6A"/>
                </a:solidFill>
              </a:rPr>
              <a:t>Συμπέρασμα</a:t>
            </a:r>
          </a:p>
        </p:txBody>
      </p:sp>
    </p:spTree>
    <p:extLst>
      <p:ext uri="{BB962C8B-B14F-4D97-AF65-F5344CB8AC3E}">
        <p14:creationId xmlns:p14="http://schemas.microsoft.com/office/powerpoint/2010/main" val="104146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Το ηλεκτρονικό εμπόριο αφορά τη διανομή, πώληση, αγορά και προώθηση προϊόντων και υπηρεσιών μέσα από το διαδίκτυο και τις υπηρεσίες διαδικτύου.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Βασικό εργαλείο του ηλεκτρονικού εμπορίου αποτελούν οι ιστοσελίδες και το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mobile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. Από εμπορικής άποψης, όλο το διαδίκτυο μπορεί να θεωρηθεί σαν μια εφαρμογή ψηφιακής επιχειρηματικότητας η οποία επιτρέπει εργασίες μέσω ιστοσελίδων, όπως ψηφιακά εμβάσματα, ηλεκτρονικό μάρκετινγκ, …</a:t>
            </a: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14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Εισαγωγή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4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αγορά κυρίαρχης εταιρίας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αγορά διαφοροποιημένων προϊόντων</a:t>
            </a:r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604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Μοντέλα αγοράς πληροφοριακών προϊόντων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0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3585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03F6A"/>
                </a:solidFill>
              </a:rPr>
              <a:t>A</a:t>
            </a:r>
            <a:r>
              <a:rPr lang="el-GR" sz="2400" b="1" dirty="0" err="1">
                <a:solidFill>
                  <a:srgbClr val="303F6A"/>
                </a:solidFill>
              </a:rPr>
              <a:t>γορά</a:t>
            </a:r>
            <a:r>
              <a:rPr lang="el-GR" sz="2400" b="1" dirty="0">
                <a:solidFill>
                  <a:srgbClr val="303F6A"/>
                </a:solidFill>
              </a:rPr>
              <a:t> κυρίαρχης εταιρίας</a:t>
            </a:r>
          </a:p>
          <a:p>
            <a:endParaRPr lang="el-GR" sz="2400" b="1" dirty="0">
              <a:solidFill>
                <a:srgbClr val="303F6A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0EDE414-FF40-4F05-A720-37F2C3F7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5" y="2516807"/>
            <a:ext cx="8802122" cy="517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Ο ηγέτης της αγοράς είναι συνήθως και ηγέτης κόστους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b="1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Συνήθης πρακτική τιμολόγησης είναι η υψηλή τιμολόγηση.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 </a:t>
            </a: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Πόσο υψηλή πρέπει να είναι η τιμολόγηση για τα πληροφοριακά προϊόντα;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Τόσο υψηλή ώστε να μην ενθαρρύνει την ανάπτυξη ανταγωνισμού στην αγορά.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b="1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Eταιρείες</a:t>
            </a:r>
            <a:r>
              <a:rPr lang="el-GR" sz="2000" b="1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με εδραιωμένα εμπορικά σήματα, αργούν να μειώσουν τις τιμές</a:t>
            </a: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372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Αγορά κυρίαρχης εταιρείας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Για την αποθάρρυνση εισόδου στην αγορά πιθανών ανταγωνιστών 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Στρατηγική μειωμένης τιμολογιακής πολιτικής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Στρατηγική πολέμου τιμών. </a:t>
            </a: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414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Αγορά κυρίαρχης εταιρείας (2)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Αγορά διαφοροποιημένων προϊόντων</a:t>
            </a:r>
            <a:endParaRPr lang="el-GR" sz="2400" b="1" dirty="0">
              <a:solidFill>
                <a:srgbClr val="303F6A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262777-916D-4165-8D21-EC48F0822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99343"/>
              </p:ext>
            </p:extLst>
          </p:nvPr>
        </p:nvGraphicFramePr>
        <p:xfrm>
          <a:off x="1616272" y="2760583"/>
          <a:ext cx="6520964" cy="406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4505325" imgH="2809875" progId="Excel.Chart.8">
                  <p:embed/>
                </p:oleObj>
              </mc:Choice>
              <mc:Fallback>
                <p:oleObj r:id="rId3" imgW="4505325" imgH="2809875" progId="Excel.Chart.8">
                  <p:embed/>
                  <p:pic>
                    <p:nvPicPr>
                      <p:cNvPr id="11271" name="Object 5">
                        <a:extLst>
                          <a:ext uri="{FF2B5EF4-FFF2-40B4-BE49-F238E27FC236}">
                            <a16:creationId xmlns:a16="http://schemas.microsoft.com/office/drawing/2014/main" id="{2E995177-D6FB-4A60-B787-46FC0E16E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72" y="2760583"/>
                        <a:ext cx="6520964" cy="406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4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00A4-68E8-4E89-A8A3-B11D804E2458}"/>
              </a:ext>
            </a:extLst>
          </p:cNvPr>
          <p:cNvSpPr txBox="1"/>
          <p:nvPr/>
        </p:nvSpPr>
        <p:spPr>
          <a:xfrm>
            <a:off x="786911" y="2470641"/>
            <a:ext cx="9240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303F6A"/>
              </a:solidFill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αγορά έχει το χαρακτηριστικό της έντονης αλληλεξάρτησης. 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Η διαδικασία αύξησης της πελατείας με συνεχείς μειώσεις των τιμών οδηγεί σε πόλεμους τιμών.  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Άτυπες και παράνομες συμφωνίες - καταδίκες των εταιριών κατασκευής μικροεπεξεργαστών, το 2005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Samsung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,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Hynix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l-GR" sz="2000" dirty="0" err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Semiconductor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Inc., Technologies AG. Συμφωνίες τιμών την περίοδο 1999-2002.</a:t>
            </a:r>
          </a:p>
          <a:p>
            <a:pPr marL="457200" lvl="7"/>
            <a:endParaRPr lang="el-GR" sz="2000" dirty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marL="457200" lvl="7"/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OPEC </a:t>
            </a:r>
          </a:p>
          <a:p>
            <a:endParaRPr lang="el-GR" sz="2400" dirty="0">
              <a:solidFill>
                <a:srgbClr val="303F6A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6E9F64-A713-41C6-872F-342DA3CA078E}"/>
              </a:ext>
            </a:extLst>
          </p:cNvPr>
          <p:cNvSpPr/>
          <p:nvPr/>
        </p:nvSpPr>
        <p:spPr>
          <a:xfrm>
            <a:off x="288997" y="285439"/>
            <a:ext cx="10258930" cy="1431161"/>
          </a:xfrm>
          <a:prstGeom prst="rect">
            <a:avLst/>
          </a:prstGeom>
          <a:solidFill>
            <a:srgbClr val="56929A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Χρηματοδότηση Νεοφυούς Επιχειρηματικότητας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</a:rPr>
              <a:t> Εφαρμοσμένη Οικονομική Νεοφυών Εταιρειών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B927C-CCC0-49D0-9EC5-6CCA06285746}"/>
              </a:ext>
            </a:extLst>
          </p:cNvPr>
          <p:cNvSpPr/>
          <p:nvPr/>
        </p:nvSpPr>
        <p:spPr>
          <a:xfrm>
            <a:off x="786911" y="2101309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303F6A"/>
                </a:solidFill>
              </a:rPr>
              <a:t>Αγορά διαφοροποιημένων προϊόντων</a:t>
            </a:r>
            <a:endParaRPr lang="el-GR" sz="2400" b="1" dirty="0">
              <a:solidFill>
                <a:srgbClr val="30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0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1243</Words>
  <Application>Microsoft Office PowerPoint</Application>
  <PresentationFormat>Custom</PresentationFormat>
  <Paragraphs>258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Θέμα του Office</vt:lpstr>
      <vt:lpstr>Γράφημα του Microsoft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ΑΡΣΕΝΗΣ ΣΠΥΡΙΔΩΝ</dc:creator>
  <cp:lastModifiedBy>ΑΡΣΕΝΗΣ ΣΠΥΡΙΔΩΝ</cp:lastModifiedBy>
  <cp:revision>35</cp:revision>
  <dcterms:created xsi:type="dcterms:W3CDTF">2022-11-07T17:34:18Z</dcterms:created>
  <dcterms:modified xsi:type="dcterms:W3CDTF">2022-11-28T15:09:06Z</dcterms:modified>
</cp:coreProperties>
</file>