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82" r:id="rId3"/>
    <p:sldId id="413" r:id="rId4"/>
    <p:sldId id="414" r:id="rId5"/>
    <p:sldId id="415" r:id="rId6"/>
    <p:sldId id="416" r:id="rId7"/>
    <p:sldId id="417" r:id="rId8"/>
    <p:sldId id="418" r:id="rId9"/>
    <p:sldId id="419"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Lst>
  <p:sldSz cx="10691813" cy="7559675"/>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 userDrawn="1">
          <p15:clr>
            <a:srgbClr val="A4A3A4"/>
          </p15:clr>
        </p15:guide>
        <p15:guide id="2" orient="horz" pos="4589" userDrawn="1">
          <p15:clr>
            <a:srgbClr val="A4A3A4"/>
          </p15:clr>
        </p15:guide>
        <p15:guide id="3" orient="horz" pos="893" userDrawn="1">
          <p15:clr>
            <a:srgbClr val="A4A3A4"/>
          </p15:clr>
        </p15:guide>
        <p15:guide id="4"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ΑΡΣΕΝΗΣ ΣΠΥΡΙΔΩΝ" initials="ΑΣ" lastIdx="3" clrIdx="0">
    <p:extLst>
      <p:ext uri="{19B8F6BF-5375-455C-9EA6-DF929625EA0E}">
        <p15:presenceInfo xmlns:p15="http://schemas.microsoft.com/office/powerpoint/2012/main" userId="S::ARSENIS.SPYROS@nbg.gr::58f90e94-65e5-4088-aff8-ae30d6a4ae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29A"/>
    <a:srgbClr val="303D69"/>
    <a:srgbClr val="303F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60"/>
  </p:normalViewPr>
  <p:slideViewPr>
    <p:cSldViewPr snapToGrid="0">
      <p:cViewPr varScale="1">
        <p:scale>
          <a:sx n="104" d="100"/>
          <a:sy n="104" d="100"/>
        </p:scale>
        <p:origin x="1302" y="102"/>
      </p:cViewPr>
      <p:guideLst>
        <p:guide orient="horz" pos="221"/>
        <p:guide orient="horz" pos="4589"/>
        <p:guide orient="horz" pos="893"/>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7T18:36:39.449" idx="3">
    <p:pos x="7544" y="1857"/>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1179D-2878-490F-806E-4768797DB5BF}" type="datetimeFigureOut">
              <a:rPr lang="el-GR" smtClean="0"/>
              <a:t>14/11/2022</a:t>
            </a:fld>
            <a:endParaRPr lang="el-GR"/>
          </a:p>
        </p:txBody>
      </p:sp>
      <p:sp>
        <p:nvSpPr>
          <p:cNvPr id="4" name="Θέση εικόνας διαφάνειας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DDB35-ADA3-4C7F-8CB3-1221A79C17E3}" type="slidenum">
              <a:rPr lang="el-GR" smtClean="0"/>
              <a:t>‹#›</a:t>
            </a:fld>
            <a:endParaRPr lang="el-GR"/>
          </a:p>
        </p:txBody>
      </p:sp>
    </p:spTree>
    <p:extLst>
      <p:ext uri="{BB962C8B-B14F-4D97-AF65-F5344CB8AC3E}">
        <p14:creationId xmlns:p14="http://schemas.microsoft.com/office/powerpoint/2010/main" val="29083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A01AE-71D8-4BA5-B7D2-EA160B96E585}"/>
              </a:ext>
            </a:extLst>
          </p:cNvPr>
          <p:cNvSpPr>
            <a:spLocks noGrp="1"/>
          </p:cNvSpPr>
          <p:nvPr>
            <p:ph type="ctrTitle"/>
          </p:nvPr>
        </p:nvSpPr>
        <p:spPr>
          <a:xfrm>
            <a:off x="1336477" y="1237197"/>
            <a:ext cx="8018860" cy="2631887"/>
          </a:xfrm>
        </p:spPr>
        <p:txBody>
          <a:bodyPr anchor="b"/>
          <a:lstStyle>
            <a:lvl1pPr algn="ctr">
              <a:defRPr sz="5262"/>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8DAFAAA-7397-4399-B20E-EE2469E6F47B}"/>
              </a:ext>
            </a:extLst>
          </p:cNvPr>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562F47C-926F-460E-A83D-B6D0DD71EC73}"/>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9F00800F-F920-47BA-8CF2-1B06DBAF3CB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6EF56E1-F073-4D90-BF5A-12024DE3D376}"/>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318563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17D800-0E31-4F74-B5CC-8FA15AE2CF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3FE0DCD-C8DE-4172-A4C4-FEE301103FB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5F1A6CD-3DD5-420D-8A0B-CAC0F7B52296}"/>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EF14EA75-0FE7-4BB2-AF8C-5B61A42A45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374011-E005-4596-9C8F-B65921274C05}"/>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41357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C5C0E32-3094-4D25-8A6E-B275AE26C2B7}"/>
              </a:ext>
            </a:extLst>
          </p:cNvPr>
          <p:cNvSpPr>
            <a:spLocks noGrp="1"/>
          </p:cNvSpPr>
          <p:nvPr>
            <p:ph type="title" orient="vert"/>
          </p:nvPr>
        </p:nvSpPr>
        <p:spPr>
          <a:xfrm>
            <a:off x="7651329" y="402483"/>
            <a:ext cx="2305422" cy="6406475"/>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8311AE4-50A8-4642-B1FB-F4D5D70780BB}"/>
              </a:ext>
            </a:extLst>
          </p:cNvPr>
          <p:cNvSpPr>
            <a:spLocks noGrp="1"/>
          </p:cNvSpPr>
          <p:nvPr>
            <p:ph type="body" orient="vert" idx="1"/>
          </p:nvPr>
        </p:nvSpPr>
        <p:spPr>
          <a:xfrm>
            <a:off x="735062" y="402483"/>
            <a:ext cx="6782619" cy="64064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6A0681-981F-4674-B467-2B46E6640E4E}"/>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280DF6FE-FA18-430D-80B3-1B2F1AFC4AB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E4F9AA6-70A1-4E84-95B5-FEC5411E07C7}"/>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115927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97544-1080-42D4-9DE8-D9A2BFFF45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66282D-F9F8-4C57-82D6-244EF00E5B1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33D684-79B1-4215-885F-70858B09D342}"/>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C7A2BC5B-DDA2-4AEA-A482-29491B38D2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188497-A6AE-4CBD-9F79-BE41997C26C3}"/>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45070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679A7B-EB31-42F8-9533-FDE76BD8C558}"/>
              </a:ext>
            </a:extLst>
          </p:cNvPr>
          <p:cNvSpPr>
            <a:spLocks noGrp="1"/>
          </p:cNvSpPr>
          <p:nvPr>
            <p:ph type="title"/>
          </p:nvPr>
        </p:nvSpPr>
        <p:spPr>
          <a:xfrm>
            <a:off x="729493" y="1884670"/>
            <a:ext cx="9221689" cy="3144614"/>
          </a:xfrm>
        </p:spPr>
        <p:txBody>
          <a:bodyPr anchor="b"/>
          <a:lstStyle>
            <a:lvl1pPr>
              <a:defRPr sz="5262"/>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E6D8A6-FD59-4D1A-8D88-A6E3A2954BE7}"/>
              </a:ext>
            </a:extLst>
          </p:cNvPr>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EF5D70F-3CE2-4D7C-969B-B7A58F5743C0}"/>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B5C56B27-DBFD-4A2E-BE81-133E908E293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954804-C231-4C41-937C-C23C207FC3EC}"/>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94781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87E9F0-2C5E-4D4D-914D-4E4D5FD83C7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08DB2E4-63B1-4A03-BA0B-F1D3F0D27B2F}"/>
              </a:ext>
            </a:extLst>
          </p:cNvPr>
          <p:cNvSpPr>
            <a:spLocks noGrp="1"/>
          </p:cNvSpPr>
          <p:nvPr>
            <p:ph sz="half" idx="1"/>
          </p:nvPr>
        </p:nvSpPr>
        <p:spPr>
          <a:xfrm>
            <a:off x="735062" y="2012414"/>
            <a:ext cx="4544021" cy="47965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56EE1B4-9D2A-4147-A8D4-79F9537D3077}"/>
              </a:ext>
            </a:extLst>
          </p:cNvPr>
          <p:cNvSpPr>
            <a:spLocks noGrp="1"/>
          </p:cNvSpPr>
          <p:nvPr>
            <p:ph sz="half" idx="2"/>
          </p:nvPr>
        </p:nvSpPr>
        <p:spPr>
          <a:xfrm>
            <a:off x="5412730" y="2012414"/>
            <a:ext cx="4544021" cy="479654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B1D9E13-C5DD-4E22-9E59-9B5BD0DD4207}"/>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6" name="Θέση υποσέλιδου 5">
            <a:extLst>
              <a:ext uri="{FF2B5EF4-FFF2-40B4-BE49-F238E27FC236}">
                <a16:creationId xmlns:a16="http://schemas.microsoft.com/office/drawing/2014/main" id="{2DB7AFF3-9DFE-4527-9C2A-457F40BFD4A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CBA1260-9CD2-4A68-99AA-C0CD86311F96}"/>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18221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D950B1-7DE2-4843-82A8-B8262096CB57}"/>
              </a:ext>
            </a:extLst>
          </p:cNvPr>
          <p:cNvSpPr>
            <a:spLocks noGrp="1"/>
          </p:cNvSpPr>
          <p:nvPr>
            <p:ph type="title"/>
          </p:nvPr>
        </p:nvSpPr>
        <p:spPr>
          <a:xfrm>
            <a:off x="736455" y="402483"/>
            <a:ext cx="9221689" cy="1461188"/>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0732D1-195F-424E-8909-6F0CA47123D2}"/>
              </a:ext>
            </a:extLst>
          </p:cNvPr>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866213A-1948-4FAB-A76C-C465EA3757B2}"/>
              </a:ext>
            </a:extLst>
          </p:cNvPr>
          <p:cNvSpPr>
            <a:spLocks noGrp="1"/>
          </p:cNvSpPr>
          <p:nvPr>
            <p:ph sz="half" idx="2"/>
          </p:nvPr>
        </p:nvSpPr>
        <p:spPr>
          <a:xfrm>
            <a:off x="736455" y="2761381"/>
            <a:ext cx="4523138" cy="40615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DBBAE0A-F821-4E08-93FB-95F29F17F687}"/>
              </a:ext>
            </a:extLst>
          </p:cNvPr>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1544511-0520-4BDE-8C0B-0499649A3CB0}"/>
              </a:ext>
            </a:extLst>
          </p:cNvPr>
          <p:cNvSpPr>
            <a:spLocks noGrp="1"/>
          </p:cNvSpPr>
          <p:nvPr>
            <p:ph sz="quarter" idx="4"/>
          </p:nvPr>
        </p:nvSpPr>
        <p:spPr>
          <a:xfrm>
            <a:off x="5412730" y="2761381"/>
            <a:ext cx="4545413" cy="40615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38F0905-1FE1-43C2-BB4F-D5FB422F47D2}"/>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8" name="Θέση υποσέλιδου 7">
            <a:extLst>
              <a:ext uri="{FF2B5EF4-FFF2-40B4-BE49-F238E27FC236}">
                <a16:creationId xmlns:a16="http://schemas.microsoft.com/office/drawing/2014/main" id="{6DDF5AE7-EB2D-426C-B6FB-69C649B774B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B327E90-3E92-4AD0-A32D-A0518285BE23}"/>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269168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D1BEB-ABB2-4909-AC59-68724E0F5A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FBF0B3E-4B7C-4E5D-A92F-78ABDC14F888}"/>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4" name="Θέση υποσέλιδου 3">
            <a:extLst>
              <a:ext uri="{FF2B5EF4-FFF2-40B4-BE49-F238E27FC236}">
                <a16:creationId xmlns:a16="http://schemas.microsoft.com/office/drawing/2014/main" id="{21B2CF8C-FB81-434C-83AD-78E13CF6B55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3741F60-0273-4035-8974-A631D903346B}"/>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247609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414D281-4D11-4E36-891D-33B9ABEBE7D7}"/>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3" name="Θέση υποσέλιδου 2">
            <a:extLst>
              <a:ext uri="{FF2B5EF4-FFF2-40B4-BE49-F238E27FC236}">
                <a16:creationId xmlns:a16="http://schemas.microsoft.com/office/drawing/2014/main" id="{803B1F00-66B4-45B0-89E4-D5E28E4F513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EC5CB1C-5C7A-41FE-861B-DEB94B42F966}"/>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237834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2B2BA0-4804-41C4-937F-EB5BAE4F49D8}"/>
              </a:ext>
            </a:extLst>
          </p:cNvPr>
          <p:cNvSpPr>
            <a:spLocks noGrp="1"/>
          </p:cNvSpPr>
          <p:nvPr>
            <p:ph type="title"/>
          </p:nvPr>
        </p:nvSpPr>
        <p:spPr>
          <a:xfrm>
            <a:off x="736455" y="503978"/>
            <a:ext cx="3448388" cy="1763924"/>
          </a:xfrm>
        </p:spPr>
        <p:txBody>
          <a:bodyPr anchor="b"/>
          <a:lstStyle>
            <a:lvl1pPr>
              <a:defRPr sz="2806"/>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5D9F8AD-D32B-4F82-9E9F-DECF2404D88A}"/>
              </a:ext>
            </a:extLst>
          </p:cNvPr>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D5763F4-0B0C-4E6B-A6A0-42BDDAE31DDA}"/>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DA22A77-2AE4-48DA-BA55-AD62B47AF5AA}"/>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6" name="Θέση υποσέλιδου 5">
            <a:extLst>
              <a:ext uri="{FF2B5EF4-FFF2-40B4-BE49-F238E27FC236}">
                <a16:creationId xmlns:a16="http://schemas.microsoft.com/office/drawing/2014/main" id="{325DEAC6-D5AE-4E25-B628-88EF96A702C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E024020-1AB9-409A-B4BF-1B0A303AD0A1}"/>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268027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603116-80AC-4790-8D43-6F7B8FA4B6FD}"/>
              </a:ext>
            </a:extLst>
          </p:cNvPr>
          <p:cNvSpPr>
            <a:spLocks noGrp="1"/>
          </p:cNvSpPr>
          <p:nvPr>
            <p:ph type="title"/>
          </p:nvPr>
        </p:nvSpPr>
        <p:spPr>
          <a:xfrm>
            <a:off x="736455" y="503978"/>
            <a:ext cx="3448388" cy="1763924"/>
          </a:xfrm>
        </p:spPr>
        <p:txBody>
          <a:bodyPr anchor="b"/>
          <a:lstStyle>
            <a:lvl1pPr>
              <a:defRPr sz="2806"/>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292FF0E-D29C-4670-A45A-4929773DC0D9}"/>
              </a:ext>
            </a:extLst>
          </p:cNvPr>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el-GR"/>
          </a:p>
        </p:txBody>
      </p:sp>
      <p:sp>
        <p:nvSpPr>
          <p:cNvPr id="4" name="Θέση κειμένου 3">
            <a:extLst>
              <a:ext uri="{FF2B5EF4-FFF2-40B4-BE49-F238E27FC236}">
                <a16:creationId xmlns:a16="http://schemas.microsoft.com/office/drawing/2014/main" id="{F96C01EE-DE21-4E6B-8F0D-97583332B42F}"/>
              </a:ext>
            </a:extLst>
          </p:cNvPr>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C8C5827-8C05-4C82-8409-94A4F98BF118}"/>
              </a:ext>
            </a:extLst>
          </p:cNvPr>
          <p:cNvSpPr>
            <a:spLocks noGrp="1"/>
          </p:cNvSpPr>
          <p:nvPr>
            <p:ph type="dt" sz="half" idx="10"/>
          </p:nvPr>
        </p:nvSpPr>
        <p:spPr/>
        <p:txBody>
          <a:bodyPr/>
          <a:lstStyle/>
          <a:p>
            <a:fld id="{1CAC37E4-1976-4959-BCDF-478B4873A217}" type="datetimeFigureOut">
              <a:rPr lang="el-GR" smtClean="0"/>
              <a:t>14/11/2022</a:t>
            </a:fld>
            <a:endParaRPr lang="el-GR"/>
          </a:p>
        </p:txBody>
      </p:sp>
      <p:sp>
        <p:nvSpPr>
          <p:cNvPr id="6" name="Θέση υποσέλιδου 5">
            <a:extLst>
              <a:ext uri="{FF2B5EF4-FFF2-40B4-BE49-F238E27FC236}">
                <a16:creationId xmlns:a16="http://schemas.microsoft.com/office/drawing/2014/main" id="{B2B0FC2F-D7A8-4B35-B4D1-DDE7C98A21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142947A-CA2B-4C75-A2F9-F30EA8C12957}"/>
              </a:ext>
            </a:extLst>
          </p:cNvPr>
          <p:cNvSpPr>
            <a:spLocks noGrp="1"/>
          </p:cNvSpPr>
          <p:nvPr>
            <p:ph type="sldNum" sz="quarter" idx="12"/>
          </p:nvPr>
        </p:nvSpPr>
        <p:spPr/>
        <p:txBody>
          <a:bodyPr/>
          <a:lstStyle/>
          <a:p>
            <a:fld id="{C8E4EF41-121D-4CAE-AC05-99BAC66836D1}" type="slidenum">
              <a:rPr lang="el-GR" smtClean="0"/>
              <a:t>‹#›</a:t>
            </a:fld>
            <a:endParaRPr lang="el-GR"/>
          </a:p>
        </p:txBody>
      </p:sp>
    </p:spTree>
    <p:extLst>
      <p:ext uri="{BB962C8B-B14F-4D97-AF65-F5344CB8AC3E}">
        <p14:creationId xmlns:p14="http://schemas.microsoft.com/office/powerpoint/2010/main" val="57904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55DA118-6D75-4AC8-965E-0AF6D08731FB}"/>
              </a:ext>
            </a:extLst>
          </p:cNvPr>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1FCF19-E671-4DD7-993E-1C4EFBD2A135}"/>
              </a:ext>
            </a:extLst>
          </p:cNvPr>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FDB8E3E-83C8-422D-BEEF-492F4F3C40BD}"/>
              </a:ext>
            </a:extLst>
          </p:cNvPr>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1CAC37E4-1976-4959-BCDF-478B4873A217}" type="datetimeFigureOut">
              <a:rPr lang="el-GR" smtClean="0"/>
              <a:t>14/11/2022</a:t>
            </a:fld>
            <a:endParaRPr lang="el-GR"/>
          </a:p>
        </p:txBody>
      </p:sp>
      <p:sp>
        <p:nvSpPr>
          <p:cNvPr id="5" name="Θέση υποσέλιδου 4">
            <a:extLst>
              <a:ext uri="{FF2B5EF4-FFF2-40B4-BE49-F238E27FC236}">
                <a16:creationId xmlns:a16="http://schemas.microsoft.com/office/drawing/2014/main" id="{2E1F32B4-A8A4-4302-BAFD-B2557F17113A}"/>
              </a:ext>
            </a:extLst>
          </p:cNvPr>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311BF7D-D2C4-44C8-98F0-39246F1095E9}"/>
              </a:ext>
            </a:extLst>
          </p:cNvPr>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C8E4EF41-121D-4CAE-AC05-99BAC66836D1}" type="slidenum">
              <a:rPr lang="el-GR" smtClean="0"/>
              <a:t>‹#›</a:t>
            </a:fld>
            <a:endParaRPr lang="el-GR"/>
          </a:p>
        </p:txBody>
      </p:sp>
    </p:spTree>
    <p:extLst>
      <p:ext uri="{BB962C8B-B14F-4D97-AF65-F5344CB8AC3E}">
        <p14:creationId xmlns:p14="http://schemas.microsoft.com/office/powerpoint/2010/main" val="2085853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l-G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en.wikipedia.org/wiki/Node.js" TargetMode="External"/><Relationship Id="rId13" Type="http://schemas.openxmlformats.org/officeDocument/2006/relationships/hyperlink" Target="https://en.wikipedia.org/wiki/Apache_Spark" TargetMode="External"/><Relationship Id="rId3" Type="http://schemas.openxmlformats.org/officeDocument/2006/relationships/hyperlink" Target="https://en.wikipedia.org/wiki/Red_Hat" TargetMode="External"/><Relationship Id="rId7" Type="http://schemas.openxmlformats.org/officeDocument/2006/relationships/hyperlink" Target="https://en.wikipedia.org/wiki/Oracle_(company)" TargetMode="External"/><Relationship Id="rId12" Type="http://schemas.openxmlformats.org/officeDocument/2006/relationships/hyperlink" Target="https://en.wikipedia.org/wiki/Elasticsearch" TargetMode="External"/><Relationship Id="rId2" Type="http://schemas.openxmlformats.org/officeDocument/2006/relationships/hyperlink" Target="https://en.wikipedia.org/wiki/Linux" TargetMode="External"/><Relationship Id="rId1" Type="http://schemas.openxmlformats.org/officeDocument/2006/relationships/slideLayout" Target="../slideLayouts/slideLayout7.xml"/><Relationship Id="rId6" Type="http://schemas.openxmlformats.org/officeDocument/2006/relationships/hyperlink" Target="https://en.wikipedia.org/wiki/MySQL" TargetMode="External"/><Relationship Id="rId11" Type="http://schemas.openxmlformats.org/officeDocument/2006/relationships/hyperlink" Target="https://en.wikipedia.org/wiki/Cloudera" TargetMode="External"/><Relationship Id="rId5" Type="http://schemas.openxmlformats.org/officeDocument/2006/relationships/hyperlink" Target="https://en.wikipedia.org/wiki/GitHub" TargetMode="External"/><Relationship Id="rId15" Type="http://schemas.openxmlformats.org/officeDocument/2006/relationships/hyperlink" Target="https://en.wikipedia.org/wiki/Selenium_(software)" TargetMode="External"/><Relationship Id="rId10" Type="http://schemas.openxmlformats.org/officeDocument/2006/relationships/hyperlink" Target="https://en.wikipedia.org/wiki/Apache_Hadoop" TargetMode="External"/><Relationship Id="rId4" Type="http://schemas.openxmlformats.org/officeDocument/2006/relationships/hyperlink" Target="https://en.wikipedia.org/wiki/Git" TargetMode="External"/><Relationship Id="rId9" Type="http://schemas.openxmlformats.org/officeDocument/2006/relationships/hyperlink" Target="https://en.wikipedia.org/wiki/Docker_(software)" TargetMode="External"/><Relationship Id="rId14" Type="http://schemas.openxmlformats.org/officeDocument/2006/relationships/hyperlink" Target="https://en.wikipedia.org/wiki/MongoD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64471"/>
            <a:ext cx="10691812" cy="81191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78315"/>
            <a:ext cx="1069181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62538"/>
            <a:ext cx="1069181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Εικόνα 5">
            <a:extLst>
              <a:ext uri="{FF2B5EF4-FFF2-40B4-BE49-F238E27FC236}">
                <a16:creationId xmlns:a16="http://schemas.microsoft.com/office/drawing/2014/main" id="{72ED546E-2FFC-4E3D-8DE3-524AF527B1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271" y="-12700"/>
            <a:ext cx="10789920" cy="7607016"/>
          </a:xfrm>
          <a:prstGeom prst="rect">
            <a:avLst/>
          </a:prstGeom>
        </p:spPr>
      </p:pic>
      <p:sp>
        <p:nvSpPr>
          <p:cNvPr id="8" name="Ορθογώνιο 7">
            <a:extLst>
              <a:ext uri="{FF2B5EF4-FFF2-40B4-BE49-F238E27FC236}">
                <a16:creationId xmlns:a16="http://schemas.microsoft.com/office/drawing/2014/main" id="{B09CC6B6-C540-42AC-AD83-FC2EFD23D119}"/>
              </a:ext>
            </a:extLst>
          </p:cNvPr>
          <p:cNvSpPr/>
          <p:nvPr/>
        </p:nvSpPr>
        <p:spPr>
          <a:xfrm>
            <a:off x="846162" y="3445901"/>
            <a:ext cx="9507802" cy="1763560"/>
          </a:xfrm>
          <a:prstGeom prst="rect">
            <a:avLst/>
          </a:prstGeom>
        </p:spPr>
        <p:txBody>
          <a:bodyPr wrap="square">
            <a:spAutoFit/>
          </a:bodyPr>
          <a:lstStyle/>
          <a:p>
            <a:pPr>
              <a:lnSpc>
                <a:spcPct val="90000"/>
              </a:lnSpc>
              <a:spcBef>
                <a:spcPct val="0"/>
              </a:spcBef>
              <a:spcAft>
                <a:spcPts val="600"/>
              </a:spcAft>
            </a:pPr>
            <a:r>
              <a:rPr lang="el-GR" sz="3200" b="1" dirty="0">
                <a:solidFill>
                  <a:srgbClr val="303F6A"/>
                </a:solidFill>
              </a:rPr>
              <a:t>Χρηματοδότηση Νεοφυούς Επιχειρηματικότητας </a:t>
            </a:r>
          </a:p>
          <a:p>
            <a:pPr>
              <a:lnSpc>
                <a:spcPct val="90000"/>
              </a:lnSpc>
              <a:spcBef>
                <a:spcPct val="0"/>
              </a:spcBef>
              <a:spcAft>
                <a:spcPts val="600"/>
              </a:spcAft>
            </a:pPr>
            <a:r>
              <a:rPr lang="el-GR" sz="2400" b="1" dirty="0">
                <a:solidFill>
                  <a:srgbClr val="303F6A"/>
                </a:solidFill>
              </a:rPr>
              <a:t>Εφαρμοσμένη Οικονομική Νεοφυών Εταιρειών</a:t>
            </a:r>
          </a:p>
          <a:p>
            <a:pPr>
              <a:lnSpc>
                <a:spcPct val="90000"/>
              </a:lnSpc>
              <a:spcBef>
                <a:spcPct val="0"/>
              </a:spcBef>
              <a:spcAft>
                <a:spcPts val="600"/>
              </a:spcAft>
            </a:pPr>
            <a:endParaRPr lang="el-GR" sz="2400" b="1" dirty="0">
              <a:solidFill>
                <a:srgbClr val="303F6A"/>
              </a:solidFill>
            </a:endParaRPr>
          </a:p>
          <a:p>
            <a:pPr>
              <a:lnSpc>
                <a:spcPct val="90000"/>
              </a:lnSpc>
              <a:spcBef>
                <a:spcPct val="0"/>
              </a:spcBef>
              <a:spcAft>
                <a:spcPts val="600"/>
              </a:spcAft>
            </a:pPr>
            <a:r>
              <a:rPr lang="en-US" sz="2400" b="1" dirty="0">
                <a:solidFill>
                  <a:srgbClr val="303F6A"/>
                </a:solidFill>
              </a:rPr>
              <a:t>5</a:t>
            </a:r>
            <a:r>
              <a:rPr lang="el-GR" sz="2400" b="1" baseline="30000" dirty="0">
                <a:solidFill>
                  <a:srgbClr val="303F6A"/>
                </a:solidFill>
              </a:rPr>
              <a:t>ο</a:t>
            </a:r>
            <a:r>
              <a:rPr lang="el-GR" sz="2400" b="1" dirty="0">
                <a:solidFill>
                  <a:srgbClr val="303F6A"/>
                </a:solidFill>
              </a:rPr>
              <a:t> Μάθημα</a:t>
            </a:r>
            <a:endParaRPr lang="en-US" sz="2400" dirty="0">
              <a:solidFill>
                <a:srgbClr val="303F6A"/>
              </a:solidFill>
            </a:endParaRPr>
          </a:p>
        </p:txBody>
      </p:sp>
      <p:sp>
        <p:nvSpPr>
          <p:cNvPr id="3" name="Ορθογώνιο 2">
            <a:extLst>
              <a:ext uri="{FF2B5EF4-FFF2-40B4-BE49-F238E27FC236}">
                <a16:creationId xmlns:a16="http://schemas.microsoft.com/office/drawing/2014/main" id="{92675679-5E04-4B10-B15D-219E2E347BE8}"/>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Tree>
    <p:extLst>
      <p:ext uri="{BB962C8B-B14F-4D97-AF65-F5344CB8AC3E}">
        <p14:creationId xmlns:p14="http://schemas.microsoft.com/office/powerpoint/2010/main" val="94626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3908762"/>
          </a:xfrm>
          <a:prstGeom prst="rect">
            <a:avLst/>
          </a:prstGeom>
          <a:noFill/>
        </p:spPr>
        <p:txBody>
          <a:bodyPr wrap="square" rtlCol="0">
            <a:spAutoFit/>
          </a:bodyPr>
          <a:lstStyle/>
          <a:p>
            <a:pPr marL="0" lvl="6"/>
            <a:r>
              <a:rPr lang="el-GR" sz="2000" dirty="0">
                <a:solidFill>
                  <a:schemeClr val="bg2">
                    <a:lumMod val="50000"/>
                  </a:schemeClr>
                </a:solidFill>
                <a:latin typeface="Segoe UI" pitchFamily="34" charset="0"/>
                <a:ea typeface="ＭＳ Ｐゴシック" charset="-128"/>
                <a:cs typeface="Segoe UI" pitchFamily="34" charset="0"/>
              </a:rPr>
              <a:t>«Η Ινδία συνιστά χώρα εξαγωγής λογισμικού για μια σειρά λόγους. </a:t>
            </a:r>
          </a:p>
          <a:p>
            <a:pPr marL="0" lvl="6"/>
            <a:r>
              <a:rPr lang="el-GR" sz="2000" dirty="0">
                <a:solidFill>
                  <a:schemeClr val="bg2">
                    <a:lumMod val="50000"/>
                  </a:schemeClr>
                </a:solidFill>
                <a:latin typeface="Segoe UI" pitchFamily="34" charset="0"/>
                <a:ea typeface="ＭＳ Ｐゴシック" charset="-128"/>
                <a:cs typeface="Segoe UI" pitchFamily="34" charset="0"/>
              </a:rPr>
              <a:t>Ένας από αυτούς είναι ότι δεν υπάρχουν δρόμοι.</a:t>
            </a:r>
          </a:p>
          <a:p>
            <a:pPr marL="0" lvl="6"/>
            <a:r>
              <a:rPr lang="el-GR" sz="2000" dirty="0">
                <a:solidFill>
                  <a:schemeClr val="bg2">
                    <a:lumMod val="50000"/>
                  </a:schemeClr>
                </a:solidFill>
                <a:latin typeface="Segoe UI" pitchFamily="34" charset="0"/>
                <a:ea typeface="ＭＳ Ｐゴシック" charset="-128"/>
                <a:cs typeface="Segoe UI" pitchFamily="34" charset="0"/>
              </a:rPr>
              <a:t>Διαθέτουν ακατάλληλες υποδομές, άθλια τελωνεία και (κακό) σύστημα εισαγωγής φυσικών αγαθών και </a:t>
            </a:r>
            <a:r>
              <a:rPr lang="el-GR" sz="2000" dirty="0" err="1">
                <a:solidFill>
                  <a:schemeClr val="bg2">
                    <a:lumMod val="50000"/>
                  </a:schemeClr>
                </a:solidFill>
                <a:latin typeface="Segoe UI" pitchFamily="34" charset="0"/>
                <a:ea typeface="ＭＳ Ｐゴシック" charset="-128"/>
                <a:cs typeface="Segoe UI" pitchFamily="34" charset="0"/>
              </a:rPr>
              <a:t>γι’αυτό</a:t>
            </a:r>
            <a:r>
              <a:rPr lang="el-GR" sz="2000" dirty="0">
                <a:solidFill>
                  <a:schemeClr val="bg2">
                    <a:lumMod val="50000"/>
                  </a:schemeClr>
                </a:solidFill>
                <a:latin typeface="Segoe UI" pitchFamily="34" charset="0"/>
                <a:ea typeface="ＭＳ Ｐゴシック" charset="-128"/>
                <a:cs typeface="Segoe UI" pitchFamily="34" charset="0"/>
              </a:rPr>
              <a:t> δε σημειώνουν επίδοση στη βιομηχανική παραγωγή. </a:t>
            </a:r>
          </a:p>
          <a:p>
            <a:pPr marL="0" lvl="6"/>
            <a:r>
              <a:rPr lang="el-GR" sz="2000" dirty="0">
                <a:solidFill>
                  <a:schemeClr val="bg2">
                    <a:lumMod val="50000"/>
                  </a:schemeClr>
                </a:solidFill>
                <a:latin typeface="Segoe UI" pitchFamily="34" charset="0"/>
                <a:ea typeface="ＭＳ Ｐゴシック" charset="-128"/>
                <a:cs typeface="Segoe UI" pitchFamily="34" charset="0"/>
              </a:rPr>
              <a:t>Επειδή ακριβώς η χώρα δε διαθέτει κατάλληλη υποδομή, η κατάσταση διευκολύνεται με τα </a:t>
            </a:r>
            <a:r>
              <a:rPr lang="el-GR" sz="2000" dirty="0" err="1">
                <a:solidFill>
                  <a:schemeClr val="bg2">
                    <a:lumMod val="50000"/>
                  </a:schemeClr>
                </a:solidFill>
                <a:latin typeface="Segoe UI" pitchFamily="34" charset="0"/>
                <a:ea typeface="ＭＳ Ｐゴシック" charset="-128"/>
                <a:cs typeface="Segoe UI" pitchFamily="34" charset="0"/>
              </a:rPr>
              <a:t>bits</a:t>
            </a:r>
            <a:r>
              <a:rPr lang="el-GR" sz="2000" dirty="0">
                <a:solidFill>
                  <a:schemeClr val="bg2">
                    <a:lumMod val="50000"/>
                  </a:schemeClr>
                </a:solidFill>
                <a:latin typeface="Segoe UI" pitchFamily="34" charset="0"/>
                <a:ea typeface="ＭＳ Ｐゴシック" charset="-128"/>
                <a:cs typeface="Segoe UI" pitchFamily="34" charset="0"/>
              </a:rPr>
              <a:t>. </a:t>
            </a:r>
          </a:p>
          <a:p>
            <a:pPr marL="0" lvl="6"/>
            <a:r>
              <a:rPr lang="el-GR" sz="2000" dirty="0">
                <a:solidFill>
                  <a:schemeClr val="bg2">
                    <a:lumMod val="50000"/>
                  </a:schemeClr>
                </a:solidFill>
                <a:latin typeface="Segoe UI" pitchFamily="34" charset="0"/>
                <a:ea typeface="ＭＳ Ｐゴシック" charset="-128"/>
                <a:cs typeface="Segoe UI" pitchFamily="34" charset="0"/>
              </a:rPr>
              <a:t>Μπορούν να εξάγουν χωρίς την υποχρέωση των τελωνείων, δε χρειάζεται να τα παραδίδουν σε φορτηγά, </a:t>
            </a:r>
            <a:r>
              <a:rPr lang="el-GR" sz="2000" dirty="0" err="1">
                <a:solidFill>
                  <a:schemeClr val="bg2">
                    <a:lumMod val="50000"/>
                  </a:schemeClr>
                </a:solidFill>
                <a:latin typeface="Segoe UI" pitchFamily="34" charset="0"/>
                <a:ea typeface="ＭＳ Ｐゴシック" charset="-128"/>
                <a:cs typeface="Segoe UI" pitchFamily="34" charset="0"/>
              </a:rPr>
              <a:t>κ.ο.κ.</a:t>
            </a:r>
            <a:r>
              <a:rPr lang="el-GR" sz="2000" dirty="0">
                <a:solidFill>
                  <a:schemeClr val="bg2">
                    <a:lumMod val="50000"/>
                  </a:schemeClr>
                </a:solidFill>
                <a:latin typeface="Segoe UI" pitchFamily="34" charset="0"/>
                <a:ea typeface="ＭＳ Ｐゴシック" charset="-128"/>
                <a:cs typeface="Segoe UI" pitchFamily="34" charset="0"/>
              </a:rPr>
              <a:t>»</a:t>
            </a:r>
          </a:p>
          <a:p>
            <a:pPr marL="0" lvl="6"/>
            <a:endParaRPr lang="el-GR" sz="2000" dirty="0">
              <a:solidFill>
                <a:schemeClr val="bg2">
                  <a:lumMod val="50000"/>
                </a:schemeClr>
              </a:solidFill>
              <a:latin typeface="Segoe UI" pitchFamily="34" charset="0"/>
              <a:ea typeface="ＭＳ Ｐゴシック" charset="-128"/>
              <a:cs typeface="Segoe UI" pitchFamily="34" charset="0"/>
            </a:endParaRPr>
          </a:p>
          <a:p>
            <a:pPr marL="0" lvl="6"/>
            <a:r>
              <a:rPr lang="el-GR" sz="2400" b="1" dirty="0">
                <a:solidFill>
                  <a:srgbClr val="303F6A"/>
                </a:solidFill>
              </a:rPr>
              <a:t>Ισραήλ</a:t>
            </a:r>
          </a:p>
          <a:p>
            <a:pPr marL="0" lvl="6"/>
            <a:r>
              <a:rPr lang="el-GR" sz="2400" b="1" dirty="0">
                <a:solidFill>
                  <a:srgbClr val="303F6A"/>
                </a:solidFill>
              </a:rPr>
              <a:t>Αφρική</a:t>
            </a: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699894" cy="461665"/>
          </a:xfrm>
          <a:prstGeom prst="rect">
            <a:avLst/>
          </a:prstGeom>
        </p:spPr>
        <p:txBody>
          <a:bodyPr wrap="none">
            <a:spAutoFit/>
          </a:bodyPr>
          <a:lstStyle/>
          <a:p>
            <a:r>
              <a:rPr lang="el-GR" altLang="el-GR" sz="2400" b="1" dirty="0">
                <a:solidFill>
                  <a:srgbClr val="303F6A"/>
                </a:solidFill>
              </a:rPr>
              <a:t>Νικόλας </a:t>
            </a:r>
            <a:r>
              <a:rPr lang="el-GR" altLang="el-GR" sz="2400" b="1" dirty="0" err="1">
                <a:solidFill>
                  <a:srgbClr val="303F6A"/>
                </a:solidFill>
              </a:rPr>
              <a:t>Νεγροπόντης</a:t>
            </a:r>
            <a:r>
              <a:rPr lang="el-GR" altLang="el-GR" sz="2400" b="1" dirty="0">
                <a:solidFill>
                  <a:srgbClr val="303F6A"/>
                </a:solidFill>
              </a:rPr>
              <a:t> (</a:t>
            </a:r>
            <a:r>
              <a:rPr lang="el-GR" altLang="el-GR" sz="2400" b="1" dirty="0" err="1">
                <a:solidFill>
                  <a:srgbClr val="303F6A"/>
                </a:solidFill>
              </a:rPr>
              <a:t>Media</a:t>
            </a:r>
            <a:r>
              <a:rPr lang="el-GR" altLang="el-GR" sz="2400" b="1" dirty="0">
                <a:solidFill>
                  <a:srgbClr val="303F6A"/>
                </a:solidFill>
              </a:rPr>
              <a:t> </a:t>
            </a:r>
            <a:r>
              <a:rPr lang="el-GR" altLang="el-GR" sz="2400" b="1" dirty="0" err="1">
                <a:solidFill>
                  <a:srgbClr val="303F6A"/>
                </a:solidFill>
              </a:rPr>
              <a:t>Lab</a:t>
            </a:r>
            <a:r>
              <a:rPr lang="el-GR" altLang="el-GR" sz="2400" b="1" dirty="0">
                <a:solidFill>
                  <a:srgbClr val="303F6A"/>
                </a:solidFill>
              </a:rPr>
              <a:t> του MIT)</a:t>
            </a:r>
            <a:endParaRPr lang="el-GR" sz="2400" b="1" dirty="0">
              <a:solidFill>
                <a:srgbClr val="303F6A"/>
              </a:solidFill>
            </a:endParaRPr>
          </a:p>
        </p:txBody>
      </p:sp>
    </p:spTree>
    <p:extLst>
      <p:ext uri="{BB962C8B-B14F-4D97-AF65-F5344CB8AC3E}">
        <p14:creationId xmlns:p14="http://schemas.microsoft.com/office/powerpoint/2010/main" val="167934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1631216"/>
          </a:xfrm>
          <a:prstGeom prst="rect">
            <a:avLst/>
          </a:prstGeom>
          <a:noFill/>
        </p:spPr>
        <p:txBody>
          <a:bodyPr wrap="square" rtlCol="0">
            <a:spAutoFit/>
          </a:bodyPr>
          <a:lstStyle/>
          <a:p>
            <a:pPr marL="342900" lvl="6" indent="-3429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«Η ηλεκτρονική επιχειρηματικότητα βρίσκεται σε διαρκή άνοδο στις ΜΜΕ. </a:t>
            </a:r>
          </a:p>
          <a:p>
            <a:pPr marL="342900" lvl="6" indent="-3429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Στις μεγάλες επιχειρήσεις (&gt;250 εργαζομένους)</a:t>
            </a:r>
            <a:r>
              <a:rPr lang="el-GR" sz="2000" b="1" dirty="0">
                <a:solidFill>
                  <a:schemeClr val="bg2">
                    <a:lumMod val="50000"/>
                  </a:schemeClr>
                </a:solidFill>
                <a:latin typeface="Segoe UI" pitchFamily="34" charset="0"/>
                <a:ea typeface="ＭＳ Ｐゴシック" charset="-128"/>
                <a:cs typeface="Segoe UI" pitchFamily="34" charset="0"/>
              </a:rPr>
              <a:t> ο ψηφιακός μετασχηματισμός </a:t>
            </a:r>
            <a:r>
              <a:rPr lang="el-GR" sz="2000" dirty="0">
                <a:solidFill>
                  <a:schemeClr val="bg2">
                    <a:lumMod val="50000"/>
                  </a:schemeClr>
                </a:solidFill>
                <a:latin typeface="Segoe UI" pitchFamily="34" charset="0"/>
                <a:ea typeface="ＭＳ Ｐゴシック" charset="-128"/>
                <a:cs typeface="Segoe UI" pitchFamily="34" charset="0"/>
              </a:rPr>
              <a:t>αποτελεί προτεραιότητα.</a:t>
            </a:r>
          </a:p>
          <a:p>
            <a:pPr marL="342900" lvl="6" indent="-3429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Η πλειοψηφία των μεγάλων επιχειρήσεων θεωρεί τις ΤΠΕ καθοριστικό παράγοντα της λειτουργίας τους. </a:t>
            </a: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2151551" cy="461665"/>
          </a:xfrm>
          <a:prstGeom prst="rect">
            <a:avLst/>
          </a:prstGeom>
        </p:spPr>
        <p:txBody>
          <a:bodyPr wrap="none">
            <a:spAutoFit/>
          </a:bodyPr>
          <a:lstStyle/>
          <a:p>
            <a:r>
              <a:rPr lang="el-GR" altLang="el-GR" sz="2400" b="1" dirty="0">
                <a:solidFill>
                  <a:srgbClr val="303F6A"/>
                </a:solidFill>
              </a:rPr>
              <a:t>Συμπεράσματα</a:t>
            </a:r>
            <a:endParaRPr lang="el-GR" sz="2400" b="1" dirty="0">
              <a:solidFill>
                <a:srgbClr val="303F6A"/>
              </a:solidFill>
            </a:endParaRPr>
          </a:p>
        </p:txBody>
      </p:sp>
    </p:spTree>
    <p:extLst>
      <p:ext uri="{BB962C8B-B14F-4D97-AF65-F5344CB8AC3E}">
        <p14:creationId xmlns:p14="http://schemas.microsoft.com/office/powerpoint/2010/main" val="149044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562974"/>
            <a:ext cx="9240715" cy="4462760"/>
          </a:xfrm>
          <a:prstGeom prst="rect">
            <a:avLst/>
          </a:prstGeom>
          <a:noFill/>
        </p:spPr>
        <p:txBody>
          <a:bodyPr wrap="square" rtlCol="0">
            <a:spAutoFit/>
          </a:bodyPr>
          <a:lstStyle/>
          <a:p>
            <a:pPr marL="342900" lvl="6" indent="-342900">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74 % of internet users in the EU shopped online in 2021.</a:t>
            </a:r>
          </a:p>
          <a:p>
            <a:pPr marL="342900" lvl="6" indent="-342900">
              <a:buFont typeface="Arial" panose="020B0604020202020204" pitchFamily="34" charset="0"/>
              <a:buChar char="•"/>
            </a:pPr>
            <a:endParaRPr lang="en-US" sz="2000" dirty="0">
              <a:solidFill>
                <a:schemeClr val="bg2">
                  <a:lumMod val="50000"/>
                </a:schemeClr>
              </a:solidFill>
              <a:latin typeface="Segoe UI" pitchFamily="34" charset="0"/>
              <a:ea typeface="ＭＳ Ｐゴシック" charset="-128"/>
              <a:cs typeface="Segoe UI" pitchFamily="34" charset="0"/>
            </a:endParaRPr>
          </a:p>
          <a:p>
            <a:pPr marL="0" lvl="6"/>
            <a:r>
              <a:rPr lang="en-US" sz="2400" b="1" dirty="0">
                <a:solidFill>
                  <a:srgbClr val="303F6A"/>
                </a:solidFill>
              </a:rPr>
              <a:t>GREECE</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Revenue in the eCommerce market is projected to reach US$4,768.00m in 2022.</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Revenue is expected to show an annual growth rate (CAGR 2022-2025) of 12.15%, resulting in a projected market volume of US$6,725.00m by 2025.</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With a projected market volume of US$1,412.00bn in 2022, most revenue is generated in China.</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In the eCommerce market, the number of users is expected to amount to 6.0m users by 2025.</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User penetration will be 55.5% in 2022 and is expected to hit 59.3% by 2025.</a:t>
            </a:r>
          </a:p>
          <a:p>
            <a:pPr marL="342900" indent="-342900" fontAlgn="base">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The average revenue per user (ARPU) is expected to amount to US$832.20.</a:t>
            </a:r>
          </a:p>
          <a:p>
            <a:pPr marL="342900" lvl="6" indent="-342900">
              <a:buFont typeface="Arial" panose="020B0604020202020204" pitchFamily="34" charset="0"/>
              <a:buChar char="•"/>
            </a:pPr>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1507464" cy="461665"/>
          </a:xfrm>
          <a:prstGeom prst="rect">
            <a:avLst/>
          </a:prstGeom>
        </p:spPr>
        <p:txBody>
          <a:bodyPr wrap="none">
            <a:spAutoFit/>
          </a:bodyPr>
          <a:lstStyle/>
          <a:p>
            <a:r>
              <a:rPr lang="el-GR" altLang="el-GR" sz="2400" b="1" dirty="0">
                <a:solidFill>
                  <a:srgbClr val="303F6A"/>
                </a:solidFill>
              </a:rPr>
              <a:t>Οι πολίτες</a:t>
            </a:r>
            <a:endParaRPr lang="el-GR" sz="2400" b="1" dirty="0">
              <a:solidFill>
                <a:srgbClr val="303F6A"/>
              </a:solidFill>
            </a:endParaRPr>
          </a:p>
        </p:txBody>
      </p:sp>
      <p:sp>
        <p:nvSpPr>
          <p:cNvPr id="3" name="Rectangle 2">
            <a:extLst>
              <a:ext uri="{FF2B5EF4-FFF2-40B4-BE49-F238E27FC236}">
                <a16:creationId xmlns:a16="http://schemas.microsoft.com/office/drawing/2014/main" id="{D0C30E4E-897E-48AC-B699-C5B193DF7E34}"/>
              </a:ext>
            </a:extLst>
          </p:cNvPr>
          <p:cNvSpPr/>
          <p:nvPr/>
        </p:nvSpPr>
        <p:spPr>
          <a:xfrm>
            <a:off x="4104456" y="6801238"/>
            <a:ext cx="6277216" cy="523220"/>
          </a:xfrm>
          <a:prstGeom prst="rect">
            <a:avLst/>
          </a:prstGeom>
        </p:spPr>
        <p:txBody>
          <a:bodyPr wrap="square">
            <a:spAutoFit/>
          </a:bodyPr>
          <a:lstStyle/>
          <a:p>
            <a:pPr marL="0" lvl="6"/>
            <a:r>
              <a:rPr lang="el-GR" sz="1400" dirty="0">
                <a:solidFill>
                  <a:schemeClr val="bg2">
                    <a:lumMod val="50000"/>
                  </a:schemeClr>
                </a:solidFill>
                <a:latin typeface="Segoe UI" pitchFamily="34" charset="0"/>
                <a:ea typeface="ＭＳ Ｐゴシック" charset="-128"/>
                <a:cs typeface="Segoe UI" pitchFamily="34" charset="0"/>
              </a:rPr>
              <a:t>Πηγή: </a:t>
            </a:r>
            <a:r>
              <a:rPr lang="en-US" sz="1400" dirty="0">
                <a:solidFill>
                  <a:schemeClr val="bg2">
                    <a:lumMod val="50000"/>
                  </a:schemeClr>
                </a:solidFill>
                <a:latin typeface="Segoe UI" pitchFamily="34" charset="0"/>
                <a:ea typeface="ＭＳ Ｐゴシック" charset="-128"/>
                <a:cs typeface="Segoe UI" pitchFamily="34" charset="0"/>
              </a:rPr>
              <a:t>	E-commerce statistics for individuals - European Commission</a:t>
            </a:r>
          </a:p>
          <a:p>
            <a:pPr marL="0" lvl="6"/>
            <a:r>
              <a:rPr lang="en-US" sz="1400" dirty="0">
                <a:solidFill>
                  <a:schemeClr val="bg2">
                    <a:lumMod val="50000"/>
                  </a:schemeClr>
                </a:solidFill>
                <a:latin typeface="Segoe UI" pitchFamily="34" charset="0"/>
                <a:ea typeface="ＭＳ Ｐゴシック" charset="-128"/>
                <a:cs typeface="Segoe UI" pitchFamily="34" charset="0"/>
              </a:rPr>
              <a:t>	https://www.statista.com/outlook/dmo/ecommerce/greece</a:t>
            </a:r>
            <a:endParaRPr lang="el-GR" sz="1400" dirty="0">
              <a:solidFill>
                <a:schemeClr val="bg2">
                  <a:lumMod val="50000"/>
                </a:schemeClr>
              </a:solidFill>
              <a:latin typeface="Segoe UI" pitchFamily="34" charset="0"/>
              <a:ea typeface="ＭＳ Ｐゴシック" charset="-128"/>
              <a:cs typeface="Segoe UI" pitchFamily="34" charset="0"/>
            </a:endParaRPr>
          </a:p>
        </p:txBody>
      </p:sp>
    </p:spTree>
    <p:extLst>
      <p:ext uri="{BB962C8B-B14F-4D97-AF65-F5344CB8AC3E}">
        <p14:creationId xmlns:p14="http://schemas.microsoft.com/office/powerpoint/2010/main" val="205464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2416046" cy="461665"/>
          </a:xfrm>
          <a:prstGeom prst="rect">
            <a:avLst/>
          </a:prstGeom>
        </p:spPr>
        <p:txBody>
          <a:bodyPr wrap="none">
            <a:spAutoFit/>
          </a:bodyPr>
          <a:lstStyle/>
          <a:p>
            <a:r>
              <a:rPr lang="el-GR" sz="2400" b="1" dirty="0">
                <a:solidFill>
                  <a:srgbClr val="303F6A"/>
                </a:solidFill>
              </a:rPr>
              <a:t>Ανάλυση κλάδων</a:t>
            </a:r>
          </a:p>
        </p:txBody>
      </p:sp>
      <p:sp>
        <p:nvSpPr>
          <p:cNvPr id="3" name="Rectangle 2">
            <a:extLst>
              <a:ext uri="{FF2B5EF4-FFF2-40B4-BE49-F238E27FC236}">
                <a16:creationId xmlns:a16="http://schemas.microsoft.com/office/drawing/2014/main" id="{D0C30E4E-897E-48AC-B699-C5B193DF7E34}"/>
              </a:ext>
            </a:extLst>
          </p:cNvPr>
          <p:cNvSpPr/>
          <p:nvPr/>
        </p:nvSpPr>
        <p:spPr>
          <a:xfrm>
            <a:off x="4104456" y="6801238"/>
            <a:ext cx="6277216" cy="523220"/>
          </a:xfrm>
          <a:prstGeom prst="rect">
            <a:avLst/>
          </a:prstGeom>
        </p:spPr>
        <p:txBody>
          <a:bodyPr wrap="square">
            <a:spAutoFit/>
          </a:bodyPr>
          <a:lstStyle/>
          <a:p>
            <a:pPr marL="0" lvl="6"/>
            <a:r>
              <a:rPr lang="el-GR" sz="1400" dirty="0">
                <a:solidFill>
                  <a:schemeClr val="bg2">
                    <a:lumMod val="50000"/>
                  </a:schemeClr>
                </a:solidFill>
                <a:latin typeface="Segoe UI" pitchFamily="34" charset="0"/>
                <a:ea typeface="ＭＳ Ｐゴシック" charset="-128"/>
                <a:cs typeface="Segoe UI" pitchFamily="34" charset="0"/>
              </a:rPr>
              <a:t>Πηγή: </a:t>
            </a:r>
            <a:r>
              <a:rPr lang="en-US" sz="1400" dirty="0">
                <a:solidFill>
                  <a:schemeClr val="bg2">
                    <a:lumMod val="50000"/>
                  </a:schemeClr>
                </a:solidFill>
                <a:latin typeface="Segoe UI" pitchFamily="34" charset="0"/>
                <a:ea typeface="ＭＳ Ｐゴシック" charset="-128"/>
                <a:cs typeface="Segoe UI" pitchFamily="34" charset="0"/>
              </a:rPr>
              <a:t>	E-commerce statistics for individuals - European Commission</a:t>
            </a:r>
          </a:p>
          <a:p>
            <a:pPr marL="0" lvl="6"/>
            <a:r>
              <a:rPr lang="en-US" sz="1400" dirty="0">
                <a:solidFill>
                  <a:schemeClr val="bg2">
                    <a:lumMod val="50000"/>
                  </a:schemeClr>
                </a:solidFill>
                <a:latin typeface="Segoe UI" pitchFamily="34" charset="0"/>
                <a:ea typeface="ＭＳ Ｐゴシック" charset="-128"/>
                <a:cs typeface="Segoe UI" pitchFamily="34" charset="0"/>
              </a:rPr>
              <a:t>	https://www.statista.com/outlook/dmo/ecommerce/greece</a:t>
            </a:r>
            <a:endParaRPr lang="el-GR" sz="1400" dirty="0">
              <a:solidFill>
                <a:schemeClr val="bg2">
                  <a:lumMod val="50000"/>
                </a:schemeClr>
              </a:solidFill>
              <a:latin typeface="Segoe UI" pitchFamily="34" charset="0"/>
              <a:ea typeface="ＭＳ Ｐゴシック" charset="-128"/>
              <a:cs typeface="Segoe UI" pitchFamily="34" charset="0"/>
            </a:endParaRPr>
          </a:p>
        </p:txBody>
      </p:sp>
      <p:pic>
        <p:nvPicPr>
          <p:cNvPr id="6" name="Picture 5">
            <a:extLst>
              <a:ext uri="{FF2B5EF4-FFF2-40B4-BE49-F238E27FC236}">
                <a16:creationId xmlns:a16="http://schemas.microsoft.com/office/drawing/2014/main" id="{70C99B8A-0E6E-490B-BC55-D58CD5DEC818}"/>
              </a:ext>
            </a:extLst>
          </p:cNvPr>
          <p:cNvPicPr>
            <a:picLocks noChangeAspect="1"/>
          </p:cNvPicPr>
          <p:nvPr/>
        </p:nvPicPr>
        <p:blipFill rotWithShape="1">
          <a:blip r:embed="rId2"/>
          <a:srcRect l="8726" t="17984" r="66395" b="42086"/>
          <a:stretch/>
        </p:blipFill>
        <p:spPr>
          <a:xfrm>
            <a:off x="692727" y="2761673"/>
            <a:ext cx="8626764" cy="3894024"/>
          </a:xfrm>
          <a:prstGeom prst="rect">
            <a:avLst/>
          </a:prstGeom>
        </p:spPr>
      </p:pic>
    </p:spTree>
    <p:extLst>
      <p:ext uri="{BB962C8B-B14F-4D97-AF65-F5344CB8AC3E}">
        <p14:creationId xmlns:p14="http://schemas.microsoft.com/office/powerpoint/2010/main" val="389348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562974"/>
            <a:ext cx="9240715" cy="1323439"/>
          </a:xfrm>
          <a:prstGeom prst="rect">
            <a:avLst/>
          </a:prstGeom>
          <a:noFill/>
        </p:spPr>
        <p:txBody>
          <a:bodyPr wrap="square" rtlCol="0">
            <a:spAutoFit/>
          </a:bodyPr>
          <a:lstStyle/>
          <a:p>
            <a:pPr marL="342900" lvl="6" indent="-342900">
              <a:buFont typeface="Arial" panose="020B0604020202020204" pitchFamily="34" charset="0"/>
              <a:buChar char="•"/>
            </a:pPr>
            <a:r>
              <a:rPr lang="en-US" sz="2000" dirty="0">
                <a:solidFill>
                  <a:schemeClr val="bg2">
                    <a:lumMod val="50000"/>
                  </a:schemeClr>
                </a:solidFill>
                <a:latin typeface="Segoe UI" pitchFamily="34" charset="0"/>
                <a:ea typeface="ＭＳ Ｐゴシック" charset="-128"/>
                <a:cs typeface="Segoe UI" pitchFamily="34" charset="0"/>
              </a:rPr>
              <a:t>In the second quarter of 2022, the share of e-commerce in total U.S. retail sales stood at 14.5 percent, up from the previous quarter.</a:t>
            </a:r>
          </a:p>
          <a:p>
            <a:pPr marL="342900" lvl="6" indent="-342900">
              <a:buFont typeface="Arial" panose="020B0604020202020204" pitchFamily="34" charset="0"/>
              <a:buChar char="•"/>
            </a:pPr>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Arial" panose="020B0604020202020204" pitchFamily="34" charset="0"/>
              <a:buChar char="•"/>
            </a:pPr>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30915" cy="461665"/>
          </a:xfrm>
          <a:prstGeom prst="rect">
            <a:avLst/>
          </a:prstGeom>
        </p:spPr>
        <p:txBody>
          <a:bodyPr wrap="none">
            <a:spAutoFit/>
          </a:bodyPr>
          <a:lstStyle/>
          <a:p>
            <a:r>
              <a:rPr lang="en-US" altLang="el-GR" sz="2400" b="1" dirty="0">
                <a:solidFill>
                  <a:srgbClr val="303F6A"/>
                </a:solidFill>
              </a:rPr>
              <a:t>US</a:t>
            </a:r>
            <a:endParaRPr lang="el-GR" sz="2400" b="1" dirty="0">
              <a:solidFill>
                <a:srgbClr val="303F6A"/>
              </a:solidFill>
            </a:endParaRPr>
          </a:p>
        </p:txBody>
      </p:sp>
      <p:sp>
        <p:nvSpPr>
          <p:cNvPr id="3" name="Rectangle 2">
            <a:extLst>
              <a:ext uri="{FF2B5EF4-FFF2-40B4-BE49-F238E27FC236}">
                <a16:creationId xmlns:a16="http://schemas.microsoft.com/office/drawing/2014/main" id="{D0C30E4E-897E-48AC-B699-C5B193DF7E34}"/>
              </a:ext>
            </a:extLst>
          </p:cNvPr>
          <p:cNvSpPr/>
          <p:nvPr/>
        </p:nvSpPr>
        <p:spPr>
          <a:xfrm>
            <a:off x="4104456" y="6801238"/>
            <a:ext cx="6277216" cy="307777"/>
          </a:xfrm>
          <a:prstGeom prst="rect">
            <a:avLst/>
          </a:prstGeom>
        </p:spPr>
        <p:txBody>
          <a:bodyPr wrap="square">
            <a:spAutoFit/>
          </a:bodyPr>
          <a:lstStyle/>
          <a:p>
            <a:pPr marL="0" lvl="6"/>
            <a:r>
              <a:rPr lang="el-GR" sz="1400" dirty="0">
                <a:solidFill>
                  <a:schemeClr val="bg2">
                    <a:lumMod val="50000"/>
                  </a:schemeClr>
                </a:solidFill>
                <a:latin typeface="Segoe UI" pitchFamily="34" charset="0"/>
                <a:ea typeface="ＭＳ Ｐゴシック" charset="-128"/>
                <a:cs typeface="Segoe UI" pitchFamily="34" charset="0"/>
              </a:rPr>
              <a:t>Πηγή: </a:t>
            </a:r>
            <a:r>
              <a:rPr lang="en-US" sz="1400" dirty="0">
                <a:solidFill>
                  <a:schemeClr val="bg2">
                    <a:lumMod val="50000"/>
                  </a:schemeClr>
                </a:solidFill>
                <a:latin typeface="Segoe UI" pitchFamily="34" charset="0"/>
                <a:ea typeface="ＭＳ Ｐゴシック" charset="-128"/>
                <a:cs typeface="Segoe UI" pitchFamily="34" charset="0"/>
              </a:rPr>
              <a:t> https://www.statista.com</a:t>
            </a:r>
            <a:endParaRPr lang="el-GR" sz="1400" dirty="0">
              <a:solidFill>
                <a:schemeClr val="bg2">
                  <a:lumMod val="50000"/>
                </a:schemeClr>
              </a:solidFill>
              <a:latin typeface="Segoe UI" pitchFamily="34" charset="0"/>
              <a:ea typeface="ＭＳ Ｐゴシック" charset="-128"/>
              <a:cs typeface="Segoe UI" pitchFamily="34" charset="0"/>
            </a:endParaRPr>
          </a:p>
        </p:txBody>
      </p:sp>
    </p:spTree>
    <p:extLst>
      <p:ext uri="{BB962C8B-B14F-4D97-AF65-F5344CB8AC3E}">
        <p14:creationId xmlns:p14="http://schemas.microsoft.com/office/powerpoint/2010/main" val="357076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3967048" cy="461665"/>
          </a:xfrm>
          <a:prstGeom prst="rect">
            <a:avLst/>
          </a:prstGeom>
        </p:spPr>
        <p:txBody>
          <a:bodyPr wrap="none">
            <a:spAutoFit/>
          </a:bodyPr>
          <a:lstStyle/>
          <a:p>
            <a:r>
              <a:rPr lang="el-GR" altLang="el-GR" sz="2400" b="1" dirty="0">
                <a:solidFill>
                  <a:srgbClr val="303F6A"/>
                </a:solidFill>
              </a:rPr>
              <a:t>Διαδικτυακές πωλήσεις</a:t>
            </a:r>
            <a:r>
              <a:rPr lang="en-US" altLang="el-GR" sz="2400" b="1" dirty="0">
                <a:solidFill>
                  <a:srgbClr val="303F6A"/>
                </a:solidFill>
              </a:rPr>
              <a:t> 2004</a:t>
            </a:r>
            <a:r>
              <a:rPr lang="el-GR" altLang="el-GR" sz="2400" b="1" dirty="0">
                <a:solidFill>
                  <a:srgbClr val="303F6A"/>
                </a:solidFill>
              </a:rPr>
              <a:t> </a:t>
            </a:r>
            <a:endParaRPr lang="el-GR" sz="2400" b="1" dirty="0">
              <a:solidFill>
                <a:srgbClr val="303F6A"/>
              </a:solidFill>
            </a:endParaRPr>
          </a:p>
        </p:txBody>
      </p:sp>
      <p:pic>
        <p:nvPicPr>
          <p:cNvPr id="6" name="Picture 10">
            <a:extLst>
              <a:ext uri="{FF2B5EF4-FFF2-40B4-BE49-F238E27FC236}">
                <a16:creationId xmlns:a16="http://schemas.microsoft.com/office/drawing/2014/main" id="{C0BBCC79-788F-42E7-96BB-D1B18F50A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0120" y="2687782"/>
            <a:ext cx="7087016" cy="3740727"/>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AAAE4FD-05BC-4DFB-B384-189BF7166EBA}"/>
              </a:ext>
            </a:extLst>
          </p:cNvPr>
          <p:cNvSpPr/>
          <p:nvPr/>
        </p:nvSpPr>
        <p:spPr>
          <a:xfrm>
            <a:off x="7651409" y="4678336"/>
            <a:ext cx="1707519" cy="461665"/>
          </a:xfrm>
          <a:prstGeom prst="rect">
            <a:avLst/>
          </a:prstGeom>
        </p:spPr>
        <p:txBody>
          <a:bodyPr wrap="none">
            <a:spAutoFit/>
          </a:bodyPr>
          <a:lstStyle/>
          <a:p>
            <a:r>
              <a:rPr lang="el-GR" sz="2400" b="1" dirty="0">
                <a:solidFill>
                  <a:srgbClr val="303F6A"/>
                </a:solidFill>
              </a:rPr>
              <a:t>Τι λείπει???</a:t>
            </a:r>
          </a:p>
        </p:txBody>
      </p:sp>
    </p:spTree>
    <p:extLst>
      <p:ext uri="{BB962C8B-B14F-4D97-AF65-F5344CB8AC3E}">
        <p14:creationId xmlns:p14="http://schemas.microsoft.com/office/powerpoint/2010/main" val="395986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29761" y="1896606"/>
            <a:ext cx="3967048" cy="461665"/>
          </a:xfrm>
          <a:prstGeom prst="rect">
            <a:avLst/>
          </a:prstGeom>
        </p:spPr>
        <p:txBody>
          <a:bodyPr wrap="none">
            <a:spAutoFit/>
          </a:bodyPr>
          <a:lstStyle/>
          <a:p>
            <a:r>
              <a:rPr lang="el-GR" altLang="el-GR" sz="2400" b="1" dirty="0">
                <a:solidFill>
                  <a:srgbClr val="303F6A"/>
                </a:solidFill>
              </a:rPr>
              <a:t>Διαδικτυακές πωλήσεις</a:t>
            </a:r>
            <a:r>
              <a:rPr lang="en-US" altLang="el-GR" sz="2400" b="1" dirty="0">
                <a:solidFill>
                  <a:srgbClr val="303F6A"/>
                </a:solidFill>
              </a:rPr>
              <a:t> 2021</a:t>
            </a:r>
            <a:r>
              <a:rPr lang="el-GR" altLang="el-GR" sz="2400" b="1" dirty="0">
                <a:solidFill>
                  <a:srgbClr val="303F6A"/>
                </a:solidFill>
              </a:rPr>
              <a:t> </a:t>
            </a:r>
            <a:endParaRPr lang="el-GR" sz="2400" b="1" dirty="0">
              <a:solidFill>
                <a:srgbClr val="303F6A"/>
              </a:solidFill>
            </a:endParaRPr>
          </a:p>
        </p:txBody>
      </p:sp>
      <p:sp>
        <p:nvSpPr>
          <p:cNvPr id="3" name="Rectangle 2">
            <a:extLst>
              <a:ext uri="{FF2B5EF4-FFF2-40B4-BE49-F238E27FC236}">
                <a16:creationId xmlns:a16="http://schemas.microsoft.com/office/drawing/2014/main" id="{D0C30E4E-897E-48AC-B699-C5B193DF7E34}"/>
              </a:ext>
            </a:extLst>
          </p:cNvPr>
          <p:cNvSpPr/>
          <p:nvPr/>
        </p:nvSpPr>
        <p:spPr>
          <a:xfrm>
            <a:off x="4104456" y="6801238"/>
            <a:ext cx="6277216" cy="307777"/>
          </a:xfrm>
          <a:prstGeom prst="rect">
            <a:avLst/>
          </a:prstGeom>
        </p:spPr>
        <p:txBody>
          <a:bodyPr wrap="square">
            <a:spAutoFit/>
          </a:bodyPr>
          <a:lstStyle/>
          <a:p>
            <a:pPr marL="0" lvl="6"/>
            <a:r>
              <a:rPr lang="el-GR" sz="1400" dirty="0">
                <a:solidFill>
                  <a:schemeClr val="bg2">
                    <a:lumMod val="50000"/>
                  </a:schemeClr>
                </a:solidFill>
                <a:latin typeface="Segoe UI" pitchFamily="34" charset="0"/>
                <a:ea typeface="ＭＳ Ｐゴシック" charset="-128"/>
                <a:cs typeface="Segoe UI" pitchFamily="34" charset="0"/>
              </a:rPr>
              <a:t>Πηγή: </a:t>
            </a:r>
            <a:r>
              <a:rPr lang="en-US" sz="1400" dirty="0">
                <a:solidFill>
                  <a:schemeClr val="bg2">
                    <a:lumMod val="50000"/>
                  </a:schemeClr>
                </a:solidFill>
                <a:latin typeface="Segoe UI" pitchFamily="34" charset="0"/>
                <a:ea typeface="ＭＳ Ｐゴシック" charset="-128"/>
                <a:cs typeface="Segoe UI" pitchFamily="34" charset="0"/>
              </a:rPr>
              <a:t> https://www.statista.com</a:t>
            </a:r>
            <a:endParaRPr lang="el-GR" sz="1400" dirty="0">
              <a:solidFill>
                <a:schemeClr val="bg2">
                  <a:lumMod val="50000"/>
                </a:schemeClr>
              </a:solidFill>
              <a:latin typeface="Segoe UI" pitchFamily="34" charset="0"/>
              <a:ea typeface="ＭＳ Ｐゴシック" charset="-128"/>
              <a:cs typeface="Segoe UI" pitchFamily="34" charset="0"/>
            </a:endParaRPr>
          </a:p>
        </p:txBody>
      </p:sp>
      <p:pic>
        <p:nvPicPr>
          <p:cNvPr id="5" name="Picture 4">
            <a:extLst>
              <a:ext uri="{FF2B5EF4-FFF2-40B4-BE49-F238E27FC236}">
                <a16:creationId xmlns:a16="http://schemas.microsoft.com/office/drawing/2014/main" id="{F0879938-D8A9-473F-B930-DA8B83FE17B2}"/>
              </a:ext>
            </a:extLst>
          </p:cNvPr>
          <p:cNvPicPr>
            <a:picLocks noChangeAspect="1"/>
          </p:cNvPicPr>
          <p:nvPr/>
        </p:nvPicPr>
        <p:blipFill rotWithShape="1">
          <a:blip r:embed="rId2"/>
          <a:srcRect l="8037" t="30820" r="69335" b="14104"/>
          <a:stretch/>
        </p:blipFill>
        <p:spPr>
          <a:xfrm>
            <a:off x="1707356" y="2486025"/>
            <a:ext cx="7277100" cy="4981576"/>
          </a:xfrm>
          <a:prstGeom prst="rect">
            <a:avLst/>
          </a:prstGeom>
        </p:spPr>
      </p:pic>
    </p:spTree>
    <p:extLst>
      <p:ext uri="{BB962C8B-B14F-4D97-AF65-F5344CB8AC3E}">
        <p14:creationId xmlns:p14="http://schemas.microsoft.com/office/powerpoint/2010/main" val="78585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562974"/>
            <a:ext cx="9240715" cy="2246769"/>
          </a:xfrm>
          <a:prstGeom prst="rect">
            <a:avLst/>
          </a:prstGeom>
          <a:noFill/>
        </p:spPr>
        <p:txBody>
          <a:bodyPr wrap="square" rtlCol="0">
            <a:spAutoFit/>
          </a:bodyPr>
          <a:lstStyle/>
          <a:p>
            <a:pPr marL="342900" lvl="6" indent="-3429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Η αναζήτηση προϊόντων μέσω του διαδικτύου οδήγησε το 2004 σε παραδοσιακές αγορές στα καταστήματα λιανικής ύψους 180 δισ. δολαρίων.</a:t>
            </a:r>
          </a:p>
          <a:p>
            <a:pPr marL="342900" lvl="6" indent="-342900">
              <a:buFont typeface="Arial" panose="020B0604020202020204" pitchFamily="34" charset="0"/>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Οι αγορές αυτές αντιστοιχούν στο 170% των ηλεκτρονικών αγορών (106,5 δισ. δολάρια) που πραγματοποιήθηκαν την ίδια περίοδο.</a:t>
            </a:r>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Arial" panose="020B0604020202020204" pitchFamily="34" charset="0"/>
              <a:buChar char="•"/>
            </a:pPr>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Arial" panose="020B0604020202020204" pitchFamily="34" charset="0"/>
              <a:buChar char="•"/>
            </a:pPr>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30915" cy="461665"/>
          </a:xfrm>
          <a:prstGeom prst="rect">
            <a:avLst/>
          </a:prstGeom>
        </p:spPr>
        <p:txBody>
          <a:bodyPr wrap="none">
            <a:spAutoFit/>
          </a:bodyPr>
          <a:lstStyle/>
          <a:p>
            <a:r>
              <a:rPr lang="en-US" altLang="el-GR" sz="2400" b="1" dirty="0">
                <a:solidFill>
                  <a:srgbClr val="303F6A"/>
                </a:solidFill>
              </a:rPr>
              <a:t>US</a:t>
            </a:r>
            <a:endParaRPr lang="el-GR" sz="2400" b="1" dirty="0">
              <a:solidFill>
                <a:srgbClr val="303F6A"/>
              </a:solidFill>
            </a:endParaRPr>
          </a:p>
        </p:txBody>
      </p:sp>
      <p:sp>
        <p:nvSpPr>
          <p:cNvPr id="3" name="Rectangle 2">
            <a:extLst>
              <a:ext uri="{FF2B5EF4-FFF2-40B4-BE49-F238E27FC236}">
                <a16:creationId xmlns:a16="http://schemas.microsoft.com/office/drawing/2014/main" id="{D0C30E4E-897E-48AC-B699-C5B193DF7E34}"/>
              </a:ext>
            </a:extLst>
          </p:cNvPr>
          <p:cNvSpPr/>
          <p:nvPr/>
        </p:nvSpPr>
        <p:spPr>
          <a:xfrm>
            <a:off x="4104456" y="6801238"/>
            <a:ext cx="6277216" cy="307777"/>
          </a:xfrm>
          <a:prstGeom prst="rect">
            <a:avLst/>
          </a:prstGeom>
        </p:spPr>
        <p:txBody>
          <a:bodyPr wrap="square">
            <a:spAutoFit/>
          </a:bodyPr>
          <a:lstStyle/>
          <a:p>
            <a:pPr marL="0" lvl="6"/>
            <a:r>
              <a:rPr lang="el-GR" sz="1400" dirty="0">
                <a:solidFill>
                  <a:schemeClr val="bg2">
                    <a:lumMod val="50000"/>
                  </a:schemeClr>
                </a:solidFill>
                <a:latin typeface="Segoe UI" pitchFamily="34" charset="0"/>
                <a:ea typeface="ＭＳ Ｐゴシック" charset="-128"/>
                <a:cs typeface="Segoe UI" pitchFamily="34" charset="0"/>
              </a:rPr>
              <a:t>Πηγή: </a:t>
            </a:r>
            <a:r>
              <a:rPr lang="en-US" sz="1400" dirty="0">
                <a:solidFill>
                  <a:schemeClr val="bg2">
                    <a:lumMod val="50000"/>
                  </a:schemeClr>
                </a:solidFill>
                <a:latin typeface="Segoe UI" pitchFamily="34" charset="0"/>
                <a:ea typeface="ＭＳ Ｐゴシック" charset="-128"/>
                <a:cs typeface="Segoe UI" pitchFamily="34" charset="0"/>
              </a:rPr>
              <a:t> https://www.statista.com</a:t>
            </a:r>
            <a:endParaRPr lang="el-GR" sz="1400" dirty="0">
              <a:solidFill>
                <a:schemeClr val="bg2">
                  <a:lumMod val="50000"/>
                </a:schemeClr>
              </a:solidFill>
              <a:latin typeface="Segoe UI" pitchFamily="34" charset="0"/>
              <a:ea typeface="ＭＳ Ｐゴシック" charset="-128"/>
              <a:cs typeface="Segoe UI" pitchFamily="34" charset="0"/>
            </a:endParaRPr>
          </a:p>
        </p:txBody>
      </p:sp>
    </p:spTree>
    <p:extLst>
      <p:ext uri="{BB962C8B-B14F-4D97-AF65-F5344CB8AC3E}">
        <p14:creationId xmlns:p14="http://schemas.microsoft.com/office/powerpoint/2010/main" val="13421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5016758"/>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Ό,τι μπορεί να μετατραπεί σε μια σειρά από </a:t>
            </a:r>
            <a:r>
              <a:rPr lang="el-GR" sz="2000" dirty="0" err="1">
                <a:solidFill>
                  <a:schemeClr val="bg2">
                    <a:lumMod val="50000"/>
                  </a:schemeClr>
                </a:solidFill>
                <a:latin typeface="Segoe UI" pitchFamily="34" charset="0"/>
                <a:ea typeface="ＭＳ Ｐゴシック" charset="-128"/>
                <a:cs typeface="Segoe UI" pitchFamily="34" charset="0"/>
              </a:rPr>
              <a:t>bit</a:t>
            </a:r>
            <a:r>
              <a:rPr lang="el-GR" sz="2000" dirty="0">
                <a:solidFill>
                  <a:schemeClr val="bg2">
                    <a:lumMod val="50000"/>
                  </a:schemeClr>
                </a:solidFill>
                <a:latin typeface="Segoe UI" pitchFamily="34" charset="0"/>
                <a:ea typeface="ＭＳ Ｐゴシック" charset="-128"/>
                <a:cs typeface="Segoe UI" pitchFamily="34" charset="0"/>
              </a:rPr>
              <a:t> θεωρείται </a:t>
            </a:r>
            <a:r>
              <a:rPr lang="el-GR" sz="2000" b="1" dirty="0">
                <a:solidFill>
                  <a:schemeClr val="bg2">
                    <a:lumMod val="50000"/>
                  </a:schemeClr>
                </a:solidFill>
                <a:latin typeface="Segoe UI" pitchFamily="34" charset="0"/>
                <a:ea typeface="ＭＳ Ｐゴシック" charset="-128"/>
                <a:cs typeface="Segoe UI" pitchFamily="34" charset="0"/>
              </a:rPr>
              <a:t>περιεχόμενο</a:t>
            </a:r>
            <a:r>
              <a:rPr lang="el-GR" sz="2000" dirty="0">
                <a:solidFill>
                  <a:schemeClr val="bg2">
                    <a:lumMod val="50000"/>
                  </a:schemeClr>
                </a:solidFill>
                <a:latin typeface="Segoe UI" pitchFamily="34" charset="0"/>
                <a:ea typeface="ＭＳ Ｐゴシック" charset="-128"/>
                <a:cs typeface="Segoe UI" pitchFamily="34" charset="0"/>
              </a:rPr>
              <a:t>.</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Το περιεχόμενο παράγεται, διατηρείται, διανέμεται και καταναλώνεται μέσω των πληροφοριακών συστημάτων: συστήματα υπολογιστών, τηλεπικοινωνιών, μεταφοράς δεδομένων, διαδίκτυο, κτλ.</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Τρεις βασικές κατηγορίες: φωνή, δεδομένα και εικόνα.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Τα δεδομένα μπορεί να είναι δομημένα σε έγγραφα, λογιστικά φύλλα, τιμολόγια, μηνύματα ηλεκτρονικού ταχυδρομείου, κτλ.</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 Η εικόνα μπορεί να είναι απλή εικόνα, βίντεο, ζωντανή εικόνα, … </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088252" cy="461665"/>
          </a:xfrm>
          <a:prstGeom prst="rect">
            <a:avLst/>
          </a:prstGeom>
        </p:spPr>
        <p:txBody>
          <a:bodyPr wrap="none">
            <a:spAutoFit/>
          </a:bodyPr>
          <a:lstStyle/>
          <a:p>
            <a:r>
              <a:rPr lang="el-GR" altLang="el-GR" sz="2400" b="1" dirty="0">
                <a:solidFill>
                  <a:srgbClr val="303F6A"/>
                </a:solidFill>
              </a:rPr>
              <a:t>Ορισμός του ψηφιακού περιεχομένου</a:t>
            </a:r>
            <a:endParaRPr lang="el-GR" sz="2400" b="1" dirty="0">
              <a:solidFill>
                <a:srgbClr val="303F6A"/>
              </a:solidFill>
            </a:endParaRPr>
          </a:p>
        </p:txBody>
      </p:sp>
    </p:spTree>
    <p:extLst>
      <p:ext uri="{BB962C8B-B14F-4D97-AF65-F5344CB8AC3E}">
        <p14:creationId xmlns:p14="http://schemas.microsoft.com/office/powerpoint/2010/main" val="270505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401205"/>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Προϊόντα ονομάζονται όλα τα υλικά αγαθά (υπολογιστής, τηλέφωνο,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Υπηρεσίες ονομάζονται οι μη υλικές, μη απτές μορφές ενός αγαθού.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Οι υπηρεσίες δεν μπορούν να αποθηκευτούν και πρέπει να καταναλωθούν στο σημείο παροχής τους.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Ο χρόνος μη χρήσης μιας υπηρεσίας δεν μπορεί να ανακτηθεί.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Ένα προϊόν συνήθως περιέρχεται στην ιδιοκτησία ενός χρήστη σε αντίθεση με μια υπηρεσία. </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9066585" cy="461665"/>
          </a:xfrm>
          <a:prstGeom prst="rect">
            <a:avLst/>
          </a:prstGeom>
        </p:spPr>
        <p:txBody>
          <a:bodyPr wrap="none">
            <a:spAutoFit/>
          </a:bodyPr>
          <a:lstStyle/>
          <a:p>
            <a:r>
              <a:rPr lang="el-GR" altLang="el-GR" sz="2400" b="1" dirty="0">
                <a:solidFill>
                  <a:srgbClr val="303F6A"/>
                </a:solidFill>
              </a:rPr>
              <a:t>Ιδιότητες των προϊόντων και υπηρεσιών του ηλεκτρονικού εμπορίου </a:t>
            </a:r>
            <a:endParaRPr lang="el-GR" sz="2400" b="1" dirty="0">
              <a:solidFill>
                <a:srgbClr val="303F6A"/>
              </a:solidFill>
            </a:endParaRPr>
          </a:p>
        </p:txBody>
      </p:sp>
    </p:spTree>
    <p:extLst>
      <p:ext uri="{BB962C8B-B14F-4D97-AF65-F5344CB8AC3E}">
        <p14:creationId xmlns:p14="http://schemas.microsoft.com/office/powerpoint/2010/main" val="323616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3170099"/>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altLang="el-GR" sz="2000" dirty="0">
                <a:solidFill>
                  <a:schemeClr val="bg2">
                    <a:lumMod val="50000"/>
                  </a:schemeClr>
                </a:solidFill>
                <a:latin typeface="Segoe UI" pitchFamily="34" charset="0"/>
                <a:ea typeface="ＭＳ Ｐゴシック" charset="-128"/>
                <a:cs typeface="Segoe UI" pitchFamily="34" charset="0"/>
              </a:rPr>
              <a:t>Βασικές έννοιες οικονομίας που αφορούν το ηλεκτρονικό </a:t>
            </a:r>
            <a:r>
              <a:rPr lang="el-GR" altLang="el-GR" sz="2000" dirty="0" err="1">
                <a:solidFill>
                  <a:schemeClr val="bg2">
                    <a:lumMod val="50000"/>
                  </a:schemeClr>
                </a:solidFill>
                <a:latin typeface="Segoe UI" pitchFamily="34" charset="0"/>
                <a:ea typeface="ＭＳ Ｐゴシック" charset="-128"/>
                <a:cs typeface="Segoe UI" pitchFamily="34" charset="0"/>
              </a:rPr>
              <a:t>επιχειρείν</a:t>
            </a:r>
            <a:endParaRPr lang="el-GR" alt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n-US" altLang="el-GR" sz="2000" dirty="0">
                <a:solidFill>
                  <a:schemeClr val="bg2">
                    <a:lumMod val="50000"/>
                  </a:schemeClr>
                </a:solidFill>
                <a:latin typeface="Segoe UI" pitchFamily="34" charset="0"/>
                <a:ea typeface="ＭＳ Ｐゴシック" charset="-128"/>
                <a:cs typeface="Segoe UI" pitchFamily="34" charset="0"/>
              </a:rPr>
              <a:t>H</a:t>
            </a:r>
            <a:r>
              <a:rPr lang="el-GR" altLang="el-GR" sz="2000" dirty="0" err="1">
                <a:solidFill>
                  <a:schemeClr val="bg2">
                    <a:lumMod val="50000"/>
                  </a:schemeClr>
                </a:solidFill>
                <a:latin typeface="Segoe UI" pitchFamily="34" charset="0"/>
                <a:ea typeface="ＭＳ Ｐゴシック" charset="-128"/>
                <a:cs typeface="Segoe UI" pitchFamily="34" charset="0"/>
              </a:rPr>
              <a:t>λεκτρονική</a:t>
            </a:r>
            <a:r>
              <a:rPr lang="el-GR" altLang="el-GR" sz="2000" dirty="0">
                <a:solidFill>
                  <a:schemeClr val="bg2">
                    <a:lumMod val="50000"/>
                  </a:schemeClr>
                </a:solidFill>
                <a:latin typeface="Segoe UI" pitchFamily="34" charset="0"/>
                <a:ea typeface="ＭＳ Ｐゴシック" charset="-128"/>
                <a:cs typeface="Segoe UI" pitchFamily="34" charset="0"/>
              </a:rPr>
              <a:t> επιχειρηματικότητα</a:t>
            </a:r>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Παραδείγματα εταιρειών</a:t>
            </a:r>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1504964" cy="461665"/>
          </a:xfrm>
          <a:prstGeom prst="rect">
            <a:avLst/>
          </a:prstGeom>
        </p:spPr>
        <p:txBody>
          <a:bodyPr wrap="none">
            <a:spAutoFit/>
          </a:bodyPr>
          <a:lstStyle/>
          <a:p>
            <a:r>
              <a:rPr lang="el-GR" sz="2400" b="1" dirty="0">
                <a:solidFill>
                  <a:srgbClr val="303F6A"/>
                </a:solidFill>
              </a:rPr>
              <a:t>Θεματικές</a:t>
            </a:r>
          </a:p>
        </p:txBody>
      </p:sp>
    </p:spTree>
    <p:extLst>
      <p:ext uri="{BB962C8B-B14F-4D97-AF65-F5344CB8AC3E}">
        <p14:creationId xmlns:p14="http://schemas.microsoft.com/office/powerpoint/2010/main" val="328049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5016758"/>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Τα περισσότερα πληροφοριακά αγαθά είναι εμπειρικά αγαθά.</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Εμπειρικά θεωρούνται τα προϊόντα ή οι υπηρεσίες των οποίων τα χαρακτηριστικά ποιότητας ή τιμής μπορούν να εκτιμηθούν μόνο κατόπιν κατανάλωσης</a:t>
            </a:r>
            <a:r>
              <a:rPr lang="en-US" sz="2000" dirty="0">
                <a:solidFill>
                  <a:schemeClr val="bg2">
                    <a:lumMod val="50000"/>
                  </a:schemeClr>
                </a:solidFill>
                <a:latin typeface="Segoe UI" pitchFamily="34" charset="0"/>
                <a:ea typeface="ＭＳ Ｐゴシック" charset="-128"/>
                <a:cs typeface="Segoe UI" pitchFamily="34" charset="0"/>
              </a:rPr>
              <a:t> </a:t>
            </a:r>
            <a:r>
              <a:rPr lang="el-GR" sz="2000" dirty="0">
                <a:solidFill>
                  <a:schemeClr val="bg2">
                    <a:lumMod val="50000"/>
                  </a:schemeClr>
                </a:solidFill>
                <a:latin typeface="Segoe UI" pitchFamily="34" charset="0"/>
                <a:ea typeface="ＭＳ Ｐゴシック" charset="-128"/>
                <a:cs typeface="Segoe UI" pitchFamily="34" charset="0"/>
              </a:rPr>
              <a:t>(</a:t>
            </a:r>
            <a:r>
              <a:rPr lang="el-GR" sz="2000" dirty="0" err="1">
                <a:solidFill>
                  <a:schemeClr val="bg2">
                    <a:lumMod val="50000"/>
                  </a:schemeClr>
                </a:solidFill>
                <a:latin typeface="Segoe UI" pitchFamily="34" charset="0"/>
                <a:ea typeface="ＭＳ Ｐゴシック" charset="-128"/>
                <a:cs typeface="Segoe UI" pitchFamily="34" charset="0"/>
              </a:rPr>
              <a:t>videogame</a:t>
            </a:r>
            <a:r>
              <a:rPr lang="el-GR" sz="2000" dirty="0">
                <a:solidFill>
                  <a:schemeClr val="bg2">
                    <a:lumMod val="50000"/>
                  </a:schemeClr>
                </a:solidFill>
                <a:latin typeface="Segoe UI" pitchFamily="34" charset="0"/>
                <a:ea typeface="ＭＳ Ｐゴシック" charset="-128"/>
                <a:cs typeface="Segoe UI" pitchFamily="34" charset="0"/>
              </a:rPr>
              <a:t>).</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Τα εμπειρικά προϊόντα επιδεικνύουν μικρή ελαστικότητα στη διακύμανση των τιμών, δηλαδή η μείωση της τιμής του προϊόντος δεν οδηγεί αυτόματα σε αύξηση των πωλήσεων. </a:t>
            </a:r>
          </a:p>
          <a:p>
            <a:pPr marL="342900" lvl="6" indent="-342900">
              <a:buFont typeface="Wingdings" panose="05000000000000000000" pitchFamily="2" charset="2"/>
              <a:buChar char="§"/>
            </a:pPr>
            <a:r>
              <a:rPr lang="el-GR" sz="2000" dirty="0" err="1">
                <a:solidFill>
                  <a:schemeClr val="bg2">
                    <a:lumMod val="50000"/>
                  </a:schemeClr>
                </a:solidFill>
                <a:latin typeface="Segoe UI" pitchFamily="34" charset="0"/>
                <a:ea typeface="ＭＳ Ｐゴシック" charset="-128"/>
                <a:cs typeface="Segoe UI" pitchFamily="34" charset="0"/>
              </a:rPr>
              <a:t>Μετα</a:t>
            </a:r>
            <a:r>
              <a:rPr lang="el-GR" sz="2000" dirty="0">
                <a:solidFill>
                  <a:schemeClr val="bg2">
                    <a:lumMod val="50000"/>
                  </a:schemeClr>
                </a:solidFill>
                <a:latin typeface="Segoe UI" pitchFamily="34" charset="0"/>
                <a:ea typeface="ＭＳ Ｐゴシック" charset="-128"/>
                <a:cs typeface="Segoe UI" pitchFamily="34" charset="0"/>
              </a:rPr>
              <a:t>-εμπειρικά προϊόντα (φίλτρα οθόνης)</a:t>
            </a:r>
            <a:r>
              <a:rPr lang="en-US" sz="2000" dirty="0">
                <a:solidFill>
                  <a:schemeClr val="bg2">
                    <a:lumMod val="50000"/>
                  </a:schemeClr>
                </a:solidFill>
                <a:latin typeface="Segoe UI" pitchFamily="34" charset="0"/>
                <a:ea typeface="ＭＳ Ｐゴシック" charset="-128"/>
                <a:cs typeface="Segoe UI" pitchFamily="34" charset="0"/>
              </a:rPr>
              <a:t>.</a:t>
            </a: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9483365" cy="461665"/>
          </a:xfrm>
          <a:prstGeom prst="rect">
            <a:avLst/>
          </a:prstGeom>
        </p:spPr>
        <p:txBody>
          <a:bodyPr wrap="none">
            <a:spAutoFit/>
          </a:bodyPr>
          <a:lstStyle/>
          <a:p>
            <a:r>
              <a:rPr lang="el-GR" altLang="el-GR" sz="2400" b="1" dirty="0">
                <a:solidFill>
                  <a:srgbClr val="303F6A"/>
                </a:solidFill>
              </a:rPr>
              <a:t>Ιδιότητες των προϊόντων και υπηρεσιών του ηλεκτρονικού εμπορίου</a:t>
            </a:r>
            <a:r>
              <a:rPr lang="en-US" altLang="el-GR" sz="2400" b="1" dirty="0">
                <a:solidFill>
                  <a:srgbClr val="303F6A"/>
                </a:solidFill>
              </a:rPr>
              <a:t> (2)</a:t>
            </a:r>
            <a:r>
              <a:rPr lang="el-GR" altLang="el-GR" sz="2400" b="1" dirty="0">
                <a:solidFill>
                  <a:srgbClr val="303F6A"/>
                </a:solidFill>
              </a:rPr>
              <a:t> </a:t>
            </a:r>
            <a:endParaRPr lang="el-GR" sz="2400" b="1" dirty="0">
              <a:solidFill>
                <a:srgbClr val="303F6A"/>
              </a:solidFill>
            </a:endParaRPr>
          </a:p>
        </p:txBody>
      </p:sp>
    </p:spTree>
    <p:extLst>
      <p:ext uri="{BB962C8B-B14F-4D97-AF65-F5344CB8AC3E}">
        <p14:creationId xmlns:p14="http://schemas.microsoft.com/office/powerpoint/2010/main" val="182666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093428"/>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Προϊόντα αναζήτησης (</a:t>
            </a:r>
            <a:r>
              <a:rPr lang="el-GR" sz="2000" dirty="0" err="1">
                <a:solidFill>
                  <a:schemeClr val="bg2">
                    <a:lumMod val="50000"/>
                  </a:schemeClr>
                </a:solidFill>
                <a:latin typeface="Segoe UI" pitchFamily="34" charset="0"/>
                <a:ea typeface="ＭＳ Ｐゴシック" charset="-128"/>
                <a:cs typeface="Segoe UI" pitchFamily="34" charset="0"/>
              </a:rPr>
              <a:t>search</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goods</a:t>
            </a:r>
            <a:r>
              <a:rPr lang="el-GR" sz="2000" dirty="0">
                <a:solidFill>
                  <a:schemeClr val="bg2">
                    <a:lumMod val="50000"/>
                  </a:schemeClr>
                </a:solidFill>
                <a:latin typeface="Segoe UI" pitchFamily="34" charset="0"/>
                <a:ea typeface="ＭＳ Ｐゴシック" charset="-128"/>
                <a:cs typeface="Segoe UI" pitchFamily="34" charset="0"/>
              </a:rPr>
              <a:t>).</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φήμη των προϊόντων (</a:t>
            </a:r>
            <a:r>
              <a:rPr lang="el-GR" sz="2000" dirty="0" err="1">
                <a:solidFill>
                  <a:schemeClr val="bg2">
                    <a:lumMod val="50000"/>
                  </a:schemeClr>
                </a:solidFill>
                <a:latin typeface="Segoe UI" pitchFamily="34" charset="0"/>
                <a:ea typeface="ＭＳ Ｐゴシック" charset="-128"/>
                <a:cs typeface="Segoe UI" pitchFamily="34" charset="0"/>
              </a:rPr>
              <a:t>brand</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name</a:t>
            </a:r>
            <a:r>
              <a:rPr lang="el-GR" sz="2000" dirty="0">
                <a:solidFill>
                  <a:schemeClr val="bg2">
                    <a:lumMod val="50000"/>
                  </a:schemeClr>
                </a:solidFill>
                <a:latin typeface="Segoe UI" pitchFamily="34" charset="0"/>
                <a:ea typeface="ＭＳ Ｐゴシック" charset="-128"/>
                <a:cs typeface="Segoe UI" pitchFamily="34" charset="0"/>
              </a:rPr>
              <a:t>) και η εμπορευματοποίησή τους – με την έννοια της κοινής και μαζικής χρήσης – μπορούν να μετατρέψουν ένα εμπειρικό προϊόν σε προϊόν αναζήτησης.</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H ασυμμετρία πληροφοριών οφείλεται στο γεγονός ότι τα περισσότερα πληροφοριακά αγαθά είναι εμπειρικά αγαθά.</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9483365" cy="461665"/>
          </a:xfrm>
          <a:prstGeom prst="rect">
            <a:avLst/>
          </a:prstGeom>
        </p:spPr>
        <p:txBody>
          <a:bodyPr wrap="none">
            <a:spAutoFit/>
          </a:bodyPr>
          <a:lstStyle/>
          <a:p>
            <a:r>
              <a:rPr lang="el-GR" altLang="el-GR" sz="2400" b="1" dirty="0">
                <a:solidFill>
                  <a:srgbClr val="303F6A"/>
                </a:solidFill>
              </a:rPr>
              <a:t>Ιδιότητες των προϊόντων και υπηρεσιών του ηλεκτρονικού εμπορίου</a:t>
            </a:r>
            <a:r>
              <a:rPr lang="en-US" altLang="el-GR" sz="2400" b="1" dirty="0">
                <a:solidFill>
                  <a:srgbClr val="303F6A"/>
                </a:solidFill>
              </a:rPr>
              <a:t> (3)</a:t>
            </a:r>
            <a:r>
              <a:rPr lang="el-GR" altLang="el-GR" sz="2400" b="1" dirty="0">
                <a:solidFill>
                  <a:srgbClr val="303F6A"/>
                </a:solidFill>
              </a:rPr>
              <a:t> </a:t>
            </a:r>
            <a:endParaRPr lang="el-GR" sz="2400" b="1" dirty="0">
              <a:solidFill>
                <a:srgbClr val="303F6A"/>
              </a:solidFill>
            </a:endParaRPr>
          </a:p>
        </p:txBody>
      </p:sp>
    </p:spTree>
    <p:extLst>
      <p:ext uri="{BB962C8B-B14F-4D97-AF65-F5344CB8AC3E}">
        <p14:creationId xmlns:p14="http://schemas.microsoft.com/office/powerpoint/2010/main" val="3590400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3477875"/>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εύκολη επεξεργασία του περιεχομένου (πληροφορίας) ανεξάρτητα από τη γεωγραφική τοποθεσία και τη μορφή του περιεχομένου.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επιπλέον αξία που αποκτά το περιεχόμενο χάρη στην επεξεργασία του ονομάζεται προστιθέμενη αξία.</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Παράδειγμα αλγόριθμος κατάταξης </a:t>
            </a:r>
            <a:r>
              <a:rPr lang="el-GR" sz="2000" dirty="0" err="1">
                <a:solidFill>
                  <a:schemeClr val="bg2">
                    <a:lumMod val="50000"/>
                  </a:schemeClr>
                </a:solidFill>
                <a:latin typeface="Segoe UI" pitchFamily="34" charset="0"/>
                <a:ea typeface="ＭＳ Ｐゴシック" charset="-128"/>
                <a:cs typeface="Segoe UI" pitchFamily="34" charset="0"/>
              </a:rPr>
              <a:t>Google</a:t>
            </a:r>
            <a:r>
              <a:rPr lang="el-GR" sz="2000" dirty="0">
                <a:solidFill>
                  <a:schemeClr val="bg2">
                    <a:lumMod val="50000"/>
                  </a:schemeClr>
                </a:solidFill>
                <a:latin typeface="Segoe UI" pitchFamily="34" charset="0"/>
                <a:ea typeface="ＭＳ Ｐゴシック" charset="-128"/>
                <a:cs typeface="Segoe UI" pitchFamily="34" charset="0"/>
              </a:rPr>
              <a:t>.</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8792856" cy="461665"/>
          </a:xfrm>
          <a:prstGeom prst="rect">
            <a:avLst/>
          </a:prstGeom>
        </p:spPr>
        <p:txBody>
          <a:bodyPr wrap="none">
            <a:spAutoFit/>
          </a:bodyPr>
          <a:lstStyle/>
          <a:p>
            <a:r>
              <a:rPr lang="el-GR" altLang="el-GR" sz="2400" b="1" dirty="0">
                <a:solidFill>
                  <a:srgbClr val="303F6A"/>
                </a:solidFill>
              </a:rPr>
              <a:t>Τι διαφοροποιεί το ηλεκτρονικό εμπόριο από το κλασικό εμπόριο; </a:t>
            </a:r>
            <a:endParaRPr lang="el-GR" sz="2400" b="1" dirty="0">
              <a:solidFill>
                <a:srgbClr val="303F6A"/>
              </a:solidFill>
            </a:endParaRPr>
          </a:p>
        </p:txBody>
      </p:sp>
    </p:spTree>
    <p:extLst>
      <p:ext uri="{BB962C8B-B14F-4D97-AF65-F5344CB8AC3E}">
        <p14:creationId xmlns:p14="http://schemas.microsoft.com/office/powerpoint/2010/main" val="61484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708981"/>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 Μια εταιρία που διαχειρίζεται προϊόντα σε αποθήκες, όπως είναι ένα πολυκατάστημα ή ένα σουπερμάρκετ, έχει πλέον τη δυνατότητα σε ημερήσια βάση:</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δέχεται ηλεκτρονικές παραγγελίες μέσω ιστοσελίδων μειώνοντας τα λειτουργικά έξοδα (κόστος ενοικίασης καταστημάτων, και αμοιβές υπαλλήλων) και αυξάνοντας τα κέρδη.</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παρακολουθεί, χρησιμοποιώντας τα ηλεκτρονικά δεδομένα που έχει στη διάθεσή της, σε σχεδόν πραγματικό χρόνο τις πωλήσεις των προϊόντων. .</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595395" cy="461665"/>
          </a:xfrm>
          <a:prstGeom prst="rect">
            <a:avLst/>
          </a:prstGeom>
        </p:spPr>
        <p:txBody>
          <a:bodyPr wrap="none">
            <a:spAutoFit/>
          </a:bodyPr>
          <a:lstStyle/>
          <a:p>
            <a:r>
              <a:rPr lang="el-GR" altLang="el-GR" sz="2400" b="1" dirty="0">
                <a:solidFill>
                  <a:srgbClr val="303F6A"/>
                </a:solidFill>
              </a:rPr>
              <a:t>Παράδειγμα προστιθέμενης αξίας πληροφοριών </a:t>
            </a:r>
            <a:endParaRPr lang="el-GR" sz="2400" b="1" dirty="0">
              <a:solidFill>
                <a:srgbClr val="303F6A"/>
              </a:solidFill>
            </a:endParaRPr>
          </a:p>
        </p:txBody>
      </p:sp>
    </p:spTree>
    <p:extLst>
      <p:ext uri="{BB962C8B-B14F-4D97-AF65-F5344CB8AC3E}">
        <p14:creationId xmlns:p14="http://schemas.microsoft.com/office/powerpoint/2010/main" val="127142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401205"/>
          </a:xfrm>
          <a:prstGeom prst="rect">
            <a:avLst/>
          </a:prstGeom>
          <a:noFill/>
        </p:spPr>
        <p:txBody>
          <a:bodyPr wrap="square" rtlCol="0">
            <a:spAutoFit/>
          </a:bodyPr>
          <a:lstStyle/>
          <a:p>
            <a:endParaRPr lang="el-GR" sz="2400" dirty="0">
              <a:solidFill>
                <a:srgbClr val="303F6A"/>
              </a:solidFill>
            </a:endParaRP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 Να πραγματοποιεί νέες παραγγελίες μόνο για τα προϊόντα που καταναλώνονται, μειώνοντας σημαντικά τα αποθηκευμένα προϊόντα της (και τις ανάγκες της σε αποθηκευτικούς χώρους).</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διαχειρίζεται καλύτερα την εφοδιαστική αλυσίδα και να μειώνει τις ελλείψεις αποθεμάτων αυξάνοντας τη διαθεσιμότητα των προϊόντων στα ράφια.</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μειώνει σημαντικά τα κεφάλαια απόκτησης των προϊόντων καθώς παραγγέλνει πιο συχνά.</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861494" cy="461665"/>
          </a:xfrm>
          <a:prstGeom prst="rect">
            <a:avLst/>
          </a:prstGeom>
        </p:spPr>
        <p:txBody>
          <a:bodyPr wrap="none">
            <a:spAutoFit/>
          </a:bodyPr>
          <a:lstStyle/>
          <a:p>
            <a:r>
              <a:rPr lang="el-GR" altLang="el-GR" sz="2400" b="1" dirty="0">
                <a:solidFill>
                  <a:srgbClr val="303F6A"/>
                </a:solidFill>
              </a:rPr>
              <a:t>Παράδειγμα προστιθέμενης αξίας πληροφοριών</a:t>
            </a:r>
            <a:r>
              <a:rPr lang="en-US" altLang="el-GR" sz="2400" b="1" dirty="0">
                <a:solidFill>
                  <a:srgbClr val="303F6A"/>
                </a:solidFill>
              </a:rPr>
              <a:t> (2)</a:t>
            </a:r>
            <a:endParaRPr lang="el-GR" sz="2400" b="1" dirty="0">
              <a:solidFill>
                <a:srgbClr val="303F6A"/>
              </a:solidFill>
            </a:endParaRPr>
          </a:p>
        </p:txBody>
      </p:sp>
    </p:spTree>
    <p:extLst>
      <p:ext uri="{BB962C8B-B14F-4D97-AF65-F5344CB8AC3E}">
        <p14:creationId xmlns:p14="http://schemas.microsoft.com/office/powerpoint/2010/main" val="1742307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093428"/>
          </a:xfrm>
          <a:prstGeom prst="rect">
            <a:avLst/>
          </a:prstGeom>
          <a:noFill/>
        </p:spPr>
        <p:txBody>
          <a:bodyPr wrap="square" rtlCol="0">
            <a:spAutoFit/>
          </a:bodyPr>
          <a:lstStyle/>
          <a:p>
            <a:endParaRPr lang="el-GR" sz="2400" dirty="0">
              <a:solidFill>
                <a:srgbClr val="303F6A"/>
              </a:solidFill>
            </a:endParaRP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Επίσης, κινδυνεύει λιγότερο να βρεθεί με αδιάθετα προϊόντα στις αποθήκες της λόγω πιθανής έλλειψης ζήτησης.</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συλλέγει και να αναλύει στοιχεία που αναφέρονται στις πωλήσεις των προϊόντων στα διάφορα υποκαταστήματά της. </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βγάζει γρήγορα συμπεράσματα σχετικά με την τιμολόγηση και τους τρόπους προώθησης.</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κάνει εκπτώσεις σε προϊόντα που δεν κινούνται πολύ.</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861494" cy="461665"/>
          </a:xfrm>
          <a:prstGeom prst="rect">
            <a:avLst/>
          </a:prstGeom>
        </p:spPr>
        <p:txBody>
          <a:bodyPr wrap="none">
            <a:spAutoFit/>
          </a:bodyPr>
          <a:lstStyle/>
          <a:p>
            <a:r>
              <a:rPr lang="el-GR" altLang="el-GR" sz="2400" b="1" dirty="0">
                <a:solidFill>
                  <a:srgbClr val="303F6A"/>
                </a:solidFill>
              </a:rPr>
              <a:t>Παράδειγμα προστιθέμενης αξίας πληροφοριών</a:t>
            </a:r>
            <a:r>
              <a:rPr lang="en-US" altLang="el-GR" sz="2400" b="1" dirty="0">
                <a:solidFill>
                  <a:srgbClr val="303F6A"/>
                </a:solidFill>
              </a:rPr>
              <a:t> (3)</a:t>
            </a:r>
            <a:endParaRPr lang="el-GR" sz="2400" b="1" dirty="0">
              <a:solidFill>
                <a:srgbClr val="303F6A"/>
              </a:solidFill>
            </a:endParaRPr>
          </a:p>
        </p:txBody>
      </p:sp>
    </p:spTree>
    <p:extLst>
      <p:ext uri="{BB962C8B-B14F-4D97-AF65-F5344CB8AC3E}">
        <p14:creationId xmlns:p14="http://schemas.microsoft.com/office/powerpoint/2010/main" val="338954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093428"/>
          </a:xfrm>
          <a:prstGeom prst="rect">
            <a:avLst/>
          </a:prstGeom>
          <a:noFill/>
        </p:spPr>
        <p:txBody>
          <a:bodyPr wrap="square" rtlCol="0">
            <a:spAutoFit/>
          </a:bodyPr>
          <a:lstStyle/>
          <a:p>
            <a:endParaRPr lang="el-GR" sz="2400" dirty="0">
              <a:solidFill>
                <a:srgbClr val="303F6A"/>
              </a:solidFill>
            </a:endParaRP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Επίσης, κινδυνεύει λιγότερο να βρεθεί με αδιάθετα προϊόντα στις αποθήκες της λόγω πιθανής έλλειψης ζήτησης.</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συλλέγει και να αναλύει στοιχεία που αναφέρονται στις πωλήσεις των προϊόντων στα διάφορα υποκαταστήματά της. </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βγάζει γρήγορα συμπεράσματα σχετικά με την τιμολόγηση και τους τρόπους προώθησης.</a:t>
            </a:r>
          </a:p>
          <a:p>
            <a:pPr marL="800100" lvl="7"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Να κάνει εκπτώσεις σε προϊόντα που δεν κινούνται πολύ.</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861494" cy="461665"/>
          </a:xfrm>
          <a:prstGeom prst="rect">
            <a:avLst/>
          </a:prstGeom>
        </p:spPr>
        <p:txBody>
          <a:bodyPr wrap="none">
            <a:spAutoFit/>
          </a:bodyPr>
          <a:lstStyle/>
          <a:p>
            <a:r>
              <a:rPr lang="el-GR" altLang="el-GR" sz="2400" b="1" dirty="0">
                <a:solidFill>
                  <a:srgbClr val="303F6A"/>
                </a:solidFill>
              </a:rPr>
              <a:t>Παράδειγμα προστιθέμενης αξίας πληροφοριών</a:t>
            </a:r>
            <a:r>
              <a:rPr lang="en-US" altLang="el-GR" sz="2400" b="1" dirty="0">
                <a:solidFill>
                  <a:srgbClr val="303F6A"/>
                </a:solidFill>
              </a:rPr>
              <a:t> (3)</a:t>
            </a:r>
            <a:endParaRPr lang="el-GR" sz="2400" b="1" dirty="0">
              <a:solidFill>
                <a:srgbClr val="303F6A"/>
              </a:solidFill>
            </a:endParaRPr>
          </a:p>
        </p:txBody>
      </p:sp>
    </p:spTree>
    <p:extLst>
      <p:ext uri="{BB962C8B-B14F-4D97-AF65-F5344CB8AC3E}">
        <p14:creationId xmlns:p14="http://schemas.microsoft.com/office/powerpoint/2010/main" val="211306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2862322"/>
          </a:xfrm>
          <a:prstGeom prst="rect">
            <a:avLst/>
          </a:prstGeom>
          <a:noFill/>
        </p:spPr>
        <p:txBody>
          <a:bodyPr wrap="square" rtlCol="0">
            <a:spAutoFit/>
          </a:bodyPr>
          <a:lstStyle/>
          <a:p>
            <a:endParaRPr lang="el-GR" sz="2400" dirty="0">
              <a:solidFill>
                <a:srgbClr val="303F6A"/>
              </a:solidFill>
            </a:endParaRPr>
          </a:p>
          <a:p>
            <a:pPr marL="457200" lvl="7"/>
            <a:r>
              <a:rPr lang="el-GR" sz="2000" dirty="0">
                <a:solidFill>
                  <a:schemeClr val="bg2">
                    <a:lumMod val="50000"/>
                  </a:schemeClr>
                </a:solidFill>
                <a:latin typeface="Segoe UI" pitchFamily="34" charset="0"/>
                <a:ea typeface="ＭＳ Ｐゴシック" charset="-128"/>
                <a:cs typeface="Segoe UI" pitchFamily="34" charset="0"/>
              </a:rPr>
              <a:t>Γνωστή ελληνική αλυσίδα σουπερμάρκετ, με την εφαρμογή της ηλεκτρονικής διαχείρισης, είδε τα ποσοστά των άδειων ραφιών της να μειώνονται κατά 50% και αύξησε σημαντικά τις πωλήσεις της.</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861494" cy="461665"/>
          </a:xfrm>
          <a:prstGeom prst="rect">
            <a:avLst/>
          </a:prstGeom>
        </p:spPr>
        <p:txBody>
          <a:bodyPr wrap="none">
            <a:spAutoFit/>
          </a:bodyPr>
          <a:lstStyle/>
          <a:p>
            <a:r>
              <a:rPr lang="el-GR" altLang="el-GR" sz="2400" b="1" dirty="0">
                <a:solidFill>
                  <a:srgbClr val="303F6A"/>
                </a:solidFill>
              </a:rPr>
              <a:t>Παράδειγμα προστιθέμενης αξίας πληροφοριών</a:t>
            </a:r>
            <a:r>
              <a:rPr lang="en-US" altLang="el-GR" sz="2400" b="1" dirty="0">
                <a:solidFill>
                  <a:srgbClr val="303F6A"/>
                </a:solidFill>
              </a:rPr>
              <a:t> (4)</a:t>
            </a:r>
            <a:endParaRPr lang="el-GR" sz="2400" b="1" dirty="0">
              <a:solidFill>
                <a:srgbClr val="303F6A"/>
              </a:solidFill>
            </a:endParaRPr>
          </a:p>
        </p:txBody>
      </p:sp>
    </p:spTree>
    <p:extLst>
      <p:ext uri="{BB962C8B-B14F-4D97-AF65-F5344CB8AC3E}">
        <p14:creationId xmlns:p14="http://schemas.microsoft.com/office/powerpoint/2010/main" val="155652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401205"/>
          </a:xfrm>
          <a:prstGeom prst="rect">
            <a:avLst/>
          </a:prstGeom>
          <a:noFill/>
        </p:spPr>
        <p:txBody>
          <a:bodyPr wrap="square" rtlCol="0">
            <a:spAutoFit/>
          </a:bodyPr>
          <a:lstStyle/>
          <a:p>
            <a:endParaRPr lang="el-GR" sz="2400" dirty="0">
              <a:solidFill>
                <a:srgbClr val="303F6A"/>
              </a:solidFill>
            </a:endParaRP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Το κόστος αναπαραγωγής περιεχομένου, είναι σχεδόν μηδενικό </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Η γρήγορη και ανέξοδη διανομή των δειγμάτων, των προϊόντων και η διάθεση υπηρεσιών.</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Η εύκολη αντιγραφή των πληροφοριακών προϊόντων.</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Η ύπαρξη δικτυακών φαινομένων.</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Η χρήση της διαφήμιση ως κύριας πηγής εσόδων</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Η στρατηγική μάρκετινγκ προσφοράς δωρεάν προϊόντων με στόχο την πώληση συμπληρωματικών προϊόντων.</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9266191" cy="461665"/>
          </a:xfrm>
          <a:prstGeom prst="rect">
            <a:avLst/>
          </a:prstGeom>
        </p:spPr>
        <p:txBody>
          <a:bodyPr wrap="none">
            <a:spAutoFit/>
          </a:bodyPr>
          <a:lstStyle/>
          <a:p>
            <a:r>
              <a:rPr lang="el-GR" altLang="el-GR" sz="2400" b="1" dirty="0">
                <a:solidFill>
                  <a:srgbClr val="303F6A"/>
                </a:solidFill>
              </a:rPr>
              <a:t>Σημεία διαφοροποίησης ηλεκτρονικού εμπορίου από το παραδοσιακό</a:t>
            </a:r>
            <a:endParaRPr lang="el-GR" sz="2400" b="1" dirty="0">
              <a:solidFill>
                <a:srgbClr val="303F6A"/>
              </a:solidFill>
            </a:endParaRPr>
          </a:p>
        </p:txBody>
      </p:sp>
    </p:spTree>
    <p:extLst>
      <p:ext uri="{BB962C8B-B14F-4D97-AF65-F5344CB8AC3E}">
        <p14:creationId xmlns:p14="http://schemas.microsoft.com/office/powerpoint/2010/main" val="115464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5324535"/>
          </a:xfrm>
          <a:prstGeom prst="rect">
            <a:avLst/>
          </a:prstGeom>
          <a:noFill/>
        </p:spPr>
        <p:txBody>
          <a:bodyPr wrap="square" rtlCol="0">
            <a:spAutoFit/>
          </a:bodyPr>
          <a:lstStyle/>
          <a:p>
            <a:endParaRPr lang="el-GR" sz="2400" dirty="0">
              <a:solidFill>
                <a:srgbClr val="303F6A"/>
              </a:solidFill>
            </a:endParaRPr>
          </a:p>
          <a:p>
            <a:pPr marL="914400" lvl="7" indent="-457200">
              <a:buFont typeface="+mj-lt"/>
              <a:buAutoNum type="arabicPeriod"/>
            </a:pPr>
            <a:r>
              <a:rPr lang="el-GR" sz="2000" dirty="0" err="1">
                <a:solidFill>
                  <a:schemeClr val="bg2">
                    <a:lumMod val="50000"/>
                  </a:schemeClr>
                </a:solidFill>
                <a:latin typeface="Segoe UI" pitchFamily="34" charset="0"/>
                <a:ea typeface="ＭＳ Ｐゴシック" charset="-128"/>
                <a:cs typeface="Segoe UI" pitchFamily="34" charset="0"/>
              </a:rPr>
              <a:t>Yψηλό</a:t>
            </a:r>
            <a:r>
              <a:rPr lang="el-GR" sz="2000" dirty="0">
                <a:solidFill>
                  <a:schemeClr val="bg2">
                    <a:lumMod val="50000"/>
                  </a:schemeClr>
                </a:solidFill>
                <a:latin typeface="Segoe UI" pitchFamily="34" charset="0"/>
                <a:ea typeface="ＭＳ Ｐゴシック" charset="-128"/>
                <a:cs typeface="Segoe UI" pitchFamily="34" charset="0"/>
              </a:rPr>
              <a:t> κόστος παραγωγής της πρώτης μονάδας αλλά χαμηλό κόστος αναπαραγωγής. </a:t>
            </a:r>
          </a:p>
          <a:p>
            <a:pPr marL="914400" lvl="7" indent="-457200">
              <a:buFont typeface="+mj-lt"/>
              <a:buAutoNum type="arabicPeriod"/>
            </a:pPr>
            <a:r>
              <a:rPr lang="el-GR" sz="2000" dirty="0" err="1">
                <a:solidFill>
                  <a:schemeClr val="bg2">
                    <a:lumMod val="50000"/>
                  </a:schemeClr>
                </a:solidFill>
                <a:latin typeface="Segoe UI" pitchFamily="34" charset="0"/>
                <a:ea typeface="ＭＳ Ｐゴシック" charset="-128"/>
                <a:cs typeface="Segoe UI" pitchFamily="34" charset="0"/>
              </a:rPr>
              <a:t>Tο</a:t>
            </a:r>
            <a:r>
              <a:rPr lang="el-GR" sz="2000" dirty="0">
                <a:solidFill>
                  <a:schemeClr val="bg2">
                    <a:lumMod val="50000"/>
                  </a:schemeClr>
                </a:solidFill>
                <a:latin typeface="Segoe UI" pitchFamily="34" charset="0"/>
                <a:ea typeface="ＭＳ Ｐゴシック" charset="-128"/>
                <a:cs typeface="Segoe UI" pitchFamily="34" charset="0"/>
              </a:rPr>
              <a:t> κόστος αναπαραγωγής του δεύτερου αντίτυπου είναι ελάχιστο.</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Ανάλυση κόστους:</a:t>
            </a:r>
          </a:p>
          <a:p>
            <a:pPr marL="914400" lvl="8"/>
            <a:r>
              <a:rPr lang="el-GR" sz="2000" dirty="0">
                <a:solidFill>
                  <a:schemeClr val="bg2">
                    <a:lumMod val="50000"/>
                  </a:schemeClr>
                </a:solidFill>
                <a:latin typeface="Segoe UI" pitchFamily="34" charset="0"/>
                <a:ea typeface="ＭＳ Ｐゴシック" charset="-128"/>
                <a:cs typeface="Segoe UI" pitchFamily="34" charset="0"/>
              </a:rPr>
              <a:t>Πάγιο κόστος παραγωγής, το οποίο αναλύεται:</a:t>
            </a:r>
          </a:p>
          <a:p>
            <a:pPr marL="1371600" lvl="8" indent="-457200">
              <a:buFont typeface="Arial" panose="020B0604020202020204" pitchFamily="34" charset="0"/>
              <a:buChar char="•"/>
            </a:pPr>
            <a:r>
              <a:rPr lang="el-GR" sz="2000" dirty="0">
                <a:solidFill>
                  <a:schemeClr val="bg2">
                    <a:lumMod val="50000"/>
                  </a:schemeClr>
                </a:solidFill>
                <a:latin typeface="Segoe UI" pitchFamily="34" charset="0"/>
                <a:ea typeface="ＭＳ Ｐゴシック" charset="-128"/>
                <a:cs typeface="Segoe UI" pitchFamily="34" charset="0"/>
              </a:rPr>
              <a:t>i. Στο εφάπαξ κόστος του οποίου δεν μπορεί να γίνει απόσβεση αν η παραγωγή σταματήσει. Για παράδειγμα, το κόστος των ανθρωποωρών για την υλοποίηση μιας εφαρμογής.</a:t>
            </a:r>
          </a:p>
          <a:p>
            <a:pPr marL="1371600" lvl="8" indent="-457200">
              <a:buFont typeface="Arial" panose="020B0604020202020204" pitchFamily="34" charset="0"/>
              <a:buChar char="•"/>
            </a:pPr>
            <a:r>
              <a:rPr lang="el-GR" sz="2000" dirty="0" err="1">
                <a:solidFill>
                  <a:schemeClr val="bg2">
                    <a:lumMod val="50000"/>
                  </a:schemeClr>
                </a:solidFill>
                <a:latin typeface="Segoe UI" pitchFamily="34" charset="0"/>
                <a:ea typeface="ＭＳ Ｐゴシック" charset="-128"/>
                <a:cs typeface="Segoe UI" pitchFamily="34" charset="0"/>
              </a:rPr>
              <a:t>ii</a:t>
            </a:r>
            <a:r>
              <a:rPr lang="el-GR" sz="2000" dirty="0">
                <a:solidFill>
                  <a:schemeClr val="bg2">
                    <a:lumMod val="50000"/>
                  </a:schemeClr>
                </a:solidFill>
                <a:latin typeface="Segoe UI" pitchFamily="34" charset="0"/>
                <a:ea typeface="ＭＳ Ｐゴシック" charset="-128"/>
                <a:cs typeface="Segoe UI" pitchFamily="34" charset="0"/>
              </a:rPr>
              <a:t>. Στο κόστος μάρκετινγκ και προώθησης πωλήσεων, το οποίο επίσης δεν ανακτάται (για παράδειγμα το κόστος της διαφημιστικής εκστρατείας).</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206425" cy="461665"/>
          </a:xfrm>
          <a:prstGeom prst="rect">
            <a:avLst/>
          </a:prstGeom>
        </p:spPr>
        <p:txBody>
          <a:bodyPr wrap="none">
            <a:spAutoFit/>
          </a:bodyPr>
          <a:lstStyle/>
          <a:p>
            <a:r>
              <a:rPr lang="el-GR" altLang="el-GR" sz="2400" b="1" dirty="0">
                <a:solidFill>
                  <a:srgbClr val="303F6A"/>
                </a:solidFill>
              </a:rPr>
              <a:t>Κόστος παραγωγής και αναπαραγωγής</a:t>
            </a:r>
            <a:endParaRPr lang="el-GR" sz="2400" b="1" dirty="0">
              <a:solidFill>
                <a:srgbClr val="303F6A"/>
              </a:solidFill>
            </a:endParaRPr>
          </a:p>
        </p:txBody>
      </p:sp>
    </p:spTree>
    <p:extLst>
      <p:ext uri="{BB962C8B-B14F-4D97-AF65-F5344CB8AC3E}">
        <p14:creationId xmlns:p14="http://schemas.microsoft.com/office/powerpoint/2010/main" val="56970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708981"/>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«Οικονομία της πληροφορίας»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«ψηφιακή», «νέα», «δικτυακή», «e-» οικονομία </a:t>
            </a:r>
            <a:endParaRPr lang="en-US" sz="2000" dirty="0">
              <a:solidFill>
                <a:schemeClr val="bg2">
                  <a:lumMod val="50000"/>
                </a:schemeClr>
              </a:solidFill>
              <a:latin typeface="Segoe UI" pitchFamily="34" charset="0"/>
              <a:ea typeface="ＭＳ Ｐゴシック" charset="-128"/>
              <a:cs typeface="Segoe UI" pitchFamily="34" charset="0"/>
            </a:endParaRPr>
          </a:p>
          <a:p>
            <a:pPr marL="0" lvl="6"/>
            <a:endParaRPr lang="en-US"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μικροοικονομία είναι ο οικονομικός κλάδος που μελέτα την αγοραστική συμπεριφορά καταναλωτών και επιχειρήσεων.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Εξετάζει τον καθορισμό των τιμών και την αλληλεξάρτηση παραγωγής-τιμών, διανομής και χρήσης προϊόντων και υπηρεσιών.</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1445267" cy="461665"/>
          </a:xfrm>
          <a:prstGeom prst="rect">
            <a:avLst/>
          </a:prstGeom>
        </p:spPr>
        <p:txBody>
          <a:bodyPr wrap="none">
            <a:spAutoFit/>
          </a:bodyPr>
          <a:lstStyle/>
          <a:p>
            <a:r>
              <a:rPr lang="el-GR" altLang="el-GR" sz="2400" b="1" dirty="0">
                <a:solidFill>
                  <a:srgbClr val="303F6A"/>
                </a:solidFill>
              </a:rPr>
              <a:t>Εισαγωγή</a:t>
            </a:r>
            <a:endParaRPr lang="el-GR" sz="2400" b="1" dirty="0">
              <a:solidFill>
                <a:srgbClr val="303F6A"/>
              </a:solidFill>
            </a:endParaRPr>
          </a:p>
        </p:txBody>
      </p:sp>
    </p:spTree>
    <p:extLst>
      <p:ext uri="{BB962C8B-B14F-4D97-AF65-F5344CB8AC3E}">
        <p14:creationId xmlns:p14="http://schemas.microsoft.com/office/powerpoint/2010/main" val="4151276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5016758"/>
          </a:xfrm>
          <a:prstGeom prst="rect">
            <a:avLst/>
          </a:prstGeom>
          <a:noFill/>
        </p:spPr>
        <p:txBody>
          <a:bodyPr wrap="square" rtlCol="0">
            <a:spAutoFit/>
          </a:bodyPr>
          <a:lstStyle/>
          <a:p>
            <a:endParaRPr lang="el-GR" sz="2400" dirty="0">
              <a:solidFill>
                <a:srgbClr val="303F6A"/>
              </a:solidFill>
            </a:endParaRP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2.  Μεταβλητό κόστος αναπαραγωγής (οριακό κόστος), το οποίο, όπως εξηγήθηκε, είναι χαμηλό.</a:t>
            </a:r>
          </a:p>
          <a:p>
            <a:pPr marL="914400" lvl="7" indent="-457200">
              <a:buFont typeface="+mj-lt"/>
              <a:buAutoNum type="arabicPeriod"/>
            </a:pPr>
            <a:endParaRPr lang="el-GR" sz="2000" dirty="0">
              <a:solidFill>
                <a:schemeClr val="bg2">
                  <a:lumMod val="50000"/>
                </a:schemeClr>
              </a:solidFill>
              <a:latin typeface="Segoe UI" pitchFamily="34" charset="0"/>
              <a:ea typeface="ＭＳ Ｐゴシック" charset="-128"/>
              <a:cs typeface="Segoe UI" pitchFamily="34" charset="0"/>
            </a:endParaRP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Το οριακό κόστος είναι το κόστος παραγωγής μιας επιπλέον μονάδας ενός προϊόντος.</a:t>
            </a:r>
          </a:p>
          <a:p>
            <a:pPr marL="914400" lvl="7" indent="-457200">
              <a:buFont typeface="+mj-lt"/>
              <a:buAutoNum type="arabicPeriod"/>
            </a:pPr>
            <a:endParaRPr lang="el-GR" sz="2000" dirty="0">
              <a:solidFill>
                <a:schemeClr val="bg2">
                  <a:lumMod val="50000"/>
                </a:schemeClr>
              </a:solidFill>
              <a:latin typeface="Segoe UI" pitchFamily="34" charset="0"/>
              <a:ea typeface="ＭＳ Ｐゴシック" charset="-128"/>
              <a:cs typeface="Segoe UI" pitchFamily="34" charset="0"/>
            </a:endParaRP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Για παράδειγμα το κόστος παραγωγής ενός και μοναδικού βιβλίου είναι σημαντικό. Το κόστος αναπαραγωγής του 101 αντίτυπου ενός βιβλίου είναι πολύ μικρότερο και ακόμη μικρότερο είναι το κόστος αναπαραγωγής του 10.001 βιβλίου.</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623206" cy="461665"/>
          </a:xfrm>
          <a:prstGeom prst="rect">
            <a:avLst/>
          </a:prstGeom>
        </p:spPr>
        <p:txBody>
          <a:bodyPr wrap="none">
            <a:spAutoFit/>
          </a:bodyPr>
          <a:lstStyle/>
          <a:p>
            <a:r>
              <a:rPr lang="el-GR" altLang="el-GR" sz="2400" b="1" dirty="0">
                <a:solidFill>
                  <a:srgbClr val="303F6A"/>
                </a:solidFill>
              </a:rPr>
              <a:t>Κόστος παραγωγής και αναπαραγωγής</a:t>
            </a:r>
            <a:r>
              <a:rPr lang="en-US" altLang="el-GR" sz="2400" b="1" dirty="0">
                <a:solidFill>
                  <a:srgbClr val="303F6A"/>
                </a:solidFill>
              </a:rPr>
              <a:t> (2)</a:t>
            </a:r>
            <a:endParaRPr lang="el-GR" sz="2400" b="1" dirty="0">
              <a:solidFill>
                <a:srgbClr val="303F6A"/>
              </a:solidFill>
            </a:endParaRPr>
          </a:p>
        </p:txBody>
      </p:sp>
    </p:spTree>
    <p:extLst>
      <p:ext uri="{BB962C8B-B14F-4D97-AF65-F5344CB8AC3E}">
        <p14:creationId xmlns:p14="http://schemas.microsoft.com/office/powerpoint/2010/main" val="1839485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4093428"/>
          </a:xfrm>
          <a:prstGeom prst="rect">
            <a:avLst/>
          </a:prstGeom>
          <a:noFill/>
        </p:spPr>
        <p:txBody>
          <a:bodyPr wrap="square" rtlCol="0">
            <a:spAutoFit/>
          </a:bodyPr>
          <a:lstStyle/>
          <a:p>
            <a:endParaRPr lang="el-GR" sz="2400" dirty="0">
              <a:solidFill>
                <a:srgbClr val="303F6A"/>
              </a:solidFill>
            </a:endParaRP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Χρεώσεις φωτοτυπιών</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Διάκριση γίνεται μεταξύ του οριακού κόστους και του μέσου κόστους μιας μονάδας.</a:t>
            </a:r>
          </a:p>
          <a:p>
            <a:pPr marL="914400" lvl="7" indent="-457200">
              <a:buFont typeface="+mj-lt"/>
              <a:buAutoNum type="arabicPeriod"/>
            </a:pPr>
            <a:r>
              <a:rPr lang="el-GR" sz="2000" dirty="0">
                <a:solidFill>
                  <a:schemeClr val="bg2">
                    <a:lumMod val="50000"/>
                  </a:schemeClr>
                </a:solidFill>
                <a:latin typeface="Segoe UI" pitchFamily="34" charset="0"/>
                <a:ea typeface="ＭＳ Ｐゴシック" charset="-128"/>
                <a:cs typeface="Segoe UI" pitchFamily="34" charset="0"/>
              </a:rPr>
              <a:t>Από τη στιγμή που οι εταιρίες έχουν αποσβέσει τα κεφάλαια που απαιτήθηκαν για την παράγωγη ενός προϊόντος, ο ανταγωνισμός «σπρώχνει» την τιμή προς το οριακό κόστος, δηλαδή το κόστος παραγωγής μιας επιπλέον μονάδας.</a:t>
            </a: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623206" cy="461665"/>
          </a:xfrm>
          <a:prstGeom prst="rect">
            <a:avLst/>
          </a:prstGeom>
        </p:spPr>
        <p:txBody>
          <a:bodyPr wrap="none">
            <a:spAutoFit/>
          </a:bodyPr>
          <a:lstStyle/>
          <a:p>
            <a:r>
              <a:rPr lang="el-GR" altLang="el-GR" sz="2400" b="1" dirty="0">
                <a:solidFill>
                  <a:srgbClr val="303F6A"/>
                </a:solidFill>
              </a:rPr>
              <a:t>Κόστος παραγωγής και αναπαραγωγής</a:t>
            </a:r>
            <a:r>
              <a:rPr lang="en-US" altLang="el-GR" sz="2400" b="1" dirty="0">
                <a:solidFill>
                  <a:srgbClr val="303F6A"/>
                </a:solidFill>
              </a:rPr>
              <a:t> (3)</a:t>
            </a:r>
            <a:endParaRPr lang="el-GR" sz="2400" b="1" dirty="0">
              <a:solidFill>
                <a:srgbClr val="303F6A"/>
              </a:solidFill>
            </a:endParaRPr>
          </a:p>
        </p:txBody>
      </p:sp>
    </p:spTree>
    <p:extLst>
      <p:ext uri="{BB962C8B-B14F-4D97-AF65-F5344CB8AC3E}">
        <p14:creationId xmlns:p14="http://schemas.microsoft.com/office/powerpoint/2010/main" val="1062170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387026" y="6017661"/>
            <a:ext cx="9240715" cy="1384995"/>
          </a:xfrm>
          <a:prstGeom prst="rect">
            <a:avLst/>
          </a:prstGeom>
          <a:noFill/>
        </p:spPr>
        <p:txBody>
          <a:bodyPr wrap="square" rtlCol="0">
            <a:spAutoFit/>
          </a:bodyPr>
          <a:lstStyle/>
          <a:p>
            <a:endParaRPr lang="el-GR" sz="2400" dirty="0">
              <a:solidFill>
                <a:srgbClr val="303F6A"/>
              </a:solidFill>
            </a:endParaRPr>
          </a:p>
          <a:p>
            <a:pPr marL="457200" lvl="7"/>
            <a:r>
              <a:rPr lang="el-GR" sz="2000" dirty="0">
                <a:solidFill>
                  <a:schemeClr val="bg2">
                    <a:lumMod val="50000"/>
                  </a:schemeClr>
                </a:solidFill>
                <a:latin typeface="Segoe UI" pitchFamily="34" charset="0"/>
                <a:ea typeface="ＭＳ Ｐゴシック" charset="-128"/>
                <a:cs typeface="Segoe UI" pitchFamily="34" charset="0"/>
              </a:rPr>
              <a:t>Η ζήτηση καθορίζει την ποσότητα (Π) ενός προϊόντος που μπορούν να αγοράσουν οι πελάτες σε μια συγκεκριμένη τιμή (Τ). Η ζήτηση αυξάνεται καθώς η τιμή πέφτει.</a:t>
            </a: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4522328" cy="461665"/>
          </a:xfrm>
          <a:prstGeom prst="rect">
            <a:avLst/>
          </a:prstGeom>
        </p:spPr>
        <p:txBody>
          <a:bodyPr wrap="none">
            <a:spAutoFit/>
          </a:bodyPr>
          <a:lstStyle/>
          <a:p>
            <a:r>
              <a:rPr lang="el-GR" altLang="el-GR" sz="2400" b="1" dirty="0">
                <a:solidFill>
                  <a:srgbClr val="303F6A"/>
                </a:solidFill>
              </a:rPr>
              <a:t>Καμπύλη προσφοράς και ζήτησης</a:t>
            </a:r>
            <a:endParaRPr lang="el-GR" sz="2400" b="1" dirty="0">
              <a:solidFill>
                <a:srgbClr val="303F6A"/>
              </a:solidFill>
            </a:endParaRPr>
          </a:p>
        </p:txBody>
      </p:sp>
      <p:pic>
        <p:nvPicPr>
          <p:cNvPr id="6" name="Picture 4">
            <a:extLst>
              <a:ext uri="{FF2B5EF4-FFF2-40B4-BE49-F238E27FC236}">
                <a16:creationId xmlns:a16="http://schemas.microsoft.com/office/drawing/2014/main" id="{B7096889-EF90-4740-8D76-1235E890B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99" y="2850067"/>
            <a:ext cx="4522328" cy="299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8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387026" y="6017661"/>
            <a:ext cx="9240715" cy="1938992"/>
          </a:xfrm>
          <a:prstGeom prst="rect">
            <a:avLst/>
          </a:prstGeom>
          <a:noFill/>
        </p:spPr>
        <p:txBody>
          <a:bodyPr wrap="square" rtlCol="0">
            <a:spAutoFit/>
          </a:bodyPr>
          <a:lstStyle/>
          <a:p>
            <a:r>
              <a:rPr lang="el-GR" sz="2000" dirty="0">
                <a:solidFill>
                  <a:schemeClr val="bg2">
                    <a:lumMod val="50000"/>
                  </a:schemeClr>
                </a:solidFill>
                <a:latin typeface="Segoe UI" pitchFamily="34" charset="0"/>
                <a:ea typeface="ＭＳ Ｐゴシック" charset="-128"/>
                <a:cs typeface="Segoe UI" pitchFamily="34" charset="0"/>
              </a:rPr>
              <a:t>Στα κλασικά προϊόντα – στα οποία ανήκουν και οι υπολογιστές (</a:t>
            </a:r>
            <a:r>
              <a:rPr lang="el-GR" sz="2000" dirty="0" err="1">
                <a:solidFill>
                  <a:schemeClr val="bg2">
                    <a:lumMod val="50000"/>
                  </a:schemeClr>
                </a:solidFill>
                <a:latin typeface="Segoe UI" pitchFamily="34" charset="0"/>
                <a:ea typeface="ＭＳ Ｐゴシック" charset="-128"/>
                <a:cs typeface="Segoe UI" pitchFamily="34" charset="0"/>
              </a:rPr>
              <a:t>hardware</a:t>
            </a:r>
            <a:r>
              <a:rPr lang="el-GR" sz="2000" dirty="0">
                <a:solidFill>
                  <a:schemeClr val="bg2">
                    <a:lumMod val="50000"/>
                  </a:schemeClr>
                </a:solidFill>
                <a:latin typeface="Segoe UI" pitchFamily="34" charset="0"/>
                <a:ea typeface="ＭＳ Ｐゴシック" charset="-128"/>
                <a:cs typeface="Segoe UI" pitchFamily="34" charset="0"/>
              </a:rPr>
              <a:t>) – το κόστος δεν είναι μηδενικό. Επομένως, η παραγωγή τους περιορίζεται από το κόστος ακολουθώντας την καμπύλη της προσφοράς.</a:t>
            </a:r>
            <a:endParaRPr lang="en-US" sz="2000" dirty="0">
              <a:solidFill>
                <a:schemeClr val="bg2">
                  <a:lumMod val="50000"/>
                </a:schemeClr>
              </a:solidFill>
              <a:latin typeface="Segoe UI" pitchFamily="34" charset="0"/>
              <a:ea typeface="ＭＳ Ｐゴシック" charset="-128"/>
              <a:cs typeface="Segoe UI" pitchFamily="34" charset="0"/>
            </a:endParaRPr>
          </a:p>
          <a:p>
            <a:r>
              <a:rPr lang="el-GR" sz="2000" dirty="0">
                <a:solidFill>
                  <a:schemeClr val="bg2">
                    <a:lumMod val="50000"/>
                  </a:schemeClr>
                </a:solidFill>
                <a:latin typeface="Segoe UI" pitchFamily="34" charset="0"/>
                <a:ea typeface="ＭＳ Ｐゴシック" charset="-128"/>
                <a:cs typeface="Segoe UI" pitchFamily="34" charset="0"/>
              </a:rPr>
              <a:t>Αν λόγω όγκου μειωθεί το κόστος παραγωγής των προϊόντων (από Τ1 σε Τ2) τότε θα παραχθούν περισσότερα προϊόντα σε μικρότερη τιμή Τ2.</a:t>
            </a:r>
          </a:p>
          <a:p>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2954720" cy="461665"/>
          </a:xfrm>
          <a:prstGeom prst="rect">
            <a:avLst/>
          </a:prstGeom>
        </p:spPr>
        <p:txBody>
          <a:bodyPr wrap="none">
            <a:spAutoFit/>
          </a:bodyPr>
          <a:lstStyle/>
          <a:p>
            <a:r>
              <a:rPr lang="el-GR" altLang="el-GR" sz="2400" b="1" dirty="0">
                <a:solidFill>
                  <a:srgbClr val="303F6A"/>
                </a:solidFill>
              </a:rPr>
              <a:t>Καμπύλη προσφοράς</a:t>
            </a:r>
            <a:endParaRPr lang="el-GR" sz="2400" b="1" dirty="0">
              <a:solidFill>
                <a:srgbClr val="303F6A"/>
              </a:solidFill>
            </a:endParaRPr>
          </a:p>
        </p:txBody>
      </p:sp>
      <p:pic>
        <p:nvPicPr>
          <p:cNvPr id="7" name="Picture 4">
            <a:extLst>
              <a:ext uri="{FF2B5EF4-FFF2-40B4-BE49-F238E27FC236}">
                <a16:creationId xmlns:a16="http://schemas.microsoft.com/office/drawing/2014/main" id="{F530AC98-CF8C-40B7-A72F-0C6B30519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359" y="2992788"/>
            <a:ext cx="4532544" cy="280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33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764174"/>
            <a:ext cx="9240715" cy="1015663"/>
          </a:xfrm>
          <a:prstGeom prst="rect">
            <a:avLst/>
          </a:prstGeom>
          <a:noFill/>
        </p:spPr>
        <p:txBody>
          <a:bodyPr wrap="square" rtlCol="0">
            <a:spAutoFit/>
          </a:bodyPr>
          <a:lstStyle/>
          <a:p>
            <a:r>
              <a:rPr lang="el-GR" sz="2000" dirty="0">
                <a:solidFill>
                  <a:schemeClr val="bg2">
                    <a:lumMod val="50000"/>
                  </a:schemeClr>
                </a:solidFill>
                <a:latin typeface="Segoe UI" pitchFamily="34" charset="0"/>
                <a:ea typeface="ＭＳ Ｐゴシック" charset="-128"/>
                <a:cs typeface="Segoe UI" pitchFamily="34" charset="0"/>
              </a:rPr>
              <a:t>Στις περιπτώσεις των προγραμμάτων ανοικτού πηγαίου κώδικα όπως το </a:t>
            </a:r>
            <a:r>
              <a:rPr lang="el-GR" sz="2000" dirty="0" err="1">
                <a:solidFill>
                  <a:schemeClr val="bg2">
                    <a:lumMod val="50000"/>
                  </a:schemeClr>
                </a:solidFill>
                <a:latin typeface="Segoe UI" pitchFamily="34" charset="0"/>
                <a:ea typeface="ＭＳ Ｐゴシック" charset="-128"/>
                <a:cs typeface="Segoe UI" pitchFamily="34" charset="0"/>
              </a:rPr>
              <a:t>Linux</a:t>
            </a:r>
            <a:r>
              <a:rPr lang="el-GR" sz="2000" dirty="0">
                <a:solidFill>
                  <a:schemeClr val="bg2">
                    <a:lumMod val="50000"/>
                  </a:schemeClr>
                </a:solidFill>
                <a:latin typeface="Segoe UI" pitchFamily="34" charset="0"/>
                <a:ea typeface="ＭＳ Ｐゴシック" charset="-128"/>
                <a:cs typeface="Segoe UI" pitchFamily="34" charset="0"/>
              </a:rPr>
              <a:t> το πάγιο κόστος παραγωγής τείνει και αυτό στο μηδέν</a:t>
            </a:r>
            <a:endParaRPr lang="en-US" sz="2000" dirty="0">
              <a:solidFill>
                <a:schemeClr val="bg2">
                  <a:lumMod val="50000"/>
                </a:schemeClr>
              </a:solidFill>
              <a:latin typeface="Segoe UI" pitchFamily="34" charset="0"/>
              <a:ea typeface="ＭＳ Ｐゴシック" charset="-128"/>
              <a:cs typeface="Segoe UI" pitchFamily="34" charset="0"/>
            </a:endParaRPr>
          </a:p>
          <a:p>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3653821" cy="461665"/>
          </a:xfrm>
          <a:prstGeom prst="rect">
            <a:avLst/>
          </a:prstGeom>
        </p:spPr>
        <p:txBody>
          <a:bodyPr wrap="none">
            <a:spAutoFit/>
          </a:bodyPr>
          <a:lstStyle/>
          <a:p>
            <a:r>
              <a:rPr lang="el-GR" altLang="el-GR" sz="2400" b="1" dirty="0">
                <a:solidFill>
                  <a:srgbClr val="303F6A"/>
                </a:solidFill>
              </a:rPr>
              <a:t>Προϊόντα ανοικτού κώδικα</a:t>
            </a:r>
            <a:endParaRPr lang="el-GR" sz="2400" b="1" dirty="0">
              <a:solidFill>
                <a:srgbClr val="303F6A"/>
              </a:solidFill>
            </a:endParaRPr>
          </a:p>
        </p:txBody>
      </p:sp>
      <p:graphicFrame>
        <p:nvGraphicFramePr>
          <p:cNvPr id="3" name="Table 2">
            <a:extLst>
              <a:ext uri="{FF2B5EF4-FFF2-40B4-BE49-F238E27FC236}">
                <a16:creationId xmlns:a16="http://schemas.microsoft.com/office/drawing/2014/main" id="{492398A3-E909-4FF4-8ED4-0F6B34C4DF51}"/>
              </a:ext>
            </a:extLst>
          </p:cNvPr>
          <p:cNvGraphicFramePr>
            <a:graphicFrameLocks noGrp="1"/>
          </p:cNvGraphicFramePr>
          <p:nvPr>
            <p:extLst>
              <p:ext uri="{D42A27DB-BD31-4B8C-83A1-F6EECF244321}">
                <p14:modId xmlns:p14="http://schemas.microsoft.com/office/powerpoint/2010/main" val="1587695656"/>
              </p:ext>
            </p:extLst>
          </p:nvPr>
        </p:nvGraphicFramePr>
        <p:xfrm>
          <a:off x="786911" y="3665957"/>
          <a:ext cx="9221788" cy="3688080"/>
        </p:xfrm>
        <a:graphic>
          <a:graphicData uri="http://schemas.openxmlformats.org/drawingml/2006/table">
            <a:tbl>
              <a:tblPr/>
              <a:tblGrid>
                <a:gridCol w="2305447">
                  <a:extLst>
                    <a:ext uri="{9D8B030D-6E8A-4147-A177-3AD203B41FA5}">
                      <a16:colId xmlns:a16="http://schemas.microsoft.com/office/drawing/2014/main" val="1131702854"/>
                    </a:ext>
                  </a:extLst>
                </a:gridCol>
                <a:gridCol w="2305447">
                  <a:extLst>
                    <a:ext uri="{9D8B030D-6E8A-4147-A177-3AD203B41FA5}">
                      <a16:colId xmlns:a16="http://schemas.microsoft.com/office/drawing/2014/main" val="1196499648"/>
                    </a:ext>
                  </a:extLst>
                </a:gridCol>
                <a:gridCol w="2305447">
                  <a:extLst>
                    <a:ext uri="{9D8B030D-6E8A-4147-A177-3AD203B41FA5}">
                      <a16:colId xmlns:a16="http://schemas.microsoft.com/office/drawing/2014/main" val="1059164913"/>
                    </a:ext>
                  </a:extLst>
                </a:gridCol>
                <a:gridCol w="2305447">
                  <a:extLst>
                    <a:ext uri="{9D8B030D-6E8A-4147-A177-3AD203B41FA5}">
                      <a16:colId xmlns:a16="http://schemas.microsoft.com/office/drawing/2014/main" val="3259849655"/>
                    </a:ext>
                  </a:extLst>
                </a:gridCol>
              </a:tblGrid>
              <a:tr h="332105">
                <a:tc>
                  <a:txBody>
                    <a:bodyPr/>
                    <a:lstStyle/>
                    <a:p>
                      <a:pPr algn="ctr"/>
                      <a:r>
                        <a:rPr lang="en-US" sz="1600">
                          <a:effectLst/>
                        </a:rPr>
                        <a:t>Ranking</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Project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Leading company</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rPr>
                        <a:t>Market Value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364476152"/>
                  </a:ext>
                </a:extLst>
              </a:tr>
              <a:tr h="332105">
                <a:tc>
                  <a:txBody>
                    <a:bodyPr/>
                    <a:lstStyle/>
                    <a:p>
                      <a:pPr algn="ctr"/>
                      <a:r>
                        <a:rPr lang="el-GR" sz="1600">
                          <a:effectLst/>
                        </a:rPr>
                        <a:t>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2" tooltip="Linux"/>
                        </a:rPr>
                        <a:t>Linux</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a:solidFill>
                            <a:srgbClr val="0645AD"/>
                          </a:solidFill>
                          <a:effectLst/>
                          <a:hlinkClick r:id="rId3" tooltip="Red Hat"/>
                        </a:rPr>
                        <a:t>Red Hat</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$16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78456164"/>
                  </a:ext>
                </a:extLst>
              </a:tr>
              <a:tr h="332105">
                <a:tc>
                  <a:txBody>
                    <a:bodyPr/>
                    <a:lstStyle/>
                    <a:p>
                      <a:pPr algn="ctr"/>
                      <a:r>
                        <a:rPr lang="el-GR" sz="1600">
                          <a:effectLst/>
                        </a:rPr>
                        <a:t>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4" tooltip="Git"/>
                        </a:rPr>
                        <a:t>Git</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a:solidFill>
                            <a:srgbClr val="0645AD"/>
                          </a:solidFill>
                          <a:effectLst/>
                          <a:hlinkClick r:id="rId5" tooltip="GitHub"/>
                        </a:rPr>
                        <a:t>GitHub</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$2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48929493"/>
                  </a:ext>
                </a:extLst>
              </a:tr>
              <a:tr h="332105">
                <a:tc>
                  <a:txBody>
                    <a:bodyPr/>
                    <a:lstStyle/>
                    <a:p>
                      <a:pPr algn="ctr"/>
                      <a:r>
                        <a:rPr lang="el-GR" sz="1600">
                          <a:effectLst/>
                        </a:rPr>
                        <a:t>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6" tooltip="MySQL"/>
                        </a:rPr>
                        <a:t>MySQL</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a:solidFill>
                            <a:srgbClr val="0645AD"/>
                          </a:solidFill>
                          <a:effectLst/>
                          <a:hlinkClick r:id="rId7" tooltip="Oracle (company)"/>
                        </a:rPr>
                        <a:t>Oracle</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$1.87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5530561"/>
                  </a:ext>
                </a:extLst>
              </a:tr>
              <a:tr h="332105">
                <a:tc>
                  <a:txBody>
                    <a:bodyPr/>
                    <a:lstStyle/>
                    <a:p>
                      <a:pPr algn="ctr"/>
                      <a:r>
                        <a:rPr lang="el-GR" sz="1600">
                          <a:effectLst/>
                        </a:rPr>
                        <a:t>4</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8" tooltip="Node.js"/>
                        </a:rPr>
                        <a:t>Node.js</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NodeSource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94053320"/>
                  </a:ext>
                </a:extLst>
              </a:tr>
              <a:tr h="332105">
                <a:tc>
                  <a:txBody>
                    <a:bodyPr/>
                    <a:lstStyle/>
                    <a:p>
                      <a:pPr algn="ctr"/>
                      <a:r>
                        <a:rPr lang="el-GR" sz="1600">
                          <a:effectLst/>
                        </a:rPr>
                        <a:t>5</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9" tooltip="Docker (software)"/>
                        </a:rPr>
                        <a:t>Docker</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Docker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0387489"/>
                  </a:ext>
                </a:extLst>
              </a:tr>
              <a:tr h="332105">
                <a:tc>
                  <a:txBody>
                    <a:bodyPr/>
                    <a:lstStyle/>
                    <a:p>
                      <a:pPr algn="ctr"/>
                      <a:r>
                        <a:rPr lang="el-GR" sz="1600">
                          <a:effectLst/>
                        </a:rPr>
                        <a:t>6</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10" tooltip="Apache Hadoop"/>
                        </a:rPr>
                        <a:t>Hadoop</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u="none" strike="noStrike">
                          <a:solidFill>
                            <a:srgbClr val="0645AD"/>
                          </a:solidFill>
                          <a:effectLst/>
                          <a:hlinkClick r:id="rId11" tooltip="Cloudera"/>
                        </a:rPr>
                        <a:t>Cloudera</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$3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62858547"/>
                  </a:ext>
                </a:extLst>
              </a:tr>
              <a:tr h="332105">
                <a:tc>
                  <a:txBody>
                    <a:bodyPr/>
                    <a:lstStyle/>
                    <a:p>
                      <a:pPr algn="ctr"/>
                      <a:r>
                        <a:rPr lang="el-GR" sz="1600">
                          <a:effectLst/>
                        </a:rPr>
                        <a:t>7</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12" tooltip="Elasticsearch"/>
                        </a:rPr>
                        <a:t>Elasticsearch</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Elastic</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$700 million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07580666"/>
                  </a:ext>
                </a:extLst>
              </a:tr>
              <a:tr h="332105">
                <a:tc>
                  <a:txBody>
                    <a:bodyPr/>
                    <a:lstStyle/>
                    <a:p>
                      <a:pPr algn="ctr"/>
                      <a:r>
                        <a:rPr lang="el-GR" sz="1600">
                          <a:effectLst/>
                        </a:rPr>
                        <a:t>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13" tooltip="Apache Spark"/>
                        </a:rPr>
                        <a:t>Spark</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Databricks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$513 million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76015573"/>
                  </a:ext>
                </a:extLst>
              </a:tr>
              <a:tr h="332105">
                <a:tc>
                  <a:txBody>
                    <a:bodyPr/>
                    <a:lstStyle/>
                    <a:p>
                      <a:pPr algn="ctr"/>
                      <a:r>
                        <a:rPr lang="el-GR" sz="1600">
                          <a:effectLst/>
                        </a:rPr>
                        <a:t>9</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14" tooltip="MongoDB"/>
                        </a:rPr>
                        <a:t>MongoDB</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MongoDB</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$1.57 billion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14492336"/>
                  </a:ext>
                </a:extLst>
              </a:tr>
              <a:tr h="332105">
                <a:tc>
                  <a:txBody>
                    <a:bodyPr/>
                    <a:lstStyle/>
                    <a:p>
                      <a:pPr algn="ctr"/>
                      <a:r>
                        <a:rPr lang="el-GR" sz="1600">
                          <a:effectLst/>
                        </a:rPr>
                        <a:t>10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600" u="none" strike="noStrike">
                          <a:solidFill>
                            <a:srgbClr val="0645AD"/>
                          </a:solidFill>
                          <a:effectLst/>
                          <a:hlinkClick r:id="rId15" tooltip="Selenium (software)"/>
                        </a:rPr>
                        <a:t>Selenium</a:t>
                      </a:r>
                      <a:endParaRPr lang="en-US" sz="16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Sauce Labs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$470 million</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21229281"/>
                  </a:ext>
                </a:extLst>
              </a:tr>
            </a:tbl>
          </a:graphicData>
        </a:graphic>
      </p:graphicFrame>
      <p:sp>
        <p:nvSpPr>
          <p:cNvPr id="6" name="Rectangle 2">
            <a:extLst>
              <a:ext uri="{FF2B5EF4-FFF2-40B4-BE49-F238E27FC236}">
                <a16:creationId xmlns:a16="http://schemas.microsoft.com/office/drawing/2014/main" id="{BD588A2D-31DB-4E4A-AF72-A79069C8779F}"/>
              </a:ext>
            </a:extLst>
          </p:cNvPr>
          <p:cNvSpPr>
            <a:spLocks noChangeArrowheads="1"/>
          </p:cNvSpPr>
          <p:nvPr/>
        </p:nvSpPr>
        <p:spPr bwMode="auto">
          <a:xfrm>
            <a:off x="786911" y="3666116"/>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6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764174"/>
            <a:ext cx="9240715" cy="1015663"/>
          </a:xfrm>
          <a:prstGeom prst="rect">
            <a:avLst/>
          </a:prstGeom>
          <a:noFill/>
        </p:spPr>
        <p:txBody>
          <a:bodyPr wrap="square" rtlCol="0">
            <a:spAutoFit/>
          </a:bodyPr>
          <a:lstStyle/>
          <a:p>
            <a:r>
              <a:rPr lang="el-GR" sz="2000" dirty="0">
                <a:solidFill>
                  <a:schemeClr val="bg2">
                    <a:lumMod val="50000"/>
                  </a:schemeClr>
                </a:solidFill>
                <a:latin typeface="Segoe UI" pitchFamily="34" charset="0"/>
                <a:ea typeface="ＭＳ Ｐゴシック" charset="-128"/>
                <a:cs typeface="Segoe UI" pitchFamily="34" charset="0"/>
              </a:rPr>
              <a:t>Σε επίπεδο υπηρεσιών, η ελεύθερη έκδοση υπηρεσιών υλοποιήθηκε με επιτυχία στην περίπτωση της </a:t>
            </a:r>
            <a:r>
              <a:rPr lang="el-GR" sz="2000" dirty="0" err="1">
                <a:solidFill>
                  <a:schemeClr val="bg2">
                    <a:lumMod val="50000"/>
                  </a:schemeClr>
                </a:solidFill>
                <a:latin typeface="Segoe UI" pitchFamily="34" charset="0"/>
                <a:ea typeface="ＭＳ Ｐゴシック" charset="-128"/>
                <a:cs typeface="Segoe UI" pitchFamily="34" charset="0"/>
              </a:rPr>
              <a:t>Wikipedia</a:t>
            </a:r>
            <a:r>
              <a:rPr lang="el-GR" sz="2000" dirty="0">
                <a:solidFill>
                  <a:schemeClr val="bg2">
                    <a:lumMod val="50000"/>
                  </a:schemeClr>
                </a:solidFill>
                <a:latin typeface="Segoe UI" pitchFamily="34" charset="0"/>
                <a:ea typeface="ＭＳ Ｐゴシック" charset="-128"/>
                <a:cs typeface="Segoe UI" pitchFamily="34" charset="0"/>
              </a:rPr>
              <a:t>: The </a:t>
            </a:r>
            <a:r>
              <a:rPr lang="el-GR" sz="2000" dirty="0" err="1">
                <a:solidFill>
                  <a:schemeClr val="bg2">
                    <a:lumMod val="50000"/>
                  </a:schemeClr>
                </a:solidFill>
                <a:latin typeface="Segoe UI" pitchFamily="34" charset="0"/>
                <a:ea typeface="ＭＳ Ｐゴシック" charset="-128"/>
                <a:cs typeface="Segoe UI" pitchFamily="34" charset="0"/>
              </a:rPr>
              <a:t>free</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encyclopedia</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that</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anyone</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can</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edit</a:t>
            </a:r>
            <a:r>
              <a:rPr lang="el-GR" sz="2000" dirty="0">
                <a:solidFill>
                  <a:schemeClr val="bg2">
                    <a:lumMod val="50000"/>
                  </a:schemeClr>
                </a:solidFill>
                <a:latin typeface="Segoe UI" pitchFamily="34" charset="0"/>
                <a:ea typeface="ＭＳ Ｐゴシック" charset="-128"/>
                <a:cs typeface="Segoe UI" pitchFamily="34" charset="0"/>
              </a:rPr>
              <a:t>.</a:t>
            </a:r>
          </a:p>
          <a:p>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4070602" cy="461665"/>
          </a:xfrm>
          <a:prstGeom prst="rect">
            <a:avLst/>
          </a:prstGeom>
        </p:spPr>
        <p:txBody>
          <a:bodyPr wrap="none">
            <a:spAutoFit/>
          </a:bodyPr>
          <a:lstStyle/>
          <a:p>
            <a:r>
              <a:rPr lang="el-GR" altLang="el-GR" sz="2400" b="1" dirty="0">
                <a:solidFill>
                  <a:srgbClr val="303F6A"/>
                </a:solidFill>
              </a:rPr>
              <a:t>Προϊόντα ανοικτού κώδικα</a:t>
            </a:r>
            <a:r>
              <a:rPr lang="en-US" altLang="el-GR" sz="2400" b="1" dirty="0">
                <a:solidFill>
                  <a:srgbClr val="303F6A"/>
                </a:solidFill>
              </a:rPr>
              <a:t> (2)</a:t>
            </a:r>
            <a:endParaRPr lang="el-GR" sz="2400" b="1" dirty="0">
              <a:solidFill>
                <a:srgbClr val="303F6A"/>
              </a:solidFill>
            </a:endParaRPr>
          </a:p>
        </p:txBody>
      </p:sp>
      <p:sp>
        <p:nvSpPr>
          <p:cNvPr id="6" name="Rectangle 2">
            <a:extLst>
              <a:ext uri="{FF2B5EF4-FFF2-40B4-BE49-F238E27FC236}">
                <a16:creationId xmlns:a16="http://schemas.microsoft.com/office/drawing/2014/main" id="{BD588A2D-31DB-4E4A-AF72-A79069C8779F}"/>
              </a:ext>
            </a:extLst>
          </p:cNvPr>
          <p:cNvSpPr>
            <a:spLocks noChangeArrowheads="1"/>
          </p:cNvSpPr>
          <p:nvPr/>
        </p:nvSpPr>
        <p:spPr bwMode="auto">
          <a:xfrm>
            <a:off x="786911" y="3666116"/>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7073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2764174"/>
            <a:ext cx="9240715" cy="3477875"/>
          </a:xfrm>
          <a:prstGeom prst="rect">
            <a:avLst/>
          </a:prstGeom>
          <a:noFill/>
        </p:spPr>
        <p:txBody>
          <a:bodyPr wrap="square" rtlCol="0">
            <a:spAutoFit/>
          </a:bodyPr>
          <a:lstStyle/>
          <a:p>
            <a:r>
              <a:rPr lang="el-GR" sz="2000" dirty="0">
                <a:solidFill>
                  <a:schemeClr val="bg2">
                    <a:lumMod val="50000"/>
                  </a:schemeClr>
                </a:solidFill>
                <a:latin typeface="Segoe UI" pitchFamily="34" charset="0"/>
                <a:ea typeface="ＭＳ Ｐゴシック" charset="-128"/>
                <a:cs typeface="Segoe UI" pitchFamily="34" charset="0"/>
              </a:rPr>
              <a:t>Το μάρκετινγκ των προϊόντων ανοικτού κώδικα γίνεται με τη χρήση της πολύ αποτελεσματικής στρατηγικής προώθησης </a:t>
            </a:r>
            <a:r>
              <a:rPr lang="el-GR" sz="2000" b="1" dirty="0" err="1">
                <a:solidFill>
                  <a:schemeClr val="bg2">
                    <a:lumMod val="50000"/>
                  </a:schemeClr>
                </a:solidFill>
                <a:latin typeface="Segoe UI" pitchFamily="34" charset="0"/>
                <a:ea typeface="ＭＳ Ｐゴシック" charset="-128"/>
                <a:cs typeface="Segoe UI" pitchFamily="34" charset="0"/>
              </a:rPr>
              <a:t>word</a:t>
            </a:r>
            <a:r>
              <a:rPr lang="el-GR" sz="2000" b="1" dirty="0">
                <a:solidFill>
                  <a:schemeClr val="bg2">
                    <a:lumMod val="50000"/>
                  </a:schemeClr>
                </a:solidFill>
                <a:latin typeface="Segoe UI" pitchFamily="34" charset="0"/>
                <a:ea typeface="ＭＳ Ｐゴシック" charset="-128"/>
                <a:cs typeface="Segoe UI" pitchFamily="34" charset="0"/>
              </a:rPr>
              <a:t> of </a:t>
            </a:r>
            <a:r>
              <a:rPr lang="el-GR" sz="2000" b="1" dirty="0" err="1">
                <a:solidFill>
                  <a:schemeClr val="bg2">
                    <a:lumMod val="50000"/>
                  </a:schemeClr>
                </a:solidFill>
                <a:latin typeface="Segoe UI" pitchFamily="34" charset="0"/>
                <a:ea typeface="ＭＳ Ｐゴシック" charset="-128"/>
                <a:cs typeface="Segoe UI" pitchFamily="34" charset="0"/>
              </a:rPr>
              <a:t>mouth</a:t>
            </a:r>
            <a:r>
              <a:rPr lang="el-GR" sz="2000" b="1" dirty="0">
                <a:solidFill>
                  <a:schemeClr val="bg2">
                    <a:lumMod val="50000"/>
                  </a:schemeClr>
                </a:solidFill>
                <a:latin typeface="Segoe UI" pitchFamily="34" charset="0"/>
                <a:ea typeface="ＭＳ Ｐゴシック" charset="-128"/>
                <a:cs typeface="Segoe UI" pitchFamily="34" charset="0"/>
              </a:rPr>
              <a:t> </a:t>
            </a:r>
            <a:r>
              <a:rPr lang="el-GR" sz="2000" dirty="0">
                <a:solidFill>
                  <a:schemeClr val="bg2">
                    <a:lumMod val="50000"/>
                  </a:schemeClr>
                </a:solidFill>
                <a:latin typeface="Segoe UI" pitchFamily="34" charset="0"/>
                <a:ea typeface="ＭＳ Ｐゴシック" charset="-128"/>
                <a:cs typeface="Segoe UI" pitchFamily="34" charset="0"/>
              </a:rPr>
              <a:t>– από στόμα σε στόμα (μέσω </a:t>
            </a:r>
            <a:r>
              <a:rPr lang="el-GR" sz="2000" dirty="0" err="1">
                <a:solidFill>
                  <a:schemeClr val="bg2">
                    <a:lumMod val="50000"/>
                  </a:schemeClr>
                </a:solidFill>
                <a:latin typeface="Segoe UI" pitchFamily="34" charset="0"/>
                <a:ea typeface="ＭＳ Ｐゴシック" charset="-128"/>
                <a:cs typeface="Segoe UI" pitchFamily="34" charset="0"/>
              </a:rPr>
              <a:t>blogs</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forums</a:t>
            </a:r>
            <a:r>
              <a:rPr lang="el-GR" sz="2000" dirty="0">
                <a:solidFill>
                  <a:schemeClr val="bg2">
                    <a:lumMod val="50000"/>
                  </a:schemeClr>
                </a:solidFill>
                <a:latin typeface="Segoe UI" pitchFamily="34" charset="0"/>
                <a:ea typeface="ＭＳ Ｐゴシック" charset="-128"/>
                <a:cs typeface="Segoe UI" pitchFamily="34" charset="0"/>
              </a:rPr>
              <a:t>, κτλ.) με την οποία θα ασχοληθούμε στα επόμενα κεφάλαια.</a:t>
            </a:r>
            <a:endParaRPr lang="en-US" sz="2000" dirty="0">
              <a:solidFill>
                <a:schemeClr val="bg2">
                  <a:lumMod val="50000"/>
                </a:schemeClr>
              </a:solidFill>
              <a:latin typeface="Segoe UI" pitchFamily="34" charset="0"/>
              <a:ea typeface="ＭＳ Ｐゴシック" charset="-128"/>
              <a:cs typeface="Segoe UI" pitchFamily="34" charset="0"/>
            </a:endParaRPr>
          </a:p>
          <a:p>
            <a:endParaRPr lang="el-GR" sz="2000" dirty="0">
              <a:solidFill>
                <a:schemeClr val="bg2">
                  <a:lumMod val="50000"/>
                </a:schemeClr>
              </a:solidFill>
              <a:latin typeface="Segoe UI" pitchFamily="34" charset="0"/>
              <a:ea typeface="ＭＳ Ｐゴシック" charset="-128"/>
              <a:cs typeface="Segoe UI" pitchFamily="34" charset="0"/>
            </a:endParaRPr>
          </a:p>
          <a:p>
            <a:r>
              <a:rPr lang="el-GR" sz="2000" dirty="0">
                <a:solidFill>
                  <a:schemeClr val="bg2">
                    <a:lumMod val="50000"/>
                  </a:schemeClr>
                </a:solidFill>
                <a:latin typeface="Segoe UI" pitchFamily="34" charset="0"/>
                <a:ea typeface="ＭＳ Ｐゴシック" charset="-128"/>
                <a:cs typeface="Segoe UI" pitchFamily="34" charset="0"/>
              </a:rPr>
              <a:t>Το 2006 το </a:t>
            </a:r>
            <a:r>
              <a:rPr lang="el-GR" sz="2000" dirty="0" err="1">
                <a:solidFill>
                  <a:schemeClr val="bg2">
                    <a:lumMod val="50000"/>
                  </a:schemeClr>
                </a:solidFill>
                <a:latin typeface="Segoe UI" pitchFamily="34" charset="0"/>
                <a:ea typeface="ＭＳ Ｐゴシック" charset="-128"/>
                <a:cs typeface="Segoe UI" pitchFamily="34" charset="0"/>
              </a:rPr>
              <a:t>Google</a:t>
            </a:r>
            <a:r>
              <a:rPr lang="el-GR" sz="2000" dirty="0">
                <a:solidFill>
                  <a:schemeClr val="bg2">
                    <a:lumMod val="50000"/>
                  </a:schemeClr>
                </a:solidFill>
                <a:latin typeface="Segoe UI" pitchFamily="34" charset="0"/>
                <a:ea typeface="ＭＳ Ｐゴシック" charset="-128"/>
                <a:cs typeface="Segoe UI" pitchFamily="34" charset="0"/>
              </a:rPr>
              <a:t> στράφηκε στην ανοικτή κοινότητα για την βελτίωση της τεχνολογίας αναγνώρισης κειμένου. Αγόρασε την τεχνολογία </a:t>
            </a:r>
            <a:r>
              <a:rPr lang="el-GR" sz="2000" dirty="0" err="1">
                <a:solidFill>
                  <a:schemeClr val="bg2">
                    <a:lumMod val="50000"/>
                  </a:schemeClr>
                </a:solidFill>
                <a:latin typeface="Segoe UI" pitchFamily="34" charset="0"/>
                <a:ea typeface="ＭＳ Ｐゴシック" charset="-128"/>
                <a:cs typeface="Segoe UI" pitchFamily="34" charset="0"/>
              </a:rPr>
              <a:t>Optical</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Character</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Recognition</a:t>
            </a:r>
            <a:r>
              <a:rPr lang="el-GR" sz="2000" dirty="0">
                <a:solidFill>
                  <a:schemeClr val="bg2">
                    <a:lumMod val="50000"/>
                  </a:schemeClr>
                </a:solidFill>
                <a:latin typeface="Segoe UI" pitchFamily="34" charset="0"/>
                <a:ea typeface="ＭＳ Ｐゴシック" charset="-128"/>
                <a:cs typeface="Segoe UI" pitchFamily="34" charset="0"/>
              </a:rPr>
              <a:t> της </a:t>
            </a:r>
            <a:r>
              <a:rPr lang="el-GR" sz="2000" dirty="0" err="1">
                <a:solidFill>
                  <a:schemeClr val="bg2">
                    <a:lumMod val="50000"/>
                  </a:schemeClr>
                </a:solidFill>
                <a:latin typeface="Segoe UI" pitchFamily="34" charset="0"/>
                <a:ea typeface="ＭＳ Ｐゴシック" charset="-128"/>
                <a:cs typeface="Segoe UI" pitchFamily="34" charset="0"/>
              </a:rPr>
              <a:t>Hewlett-Packard</a:t>
            </a:r>
            <a:r>
              <a:rPr lang="el-GR" sz="2000" dirty="0">
                <a:solidFill>
                  <a:schemeClr val="bg2">
                    <a:lumMod val="50000"/>
                  </a:schemeClr>
                </a:solidFill>
                <a:latin typeface="Segoe UI" pitchFamily="34" charset="0"/>
                <a:ea typeface="ＭＳ Ｐゴシック" charset="-128"/>
                <a:cs typeface="Segoe UI" pitchFamily="34" charset="0"/>
              </a:rPr>
              <a:t> και δημοσίευσε τον κώδικα.</a:t>
            </a:r>
          </a:p>
          <a:p>
            <a:endParaRPr lang="el-GR" sz="2000" dirty="0">
              <a:solidFill>
                <a:schemeClr val="bg2">
                  <a:lumMod val="50000"/>
                </a:schemeClr>
              </a:solidFill>
              <a:latin typeface="Segoe UI" pitchFamily="34" charset="0"/>
              <a:ea typeface="ＭＳ Ｐゴシック" charset="-128"/>
              <a:cs typeface="Segoe UI" pitchFamily="34" charset="0"/>
            </a:endParaRPr>
          </a:p>
          <a:p>
            <a:r>
              <a:rPr lang="el-GR" sz="2000" dirty="0">
                <a:solidFill>
                  <a:schemeClr val="bg2">
                    <a:lumMod val="50000"/>
                  </a:schemeClr>
                </a:solidFill>
                <a:latin typeface="Segoe UI" pitchFamily="34" charset="0"/>
                <a:ea typeface="ＭＳ Ｐゴシック" charset="-128"/>
                <a:cs typeface="Segoe UI" pitchFamily="34" charset="0"/>
              </a:rPr>
              <a:t>Έσοδα  ανοικτού κώδικα;</a:t>
            </a:r>
          </a:p>
          <a:p>
            <a:endParaRPr lang="el-GR" sz="2000" dirty="0">
              <a:solidFill>
                <a:schemeClr val="bg2">
                  <a:lumMod val="50000"/>
                </a:schemeClr>
              </a:solidFill>
              <a:latin typeface="Segoe UI" pitchFamily="34" charset="0"/>
              <a:ea typeface="ＭＳ Ｐゴシック" charset="-128"/>
              <a:cs typeface="Segoe UI" pitchFamily="34" charset="0"/>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4070602" cy="461665"/>
          </a:xfrm>
          <a:prstGeom prst="rect">
            <a:avLst/>
          </a:prstGeom>
        </p:spPr>
        <p:txBody>
          <a:bodyPr wrap="none">
            <a:spAutoFit/>
          </a:bodyPr>
          <a:lstStyle/>
          <a:p>
            <a:r>
              <a:rPr lang="el-GR" altLang="el-GR" sz="2400" b="1" dirty="0">
                <a:solidFill>
                  <a:srgbClr val="303F6A"/>
                </a:solidFill>
              </a:rPr>
              <a:t>Προϊόντα ανοικτού κώδικα</a:t>
            </a:r>
            <a:r>
              <a:rPr lang="en-US" altLang="el-GR" sz="2400" b="1" dirty="0">
                <a:solidFill>
                  <a:srgbClr val="303F6A"/>
                </a:solidFill>
              </a:rPr>
              <a:t> (3)</a:t>
            </a:r>
            <a:endParaRPr lang="el-GR" sz="2400" b="1" dirty="0">
              <a:solidFill>
                <a:srgbClr val="303F6A"/>
              </a:solidFill>
            </a:endParaRPr>
          </a:p>
        </p:txBody>
      </p:sp>
      <p:sp>
        <p:nvSpPr>
          <p:cNvPr id="6" name="Rectangle 2">
            <a:extLst>
              <a:ext uri="{FF2B5EF4-FFF2-40B4-BE49-F238E27FC236}">
                <a16:creationId xmlns:a16="http://schemas.microsoft.com/office/drawing/2014/main" id="{BD588A2D-31DB-4E4A-AF72-A79069C8779F}"/>
              </a:ext>
            </a:extLst>
          </p:cNvPr>
          <p:cNvSpPr>
            <a:spLocks noChangeArrowheads="1"/>
          </p:cNvSpPr>
          <p:nvPr/>
        </p:nvSpPr>
        <p:spPr bwMode="auto">
          <a:xfrm>
            <a:off x="786911" y="3666116"/>
            <a:ext cx="106918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622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86911" y="2470641"/>
            <a:ext cx="9240715" cy="3477875"/>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Το περιεχόμενο της πληροφορίας </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Ο τρόπος παραγωγής αυτού του περιεχομένου. </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Σαν ψηφιακό περιεχόμενο θεωρούμε τα δεδομένα, τη φωνή και την εικόνα. </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372835" cy="461665"/>
          </a:xfrm>
          <a:prstGeom prst="rect">
            <a:avLst/>
          </a:prstGeom>
        </p:spPr>
        <p:txBody>
          <a:bodyPr wrap="none">
            <a:spAutoFit/>
          </a:bodyPr>
          <a:lstStyle/>
          <a:p>
            <a:r>
              <a:rPr lang="el-GR" altLang="el-GR" sz="2400" b="1" dirty="0">
                <a:solidFill>
                  <a:srgbClr val="303F6A"/>
                </a:solidFill>
              </a:rPr>
              <a:t>Το αντικείμενο της οικονομίας της πληροφορίας</a:t>
            </a:r>
            <a:endParaRPr lang="el-GR" sz="2400" b="1" dirty="0">
              <a:solidFill>
                <a:srgbClr val="303F6A"/>
              </a:solidFill>
            </a:endParaRPr>
          </a:p>
        </p:txBody>
      </p:sp>
    </p:spTree>
    <p:extLst>
      <p:ext uri="{BB962C8B-B14F-4D97-AF65-F5344CB8AC3E}">
        <p14:creationId xmlns:p14="http://schemas.microsoft.com/office/powerpoint/2010/main" val="129365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3785652"/>
          </a:xfrm>
          <a:prstGeom prst="rect">
            <a:avLst/>
          </a:prstGeom>
          <a:noFill/>
        </p:spPr>
        <p:txBody>
          <a:bodyPr wrap="square" rtlCol="0">
            <a:spAutoFit/>
          </a:bodyPr>
          <a:lstStyle/>
          <a:p>
            <a:endParaRPr lang="el-GR" sz="2400" dirty="0">
              <a:solidFill>
                <a:srgbClr val="303F6A"/>
              </a:solidFill>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Παντοκρατορία των κατασκευαστών (τύπου IBM)</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Κυριαρχία των κατασκευαστών λογισμικού (Microsoft)</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Κυριαρχία των διαχειριστών περιεχομένου.</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Μέσω των </a:t>
            </a:r>
            <a:r>
              <a:rPr lang="el-GR" sz="2000" dirty="0" err="1">
                <a:solidFill>
                  <a:schemeClr val="bg2">
                    <a:lumMod val="50000"/>
                  </a:schemeClr>
                </a:solidFill>
                <a:latin typeface="Segoe UI" pitchFamily="34" charset="0"/>
                <a:ea typeface="ＭＳ Ｐゴシック" charset="-128"/>
                <a:cs typeface="Segoe UI" pitchFamily="34" charset="0"/>
              </a:rPr>
              <a:t>social</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networks</a:t>
            </a:r>
            <a:r>
              <a:rPr lang="el-GR" sz="2000" dirty="0">
                <a:solidFill>
                  <a:schemeClr val="bg2">
                    <a:lumMod val="50000"/>
                  </a:schemeClr>
                </a:solidFill>
                <a:latin typeface="Segoe UI" pitchFamily="34" charset="0"/>
                <a:ea typeface="ＭＳ Ｐゴシック" charset="-128"/>
                <a:cs typeface="Segoe UI" pitchFamily="34" charset="0"/>
              </a:rPr>
              <a:t> η παραγωγή περιεχομένου περνάει στα χέρια των χρηστών. </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8966689" cy="830997"/>
          </a:xfrm>
          <a:prstGeom prst="rect">
            <a:avLst/>
          </a:prstGeom>
        </p:spPr>
        <p:txBody>
          <a:bodyPr wrap="square">
            <a:spAutoFit/>
          </a:bodyPr>
          <a:lstStyle/>
          <a:p>
            <a:r>
              <a:rPr lang="el-GR" altLang="el-GR" sz="2400" b="1" dirty="0">
                <a:solidFill>
                  <a:srgbClr val="303F6A"/>
                </a:solidFill>
              </a:rPr>
              <a:t>Η εξέλιξη της οικονομίας προς μία οικονομία κατασκευής και διάθεσης περιεχομένου</a:t>
            </a:r>
            <a:endParaRPr lang="el-GR" sz="2400" b="1" dirty="0">
              <a:solidFill>
                <a:srgbClr val="303F6A"/>
              </a:solidFill>
            </a:endParaRPr>
          </a:p>
        </p:txBody>
      </p:sp>
    </p:spTree>
    <p:extLst>
      <p:ext uri="{BB962C8B-B14F-4D97-AF65-F5344CB8AC3E}">
        <p14:creationId xmlns:p14="http://schemas.microsoft.com/office/powerpoint/2010/main" val="8951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363391" cy="461665"/>
          </a:xfrm>
          <a:prstGeom prst="rect">
            <a:avLst/>
          </a:prstGeom>
        </p:spPr>
        <p:txBody>
          <a:bodyPr wrap="none">
            <a:spAutoFit/>
          </a:bodyPr>
          <a:lstStyle/>
          <a:p>
            <a:r>
              <a:rPr lang="el-GR" altLang="el-GR" sz="2400" b="1" dirty="0" err="1">
                <a:solidFill>
                  <a:srgbClr val="303F6A"/>
                </a:solidFill>
              </a:rPr>
              <a:t>Time</a:t>
            </a:r>
            <a:r>
              <a:rPr lang="el-GR" altLang="el-GR" sz="2400" b="1" dirty="0">
                <a:solidFill>
                  <a:srgbClr val="303F6A"/>
                </a:solidFill>
              </a:rPr>
              <a:t> </a:t>
            </a:r>
            <a:r>
              <a:rPr lang="el-GR" altLang="el-GR" sz="2400" b="1" dirty="0" err="1">
                <a:solidFill>
                  <a:srgbClr val="303F6A"/>
                </a:solidFill>
              </a:rPr>
              <a:t>Magazine</a:t>
            </a:r>
            <a:r>
              <a:rPr lang="el-GR" altLang="el-GR" sz="2400" b="1" dirty="0">
                <a:solidFill>
                  <a:srgbClr val="303F6A"/>
                </a:solidFill>
              </a:rPr>
              <a:t> στις 17 Δεκεμβρίου 2006</a:t>
            </a:r>
            <a:endParaRPr lang="en-US" altLang="el-GR" sz="2400" b="1" dirty="0">
              <a:solidFill>
                <a:srgbClr val="303F6A"/>
              </a:solidFill>
            </a:endParaRPr>
          </a:p>
        </p:txBody>
      </p:sp>
      <p:pic>
        <p:nvPicPr>
          <p:cNvPr id="6" name="Picture 5" descr="vert.time.cover.jpg">
            <a:extLst>
              <a:ext uri="{FF2B5EF4-FFF2-40B4-BE49-F238E27FC236}">
                <a16:creationId xmlns:a16="http://schemas.microsoft.com/office/drawing/2014/main" id="{FEC9DC98-8146-49F9-9032-6FF638CC4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255" y="2589679"/>
            <a:ext cx="3613595" cy="481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12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4031873"/>
          </a:xfrm>
          <a:prstGeom prst="rect">
            <a:avLst/>
          </a:prstGeom>
          <a:noFill/>
        </p:spPr>
        <p:txBody>
          <a:bodyPr wrap="square" rtlCol="0">
            <a:spAutoFit/>
          </a:bodyPr>
          <a:lstStyle/>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Το ηλεκτρονικό εμπόριο (τι αντικαθιστά;)</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χρήση της πληροφορικής στις εσωτερικές διαδικασίες</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Αύξηση της παραγωγικότητας</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Μείωση του κόστους</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Δημιουργία νέων τρόπων επιχειρηματικότητας και νέων πηγών εσόδων.</a:t>
            </a: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pPr marL="342900" lvl="6" indent="-342900">
              <a:buFont typeface="Wingdings" panose="05000000000000000000" pitchFamily="2" charset="2"/>
              <a:buChar char="§"/>
            </a:pPr>
            <a:endParaRPr lang="el-GR" sz="2000" dirty="0">
              <a:solidFill>
                <a:schemeClr val="bg2">
                  <a:lumMod val="50000"/>
                </a:schemeClr>
              </a:solidFill>
              <a:latin typeface="Segoe UI" pitchFamily="34" charset="0"/>
              <a:ea typeface="ＭＳ Ｐゴシック" charset="-128"/>
              <a:cs typeface="Segoe UI" pitchFamily="34" charset="0"/>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5738046" cy="461665"/>
          </a:xfrm>
          <a:prstGeom prst="rect">
            <a:avLst/>
          </a:prstGeom>
        </p:spPr>
        <p:txBody>
          <a:bodyPr wrap="none">
            <a:spAutoFit/>
          </a:bodyPr>
          <a:lstStyle/>
          <a:p>
            <a:r>
              <a:rPr lang="el-GR" altLang="el-GR" sz="2400" b="1" dirty="0">
                <a:solidFill>
                  <a:srgbClr val="303F6A"/>
                </a:solidFill>
              </a:rPr>
              <a:t>Τι είναι η ηλεκτρονική επιχειρηματικότητα;</a:t>
            </a:r>
            <a:endParaRPr lang="el-GR" sz="2400" b="1" dirty="0">
              <a:solidFill>
                <a:srgbClr val="303F6A"/>
              </a:solidFill>
            </a:endParaRPr>
          </a:p>
        </p:txBody>
      </p:sp>
    </p:spTree>
    <p:extLst>
      <p:ext uri="{BB962C8B-B14F-4D97-AF65-F5344CB8AC3E}">
        <p14:creationId xmlns:p14="http://schemas.microsoft.com/office/powerpoint/2010/main" val="240086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769441"/>
          </a:xfrm>
          <a:prstGeom prst="rect">
            <a:avLst/>
          </a:prstGeom>
          <a:noFill/>
        </p:spPr>
        <p:txBody>
          <a:bodyPr wrap="square" rtlCol="0">
            <a:spAutoFit/>
          </a:bodyPr>
          <a:lstStyle/>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Η ψηφιακή ή μη –μορφή των ίδιων των προϊόντων. </a:t>
            </a:r>
          </a:p>
          <a:p>
            <a:endParaRPr lang="el-GR" sz="2400" dirty="0">
              <a:solidFill>
                <a:srgbClr val="303F6A"/>
              </a:solidFill>
            </a:endParaRP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6655476" cy="461665"/>
          </a:xfrm>
          <a:prstGeom prst="rect">
            <a:avLst/>
          </a:prstGeom>
        </p:spPr>
        <p:txBody>
          <a:bodyPr wrap="none">
            <a:spAutoFit/>
          </a:bodyPr>
          <a:lstStyle/>
          <a:p>
            <a:r>
              <a:rPr lang="el-GR" altLang="el-GR" sz="2400" b="1" dirty="0">
                <a:solidFill>
                  <a:srgbClr val="303F6A"/>
                </a:solidFill>
              </a:rPr>
              <a:t>Σημείο διαφοροποίησης στο ηλεκτρονικό εμπόριο</a:t>
            </a:r>
            <a:endParaRPr lang="el-GR" sz="2400" b="1" dirty="0">
              <a:solidFill>
                <a:srgbClr val="303F6A"/>
              </a:solidFill>
            </a:endParaRPr>
          </a:p>
        </p:txBody>
      </p:sp>
    </p:spTree>
    <p:extLst>
      <p:ext uri="{BB962C8B-B14F-4D97-AF65-F5344CB8AC3E}">
        <p14:creationId xmlns:p14="http://schemas.microsoft.com/office/powerpoint/2010/main" val="145504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9B00A4-68E8-4E89-A8A3-B11D804E2458}"/>
              </a:ext>
            </a:extLst>
          </p:cNvPr>
          <p:cNvSpPr txBox="1"/>
          <p:nvPr/>
        </p:nvSpPr>
        <p:spPr>
          <a:xfrm>
            <a:off x="725548" y="3015586"/>
            <a:ext cx="9240715" cy="2554545"/>
          </a:xfrm>
          <a:prstGeom prst="rect">
            <a:avLst/>
          </a:prstGeom>
          <a:noFill/>
        </p:spPr>
        <p:txBody>
          <a:bodyPr wrap="square" rtlCol="0">
            <a:spAutoFit/>
          </a:bodyPr>
          <a:lstStyle/>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Ως προς τους πελάτες τους, παρήγαγαν νέα προϊόντα (πιστωτικές και χρεωστικές κάρτες), έκαναν διανομή των υπηρεσιών τους μέσα από τα ηλεκτρονικά κανάλια των ATM, </a:t>
            </a:r>
            <a:r>
              <a:rPr lang="el-GR" sz="2000" dirty="0" err="1">
                <a:solidFill>
                  <a:schemeClr val="bg2">
                    <a:lumMod val="50000"/>
                  </a:schemeClr>
                </a:solidFill>
                <a:latin typeface="Segoe UI" pitchFamily="34" charset="0"/>
                <a:ea typeface="ＭＳ Ｐゴシック" charset="-128"/>
                <a:cs typeface="Segoe UI" pitchFamily="34" charset="0"/>
              </a:rPr>
              <a:t>internet</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banking</a:t>
            </a:r>
            <a:r>
              <a:rPr lang="el-GR" sz="2000" dirty="0">
                <a:solidFill>
                  <a:schemeClr val="bg2">
                    <a:lumMod val="50000"/>
                  </a:schemeClr>
                </a:solidFill>
                <a:latin typeface="Segoe UI" pitchFamily="34" charset="0"/>
                <a:ea typeface="ＭＳ Ｐゴシック" charset="-128"/>
                <a:cs typeface="Segoe UI" pitchFamily="34" charset="0"/>
              </a:rPr>
              <a:t> και </a:t>
            </a:r>
            <a:r>
              <a:rPr lang="el-GR" sz="2000" dirty="0" err="1">
                <a:solidFill>
                  <a:schemeClr val="bg2">
                    <a:lumMod val="50000"/>
                  </a:schemeClr>
                </a:solidFill>
                <a:latin typeface="Segoe UI" pitchFamily="34" charset="0"/>
                <a:ea typeface="ＭＳ Ｐゴシック" charset="-128"/>
                <a:cs typeface="Segoe UI" pitchFamily="34" charset="0"/>
              </a:rPr>
              <a:t>mobile</a:t>
            </a:r>
            <a:r>
              <a:rPr lang="el-GR" sz="2000" dirty="0">
                <a:solidFill>
                  <a:schemeClr val="bg2">
                    <a:lumMod val="50000"/>
                  </a:schemeClr>
                </a:solidFill>
                <a:latin typeface="Segoe UI" pitchFamily="34" charset="0"/>
                <a:ea typeface="ＭＳ Ｐゴシック" charset="-128"/>
                <a:cs typeface="Segoe UI" pitchFamily="34" charset="0"/>
              </a:rPr>
              <a:t> </a:t>
            </a:r>
            <a:r>
              <a:rPr lang="el-GR" sz="2000" dirty="0" err="1">
                <a:solidFill>
                  <a:schemeClr val="bg2">
                    <a:lumMod val="50000"/>
                  </a:schemeClr>
                </a:solidFill>
                <a:latin typeface="Segoe UI" pitchFamily="34" charset="0"/>
                <a:ea typeface="ＭＳ Ｐゴシック" charset="-128"/>
                <a:cs typeface="Segoe UI" pitchFamily="34" charset="0"/>
              </a:rPr>
              <a:t>banking</a:t>
            </a:r>
            <a:r>
              <a:rPr lang="el-GR" sz="2000" dirty="0">
                <a:solidFill>
                  <a:schemeClr val="bg2">
                    <a:lumMod val="50000"/>
                  </a:schemeClr>
                </a:solidFill>
                <a:latin typeface="Segoe UI" pitchFamily="34" charset="0"/>
                <a:ea typeface="ＭＳ Ｐゴシック" charset="-128"/>
                <a:cs typeface="Segoe UI" pitchFamily="34" charset="0"/>
              </a:rPr>
              <a:t> και διαφήμισαν τα προϊόντα τους μέσω του διαδικτύου.</a:t>
            </a:r>
          </a:p>
          <a:p>
            <a:pPr marL="342900" lvl="6" indent="-342900">
              <a:buFont typeface="Wingdings" panose="05000000000000000000" pitchFamily="2" charset="2"/>
              <a:buChar char="§"/>
            </a:pPr>
            <a:r>
              <a:rPr lang="el-GR" sz="2000" dirty="0">
                <a:solidFill>
                  <a:schemeClr val="bg2">
                    <a:lumMod val="50000"/>
                  </a:schemeClr>
                </a:solidFill>
                <a:latin typeface="Segoe UI" pitchFamily="34" charset="0"/>
                <a:ea typeface="ＭＳ Ｐゴシック" charset="-128"/>
                <a:cs typeface="Segoe UI" pitchFamily="34" charset="0"/>
              </a:rPr>
              <a:t>Ως προς τις εσωτερικές τους διαδικασίες, βελτίωσαν τη διαχείριση των λογαριασμών πελατών καθώς και τις υπόλοιπες λειτουργίες της τράπεζας: την παρακολούθηση της εσωτερικής λειτουργίας, των οικονομικών αποτελεσμάτων, κτλ.</a:t>
            </a:r>
          </a:p>
        </p:txBody>
      </p:sp>
      <p:sp>
        <p:nvSpPr>
          <p:cNvPr id="4" name="Ορθογώνιο 3">
            <a:extLst>
              <a:ext uri="{FF2B5EF4-FFF2-40B4-BE49-F238E27FC236}">
                <a16:creationId xmlns:a16="http://schemas.microsoft.com/office/drawing/2014/main" id="{A86E9F64-A713-41C6-872F-342DA3CA078E}"/>
              </a:ext>
            </a:extLst>
          </p:cNvPr>
          <p:cNvSpPr/>
          <p:nvPr/>
        </p:nvSpPr>
        <p:spPr>
          <a:xfrm>
            <a:off x="288997" y="285439"/>
            <a:ext cx="10258930" cy="1431161"/>
          </a:xfrm>
          <a:prstGeom prst="rect">
            <a:avLst/>
          </a:prstGeom>
          <a:solidFill>
            <a:srgbClr val="56929A"/>
          </a:solidFill>
        </p:spPr>
        <p:txBody>
          <a:bodyPr wrap="square">
            <a:spAutoFit/>
          </a:bodyPr>
          <a:lstStyle/>
          <a:p>
            <a:pPr algn="ctr">
              <a:lnSpc>
                <a:spcPct val="90000"/>
              </a:lnSpc>
              <a:spcBef>
                <a:spcPct val="0"/>
              </a:spcBef>
              <a:spcAft>
                <a:spcPts val="600"/>
              </a:spcAft>
            </a:pPr>
            <a:endParaRPr lang="el-GR" sz="2000" b="1" dirty="0">
              <a:solidFill>
                <a:schemeClr val="bg1"/>
              </a:solidFill>
            </a:endParaRPr>
          </a:p>
          <a:p>
            <a:pPr algn="ctr">
              <a:lnSpc>
                <a:spcPct val="90000"/>
              </a:lnSpc>
              <a:spcBef>
                <a:spcPct val="0"/>
              </a:spcBef>
              <a:spcAft>
                <a:spcPts val="600"/>
              </a:spcAft>
            </a:pPr>
            <a:r>
              <a:rPr lang="el-GR" sz="2000" b="1" dirty="0">
                <a:solidFill>
                  <a:schemeClr val="bg1"/>
                </a:solidFill>
              </a:rPr>
              <a:t>Χρηματοδότηση Νεοφυούς Επιχειρηματικότητας </a:t>
            </a:r>
          </a:p>
          <a:p>
            <a:pPr algn="ctr">
              <a:lnSpc>
                <a:spcPct val="90000"/>
              </a:lnSpc>
              <a:spcBef>
                <a:spcPct val="0"/>
              </a:spcBef>
              <a:spcAft>
                <a:spcPts val="600"/>
              </a:spcAft>
            </a:pPr>
            <a:r>
              <a:rPr lang="el-GR" sz="2000" b="1" dirty="0">
                <a:solidFill>
                  <a:schemeClr val="bg1"/>
                </a:solidFill>
              </a:rPr>
              <a:t> Εφαρμοσμένη Οικονομική Νεοφυών Εταιρειών</a:t>
            </a:r>
          </a:p>
          <a:p>
            <a:pPr algn="ctr">
              <a:lnSpc>
                <a:spcPct val="90000"/>
              </a:lnSpc>
              <a:spcBef>
                <a:spcPct val="0"/>
              </a:spcBef>
              <a:spcAft>
                <a:spcPts val="600"/>
              </a:spcAft>
            </a:pPr>
            <a:endParaRPr lang="en-US" sz="2000" dirty="0">
              <a:solidFill>
                <a:schemeClr val="bg1"/>
              </a:solidFill>
            </a:endParaRPr>
          </a:p>
        </p:txBody>
      </p:sp>
      <p:sp>
        <p:nvSpPr>
          <p:cNvPr id="2" name="Rectangle 1">
            <a:extLst>
              <a:ext uri="{FF2B5EF4-FFF2-40B4-BE49-F238E27FC236}">
                <a16:creationId xmlns:a16="http://schemas.microsoft.com/office/drawing/2014/main" id="{4EBB927C-CCC0-49D0-9EC5-6CCA06285746}"/>
              </a:ext>
            </a:extLst>
          </p:cNvPr>
          <p:cNvSpPr/>
          <p:nvPr/>
        </p:nvSpPr>
        <p:spPr>
          <a:xfrm>
            <a:off x="786911" y="2101309"/>
            <a:ext cx="3998402" cy="461665"/>
          </a:xfrm>
          <a:prstGeom prst="rect">
            <a:avLst/>
          </a:prstGeom>
        </p:spPr>
        <p:txBody>
          <a:bodyPr wrap="none">
            <a:spAutoFit/>
          </a:bodyPr>
          <a:lstStyle/>
          <a:p>
            <a:r>
              <a:rPr lang="el-GR" altLang="el-GR" sz="2400" b="1" dirty="0">
                <a:solidFill>
                  <a:srgbClr val="303F6A"/>
                </a:solidFill>
              </a:rPr>
              <a:t>Το παράδειγμα των τραπεζών</a:t>
            </a:r>
            <a:endParaRPr lang="el-GR" sz="2400" b="1" dirty="0">
              <a:solidFill>
                <a:srgbClr val="303F6A"/>
              </a:solidFill>
            </a:endParaRPr>
          </a:p>
        </p:txBody>
      </p:sp>
    </p:spTree>
    <p:extLst>
      <p:ext uri="{BB962C8B-B14F-4D97-AF65-F5344CB8AC3E}">
        <p14:creationId xmlns:p14="http://schemas.microsoft.com/office/powerpoint/2010/main" val="333429147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2242</Words>
  <Application>Microsoft Office PowerPoint</Application>
  <PresentationFormat>Custom</PresentationFormat>
  <Paragraphs>386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Segoe UI</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ΑΡΣΕΝΗΣ ΣΠΥΡΙΔΩΝ</dc:creator>
  <cp:lastModifiedBy>ΑΡΣΕΝΗΣ ΣΠΥΡΙΔΩΝ</cp:lastModifiedBy>
  <cp:revision>16</cp:revision>
  <dcterms:created xsi:type="dcterms:W3CDTF">2022-11-07T17:34:18Z</dcterms:created>
  <dcterms:modified xsi:type="dcterms:W3CDTF">2022-11-14T16:17:46Z</dcterms:modified>
</cp:coreProperties>
</file>