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40"/>
  </p:notesMasterIdLst>
  <p:handoutMasterIdLst>
    <p:handoutMasterId r:id="rId41"/>
  </p:handoutMasterIdLst>
  <p:sldIdLst>
    <p:sldId id="261" r:id="rId2"/>
    <p:sldId id="307" r:id="rId3"/>
    <p:sldId id="306" r:id="rId4"/>
    <p:sldId id="305" r:id="rId5"/>
    <p:sldId id="304" r:id="rId6"/>
    <p:sldId id="308" r:id="rId7"/>
    <p:sldId id="303" r:id="rId8"/>
    <p:sldId id="302" r:id="rId9"/>
    <p:sldId id="301" r:id="rId10"/>
    <p:sldId id="300" r:id="rId11"/>
    <p:sldId id="309" r:id="rId12"/>
    <p:sldId id="299" r:id="rId13"/>
    <p:sldId id="298" r:id="rId14"/>
    <p:sldId id="297" r:id="rId15"/>
    <p:sldId id="296" r:id="rId16"/>
    <p:sldId id="313" r:id="rId17"/>
    <p:sldId id="312" r:id="rId18"/>
    <p:sldId id="311" r:id="rId19"/>
    <p:sldId id="310" r:id="rId20"/>
    <p:sldId id="316" r:id="rId21"/>
    <p:sldId id="315" r:id="rId22"/>
    <p:sldId id="314" r:id="rId23"/>
    <p:sldId id="320" r:id="rId24"/>
    <p:sldId id="319" r:id="rId25"/>
    <p:sldId id="325" r:id="rId26"/>
    <p:sldId id="324" r:id="rId27"/>
    <p:sldId id="323" r:id="rId28"/>
    <p:sldId id="327" r:id="rId29"/>
    <p:sldId id="328" r:id="rId30"/>
    <p:sldId id="329" r:id="rId31"/>
    <p:sldId id="317" r:id="rId32"/>
    <p:sldId id="330" r:id="rId33"/>
    <p:sldId id="337" r:id="rId34"/>
    <p:sldId id="338" r:id="rId35"/>
    <p:sldId id="332" r:id="rId36"/>
    <p:sldId id="331" r:id="rId37"/>
    <p:sldId id="333" r:id="rId38"/>
    <p:sldId id="335" r:id="rId39"/>
  </p:sldIdLst>
  <p:sldSz cx="9144000" cy="5715000" type="screen16x10"/>
  <p:notesSz cx="6858000" cy="9144000"/>
  <p:custDataLst>
    <p:tags r:id="rId4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04" autoAdjust="0"/>
    <p:restoredTop sz="95846" autoAdjust="0"/>
  </p:normalViewPr>
  <p:slideViewPr>
    <p:cSldViewPr>
      <p:cViewPr varScale="1">
        <p:scale>
          <a:sx n="132" d="100"/>
          <a:sy n="132" d="100"/>
        </p:scale>
        <p:origin x="1200" y="0"/>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5" d="100"/>
          <a:sy n="85" d="100"/>
        </p:scale>
        <p:origin x="-31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A0E26E-32DF-44AF-95F3-63DECF87812C}" type="doc">
      <dgm:prSet loTypeId="urn:microsoft.com/office/officeart/2005/8/layout/radial1" loCatId="cycle" qsTypeId="urn:microsoft.com/office/officeart/2005/8/quickstyle/3d1" qsCatId="3D" csTypeId="urn:microsoft.com/office/officeart/2005/8/colors/colorful2" csCatId="colorful" phldr="1"/>
      <dgm:spPr/>
      <dgm:t>
        <a:bodyPr/>
        <a:lstStyle/>
        <a:p>
          <a:endParaRPr lang="el-GR"/>
        </a:p>
      </dgm:t>
    </dgm:pt>
    <dgm:pt modelId="{2D75F73D-3301-41D2-AA27-C4285825DCA1}">
      <dgm:prSet phldrT="[Κείμενο]"/>
      <dgm:spPr/>
      <dgm:t>
        <a:bodyPr/>
        <a:lstStyle/>
        <a:p>
          <a:r>
            <a:rPr lang="el-GR" b="1" dirty="0"/>
            <a:t>Ανταγωνιστές  μεταξύ των υφιστάμενων μονάδων του κλάδου</a:t>
          </a:r>
        </a:p>
      </dgm:t>
    </dgm:pt>
    <dgm:pt modelId="{C0E22E3D-63D9-437F-A664-F99028CF6153}" type="parTrans" cxnId="{4A671DC3-3376-4244-840A-C1FC53F49F8E}">
      <dgm:prSet/>
      <dgm:spPr/>
      <dgm:t>
        <a:bodyPr/>
        <a:lstStyle/>
        <a:p>
          <a:endParaRPr lang="el-GR"/>
        </a:p>
      </dgm:t>
    </dgm:pt>
    <dgm:pt modelId="{6772B8A2-BCD1-45C0-AB4E-52617374586B}" type="sibTrans" cxnId="{4A671DC3-3376-4244-840A-C1FC53F49F8E}">
      <dgm:prSet/>
      <dgm:spPr/>
      <dgm:t>
        <a:bodyPr/>
        <a:lstStyle/>
        <a:p>
          <a:endParaRPr lang="el-GR"/>
        </a:p>
      </dgm:t>
    </dgm:pt>
    <dgm:pt modelId="{F949F04E-C1FE-4237-9079-A1E8A35609BA}">
      <dgm:prSet phldrT="[Κείμενο]"/>
      <dgm:spPr/>
      <dgm:t>
        <a:bodyPr/>
        <a:lstStyle/>
        <a:p>
          <a:r>
            <a:rPr lang="el-GR" b="1" dirty="0"/>
            <a:t>Εν δυνάμει ανταγωνιστές </a:t>
          </a:r>
        </a:p>
      </dgm:t>
    </dgm:pt>
    <dgm:pt modelId="{8336535E-D18A-4D09-828A-002790937790}" type="parTrans" cxnId="{6016FA18-9428-4D66-A71C-52F3550ECB26}">
      <dgm:prSet/>
      <dgm:spPr/>
      <dgm:t>
        <a:bodyPr/>
        <a:lstStyle/>
        <a:p>
          <a:endParaRPr lang="el-GR"/>
        </a:p>
      </dgm:t>
    </dgm:pt>
    <dgm:pt modelId="{C97A795F-FC6A-4A66-BABC-C6CC62014A14}" type="sibTrans" cxnId="{6016FA18-9428-4D66-A71C-52F3550ECB26}">
      <dgm:prSet/>
      <dgm:spPr/>
      <dgm:t>
        <a:bodyPr/>
        <a:lstStyle/>
        <a:p>
          <a:endParaRPr lang="el-GR"/>
        </a:p>
      </dgm:t>
    </dgm:pt>
    <dgm:pt modelId="{A12977BC-A217-4825-9DC1-863B3D78255A}">
      <dgm:prSet phldrT="[Κείμενο]"/>
      <dgm:spPr/>
      <dgm:t>
        <a:bodyPr/>
        <a:lstStyle/>
        <a:p>
          <a:r>
            <a:rPr lang="el-GR" b="1" dirty="0"/>
            <a:t>Αγοραστές</a:t>
          </a:r>
        </a:p>
      </dgm:t>
    </dgm:pt>
    <dgm:pt modelId="{8C112C56-5CC4-4A57-A721-172610ED5BA2}" type="parTrans" cxnId="{CA317855-F017-4C13-A828-BE2E017520F8}">
      <dgm:prSet/>
      <dgm:spPr/>
      <dgm:t>
        <a:bodyPr/>
        <a:lstStyle/>
        <a:p>
          <a:endParaRPr lang="el-GR"/>
        </a:p>
      </dgm:t>
    </dgm:pt>
    <dgm:pt modelId="{8779EEF5-5C58-457A-AD8D-98C82EB72E08}" type="sibTrans" cxnId="{CA317855-F017-4C13-A828-BE2E017520F8}">
      <dgm:prSet/>
      <dgm:spPr/>
      <dgm:t>
        <a:bodyPr/>
        <a:lstStyle/>
        <a:p>
          <a:endParaRPr lang="el-GR"/>
        </a:p>
      </dgm:t>
    </dgm:pt>
    <dgm:pt modelId="{8DC741BD-371A-4B11-9B90-35BCE3F9ADE3}">
      <dgm:prSet phldrT="[Κείμενο]"/>
      <dgm:spPr/>
      <dgm:t>
        <a:bodyPr/>
        <a:lstStyle/>
        <a:p>
          <a:r>
            <a:rPr lang="el-GR" b="1" dirty="0"/>
            <a:t>Υποκατάστατα</a:t>
          </a:r>
        </a:p>
      </dgm:t>
    </dgm:pt>
    <dgm:pt modelId="{4AE58CF1-AEF1-40AC-9EDC-548E655EF9ED}" type="parTrans" cxnId="{85FA0900-4ABF-4537-870B-1C66B5056286}">
      <dgm:prSet/>
      <dgm:spPr/>
      <dgm:t>
        <a:bodyPr/>
        <a:lstStyle/>
        <a:p>
          <a:endParaRPr lang="el-GR"/>
        </a:p>
      </dgm:t>
    </dgm:pt>
    <dgm:pt modelId="{415FAA7F-8123-4227-9182-6CB9CC5646D1}" type="sibTrans" cxnId="{85FA0900-4ABF-4537-870B-1C66B5056286}">
      <dgm:prSet/>
      <dgm:spPr/>
      <dgm:t>
        <a:bodyPr/>
        <a:lstStyle/>
        <a:p>
          <a:endParaRPr lang="el-GR"/>
        </a:p>
      </dgm:t>
    </dgm:pt>
    <dgm:pt modelId="{9F330914-3BAB-4A29-9B7D-247F10DE9BEB}">
      <dgm:prSet phldrT="[Κείμενο]"/>
      <dgm:spPr/>
      <dgm:t>
        <a:bodyPr/>
        <a:lstStyle/>
        <a:p>
          <a:r>
            <a:rPr lang="el-GR" b="1" dirty="0"/>
            <a:t>Προμηθευτές</a:t>
          </a:r>
        </a:p>
      </dgm:t>
    </dgm:pt>
    <dgm:pt modelId="{8D022103-04D5-44BC-9353-50122CFE210C}" type="parTrans" cxnId="{53D3AE94-9A85-4F29-885F-56578695D4B9}">
      <dgm:prSet/>
      <dgm:spPr/>
      <dgm:t>
        <a:bodyPr/>
        <a:lstStyle/>
        <a:p>
          <a:endParaRPr lang="el-GR"/>
        </a:p>
      </dgm:t>
    </dgm:pt>
    <dgm:pt modelId="{F8E79294-F3AB-4C5F-8F40-4A40AAEC6163}" type="sibTrans" cxnId="{53D3AE94-9A85-4F29-885F-56578695D4B9}">
      <dgm:prSet/>
      <dgm:spPr/>
      <dgm:t>
        <a:bodyPr/>
        <a:lstStyle/>
        <a:p>
          <a:endParaRPr lang="el-GR"/>
        </a:p>
      </dgm:t>
    </dgm:pt>
    <dgm:pt modelId="{48A41B2F-2D36-4660-B972-8F5D080065A1}" type="pres">
      <dgm:prSet presAssocID="{B8A0E26E-32DF-44AF-95F3-63DECF87812C}" presName="cycle" presStyleCnt="0">
        <dgm:presLayoutVars>
          <dgm:chMax val="1"/>
          <dgm:dir/>
          <dgm:animLvl val="ctr"/>
          <dgm:resizeHandles val="exact"/>
        </dgm:presLayoutVars>
      </dgm:prSet>
      <dgm:spPr/>
    </dgm:pt>
    <dgm:pt modelId="{FAFA7914-9943-4B1B-B8A6-B3E9AD7700F8}" type="pres">
      <dgm:prSet presAssocID="{2D75F73D-3301-41D2-AA27-C4285825DCA1}" presName="centerShape" presStyleLbl="node0" presStyleIdx="0" presStyleCnt="1"/>
      <dgm:spPr/>
    </dgm:pt>
    <dgm:pt modelId="{C3127087-4321-480F-987B-1E40C86AE662}" type="pres">
      <dgm:prSet presAssocID="{8336535E-D18A-4D09-828A-002790937790}" presName="Name9" presStyleLbl="parChTrans1D2" presStyleIdx="0" presStyleCnt="4"/>
      <dgm:spPr/>
    </dgm:pt>
    <dgm:pt modelId="{574AAA97-7846-45FC-A5EA-69500ABC3943}" type="pres">
      <dgm:prSet presAssocID="{8336535E-D18A-4D09-828A-002790937790}" presName="connTx" presStyleLbl="parChTrans1D2" presStyleIdx="0" presStyleCnt="4"/>
      <dgm:spPr/>
    </dgm:pt>
    <dgm:pt modelId="{ECFC7E2E-E7A9-4AB0-81A8-3199C34979C9}" type="pres">
      <dgm:prSet presAssocID="{F949F04E-C1FE-4237-9079-A1E8A35609BA}" presName="node" presStyleLbl="node1" presStyleIdx="0" presStyleCnt="4">
        <dgm:presLayoutVars>
          <dgm:bulletEnabled val="1"/>
        </dgm:presLayoutVars>
      </dgm:prSet>
      <dgm:spPr/>
    </dgm:pt>
    <dgm:pt modelId="{0C011EBB-E017-478C-9A47-8C9975BD7EB7}" type="pres">
      <dgm:prSet presAssocID="{8C112C56-5CC4-4A57-A721-172610ED5BA2}" presName="Name9" presStyleLbl="parChTrans1D2" presStyleIdx="1" presStyleCnt="4"/>
      <dgm:spPr/>
    </dgm:pt>
    <dgm:pt modelId="{E3AEC3D5-7BA4-4B42-8E5E-3B52F55813F9}" type="pres">
      <dgm:prSet presAssocID="{8C112C56-5CC4-4A57-A721-172610ED5BA2}" presName="connTx" presStyleLbl="parChTrans1D2" presStyleIdx="1" presStyleCnt="4"/>
      <dgm:spPr/>
    </dgm:pt>
    <dgm:pt modelId="{22DF653A-DC2D-43D0-8FAD-F5C5CA355BEE}" type="pres">
      <dgm:prSet presAssocID="{A12977BC-A217-4825-9DC1-863B3D78255A}" presName="node" presStyleLbl="node1" presStyleIdx="1" presStyleCnt="4">
        <dgm:presLayoutVars>
          <dgm:bulletEnabled val="1"/>
        </dgm:presLayoutVars>
      </dgm:prSet>
      <dgm:spPr/>
    </dgm:pt>
    <dgm:pt modelId="{362ACDBA-4D83-4A7E-B3DE-806A7082ED74}" type="pres">
      <dgm:prSet presAssocID="{4AE58CF1-AEF1-40AC-9EDC-548E655EF9ED}" presName="Name9" presStyleLbl="parChTrans1D2" presStyleIdx="2" presStyleCnt="4"/>
      <dgm:spPr/>
    </dgm:pt>
    <dgm:pt modelId="{212024D2-A657-4ACE-ABE7-EBD95311D75A}" type="pres">
      <dgm:prSet presAssocID="{4AE58CF1-AEF1-40AC-9EDC-548E655EF9ED}" presName="connTx" presStyleLbl="parChTrans1D2" presStyleIdx="2" presStyleCnt="4"/>
      <dgm:spPr/>
    </dgm:pt>
    <dgm:pt modelId="{B64C2317-C9E9-4533-93F9-A7DA62D615FC}" type="pres">
      <dgm:prSet presAssocID="{8DC741BD-371A-4B11-9B90-35BCE3F9ADE3}" presName="node" presStyleLbl="node1" presStyleIdx="2" presStyleCnt="4">
        <dgm:presLayoutVars>
          <dgm:bulletEnabled val="1"/>
        </dgm:presLayoutVars>
      </dgm:prSet>
      <dgm:spPr/>
    </dgm:pt>
    <dgm:pt modelId="{D0DEE562-3D5F-4276-9D00-B14D6A8B2E7E}" type="pres">
      <dgm:prSet presAssocID="{8D022103-04D5-44BC-9353-50122CFE210C}" presName="Name9" presStyleLbl="parChTrans1D2" presStyleIdx="3" presStyleCnt="4"/>
      <dgm:spPr/>
    </dgm:pt>
    <dgm:pt modelId="{F13C8A6A-9017-48A9-99D7-70B4BA2FF1F4}" type="pres">
      <dgm:prSet presAssocID="{8D022103-04D5-44BC-9353-50122CFE210C}" presName="connTx" presStyleLbl="parChTrans1D2" presStyleIdx="3" presStyleCnt="4"/>
      <dgm:spPr/>
    </dgm:pt>
    <dgm:pt modelId="{0E676058-B9F0-47D5-A4A4-C88F25A7A1BD}" type="pres">
      <dgm:prSet presAssocID="{9F330914-3BAB-4A29-9B7D-247F10DE9BEB}" presName="node" presStyleLbl="node1" presStyleIdx="3" presStyleCnt="4">
        <dgm:presLayoutVars>
          <dgm:bulletEnabled val="1"/>
        </dgm:presLayoutVars>
      </dgm:prSet>
      <dgm:spPr/>
    </dgm:pt>
  </dgm:ptLst>
  <dgm:cxnLst>
    <dgm:cxn modelId="{85FA0900-4ABF-4537-870B-1C66B5056286}" srcId="{2D75F73D-3301-41D2-AA27-C4285825DCA1}" destId="{8DC741BD-371A-4B11-9B90-35BCE3F9ADE3}" srcOrd="2" destOrd="0" parTransId="{4AE58CF1-AEF1-40AC-9EDC-548E655EF9ED}" sibTransId="{415FAA7F-8123-4227-9182-6CB9CC5646D1}"/>
    <dgm:cxn modelId="{A47C5316-464B-4BFA-8661-3BFDAC4A0133}" type="presOf" srcId="{2D75F73D-3301-41D2-AA27-C4285825DCA1}" destId="{FAFA7914-9943-4B1B-B8A6-B3E9AD7700F8}" srcOrd="0" destOrd="0" presId="urn:microsoft.com/office/officeart/2005/8/layout/radial1"/>
    <dgm:cxn modelId="{6016FA18-9428-4D66-A71C-52F3550ECB26}" srcId="{2D75F73D-3301-41D2-AA27-C4285825DCA1}" destId="{F949F04E-C1FE-4237-9079-A1E8A35609BA}" srcOrd="0" destOrd="0" parTransId="{8336535E-D18A-4D09-828A-002790937790}" sibTransId="{C97A795F-FC6A-4A66-BABC-C6CC62014A14}"/>
    <dgm:cxn modelId="{50358B19-EF9B-475D-9187-92B825B4B0FD}" type="presOf" srcId="{4AE58CF1-AEF1-40AC-9EDC-548E655EF9ED}" destId="{362ACDBA-4D83-4A7E-B3DE-806A7082ED74}" srcOrd="0" destOrd="0" presId="urn:microsoft.com/office/officeart/2005/8/layout/radial1"/>
    <dgm:cxn modelId="{75E0BF3A-005F-49A9-8C35-9A9DEE7121F7}" type="presOf" srcId="{8D022103-04D5-44BC-9353-50122CFE210C}" destId="{D0DEE562-3D5F-4276-9D00-B14D6A8B2E7E}" srcOrd="0" destOrd="0" presId="urn:microsoft.com/office/officeart/2005/8/layout/radial1"/>
    <dgm:cxn modelId="{4E90323D-0CDC-48EF-98A2-0A9AA0CF6500}" type="presOf" srcId="{8336535E-D18A-4D09-828A-002790937790}" destId="{574AAA97-7846-45FC-A5EA-69500ABC3943}" srcOrd="1" destOrd="0" presId="urn:microsoft.com/office/officeart/2005/8/layout/radial1"/>
    <dgm:cxn modelId="{F5393661-8871-4471-8525-83B3A1E6CF1B}" type="presOf" srcId="{B8A0E26E-32DF-44AF-95F3-63DECF87812C}" destId="{48A41B2F-2D36-4660-B972-8F5D080065A1}" srcOrd="0" destOrd="0" presId="urn:microsoft.com/office/officeart/2005/8/layout/radial1"/>
    <dgm:cxn modelId="{775F2063-0F88-4CA6-A90A-2B03E832BB04}" type="presOf" srcId="{A12977BC-A217-4825-9DC1-863B3D78255A}" destId="{22DF653A-DC2D-43D0-8FAD-F5C5CA355BEE}" srcOrd="0" destOrd="0" presId="urn:microsoft.com/office/officeart/2005/8/layout/radial1"/>
    <dgm:cxn modelId="{CA317855-F017-4C13-A828-BE2E017520F8}" srcId="{2D75F73D-3301-41D2-AA27-C4285825DCA1}" destId="{A12977BC-A217-4825-9DC1-863B3D78255A}" srcOrd="1" destOrd="0" parTransId="{8C112C56-5CC4-4A57-A721-172610ED5BA2}" sibTransId="{8779EEF5-5C58-457A-AD8D-98C82EB72E08}"/>
    <dgm:cxn modelId="{53D3AE94-9A85-4F29-885F-56578695D4B9}" srcId="{2D75F73D-3301-41D2-AA27-C4285825DCA1}" destId="{9F330914-3BAB-4A29-9B7D-247F10DE9BEB}" srcOrd="3" destOrd="0" parTransId="{8D022103-04D5-44BC-9353-50122CFE210C}" sibTransId="{F8E79294-F3AB-4C5F-8F40-4A40AAEC6163}"/>
    <dgm:cxn modelId="{C06BCD95-43D3-47CD-A9A3-6CC01B8B85C8}" type="presOf" srcId="{8DC741BD-371A-4B11-9B90-35BCE3F9ADE3}" destId="{B64C2317-C9E9-4533-93F9-A7DA62D615FC}" srcOrd="0" destOrd="0" presId="urn:microsoft.com/office/officeart/2005/8/layout/radial1"/>
    <dgm:cxn modelId="{9DB69B9A-2AF3-47FF-99EE-1707679FCD2A}" type="presOf" srcId="{8C112C56-5CC4-4A57-A721-172610ED5BA2}" destId="{0C011EBB-E017-478C-9A47-8C9975BD7EB7}" srcOrd="0" destOrd="0" presId="urn:microsoft.com/office/officeart/2005/8/layout/radial1"/>
    <dgm:cxn modelId="{9137419F-1241-4B36-942C-C9646E6DD99A}" type="presOf" srcId="{9F330914-3BAB-4A29-9B7D-247F10DE9BEB}" destId="{0E676058-B9F0-47D5-A4A4-C88F25A7A1BD}" srcOrd="0" destOrd="0" presId="urn:microsoft.com/office/officeart/2005/8/layout/radial1"/>
    <dgm:cxn modelId="{A5E762AC-3487-4A74-9D63-50993FEDE37B}" type="presOf" srcId="{8C112C56-5CC4-4A57-A721-172610ED5BA2}" destId="{E3AEC3D5-7BA4-4B42-8E5E-3B52F55813F9}" srcOrd="1" destOrd="0" presId="urn:microsoft.com/office/officeart/2005/8/layout/radial1"/>
    <dgm:cxn modelId="{F305FAB8-4E72-428C-975D-C58232E7B981}" type="presOf" srcId="{8336535E-D18A-4D09-828A-002790937790}" destId="{C3127087-4321-480F-987B-1E40C86AE662}" srcOrd="0" destOrd="0" presId="urn:microsoft.com/office/officeart/2005/8/layout/radial1"/>
    <dgm:cxn modelId="{4A671DC3-3376-4244-840A-C1FC53F49F8E}" srcId="{B8A0E26E-32DF-44AF-95F3-63DECF87812C}" destId="{2D75F73D-3301-41D2-AA27-C4285825DCA1}" srcOrd="0" destOrd="0" parTransId="{C0E22E3D-63D9-437F-A664-F99028CF6153}" sibTransId="{6772B8A2-BCD1-45C0-AB4E-52617374586B}"/>
    <dgm:cxn modelId="{89FF91CC-11C2-40C5-B8F4-05A98E71575F}" type="presOf" srcId="{8D022103-04D5-44BC-9353-50122CFE210C}" destId="{F13C8A6A-9017-48A9-99D7-70B4BA2FF1F4}" srcOrd="1" destOrd="0" presId="urn:microsoft.com/office/officeart/2005/8/layout/radial1"/>
    <dgm:cxn modelId="{66B86FF6-05E8-4543-8130-85AE0857E305}" type="presOf" srcId="{F949F04E-C1FE-4237-9079-A1E8A35609BA}" destId="{ECFC7E2E-E7A9-4AB0-81A8-3199C34979C9}" srcOrd="0" destOrd="0" presId="urn:microsoft.com/office/officeart/2005/8/layout/radial1"/>
    <dgm:cxn modelId="{B7E160F8-0F38-445F-B33D-24C2806AF165}" type="presOf" srcId="{4AE58CF1-AEF1-40AC-9EDC-548E655EF9ED}" destId="{212024D2-A657-4ACE-ABE7-EBD95311D75A}" srcOrd="1" destOrd="0" presId="urn:microsoft.com/office/officeart/2005/8/layout/radial1"/>
    <dgm:cxn modelId="{10DE2BE6-A458-45D6-9FAE-E366A0AB241B}" type="presParOf" srcId="{48A41B2F-2D36-4660-B972-8F5D080065A1}" destId="{FAFA7914-9943-4B1B-B8A6-B3E9AD7700F8}" srcOrd="0" destOrd="0" presId="urn:microsoft.com/office/officeart/2005/8/layout/radial1"/>
    <dgm:cxn modelId="{E3CEC55E-0E84-442D-871E-2728716C204C}" type="presParOf" srcId="{48A41B2F-2D36-4660-B972-8F5D080065A1}" destId="{C3127087-4321-480F-987B-1E40C86AE662}" srcOrd="1" destOrd="0" presId="urn:microsoft.com/office/officeart/2005/8/layout/radial1"/>
    <dgm:cxn modelId="{1AEA3DC2-B970-4C45-92A9-748E4FF34BFC}" type="presParOf" srcId="{C3127087-4321-480F-987B-1E40C86AE662}" destId="{574AAA97-7846-45FC-A5EA-69500ABC3943}" srcOrd="0" destOrd="0" presId="urn:microsoft.com/office/officeart/2005/8/layout/radial1"/>
    <dgm:cxn modelId="{28D2ED76-A035-4EBB-B386-7EC92F8CACC7}" type="presParOf" srcId="{48A41B2F-2D36-4660-B972-8F5D080065A1}" destId="{ECFC7E2E-E7A9-4AB0-81A8-3199C34979C9}" srcOrd="2" destOrd="0" presId="urn:microsoft.com/office/officeart/2005/8/layout/radial1"/>
    <dgm:cxn modelId="{8BADF969-C273-4644-A6FC-B2F6A756A68D}" type="presParOf" srcId="{48A41B2F-2D36-4660-B972-8F5D080065A1}" destId="{0C011EBB-E017-478C-9A47-8C9975BD7EB7}" srcOrd="3" destOrd="0" presId="urn:microsoft.com/office/officeart/2005/8/layout/radial1"/>
    <dgm:cxn modelId="{41A40BE9-B511-481C-B932-93CFFC4F4FAE}" type="presParOf" srcId="{0C011EBB-E017-478C-9A47-8C9975BD7EB7}" destId="{E3AEC3D5-7BA4-4B42-8E5E-3B52F55813F9}" srcOrd="0" destOrd="0" presId="urn:microsoft.com/office/officeart/2005/8/layout/radial1"/>
    <dgm:cxn modelId="{B720BB21-8510-4F66-A64A-E34256CFBA84}" type="presParOf" srcId="{48A41B2F-2D36-4660-B972-8F5D080065A1}" destId="{22DF653A-DC2D-43D0-8FAD-F5C5CA355BEE}" srcOrd="4" destOrd="0" presId="urn:microsoft.com/office/officeart/2005/8/layout/radial1"/>
    <dgm:cxn modelId="{A6A7D0C4-27F9-4355-A9D7-EECA604B6500}" type="presParOf" srcId="{48A41B2F-2D36-4660-B972-8F5D080065A1}" destId="{362ACDBA-4D83-4A7E-B3DE-806A7082ED74}" srcOrd="5" destOrd="0" presId="urn:microsoft.com/office/officeart/2005/8/layout/radial1"/>
    <dgm:cxn modelId="{0C612209-96AF-4DF2-B6DC-46246972B62C}" type="presParOf" srcId="{362ACDBA-4D83-4A7E-B3DE-806A7082ED74}" destId="{212024D2-A657-4ACE-ABE7-EBD95311D75A}" srcOrd="0" destOrd="0" presId="urn:microsoft.com/office/officeart/2005/8/layout/radial1"/>
    <dgm:cxn modelId="{A3C54E9F-26AB-4D60-A460-71766582786C}" type="presParOf" srcId="{48A41B2F-2D36-4660-B972-8F5D080065A1}" destId="{B64C2317-C9E9-4533-93F9-A7DA62D615FC}" srcOrd="6" destOrd="0" presId="urn:microsoft.com/office/officeart/2005/8/layout/radial1"/>
    <dgm:cxn modelId="{FE376547-53BC-4CAD-ACF3-BDAF502C9AE8}" type="presParOf" srcId="{48A41B2F-2D36-4660-B972-8F5D080065A1}" destId="{D0DEE562-3D5F-4276-9D00-B14D6A8B2E7E}" srcOrd="7" destOrd="0" presId="urn:microsoft.com/office/officeart/2005/8/layout/radial1"/>
    <dgm:cxn modelId="{9B310EFE-400B-4D11-98B3-7610ABA1DE6F}" type="presParOf" srcId="{D0DEE562-3D5F-4276-9D00-B14D6A8B2E7E}" destId="{F13C8A6A-9017-48A9-99D7-70B4BA2FF1F4}" srcOrd="0" destOrd="0" presId="urn:microsoft.com/office/officeart/2005/8/layout/radial1"/>
    <dgm:cxn modelId="{642D8BB5-1A0B-4139-BFDD-38C699111404}" type="presParOf" srcId="{48A41B2F-2D36-4660-B972-8F5D080065A1}" destId="{0E676058-B9F0-47D5-A4A4-C88F25A7A1BD}"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0BF4BD-0925-4432-9889-4A2D87BCB8FE}" type="doc">
      <dgm:prSet loTypeId="urn:microsoft.com/office/officeart/2005/8/layout/process1" loCatId="process" qsTypeId="urn:microsoft.com/office/officeart/2005/8/quickstyle/simple1" qsCatId="simple" csTypeId="urn:microsoft.com/office/officeart/2005/8/colors/accent1_2" csCatId="accent1"/>
      <dgm:spPr/>
      <dgm:t>
        <a:bodyPr/>
        <a:lstStyle/>
        <a:p>
          <a:endParaRPr lang="en-US"/>
        </a:p>
      </dgm:t>
    </dgm:pt>
    <dgm:pt modelId="{417F0734-CC32-47BC-8310-1B06B3C8BC4E}">
      <dgm:prSet/>
      <dgm:spPr/>
      <dgm:t>
        <a:bodyPr/>
        <a:lstStyle/>
        <a:p>
          <a:r>
            <a:rPr lang="el-GR" b="1"/>
            <a:t>Ανταγωνιστική Πληροφόρηση</a:t>
          </a:r>
          <a:endParaRPr lang="en-US"/>
        </a:p>
      </dgm:t>
    </dgm:pt>
    <dgm:pt modelId="{1C1EACAC-FECB-4A2F-AC22-193593DB2B43}" type="parTrans" cxnId="{66E8B0CD-6D18-444F-AEB0-96304EF7E539}">
      <dgm:prSet/>
      <dgm:spPr/>
      <dgm:t>
        <a:bodyPr/>
        <a:lstStyle/>
        <a:p>
          <a:endParaRPr lang="en-US"/>
        </a:p>
      </dgm:t>
    </dgm:pt>
    <dgm:pt modelId="{13921AA4-778C-4590-A3EC-433C0CA1E26F}" type="sibTrans" cxnId="{66E8B0CD-6D18-444F-AEB0-96304EF7E539}">
      <dgm:prSet/>
      <dgm:spPr/>
      <dgm:t>
        <a:bodyPr/>
        <a:lstStyle/>
        <a:p>
          <a:endParaRPr lang="en-US"/>
        </a:p>
      </dgm:t>
    </dgm:pt>
    <dgm:pt modelId="{15553F19-B226-4C5E-BB3B-73DBAD42968B}">
      <dgm:prSet/>
      <dgm:spPr/>
      <dgm:t>
        <a:bodyPr/>
        <a:lstStyle/>
        <a:p>
          <a:r>
            <a:rPr lang="el-GR" b="1"/>
            <a:t>Η μελέτη του ανταγωνισμού είναι μία συνεχής διαδικασία</a:t>
          </a:r>
          <a:r>
            <a:rPr lang="el-GR"/>
            <a:t>. Οι επιχειρήσεις προχωρούν σε συστηματική συλλογή και ανάλυση των δημόσια διαθέσιμων πληροφοριών (ενίοτε και κρυφών) που αφορούν τους ανταγωνιστές τους ώστε όχι μόνο να μπορούν να αποκωδικοποιήσουν τις κινήσεις των ανταγωνιστών τους αλλά να είναι επιπλέον σε θέση να τις προβλέψουν και να τις αντιμετωπίσουν.</a:t>
          </a:r>
          <a:endParaRPr lang="en-US"/>
        </a:p>
      </dgm:t>
    </dgm:pt>
    <dgm:pt modelId="{A4264616-4157-4137-8B2A-A6FC19B3CA56}" type="parTrans" cxnId="{1C8C3A2F-C19C-46F8-B9C1-F2514C48C616}">
      <dgm:prSet/>
      <dgm:spPr/>
      <dgm:t>
        <a:bodyPr/>
        <a:lstStyle/>
        <a:p>
          <a:endParaRPr lang="en-US"/>
        </a:p>
      </dgm:t>
    </dgm:pt>
    <dgm:pt modelId="{E56CF1B5-2047-4BE9-B1C5-9CC46690DD88}" type="sibTrans" cxnId="{1C8C3A2F-C19C-46F8-B9C1-F2514C48C616}">
      <dgm:prSet/>
      <dgm:spPr/>
      <dgm:t>
        <a:bodyPr/>
        <a:lstStyle/>
        <a:p>
          <a:endParaRPr lang="en-US"/>
        </a:p>
      </dgm:t>
    </dgm:pt>
    <dgm:pt modelId="{CED997BD-6AF8-5349-9F97-BFEF91747A58}" type="pres">
      <dgm:prSet presAssocID="{F00BF4BD-0925-4432-9889-4A2D87BCB8FE}" presName="Name0" presStyleCnt="0">
        <dgm:presLayoutVars>
          <dgm:dir/>
          <dgm:resizeHandles val="exact"/>
        </dgm:presLayoutVars>
      </dgm:prSet>
      <dgm:spPr/>
    </dgm:pt>
    <dgm:pt modelId="{171A9D57-13A0-ED4A-B9DA-6F85D74BDFFC}" type="pres">
      <dgm:prSet presAssocID="{417F0734-CC32-47BC-8310-1B06B3C8BC4E}" presName="node" presStyleLbl="node1" presStyleIdx="0" presStyleCnt="2" custLinFactNeighborX="3547" custLinFactNeighborY="-155">
        <dgm:presLayoutVars>
          <dgm:bulletEnabled val="1"/>
        </dgm:presLayoutVars>
      </dgm:prSet>
      <dgm:spPr/>
    </dgm:pt>
    <dgm:pt modelId="{5F651720-B8CC-A14E-A750-7D8D41221DCF}" type="pres">
      <dgm:prSet presAssocID="{13921AA4-778C-4590-A3EC-433C0CA1E26F}" presName="sibTrans" presStyleLbl="sibTrans2D1" presStyleIdx="0" presStyleCnt="1"/>
      <dgm:spPr/>
    </dgm:pt>
    <dgm:pt modelId="{19C099B6-2BCF-9A45-BD6E-458005461804}" type="pres">
      <dgm:prSet presAssocID="{13921AA4-778C-4590-A3EC-433C0CA1E26F}" presName="connectorText" presStyleLbl="sibTrans2D1" presStyleIdx="0" presStyleCnt="1"/>
      <dgm:spPr/>
    </dgm:pt>
    <dgm:pt modelId="{67A45209-4AAF-F943-9495-E09045D5FBC7}" type="pres">
      <dgm:prSet presAssocID="{15553F19-B226-4C5E-BB3B-73DBAD42968B}" presName="node" presStyleLbl="node1" presStyleIdx="1" presStyleCnt="2">
        <dgm:presLayoutVars>
          <dgm:bulletEnabled val="1"/>
        </dgm:presLayoutVars>
      </dgm:prSet>
      <dgm:spPr/>
    </dgm:pt>
  </dgm:ptLst>
  <dgm:cxnLst>
    <dgm:cxn modelId="{D552FE0D-7A8D-E440-9F00-2631A441FEAA}" type="presOf" srcId="{13921AA4-778C-4590-A3EC-433C0CA1E26F}" destId="{19C099B6-2BCF-9A45-BD6E-458005461804}" srcOrd="1" destOrd="0" presId="urn:microsoft.com/office/officeart/2005/8/layout/process1"/>
    <dgm:cxn modelId="{B115042B-B198-D543-AC72-F14004E974BD}" type="presOf" srcId="{417F0734-CC32-47BC-8310-1B06B3C8BC4E}" destId="{171A9D57-13A0-ED4A-B9DA-6F85D74BDFFC}" srcOrd="0" destOrd="0" presId="urn:microsoft.com/office/officeart/2005/8/layout/process1"/>
    <dgm:cxn modelId="{1C8C3A2F-C19C-46F8-B9C1-F2514C48C616}" srcId="{F00BF4BD-0925-4432-9889-4A2D87BCB8FE}" destId="{15553F19-B226-4C5E-BB3B-73DBAD42968B}" srcOrd="1" destOrd="0" parTransId="{A4264616-4157-4137-8B2A-A6FC19B3CA56}" sibTransId="{E56CF1B5-2047-4BE9-B1C5-9CC46690DD88}"/>
    <dgm:cxn modelId="{61B72F3C-E566-A141-B01F-A722A047B6AD}" type="presOf" srcId="{15553F19-B226-4C5E-BB3B-73DBAD42968B}" destId="{67A45209-4AAF-F943-9495-E09045D5FBC7}" srcOrd="0" destOrd="0" presId="urn:microsoft.com/office/officeart/2005/8/layout/process1"/>
    <dgm:cxn modelId="{30CD995C-4A38-FD41-AC82-D2C5F122E6C8}" type="presOf" srcId="{F00BF4BD-0925-4432-9889-4A2D87BCB8FE}" destId="{CED997BD-6AF8-5349-9F97-BFEF91747A58}" srcOrd="0" destOrd="0" presId="urn:microsoft.com/office/officeart/2005/8/layout/process1"/>
    <dgm:cxn modelId="{D8752AB9-E34C-B243-8BB0-9504D807F84B}" type="presOf" srcId="{13921AA4-778C-4590-A3EC-433C0CA1E26F}" destId="{5F651720-B8CC-A14E-A750-7D8D41221DCF}" srcOrd="0" destOrd="0" presId="urn:microsoft.com/office/officeart/2005/8/layout/process1"/>
    <dgm:cxn modelId="{66E8B0CD-6D18-444F-AEB0-96304EF7E539}" srcId="{F00BF4BD-0925-4432-9889-4A2D87BCB8FE}" destId="{417F0734-CC32-47BC-8310-1B06B3C8BC4E}" srcOrd="0" destOrd="0" parTransId="{1C1EACAC-FECB-4A2F-AC22-193593DB2B43}" sibTransId="{13921AA4-778C-4590-A3EC-433C0CA1E26F}"/>
    <dgm:cxn modelId="{9693A8C3-7CC8-AF48-B3BC-BEFD51CB5E51}" type="presParOf" srcId="{CED997BD-6AF8-5349-9F97-BFEF91747A58}" destId="{171A9D57-13A0-ED4A-B9DA-6F85D74BDFFC}" srcOrd="0" destOrd="0" presId="urn:microsoft.com/office/officeart/2005/8/layout/process1"/>
    <dgm:cxn modelId="{7C2CB496-A7A7-AF41-9836-7D742C19DC71}" type="presParOf" srcId="{CED997BD-6AF8-5349-9F97-BFEF91747A58}" destId="{5F651720-B8CC-A14E-A750-7D8D41221DCF}" srcOrd="1" destOrd="0" presId="urn:microsoft.com/office/officeart/2005/8/layout/process1"/>
    <dgm:cxn modelId="{D5F9E020-00EF-1344-BCD8-0E781BC49AA3}" type="presParOf" srcId="{5F651720-B8CC-A14E-A750-7D8D41221DCF}" destId="{19C099B6-2BCF-9A45-BD6E-458005461804}" srcOrd="0" destOrd="0" presId="urn:microsoft.com/office/officeart/2005/8/layout/process1"/>
    <dgm:cxn modelId="{3265BBCD-E1C7-924B-ACFC-CF088FCE1B11}" type="presParOf" srcId="{CED997BD-6AF8-5349-9F97-BFEF91747A58}" destId="{67A45209-4AAF-F943-9495-E09045D5FBC7}"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FA7914-9943-4B1B-B8A6-B3E9AD7700F8}">
      <dsp:nvSpPr>
        <dsp:cNvPr id="0" name=""/>
        <dsp:cNvSpPr/>
      </dsp:nvSpPr>
      <dsp:spPr>
        <a:xfrm>
          <a:off x="1748280" y="1631735"/>
          <a:ext cx="1252084" cy="1252084"/>
        </a:xfrm>
        <a:prstGeom prst="ellipse">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l-GR" sz="1000" b="1" kern="1200" dirty="0"/>
            <a:t>Ανταγωνιστές  μεταξύ των υφιστάμενων μονάδων του κλάδου</a:t>
          </a:r>
        </a:p>
      </dsp:txBody>
      <dsp:txXfrm>
        <a:off x="1931643" y="1815098"/>
        <a:ext cx="885358" cy="885358"/>
      </dsp:txXfrm>
    </dsp:sp>
    <dsp:sp modelId="{C3127087-4321-480F-987B-1E40C86AE662}">
      <dsp:nvSpPr>
        <dsp:cNvPr id="0" name=""/>
        <dsp:cNvSpPr/>
      </dsp:nvSpPr>
      <dsp:spPr>
        <a:xfrm rot="16200000">
          <a:off x="2186070" y="1419753"/>
          <a:ext cx="376504" cy="47460"/>
        </a:xfrm>
        <a:custGeom>
          <a:avLst/>
          <a:gdLst/>
          <a:ahLst/>
          <a:cxnLst/>
          <a:rect l="0" t="0" r="0" b="0"/>
          <a:pathLst>
            <a:path>
              <a:moveTo>
                <a:pt x="0" y="23730"/>
              </a:moveTo>
              <a:lnTo>
                <a:pt x="376504" y="23730"/>
              </a:lnTo>
            </a:path>
          </a:pathLst>
        </a:cu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364909" y="1434071"/>
        <a:ext cx="18825" cy="18825"/>
      </dsp:txXfrm>
    </dsp:sp>
    <dsp:sp modelId="{ECFC7E2E-E7A9-4AB0-81A8-3199C34979C9}">
      <dsp:nvSpPr>
        <dsp:cNvPr id="0" name=""/>
        <dsp:cNvSpPr/>
      </dsp:nvSpPr>
      <dsp:spPr>
        <a:xfrm>
          <a:off x="1748280" y="3147"/>
          <a:ext cx="1252084" cy="1252084"/>
        </a:xfrm>
        <a:prstGeom prst="ellips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b="1" kern="1200" dirty="0"/>
            <a:t>Εν δυνάμει ανταγωνιστές </a:t>
          </a:r>
        </a:p>
      </dsp:txBody>
      <dsp:txXfrm>
        <a:off x="1931643" y="186510"/>
        <a:ext cx="885358" cy="885358"/>
      </dsp:txXfrm>
    </dsp:sp>
    <dsp:sp modelId="{0C011EBB-E017-478C-9A47-8C9975BD7EB7}">
      <dsp:nvSpPr>
        <dsp:cNvPr id="0" name=""/>
        <dsp:cNvSpPr/>
      </dsp:nvSpPr>
      <dsp:spPr>
        <a:xfrm>
          <a:off x="3000364" y="2234047"/>
          <a:ext cx="376504" cy="47460"/>
        </a:xfrm>
        <a:custGeom>
          <a:avLst/>
          <a:gdLst/>
          <a:ahLst/>
          <a:cxnLst/>
          <a:rect l="0" t="0" r="0" b="0"/>
          <a:pathLst>
            <a:path>
              <a:moveTo>
                <a:pt x="0" y="23730"/>
              </a:moveTo>
              <a:lnTo>
                <a:pt x="376504" y="23730"/>
              </a:lnTo>
            </a:path>
          </a:pathLst>
        </a:cu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3179204" y="2248365"/>
        <a:ext cx="18825" cy="18825"/>
      </dsp:txXfrm>
    </dsp:sp>
    <dsp:sp modelId="{22DF653A-DC2D-43D0-8FAD-F5C5CA355BEE}">
      <dsp:nvSpPr>
        <dsp:cNvPr id="0" name=""/>
        <dsp:cNvSpPr/>
      </dsp:nvSpPr>
      <dsp:spPr>
        <a:xfrm>
          <a:off x="3376869" y="1631735"/>
          <a:ext cx="1252084" cy="1252084"/>
        </a:xfrm>
        <a:prstGeom prst="ellipse">
          <a:avLst/>
        </a:prstGeom>
        <a:gradFill rotWithShape="0">
          <a:gsLst>
            <a:gs pos="0">
              <a:schemeClr val="accent2">
                <a:hueOff val="151055"/>
                <a:satOff val="-15998"/>
                <a:lumOff val="-392"/>
                <a:alphaOff val="0"/>
                <a:tint val="96000"/>
                <a:lumMod val="104000"/>
              </a:schemeClr>
            </a:gs>
            <a:gs pos="100000">
              <a:schemeClr val="accent2">
                <a:hueOff val="151055"/>
                <a:satOff val="-15998"/>
                <a:lumOff val="-392"/>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b="1" kern="1200" dirty="0"/>
            <a:t>Αγοραστές</a:t>
          </a:r>
        </a:p>
      </dsp:txBody>
      <dsp:txXfrm>
        <a:off x="3560232" y="1815098"/>
        <a:ext cx="885358" cy="885358"/>
      </dsp:txXfrm>
    </dsp:sp>
    <dsp:sp modelId="{362ACDBA-4D83-4A7E-B3DE-806A7082ED74}">
      <dsp:nvSpPr>
        <dsp:cNvPr id="0" name=""/>
        <dsp:cNvSpPr/>
      </dsp:nvSpPr>
      <dsp:spPr>
        <a:xfrm rot="5400000">
          <a:off x="2186070" y="3048341"/>
          <a:ext cx="376504" cy="47460"/>
        </a:xfrm>
        <a:custGeom>
          <a:avLst/>
          <a:gdLst/>
          <a:ahLst/>
          <a:cxnLst/>
          <a:rect l="0" t="0" r="0" b="0"/>
          <a:pathLst>
            <a:path>
              <a:moveTo>
                <a:pt x="0" y="23730"/>
              </a:moveTo>
              <a:lnTo>
                <a:pt x="376504" y="23730"/>
              </a:lnTo>
            </a:path>
          </a:pathLst>
        </a:cu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a:off x="2364909" y="3062659"/>
        <a:ext cx="18825" cy="18825"/>
      </dsp:txXfrm>
    </dsp:sp>
    <dsp:sp modelId="{B64C2317-C9E9-4533-93F9-A7DA62D615FC}">
      <dsp:nvSpPr>
        <dsp:cNvPr id="0" name=""/>
        <dsp:cNvSpPr/>
      </dsp:nvSpPr>
      <dsp:spPr>
        <a:xfrm>
          <a:off x="1748280" y="3260324"/>
          <a:ext cx="1252084" cy="1252084"/>
        </a:xfrm>
        <a:prstGeom prst="ellipse">
          <a:avLst/>
        </a:prstGeom>
        <a:gradFill rotWithShape="0">
          <a:gsLst>
            <a:gs pos="0">
              <a:schemeClr val="accent2">
                <a:hueOff val="302110"/>
                <a:satOff val="-31995"/>
                <a:lumOff val="-784"/>
                <a:alphaOff val="0"/>
                <a:tint val="96000"/>
                <a:lumMod val="104000"/>
              </a:schemeClr>
            </a:gs>
            <a:gs pos="100000">
              <a:schemeClr val="accent2">
                <a:hueOff val="302110"/>
                <a:satOff val="-31995"/>
                <a:lumOff val="-784"/>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b="1" kern="1200" dirty="0"/>
            <a:t>Υποκατάστατα</a:t>
          </a:r>
        </a:p>
      </dsp:txBody>
      <dsp:txXfrm>
        <a:off x="1931643" y="3443687"/>
        <a:ext cx="885358" cy="885358"/>
      </dsp:txXfrm>
    </dsp:sp>
    <dsp:sp modelId="{D0DEE562-3D5F-4276-9D00-B14D6A8B2E7E}">
      <dsp:nvSpPr>
        <dsp:cNvPr id="0" name=""/>
        <dsp:cNvSpPr/>
      </dsp:nvSpPr>
      <dsp:spPr>
        <a:xfrm rot="10800000">
          <a:off x="1371775" y="2234047"/>
          <a:ext cx="376504" cy="47460"/>
        </a:xfrm>
        <a:custGeom>
          <a:avLst/>
          <a:gdLst/>
          <a:ahLst/>
          <a:cxnLst/>
          <a:rect l="0" t="0" r="0" b="0"/>
          <a:pathLst>
            <a:path>
              <a:moveTo>
                <a:pt x="0" y="23730"/>
              </a:moveTo>
              <a:lnTo>
                <a:pt x="376504" y="23730"/>
              </a:lnTo>
            </a:path>
          </a:pathLst>
        </a:custGeom>
        <a:noFill/>
        <a:ln w="15875"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l-GR" sz="500" kern="1200"/>
        </a:p>
      </dsp:txBody>
      <dsp:txXfrm rot="10800000">
        <a:off x="1550615" y="2248365"/>
        <a:ext cx="18825" cy="18825"/>
      </dsp:txXfrm>
    </dsp:sp>
    <dsp:sp modelId="{0E676058-B9F0-47D5-A4A4-C88F25A7A1BD}">
      <dsp:nvSpPr>
        <dsp:cNvPr id="0" name=""/>
        <dsp:cNvSpPr/>
      </dsp:nvSpPr>
      <dsp:spPr>
        <a:xfrm>
          <a:off x="119691" y="1631735"/>
          <a:ext cx="1252084" cy="1252084"/>
        </a:xfrm>
        <a:prstGeom prst="ellipse">
          <a:avLst/>
        </a:prstGeom>
        <a:gradFill rotWithShape="0">
          <a:gsLst>
            <a:gs pos="0">
              <a:schemeClr val="accent2">
                <a:hueOff val="453165"/>
                <a:satOff val="-47993"/>
                <a:lumOff val="-1176"/>
                <a:alphaOff val="0"/>
                <a:tint val="96000"/>
                <a:lumMod val="104000"/>
              </a:schemeClr>
            </a:gs>
            <a:gs pos="100000">
              <a:schemeClr val="accent2">
                <a:hueOff val="453165"/>
                <a:satOff val="-47993"/>
                <a:lumOff val="-117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l-GR" sz="900" b="1" kern="1200" dirty="0"/>
            <a:t>Προμηθευτές</a:t>
          </a:r>
        </a:p>
      </dsp:txBody>
      <dsp:txXfrm>
        <a:off x="303054" y="1815098"/>
        <a:ext cx="885358" cy="885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A9D57-13A0-ED4A-B9DA-6F85D74BDFFC}">
      <dsp:nvSpPr>
        <dsp:cNvPr id="0" name=""/>
        <dsp:cNvSpPr/>
      </dsp:nvSpPr>
      <dsp:spPr>
        <a:xfrm>
          <a:off x="49716" y="29268"/>
          <a:ext cx="3392029" cy="203521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a:t>Ανταγωνιστική Πληροφόρηση</a:t>
          </a:r>
          <a:endParaRPr lang="en-US" sz="1200" kern="1200"/>
        </a:p>
      </dsp:txBody>
      <dsp:txXfrm>
        <a:off x="109325" y="88877"/>
        <a:ext cx="3272811" cy="1915999"/>
      </dsp:txXfrm>
    </dsp:sp>
    <dsp:sp modelId="{5F651720-B8CC-A14E-A750-7D8D41221DCF}">
      <dsp:nvSpPr>
        <dsp:cNvPr id="0" name=""/>
        <dsp:cNvSpPr/>
      </dsp:nvSpPr>
      <dsp:spPr>
        <a:xfrm rot="2307">
          <a:off x="3768917" y="627856"/>
          <a:ext cx="693603" cy="84122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68917" y="796031"/>
        <a:ext cx="485522" cy="504733"/>
      </dsp:txXfrm>
    </dsp:sp>
    <dsp:sp modelId="{67A45209-4AAF-F943-9495-E09045D5FBC7}">
      <dsp:nvSpPr>
        <dsp:cNvPr id="0" name=""/>
        <dsp:cNvSpPr/>
      </dsp:nvSpPr>
      <dsp:spPr>
        <a:xfrm>
          <a:off x="4750431" y="32423"/>
          <a:ext cx="3392029" cy="203521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l-GR" sz="1200" b="1" kern="1200"/>
            <a:t>Η μελέτη του ανταγωνισμού είναι μία συνεχής διαδικασία</a:t>
          </a:r>
          <a:r>
            <a:rPr lang="el-GR" sz="1200" kern="1200"/>
            <a:t>. Οι επιχειρήσεις προχωρούν σε συστηματική συλλογή και ανάλυση των δημόσια διαθέσιμων πληροφοριών (ενίοτε και κρυφών) που αφορούν τους ανταγωνιστές τους ώστε όχι μόνο να μπορούν να αποκωδικοποιήσουν τις κινήσεις των ανταγωνιστών τους αλλά να είναι επιπλέον σε θέση να τις προβλέψουν και να τις αντιμετωπίσουν.</a:t>
          </a:r>
          <a:endParaRPr lang="en-US" sz="1200" kern="1200"/>
        </a:p>
      </dsp:txBody>
      <dsp:txXfrm>
        <a:off x="4810040" y="92032"/>
        <a:ext cx="3272811" cy="1915999"/>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6FD7C3-D6B9-42BB-A7A4-7D449DB9A6E2}" type="datetimeFigureOut">
              <a:rPr lang="en-GB" smtClean="0"/>
              <a:pPr/>
              <a:t>18/10/2022</a:t>
            </a:fld>
            <a:endParaRPr lang="en-GB"/>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6BA1F4-DDF4-4058-8933-5F04CCBA71D1}" type="slidenum">
              <a:rPr lang="en-GB" smtClean="0"/>
              <a:pPr/>
              <a:t>‹#›</a:t>
            </a:fld>
            <a:endParaRPr lang="en-GB"/>
          </a:p>
        </p:txBody>
      </p:sp>
    </p:spTree>
    <p:extLst>
      <p:ext uri="{BB962C8B-B14F-4D97-AF65-F5344CB8AC3E}">
        <p14:creationId xmlns:p14="http://schemas.microsoft.com/office/powerpoint/2010/main" val="31753628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18/10/2022</a:t>
            </a:fld>
            <a:endParaRPr lang="el-GR"/>
          </a:p>
        </p:txBody>
      </p:sp>
      <p:sp>
        <p:nvSpPr>
          <p:cNvPr id="4" name="Θέση εικόνας διαφάνειας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685800" y="685800"/>
            <a:ext cx="5486400" cy="3429000"/>
          </a:xfrm>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415683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095500"/>
            <a:ext cx="6686549" cy="1885651"/>
          </a:xfrm>
        </p:spPr>
        <p:txBody>
          <a:bodyPr anchor="b">
            <a:normAutofit/>
          </a:bodyPr>
          <a:lstStyle>
            <a:lvl1pPr>
              <a:defRPr sz="405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941910" y="3981150"/>
            <a:ext cx="6686549" cy="938569"/>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3603176"/>
            <a:ext cx="1308489" cy="648824"/>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3774617"/>
            <a:ext cx="584825" cy="304271"/>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2136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1910" y="508000"/>
            <a:ext cx="6686549" cy="2597533"/>
          </a:xfrm>
        </p:spPr>
        <p:txBody>
          <a:bodyPr anchor="ctr">
            <a:normAutofit/>
          </a:bodyPr>
          <a:lstStyle>
            <a:lvl1pPr algn="l">
              <a:defRPr sz="36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419107234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2456259" y="2921000"/>
            <a:ext cx="5652416" cy="3175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1941910" y="3628372"/>
            <a:ext cx="6686549" cy="1296553"/>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53C4726A-630D-4CB4-B088-BAB00F4188E9}" type="slidenum">
              <a:rPr lang="el-GR" smtClean="0"/>
              <a:pPr/>
              <a:t>‹#›</a:t>
            </a:fld>
            <a:endParaRPr lang="el-GR" dirty="0"/>
          </a:p>
        </p:txBody>
      </p:sp>
      <p:sp>
        <p:nvSpPr>
          <p:cNvPr id="14" name="TextBox 13"/>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161082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941910" y="2032001"/>
            <a:ext cx="6686550" cy="2270704"/>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353674103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137462" y="508000"/>
            <a:ext cx="6295445" cy="2413000"/>
          </a:xfrm>
        </p:spPr>
        <p:txBody>
          <a:bodyPr anchor="ctr">
            <a:normAutofit/>
          </a:bodyPr>
          <a:lstStyle>
            <a:lvl1pPr algn="l">
              <a:defRPr sz="36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53C4726A-630D-4CB4-B088-BAB00F4188E9}" type="slidenum">
              <a:rPr lang="el-GR" smtClean="0"/>
              <a:pPr/>
              <a:t>‹#›</a:t>
            </a:fld>
            <a:endParaRPr lang="el-GR" dirty="0"/>
          </a:p>
        </p:txBody>
      </p:sp>
      <p:sp>
        <p:nvSpPr>
          <p:cNvPr id="17" name="TextBox 16"/>
          <p:cNvSpPr txBox="1"/>
          <p:nvPr/>
        </p:nvSpPr>
        <p:spPr>
          <a:xfrm>
            <a:off x="1850739" y="540004"/>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421089"/>
            <a:ext cx="457200" cy="487313"/>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158887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1941910" y="522839"/>
            <a:ext cx="6686549" cy="2400017"/>
          </a:xfrm>
        </p:spPr>
        <p:txBody>
          <a:bodyPr anchor="ctr">
            <a:normAutofit/>
          </a:bodyPr>
          <a:lstStyle>
            <a:lvl1pPr algn="l">
              <a:defRPr sz="36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1941909" y="3619500"/>
            <a:ext cx="6686550" cy="6985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1941910" y="4318000"/>
            <a:ext cx="6686550" cy="60801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314294982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p14="http://schemas.microsoft.com/office/powerpoint/2010/main" val="1843534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522838"/>
            <a:ext cx="1655701" cy="440318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941909" y="522838"/>
            <a:ext cx="4857750" cy="4403181"/>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C4726A-630D-4CB4-B088-BAB00F4188E9}" type="slidenum">
              <a:rPr lang="el-GR" smtClean="0"/>
              <a:pPr/>
              <a:t>‹#›</a:t>
            </a:fld>
            <a:endParaRPr lang="el-GR"/>
          </a:p>
        </p:txBody>
      </p:sp>
    </p:spTree>
    <p:extLst>
      <p:ext uri="{BB962C8B-B14F-4D97-AF65-F5344CB8AC3E}">
        <p14:creationId xmlns:p14="http://schemas.microsoft.com/office/powerpoint/2010/main" val="1933156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297327"/>
            <a:ext cx="5111750" cy="3840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1" y="1297327"/>
            <a:ext cx="3008313" cy="384042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28000"/>
            <a:ext cx="8229600" cy="954000"/>
          </a:xfrm>
        </p:spPr>
        <p:txBody>
          <a:bodyPr vert="horz" lIns="91440" tIns="45720" rIns="91440" bIns="45720" rtlCol="0" anchor="ctr">
            <a:normAutofit/>
          </a:bodyPr>
          <a:lstStyle>
            <a:lvl1pPr>
              <a:defRPr lang="el-GR"/>
            </a:lvl1pPr>
          </a:lstStyle>
          <a:p>
            <a:pPr lvl="0"/>
            <a:r>
              <a:rPr lang="el-GR"/>
              <a:t>Στυλ κύριου τίτλου</a:t>
            </a:r>
          </a:p>
        </p:txBody>
      </p:sp>
      <p:sp>
        <p:nvSpPr>
          <p:cNvPr id="12" name="Ορθογώνιο 11"/>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13" name="TextBox 12"/>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14" name="Εικόνα 13"/>
          <p:cNvPicPr>
            <a:picLocks noChangeAspect="1"/>
          </p:cNvPicPr>
          <p:nvPr userDrawn="1"/>
        </p:nvPicPr>
        <p:blipFill>
          <a:blip r:embed="rId2" cstate="print"/>
          <a:stretch>
            <a:fillRect/>
          </a:stretch>
        </p:blipFill>
        <p:spPr>
          <a:xfrm>
            <a:off x="38062" y="-14"/>
            <a:ext cx="213458" cy="324000"/>
          </a:xfrm>
          <a:prstGeom prst="rect">
            <a:avLst/>
          </a:prstGeom>
        </p:spPr>
      </p:pic>
      <p:pic>
        <p:nvPicPr>
          <p:cNvPr id="15" name="Εικόνα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3423171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297327"/>
            <a:ext cx="5486400" cy="28803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4297660"/>
            <a:ext cx="5486400" cy="845840"/>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28000"/>
            <a:ext cx="8229600" cy="954000"/>
          </a:xfrm>
        </p:spPr>
        <p:txBody>
          <a:bodyPr vert="horz" lIns="91440" tIns="45720" rIns="91440" bIns="45720" rtlCol="0" anchor="ctr">
            <a:normAutofit/>
          </a:bodyPr>
          <a:lstStyle>
            <a:lvl1pPr>
              <a:defRPr lang="el-GR"/>
            </a:lvl1pPr>
          </a:lstStyle>
          <a:p>
            <a:pPr lvl="0"/>
            <a:r>
              <a:rPr lang="el-GR"/>
              <a:t>Στυλ κύριου τίτλου</a:t>
            </a:r>
          </a:p>
        </p:txBody>
      </p:sp>
      <p:sp>
        <p:nvSpPr>
          <p:cNvPr id="12" name="Ορθογώνιο 11"/>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13" name="TextBox 12"/>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14" name="Εικόνα 13"/>
          <p:cNvPicPr>
            <a:picLocks noChangeAspect="1"/>
          </p:cNvPicPr>
          <p:nvPr userDrawn="1"/>
        </p:nvPicPr>
        <p:blipFill>
          <a:blip r:embed="rId2" cstate="print"/>
          <a:stretch>
            <a:fillRect/>
          </a:stretch>
        </p:blipFill>
        <p:spPr>
          <a:xfrm>
            <a:off x="38062" y="-14"/>
            <a:ext cx="213458" cy="324000"/>
          </a:xfrm>
          <a:prstGeom prst="rect">
            <a:avLst/>
          </a:prstGeom>
        </p:spPr>
      </p:pic>
      <p:pic>
        <p:nvPicPr>
          <p:cNvPr id="15" name="Εικόνα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1944694" y="520092"/>
            <a:ext cx="6683765" cy="1067408"/>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1941909" y="1778000"/>
            <a:ext cx="6686550" cy="314801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757086161"/>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941910" y="1715625"/>
            <a:ext cx="6686549" cy="1224000"/>
          </a:xfrm>
        </p:spPr>
        <p:txBody>
          <a:bodyPr anchor="b"/>
          <a:lstStyle>
            <a:lvl1pPr algn="l">
              <a:defRPr sz="3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1910" y="2941774"/>
            <a:ext cx="6686549" cy="7170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3141" y="2648479"/>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2703450"/>
            <a:ext cx="584825" cy="304271"/>
          </a:xfrm>
        </p:spPr>
        <p:txBody>
          <a:bodyPr/>
          <a:lstStyle/>
          <a:p>
            <a:fld id="{D57F1E4F-1CFF-5643-939E-217C01CDF565}" type="slidenum">
              <a:rPr lang="en-US" dirty="0"/>
              <a:pPr/>
              <a:t>‹#›</a:t>
            </a:fld>
            <a:endParaRPr lang="en-US" dirty="0"/>
          </a:p>
        </p:txBody>
      </p:sp>
      <p:pic>
        <p:nvPicPr>
          <p:cNvPr id="7" name="Εικόνα 6">
            <a:extLst>
              <a:ext uri="{FF2B5EF4-FFF2-40B4-BE49-F238E27FC236}">
                <a16:creationId xmlns:a16="http://schemas.microsoft.com/office/drawing/2014/main" id="{05753111-5BB2-03E7-43A1-F27D805A9B2C}"/>
              </a:ext>
            </a:extLst>
          </p:cNvPr>
          <p:cNvPicPr>
            <a:picLocks noChangeAspect="1"/>
          </p:cNvPicPr>
          <p:nvPr userDrawn="1"/>
        </p:nvPicPr>
        <p:blipFill>
          <a:blip r:embed="rId2" cstate="print"/>
          <a:stretch>
            <a:fillRect/>
          </a:stretch>
        </p:blipFill>
        <p:spPr>
          <a:xfrm>
            <a:off x="3464680" y="913284"/>
            <a:ext cx="2214640" cy="1031492"/>
          </a:xfrm>
          <a:prstGeom prst="rect">
            <a:avLst/>
          </a:prstGeom>
        </p:spPr>
      </p:pic>
    </p:spTree>
    <p:extLst>
      <p:ext uri="{BB962C8B-B14F-4D97-AF65-F5344CB8AC3E}">
        <p14:creationId xmlns:p14="http://schemas.microsoft.com/office/powerpoint/2010/main" val="203910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941909" y="1778000"/>
            <a:ext cx="3235398" cy="3148018"/>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393060" y="1771852"/>
            <a:ext cx="3235398" cy="3148018"/>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656485"/>
            <a:ext cx="584825" cy="304271"/>
          </a:xfrm>
        </p:spPr>
        <p:txBody>
          <a:bodyPr/>
          <a:lstStyle/>
          <a:p>
            <a:fld id="{53C4726A-630D-4CB4-B088-BAB00F4188E9}" type="slidenum">
              <a:rPr lang="el-GR" smtClean="0"/>
              <a:pPr/>
              <a:t>‹#›</a:t>
            </a:fld>
            <a:endParaRPr lang="el-GR"/>
          </a:p>
        </p:txBody>
      </p:sp>
      <p:sp>
        <p:nvSpPr>
          <p:cNvPr id="2" name="Ορθογώνιο 1">
            <a:extLst>
              <a:ext uri="{FF2B5EF4-FFF2-40B4-BE49-F238E27FC236}">
                <a16:creationId xmlns:a16="http://schemas.microsoft.com/office/drawing/2014/main" id="{499B98FF-D0F4-B21E-786F-5D36E6435938}"/>
              </a:ext>
            </a:extLst>
          </p:cNvPr>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7" name="TextBox 6">
            <a:extLst>
              <a:ext uri="{FF2B5EF4-FFF2-40B4-BE49-F238E27FC236}">
                <a16:creationId xmlns:a16="http://schemas.microsoft.com/office/drawing/2014/main" id="{28BD982A-F3A7-06FB-C206-8F4216F54B2B}"/>
              </a:ext>
            </a:extLst>
          </p:cNvPr>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9" name="Εικόνα 8">
            <a:extLst>
              <a:ext uri="{FF2B5EF4-FFF2-40B4-BE49-F238E27FC236}">
                <a16:creationId xmlns:a16="http://schemas.microsoft.com/office/drawing/2014/main" id="{53D155AE-1F78-663B-0033-C2CA1C3AE6A8}"/>
              </a:ext>
            </a:extLst>
          </p:cNvPr>
          <p:cNvPicPr>
            <a:picLocks noChangeAspect="1"/>
          </p:cNvPicPr>
          <p:nvPr userDrawn="1"/>
        </p:nvPicPr>
        <p:blipFill>
          <a:blip r:embed="rId2" cstate="print"/>
          <a:stretch>
            <a:fillRect/>
          </a:stretch>
        </p:blipFill>
        <p:spPr>
          <a:xfrm>
            <a:off x="38062" y="-14"/>
            <a:ext cx="213458" cy="324000"/>
          </a:xfrm>
          <a:prstGeom prst="rect">
            <a:avLst/>
          </a:prstGeom>
        </p:spPr>
      </p:pic>
      <p:pic>
        <p:nvPicPr>
          <p:cNvPr id="12" name="Εικόνα 11">
            <a:extLst>
              <a:ext uri="{FF2B5EF4-FFF2-40B4-BE49-F238E27FC236}">
                <a16:creationId xmlns:a16="http://schemas.microsoft.com/office/drawing/2014/main" id="{4808C7FF-065E-DD81-C703-D7556DF7D2D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3213623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04530" y="1643919"/>
            <a:ext cx="2994549"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4" name="Content Placeholder 3"/>
          <p:cNvSpPr>
            <a:spLocks noGrp="1"/>
          </p:cNvSpPr>
          <p:nvPr>
            <p:ph sz="half" idx="2"/>
          </p:nvPr>
        </p:nvSpPr>
        <p:spPr>
          <a:xfrm>
            <a:off x="1941909" y="2124138"/>
            <a:ext cx="3257170" cy="279505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629972" y="1641229"/>
            <a:ext cx="2999251" cy="48021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κειμένου υποδείγματος</a:t>
            </a:r>
          </a:p>
        </p:txBody>
      </p:sp>
      <p:sp>
        <p:nvSpPr>
          <p:cNvPr id="6" name="Content Placeholder 5"/>
          <p:cNvSpPr>
            <a:spLocks noGrp="1"/>
          </p:cNvSpPr>
          <p:nvPr>
            <p:ph sz="quarter" idx="4"/>
          </p:nvPr>
        </p:nvSpPr>
        <p:spPr>
          <a:xfrm>
            <a:off x="5375218" y="2121448"/>
            <a:ext cx="3254006" cy="279505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656485"/>
            <a:ext cx="584825" cy="304271"/>
          </a:xfrm>
        </p:spPr>
        <p:txBody>
          <a:bodyPr/>
          <a:lstStyle/>
          <a:p>
            <a:fld id="{53C4726A-630D-4CB4-B088-BAB00F4188E9}" type="slidenum">
              <a:rPr lang="el-GR" smtClean="0"/>
              <a:pPr/>
              <a:t>‹#›</a:t>
            </a:fld>
            <a:endParaRPr lang="el-GR"/>
          </a:p>
        </p:txBody>
      </p:sp>
      <p:sp>
        <p:nvSpPr>
          <p:cNvPr id="2" name="Ορθογώνιο 1">
            <a:extLst>
              <a:ext uri="{FF2B5EF4-FFF2-40B4-BE49-F238E27FC236}">
                <a16:creationId xmlns:a16="http://schemas.microsoft.com/office/drawing/2014/main" id="{8B64EA87-12D0-2630-422A-8D23F7AF7E44}"/>
              </a:ext>
            </a:extLst>
          </p:cNvPr>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9" name="TextBox 8">
            <a:extLst>
              <a:ext uri="{FF2B5EF4-FFF2-40B4-BE49-F238E27FC236}">
                <a16:creationId xmlns:a16="http://schemas.microsoft.com/office/drawing/2014/main" id="{53C8F636-994C-2618-C8E1-978335D16076}"/>
              </a:ext>
            </a:extLst>
          </p:cNvPr>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11" name="Εικόνα 10">
            <a:extLst>
              <a:ext uri="{FF2B5EF4-FFF2-40B4-BE49-F238E27FC236}">
                <a16:creationId xmlns:a16="http://schemas.microsoft.com/office/drawing/2014/main" id="{61B882B3-344A-DB39-86D5-844704DA2520}"/>
              </a:ext>
            </a:extLst>
          </p:cNvPr>
          <p:cNvPicPr>
            <a:picLocks noChangeAspect="1"/>
          </p:cNvPicPr>
          <p:nvPr userDrawn="1"/>
        </p:nvPicPr>
        <p:blipFill>
          <a:blip r:embed="rId2" cstate="print"/>
          <a:stretch>
            <a:fillRect/>
          </a:stretch>
        </p:blipFill>
        <p:spPr>
          <a:xfrm>
            <a:off x="38062" y="-14"/>
            <a:ext cx="213458" cy="324000"/>
          </a:xfrm>
          <a:prstGeom prst="rect">
            <a:avLst/>
          </a:prstGeom>
        </p:spPr>
      </p:pic>
      <p:pic>
        <p:nvPicPr>
          <p:cNvPr id="14" name="Εικόνα 13">
            <a:extLst>
              <a:ext uri="{FF2B5EF4-FFF2-40B4-BE49-F238E27FC236}">
                <a16:creationId xmlns:a16="http://schemas.microsoft.com/office/drawing/2014/main" id="{7509DECA-519C-C1CC-5B1C-E7383DA609F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303291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C4726A-630D-4CB4-B088-BAB00F4188E9}" type="slidenum">
              <a:rPr lang="el-GR" smtClean="0"/>
              <a:pPr/>
              <a:t>‹#›</a:t>
            </a:fld>
            <a:endParaRPr lang="el-GR"/>
          </a:p>
        </p:txBody>
      </p:sp>
      <p:sp>
        <p:nvSpPr>
          <p:cNvPr id="6" name="Ορθογώνιο 5">
            <a:extLst>
              <a:ext uri="{FF2B5EF4-FFF2-40B4-BE49-F238E27FC236}">
                <a16:creationId xmlns:a16="http://schemas.microsoft.com/office/drawing/2014/main" id="{F198A30C-4A83-CEE2-93A2-A177287E736C}"/>
              </a:ext>
            </a:extLst>
          </p:cNvPr>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8" name="TextBox 7">
            <a:extLst>
              <a:ext uri="{FF2B5EF4-FFF2-40B4-BE49-F238E27FC236}">
                <a16:creationId xmlns:a16="http://schemas.microsoft.com/office/drawing/2014/main" id="{22849249-2954-AF8C-631A-953D8107EB73}"/>
              </a:ext>
            </a:extLst>
          </p:cNvPr>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9" name="Εικόνα 8">
            <a:extLst>
              <a:ext uri="{FF2B5EF4-FFF2-40B4-BE49-F238E27FC236}">
                <a16:creationId xmlns:a16="http://schemas.microsoft.com/office/drawing/2014/main" id="{869E3B8A-7380-9E15-E132-80CB613CD9BC}"/>
              </a:ext>
            </a:extLst>
          </p:cNvPr>
          <p:cNvPicPr>
            <a:picLocks noChangeAspect="1"/>
          </p:cNvPicPr>
          <p:nvPr userDrawn="1"/>
        </p:nvPicPr>
        <p:blipFill>
          <a:blip r:embed="rId2" cstate="print"/>
          <a:stretch>
            <a:fillRect/>
          </a:stretch>
        </p:blipFill>
        <p:spPr>
          <a:xfrm>
            <a:off x="38062" y="-14"/>
            <a:ext cx="213458" cy="324000"/>
          </a:xfrm>
          <a:prstGeom prst="rect">
            <a:avLst/>
          </a:prstGeom>
        </p:spPr>
      </p:pic>
      <p:pic>
        <p:nvPicPr>
          <p:cNvPr id="10" name="Εικόνα 9">
            <a:extLst>
              <a:ext uri="{FF2B5EF4-FFF2-40B4-BE49-F238E27FC236}">
                <a16:creationId xmlns:a16="http://schemas.microsoft.com/office/drawing/2014/main" id="{B7BF4D10-3F82-6202-571E-CA9657880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1421557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C4726A-630D-4CB4-B088-BAB00F4188E9}" type="slidenum">
              <a:rPr lang="el-GR" smtClean="0"/>
              <a:pPr/>
              <a:t>‹#›</a:t>
            </a:fld>
            <a:endParaRPr lang="el-GR" dirty="0"/>
          </a:p>
        </p:txBody>
      </p:sp>
    </p:spTree>
    <p:extLst>
      <p:ext uri="{BB962C8B-B14F-4D97-AF65-F5344CB8AC3E}">
        <p14:creationId xmlns:p14="http://schemas.microsoft.com/office/powerpoint/2010/main" val="112456279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1910" y="371740"/>
            <a:ext cx="2628899" cy="813593"/>
          </a:xfrm>
        </p:spPr>
        <p:txBody>
          <a:bodyPr anchor="b"/>
          <a:lstStyle>
            <a:lvl1pPr algn="l">
              <a:defRPr sz="15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42259" y="371741"/>
            <a:ext cx="3886200" cy="4512469"/>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941910" y="1332178"/>
            <a:ext cx="2628899" cy="3552030"/>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595313"/>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C4726A-630D-4CB4-B088-BAB00F4188E9}" type="slidenum">
              <a:rPr lang="el-GR" smtClean="0"/>
              <a:pPr/>
              <a:t>‹#›</a:t>
            </a:fld>
            <a:endParaRPr lang="el-GR"/>
          </a:p>
        </p:txBody>
      </p:sp>
      <p:sp>
        <p:nvSpPr>
          <p:cNvPr id="8" name="Ορθογώνιο 7">
            <a:extLst>
              <a:ext uri="{FF2B5EF4-FFF2-40B4-BE49-F238E27FC236}">
                <a16:creationId xmlns:a16="http://schemas.microsoft.com/office/drawing/2014/main" id="{62044B89-4DF0-9830-4F0F-9ADEA36D0186}"/>
              </a:ext>
            </a:extLst>
          </p:cNvPr>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10" name="TextBox 9">
            <a:extLst>
              <a:ext uri="{FF2B5EF4-FFF2-40B4-BE49-F238E27FC236}">
                <a16:creationId xmlns:a16="http://schemas.microsoft.com/office/drawing/2014/main" id="{EFD8D8CF-CC79-397A-0206-82B1249F475C}"/>
              </a:ext>
            </a:extLst>
          </p:cNvPr>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11" name="Εικόνα 10">
            <a:extLst>
              <a:ext uri="{FF2B5EF4-FFF2-40B4-BE49-F238E27FC236}">
                <a16:creationId xmlns:a16="http://schemas.microsoft.com/office/drawing/2014/main" id="{C584E666-D50C-46F2-3B46-66D030B2F79F}"/>
              </a:ext>
            </a:extLst>
          </p:cNvPr>
          <p:cNvPicPr>
            <a:picLocks noChangeAspect="1"/>
          </p:cNvPicPr>
          <p:nvPr userDrawn="1"/>
        </p:nvPicPr>
        <p:blipFill>
          <a:blip r:embed="rId2" cstate="print"/>
          <a:stretch>
            <a:fillRect/>
          </a:stretch>
        </p:blipFill>
        <p:spPr>
          <a:xfrm>
            <a:off x="38062" y="-14"/>
            <a:ext cx="213458" cy="324000"/>
          </a:xfrm>
          <a:prstGeom prst="rect">
            <a:avLst/>
          </a:prstGeom>
        </p:spPr>
      </p:pic>
      <p:pic>
        <p:nvPicPr>
          <p:cNvPr id="12" name="Εικόνα 11">
            <a:extLst>
              <a:ext uri="{FF2B5EF4-FFF2-40B4-BE49-F238E27FC236}">
                <a16:creationId xmlns:a16="http://schemas.microsoft.com/office/drawing/2014/main" id="{01DF78F3-50C6-1FEF-E87D-A3782666A6E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2419587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941910" y="4000500"/>
            <a:ext cx="6686550" cy="472282"/>
          </a:xfrm>
        </p:spPr>
        <p:txBody>
          <a:bodyPr anchor="b">
            <a:normAutofit/>
          </a:bodyPr>
          <a:lstStyle>
            <a:lvl1pPr algn="l">
              <a:defRPr sz="18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941909" y="529138"/>
            <a:ext cx="6686550" cy="3212475"/>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941910" y="4472782"/>
            <a:ext cx="6686550"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3141" y="4093104"/>
            <a:ext cx="1191395" cy="422748"/>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152573"/>
            <a:ext cx="584825" cy="304271"/>
          </a:xfrm>
        </p:spPr>
        <p:txBody>
          <a:bodyPr/>
          <a:lstStyle/>
          <a:p>
            <a:fld id="{53C4726A-630D-4CB4-B088-BAB00F4188E9}" type="slidenum">
              <a:rPr lang="el-GR" smtClean="0"/>
              <a:pPr/>
              <a:t>‹#›</a:t>
            </a:fld>
            <a:endParaRPr lang="el-GR"/>
          </a:p>
        </p:txBody>
      </p:sp>
      <p:sp>
        <p:nvSpPr>
          <p:cNvPr id="8" name="Ορθογώνιο 7">
            <a:extLst>
              <a:ext uri="{FF2B5EF4-FFF2-40B4-BE49-F238E27FC236}">
                <a16:creationId xmlns:a16="http://schemas.microsoft.com/office/drawing/2014/main" id="{B05279E6-F481-B877-7293-912622D2AEDE}"/>
              </a:ext>
            </a:extLst>
          </p:cNvPr>
          <p:cNvSpPr/>
          <p:nvPr userDrawn="1"/>
        </p:nvSpPr>
        <p:spPr>
          <a:xfrm>
            <a:off x="0" y="8326"/>
            <a:ext cx="9144000" cy="193431"/>
          </a:xfrm>
          <a:prstGeom prst="rect">
            <a:avLst/>
          </a:prstGeom>
          <a:solidFill>
            <a:schemeClr val="accent1">
              <a:lumMod val="75000"/>
            </a:schemeClr>
          </a:solidFill>
        </p:spPr>
        <p:style>
          <a:lnRef idx="2">
            <a:schemeClr val="accent1">
              <a:shade val="50000"/>
            </a:schemeClr>
          </a:lnRef>
          <a:fillRef idx="1002">
            <a:schemeClr val="dk2"/>
          </a:fillRef>
          <a:effectRef idx="0">
            <a:schemeClr val="accent1"/>
          </a:effectRef>
          <a:fontRef idx="minor">
            <a:schemeClr val="lt1"/>
          </a:fontRef>
        </p:style>
        <p:txBody>
          <a:bodyPr lIns="91436" tIns="45719" rIns="91436" bIns="45719" rtlCol="0" anchor="ctr"/>
          <a:lstStyle/>
          <a:p>
            <a:pPr algn="ctr"/>
            <a:endParaRPr lang="el-GR" sz="1600">
              <a:ln w="0"/>
              <a:solidFill>
                <a:schemeClr val="tx1"/>
              </a:solidFill>
              <a:effectLst>
                <a:outerShdw blurRad="38100" dist="19050" dir="2700000" algn="tl" rotWithShape="0">
                  <a:schemeClr val="dk1">
                    <a:alpha val="40000"/>
                  </a:schemeClr>
                </a:outerShdw>
              </a:effectLst>
            </a:endParaRPr>
          </a:p>
        </p:txBody>
      </p:sp>
      <p:sp>
        <p:nvSpPr>
          <p:cNvPr id="10" name="TextBox 9">
            <a:extLst>
              <a:ext uri="{FF2B5EF4-FFF2-40B4-BE49-F238E27FC236}">
                <a16:creationId xmlns:a16="http://schemas.microsoft.com/office/drawing/2014/main" id="{42B50239-8A55-EB52-CB25-A58CAC56F854}"/>
              </a:ext>
            </a:extLst>
          </p:cNvPr>
          <p:cNvSpPr txBox="1"/>
          <p:nvPr userDrawn="1"/>
        </p:nvSpPr>
        <p:spPr>
          <a:xfrm>
            <a:off x="3498" y="-57951"/>
            <a:ext cx="9140502" cy="323163"/>
          </a:xfrm>
          <a:prstGeom prst="rect">
            <a:avLst/>
          </a:prstGeom>
          <a:noFill/>
        </p:spPr>
        <p:txBody>
          <a:bodyPr wrap="square" lIns="91436" tIns="45719" rIns="91436" bIns="45719" rtlCol="0">
            <a:spAutoFit/>
          </a:bodyPr>
          <a:lstStyle/>
          <a:p>
            <a:pPr algn="ctr">
              <a:lnSpc>
                <a:spcPct val="150000"/>
              </a:lnSpc>
              <a:spcBef>
                <a:spcPts val="500"/>
              </a:spcBef>
              <a:defRPr/>
            </a:pPr>
            <a:r>
              <a:rPr lang="en-US" sz="1000" b="1" dirty="0">
                <a:solidFill>
                  <a:schemeClr val="bg1"/>
                </a:solidFill>
              </a:rPr>
              <a:t>&lt;</a:t>
            </a:r>
            <a:r>
              <a:rPr lang="el-GR" sz="1000" b="1" dirty="0">
                <a:solidFill>
                  <a:schemeClr val="bg1"/>
                </a:solidFill>
              </a:rPr>
              <a:t>Τίτλος</a:t>
            </a:r>
            <a:r>
              <a:rPr lang="el-GR" sz="1000" b="1" baseline="0" dirty="0">
                <a:solidFill>
                  <a:schemeClr val="bg1"/>
                </a:solidFill>
              </a:rPr>
              <a:t> Μαθήματος&gt;</a:t>
            </a:r>
            <a:r>
              <a:rPr lang="el-GR" sz="1000" b="1" dirty="0">
                <a:solidFill>
                  <a:schemeClr val="bg1"/>
                </a:solidFill>
              </a:rPr>
              <a:t> - </a:t>
            </a:r>
            <a:r>
              <a:rPr lang="el-GR" sz="1000" dirty="0">
                <a:solidFill>
                  <a:schemeClr val="bg1"/>
                </a:solidFill>
              </a:rPr>
              <a:t>&lt;Τίτλος Ενότητα&gt;, &lt;ΤΜΗΜΑ&gt;, ΤΕΙ ΗΠΕΙΡΟΥ </a:t>
            </a:r>
            <a:r>
              <a:rPr lang="el-GR" sz="1000" b="1" dirty="0">
                <a:solidFill>
                  <a:schemeClr val="bg1"/>
                </a:solidFill>
              </a:rPr>
              <a:t>- Ανοιχτά Ακαδημαϊκά Μαθήματα στο ΤΕΙ Ηπείρου</a:t>
            </a:r>
          </a:p>
        </p:txBody>
      </p:sp>
      <p:pic>
        <p:nvPicPr>
          <p:cNvPr id="11" name="Εικόνα 10">
            <a:extLst>
              <a:ext uri="{FF2B5EF4-FFF2-40B4-BE49-F238E27FC236}">
                <a16:creationId xmlns:a16="http://schemas.microsoft.com/office/drawing/2014/main" id="{6B597F31-16D6-E0E4-BDA4-F162579256F6}"/>
              </a:ext>
            </a:extLst>
          </p:cNvPr>
          <p:cNvPicPr>
            <a:picLocks noChangeAspect="1"/>
          </p:cNvPicPr>
          <p:nvPr userDrawn="1"/>
        </p:nvPicPr>
        <p:blipFill>
          <a:blip r:embed="rId2" cstate="print"/>
          <a:stretch>
            <a:fillRect/>
          </a:stretch>
        </p:blipFill>
        <p:spPr>
          <a:xfrm>
            <a:off x="38062" y="-14"/>
            <a:ext cx="213458" cy="324000"/>
          </a:xfrm>
          <a:prstGeom prst="rect">
            <a:avLst/>
          </a:prstGeom>
        </p:spPr>
      </p:pic>
      <p:pic>
        <p:nvPicPr>
          <p:cNvPr id="12" name="Εικόνα 11">
            <a:extLst>
              <a:ext uri="{FF2B5EF4-FFF2-40B4-BE49-F238E27FC236}">
                <a16:creationId xmlns:a16="http://schemas.microsoft.com/office/drawing/2014/main" id="{C8D6647C-1C76-953D-5ADC-F1457FD20C7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48464" y="0"/>
            <a:ext cx="364880" cy="317287"/>
          </a:xfrm>
          <a:prstGeom prst="rect">
            <a:avLst/>
          </a:prstGeom>
        </p:spPr>
      </p:pic>
    </p:spTree>
    <p:extLst>
      <p:ext uri="{BB962C8B-B14F-4D97-AF65-F5344CB8AC3E}">
        <p14:creationId xmlns:p14="http://schemas.microsoft.com/office/powerpoint/2010/main" val="356495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190500"/>
            <a:ext cx="2138637" cy="5532190"/>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655"/>
            <a:ext cx="1767506" cy="571169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520092"/>
            <a:ext cx="6683765" cy="1067408"/>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941909" y="1778000"/>
            <a:ext cx="6686550" cy="32385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771210" y="5108698"/>
            <a:ext cx="859712" cy="308663"/>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10/18/2022</a:t>
            </a:fld>
            <a:endParaRPr lang="en-US" dirty="0"/>
          </a:p>
        </p:txBody>
      </p:sp>
      <p:sp>
        <p:nvSpPr>
          <p:cNvPr id="5" name="Footer Placeholder 4"/>
          <p:cNvSpPr>
            <a:spLocks noGrp="1"/>
          </p:cNvSpPr>
          <p:nvPr>
            <p:ph type="ftr" sz="quarter" idx="3"/>
          </p:nvPr>
        </p:nvSpPr>
        <p:spPr>
          <a:xfrm>
            <a:off x="1941910" y="5113174"/>
            <a:ext cx="5714999" cy="304271"/>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398860" y="656485"/>
            <a:ext cx="584825" cy="304271"/>
          </a:xfrm>
          <a:prstGeom prst="rect">
            <a:avLst/>
          </a:prstGeom>
        </p:spPr>
        <p:txBody>
          <a:bodyPr vert="horz" lIns="91440" tIns="45720" rIns="91440" bIns="45720" rtlCol="0" anchor="ctr"/>
          <a:lstStyle>
            <a:lvl1pPr algn="r">
              <a:defRPr sz="1500">
                <a:solidFill>
                  <a:srgbClr val="FEFFFF"/>
                </a:solidFill>
              </a:defRPr>
            </a:lvl1pPr>
          </a:lstStyle>
          <a:p>
            <a:fld id="{53C4726A-630D-4CB4-B088-BAB00F4188E9}" type="slidenum">
              <a:rPr lang="el-GR" smtClean="0"/>
              <a:pPr/>
              <a:t>‹#›</a:t>
            </a:fld>
            <a:endParaRPr lang="el-GR" dirty="0"/>
          </a:p>
        </p:txBody>
      </p:sp>
      <p:sp>
        <p:nvSpPr>
          <p:cNvPr id="8" name="Θέση αριθμού διαφάνειας 3">
            <a:extLst>
              <a:ext uri="{FF2B5EF4-FFF2-40B4-BE49-F238E27FC236}">
                <a16:creationId xmlns:a16="http://schemas.microsoft.com/office/drawing/2014/main" id="{2E0E8892-74B1-4AED-938C-46A01CBB1610}"/>
              </a:ext>
            </a:extLst>
          </p:cNvPr>
          <p:cNvSpPr txBox="1">
            <a:spLocks/>
          </p:cNvSpPr>
          <p:nvPr userDrawn="1"/>
        </p:nvSpPr>
        <p:spPr bwMode="auto">
          <a:xfrm>
            <a:off x="8729256" y="5466151"/>
            <a:ext cx="333105" cy="304271"/>
          </a:xfrm>
          <a:prstGeom prst="rect">
            <a:avLst/>
          </a:prstGeom>
          <a:noFill/>
          <a:ln>
            <a:miter lim="800000"/>
            <a:headEnd/>
            <a:tailEnd/>
          </a:ln>
        </p:spPr>
        <p:txBody>
          <a:bodyPr/>
          <a:ls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6787FC-6543-471B-A41A-5AEEC386B628}" type="slidenum">
              <a:rPr lang="el-GR" altLang="el-GR" sz="1600" smtClean="0">
                <a:solidFill>
                  <a:schemeClr val="bg1"/>
                </a:solidFill>
              </a:rPr>
              <a:pPr algn="r"/>
              <a:t>‹#›</a:t>
            </a:fld>
            <a:endParaRPr lang="el-GR" altLang="el-GR" sz="1600" dirty="0">
              <a:solidFill>
                <a:schemeClr val="bg1"/>
              </a:solidFill>
            </a:endParaRPr>
          </a:p>
        </p:txBody>
      </p:sp>
    </p:spTree>
    <p:extLst>
      <p:ext uri="{BB962C8B-B14F-4D97-AF65-F5344CB8AC3E}">
        <p14:creationId xmlns:p14="http://schemas.microsoft.com/office/powerpoint/2010/main" val="185057058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60" r:id="rId17"/>
    <p:sldLayoutId id="2147483661" r:id="rId18"/>
  </p:sldLayoutIdLst>
  <p:hf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BF4CB87-4FF1-B400-1102-30E2CA95EFC9}"/>
              </a:ext>
            </a:extLst>
          </p:cNvPr>
          <p:cNvSpPr txBox="1"/>
          <p:nvPr/>
        </p:nvSpPr>
        <p:spPr>
          <a:xfrm>
            <a:off x="415943" y="822895"/>
            <a:ext cx="3014220" cy="4140927"/>
          </a:xfrm>
          <a:prstGeom prst="rect">
            <a:avLst/>
          </a:prstGeom>
        </p:spPr>
        <p:txBody>
          <a:bodyPr vert="horz" lIns="91440" tIns="45720" rIns="91440" bIns="45720" rtlCol="0" anchor="ctr">
            <a:normAutofit/>
          </a:bodyPr>
          <a:lstStyle/>
          <a:p>
            <a:pPr>
              <a:spcBef>
                <a:spcPct val="0"/>
              </a:spcBef>
              <a:spcAft>
                <a:spcPts val="600"/>
              </a:spcAft>
            </a:pPr>
            <a:r>
              <a:rPr lang="en-US" sz="2800" b="1" dirty="0" err="1">
                <a:solidFill>
                  <a:schemeClr val="tx2">
                    <a:lumMod val="75000"/>
                  </a:schemeClr>
                </a:solidFill>
                <a:latin typeface="+mj-lt"/>
                <a:ea typeface="+mj-ea"/>
                <a:cs typeface="+mj-cs"/>
              </a:rPr>
              <a:t>Ε</a:t>
            </a:r>
            <a:r>
              <a:rPr lang="en-US" sz="2800" b="1" dirty="0">
                <a:solidFill>
                  <a:schemeClr val="tx2">
                    <a:lumMod val="75000"/>
                  </a:schemeClr>
                </a:solidFill>
                <a:latin typeface="+mj-lt"/>
                <a:ea typeface="+mj-ea"/>
                <a:cs typeface="+mj-cs"/>
              </a:rPr>
              <a:t>π</a:t>
            </a:r>
            <a:r>
              <a:rPr lang="en-US" sz="2800" b="1" dirty="0" err="1">
                <a:solidFill>
                  <a:schemeClr val="tx2">
                    <a:lumMod val="75000"/>
                  </a:schemeClr>
                </a:solidFill>
                <a:latin typeface="+mj-lt"/>
                <a:ea typeface="+mj-ea"/>
                <a:cs typeface="+mj-cs"/>
              </a:rPr>
              <a:t>ιχειρημ</a:t>
            </a:r>
            <a:r>
              <a:rPr lang="en-US" sz="2800" b="1" dirty="0">
                <a:solidFill>
                  <a:schemeClr val="tx2">
                    <a:lumMod val="75000"/>
                  </a:schemeClr>
                </a:solidFill>
                <a:latin typeface="+mj-lt"/>
                <a:ea typeface="+mj-ea"/>
                <a:cs typeface="+mj-cs"/>
              </a:rPr>
              <a:t>α</a:t>
            </a:r>
            <a:r>
              <a:rPr lang="en-US" sz="2800" b="1" dirty="0" err="1">
                <a:solidFill>
                  <a:schemeClr val="tx2">
                    <a:lumMod val="75000"/>
                  </a:schemeClr>
                </a:solidFill>
                <a:latin typeface="+mj-lt"/>
                <a:ea typeface="+mj-ea"/>
                <a:cs typeface="+mj-cs"/>
              </a:rPr>
              <a:t>τική</a:t>
            </a:r>
            <a:r>
              <a:rPr lang="en-US" sz="2800" b="1" dirty="0">
                <a:solidFill>
                  <a:schemeClr val="tx2">
                    <a:lumMod val="75000"/>
                  </a:schemeClr>
                </a:solidFill>
                <a:latin typeface="+mj-lt"/>
                <a:ea typeface="+mj-ea"/>
                <a:cs typeface="+mj-cs"/>
              </a:rPr>
              <a:t> </a:t>
            </a:r>
            <a:r>
              <a:rPr lang="en-US" sz="2800" b="1" dirty="0" err="1">
                <a:solidFill>
                  <a:schemeClr val="tx2">
                    <a:lumMod val="75000"/>
                  </a:schemeClr>
                </a:solidFill>
                <a:latin typeface="+mj-lt"/>
                <a:ea typeface="+mj-ea"/>
                <a:cs typeface="+mj-cs"/>
              </a:rPr>
              <a:t>Πολιτική</a:t>
            </a:r>
            <a:r>
              <a:rPr lang="en-US" sz="2800" b="1" dirty="0">
                <a:solidFill>
                  <a:schemeClr val="tx2">
                    <a:lumMod val="75000"/>
                  </a:schemeClr>
                </a:solidFill>
                <a:latin typeface="+mj-lt"/>
                <a:ea typeface="+mj-ea"/>
                <a:cs typeface="+mj-cs"/>
              </a:rPr>
              <a:t> </a:t>
            </a:r>
            <a:r>
              <a:rPr lang="en-US" sz="2800" b="1" dirty="0" err="1">
                <a:solidFill>
                  <a:schemeClr val="tx2">
                    <a:lumMod val="75000"/>
                  </a:schemeClr>
                </a:solidFill>
                <a:latin typeface="+mj-lt"/>
                <a:ea typeface="+mj-ea"/>
                <a:cs typeface="+mj-cs"/>
              </a:rPr>
              <a:t>κ</a:t>
            </a:r>
            <a:r>
              <a:rPr lang="en-US" sz="2800" b="1" dirty="0">
                <a:solidFill>
                  <a:schemeClr val="tx2">
                    <a:lumMod val="75000"/>
                  </a:schemeClr>
                </a:solidFill>
                <a:latin typeface="+mj-lt"/>
                <a:ea typeface="+mj-ea"/>
                <a:cs typeface="+mj-cs"/>
              </a:rPr>
              <a:t>α</a:t>
            </a:r>
            <a:r>
              <a:rPr lang="en-US" sz="2800" b="1" dirty="0" err="1">
                <a:solidFill>
                  <a:schemeClr val="tx2">
                    <a:lumMod val="75000"/>
                  </a:schemeClr>
                </a:solidFill>
                <a:latin typeface="+mj-lt"/>
                <a:ea typeface="+mj-ea"/>
                <a:cs typeface="+mj-cs"/>
              </a:rPr>
              <a:t>ι</a:t>
            </a:r>
            <a:r>
              <a:rPr lang="en-US" sz="2800" b="1" dirty="0">
                <a:solidFill>
                  <a:schemeClr val="tx2">
                    <a:lumMod val="75000"/>
                  </a:schemeClr>
                </a:solidFill>
                <a:latin typeface="+mj-lt"/>
                <a:ea typeface="+mj-ea"/>
                <a:cs typeface="+mj-cs"/>
              </a:rPr>
              <a:t> </a:t>
            </a:r>
            <a:r>
              <a:rPr lang="en-US" sz="2800" b="1" dirty="0" err="1">
                <a:solidFill>
                  <a:schemeClr val="tx2">
                    <a:lumMod val="75000"/>
                  </a:schemeClr>
                </a:solidFill>
                <a:latin typeface="+mj-lt"/>
                <a:ea typeface="+mj-ea"/>
                <a:cs typeface="+mj-cs"/>
              </a:rPr>
              <a:t>Στρ</a:t>
            </a:r>
            <a:r>
              <a:rPr lang="en-US" sz="2800" b="1" dirty="0">
                <a:solidFill>
                  <a:schemeClr val="tx2">
                    <a:lumMod val="75000"/>
                  </a:schemeClr>
                </a:solidFill>
                <a:latin typeface="+mj-lt"/>
                <a:ea typeface="+mj-ea"/>
                <a:cs typeface="+mj-cs"/>
              </a:rPr>
              <a:t>α</a:t>
            </a:r>
            <a:r>
              <a:rPr lang="en-US" sz="2800" b="1" dirty="0" err="1">
                <a:solidFill>
                  <a:schemeClr val="tx2">
                    <a:lumMod val="75000"/>
                  </a:schemeClr>
                </a:solidFill>
                <a:latin typeface="+mj-lt"/>
                <a:ea typeface="+mj-ea"/>
                <a:cs typeface="+mj-cs"/>
              </a:rPr>
              <a:t>τηγική</a:t>
            </a:r>
            <a:endParaRPr lang="en-US" sz="2800" b="1" dirty="0">
              <a:solidFill>
                <a:schemeClr val="tx2">
                  <a:lumMod val="75000"/>
                </a:schemeClr>
              </a:solidFill>
              <a:latin typeface="+mj-lt"/>
              <a:ea typeface="+mj-ea"/>
              <a:cs typeface="+mj-cs"/>
            </a:endParaRPr>
          </a:p>
        </p:txBody>
      </p:sp>
      <p:sp>
        <p:nvSpPr>
          <p:cNvPr id="54" name="Rectangle 53">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56" name="Straight Connector 55">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59"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60"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61"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62"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63"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64"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65"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66"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67"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68"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69"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70"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7" name="TextBox 6">
            <a:extLst>
              <a:ext uri="{FF2B5EF4-FFF2-40B4-BE49-F238E27FC236}">
                <a16:creationId xmlns:a16="http://schemas.microsoft.com/office/drawing/2014/main" id="{D1638CA5-4E67-DD3F-19EA-874A0A9D5961}"/>
              </a:ext>
            </a:extLst>
          </p:cNvPr>
          <p:cNvSpPr txBox="1"/>
          <p:nvPr/>
        </p:nvSpPr>
        <p:spPr>
          <a:xfrm>
            <a:off x="3786796" y="785090"/>
            <a:ext cx="4841662" cy="4140928"/>
          </a:xfrm>
          <a:prstGeom prst="rect">
            <a:avLst/>
          </a:prstGeom>
        </p:spPr>
        <p:txBody>
          <a:bodyPr vert="horz" lIns="91440" tIns="45720" rIns="91440" bIns="45720" rtlCol="0" anchor="ctr">
            <a:normAutofit/>
          </a:bodyPr>
          <a:lstStyle/>
          <a:p>
            <a:pPr>
              <a:spcBef>
                <a:spcPts val="1000"/>
              </a:spcBef>
              <a:buClr>
                <a:schemeClr val="accent1"/>
              </a:buClr>
              <a:buFont typeface="Wingdings 3" charset="2"/>
              <a:buChar char=""/>
            </a:pPr>
            <a:r>
              <a:rPr lang="en-US">
                <a:solidFill>
                  <a:schemeClr val="tx2">
                    <a:lumMod val="75000"/>
                  </a:schemeClr>
                </a:solidFill>
              </a:rPr>
              <a:t> Οι 5 δυνάμεις ανταγωνισμού</a:t>
            </a:r>
          </a:p>
        </p:txBody>
      </p:sp>
      <p:sp>
        <p:nvSpPr>
          <p:cNvPr id="2" name="TextBox 1">
            <a:extLst>
              <a:ext uri="{FF2B5EF4-FFF2-40B4-BE49-F238E27FC236}">
                <a16:creationId xmlns:a16="http://schemas.microsoft.com/office/drawing/2014/main" id="{F152079E-8297-4788-BD93-93F4BA9D834D}"/>
              </a:ext>
            </a:extLst>
          </p:cNvPr>
          <p:cNvSpPr txBox="1"/>
          <p:nvPr/>
        </p:nvSpPr>
        <p:spPr>
          <a:xfrm>
            <a:off x="550606" y="117987"/>
            <a:ext cx="0" cy="0"/>
          </a:xfrm>
          <a:prstGeom prst="rect">
            <a:avLst/>
          </a:prstGeom>
        </p:spPr>
        <p:txBody>
          <a:bodyPr vert="horz" wrap="none" lIns="91440" tIns="45720" rIns="91440" bIns="45720" rtlCol="0" anchor="ctr">
            <a:normAutofit fontScale="25000" lnSpcReduction="20000"/>
          </a:bodyPr>
          <a:lstStyle/>
          <a:p>
            <a:endParaRPr lang="el-GR" dirty="0"/>
          </a:p>
        </p:txBody>
      </p:sp>
      <p:sp>
        <p:nvSpPr>
          <p:cNvPr id="3" name="TextBox 2">
            <a:extLst>
              <a:ext uri="{FF2B5EF4-FFF2-40B4-BE49-F238E27FC236}">
                <a16:creationId xmlns:a16="http://schemas.microsoft.com/office/drawing/2014/main" id="{E32E3FFD-02D5-0C99-EDD5-664F42D24A40}"/>
              </a:ext>
            </a:extLst>
          </p:cNvPr>
          <p:cNvSpPr txBox="1"/>
          <p:nvPr/>
        </p:nvSpPr>
        <p:spPr>
          <a:xfrm>
            <a:off x="1140542" y="167148"/>
            <a:ext cx="0" cy="0"/>
          </a:xfrm>
          <a:prstGeom prst="rect">
            <a:avLst/>
          </a:prstGeom>
        </p:spPr>
        <p:txBody>
          <a:bodyPr vert="horz" wrap="none" lIns="91440" tIns="45720" rIns="91440" bIns="45720" rtlCol="0" anchor="ctr">
            <a:normAutofit fontScale="25000" lnSpcReduction="20000"/>
          </a:bodyPr>
          <a:lstStyle/>
          <a:p>
            <a:endParaRPr lang="el-GR" dirty="0"/>
          </a:p>
        </p:txBody>
      </p:sp>
    </p:spTree>
    <p:extLst>
      <p:ext uri="{BB962C8B-B14F-4D97-AF65-F5344CB8AC3E}">
        <p14:creationId xmlns:p14="http://schemas.microsoft.com/office/powerpoint/2010/main" val="2061497464"/>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10</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Απειλή Εισόδου Νέων Επιχειρήσεων στον Κλάδο</a:t>
            </a:r>
          </a:p>
          <a:p>
            <a:pPr marL="228600" lvl="1">
              <a:spcBef>
                <a:spcPts val="1800"/>
              </a:spcBef>
            </a:pPr>
            <a:r>
              <a:rPr lang="el-GR" sz="1600" dirty="0">
                <a:solidFill>
                  <a:schemeClr val="tx2">
                    <a:lumMod val="75000"/>
                  </a:schemeClr>
                </a:solidFill>
              </a:rPr>
              <a:t>Επομένως η είσοδος νέων παικτών περιορίζει τη δυναμική των κερδών του κλάδου. Όταν η απειλή της εισόδου είναι μεγάλη θα πρέπει οι υφιστάμενες επιχειρήσεις να κρατούν τις τιμές χαμηλά ή να προχωρούν σε επενδύσεις ώστε να αποθαρρύνουν την είσοδο νέων επιχειρήσεων.</a:t>
            </a:r>
          </a:p>
          <a:p>
            <a:pPr marL="228600" lvl="1">
              <a:spcBef>
                <a:spcPts val="1800"/>
              </a:spcBef>
            </a:pPr>
            <a:r>
              <a:rPr lang="el-GR" sz="1600" dirty="0">
                <a:solidFill>
                  <a:schemeClr val="tx2">
                    <a:lumMod val="75000"/>
                  </a:schemeClr>
                </a:solidFill>
              </a:rPr>
              <a:t>Σημαντικό ρόλο λοιπόν παίζει η ύπαρξη εμποδίων εισόδου. Όσο πιο πολλά και ισχυρά είναι τα εμπόδια τόσο μειώνεται η πιθανότητα να  εισέλθουν νέοι ανταγωνιστές στον κλάδο.</a:t>
            </a:r>
          </a:p>
          <a:p>
            <a:pPr>
              <a:buNone/>
            </a:pPr>
            <a:endParaRPr lang="en-US" sz="1600" dirty="0">
              <a:solidFill>
                <a:schemeClr val="tx2">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extLst>
              <p:ext uri="{D42A27DB-BD31-4B8C-83A1-F6EECF244321}">
                <p14:modId xmlns:p14="http://schemas.microsoft.com/office/powerpoint/2010/main" val="2319572855"/>
              </p:ext>
            </p:extLst>
          </p:nvPr>
        </p:nvGraphicFramePr>
        <p:xfrm>
          <a:off x="0" y="0"/>
          <a:ext cx="9143999" cy="5852160"/>
        </p:xfrm>
        <a:graphic>
          <a:graphicData uri="http://schemas.openxmlformats.org/drawingml/2006/table">
            <a:tbl>
              <a:tblPr firstRow="1" bandRow="1">
                <a:tableStyleId>{5C22544A-7EE6-4342-B048-85BDC9FD1C3A}</a:tableStyleId>
              </a:tblPr>
              <a:tblGrid>
                <a:gridCol w="1166884">
                  <a:extLst>
                    <a:ext uri="{9D8B030D-6E8A-4147-A177-3AD203B41FA5}">
                      <a16:colId xmlns:a16="http://schemas.microsoft.com/office/drawing/2014/main" val="20000"/>
                    </a:ext>
                  </a:extLst>
                </a:gridCol>
                <a:gridCol w="1156647">
                  <a:extLst>
                    <a:ext uri="{9D8B030D-6E8A-4147-A177-3AD203B41FA5}">
                      <a16:colId xmlns:a16="http://schemas.microsoft.com/office/drawing/2014/main" val="20001"/>
                    </a:ext>
                  </a:extLst>
                </a:gridCol>
                <a:gridCol w="1320421">
                  <a:extLst>
                    <a:ext uri="{9D8B030D-6E8A-4147-A177-3AD203B41FA5}">
                      <a16:colId xmlns:a16="http://schemas.microsoft.com/office/drawing/2014/main" val="20002"/>
                    </a:ext>
                  </a:extLst>
                </a:gridCol>
                <a:gridCol w="1248769">
                  <a:extLst>
                    <a:ext uri="{9D8B030D-6E8A-4147-A177-3AD203B41FA5}">
                      <a16:colId xmlns:a16="http://schemas.microsoft.com/office/drawing/2014/main" val="20003"/>
                    </a:ext>
                  </a:extLst>
                </a:gridCol>
                <a:gridCol w="1136176">
                  <a:extLst>
                    <a:ext uri="{9D8B030D-6E8A-4147-A177-3AD203B41FA5}">
                      <a16:colId xmlns:a16="http://schemas.microsoft.com/office/drawing/2014/main" val="20004"/>
                    </a:ext>
                  </a:extLst>
                </a:gridCol>
                <a:gridCol w="1023582">
                  <a:extLst>
                    <a:ext uri="{9D8B030D-6E8A-4147-A177-3AD203B41FA5}">
                      <a16:colId xmlns:a16="http://schemas.microsoft.com/office/drawing/2014/main" val="20005"/>
                    </a:ext>
                  </a:extLst>
                </a:gridCol>
                <a:gridCol w="982640">
                  <a:extLst>
                    <a:ext uri="{9D8B030D-6E8A-4147-A177-3AD203B41FA5}">
                      <a16:colId xmlns:a16="http://schemas.microsoft.com/office/drawing/2014/main" val="20006"/>
                    </a:ext>
                  </a:extLst>
                </a:gridCol>
                <a:gridCol w="1108880">
                  <a:extLst>
                    <a:ext uri="{9D8B030D-6E8A-4147-A177-3AD203B41FA5}">
                      <a16:colId xmlns:a16="http://schemas.microsoft.com/office/drawing/2014/main" val="20007"/>
                    </a:ext>
                  </a:extLst>
                </a:gridCol>
              </a:tblGrid>
              <a:tr h="269651">
                <a:tc gridSpan="8">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l-GR" sz="1400" dirty="0">
                          <a:solidFill>
                            <a:srgbClr val="002060"/>
                          </a:solidFill>
                          <a:effectLst>
                            <a:outerShdw blurRad="38100" dist="38100" dir="2700000" algn="tl">
                              <a:srgbClr val="000000">
                                <a:alpha val="43137"/>
                              </a:srgbClr>
                            </a:outerShdw>
                          </a:effectLst>
                        </a:rPr>
                        <a:t>ΕΜΠΟΔΙΑ</a:t>
                      </a:r>
                      <a:r>
                        <a:rPr lang="el-GR" sz="1400" baseline="0" dirty="0">
                          <a:solidFill>
                            <a:srgbClr val="002060"/>
                          </a:solidFill>
                          <a:effectLst>
                            <a:outerShdw blurRad="38100" dist="38100" dir="2700000" algn="tl">
                              <a:srgbClr val="000000">
                                <a:alpha val="43137"/>
                              </a:srgbClr>
                            </a:outerShdw>
                          </a:effectLst>
                        </a:rPr>
                        <a:t> ΕΙΣΟΔΟΥ</a:t>
                      </a:r>
                      <a:endParaRPr lang="el-GR" sz="1400" dirty="0">
                        <a:solidFill>
                          <a:srgbClr val="002060"/>
                        </a:solidFill>
                        <a:effectLst>
                          <a:outerShdw blurRad="38100" dist="38100" dir="2700000" algn="tl">
                            <a:srgbClr val="000000">
                              <a:alpha val="43137"/>
                            </a:srgbClr>
                          </a:outerShdw>
                        </a:effectLst>
                      </a:endParaRPr>
                    </a:p>
                  </a:txBody>
                  <a:tcPr marL="68580" marR="68580" marT="38100" marB="381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l-GR" sz="18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l-GR" sz="1800" dirty="0"/>
                    </a:p>
                  </a:txBody>
                  <a:tcPr/>
                </a:tc>
                <a:tc hMerge="1">
                  <a:txBody>
                    <a:bodyPr/>
                    <a:lstStyle/>
                    <a:p>
                      <a:endParaRPr lang="el-GR"/>
                    </a:p>
                  </a:txBody>
                  <a:tcPr/>
                </a:tc>
                <a:tc hMerge="1">
                  <a:txBody>
                    <a:bodyPr/>
                    <a:lstStyle/>
                    <a:p>
                      <a:pPr algn="ctr"/>
                      <a:endParaRPr lang="el-GR" dirty="0"/>
                    </a:p>
                  </a:txBody>
                  <a:tcPr/>
                </a:tc>
                <a:tc hMerge="1">
                  <a:txBody>
                    <a:bodyPr/>
                    <a:lstStyle/>
                    <a:p>
                      <a:endParaRPr lang="el-GR"/>
                    </a:p>
                  </a:txBody>
                  <a:tcPr/>
                </a:tc>
                <a:tc hMerge="1">
                  <a:txBody>
                    <a:bodyPr/>
                    <a:lstStyle/>
                    <a:p>
                      <a:pPr algn="ctr"/>
                      <a:endParaRPr lang="el-GR" dirty="0"/>
                    </a:p>
                  </a:txBody>
                  <a:tcPr/>
                </a:tc>
                <a:extLst>
                  <a:ext uri="{0D108BD9-81ED-4DB2-BD59-A6C34878D82A}">
                    <a16:rowId xmlns:a16="http://schemas.microsoft.com/office/drawing/2014/main" val="10000"/>
                  </a:ext>
                </a:extLst>
              </a:tr>
              <a:tr h="5818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ΟΙΚΟΝΟΜΙΕΣ</a:t>
                      </a:r>
                      <a:r>
                        <a:rPr lang="el-GR" sz="1200" baseline="0" dirty="0"/>
                        <a:t> ΚΛΙΜΑΚΑΣ</a:t>
                      </a:r>
                      <a:endParaRPr lang="el-GR" sz="1200" dirty="0">
                        <a:effectLst>
                          <a:glow rad="139700">
                            <a:schemeClr val="accent1">
                              <a:satMod val="175000"/>
                              <a:alpha val="40000"/>
                            </a:schemeClr>
                          </a:glow>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dirty="0"/>
                    </a:p>
                  </a:txBody>
                  <a:tcPr marL="68580" marR="68580" marT="38100" marB="381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ΑΠΑΙΤΗΣΕΙΣ ΣΕ ΚΕΦΑΛΑΙΑ</a:t>
                      </a:r>
                    </a:p>
                  </a:txBody>
                  <a:tcPr marL="68580" marR="68580" marT="38100" marB="381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ΚΟΣΤΟΛΟΓΙΚΑ</a:t>
                      </a:r>
                      <a:r>
                        <a:rPr lang="el-GR" sz="1200" baseline="0" dirty="0"/>
                        <a:t> ΠΛΕΟΝΕΚΤΗΜΑΤΑ</a:t>
                      </a:r>
                      <a:endParaRPr lang="el-GR" sz="1200" dirty="0"/>
                    </a:p>
                  </a:txBody>
                  <a:tcPr marL="68580" marR="68580" marT="38100" marB="381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200" dirty="0"/>
                        <a:t>ΔΙΑΦΟΡΟΠΟΙΗΣΗ ΠΡΟΙΟΝΤΟΣ</a:t>
                      </a:r>
                    </a:p>
                  </a:txBody>
                  <a:tcPr marL="68580" marR="68580" marT="38100" marB="38100"/>
                </a:tc>
                <a:tc>
                  <a:txBody>
                    <a:bodyPr/>
                    <a:lstStyle/>
                    <a:p>
                      <a:r>
                        <a:rPr lang="el-GR" sz="1200" dirty="0"/>
                        <a:t>ΠΡΟΣΒΑΣΗ ΣΤΑ ΚΑΝΑΛΙΑ ΔΙΑΝΟΜΗΣ</a:t>
                      </a:r>
                    </a:p>
                  </a:txBody>
                  <a:tcPr marL="68580" marR="68580" marT="38100" marB="38100"/>
                </a:tc>
                <a:tc>
                  <a:txBody>
                    <a:bodyPr/>
                    <a:lstStyle/>
                    <a:p>
                      <a:r>
                        <a:rPr lang="el-GR" sz="1200" dirty="0"/>
                        <a:t>ΝΟΜΙΚΟΙ</a:t>
                      </a:r>
                      <a:r>
                        <a:rPr lang="el-GR" sz="1200" baseline="0" dirty="0"/>
                        <a:t> ΠΕΡΙΟΡΙΣΜΟΙ</a:t>
                      </a:r>
                      <a:endParaRPr lang="el-GR" sz="1200" dirty="0"/>
                    </a:p>
                  </a:txBody>
                  <a:tcPr marL="68580" marR="68580" marT="38100" marB="38100"/>
                </a:tc>
                <a:tc>
                  <a:txBody>
                    <a:bodyPr/>
                    <a:lstStyle/>
                    <a:p>
                      <a:r>
                        <a:rPr lang="el-GR" sz="1200" dirty="0"/>
                        <a:t>ΚΟΣΤΗ ΑΛΛΑΓΗΣ</a:t>
                      </a:r>
                      <a:r>
                        <a:rPr lang="el-GR" sz="1200" baseline="0" dirty="0"/>
                        <a:t> ΠΕΛΑΤΗ</a:t>
                      </a:r>
                      <a:endParaRPr lang="el-GR" sz="1200" dirty="0"/>
                    </a:p>
                  </a:txBody>
                  <a:tcPr marL="68580" marR="68580" marT="38100" marB="38100"/>
                </a:tc>
                <a:tc>
                  <a:txBody>
                    <a:bodyPr/>
                    <a:lstStyle/>
                    <a:p>
                      <a:r>
                        <a:rPr lang="el-GR" sz="1200" dirty="0"/>
                        <a:t>ΦΟΒΟΣ</a:t>
                      </a:r>
                      <a:r>
                        <a:rPr lang="el-GR" sz="1200" baseline="0" dirty="0"/>
                        <a:t> ΑΝΤΕΚΔΙΚΗΣΗΣ</a:t>
                      </a:r>
                      <a:endParaRPr lang="el-GR" sz="1200" dirty="0"/>
                    </a:p>
                  </a:txBody>
                  <a:tcPr marL="68580" marR="68580" marT="38100" marB="38100"/>
                </a:tc>
                <a:extLst>
                  <a:ext uri="{0D108BD9-81ED-4DB2-BD59-A6C34878D82A}">
                    <a16:rowId xmlns:a16="http://schemas.microsoft.com/office/drawing/2014/main" val="10001"/>
                  </a:ext>
                </a:extLst>
              </a:tr>
              <a:tr h="4598259">
                <a:tc>
                  <a:txBody>
                    <a:bodyPr/>
                    <a:lstStyle/>
                    <a:p>
                      <a:pPr marL="0" lvl="0" algn="l" defTabSz="914400" rtl="0" eaLnBrk="1" latinLnBrk="0" hangingPunct="1">
                        <a:buFont typeface="Arial" pitchFamily="34" charset="0"/>
                        <a:buNone/>
                      </a:pPr>
                      <a:r>
                        <a:rPr lang="el-GR" sz="1050" kern="1200" dirty="0">
                          <a:solidFill>
                            <a:schemeClr val="dk1"/>
                          </a:solidFill>
                        </a:rPr>
                        <a:t>Όσο</a:t>
                      </a:r>
                      <a:r>
                        <a:rPr lang="el-GR" sz="1050" kern="1200" baseline="0" dirty="0">
                          <a:solidFill>
                            <a:schemeClr val="dk1"/>
                          </a:solidFill>
                        </a:rPr>
                        <a:t> μεγαλύτερη ποσότητα προϊόντων παράγεται τόσο μικρότερα είναι τα ανά μονάδα κόστη παραγωγής. </a:t>
                      </a:r>
                    </a:p>
                    <a:p>
                      <a:pPr marL="0" lvl="0" algn="l" defTabSz="914400" rtl="0" eaLnBrk="1" latinLnBrk="0" hangingPunct="1">
                        <a:buFont typeface="Arial" pitchFamily="34" charset="0"/>
                        <a:buNone/>
                      </a:pPr>
                      <a:r>
                        <a:rPr lang="el-GR" sz="1050" kern="1200" baseline="0" dirty="0">
                          <a:solidFill>
                            <a:schemeClr val="dk1"/>
                          </a:solidFill>
                        </a:rPr>
                        <a:t>Οι εν δυνάμει ανταγωνιστές δεν είναι σε θέση να πετύχουν οικονομίες κλίμακας λόγω μικρού όγκου παραγωγής με αποτέλεσμα να έχουν υψηλότερα κόστη και λιγότερο ανταγωνιστικά προϊόντα έναντι των υφιστάμενων επιχειρήσεων στον κλάδο.</a:t>
                      </a:r>
                      <a:endParaRPr lang="el-GR" sz="1050" kern="1200" dirty="0">
                        <a:solidFill>
                          <a:schemeClr val="dk1"/>
                        </a:solidFill>
                        <a:latin typeface="+mn-lt"/>
                        <a:ea typeface="+mn-ea"/>
                        <a:cs typeface="+mn-cs"/>
                      </a:endParaRPr>
                    </a:p>
                  </a:txBody>
                  <a:tcPr marL="68580" marR="68580" marT="38100" marB="38100"/>
                </a:tc>
                <a:tc>
                  <a:txBody>
                    <a:bodyPr/>
                    <a:lstStyle/>
                    <a:p>
                      <a:pPr lvl="0" algn="l">
                        <a:buFont typeface="Arial" pitchFamily="34" charset="0"/>
                        <a:buNone/>
                      </a:pPr>
                      <a:r>
                        <a:rPr lang="el-GR" sz="1100" dirty="0"/>
                        <a:t>Όταν απαιτούνται μεγάλα</a:t>
                      </a:r>
                      <a:r>
                        <a:rPr lang="el-GR" sz="1100" baseline="0" dirty="0"/>
                        <a:t> χρηματικά κεφάλαια συχνά και λόγω του ύψους των επενδύσεων που επιβάλλονται από τη λειτουργία των υφιστάμενων, αποθαρρύνονται επιχειρήσεις  που θέλουν να εισέλθουν στον κλάδο</a:t>
                      </a:r>
                      <a:endParaRPr lang="el-GR" sz="1100" dirty="0"/>
                    </a:p>
                  </a:txBody>
                  <a:tcPr marL="68580" marR="68580" marT="38100" marB="38100"/>
                </a:tc>
                <a:tc>
                  <a:txBody>
                    <a:bodyPr/>
                    <a:lstStyle/>
                    <a:p>
                      <a:pPr algn="l"/>
                      <a:r>
                        <a:rPr lang="el-GR" sz="1100" dirty="0">
                          <a:solidFill>
                            <a:schemeClr val="tx1"/>
                          </a:solidFill>
                        </a:rPr>
                        <a:t>Οι υφιστάμενες επιχειρήσεις έχουν επιπρόσθετα πλεονεκτήματα απέναντι στις </a:t>
                      </a:r>
                      <a:r>
                        <a:rPr lang="el-GR" sz="1100" dirty="0" err="1">
                          <a:solidFill>
                            <a:schemeClr val="tx1"/>
                          </a:solidFill>
                        </a:rPr>
                        <a:t>νεοεισαχθείσες</a:t>
                      </a:r>
                      <a:r>
                        <a:rPr lang="el-GR" sz="1100" dirty="0">
                          <a:solidFill>
                            <a:schemeClr val="tx1"/>
                          </a:solidFill>
                        </a:rPr>
                        <a:t> λόγω της  μακρόχρονη</a:t>
                      </a:r>
                      <a:r>
                        <a:rPr lang="en-US" sz="1100" dirty="0" err="1">
                          <a:solidFill>
                            <a:schemeClr val="tx1"/>
                          </a:solidFill>
                        </a:rPr>
                        <a:t>ς</a:t>
                      </a:r>
                      <a:r>
                        <a:rPr lang="el-GR" sz="1100" dirty="0">
                          <a:solidFill>
                            <a:schemeClr val="tx1"/>
                          </a:solidFill>
                        </a:rPr>
                        <a:t> παρουσία τους στον κλάδο.</a:t>
                      </a:r>
                    </a:p>
                    <a:p>
                      <a:pPr algn="l"/>
                      <a:r>
                        <a:rPr lang="el-GR" sz="1100" dirty="0">
                          <a:solidFill>
                            <a:schemeClr val="tx1"/>
                          </a:solidFill>
                        </a:rPr>
                        <a:t>Π.χ.</a:t>
                      </a:r>
                      <a:r>
                        <a:rPr lang="el-GR" sz="1100" baseline="0" dirty="0">
                          <a:solidFill>
                            <a:schemeClr val="tx1"/>
                          </a:solidFill>
                        </a:rPr>
                        <a:t> </a:t>
                      </a:r>
                      <a:r>
                        <a:rPr lang="en-US" sz="1100" dirty="0">
                          <a:solidFill>
                            <a:schemeClr val="tx1"/>
                          </a:solidFill>
                        </a:rPr>
                        <a:t>know-how </a:t>
                      </a:r>
                      <a:r>
                        <a:rPr lang="el-GR" sz="1100" dirty="0">
                          <a:solidFill>
                            <a:schemeClr val="tx1"/>
                          </a:solidFill>
                        </a:rPr>
                        <a:t>της παραγωγής του προϊόντος, την πρόσβαση σε άυλες, </a:t>
                      </a:r>
                      <a:r>
                        <a:rPr lang="en-US" sz="1100" dirty="0">
                          <a:solidFill>
                            <a:schemeClr val="tx1"/>
                          </a:solidFill>
                        </a:rPr>
                        <a:t> </a:t>
                      </a:r>
                      <a:r>
                        <a:rPr lang="el-GR" sz="1100" dirty="0">
                          <a:solidFill>
                            <a:schemeClr val="tx1"/>
                          </a:solidFill>
                        </a:rPr>
                        <a:t>σε καλύτερες περιοχές,</a:t>
                      </a:r>
                      <a:r>
                        <a:rPr lang="el-GR" sz="1100" baseline="0" dirty="0">
                          <a:solidFill>
                            <a:schemeClr val="tx1"/>
                          </a:solidFill>
                        </a:rPr>
                        <a:t> τη δημιουργία ισχυρής εμπορικής ταυτότητας. </a:t>
                      </a:r>
                      <a:endParaRPr lang="el-GR" sz="1100" kern="1200" dirty="0">
                        <a:solidFill>
                          <a:schemeClr val="dk1"/>
                        </a:solidFill>
                        <a:latin typeface="+mn-lt"/>
                        <a:ea typeface="+mn-ea"/>
                        <a:cs typeface="+mn-cs"/>
                      </a:endParaRPr>
                    </a:p>
                  </a:txBody>
                  <a:tcPr marL="68580" marR="68580" marT="38100" marB="38100"/>
                </a:tc>
                <a:tc>
                  <a:txBody>
                    <a:bodyPr/>
                    <a:lstStyle/>
                    <a:p>
                      <a:pPr algn="l"/>
                      <a:r>
                        <a:rPr lang="el-GR" sz="1100" dirty="0">
                          <a:solidFill>
                            <a:sysClr val="windowText" lastClr="000000"/>
                          </a:solidFill>
                        </a:rPr>
                        <a:t>Όσο πιο διαφοροποιημένα είναι τα προϊόντα των υφιστάμενων επιχειρήσεων τόσο δυσκολότερη είναι η προσέλκυση πελατείας για τις καινούργιες επιχειρήσεις. Έτσι οι τελευταίες είναι αναγκασμένες να επενδύσουν σημαντικά ποσά σε </a:t>
                      </a:r>
                      <a:r>
                        <a:rPr lang="en-US" sz="1100" dirty="0">
                          <a:solidFill>
                            <a:sysClr val="windowText" lastClr="000000"/>
                          </a:solidFill>
                        </a:rPr>
                        <a:t>R&amp;D, </a:t>
                      </a:r>
                      <a:r>
                        <a:rPr lang="el-GR" sz="1100" dirty="0">
                          <a:solidFill>
                            <a:sysClr val="windowText" lastClr="000000"/>
                          </a:solidFill>
                        </a:rPr>
                        <a:t>σε προωθητικές ενέργειες για να ανταγωνιστούν «επί </a:t>
                      </a:r>
                      <a:r>
                        <a:rPr lang="el-GR" sz="1100" dirty="0" err="1">
                          <a:solidFill>
                            <a:sysClr val="windowText" lastClr="000000"/>
                          </a:solidFill>
                        </a:rPr>
                        <a:t>ίσοις</a:t>
                      </a:r>
                      <a:r>
                        <a:rPr lang="el-GR" sz="1100" dirty="0">
                          <a:solidFill>
                            <a:sysClr val="windowText" lastClr="000000"/>
                          </a:solidFill>
                        </a:rPr>
                        <a:t> </a:t>
                      </a:r>
                      <a:r>
                        <a:rPr lang="el-GR" sz="1100" dirty="0" err="1">
                          <a:solidFill>
                            <a:sysClr val="windowText" lastClr="000000"/>
                          </a:solidFill>
                        </a:rPr>
                        <a:t>όροις</a:t>
                      </a:r>
                      <a:r>
                        <a:rPr lang="el-GR" sz="1100" dirty="0">
                          <a:solidFill>
                            <a:sysClr val="windowText" lastClr="000000"/>
                          </a:solidFill>
                        </a:rPr>
                        <a:t>».</a:t>
                      </a:r>
                      <a:endParaRPr lang="el-GR" sz="1100" b="1" dirty="0">
                        <a:solidFill>
                          <a:sysClr val="windowText" lastClr="000000"/>
                        </a:solidFill>
                      </a:endParaRPr>
                    </a:p>
                    <a:p>
                      <a:pPr marL="0" lvl="0" algn="l" defTabSz="914400" rtl="0" eaLnBrk="1" latinLnBrk="0" hangingPunct="1">
                        <a:buFont typeface="Arial" pitchFamily="34" charset="0"/>
                        <a:buNone/>
                      </a:pPr>
                      <a:endParaRPr lang="el-GR" sz="1100" kern="1200" dirty="0">
                        <a:solidFill>
                          <a:schemeClr val="dk1"/>
                        </a:solidFill>
                        <a:latin typeface="+mn-lt"/>
                        <a:ea typeface="+mn-ea"/>
                        <a:cs typeface="+mn-cs"/>
                      </a:endParaRPr>
                    </a:p>
                  </a:txBody>
                  <a:tcPr marL="68580" marR="68580" marT="38100" marB="38100"/>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l-GR" sz="1100" dirty="0"/>
                        <a:t>Τα κανάλια διανομής προτιμούν τα ήδη υπάρχοντα και</a:t>
                      </a:r>
                      <a:r>
                        <a:rPr lang="el-GR" sz="1100" baseline="0" dirty="0"/>
                        <a:t> </a:t>
                      </a:r>
                      <a:r>
                        <a:rPr lang="el-GR" sz="1100" dirty="0"/>
                        <a:t> καταξιωμένα προϊόντα.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l-GR" sz="1100" dirty="0"/>
                        <a:t>Οι υφιστάμενες επιχειρήσεις χρησιμοποιούν το μέγεθός τους ως διαπραγματευτικό όπλο για να αποτρέψουν ή να δυσχεράνουν την είσοδο νέων ανταγωνιστών στα δίκτυα διανομής (παράδειγμα </a:t>
                      </a:r>
                      <a:r>
                        <a:rPr lang="en-US" sz="1100" dirty="0"/>
                        <a:t>COCA COLA 3E</a:t>
                      </a:r>
                      <a:r>
                        <a:rPr lang="el-GR" sz="1100" dirty="0"/>
                        <a:t>, </a:t>
                      </a:r>
                      <a:r>
                        <a:rPr lang="en-US" sz="1100" dirty="0"/>
                        <a:t>Tasty foods)</a:t>
                      </a:r>
                      <a:r>
                        <a:rPr lang="el-GR" sz="1100" dirty="0"/>
                        <a:t>. </a:t>
                      </a:r>
                    </a:p>
                    <a:p>
                      <a:pPr marL="0" lvl="0" algn="l" defTabSz="914400" rtl="0" eaLnBrk="1" latinLnBrk="0" hangingPunct="1">
                        <a:buFont typeface="Arial" pitchFamily="34" charset="0"/>
                        <a:buNone/>
                      </a:pPr>
                      <a:endParaRPr lang="el-GR" sz="1100" kern="1200" dirty="0">
                        <a:solidFill>
                          <a:schemeClr val="dk1"/>
                        </a:solidFill>
                        <a:latin typeface="+mn-lt"/>
                        <a:ea typeface="+mn-ea"/>
                        <a:cs typeface="+mn-cs"/>
                      </a:endParaRPr>
                    </a:p>
                  </a:txBody>
                  <a:tcPr marL="68580" marR="68580" marT="38100" marB="38100"/>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l-GR" sz="1100" dirty="0"/>
                        <a:t>Σε ορισμένους κλάδους η είσοδος νέων επιχειρήσεων περιορίζεται από την</a:t>
                      </a:r>
                      <a:r>
                        <a:rPr lang="el-GR" sz="1100" baseline="0" dirty="0"/>
                        <a:t> κυβερνητική πολιτική ή  </a:t>
                      </a:r>
                      <a:r>
                        <a:rPr lang="el-GR" sz="1100" dirty="0"/>
                        <a:t>διεθνείς κανονισμούς </a:t>
                      </a:r>
                      <a:r>
                        <a:rPr lang="el-GR" sz="1100" b="0" dirty="0"/>
                        <a:t>και νόμους</a:t>
                      </a:r>
                      <a:r>
                        <a:rPr lang="el-GR" sz="1100" b="1" dirty="0"/>
                        <a:t> </a:t>
                      </a:r>
                      <a:r>
                        <a:rPr lang="el-GR" sz="1100" dirty="0"/>
                        <a:t>(π.χ. μονοπώλιο ΟΤΕ, περιβαλλοντικούς νόμους).</a:t>
                      </a:r>
                    </a:p>
                    <a:p>
                      <a:pPr marL="0" lvl="0" algn="l" defTabSz="914400" rtl="0" eaLnBrk="1" latinLnBrk="0" hangingPunct="1">
                        <a:buFont typeface="Arial" pitchFamily="34" charset="0"/>
                        <a:buNone/>
                      </a:pPr>
                      <a:endParaRPr lang="el-GR" sz="1100" kern="1200" dirty="0">
                        <a:solidFill>
                          <a:schemeClr val="dk1"/>
                        </a:solidFill>
                        <a:latin typeface="+mn-lt"/>
                        <a:ea typeface="+mn-ea"/>
                        <a:cs typeface="+mn-cs"/>
                      </a:endParaRPr>
                    </a:p>
                  </a:txBody>
                  <a:tcPr marL="68580" marR="68580" marT="38100" marB="38100"/>
                </a:tc>
                <a:tc>
                  <a:txBody>
                    <a:bodyPr/>
                    <a:lstStyle/>
                    <a:p>
                      <a:pPr algn="l"/>
                      <a:r>
                        <a:rPr lang="el-GR" sz="1100" dirty="0"/>
                        <a:t>Εξετάζεται η ευκολία ή η δυσκολία με την οποία οι πελάτες του κλάδου</a:t>
                      </a:r>
                      <a:r>
                        <a:rPr lang="el-GR" sz="1100" baseline="0" dirty="0"/>
                        <a:t> διατίθενται </a:t>
                      </a:r>
                      <a:r>
                        <a:rPr lang="el-GR" sz="1100" dirty="0"/>
                        <a:t>να εγκαταλείψουν τις υφιστάμενες</a:t>
                      </a:r>
                      <a:r>
                        <a:rPr lang="el-GR" sz="1100" baseline="0" dirty="0"/>
                        <a:t> </a:t>
                      </a:r>
                      <a:r>
                        <a:rPr lang="el-GR" sz="1100" dirty="0"/>
                        <a:t>επιχειρήσεις του κλάδου και να αναζητήσουν συνεργασία με </a:t>
                      </a:r>
                      <a:r>
                        <a:rPr lang="el-GR" sz="1100" dirty="0" err="1"/>
                        <a:t>νεοεισερχόμενες</a:t>
                      </a:r>
                      <a:r>
                        <a:rPr lang="el-GR" sz="1100" dirty="0"/>
                        <a:t> επιχειρήσεις.</a:t>
                      </a:r>
                      <a:r>
                        <a:rPr lang="en-US" sz="1100" dirty="0"/>
                        <a:t> </a:t>
                      </a:r>
                    </a:p>
                    <a:p>
                      <a:pPr algn="l"/>
                      <a:r>
                        <a:rPr lang="el-GR" sz="1100" dirty="0"/>
                        <a:t>(οικονομικοί, ψυχολογικοί, τεχνολογικοί λόγοι).</a:t>
                      </a:r>
                    </a:p>
                    <a:p>
                      <a:pPr marL="0" lvl="0" algn="l" defTabSz="914400" rtl="0" eaLnBrk="1" latinLnBrk="0" hangingPunct="1">
                        <a:buFont typeface="Arial" pitchFamily="34" charset="0"/>
                        <a:buNone/>
                      </a:pPr>
                      <a:endParaRPr lang="el-GR" sz="1100" kern="1200" dirty="0">
                        <a:solidFill>
                          <a:schemeClr val="dk1"/>
                        </a:solidFill>
                        <a:latin typeface="+mn-lt"/>
                        <a:ea typeface="+mn-ea"/>
                        <a:cs typeface="+mn-cs"/>
                      </a:endParaRPr>
                    </a:p>
                  </a:txBody>
                  <a:tcPr marL="68580" marR="68580" marT="38100" marB="38100"/>
                </a:tc>
                <a:tc>
                  <a:txBody>
                    <a:bodyPr/>
                    <a:lstStyle/>
                    <a:p>
                      <a:pPr marL="0" lvl="0" algn="l" defTabSz="914400" rtl="0" eaLnBrk="1" latinLnBrk="0" hangingPunct="1">
                        <a:buFont typeface="Arial" pitchFamily="34" charset="0"/>
                        <a:buNone/>
                      </a:pPr>
                      <a:r>
                        <a:rPr lang="el-GR" sz="1100" dirty="0"/>
                        <a:t>Οι υπάρχουσες επιχειρήσεις αντεπιτίθενται με μείωση των τιμών, αύξηση της διαφήμισης αλλά και με προσπάθειες δυσφήμησης της καινούργιας εταιρείας. (π.χ. </a:t>
                      </a:r>
                      <a:r>
                        <a:rPr lang="en-US" sz="1100" dirty="0"/>
                        <a:t>British airways </a:t>
                      </a:r>
                      <a:r>
                        <a:rPr lang="el-GR" sz="1100" dirty="0"/>
                        <a:t>προσπάθεια αντεκδίκησης στην </a:t>
                      </a:r>
                      <a:r>
                        <a:rPr lang="en-US" sz="1100" dirty="0"/>
                        <a:t>Virgin Airways)</a:t>
                      </a:r>
                      <a:endParaRPr lang="el-GR" sz="1100" kern="1200" dirty="0">
                        <a:solidFill>
                          <a:schemeClr val="dk1"/>
                        </a:solidFill>
                        <a:latin typeface="+mn-lt"/>
                        <a:ea typeface="+mn-ea"/>
                        <a:cs typeface="+mn-cs"/>
                      </a:endParaRPr>
                    </a:p>
                  </a:txBody>
                  <a:tcPr marL="68580" marR="68580" marT="38100" marB="3810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62745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12</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Διαπραγματευτική δύναμη των προμηθευτών</a:t>
            </a:r>
          </a:p>
          <a:p>
            <a:r>
              <a:rPr lang="el-GR" sz="1600" dirty="0">
                <a:solidFill>
                  <a:schemeClr val="tx2">
                    <a:lumMod val="75000"/>
                  </a:schemeClr>
                </a:solidFill>
              </a:rPr>
              <a:t>Οι ισχυροί </a:t>
            </a:r>
            <a:r>
              <a:rPr lang="el-GR" sz="1600" b="1" dirty="0">
                <a:solidFill>
                  <a:schemeClr val="tx2">
                    <a:lumMod val="75000"/>
                  </a:schemeClr>
                </a:solidFill>
              </a:rPr>
              <a:t>προμηθευτές</a:t>
            </a:r>
            <a:r>
              <a:rPr lang="el-GR" sz="1600" dirty="0">
                <a:solidFill>
                  <a:schemeClr val="tx2">
                    <a:lumMod val="75000"/>
                  </a:schemeClr>
                </a:solidFill>
              </a:rPr>
              <a:t> δεσμεύουν υψηλότερη αξία για τους ίδιους χρεώνοντας υψηλότερες τιμές, μειώνοντας την ποιότητα που προσφέρουν ή αλλάζοντας κόστη με τους συμμετέχοντες στον κλάδο.</a:t>
            </a:r>
          </a:p>
          <a:p>
            <a:r>
              <a:rPr lang="el-GR" sz="1600" dirty="0">
                <a:solidFill>
                  <a:schemeClr val="tx2">
                    <a:lumMod val="75000"/>
                  </a:schemeClr>
                </a:solidFill>
              </a:rPr>
              <a:t>Οι ισχυροί </a:t>
            </a:r>
            <a:r>
              <a:rPr lang="el-GR" sz="1600" b="1" dirty="0">
                <a:solidFill>
                  <a:schemeClr val="tx2">
                    <a:lumMod val="75000"/>
                  </a:schemeClr>
                </a:solidFill>
              </a:rPr>
              <a:t>προμηθευτές</a:t>
            </a:r>
            <a:r>
              <a:rPr lang="el-GR" sz="1600" dirty="0">
                <a:solidFill>
                  <a:schemeClr val="tx2">
                    <a:lumMod val="75000"/>
                  </a:schemeClr>
                </a:solidFill>
              </a:rPr>
              <a:t> συμπεριλαμβανομένων και των προμηθευτών εργατικού δυναμικού συρρικνώνουν την κερδοφορία του κλάδου καθώς επηρεάζουν το κόστος παραγωγής του. </a:t>
            </a:r>
          </a:p>
          <a:p>
            <a:pPr>
              <a:buNone/>
            </a:pPr>
            <a:endParaRPr lang="en-US" sz="1600" dirty="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13</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fontScale="92500" lnSpcReduction="10000"/>
          </a:bodyPr>
          <a:lstStyle/>
          <a:p>
            <a:pPr>
              <a:buNone/>
            </a:pPr>
            <a:r>
              <a:rPr lang="el-GR" sz="1600" dirty="0">
                <a:solidFill>
                  <a:schemeClr val="tx2">
                    <a:lumMod val="75000"/>
                  </a:schemeClr>
                </a:solidFill>
              </a:rPr>
              <a:t>Διαπραγματευτική δύναμη των προμηθευτών</a:t>
            </a:r>
          </a:p>
          <a:p>
            <a:r>
              <a:rPr lang="el-GR" sz="1600" dirty="0">
                <a:solidFill>
                  <a:schemeClr val="tx2">
                    <a:lumMod val="75000"/>
                  </a:schemeClr>
                </a:solidFill>
              </a:rPr>
              <a:t>Οι εταιρείες εξαρτώνται από μία πληθώρα </a:t>
            </a:r>
            <a:r>
              <a:rPr lang="el-GR" sz="1600" b="1" dirty="0">
                <a:solidFill>
                  <a:schemeClr val="tx2">
                    <a:lumMod val="75000"/>
                  </a:schemeClr>
                </a:solidFill>
              </a:rPr>
              <a:t>προμηθευτών</a:t>
            </a:r>
            <a:r>
              <a:rPr lang="el-GR" sz="1600" dirty="0">
                <a:solidFill>
                  <a:schemeClr val="tx2">
                    <a:lumMod val="75000"/>
                  </a:schemeClr>
                </a:solidFill>
              </a:rPr>
              <a:t> οι οποίοι είναι ισχυροί όταν:</a:t>
            </a:r>
          </a:p>
          <a:p>
            <a:pPr lvl="1">
              <a:buFont typeface="Courier New" panose="02070309020205020404" pitchFamily="49" charset="0"/>
              <a:buChar char="o"/>
            </a:pPr>
            <a:r>
              <a:rPr lang="el-GR" sz="1600" b="1" dirty="0">
                <a:solidFill>
                  <a:schemeClr val="tx2">
                    <a:lumMod val="75000"/>
                  </a:schemeClr>
                </a:solidFill>
              </a:rPr>
              <a:t>Έχουν μεγαλύτερο βαθμό συγκέντρωσης από τον ίδιο τον κλάδο</a:t>
            </a:r>
            <a:r>
              <a:rPr lang="el-GR" sz="1600" dirty="0">
                <a:solidFill>
                  <a:schemeClr val="tx2">
                    <a:lumMod val="75000"/>
                  </a:schemeClr>
                </a:solidFill>
              </a:rPr>
              <a:t>. Π.χ. η </a:t>
            </a:r>
            <a:r>
              <a:rPr lang="en-US" sz="1600" dirty="0">
                <a:solidFill>
                  <a:schemeClr val="tx2">
                    <a:lumMod val="75000"/>
                  </a:schemeClr>
                </a:solidFill>
              </a:rPr>
              <a:t>Microsoft </a:t>
            </a:r>
            <a:r>
              <a:rPr lang="el-GR" sz="1600" dirty="0">
                <a:solidFill>
                  <a:schemeClr val="tx2">
                    <a:lumMod val="75000"/>
                  </a:schemeClr>
                </a:solidFill>
              </a:rPr>
              <a:t>μονοπωλεί τον κλάδο των πληροφοριακών συστημάτων καθώς και οι συναρμολογητές </a:t>
            </a:r>
            <a:r>
              <a:rPr lang="en-US" sz="1600" dirty="0">
                <a:solidFill>
                  <a:schemeClr val="tx2">
                    <a:lumMod val="75000"/>
                  </a:schemeClr>
                </a:solidFill>
              </a:rPr>
              <a:t>Pc </a:t>
            </a:r>
            <a:r>
              <a:rPr lang="el-GR" sz="1600" dirty="0">
                <a:solidFill>
                  <a:schemeClr val="tx2">
                    <a:lumMod val="75000"/>
                  </a:schemeClr>
                </a:solidFill>
              </a:rPr>
              <a:t>είναι κατακερματισμένοι.</a:t>
            </a:r>
          </a:p>
          <a:p>
            <a:pPr lvl="1">
              <a:buFont typeface="Courier New" panose="02070309020205020404" pitchFamily="49" charset="0"/>
              <a:buChar char="o"/>
            </a:pPr>
            <a:r>
              <a:rPr lang="el-GR" sz="1600" b="1" dirty="0">
                <a:solidFill>
                  <a:schemeClr val="tx2">
                    <a:lumMod val="75000"/>
                  </a:schemeClr>
                </a:solidFill>
              </a:rPr>
              <a:t>Τα έσοδα τους δεν εξαρτώνται σε μεγάλο βαθμό από τον κλάδο</a:t>
            </a:r>
            <a:r>
              <a:rPr lang="el-GR" sz="1600" dirty="0">
                <a:solidFill>
                  <a:schemeClr val="tx2">
                    <a:lumMod val="75000"/>
                  </a:schemeClr>
                </a:solidFill>
              </a:rPr>
              <a:t>. Οι προμηθευτές που εξυπηρετούν πολλούς κλάδους κερδίζουν όσο το δυνατόν περισσότερα μπορούν από κάθε κλάδο. Βέβαια όταν ένας κλάδος αποτελεί ένα σημαντικό μέρος του όγκου πωλήσεων ή του κέρδους των προμηθευτών τότε αυτοί τον προστατεύουν είτε πουλώντας σε λογικές τιμές είτε μέσω δραστηριοτήτων </a:t>
            </a:r>
            <a:r>
              <a:rPr lang="en-US" sz="1600" dirty="0">
                <a:solidFill>
                  <a:schemeClr val="tx2">
                    <a:lumMod val="75000"/>
                  </a:schemeClr>
                </a:solidFill>
              </a:rPr>
              <a:t>R&amp;D</a:t>
            </a:r>
            <a:r>
              <a:rPr lang="el-GR" sz="1600" dirty="0">
                <a:solidFill>
                  <a:schemeClr val="tx2">
                    <a:lumMod val="75000"/>
                  </a:schemeClr>
                </a:solidFill>
              </a:rPr>
              <a:t>, </a:t>
            </a:r>
            <a:r>
              <a:rPr lang="en-US" sz="1600" dirty="0">
                <a:solidFill>
                  <a:schemeClr val="tx2">
                    <a:lumMod val="75000"/>
                  </a:schemeClr>
                </a:solidFill>
              </a:rPr>
              <a:t>Lobbying</a:t>
            </a:r>
            <a:r>
              <a:rPr lang="el-GR" sz="1600" dirty="0">
                <a:solidFill>
                  <a:schemeClr val="tx2">
                    <a:lumMod val="75000"/>
                  </a:schemeClr>
                </a:solidFill>
              </a:rPr>
              <a:t>, κ.α.</a:t>
            </a:r>
          </a:p>
          <a:p>
            <a:pPr>
              <a:buNone/>
            </a:pPr>
            <a:endParaRPr lang="en-US" sz="1600" dirty="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14</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551281" y="445024"/>
            <a:ext cx="5330816" cy="5014296"/>
          </a:xfrm>
        </p:spPr>
        <p:txBody>
          <a:bodyPr anchor="ctr">
            <a:normAutofit/>
          </a:bodyPr>
          <a:lstStyle/>
          <a:p>
            <a:pPr>
              <a:buNone/>
            </a:pPr>
            <a:r>
              <a:rPr lang="el-GR" sz="1400" dirty="0">
                <a:solidFill>
                  <a:schemeClr val="tx2">
                    <a:lumMod val="75000"/>
                  </a:schemeClr>
                </a:solidFill>
              </a:rPr>
              <a:t>Διαπραγματευτική δύναμη των προμηθευτών</a:t>
            </a:r>
          </a:p>
          <a:p>
            <a:pPr marL="365760" lvl="1">
              <a:buFont typeface="Courier New" panose="02070309020205020404" pitchFamily="49" charset="0"/>
              <a:buChar char="o"/>
            </a:pPr>
            <a:r>
              <a:rPr lang="el-GR" sz="1400" b="1" dirty="0">
                <a:solidFill>
                  <a:schemeClr val="tx2">
                    <a:lumMod val="75000"/>
                  </a:schemeClr>
                </a:solidFill>
              </a:rPr>
              <a:t>Οι συμμετέχοντες στον κλάδο αντιμετωπίζουν τα κόστη αλλαγής προμηθευτή</a:t>
            </a:r>
            <a:r>
              <a:rPr lang="el-GR" sz="1400" dirty="0">
                <a:solidFill>
                  <a:schemeClr val="tx2">
                    <a:lumMod val="75000"/>
                  </a:schemeClr>
                </a:solidFill>
              </a:rPr>
              <a:t>. Καθώς έχουν επενδύσει σημαντικά σε συγκεκριμένο τεχνολογικά προηγμένο εξοπλισμό το να αλλάξουν π.χ. τον προμηθευτή που συντηρεί τα  συγκεκριμένα μηχανήματα είναι ασύμφορο.</a:t>
            </a:r>
          </a:p>
          <a:p>
            <a:pPr marL="365760" lvl="1">
              <a:buFont typeface="Courier New" panose="02070309020205020404" pitchFamily="49" charset="0"/>
              <a:buChar char="o"/>
            </a:pPr>
            <a:r>
              <a:rPr lang="el-GR" sz="1400" b="1" dirty="0">
                <a:solidFill>
                  <a:schemeClr val="tx2">
                    <a:lumMod val="75000"/>
                  </a:schemeClr>
                </a:solidFill>
              </a:rPr>
              <a:t>Όταν τα προϊόντα των προμηθευτών χαρακτηρίζονται από μεγάλο βαθμό διαφοροποίησης/ μοναδικότητας.</a:t>
            </a:r>
            <a:r>
              <a:rPr lang="el-GR" sz="1400" dirty="0">
                <a:solidFill>
                  <a:schemeClr val="tx2">
                    <a:lumMod val="75000"/>
                  </a:schemeClr>
                </a:solidFill>
              </a:rPr>
              <a:t>  (π.χ. οι φαρμακευτικές εταιρείες που προσφέρουν </a:t>
            </a:r>
            <a:r>
              <a:rPr lang="el-GR" sz="1400" dirty="0" err="1">
                <a:solidFill>
                  <a:schemeClr val="tx2">
                    <a:lumMod val="75000"/>
                  </a:schemeClr>
                </a:solidFill>
              </a:rPr>
              <a:t>πατενταρισμένα</a:t>
            </a:r>
            <a:r>
              <a:rPr lang="el-GR" sz="1400" dirty="0">
                <a:solidFill>
                  <a:schemeClr val="tx2">
                    <a:lumMod val="75000"/>
                  </a:schemeClr>
                </a:solidFill>
              </a:rPr>
              <a:t> φάρμακα με συγκεκριμένα ιατρικά οφέλη έχουν δύναμη απέναντι στα νοσοκομεία, οργανισμούς υγείας.</a:t>
            </a:r>
          </a:p>
          <a:p>
            <a:pPr marL="365760" lvl="1">
              <a:buFont typeface="Courier New" panose="02070309020205020404" pitchFamily="49" charset="0"/>
              <a:buChar char="o"/>
            </a:pPr>
            <a:r>
              <a:rPr lang="el-GR" sz="1400" b="1" dirty="0">
                <a:solidFill>
                  <a:schemeClr val="tx2">
                    <a:lumMod val="75000"/>
                  </a:schemeClr>
                </a:solidFill>
              </a:rPr>
              <a:t>Όταν δεν υπάρχουν κοντινά υποκατάστατα των προϊόντων των προμηθευτών</a:t>
            </a:r>
            <a:r>
              <a:rPr lang="el-GR" sz="1400" dirty="0">
                <a:solidFill>
                  <a:schemeClr val="tx2">
                    <a:lumMod val="75000"/>
                  </a:schemeClr>
                </a:solidFill>
              </a:rPr>
              <a:t>.</a:t>
            </a:r>
          </a:p>
          <a:p>
            <a:pPr marL="365760" lvl="1">
              <a:buFont typeface="Courier New" panose="02070309020205020404" pitchFamily="49" charset="0"/>
              <a:buChar char="o"/>
            </a:pPr>
            <a:r>
              <a:rPr lang="el-GR" sz="1400" b="1" dirty="0">
                <a:solidFill>
                  <a:schemeClr val="tx2">
                    <a:lumMod val="75000"/>
                  </a:schemeClr>
                </a:solidFill>
              </a:rPr>
              <a:t>Όταν οι προμηθευτές μπορούν να προχωρήσουν  σε κάθετη ολοκλήρωση προς τα εμπρός</a:t>
            </a:r>
            <a:r>
              <a:rPr lang="el-GR" sz="1400" dirty="0">
                <a:solidFill>
                  <a:schemeClr val="tx2">
                    <a:lumMod val="75000"/>
                  </a:schemeClr>
                </a:solidFill>
              </a:rPr>
              <a:t>. Τότε υπάρχει η πιθανότητα να γίνουν άμεσοι ανταγωνιστές των πελατών τους και η διαπραγματευτική τους δύναμη αυξάνεται.</a:t>
            </a:r>
          </a:p>
          <a:p>
            <a:pPr>
              <a:buNone/>
            </a:pPr>
            <a:endParaRPr lang="en-US" sz="1400" dirty="0">
              <a:solidFill>
                <a:schemeClr val="tx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15</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Διαπραγματευτική δύναμη των αγοραστών</a:t>
            </a:r>
          </a:p>
          <a:p>
            <a:r>
              <a:rPr lang="el-GR" sz="1600" dirty="0">
                <a:solidFill>
                  <a:schemeClr val="tx2">
                    <a:lumMod val="75000"/>
                  </a:schemeClr>
                </a:solidFill>
              </a:rPr>
              <a:t>Οι ισχυροί </a:t>
            </a:r>
            <a:r>
              <a:rPr lang="el-GR" sz="1600" b="1" dirty="0">
                <a:solidFill>
                  <a:schemeClr val="tx2">
                    <a:lumMod val="75000"/>
                  </a:schemeClr>
                </a:solidFill>
              </a:rPr>
              <a:t>αγοραστές</a:t>
            </a:r>
            <a:r>
              <a:rPr lang="el-GR" sz="1600" dirty="0">
                <a:solidFill>
                  <a:schemeClr val="tx2">
                    <a:lumMod val="75000"/>
                  </a:schemeClr>
                </a:solidFill>
              </a:rPr>
              <a:t> δεσμεύουν περισσότερη αξία πιέζοντας τις τιμές προς τα κάτω με το να απαιτούν καλύτερη ποιότητα ή εξυπηρέτηση (δηλ. αυξάνοντας τα κόστη) και γενικότερα προκαλούν την αντιπαράθεση των συμμετεχόντων στον κλάδο στρέφοντας τον ένα έναντι του άλλου. Όλα αυτά διαδραματίζονται εις βάρος της κερδοφορίας του κλάδου. Οι </a:t>
            </a:r>
            <a:r>
              <a:rPr lang="el-GR" sz="1600" b="1" dirty="0">
                <a:solidFill>
                  <a:schemeClr val="tx2">
                    <a:lumMod val="75000"/>
                  </a:schemeClr>
                </a:solidFill>
              </a:rPr>
              <a:t>αγοραστές</a:t>
            </a:r>
            <a:r>
              <a:rPr lang="el-GR" sz="1600" dirty="0">
                <a:solidFill>
                  <a:schemeClr val="tx2">
                    <a:lumMod val="75000"/>
                  </a:schemeClr>
                </a:solidFill>
              </a:rPr>
              <a:t> είναι ισχυροί εάν έχουν διαπραγματευτική δύναμη σε σχέση με τους συμμετέχοντες στον κλάδο και ειδικά εάν είναι ευαίσθητοι στις τιμές χρησιμοποιούν την επιρροή τους για να προκαλέσουν πτώση των τιμών.</a:t>
            </a:r>
          </a:p>
          <a:p>
            <a:pPr>
              <a:buNone/>
            </a:pPr>
            <a:endParaRPr lang="en-US" sz="1600" dirty="0">
              <a:solidFill>
                <a:schemeClr val="tx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16</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lnSpcReduction="10000"/>
          </a:bodyPr>
          <a:lstStyle/>
          <a:p>
            <a:pPr>
              <a:buNone/>
            </a:pPr>
            <a:r>
              <a:rPr lang="el-GR" sz="1600" dirty="0">
                <a:solidFill>
                  <a:schemeClr val="tx2">
                    <a:lumMod val="75000"/>
                  </a:schemeClr>
                </a:solidFill>
              </a:rPr>
              <a:t>Διαπραγματευτική δύναμη των αγοραστών</a:t>
            </a:r>
          </a:p>
          <a:p>
            <a:r>
              <a:rPr lang="el-GR" sz="1600" dirty="0">
                <a:solidFill>
                  <a:schemeClr val="tx2">
                    <a:lumMod val="75000"/>
                  </a:schemeClr>
                </a:solidFill>
              </a:rPr>
              <a:t>Οι </a:t>
            </a:r>
            <a:r>
              <a:rPr lang="el-GR" sz="1600" b="1" dirty="0">
                <a:solidFill>
                  <a:schemeClr val="tx2">
                    <a:lumMod val="75000"/>
                  </a:schemeClr>
                </a:solidFill>
              </a:rPr>
              <a:t>αγοραστές</a:t>
            </a:r>
            <a:r>
              <a:rPr lang="el-GR" sz="1600" dirty="0">
                <a:solidFill>
                  <a:schemeClr val="tx2">
                    <a:lumMod val="75000"/>
                  </a:schemeClr>
                </a:solidFill>
              </a:rPr>
              <a:t> έχουν διαπραγματευτική δύναμη όταν:</a:t>
            </a:r>
          </a:p>
          <a:p>
            <a:pPr lvl="1">
              <a:buFont typeface="Courier New" panose="02070309020205020404" pitchFamily="49" charset="0"/>
              <a:buChar char="o"/>
            </a:pPr>
            <a:r>
              <a:rPr lang="el-GR" sz="1600" b="1" dirty="0">
                <a:solidFill>
                  <a:schemeClr val="tx2">
                    <a:lumMod val="75000"/>
                  </a:schemeClr>
                </a:solidFill>
              </a:rPr>
              <a:t>Υπάρχουν λίγοι αγοραστές, ή ο καθένας αγοράζει τεράστιο όγκο εμπορευμάτων </a:t>
            </a:r>
            <a:r>
              <a:rPr lang="el-GR" sz="1600" dirty="0">
                <a:solidFill>
                  <a:schemeClr val="tx2">
                    <a:lumMod val="75000"/>
                  </a:schemeClr>
                </a:solidFill>
              </a:rPr>
              <a:t>που αντιστοιχεί σε περισσότερο του ενός. Οι μεγάλοι σε όγκο αγοραστές είναι ισχυροί ιδίως σε κλάδους με υψηλά σταθερά κόστη όπως του τηλεπικοινωνιακού εξοπλισμού, χημικών, </a:t>
            </a:r>
            <a:r>
              <a:rPr lang="el-GR" sz="1600" dirty="0" err="1">
                <a:solidFill>
                  <a:schemeClr val="tx2">
                    <a:lumMod val="75000"/>
                  </a:schemeClr>
                </a:solidFill>
              </a:rPr>
              <a:t>υπεράκτιων</a:t>
            </a:r>
            <a:r>
              <a:rPr lang="el-GR" sz="1600" dirty="0">
                <a:solidFill>
                  <a:schemeClr val="tx2">
                    <a:lumMod val="75000"/>
                  </a:schemeClr>
                </a:solidFill>
              </a:rPr>
              <a:t> γεωτρήσεων.</a:t>
            </a:r>
          </a:p>
          <a:p>
            <a:pPr lvl="1">
              <a:buFont typeface="Courier New" panose="02070309020205020404" pitchFamily="49" charset="0"/>
              <a:buChar char="o"/>
            </a:pPr>
            <a:r>
              <a:rPr lang="el-GR" sz="1600" b="1" dirty="0">
                <a:solidFill>
                  <a:schemeClr val="tx2">
                    <a:lumMod val="75000"/>
                  </a:schemeClr>
                </a:solidFill>
              </a:rPr>
              <a:t>Τα προϊόντα του κλάδου είναι τυποποιημένα.</a:t>
            </a:r>
            <a:r>
              <a:rPr lang="el-GR" sz="1600" dirty="0">
                <a:solidFill>
                  <a:schemeClr val="tx2">
                    <a:lumMod val="75000"/>
                  </a:schemeClr>
                </a:solidFill>
              </a:rPr>
              <a:t> Αν οι αγοραστές πιστεύουν ότι πάντα μπορεί να βρουν ένα παρόμοιο προϊόν τότε εντείνουν τον ανταγωνισμό μεταξύ των εταιρειών του κλάδου.</a:t>
            </a:r>
          </a:p>
          <a:p>
            <a:pPr>
              <a:buNone/>
            </a:pPr>
            <a:endParaRPr lang="en-US" sz="1600" dirty="0">
              <a:solidFill>
                <a:schemeClr val="tx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17</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lnSpcReduction="10000"/>
          </a:bodyPr>
          <a:lstStyle/>
          <a:p>
            <a:pPr>
              <a:buNone/>
            </a:pPr>
            <a:r>
              <a:rPr lang="el-GR" sz="1600" dirty="0">
                <a:solidFill>
                  <a:schemeClr val="tx2">
                    <a:lumMod val="75000"/>
                  </a:schemeClr>
                </a:solidFill>
              </a:rPr>
              <a:t>Διαπραγματευτική δύναμη των αγοραστών</a:t>
            </a:r>
          </a:p>
          <a:p>
            <a:pPr lvl="1">
              <a:buFont typeface="Courier New" panose="02070309020205020404" pitchFamily="49" charset="0"/>
              <a:buChar char="o"/>
            </a:pPr>
            <a:r>
              <a:rPr lang="el-GR" sz="1600" b="1" dirty="0">
                <a:solidFill>
                  <a:schemeClr val="tx2">
                    <a:lumMod val="75000"/>
                  </a:schemeClr>
                </a:solidFill>
              </a:rPr>
              <a:t>Αντιμετωπίζουν χαμηλά κόστη αλλαγής πωλητών</a:t>
            </a:r>
            <a:r>
              <a:rPr lang="el-GR" sz="1600" dirty="0">
                <a:solidFill>
                  <a:schemeClr val="tx2">
                    <a:lumMod val="75000"/>
                  </a:schemeClr>
                </a:solidFill>
              </a:rPr>
              <a:t>.</a:t>
            </a:r>
          </a:p>
          <a:p>
            <a:pPr lvl="1">
              <a:buFont typeface="Courier New" panose="02070309020205020404" pitchFamily="49" charset="0"/>
              <a:buChar char="o"/>
            </a:pPr>
            <a:r>
              <a:rPr lang="el-GR" sz="1600" b="1" dirty="0">
                <a:solidFill>
                  <a:schemeClr val="tx2">
                    <a:lumMod val="75000"/>
                  </a:schemeClr>
                </a:solidFill>
              </a:rPr>
              <a:t>Γνωρίζουν το κόστος της εταιρείας</a:t>
            </a:r>
            <a:r>
              <a:rPr lang="el-GR" sz="1600" dirty="0">
                <a:solidFill>
                  <a:schemeClr val="tx2">
                    <a:lumMod val="75000"/>
                  </a:schemeClr>
                </a:solidFill>
              </a:rPr>
              <a:t>, ασκούν πιέσεις για τη διαμόρφωση των τιμών. Όταν το κόστος της πωλήτριας εταιρείας μειώνεται οι πελάτες της μπορεί να ζητήσουν ανάλογη μείωση στις τιμές.</a:t>
            </a:r>
          </a:p>
          <a:p>
            <a:pPr lvl="1">
              <a:buFont typeface="Courier New" panose="02070309020205020404" pitchFamily="49" charset="0"/>
              <a:buChar char="o"/>
            </a:pPr>
            <a:r>
              <a:rPr lang="el-GR" sz="1600" b="1" dirty="0">
                <a:solidFill>
                  <a:schemeClr val="tx2">
                    <a:lumMod val="75000"/>
                  </a:schemeClr>
                </a:solidFill>
              </a:rPr>
              <a:t>Αποφασίζουν να προχωρήσουν σε κάθετη ολοκλήρωση προς τα πίσω</a:t>
            </a:r>
            <a:r>
              <a:rPr lang="el-GR" sz="1600" dirty="0">
                <a:solidFill>
                  <a:schemeClr val="tx2">
                    <a:lumMod val="75000"/>
                  </a:schemeClr>
                </a:solidFill>
              </a:rPr>
              <a:t>, να παράγουν οι ίδιοι τα προϊόντα που αγοράζουν από τον προμηθευτή. Οι παραγωγοί αναψυκτικών, μπύρας ελέγχουν τον κλάδο της συσκευασίας των προϊόντων του κλάδου με το να απειλούν ότι θα πακετάρουν οι ίδιοι τα προϊόντα τους.</a:t>
            </a:r>
          </a:p>
          <a:p>
            <a:pPr>
              <a:buNone/>
            </a:pPr>
            <a:endParaRPr lang="en-US" sz="1600"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18</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Διαπραγματευτική δύναμη των αγοραστών</a:t>
            </a:r>
          </a:p>
          <a:p>
            <a:r>
              <a:rPr lang="el-GR" sz="1600" dirty="0">
                <a:solidFill>
                  <a:schemeClr val="tx2">
                    <a:lumMod val="75000"/>
                  </a:schemeClr>
                </a:solidFill>
              </a:rPr>
              <a:t>Οι </a:t>
            </a:r>
            <a:r>
              <a:rPr lang="el-GR" sz="1600" b="1" dirty="0">
                <a:solidFill>
                  <a:schemeClr val="tx2">
                    <a:lumMod val="75000"/>
                  </a:schemeClr>
                </a:solidFill>
              </a:rPr>
              <a:t>αγοραστές</a:t>
            </a:r>
            <a:r>
              <a:rPr lang="el-GR" sz="1600" dirty="0">
                <a:solidFill>
                  <a:schemeClr val="tx2">
                    <a:lumMod val="75000"/>
                  </a:schemeClr>
                </a:solidFill>
              </a:rPr>
              <a:t> είναι ευαίσθητοι ως προς τις τιμές των προϊόντων και </a:t>
            </a:r>
            <a:r>
              <a:rPr lang="el-GR" sz="1600" b="1" dirty="0">
                <a:solidFill>
                  <a:schemeClr val="tx2">
                    <a:lumMod val="75000"/>
                  </a:schemeClr>
                </a:solidFill>
              </a:rPr>
              <a:t> </a:t>
            </a:r>
            <a:r>
              <a:rPr lang="el-GR" sz="1600" dirty="0">
                <a:solidFill>
                  <a:schemeClr val="tx2">
                    <a:lumMod val="75000"/>
                  </a:schemeClr>
                </a:solidFill>
              </a:rPr>
              <a:t>απαιτούν χαμηλότερες τιμές όταν έχουν μικρά κέρδη και προσπαθούν να τα αυξήσουν ή όταν το προϊόν της εταιρείας αντιπροσωπεύει μεγάλο μέρος του κόστους τους. </a:t>
            </a:r>
          </a:p>
          <a:p>
            <a:pPr>
              <a:buNone/>
            </a:pPr>
            <a:endParaRPr lang="en-US" sz="1600" dirty="0">
              <a:solidFill>
                <a:schemeClr val="tx2">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19</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19161" y="235346"/>
            <a:ext cx="4841662" cy="5140600"/>
          </a:xfrm>
        </p:spPr>
        <p:txBody>
          <a:bodyPr anchor="ctr">
            <a:normAutofit/>
          </a:bodyPr>
          <a:lstStyle/>
          <a:p>
            <a:pPr>
              <a:buNone/>
            </a:pPr>
            <a:r>
              <a:rPr lang="el-GR" sz="1600" dirty="0">
                <a:solidFill>
                  <a:schemeClr val="tx2">
                    <a:lumMod val="75000"/>
                  </a:schemeClr>
                </a:solidFill>
              </a:rPr>
              <a:t>Απειλή από Υποκατάστατα</a:t>
            </a:r>
          </a:p>
          <a:p>
            <a:r>
              <a:rPr lang="el-GR" sz="1600" dirty="0">
                <a:solidFill>
                  <a:schemeClr val="tx2">
                    <a:lumMod val="75000"/>
                  </a:schemeClr>
                </a:solidFill>
              </a:rPr>
              <a:t>Ένα </a:t>
            </a:r>
            <a:r>
              <a:rPr lang="el-GR" sz="1600" b="1" dirty="0">
                <a:solidFill>
                  <a:schemeClr val="tx2">
                    <a:lumMod val="75000"/>
                  </a:schemeClr>
                </a:solidFill>
              </a:rPr>
              <a:t>υποκατάστατο</a:t>
            </a:r>
            <a:r>
              <a:rPr lang="el-GR" sz="1600" dirty="0">
                <a:solidFill>
                  <a:schemeClr val="tx2">
                    <a:lumMod val="75000"/>
                  </a:schemeClr>
                </a:solidFill>
              </a:rPr>
              <a:t> προϊόν εκτελεί την ίδια ή παρόμοια λειτουργία με ένα προϊόν του κλάδου αλλά με διαφορετικά μέσα. </a:t>
            </a:r>
          </a:p>
          <a:p>
            <a:pPr lvl="1">
              <a:buFont typeface="Arial" panose="020B0604020202020204" pitchFamily="34" charset="0"/>
              <a:buChar char="•"/>
            </a:pPr>
            <a:r>
              <a:rPr lang="el-GR" sz="1600" dirty="0">
                <a:solidFill>
                  <a:schemeClr val="tx2">
                    <a:lumMod val="75000"/>
                  </a:schemeClr>
                </a:solidFill>
              </a:rPr>
              <a:t>Η τηλεδιάσκεψη υποκαθιστά τα ταξίδια, </a:t>
            </a:r>
          </a:p>
          <a:p>
            <a:pPr lvl="1">
              <a:buFont typeface="Arial" panose="020B0604020202020204" pitchFamily="34" charset="0"/>
              <a:buChar char="•"/>
            </a:pPr>
            <a:r>
              <a:rPr lang="el-GR" sz="1600" dirty="0">
                <a:solidFill>
                  <a:schemeClr val="tx2">
                    <a:lumMod val="75000"/>
                  </a:schemeClr>
                </a:solidFill>
              </a:rPr>
              <a:t>Το πλαστικό υποκαθιστά το αλουμίνιο, </a:t>
            </a:r>
          </a:p>
          <a:p>
            <a:pPr lvl="1">
              <a:buFont typeface="Arial" panose="020B0604020202020204" pitchFamily="34" charset="0"/>
              <a:buChar char="•"/>
            </a:pPr>
            <a:r>
              <a:rPr lang="el-GR" sz="1600" dirty="0">
                <a:solidFill>
                  <a:schemeClr val="tx2">
                    <a:lumMod val="75000"/>
                  </a:schemeClr>
                </a:solidFill>
              </a:rPr>
              <a:t>Το </a:t>
            </a:r>
            <a:r>
              <a:rPr lang="en-US" sz="1600" dirty="0">
                <a:solidFill>
                  <a:schemeClr val="tx2">
                    <a:lumMod val="75000"/>
                  </a:schemeClr>
                </a:solidFill>
              </a:rPr>
              <a:t>e-mail </a:t>
            </a:r>
            <a:r>
              <a:rPr lang="el-GR" sz="1600" dirty="0">
                <a:solidFill>
                  <a:schemeClr val="tx2">
                    <a:lumMod val="75000"/>
                  </a:schemeClr>
                </a:solidFill>
              </a:rPr>
              <a:t>υποκαθιστά το εξπρές ταχυδρομείο. </a:t>
            </a:r>
          </a:p>
          <a:p>
            <a:pPr lvl="1">
              <a:buFont typeface="Arial" panose="020B0604020202020204" pitchFamily="34" charset="0"/>
              <a:buChar char="•"/>
            </a:pPr>
            <a:endParaRPr lang="el-GR" sz="1600" dirty="0">
              <a:solidFill>
                <a:schemeClr val="tx2">
                  <a:lumMod val="75000"/>
                </a:schemeClr>
              </a:solidFill>
            </a:endParaRPr>
          </a:p>
          <a:p>
            <a:r>
              <a:rPr lang="el-GR" sz="1600" dirty="0">
                <a:solidFill>
                  <a:schemeClr val="tx2">
                    <a:lumMod val="75000"/>
                  </a:schemeClr>
                </a:solidFill>
              </a:rPr>
              <a:t>Μερικές φορές η απειλή της </a:t>
            </a:r>
            <a:r>
              <a:rPr lang="el-GR" sz="1600" b="1" dirty="0">
                <a:solidFill>
                  <a:schemeClr val="tx2">
                    <a:lumMod val="75000"/>
                  </a:schemeClr>
                </a:solidFill>
              </a:rPr>
              <a:t>υποκατάστασης</a:t>
            </a:r>
            <a:r>
              <a:rPr lang="el-GR" sz="1600" dirty="0">
                <a:solidFill>
                  <a:schemeClr val="tx2">
                    <a:lumMod val="75000"/>
                  </a:schemeClr>
                </a:solidFill>
              </a:rPr>
              <a:t> εμφανίζεται μεταγενέστερα ή είναι έμμεση. </a:t>
            </a:r>
          </a:p>
          <a:p>
            <a:pPr lvl="1">
              <a:buFont typeface="Arial" panose="020B0604020202020204" pitchFamily="34" charset="0"/>
              <a:buChar char="•"/>
            </a:pPr>
            <a:r>
              <a:rPr lang="el-GR" sz="1600" dirty="0">
                <a:solidFill>
                  <a:schemeClr val="tx2">
                    <a:lumMod val="75000"/>
                  </a:schemeClr>
                </a:solidFill>
              </a:rPr>
              <a:t>Π.χ. τα προϊόντα περιποίησης κήπου κινδύνεψαν όταν οι μονοκατοικίες στις αστικές περιοχές αντικαταστάθηκαν από πολυκατοικίες. </a:t>
            </a:r>
          </a:p>
          <a:p>
            <a:pPr>
              <a:buNone/>
            </a:pPr>
            <a:endParaRPr lang="en-US" sz="16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695410" y="785090"/>
            <a:ext cx="4933048" cy="4140928"/>
          </a:xfrm>
        </p:spPr>
        <p:txBody>
          <a:bodyPr anchor="ctr">
            <a:normAutofit/>
          </a:bodyPr>
          <a:lstStyle/>
          <a:p>
            <a:pPr>
              <a:buNone/>
            </a:pPr>
            <a:r>
              <a:rPr lang="el-GR" sz="1600" dirty="0">
                <a:solidFill>
                  <a:schemeClr val="tx2">
                    <a:lumMod val="75000"/>
                  </a:schemeClr>
                </a:solidFill>
              </a:rPr>
              <a:t>Το μοντέλο των πέντε δυνάμεων του </a:t>
            </a:r>
            <a:r>
              <a:rPr lang="en-US" sz="1600" dirty="0">
                <a:solidFill>
                  <a:schemeClr val="tx2">
                    <a:lumMod val="75000"/>
                  </a:schemeClr>
                </a:solidFill>
              </a:rPr>
              <a:t>Porter</a:t>
            </a:r>
            <a:r>
              <a:rPr lang="el-GR" sz="1600" dirty="0">
                <a:solidFill>
                  <a:schemeClr val="tx2">
                    <a:lumMod val="75000"/>
                  </a:schemeClr>
                </a:solidFill>
              </a:rPr>
              <a:t> </a:t>
            </a:r>
          </a:p>
          <a:p>
            <a:pPr>
              <a:buNone/>
            </a:pPr>
            <a:endParaRPr lang="el-GR" sz="1600" dirty="0">
              <a:solidFill>
                <a:schemeClr val="tx2">
                  <a:lumMod val="75000"/>
                </a:schemeClr>
              </a:solidFill>
            </a:endParaRPr>
          </a:p>
          <a:p>
            <a:pPr>
              <a:buNone/>
            </a:pPr>
            <a:r>
              <a:rPr lang="en-US" sz="1600" dirty="0">
                <a:solidFill>
                  <a:schemeClr val="tx2">
                    <a:lumMod val="75000"/>
                  </a:schemeClr>
                </a:solidFill>
              </a:rPr>
              <a:t>	</a:t>
            </a:r>
            <a:r>
              <a:rPr lang="el-GR" sz="1600" dirty="0">
                <a:solidFill>
                  <a:schemeClr val="tx2">
                    <a:lumMod val="75000"/>
                  </a:schemeClr>
                </a:solidFill>
              </a:rPr>
              <a:t>Κύριο εργαλείο ανάλυσης του</a:t>
            </a:r>
            <a:r>
              <a:rPr lang="en-US" sz="1600" dirty="0">
                <a:solidFill>
                  <a:schemeClr val="tx2">
                    <a:lumMod val="75000"/>
                  </a:schemeClr>
                </a:solidFill>
              </a:rPr>
              <a:t> </a:t>
            </a:r>
            <a:r>
              <a:rPr lang="el-GR" sz="1600" dirty="0" err="1">
                <a:solidFill>
                  <a:schemeClr val="tx2">
                    <a:lumMod val="75000"/>
                  </a:schemeClr>
                </a:solidFill>
              </a:rPr>
              <a:t>μικροπεριβάλλοντος</a:t>
            </a:r>
            <a:r>
              <a:rPr lang="el-GR" sz="1600" dirty="0">
                <a:solidFill>
                  <a:schemeClr val="tx2">
                    <a:lumMod val="75000"/>
                  </a:schemeClr>
                </a:solidFill>
              </a:rPr>
              <a:t> της επιχείρησης για τη διαμόρφωση μιας αποτελεσματικής στρατηγικής είναι </a:t>
            </a:r>
            <a:r>
              <a:rPr lang="el-GR" sz="1600" b="1" dirty="0">
                <a:solidFill>
                  <a:schemeClr val="tx2">
                    <a:lumMod val="75000"/>
                  </a:schemeClr>
                </a:solidFill>
              </a:rPr>
              <a:t>το μοντέλο των πέντε δυνάμεων του </a:t>
            </a:r>
            <a:r>
              <a:rPr lang="en-US" sz="1600" b="1" dirty="0">
                <a:solidFill>
                  <a:schemeClr val="tx2">
                    <a:lumMod val="75000"/>
                  </a:schemeClr>
                </a:solidFill>
              </a:rPr>
              <a:t>Michael E. Porter</a:t>
            </a:r>
            <a:r>
              <a:rPr lang="en-US" sz="1600" dirty="0">
                <a:solidFill>
                  <a:schemeClr val="tx2">
                    <a:lumMod val="75000"/>
                  </a:schemeClr>
                </a:solidFill>
              </a:rPr>
              <a:t>. </a:t>
            </a:r>
            <a:endParaRPr lang="el-GR" sz="1600" dirty="0">
              <a:solidFill>
                <a:schemeClr val="tx2">
                  <a:lumMod val="75000"/>
                </a:schemeClr>
              </a:solidFill>
            </a:endParaRPr>
          </a:p>
          <a:p>
            <a:pPr lvl="1"/>
            <a:r>
              <a:rPr lang="el-GR" sz="1600" dirty="0">
                <a:solidFill>
                  <a:schemeClr val="tx2">
                    <a:lumMod val="75000"/>
                  </a:schemeClr>
                </a:solidFill>
              </a:rPr>
              <a:t>Το </a:t>
            </a:r>
            <a:r>
              <a:rPr lang="en-US" sz="1600" dirty="0">
                <a:solidFill>
                  <a:schemeClr val="tx2">
                    <a:lumMod val="75000"/>
                  </a:schemeClr>
                </a:solidFill>
              </a:rPr>
              <a:t>1979</a:t>
            </a:r>
            <a:r>
              <a:rPr lang="el-GR" sz="1600" dirty="0">
                <a:solidFill>
                  <a:schemeClr val="tx2">
                    <a:lumMod val="75000"/>
                  </a:schemeClr>
                </a:solidFill>
              </a:rPr>
              <a:t> δημοσιεύτηκε στο </a:t>
            </a:r>
            <a:r>
              <a:rPr lang="en-US" sz="1600" dirty="0">
                <a:solidFill>
                  <a:schemeClr val="tx2">
                    <a:lumMod val="75000"/>
                  </a:schemeClr>
                </a:solidFill>
              </a:rPr>
              <a:t>Harvard Business Review </a:t>
            </a:r>
            <a:r>
              <a:rPr lang="el-GR" sz="1600" dirty="0">
                <a:solidFill>
                  <a:schemeClr val="tx2">
                    <a:lumMod val="75000"/>
                  </a:schemeClr>
                </a:solidFill>
              </a:rPr>
              <a:t>το άρθρο</a:t>
            </a:r>
            <a:r>
              <a:rPr lang="en-US" sz="1600" dirty="0">
                <a:solidFill>
                  <a:schemeClr val="tx2">
                    <a:lumMod val="75000"/>
                  </a:schemeClr>
                </a:solidFill>
              </a:rPr>
              <a:t>“How Competitive Forces Shape Strategy” </a:t>
            </a:r>
            <a:r>
              <a:rPr lang="el-GR" sz="1600" dirty="0">
                <a:solidFill>
                  <a:schemeClr val="tx2">
                    <a:lumMod val="75000"/>
                  </a:schemeClr>
                </a:solidFill>
              </a:rPr>
              <a:t>από έναν επίκουρο καθηγητή οικονομικών τον </a:t>
            </a:r>
            <a:r>
              <a:rPr lang="en-US" sz="1600" dirty="0">
                <a:solidFill>
                  <a:schemeClr val="tx2">
                    <a:lumMod val="75000"/>
                  </a:schemeClr>
                </a:solidFill>
              </a:rPr>
              <a:t>Michael E. Porter</a:t>
            </a:r>
            <a:r>
              <a:rPr lang="el-GR" sz="1600" dirty="0">
                <a:solidFill>
                  <a:schemeClr val="tx2">
                    <a:lumMod val="75000"/>
                  </a:schemeClr>
                </a:solidFill>
              </a:rPr>
              <a:t>, βάσει του οποίου ξεκίνησε η επανάσταση στον τομέα της στρατηγικής.</a:t>
            </a:r>
          </a:p>
          <a:p>
            <a:pPr>
              <a:buNone/>
            </a:pPr>
            <a:endParaRPr lang="en-US" sz="1600" dirty="0">
              <a:solidFill>
                <a:schemeClr val="tx2">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20</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Απειλή από Υποκατάστατα</a:t>
            </a:r>
          </a:p>
          <a:p>
            <a:r>
              <a:rPr lang="el-GR" sz="1600" dirty="0">
                <a:solidFill>
                  <a:schemeClr val="tx2">
                    <a:lumMod val="75000"/>
                  </a:schemeClr>
                </a:solidFill>
              </a:rPr>
              <a:t>Τα </a:t>
            </a:r>
            <a:r>
              <a:rPr lang="el-GR" sz="1600" b="1" dirty="0">
                <a:solidFill>
                  <a:schemeClr val="tx2">
                    <a:lumMod val="75000"/>
                  </a:schemeClr>
                </a:solidFill>
              </a:rPr>
              <a:t>υποκατάστατα</a:t>
            </a:r>
            <a:r>
              <a:rPr lang="el-GR" sz="1600" dirty="0">
                <a:solidFill>
                  <a:schemeClr val="tx2">
                    <a:lumMod val="75000"/>
                  </a:schemeClr>
                </a:solidFill>
              </a:rPr>
              <a:t> πάντα υπάρχουν αλλά καμιά φορά αγνοούνται καθώς μπορεί να διαφέρουν σημαντικά από το προϊόν του κλάδου.</a:t>
            </a:r>
          </a:p>
          <a:p>
            <a:pPr lvl="1"/>
            <a:r>
              <a:rPr lang="el-GR" sz="1600" dirty="0">
                <a:solidFill>
                  <a:schemeClr val="tx2">
                    <a:lumMod val="75000"/>
                  </a:schemeClr>
                </a:solidFill>
              </a:rPr>
              <a:t> Π.χ. κάποιος που ψάχνει δώρο για τη γιορτή του πατέρα , γραβάτες και ηλεκτρικά εργαλεία μπορεί να είναι </a:t>
            </a:r>
            <a:r>
              <a:rPr lang="el-GR" sz="1600" b="1" dirty="0">
                <a:solidFill>
                  <a:schemeClr val="tx2">
                    <a:lumMod val="75000"/>
                  </a:schemeClr>
                </a:solidFill>
              </a:rPr>
              <a:t>υποκατάστατα</a:t>
            </a:r>
            <a:r>
              <a:rPr lang="el-GR" sz="1600" dirty="0">
                <a:solidFill>
                  <a:schemeClr val="tx2">
                    <a:lumMod val="75000"/>
                  </a:schemeClr>
                </a:solidFill>
              </a:rPr>
              <a:t>. </a:t>
            </a:r>
          </a:p>
          <a:p>
            <a:r>
              <a:rPr lang="el-GR" sz="1600" dirty="0">
                <a:solidFill>
                  <a:schemeClr val="tx2">
                    <a:lumMod val="75000"/>
                  </a:schemeClr>
                </a:solidFill>
              </a:rPr>
              <a:t>Όταν η απειλή από τα </a:t>
            </a:r>
            <a:r>
              <a:rPr lang="el-GR" sz="1600" b="1" dirty="0">
                <a:solidFill>
                  <a:schemeClr val="tx2">
                    <a:lumMod val="75000"/>
                  </a:schemeClr>
                </a:solidFill>
              </a:rPr>
              <a:t>υποκατάστατα</a:t>
            </a:r>
            <a:r>
              <a:rPr lang="el-GR" sz="1600" dirty="0">
                <a:solidFill>
                  <a:schemeClr val="tx2">
                    <a:lumMod val="75000"/>
                  </a:schemeClr>
                </a:solidFill>
              </a:rPr>
              <a:t> είναι υψηλή τότε η κερδοφορία του κλάδου συρρικνώνεται.  Ο κλάδος πρέπει να κρατήσει αποστάσεις από τα υποκατάστατα μέσω της επίδοσης του προϊόντος, του μάρκετινγκ και άλλων μέσων.</a:t>
            </a:r>
          </a:p>
          <a:p>
            <a:pPr>
              <a:buNone/>
            </a:pPr>
            <a:endParaRPr lang="en-US" sz="1600" dirty="0">
              <a:solidFill>
                <a:schemeClr val="tx2">
                  <a:lumMod val="75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2529796" y="520091"/>
            <a:ext cx="6098663" cy="1067409"/>
          </a:xfrm>
        </p:spPr>
        <p:txBody>
          <a:bodyPr>
            <a:normAutofit/>
          </a:bodyPr>
          <a:lstStyle/>
          <a:p>
            <a:r>
              <a:rPr lang="el-GR" altLang="zh-CN">
                <a:cs typeface="Segoe UI" pitchFamily="18" charset="0"/>
              </a:rPr>
              <a:t>Στρατηγική Ανάλυση του Εξωτερικού Περιβάλλοντος</a:t>
            </a:r>
            <a:endParaRPr lang="en-US"/>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190500"/>
            <a:ext cx="2138628" cy="5532190"/>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655"/>
            <a:ext cx="1767505" cy="5711699"/>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2842876"/>
            <a:ext cx="823645" cy="428389"/>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65945" y="2904935"/>
            <a:ext cx="584825" cy="304271"/>
          </a:xfrm>
        </p:spPr>
        <p:txBody>
          <a:bodyPr>
            <a:normAutofit/>
          </a:bodyPr>
          <a:lstStyle/>
          <a:p>
            <a:pPr>
              <a:lnSpc>
                <a:spcPct val="90000"/>
              </a:lnSpc>
              <a:spcAft>
                <a:spcPts val="600"/>
              </a:spcAft>
            </a:pPr>
            <a:fld id="{53C4726A-630D-4CB4-B088-BAB00F4188E9}" type="slidenum">
              <a:rPr lang="el-GR" smtClean="0"/>
              <a:pPr>
                <a:lnSpc>
                  <a:spcPct val="90000"/>
                </a:lnSpc>
                <a:spcAft>
                  <a:spcPts val="600"/>
                </a:spcAft>
              </a:pPr>
              <a:t>21</a:t>
            </a:fld>
            <a:endParaRPr lang="el-GR"/>
          </a:p>
        </p:txBody>
      </p:sp>
      <p:sp>
        <p:nvSpPr>
          <p:cNvPr id="3" name="2 - Θέση περιεχομένου"/>
          <p:cNvSpPr>
            <a:spLocks noGrp="1"/>
          </p:cNvSpPr>
          <p:nvPr>
            <p:ph idx="1"/>
          </p:nvPr>
        </p:nvSpPr>
        <p:spPr>
          <a:xfrm>
            <a:off x="2463864" y="1693073"/>
            <a:ext cx="6098663" cy="3698334"/>
          </a:xfrm>
        </p:spPr>
        <p:txBody>
          <a:bodyPr>
            <a:normAutofit fontScale="85000" lnSpcReduction="20000"/>
          </a:bodyPr>
          <a:lstStyle/>
          <a:p>
            <a:pPr>
              <a:buNone/>
            </a:pPr>
            <a:r>
              <a:rPr lang="el-GR" sz="1700" dirty="0"/>
              <a:t>Απειλή από Υποκατάστατα</a:t>
            </a:r>
          </a:p>
          <a:p>
            <a:r>
              <a:rPr lang="el-GR" sz="1700" dirty="0"/>
              <a:t>Η απειλή από τα </a:t>
            </a:r>
            <a:r>
              <a:rPr lang="el-GR" sz="1700" b="1" dirty="0"/>
              <a:t>υποκατάστατα</a:t>
            </a:r>
            <a:r>
              <a:rPr lang="el-GR" sz="1700" dirty="0"/>
              <a:t> είναι </a:t>
            </a:r>
            <a:r>
              <a:rPr lang="el-GR" sz="1700" b="1" dirty="0"/>
              <a:t>υψηλή</a:t>
            </a:r>
            <a:r>
              <a:rPr lang="el-GR" sz="1700" dirty="0"/>
              <a:t> όταν: </a:t>
            </a:r>
          </a:p>
          <a:p>
            <a:pPr marL="365760" lvl="1">
              <a:buFont typeface="Courier New" panose="02070309020205020404" pitchFamily="49" charset="0"/>
              <a:buChar char="o"/>
            </a:pPr>
            <a:r>
              <a:rPr lang="el-GR" sz="1700" dirty="0"/>
              <a:t>η ποιότητα και η απόδοση τους είναι ή ίδια ή καλύτερη από τα προϊόντα της επιχείρησής. Οι τεχνολογικές εξελίξεις συμβάλλουν στη δημιουργία καλών υποκατάστατων.  </a:t>
            </a:r>
          </a:p>
          <a:p>
            <a:pPr marL="365760" lvl="1">
              <a:buFont typeface="Courier New" panose="02070309020205020404" pitchFamily="49" charset="0"/>
              <a:buChar char="o"/>
            </a:pPr>
            <a:r>
              <a:rPr lang="el-GR" sz="1700" dirty="0"/>
              <a:t>Αν οι τιμές των προϊόντων είναι υψηλότερες από αυτές των κοντινών υποκατάστατων, τότε οι πελάτες είναι πιθανό να στραφούν προς τα τελευταία. </a:t>
            </a:r>
          </a:p>
          <a:p>
            <a:pPr marL="365760" lvl="1">
              <a:buFont typeface="Courier New" panose="02070309020205020404" pitchFamily="49" charset="0"/>
              <a:buChar char="o"/>
            </a:pPr>
            <a:r>
              <a:rPr lang="el-GR" sz="1700" dirty="0"/>
              <a:t>Αν οι πελάτες είναι πρόθυμοι να δοκιμάσουν τα υποκατάστατα προϊόντα, τότε η απειλή από αυτά είναι περισσότερο έντονη. Η ροπή των πελατών προς τα </a:t>
            </a:r>
            <a:r>
              <a:rPr lang="el-GR" sz="1700" b="1" dirty="0"/>
              <a:t>υποκατάστατα</a:t>
            </a:r>
            <a:r>
              <a:rPr lang="el-GR" sz="1700" dirty="0"/>
              <a:t> προϊόντα είναι συνάρτηση του κόστους που γι’ αυτούς συνεπάγεται αυτή η αλλαγή (π.χ. κόστος αλλαγής της παραγωγικής τους διαδικασίας, κόστος επανεκπαίδευσης των εργαζομένων τους </a:t>
            </a:r>
            <a:r>
              <a:rPr lang="el-GR" sz="1700" dirty="0" err="1"/>
              <a:t>κλπ</a:t>
            </a:r>
            <a:r>
              <a:rPr lang="el-GR" sz="1700" dirty="0"/>
              <a:t>).  Όσο υψηλότερα είναι αυτά τα κόστη, τόσο λιγότερο πρόθυμοι είναι οι πελάτες/καταναλωτές μιας επιχείρησης να στραφούν προς </a:t>
            </a:r>
            <a:r>
              <a:rPr lang="el-GR" sz="1700" b="1" dirty="0"/>
              <a:t>υποκατάστατα</a:t>
            </a:r>
            <a:r>
              <a:rPr lang="el-GR" sz="1700" dirty="0"/>
              <a:t>. </a:t>
            </a:r>
          </a:p>
          <a:p>
            <a:pPr>
              <a:buNone/>
            </a:pPr>
            <a:endParaRPr lang="en-US" sz="17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dirty="0">
                <a:solidFill>
                  <a:schemeClr val="tx2">
                    <a:lumMod val="75000"/>
                  </a:schemeClr>
                </a:solidFill>
                <a:cs typeface="Segoe UI" pitchFamily="18" charset="0"/>
              </a:rPr>
              <a:t>Στρατηγική Ανάλυση του Εξωτερικού Περιβάλλοντος</a:t>
            </a:r>
            <a:endParaRPr lang="en-US" sz="2300" dirty="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22</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marL="0" indent="0">
              <a:buNone/>
            </a:pPr>
            <a:r>
              <a:rPr lang="el-GR" sz="1600" dirty="0">
                <a:solidFill>
                  <a:schemeClr val="tx2">
                    <a:lumMod val="75000"/>
                  </a:schemeClr>
                </a:solidFill>
              </a:rPr>
              <a:t>Ανταγωνισμός ανάμεσα στις υπάρχουσες επιχειρήσεις του κλάδου</a:t>
            </a:r>
          </a:p>
          <a:p>
            <a:r>
              <a:rPr lang="el-GR" sz="1600" dirty="0">
                <a:solidFill>
                  <a:schemeClr val="tx2">
                    <a:lumMod val="75000"/>
                  </a:schemeClr>
                </a:solidFill>
              </a:rPr>
              <a:t>Αυτός παίρνει πολλές γνωστές μορφές όπως οι εκπτώσεις, η εισαγωγή νέων προϊόντων, οι διαφημιστικές εκστρατείες, η καλύτερη εξυπηρέτηση. Ο έντονος </a:t>
            </a:r>
            <a:r>
              <a:rPr lang="el-GR" sz="1600" b="1" dirty="0">
                <a:solidFill>
                  <a:schemeClr val="tx2">
                    <a:lumMod val="75000"/>
                  </a:schemeClr>
                </a:solidFill>
              </a:rPr>
              <a:t>ανταγωνισμός</a:t>
            </a:r>
            <a:r>
              <a:rPr lang="el-GR" sz="1600" dirty="0">
                <a:solidFill>
                  <a:schemeClr val="tx2">
                    <a:lumMod val="75000"/>
                  </a:schemeClr>
                </a:solidFill>
              </a:rPr>
              <a:t> περιορίζει τα κέρδη του κλάδου. Ο βαθμός στον οποίο συμβαίνει αυτό εξαρτάται από την ένταση και τον τρόπο του </a:t>
            </a:r>
            <a:r>
              <a:rPr lang="el-GR" sz="1600" b="1" dirty="0">
                <a:solidFill>
                  <a:schemeClr val="tx2">
                    <a:lumMod val="75000"/>
                  </a:schemeClr>
                </a:solidFill>
              </a:rPr>
              <a:t>ανταγωνισμού</a:t>
            </a:r>
            <a:r>
              <a:rPr lang="el-GR" sz="1600" dirty="0">
                <a:solidFill>
                  <a:schemeClr val="tx2">
                    <a:lumMod val="75000"/>
                  </a:schemeClr>
                </a:solidFill>
              </a:rPr>
              <a:t> μεταξύ των επιχειρήσεων.</a:t>
            </a:r>
          </a:p>
          <a:p>
            <a:pPr>
              <a:buNone/>
            </a:pPr>
            <a:endParaRPr lang="en-US" sz="1600" dirty="0">
              <a:solidFill>
                <a:schemeClr val="tx2">
                  <a:lumMod val="7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2529796" y="520091"/>
            <a:ext cx="6098663" cy="1067409"/>
          </a:xfrm>
        </p:spPr>
        <p:txBody>
          <a:bodyPr>
            <a:normAutofit/>
          </a:bodyPr>
          <a:lstStyle/>
          <a:p>
            <a:r>
              <a:rPr lang="el-GR" altLang="zh-CN" dirty="0">
                <a:cs typeface="Segoe UI" pitchFamily="18" charset="0"/>
              </a:rPr>
              <a:t>Στρατηγική Ανάλυση του Εξωτερικού Περιβάλλοντος</a:t>
            </a:r>
            <a:endParaRPr lang="en-US" dirty="0"/>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190500"/>
            <a:ext cx="2138628" cy="5532190"/>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655"/>
            <a:ext cx="1767505" cy="5711699"/>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2842876"/>
            <a:ext cx="823645" cy="428389"/>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65945" y="2904935"/>
            <a:ext cx="584825" cy="304271"/>
          </a:xfrm>
        </p:spPr>
        <p:txBody>
          <a:bodyPr>
            <a:normAutofit/>
          </a:bodyPr>
          <a:lstStyle/>
          <a:p>
            <a:pPr>
              <a:lnSpc>
                <a:spcPct val="90000"/>
              </a:lnSpc>
              <a:spcAft>
                <a:spcPts val="600"/>
              </a:spcAft>
            </a:pPr>
            <a:fld id="{53C4726A-630D-4CB4-B088-BAB00F4188E9}" type="slidenum">
              <a:rPr lang="el-GR" smtClean="0"/>
              <a:pPr>
                <a:lnSpc>
                  <a:spcPct val="90000"/>
                </a:lnSpc>
                <a:spcAft>
                  <a:spcPts val="600"/>
                </a:spcAft>
              </a:pPr>
              <a:t>23</a:t>
            </a:fld>
            <a:endParaRPr lang="el-GR"/>
          </a:p>
        </p:txBody>
      </p:sp>
      <p:sp>
        <p:nvSpPr>
          <p:cNvPr id="3" name="2 - Θέση περιεχομένου"/>
          <p:cNvSpPr>
            <a:spLocks noGrp="1"/>
          </p:cNvSpPr>
          <p:nvPr>
            <p:ph idx="1"/>
          </p:nvPr>
        </p:nvSpPr>
        <p:spPr>
          <a:xfrm>
            <a:off x="2529796" y="1777999"/>
            <a:ext cx="6098663" cy="3722283"/>
          </a:xfrm>
        </p:spPr>
        <p:txBody>
          <a:bodyPr>
            <a:normAutofit fontScale="77500" lnSpcReduction="20000"/>
          </a:bodyPr>
          <a:lstStyle/>
          <a:p>
            <a:pPr marL="0" indent="0">
              <a:buNone/>
            </a:pPr>
            <a:r>
              <a:rPr lang="el-GR" sz="1700" dirty="0"/>
              <a:t>Ανταγωνισμός ανάμεσα στις υπάρχουσες επιχειρήσεις του κλάδου</a:t>
            </a:r>
          </a:p>
          <a:p>
            <a:r>
              <a:rPr lang="el-GR" sz="1700" dirty="0"/>
              <a:t>Η ένταση του </a:t>
            </a:r>
            <a:r>
              <a:rPr lang="el-GR" sz="1700" b="1" dirty="0"/>
              <a:t>ανταγωνισμού</a:t>
            </a:r>
            <a:r>
              <a:rPr lang="el-GR" sz="1700" dirty="0"/>
              <a:t> είναι μεγάλη όταν:</a:t>
            </a:r>
          </a:p>
          <a:p>
            <a:pPr lvl="1">
              <a:buFont typeface="Courier New" panose="02070309020205020404" pitchFamily="49" charset="0"/>
              <a:buChar char="o"/>
            </a:pPr>
            <a:r>
              <a:rPr lang="el-GR" sz="1700" b="1" dirty="0"/>
              <a:t>Οι ανταγωνιστές είναι πολλοί ή είναι παρόμοιοι σε μέγεθος και δύναμη</a:t>
            </a:r>
            <a:r>
              <a:rPr lang="el-GR" sz="1700" dirty="0"/>
              <a:t>. </a:t>
            </a:r>
          </a:p>
          <a:p>
            <a:pPr lvl="1">
              <a:buFont typeface="Courier New" panose="02070309020205020404" pitchFamily="49" charset="0"/>
              <a:buChar char="o"/>
            </a:pPr>
            <a:r>
              <a:rPr lang="el-GR" sz="1700" b="1" dirty="0"/>
              <a:t>Ο ρυθμός ανάπτυξης του κλάδου είναι αργός </a:t>
            </a:r>
            <a:r>
              <a:rPr lang="el-GR" sz="1700" dirty="0"/>
              <a:t>και επομένως θα δοθούν μάχες για το μερίδιο της αγοράς.</a:t>
            </a:r>
          </a:p>
          <a:p>
            <a:pPr lvl="1">
              <a:buFont typeface="Courier New" panose="02070309020205020404" pitchFamily="49" charset="0"/>
              <a:buChar char="o"/>
            </a:pPr>
            <a:r>
              <a:rPr lang="el-GR" sz="1700" b="1" dirty="0"/>
              <a:t>Όταν τα εμπόδια εξόδου είναι υψηλά</a:t>
            </a:r>
            <a:r>
              <a:rPr lang="el-GR" sz="1700" dirty="0"/>
              <a:t>. Πολλές φορές κοστίζει σε μία επιχείρηση περισσότερο να βγει από κάποιο κλάδο, παρά να μείνει σε αυτόν. Το κόστος μπορεί να είναι χρηματικό, ή και συναισθηματικό. Όταν υπάρχουν τέτοιου είδους εμπόδια μία επιχείρηση έχει σοβαρό λόγο να συνεχίσει να δραστηριοποιείται στον κλάδο έστω και αν τα κέρδη της μειώνονται.</a:t>
            </a:r>
          </a:p>
          <a:p>
            <a:pPr lvl="1">
              <a:buFont typeface="Courier New" panose="02070309020205020404" pitchFamily="49" charset="0"/>
              <a:buChar char="o"/>
            </a:pPr>
            <a:r>
              <a:rPr lang="el-GR" sz="1700" b="1" dirty="0"/>
              <a:t>Για να αποφύγουν τα υψηλά κόστη επιδιώκουν και πετυχαίνουν οικονομίες κλίμακας. </a:t>
            </a:r>
            <a:r>
              <a:rPr lang="el-GR" sz="1700" dirty="0"/>
              <a:t>Οι στρατηγικές επιλογές των επιχειρήσεων γίνονται πιο επιθετικές και καταλήγουν συνήθως σε πόλεμο τιμών. </a:t>
            </a:r>
          </a:p>
          <a:p>
            <a:pPr lvl="1">
              <a:buFont typeface="Courier New" panose="02070309020205020404" pitchFamily="49" charset="0"/>
              <a:buChar char="o"/>
            </a:pPr>
            <a:r>
              <a:rPr lang="el-GR" sz="1700" b="1" dirty="0"/>
              <a:t>Δεν υπάρχει διαφοροποίηση των προϊόντων του κλάδου</a:t>
            </a:r>
            <a:r>
              <a:rPr lang="el-GR" sz="1700" dirty="0"/>
              <a:t>.</a:t>
            </a:r>
          </a:p>
          <a:p>
            <a:pPr marL="0" indent="0">
              <a:buNone/>
            </a:pPr>
            <a:endParaRPr lang="en-US" sz="1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91272" y="79720"/>
            <a:ext cx="8452728" cy="1067408"/>
          </a:xfrm>
        </p:spPr>
        <p:txBody>
          <a:bodyPr>
            <a:normAutofit/>
          </a:bodyPr>
          <a:lstStyle/>
          <a:p>
            <a:r>
              <a:rPr lang="el-GR" altLang="zh-CN" sz="2400" dirty="0">
                <a:cs typeface="Segoe UI" pitchFamily="18" charset="0"/>
              </a:rPr>
              <a:t>Στρατηγική Ανάλυση του Εξωτερικού Περιβάλλοντος</a:t>
            </a:r>
            <a:endParaRPr lang="en-US" sz="2400" dirty="0"/>
          </a:p>
        </p:txBody>
      </p:sp>
      <p:graphicFrame>
        <p:nvGraphicFramePr>
          <p:cNvPr id="7" name="2 - Θέση περιεχομένου">
            <a:extLst>
              <a:ext uri="{FF2B5EF4-FFF2-40B4-BE49-F238E27FC236}">
                <a16:creationId xmlns:a16="http://schemas.microsoft.com/office/drawing/2014/main" id="{BEBE21F3-2405-7D19-26F9-4890C18FDE54}"/>
              </a:ext>
            </a:extLst>
          </p:cNvPr>
          <p:cNvGraphicFramePr>
            <a:graphicFrameLocks noGrp="1"/>
          </p:cNvGraphicFramePr>
          <p:nvPr>
            <p:ph idx="1"/>
            <p:extLst>
              <p:ext uri="{D42A27DB-BD31-4B8C-83A1-F6EECF244321}">
                <p14:modId xmlns:p14="http://schemas.microsoft.com/office/powerpoint/2010/main" val="453393474"/>
              </p:ext>
            </p:extLst>
          </p:nvPr>
        </p:nvGraphicFramePr>
        <p:xfrm>
          <a:off x="398860" y="1027384"/>
          <a:ext cx="8144052" cy="2100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 Θέση αριθμού διαφάνειας"/>
          <p:cNvSpPr>
            <a:spLocks noGrp="1"/>
          </p:cNvSpPr>
          <p:nvPr>
            <p:ph type="sldNum" sz="quarter" idx="12"/>
          </p:nvPr>
        </p:nvSpPr>
        <p:spPr/>
        <p:txBody>
          <a:bodyPr/>
          <a:lstStyle/>
          <a:p>
            <a:fld id="{53C4726A-630D-4CB4-B088-BAB00F4188E9}" type="slidenum">
              <a:rPr lang="el-GR" smtClean="0"/>
              <a:pPr/>
              <a:t>24</a:t>
            </a:fld>
            <a:endParaRPr lang="el-GR" dirty="0"/>
          </a:p>
        </p:txBody>
      </p:sp>
      <p:sp>
        <p:nvSpPr>
          <p:cNvPr id="5" name="7 - Έλλειψη"/>
          <p:cNvSpPr/>
          <p:nvPr/>
        </p:nvSpPr>
        <p:spPr>
          <a:xfrm>
            <a:off x="514102" y="3637584"/>
            <a:ext cx="8046734" cy="1872208"/>
          </a:xfrm>
          <a:prstGeom prst="round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l-GR" sz="2400" dirty="0"/>
              <a:t>Η </a:t>
            </a:r>
            <a:r>
              <a:rPr lang="el-GR" sz="2400" b="1" dirty="0"/>
              <a:t>διαδικασία της ανταγωνιστικής πληροφόρησης </a:t>
            </a:r>
          </a:p>
          <a:p>
            <a:pPr algn="ctr"/>
            <a:r>
              <a:rPr lang="el-GR" sz="2400" b="1" dirty="0"/>
              <a:t>(</a:t>
            </a:r>
            <a:r>
              <a:rPr lang="en-US" sz="2400" dirty="0"/>
              <a:t>Competitor Intelligence) </a:t>
            </a:r>
            <a:r>
              <a:rPr lang="el-GR" sz="2400" dirty="0"/>
              <a:t>διενεργείται είτε με θεμιτά μέσα (δημοσιεύματα στον τύπο, ετήσιες εκθέσεις, έρευνες αγοράς) είτε με αθέμιτα μέσα  (κατασκοπεία).</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2529796" y="520091"/>
            <a:ext cx="6098663" cy="1067409"/>
          </a:xfrm>
        </p:spPr>
        <p:txBody>
          <a:bodyPr>
            <a:normAutofit/>
          </a:bodyPr>
          <a:lstStyle/>
          <a:p>
            <a:r>
              <a:rPr lang="el-GR" altLang="zh-CN" dirty="0">
                <a:cs typeface="Segoe UI" pitchFamily="18" charset="0"/>
              </a:rPr>
              <a:t>Στρατηγική Ανάλυση του Εξωτερικού Περιβάλλοντος</a:t>
            </a:r>
            <a:endParaRPr lang="en-US" dirty="0"/>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190500"/>
            <a:ext cx="2138628" cy="5532190"/>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655"/>
            <a:ext cx="1767505" cy="5711699"/>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2842876"/>
            <a:ext cx="823645" cy="428389"/>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65945" y="2904935"/>
            <a:ext cx="584825" cy="304271"/>
          </a:xfrm>
        </p:spPr>
        <p:txBody>
          <a:bodyPr>
            <a:normAutofit/>
          </a:bodyPr>
          <a:lstStyle/>
          <a:p>
            <a:pPr>
              <a:lnSpc>
                <a:spcPct val="90000"/>
              </a:lnSpc>
              <a:spcAft>
                <a:spcPts val="600"/>
              </a:spcAft>
            </a:pPr>
            <a:fld id="{53C4726A-630D-4CB4-B088-BAB00F4188E9}" type="slidenum">
              <a:rPr lang="el-GR" smtClean="0"/>
              <a:pPr>
                <a:lnSpc>
                  <a:spcPct val="90000"/>
                </a:lnSpc>
                <a:spcAft>
                  <a:spcPts val="600"/>
                </a:spcAft>
              </a:pPr>
              <a:t>25</a:t>
            </a:fld>
            <a:endParaRPr lang="el-GR"/>
          </a:p>
        </p:txBody>
      </p:sp>
      <p:sp>
        <p:nvSpPr>
          <p:cNvPr id="3" name="2 - Θέση περιεχομένου"/>
          <p:cNvSpPr>
            <a:spLocks noGrp="1"/>
          </p:cNvSpPr>
          <p:nvPr>
            <p:ph idx="1"/>
          </p:nvPr>
        </p:nvSpPr>
        <p:spPr>
          <a:xfrm>
            <a:off x="2529796" y="1778000"/>
            <a:ext cx="6098663" cy="3148018"/>
          </a:xfrm>
        </p:spPr>
        <p:txBody>
          <a:bodyPr>
            <a:normAutofit fontScale="92500" lnSpcReduction="20000"/>
          </a:bodyPr>
          <a:lstStyle/>
          <a:p>
            <a:pPr>
              <a:buNone/>
            </a:pPr>
            <a:r>
              <a:rPr lang="el-GR" sz="1600" b="1" dirty="0"/>
              <a:t>Πρόβλεψη της αντίδρασης των ανταγωνιστών</a:t>
            </a:r>
            <a:endParaRPr lang="en-US" sz="1600" b="1" dirty="0"/>
          </a:p>
          <a:p>
            <a:r>
              <a:rPr lang="el-GR" sz="1600" b="1" u="sng" dirty="0"/>
              <a:t>Προσέγγιση στην πρόβλεψη αντίδρασης των ανταγωνιστών από </a:t>
            </a:r>
            <a:r>
              <a:rPr lang="en-US" sz="1600" b="1" u="sng" dirty="0"/>
              <a:t>Coyne &amp; Horn.</a:t>
            </a:r>
          </a:p>
          <a:p>
            <a:pPr lvl="1"/>
            <a:r>
              <a:rPr lang="en-US" sz="1600" dirty="0"/>
              <a:t>E</a:t>
            </a:r>
            <a:r>
              <a:rPr lang="el-GR" sz="1600" dirty="0"/>
              <a:t>ρωτήματα</a:t>
            </a:r>
            <a:r>
              <a:rPr lang="en-US" sz="1600" dirty="0"/>
              <a:t> </a:t>
            </a:r>
            <a:r>
              <a:rPr lang="el-GR" sz="1600" dirty="0"/>
              <a:t>που πρέπει να απαντηθούν από τα στελέχη της επιχείρησης πριν προβούν σε μία συγκεκριμένη ενέργεια</a:t>
            </a:r>
            <a:r>
              <a:rPr lang="en-US" sz="1600" dirty="0"/>
              <a:t>:</a:t>
            </a:r>
            <a:endParaRPr lang="el-GR" sz="1600" dirty="0"/>
          </a:p>
          <a:p>
            <a:pPr marL="274320" lvl="1" indent="-742950">
              <a:buFont typeface="+mj-lt"/>
              <a:buAutoNum type="arabicPeriod"/>
            </a:pPr>
            <a:r>
              <a:rPr lang="el-GR" sz="1600" dirty="0"/>
              <a:t>Θα αντιδράσει ο ανταγωνιστής</a:t>
            </a:r>
            <a:r>
              <a:rPr lang="en-US" sz="1600" dirty="0"/>
              <a:t>;</a:t>
            </a:r>
          </a:p>
          <a:p>
            <a:pPr marL="914400" lvl="2" indent="-742950">
              <a:buFont typeface="Wingdings" pitchFamily="2" charset="2"/>
              <a:buChar char="ü"/>
            </a:pPr>
            <a:r>
              <a:rPr lang="el-GR" sz="1200" dirty="0"/>
              <a:t>Θα δει/ αντιληφθεί καταρχήν ο ανταγωνιστής την κίνηση της εταιρείας</a:t>
            </a:r>
            <a:r>
              <a:rPr lang="en-US" sz="1200" dirty="0"/>
              <a:t>;</a:t>
            </a:r>
          </a:p>
          <a:p>
            <a:pPr marL="914400" lvl="2" indent="-742950">
              <a:buFont typeface="Wingdings" pitchFamily="2" charset="2"/>
              <a:buChar char="ü"/>
            </a:pPr>
            <a:r>
              <a:rPr lang="el-GR" sz="1200" dirty="0"/>
              <a:t>Θα θεωρήσει ότι απειλείται</a:t>
            </a:r>
            <a:r>
              <a:rPr lang="en-US" sz="1200" dirty="0"/>
              <a:t>;</a:t>
            </a:r>
          </a:p>
          <a:p>
            <a:pPr marL="914400" lvl="2" indent="-742950">
              <a:buFont typeface="Wingdings" pitchFamily="2" charset="2"/>
              <a:buChar char="ü"/>
            </a:pPr>
            <a:r>
              <a:rPr lang="el-GR" sz="1200" dirty="0"/>
              <a:t>Η ενδεχόμενη αντίδρασή του αποτελεί προτεραιότητα στα πλαίσια της στρατηγικής του</a:t>
            </a:r>
            <a:r>
              <a:rPr lang="en-US" sz="1200" dirty="0"/>
              <a:t>;</a:t>
            </a:r>
          </a:p>
          <a:p>
            <a:pPr marL="914400" lvl="2" indent="-742950">
              <a:buFont typeface="Wingdings" pitchFamily="2" charset="2"/>
              <a:buChar char="ü"/>
            </a:pPr>
            <a:r>
              <a:rPr lang="el-GR" sz="1200" dirty="0"/>
              <a:t>Ακόμα και αν θελήσει να αντιδράσει, θα είναι αποτελεσματική η αντίδρασή του</a:t>
            </a:r>
            <a:r>
              <a:rPr lang="en-US" sz="1200" dirty="0"/>
              <a:t>;</a:t>
            </a:r>
          </a:p>
          <a:p>
            <a:pPr>
              <a:buNone/>
            </a:pPr>
            <a:endParaRPr lang="en-US" sz="1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2529796" y="520091"/>
            <a:ext cx="6098663" cy="1067409"/>
          </a:xfrm>
        </p:spPr>
        <p:txBody>
          <a:bodyPr>
            <a:normAutofit/>
          </a:bodyPr>
          <a:lstStyle/>
          <a:p>
            <a:r>
              <a:rPr lang="el-GR" altLang="zh-CN" dirty="0">
                <a:cs typeface="Segoe UI" pitchFamily="18" charset="0"/>
              </a:rPr>
              <a:t>Στρατηγική Ανάλυση του Εξωτερικού Περιβάλλοντος</a:t>
            </a:r>
            <a:endParaRPr lang="en-US" dirty="0"/>
          </a:p>
        </p:txBody>
      </p:sp>
      <p:sp>
        <p:nvSpPr>
          <p:cNvPr id="11"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138637" cy="5715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 y="190500"/>
            <a:ext cx="2138628" cy="5532190"/>
            <a:chOff x="2487613" y="285750"/>
            <a:chExt cx="2428875" cy="5654676"/>
          </a:xfrm>
          <a:solidFill>
            <a:schemeClr val="tx2">
              <a:lumMod val="60000"/>
              <a:lumOff val="40000"/>
              <a:alpha val="40000"/>
            </a:schemeClr>
          </a:solidFill>
        </p:grpSpPr>
        <p:sp>
          <p:nvSpPr>
            <p:cNvPr id="14"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5"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412" y="-655"/>
            <a:ext cx="1767505" cy="5711699"/>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2842876"/>
            <a:ext cx="823645" cy="428389"/>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65945" y="2904935"/>
            <a:ext cx="584825" cy="304271"/>
          </a:xfrm>
        </p:spPr>
        <p:txBody>
          <a:bodyPr>
            <a:normAutofit/>
          </a:bodyPr>
          <a:lstStyle/>
          <a:p>
            <a:pPr>
              <a:lnSpc>
                <a:spcPct val="90000"/>
              </a:lnSpc>
              <a:spcAft>
                <a:spcPts val="600"/>
              </a:spcAft>
            </a:pPr>
            <a:fld id="{53C4726A-630D-4CB4-B088-BAB00F4188E9}" type="slidenum">
              <a:rPr lang="el-GR" smtClean="0"/>
              <a:pPr>
                <a:lnSpc>
                  <a:spcPct val="90000"/>
                </a:lnSpc>
                <a:spcAft>
                  <a:spcPts val="600"/>
                </a:spcAft>
              </a:pPr>
              <a:t>26</a:t>
            </a:fld>
            <a:endParaRPr lang="el-GR"/>
          </a:p>
        </p:txBody>
      </p:sp>
      <p:sp>
        <p:nvSpPr>
          <p:cNvPr id="3" name="2 - Θέση περιεχομένου"/>
          <p:cNvSpPr>
            <a:spLocks noGrp="1"/>
          </p:cNvSpPr>
          <p:nvPr>
            <p:ph idx="1"/>
          </p:nvPr>
        </p:nvSpPr>
        <p:spPr>
          <a:xfrm>
            <a:off x="2529796" y="1778000"/>
            <a:ext cx="6098663" cy="3148018"/>
          </a:xfrm>
        </p:spPr>
        <p:txBody>
          <a:bodyPr>
            <a:normAutofit/>
          </a:bodyPr>
          <a:lstStyle/>
          <a:p>
            <a:pPr>
              <a:buNone/>
            </a:pPr>
            <a:r>
              <a:rPr lang="el-GR" sz="1600" b="1" dirty="0"/>
              <a:t>Πρόβλεψη της αντίδρασης των ανταγωνιστών</a:t>
            </a:r>
            <a:endParaRPr lang="en-US" sz="1600" b="1" dirty="0"/>
          </a:p>
          <a:p>
            <a:pPr marL="171450" lvl="1" indent="0">
              <a:buNone/>
            </a:pPr>
            <a:r>
              <a:rPr lang="el-GR" sz="1600" dirty="0"/>
              <a:t>2. Πόσες και Ποιες επιλογές θα εξετάσει ο ανταγωνιστής</a:t>
            </a:r>
            <a:r>
              <a:rPr lang="en-US" sz="1600" dirty="0"/>
              <a:t>;</a:t>
            </a:r>
          </a:p>
          <a:p>
            <a:pPr marL="1371600" lvl="2" indent="-742950">
              <a:buFont typeface="Wingdings" pitchFamily="2" charset="2"/>
              <a:buChar char="ü"/>
            </a:pPr>
            <a:r>
              <a:rPr lang="en-US" sz="1200" dirty="0"/>
              <a:t>To 75% </a:t>
            </a:r>
            <a:r>
              <a:rPr lang="el-GR" sz="1200" dirty="0"/>
              <a:t>των επιχειρήσεων εξετάζουν συνολικά 2 ή 3 εναλλακτικές επιλογές.</a:t>
            </a:r>
            <a:endParaRPr lang="en-US" sz="1200" dirty="0"/>
          </a:p>
          <a:p>
            <a:pPr marL="171450" lvl="1" indent="0">
              <a:buNone/>
            </a:pPr>
            <a:r>
              <a:rPr lang="el-GR" sz="1600" dirty="0"/>
              <a:t>3. Ποια επιλογή είναι πιθανότερο να υιοθετήσει</a:t>
            </a:r>
            <a:r>
              <a:rPr lang="en-US" sz="1600" dirty="0"/>
              <a:t>;</a:t>
            </a:r>
            <a:endParaRPr lang="el-GR" sz="1600" dirty="0"/>
          </a:p>
          <a:p>
            <a:pPr marL="1371600" lvl="2" indent="-742950">
              <a:buFont typeface="Wingdings" pitchFamily="2" charset="2"/>
              <a:buChar char="ü"/>
            </a:pPr>
            <a:r>
              <a:rPr lang="el-GR" sz="1200" dirty="0"/>
              <a:t>Η πιθανότερη επιλογή είναι αυτή που είναι πιο αποτελεσματική συγκριτικά με τους στόχους και τις τεχνικές ανάλυσης που χρησιμοποιεί ο ανταγωνιστής</a:t>
            </a:r>
            <a:r>
              <a:rPr lang="en-US" sz="1200" dirty="0"/>
              <a:t> </a:t>
            </a:r>
            <a:r>
              <a:rPr lang="el-GR" sz="1200" dirty="0"/>
              <a:t>και ταυτόχρονα έχει </a:t>
            </a:r>
            <a:r>
              <a:rPr lang="el-GR" sz="1200" dirty="0" err="1"/>
              <a:t>γι</a:t>
            </a:r>
            <a:r>
              <a:rPr lang="el-GR" sz="1200" dirty="0"/>
              <a:t> αυτόν την πιο συμφέρουσα σχέση μεταξύ βραχυπρόθεσμου και μακροπρόθεσμου κόστους και προσπάθειας.</a:t>
            </a:r>
          </a:p>
          <a:p>
            <a:pPr>
              <a:buNone/>
            </a:pP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27</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fontScale="92500" lnSpcReduction="10000"/>
          </a:bodyPr>
          <a:lstStyle/>
          <a:p>
            <a:pPr>
              <a:buNone/>
            </a:pPr>
            <a:r>
              <a:rPr lang="el-GR" sz="1600" b="1" dirty="0">
                <a:solidFill>
                  <a:schemeClr val="tx2">
                    <a:lumMod val="75000"/>
                  </a:schemeClr>
                </a:solidFill>
              </a:rPr>
              <a:t>Συμφωνίες μεταξύ των ανταγωνιστών</a:t>
            </a:r>
            <a:endParaRPr lang="en-US" sz="1600" b="1" dirty="0">
              <a:solidFill>
                <a:schemeClr val="tx2">
                  <a:lumMod val="75000"/>
                </a:schemeClr>
              </a:solidFill>
            </a:endParaRPr>
          </a:p>
          <a:p>
            <a:pPr marL="274320" lvl="1"/>
            <a:r>
              <a:rPr lang="el-GR" sz="1600" dirty="0">
                <a:solidFill>
                  <a:schemeClr val="tx2">
                    <a:lumMod val="75000"/>
                  </a:schemeClr>
                </a:solidFill>
              </a:rPr>
              <a:t>Πολλές φορές οι </a:t>
            </a:r>
            <a:r>
              <a:rPr lang="el-GR" sz="1600" b="1" dirty="0">
                <a:solidFill>
                  <a:schemeClr val="tx2">
                    <a:lumMod val="75000"/>
                  </a:schemeClr>
                </a:solidFill>
              </a:rPr>
              <a:t>ανταγωνιστές</a:t>
            </a:r>
            <a:r>
              <a:rPr lang="el-GR" sz="1600" dirty="0">
                <a:solidFill>
                  <a:schemeClr val="tx2">
                    <a:lumMod val="75000"/>
                  </a:schemeClr>
                </a:solidFill>
              </a:rPr>
              <a:t> οδηγούνται σε μεταξύ τους </a:t>
            </a:r>
            <a:r>
              <a:rPr lang="el-GR" sz="1600" b="1" dirty="0">
                <a:solidFill>
                  <a:schemeClr val="tx2">
                    <a:lumMod val="75000"/>
                  </a:schemeClr>
                </a:solidFill>
              </a:rPr>
              <a:t>συμφωνίες</a:t>
            </a:r>
            <a:r>
              <a:rPr lang="el-GR" sz="1600" dirty="0">
                <a:solidFill>
                  <a:schemeClr val="tx2">
                    <a:lumMod val="75000"/>
                  </a:schemeClr>
                </a:solidFill>
              </a:rPr>
              <a:t> που «νοθεύουν» τον ανταγωνισμό. Καθώς και οι τάσεις μεγέθυνσης των επιχειρήσεων έχουν οδηγήσει πολλούς κλάδους σε </a:t>
            </a:r>
            <a:r>
              <a:rPr lang="el-GR" sz="1600" dirty="0" err="1">
                <a:solidFill>
                  <a:schemeClr val="tx2">
                    <a:lumMod val="75000"/>
                  </a:schemeClr>
                </a:solidFill>
              </a:rPr>
              <a:t>ολιγοπωλιακές</a:t>
            </a:r>
            <a:r>
              <a:rPr lang="el-GR" sz="1600" dirty="0">
                <a:solidFill>
                  <a:schemeClr val="tx2">
                    <a:lumMod val="75000"/>
                  </a:schemeClr>
                </a:solidFill>
              </a:rPr>
              <a:t> καταστάσεις. </a:t>
            </a:r>
          </a:p>
          <a:p>
            <a:pPr marL="274320" lvl="1"/>
            <a:r>
              <a:rPr lang="el-GR" sz="1600" dirty="0">
                <a:solidFill>
                  <a:schemeClr val="tx2">
                    <a:lumMod val="75000"/>
                  </a:schemeClr>
                </a:solidFill>
              </a:rPr>
              <a:t>Όταν ακολουθούνται αυτές οι πρακτικές οι καταναλωτές βρίσκονται αντιμέτωποι με «καρτέλ». Στην Ελλάδα πολλοί  κλάδοι έχουν βρεθεί στο «στόχαστρο» της Επιτροπής Ανταγωνισμού για το ενδεχόμενο της μεταξύ τους συνεννόησης στις τιμές που είναι υψηλότερες των μέσων ευρωπαϊκών τιμών. Σε τέτοιες πρακτικές βασίζεται η συνεχιζόμενη αύξηση των τιμών πολλών καταναλωτικών προϊόντων ενώ η κρίση έχει συρρικνώσει το εισόδημα του μέσου νοικοκυριού. Το τίμημα πληρώνεται από τους καταναλωτές.</a:t>
            </a:r>
          </a:p>
          <a:p>
            <a:pPr>
              <a:buNone/>
            </a:pPr>
            <a:endParaRPr lang="en-US" sz="1600" dirty="0">
              <a:solidFill>
                <a:schemeClr val="tx2">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28</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Παράγοντες όχι Δυνάμεις του Κλάδου</a:t>
            </a:r>
            <a:endParaRPr lang="en-US" sz="1600" dirty="0">
              <a:solidFill>
                <a:schemeClr val="tx2">
                  <a:lumMod val="75000"/>
                </a:schemeClr>
              </a:solidFill>
            </a:endParaRPr>
          </a:p>
          <a:p>
            <a:r>
              <a:rPr lang="el-GR" sz="1600" b="1" dirty="0">
                <a:solidFill>
                  <a:schemeClr val="tx2">
                    <a:lumMod val="75000"/>
                  </a:schemeClr>
                </a:solidFill>
              </a:rPr>
              <a:t>Ο ρυθμός ανάπτυξης του κλάδου: </a:t>
            </a:r>
          </a:p>
          <a:p>
            <a:pPr lvl="1">
              <a:buFont typeface="Courier New" panose="02070309020205020404" pitchFamily="49" charset="0"/>
              <a:buChar char="o"/>
            </a:pPr>
            <a:r>
              <a:rPr lang="el-GR" sz="1600" dirty="0">
                <a:solidFill>
                  <a:schemeClr val="tx2">
                    <a:lumMod val="75000"/>
                  </a:schemeClr>
                </a:solidFill>
              </a:rPr>
              <a:t>Είναι λάθος να θεωρείται ένας κλάδος ελκυστικός επειδή αναπτύσσεται ταχύτατα. Σε αυτόν και οι προμηθευτές μπορεί να έχουν ισχυρή θέση και λίγα εμπόδια εισόδου να υπάρχουν και οι πελάτες να είναι ισχυροί. Π.χ. παρόλο που ο κλάδος των υπολογιστών εμφανίζει υψηλό ρυθμό ανάπτυξης  σημειώνει χαμηλή κερδοφορία.</a:t>
            </a:r>
          </a:p>
          <a:p>
            <a:pPr>
              <a:buNone/>
            </a:pPr>
            <a:endParaRPr lang="en-US" sz="1600" dirty="0">
              <a:solidFill>
                <a:schemeClr val="tx2">
                  <a:lumMod val="75000"/>
                </a:schemeClr>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29</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a:buNone/>
            </a:pPr>
            <a:r>
              <a:rPr lang="el-GR" sz="1600" dirty="0">
                <a:solidFill>
                  <a:schemeClr val="tx2">
                    <a:lumMod val="75000"/>
                  </a:schemeClr>
                </a:solidFill>
              </a:rPr>
              <a:t>Παράγοντες όχι Δυνάμεις του Κλάδου</a:t>
            </a:r>
            <a:endParaRPr lang="en-US" sz="1600" dirty="0">
              <a:solidFill>
                <a:schemeClr val="tx2">
                  <a:lumMod val="75000"/>
                </a:schemeClr>
              </a:solidFill>
            </a:endParaRPr>
          </a:p>
          <a:p>
            <a:r>
              <a:rPr lang="el-GR" sz="1600" b="1" dirty="0">
                <a:solidFill>
                  <a:schemeClr val="tx2">
                    <a:lumMod val="75000"/>
                  </a:schemeClr>
                </a:solidFill>
              </a:rPr>
              <a:t>Τεχνολογία και καινοτομία: </a:t>
            </a:r>
          </a:p>
          <a:p>
            <a:pPr lvl="1">
              <a:buFont typeface="Courier New" panose="02070309020205020404" pitchFamily="49" charset="0"/>
              <a:buChar char="o"/>
            </a:pPr>
            <a:r>
              <a:rPr lang="el-GR" sz="1600" dirty="0">
                <a:solidFill>
                  <a:schemeClr val="tx2">
                    <a:lumMod val="75000"/>
                  </a:schemeClr>
                </a:solidFill>
              </a:rPr>
              <a:t>Από μόνες τους δεν είναι ικανές να κάνουν ελκυστικό έναν κλάδο. Γι' αυτό παρατηρείται το φαινόμενο, κλάδοι χαμηλής εντάσεως τεχνολογίας με αγοραστές που κινούνται βάσει των τιμών, με υψηλά κόστη ανταλλαγής ή πολλά εμπόδια εισόδου είναι πιο κερδοφόροι</a:t>
            </a:r>
            <a:r>
              <a:rPr lang="en-US" sz="1600" dirty="0">
                <a:solidFill>
                  <a:schemeClr val="tx2">
                    <a:lumMod val="75000"/>
                  </a:schemeClr>
                </a:solidFill>
              </a:rPr>
              <a:t>.</a:t>
            </a:r>
          </a:p>
          <a:p>
            <a:pPr>
              <a:buNone/>
            </a:pPr>
            <a:endParaRPr lang="en-US" sz="1600"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3</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lnSpcReduction="10000"/>
          </a:bodyPr>
          <a:lstStyle/>
          <a:p>
            <a:pPr>
              <a:buNone/>
            </a:pPr>
            <a:r>
              <a:rPr lang="el-GR" sz="1600" dirty="0">
                <a:solidFill>
                  <a:schemeClr val="tx2">
                    <a:lumMod val="75000"/>
                  </a:schemeClr>
                </a:solidFill>
              </a:rPr>
              <a:t>Το μοντέλο των πέντε δυνάμεων του </a:t>
            </a:r>
            <a:r>
              <a:rPr lang="en-US" sz="1600" dirty="0">
                <a:solidFill>
                  <a:schemeClr val="tx2">
                    <a:lumMod val="75000"/>
                  </a:schemeClr>
                </a:solidFill>
              </a:rPr>
              <a:t>Porter</a:t>
            </a:r>
            <a:endParaRPr lang="el-GR" sz="1600" dirty="0">
              <a:solidFill>
                <a:schemeClr val="tx2">
                  <a:lumMod val="75000"/>
                </a:schemeClr>
              </a:solidFill>
            </a:endParaRPr>
          </a:p>
          <a:p>
            <a:r>
              <a:rPr lang="el-GR" sz="1600" dirty="0">
                <a:solidFill>
                  <a:schemeClr val="tx2">
                    <a:lumMod val="75000"/>
                  </a:schemeClr>
                </a:solidFill>
              </a:rPr>
              <a:t>Οι </a:t>
            </a:r>
            <a:r>
              <a:rPr lang="el-GR" sz="1600" b="1" dirty="0">
                <a:solidFill>
                  <a:schemeClr val="tx2">
                    <a:lumMod val="75000"/>
                  </a:schemeClr>
                </a:solidFill>
              </a:rPr>
              <a:t>τέσσερις στόχοι </a:t>
            </a:r>
            <a:r>
              <a:rPr lang="el-GR" sz="1600" dirty="0">
                <a:solidFill>
                  <a:schemeClr val="tx2">
                    <a:lumMod val="75000"/>
                  </a:schemeClr>
                </a:solidFill>
              </a:rPr>
              <a:t>του εν λόγω μοντέλου είναι:</a:t>
            </a:r>
          </a:p>
          <a:p>
            <a:pPr marL="800100" lvl="1" indent="-342900">
              <a:buFont typeface="+mj-lt"/>
              <a:buAutoNum type="arabicPeriod"/>
            </a:pPr>
            <a:r>
              <a:rPr lang="el-GR" sz="1600" dirty="0">
                <a:solidFill>
                  <a:schemeClr val="tx2">
                    <a:lumMod val="75000"/>
                  </a:schemeClr>
                </a:solidFill>
              </a:rPr>
              <a:t>Ο προσδιορισμός των παραγόντων που διαμορφώνουν το χαρακτήρα του ανταγωνισμού στον κλάδο</a:t>
            </a:r>
          </a:p>
          <a:p>
            <a:pPr marL="800100" lvl="1" indent="-342900">
              <a:buFont typeface="+mj-lt"/>
              <a:buAutoNum type="arabicPeriod"/>
            </a:pPr>
            <a:r>
              <a:rPr lang="el-GR" sz="1600" dirty="0">
                <a:solidFill>
                  <a:schemeClr val="tx2">
                    <a:lumMod val="75000"/>
                  </a:schemeClr>
                </a:solidFill>
              </a:rPr>
              <a:t>Η αξιολόγηση και η διαχείριση της μακροχρόνιας ελκυστικότητας ενός κλάδου</a:t>
            </a:r>
          </a:p>
          <a:p>
            <a:pPr marL="800100" lvl="1" indent="-342900">
              <a:buFont typeface="+mj-lt"/>
              <a:buAutoNum type="arabicPeriod"/>
            </a:pPr>
            <a:r>
              <a:rPr lang="el-GR" sz="1600" dirty="0">
                <a:solidFill>
                  <a:schemeClr val="tx2">
                    <a:lumMod val="75000"/>
                  </a:schemeClr>
                </a:solidFill>
              </a:rPr>
              <a:t>Η αξιολόγηση  της δομικής ελκυστικότητας του </a:t>
            </a:r>
            <a:r>
              <a:rPr lang="el-GR" sz="1600" dirty="0" err="1">
                <a:solidFill>
                  <a:schemeClr val="tx2">
                    <a:lumMod val="75000"/>
                  </a:schemeClr>
                </a:solidFill>
              </a:rPr>
              <a:t>υπο</a:t>
            </a:r>
            <a:r>
              <a:rPr lang="el-GR" sz="1600" dirty="0">
                <a:solidFill>
                  <a:schemeClr val="tx2">
                    <a:lumMod val="75000"/>
                  </a:schemeClr>
                </a:solidFill>
              </a:rPr>
              <a:t> ανάλυση κλάδου</a:t>
            </a:r>
          </a:p>
          <a:p>
            <a:pPr marL="800100" lvl="1" indent="-342900">
              <a:buFont typeface="+mj-lt"/>
              <a:buAutoNum type="arabicPeriod"/>
            </a:pPr>
            <a:r>
              <a:rPr lang="el-GR" sz="1600" dirty="0">
                <a:solidFill>
                  <a:schemeClr val="tx2">
                    <a:lumMod val="75000"/>
                  </a:schemeClr>
                </a:solidFill>
              </a:rPr>
              <a:t>Η εξήγηση της σχέσης μεταξύ των πέντε δυνάμεων που επηρεάζουν την απόδοση του κλάδου</a:t>
            </a:r>
          </a:p>
          <a:p>
            <a:pPr>
              <a:buNone/>
            </a:pPr>
            <a:endParaRPr lang="en-US" sz="1600" dirty="0">
              <a:solidFill>
                <a:schemeClr val="tx2">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30</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fontScale="92500" lnSpcReduction="20000"/>
          </a:bodyPr>
          <a:lstStyle/>
          <a:p>
            <a:pPr>
              <a:buNone/>
            </a:pPr>
            <a:r>
              <a:rPr lang="el-GR" sz="1600" dirty="0">
                <a:solidFill>
                  <a:schemeClr val="tx2">
                    <a:lumMod val="75000"/>
                  </a:schemeClr>
                </a:solidFill>
              </a:rPr>
              <a:t>Παράγοντες όχι Δυνάμεις του Κλάδου</a:t>
            </a:r>
            <a:endParaRPr lang="en-US" sz="1600" dirty="0">
              <a:solidFill>
                <a:schemeClr val="tx2">
                  <a:lumMod val="75000"/>
                </a:schemeClr>
              </a:solidFill>
            </a:endParaRPr>
          </a:p>
          <a:p>
            <a:r>
              <a:rPr lang="el-GR" sz="1600" b="1" dirty="0">
                <a:solidFill>
                  <a:schemeClr val="tx2">
                    <a:lumMod val="75000"/>
                  </a:schemeClr>
                </a:solidFill>
              </a:rPr>
              <a:t>Συμπληρωματικά προϊόντα και υπηρεσίες:</a:t>
            </a:r>
          </a:p>
          <a:p>
            <a:pPr lvl="1">
              <a:buFont typeface="Courier New" panose="02070309020205020404" pitchFamily="49" charset="0"/>
              <a:buChar char="o"/>
            </a:pPr>
            <a:r>
              <a:rPr lang="el-GR" sz="1600" dirty="0">
                <a:solidFill>
                  <a:schemeClr val="tx2">
                    <a:lumMod val="75000"/>
                  </a:schemeClr>
                </a:solidFill>
              </a:rPr>
              <a:t>Δύο</a:t>
            </a:r>
            <a:r>
              <a:rPr lang="en-US" sz="1600" dirty="0">
                <a:solidFill>
                  <a:schemeClr val="tx2">
                    <a:lumMod val="75000"/>
                  </a:schemeClr>
                </a:solidFill>
              </a:rPr>
              <a:t> </a:t>
            </a:r>
            <a:r>
              <a:rPr lang="el-GR" sz="1600" dirty="0">
                <a:solidFill>
                  <a:schemeClr val="tx2">
                    <a:lumMod val="75000"/>
                  </a:schemeClr>
                </a:solidFill>
              </a:rPr>
              <a:t>ή περισσότερα προϊόντα είναι </a:t>
            </a:r>
            <a:r>
              <a:rPr lang="el-GR" sz="1600" b="1" dirty="0">
                <a:solidFill>
                  <a:schemeClr val="tx2">
                    <a:lumMod val="75000"/>
                  </a:schemeClr>
                </a:solidFill>
              </a:rPr>
              <a:t>συμπληρωματικά</a:t>
            </a:r>
            <a:r>
              <a:rPr lang="el-GR" sz="1600" dirty="0">
                <a:solidFill>
                  <a:schemeClr val="tx2">
                    <a:lumMod val="75000"/>
                  </a:schemeClr>
                </a:solidFill>
              </a:rPr>
              <a:t> όταν το ένα χρειάζεται το άλλο για να λειτουργήσει ή απλώς να λειτουργήσει καλύτερα. Π.χ. Αυτοκίνητο και Βενζίνη</a:t>
            </a:r>
            <a:r>
              <a:rPr lang="en-US" sz="1600" dirty="0">
                <a:solidFill>
                  <a:schemeClr val="tx2">
                    <a:lumMod val="75000"/>
                  </a:schemeClr>
                </a:solidFill>
              </a:rPr>
              <a:t>, </a:t>
            </a:r>
            <a:r>
              <a:rPr lang="el-GR" sz="1600" dirty="0">
                <a:solidFill>
                  <a:schemeClr val="tx2">
                    <a:lumMod val="75000"/>
                  </a:schemeClr>
                </a:solidFill>
              </a:rPr>
              <a:t>το </a:t>
            </a:r>
            <a:r>
              <a:rPr lang="en-US" sz="1600" dirty="0">
                <a:solidFill>
                  <a:schemeClr val="tx2">
                    <a:lumMod val="75000"/>
                  </a:schemeClr>
                </a:solidFill>
              </a:rPr>
              <a:t>CD-player </a:t>
            </a:r>
            <a:r>
              <a:rPr lang="el-GR" sz="1600" dirty="0">
                <a:solidFill>
                  <a:schemeClr val="tx2">
                    <a:lumMod val="75000"/>
                  </a:schemeClr>
                </a:solidFill>
              </a:rPr>
              <a:t>και το </a:t>
            </a:r>
            <a:r>
              <a:rPr lang="en-US" sz="1600" dirty="0">
                <a:solidFill>
                  <a:schemeClr val="tx2">
                    <a:lumMod val="75000"/>
                  </a:schemeClr>
                </a:solidFill>
              </a:rPr>
              <a:t>CD, </a:t>
            </a:r>
            <a:r>
              <a:rPr lang="el-GR" sz="1600" dirty="0">
                <a:solidFill>
                  <a:schemeClr val="tx2">
                    <a:lumMod val="75000"/>
                  </a:schemeClr>
                </a:solidFill>
              </a:rPr>
              <a:t>ο προσωπικός Υπολογιστής και το λογισμικό του. Τα τελευταία χρόνια οι ερευνητές της στρατηγικής έχουν αναδείξει το ρόλο των συμπληρωματικών αγαθών ιδίως στις βιομηχανίες υψηλής τεχνολογίας. Μπορεί να είναι σημαντικά όταν επηρεάζουν τη συνολική ζήτηση για το προϊόν μιας βιομηχανίας. Ο </a:t>
            </a:r>
            <a:r>
              <a:rPr lang="en-US" sz="1600" dirty="0">
                <a:solidFill>
                  <a:schemeClr val="tx2">
                    <a:lumMod val="75000"/>
                  </a:schemeClr>
                </a:solidFill>
              </a:rPr>
              <a:t>Porter </a:t>
            </a:r>
            <a:r>
              <a:rPr lang="el-GR" sz="1600" dirty="0">
                <a:solidFill>
                  <a:schemeClr val="tx2">
                    <a:lumMod val="75000"/>
                  </a:schemeClr>
                </a:solidFill>
              </a:rPr>
              <a:t>σε αντίθεση με άλλους του χώρου δεν τα θεωρεί την έκτη δύναμη που καθορίζει την κερδοφορία του κλάδου καθώς επιδρούν στην κερδοφορία έμμεσα δηλαδή μέσω του τρόπου που επηρεάζουν τις πέντε δυνάμεις.</a:t>
            </a:r>
          </a:p>
          <a:p>
            <a:pPr>
              <a:buNone/>
            </a:pPr>
            <a:endParaRPr lang="en-US" sz="1600" dirty="0">
              <a:solidFill>
                <a:schemeClr val="tx2">
                  <a:lumMod val="75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31</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lnSpcReduction="10000"/>
          </a:bodyPr>
          <a:lstStyle/>
          <a:p>
            <a:pPr marL="0" indent="0">
              <a:buNone/>
            </a:pPr>
            <a:r>
              <a:rPr lang="el-GR" sz="1600" dirty="0">
                <a:solidFill>
                  <a:schemeClr val="tx2">
                    <a:lumMod val="75000"/>
                  </a:schemeClr>
                </a:solidFill>
              </a:rPr>
              <a:t>Το μοντέλο των πέντε δυνάμεων και ο εταιρικός σχεδιασμός</a:t>
            </a:r>
            <a:endParaRPr lang="en-US" sz="1600" dirty="0">
              <a:solidFill>
                <a:schemeClr val="tx2">
                  <a:lumMod val="75000"/>
                </a:schemeClr>
              </a:solidFill>
            </a:endParaRPr>
          </a:p>
          <a:p>
            <a:r>
              <a:rPr lang="el-GR" sz="1600" b="1" dirty="0">
                <a:solidFill>
                  <a:schemeClr val="tx2">
                    <a:lumMod val="75000"/>
                  </a:schemeClr>
                </a:solidFill>
              </a:rPr>
              <a:t>Στατική ανάλυση</a:t>
            </a:r>
          </a:p>
          <a:p>
            <a:pPr lvl="1">
              <a:buFont typeface="Courier New" panose="02070309020205020404" pitchFamily="49" charset="0"/>
              <a:buChar char="o"/>
            </a:pPr>
            <a:r>
              <a:rPr lang="el-GR" sz="1600" dirty="0">
                <a:solidFill>
                  <a:schemeClr val="tx2">
                    <a:lumMod val="75000"/>
                  </a:schemeClr>
                </a:solidFill>
              </a:rPr>
              <a:t>Το </a:t>
            </a:r>
            <a:r>
              <a:rPr lang="el-GR" sz="1600" b="1" dirty="0">
                <a:solidFill>
                  <a:schemeClr val="tx2">
                    <a:lumMod val="75000"/>
                  </a:schemeClr>
                </a:solidFill>
              </a:rPr>
              <a:t>μοντέλο των πέντε δυνάμεων</a:t>
            </a:r>
            <a:r>
              <a:rPr lang="el-GR" sz="1600" dirty="0">
                <a:solidFill>
                  <a:schemeClr val="tx2">
                    <a:lumMod val="75000"/>
                  </a:schemeClr>
                </a:solidFill>
              </a:rPr>
              <a:t>, εκτός από ότι προσδιορίζει το βαθμό ελκυστικότητας του κλάδου και την κερδοφορία του, μπορεί να χρησιμοποιηθεί για τη σύγκριση της επιρροής των ανταγωνιστικών δυνάμεων τόσο στην ίδια την εταιρεία όσο και στους ανταγωνιστές της. Οι ανταγωνιστές μπορεί να  επιλέξουν να αντιδράσουν με διαφορετικό τρόπο λόγω των διαφορετικών πόρων και ικανοτήτων που διαθέτουν, γεγονός θα επηρεάσει τη δομή όλου του κλάδου.</a:t>
            </a:r>
          </a:p>
          <a:p>
            <a:pPr marL="0" indent="0">
              <a:buNone/>
            </a:pPr>
            <a:endParaRPr lang="en-US" sz="1600" dirty="0">
              <a:solidFill>
                <a:schemeClr val="tx2">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416" y="883226"/>
            <a:ext cx="2259162" cy="4042791"/>
          </a:xfrm>
        </p:spPr>
        <p:txBody>
          <a:bodyPr>
            <a:normAutofit/>
          </a:bodyPr>
          <a:lstStyle/>
          <a:p>
            <a:r>
              <a:rPr lang="el-GR" altLang="zh-CN" sz="2100">
                <a:cs typeface="Segoe UI" pitchFamily="18" charset="0"/>
              </a:rPr>
              <a:t>Στρατηγική Ανάλυση του Εξωτερικού Περιβάλλοντος</a:t>
            </a:r>
            <a:endParaRPr lang="en-US" sz="2100"/>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957669"/>
            <a:ext cx="823645" cy="428388"/>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141411" y="1019728"/>
            <a:ext cx="447664" cy="304271"/>
          </a:xfrm>
        </p:spPr>
        <p:txBody>
          <a:bodyPr>
            <a:normAutofit/>
          </a:bodyPr>
          <a:lstStyle/>
          <a:p>
            <a:pPr>
              <a:lnSpc>
                <a:spcPct val="90000"/>
              </a:lnSpc>
              <a:spcAft>
                <a:spcPts val="600"/>
              </a:spcAft>
            </a:pPr>
            <a:fld id="{53C4726A-630D-4CB4-B088-BAB00F4188E9}" type="slidenum">
              <a:rPr lang="el-GR">
                <a:solidFill>
                  <a:srgbClr val="FFFFFF"/>
                </a:solidFill>
              </a:rPr>
              <a:pPr>
                <a:lnSpc>
                  <a:spcPct val="90000"/>
                </a:lnSpc>
                <a:spcAft>
                  <a:spcPts val="600"/>
                </a:spcAft>
              </a:pPr>
              <a:t>32</a:t>
            </a:fld>
            <a:endParaRPr lang="el-GR">
              <a:solidFill>
                <a:srgbClr val="FFFFFF"/>
              </a:solidFill>
            </a:endParaRPr>
          </a:p>
        </p:txBody>
      </p:sp>
      <p:sp>
        <p:nvSpPr>
          <p:cNvPr id="3" name="2 - Θέση περιεχομένου"/>
          <p:cNvSpPr>
            <a:spLocks noGrp="1"/>
          </p:cNvSpPr>
          <p:nvPr>
            <p:ph idx="1"/>
          </p:nvPr>
        </p:nvSpPr>
        <p:spPr>
          <a:xfrm>
            <a:off x="3765072" y="193204"/>
            <a:ext cx="5055400" cy="5040560"/>
          </a:xfrm>
        </p:spPr>
        <p:txBody>
          <a:bodyPr>
            <a:normAutofit lnSpcReduction="10000"/>
          </a:bodyPr>
          <a:lstStyle/>
          <a:p>
            <a:pPr marL="0" indent="0">
              <a:buNone/>
            </a:pPr>
            <a:r>
              <a:rPr lang="el-GR" sz="1600" dirty="0"/>
              <a:t>Το μοντέλο των πέντε δυνάμεων και ο εταιρικός σχεδιασμός</a:t>
            </a:r>
            <a:endParaRPr lang="en-US" sz="1600" dirty="0"/>
          </a:p>
          <a:p>
            <a:r>
              <a:rPr lang="el-GR" sz="1600" b="1" dirty="0"/>
              <a:t>Δυναμική ανάλυση</a:t>
            </a:r>
          </a:p>
          <a:p>
            <a:pPr lvl="1">
              <a:buFont typeface="Courier New" panose="02070309020205020404" pitchFamily="49" charset="0"/>
              <a:buChar char="o"/>
            </a:pPr>
            <a:r>
              <a:rPr lang="el-GR" sz="1600" dirty="0"/>
              <a:t>Σε συνδυασμό με μία ανάλυση </a:t>
            </a:r>
            <a:r>
              <a:rPr lang="en-US" sz="1600" dirty="0"/>
              <a:t>PEST</a:t>
            </a:r>
            <a:r>
              <a:rPr lang="el-GR" sz="1600" dirty="0"/>
              <a:t> μπορεί να προβλέψει τη μελλοντική ελκυστικότητα του κλάδου. Οι προσδοκώμενες πολιτικές, οικονομικές , κοινωνικές και τεχνολογικές αλλαγές μπορεί να επηρεάσουν τις πέντε ανταγωνιστικές δυνάμεις του μοντέλου και να επιφέρουν αλλαγές στον κλάδο.</a:t>
            </a:r>
          </a:p>
          <a:p>
            <a:r>
              <a:rPr lang="el-GR" sz="1600" b="1" dirty="0"/>
              <a:t>Ανάλυση βάσει επιλογών</a:t>
            </a:r>
          </a:p>
          <a:p>
            <a:pPr lvl="1">
              <a:buFont typeface="Courier New" panose="02070309020205020404" pitchFamily="49" charset="0"/>
              <a:buChar char="o"/>
            </a:pPr>
            <a:r>
              <a:rPr lang="el-GR" sz="1600" dirty="0"/>
              <a:t>Διαθέτοντας τη γνώση σχετικά με την ένταση και τη δύναμη των ανταγωνιστικών δυνάμεων, οι εταιρείες αναπτύσσουν επιλογές που τους βοηθάνε να βελτιώσουν την ανταγωνιστική τους θέση. Το αποτέλεσμα μπορεί να είναι μία </a:t>
            </a:r>
            <a:r>
              <a:rPr lang="el-GR" sz="1600" b="1" dirty="0"/>
              <a:t>νέα κατεύθυνση στη στρατηγική (νέος εταιρικός σχεδιασμός) </a:t>
            </a:r>
            <a:r>
              <a:rPr lang="el-GR" sz="1600" dirty="0"/>
              <a:t>όπως μία νέα τοποθέτηση,</a:t>
            </a:r>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9" name="Rectangle 12">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5"/>
            <a:ext cx="9144000" cy="57116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42FA76AB-C6AD-4860-910E-F210189B23FC}"/>
              </a:ext>
            </a:extLst>
          </p:cNvPr>
          <p:cNvSpPr>
            <a:spLocks noGrp="1"/>
          </p:cNvSpPr>
          <p:nvPr>
            <p:ph type="title"/>
          </p:nvPr>
        </p:nvSpPr>
        <p:spPr>
          <a:xfrm>
            <a:off x="383547" y="132978"/>
            <a:ext cx="2737709" cy="1049912"/>
          </a:xfrm>
        </p:spPr>
        <p:txBody>
          <a:bodyPr>
            <a:normAutofit/>
          </a:bodyPr>
          <a:lstStyle/>
          <a:p>
            <a:pPr>
              <a:lnSpc>
                <a:spcPct val="90000"/>
              </a:lnSpc>
            </a:pPr>
            <a:r>
              <a:rPr lang="el-GR" sz="2300" dirty="0"/>
              <a:t>Ανάλυση </a:t>
            </a:r>
            <a:r>
              <a:rPr lang="el-GR" sz="2300" dirty="0" err="1"/>
              <a:t>Μάκρο</a:t>
            </a:r>
            <a:r>
              <a:rPr lang="el-GR" sz="2300" dirty="0"/>
              <a:t> Περιβάλλοντος (</a:t>
            </a:r>
            <a:r>
              <a:rPr lang="en-US" sz="2300" dirty="0"/>
              <a:t>PEST)</a:t>
            </a:r>
            <a:endParaRPr lang="el-GR" sz="2300" dirty="0"/>
          </a:p>
        </p:txBody>
      </p:sp>
      <p:sp>
        <p:nvSpPr>
          <p:cNvPr id="20" name="Rectangle 14">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6" name="Θέση περιεχομένου 5">
            <a:extLst>
              <a:ext uri="{FF2B5EF4-FFF2-40B4-BE49-F238E27FC236}">
                <a16:creationId xmlns:a16="http://schemas.microsoft.com/office/drawing/2014/main" id="{7DFF6D0F-AF62-F392-9CAC-24EB6F00014B}"/>
              </a:ext>
            </a:extLst>
          </p:cNvPr>
          <p:cNvPicPr>
            <a:picLocks noChangeAspect="1"/>
          </p:cNvPicPr>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2051720" y="1032219"/>
            <a:ext cx="6408712" cy="4229748"/>
          </a:xfrm>
          <a:prstGeom prst="rect">
            <a:avLst/>
          </a:prstGeom>
          <a:noFill/>
        </p:spPr>
      </p:pic>
      <p:sp>
        <p:nvSpPr>
          <p:cNvPr id="22"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51019"/>
            <a:ext cx="778526" cy="42189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αριθμού διαφάνειας 3">
            <a:extLst>
              <a:ext uri="{FF2B5EF4-FFF2-40B4-BE49-F238E27FC236}">
                <a16:creationId xmlns:a16="http://schemas.microsoft.com/office/drawing/2014/main" id="{E7A31B1D-7AF2-7791-0A58-A6F62A9C0574}"/>
              </a:ext>
            </a:extLst>
          </p:cNvPr>
          <p:cNvSpPr>
            <a:spLocks noGrp="1"/>
          </p:cNvSpPr>
          <p:nvPr>
            <p:ph type="sldNum" sz="quarter" idx="12"/>
          </p:nvPr>
        </p:nvSpPr>
        <p:spPr>
          <a:xfrm>
            <a:off x="91135" y="5111341"/>
            <a:ext cx="584825" cy="304271"/>
          </a:xfrm>
        </p:spPr>
        <p:txBody>
          <a:bodyPr>
            <a:normAutofit/>
          </a:bodyPr>
          <a:lstStyle/>
          <a:p>
            <a:pPr>
              <a:lnSpc>
                <a:spcPct val="90000"/>
              </a:lnSpc>
              <a:spcAft>
                <a:spcPts val="600"/>
              </a:spcAft>
            </a:pPr>
            <a:fld id="{53C4726A-630D-4CB4-B088-BAB00F4188E9}" type="slidenum">
              <a:rPr lang="el-GR" smtClean="0"/>
              <a:pPr>
                <a:lnSpc>
                  <a:spcPct val="90000"/>
                </a:lnSpc>
                <a:spcAft>
                  <a:spcPts val="600"/>
                </a:spcAft>
              </a:pPr>
              <a:t>33</a:t>
            </a:fld>
            <a:endParaRPr lang="el-GR"/>
          </a:p>
        </p:txBody>
      </p:sp>
    </p:spTree>
    <p:extLst>
      <p:ext uri="{BB962C8B-B14F-4D97-AF65-F5344CB8AC3E}">
        <p14:creationId xmlns:p14="http://schemas.microsoft.com/office/powerpoint/2010/main" val="8751188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Θέση περιεχομένου 5" descr="Εικόνα που περιέχει πίνακας&#10;&#10;Περιγραφή που δημιουργήθηκε αυτόματα">
            <a:extLst>
              <a:ext uri="{FF2B5EF4-FFF2-40B4-BE49-F238E27FC236}">
                <a16:creationId xmlns:a16="http://schemas.microsoft.com/office/drawing/2014/main" id="{633255D0-E0F9-F20A-2C0A-8BB82A7B50F7}"/>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colorTemperature colorTemp="8800"/>
                    </a14:imgEffect>
                  </a14:imgLayer>
                </a14:imgProps>
              </a:ext>
              <a:ext uri="{28A0092B-C50C-407E-A947-70E740481C1C}">
                <a14:useLocalDpi xmlns:a14="http://schemas.microsoft.com/office/drawing/2010/main" val="0"/>
              </a:ext>
            </a:extLst>
          </a:blip>
          <a:stretch>
            <a:fillRect/>
          </a:stretch>
        </p:blipFill>
        <p:spPr>
          <a:xfrm>
            <a:off x="341313" y="426192"/>
            <a:ext cx="8297862" cy="4937228"/>
          </a:xfrm>
          <a:noFill/>
        </p:spPr>
      </p:pic>
      <p:sp>
        <p:nvSpPr>
          <p:cNvPr id="4" name="Θέση αριθμού διαφάνειας 3" hidden="1">
            <a:extLst>
              <a:ext uri="{FF2B5EF4-FFF2-40B4-BE49-F238E27FC236}">
                <a16:creationId xmlns:a16="http://schemas.microsoft.com/office/drawing/2014/main" id="{A16CF777-4530-80EA-3E1D-D7608883CE89}"/>
              </a:ext>
            </a:extLst>
          </p:cNvPr>
          <p:cNvSpPr>
            <a:spLocks noGrp="1"/>
          </p:cNvSpPr>
          <p:nvPr>
            <p:ph type="sldNum" sz="quarter" idx="12"/>
          </p:nvPr>
        </p:nvSpPr>
        <p:spPr/>
        <p:txBody>
          <a:bodyPr/>
          <a:lstStyle/>
          <a:p>
            <a:pPr>
              <a:spcAft>
                <a:spcPts val="600"/>
              </a:spcAft>
            </a:pPr>
            <a:fld id="{53C4726A-630D-4CB4-B088-BAB00F4188E9}" type="slidenum">
              <a:rPr lang="el-GR" smtClean="0"/>
              <a:pPr>
                <a:spcAft>
                  <a:spcPts val="600"/>
                </a:spcAft>
              </a:pPr>
              <a:t>34</a:t>
            </a:fld>
            <a:endParaRPr lang="el-GR"/>
          </a:p>
        </p:txBody>
      </p:sp>
    </p:spTree>
    <p:extLst>
      <p:ext uri="{BB962C8B-B14F-4D97-AF65-F5344CB8AC3E}">
        <p14:creationId xmlns:p14="http://schemas.microsoft.com/office/powerpoint/2010/main" val="19295181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416" y="883226"/>
            <a:ext cx="2259162" cy="4042791"/>
          </a:xfrm>
        </p:spPr>
        <p:txBody>
          <a:bodyPr>
            <a:normAutofit/>
          </a:bodyPr>
          <a:lstStyle/>
          <a:p>
            <a:r>
              <a:rPr lang="el-GR" altLang="zh-CN" sz="2100">
                <a:cs typeface="Segoe UI" pitchFamily="18" charset="0"/>
              </a:rPr>
              <a:t>Στρατηγική Ανάλυση του Εξωτερικού Περιβάλλοντος</a:t>
            </a:r>
            <a:endParaRPr lang="en-US" sz="2100"/>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957669"/>
            <a:ext cx="823645" cy="428388"/>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141411" y="1019728"/>
            <a:ext cx="447664" cy="304271"/>
          </a:xfrm>
        </p:spPr>
        <p:txBody>
          <a:bodyPr>
            <a:normAutofit/>
          </a:bodyPr>
          <a:lstStyle/>
          <a:p>
            <a:pPr>
              <a:lnSpc>
                <a:spcPct val="90000"/>
              </a:lnSpc>
              <a:spcAft>
                <a:spcPts val="600"/>
              </a:spcAft>
            </a:pPr>
            <a:fld id="{53C4726A-630D-4CB4-B088-BAB00F4188E9}" type="slidenum">
              <a:rPr lang="el-GR">
                <a:solidFill>
                  <a:srgbClr val="FFFFFF"/>
                </a:solidFill>
              </a:rPr>
              <a:pPr>
                <a:lnSpc>
                  <a:spcPct val="90000"/>
                </a:lnSpc>
                <a:spcAft>
                  <a:spcPts val="600"/>
                </a:spcAft>
              </a:pPr>
              <a:t>35</a:t>
            </a:fld>
            <a:endParaRPr lang="el-GR">
              <a:solidFill>
                <a:srgbClr val="FFFFFF"/>
              </a:solidFill>
            </a:endParaRPr>
          </a:p>
        </p:txBody>
      </p:sp>
      <p:sp>
        <p:nvSpPr>
          <p:cNvPr id="3" name="2 - Θέση περιεχομένου"/>
          <p:cNvSpPr>
            <a:spLocks noGrp="1"/>
          </p:cNvSpPr>
          <p:nvPr>
            <p:ph idx="1"/>
          </p:nvPr>
        </p:nvSpPr>
        <p:spPr>
          <a:xfrm>
            <a:off x="3801989" y="409228"/>
            <a:ext cx="5018483" cy="4824536"/>
          </a:xfrm>
        </p:spPr>
        <p:txBody>
          <a:bodyPr>
            <a:normAutofit/>
          </a:bodyPr>
          <a:lstStyle/>
          <a:p>
            <a:pPr marL="0" indent="0">
              <a:lnSpc>
                <a:spcPct val="90000"/>
              </a:lnSpc>
              <a:buNone/>
            </a:pPr>
            <a:r>
              <a:rPr lang="el-GR" sz="1600" dirty="0"/>
              <a:t>Το μοντέλο των πέντε δυνάμεων και ο εταιρικός σχεδιασμός</a:t>
            </a:r>
            <a:endParaRPr lang="en-US" sz="1600" dirty="0"/>
          </a:p>
          <a:p>
            <a:pPr>
              <a:lnSpc>
                <a:spcPct val="90000"/>
              </a:lnSpc>
            </a:pPr>
            <a:r>
              <a:rPr lang="el-GR" sz="1600" dirty="0"/>
              <a:t>Επομένως, </a:t>
            </a:r>
            <a:r>
              <a:rPr lang="el-GR" sz="1600" b="1" dirty="0"/>
              <a:t>το μοντέλο των πέντε δυνάμεων </a:t>
            </a:r>
            <a:r>
              <a:rPr lang="el-GR" sz="1600" dirty="0"/>
              <a:t>επιτρέπει μία συστηματική και δομημένη ανάλυση της δομής της αγοράς και του ανταγωνισμού. Μπορεί να εφαρμοστεί σε συγκεκριμένες εταιρείες, τμήματα της αγοράς, κλάδους ή περιοχές.  Αρχικώς προσδιορίζεται το εύρος της αγοράς που θα αναλυθεί, εν συνεχεία όλες οι σχετικές δυνάμεις της αγοράς. Κατόπιν τούτου δεν είναι απαραίτητο να αναλυθούν όλα τα στοιχεία των ανταγωνιστικών δυνάμεων στο ίδιο βάθος.</a:t>
            </a:r>
          </a:p>
          <a:p>
            <a:pPr>
              <a:lnSpc>
                <a:spcPct val="90000"/>
              </a:lnSpc>
            </a:pPr>
            <a:r>
              <a:rPr lang="el-GR" sz="1600" dirty="0"/>
              <a:t>Το </a:t>
            </a:r>
            <a:r>
              <a:rPr lang="el-GR" sz="1600" b="1" dirty="0"/>
              <a:t>μοντέλο των πέντε δυνάμεων </a:t>
            </a:r>
            <a:r>
              <a:rPr lang="el-GR" sz="1600" dirty="0"/>
              <a:t>βασίζεται στην </a:t>
            </a:r>
            <a:r>
              <a:rPr lang="el-GR" sz="1600" b="1" dirty="0"/>
              <a:t>μικροοικονομική</a:t>
            </a:r>
            <a:r>
              <a:rPr lang="el-GR" sz="1600" dirty="0"/>
              <a:t> καθώς λαμβάνει υπόψη την προσφορά και τη ζήτηση, τα υποκατάστατα και συμπληρωματικά αγαθά, τη σχέση μεταξύ μεγέθους παραγωγής και κόστος παραγωγής, της δομής της αγοράς όπως μονοπώλιο, ολιγοπώλιο και τέλειος ανταγωνισμός.</a:t>
            </a:r>
          </a:p>
          <a:p>
            <a:pPr marL="0" indent="0">
              <a:lnSpc>
                <a:spcPct val="90000"/>
              </a:lnSpc>
              <a:buNone/>
            </a:pPr>
            <a:endParaRPr lang="en-US" sz="16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416" y="883226"/>
            <a:ext cx="2259162" cy="4042791"/>
          </a:xfrm>
        </p:spPr>
        <p:txBody>
          <a:bodyPr>
            <a:normAutofit/>
          </a:bodyPr>
          <a:lstStyle/>
          <a:p>
            <a:r>
              <a:rPr lang="el-GR" altLang="zh-CN" sz="2100">
                <a:cs typeface="Segoe UI" pitchFamily="18" charset="0"/>
              </a:rPr>
              <a:t>Στρατηγική Ανάλυση του Εξωτερικού Περιβάλλοντος</a:t>
            </a:r>
            <a:endParaRPr lang="en-US" sz="2100"/>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957669"/>
            <a:ext cx="823645" cy="428388"/>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141411" y="1019728"/>
            <a:ext cx="447664" cy="304271"/>
          </a:xfrm>
        </p:spPr>
        <p:txBody>
          <a:bodyPr>
            <a:normAutofit/>
          </a:bodyPr>
          <a:lstStyle/>
          <a:p>
            <a:pPr>
              <a:lnSpc>
                <a:spcPct val="90000"/>
              </a:lnSpc>
              <a:spcAft>
                <a:spcPts val="600"/>
              </a:spcAft>
            </a:pPr>
            <a:fld id="{53C4726A-630D-4CB4-B088-BAB00F4188E9}" type="slidenum">
              <a:rPr lang="el-GR">
                <a:solidFill>
                  <a:srgbClr val="FFFFFF"/>
                </a:solidFill>
              </a:rPr>
              <a:pPr>
                <a:lnSpc>
                  <a:spcPct val="90000"/>
                </a:lnSpc>
                <a:spcAft>
                  <a:spcPts val="600"/>
                </a:spcAft>
              </a:pPr>
              <a:t>36</a:t>
            </a:fld>
            <a:endParaRPr lang="el-GR">
              <a:solidFill>
                <a:srgbClr val="FFFFFF"/>
              </a:solidFill>
            </a:endParaRPr>
          </a:p>
        </p:txBody>
      </p:sp>
      <p:sp>
        <p:nvSpPr>
          <p:cNvPr id="3" name="2 - Θέση περιεχομένου"/>
          <p:cNvSpPr>
            <a:spLocks noGrp="1"/>
          </p:cNvSpPr>
          <p:nvPr>
            <p:ph idx="1"/>
          </p:nvPr>
        </p:nvSpPr>
        <p:spPr>
          <a:xfrm>
            <a:off x="3778238" y="265212"/>
            <a:ext cx="4898218" cy="5040560"/>
          </a:xfrm>
        </p:spPr>
        <p:txBody>
          <a:bodyPr>
            <a:normAutofit/>
          </a:bodyPr>
          <a:lstStyle/>
          <a:p>
            <a:pPr marL="0" indent="0">
              <a:buNone/>
            </a:pPr>
            <a:r>
              <a:rPr lang="el-GR" sz="1600" b="1" dirty="0"/>
              <a:t>Κριτική για το μοντέλο των πέντε δυνάμεων</a:t>
            </a:r>
            <a:endParaRPr lang="en-US" sz="1600" b="1" dirty="0"/>
          </a:p>
          <a:p>
            <a:pPr marL="0" indent="0"/>
            <a:r>
              <a:rPr lang="el-GR" sz="1600" dirty="0"/>
              <a:t>Αδυναμίες και ελλείψεις του υποδείγματος των πέντε δυνάμεων του </a:t>
            </a:r>
            <a:r>
              <a:rPr lang="en-US" sz="1600" dirty="0"/>
              <a:t>M.</a:t>
            </a:r>
            <a:r>
              <a:rPr lang="el-GR" sz="1600" dirty="0"/>
              <a:t> </a:t>
            </a:r>
            <a:r>
              <a:rPr lang="en-US" sz="1600" dirty="0"/>
              <a:t>Porter</a:t>
            </a:r>
          </a:p>
          <a:p>
            <a:pPr marL="445534">
              <a:buFont typeface="Courier New" panose="02070309020205020404" pitchFamily="49" charset="0"/>
              <a:buChar char="o"/>
            </a:pPr>
            <a:r>
              <a:rPr lang="el-GR" sz="1600" b="1" dirty="0"/>
              <a:t>Δημιουργήθηκε και είχε αποτελεσματική εφαρμογή στις αρχές της δεκαετίας του’80 ενώ τώρα αδυνατεί να ανταποκριθεί στις προκλήσεις της νέας χιλιετίας</a:t>
            </a:r>
            <a:r>
              <a:rPr lang="el-GR" sz="1600" dirty="0"/>
              <a:t>.</a:t>
            </a:r>
          </a:p>
          <a:p>
            <a:pPr marL="948218" lvl="1">
              <a:buFont typeface="Courier New" panose="02070309020205020404" pitchFamily="49" charset="0"/>
              <a:buChar char="o"/>
            </a:pPr>
            <a:r>
              <a:rPr lang="el-GR" sz="1600" dirty="0"/>
              <a:t>Δημιουργία σύνθετων κλάδων με πολλαπλές διασυνδέσεις και αλληλεξαρτήσεις (ΜΜΕ, τηλεπικοινωνίες, καταναλωτικά ηλεκτρονικά).</a:t>
            </a:r>
          </a:p>
          <a:p>
            <a:pPr marL="445534">
              <a:buFont typeface="Courier New" panose="02070309020205020404" pitchFamily="49" charset="0"/>
              <a:buChar char="o"/>
            </a:pPr>
            <a:r>
              <a:rPr lang="el-GR" sz="1600" b="1" dirty="0"/>
              <a:t>Δεν συμπεριλαμβάνει την 6</a:t>
            </a:r>
            <a:r>
              <a:rPr lang="el-GR" sz="1600" b="1" baseline="30000" dirty="0"/>
              <a:t>η</a:t>
            </a:r>
            <a:r>
              <a:rPr lang="el-GR" sz="1600" b="1" dirty="0"/>
              <a:t> δομική ανάλυση ενός κλάδου</a:t>
            </a:r>
          </a:p>
          <a:p>
            <a:pPr marL="445534">
              <a:buFont typeface="Courier New" panose="02070309020205020404" pitchFamily="49" charset="0"/>
              <a:buChar char="o"/>
            </a:pPr>
            <a:r>
              <a:rPr lang="el-GR" sz="1600" b="1" dirty="0"/>
              <a:t>Είναι στατικό, δεν προβλέπει αποτελεσματικά τις αλλαγές του σύγχρονου περιβάλλοντος</a:t>
            </a:r>
          </a:p>
          <a:p>
            <a:pPr marL="0" indent="0">
              <a:buNone/>
            </a:pPr>
            <a:endParaRPr lang="en-US" sz="16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416" y="883226"/>
            <a:ext cx="2259162" cy="4042791"/>
          </a:xfrm>
        </p:spPr>
        <p:txBody>
          <a:bodyPr>
            <a:normAutofit/>
          </a:bodyPr>
          <a:lstStyle/>
          <a:p>
            <a:r>
              <a:rPr lang="el-GR" altLang="zh-CN" sz="2100">
                <a:cs typeface="Segoe UI" pitchFamily="18" charset="0"/>
              </a:rPr>
              <a:t>Στρατηγική Ανάλυση του Εξωτερικού Περιβάλλοντος</a:t>
            </a:r>
            <a:endParaRPr lang="en-US" sz="2100"/>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957669"/>
            <a:ext cx="823645" cy="428388"/>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141411" y="1019728"/>
            <a:ext cx="447664" cy="304271"/>
          </a:xfrm>
        </p:spPr>
        <p:txBody>
          <a:bodyPr>
            <a:normAutofit/>
          </a:bodyPr>
          <a:lstStyle/>
          <a:p>
            <a:pPr>
              <a:lnSpc>
                <a:spcPct val="90000"/>
              </a:lnSpc>
              <a:spcAft>
                <a:spcPts val="600"/>
              </a:spcAft>
            </a:pPr>
            <a:fld id="{53C4726A-630D-4CB4-B088-BAB00F4188E9}" type="slidenum">
              <a:rPr lang="el-GR">
                <a:solidFill>
                  <a:srgbClr val="FFFFFF"/>
                </a:solidFill>
              </a:rPr>
              <a:pPr>
                <a:lnSpc>
                  <a:spcPct val="90000"/>
                </a:lnSpc>
                <a:spcAft>
                  <a:spcPts val="600"/>
                </a:spcAft>
              </a:pPr>
              <a:t>37</a:t>
            </a:fld>
            <a:endParaRPr lang="el-GR">
              <a:solidFill>
                <a:srgbClr val="FFFFFF"/>
              </a:solidFill>
            </a:endParaRPr>
          </a:p>
        </p:txBody>
      </p:sp>
      <p:sp>
        <p:nvSpPr>
          <p:cNvPr id="3" name="2 - Θέση περιεχομένου"/>
          <p:cNvSpPr>
            <a:spLocks noGrp="1"/>
          </p:cNvSpPr>
          <p:nvPr>
            <p:ph idx="1"/>
          </p:nvPr>
        </p:nvSpPr>
        <p:spPr>
          <a:xfrm>
            <a:off x="3747904" y="337220"/>
            <a:ext cx="5144576" cy="5040560"/>
          </a:xfrm>
        </p:spPr>
        <p:txBody>
          <a:bodyPr>
            <a:normAutofit/>
          </a:bodyPr>
          <a:lstStyle/>
          <a:p>
            <a:pPr marL="0" indent="0">
              <a:buNone/>
            </a:pPr>
            <a:r>
              <a:rPr lang="el-GR" sz="1600" b="1" dirty="0"/>
              <a:t>Κριτική για το μοντέλο των πέντε δυνάμεων</a:t>
            </a:r>
            <a:endParaRPr lang="en-US" sz="1600" b="1" dirty="0"/>
          </a:p>
          <a:p>
            <a:pPr marL="445534">
              <a:buFont typeface="Courier New" panose="02070309020205020404" pitchFamily="49" charset="0"/>
              <a:buChar char="o"/>
            </a:pPr>
            <a:r>
              <a:rPr lang="el-GR" sz="1600" b="1" dirty="0"/>
              <a:t>Αυστηρή κριτική από τον </a:t>
            </a:r>
            <a:r>
              <a:rPr lang="en-US" sz="1600" b="1" dirty="0" err="1"/>
              <a:t>Sumantra</a:t>
            </a:r>
            <a:r>
              <a:rPr lang="en-US" sz="1600" b="1" dirty="0"/>
              <a:t> </a:t>
            </a:r>
            <a:r>
              <a:rPr lang="en-US" sz="1600" b="1" dirty="0" err="1"/>
              <a:t>Ghosal</a:t>
            </a:r>
            <a:r>
              <a:rPr lang="el-GR" sz="1600" b="1" dirty="0"/>
              <a:t>:</a:t>
            </a:r>
          </a:p>
          <a:p>
            <a:pPr marL="948218" lvl="1">
              <a:buFont typeface="Courier New" panose="02070309020205020404" pitchFamily="49" charset="0"/>
              <a:buChar char="o"/>
            </a:pPr>
            <a:r>
              <a:rPr lang="el-GR" sz="1600" dirty="0"/>
              <a:t>Το μοντέλο αναφέρεται στο πως θα κατανεμηθεί η αξία μεταξύ των επιχειρήσεων ενός κλάδου </a:t>
            </a:r>
            <a:r>
              <a:rPr lang="en-US" sz="1600" dirty="0"/>
              <a:t>(value appropriation) </a:t>
            </a:r>
            <a:r>
              <a:rPr lang="el-GR" sz="1600" dirty="0"/>
              <a:t>και όχι για το πως θα δημιουργηθεί η αξία (</a:t>
            </a:r>
            <a:r>
              <a:rPr lang="en-US" sz="1600" dirty="0"/>
              <a:t>value creation)</a:t>
            </a:r>
            <a:r>
              <a:rPr lang="el-GR" sz="1600" dirty="0"/>
              <a:t>. Τα διοικητικά στελέχη οδηγούνται στο να επιδιώκουν την ατομική μεγιστοποίηση του κέρδους με επακόλουθο τον περιορισμό της ευημερίας της κοινωνίας. </a:t>
            </a:r>
          </a:p>
          <a:p>
            <a:pPr marL="1130828" lvl="1">
              <a:buFont typeface="Courier New" panose="02070309020205020404" pitchFamily="49" charset="0"/>
              <a:buChar char="o"/>
            </a:pPr>
            <a:r>
              <a:rPr lang="el-GR" sz="1600" dirty="0"/>
              <a:t>Ελπίδα για αντιστροφή του κλίματος</a:t>
            </a:r>
            <a:r>
              <a:rPr lang="en-US" sz="1600" dirty="0"/>
              <a:t> </a:t>
            </a:r>
            <a:r>
              <a:rPr lang="el-GR" sz="1600" dirty="0"/>
              <a:t>είναι ότι πλέον επιτυχημένες επιχειρήσεις στηρίζονται στην «καινοτομία αξίας» ή «στρατηγική καινοτομία» και επομένως δεν προσδιορίζουν τη στρατηγική τους σύμφωνα με αυτή των ανταγωνιστών τους.</a:t>
            </a:r>
            <a:r>
              <a:rPr lang="en-US" sz="1600" dirty="0"/>
              <a:t>  </a:t>
            </a:r>
            <a:endParaRPr lang="el-GR" sz="1600" dirty="0"/>
          </a:p>
          <a:p>
            <a:pPr marL="0" indent="0">
              <a:buNone/>
            </a:pPr>
            <a:endParaRPr lang="en-US" sz="16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28"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38</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73217" y="571242"/>
            <a:ext cx="4945369" cy="4804704"/>
          </a:xfrm>
        </p:spPr>
        <p:txBody>
          <a:bodyPr anchor="ctr">
            <a:normAutofit/>
          </a:bodyPr>
          <a:lstStyle/>
          <a:p>
            <a:pPr marL="0" indent="0">
              <a:buNone/>
            </a:pPr>
            <a:r>
              <a:rPr lang="el-GR" sz="1600" b="1" dirty="0">
                <a:solidFill>
                  <a:schemeClr val="tx2">
                    <a:lumMod val="75000"/>
                  </a:schemeClr>
                </a:solidFill>
              </a:rPr>
              <a:t>Κριτική για το μοντέλο των πέντε δυνάμεων</a:t>
            </a:r>
            <a:endParaRPr lang="en-US" sz="1600" b="1" dirty="0">
              <a:solidFill>
                <a:schemeClr val="tx2">
                  <a:lumMod val="75000"/>
                </a:schemeClr>
              </a:solidFill>
            </a:endParaRPr>
          </a:p>
          <a:p>
            <a:pPr marL="445534">
              <a:buFont typeface="Courier New" panose="02070309020205020404" pitchFamily="49" charset="0"/>
              <a:buChar char="o"/>
            </a:pPr>
            <a:r>
              <a:rPr lang="el-GR" sz="1600" b="1" dirty="0">
                <a:solidFill>
                  <a:schemeClr val="tx2">
                    <a:lumMod val="75000"/>
                  </a:schemeClr>
                </a:solidFill>
              </a:rPr>
              <a:t>Δεν αναγνωρίζει τη δυνατότητα συνεργασίας στο έντονα ανταγωνιστικό επιχειρηματικό περιβάλλον</a:t>
            </a:r>
            <a:r>
              <a:rPr lang="el-GR" sz="1600" dirty="0">
                <a:solidFill>
                  <a:schemeClr val="tx2">
                    <a:lumMod val="75000"/>
                  </a:schemeClr>
                </a:solidFill>
              </a:rPr>
              <a:t>. Η επιχείρηση προκειμένου να χαράξει μια αποτελεσματική στρατηγική πρέπει να εξετάσει τις ευκαιρίες που τις παρουσιάζονται για συνεργασία και να τις εκμεταλλευτεί.</a:t>
            </a:r>
          </a:p>
          <a:p>
            <a:pPr marL="445534">
              <a:buFont typeface="Courier New" panose="02070309020205020404" pitchFamily="49" charset="0"/>
              <a:buChar char="o"/>
            </a:pPr>
            <a:r>
              <a:rPr lang="el-GR" sz="1600" b="1" dirty="0">
                <a:solidFill>
                  <a:schemeClr val="tx2">
                    <a:lumMod val="75000"/>
                  </a:schemeClr>
                </a:solidFill>
              </a:rPr>
              <a:t>Δεν γίνεται καμία σημαντική αναφορά στο ρόλο του ανθρώπινου δυναμικού της επιχείρησης</a:t>
            </a:r>
            <a:r>
              <a:rPr lang="el-GR" sz="1600" dirty="0">
                <a:solidFill>
                  <a:schemeClr val="tx2">
                    <a:lumMod val="75000"/>
                  </a:schemeClr>
                </a:solidFill>
              </a:rPr>
              <a:t>.</a:t>
            </a:r>
          </a:p>
          <a:p>
            <a:pPr marL="0" indent="0">
              <a:buNone/>
            </a:pPr>
            <a:endParaRPr lang="en-US" sz="1600" b="1" dirty="0">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4</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marL="0" indent="0">
              <a:buNone/>
            </a:pPr>
            <a:r>
              <a:rPr lang="el-GR" sz="1600" dirty="0">
                <a:solidFill>
                  <a:schemeClr val="tx2">
                    <a:lumMod val="75000"/>
                  </a:schemeClr>
                </a:solidFill>
              </a:rPr>
              <a:t>Το μοντέλο των πέντε δυνάμεων του </a:t>
            </a:r>
            <a:r>
              <a:rPr lang="en-US" sz="1600" dirty="0">
                <a:solidFill>
                  <a:schemeClr val="tx2">
                    <a:lumMod val="75000"/>
                  </a:schemeClr>
                </a:solidFill>
              </a:rPr>
              <a:t>Porter</a:t>
            </a:r>
            <a:r>
              <a:rPr lang="el-GR" sz="1600" dirty="0">
                <a:solidFill>
                  <a:schemeClr val="tx2">
                    <a:lumMod val="75000"/>
                  </a:schemeClr>
                </a:solidFill>
              </a:rPr>
              <a:t> </a:t>
            </a:r>
          </a:p>
          <a:p>
            <a:pPr marL="0" indent="0">
              <a:buNone/>
            </a:pPr>
            <a:endParaRPr lang="el-GR" sz="1600" b="1" dirty="0">
              <a:solidFill>
                <a:schemeClr val="tx2">
                  <a:lumMod val="75000"/>
                </a:schemeClr>
              </a:solidFill>
            </a:endParaRPr>
          </a:p>
          <a:p>
            <a:pPr marL="0" indent="0">
              <a:buNone/>
            </a:pPr>
            <a:r>
              <a:rPr lang="el-GR" sz="1600" b="1" dirty="0">
                <a:solidFill>
                  <a:schemeClr val="tx2">
                    <a:lumMod val="75000"/>
                  </a:schemeClr>
                </a:solidFill>
              </a:rPr>
              <a:t>Το μοντέλο των πέντε δυνάμεων του </a:t>
            </a:r>
            <a:r>
              <a:rPr lang="en-US" sz="1600" b="1" dirty="0">
                <a:solidFill>
                  <a:schemeClr val="tx2">
                    <a:lumMod val="75000"/>
                  </a:schemeClr>
                </a:solidFill>
              </a:rPr>
              <a:t>PORTER</a:t>
            </a:r>
            <a:r>
              <a:rPr lang="en-US" sz="1600" dirty="0">
                <a:solidFill>
                  <a:schemeClr val="tx2">
                    <a:lumMod val="75000"/>
                  </a:schemeClr>
                </a:solidFill>
              </a:rPr>
              <a:t>,</a:t>
            </a:r>
            <a:r>
              <a:rPr lang="el-GR" sz="1600" dirty="0">
                <a:solidFill>
                  <a:schemeClr val="tx2">
                    <a:lumMod val="75000"/>
                  </a:schemeClr>
                </a:solidFill>
              </a:rPr>
              <a:t> αναφέρεται στο άμεσο κλαδικό περιβάλλον της επιχείρησης</a:t>
            </a:r>
            <a:r>
              <a:rPr lang="en-US" sz="1600" dirty="0">
                <a:solidFill>
                  <a:schemeClr val="tx2">
                    <a:lumMod val="75000"/>
                  </a:schemeClr>
                </a:solidFill>
              </a:rPr>
              <a:t> </a:t>
            </a:r>
            <a:r>
              <a:rPr lang="el-GR" sz="1600" dirty="0">
                <a:solidFill>
                  <a:schemeClr val="tx2">
                    <a:lumMod val="75000"/>
                  </a:schemeClr>
                </a:solidFill>
              </a:rPr>
              <a:t>και προσδιορίζει </a:t>
            </a:r>
            <a:r>
              <a:rPr lang="el-GR" sz="1600" u="sng" dirty="0">
                <a:solidFill>
                  <a:schemeClr val="tx2">
                    <a:lumMod val="75000"/>
                  </a:schemeClr>
                </a:solidFill>
              </a:rPr>
              <a:t>τη μορφή του ανταγωνισμού στον κλάδο</a:t>
            </a:r>
            <a:r>
              <a:rPr lang="el-GR" sz="1600" dirty="0">
                <a:solidFill>
                  <a:schemeClr val="tx2">
                    <a:lumMod val="75000"/>
                  </a:schemeClr>
                </a:solidFill>
              </a:rPr>
              <a:t>. </a:t>
            </a:r>
          </a:p>
          <a:p>
            <a:pPr>
              <a:buNone/>
            </a:pPr>
            <a:endParaRPr lang="en-US" sz="1600" dirty="0">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28"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5</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520682"/>
          </a:xfrm>
        </p:spPr>
        <p:txBody>
          <a:bodyPr anchor="ctr">
            <a:normAutofit fontScale="92500" lnSpcReduction="10000"/>
          </a:bodyPr>
          <a:lstStyle/>
          <a:p>
            <a:pPr marL="0" indent="0">
              <a:buNone/>
            </a:pPr>
            <a:r>
              <a:rPr lang="el-GR" sz="1600" dirty="0">
                <a:solidFill>
                  <a:schemeClr val="tx2">
                    <a:lumMod val="75000"/>
                  </a:schemeClr>
                </a:solidFill>
              </a:rPr>
              <a:t>Το μοντέλο των πέντε δυνάμεων του </a:t>
            </a:r>
            <a:r>
              <a:rPr lang="en-US" sz="1600" dirty="0">
                <a:solidFill>
                  <a:schemeClr val="tx2">
                    <a:lumMod val="75000"/>
                  </a:schemeClr>
                </a:solidFill>
              </a:rPr>
              <a:t>Porter</a:t>
            </a:r>
            <a:endParaRPr lang="el-GR" sz="1600" dirty="0">
              <a:solidFill>
                <a:schemeClr val="tx2">
                  <a:lumMod val="75000"/>
                </a:schemeClr>
              </a:solidFill>
            </a:endParaRPr>
          </a:p>
          <a:p>
            <a:pPr marL="228600" lvl="1">
              <a:spcBef>
                <a:spcPts val="1800"/>
              </a:spcBef>
            </a:pPr>
            <a:r>
              <a:rPr lang="el-GR" sz="1600" dirty="0">
                <a:solidFill>
                  <a:schemeClr val="tx2">
                    <a:lumMod val="75000"/>
                  </a:schemeClr>
                </a:solidFill>
              </a:rPr>
              <a:t>Σύμφωνα με το μοντέλο των πέντε δυνάμεων, ο ανταγωνισμός για τα κέρδη δεν αφορά μόνο τις </a:t>
            </a:r>
            <a:r>
              <a:rPr lang="el-GR" sz="1600" b="1" dirty="0">
                <a:solidFill>
                  <a:schemeClr val="tx2">
                    <a:lumMod val="75000"/>
                  </a:schemeClr>
                </a:solidFill>
              </a:rPr>
              <a:t>αντίπαλες επιχειρήσεις στον κλάδο  </a:t>
            </a:r>
            <a:r>
              <a:rPr lang="el-GR" sz="1600" dirty="0">
                <a:solidFill>
                  <a:schemeClr val="tx2">
                    <a:lumMod val="75000"/>
                  </a:schemeClr>
                </a:solidFill>
              </a:rPr>
              <a:t>αλλά περιλαμβάνει και άλλες 4 ανταγωνιστικές δυνάμεις όπως τους </a:t>
            </a:r>
            <a:r>
              <a:rPr lang="el-GR" sz="1600" b="1" dirty="0">
                <a:solidFill>
                  <a:schemeClr val="tx2">
                    <a:lumMod val="75000"/>
                  </a:schemeClr>
                </a:solidFill>
              </a:rPr>
              <a:t>πελάτες</a:t>
            </a:r>
            <a:r>
              <a:rPr lang="el-GR" sz="1600" dirty="0">
                <a:solidFill>
                  <a:schemeClr val="tx2">
                    <a:lumMod val="75000"/>
                  </a:schemeClr>
                </a:solidFill>
              </a:rPr>
              <a:t>, τους </a:t>
            </a:r>
            <a:r>
              <a:rPr lang="el-GR" sz="1600" b="1" dirty="0">
                <a:solidFill>
                  <a:schemeClr val="tx2">
                    <a:lumMod val="75000"/>
                  </a:schemeClr>
                </a:solidFill>
              </a:rPr>
              <a:t>προμηθευτές</a:t>
            </a:r>
            <a:r>
              <a:rPr lang="el-GR" sz="1600" dirty="0">
                <a:solidFill>
                  <a:schemeClr val="tx2">
                    <a:lumMod val="75000"/>
                  </a:schemeClr>
                </a:solidFill>
              </a:rPr>
              <a:t>, </a:t>
            </a:r>
            <a:r>
              <a:rPr lang="el-GR" sz="1600" b="1" dirty="0">
                <a:solidFill>
                  <a:schemeClr val="tx2">
                    <a:lumMod val="75000"/>
                  </a:schemeClr>
                </a:solidFill>
              </a:rPr>
              <a:t>τις εν δυνάμει νέες επιχειρήσεις που εισέρχονται στον κλάδο </a:t>
            </a:r>
            <a:r>
              <a:rPr lang="el-GR" sz="1600" dirty="0">
                <a:solidFill>
                  <a:schemeClr val="tx2">
                    <a:lumMod val="75000"/>
                  </a:schemeClr>
                </a:solidFill>
              </a:rPr>
              <a:t>και </a:t>
            </a:r>
            <a:r>
              <a:rPr lang="el-GR" sz="1600" b="1" dirty="0">
                <a:solidFill>
                  <a:schemeClr val="tx2">
                    <a:lumMod val="75000"/>
                  </a:schemeClr>
                </a:solidFill>
              </a:rPr>
              <a:t>τα υποκατάστατα προϊόντα</a:t>
            </a:r>
            <a:r>
              <a:rPr lang="el-GR" sz="1600" dirty="0">
                <a:solidFill>
                  <a:schemeClr val="tx2">
                    <a:lumMod val="75000"/>
                  </a:schemeClr>
                </a:solidFill>
              </a:rPr>
              <a:t>. </a:t>
            </a:r>
          </a:p>
          <a:p>
            <a:pPr lvl="1">
              <a:buFont typeface="Courier New" panose="02070309020205020404" pitchFamily="49" charset="0"/>
              <a:buChar char="o"/>
            </a:pPr>
            <a:r>
              <a:rPr lang="el-GR" sz="1600" dirty="0">
                <a:solidFill>
                  <a:schemeClr val="tx2">
                    <a:lumMod val="75000"/>
                  </a:schemeClr>
                </a:solidFill>
              </a:rPr>
              <a:t>Εφαρμόζεται σε κάθε βιομηχανικό κλάδο καθώς όσο και αν αυτός φαίνεται ότι είναι διαφορετικός από τους υπόλοιπους, οι δυνάμεις που οδηγούν στην κερδοφορία του είναι λίγο πολύ οι ίδιες σε όλους.  Εκείνο που διαφέρει από κλάδο σε κλάδο είναι ο βαθμός επιρροής κάθε δύναμης στην κερδοφορία του, γεγονός που επιδρά </a:t>
            </a:r>
            <a:r>
              <a:rPr lang="el-GR" sz="1600" u="sng" dirty="0">
                <a:solidFill>
                  <a:schemeClr val="tx2">
                    <a:lumMod val="75000"/>
                  </a:schemeClr>
                </a:solidFill>
              </a:rPr>
              <a:t>στη διαμόρφωση της στρατηγικής της εταιρείας</a:t>
            </a:r>
            <a:r>
              <a:rPr lang="en-US" sz="1600" u="sng" dirty="0">
                <a:solidFill>
                  <a:schemeClr val="tx2">
                    <a:lumMod val="75000"/>
                  </a:schemeClr>
                </a:solidFill>
              </a:rPr>
              <a:t>.</a:t>
            </a:r>
            <a:endParaRPr lang="el-GR" sz="1600" dirty="0">
              <a:solidFill>
                <a:schemeClr val="tx2">
                  <a:lumMod val="75000"/>
                </a:schemeClr>
              </a:solidFill>
            </a:endParaRPr>
          </a:p>
          <a:p>
            <a:pPr>
              <a:buNone/>
            </a:pPr>
            <a:endParaRPr lang="en-US" sz="1600" dirty="0">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 Διάγραμμα"/>
          <p:cNvGraphicFramePr/>
          <p:nvPr/>
        </p:nvGraphicFramePr>
        <p:xfrm>
          <a:off x="1787237" y="795995"/>
          <a:ext cx="4748645" cy="45155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 Ορθογώνιο"/>
          <p:cNvSpPr/>
          <p:nvPr/>
        </p:nvSpPr>
        <p:spPr>
          <a:xfrm>
            <a:off x="3289922" y="196273"/>
            <a:ext cx="1776845" cy="57727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l-GR" sz="1100" b="1" dirty="0">
                <a:solidFill>
                  <a:schemeClr val="tx1"/>
                </a:solidFill>
              </a:rPr>
              <a:t>Κίνδυνος εισόδου νέων ανταγωνιστών</a:t>
            </a:r>
          </a:p>
        </p:txBody>
      </p:sp>
      <p:sp>
        <p:nvSpPr>
          <p:cNvPr id="8" name="7 - Ορθογώνιο"/>
          <p:cNvSpPr/>
          <p:nvPr/>
        </p:nvSpPr>
        <p:spPr>
          <a:xfrm>
            <a:off x="20924" y="2747818"/>
            <a:ext cx="1776845" cy="61190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l-GR" sz="1100" b="1" dirty="0">
                <a:solidFill>
                  <a:schemeClr val="tx1"/>
                </a:solidFill>
              </a:rPr>
              <a:t>Διαπραγματευτική δύναμη προμηθευτών</a:t>
            </a:r>
          </a:p>
        </p:txBody>
      </p:sp>
      <p:sp>
        <p:nvSpPr>
          <p:cNvPr id="9" name="8 - Ορθογώνιο"/>
          <p:cNvSpPr/>
          <p:nvPr/>
        </p:nvSpPr>
        <p:spPr>
          <a:xfrm>
            <a:off x="6468340" y="2713622"/>
            <a:ext cx="1776845" cy="60036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l-GR" sz="1100" b="1" dirty="0">
                <a:solidFill>
                  <a:schemeClr val="tx1"/>
                </a:solidFill>
              </a:rPr>
              <a:t>Διαπραγματευτική δύναμη αγοραστών</a:t>
            </a:r>
          </a:p>
        </p:txBody>
      </p:sp>
      <p:sp>
        <p:nvSpPr>
          <p:cNvPr id="10" name="9 - Ορθογώνιο"/>
          <p:cNvSpPr/>
          <p:nvPr/>
        </p:nvSpPr>
        <p:spPr>
          <a:xfrm>
            <a:off x="3339478" y="5358868"/>
            <a:ext cx="1776845" cy="35613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l-GR" sz="1100" b="1" dirty="0">
                <a:solidFill>
                  <a:schemeClr val="tx1"/>
                </a:solidFill>
              </a:rPr>
              <a:t>Απειλή από υποκατάστατα</a:t>
            </a:r>
          </a:p>
        </p:txBody>
      </p:sp>
      <p:sp>
        <p:nvSpPr>
          <p:cNvPr id="12" name="11 - Έλλειψη"/>
          <p:cNvSpPr/>
          <p:nvPr/>
        </p:nvSpPr>
        <p:spPr>
          <a:xfrm>
            <a:off x="6286500" y="404091"/>
            <a:ext cx="2296391" cy="1524000"/>
          </a:xfrm>
          <a:prstGeom prst="ellipse">
            <a:avLst/>
          </a:prstGeom>
          <a:ln>
            <a:noFill/>
          </a:ln>
          <a:effectLst>
            <a:outerShdw blurRad="127000" dist="38100" dir="2700000" algn="ctr">
              <a:srgbClr val="000000">
                <a:alpha val="45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71323" tIns="35662" rIns="71323" bIns="35662" rtlCol="0" anchor="ctr"/>
          <a:lstStyle/>
          <a:p>
            <a:pPr algn="ctr"/>
            <a:r>
              <a:rPr lang="el-GR" dirty="0"/>
              <a:t>Το μοντέλο των πέντε δυνάμεων του </a:t>
            </a:r>
            <a:r>
              <a:rPr lang="en-US" dirty="0"/>
              <a:t>Porter</a:t>
            </a:r>
            <a:endParaRPr lang="el-G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3030214-227F-42DB-9282-BBA6AF8D9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1075416" y="883226"/>
            <a:ext cx="2259162" cy="4042791"/>
          </a:xfrm>
        </p:spPr>
        <p:txBody>
          <a:bodyPr>
            <a:normAutofit/>
          </a:bodyPr>
          <a:lstStyle/>
          <a:p>
            <a:r>
              <a:rPr lang="el-GR" altLang="zh-CN" sz="2100">
                <a:cs typeface="Segoe UI" pitchFamily="18" charset="0"/>
              </a:rPr>
              <a:t>Στρατηγική Ανάλυση του Εξωτερικού Περιβάλλοντος</a:t>
            </a:r>
            <a:endParaRPr lang="en-US" sz="2100"/>
          </a:p>
        </p:txBody>
      </p:sp>
      <p:sp>
        <p:nvSpPr>
          <p:cNvPr id="11" name="Freeform 11">
            <a:extLst>
              <a:ext uri="{FF2B5EF4-FFF2-40B4-BE49-F238E27FC236}">
                <a16:creationId xmlns:a16="http://schemas.microsoft.com/office/drawing/2014/main" id="{0D7A9289-BAD1-4A78-979F-A655C886DB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19" y="957669"/>
            <a:ext cx="823645" cy="428388"/>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3 - Θέση αριθμού διαφάνειας"/>
          <p:cNvSpPr>
            <a:spLocks noGrp="1"/>
          </p:cNvSpPr>
          <p:nvPr>
            <p:ph type="sldNum" sz="quarter" idx="12"/>
          </p:nvPr>
        </p:nvSpPr>
        <p:spPr>
          <a:xfrm>
            <a:off x="141411" y="1019728"/>
            <a:ext cx="447664" cy="304271"/>
          </a:xfrm>
        </p:spPr>
        <p:txBody>
          <a:bodyPr>
            <a:normAutofit/>
          </a:bodyPr>
          <a:lstStyle/>
          <a:p>
            <a:pPr>
              <a:lnSpc>
                <a:spcPct val="90000"/>
              </a:lnSpc>
              <a:spcAft>
                <a:spcPts val="600"/>
              </a:spcAft>
            </a:pPr>
            <a:fld id="{53C4726A-630D-4CB4-B088-BAB00F4188E9}" type="slidenum">
              <a:rPr lang="el-GR">
                <a:solidFill>
                  <a:srgbClr val="FFFFFF"/>
                </a:solidFill>
              </a:rPr>
              <a:pPr>
                <a:lnSpc>
                  <a:spcPct val="90000"/>
                </a:lnSpc>
                <a:spcAft>
                  <a:spcPts val="600"/>
                </a:spcAft>
              </a:pPr>
              <a:t>7</a:t>
            </a:fld>
            <a:endParaRPr lang="el-GR">
              <a:solidFill>
                <a:srgbClr val="FFFFFF"/>
              </a:solidFill>
            </a:endParaRPr>
          </a:p>
        </p:txBody>
      </p:sp>
      <p:sp>
        <p:nvSpPr>
          <p:cNvPr id="3" name="2 - Θέση περιεχομένου"/>
          <p:cNvSpPr>
            <a:spLocks noGrp="1"/>
          </p:cNvSpPr>
          <p:nvPr>
            <p:ph idx="1"/>
          </p:nvPr>
        </p:nvSpPr>
        <p:spPr>
          <a:xfrm>
            <a:off x="3742612" y="265210"/>
            <a:ext cx="4932204" cy="5112569"/>
          </a:xfrm>
        </p:spPr>
        <p:txBody>
          <a:bodyPr>
            <a:normAutofit lnSpcReduction="10000"/>
          </a:bodyPr>
          <a:lstStyle/>
          <a:p>
            <a:pPr>
              <a:buNone/>
            </a:pPr>
            <a:r>
              <a:rPr lang="el-GR" sz="1600"/>
              <a:t>Το μοντέλο των πέντε δυνάμεων του </a:t>
            </a:r>
            <a:r>
              <a:rPr lang="en-US" sz="1600"/>
              <a:t>Porter</a:t>
            </a:r>
            <a:endParaRPr lang="el-GR" sz="1600"/>
          </a:p>
          <a:p>
            <a:pPr marL="228600" lvl="1">
              <a:spcBef>
                <a:spcPts val="1800"/>
              </a:spcBef>
            </a:pPr>
            <a:r>
              <a:rPr lang="el-GR" sz="1600"/>
              <a:t>Παραδείγματα:</a:t>
            </a:r>
          </a:p>
          <a:p>
            <a:pPr marL="845584" lvl="1">
              <a:buFont typeface="Courier New" panose="02070309020205020404" pitchFamily="49" charset="0"/>
              <a:buChar char="o"/>
            </a:pPr>
            <a:r>
              <a:rPr lang="el-GR" sz="1600"/>
              <a:t>Στον κλάδο της αγοράς εμπορικών αεροσκαφών υπάρχει </a:t>
            </a:r>
            <a:r>
              <a:rPr lang="el-GR" sz="1600" u="sng"/>
              <a:t>άγριος ανταγωνισμός μεταξύ των κυρίαρχων παραγωγών </a:t>
            </a:r>
            <a:r>
              <a:rPr lang="en-US" sz="1600" u="sng"/>
              <a:t>Airbus</a:t>
            </a:r>
            <a:r>
              <a:rPr lang="el-GR" sz="1600" u="sng"/>
              <a:t> και </a:t>
            </a:r>
            <a:r>
              <a:rPr lang="en-US" sz="1600" u="sng"/>
              <a:t>Boeing </a:t>
            </a:r>
            <a:r>
              <a:rPr lang="el-GR" sz="1600"/>
              <a:t>και </a:t>
            </a:r>
            <a:r>
              <a:rPr lang="el-GR" sz="1600" u="sng"/>
              <a:t>ισχυρή διαπραγματευτική δύναμη των αεροπορικών εταιρειών</a:t>
            </a:r>
            <a:r>
              <a:rPr lang="el-GR" sz="1600"/>
              <a:t> που παραγγέλνουν τα αεροσκάφη, ενώ η απειλή της εισόδου, η απειλή από υποκατάστατα και η δύναμη των προμηθευτών είναι αμελητέες.</a:t>
            </a:r>
          </a:p>
          <a:p>
            <a:pPr marL="845584" lvl="1">
              <a:buFont typeface="Courier New" panose="02070309020205020404" pitchFamily="49" charset="0"/>
              <a:buChar char="o"/>
            </a:pPr>
            <a:r>
              <a:rPr lang="el-GR" sz="1600"/>
              <a:t>Στη βιομηχανία του κινηματογράφου και του θεάτρου </a:t>
            </a:r>
            <a:r>
              <a:rPr lang="el-GR" sz="1600" u="sng"/>
              <a:t>ο πολλαπλασιασμός των υποκατάστατων μορφών ψυχαγωγίας</a:t>
            </a:r>
            <a:r>
              <a:rPr lang="el-GR" sz="1600"/>
              <a:t> και </a:t>
            </a:r>
            <a:r>
              <a:rPr lang="el-GR" sz="1600" u="sng"/>
              <a:t>η δύναμη των κινηματογραφικών παραγωγών </a:t>
            </a:r>
            <a:r>
              <a:rPr lang="el-GR" sz="1600"/>
              <a:t>και των διανομέων είναι αυτές που διαμορφώνουν τον ανταγωνισμό.</a:t>
            </a:r>
          </a:p>
          <a:p>
            <a:pPr>
              <a:buNone/>
            </a:pP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8</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184356"/>
            <a:ext cx="4841662" cy="5409448"/>
          </a:xfrm>
        </p:spPr>
        <p:txBody>
          <a:bodyPr anchor="ctr">
            <a:normAutofit lnSpcReduction="10000"/>
          </a:bodyPr>
          <a:lstStyle/>
          <a:p>
            <a:pPr>
              <a:buNone/>
            </a:pPr>
            <a:r>
              <a:rPr lang="el-GR" sz="1600" dirty="0">
                <a:solidFill>
                  <a:schemeClr val="tx2">
                    <a:lumMod val="75000"/>
                  </a:schemeClr>
                </a:solidFill>
              </a:rPr>
              <a:t>Το μοντέλο των πέντε δυνάμεων του </a:t>
            </a:r>
            <a:r>
              <a:rPr lang="en-US" sz="1600" dirty="0">
                <a:solidFill>
                  <a:schemeClr val="tx2">
                    <a:lumMod val="75000"/>
                  </a:schemeClr>
                </a:solidFill>
              </a:rPr>
              <a:t>Porter</a:t>
            </a:r>
            <a:r>
              <a:rPr lang="el-GR" sz="1600" dirty="0">
                <a:solidFill>
                  <a:schemeClr val="tx2">
                    <a:lumMod val="75000"/>
                  </a:schemeClr>
                </a:solidFill>
              </a:rPr>
              <a:t> </a:t>
            </a:r>
          </a:p>
          <a:p>
            <a:pPr marL="365760" lvl="1">
              <a:buFont typeface="Courier New" panose="02070309020205020404" pitchFamily="49" charset="0"/>
              <a:buChar char="o"/>
            </a:pPr>
            <a:r>
              <a:rPr lang="el-GR" sz="1600" dirty="0">
                <a:solidFill>
                  <a:schemeClr val="tx2">
                    <a:lumMod val="75000"/>
                  </a:schemeClr>
                </a:solidFill>
              </a:rPr>
              <a:t>Πολλές φορές υπάρχουν δυνάμεις που δεν φαίνονται ότι είναι καθοριστικές για την κερδοφορία του κλάδου και αναδεικνύονται στη συνέχεια, όπως στον κλάδο του φωτογραφικού φιλμ. Ο ισχυρός ανταγωνισμός μεταξύ των δύο κυρίαρχων εταιρειών </a:t>
            </a:r>
            <a:r>
              <a:rPr lang="en-US" sz="1600" dirty="0">
                <a:solidFill>
                  <a:schemeClr val="tx2">
                    <a:lumMod val="75000"/>
                  </a:schemeClr>
                </a:solidFill>
              </a:rPr>
              <a:t>Kodak </a:t>
            </a:r>
            <a:r>
              <a:rPr lang="el-GR" sz="1600" dirty="0">
                <a:solidFill>
                  <a:schemeClr val="tx2">
                    <a:lumMod val="75000"/>
                  </a:schemeClr>
                </a:solidFill>
              </a:rPr>
              <a:t>και </a:t>
            </a:r>
            <a:r>
              <a:rPr lang="en-US" sz="1600" dirty="0">
                <a:solidFill>
                  <a:schemeClr val="tx2">
                    <a:lumMod val="75000"/>
                  </a:schemeClr>
                </a:solidFill>
              </a:rPr>
              <a:t>Fuji </a:t>
            </a:r>
            <a:r>
              <a:rPr lang="el-GR" sz="1600" dirty="0">
                <a:solidFill>
                  <a:schemeClr val="tx2">
                    <a:lumMod val="75000"/>
                  </a:schemeClr>
                </a:solidFill>
              </a:rPr>
              <a:t>δεν φανέρωσε την απειλή τους από την έλευση της ψηφιακής φωτογραφίας. Σε αυτή την περίπτωση, η στρατηγική των εταιρειών έπρεπε να επικεντρωθεί στην παρουσία του </a:t>
            </a:r>
            <a:r>
              <a:rPr lang="el-GR" sz="1600" u="sng" dirty="0">
                <a:solidFill>
                  <a:schemeClr val="tx2">
                    <a:lumMod val="75000"/>
                  </a:schemeClr>
                </a:solidFill>
              </a:rPr>
              <a:t>υποκατάστατου προϊόντος</a:t>
            </a:r>
            <a:r>
              <a:rPr lang="el-GR" sz="1600" dirty="0">
                <a:solidFill>
                  <a:schemeClr val="tx2">
                    <a:lumMod val="75000"/>
                  </a:schemeClr>
                </a:solidFill>
              </a:rPr>
              <a:t>.</a:t>
            </a:r>
          </a:p>
          <a:p>
            <a:pPr marL="0" indent="0">
              <a:buNone/>
            </a:pPr>
            <a:r>
              <a:rPr lang="el-GR" sz="1600" dirty="0">
                <a:solidFill>
                  <a:schemeClr val="tx2">
                    <a:lumMod val="75000"/>
                  </a:schemeClr>
                </a:solidFill>
              </a:rPr>
              <a:t>Επομένως</a:t>
            </a:r>
            <a:r>
              <a:rPr lang="el-GR" sz="1600" b="1" dirty="0">
                <a:solidFill>
                  <a:schemeClr val="tx2">
                    <a:lumMod val="75000"/>
                  </a:schemeClr>
                </a:solidFill>
              </a:rPr>
              <a:t>, </a:t>
            </a:r>
            <a:r>
              <a:rPr lang="el-GR" sz="1600" dirty="0">
                <a:solidFill>
                  <a:schemeClr val="tx2">
                    <a:lumMod val="75000"/>
                  </a:schemeClr>
                </a:solidFill>
              </a:rPr>
              <a:t>η επιχείρηση με την εφαρμογή του μοντέλου συγκεντρώνει βοηθητικά στοιχεία για το σχεδιασμό της στρατηγικής της, δύναται να προβλέψει τις δυνάμεις αλλαγής του κλάδου, τις ευκαιρ</a:t>
            </a:r>
            <a:r>
              <a:rPr lang="el-GR" sz="1600" i="1" dirty="0">
                <a:solidFill>
                  <a:schemeClr val="tx2">
                    <a:lumMod val="75000"/>
                  </a:schemeClr>
                </a:solidFill>
              </a:rPr>
              <a:t>ίες </a:t>
            </a:r>
            <a:r>
              <a:rPr lang="el-GR" sz="1600" dirty="0">
                <a:solidFill>
                  <a:schemeClr val="tx2">
                    <a:lumMod val="75000"/>
                  </a:schemeClr>
                </a:solidFill>
              </a:rPr>
              <a:t>που της προσφέρονται και αν κρίνει απαραίτητο να αλλάξει «τους κανόνες του παιχνιδιού στην αγορά της» προς όφελός της, επιδρώντας με κατάλληλες κινήσεις στις δυνάμεις του κλάδου που την «απειλούν».</a:t>
            </a:r>
          </a:p>
          <a:p>
            <a:pPr>
              <a:buNone/>
            </a:pPr>
            <a:endParaRPr lang="en-US" sz="1600" dirty="0">
              <a:solidFill>
                <a:schemeClr val="tx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999"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title"/>
          </p:nvPr>
        </p:nvSpPr>
        <p:spPr>
          <a:xfrm>
            <a:off x="784514" y="785090"/>
            <a:ext cx="2442412" cy="4140927"/>
          </a:xfrm>
        </p:spPr>
        <p:txBody>
          <a:bodyPr anchor="ctr">
            <a:normAutofit/>
          </a:bodyPr>
          <a:lstStyle/>
          <a:p>
            <a:r>
              <a:rPr lang="el-GR" altLang="zh-CN" sz="2300">
                <a:solidFill>
                  <a:schemeClr val="tx2">
                    <a:lumMod val="75000"/>
                  </a:schemeClr>
                </a:solidFill>
                <a:cs typeface="Segoe UI" pitchFamily="18" charset="0"/>
              </a:rPr>
              <a:t>Στρατηγική Ανάλυση του Εξωτερικού Περιβάλλοντος</a:t>
            </a:r>
            <a:endParaRPr lang="en-US" sz="2300">
              <a:solidFill>
                <a:schemeClr val="tx2">
                  <a:lumMod val="75000"/>
                </a:schemeClr>
              </a:solidFill>
            </a:endParaRPr>
          </a:p>
        </p:txBody>
      </p:sp>
      <p:sp>
        <p:nvSpPr>
          <p:cNvPr id="11" name="Rectangle 10">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7160" cy="5715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 name="3 - Θέση αριθμού διαφάνειας"/>
          <p:cNvSpPr>
            <a:spLocks noGrp="1"/>
          </p:cNvSpPr>
          <p:nvPr>
            <p:ph type="sldNum" sz="quarter" idx="12"/>
          </p:nvPr>
        </p:nvSpPr>
        <p:spPr>
          <a:xfrm>
            <a:off x="113842" y="2705365"/>
            <a:ext cx="447665" cy="304270"/>
          </a:xfrm>
        </p:spPr>
        <p:txBody>
          <a:bodyPr>
            <a:normAutofit/>
          </a:bodyPr>
          <a:lstStyle/>
          <a:p>
            <a:pPr>
              <a:lnSpc>
                <a:spcPct val="90000"/>
              </a:lnSpc>
              <a:spcAft>
                <a:spcPts val="600"/>
              </a:spcAft>
            </a:pPr>
            <a:fld id="{53C4726A-630D-4CB4-B088-BAB00F4188E9}" type="slidenum">
              <a:rPr lang="el-GR">
                <a:solidFill>
                  <a:schemeClr val="accent1"/>
                </a:solidFill>
              </a:rPr>
              <a:pPr>
                <a:lnSpc>
                  <a:spcPct val="90000"/>
                </a:lnSpc>
                <a:spcAft>
                  <a:spcPts val="600"/>
                </a:spcAft>
              </a:pPr>
              <a:t>9</a:t>
            </a:fld>
            <a:endParaRPr lang="el-GR">
              <a:solidFill>
                <a:schemeClr val="accent1"/>
              </a:solidFill>
            </a:endParaRPr>
          </a:p>
        </p:txBody>
      </p:sp>
      <p:cxnSp>
        <p:nvCxnSpPr>
          <p:cNvPr id="13" name="Straight Connector 12">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59859"/>
            <a:ext cx="0" cy="26670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4507495" y="0"/>
            <a:ext cx="4632727" cy="5711042"/>
            <a:chOff x="2487613" y="285750"/>
            <a:chExt cx="2428876" cy="5654676"/>
          </a:xfrm>
          <a:solidFill>
            <a:schemeClr val="bg1">
              <a:alpha val="30000"/>
            </a:schemeClr>
          </a:solidFill>
        </p:grpSpPr>
        <p:sp>
          <p:nvSpPr>
            <p:cNvPr id="16"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7"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8"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9"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0"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1"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2"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3"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4"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5"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6"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7"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2 - Θέση περιεχομένου"/>
          <p:cNvSpPr>
            <a:spLocks noGrp="1"/>
          </p:cNvSpPr>
          <p:nvPr>
            <p:ph idx="1"/>
          </p:nvPr>
        </p:nvSpPr>
        <p:spPr>
          <a:xfrm>
            <a:off x="3786796" y="785090"/>
            <a:ext cx="4841662" cy="4140928"/>
          </a:xfrm>
        </p:spPr>
        <p:txBody>
          <a:bodyPr anchor="ctr">
            <a:normAutofit/>
          </a:bodyPr>
          <a:lstStyle/>
          <a:p>
            <a:pPr marL="0" indent="0">
              <a:buNone/>
            </a:pPr>
            <a:r>
              <a:rPr lang="el-GR" sz="1600" dirty="0">
                <a:solidFill>
                  <a:schemeClr val="tx2">
                    <a:lumMod val="75000"/>
                  </a:schemeClr>
                </a:solidFill>
              </a:rPr>
              <a:t>Απειλή Εισόδου Νέων Επιχειρήσεων στον Κλάδο</a:t>
            </a:r>
          </a:p>
          <a:p>
            <a:pPr marL="0" lvl="1" indent="0"/>
            <a:r>
              <a:rPr lang="el-GR" sz="1600" dirty="0">
                <a:solidFill>
                  <a:schemeClr val="tx2">
                    <a:lumMod val="75000"/>
                  </a:schemeClr>
                </a:solidFill>
              </a:rPr>
              <a:t>    Οι νέοι ανταγωνιστές στον κλάδο επιθυμούν να διεκδικήσουν ένα μερίδιο της αγοράς και η έλευση τους σηματοδοτεί πιέσεις στις τιμές, στα κόστη, στο ρυθμό των απαιτούμενων για τον ανταγωνισμό επενδύσεων. Ιδίως όταν στον κλάδο εισέρχονται ισχυρές επιχειρήσεις που ήδη δραστηριοποιούνται σε παρεμφερείς κλάδους. </a:t>
            </a:r>
            <a:endParaRPr lang="en-US" sz="1600" dirty="0">
              <a:solidFill>
                <a:schemeClr val="tx2">
                  <a:lumMod val="75000"/>
                </a:schemeClr>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86&quot;&gt;&lt;object type=&quot;3&quot; unique_id=&quot;10087&quot;&gt;&lt;property id=&quot;20148&quot; value=&quot;5&quot;/&gt;&lt;property id=&quot;20300&quot; value=&quot;Slide 1 - &amp;quot;Τίτλος Μαθήματος&amp;quot;&quot;/&gt;&lt;property id=&quot;20307&quot; value=&quot;256&quot;/&gt;&lt;/object&gt;&lt;object type=&quot;3&quot; unique_id=&quot;10088&quot;&gt;&lt;property id=&quot;20148&quot; value=&quot;5&quot;/&gt;&lt;property id=&quot;20300&quot; value=&quot;Slide 2&quot;/&gt;&lt;property id=&quot;20307&quot; value=&quot;289&quot;/&gt;&lt;/object&gt;&lt;object type=&quot;3&quot; unique_id=&quot;10089&quot;&gt;&lt;property id=&quot;20148&quot; value=&quot;5&quot;/&gt;&lt;property id=&quot;20300&quot; value=&quot;Slide 3 - &amp;quot;Άδειες Χρήσης&amp;quot;&quot;/&gt;&lt;property id=&quot;20307&quot; value=&quot;257&quot;/&gt;&lt;/object&gt;&lt;object type=&quot;3&quot; unique_id=&quot;10090&quot;&gt;&lt;property id=&quot;20148&quot; value=&quot;5&quot;/&gt;&lt;property id=&quot;20300&quot; value=&quot;Slide 4 - &amp;quot;Χρηματοδότηση&amp;quot;&quot;/&gt;&lt;property id=&quot;20307&quot; value=&quot;259&quot;/&gt;&lt;/object&gt;&lt;object type=&quot;3&quot; unique_id=&quot;10091&quot;&gt;&lt;property id=&quot;20148&quot; value=&quot;5&quot;/&gt;&lt;property id=&quot;20300&quot; value=&quot;Slide 5 - &amp;quot;Σκοποί  ενότητας&amp;quot;&quot;/&gt;&lt;property id=&quot;20307&quot; value=&quot;261&quot;/&gt;&lt;/object&gt;&lt;object type=&quot;3&quot; unique_id=&quot;10092&quot;&gt;&lt;property id=&quot;20148&quot; value=&quot;5&quot;/&gt;&lt;property id=&quot;20300&quot; value=&quot;Slide 6 - &amp;quot;Περιεχόμενα ενότητας&amp;quot;&quot;/&gt;&lt;property id=&quot;20307&quot; value=&quot;262&quot;/&gt;&lt;/object&gt;&lt;object type=&quot;3&quot; unique_id=&quot;10093&quot;&gt;&lt;property id=&quot;20148&quot; value=&quot;5&quot;/&gt;&lt;property id=&quot;20300&quot; value=&quot;Slide 7 - &amp;quot;Χρήση Διατάξεων&amp;quot;&quot;/&gt;&lt;property id=&quot;20307&quot; value=&quot;264&quot;/&gt;&lt;/object&gt;&lt;object type=&quot;3&quot; unique_id=&quot;10094&quot;&gt;&lt;property id=&quot;20148&quot; value=&quot;5&quot;/&gt;&lt;property id=&quot;20300&quot; value=&quot;Slide 8 - &amp;quot;Διαφάνεια Τίτλου&amp;quot;&quot;/&gt;&lt;property id=&quot;20307&quot; value=&quot;266&quot;/&gt;&lt;/object&gt;&lt;object type=&quot;3&quot; unique_id=&quot;10095&quot;&gt;&lt;property id=&quot;20148&quot; value=&quot;5&quot;/&gt;&lt;property id=&quot;20300&quot; value=&quot;Slide 9 - &amp;quot;Τίτλος και περιεχόμενο 1&amp;quot;&quot;/&gt;&lt;property id=&quot;20307&quot; value=&quot;265&quot;/&gt;&lt;/object&gt;&lt;object type=&quot;3&quot; unique_id=&quot;10096&quot;&gt;&lt;property id=&quot;20148&quot; value=&quot;5&quot;/&gt;&lt;property id=&quot;20300&quot; value=&quot;Slide 10 - &amp;quot;Τίτλος και περιεχόμενο 2&amp;quot;&quot;/&gt;&lt;property id=&quot;20307&quot; value=&quot;274&quot;/&gt;&lt;/object&gt;&lt;object type=&quot;3&quot; unique_id=&quot;10097&quot;&gt;&lt;property id=&quot;20148&quot; value=&quot;5&quot;/&gt;&lt;property id=&quot;20300&quot; value=&quot;Slide 11 - &amp;quot;Κεφαλίδα Ενότητας&amp;quot;&quot;/&gt;&lt;property id=&quot;20307&quot; value=&quot;267&quot;/&gt;&lt;/object&gt;&lt;object type=&quot;3&quot; unique_id=&quot;10098&quot;&gt;&lt;property id=&quot;20148&quot; value=&quot;5&quot;/&gt;&lt;property id=&quot;20300&quot; value=&quot;Slide 12 - &amp;quot;Δύο περιεχόμενα 1 &amp;quot;&quot;/&gt;&lt;property id=&quot;20307&quot; value=&quot;288&quot;/&gt;&lt;/object&gt;&lt;object type=&quot;3&quot; unique_id=&quot;10099&quot;&gt;&lt;property id=&quot;20148&quot; value=&quot;5&quot;/&gt;&lt;property id=&quot;20300&quot; value=&quot;Slide 13 - &amp;quot;Δύο περιεχόμενα 2 &amp;quot;&quot;/&gt;&lt;property id=&quot;20307&quot; value=&quot;277&quot;/&gt;&lt;/object&gt;&lt;object type=&quot;3&quot; unique_id=&quot;10100&quot;&gt;&lt;property id=&quot;20148&quot; value=&quot;5&quot;/&gt;&lt;property id=&quot;20300&quot; value=&quot;Slide 14 - &amp;quot;Σύγκριση 1&amp;quot;&quot;/&gt;&lt;property id=&quot;20307&quot; value=&quot;269&quot;/&gt;&lt;/object&gt;&lt;object type=&quot;3&quot; unique_id=&quot;10101&quot;&gt;&lt;property id=&quot;20148&quot; value=&quot;5&quot;/&gt;&lt;property id=&quot;20300&quot; value=&quot;Slide 15 - &amp;quot;Σύγκριση 2&amp;quot;&quot;/&gt;&lt;property id=&quot;20307&quot; value=&quot;278&quot;/&gt;&lt;/object&gt;&lt;object type=&quot;3&quot; unique_id=&quot;10102&quot;&gt;&lt;property id=&quot;20148&quot; value=&quot;5&quot;/&gt;&lt;property id=&quot;20300&quot; value=&quot;Slide 16 - &amp;quot;Μόνο Τίτλος&amp;quot;&quot;/&gt;&lt;property id=&quot;20307&quot; value=&quot;270&quot;/&gt;&lt;/object&gt;&lt;object type=&quot;3&quot; unique_id=&quot;10103&quot;&gt;&lt;property id=&quot;20148&quot; value=&quot;5&quot;/&gt;&lt;property id=&quot;20300&quot; value=&quot;Slide 17 - &amp;quot;Περιεχόμενο με λεζάντα 1&amp;quot;&quot;/&gt;&lt;property id=&quot;20307&quot; value=&quot;272&quot;/&gt;&lt;/object&gt;&lt;object type=&quot;3&quot; unique_id=&quot;10104&quot;&gt;&lt;property id=&quot;20148&quot; value=&quot;5&quot;/&gt;&lt;property id=&quot;20300&quot; value=&quot;Slide 18 - &amp;quot;Περιεχόμενο με λεζάντα 2&amp;quot;&quot;/&gt;&lt;property id=&quot;20307&quot; value=&quot;279&quot;/&gt;&lt;/object&gt;&lt;object type=&quot;3&quot; unique_id=&quot;10105&quot;&gt;&lt;property id=&quot;20148&quot; value=&quot;5&quot;/&gt;&lt;property id=&quot;20300&quot; value=&quot;Slide 19 - &amp;quot;Εικόνα με λεζάντα&amp;quot;&quot;/&gt;&lt;property id=&quot;20307&quot; value=&quot;273&quot;/&gt;&lt;/object&gt;&lt;object type=&quot;3&quot; unique_id=&quot;10106&quot;&gt;&lt;property id=&quot;20148&quot; value=&quot;5&quot;/&gt;&lt;property id=&quot;20300&quot; value=&quot;Slide 20 - &amp;quot;Οδηγίες&amp;quot;&quot;/&gt;&lt;property id=&quot;20307&quot; value=&quot;281&quot;/&gt;&lt;/object&gt;&lt;object type=&quot;3&quot; unique_id=&quot;10107&quot;&gt;&lt;property id=&quot;20148&quot; value=&quot;5&quot;/&gt;&lt;property id=&quot;20300&quot; value=&quot;Slide 21 - &amp;quot;Οδηγίες (1 από 4)&amp;quot;&quot;/&gt;&lt;property id=&quot;20307&quot; value=&quot;284&quot;/&gt;&lt;/object&gt;&lt;object type=&quot;3&quot; unique_id=&quot;10108&quot;&gt;&lt;property id=&quot;20148&quot; value=&quot;5&quot;/&gt;&lt;property id=&quot;20300&quot; value=&quot;Slide 22 - &amp;quot;Οδηγίες (2 από 4) &amp;quot;&quot;/&gt;&lt;property id=&quot;20307&quot; value=&quot;282&quot;/&gt;&lt;/object&gt;&lt;object type=&quot;3&quot; unique_id=&quot;10109&quot;&gt;&lt;property id=&quot;20148&quot; value=&quot;5&quot;/&gt;&lt;property id=&quot;20300&quot; value=&quot;Slide 23 - &amp;quot;Οδηγίες (3 από 4)&amp;quot;&quot;/&gt;&lt;property id=&quot;20307&quot; value=&quot;283&quot;/&gt;&lt;/object&gt;&lt;object type=&quot;3&quot; unique_id=&quot;10110&quot;&gt;&lt;property id=&quot;20148&quot; value=&quot;5&quot;/&gt;&lt;property id=&quot;20300&quot; value=&quot;Slide 24 - &amp;quot;Οδηγίες (4 από 4)&amp;quot;&quot;/&gt;&lt;property id=&quot;20307&quot; value=&quot;285&quot;/&gt;&lt;/object&gt;&lt;object type=&quot;3&quot; unique_id=&quot;10111&quot;&gt;&lt;property id=&quot;20148&quot; value=&quot;5&quot;/&gt;&lt;property id=&quot;20300&quot; value=&quot;Slide 25 - &amp;quot;Βασικές Οδηγίες Προσβασιμότητας&amp;quot;&quot;/&gt;&lt;property id=&quot;20307&quot; value=&quot;286&quot;/&gt;&lt;/object&gt;&lt;object type=&quot;3&quot; unique_id=&quot;10112&quot;&gt;&lt;property id=&quot;20148&quot; value=&quot;5&quot;/&gt;&lt;property id=&quot;20300&quot; value=&quot;Slide 32 - &amp;quot;Τέλος Ενότητας&amp;quot;&quot;/&gt;&lt;property id=&quot;20307&quot; value=&quot;280&quot;/&gt;&lt;/object&gt;&lt;object type=&quot;3&quot; unique_id=&quot;10757&quot;&gt;&lt;property id=&quot;20148&quot; value=&quot;5&quot;/&gt;&lt;property id=&quot;20300&quot; value=&quot;Slide 26 - &amp;quot;Βιβλιογραφία&amp;quot;&quot;/&gt;&lt;property id=&quot;20307&quot; value=&quot;290&quot;/&gt;&lt;/object&gt;&lt;object type=&quot;3&quot; unique_id=&quot;10758&quot;&gt;&lt;property id=&quot;20148&quot; value=&quot;5&quot;/&gt;&lt;property id=&quot;20300&quot; value=&quot;Slide 27 - &amp;quot;Σημείωμα Αναφοράς&amp;quot;&quot;/&gt;&lt;property id=&quot;20307&quot; value=&quot;291&quot;/&gt;&lt;/object&gt;&lt;object type=&quot;3&quot; unique_id=&quot;10759&quot;&gt;&lt;property id=&quot;20148&quot; value=&quot;5&quot;/&gt;&lt;property id=&quot;20300&quot; value=&quot;Slide 28 - &amp;quot;Σημείωμα Αδειοδότησης&amp;quot;&quot;/&gt;&lt;property id=&quot;20307&quot; value=&quot;292&quot;/&gt;&lt;/object&gt;&lt;object type=&quot;3&quot; unique_id=&quot;10760&quot;&gt;&lt;property id=&quot;20148&quot; value=&quot;5&quot;/&gt;&lt;property id=&quot;20300&quot; value=&quot;Slide 29&quot;/&gt;&lt;property id=&quot;20307&quot; value=&quot;293&quot;/&gt;&lt;/object&gt;&lt;object type=&quot;3&quot; unique_id=&quot;10761&quot;&gt;&lt;property id=&quot;20148&quot; value=&quot;5&quot;/&gt;&lt;property id=&quot;20300&quot; value=&quot;Slide 30&quot;/&gt;&lt;property id=&quot;20307&quot; value=&quot;294&quot;/&gt;&lt;/object&gt;&lt;object type=&quot;3&quot; unique_id=&quot;10762&quot;&gt;&lt;property id=&quot;20148&quot; value=&quot;5&quot;/&gt;&lt;property id=&quot;20300&quot; value=&quot;Slide 31 - &amp;quot;Διατήρηση Σημειωμάτων&amp;quot;&quot;/&gt;&lt;property id=&quot;20307&quot; value=&quot;295&quot;/&gt;&lt;/object&gt;&lt;/object&gt;&lt;object type=&quot;8&quot; unique_id=&quot;10140&quot;&gt;&lt;/object&gt;&lt;/object&gt;&lt;/database&gt;"/>
  <p:tag name="SECTOMILLISECCONVERTED" val="1"/>
</p:tagLst>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{1EEA24B9-2626-2D4F-9FEC-AF709FFCB297}tf10001069</Template>
  <TotalTime>3389</TotalTime>
  <Words>3429</Words>
  <Application>Microsoft Office PowerPoint</Application>
  <PresentationFormat>Προβολή στην οθόνη (16:10)</PresentationFormat>
  <Paragraphs>235</Paragraphs>
  <Slides>38</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38</vt:i4>
      </vt:variant>
    </vt:vector>
  </HeadingPairs>
  <TitlesOfParts>
    <vt:vector size="45" baseType="lpstr">
      <vt:lpstr>Arial</vt:lpstr>
      <vt:lpstr>Calibri</vt:lpstr>
      <vt:lpstr>Century Gothic</vt:lpstr>
      <vt:lpstr>Courier New</vt:lpstr>
      <vt:lpstr>Wingdings</vt:lpstr>
      <vt:lpstr>Wingdings 3</vt:lpstr>
      <vt:lpstr>Θρόισμα</vt:lpstr>
      <vt:lpstr>Παρουσίαση του PowerPoint</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Παρουσίαση του PowerPoint</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Παρουσίαση του PowerPoint</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Ανάλυση Μάκρο Περιβάλλοντος (PEST)</vt:lpstr>
      <vt:lpstr>Παρουσίαση του PowerPoint</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lpstr>Στρατηγική Ανάλυση του Εξωτερικού Περιβάλλοντος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gmanolo@o365.uoa.gr</cp:lastModifiedBy>
  <cp:revision>347</cp:revision>
  <dcterms:created xsi:type="dcterms:W3CDTF">2012-09-06T09:03:05Z</dcterms:created>
  <dcterms:modified xsi:type="dcterms:W3CDTF">2022-10-18T07:55:07Z</dcterms:modified>
</cp:coreProperties>
</file>