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1.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0" r:id="rId1"/>
  </p:sldMasterIdLst>
  <p:notesMasterIdLst>
    <p:notesMasterId r:id="rId42"/>
  </p:notesMasterIdLst>
  <p:sldIdLst>
    <p:sldId id="280" r:id="rId2"/>
    <p:sldId id="281" r:id="rId3"/>
    <p:sldId id="256" r:id="rId4"/>
    <p:sldId id="257" r:id="rId5"/>
    <p:sldId id="291" r:id="rId6"/>
    <p:sldId id="292" r:id="rId7"/>
    <p:sldId id="294" r:id="rId8"/>
    <p:sldId id="295" r:id="rId9"/>
    <p:sldId id="293" r:id="rId10"/>
    <p:sldId id="285" r:id="rId11"/>
    <p:sldId id="286" r:id="rId12"/>
    <p:sldId id="287" r:id="rId13"/>
    <p:sldId id="288" r:id="rId14"/>
    <p:sldId id="289" r:id="rId15"/>
    <p:sldId id="283" r:id="rId16"/>
    <p:sldId id="258" r:id="rId17"/>
    <p:sldId id="259" r:id="rId18"/>
    <p:sldId id="260" r:id="rId19"/>
    <p:sldId id="261" r:id="rId20"/>
    <p:sldId id="262" r:id="rId21"/>
    <p:sldId id="263" r:id="rId22"/>
    <p:sldId id="264" r:id="rId23"/>
    <p:sldId id="265" r:id="rId24"/>
    <p:sldId id="284" r:id="rId25"/>
    <p:sldId id="266" r:id="rId26"/>
    <p:sldId id="267" r:id="rId27"/>
    <p:sldId id="268" r:id="rId28"/>
    <p:sldId id="269" r:id="rId29"/>
    <p:sldId id="270" r:id="rId30"/>
    <p:sldId id="271" r:id="rId31"/>
    <p:sldId id="272" r:id="rId32"/>
    <p:sldId id="273" r:id="rId33"/>
    <p:sldId id="274" r:id="rId34"/>
    <p:sldId id="275" r:id="rId35"/>
    <p:sldId id="276" r:id="rId36"/>
    <p:sldId id="277" r:id="rId37"/>
    <p:sldId id="278" r:id="rId38"/>
    <p:sldId id="279" r:id="rId39"/>
    <p:sldId id="290" r:id="rId40"/>
    <p:sldId id="282" r:id="rId41"/>
  </p:sldIdLst>
  <p:sldSz cx="10080625" cy="5670550"/>
  <p:notesSz cx="7559675" cy="10691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Μεσαίο στυλ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249" autoAdjust="0"/>
  </p:normalViewPr>
  <p:slideViewPr>
    <p:cSldViewPr>
      <p:cViewPr varScale="1">
        <p:scale>
          <a:sx n="91" d="100"/>
          <a:sy n="91" d="100"/>
        </p:scale>
        <p:origin x="970" y="293"/>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3-27T10:36:50" idx="1">
    <p:pos x="0" y="0"/>
    <p:text/>
  </p:cm>
</p: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942EF9-A42B-4DFD-8A68-5125A06BD750}"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BCF069D0-36B4-4EBC-848D-DA521A325334}">
      <dgm:prSet/>
      <dgm:spPr/>
      <dgm:t>
        <a:bodyPr/>
        <a:lstStyle/>
        <a:p>
          <a:r>
            <a:rPr lang="el-GR" dirty="0"/>
            <a:t>Στο</a:t>
          </a:r>
          <a:r>
            <a:rPr lang="en-US" dirty="0"/>
            <a:t> </a:t>
          </a:r>
          <a:r>
            <a:rPr lang="en-US" dirty="0" err="1"/>
            <a:t>εισ</a:t>
          </a:r>
          <a:r>
            <a:rPr lang="en-US" dirty="0"/>
            <a:t>αγωγικό μάθημα σταθήκαμε στις διάφορες </a:t>
          </a:r>
          <a:r>
            <a:rPr lang="el-GR" dirty="0"/>
            <a:t>εκφράσεις</a:t>
          </a:r>
          <a:r>
            <a:rPr lang="en-US" dirty="0"/>
            <a:t> </a:t>
          </a:r>
          <a:r>
            <a:rPr lang="en-US" dirty="0" err="1"/>
            <a:t>της</a:t>
          </a:r>
          <a:r>
            <a:rPr lang="en-US" dirty="0"/>
            <a:t> α</a:t>
          </a:r>
          <a:r>
            <a:rPr lang="en-US" dirty="0" err="1"/>
            <a:t>νισότητ</a:t>
          </a:r>
          <a:r>
            <a:rPr lang="en-US" dirty="0"/>
            <a:t>ας στο συγχρονο </a:t>
          </a:r>
          <a:r>
            <a:rPr lang="el-GR" dirty="0"/>
            <a:t>κόσμο.</a:t>
          </a:r>
          <a:endParaRPr lang="en-US" dirty="0"/>
        </a:p>
      </dgm:t>
    </dgm:pt>
    <dgm:pt modelId="{82652232-D61E-41C8-BD09-43BCB3A242D9}" type="parTrans" cxnId="{57737C2E-8E8A-46EC-9222-93B108C4B29F}">
      <dgm:prSet/>
      <dgm:spPr/>
      <dgm:t>
        <a:bodyPr/>
        <a:lstStyle/>
        <a:p>
          <a:endParaRPr lang="en-US"/>
        </a:p>
      </dgm:t>
    </dgm:pt>
    <dgm:pt modelId="{C82024AB-C145-4C4D-B43B-7981F322C713}" type="sibTrans" cxnId="{57737C2E-8E8A-46EC-9222-93B108C4B29F}">
      <dgm:prSet/>
      <dgm:spPr/>
      <dgm:t>
        <a:bodyPr/>
        <a:lstStyle/>
        <a:p>
          <a:endParaRPr lang="en-US"/>
        </a:p>
      </dgm:t>
    </dgm:pt>
    <dgm:pt modelId="{D9466243-8AF5-4AF7-A773-C97F347C0B6A}">
      <dgm:prSet/>
      <dgm:spPr/>
      <dgm:t>
        <a:bodyPr/>
        <a:lstStyle/>
        <a:p>
          <a:r>
            <a:rPr lang="el-GR" dirty="0"/>
            <a:t>Δεν συζητήσαμε όμως αναλυτικά γιατί  την ανισότητα τη προσεγγίζουμε από τη σκοπιά της πολιτικής οικονομίας και της θεωρίας της μεγέθυνσης.</a:t>
          </a:r>
          <a:endParaRPr lang="en-US" dirty="0"/>
        </a:p>
      </dgm:t>
    </dgm:pt>
    <dgm:pt modelId="{466D49AB-CB6D-479C-BCC1-878CA5240D1C}" type="parTrans" cxnId="{D4AD1BD6-68EF-4391-86F0-979F88CCFBE3}">
      <dgm:prSet/>
      <dgm:spPr/>
      <dgm:t>
        <a:bodyPr/>
        <a:lstStyle/>
        <a:p>
          <a:endParaRPr lang="en-US"/>
        </a:p>
      </dgm:t>
    </dgm:pt>
    <dgm:pt modelId="{9AA85DBE-CAB2-49A0-A636-15FB0FF83028}" type="sibTrans" cxnId="{D4AD1BD6-68EF-4391-86F0-979F88CCFBE3}">
      <dgm:prSet/>
      <dgm:spPr/>
      <dgm:t>
        <a:bodyPr/>
        <a:lstStyle/>
        <a:p>
          <a:endParaRPr lang="en-US"/>
        </a:p>
      </dgm:t>
    </dgm:pt>
    <dgm:pt modelId="{7D2F611A-3CDA-4CE0-8353-3986E7B2436E}">
      <dgm:prSet/>
      <dgm:spPr/>
      <dgm:t>
        <a:bodyPr/>
        <a:lstStyle/>
        <a:p>
          <a:r>
            <a:rPr lang="el-GR"/>
            <a:t>Αυτός είναι ο σκοπός του σημερινού μαθήματος που θα καλύψει παράλληλα και την οπτική της κλασικής πολιτικής οικονομίας για το θέμα.</a:t>
          </a:r>
          <a:endParaRPr lang="en-US"/>
        </a:p>
      </dgm:t>
    </dgm:pt>
    <dgm:pt modelId="{DAD400E8-EB15-488C-B587-648BABB27581}" type="parTrans" cxnId="{98F1F0FF-BAA6-4F24-B388-78EA451F9729}">
      <dgm:prSet/>
      <dgm:spPr/>
      <dgm:t>
        <a:bodyPr/>
        <a:lstStyle/>
        <a:p>
          <a:endParaRPr lang="en-US"/>
        </a:p>
      </dgm:t>
    </dgm:pt>
    <dgm:pt modelId="{DCE1D414-A884-41B3-B412-C40E42DD6BB7}" type="sibTrans" cxnId="{98F1F0FF-BAA6-4F24-B388-78EA451F9729}">
      <dgm:prSet/>
      <dgm:spPr/>
      <dgm:t>
        <a:bodyPr/>
        <a:lstStyle/>
        <a:p>
          <a:endParaRPr lang="en-US"/>
        </a:p>
      </dgm:t>
    </dgm:pt>
    <dgm:pt modelId="{F324E5F9-7C7F-4291-9317-E373D8E4FFBB}">
      <dgm:prSet/>
      <dgm:spPr/>
      <dgm:t>
        <a:bodyPr/>
        <a:lstStyle/>
        <a:p>
          <a:r>
            <a:rPr lang="el-GR"/>
            <a:t>Σε αυτό το πλαίσιο θα επιχειρηματολογήσω ότι η κλασική πολιτική οικονομία δεν είναι απλά κομμάτι της ιστορίας οικονομικής σκέψης αλλά της σύγχρονης οικονομικής ανάλυσης </a:t>
          </a:r>
          <a:endParaRPr lang="en-US"/>
        </a:p>
      </dgm:t>
    </dgm:pt>
    <dgm:pt modelId="{0B45865B-9FEC-456E-8E1A-04F9A4CE6F50}" type="parTrans" cxnId="{B2D1D5C1-37AB-4548-9C48-58D264A5EB53}">
      <dgm:prSet/>
      <dgm:spPr/>
      <dgm:t>
        <a:bodyPr/>
        <a:lstStyle/>
        <a:p>
          <a:endParaRPr lang="en-US"/>
        </a:p>
      </dgm:t>
    </dgm:pt>
    <dgm:pt modelId="{B2A365B7-91E8-4ED0-A208-44ECFAC3BB39}" type="sibTrans" cxnId="{B2D1D5C1-37AB-4548-9C48-58D264A5EB53}">
      <dgm:prSet/>
      <dgm:spPr/>
      <dgm:t>
        <a:bodyPr/>
        <a:lstStyle/>
        <a:p>
          <a:endParaRPr lang="en-US"/>
        </a:p>
      </dgm:t>
    </dgm:pt>
    <dgm:pt modelId="{430D7288-5E21-4F42-A9E7-6C5485A28962}" type="pres">
      <dgm:prSet presAssocID="{F6942EF9-A42B-4DFD-8A68-5125A06BD750}" presName="outerComposite" presStyleCnt="0">
        <dgm:presLayoutVars>
          <dgm:chMax val="5"/>
          <dgm:dir/>
          <dgm:resizeHandles val="exact"/>
        </dgm:presLayoutVars>
      </dgm:prSet>
      <dgm:spPr/>
    </dgm:pt>
    <dgm:pt modelId="{C4C9BEB7-B64A-49A6-865A-F4072ED3900C}" type="pres">
      <dgm:prSet presAssocID="{F6942EF9-A42B-4DFD-8A68-5125A06BD750}" presName="dummyMaxCanvas" presStyleCnt="0">
        <dgm:presLayoutVars/>
      </dgm:prSet>
      <dgm:spPr/>
    </dgm:pt>
    <dgm:pt modelId="{14BED845-4D81-49EB-909D-945155E35CB0}" type="pres">
      <dgm:prSet presAssocID="{F6942EF9-A42B-4DFD-8A68-5125A06BD750}" presName="FourNodes_1" presStyleLbl="node1" presStyleIdx="0" presStyleCnt="4">
        <dgm:presLayoutVars>
          <dgm:bulletEnabled val="1"/>
        </dgm:presLayoutVars>
      </dgm:prSet>
      <dgm:spPr/>
    </dgm:pt>
    <dgm:pt modelId="{327ADCC8-57AC-48C5-9384-B59511E582C2}" type="pres">
      <dgm:prSet presAssocID="{F6942EF9-A42B-4DFD-8A68-5125A06BD750}" presName="FourNodes_2" presStyleLbl="node1" presStyleIdx="1" presStyleCnt="4">
        <dgm:presLayoutVars>
          <dgm:bulletEnabled val="1"/>
        </dgm:presLayoutVars>
      </dgm:prSet>
      <dgm:spPr/>
    </dgm:pt>
    <dgm:pt modelId="{81C9EF9F-722F-4A8A-9921-CEEDE6B46F65}" type="pres">
      <dgm:prSet presAssocID="{F6942EF9-A42B-4DFD-8A68-5125A06BD750}" presName="FourNodes_3" presStyleLbl="node1" presStyleIdx="2" presStyleCnt="4">
        <dgm:presLayoutVars>
          <dgm:bulletEnabled val="1"/>
        </dgm:presLayoutVars>
      </dgm:prSet>
      <dgm:spPr/>
    </dgm:pt>
    <dgm:pt modelId="{816C39D4-A3AE-4D8A-85B6-93917D4352E1}" type="pres">
      <dgm:prSet presAssocID="{F6942EF9-A42B-4DFD-8A68-5125A06BD750}" presName="FourNodes_4" presStyleLbl="node1" presStyleIdx="3" presStyleCnt="4">
        <dgm:presLayoutVars>
          <dgm:bulletEnabled val="1"/>
        </dgm:presLayoutVars>
      </dgm:prSet>
      <dgm:spPr/>
    </dgm:pt>
    <dgm:pt modelId="{24232782-DAB1-4773-8A43-28ECF038D508}" type="pres">
      <dgm:prSet presAssocID="{F6942EF9-A42B-4DFD-8A68-5125A06BD750}" presName="FourConn_1-2" presStyleLbl="fgAccFollowNode1" presStyleIdx="0" presStyleCnt="3">
        <dgm:presLayoutVars>
          <dgm:bulletEnabled val="1"/>
        </dgm:presLayoutVars>
      </dgm:prSet>
      <dgm:spPr/>
    </dgm:pt>
    <dgm:pt modelId="{81A6D2A6-8BC8-4D33-93EC-EDDA2CBEA7BD}" type="pres">
      <dgm:prSet presAssocID="{F6942EF9-A42B-4DFD-8A68-5125A06BD750}" presName="FourConn_2-3" presStyleLbl="fgAccFollowNode1" presStyleIdx="1" presStyleCnt="3">
        <dgm:presLayoutVars>
          <dgm:bulletEnabled val="1"/>
        </dgm:presLayoutVars>
      </dgm:prSet>
      <dgm:spPr/>
    </dgm:pt>
    <dgm:pt modelId="{1889393F-2E7F-4071-B72A-CCA01684A8DF}" type="pres">
      <dgm:prSet presAssocID="{F6942EF9-A42B-4DFD-8A68-5125A06BD750}" presName="FourConn_3-4" presStyleLbl="fgAccFollowNode1" presStyleIdx="2" presStyleCnt="3">
        <dgm:presLayoutVars>
          <dgm:bulletEnabled val="1"/>
        </dgm:presLayoutVars>
      </dgm:prSet>
      <dgm:spPr/>
    </dgm:pt>
    <dgm:pt modelId="{D20A17B1-8306-479F-A9FB-7B4AD27D0EA6}" type="pres">
      <dgm:prSet presAssocID="{F6942EF9-A42B-4DFD-8A68-5125A06BD750}" presName="FourNodes_1_text" presStyleLbl="node1" presStyleIdx="3" presStyleCnt="4">
        <dgm:presLayoutVars>
          <dgm:bulletEnabled val="1"/>
        </dgm:presLayoutVars>
      </dgm:prSet>
      <dgm:spPr/>
    </dgm:pt>
    <dgm:pt modelId="{D083F9B4-2CBA-4A01-BFDF-063D75F9CAD2}" type="pres">
      <dgm:prSet presAssocID="{F6942EF9-A42B-4DFD-8A68-5125A06BD750}" presName="FourNodes_2_text" presStyleLbl="node1" presStyleIdx="3" presStyleCnt="4">
        <dgm:presLayoutVars>
          <dgm:bulletEnabled val="1"/>
        </dgm:presLayoutVars>
      </dgm:prSet>
      <dgm:spPr/>
    </dgm:pt>
    <dgm:pt modelId="{0D4158B9-E48A-4C6F-A010-3E91A5E13D05}" type="pres">
      <dgm:prSet presAssocID="{F6942EF9-A42B-4DFD-8A68-5125A06BD750}" presName="FourNodes_3_text" presStyleLbl="node1" presStyleIdx="3" presStyleCnt="4">
        <dgm:presLayoutVars>
          <dgm:bulletEnabled val="1"/>
        </dgm:presLayoutVars>
      </dgm:prSet>
      <dgm:spPr/>
    </dgm:pt>
    <dgm:pt modelId="{0447549A-6579-49CC-A0C7-BC9F2737D413}" type="pres">
      <dgm:prSet presAssocID="{F6942EF9-A42B-4DFD-8A68-5125A06BD750}" presName="FourNodes_4_text" presStyleLbl="node1" presStyleIdx="3" presStyleCnt="4">
        <dgm:presLayoutVars>
          <dgm:bulletEnabled val="1"/>
        </dgm:presLayoutVars>
      </dgm:prSet>
      <dgm:spPr/>
    </dgm:pt>
  </dgm:ptLst>
  <dgm:cxnLst>
    <dgm:cxn modelId="{A8AE8200-C662-4E29-BE91-5BCDD1505CD2}" type="presOf" srcId="{F324E5F9-7C7F-4291-9317-E373D8E4FFBB}" destId="{0447549A-6579-49CC-A0C7-BC9F2737D413}" srcOrd="1" destOrd="0" presId="urn:microsoft.com/office/officeart/2005/8/layout/vProcess5"/>
    <dgm:cxn modelId="{73697705-AC4B-416E-BFEE-E5F23EF6F684}" type="presOf" srcId="{F6942EF9-A42B-4DFD-8A68-5125A06BD750}" destId="{430D7288-5E21-4F42-A9E7-6C5485A28962}" srcOrd="0" destOrd="0" presId="urn:microsoft.com/office/officeart/2005/8/layout/vProcess5"/>
    <dgm:cxn modelId="{F7BDBA14-B8B7-40EF-A556-9702D866C8C3}" type="presOf" srcId="{D9466243-8AF5-4AF7-A773-C97F347C0B6A}" destId="{327ADCC8-57AC-48C5-9384-B59511E582C2}" srcOrd="0" destOrd="0" presId="urn:microsoft.com/office/officeart/2005/8/layout/vProcess5"/>
    <dgm:cxn modelId="{57737C2E-8E8A-46EC-9222-93B108C4B29F}" srcId="{F6942EF9-A42B-4DFD-8A68-5125A06BD750}" destId="{BCF069D0-36B4-4EBC-848D-DA521A325334}" srcOrd="0" destOrd="0" parTransId="{82652232-D61E-41C8-BD09-43BCB3A242D9}" sibTransId="{C82024AB-C145-4C4D-B43B-7981F322C713}"/>
    <dgm:cxn modelId="{F405A231-38BA-46D6-9CB3-56B470681CAA}" type="presOf" srcId="{7D2F611A-3CDA-4CE0-8353-3986E7B2436E}" destId="{0D4158B9-E48A-4C6F-A010-3E91A5E13D05}" srcOrd="1" destOrd="0" presId="urn:microsoft.com/office/officeart/2005/8/layout/vProcess5"/>
    <dgm:cxn modelId="{5360315B-0C8D-427C-B30F-C8B7D4886489}" type="presOf" srcId="{C82024AB-C145-4C4D-B43B-7981F322C713}" destId="{24232782-DAB1-4773-8A43-28ECF038D508}" srcOrd="0" destOrd="0" presId="urn:microsoft.com/office/officeart/2005/8/layout/vProcess5"/>
    <dgm:cxn modelId="{B5BF457A-D2B8-4D6A-BDFC-5F17960455B1}" type="presOf" srcId="{DCE1D414-A884-41B3-B412-C40E42DD6BB7}" destId="{1889393F-2E7F-4071-B72A-CCA01684A8DF}" srcOrd="0" destOrd="0" presId="urn:microsoft.com/office/officeart/2005/8/layout/vProcess5"/>
    <dgm:cxn modelId="{1215E782-36FA-4134-A80A-4F536D4F1374}" type="presOf" srcId="{9AA85DBE-CAB2-49A0-A636-15FB0FF83028}" destId="{81A6D2A6-8BC8-4D33-93EC-EDDA2CBEA7BD}" srcOrd="0" destOrd="0" presId="urn:microsoft.com/office/officeart/2005/8/layout/vProcess5"/>
    <dgm:cxn modelId="{FD9B159A-878B-40B8-9224-F86864550CC8}" type="presOf" srcId="{F324E5F9-7C7F-4291-9317-E373D8E4FFBB}" destId="{816C39D4-A3AE-4D8A-85B6-93917D4352E1}" srcOrd="0" destOrd="0" presId="urn:microsoft.com/office/officeart/2005/8/layout/vProcess5"/>
    <dgm:cxn modelId="{DD642FB2-E313-4DD0-8D1E-5D2EC277CDE7}" type="presOf" srcId="{BCF069D0-36B4-4EBC-848D-DA521A325334}" destId="{14BED845-4D81-49EB-909D-945155E35CB0}" srcOrd="0" destOrd="0" presId="urn:microsoft.com/office/officeart/2005/8/layout/vProcess5"/>
    <dgm:cxn modelId="{50BC38B5-8A74-4699-AB5E-D189E1C74007}" type="presOf" srcId="{7D2F611A-3CDA-4CE0-8353-3986E7B2436E}" destId="{81C9EF9F-722F-4A8A-9921-CEEDE6B46F65}" srcOrd="0" destOrd="0" presId="urn:microsoft.com/office/officeart/2005/8/layout/vProcess5"/>
    <dgm:cxn modelId="{5C41EDB5-7E8A-4D9E-9976-A158CD5A56FE}" type="presOf" srcId="{BCF069D0-36B4-4EBC-848D-DA521A325334}" destId="{D20A17B1-8306-479F-A9FB-7B4AD27D0EA6}" srcOrd="1" destOrd="0" presId="urn:microsoft.com/office/officeart/2005/8/layout/vProcess5"/>
    <dgm:cxn modelId="{B2D1D5C1-37AB-4548-9C48-58D264A5EB53}" srcId="{F6942EF9-A42B-4DFD-8A68-5125A06BD750}" destId="{F324E5F9-7C7F-4291-9317-E373D8E4FFBB}" srcOrd="3" destOrd="0" parTransId="{0B45865B-9FEC-456E-8E1A-04F9A4CE6F50}" sibTransId="{B2A365B7-91E8-4ED0-A208-44ECFAC3BB39}"/>
    <dgm:cxn modelId="{D4AD1BD6-68EF-4391-86F0-979F88CCFBE3}" srcId="{F6942EF9-A42B-4DFD-8A68-5125A06BD750}" destId="{D9466243-8AF5-4AF7-A773-C97F347C0B6A}" srcOrd="1" destOrd="0" parTransId="{466D49AB-CB6D-479C-BCC1-878CA5240D1C}" sibTransId="{9AA85DBE-CAB2-49A0-A636-15FB0FF83028}"/>
    <dgm:cxn modelId="{EB45FCEA-D70F-4AA1-8F32-823932730471}" type="presOf" srcId="{D9466243-8AF5-4AF7-A773-C97F347C0B6A}" destId="{D083F9B4-2CBA-4A01-BFDF-063D75F9CAD2}" srcOrd="1" destOrd="0" presId="urn:microsoft.com/office/officeart/2005/8/layout/vProcess5"/>
    <dgm:cxn modelId="{98F1F0FF-BAA6-4F24-B388-78EA451F9729}" srcId="{F6942EF9-A42B-4DFD-8A68-5125A06BD750}" destId="{7D2F611A-3CDA-4CE0-8353-3986E7B2436E}" srcOrd="2" destOrd="0" parTransId="{DAD400E8-EB15-488C-B587-648BABB27581}" sibTransId="{DCE1D414-A884-41B3-B412-C40E42DD6BB7}"/>
    <dgm:cxn modelId="{C7A18E35-23B2-446D-9D14-C341F49576D0}" type="presParOf" srcId="{430D7288-5E21-4F42-A9E7-6C5485A28962}" destId="{C4C9BEB7-B64A-49A6-865A-F4072ED3900C}" srcOrd="0" destOrd="0" presId="urn:microsoft.com/office/officeart/2005/8/layout/vProcess5"/>
    <dgm:cxn modelId="{ED8B5055-A051-4D07-B09B-4E3F6AE5843F}" type="presParOf" srcId="{430D7288-5E21-4F42-A9E7-6C5485A28962}" destId="{14BED845-4D81-49EB-909D-945155E35CB0}" srcOrd="1" destOrd="0" presId="urn:microsoft.com/office/officeart/2005/8/layout/vProcess5"/>
    <dgm:cxn modelId="{D34DD5D7-01EA-4A48-985C-BE2BCCF92B1C}" type="presParOf" srcId="{430D7288-5E21-4F42-A9E7-6C5485A28962}" destId="{327ADCC8-57AC-48C5-9384-B59511E582C2}" srcOrd="2" destOrd="0" presId="urn:microsoft.com/office/officeart/2005/8/layout/vProcess5"/>
    <dgm:cxn modelId="{A18AD16E-044D-4983-8D45-FA12E0CED7CB}" type="presParOf" srcId="{430D7288-5E21-4F42-A9E7-6C5485A28962}" destId="{81C9EF9F-722F-4A8A-9921-CEEDE6B46F65}" srcOrd="3" destOrd="0" presId="urn:microsoft.com/office/officeart/2005/8/layout/vProcess5"/>
    <dgm:cxn modelId="{7627C0C2-4DEA-4266-944D-AEDC65FA5CD0}" type="presParOf" srcId="{430D7288-5E21-4F42-A9E7-6C5485A28962}" destId="{816C39D4-A3AE-4D8A-85B6-93917D4352E1}" srcOrd="4" destOrd="0" presId="urn:microsoft.com/office/officeart/2005/8/layout/vProcess5"/>
    <dgm:cxn modelId="{666F31E7-C989-4EF2-803A-F2105513C073}" type="presParOf" srcId="{430D7288-5E21-4F42-A9E7-6C5485A28962}" destId="{24232782-DAB1-4773-8A43-28ECF038D508}" srcOrd="5" destOrd="0" presId="urn:microsoft.com/office/officeart/2005/8/layout/vProcess5"/>
    <dgm:cxn modelId="{249266C5-3792-44EA-B888-2DD51C8F6903}" type="presParOf" srcId="{430D7288-5E21-4F42-A9E7-6C5485A28962}" destId="{81A6D2A6-8BC8-4D33-93EC-EDDA2CBEA7BD}" srcOrd="6" destOrd="0" presId="urn:microsoft.com/office/officeart/2005/8/layout/vProcess5"/>
    <dgm:cxn modelId="{CF0E5024-DEB6-46C4-871A-801D716BB4B3}" type="presParOf" srcId="{430D7288-5E21-4F42-A9E7-6C5485A28962}" destId="{1889393F-2E7F-4071-B72A-CCA01684A8DF}" srcOrd="7" destOrd="0" presId="urn:microsoft.com/office/officeart/2005/8/layout/vProcess5"/>
    <dgm:cxn modelId="{B0760742-BA75-468B-9AE3-90F0BDD928A7}" type="presParOf" srcId="{430D7288-5E21-4F42-A9E7-6C5485A28962}" destId="{D20A17B1-8306-479F-A9FB-7B4AD27D0EA6}" srcOrd="8" destOrd="0" presId="urn:microsoft.com/office/officeart/2005/8/layout/vProcess5"/>
    <dgm:cxn modelId="{385EC65F-43B5-4029-AFEF-12A4948F8588}" type="presParOf" srcId="{430D7288-5E21-4F42-A9E7-6C5485A28962}" destId="{D083F9B4-2CBA-4A01-BFDF-063D75F9CAD2}" srcOrd="9" destOrd="0" presId="urn:microsoft.com/office/officeart/2005/8/layout/vProcess5"/>
    <dgm:cxn modelId="{2F517054-24EF-4094-BCB0-9465D2F2D256}" type="presParOf" srcId="{430D7288-5E21-4F42-A9E7-6C5485A28962}" destId="{0D4158B9-E48A-4C6F-A010-3E91A5E13D05}" srcOrd="10" destOrd="0" presId="urn:microsoft.com/office/officeart/2005/8/layout/vProcess5"/>
    <dgm:cxn modelId="{EBF03BA7-D487-4E3E-8D01-4BAA56B29466}" type="presParOf" srcId="{430D7288-5E21-4F42-A9E7-6C5485A28962}" destId="{0447549A-6579-49CC-A0C7-BC9F2737D413}"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BCBAA7-11BC-401B-8757-77DE6FE9FFC8}"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6053586A-FCD7-4261-BBC8-C9D8B8F01D1C}">
      <dgm:prSet/>
      <dgm:spPr/>
      <dgm:t>
        <a:bodyPr/>
        <a:lstStyle/>
        <a:p>
          <a:pPr algn="just"/>
          <a:r>
            <a:rPr lang="el-GR" dirty="0"/>
            <a:t>Τα παραπάνω μπορούν να γίνουν περισσότερο κατανοητά από τον υπολογισμό του ποσοστού κέρδους σε χρηματικούς όρους και όχι σε όρους αξίας. Αρκετοί έχουν κάνει κριτική σε αυτό το μετασχηματισμό επικαλούμενοι την απόκλιση ανάμεσα στα κέρδη και την υπεραξία. Το θέμα αντιμετωπίσθηκε αναλυτικά από το </a:t>
          </a:r>
          <a:r>
            <a:rPr lang="el-GR" dirty="0" err="1"/>
            <a:t>Morishima</a:t>
          </a:r>
          <a:r>
            <a:rPr lang="el-GR" dirty="0"/>
            <a:t> (1973 </a:t>
          </a:r>
          <a:r>
            <a:rPr lang="el-GR" dirty="0" err="1"/>
            <a:t>Marx’s</a:t>
          </a:r>
          <a:r>
            <a:rPr lang="el-GR" dirty="0"/>
            <a:t> Economic </a:t>
          </a:r>
          <a:r>
            <a:rPr lang="el-GR" dirty="0" err="1"/>
            <a:t>Theory</a:t>
          </a:r>
          <a:r>
            <a:rPr lang="el-GR" dirty="0"/>
            <a:t> – A </a:t>
          </a:r>
          <a:r>
            <a:rPr lang="el-GR" dirty="0" err="1"/>
            <a:t>Dual</a:t>
          </a:r>
          <a:r>
            <a:rPr lang="el-GR" dirty="0"/>
            <a:t> </a:t>
          </a:r>
          <a:r>
            <a:rPr lang="el-GR" dirty="0" err="1"/>
            <a:t>Theory</a:t>
          </a:r>
          <a:r>
            <a:rPr lang="el-GR" dirty="0"/>
            <a:t> of </a:t>
          </a:r>
          <a:r>
            <a:rPr lang="el-GR" dirty="0" err="1"/>
            <a:t>Value</a:t>
          </a:r>
          <a:r>
            <a:rPr lang="el-GR" dirty="0"/>
            <a:t> and </a:t>
          </a:r>
          <a:r>
            <a:rPr lang="el-GR" dirty="0" err="1"/>
            <a:t>Growth</a:t>
          </a:r>
          <a:r>
            <a:rPr lang="el-GR" dirty="0"/>
            <a:t>). Η βασική του λογική είναι ότι τα νομισματικά αθροίσματα και τα αθροίσματα σε όρους αξίας έχουν την ίδια δυναμική. Άρα η τάση του ποσοστού κέρδους μπορεί να περιγράφει και από τα νομισματικά αθροίσματα.  </a:t>
          </a:r>
          <a:endParaRPr lang="en-US" dirty="0"/>
        </a:p>
      </dgm:t>
    </dgm:pt>
    <dgm:pt modelId="{FF3F5CF8-131E-4177-9387-7AE0230BA16E}" type="parTrans" cxnId="{E3124084-0319-4BC2-A4CA-0987B4D314EB}">
      <dgm:prSet/>
      <dgm:spPr/>
      <dgm:t>
        <a:bodyPr/>
        <a:lstStyle/>
        <a:p>
          <a:endParaRPr lang="en-US"/>
        </a:p>
      </dgm:t>
    </dgm:pt>
    <dgm:pt modelId="{2B3CEDB2-7EEA-4677-9356-26DDEC598BC7}" type="sibTrans" cxnId="{E3124084-0319-4BC2-A4CA-0987B4D314EB}">
      <dgm:prSet/>
      <dgm:spPr/>
      <dgm:t>
        <a:bodyPr/>
        <a:lstStyle/>
        <a:p>
          <a:endParaRPr lang="en-US"/>
        </a:p>
      </dgm:t>
    </dgm:pt>
    <dgm:pt modelId="{B9DDB576-23CA-476C-A50D-C3751E73911E}">
      <dgm:prSet/>
      <dgm:spPr/>
      <dgm:t>
        <a:bodyPr/>
        <a:lstStyle/>
        <a:p>
          <a:r>
            <a:rPr lang="el-GR"/>
            <a:t>Αυτό θα φανεί και από τον ακόλουθο μετασχηματισμό του ποσοστού κέρδους σε χρηματική μορφή. </a:t>
          </a:r>
          <a:endParaRPr lang="en-US"/>
        </a:p>
      </dgm:t>
    </dgm:pt>
    <dgm:pt modelId="{213FB8F6-6601-414D-B0E0-86961AAAF778}" type="parTrans" cxnId="{EBFF8E1B-23D8-413C-AD19-9DA5CDD482C0}">
      <dgm:prSet/>
      <dgm:spPr/>
      <dgm:t>
        <a:bodyPr/>
        <a:lstStyle/>
        <a:p>
          <a:endParaRPr lang="en-US"/>
        </a:p>
      </dgm:t>
    </dgm:pt>
    <dgm:pt modelId="{129D49DC-B8E5-4B26-9833-15B3E3AC542B}" type="sibTrans" cxnId="{EBFF8E1B-23D8-413C-AD19-9DA5CDD482C0}">
      <dgm:prSet/>
      <dgm:spPr/>
      <dgm:t>
        <a:bodyPr/>
        <a:lstStyle/>
        <a:p>
          <a:endParaRPr lang="en-US"/>
        </a:p>
      </dgm:t>
    </dgm:pt>
    <dgm:pt modelId="{16EE2E90-0DDC-4E04-A874-769C47991E8F}">
      <dgm:prSet/>
      <dgm:spPr/>
      <dgm:t>
        <a:bodyPr/>
        <a:lstStyle/>
        <a:p>
          <a:pPr algn="just"/>
          <a:r>
            <a:rPr lang="el-GR" dirty="0"/>
            <a:t>Το ποσοστό κέρδους είναι ο λόγος των καθαρών κερδών προς το καθαρό ύψος κεφαλαίου. (</a:t>
          </a:r>
          <a:r>
            <a:rPr lang="en-US" dirty="0"/>
            <a:t>P/K) </a:t>
          </a:r>
          <a:r>
            <a:rPr lang="el-GR" dirty="0"/>
            <a:t>Αλλά μπορεί να γραφτεί σαν το γινόμενο του λόγου καθαρής παραγωγικής δυναμικότητας προς κεφάλαιο (</a:t>
          </a:r>
          <a:r>
            <a:rPr lang="en-US" dirty="0"/>
            <a:t>Q*/K - </a:t>
          </a:r>
          <a:r>
            <a:rPr lang="el-GR" dirty="0"/>
            <a:t>μέγιστο ποσοστό κέρδους) επί το μερίδιο των κερδών</a:t>
          </a:r>
          <a:r>
            <a:rPr lang="en-US" dirty="0"/>
            <a:t> (P/K)</a:t>
          </a:r>
          <a:r>
            <a:rPr lang="el-GR" dirty="0"/>
            <a:t> επί το ποσοστό αξιοποίησης του παραγωγικού δυναμικού</a:t>
          </a:r>
          <a:r>
            <a:rPr lang="en-US" dirty="0"/>
            <a:t> (Q/Q*)</a:t>
          </a:r>
          <a:r>
            <a:rPr lang="el-GR" dirty="0"/>
            <a:t>. Δεδομένου ότι το μερίδιο των κερδών δεν μπορεί να είναι μεγαλύτερο της μονάδας και το σύστημα θα τείνει στην πλήρη αξιοποίηση του παραγωγικού δυναμικού αν το μέγιστο ποσοστό κέρδους είναι πτωτικό τότε το ποσοστό κέρδους πέφτει.  </a:t>
          </a:r>
          <a:endParaRPr lang="en-US" dirty="0"/>
        </a:p>
      </dgm:t>
    </dgm:pt>
    <dgm:pt modelId="{2C211A9F-298C-4434-B8EA-8754C7B9DFDA}" type="parTrans" cxnId="{2EE6F3CA-FCE5-4B85-B80B-B145FF7AF9E7}">
      <dgm:prSet/>
      <dgm:spPr/>
      <dgm:t>
        <a:bodyPr/>
        <a:lstStyle/>
        <a:p>
          <a:endParaRPr lang="en-US"/>
        </a:p>
      </dgm:t>
    </dgm:pt>
    <dgm:pt modelId="{9A2140A6-814C-4534-B174-493CB0F7AD8C}" type="sibTrans" cxnId="{2EE6F3CA-FCE5-4B85-B80B-B145FF7AF9E7}">
      <dgm:prSet/>
      <dgm:spPr/>
      <dgm:t>
        <a:bodyPr/>
        <a:lstStyle/>
        <a:p>
          <a:endParaRPr lang="en-US"/>
        </a:p>
      </dgm:t>
    </dgm:pt>
    <dgm:pt modelId="{19C6367D-2AA2-49C7-BBEC-97EE654E3652}" type="pres">
      <dgm:prSet presAssocID="{9CBCBAA7-11BC-401B-8757-77DE6FE9FFC8}" presName="vert0" presStyleCnt="0">
        <dgm:presLayoutVars>
          <dgm:dir/>
          <dgm:animOne val="branch"/>
          <dgm:animLvl val="lvl"/>
        </dgm:presLayoutVars>
      </dgm:prSet>
      <dgm:spPr/>
    </dgm:pt>
    <dgm:pt modelId="{DFF84B85-0995-4AB6-8E83-868B380D5DB0}" type="pres">
      <dgm:prSet presAssocID="{6053586A-FCD7-4261-BBC8-C9D8B8F01D1C}" presName="thickLine" presStyleLbl="alignNode1" presStyleIdx="0" presStyleCnt="3"/>
      <dgm:spPr/>
    </dgm:pt>
    <dgm:pt modelId="{9475122F-EBA2-40B0-845E-BB9043C77390}" type="pres">
      <dgm:prSet presAssocID="{6053586A-FCD7-4261-BBC8-C9D8B8F01D1C}" presName="horz1" presStyleCnt="0"/>
      <dgm:spPr/>
    </dgm:pt>
    <dgm:pt modelId="{DE90EDD4-40C6-4CC9-BF3D-050C970EF6EA}" type="pres">
      <dgm:prSet presAssocID="{6053586A-FCD7-4261-BBC8-C9D8B8F01D1C}" presName="tx1" presStyleLbl="revTx" presStyleIdx="0" presStyleCnt="3"/>
      <dgm:spPr/>
    </dgm:pt>
    <dgm:pt modelId="{1359B6A2-19DB-4154-99B3-172FBE110B49}" type="pres">
      <dgm:prSet presAssocID="{6053586A-FCD7-4261-BBC8-C9D8B8F01D1C}" presName="vert1" presStyleCnt="0"/>
      <dgm:spPr/>
    </dgm:pt>
    <dgm:pt modelId="{82136921-8E24-429C-844B-7591687982FB}" type="pres">
      <dgm:prSet presAssocID="{B9DDB576-23CA-476C-A50D-C3751E73911E}" presName="thickLine" presStyleLbl="alignNode1" presStyleIdx="1" presStyleCnt="3"/>
      <dgm:spPr/>
    </dgm:pt>
    <dgm:pt modelId="{37268546-A2A8-4705-ACBB-0F2D3549BC69}" type="pres">
      <dgm:prSet presAssocID="{B9DDB576-23CA-476C-A50D-C3751E73911E}" presName="horz1" presStyleCnt="0"/>
      <dgm:spPr/>
    </dgm:pt>
    <dgm:pt modelId="{C531EB58-FDD7-417F-BE72-23EA5F4C4405}" type="pres">
      <dgm:prSet presAssocID="{B9DDB576-23CA-476C-A50D-C3751E73911E}" presName="tx1" presStyleLbl="revTx" presStyleIdx="1" presStyleCnt="3"/>
      <dgm:spPr/>
    </dgm:pt>
    <dgm:pt modelId="{52A992E5-5437-4CFB-82EC-CF3882713B3A}" type="pres">
      <dgm:prSet presAssocID="{B9DDB576-23CA-476C-A50D-C3751E73911E}" presName="vert1" presStyleCnt="0"/>
      <dgm:spPr/>
    </dgm:pt>
    <dgm:pt modelId="{A56E4C6B-4B75-40B6-8831-8AA6E5EE9A7D}" type="pres">
      <dgm:prSet presAssocID="{16EE2E90-0DDC-4E04-A874-769C47991E8F}" presName="thickLine" presStyleLbl="alignNode1" presStyleIdx="2" presStyleCnt="3"/>
      <dgm:spPr/>
    </dgm:pt>
    <dgm:pt modelId="{09247E9E-FD7A-4468-9443-EC0AB6BB897D}" type="pres">
      <dgm:prSet presAssocID="{16EE2E90-0DDC-4E04-A874-769C47991E8F}" presName="horz1" presStyleCnt="0"/>
      <dgm:spPr/>
    </dgm:pt>
    <dgm:pt modelId="{660BF1D9-68D2-4EF2-84BB-A4CC41C4CECD}" type="pres">
      <dgm:prSet presAssocID="{16EE2E90-0DDC-4E04-A874-769C47991E8F}" presName="tx1" presStyleLbl="revTx" presStyleIdx="2" presStyleCnt="3"/>
      <dgm:spPr/>
    </dgm:pt>
    <dgm:pt modelId="{E676F0B8-2C06-4675-BA42-8740BC4A376B}" type="pres">
      <dgm:prSet presAssocID="{16EE2E90-0DDC-4E04-A874-769C47991E8F}" presName="vert1" presStyleCnt="0"/>
      <dgm:spPr/>
    </dgm:pt>
  </dgm:ptLst>
  <dgm:cxnLst>
    <dgm:cxn modelId="{0863B50E-8D8D-42C1-B493-6364B6BC9E94}" type="presOf" srcId="{6053586A-FCD7-4261-BBC8-C9D8B8F01D1C}" destId="{DE90EDD4-40C6-4CC9-BF3D-050C970EF6EA}" srcOrd="0" destOrd="0" presId="urn:microsoft.com/office/officeart/2008/layout/LinedList"/>
    <dgm:cxn modelId="{EBFF8E1B-23D8-413C-AD19-9DA5CDD482C0}" srcId="{9CBCBAA7-11BC-401B-8757-77DE6FE9FFC8}" destId="{B9DDB576-23CA-476C-A50D-C3751E73911E}" srcOrd="1" destOrd="0" parTransId="{213FB8F6-6601-414D-B0E0-86961AAAF778}" sibTransId="{129D49DC-B8E5-4B26-9833-15B3E3AC542B}"/>
    <dgm:cxn modelId="{AE0C557E-F3E2-45E5-A445-90DC8BADBAC3}" type="presOf" srcId="{9CBCBAA7-11BC-401B-8757-77DE6FE9FFC8}" destId="{19C6367D-2AA2-49C7-BBEC-97EE654E3652}" srcOrd="0" destOrd="0" presId="urn:microsoft.com/office/officeart/2008/layout/LinedList"/>
    <dgm:cxn modelId="{E3124084-0319-4BC2-A4CA-0987B4D314EB}" srcId="{9CBCBAA7-11BC-401B-8757-77DE6FE9FFC8}" destId="{6053586A-FCD7-4261-BBC8-C9D8B8F01D1C}" srcOrd="0" destOrd="0" parTransId="{FF3F5CF8-131E-4177-9387-7AE0230BA16E}" sibTransId="{2B3CEDB2-7EEA-4677-9356-26DDEC598BC7}"/>
    <dgm:cxn modelId="{C00FE4BB-19F8-420C-8851-35D6D185D1EE}" type="presOf" srcId="{16EE2E90-0DDC-4E04-A874-769C47991E8F}" destId="{660BF1D9-68D2-4EF2-84BB-A4CC41C4CECD}" srcOrd="0" destOrd="0" presId="urn:microsoft.com/office/officeart/2008/layout/LinedList"/>
    <dgm:cxn modelId="{2EE6F3CA-FCE5-4B85-B80B-B145FF7AF9E7}" srcId="{9CBCBAA7-11BC-401B-8757-77DE6FE9FFC8}" destId="{16EE2E90-0DDC-4E04-A874-769C47991E8F}" srcOrd="2" destOrd="0" parTransId="{2C211A9F-298C-4434-B8EA-8754C7B9DFDA}" sibTransId="{9A2140A6-814C-4534-B174-493CB0F7AD8C}"/>
    <dgm:cxn modelId="{70D780DE-16CF-4584-83CA-30E64BC948A0}" type="presOf" srcId="{B9DDB576-23CA-476C-A50D-C3751E73911E}" destId="{C531EB58-FDD7-417F-BE72-23EA5F4C4405}" srcOrd="0" destOrd="0" presId="urn:microsoft.com/office/officeart/2008/layout/LinedList"/>
    <dgm:cxn modelId="{22C4664E-F4B9-4C37-BB68-16605114EF3E}" type="presParOf" srcId="{19C6367D-2AA2-49C7-BBEC-97EE654E3652}" destId="{DFF84B85-0995-4AB6-8E83-868B380D5DB0}" srcOrd="0" destOrd="0" presId="urn:microsoft.com/office/officeart/2008/layout/LinedList"/>
    <dgm:cxn modelId="{B7CE36CB-66BB-4994-A2AB-0A3D99DC0C03}" type="presParOf" srcId="{19C6367D-2AA2-49C7-BBEC-97EE654E3652}" destId="{9475122F-EBA2-40B0-845E-BB9043C77390}" srcOrd="1" destOrd="0" presId="urn:microsoft.com/office/officeart/2008/layout/LinedList"/>
    <dgm:cxn modelId="{28196DF0-53D6-4FA7-8F3B-A9F63AA6A7D6}" type="presParOf" srcId="{9475122F-EBA2-40B0-845E-BB9043C77390}" destId="{DE90EDD4-40C6-4CC9-BF3D-050C970EF6EA}" srcOrd="0" destOrd="0" presId="urn:microsoft.com/office/officeart/2008/layout/LinedList"/>
    <dgm:cxn modelId="{B5B8BEA1-691F-4015-88AB-EC0C1132EE07}" type="presParOf" srcId="{9475122F-EBA2-40B0-845E-BB9043C77390}" destId="{1359B6A2-19DB-4154-99B3-172FBE110B49}" srcOrd="1" destOrd="0" presId="urn:microsoft.com/office/officeart/2008/layout/LinedList"/>
    <dgm:cxn modelId="{09BB317A-7A76-4CAA-A867-AAFA470A8C50}" type="presParOf" srcId="{19C6367D-2AA2-49C7-BBEC-97EE654E3652}" destId="{82136921-8E24-429C-844B-7591687982FB}" srcOrd="2" destOrd="0" presId="urn:microsoft.com/office/officeart/2008/layout/LinedList"/>
    <dgm:cxn modelId="{9E76DC7D-EF21-441B-91D7-CF1A153CCCF6}" type="presParOf" srcId="{19C6367D-2AA2-49C7-BBEC-97EE654E3652}" destId="{37268546-A2A8-4705-ACBB-0F2D3549BC69}" srcOrd="3" destOrd="0" presId="urn:microsoft.com/office/officeart/2008/layout/LinedList"/>
    <dgm:cxn modelId="{8F61836C-6EAF-44D8-9E72-80227A0A2A4A}" type="presParOf" srcId="{37268546-A2A8-4705-ACBB-0F2D3549BC69}" destId="{C531EB58-FDD7-417F-BE72-23EA5F4C4405}" srcOrd="0" destOrd="0" presId="urn:microsoft.com/office/officeart/2008/layout/LinedList"/>
    <dgm:cxn modelId="{3BB46E33-57B4-43CA-A043-26D98776708C}" type="presParOf" srcId="{37268546-A2A8-4705-ACBB-0F2D3549BC69}" destId="{52A992E5-5437-4CFB-82EC-CF3882713B3A}" srcOrd="1" destOrd="0" presId="urn:microsoft.com/office/officeart/2008/layout/LinedList"/>
    <dgm:cxn modelId="{C1831560-F691-4415-9518-321F8C8422EC}" type="presParOf" srcId="{19C6367D-2AA2-49C7-BBEC-97EE654E3652}" destId="{A56E4C6B-4B75-40B6-8831-8AA6E5EE9A7D}" srcOrd="4" destOrd="0" presId="urn:microsoft.com/office/officeart/2008/layout/LinedList"/>
    <dgm:cxn modelId="{462719ED-36A0-40E2-A7A8-FCE00E887467}" type="presParOf" srcId="{19C6367D-2AA2-49C7-BBEC-97EE654E3652}" destId="{09247E9E-FD7A-4468-9443-EC0AB6BB897D}" srcOrd="5" destOrd="0" presId="urn:microsoft.com/office/officeart/2008/layout/LinedList"/>
    <dgm:cxn modelId="{6AF9463D-B4EA-4889-97CF-1441462E1BB6}" type="presParOf" srcId="{09247E9E-FD7A-4468-9443-EC0AB6BB897D}" destId="{660BF1D9-68D2-4EF2-84BB-A4CC41C4CECD}" srcOrd="0" destOrd="0" presId="urn:microsoft.com/office/officeart/2008/layout/LinedList"/>
    <dgm:cxn modelId="{87D7417A-8F92-4A32-9F81-5222EAFFB72A}" type="presParOf" srcId="{09247E9E-FD7A-4468-9443-EC0AB6BB897D}" destId="{E676F0B8-2C06-4675-BA42-8740BC4A376B}"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BED845-4D81-49EB-909D-945155E35CB0}">
      <dsp:nvSpPr>
        <dsp:cNvPr id="0" name=""/>
        <dsp:cNvSpPr/>
      </dsp:nvSpPr>
      <dsp:spPr>
        <a:xfrm>
          <a:off x="0" y="0"/>
          <a:ext cx="6955632" cy="79154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l-GR" sz="1500" kern="1200" dirty="0"/>
            <a:t>Στο</a:t>
          </a:r>
          <a:r>
            <a:rPr lang="en-US" sz="1500" kern="1200" dirty="0"/>
            <a:t> </a:t>
          </a:r>
          <a:r>
            <a:rPr lang="en-US" sz="1500" kern="1200" dirty="0" err="1"/>
            <a:t>εισ</a:t>
          </a:r>
          <a:r>
            <a:rPr lang="en-US" sz="1500" kern="1200" dirty="0"/>
            <a:t>αγωγικό μάθημα σταθήκαμε στις διάφορες </a:t>
          </a:r>
          <a:r>
            <a:rPr lang="el-GR" sz="1500" kern="1200" dirty="0"/>
            <a:t>εκφράσεις</a:t>
          </a:r>
          <a:r>
            <a:rPr lang="en-US" sz="1500" kern="1200" dirty="0"/>
            <a:t> </a:t>
          </a:r>
          <a:r>
            <a:rPr lang="en-US" sz="1500" kern="1200" dirty="0" err="1"/>
            <a:t>της</a:t>
          </a:r>
          <a:r>
            <a:rPr lang="en-US" sz="1500" kern="1200" dirty="0"/>
            <a:t> α</a:t>
          </a:r>
          <a:r>
            <a:rPr lang="en-US" sz="1500" kern="1200" dirty="0" err="1"/>
            <a:t>νισότητ</a:t>
          </a:r>
          <a:r>
            <a:rPr lang="en-US" sz="1500" kern="1200" dirty="0"/>
            <a:t>ας στο συγχρονο </a:t>
          </a:r>
          <a:r>
            <a:rPr lang="el-GR" sz="1500" kern="1200" dirty="0"/>
            <a:t>κόσμο.</a:t>
          </a:r>
          <a:endParaRPr lang="en-US" sz="1500" kern="1200" dirty="0"/>
        </a:p>
      </dsp:txBody>
      <dsp:txXfrm>
        <a:off x="23183" y="23183"/>
        <a:ext cx="6034613" cy="745174"/>
      </dsp:txXfrm>
    </dsp:sp>
    <dsp:sp modelId="{327ADCC8-57AC-48C5-9384-B59511E582C2}">
      <dsp:nvSpPr>
        <dsp:cNvPr id="0" name=""/>
        <dsp:cNvSpPr/>
      </dsp:nvSpPr>
      <dsp:spPr>
        <a:xfrm>
          <a:off x="582534" y="935457"/>
          <a:ext cx="6955632" cy="79154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l-GR" sz="1500" kern="1200" dirty="0"/>
            <a:t>Δεν συζητήσαμε όμως αναλυτικά γιατί  την ανισότητα τη προσεγγίζουμε από τη σκοπιά της πολιτικής οικονομίας και της θεωρίας της μεγέθυνσης.</a:t>
          </a:r>
          <a:endParaRPr lang="en-US" sz="1500" kern="1200" dirty="0"/>
        </a:p>
      </dsp:txBody>
      <dsp:txXfrm>
        <a:off x="605717" y="958640"/>
        <a:ext cx="5812230" cy="745174"/>
      </dsp:txXfrm>
    </dsp:sp>
    <dsp:sp modelId="{81C9EF9F-722F-4A8A-9921-CEEDE6B46F65}">
      <dsp:nvSpPr>
        <dsp:cNvPr id="0" name=""/>
        <dsp:cNvSpPr/>
      </dsp:nvSpPr>
      <dsp:spPr>
        <a:xfrm>
          <a:off x="1156373" y="1870914"/>
          <a:ext cx="6955632" cy="79154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l-GR" sz="1500" kern="1200"/>
            <a:t>Αυτός είναι ο σκοπός του σημερινού μαθήματος που θα καλύψει παράλληλα και την οπτική της κλασικής πολιτικής οικονομίας για το θέμα.</a:t>
          </a:r>
          <a:endParaRPr lang="en-US" sz="1500" kern="1200"/>
        </a:p>
      </dsp:txBody>
      <dsp:txXfrm>
        <a:off x="1179556" y="1894097"/>
        <a:ext cx="5820924" cy="745174"/>
      </dsp:txXfrm>
    </dsp:sp>
    <dsp:sp modelId="{816C39D4-A3AE-4D8A-85B6-93917D4352E1}">
      <dsp:nvSpPr>
        <dsp:cNvPr id="0" name=""/>
        <dsp:cNvSpPr/>
      </dsp:nvSpPr>
      <dsp:spPr>
        <a:xfrm>
          <a:off x="1738908" y="2806371"/>
          <a:ext cx="6955632" cy="79154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l-GR" sz="1500" kern="1200"/>
            <a:t>Σε αυτό το πλαίσιο θα επιχειρηματολογήσω ότι η κλασική πολιτική οικονομία δεν είναι απλά κομμάτι της ιστορίας οικονομικής σκέψης αλλά της σύγχρονης οικονομικής ανάλυσης </a:t>
          </a:r>
          <a:endParaRPr lang="en-US" sz="1500" kern="1200"/>
        </a:p>
      </dsp:txBody>
      <dsp:txXfrm>
        <a:off x="1762091" y="2829554"/>
        <a:ext cx="5812230" cy="745174"/>
      </dsp:txXfrm>
    </dsp:sp>
    <dsp:sp modelId="{24232782-DAB1-4773-8A43-28ECF038D508}">
      <dsp:nvSpPr>
        <dsp:cNvPr id="0" name=""/>
        <dsp:cNvSpPr/>
      </dsp:nvSpPr>
      <dsp:spPr>
        <a:xfrm>
          <a:off x="6441130" y="606248"/>
          <a:ext cx="514501" cy="514501"/>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6556893" y="606248"/>
        <a:ext cx="282975" cy="387162"/>
      </dsp:txXfrm>
    </dsp:sp>
    <dsp:sp modelId="{81A6D2A6-8BC8-4D33-93EC-EDDA2CBEA7BD}">
      <dsp:nvSpPr>
        <dsp:cNvPr id="0" name=""/>
        <dsp:cNvSpPr/>
      </dsp:nvSpPr>
      <dsp:spPr>
        <a:xfrm>
          <a:off x="7023664" y="1541705"/>
          <a:ext cx="514501" cy="514501"/>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7139427" y="1541705"/>
        <a:ext cx="282975" cy="387162"/>
      </dsp:txXfrm>
    </dsp:sp>
    <dsp:sp modelId="{1889393F-2E7F-4071-B72A-CCA01684A8DF}">
      <dsp:nvSpPr>
        <dsp:cNvPr id="0" name=""/>
        <dsp:cNvSpPr/>
      </dsp:nvSpPr>
      <dsp:spPr>
        <a:xfrm>
          <a:off x="7597504" y="2477162"/>
          <a:ext cx="514501" cy="514501"/>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7713267" y="2477162"/>
        <a:ext cx="282975" cy="3871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84B85-0995-4AB6-8E83-868B380D5DB0}">
      <dsp:nvSpPr>
        <dsp:cNvPr id="0" name=""/>
        <dsp:cNvSpPr/>
      </dsp:nvSpPr>
      <dsp:spPr>
        <a:xfrm>
          <a:off x="0" y="2601"/>
          <a:ext cx="96490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90EDD4-40C6-4CC9-BF3D-050C970EF6EA}">
      <dsp:nvSpPr>
        <dsp:cNvPr id="0" name=""/>
        <dsp:cNvSpPr/>
      </dsp:nvSpPr>
      <dsp:spPr>
        <a:xfrm>
          <a:off x="0" y="2601"/>
          <a:ext cx="9649072" cy="1774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just" defTabSz="755650">
            <a:lnSpc>
              <a:spcPct val="90000"/>
            </a:lnSpc>
            <a:spcBef>
              <a:spcPct val="0"/>
            </a:spcBef>
            <a:spcAft>
              <a:spcPct val="35000"/>
            </a:spcAft>
            <a:buNone/>
          </a:pPr>
          <a:r>
            <a:rPr lang="el-GR" sz="1700" kern="1200" dirty="0"/>
            <a:t>Τα παραπάνω μπορούν να γίνουν περισσότερο κατανοητά από τον υπολογισμό του ποσοστού κέρδους σε χρηματικούς όρους και όχι σε όρους αξίας. Αρκετοί έχουν κάνει κριτική σε αυτό το μετασχηματισμό επικαλούμενοι την απόκλιση ανάμεσα στα κέρδη και την υπεραξία. Το θέμα αντιμετωπίσθηκε αναλυτικά από το </a:t>
          </a:r>
          <a:r>
            <a:rPr lang="el-GR" sz="1700" kern="1200" dirty="0" err="1"/>
            <a:t>Morishima</a:t>
          </a:r>
          <a:r>
            <a:rPr lang="el-GR" sz="1700" kern="1200" dirty="0"/>
            <a:t> (1973 </a:t>
          </a:r>
          <a:r>
            <a:rPr lang="el-GR" sz="1700" kern="1200" dirty="0" err="1"/>
            <a:t>Marx’s</a:t>
          </a:r>
          <a:r>
            <a:rPr lang="el-GR" sz="1700" kern="1200" dirty="0"/>
            <a:t> Economic </a:t>
          </a:r>
          <a:r>
            <a:rPr lang="el-GR" sz="1700" kern="1200" dirty="0" err="1"/>
            <a:t>Theory</a:t>
          </a:r>
          <a:r>
            <a:rPr lang="el-GR" sz="1700" kern="1200" dirty="0"/>
            <a:t> – A </a:t>
          </a:r>
          <a:r>
            <a:rPr lang="el-GR" sz="1700" kern="1200" dirty="0" err="1"/>
            <a:t>Dual</a:t>
          </a:r>
          <a:r>
            <a:rPr lang="el-GR" sz="1700" kern="1200" dirty="0"/>
            <a:t> </a:t>
          </a:r>
          <a:r>
            <a:rPr lang="el-GR" sz="1700" kern="1200" dirty="0" err="1"/>
            <a:t>Theory</a:t>
          </a:r>
          <a:r>
            <a:rPr lang="el-GR" sz="1700" kern="1200" dirty="0"/>
            <a:t> of </a:t>
          </a:r>
          <a:r>
            <a:rPr lang="el-GR" sz="1700" kern="1200" dirty="0" err="1"/>
            <a:t>Value</a:t>
          </a:r>
          <a:r>
            <a:rPr lang="el-GR" sz="1700" kern="1200" dirty="0"/>
            <a:t> and </a:t>
          </a:r>
          <a:r>
            <a:rPr lang="el-GR" sz="1700" kern="1200" dirty="0" err="1"/>
            <a:t>Growth</a:t>
          </a:r>
          <a:r>
            <a:rPr lang="el-GR" sz="1700" kern="1200" dirty="0"/>
            <a:t>). Η βασική του λογική είναι ότι τα νομισματικά αθροίσματα και τα αθροίσματα σε όρους αξίας έχουν την ίδια δυναμική. Άρα η τάση του ποσοστού κέρδους μπορεί να περιγράφει και από τα νομισματικά αθροίσματα.  </a:t>
          </a:r>
          <a:endParaRPr lang="en-US" sz="1700" kern="1200" dirty="0"/>
        </a:p>
      </dsp:txBody>
      <dsp:txXfrm>
        <a:off x="0" y="2601"/>
        <a:ext cx="9649072" cy="1774462"/>
      </dsp:txXfrm>
    </dsp:sp>
    <dsp:sp modelId="{82136921-8E24-429C-844B-7591687982FB}">
      <dsp:nvSpPr>
        <dsp:cNvPr id="0" name=""/>
        <dsp:cNvSpPr/>
      </dsp:nvSpPr>
      <dsp:spPr>
        <a:xfrm>
          <a:off x="0" y="1777064"/>
          <a:ext cx="96490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31EB58-FDD7-417F-BE72-23EA5F4C4405}">
      <dsp:nvSpPr>
        <dsp:cNvPr id="0" name=""/>
        <dsp:cNvSpPr/>
      </dsp:nvSpPr>
      <dsp:spPr>
        <a:xfrm>
          <a:off x="0" y="1777064"/>
          <a:ext cx="9649072" cy="1774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l-GR" sz="1700" kern="1200"/>
            <a:t>Αυτό θα φανεί και από τον ακόλουθο μετασχηματισμό του ποσοστού κέρδους σε χρηματική μορφή. </a:t>
          </a:r>
          <a:endParaRPr lang="en-US" sz="1700" kern="1200"/>
        </a:p>
      </dsp:txBody>
      <dsp:txXfrm>
        <a:off x="0" y="1777064"/>
        <a:ext cx="9649072" cy="1774462"/>
      </dsp:txXfrm>
    </dsp:sp>
    <dsp:sp modelId="{A56E4C6B-4B75-40B6-8831-8AA6E5EE9A7D}">
      <dsp:nvSpPr>
        <dsp:cNvPr id="0" name=""/>
        <dsp:cNvSpPr/>
      </dsp:nvSpPr>
      <dsp:spPr>
        <a:xfrm>
          <a:off x="0" y="3551527"/>
          <a:ext cx="964907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0BF1D9-68D2-4EF2-84BB-A4CC41C4CECD}">
      <dsp:nvSpPr>
        <dsp:cNvPr id="0" name=""/>
        <dsp:cNvSpPr/>
      </dsp:nvSpPr>
      <dsp:spPr>
        <a:xfrm>
          <a:off x="0" y="3551527"/>
          <a:ext cx="9649072" cy="1774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just" defTabSz="755650">
            <a:lnSpc>
              <a:spcPct val="90000"/>
            </a:lnSpc>
            <a:spcBef>
              <a:spcPct val="0"/>
            </a:spcBef>
            <a:spcAft>
              <a:spcPct val="35000"/>
            </a:spcAft>
            <a:buNone/>
          </a:pPr>
          <a:r>
            <a:rPr lang="el-GR" sz="1700" kern="1200" dirty="0"/>
            <a:t>Το ποσοστό κέρδους είναι ο λόγος των καθαρών κερδών προς το καθαρό ύψος κεφαλαίου. (</a:t>
          </a:r>
          <a:r>
            <a:rPr lang="en-US" sz="1700" kern="1200" dirty="0"/>
            <a:t>P/K) </a:t>
          </a:r>
          <a:r>
            <a:rPr lang="el-GR" sz="1700" kern="1200" dirty="0"/>
            <a:t>Αλλά μπορεί να γραφτεί σαν το γινόμενο του λόγου καθαρής παραγωγικής δυναμικότητας προς κεφάλαιο (</a:t>
          </a:r>
          <a:r>
            <a:rPr lang="en-US" sz="1700" kern="1200" dirty="0"/>
            <a:t>Q*/K - </a:t>
          </a:r>
          <a:r>
            <a:rPr lang="el-GR" sz="1700" kern="1200" dirty="0"/>
            <a:t>μέγιστο ποσοστό κέρδους) επί το μερίδιο των κερδών</a:t>
          </a:r>
          <a:r>
            <a:rPr lang="en-US" sz="1700" kern="1200" dirty="0"/>
            <a:t> (P/K)</a:t>
          </a:r>
          <a:r>
            <a:rPr lang="el-GR" sz="1700" kern="1200" dirty="0"/>
            <a:t> επί το ποσοστό αξιοποίησης του παραγωγικού δυναμικού</a:t>
          </a:r>
          <a:r>
            <a:rPr lang="en-US" sz="1700" kern="1200" dirty="0"/>
            <a:t> (Q/Q*)</a:t>
          </a:r>
          <a:r>
            <a:rPr lang="el-GR" sz="1700" kern="1200" dirty="0"/>
            <a:t>. Δεδομένου ότι το μερίδιο των κερδών δεν μπορεί να είναι μεγαλύτερο της μονάδας και το σύστημα θα τείνει στην πλήρη αξιοποίηση του παραγωγικού δυναμικού αν το μέγιστο ποσοστό κέρδους είναι πτωτικό τότε το ποσοστό κέρδους πέφτει.  </a:t>
          </a:r>
          <a:endParaRPr lang="en-US" sz="1700" kern="1200" dirty="0"/>
        </a:p>
      </dsp:txBody>
      <dsp:txXfrm>
        <a:off x="0" y="3551527"/>
        <a:ext cx="9649072" cy="177446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a:extLst>
              <a:ext uri="{FF2B5EF4-FFF2-40B4-BE49-F238E27FC236}">
                <a16:creationId xmlns:a16="http://schemas.microsoft.com/office/drawing/2014/main" id="{5528CE29-2540-98D7-A26A-8173E5ED716F}"/>
              </a:ext>
            </a:extLst>
          </p:cNvPr>
          <p:cNvSpPr>
            <a:spLocks noGrp="1" noRot="1" noChangeAspect="1" noChangeArrowheads="1"/>
          </p:cNvSpPr>
          <p:nvPr>
            <p:ph type="sldImg"/>
          </p:nvPr>
        </p:nvSpPr>
        <p:spPr bwMode="auto">
          <a:xfrm>
            <a:off x="215900" y="812800"/>
            <a:ext cx="7126288"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0" name="Rectangle 2">
            <a:extLst>
              <a:ext uri="{FF2B5EF4-FFF2-40B4-BE49-F238E27FC236}">
                <a16:creationId xmlns:a16="http://schemas.microsoft.com/office/drawing/2014/main" id="{A91DB4B5-D7DC-CF5A-DA56-7AA2BE39F8F8}"/>
              </a:ext>
            </a:extLst>
          </p:cNvPr>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l-GR" altLang="el-GR"/>
          </a:p>
        </p:txBody>
      </p:sp>
      <p:sp>
        <p:nvSpPr>
          <p:cNvPr id="2051" name="Rectangle 3">
            <a:extLst>
              <a:ext uri="{FF2B5EF4-FFF2-40B4-BE49-F238E27FC236}">
                <a16:creationId xmlns:a16="http://schemas.microsoft.com/office/drawing/2014/main" id="{3ABEB774-7348-3746-86FF-A712E1BB6653}"/>
              </a:ext>
            </a:extLst>
          </p:cNvPr>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tabLst>
                <a:tab pos="449263" algn="l"/>
                <a:tab pos="898525" algn="l"/>
                <a:tab pos="1347788" algn="l"/>
                <a:tab pos="1797050" algn="l"/>
                <a:tab pos="2246313" algn="l"/>
                <a:tab pos="2695575" algn="l"/>
                <a:tab pos="3144838" algn="l"/>
              </a:tabLst>
              <a:defRPr sz="1400">
                <a:solidFill>
                  <a:srgbClr val="000000"/>
                </a:solidFill>
                <a:latin typeface="Times New Roman" panose="02020603050405020304" pitchFamily="18" charset="0"/>
                <a:cs typeface="Segoe UI" panose="020B0502040204020203" pitchFamily="34" charset="0"/>
              </a:defRPr>
            </a:lvl1pPr>
          </a:lstStyle>
          <a:p>
            <a:endParaRPr lang="el-GR" altLang="el-GR"/>
          </a:p>
        </p:txBody>
      </p:sp>
      <p:sp>
        <p:nvSpPr>
          <p:cNvPr id="2052" name="Rectangle 4">
            <a:extLst>
              <a:ext uri="{FF2B5EF4-FFF2-40B4-BE49-F238E27FC236}">
                <a16:creationId xmlns:a16="http://schemas.microsoft.com/office/drawing/2014/main" id="{3EB5A1D5-72F8-9DC4-4E81-F174A3389A28}"/>
              </a:ext>
            </a:extLst>
          </p:cNvPr>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tabLst>
                <a:tab pos="449263" algn="l"/>
                <a:tab pos="898525" algn="l"/>
                <a:tab pos="1347788" algn="l"/>
                <a:tab pos="1797050" algn="l"/>
                <a:tab pos="2246313" algn="l"/>
                <a:tab pos="2695575" algn="l"/>
                <a:tab pos="3144838" algn="l"/>
              </a:tabLst>
              <a:defRPr sz="1400">
                <a:solidFill>
                  <a:srgbClr val="000000"/>
                </a:solidFill>
                <a:latin typeface="Times New Roman" panose="02020603050405020304" pitchFamily="18" charset="0"/>
                <a:cs typeface="Segoe UI" panose="020B0502040204020203" pitchFamily="34" charset="0"/>
              </a:defRPr>
            </a:lvl1pPr>
          </a:lstStyle>
          <a:p>
            <a:endParaRPr lang="el-GR" altLang="el-GR"/>
          </a:p>
        </p:txBody>
      </p:sp>
      <p:sp>
        <p:nvSpPr>
          <p:cNvPr id="2053" name="Rectangle 5">
            <a:extLst>
              <a:ext uri="{FF2B5EF4-FFF2-40B4-BE49-F238E27FC236}">
                <a16:creationId xmlns:a16="http://schemas.microsoft.com/office/drawing/2014/main" id="{E4797610-4893-B7D8-9352-EC8C24F8C222}"/>
              </a:ext>
            </a:extLst>
          </p:cNvPr>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tabLst>
                <a:tab pos="449263" algn="l"/>
                <a:tab pos="898525" algn="l"/>
                <a:tab pos="1347788" algn="l"/>
                <a:tab pos="1797050" algn="l"/>
                <a:tab pos="2246313" algn="l"/>
                <a:tab pos="2695575" algn="l"/>
                <a:tab pos="3144838" algn="l"/>
              </a:tabLst>
              <a:defRPr sz="1400">
                <a:solidFill>
                  <a:srgbClr val="000000"/>
                </a:solidFill>
                <a:latin typeface="Times New Roman" panose="02020603050405020304" pitchFamily="18" charset="0"/>
                <a:cs typeface="Segoe UI" panose="020B0502040204020203" pitchFamily="34" charset="0"/>
              </a:defRPr>
            </a:lvl1pPr>
          </a:lstStyle>
          <a:p>
            <a:endParaRPr lang="el-GR" altLang="el-GR"/>
          </a:p>
        </p:txBody>
      </p:sp>
      <p:sp>
        <p:nvSpPr>
          <p:cNvPr id="2054" name="Rectangle 6">
            <a:extLst>
              <a:ext uri="{FF2B5EF4-FFF2-40B4-BE49-F238E27FC236}">
                <a16:creationId xmlns:a16="http://schemas.microsoft.com/office/drawing/2014/main" id="{CDF19E5C-CC16-797E-5767-0FF78A5C28F8}"/>
              </a:ext>
            </a:extLst>
          </p:cNvPr>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tabLst>
                <a:tab pos="449263" algn="l"/>
                <a:tab pos="898525" algn="l"/>
                <a:tab pos="1347788" algn="l"/>
                <a:tab pos="1797050" algn="l"/>
                <a:tab pos="2246313" algn="l"/>
                <a:tab pos="2695575" algn="l"/>
                <a:tab pos="3144838" algn="l"/>
              </a:tabLst>
              <a:defRPr sz="1400">
                <a:solidFill>
                  <a:srgbClr val="000000"/>
                </a:solidFill>
                <a:latin typeface="Times New Roman" panose="02020603050405020304" pitchFamily="18" charset="0"/>
                <a:cs typeface="Segoe UI" panose="020B0502040204020203" pitchFamily="34" charset="0"/>
              </a:defRPr>
            </a:lvl1pPr>
          </a:lstStyle>
          <a:p>
            <a:fld id="{1DFA98D2-0F44-4A30-A224-735F40D9988A}" type="slidenum">
              <a:rPr lang="el-GR" altLang="el-GR"/>
              <a:pPr/>
              <a:t>‹#›</a:t>
            </a:fld>
            <a:endParaRPr lang="el-GR" altLang="el-GR"/>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24F06A6C-4186-7FA2-4412-3865E30B871C}"/>
              </a:ext>
            </a:extLst>
          </p:cNvPr>
          <p:cNvSpPr>
            <a:spLocks noGrp="1" noChangeArrowheads="1"/>
          </p:cNvSpPr>
          <p:nvPr>
            <p:ph type="sldNum"/>
          </p:nvPr>
        </p:nvSpPr>
        <p:spPr>
          <a:ln/>
        </p:spPr>
        <p:txBody>
          <a:bodyPr/>
          <a:lstStyle/>
          <a:p>
            <a:fld id="{A7EC345D-99F7-4890-9B87-14832FC5AB35}" type="slidenum">
              <a:rPr lang="el-GR" altLang="el-GR"/>
              <a:pPr/>
              <a:t>3</a:t>
            </a:fld>
            <a:endParaRPr lang="el-GR" altLang="el-GR"/>
          </a:p>
        </p:txBody>
      </p:sp>
      <p:sp>
        <p:nvSpPr>
          <p:cNvPr id="27649" name="Rectangle 1">
            <a:extLst>
              <a:ext uri="{FF2B5EF4-FFF2-40B4-BE49-F238E27FC236}">
                <a16:creationId xmlns:a16="http://schemas.microsoft.com/office/drawing/2014/main" id="{C7EA5134-CF42-6F61-02A6-73B62D4E97BE}"/>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0" name="Rectangle 2">
            <a:extLst>
              <a:ext uri="{FF2B5EF4-FFF2-40B4-BE49-F238E27FC236}">
                <a16:creationId xmlns:a16="http://schemas.microsoft.com/office/drawing/2014/main" id="{CDEB29B2-872A-E34F-1B87-D63CD5E13941}"/>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78DAF3B9-30E0-EB1A-1467-452E5D4E2F5B}"/>
              </a:ext>
            </a:extLst>
          </p:cNvPr>
          <p:cNvSpPr>
            <a:spLocks noGrp="1" noChangeArrowheads="1"/>
          </p:cNvSpPr>
          <p:nvPr>
            <p:ph type="sldNum"/>
          </p:nvPr>
        </p:nvSpPr>
        <p:spPr>
          <a:ln/>
        </p:spPr>
        <p:txBody>
          <a:bodyPr/>
          <a:lstStyle/>
          <a:p>
            <a:fld id="{958ACC2D-AB5C-47AE-A5CB-74BD0E5AA75C}" type="slidenum">
              <a:rPr lang="el-GR" altLang="el-GR"/>
              <a:pPr/>
              <a:t>4</a:t>
            </a:fld>
            <a:endParaRPr lang="el-GR" altLang="el-GR"/>
          </a:p>
        </p:txBody>
      </p:sp>
      <p:sp>
        <p:nvSpPr>
          <p:cNvPr id="28673" name="Rectangle 1">
            <a:extLst>
              <a:ext uri="{FF2B5EF4-FFF2-40B4-BE49-F238E27FC236}">
                <a16:creationId xmlns:a16="http://schemas.microsoft.com/office/drawing/2014/main" id="{3250D314-D87C-DB88-FF11-6267D8CC7DA9}"/>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a:extLst>
              <a:ext uri="{FF2B5EF4-FFF2-40B4-BE49-F238E27FC236}">
                <a16:creationId xmlns:a16="http://schemas.microsoft.com/office/drawing/2014/main" id="{7A1FFF04-C49C-C970-5D48-F6A6683A0493}"/>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D8AEEE2-4DA2-ABC0-7C14-B9494C14F9AE}"/>
              </a:ext>
            </a:extLst>
          </p:cNvPr>
          <p:cNvSpPr>
            <a:spLocks noGrp="1" noChangeArrowheads="1"/>
          </p:cNvSpPr>
          <p:nvPr>
            <p:ph type="sldNum"/>
          </p:nvPr>
        </p:nvSpPr>
        <p:spPr>
          <a:ln/>
        </p:spPr>
        <p:txBody>
          <a:bodyPr/>
          <a:lstStyle/>
          <a:p>
            <a:fld id="{F455E2CD-B474-4285-8600-44E1DB28F00E}" type="slidenum">
              <a:rPr lang="el-GR" altLang="el-GR"/>
              <a:pPr/>
              <a:t>16</a:t>
            </a:fld>
            <a:endParaRPr lang="el-GR" altLang="el-GR"/>
          </a:p>
        </p:txBody>
      </p:sp>
      <p:sp>
        <p:nvSpPr>
          <p:cNvPr id="29697" name="Rectangle 1">
            <a:extLst>
              <a:ext uri="{FF2B5EF4-FFF2-40B4-BE49-F238E27FC236}">
                <a16:creationId xmlns:a16="http://schemas.microsoft.com/office/drawing/2014/main" id="{9694F00C-0EB8-0393-F578-6201D6797C83}"/>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698" name="Rectangle 2">
            <a:extLst>
              <a:ext uri="{FF2B5EF4-FFF2-40B4-BE49-F238E27FC236}">
                <a16:creationId xmlns:a16="http://schemas.microsoft.com/office/drawing/2014/main" id="{D43C5E0E-6843-6E1C-07A7-E0A67365C911}"/>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B78D7A44-B33D-5BBD-10C3-91363A7DB1F2}"/>
              </a:ext>
            </a:extLst>
          </p:cNvPr>
          <p:cNvSpPr>
            <a:spLocks noGrp="1" noChangeArrowheads="1"/>
          </p:cNvSpPr>
          <p:nvPr>
            <p:ph type="sldNum"/>
          </p:nvPr>
        </p:nvSpPr>
        <p:spPr>
          <a:ln/>
        </p:spPr>
        <p:txBody>
          <a:bodyPr/>
          <a:lstStyle/>
          <a:p>
            <a:fld id="{41A23A6D-3419-4531-BCEE-EAA5F8253C6C}" type="slidenum">
              <a:rPr lang="el-GR" altLang="el-GR"/>
              <a:pPr/>
              <a:t>17</a:t>
            </a:fld>
            <a:endParaRPr lang="el-GR" altLang="el-GR"/>
          </a:p>
        </p:txBody>
      </p:sp>
      <p:sp>
        <p:nvSpPr>
          <p:cNvPr id="30721" name="Rectangle 1">
            <a:extLst>
              <a:ext uri="{FF2B5EF4-FFF2-40B4-BE49-F238E27FC236}">
                <a16:creationId xmlns:a16="http://schemas.microsoft.com/office/drawing/2014/main" id="{56DE46FA-AE15-202E-340C-7182291B8179}"/>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2" name="Rectangle 2">
            <a:extLst>
              <a:ext uri="{FF2B5EF4-FFF2-40B4-BE49-F238E27FC236}">
                <a16:creationId xmlns:a16="http://schemas.microsoft.com/office/drawing/2014/main" id="{D1442498-C2E9-9154-B586-B2F650617203}"/>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4485CF47-7AAE-E554-473C-1CDCF1AFB7E3}"/>
              </a:ext>
            </a:extLst>
          </p:cNvPr>
          <p:cNvSpPr>
            <a:spLocks noGrp="1" noChangeArrowheads="1"/>
          </p:cNvSpPr>
          <p:nvPr>
            <p:ph type="sldNum"/>
          </p:nvPr>
        </p:nvSpPr>
        <p:spPr>
          <a:ln/>
        </p:spPr>
        <p:txBody>
          <a:bodyPr/>
          <a:lstStyle/>
          <a:p>
            <a:fld id="{CED34BE7-E9A4-466D-BF0A-DCADA6D84B35}" type="slidenum">
              <a:rPr lang="el-GR" altLang="el-GR"/>
              <a:pPr/>
              <a:t>18</a:t>
            </a:fld>
            <a:endParaRPr lang="el-GR" altLang="el-GR"/>
          </a:p>
        </p:txBody>
      </p:sp>
      <p:sp>
        <p:nvSpPr>
          <p:cNvPr id="31745" name="Rectangle 1">
            <a:extLst>
              <a:ext uri="{FF2B5EF4-FFF2-40B4-BE49-F238E27FC236}">
                <a16:creationId xmlns:a16="http://schemas.microsoft.com/office/drawing/2014/main" id="{5CD0BE33-3766-0AFC-4E13-022D76CDB5BF}"/>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6" name="Rectangle 2">
            <a:extLst>
              <a:ext uri="{FF2B5EF4-FFF2-40B4-BE49-F238E27FC236}">
                <a16:creationId xmlns:a16="http://schemas.microsoft.com/office/drawing/2014/main" id="{2EBFF4F8-1C2E-6341-5DC0-31100E38BC1A}"/>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BB019445-671E-28B7-17B3-639365E506F5}"/>
              </a:ext>
            </a:extLst>
          </p:cNvPr>
          <p:cNvSpPr>
            <a:spLocks noGrp="1" noChangeArrowheads="1"/>
          </p:cNvSpPr>
          <p:nvPr>
            <p:ph type="sldNum"/>
          </p:nvPr>
        </p:nvSpPr>
        <p:spPr>
          <a:ln/>
        </p:spPr>
        <p:txBody>
          <a:bodyPr/>
          <a:lstStyle/>
          <a:p>
            <a:fld id="{B996E1B5-E5FA-48CC-92CA-3B4A3318272E}" type="slidenum">
              <a:rPr lang="el-GR" altLang="el-GR"/>
              <a:pPr/>
              <a:t>19</a:t>
            </a:fld>
            <a:endParaRPr lang="el-GR" altLang="el-GR"/>
          </a:p>
        </p:txBody>
      </p:sp>
      <p:sp>
        <p:nvSpPr>
          <p:cNvPr id="32769" name="Rectangle 1">
            <a:extLst>
              <a:ext uri="{FF2B5EF4-FFF2-40B4-BE49-F238E27FC236}">
                <a16:creationId xmlns:a16="http://schemas.microsoft.com/office/drawing/2014/main" id="{31CA25B6-90DE-816D-AA64-B3D0038691B8}"/>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0" name="Rectangle 2">
            <a:extLst>
              <a:ext uri="{FF2B5EF4-FFF2-40B4-BE49-F238E27FC236}">
                <a16:creationId xmlns:a16="http://schemas.microsoft.com/office/drawing/2014/main" id="{E1DEE931-B98A-F214-69F9-B56347D97B98}"/>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3DB1BF45-E58B-52EF-B637-1FC702F06B6A}"/>
              </a:ext>
            </a:extLst>
          </p:cNvPr>
          <p:cNvSpPr>
            <a:spLocks noGrp="1" noChangeArrowheads="1"/>
          </p:cNvSpPr>
          <p:nvPr>
            <p:ph type="sldNum"/>
          </p:nvPr>
        </p:nvSpPr>
        <p:spPr>
          <a:ln/>
        </p:spPr>
        <p:txBody>
          <a:bodyPr/>
          <a:lstStyle/>
          <a:p>
            <a:fld id="{B847CD77-FC9D-49D5-BA4C-1EA367FF69DA}" type="slidenum">
              <a:rPr lang="el-GR" altLang="el-GR"/>
              <a:pPr/>
              <a:t>20</a:t>
            </a:fld>
            <a:endParaRPr lang="el-GR" altLang="el-GR"/>
          </a:p>
        </p:txBody>
      </p:sp>
      <p:sp>
        <p:nvSpPr>
          <p:cNvPr id="33793" name="Rectangle 1">
            <a:extLst>
              <a:ext uri="{FF2B5EF4-FFF2-40B4-BE49-F238E27FC236}">
                <a16:creationId xmlns:a16="http://schemas.microsoft.com/office/drawing/2014/main" id="{53D02340-2EF3-D0FC-C43D-65765C50DB69}"/>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a:extLst>
              <a:ext uri="{FF2B5EF4-FFF2-40B4-BE49-F238E27FC236}">
                <a16:creationId xmlns:a16="http://schemas.microsoft.com/office/drawing/2014/main" id="{C5491394-A16E-D7CF-B79C-DBA521938BB4}"/>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F8108B0B-7760-B837-2A7F-9651FF5AE2FB}"/>
              </a:ext>
            </a:extLst>
          </p:cNvPr>
          <p:cNvSpPr>
            <a:spLocks noGrp="1" noChangeArrowheads="1"/>
          </p:cNvSpPr>
          <p:nvPr>
            <p:ph type="sldNum"/>
          </p:nvPr>
        </p:nvSpPr>
        <p:spPr>
          <a:ln/>
        </p:spPr>
        <p:txBody>
          <a:bodyPr/>
          <a:lstStyle/>
          <a:p>
            <a:fld id="{34EA35F9-818F-4411-A13D-5E1C269285ED}" type="slidenum">
              <a:rPr lang="el-GR" altLang="el-GR"/>
              <a:pPr/>
              <a:t>21</a:t>
            </a:fld>
            <a:endParaRPr lang="el-GR" altLang="el-GR"/>
          </a:p>
        </p:txBody>
      </p:sp>
      <p:sp>
        <p:nvSpPr>
          <p:cNvPr id="34817" name="Rectangle 1">
            <a:extLst>
              <a:ext uri="{FF2B5EF4-FFF2-40B4-BE49-F238E27FC236}">
                <a16:creationId xmlns:a16="http://schemas.microsoft.com/office/drawing/2014/main" id="{C01FBED4-9658-13BF-9FA4-894156C306FF}"/>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8" name="Rectangle 2">
            <a:extLst>
              <a:ext uri="{FF2B5EF4-FFF2-40B4-BE49-F238E27FC236}">
                <a16:creationId xmlns:a16="http://schemas.microsoft.com/office/drawing/2014/main" id="{FE1B5E37-2DC2-0AD6-FC90-A9F250089A4D}"/>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F59E7781-CD16-2398-AE86-DC00DC9B5C2F}"/>
              </a:ext>
            </a:extLst>
          </p:cNvPr>
          <p:cNvSpPr>
            <a:spLocks noGrp="1" noChangeArrowheads="1"/>
          </p:cNvSpPr>
          <p:nvPr>
            <p:ph type="sldNum"/>
          </p:nvPr>
        </p:nvSpPr>
        <p:spPr>
          <a:ln/>
        </p:spPr>
        <p:txBody>
          <a:bodyPr/>
          <a:lstStyle/>
          <a:p>
            <a:fld id="{8411E483-BF39-457B-BDD3-E67729D629BC}" type="slidenum">
              <a:rPr lang="el-GR" altLang="el-GR"/>
              <a:pPr/>
              <a:t>22</a:t>
            </a:fld>
            <a:endParaRPr lang="el-GR" altLang="el-GR"/>
          </a:p>
        </p:txBody>
      </p:sp>
      <p:sp>
        <p:nvSpPr>
          <p:cNvPr id="35841" name="Rectangle 1">
            <a:extLst>
              <a:ext uri="{FF2B5EF4-FFF2-40B4-BE49-F238E27FC236}">
                <a16:creationId xmlns:a16="http://schemas.microsoft.com/office/drawing/2014/main" id="{5D573FFE-7E61-7AD5-2DFD-D172D36EF604}"/>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Rectangle 2">
            <a:extLst>
              <a:ext uri="{FF2B5EF4-FFF2-40B4-BE49-F238E27FC236}">
                <a16:creationId xmlns:a16="http://schemas.microsoft.com/office/drawing/2014/main" id="{DB25C95B-9457-453C-722F-A6EC363AC367}"/>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A5F0683-D920-BFDF-37CB-76E3531A6B1F}"/>
              </a:ext>
            </a:extLst>
          </p:cNvPr>
          <p:cNvSpPr>
            <a:spLocks noGrp="1" noChangeArrowheads="1"/>
          </p:cNvSpPr>
          <p:nvPr>
            <p:ph type="sldNum"/>
          </p:nvPr>
        </p:nvSpPr>
        <p:spPr>
          <a:ln/>
        </p:spPr>
        <p:txBody>
          <a:bodyPr/>
          <a:lstStyle/>
          <a:p>
            <a:fld id="{7403A4B2-2A54-4818-B0C3-649214D9DD1B}" type="slidenum">
              <a:rPr lang="el-GR" altLang="el-GR"/>
              <a:pPr/>
              <a:t>23</a:t>
            </a:fld>
            <a:endParaRPr lang="el-GR" altLang="el-GR"/>
          </a:p>
        </p:txBody>
      </p:sp>
      <p:sp>
        <p:nvSpPr>
          <p:cNvPr id="36865" name="Rectangle 1">
            <a:extLst>
              <a:ext uri="{FF2B5EF4-FFF2-40B4-BE49-F238E27FC236}">
                <a16:creationId xmlns:a16="http://schemas.microsoft.com/office/drawing/2014/main" id="{BEEB90A0-B4A3-7AF5-2869-1B9BE4AABB58}"/>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6" name="Rectangle 2">
            <a:extLst>
              <a:ext uri="{FF2B5EF4-FFF2-40B4-BE49-F238E27FC236}">
                <a16:creationId xmlns:a16="http://schemas.microsoft.com/office/drawing/2014/main" id="{8C579300-B6E6-F0D7-F994-C7D3F15D5305}"/>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2B5FFF14-370D-2CD5-B831-9D45E1278F8A}"/>
              </a:ext>
            </a:extLst>
          </p:cNvPr>
          <p:cNvSpPr>
            <a:spLocks noGrp="1" noChangeArrowheads="1"/>
          </p:cNvSpPr>
          <p:nvPr>
            <p:ph type="sldNum"/>
          </p:nvPr>
        </p:nvSpPr>
        <p:spPr>
          <a:ln/>
        </p:spPr>
        <p:txBody>
          <a:bodyPr/>
          <a:lstStyle/>
          <a:p>
            <a:fld id="{2F3FE5B1-64FA-4ACB-8743-D19081AF8181}" type="slidenum">
              <a:rPr lang="el-GR" altLang="el-GR"/>
              <a:pPr/>
              <a:t>25</a:t>
            </a:fld>
            <a:endParaRPr lang="el-GR" altLang="el-GR"/>
          </a:p>
        </p:txBody>
      </p:sp>
      <p:sp>
        <p:nvSpPr>
          <p:cNvPr id="37889" name="Rectangle 1">
            <a:extLst>
              <a:ext uri="{FF2B5EF4-FFF2-40B4-BE49-F238E27FC236}">
                <a16:creationId xmlns:a16="http://schemas.microsoft.com/office/drawing/2014/main" id="{8F335B80-8CB6-1D65-6DBA-E30B0544CAC3}"/>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Rectangle 2">
            <a:extLst>
              <a:ext uri="{FF2B5EF4-FFF2-40B4-BE49-F238E27FC236}">
                <a16:creationId xmlns:a16="http://schemas.microsoft.com/office/drawing/2014/main" id="{964C3519-332F-08C1-6FAD-E6E1320BA222}"/>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340CDBF3-6DA8-D4F1-141B-9622576F45D3}"/>
              </a:ext>
            </a:extLst>
          </p:cNvPr>
          <p:cNvSpPr>
            <a:spLocks noGrp="1" noChangeArrowheads="1"/>
          </p:cNvSpPr>
          <p:nvPr>
            <p:ph type="sldNum"/>
          </p:nvPr>
        </p:nvSpPr>
        <p:spPr>
          <a:ln/>
        </p:spPr>
        <p:txBody>
          <a:bodyPr/>
          <a:lstStyle/>
          <a:p>
            <a:fld id="{AB1C5E54-722F-4B8A-91D4-AB3C4928B726}" type="slidenum">
              <a:rPr lang="el-GR" altLang="el-GR"/>
              <a:pPr/>
              <a:t>26</a:t>
            </a:fld>
            <a:endParaRPr lang="el-GR" altLang="el-GR"/>
          </a:p>
        </p:txBody>
      </p:sp>
      <p:sp>
        <p:nvSpPr>
          <p:cNvPr id="38913" name="Rectangle 1">
            <a:extLst>
              <a:ext uri="{FF2B5EF4-FFF2-40B4-BE49-F238E27FC236}">
                <a16:creationId xmlns:a16="http://schemas.microsoft.com/office/drawing/2014/main" id="{651437FA-3E44-580E-7DCF-4FBC25FE7FEE}"/>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a:extLst>
              <a:ext uri="{FF2B5EF4-FFF2-40B4-BE49-F238E27FC236}">
                <a16:creationId xmlns:a16="http://schemas.microsoft.com/office/drawing/2014/main" id="{E0AFD9CF-FAB5-53B8-DE07-DF02F509C1D5}"/>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C61236A2-3FF4-4F61-C7EA-799E3CACC09A}"/>
              </a:ext>
            </a:extLst>
          </p:cNvPr>
          <p:cNvSpPr>
            <a:spLocks noGrp="1" noChangeArrowheads="1"/>
          </p:cNvSpPr>
          <p:nvPr>
            <p:ph type="sldNum"/>
          </p:nvPr>
        </p:nvSpPr>
        <p:spPr>
          <a:ln/>
        </p:spPr>
        <p:txBody>
          <a:bodyPr/>
          <a:lstStyle/>
          <a:p>
            <a:fld id="{551E0EE4-CFAD-4DFE-BC7E-64CCBA3F5089}" type="slidenum">
              <a:rPr lang="el-GR" altLang="el-GR"/>
              <a:pPr/>
              <a:t>27</a:t>
            </a:fld>
            <a:endParaRPr lang="el-GR" altLang="el-GR"/>
          </a:p>
        </p:txBody>
      </p:sp>
      <p:sp>
        <p:nvSpPr>
          <p:cNvPr id="39937" name="Rectangle 1">
            <a:extLst>
              <a:ext uri="{FF2B5EF4-FFF2-40B4-BE49-F238E27FC236}">
                <a16:creationId xmlns:a16="http://schemas.microsoft.com/office/drawing/2014/main" id="{77A48305-759D-913F-C6BE-D5AF9C5A24AF}"/>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Rectangle 2">
            <a:extLst>
              <a:ext uri="{FF2B5EF4-FFF2-40B4-BE49-F238E27FC236}">
                <a16:creationId xmlns:a16="http://schemas.microsoft.com/office/drawing/2014/main" id="{22909AE7-8BF8-A94E-BEA3-E9F0C2D4369C}"/>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CC981450-93A4-234C-FD15-E2E5EAF9E11C}"/>
              </a:ext>
            </a:extLst>
          </p:cNvPr>
          <p:cNvSpPr>
            <a:spLocks noGrp="1" noChangeArrowheads="1"/>
          </p:cNvSpPr>
          <p:nvPr>
            <p:ph type="sldNum"/>
          </p:nvPr>
        </p:nvSpPr>
        <p:spPr>
          <a:ln/>
        </p:spPr>
        <p:txBody>
          <a:bodyPr/>
          <a:lstStyle/>
          <a:p>
            <a:fld id="{5B569DDE-4468-49EA-8E92-B336CF73CEF5}" type="slidenum">
              <a:rPr lang="el-GR" altLang="el-GR"/>
              <a:pPr/>
              <a:t>28</a:t>
            </a:fld>
            <a:endParaRPr lang="el-GR" altLang="el-GR"/>
          </a:p>
        </p:txBody>
      </p:sp>
      <p:sp>
        <p:nvSpPr>
          <p:cNvPr id="40961" name="Rectangle 1">
            <a:extLst>
              <a:ext uri="{FF2B5EF4-FFF2-40B4-BE49-F238E27FC236}">
                <a16:creationId xmlns:a16="http://schemas.microsoft.com/office/drawing/2014/main" id="{7F94E99F-CBCE-7422-5931-5E3F5A0D0CBA}"/>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Rectangle 2">
            <a:extLst>
              <a:ext uri="{FF2B5EF4-FFF2-40B4-BE49-F238E27FC236}">
                <a16:creationId xmlns:a16="http://schemas.microsoft.com/office/drawing/2014/main" id="{EBC84FC6-2A94-2A6A-2900-B0B46482561A}"/>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F1CF8060-62ED-84BB-62C7-774C617E48D9}"/>
              </a:ext>
            </a:extLst>
          </p:cNvPr>
          <p:cNvSpPr>
            <a:spLocks noGrp="1" noChangeArrowheads="1"/>
          </p:cNvSpPr>
          <p:nvPr>
            <p:ph type="sldNum"/>
          </p:nvPr>
        </p:nvSpPr>
        <p:spPr>
          <a:ln/>
        </p:spPr>
        <p:txBody>
          <a:bodyPr/>
          <a:lstStyle/>
          <a:p>
            <a:fld id="{EAAFF807-F23F-4993-B9C4-0AEE6DC9ACAF}" type="slidenum">
              <a:rPr lang="el-GR" altLang="el-GR"/>
              <a:pPr/>
              <a:t>29</a:t>
            </a:fld>
            <a:endParaRPr lang="el-GR" altLang="el-GR"/>
          </a:p>
        </p:txBody>
      </p:sp>
      <p:sp>
        <p:nvSpPr>
          <p:cNvPr id="41985" name="Rectangle 1">
            <a:extLst>
              <a:ext uri="{FF2B5EF4-FFF2-40B4-BE49-F238E27FC236}">
                <a16:creationId xmlns:a16="http://schemas.microsoft.com/office/drawing/2014/main" id="{CBFD918F-D8A1-15A3-BD87-4EC04837AFF5}"/>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a:extLst>
              <a:ext uri="{FF2B5EF4-FFF2-40B4-BE49-F238E27FC236}">
                <a16:creationId xmlns:a16="http://schemas.microsoft.com/office/drawing/2014/main" id="{F68627E7-D0C6-401C-F862-E9CC1C593B01}"/>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A57E2954-D943-96B2-1ED4-B7002FEE62C1}"/>
              </a:ext>
            </a:extLst>
          </p:cNvPr>
          <p:cNvSpPr>
            <a:spLocks noGrp="1" noChangeArrowheads="1"/>
          </p:cNvSpPr>
          <p:nvPr>
            <p:ph type="sldNum"/>
          </p:nvPr>
        </p:nvSpPr>
        <p:spPr>
          <a:ln/>
        </p:spPr>
        <p:txBody>
          <a:bodyPr/>
          <a:lstStyle/>
          <a:p>
            <a:fld id="{2FBC0917-5301-4AC6-9402-4F2853634C07}" type="slidenum">
              <a:rPr lang="el-GR" altLang="el-GR"/>
              <a:pPr/>
              <a:t>30</a:t>
            </a:fld>
            <a:endParaRPr lang="el-GR" altLang="el-GR"/>
          </a:p>
        </p:txBody>
      </p:sp>
      <p:sp>
        <p:nvSpPr>
          <p:cNvPr id="43009" name="Rectangle 1">
            <a:extLst>
              <a:ext uri="{FF2B5EF4-FFF2-40B4-BE49-F238E27FC236}">
                <a16:creationId xmlns:a16="http://schemas.microsoft.com/office/drawing/2014/main" id="{611594D2-F23D-7C29-6188-DAEEFD44E633}"/>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a:extLst>
              <a:ext uri="{FF2B5EF4-FFF2-40B4-BE49-F238E27FC236}">
                <a16:creationId xmlns:a16="http://schemas.microsoft.com/office/drawing/2014/main" id="{18F1FE31-68C8-ACA5-1800-8BC4AAC70EE9}"/>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222B3CB6-B06C-D9E2-3FD8-896C272A9EEB}"/>
              </a:ext>
            </a:extLst>
          </p:cNvPr>
          <p:cNvSpPr>
            <a:spLocks noGrp="1" noChangeArrowheads="1"/>
          </p:cNvSpPr>
          <p:nvPr>
            <p:ph type="sldNum"/>
          </p:nvPr>
        </p:nvSpPr>
        <p:spPr>
          <a:ln/>
        </p:spPr>
        <p:txBody>
          <a:bodyPr/>
          <a:lstStyle/>
          <a:p>
            <a:fld id="{17F4C14E-3262-498C-A3A7-CF5C5CBD5929}" type="slidenum">
              <a:rPr lang="el-GR" altLang="el-GR"/>
              <a:pPr/>
              <a:t>31</a:t>
            </a:fld>
            <a:endParaRPr lang="el-GR" altLang="el-GR"/>
          </a:p>
        </p:txBody>
      </p:sp>
      <p:sp>
        <p:nvSpPr>
          <p:cNvPr id="44033" name="Rectangle 1">
            <a:extLst>
              <a:ext uri="{FF2B5EF4-FFF2-40B4-BE49-F238E27FC236}">
                <a16:creationId xmlns:a16="http://schemas.microsoft.com/office/drawing/2014/main" id="{39F819D4-1F0A-5660-7321-88B450398680}"/>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Rectangle 2">
            <a:extLst>
              <a:ext uri="{FF2B5EF4-FFF2-40B4-BE49-F238E27FC236}">
                <a16:creationId xmlns:a16="http://schemas.microsoft.com/office/drawing/2014/main" id="{113C4C84-1758-87C5-AC49-7CC6023FF812}"/>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8B7E23AA-90C3-B870-C525-7FBD3C1A7CBF}"/>
              </a:ext>
            </a:extLst>
          </p:cNvPr>
          <p:cNvSpPr>
            <a:spLocks noGrp="1" noChangeArrowheads="1"/>
          </p:cNvSpPr>
          <p:nvPr>
            <p:ph type="sldNum"/>
          </p:nvPr>
        </p:nvSpPr>
        <p:spPr>
          <a:ln/>
        </p:spPr>
        <p:txBody>
          <a:bodyPr/>
          <a:lstStyle/>
          <a:p>
            <a:fld id="{C7B9B01C-D91C-4AAE-8CA5-BA2A4A22B81D}" type="slidenum">
              <a:rPr lang="el-GR" altLang="el-GR"/>
              <a:pPr/>
              <a:t>32</a:t>
            </a:fld>
            <a:endParaRPr lang="el-GR" altLang="el-GR"/>
          </a:p>
        </p:txBody>
      </p:sp>
      <p:sp>
        <p:nvSpPr>
          <p:cNvPr id="45057" name="Rectangle 1">
            <a:extLst>
              <a:ext uri="{FF2B5EF4-FFF2-40B4-BE49-F238E27FC236}">
                <a16:creationId xmlns:a16="http://schemas.microsoft.com/office/drawing/2014/main" id="{5ED78148-E096-FC1B-CC4B-C58D6A484DE5}"/>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a:extLst>
              <a:ext uri="{FF2B5EF4-FFF2-40B4-BE49-F238E27FC236}">
                <a16:creationId xmlns:a16="http://schemas.microsoft.com/office/drawing/2014/main" id="{4916862E-136E-E7FB-33EC-364B45433CCD}"/>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1722DF64-19F9-8289-FC42-273A5FF5BBBA}"/>
              </a:ext>
            </a:extLst>
          </p:cNvPr>
          <p:cNvSpPr>
            <a:spLocks noGrp="1" noChangeArrowheads="1"/>
          </p:cNvSpPr>
          <p:nvPr>
            <p:ph type="sldNum"/>
          </p:nvPr>
        </p:nvSpPr>
        <p:spPr>
          <a:ln/>
        </p:spPr>
        <p:txBody>
          <a:bodyPr/>
          <a:lstStyle/>
          <a:p>
            <a:fld id="{876B1BCF-A1ED-4DFF-9BA4-6017A4F78936}" type="slidenum">
              <a:rPr lang="el-GR" altLang="el-GR"/>
              <a:pPr/>
              <a:t>33</a:t>
            </a:fld>
            <a:endParaRPr lang="el-GR" altLang="el-GR"/>
          </a:p>
        </p:txBody>
      </p:sp>
      <p:sp>
        <p:nvSpPr>
          <p:cNvPr id="46081" name="Rectangle 1">
            <a:extLst>
              <a:ext uri="{FF2B5EF4-FFF2-40B4-BE49-F238E27FC236}">
                <a16:creationId xmlns:a16="http://schemas.microsoft.com/office/drawing/2014/main" id="{07217B33-2E79-53DE-7969-9C3EC61C3C5C}"/>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Rectangle 2">
            <a:extLst>
              <a:ext uri="{FF2B5EF4-FFF2-40B4-BE49-F238E27FC236}">
                <a16:creationId xmlns:a16="http://schemas.microsoft.com/office/drawing/2014/main" id="{778F2DA1-C40F-0C2F-AA31-8AC2AB8C56C7}"/>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8ADDCFEB-0628-5D43-63E3-CA09B4EBCFD1}"/>
              </a:ext>
            </a:extLst>
          </p:cNvPr>
          <p:cNvSpPr>
            <a:spLocks noGrp="1" noChangeArrowheads="1"/>
          </p:cNvSpPr>
          <p:nvPr>
            <p:ph type="sldNum"/>
          </p:nvPr>
        </p:nvSpPr>
        <p:spPr>
          <a:ln/>
        </p:spPr>
        <p:txBody>
          <a:bodyPr/>
          <a:lstStyle/>
          <a:p>
            <a:fld id="{11DE78D8-D424-4106-B4F8-D55D984B22E9}" type="slidenum">
              <a:rPr lang="el-GR" altLang="el-GR"/>
              <a:pPr/>
              <a:t>34</a:t>
            </a:fld>
            <a:endParaRPr lang="el-GR" altLang="el-GR"/>
          </a:p>
        </p:txBody>
      </p:sp>
      <p:sp>
        <p:nvSpPr>
          <p:cNvPr id="47105" name="Rectangle 1">
            <a:extLst>
              <a:ext uri="{FF2B5EF4-FFF2-40B4-BE49-F238E27FC236}">
                <a16:creationId xmlns:a16="http://schemas.microsoft.com/office/drawing/2014/main" id="{4680E33A-2944-4481-5D8B-F8F09A61AE22}"/>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Rectangle 2">
            <a:extLst>
              <a:ext uri="{FF2B5EF4-FFF2-40B4-BE49-F238E27FC236}">
                <a16:creationId xmlns:a16="http://schemas.microsoft.com/office/drawing/2014/main" id="{D269361A-57D3-8A3A-7EA0-570CE2CD89F6}"/>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B3BAA967-61EB-BBC3-6F79-E8EFAF567963}"/>
              </a:ext>
            </a:extLst>
          </p:cNvPr>
          <p:cNvSpPr>
            <a:spLocks noGrp="1" noChangeArrowheads="1"/>
          </p:cNvSpPr>
          <p:nvPr>
            <p:ph type="sldNum"/>
          </p:nvPr>
        </p:nvSpPr>
        <p:spPr>
          <a:ln/>
        </p:spPr>
        <p:txBody>
          <a:bodyPr/>
          <a:lstStyle/>
          <a:p>
            <a:fld id="{8D57B46B-4D05-4042-BD1A-948D5EC6D9D4}" type="slidenum">
              <a:rPr lang="el-GR" altLang="el-GR"/>
              <a:pPr/>
              <a:t>35</a:t>
            </a:fld>
            <a:endParaRPr lang="el-GR" altLang="el-GR"/>
          </a:p>
        </p:txBody>
      </p:sp>
      <p:sp>
        <p:nvSpPr>
          <p:cNvPr id="48129" name="Rectangle 1">
            <a:extLst>
              <a:ext uri="{FF2B5EF4-FFF2-40B4-BE49-F238E27FC236}">
                <a16:creationId xmlns:a16="http://schemas.microsoft.com/office/drawing/2014/main" id="{D8547EAC-9F13-3483-039F-6BED0AF00139}"/>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Rectangle 2">
            <a:extLst>
              <a:ext uri="{FF2B5EF4-FFF2-40B4-BE49-F238E27FC236}">
                <a16:creationId xmlns:a16="http://schemas.microsoft.com/office/drawing/2014/main" id="{229FC32A-0594-264E-D902-D28F78774D14}"/>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CA5F2B3C-2003-3C89-5A59-B64B4585FD3B}"/>
              </a:ext>
            </a:extLst>
          </p:cNvPr>
          <p:cNvSpPr>
            <a:spLocks noGrp="1" noChangeArrowheads="1"/>
          </p:cNvSpPr>
          <p:nvPr>
            <p:ph type="sldNum"/>
          </p:nvPr>
        </p:nvSpPr>
        <p:spPr>
          <a:ln/>
        </p:spPr>
        <p:txBody>
          <a:bodyPr/>
          <a:lstStyle/>
          <a:p>
            <a:fld id="{0502B46F-0394-4DA7-8FF9-4261F8CAD6E5}" type="slidenum">
              <a:rPr lang="el-GR" altLang="el-GR"/>
              <a:pPr/>
              <a:t>36</a:t>
            </a:fld>
            <a:endParaRPr lang="el-GR" altLang="el-GR"/>
          </a:p>
        </p:txBody>
      </p:sp>
      <p:sp>
        <p:nvSpPr>
          <p:cNvPr id="49153" name="Rectangle 1">
            <a:extLst>
              <a:ext uri="{FF2B5EF4-FFF2-40B4-BE49-F238E27FC236}">
                <a16:creationId xmlns:a16="http://schemas.microsoft.com/office/drawing/2014/main" id="{9A5077F3-EAD9-9D46-2E85-92BC71EB9044}"/>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Rectangle 2">
            <a:extLst>
              <a:ext uri="{FF2B5EF4-FFF2-40B4-BE49-F238E27FC236}">
                <a16:creationId xmlns:a16="http://schemas.microsoft.com/office/drawing/2014/main" id="{27A16719-0AB0-4F56-5779-F40BDA15DE2E}"/>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BCE5480C-12BC-E597-AC10-2858B793CA2E}"/>
              </a:ext>
            </a:extLst>
          </p:cNvPr>
          <p:cNvSpPr>
            <a:spLocks noGrp="1" noChangeArrowheads="1"/>
          </p:cNvSpPr>
          <p:nvPr>
            <p:ph type="sldNum"/>
          </p:nvPr>
        </p:nvSpPr>
        <p:spPr>
          <a:ln/>
        </p:spPr>
        <p:txBody>
          <a:bodyPr/>
          <a:lstStyle/>
          <a:p>
            <a:fld id="{75D3A990-2E6A-4341-9219-E6930A982A27}" type="slidenum">
              <a:rPr lang="el-GR" altLang="el-GR"/>
              <a:pPr/>
              <a:t>37</a:t>
            </a:fld>
            <a:endParaRPr lang="el-GR" altLang="el-GR"/>
          </a:p>
        </p:txBody>
      </p:sp>
      <p:sp>
        <p:nvSpPr>
          <p:cNvPr id="50177" name="Rectangle 1">
            <a:extLst>
              <a:ext uri="{FF2B5EF4-FFF2-40B4-BE49-F238E27FC236}">
                <a16:creationId xmlns:a16="http://schemas.microsoft.com/office/drawing/2014/main" id="{F7E6F551-9C23-26E6-B92F-1B0FD4F8E3C0}"/>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78" name="Rectangle 2">
            <a:extLst>
              <a:ext uri="{FF2B5EF4-FFF2-40B4-BE49-F238E27FC236}">
                <a16:creationId xmlns:a16="http://schemas.microsoft.com/office/drawing/2014/main" id="{4B57EDC3-8F2E-2073-B5BB-A777FF804365}"/>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5DBF3C62-C754-0122-1E2F-702960D46C86}"/>
              </a:ext>
            </a:extLst>
          </p:cNvPr>
          <p:cNvSpPr>
            <a:spLocks noGrp="1" noChangeArrowheads="1"/>
          </p:cNvSpPr>
          <p:nvPr>
            <p:ph type="sldNum"/>
          </p:nvPr>
        </p:nvSpPr>
        <p:spPr>
          <a:ln/>
        </p:spPr>
        <p:txBody>
          <a:bodyPr/>
          <a:lstStyle/>
          <a:p>
            <a:fld id="{681B0974-1FB0-4B53-BD69-E6056406C961}" type="slidenum">
              <a:rPr lang="el-GR" altLang="el-GR"/>
              <a:pPr/>
              <a:t>38</a:t>
            </a:fld>
            <a:endParaRPr lang="el-GR" altLang="el-GR"/>
          </a:p>
        </p:txBody>
      </p:sp>
      <p:sp>
        <p:nvSpPr>
          <p:cNvPr id="51201" name="Rectangle 1">
            <a:extLst>
              <a:ext uri="{FF2B5EF4-FFF2-40B4-BE49-F238E27FC236}">
                <a16:creationId xmlns:a16="http://schemas.microsoft.com/office/drawing/2014/main" id="{C4009F8D-3135-1CC8-3CE3-C2859B5502B6}"/>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Rectangle 2">
            <a:extLst>
              <a:ext uri="{FF2B5EF4-FFF2-40B4-BE49-F238E27FC236}">
                <a16:creationId xmlns:a16="http://schemas.microsoft.com/office/drawing/2014/main" id="{B6FC9F9D-3172-5898-80AA-ADEC80530DDE}"/>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260078" y="928028"/>
            <a:ext cx="7560469" cy="1974191"/>
          </a:xfrm>
        </p:spPr>
        <p:txBody>
          <a:bodyPr anchor="b"/>
          <a:lstStyle>
            <a:lvl1pPr algn="ctr">
              <a:defRPr sz="4961"/>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260078" y="2978352"/>
            <a:ext cx="7560469" cy="1369070"/>
          </a:xfrm>
        </p:spPr>
        <p:txBody>
          <a:bodyPr/>
          <a:lstStyle>
            <a:lvl1pPr marL="0" indent="0" algn="ctr">
              <a:buNone/>
              <a:defRPr sz="1984"/>
            </a:lvl1pPr>
            <a:lvl2pPr marL="378013" indent="0" algn="ctr">
              <a:buNone/>
              <a:defRPr sz="1654"/>
            </a:lvl2pPr>
            <a:lvl3pPr marL="756026" indent="0" algn="ctr">
              <a:buNone/>
              <a:defRPr sz="1488"/>
            </a:lvl3pPr>
            <a:lvl4pPr marL="1134039" indent="0" algn="ctr">
              <a:buNone/>
              <a:defRPr sz="1323"/>
            </a:lvl4pPr>
            <a:lvl5pPr marL="1512052" indent="0" algn="ctr">
              <a:buNone/>
              <a:defRPr sz="1323"/>
            </a:lvl5pPr>
            <a:lvl6pPr marL="1890065" indent="0" algn="ctr">
              <a:buNone/>
              <a:defRPr sz="1323"/>
            </a:lvl6pPr>
            <a:lvl7pPr marL="2268078" indent="0" algn="ctr">
              <a:buNone/>
              <a:defRPr sz="1323"/>
            </a:lvl7pPr>
            <a:lvl8pPr marL="2646091" indent="0" algn="ctr">
              <a:buNone/>
              <a:defRPr sz="1323"/>
            </a:lvl8pPr>
            <a:lvl9pPr marL="3024104" indent="0" algn="ctr">
              <a:buNone/>
              <a:defRPr sz="1323"/>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endParaRPr lang="el-GR" altLang="el-GR"/>
          </a:p>
        </p:txBody>
      </p:sp>
      <p:sp>
        <p:nvSpPr>
          <p:cNvPr id="5" name="Footer Placeholder 4"/>
          <p:cNvSpPr>
            <a:spLocks noGrp="1"/>
          </p:cNvSpPr>
          <p:nvPr>
            <p:ph type="ftr" sz="quarter" idx="11"/>
          </p:nvPr>
        </p:nvSpPr>
        <p:spPr/>
        <p:txBody>
          <a:bodyPr/>
          <a:lstStyle/>
          <a:p>
            <a:endParaRPr lang="el-GR" altLang="el-GR"/>
          </a:p>
        </p:txBody>
      </p:sp>
      <p:sp>
        <p:nvSpPr>
          <p:cNvPr id="6" name="Slide Number Placeholder 5"/>
          <p:cNvSpPr>
            <a:spLocks noGrp="1"/>
          </p:cNvSpPr>
          <p:nvPr>
            <p:ph type="sldNum" sz="quarter" idx="12"/>
          </p:nvPr>
        </p:nvSpPr>
        <p:spPr/>
        <p:txBody>
          <a:bodyPr/>
          <a:lstStyle/>
          <a:p>
            <a:fld id="{EB4C7F64-C9C3-4DFF-9BA2-D15504C9313D}" type="slidenum">
              <a:rPr lang="el-GR" altLang="el-GR" smtClean="0"/>
              <a:pPr/>
              <a:t>‹#›</a:t>
            </a:fld>
            <a:endParaRPr lang="el-GR" altLang="el-GR"/>
          </a:p>
        </p:txBody>
      </p:sp>
    </p:spTree>
    <p:extLst>
      <p:ext uri="{BB962C8B-B14F-4D97-AF65-F5344CB8AC3E}">
        <p14:creationId xmlns:p14="http://schemas.microsoft.com/office/powerpoint/2010/main" val="2283580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endParaRPr lang="el-GR" altLang="el-GR"/>
          </a:p>
        </p:txBody>
      </p:sp>
      <p:sp>
        <p:nvSpPr>
          <p:cNvPr id="5" name="Footer Placeholder 4"/>
          <p:cNvSpPr>
            <a:spLocks noGrp="1"/>
          </p:cNvSpPr>
          <p:nvPr>
            <p:ph type="ftr" sz="quarter" idx="11"/>
          </p:nvPr>
        </p:nvSpPr>
        <p:spPr/>
        <p:txBody>
          <a:bodyPr/>
          <a:lstStyle/>
          <a:p>
            <a:endParaRPr lang="el-GR" altLang="el-GR"/>
          </a:p>
        </p:txBody>
      </p:sp>
      <p:sp>
        <p:nvSpPr>
          <p:cNvPr id="6" name="Slide Number Placeholder 5"/>
          <p:cNvSpPr>
            <a:spLocks noGrp="1"/>
          </p:cNvSpPr>
          <p:nvPr>
            <p:ph type="sldNum" sz="quarter" idx="12"/>
          </p:nvPr>
        </p:nvSpPr>
        <p:spPr/>
        <p:txBody>
          <a:bodyPr/>
          <a:lstStyle/>
          <a:p>
            <a:fld id="{53447705-E489-414F-8BA5-CA90BE407080}" type="slidenum">
              <a:rPr lang="el-GR" altLang="el-GR" smtClean="0"/>
              <a:pPr/>
              <a:t>‹#›</a:t>
            </a:fld>
            <a:endParaRPr lang="el-GR" altLang="el-GR"/>
          </a:p>
        </p:txBody>
      </p:sp>
    </p:spTree>
    <p:extLst>
      <p:ext uri="{BB962C8B-B14F-4D97-AF65-F5344CB8AC3E}">
        <p14:creationId xmlns:p14="http://schemas.microsoft.com/office/powerpoint/2010/main" val="4197640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87793" y="1413700"/>
            <a:ext cx="8694539" cy="2358791"/>
          </a:xfrm>
        </p:spPr>
        <p:txBody>
          <a:bodyPr anchor="b"/>
          <a:lstStyle>
            <a:lvl1pPr>
              <a:defRPr sz="4961"/>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7793" y="3794807"/>
            <a:ext cx="8694539" cy="1240432"/>
          </a:xfrm>
        </p:spPr>
        <p:txBody>
          <a:bodyPr/>
          <a:lstStyle>
            <a:lvl1pPr marL="0" indent="0">
              <a:buNone/>
              <a:defRPr sz="1984">
                <a:solidFill>
                  <a:schemeClr val="tx1">
                    <a:tint val="75000"/>
                  </a:schemeClr>
                </a:solidFill>
              </a:defRPr>
            </a:lvl1pPr>
            <a:lvl2pPr marL="378013" indent="0">
              <a:buNone/>
              <a:defRPr sz="1654">
                <a:solidFill>
                  <a:schemeClr val="tx1">
                    <a:tint val="75000"/>
                  </a:schemeClr>
                </a:solidFill>
              </a:defRPr>
            </a:lvl2pPr>
            <a:lvl3pPr marL="756026" indent="0">
              <a:buNone/>
              <a:defRPr sz="1488">
                <a:solidFill>
                  <a:schemeClr val="tx1">
                    <a:tint val="75000"/>
                  </a:schemeClr>
                </a:solidFill>
              </a:defRPr>
            </a:lvl3pPr>
            <a:lvl4pPr marL="1134039" indent="0">
              <a:buNone/>
              <a:defRPr sz="1323">
                <a:solidFill>
                  <a:schemeClr val="tx1">
                    <a:tint val="75000"/>
                  </a:schemeClr>
                </a:solidFill>
              </a:defRPr>
            </a:lvl4pPr>
            <a:lvl5pPr marL="1512052" indent="0">
              <a:buNone/>
              <a:defRPr sz="1323">
                <a:solidFill>
                  <a:schemeClr val="tx1">
                    <a:tint val="75000"/>
                  </a:schemeClr>
                </a:solidFill>
              </a:defRPr>
            </a:lvl5pPr>
            <a:lvl6pPr marL="1890065" indent="0">
              <a:buNone/>
              <a:defRPr sz="1323">
                <a:solidFill>
                  <a:schemeClr val="tx1">
                    <a:tint val="75000"/>
                  </a:schemeClr>
                </a:solidFill>
              </a:defRPr>
            </a:lvl6pPr>
            <a:lvl7pPr marL="2268078" indent="0">
              <a:buNone/>
              <a:defRPr sz="1323">
                <a:solidFill>
                  <a:schemeClr val="tx1">
                    <a:tint val="75000"/>
                  </a:schemeClr>
                </a:solidFill>
              </a:defRPr>
            </a:lvl7pPr>
            <a:lvl8pPr marL="2646091" indent="0">
              <a:buNone/>
              <a:defRPr sz="1323">
                <a:solidFill>
                  <a:schemeClr val="tx1">
                    <a:tint val="75000"/>
                  </a:schemeClr>
                </a:solidFill>
              </a:defRPr>
            </a:lvl8pPr>
            <a:lvl9pPr marL="3024104" indent="0">
              <a:buNone/>
              <a:defRPr sz="1323">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endParaRPr lang="el-GR" altLang="el-GR"/>
          </a:p>
        </p:txBody>
      </p:sp>
      <p:sp>
        <p:nvSpPr>
          <p:cNvPr id="5" name="Footer Placeholder 4"/>
          <p:cNvSpPr>
            <a:spLocks noGrp="1"/>
          </p:cNvSpPr>
          <p:nvPr>
            <p:ph type="ftr" sz="quarter" idx="11"/>
          </p:nvPr>
        </p:nvSpPr>
        <p:spPr/>
        <p:txBody>
          <a:bodyPr/>
          <a:lstStyle/>
          <a:p>
            <a:endParaRPr lang="el-GR" altLang="el-GR"/>
          </a:p>
        </p:txBody>
      </p:sp>
      <p:sp>
        <p:nvSpPr>
          <p:cNvPr id="6" name="Slide Number Placeholder 5"/>
          <p:cNvSpPr>
            <a:spLocks noGrp="1"/>
          </p:cNvSpPr>
          <p:nvPr>
            <p:ph type="sldNum" sz="quarter" idx="12"/>
          </p:nvPr>
        </p:nvSpPr>
        <p:spPr/>
        <p:txBody>
          <a:bodyPr/>
          <a:lstStyle/>
          <a:p>
            <a:fld id="{93A825F5-0F05-456E-B1D7-4B5187996066}" type="slidenum">
              <a:rPr lang="el-GR" altLang="el-GR" smtClean="0"/>
              <a:pPr/>
              <a:t>‹#›</a:t>
            </a:fld>
            <a:endParaRPr lang="el-GR" altLang="el-GR"/>
          </a:p>
        </p:txBody>
      </p:sp>
    </p:spTree>
    <p:extLst>
      <p:ext uri="{BB962C8B-B14F-4D97-AF65-F5344CB8AC3E}">
        <p14:creationId xmlns:p14="http://schemas.microsoft.com/office/powerpoint/2010/main" val="1615660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693043" y="1509521"/>
            <a:ext cx="4284266" cy="359791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103316" y="1509521"/>
            <a:ext cx="4284266" cy="359791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endParaRPr lang="el-GR" altLang="el-GR"/>
          </a:p>
        </p:txBody>
      </p:sp>
      <p:sp>
        <p:nvSpPr>
          <p:cNvPr id="6" name="Footer Placeholder 5"/>
          <p:cNvSpPr>
            <a:spLocks noGrp="1"/>
          </p:cNvSpPr>
          <p:nvPr>
            <p:ph type="ftr" sz="quarter" idx="11"/>
          </p:nvPr>
        </p:nvSpPr>
        <p:spPr/>
        <p:txBody>
          <a:bodyPr/>
          <a:lstStyle/>
          <a:p>
            <a:endParaRPr lang="el-GR" altLang="el-GR"/>
          </a:p>
        </p:txBody>
      </p:sp>
      <p:sp>
        <p:nvSpPr>
          <p:cNvPr id="7" name="Slide Number Placeholder 6"/>
          <p:cNvSpPr>
            <a:spLocks noGrp="1"/>
          </p:cNvSpPr>
          <p:nvPr>
            <p:ph type="sldNum" sz="quarter" idx="12"/>
          </p:nvPr>
        </p:nvSpPr>
        <p:spPr/>
        <p:txBody>
          <a:bodyPr/>
          <a:lstStyle/>
          <a:p>
            <a:fld id="{1CD43EE2-B37E-42A0-B429-ABCFEE4F02C5}" type="slidenum">
              <a:rPr lang="el-GR" altLang="el-GR" smtClean="0"/>
              <a:pPr/>
              <a:t>‹#›</a:t>
            </a:fld>
            <a:endParaRPr lang="el-GR" altLang="el-GR"/>
          </a:p>
        </p:txBody>
      </p:sp>
    </p:spTree>
    <p:extLst>
      <p:ext uri="{BB962C8B-B14F-4D97-AF65-F5344CB8AC3E}">
        <p14:creationId xmlns:p14="http://schemas.microsoft.com/office/powerpoint/2010/main" val="4238841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94356" y="301905"/>
            <a:ext cx="8694539" cy="1096044"/>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94357" y="1390073"/>
            <a:ext cx="4264576" cy="681253"/>
          </a:xfrm>
        </p:spPr>
        <p:txBody>
          <a:bodyPr anchor="b"/>
          <a:lstStyle>
            <a:lvl1pPr marL="0" indent="0">
              <a:buNone/>
              <a:defRPr sz="1984" b="1"/>
            </a:lvl1pPr>
            <a:lvl2pPr marL="378013" indent="0">
              <a:buNone/>
              <a:defRPr sz="1654" b="1"/>
            </a:lvl2pPr>
            <a:lvl3pPr marL="756026" indent="0">
              <a:buNone/>
              <a:defRPr sz="1488" b="1"/>
            </a:lvl3pPr>
            <a:lvl4pPr marL="1134039" indent="0">
              <a:buNone/>
              <a:defRPr sz="1323" b="1"/>
            </a:lvl4pPr>
            <a:lvl5pPr marL="1512052" indent="0">
              <a:buNone/>
              <a:defRPr sz="1323" b="1"/>
            </a:lvl5pPr>
            <a:lvl6pPr marL="1890065" indent="0">
              <a:buNone/>
              <a:defRPr sz="1323" b="1"/>
            </a:lvl6pPr>
            <a:lvl7pPr marL="2268078" indent="0">
              <a:buNone/>
              <a:defRPr sz="1323" b="1"/>
            </a:lvl7pPr>
            <a:lvl8pPr marL="2646091" indent="0">
              <a:buNone/>
              <a:defRPr sz="1323" b="1"/>
            </a:lvl8pPr>
            <a:lvl9pPr marL="3024104" indent="0">
              <a:buNone/>
              <a:defRPr sz="1323" b="1"/>
            </a:lvl9pPr>
          </a:lstStyle>
          <a:p>
            <a:pPr lvl="0"/>
            <a:r>
              <a:rPr lang="el-GR"/>
              <a:t>Στυλ κειμένου υποδείγματος</a:t>
            </a:r>
          </a:p>
        </p:txBody>
      </p:sp>
      <p:sp>
        <p:nvSpPr>
          <p:cNvPr id="4" name="Content Placeholder 3"/>
          <p:cNvSpPr>
            <a:spLocks noGrp="1"/>
          </p:cNvSpPr>
          <p:nvPr>
            <p:ph sz="half" idx="2"/>
          </p:nvPr>
        </p:nvSpPr>
        <p:spPr>
          <a:xfrm>
            <a:off x="694357" y="2071326"/>
            <a:ext cx="4264576" cy="304660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103316" y="1390073"/>
            <a:ext cx="4285579" cy="681253"/>
          </a:xfrm>
        </p:spPr>
        <p:txBody>
          <a:bodyPr anchor="b"/>
          <a:lstStyle>
            <a:lvl1pPr marL="0" indent="0">
              <a:buNone/>
              <a:defRPr sz="1984" b="1"/>
            </a:lvl1pPr>
            <a:lvl2pPr marL="378013" indent="0">
              <a:buNone/>
              <a:defRPr sz="1654" b="1"/>
            </a:lvl2pPr>
            <a:lvl3pPr marL="756026" indent="0">
              <a:buNone/>
              <a:defRPr sz="1488" b="1"/>
            </a:lvl3pPr>
            <a:lvl4pPr marL="1134039" indent="0">
              <a:buNone/>
              <a:defRPr sz="1323" b="1"/>
            </a:lvl4pPr>
            <a:lvl5pPr marL="1512052" indent="0">
              <a:buNone/>
              <a:defRPr sz="1323" b="1"/>
            </a:lvl5pPr>
            <a:lvl6pPr marL="1890065" indent="0">
              <a:buNone/>
              <a:defRPr sz="1323" b="1"/>
            </a:lvl6pPr>
            <a:lvl7pPr marL="2268078" indent="0">
              <a:buNone/>
              <a:defRPr sz="1323" b="1"/>
            </a:lvl7pPr>
            <a:lvl8pPr marL="2646091" indent="0">
              <a:buNone/>
              <a:defRPr sz="1323" b="1"/>
            </a:lvl8pPr>
            <a:lvl9pPr marL="3024104" indent="0">
              <a:buNone/>
              <a:defRPr sz="1323" b="1"/>
            </a:lvl9pPr>
          </a:lstStyle>
          <a:p>
            <a:pPr lvl="0"/>
            <a:r>
              <a:rPr lang="el-GR"/>
              <a:t>Στυλ κειμένου υποδείγματος</a:t>
            </a:r>
          </a:p>
        </p:txBody>
      </p:sp>
      <p:sp>
        <p:nvSpPr>
          <p:cNvPr id="6" name="Content Placeholder 5"/>
          <p:cNvSpPr>
            <a:spLocks noGrp="1"/>
          </p:cNvSpPr>
          <p:nvPr>
            <p:ph sz="quarter" idx="4"/>
          </p:nvPr>
        </p:nvSpPr>
        <p:spPr>
          <a:xfrm>
            <a:off x="5103316" y="2071326"/>
            <a:ext cx="4285579" cy="304660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endParaRPr lang="el-GR" altLang="el-GR"/>
          </a:p>
        </p:txBody>
      </p:sp>
      <p:sp>
        <p:nvSpPr>
          <p:cNvPr id="8" name="Footer Placeholder 7"/>
          <p:cNvSpPr>
            <a:spLocks noGrp="1"/>
          </p:cNvSpPr>
          <p:nvPr>
            <p:ph type="ftr" sz="quarter" idx="11"/>
          </p:nvPr>
        </p:nvSpPr>
        <p:spPr/>
        <p:txBody>
          <a:bodyPr/>
          <a:lstStyle/>
          <a:p>
            <a:endParaRPr lang="el-GR" altLang="el-GR"/>
          </a:p>
        </p:txBody>
      </p:sp>
      <p:sp>
        <p:nvSpPr>
          <p:cNvPr id="9" name="Slide Number Placeholder 8"/>
          <p:cNvSpPr>
            <a:spLocks noGrp="1"/>
          </p:cNvSpPr>
          <p:nvPr>
            <p:ph type="sldNum" sz="quarter" idx="12"/>
          </p:nvPr>
        </p:nvSpPr>
        <p:spPr/>
        <p:txBody>
          <a:bodyPr/>
          <a:lstStyle/>
          <a:p>
            <a:fld id="{1C69EFFD-B343-4AF1-B15B-ECAD33F63E38}" type="slidenum">
              <a:rPr lang="el-GR" altLang="el-GR" smtClean="0"/>
              <a:pPr/>
              <a:t>‹#›</a:t>
            </a:fld>
            <a:endParaRPr lang="el-GR" altLang="el-GR"/>
          </a:p>
        </p:txBody>
      </p:sp>
    </p:spTree>
    <p:extLst>
      <p:ext uri="{BB962C8B-B14F-4D97-AF65-F5344CB8AC3E}">
        <p14:creationId xmlns:p14="http://schemas.microsoft.com/office/powerpoint/2010/main" val="4092707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endParaRPr lang="el-GR" altLang="el-GR"/>
          </a:p>
        </p:txBody>
      </p:sp>
      <p:sp>
        <p:nvSpPr>
          <p:cNvPr id="4" name="Footer Placeholder 3"/>
          <p:cNvSpPr>
            <a:spLocks noGrp="1"/>
          </p:cNvSpPr>
          <p:nvPr>
            <p:ph type="ftr" sz="quarter" idx="11"/>
          </p:nvPr>
        </p:nvSpPr>
        <p:spPr/>
        <p:txBody>
          <a:bodyPr/>
          <a:lstStyle/>
          <a:p>
            <a:endParaRPr lang="el-GR" altLang="el-GR"/>
          </a:p>
        </p:txBody>
      </p:sp>
      <p:sp>
        <p:nvSpPr>
          <p:cNvPr id="5" name="Slide Number Placeholder 4"/>
          <p:cNvSpPr>
            <a:spLocks noGrp="1"/>
          </p:cNvSpPr>
          <p:nvPr>
            <p:ph type="sldNum" sz="quarter" idx="12"/>
          </p:nvPr>
        </p:nvSpPr>
        <p:spPr/>
        <p:txBody>
          <a:bodyPr/>
          <a:lstStyle/>
          <a:p>
            <a:fld id="{0126A449-2190-4839-A56F-E602D5A26262}" type="slidenum">
              <a:rPr lang="el-GR" altLang="el-GR" smtClean="0"/>
              <a:pPr/>
              <a:t>‹#›</a:t>
            </a:fld>
            <a:endParaRPr lang="el-GR" altLang="el-GR"/>
          </a:p>
        </p:txBody>
      </p:sp>
    </p:spTree>
    <p:extLst>
      <p:ext uri="{BB962C8B-B14F-4D97-AF65-F5344CB8AC3E}">
        <p14:creationId xmlns:p14="http://schemas.microsoft.com/office/powerpoint/2010/main" val="2428933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l-GR" altLang="el-GR"/>
          </a:p>
        </p:txBody>
      </p:sp>
      <p:sp>
        <p:nvSpPr>
          <p:cNvPr id="3" name="Footer Placeholder 2"/>
          <p:cNvSpPr>
            <a:spLocks noGrp="1"/>
          </p:cNvSpPr>
          <p:nvPr>
            <p:ph type="ftr" sz="quarter" idx="11"/>
          </p:nvPr>
        </p:nvSpPr>
        <p:spPr/>
        <p:txBody>
          <a:bodyPr/>
          <a:lstStyle/>
          <a:p>
            <a:endParaRPr lang="el-GR" altLang="el-GR"/>
          </a:p>
        </p:txBody>
      </p:sp>
      <p:sp>
        <p:nvSpPr>
          <p:cNvPr id="4" name="Slide Number Placeholder 3"/>
          <p:cNvSpPr>
            <a:spLocks noGrp="1"/>
          </p:cNvSpPr>
          <p:nvPr>
            <p:ph type="sldNum" sz="quarter" idx="12"/>
          </p:nvPr>
        </p:nvSpPr>
        <p:spPr/>
        <p:txBody>
          <a:bodyPr/>
          <a:lstStyle/>
          <a:p>
            <a:fld id="{DE58D573-40A3-4110-864B-CCFBE42508FF}" type="slidenum">
              <a:rPr lang="el-GR" altLang="el-GR" smtClean="0"/>
              <a:pPr/>
              <a:t>‹#›</a:t>
            </a:fld>
            <a:endParaRPr lang="el-GR" altLang="el-GR"/>
          </a:p>
        </p:txBody>
      </p:sp>
    </p:spTree>
    <p:extLst>
      <p:ext uri="{BB962C8B-B14F-4D97-AF65-F5344CB8AC3E}">
        <p14:creationId xmlns:p14="http://schemas.microsoft.com/office/powerpoint/2010/main" val="61022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94356" y="378037"/>
            <a:ext cx="3251264" cy="1323128"/>
          </a:xfrm>
        </p:spPr>
        <p:txBody>
          <a:bodyPr anchor="b"/>
          <a:lstStyle>
            <a:lvl1pPr>
              <a:defRPr sz="2646"/>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285579" y="816455"/>
            <a:ext cx="5103316" cy="4029766"/>
          </a:xfrm>
        </p:spPr>
        <p:txBody>
          <a:bodyPr/>
          <a:lstStyle>
            <a:lvl1pPr>
              <a:defRPr sz="2646"/>
            </a:lvl1pPr>
            <a:lvl2pPr>
              <a:defRPr sz="2315"/>
            </a:lvl2pPr>
            <a:lvl3pPr>
              <a:defRPr sz="1984"/>
            </a:lvl3pPr>
            <a:lvl4pPr>
              <a:defRPr sz="1654"/>
            </a:lvl4pPr>
            <a:lvl5pPr>
              <a:defRPr sz="1654"/>
            </a:lvl5pPr>
            <a:lvl6pPr>
              <a:defRPr sz="1654"/>
            </a:lvl6pPr>
            <a:lvl7pPr>
              <a:defRPr sz="1654"/>
            </a:lvl7pPr>
            <a:lvl8pPr>
              <a:defRPr sz="1654"/>
            </a:lvl8pPr>
            <a:lvl9pPr>
              <a:defRPr sz="1654"/>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694356" y="1701165"/>
            <a:ext cx="3251264" cy="3151619"/>
          </a:xfrm>
        </p:spPr>
        <p:txBody>
          <a:bodyPr/>
          <a:lstStyle>
            <a:lvl1pPr marL="0" indent="0">
              <a:buNone/>
              <a:defRPr sz="1323"/>
            </a:lvl1pPr>
            <a:lvl2pPr marL="378013" indent="0">
              <a:buNone/>
              <a:defRPr sz="1158"/>
            </a:lvl2pPr>
            <a:lvl3pPr marL="756026" indent="0">
              <a:buNone/>
              <a:defRPr sz="992"/>
            </a:lvl3pPr>
            <a:lvl4pPr marL="1134039" indent="0">
              <a:buNone/>
              <a:defRPr sz="827"/>
            </a:lvl4pPr>
            <a:lvl5pPr marL="1512052" indent="0">
              <a:buNone/>
              <a:defRPr sz="827"/>
            </a:lvl5pPr>
            <a:lvl6pPr marL="1890065" indent="0">
              <a:buNone/>
              <a:defRPr sz="827"/>
            </a:lvl6pPr>
            <a:lvl7pPr marL="2268078" indent="0">
              <a:buNone/>
              <a:defRPr sz="827"/>
            </a:lvl7pPr>
            <a:lvl8pPr marL="2646091" indent="0">
              <a:buNone/>
              <a:defRPr sz="827"/>
            </a:lvl8pPr>
            <a:lvl9pPr marL="3024104" indent="0">
              <a:buNone/>
              <a:defRPr sz="827"/>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endParaRPr lang="el-GR" altLang="el-GR"/>
          </a:p>
        </p:txBody>
      </p:sp>
      <p:sp>
        <p:nvSpPr>
          <p:cNvPr id="6" name="Footer Placeholder 5"/>
          <p:cNvSpPr>
            <a:spLocks noGrp="1"/>
          </p:cNvSpPr>
          <p:nvPr>
            <p:ph type="ftr" sz="quarter" idx="11"/>
          </p:nvPr>
        </p:nvSpPr>
        <p:spPr/>
        <p:txBody>
          <a:bodyPr/>
          <a:lstStyle/>
          <a:p>
            <a:endParaRPr lang="el-GR" altLang="el-GR"/>
          </a:p>
        </p:txBody>
      </p:sp>
      <p:sp>
        <p:nvSpPr>
          <p:cNvPr id="7" name="Slide Number Placeholder 6"/>
          <p:cNvSpPr>
            <a:spLocks noGrp="1"/>
          </p:cNvSpPr>
          <p:nvPr>
            <p:ph type="sldNum" sz="quarter" idx="12"/>
          </p:nvPr>
        </p:nvSpPr>
        <p:spPr/>
        <p:txBody>
          <a:bodyPr/>
          <a:lstStyle/>
          <a:p>
            <a:fld id="{6CD47CA1-8071-4BAB-AB28-2F4B25EE84C7}" type="slidenum">
              <a:rPr lang="el-GR" altLang="el-GR" smtClean="0"/>
              <a:pPr/>
              <a:t>‹#›</a:t>
            </a:fld>
            <a:endParaRPr lang="el-GR" altLang="el-GR"/>
          </a:p>
        </p:txBody>
      </p:sp>
    </p:spTree>
    <p:extLst>
      <p:ext uri="{BB962C8B-B14F-4D97-AF65-F5344CB8AC3E}">
        <p14:creationId xmlns:p14="http://schemas.microsoft.com/office/powerpoint/2010/main" val="4151127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94356" y="378037"/>
            <a:ext cx="3251264" cy="1323128"/>
          </a:xfrm>
        </p:spPr>
        <p:txBody>
          <a:bodyPr anchor="b"/>
          <a:lstStyle>
            <a:lvl1pPr>
              <a:defRPr sz="2646"/>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4285579" y="816455"/>
            <a:ext cx="5103316" cy="4029766"/>
          </a:xfrm>
        </p:spPr>
        <p:txBody>
          <a:bodyPr anchor="t"/>
          <a:lstStyle>
            <a:lvl1pPr marL="0" indent="0">
              <a:buNone/>
              <a:defRPr sz="2646"/>
            </a:lvl1pPr>
            <a:lvl2pPr marL="378013" indent="0">
              <a:buNone/>
              <a:defRPr sz="2315"/>
            </a:lvl2pPr>
            <a:lvl3pPr marL="756026" indent="0">
              <a:buNone/>
              <a:defRPr sz="1984"/>
            </a:lvl3pPr>
            <a:lvl4pPr marL="1134039" indent="0">
              <a:buNone/>
              <a:defRPr sz="1654"/>
            </a:lvl4pPr>
            <a:lvl5pPr marL="1512052" indent="0">
              <a:buNone/>
              <a:defRPr sz="1654"/>
            </a:lvl5pPr>
            <a:lvl6pPr marL="1890065" indent="0">
              <a:buNone/>
              <a:defRPr sz="1654"/>
            </a:lvl6pPr>
            <a:lvl7pPr marL="2268078" indent="0">
              <a:buNone/>
              <a:defRPr sz="1654"/>
            </a:lvl7pPr>
            <a:lvl8pPr marL="2646091" indent="0">
              <a:buNone/>
              <a:defRPr sz="1654"/>
            </a:lvl8pPr>
            <a:lvl9pPr marL="3024104" indent="0">
              <a:buNone/>
              <a:defRPr sz="1654"/>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94356" y="1701165"/>
            <a:ext cx="3251264" cy="3151619"/>
          </a:xfrm>
        </p:spPr>
        <p:txBody>
          <a:bodyPr/>
          <a:lstStyle>
            <a:lvl1pPr marL="0" indent="0">
              <a:buNone/>
              <a:defRPr sz="1323"/>
            </a:lvl1pPr>
            <a:lvl2pPr marL="378013" indent="0">
              <a:buNone/>
              <a:defRPr sz="1158"/>
            </a:lvl2pPr>
            <a:lvl3pPr marL="756026" indent="0">
              <a:buNone/>
              <a:defRPr sz="992"/>
            </a:lvl3pPr>
            <a:lvl4pPr marL="1134039" indent="0">
              <a:buNone/>
              <a:defRPr sz="827"/>
            </a:lvl4pPr>
            <a:lvl5pPr marL="1512052" indent="0">
              <a:buNone/>
              <a:defRPr sz="827"/>
            </a:lvl5pPr>
            <a:lvl6pPr marL="1890065" indent="0">
              <a:buNone/>
              <a:defRPr sz="827"/>
            </a:lvl6pPr>
            <a:lvl7pPr marL="2268078" indent="0">
              <a:buNone/>
              <a:defRPr sz="827"/>
            </a:lvl7pPr>
            <a:lvl8pPr marL="2646091" indent="0">
              <a:buNone/>
              <a:defRPr sz="827"/>
            </a:lvl8pPr>
            <a:lvl9pPr marL="3024104" indent="0">
              <a:buNone/>
              <a:defRPr sz="827"/>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endParaRPr lang="el-GR" altLang="el-GR"/>
          </a:p>
        </p:txBody>
      </p:sp>
      <p:sp>
        <p:nvSpPr>
          <p:cNvPr id="6" name="Footer Placeholder 5"/>
          <p:cNvSpPr>
            <a:spLocks noGrp="1"/>
          </p:cNvSpPr>
          <p:nvPr>
            <p:ph type="ftr" sz="quarter" idx="11"/>
          </p:nvPr>
        </p:nvSpPr>
        <p:spPr/>
        <p:txBody>
          <a:bodyPr/>
          <a:lstStyle/>
          <a:p>
            <a:endParaRPr lang="el-GR" altLang="el-GR"/>
          </a:p>
        </p:txBody>
      </p:sp>
      <p:sp>
        <p:nvSpPr>
          <p:cNvPr id="7" name="Slide Number Placeholder 6"/>
          <p:cNvSpPr>
            <a:spLocks noGrp="1"/>
          </p:cNvSpPr>
          <p:nvPr>
            <p:ph type="sldNum" sz="quarter" idx="12"/>
          </p:nvPr>
        </p:nvSpPr>
        <p:spPr/>
        <p:txBody>
          <a:bodyPr/>
          <a:lstStyle/>
          <a:p>
            <a:fld id="{86FFC835-1AA2-4637-A847-83D7B06219EB}" type="slidenum">
              <a:rPr lang="el-GR" altLang="el-GR" smtClean="0"/>
              <a:pPr/>
              <a:t>‹#›</a:t>
            </a:fld>
            <a:endParaRPr lang="el-GR" altLang="el-GR"/>
          </a:p>
        </p:txBody>
      </p:sp>
    </p:spTree>
    <p:extLst>
      <p:ext uri="{BB962C8B-B14F-4D97-AF65-F5344CB8AC3E}">
        <p14:creationId xmlns:p14="http://schemas.microsoft.com/office/powerpoint/2010/main" val="606448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endParaRPr lang="el-GR" altLang="el-GR"/>
          </a:p>
        </p:txBody>
      </p:sp>
      <p:sp>
        <p:nvSpPr>
          <p:cNvPr id="5" name="Footer Placeholder 4"/>
          <p:cNvSpPr>
            <a:spLocks noGrp="1"/>
          </p:cNvSpPr>
          <p:nvPr>
            <p:ph type="ftr" sz="quarter" idx="11"/>
          </p:nvPr>
        </p:nvSpPr>
        <p:spPr/>
        <p:txBody>
          <a:bodyPr/>
          <a:lstStyle/>
          <a:p>
            <a:endParaRPr lang="el-GR" altLang="el-GR"/>
          </a:p>
        </p:txBody>
      </p:sp>
      <p:sp>
        <p:nvSpPr>
          <p:cNvPr id="6" name="Slide Number Placeholder 5"/>
          <p:cNvSpPr>
            <a:spLocks noGrp="1"/>
          </p:cNvSpPr>
          <p:nvPr>
            <p:ph type="sldNum" sz="quarter" idx="12"/>
          </p:nvPr>
        </p:nvSpPr>
        <p:spPr/>
        <p:txBody>
          <a:bodyPr/>
          <a:lstStyle/>
          <a:p>
            <a:fld id="{99DB7883-EC72-4A0F-B8AB-A0369438A22A}" type="slidenum">
              <a:rPr lang="el-GR" altLang="el-GR" smtClean="0"/>
              <a:pPr/>
              <a:t>‹#›</a:t>
            </a:fld>
            <a:endParaRPr lang="el-GR" altLang="el-GR"/>
          </a:p>
        </p:txBody>
      </p:sp>
    </p:spTree>
    <p:extLst>
      <p:ext uri="{BB962C8B-B14F-4D97-AF65-F5344CB8AC3E}">
        <p14:creationId xmlns:p14="http://schemas.microsoft.com/office/powerpoint/2010/main" val="1032285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3947" y="301904"/>
            <a:ext cx="2173635" cy="4805529"/>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93043" y="301904"/>
            <a:ext cx="6394896" cy="4805529"/>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endParaRPr lang="el-GR" altLang="el-GR"/>
          </a:p>
        </p:txBody>
      </p:sp>
      <p:sp>
        <p:nvSpPr>
          <p:cNvPr id="5" name="Footer Placeholder 4"/>
          <p:cNvSpPr>
            <a:spLocks noGrp="1"/>
          </p:cNvSpPr>
          <p:nvPr>
            <p:ph type="ftr" sz="quarter" idx="11"/>
          </p:nvPr>
        </p:nvSpPr>
        <p:spPr/>
        <p:txBody>
          <a:bodyPr/>
          <a:lstStyle/>
          <a:p>
            <a:endParaRPr lang="el-GR" altLang="el-GR"/>
          </a:p>
        </p:txBody>
      </p:sp>
      <p:sp>
        <p:nvSpPr>
          <p:cNvPr id="6" name="Slide Number Placeholder 5"/>
          <p:cNvSpPr>
            <a:spLocks noGrp="1"/>
          </p:cNvSpPr>
          <p:nvPr>
            <p:ph type="sldNum" sz="quarter" idx="12"/>
          </p:nvPr>
        </p:nvSpPr>
        <p:spPr/>
        <p:txBody>
          <a:bodyPr/>
          <a:lstStyle/>
          <a:p>
            <a:fld id="{8ABE02FC-F90B-4226-9906-BB7141232DCB}" type="slidenum">
              <a:rPr lang="el-GR" altLang="el-GR" smtClean="0"/>
              <a:pPr/>
              <a:t>‹#›</a:t>
            </a:fld>
            <a:endParaRPr lang="el-GR" altLang="el-GR"/>
          </a:p>
        </p:txBody>
      </p:sp>
    </p:spTree>
    <p:extLst>
      <p:ext uri="{BB962C8B-B14F-4D97-AF65-F5344CB8AC3E}">
        <p14:creationId xmlns:p14="http://schemas.microsoft.com/office/powerpoint/2010/main" val="1572989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Προσαρμοσμένη διάταξ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E46A107-A3B2-A827-E54A-92417869B988}"/>
              </a:ext>
            </a:extLst>
          </p:cNvPr>
          <p:cNvSpPr>
            <a:spLocks noGrp="1"/>
          </p:cNvSpPr>
          <p:nvPr>
            <p:ph type="title"/>
          </p:nvPr>
        </p:nvSpPr>
        <p:spPr>
          <a:xfrm>
            <a:off x="503238" y="225425"/>
            <a:ext cx="9069387" cy="944563"/>
          </a:xfrm>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3AB677DC-432E-FA77-A2FC-FB521D04DD95}"/>
              </a:ext>
            </a:extLst>
          </p:cNvPr>
          <p:cNvSpPr>
            <a:spLocks noGrp="1"/>
          </p:cNvSpPr>
          <p:nvPr>
            <p:ph type="dt" idx="10"/>
          </p:nvPr>
        </p:nvSpPr>
        <p:spPr>
          <a:xfrm>
            <a:off x="503238" y="5165725"/>
            <a:ext cx="2346325" cy="388938"/>
          </a:xfrm>
        </p:spPr>
        <p:txBody>
          <a:bodyPr/>
          <a:lstStyle>
            <a:lvl1pPr>
              <a:defRPr/>
            </a:lvl1pPr>
          </a:lstStyle>
          <a:p>
            <a:endParaRPr lang="el-GR" altLang="el-GR"/>
          </a:p>
        </p:txBody>
      </p:sp>
      <p:sp>
        <p:nvSpPr>
          <p:cNvPr id="4" name="Θέση υποσέλιδου 3">
            <a:extLst>
              <a:ext uri="{FF2B5EF4-FFF2-40B4-BE49-F238E27FC236}">
                <a16:creationId xmlns:a16="http://schemas.microsoft.com/office/drawing/2014/main" id="{2B387CA9-DCEC-370D-9C12-CFDAFF5BEB53}"/>
              </a:ext>
            </a:extLst>
          </p:cNvPr>
          <p:cNvSpPr>
            <a:spLocks noGrp="1"/>
          </p:cNvSpPr>
          <p:nvPr>
            <p:ph type="ftr" idx="11"/>
          </p:nvPr>
        </p:nvSpPr>
        <p:spPr>
          <a:xfrm>
            <a:off x="3448050" y="5165725"/>
            <a:ext cx="3194050" cy="388938"/>
          </a:xfrm>
        </p:spPr>
        <p:txBody>
          <a:bodyPr/>
          <a:lstStyle>
            <a:lvl1pPr>
              <a:defRPr/>
            </a:lvl1pPr>
          </a:lstStyle>
          <a:p>
            <a:endParaRPr lang="el-GR" altLang="el-GR"/>
          </a:p>
        </p:txBody>
      </p:sp>
      <p:sp>
        <p:nvSpPr>
          <p:cNvPr id="5" name="Θέση αριθμού διαφάνειας 4">
            <a:extLst>
              <a:ext uri="{FF2B5EF4-FFF2-40B4-BE49-F238E27FC236}">
                <a16:creationId xmlns:a16="http://schemas.microsoft.com/office/drawing/2014/main" id="{2A36E544-9D14-36AC-45AB-F1D56BB2878D}"/>
              </a:ext>
            </a:extLst>
          </p:cNvPr>
          <p:cNvSpPr>
            <a:spLocks noGrp="1"/>
          </p:cNvSpPr>
          <p:nvPr>
            <p:ph type="sldNum" idx="12"/>
          </p:nvPr>
        </p:nvSpPr>
        <p:spPr>
          <a:xfrm>
            <a:off x="7227888" y="5165725"/>
            <a:ext cx="2346325" cy="388938"/>
          </a:xfrm>
        </p:spPr>
        <p:txBody>
          <a:bodyPr/>
          <a:lstStyle>
            <a:lvl1pPr>
              <a:defRPr/>
            </a:lvl1pPr>
          </a:lstStyle>
          <a:p>
            <a:fld id="{BB5A7F9B-69D0-416B-B224-BBAC923B8269}" type="slidenum">
              <a:rPr lang="el-GR" altLang="el-GR"/>
              <a:pPr/>
              <a:t>‹#›</a:t>
            </a:fld>
            <a:endParaRPr lang="el-GR" altLang="el-GR"/>
          </a:p>
        </p:txBody>
      </p:sp>
    </p:spTree>
    <p:extLst>
      <p:ext uri="{BB962C8B-B14F-4D97-AF65-F5344CB8AC3E}">
        <p14:creationId xmlns:p14="http://schemas.microsoft.com/office/powerpoint/2010/main" val="2773326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3043" y="301905"/>
            <a:ext cx="8694539" cy="1096044"/>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93043" y="1509521"/>
            <a:ext cx="8694539" cy="3597912"/>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693043" y="5255760"/>
            <a:ext cx="2268141" cy="301904"/>
          </a:xfrm>
          <a:prstGeom prst="rect">
            <a:avLst/>
          </a:prstGeom>
        </p:spPr>
        <p:txBody>
          <a:bodyPr vert="horz" lIns="91440" tIns="45720" rIns="91440" bIns="45720" rtlCol="0" anchor="ctr"/>
          <a:lstStyle>
            <a:lvl1pPr algn="l">
              <a:defRPr sz="992">
                <a:solidFill>
                  <a:schemeClr val="tx1">
                    <a:tint val="75000"/>
                  </a:schemeClr>
                </a:solidFill>
              </a:defRPr>
            </a:lvl1pPr>
          </a:lstStyle>
          <a:p>
            <a:endParaRPr lang="el-GR" altLang="el-GR"/>
          </a:p>
        </p:txBody>
      </p:sp>
      <p:sp>
        <p:nvSpPr>
          <p:cNvPr id="5" name="Footer Placeholder 4"/>
          <p:cNvSpPr>
            <a:spLocks noGrp="1"/>
          </p:cNvSpPr>
          <p:nvPr>
            <p:ph type="ftr" sz="quarter" idx="3"/>
          </p:nvPr>
        </p:nvSpPr>
        <p:spPr>
          <a:xfrm>
            <a:off x="3339207" y="5255760"/>
            <a:ext cx="3402211" cy="301904"/>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l-GR" altLang="el-GR"/>
          </a:p>
        </p:txBody>
      </p:sp>
      <p:sp>
        <p:nvSpPr>
          <p:cNvPr id="6" name="Slide Number Placeholder 5"/>
          <p:cNvSpPr>
            <a:spLocks noGrp="1"/>
          </p:cNvSpPr>
          <p:nvPr>
            <p:ph type="sldNum" sz="quarter" idx="4"/>
          </p:nvPr>
        </p:nvSpPr>
        <p:spPr>
          <a:xfrm>
            <a:off x="7119441" y="5255760"/>
            <a:ext cx="2268141" cy="301904"/>
          </a:xfrm>
          <a:prstGeom prst="rect">
            <a:avLst/>
          </a:prstGeom>
        </p:spPr>
        <p:txBody>
          <a:bodyPr vert="horz" lIns="91440" tIns="45720" rIns="91440" bIns="45720" rtlCol="0" anchor="ctr"/>
          <a:lstStyle>
            <a:lvl1pPr algn="r">
              <a:defRPr sz="992">
                <a:solidFill>
                  <a:schemeClr val="tx1">
                    <a:tint val="75000"/>
                  </a:schemeClr>
                </a:solidFill>
              </a:defRPr>
            </a:lvl1pPr>
          </a:lstStyle>
          <a:p>
            <a:fld id="{C249D3FC-84A3-49D4-A3B0-EAB6D286DC9A}" type="slidenum">
              <a:rPr lang="el-GR" altLang="el-GR" smtClean="0"/>
              <a:pPr/>
              <a:t>‹#›</a:t>
            </a:fld>
            <a:endParaRPr lang="el-GR" altLang="el-GR"/>
          </a:p>
        </p:txBody>
      </p:sp>
    </p:spTree>
    <p:extLst>
      <p:ext uri="{BB962C8B-B14F-4D97-AF65-F5344CB8AC3E}">
        <p14:creationId xmlns:p14="http://schemas.microsoft.com/office/powerpoint/2010/main" val="293612707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756026" rtl="0" eaLnBrk="1" latinLnBrk="0" hangingPunct="1">
        <a:lnSpc>
          <a:spcPct val="90000"/>
        </a:lnSpc>
        <a:spcBef>
          <a:spcPct val="0"/>
        </a:spcBef>
        <a:buNone/>
        <a:defRPr sz="3638" kern="1200">
          <a:solidFill>
            <a:schemeClr val="tx1"/>
          </a:solidFill>
          <a:latin typeface="+mj-lt"/>
          <a:ea typeface="+mj-ea"/>
          <a:cs typeface="+mj-cs"/>
        </a:defRPr>
      </a:lvl1pPr>
    </p:titleStyle>
    <p:bodyStyle>
      <a:lvl1pPr marL="189006" indent="-189006" algn="l" defTabSz="756026"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7019" indent="-189006" algn="l" defTabSz="756026"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5032" indent="-189006" algn="l" defTabSz="756026" rtl="0" eaLnBrk="1" latinLnBrk="0" hangingPunct="1">
        <a:lnSpc>
          <a:spcPct val="90000"/>
        </a:lnSpc>
        <a:spcBef>
          <a:spcPts val="413"/>
        </a:spcBef>
        <a:buFont typeface="Arial" panose="020B0604020202020204" pitchFamily="34" charset="0"/>
        <a:buChar char="•"/>
        <a:defRPr sz="1654" kern="1200">
          <a:solidFill>
            <a:schemeClr val="tx1"/>
          </a:solidFill>
          <a:latin typeface="+mn-lt"/>
          <a:ea typeface="+mn-ea"/>
          <a:cs typeface="+mn-cs"/>
        </a:defRPr>
      </a:lvl3pPr>
      <a:lvl4pPr marL="1323045"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1058"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9071"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7084"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5097"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3110"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6026" rtl="0" eaLnBrk="1" latinLnBrk="0" hangingPunct="1">
        <a:defRPr sz="1488" kern="1200">
          <a:solidFill>
            <a:schemeClr val="tx1"/>
          </a:solidFill>
          <a:latin typeface="+mn-lt"/>
          <a:ea typeface="+mn-ea"/>
          <a:cs typeface="+mn-cs"/>
        </a:defRPr>
      </a:lvl1pPr>
      <a:lvl2pPr marL="378013" algn="l" defTabSz="756026" rtl="0" eaLnBrk="1" latinLnBrk="0" hangingPunct="1">
        <a:defRPr sz="1488" kern="1200">
          <a:solidFill>
            <a:schemeClr val="tx1"/>
          </a:solidFill>
          <a:latin typeface="+mn-lt"/>
          <a:ea typeface="+mn-ea"/>
          <a:cs typeface="+mn-cs"/>
        </a:defRPr>
      </a:lvl2pPr>
      <a:lvl3pPr marL="756026" algn="l" defTabSz="756026" rtl="0" eaLnBrk="1" latinLnBrk="0" hangingPunct="1">
        <a:defRPr sz="1488" kern="1200">
          <a:solidFill>
            <a:schemeClr val="tx1"/>
          </a:solidFill>
          <a:latin typeface="+mn-lt"/>
          <a:ea typeface="+mn-ea"/>
          <a:cs typeface="+mn-cs"/>
        </a:defRPr>
      </a:lvl3pPr>
      <a:lvl4pPr marL="1134039" algn="l" defTabSz="756026" rtl="0" eaLnBrk="1" latinLnBrk="0" hangingPunct="1">
        <a:defRPr sz="1488" kern="1200">
          <a:solidFill>
            <a:schemeClr val="tx1"/>
          </a:solidFill>
          <a:latin typeface="+mn-lt"/>
          <a:ea typeface="+mn-ea"/>
          <a:cs typeface="+mn-cs"/>
        </a:defRPr>
      </a:lvl4pPr>
      <a:lvl5pPr marL="1512052" algn="l" defTabSz="756026" rtl="0" eaLnBrk="1" latinLnBrk="0" hangingPunct="1">
        <a:defRPr sz="1488" kern="1200">
          <a:solidFill>
            <a:schemeClr val="tx1"/>
          </a:solidFill>
          <a:latin typeface="+mn-lt"/>
          <a:ea typeface="+mn-ea"/>
          <a:cs typeface="+mn-cs"/>
        </a:defRPr>
      </a:lvl5pPr>
      <a:lvl6pPr marL="1890065" algn="l" defTabSz="756026" rtl="0" eaLnBrk="1" latinLnBrk="0" hangingPunct="1">
        <a:defRPr sz="1488" kern="1200">
          <a:solidFill>
            <a:schemeClr val="tx1"/>
          </a:solidFill>
          <a:latin typeface="+mn-lt"/>
          <a:ea typeface="+mn-ea"/>
          <a:cs typeface="+mn-cs"/>
        </a:defRPr>
      </a:lvl6pPr>
      <a:lvl7pPr marL="2268078" algn="l" defTabSz="756026" rtl="0" eaLnBrk="1" latinLnBrk="0" hangingPunct="1">
        <a:defRPr sz="1488" kern="1200">
          <a:solidFill>
            <a:schemeClr val="tx1"/>
          </a:solidFill>
          <a:latin typeface="+mn-lt"/>
          <a:ea typeface="+mn-ea"/>
          <a:cs typeface="+mn-cs"/>
        </a:defRPr>
      </a:lvl7pPr>
      <a:lvl8pPr marL="2646091" algn="l" defTabSz="756026" rtl="0" eaLnBrk="1" latinLnBrk="0" hangingPunct="1">
        <a:defRPr sz="1488" kern="1200">
          <a:solidFill>
            <a:schemeClr val="tx1"/>
          </a:solidFill>
          <a:latin typeface="+mn-lt"/>
          <a:ea typeface="+mn-ea"/>
          <a:cs typeface="+mn-cs"/>
        </a:defRPr>
      </a:lvl8pPr>
      <a:lvl9pPr marL="3024104" algn="l" defTabSz="756026"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emf"/><Relationship Id="rId7" Type="http://schemas.openxmlformats.org/officeDocument/2006/relationships/diagramColors" Target="../diagrams/colors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em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oleObject" Target="../embeddings/oleObject1.bin"/><Relationship Id="rId5" Type="http://schemas.openxmlformats.org/officeDocument/2006/relationships/image" Target="../media/image10.png"/><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marxists.org/archive/marx/works/download/pdf/Capital-Volume-III.pdf" TargetMode="External"/><Relationship Id="rId2" Type="http://schemas.openxmlformats.org/officeDocument/2006/relationships/hyperlink" Target="https://doi.org/10.1007/978-3-319-96313-6" TargetMode="External"/><Relationship Id="rId1" Type="http://schemas.openxmlformats.org/officeDocument/2006/relationships/slideLayout" Target="../slideLayouts/slideLayout2.xml"/><Relationship Id="rId4" Type="http://schemas.openxmlformats.org/officeDocument/2006/relationships/hyperlink" Target="https://www.jstor.org/stable/4867688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18763"/>
            <a:ext cx="10080623" cy="3616755"/>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231755" y="-3250874"/>
            <a:ext cx="3617111" cy="10080625"/>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420252" y="-3062380"/>
            <a:ext cx="3616756" cy="9703990"/>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18761"/>
            <a:ext cx="7063122" cy="3616753"/>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915818" y="-853354"/>
            <a:ext cx="4125968" cy="3670502"/>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Τίτλος 1">
            <a:extLst>
              <a:ext uri="{FF2B5EF4-FFF2-40B4-BE49-F238E27FC236}">
                <a16:creationId xmlns:a16="http://schemas.microsoft.com/office/drawing/2014/main" id="{E3E957AC-55DF-5A1A-4472-6FF375315F77}"/>
              </a:ext>
            </a:extLst>
          </p:cNvPr>
          <p:cNvSpPr>
            <a:spLocks noGrp="1"/>
          </p:cNvSpPr>
          <p:nvPr>
            <p:ph type="ctrTitle"/>
          </p:nvPr>
        </p:nvSpPr>
        <p:spPr>
          <a:xfrm>
            <a:off x="1087126" y="607823"/>
            <a:ext cx="8312682" cy="2421411"/>
          </a:xfrm>
        </p:spPr>
        <p:txBody>
          <a:bodyPr vert="horz" lIns="91440" tIns="45720" rIns="91440" bIns="45720" rtlCol="0" anchor="b">
            <a:normAutofit/>
          </a:bodyPr>
          <a:lstStyle/>
          <a:p>
            <a:pPr algn="l" defTabSz="914400">
              <a:spcBef>
                <a:spcPct val="0"/>
              </a:spcBef>
            </a:pPr>
            <a:r>
              <a:rPr lang="en-US" sz="3300" kern="1200">
                <a:solidFill>
                  <a:srgbClr val="FFFFFF"/>
                </a:solidFill>
                <a:latin typeface="+mj-lt"/>
                <a:ea typeface="+mj-ea"/>
                <a:cs typeface="+mj-cs"/>
              </a:rPr>
              <a:t>Μάθημα 2</a:t>
            </a:r>
            <a:br>
              <a:rPr lang="en-US" sz="3300" kern="1200">
                <a:solidFill>
                  <a:srgbClr val="FFFFFF"/>
                </a:solidFill>
                <a:latin typeface="+mj-lt"/>
                <a:ea typeface="+mj-ea"/>
                <a:cs typeface="+mj-cs"/>
              </a:rPr>
            </a:br>
            <a:br>
              <a:rPr lang="en-US" sz="3300" kern="1200">
                <a:solidFill>
                  <a:srgbClr val="FFFFFF"/>
                </a:solidFill>
                <a:latin typeface="+mj-lt"/>
                <a:ea typeface="+mj-ea"/>
                <a:cs typeface="+mj-cs"/>
              </a:rPr>
            </a:br>
            <a:r>
              <a:rPr lang="en-US" sz="3300" kern="1200">
                <a:solidFill>
                  <a:srgbClr val="FFFFFF"/>
                </a:solidFill>
                <a:latin typeface="+mj-lt"/>
                <a:ea typeface="+mj-ea"/>
                <a:cs typeface="+mj-cs"/>
              </a:rPr>
              <a:t>Γιατί η ανισότητα είναι πεδίο της Πολιτικής Οικονομίας και της Θεωρίας της Μεγέθυνσης;</a:t>
            </a:r>
          </a:p>
        </p:txBody>
      </p:sp>
      <p:sp>
        <p:nvSpPr>
          <p:cNvPr id="3" name="Υπότιτλος 2">
            <a:extLst>
              <a:ext uri="{FF2B5EF4-FFF2-40B4-BE49-F238E27FC236}">
                <a16:creationId xmlns:a16="http://schemas.microsoft.com/office/drawing/2014/main" id="{0B011600-0E1A-C348-71B2-C43824021503}"/>
              </a:ext>
            </a:extLst>
          </p:cNvPr>
          <p:cNvSpPr>
            <a:spLocks noGrp="1"/>
          </p:cNvSpPr>
          <p:nvPr>
            <p:ph type="subTitle" idx="1"/>
          </p:nvPr>
        </p:nvSpPr>
        <p:spPr>
          <a:xfrm>
            <a:off x="1116774" y="4027449"/>
            <a:ext cx="8273150" cy="1205764"/>
          </a:xfrm>
        </p:spPr>
        <p:txBody>
          <a:bodyPr vert="horz" lIns="91440" tIns="45720" rIns="91440" bIns="45720" rtlCol="0" anchor="ctr">
            <a:normAutofit/>
          </a:bodyPr>
          <a:lstStyle/>
          <a:p>
            <a:pPr indent="-228600" algn="l" defTabSz="914400">
              <a:buFont typeface="Arial" panose="020B0604020202020204" pitchFamily="34" charset="0"/>
              <a:buChar char="•"/>
            </a:pPr>
            <a:endParaRPr lang="en-US" sz="1400"/>
          </a:p>
          <a:p>
            <a:pPr indent="-228600" algn="l" defTabSz="914400">
              <a:buFont typeface="Arial" panose="020B0604020202020204" pitchFamily="34" charset="0"/>
              <a:buChar char="•"/>
            </a:pPr>
            <a:r>
              <a:rPr lang="en-US" sz="1400"/>
              <a:t>Νίκος Στραβελάκης</a:t>
            </a:r>
          </a:p>
          <a:p>
            <a:pPr indent="-228600" algn="l" defTabSz="914400">
              <a:buFont typeface="Arial" panose="020B0604020202020204" pitchFamily="34" charset="0"/>
              <a:buChar char="•"/>
            </a:pPr>
            <a:r>
              <a:rPr lang="en-US" sz="1400"/>
              <a:t>ΤΟΕ ΕΚΠΑ</a:t>
            </a:r>
          </a:p>
          <a:p>
            <a:pPr indent="-228600" algn="l" defTabSz="914400">
              <a:buFont typeface="Arial" panose="020B0604020202020204" pitchFamily="34" charset="0"/>
              <a:buChar char="•"/>
            </a:pPr>
            <a:r>
              <a:rPr lang="en-US" sz="1400"/>
              <a:t>Άνοιξη 2026 </a:t>
            </a:r>
          </a:p>
          <a:p>
            <a:pPr indent="-228600" algn="l" defTabSz="914400">
              <a:buFont typeface="Arial" panose="020B0604020202020204" pitchFamily="34" charset="0"/>
              <a:buChar char="•"/>
            </a:pPr>
            <a:endParaRPr lang="en-US" sz="1400"/>
          </a:p>
        </p:txBody>
      </p:sp>
    </p:spTree>
    <p:extLst>
      <p:ext uri="{BB962C8B-B14F-4D97-AF65-F5344CB8AC3E}">
        <p14:creationId xmlns:p14="http://schemas.microsoft.com/office/powerpoint/2010/main" val="1822075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45EA962C-D9B1-DAA0-8C83-1A8DB3BE9D8D}"/>
              </a:ext>
            </a:extLst>
          </p:cNvPr>
          <p:cNvPicPr>
            <a:picLocks noChangeAspect="1"/>
          </p:cNvPicPr>
          <p:nvPr/>
        </p:nvPicPr>
        <p:blipFill>
          <a:blip r:embed="rId2">
            <a:duotone>
              <a:schemeClr val="bg2">
                <a:shade val="45000"/>
                <a:satMod val="135000"/>
              </a:schemeClr>
              <a:prstClr val="white"/>
            </a:duotone>
          </a:blip>
          <a:srcRect t="5831" r="2" b="9898"/>
          <a:stretch>
            <a:fillRect/>
          </a:stretch>
        </p:blipFill>
        <p:spPr>
          <a:xfrm>
            <a:off x="20" y="10"/>
            <a:ext cx="10080605" cy="5670540"/>
          </a:xfrm>
          <a:prstGeom prst="rect">
            <a:avLst/>
          </a:prstGeom>
        </p:spPr>
      </p:pic>
      <p:sp>
        <p:nvSpPr>
          <p:cNvPr id="33" name="Rectangle 32">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CD7E049-6437-39CB-8202-071E03A5FDA3}"/>
              </a:ext>
            </a:extLst>
          </p:cNvPr>
          <p:cNvSpPr>
            <a:spLocks noGrp="1"/>
          </p:cNvSpPr>
          <p:nvPr>
            <p:ph type="title"/>
          </p:nvPr>
        </p:nvSpPr>
        <p:spPr>
          <a:xfrm>
            <a:off x="693042" y="301904"/>
            <a:ext cx="8694540" cy="1096044"/>
          </a:xfrm>
        </p:spPr>
        <p:txBody>
          <a:bodyPr vert="horz" lIns="91440" tIns="45720" rIns="91440" bIns="45720" rtlCol="0">
            <a:normAutofit/>
          </a:bodyPr>
          <a:lstStyle/>
          <a:p>
            <a:pPr defTabSz="914400">
              <a:spcBef>
                <a:spcPct val="0"/>
              </a:spcBef>
            </a:pPr>
            <a:r>
              <a:rPr lang="en-US" kern="1200" dirty="0" err="1">
                <a:latin typeface="+mj-lt"/>
                <a:ea typeface="+mj-ea"/>
                <a:cs typeface="+mj-cs"/>
              </a:rPr>
              <a:t>Σκο</a:t>
            </a:r>
            <a:r>
              <a:rPr lang="en-US" kern="1200" dirty="0">
                <a:latin typeface="+mj-lt"/>
                <a:ea typeface="+mj-ea"/>
                <a:cs typeface="+mj-cs"/>
              </a:rPr>
              <a:t>πός και Περιεχόμενα</a:t>
            </a:r>
          </a:p>
        </p:txBody>
      </p:sp>
      <p:graphicFrame>
        <p:nvGraphicFramePr>
          <p:cNvPr id="27" name="Θέση περιεχομένου 2">
            <a:extLst>
              <a:ext uri="{FF2B5EF4-FFF2-40B4-BE49-F238E27FC236}">
                <a16:creationId xmlns:a16="http://schemas.microsoft.com/office/drawing/2014/main" id="{8B0F3CCA-BCC8-B111-8791-3C5AADDAC5FF}"/>
              </a:ext>
            </a:extLst>
          </p:cNvPr>
          <p:cNvGraphicFramePr>
            <a:graphicFrameLocks noGrp="1"/>
          </p:cNvGraphicFramePr>
          <p:nvPr>
            <p:ph idx="1"/>
            <p:extLst>
              <p:ext uri="{D42A27DB-BD31-4B8C-83A1-F6EECF244321}">
                <p14:modId xmlns:p14="http://schemas.microsoft.com/office/powerpoint/2010/main" val="2113241070"/>
              </p:ext>
            </p:extLst>
          </p:nvPr>
        </p:nvGraphicFramePr>
        <p:xfrm>
          <a:off x="693042" y="1509521"/>
          <a:ext cx="8694540" cy="3597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02424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7" name="Rectangle 3096">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78104"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3" name="Rectangle 1">
            <a:extLst>
              <a:ext uri="{FF2B5EF4-FFF2-40B4-BE49-F238E27FC236}">
                <a16:creationId xmlns:a16="http://schemas.microsoft.com/office/drawing/2014/main" id="{0C160DA4-1E29-9304-050A-73A995C7A827}"/>
              </a:ext>
            </a:extLst>
          </p:cNvPr>
          <p:cNvSpPr>
            <a:spLocks noGrp="1" noChangeArrowheads="1"/>
          </p:cNvSpPr>
          <p:nvPr>
            <p:ph type="title"/>
          </p:nvPr>
        </p:nvSpPr>
        <p:spPr>
          <a:xfrm>
            <a:off x="693042" y="301904"/>
            <a:ext cx="8694540" cy="1096044"/>
          </a:xfrm>
        </p:spPr>
        <p:txBody>
          <a:bodyPr vert="horz" lIns="91440" tIns="45720" rIns="91440" bIns="45720" rtlCol="0" anchor="ctr">
            <a:normAutofit/>
          </a:bodyPr>
          <a:lstStyle/>
          <a:p>
            <a:pPr defTabSz="9144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pPr>
            <a:r>
              <a:rPr lang="en-US" altLang="el-GR" sz="4400" kern="1200">
                <a:solidFill>
                  <a:schemeClr val="tx1"/>
                </a:solidFill>
                <a:latin typeface="+mj-lt"/>
                <a:ea typeface="+mj-ea"/>
                <a:cs typeface="+mj-cs"/>
              </a:rPr>
              <a:t>Μια Ιστορική Ματιά στην Ανισότητα</a:t>
            </a:r>
          </a:p>
        </p:txBody>
      </p:sp>
      <p:sp>
        <p:nvSpPr>
          <p:cNvPr id="309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3174" y="1386938"/>
            <a:ext cx="8974276" cy="15122"/>
          </a:xfrm>
          <a:custGeom>
            <a:avLst/>
            <a:gdLst>
              <a:gd name="csX0" fmla="*/ 0 w 8974276"/>
              <a:gd name="csY0" fmla="*/ 0 h 15122"/>
              <a:gd name="csX1" fmla="*/ 600586 w 8974276"/>
              <a:gd name="csY1" fmla="*/ 0 h 15122"/>
              <a:gd name="csX2" fmla="*/ 1290915 w 8974276"/>
              <a:gd name="csY2" fmla="*/ 0 h 15122"/>
              <a:gd name="csX3" fmla="*/ 2070987 w 8974276"/>
              <a:gd name="csY3" fmla="*/ 0 h 15122"/>
              <a:gd name="csX4" fmla="*/ 2671573 w 8974276"/>
              <a:gd name="csY4" fmla="*/ 0 h 15122"/>
              <a:gd name="csX5" fmla="*/ 3361902 w 8974276"/>
              <a:gd name="csY5" fmla="*/ 0 h 15122"/>
              <a:gd name="csX6" fmla="*/ 4231716 w 8974276"/>
              <a:gd name="csY6" fmla="*/ 0 h 15122"/>
              <a:gd name="csX7" fmla="*/ 4742560 w 8974276"/>
              <a:gd name="csY7" fmla="*/ 0 h 15122"/>
              <a:gd name="csX8" fmla="*/ 5522631 w 8974276"/>
              <a:gd name="csY8" fmla="*/ 0 h 15122"/>
              <a:gd name="csX9" fmla="*/ 6033475 w 8974276"/>
              <a:gd name="csY9" fmla="*/ 0 h 15122"/>
              <a:gd name="csX10" fmla="*/ 6723804 w 8974276"/>
              <a:gd name="csY10" fmla="*/ 0 h 15122"/>
              <a:gd name="csX11" fmla="*/ 7503875 w 8974276"/>
              <a:gd name="csY11" fmla="*/ 0 h 15122"/>
              <a:gd name="csX12" fmla="*/ 7924976 w 8974276"/>
              <a:gd name="csY12" fmla="*/ 0 h 15122"/>
              <a:gd name="csX13" fmla="*/ 8346077 w 8974276"/>
              <a:gd name="csY13" fmla="*/ 0 h 15122"/>
              <a:gd name="csX14" fmla="*/ 8974276 w 8974276"/>
              <a:gd name="csY14" fmla="*/ 0 h 15122"/>
              <a:gd name="csX15" fmla="*/ 8974276 w 8974276"/>
              <a:gd name="csY15" fmla="*/ 15122 h 15122"/>
              <a:gd name="csX16" fmla="*/ 8194204 w 8974276"/>
              <a:gd name="csY16" fmla="*/ 15122 h 15122"/>
              <a:gd name="csX17" fmla="*/ 7503875 w 8974276"/>
              <a:gd name="csY17" fmla="*/ 15122 h 15122"/>
              <a:gd name="csX18" fmla="*/ 6903289 w 8974276"/>
              <a:gd name="csY18" fmla="*/ 15122 h 15122"/>
              <a:gd name="csX19" fmla="*/ 6123218 w 8974276"/>
              <a:gd name="csY19" fmla="*/ 15122 h 15122"/>
              <a:gd name="csX20" fmla="*/ 5432889 w 8974276"/>
              <a:gd name="csY20" fmla="*/ 15122 h 15122"/>
              <a:gd name="csX21" fmla="*/ 4563074 w 8974276"/>
              <a:gd name="csY21" fmla="*/ 15122 h 15122"/>
              <a:gd name="csX22" fmla="*/ 3693260 w 8974276"/>
              <a:gd name="csY22" fmla="*/ 15122 h 15122"/>
              <a:gd name="csX23" fmla="*/ 2913188 w 8974276"/>
              <a:gd name="csY23" fmla="*/ 15122 h 15122"/>
              <a:gd name="csX24" fmla="*/ 2133116 w 8974276"/>
              <a:gd name="csY24" fmla="*/ 15122 h 15122"/>
              <a:gd name="csX25" fmla="*/ 1353045 w 8974276"/>
              <a:gd name="csY25" fmla="*/ 15122 h 15122"/>
              <a:gd name="csX26" fmla="*/ 842201 w 8974276"/>
              <a:gd name="csY26" fmla="*/ 15122 h 15122"/>
              <a:gd name="csX27" fmla="*/ 0 w 8974276"/>
              <a:gd name="csY27" fmla="*/ 15122 h 15122"/>
              <a:gd name="csX28" fmla="*/ 0 w 8974276"/>
              <a:gd name="csY28" fmla="*/ 0 h 151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8974276" h="15122" fill="none" extrusionOk="0">
                <a:moveTo>
                  <a:pt x="0" y="0"/>
                </a:moveTo>
                <a:cubicBezTo>
                  <a:pt x="166292" y="-24804"/>
                  <a:pt x="387390" y="-23566"/>
                  <a:pt x="600586" y="0"/>
                </a:cubicBezTo>
                <a:cubicBezTo>
                  <a:pt x="813782" y="23566"/>
                  <a:pt x="1017575" y="11328"/>
                  <a:pt x="1290915" y="0"/>
                </a:cubicBezTo>
                <a:cubicBezTo>
                  <a:pt x="1564255" y="-11328"/>
                  <a:pt x="1732327" y="-13914"/>
                  <a:pt x="2070987" y="0"/>
                </a:cubicBezTo>
                <a:cubicBezTo>
                  <a:pt x="2409647" y="13914"/>
                  <a:pt x="2514543" y="-29456"/>
                  <a:pt x="2671573" y="0"/>
                </a:cubicBezTo>
                <a:cubicBezTo>
                  <a:pt x="2828603" y="29456"/>
                  <a:pt x="3148091" y="31473"/>
                  <a:pt x="3361902" y="0"/>
                </a:cubicBezTo>
                <a:cubicBezTo>
                  <a:pt x="3575713" y="-31473"/>
                  <a:pt x="3879587" y="-10454"/>
                  <a:pt x="4231716" y="0"/>
                </a:cubicBezTo>
                <a:cubicBezTo>
                  <a:pt x="4583845" y="10454"/>
                  <a:pt x="4500381" y="-4882"/>
                  <a:pt x="4742560" y="0"/>
                </a:cubicBezTo>
                <a:cubicBezTo>
                  <a:pt x="4984739" y="4882"/>
                  <a:pt x="5324139" y="34484"/>
                  <a:pt x="5522631" y="0"/>
                </a:cubicBezTo>
                <a:cubicBezTo>
                  <a:pt x="5721123" y="-34484"/>
                  <a:pt x="5806715" y="9078"/>
                  <a:pt x="6033475" y="0"/>
                </a:cubicBezTo>
                <a:cubicBezTo>
                  <a:pt x="6260235" y="-9078"/>
                  <a:pt x="6578201" y="20058"/>
                  <a:pt x="6723804" y="0"/>
                </a:cubicBezTo>
                <a:cubicBezTo>
                  <a:pt x="6869407" y="-20058"/>
                  <a:pt x="7310682" y="2334"/>
                  <a:pt x="7503875" y="0"/>
                </a:cubicBezTo>
                <a:cubicBezTo>
                  <a:pt x="7697068" y="-2334"/>
                  <a:pt x="7781436" y="13405"/>
                  <a:pt x="7924976" y="0"/>
                </a:cubicBezTo>
                <a:cubicBezTo>
                  <a:pt x="8068516" y="-13405"/>
                  <a:pt x="8226759" y="10528"/>
                  <a:pt x="8346077" y="0"/>
                </a:cubicBezTo>
                <a:cubicBezTo>
                  <a:pt x="8465395" y="-10528"/>
                  <a:pt x="8810829" y="6661"/>
                  <a:pt x="8974276" y="0"/>
                </a:cubicBezTo>
                <a:cubicBezTo>
                  <a:pt x="8974059" y="4307"/>
                  <a:pt x="8974284" y="7733"/>
                  <a:pt x="8974276" y="15122"/>
                </a:cubicBezTo>
                <a:cubicBezTo>
                  <a:pt x="8699318" y="-8286"/>
                  <a:pt x="8447378" y="47332"/>
                  <a:pt x="8194204" y="15122"/>
                </a:cubicBezTo>
                <a:cubicBezTo>
                  <a:pt x="7941030" y="-17088"/>
                  <a:pt x="7741578" y="16097"/>
                  <a:pt x="7503875" y="15122"/>
                </a:cubicBezTo>
                <a:cubicBezTo>
                  <a:pt x="7266172" y="14147"/>
                  <a:pt x="7188109" y="39475"/>
                  <a:pt x="6903289" y="15122"/>
                </a:cubicBezTo>
                <a:cubicBezTo>
                  <a:pt x="6618469" y="-9231"/>
                  <a:pt x="6284300" y="-23714"/>
                  <a:pt x="6123218" y="15122"/>
                </a:cubicBezTo>
                <a:cubicBezTo>
                  <a:pt x="5962136" y="53958"/>
                  <a:pt x="5692124" y="42267"/>
                  <a:pt x="5432889" y="15122"/>
                </a:cubicBezTo>
                <a:cubicBezTo>
                  <a:pt x="5173654" y="-12023"/>
                  <a:pt x="4878157" y="-27217"/>
                  <a:pt x="4563074" y="15122"/>
                </a:cubicBezTo>
                <a:cubicBezTo>
                  <a:pt x="4247992" y="57461"/>
                  <a:pt x="3916884" y="41042"/>
                  <a:pt x="3693260" y="15122"/>
                </a:cubicBezTo>
                <a:cubicBezTo>
                  <a:pt x="3469636" y="-10798"/>
                  <a:pt x="3270296" y="35606"/>
                  <a:pt x="2913188" y="15122"/>
                </a:cubicBezTo>
                <a:cubicBezTo>
                  <a:pt x="2556080" y="-5362"/>
                  <a:pt x="2357500" y="41367"/>
                  <a:pt x="2133116" y="15122"/>
                </a:cubicBezTo>
                <a:cubicBezTo>
                  <a:pt x="1908732" y="-11123"/>
                  <a:pt x="1586604" y="13014"/>
                  <a:pt x="1353045" y="15122"/>
                </a:cubicBezTo>
                <a:cubicBezTo>
                  <a:pt x="1119486" y="17230"/>
                  <a:pt x="1034265" y="2560"/>
                  <a:pt x="842201" y="15122"/>
                </a:cubicBezTo>
                <a:cubicBezTo>
                  <a:pt x="650137" y="27684"/>
                  <a:pt x="184422" y="21904"/>
                  <a:pt x="0" y="15122"/>
                </a:cubicBezTo>
                <a:cubicBezTo>
                  <a:pt x="642" y="10883"/>
                  <a:pt x="28" y="3166"/>
                  <a:pt x="0" y="0"/>
                </a:cubicBezTo>
                <a:close/>
              </a:path>
              <a:path w="8974276" h="15122" stroke="0" extrusionOk="0">
                <a:moveTo>
                  <a:pt x="0" y="0"/>
                </a:moveTo>
                <a:cubicBezTo>
                  <a:pt x="144422" y="16250"/>
                  <a:pt x="478464" y="1403"/>
                  <a:pt x="600586" y="0"/>
                </a:cubicBezTo>
                <a:cubicBezTo>
                  <a:pt x="722708" y="-1403"/>
                  <a:pt x="818531" y="-16117"/>
                  <a:pt x="1021687" y="0"/>
                </a:cubicBezTo>
                <a:cubicBezTo>
                  <a:pt x="1224843" y="16117"/>
                  <a:pt x="1467451" y="32888"/>
                  <a:pt x="1891501" y="0"/>
                </a:cubicBezTo>
                <a:cubicBezTo>
                  <a:pt x="2315551" y="-32888"/>
                  <a:pt x="2226053" y="29411"/>
                  <a:pt x="2492087" y="0"/>
                </a:cubicBezTo>
                <a:cubicBezTo>
                  <a:pt x="2758121" y="-29411"/>
                  <a:pt x="2926098" y="-23291"/>
                  <a:pt x="3092674" y="0"/>
                </a:cubicBezTo>
                <a:cubicBezTo>
                  <a:pt x="3259250" y="23291"/>
                  <a:pt x="3755917" y="-21280"/>
                  <a:pt x="3962488" y="0"/>
                </a:cubicBezTo>
                <a:cubicBezTo>
                  <a:pt x="4169059" y="21280"/>
                  <a:pt x="4370581" y="-641"/>
                  <a:pt x="4473331" y="0"/>
                </a:cubicBezTo>
                <a:cubicBezTo>
                  <a:pt x="4576081" y="641"/>
                  <a:pt x="5154732" y="6658"/>
                  <a:pt x="5343146" y="0"/>
                </a:cubicBezTo>
                <a:cubicBezTo>
                  <a:pt x="5531560" y="-6658"/>
                  <a:pt x="5898845" y="-4229"/>
                  <a:pt x="6212960" y="0"/>
                </a:cubicBezTo>
                <a:cubicBezTo>
                  <a:pt x="6527075" y="4229"/>
                  <a:pt x="6698755" y="-18559"/>
                  <a:pt x="6903289" y="0"/>
                </a:cubicBezTo>
                <a:cubicBezTo>
                  <a:pt x="7107823" y="18559"/>
                  <a:pt x="7480389" y="36157"/>
                  <a:pt x="7773104" y="0"/>
                </a:cubicBezTo>
                <a:cubicBezTo>
                  <a:pt x="8065820" y="-36157"/>
                  <a:pt x="8239902" y="964"/>
                  <a:pt x="8373690" y="0"/>
                </a:cubicBezTo>
                <a:cubicBezTo>
                  <a:pt x="8507478" y="-964"/>
                  <a:pt x="8713268" y="22725"/>
                  <a:pt x="8974276" y="0"/>
                </a:cubicBezTo>
                <a:cubicBezTo>
                  <a:pt x="8974961" y="6029"/>
                  <a:pt x="8974992" y="9898"/>
                  <a:pt x="8974276" y="15122"/>
                </a:cubicBezTo>
                <a:cubicBezTo>
                  <a:pt x="8724149" y="22286"/>
                  <a:pt x="8615348" y="-4409"/>
                  <a:pt x="8283947" y="15122"/>
                </a:cubicBezTo>
                <a:cubicBezTo>
                  <a:pt x="7952546" y="34653"/>
                  <a:pt x="7745156" y="38152"/>
                  <a:pt x="7593618" y="15122"/>
                </a:cubicBezTo>
                <a:cubicBezTo>
                  <a:pt x="7442080" y="-7908"/>
                  <a:pt x="7037419" y="39045"/>
                  <a:pt x="6723804" y="15122"/>
                </a:cubicBezTo>
                <a:cubicBezTo>
                  <a:pt x="6410189" y="-8801"/>
                  <a:pt x="6244694" y="20349"/>
                  <a:pt x="6033475" y="15122"/>
                </a:cubicBezTo>
                <a:cubicBezTo>
                  <a:pt x="5822256" y="9895"/>
                  <a:pt x="5767540" y="19855"/>
                  <a:pt x="5612374" y="15122"/>
                </a:cubicBezTo>
                <a:cubicBezTo>
                  <a:pt x="5457208" y="10389"/>
                  <a:pt x="5206963" y="9279"/>
                  <a:pt x="5101531" y="15122"/>
                </a:cubicBezTo>
                <a:cubicBezTo>
                  <a:pt x="4996099" y="20965"/>
                  <a:pt x="4610998" y="-25524"/>
                  <a:pt x="4231716" y="15122"/>
                </a:cubicBezTo>
                <a:cubicBezTo>
                  <a:pt x="3852434" y="55768"/>
                  <a:pt x="3780038" y="13936"/>
                  <a:pt x="3541387" y="15122"/>
                </a:cubicBezTo>
                <a:cubicBezTo>
                  <a:pt x="3302736" y="16308"/>
                  <a:pt x="3171257" y="-1184"/>
                  <a:pt x="3030544" y="15122"/>
                </a:cubicBezTo>
                <a:cubicBezTo>
                  <a:pt x="2889831" y="31428"/>
                  <a:pt x="2606062" y="34232"/>
                  <a:pt x="2340215" y="15122"/>
                </a:cubicBezTo>
                <a:cubicBezTo>
                  <a:pt x="2074368" y="-3988"/>
                  <a:pt x="2121463" y="32072"/>
                  <a:pt x="1919114" y="15122"/>
                </a:cubicBezTo>
                <a:cubicBezTo>
                  <a:pt x="1716765" y="-1828"/>
                  <a:pt x="1683550" y="11837"/>
                  <a:pt x="1498014" y="15122"/>
                </a:cubicBezTo>
                <a:cubicBezTo>
                  <a:pt x="1312478" y="18407"/>
                  <a:pt x="981544" y="937"/>
                  <a:pt x="807685" y="15122"/>
                </a:cubicBezTo>
                <a:cubicBezTo>
                  <a:pt x="633826" y="29307"/>
                  <a:pt x="213205" y="53443"/>
                  <a:pt x="0" y="15122"/>
                </a:cubicBezTo>
                <a:cubicBezTo>
                  <a:pt x="-565" y="8578"/>
                  <a:pt x="22" y="659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4" name="Rectangle 2">
            <a:extLst>
              <a:ext uri="{FF2B5EF4-FFF2-40B4-BE49-F238E27FC236}">
                <a16:creationId xmlns:a16="http://schemas.microsoft.com/office/drawing/2014/main" id="{A2217E1A-DBAA-DE35-B46A-1C2EBF851579}"/>
              </a:ext>
            </a:extLst>
          </p:cNvPr>
          <p:cNvSpPr>
            <a:spLocks noGrp="1" noChangeArrowheads="1"/>
          </p:cNvSpPr>
          <p:nvPr>
            <p:ph type="subTitle" idx="4294967295"/>
          </p:nvPr>
        </p:nvSpPr>
        <p:spPr bwMode="auto">
          <a:xfrm>
            <a:off x="143768" y="1624082"/>
            <a:ext cx="9721080" cy="38171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Autofit/>
          </a:bodyPr>
          <a:lstStyle/>
          <a:p>
            <a:pPr marL="0" indent="0" defTabSz="914400">
              <a:spcBef>
                <a:spcPts val="1000"/>
              </a:spcBef>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n-US" altLang="el-GR" sz="1400" dirty="0" err="1"/>
              <a:t>Στο</a:t>
            </a:r>
            <a:r>
              <a:rPr lang="en-US" altLang="el-GR" sz="1400" dirty="0"/>
              <a:t> </a:t>
            </a:r>
            <a:r>
              <a:rPr lang="en-US" altLang="el-GR" sz="1400" dirty="0" err="1"/>
              <a:t>μεγ</a:t>
            </a:r>
            <a:r>
              <a:rPr lang="en-US" altLang="el-GR" sz="1400" dirty="0"/>
              <a:t>αλύτερο μέρος του μαθήματος θα επικεντρωθούμε στη μεταπολεμική βιβλιογραφία για την εισοδηματική ανισότητα, ξεκινώντας με το άρθρο του Kuznets (1955) και φτάνοντας στο άρθρο του Saez (2021) και το βιβλίο του Acemoglu (2023). </a:t>
            </a:r>
          </a:p>
          <a:p>
            <a:pPr marL="0" indent="0" defTabSz="914400">
              <a:spcBef>
                <a:spcPts val="1000"/>
              </a:spcBef>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n-US" altLang="el-GR" sz="1400" dirty="0" err="1"/>
              <a:t>Σημ</a:t>
            </a:r>
            <a:r>
              <a:rPr lang="en-US" altLang="el-GR" sz="1400" dirty="0"/>
              <a:t>αντικό  τμήμα αυτής της βιβλιογραφίας αμφισβητεί το νεοκλασικό παράδειγμα. </a:t>
            </a:r>
          </a:p>
          <a:p>
            <a:pPr marL="0" indent="0" defTabSz="914400">
              <a:spcBef>
                <a:spcPts val="1000"/>
              </a:spcBef>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n-US" altLang="el-GR" sz="1400" dirty="0"/>
              <a:t>Η α</a:t>
            </a:r>
            <a:r>
              <a:rPr lang="en-US" altLang="el-GR" sz="1400" dirty="0" err="1"/>
              <a:t>μφισ</a:t>
            </a:r>
            <a:r>
              <a:rPr lang="en-US" altLang="el-GR" sz="1400" dirty="0"/>
              <a:t>βήτηση κυμαίνεται από την αναφορά του Saez (2021):  </a:t>
            </a:r>
          </a:p>
          <a:p>
            <a:pPr marL="0" indent="0" defTabSz="914400">
              <a:spcBef>
                <a:spcPts val="1000"/>
              </a:spcBef>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n-US" altLang="el-GR" sz="1400" dirty="0"/>
              <a:t>“In the standard model, individuals care about only their own consumption independently of social context ... the model says that a person struggling at the poverty threshold today gets as much utility as a successful professional two centuries ago when income per capita was less than one-tenth of what it is today. Therefore, economic growth should beat inequality concerns in the long run.” </a:t>
            </a:r>
          </a:p>
          <a:p>
            <a:pPr marL="0" indent="0" defTabSz="914400">
              <a:spcBef>
                <a:spcPts val="1000"/>
              </a:spcBef>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n-US" altLang="el-GR" sz="1400" dirty="0" err="1"/>
              <a:t>Μέχρι</a:t>
            </a:r>
            <a:r>
              <a:rPr lang="en-US" altLang="el-GR" sz="1400" dirty="0"/>
              <a:t> </a:t>
            </a:r>
            <a:r>
              <a:rPr lang="en-US" altLang="el-GR" sz="1400" dirty="0" err="1"/>
              <a:t>τη</a:t>
            </a:r>
            <a:r>
              <a:rPr lang="en-US" altLang="el-GR" sz="1400" dirty="0"/>
              <a:t> π</a:t>
            </a:r>
            <a:r>
              <a:rPr lang="en-US" altLang="el-GR" sz="1400" dirty="0" err="1"/>
              <a:t>λήρη</a:t>
            </a:r>
            <a:r>
              <a:rPr lang="en-US" altLang="el-GR" sz="1400" dirty="0"/>
              <a:t> απ</a:t>
            </a:r>
            <a:r>
              <a:rPr lang="en-US" altLang="el-GR" sz="1400" dirty="0" err="1"/>
              <a:t>όρριψη</a:t>
            </a:r>
            <a:r>
              <a:rPr lang="en-US" altLang="el-GR" sz="1400" dirty="0"/>
              <a:t> </a:t>
            </a:r>
            <a:r>
              <a:rPr lang="en-US" altLang="el-GR" sz="1400" dirty="0" err="1"/>
              <a:t>του</a:t>
            </a:r>
            <a:r>
              <a:rPr lang="en-US" altLang="el-GR" sz="1400" dirty="0"/>
              <a:t> </a:t>
            </a:r>
            <a:r>
              <a:rPr lang="en-US" altLang="el-GR" sz="1400" dirty="0" err="1"/>
              <a:t>νεοκλ</a:t>
            </a:r>
            <a:r>
              <a:rPr lang="en-US" altLang="el-GR" sz="1400" dirty="0"/>
              <a:t>ασικού υποδείγματος (Shaikh 2017).  </a:t>
            </a:r>
          </a:p>
          <a:p>
            <a:pPr marL="0" indent="0" defTabSz="914400">
              <a:spcBef>
                <a:spcPts val="1000"/>
              </a:spcBef>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n-US" altLang="el-GR" sz="1400" dirty="0"/>
              <a:t>“The rise of unions and the welfare state were the fruits of long-term historical gains made by labor, and the postwar constraints on real and financial capital arose in sensible reaction to the Great Depression. The ‘neoliberal’ era, significantly rolled back all of these. ... we can explain the empirical degree of inequality using two factors alone: the profit share and the degree of financialization of income.”</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1F3EAF4F-6528-C42F-E264-3C32AC2ACBAF}"/>
              </a:ext>
            </a:extLst>
          </p:cNvPr>
          <p:cNvSpPr>
            <a:spLocks noGrp="1" noChangeArrowheads="1"/>
          </p:cNvSpPr>
          <p:nvPr>
            <p:ph idx="1"/>
          </p:nvPr>
        </p:nvSpPr>
        <p:spPr>
          <a:xfrm>
            <a:off x="463938" y="242987"/>
            <a:ext cx="3367379" cy="4734495"/>
          </a:xfrm>
        </p:spPr>
        <p:txBody>
          <a:bodyPr tIns="17780">
            <a:noAutofit/>
          </a:bodyPr>
          <a:lstStyle/>
          <a:p>
            <a:pPr marL="107950" indent="0">
              <a:lnSpc>
                <a:spcPct val="90000"/>
              </a:lnSpc>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Για να εμβαθύνουμε στη σημασία αυτών των θέσεων χρειαζόμαστε μια αναδρομή στις ιδέες που σημάδεψαν τις θεωρίες διανομής και ανισότητας διαχρονικά. Η συζήτηση θα δείξει ότι η κλασική πολιτική οικονομία δεν είναι απλά κομμάτι της ιστορίας οικονομικών θεωριών, είναι κομμάτι της οικονομικής ανάλυσης.</a:t>
            </a:r>
          </a:p>
          <a:p>
            <a:pPr marL="107950" indent="0">
              <a:lnSpc>
                <a:spcPct val="90000"/>
              </a:lnSpc>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Η σημασία της αναδρομής αφορά και το κομμάτι των εμπειρικών δεδομένων αφού ένα βασικό στοιχείο της σύγχρονης βιβλιογραφίας είναι η χρονική επέκταση των δεδομένων για την ανισότητα. Το σχήμα στα αριστερά είναι από το άρθρο του </a:t>
            </a:r>
            <a:r>
              <a:rPr lang="el-GR" altLang="el-GR" sz="1600" dirty="0" err="1"/>
              <a:t>Saez</a:t>
            </a:r>
            <a:r>
              <a:rPr lang="el-GR" altLang="el-GR" sz="1600" dirty="0"/>
              <a:t> (2021).</a:t>
            </a:r>
          </a:p>
          <a:p>
            <a:pPr marL="431800" indent="-323850">
              <a:lnSpc>
                <a:spcPct val="90000"/>
              </a:lnSpc>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    </a:t>
            </a:r>
          </a:p>
        </p:txBody>
      </p:sp>
      <p:pic>
        <p:nvPicPr>
          <p:cNvPr id="4099" name="Picture 3">
            <a:extLst>
              <a:ext uri="{FF2B5EF4-FFF2-40B4-BE49-F238E27FC236}">
                <a16:creationId xmlns:a16="http://schemas.microsoft.com/office/drawing/2014/main" id="{DDC214A4-3AC4-E0B8-CAF6-6CA167A446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6502" b="3"/>
          <a:stretch>
            <a:fillRect/>
          </a:stretch>
        </p:blipFill>
        <p:spPr bwMode="auto">
          <a:xfrm>
            <a:off x="4233430" y="381741"/>
            <a:ext cx="5445082" cy="4907067"/>
          </a:xfrm>
          <a:custGeom>
            <a:avLst/>
            <a:gdLst/>
            <a:ahLst/>
            <a:cxnLst/>
            <a:rect l="l" t="t" r="r" b="b"/>
            <a:pathLst>
              <a:path w="6585549" h="5934638">
                <a:moveTo>
                  <a:pt x="225406" y="0"/>
                </a:moveTo>
                <a:lnTo>
                  <a:pt x="6585549" y="0"/>
                </a:lnTo>
                <a:lnTo>
                  <a:pt x="6585549" y="5934638"/>
                </a:lnTo>
                <a:lnTo>
                  <a:pt x="226600" y="5934638"/>
                </a:lnTo>
                <a:lnTo>
                  <a:pt x="214529" y="5856373"/>
                </a:lnTo>
                <a:lnTo>
                  <a:pt x="203238" y="5780097"/>
                </a:lnTo>
                <a:lnTo>
                  <a:pt x="191320" y="5689292"/>
                </a:lnTo>
                <a:lnTo>
                  <a:pt x="177049" y="5581536"/>
                </a:lnTo>
                <a:lnTo>
                  <a:pt x="161995" y="5462279"/>
                </a:lnTo>
                <a:lnTo>
                  <a:pt x="146156" y="5327888"/>
                </a:lnTo>
                <a:lnTo>
                  <a:pt x="129376" y="5181389"/>
                </a:lnTo>
                <a:lnTo>
                  <a:pt x="112596" y="5022177"/>
                </a:lnTo>
                <a:lnTo>
                  <a:pt x="95503" y="4852675"/>
                </a:lnTo>
                <a:lnTo>
                  <a:pt x="79664" y="4669854"/>
                </a:lnTo>
                <a:lnTo>
                  <a:pt x="64453" y="4478558"/>
                </a:lnTo>
                <a:lnTo>
                  <a:pt x="50652" y="4276365"/>
                </a:lnTo>
                <a:lnTo>
                  <a:pt x="37480" y="4065697"/>
                </a:lnTo>
                <a:lnTo>
                  <a:pt x="25091" y="3845949"/>
                </a:lnTo>
                <a:lnTo>
                  <a:pt x="20700" y="3733351"/>
                </a:lnTo>
                <a:lnTo>
                  <a:pt x="15838" y="3618331"/>
                </a:lnTo>
                <a:lnTo>
                  <a:pt x="11291" y="3501495"/>
                </a:lnTo>
                <a:lnTo>
                  <a:pt x="8311" y="3384054"/>
                </a:lnTo>
                <a:lnTo>
                  <a:pt x="5645" y="3264191"/>
                </a:lnTo>
                <a:lnTo>
                  <a:pt x="2822" y="3143118"/>
                </a:lnTo>
                <a:lnTo>
                  <a:pt x="941" y="3019623"/>
                </a:lnTo>
                <a:lnTo>
                  <a:pt x="941" y="2894918"/>
                </a:lnTo>
                <a:lnTo>
                  <a:pt x="0" y="2769001"/>
                </a:lnTo>
                <a:lnTo>
                  <a:pt x="941" y="2641874"/>
                </a:lnTo>
                <a:lnTo>
                  <a:pt x="2822" y="2512931"/>
                </a:lnTo>
                <a:lnTo>
                  <a:pt x="4547" y="2383988"/>
                </a:lnTo>
                <a:lnTo>
                  <a:pt x="8311" y="2253229"/>
                </a:lnTo>
                <a:lnTo>
                  <a:pt x="12232" y="2121259"/>
                </a:lnTo>
                <a:lnTo>
                  <a:pt x="16779" y="1989289"/>
                </a:lnTo>
                <a:lnTo>
                  <a:pt x="23209" y="1856108"/>
                </a:lnTo>
                <a:lnTo>
                  <a:pt x="30893" y="1721716"/>
                </a:lnTo>
                <a:lnTo>
                  <a:pt x="38264" y="1586720"/>
                </a:lnTo>
                <a:lnTo>
                  <a:pt x="47673" y="1451723"/>
                </a:lnTo>
                <a:lnTo>
                  <a:pt x="58964" y="1314910"/>
                </a:lnTo>
                <a:lnTo>
                  <a:pt x="70255" y="1179913"/>
                </a:lnTo>
                <a:lnTo>
                  <a:pt x="83271" y="1042495"/>
                </a:lnTo>
                <a:lnTo>
                  <a:pt x="97542" y="904471"/>
                </a:lnTo>
                <a:lnTo>
                  <a:pt x="112596" y="768263"/>
                </a:lnTo>
                <a:lnTo>
                  <a:pt x="130160" y="630240"/>
                </a:lnTo>
                <a:lnTo>
                  <a:pt x="148978" y="492821"/>
                </a:lnTo>
                <a:lnTo>
                  <a:pt x="167640" y="354798"/>
                </a:lnTo>
                <a:lnTo>
                  <a:pt x="189438" y="217380"/>
                </a:lnTo>
                <a:lnTo>
                  <a:pt x="211706" y="80567"/>
                </a:lnTo>
                <a:close/>
              </a:path>
            </a:pathLst>
          </a:cu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1ACA2EA0-FFD3-42EC-9406-B595015ED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Rectangle 9">
            <a:extLst>
              <a:ext uri="{FF2B5EF4-FFF2-40B4-BE49-F238E27FC236}">
                <a16:creationId xmlns:a16="http://schemas.microsoft.com/office/drawing/2014/main" id="{D5288BCE-665C-472A-8C43-664BCFA31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4015" y="1031725"/>
            <a:ext cx="7560469" cy="2486713"/>
          </a:xfrm>
          <a:prstGeom prst="rect">
            <a:avLst/>
          </a:prstGeom>
          <a:solidFill>
            <a:schemeClr val="bg1"/>
          </a:solidFill>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Τίτλος 1">
            <a:extLst>
              <a:ext uri="{FF2B5EF4-FFF2-40B4-BE49-F238E27FC236}">
                <a16:creationId xmlns:a16="http://schemas.microsoft.com/office/drawing/2014/main" id="{FBAD6D26-7720-F347-0D33-BBCC814ED174}"/>
              </a:ext>
            </a:extLst>
          </p:cNvPr>
          <p:cNvSpPr>
            <a:spLocks noGrp="1"/>
          </p:cNvSpPr>
          <p:nvPr>
            <p:ph type="ctrTitle"/>
          </p:nvPr>
        </p:nvSpPr>
        <p:spPr>
          <a:xfrm>
            <a:off x="1492405" y="1192462"/>
            <a:ext cx="7095815" cy="1800328"/>
          </a:xfrm>
        </p:spPr>
        <p:txBody>
          <a:bodyPr anchor="ctr">
            <a:normAutofit/>
          </a:bodyPr>
          <a:lstStyle/>
          <a:p>
            <a:r>
              <a:rPr lang="el-GR" sz="5400"/>
              <a:t>Ο Αριστοτέλης για την Ανισότητα </a:t>
            </a:r>
          </a:p>
        </p:txBody>
      </p:sp>
      <p:sp>
        <p:nvSpPr>
          <p:cNvPr id="7" name="Rectangle: Rounded Corners 11">
            <a:extLst>
              <a:ext uri="{FF2B5EF4-FFF2-40B4-BE49-F238E27FC236}">
                <a16:creationId xmlns:a16="http://schemas.microsoft.com/office/drawing/2014/main" id="{46C57131-53A7-4C1A-BEA8-25F06A06A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57029" y="3234910"/>
            <a:ext cx="5974441" cy="567055"/>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Υπότιτλος 2">
            <a:extLst>
              <a:ext uri="{FF2B5EF4-FFF2-40B4-BE49-F238E27FC236}">
                <a16:creationId xmlns:a16="http://schemas.microsoft.com/office/drawing/2014/main" id="{560D61E0-A226-28CE-7DC0-E2B2B192BB19}"/>
              </a:ext>
            </a:extLst>
          </p:cNvPr>
          <p:cNvSpPr>
            <a:spLocks noGrp="1"/>
          </p:cNvSpPr>
          <p:nvPr>
            <p:ph type="subTitle" idx="1"/>
          </p:nvPr>
        </p:nvSpPr>
        <p:spPr>
          <a:xfrm>
            <a:off x="2122444" y="3276317"/>
            <a:ext cx="5835737" cy="480422"/>
          </a:xfrm>
        </p:spPr>
        <p:txBody>
          <a:bodyPr anchor="ctr">
            <a:normAutofit/>
          </a:bodyPr>
          <a:lstStyle/>
          <a:p>
            <a:r>
              <a:rPr lang="el-GR" sz="2100">
                <a:solidFill>
                  <a:srgbClr val="FFFFFF"/>
                </a:solidFill>
              </a:rPr>
              <a:t>Σύγχρονα Ερωτήματα σε Ένα Διαφορετικό Κόσμο</a:t>
            </a:r>
          </a:p>
        </p:txBody>
      </p:sp>
    </p:spTree>
    <p:extLst>
      <p:ext uri="{BB962C8B-B14F-4D97-AF65-F5344CB8AC3E}">
        <p14:creationId xmlns:p14="http://schemas.microsoft.com/office/powerpoint/2010/main" val="2333891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78104"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3" name="Freeform: Shape 62">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78104" cy="1570688"/>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5" name="Freeform: Shape 64">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1563346"/>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8FC55C62-8679-36C3-8353-472B10EE032D}"/>
              </a:ext>
            </a:extLst>
          </p:cNvPr>
          <p:cNvSpPr>
            <a:spLocks noGrp="1"/>
          </p:cNvSpPr>
          <p:nvPr>
            <p:ph type="title"/>
          </p:nvPr>
        </p:nvSpPr>
        <p:spPr>
          <a:xfrm>
            <a:off x="693042" y="209521"/>
            <a:ext cx="8694540" cy="1052775"/>
          </a:xfrm>
        </p:spPr>
        <p:txBody>
          <a:bodyPr>
            <a:normAutofit/>
          </a:bodyPr>
          <a:lstStyle/>
          <a:p>
            <a:r>
              <a:rPr lang="el-GR" sz="3300" b="1" dirty="0"/>
              <a:t>Ανισότητα του Πλούτου σε μια Δουλοκτητική Κοινωνία  - </a:t>
            </a:r>
            <a:r>
              <a:rPr lang="el-GR" sz="3300" dirty="0"/>
              <a:t>Πολιτικά </a:t>
            </a:r>
            <a:r>
              <a:rPr lang="en-US" sz="3300" dirty="0"/>
              <a:t>IV-VII</a:t>
            </a:r>
            <a:endParaRPr lang="el-GR" sz="3300" dirty="0"/>
          </a:p>
        </p:txBody>
      </p:sp>
      <p:sp>
        <p:nvSpPr>
          <p:cNvPr id="67" name="Rectangle 66">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3701"/>
            <a:ext cx="105846" cy="5821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Θέση περιεχομένου 2">
            <a:extLst>
              <a:ext uri="{FF2B5EF4-FFF2-40B4-BE49-F238E27FC236}">
                <a16:creationId xmlns:a16="http://schemas.microsoft.com/office/drawing/2014/main" id="{D2FAB1DE-A1C4-1874-4B14-99C390CFE263}"/>
              </a:ext>
            </a:extLst>
          </p:cNvPr>
          <p:cNvSpPr>
            <a:spLocks noGrp="1"/>
          </p:cNvSpPr>
          <p:nvPr>
            <p:ph idx="1"/>
          </p:nvPr>
        </p:nvSpPr>
        <p:spPr>
          <a:xfrm>
            <a:off x="287784" y="1595024"/>
            <a:ext cx="9649072" cy="3744415"/>
          </a:xfrm>
        </p:spPr>
        <p:txBody>
          <a:bodyPr>
            <a:noAutofit/>
          </a:bodyPr>
          <a:lstStyle/>
          <a:p>
            <a:pPr marL="0" indent="0">
              <a:buNone/>
            </a:pPr>
            <a:r>
              <a:rPr lang="el-GR" sz="1600" dirty="0"/>
              <a:t>Ο Αριστοτέλης θέλει τη διατήρηση της δουλοκτητικής κοινωνίας. Δηλαδή μιας κοινωνίας που άνθρωποι είναι εργαλεία παραγωγής. </a:t>
            </a:r>
          </a:p>
          <a:p>
            <a:pPr marL="0" indent="0" algn="just">
              <a:buNone/>
            </a:pPr>
            <a:r>
              <a:rPr lang="el-GR" sz="1600" dirty="0"/>
              <a:t>Σε αυτό το πλαίσιο διατυπώνει στα Πολιτικά τη βασική του θέση για την ανισότητα. Οι άνθρωποι είναι διαφορετικοί και άνισοι μεταξύ τους και το να προσπαθεί κανείς να τους καταστήσει ίσους είναι αφύσικο.</a:t>
            </a:r>
          </a:p>
          <a:p>
            <a:pPr marL="0" indent="0" algn="just">
              <a:buNone/>
            </a:pPr>
            <a:r>
              <a:rPr lang="el-GR" sz="1600" dirty="0"/>
              <a:t>Παρόλα αυτά η αντίληψη της ισότητας είναι κεντρικό ζήτημα για το επικρατούν πολίτευμα </a:t>
            </a:r>
            <a:r>
              <a:rPr lang="en-US" sz="1600" dirty="0"/>
              <a:t>- </a:t>
            </a:r>
            <a:r>
              <a:rPr lang="el-GR" sz="1600" dirty="0"/>
              <a:t>αναφέρει χαρακτηριστικά</a:t>
            </a:r>
            <a:r>
              <a:rPr lang="en-US" sz="1600" dirty="0"/>
              <a:t>:</a:t>
            </a:r>
            <a:endParaRPr lang="el-GR" sz="1600" dirty="0"/>
          </a:p>
          <a:p>
            <a:pPr marL="0" indent="0" algn="just">
              <a:buNone/>
            </a:pPr>
            <a:r>
              <a:rPr lang="el-GR" sz="1600" b="1" dirty="0"/>
              <a:t>«… [Η] η δημοκρατία προέκυψε από εκείνους που είναι ίσοι από τη μία ή την άλλη άποψη και θεωρούν τους εαυτούς τους ίσους χωρίς περιορισμούς, διότι επειδή είναι όλοι  εξίσου λεύθεροι, νομίζουν ότι είναι ίσοι χωρίς περιορισμούς, ενώ η ολιγαρχία προέκυψε από εκείνους που είναι άνισοι από μία άποψη, υποθέτοντας ότι είναι εντελώς άνισοι, διότι όντας άνισοι στην ιδιοκτησία, υποθέτουν ότι είναι άνισοι χωρίς περιορισμούς.» </a:t>
            </a:r>
            <a:r>
              <a:rPr lang="en-US" sz="1400" dirty="0"/>
              <a:t>(</a:t>
            </a:r>
            <a:r>
              <a:rPr lang="en-US" sz="1400" i="1" dirty="0"/>
              <a:t>Pol</a:t>
            </a:r>
            <a:r>
              <a:rPr lang="en-US" sz="1400" dirty="0"/>
              <a:t>. V.1 1301a27-32)</a:t>
            </a:r>
            <a:endParaRPr lang="el-GR" sz="1400" b="1" dirty="0"/>
          </a:p>
          <a:p>
            <a:pPr marL="0" indent="0" algn="just">
              <a:buNone/>
            </a:pPr>
            <a:r>
              <a:rPr lang="el-GR" sz="1600" dirty="0"/>
              <a:t>Κοντολογίς, η ισότητα και αντιθετικά η ανισότητα</a:t>
            </a:r>
            <a:r>
              <a:rPr lang="en-US" sz="1600" dirty="0"/>
              <a:t> </a:t>
            </a:r>
            <a:r>
              <a:rPr lang="el-GR" sz="1600" dirty="0"/>
              <a:t>παίζουν κεντρικό ρόλο στον τρόπο διακυβέρνησης της Πόλις (</a:t>
            </a:r>
            <a:r>
              <a:rPr lang="en-US" sz="1600" dirty="0"/>
              <a:t>Modrak 2018).</a:t>
            </a:r>
            <a:r>
              <a:rPr lang="el-GR" sz="1600" dirty="0"/>
              <a:t>  Το σημαντικό και ιδιαίτερα σύγχρονο στοιχείο της ανάλυσης του είναι ότι το εύρος της ανισότητας του πλούτου αποτελεί τη βάση πάνω στην οποία θα επικρατήσει το δημοκρατικό ή ολιγαρχικό πολίτευμα (</a:t>
            </a:r>
            <a:r>
              <a:rPr lang="en-US" sz="1600" dirty="0"/>
              <a:t>Gottlieb 2018)</a:t>
            </a:r>
            <a:endParaRPr lang="el-GR" sz="1600" dirty="0"/>
          </a:p>
        </p:txBody>
      </p:sp>
    </p:spTree>
    <p:extLst>
      <p:ext uri="{BB962C8B-B14F-4D97-AF65-F5344CB8AC3E}">
        <p14:creationId xmlns:p14="http://schemas.microsoft.com/office/powerpoint/2010/main" val="751330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B12C7574-584B-30A7-EE3D-52ADD85BFCD7}"/>
              </a:ext>
            </a:extLst>
          </p:cNvPr>
          <p:cNvSpPr>
            <a:spLocks noGrp="1"/>
          </p:cNvSpPr>
          <p:nvPr>
            <p:ph idx="1"/>
          </p:nvPr>
        </p:nvSpPr>
        <p:spPr>
          <a:xfrm>
            <a:off x="359793" y="314995"/>
            <a:ext cx="9361040" cy="4968552"/>
          </a:xfrm>
        </p:spPr>
        <p:txBody>
          <a:bodyPr>
            <a:normAutofit fontScale="70000" lnSpcReduction="20000"/>
          </a:bodyPr>
          <a:lstStyle/>
          <a:p>
            <a:pPr marL="0" indent="0">
              <a:buNone/>
            </a:pPr>
            <a:r>
              <a:rPr lang="el-GR" dirty="0"/>
              <a:t>Το ακόλουθο απόσπασμα είναι χαρακτηριστικό:</a:t>
            </a:r>
          </a:p>
          <a:p>
            <a:pPr marL="0" indent="0" algn="just">
              <a:buNone/>
            </a:pPr>
            <a:r>
              <a:rPr lang="el-GR" b="1" dirty="0"/>
              <a:t>«Τα συντάγματα [καθεστώτα] αλλάζουν επίσης όταν τα αντίθετα που θεωρούνται μέρη της πόλης, όπως οι πλούσιοι και ο λαός (δήμος), γίνονται ίσα μεταξύ τους, και δεν υπάρχει μεσαία τάξη (μέσον) ή πολύ μικρή. Διότι αν κάποιο από τα μέρη γίνει πολύ ανώτερο, τα υπόλοιπα δεν είναι διατεθειμένα να τολμήσουν να αντιταχθούν στο προφανώς ισχυρότερο μέρος. Αυτός ακριβώς είναι ο λόγος για τον οποίο όσοι διαπρέπουν στην αρετή δεν προκαλούν διαμάχες, γενικά, γιατί είναι λίγοι εναντίον πολλών» </a:t>
            </a:r>
            <a:r>
              <a:rPr lang="en-US" dirty="0"/>
              <a:t>(</a:t>
            </a:r>
            <a:r>
              <a:rPr lang="en-US" i="1" dirty="0"/>
              <a:t>Pol</a:t>
            </a:r>
            <a:r>
              <a:rPr lang="en-US" dirty="0"/>
              <a:t>. V.3 1304a38-b5</a:t>
            </a:r>
            <a:r>
              <a:rPr lang="el-GR" dirty="0"/>
              <a:t>)</a:t>
            </a:r>
            <a:endParaRPr lang="el-GR" b="1" dirty="0"/>
          </a:p>
          <a:p>
            <a:pPr marL="0" indent="0" algn="just">
              <a:buNone/>
            </a:pPr>
            <a:r>
              <a:rPr lang="el-GR" sz="2400" dirty="0"/>
              <a:t>Η πολυπληθής «μεσαία τάξη» προφυλάσσει την Πόλι από το να πέσει στα χέρια είτε των πλούσιων είτε του Δήμου. Κοντολογίς, η μεσαία τάξη είναι ο «προφυλακτήρας» απέναντι στην «επανάσταση».  </a:t>
            </a:r>
          </a:p>
          <a:p>
            <a:pPr marL="0" indent="0" algn="just">
              <a:buNone/>
            </a:pPr>
            <a:r>
              <a:rPr lang="el-GR" sz="2400" dirty="0"/>
              <a:t>Αυτή η παρατήρηση γίνεται ποιο ενδιαφέρουσα όταν ο Αριστοτέλης συζητά την ισότητα του πλούτου ως μέσο αποφυγής της κοινωνικής πόλωσης – χαρακτηριστικό το ακόλουθο απόσπασμα</a:t>
            </a:r>
          </a:p>
          <a:p>
            <a:pPr marL="0" indent="0" algn="just">
              <a:buNone/>
            </a:pPr>
            <a:r>
              <a:rPr lang="el-GR" b="1" dirty="0"/>
              <a:t>«Έτσι, υπάρχουν κάποιοι που υποστηρίζουν ότι η σωστή ρύθμιση της ιδιοκτησίας είναι «πιο σημαντική από οποιοδήποτε άλλο αντικείμενο, επειδή, όπως λένε, είναι σχετικά με αυτό το ζήτημα που «προκύπτουν οι συγκρούσεις μεταξύ των φατριών»» </a:t>
            </a:r>
            <a:r>
              <a:rPr lang="en-US" dirty="0"/>
              <a:t>(</a:t>
            </a:r>
            <a:r>
              <a:rPr lang="en-US" i="1" dirty="0"/>
              <a:t>Pol</a:t>
            </a:r>
            <a:r>
              <a:rPr lang="en-US" dirty="0"/>
              <a:t>. II.7 1266a36-38)</a:t>
            </a:r>
            <a:r>
              <a:rPr lang="el-GR" dirty="0"/>
              <a:t> </a:t>
            </a:r>
          </a:p>
          <a:p>
            <a:pPr marL="0" indent="0" algn="just">
              <a:buNone/>
            </a:pPr>
            <a:r>
              <a:rPr lang="el-GR" sz="2400" dirty="0"/>
              <a:t>Ο Αριστοτέλης αναφέρεται στον Φαλέα το </a:t>
            </a:r>
            <a:r>
              <a:rPr lang="el-GR" sz="2400" dirty="0" err="1"/>
              <a:t>Χαλκηδόνιο</a:t>
            </a:r>
            <a:r>
              <a:rPr lang="el-GR" sz="2400" dirty="0"/>
              <a:t> - σύγχρονο του Πλάτωνα – που πρότεινε τη διαίρεση της γης σε ίσους κλήρους. Ως τρόπο υλοποίησης αυτού του στόχου</a:t>
            </a:r>
            <a:r>
              <a:rPr lang="en-US" sz="2400" dirty="0"/>
              <a:t> </a:t>
            </a:r>
            <a:r>
              <a:rPr lang="el-GR" sz="2400" dirty="0"/>
              <a:t>πρότεινε είτε την ίδρυση αποικιών είτε την τροποποίηση του θεσμού της προίκας. Συγκεκριμένα, οι πλούσιοι θα έδιναν άλλα δεν θα λάμβαναν προίκα έως ότου εξισωθούν οι κλήροι. Προφανώς στο κόσμο του Φαλέα οι πλούσιοι δεν θα παντρεύονταν πλουσίους. </a:t>
            </a:r>
          </a:p>
          <a:p>
            <a:pPr marL="0" indent="0" algn="just">
              <a:buNone/>
            </a:pPr>
            <a:r>
              <a:rPr lang="el-GR" sz="2400" dirty="0"/>
              <a:t>Ο Αριστοτέλης κριτικάρει την πρόταση του Φαλέα αλλά η κριτική του είναι περισσότερο μια προσπάθεια βελτίωσης και βιωσιμότητας (για την Πόλι). Καταρχήν, επιστρέφει στην Αριστοτελική θέση ότι δεν απαιτείται ούτε ενδείκνυται η απόλυτη ισότητα αρκεί να υπάρξει όριο στον πλούτο. Όριο που για την Πόλι συνίσταται στην δυνατότητα υλοποίησης των δημόσιων λειτουργιών και για το νοικοκυριό σε αυτό που ονομάζει «καλή ζωή» (</a:t>
            </a:r>
            <a:r>
              <a:rPr lang="el-GR" sz="2400" dirty="0">
                <a:solidFill>
                  <a:srgbClr val="FF0000"/>
                </a:solidFill>
              </a:rPr>
              <a:t>βλ. παρακάτω). </a:t>
            </a:r>
            <a:r>
              <a:rPr lang="el-GR" sz="2400" dirty="0"/>
              <a:t>     </a:t>
            </a:r>
          </a:p>
          <a:p>
            <a:pPr marL="0" indent="0">
              <a:buNone/>
            </a:pPr>
            <a:endParaRPr lang="el-GR" dirty="0"/>
          </a:p>
        </p:txBody>
      </p:sp>
    </p:spTree>
    <p:extLst>
      <p:ext uri="{BB962C8B-B14F-4D97-AF65-F5344CB8AC3E}">
        <p14:creationId xmlns:p14="http://schemas.microsoft.com/office/powerpoint/2010/main" val="290521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47634FD7-4151-A5BE-FAE5-26868E416CDD}"/>
              </a:ext>
            </a:extLst>
          </p:cNvPr>
          <p:cNvSpPr>
            <a:spLocks noGrp="1"/>
          </p:cNvSpPr>
          <p:nvPr>
            <p:ph idx="1"/>
          </p:nvPr>
        </p:nvSpPr>
        <p:spPr>
          <a:xfrm>
            <a:off x="503808" y="531019"/>
            <a:ext cx="9073007" cy="4752528"/>
          </a:xfrm>
        </p:spPr>
        <p:txBody>
          <a:bodyPr>
            <a:normAutofit fontScale="85000" lnSpcReduction="20000"/>
          </a:bodyPr>
          <a:lstStyle/>
          <a:p>
            <a:pPr marL="0" indent="0" algn="just">
              <a:buNone/>
            </a:pPr>
            <a:r>
              <a:rPr lang="el-GR" sz="2000" dirty="0"/>
              <a:t>Έτσι φτάνουμε στην δική του εκδοχή του ελέγχου της ανισότητας στο πλαίσιο της (Αριστοτελικής) έννοιας της Πόλις. Μελετητές του Αριστοτέλη (</a:t>
            </a:r>
            <a:r>
              <a:rPr lang="en-US" sz="2000" dirty="0"/>
              <a:t>Miller 1995) </a:t>
            </a:r>
            <a:r>
              <a:rPr lang="el-GR" sz="2000" dirty="0"/>
              <a:t>χαρακτηρίζουν την Πολιτεία/ Δημοκρατία του ως το καλύτερο που μπορεί να επιτευχθεί σε μη ιδανικές συνθήκες. Σε αυτό το πλαίσιο πρέπει να κατανοήσουμε τις προτάσεις του για την ισότητα.    </a:t>
            </a:r>
          </a:p>
          <a:p>
            <a:pPr marL="0" indent="0" algn="just">
              <a:buNone/>
            </a:pPr>
            <a:r>
              <a:rPr lang="el-GR" sz="2000" dirty="0"/>
              <a:t>Στην Αριστοτελική Πολιτεία λοιπόν η μεσαία τάξη είναι η πλειοψηφία του πληθυσμού και οι «σφόδρα εύποροι» ή οι «σφόδρα άποροι» είναι μειοψηφία </a:t>
            </a:r>
            <a:r>
              <a:rPr lang="en-US" sz="1900" dirty="0"/>
              <a:t>(</a:t>
            </a:r>
            <a:r>
              <a:rPr lang="en-US" sz="1900" i="1" dirty="0"/>
              <a:t>Pol. </a:t>
            </a:r>
            <a:r>
              <a:rPr lang="en-US" sz="1900" dirty="0"/>
              <a:t>IV.11 1295b2-3)</a:t>
            </a:r>
            <a:r>
              <a:rPr lang="el-GR" sz="1900" dirty="0"/>
              <a:t>. Σε απουσία αυτού του δεδομένου θα προκύψει μια κοινωνία αρχόντων και σκλάβων. Το κείμενο δεν δίνει μια ξεκάθαρη ερμηνεία του τελευταίου όμως παραπέμπει σε πολλά σημεία στην οικονομική οργάνωση της δουλοκτητικής κοινωνίας στην Αρχαιά Ελλάδα. </a:t>
            </a:r>
          </a:p>
          <a:p>
            <a:pPr marL="0" indent="0">
              <a:buNone/>
            </a:pPr>
            <a:r>
              <a:rPr lang="el-GR" sz="2000" dirty="0"/>
              <a:t>Από μεθοδολογική άποψη το επιχείρημά του Αριστοτέλη μοιάζει, τουλάχιστον εκ πρώτης όψεως, με τη θέση που παίρνει η ομάδα </a:t>
            </a:r>
            <a:r>
              <a:rPr lang="en-US" sz="2000" dirty="0"/>
              <a:t>Piketty </a:t>
            </a:r>
            <a:r>
              <a:rPr lang="el-GR" sz="2000" dirty="0"/>
              <a:t>αλλά και σημαντικοί πολιτικοί επιστήμονες και επιστήμονες και φιλόσοφοι που επιχειρηματολογούν ότι η ανισότητα πρέπει να κατανοείται σε ένα κοινωνικό πλαίσιο. Χαρακτηριστική η συνέντευξη που πήρε ο </a:t>
            </a:r>
            <a:r>
              <a:rPr lang="en-US" sz="2000" dirty="0"/>
              <a:t>Daron Acemoglu </a:t>
            </a:r>
            <a:r>
              <a:rPr lang="el-GR" sz="2000" dirty="0"/>
              <a:t>από το φιλόσοφο </a:t>
            </a:r>
            <a:r>
              <a:rPr lang="en-US" sz="2000" dirty="0"/>
              <a:t>Michael Sandel </a:t>
            </a:r>
            <a:r>
              <a:rPr lang="el-GR" sz="2000" dirty="0"/>
              <a:t>με τίτλο </a:t>
            </a:r>
            <a:r>
              <a:rPr lang="en-US" sz="2000" dirty="0"/>
              <a:t>“Reclaiming Democracy from the Markets” (</a:t>
            </a:r>
            <a:r>
              <a:rPr lang="el-GR" sz="2000" dirty="0"/>
              <a:t>υπάρχει ολόκληρη στο </a:t>
            </a:r>
            <a:r>
              <a:rPr lang="en-US" sz="2000" dirty="0"/>
              <a:t>link https://www.youtube.com/watch?v=0ZpINmi6C3o&amp;t=1s). </a:t>
            </a:r>
            <a:endParaRPr lang="el-GR" sz="2000" dirty="0"/>
          </a:p>
          <a:p>
            <a:pPr marL="0" indent="0" algn="just">
              <a:buNone/>
            </a:pPr>
            <a:r>
              <a:rPr lang="el-GR" sz="2000" dirty="0"/>
              <a:t>Στο πλαίσιο της δουλοκτησίας οι απαντήσεις είναι σχετικά ευκρινείς</a:t>
            </a:r>
            <a:r>
              <a:rPr lang="en-US" sz="2000" dirty="0"/>
              <a:t>. </a:t>
            </a:r>
            <a:r>
              <a:rPr lang="el-GR" sz="2000" dirty="0"/>
              <a:t>Σε μια ιδιαίτερη άνιση κοινωνία οι δούλοι θα συγκεντρωθούν στους πολύ πλούσιους και οι φτωχοί ελεύθεροι πολίτες σταδιακά εκπέσουν σε δούλους. Έτσι η Αριστοτελική Πολιτεία θα καταρρεύσει. Σε αυτό ανάγονται τα όρια που θέτει ο Αριστοτέλης για τον Πλούτο.</a:t>
            </a:r>
          </a:p>
          <a:p>
            <a:pPr marL="0" indent="0" algn="just">
              <a:buNone/>
            </a:pPr>
            <a:r>
              <a:rPr lang="el-GR" sz="2000" dirty="0"/>
              <a:t>Για τη σύγχρονη καπιταλιστική κοινωνία το ερώτημα προσεγγίζεται με διαφορετικούς όρους (</a:t>
            </a:r>
            <a:r>
              <a:rPr lang="el-GR" sz="2000" dirty="0">
                <a:solidFill>
                  <a:srgbClr val="FF0000"/>
                </a:solidFill>
              </a:rPr>
              <a:t>ποιους;</a:t>
            </a:r>
            <a:r>
              <a:rPr lang="el-GR" sz="2000" dirty="0"/>
              <a:t>)         </a:t>
            </a:r>
          </a:p>
          <a:p>
            <a:pPr marL="0" indent="0">
              <a:buNone/>
            </a:pPr>
            <a:endParaRPr lang="el-GR" dirty="0"/>
          </a:p>
        </p:txBody>
      </p:sp>
    </p:spTree>
    <p:extLst>
      <p:ext uri="{BB962C8B-B14F-4D97-AF65-F5344CB8AC3E}">
        <p14:creationId xmlns:p14="http://schemas.microsoft.com/office/powerpoint/2010/main" val="1679807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78104"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65989" y="1165987"/>
            <a:ext cx="5670550" cy="3338575"/>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65990" y="1174369"/>
            <a:ext cx="5670549" cy="3338578"/>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4900" y="2966873"/>
            <a:ext cx="2068766" cy="3338579"/>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414847" y="801813"/>
            <a:ext cx="3224903" cy="3455379"/>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65996" y="1157604"/>
            <a:ext cx="5670552" cy="333857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CC44C579-A76D-9914-A038-F6E78DD057C8}"/>
              </a:ext>
            </a:extLst>
          </p:cNvPr>
          <p:cNvSpPr>
            <a:spLocks noGrp="1"/>
          </p:cNvSpPr>
          <p:nvPr>
            <p:ph type="title"/>
          </p:nvPr>
        </p:nvSpPr>
        <p:spPr>
          <a:xfrm>
            <a:off x="385896" y="485242"/>
            <a:ext cx="2646963" cy="2800958"/>
          </a:xfrm>
        </p:spPr>
        <p:txBody>
          <a:bodyPr anchor="b">
            <a:normAutofit/>
          </a:bodyPr>
          <a:lstStyle/>
          <a:p>
            <a:pPr algn="r"/>
            <a:r>
              <a:rPr lang="el-GR" sz="3100" b="1" dirty="0">
                <a:solidFill>
                  <a:srgbClr val="FFFFFF"/>
                </a:solidFill>
              </a:rPr>
              <a:t>Τα Παραπάνω Ταιριάζουν με την  ‘Έννοια της Ευδαιμονίας </a:t>
            </a:r>
            <a:br>
              <a:rPr lang="el-GR" sz="3100" dirty="0">
                <a:solidFill>
                  <a:srgbClr val="FFFFFF"/>
                </a:solidFill>
              </a:rPr>
            </a:br>
            <a:r>
              <a:rPr lang="el-GR" sz="3100" dirty="0">
                <a:solidFill>
                  <a:srgbClr val="FFFFFF"/>
                </a:solidFill>
              </a:rPr>
              <a:t>στα </a:t>
            </a:r>
            <a:r>
              <a:rPr lang="el-GR" sz="3100" i="1" dirty="0">
                <a:solidFill>
                  <a:srgbClr val="FFFFFF"/>
                </a:solidFill>
              </a:rPr>
              <a:t>Ηθικά </a:t>
            </a:r>
            <a:r>
              <a:rPr lang="el-GR" sz="3100" i="1" dirty="0" err="1">
                <a:solidFill>
                  <a:srgbClr val="FFFFFF"/>
                </a:solidFill>
              </a:rPr>
              <a:t>Νικομάχεια</a:t>
            </a:r>
            <a:r>
              <a:rPr lang="el-GR" sz="3100" dirty="0">
                <a:solidFill>
                  <a:srgbClr val="FFFFFF"/>
                </a:solidFill>
              </a:rPr>
              <a:t>;  </a:t>
            </a:r>
          </a:p>
        </p:txBody>
      </p:sp>
      <p:sp>
        <p:nvSpPr>
          <p:cNvPr id="3" name="Θέση περιεχομένου 2">
            <a:extLst>
              <a:ext uri="{FF2B5EF4-FFF2-40B4-BE49-F238E27FC236}">
                <a16:creationId xmlns:a16="http://schemas.microsoft.com/office/drawing/2014/main" id="{B17D983E-8809-CAC9-DCD0-0EE3D87CC1D5}"/>
              </a:ext>
            </a:extLst>
          </p:cNvPr>
          <p:cNvSpPr>
            <a:spLocks noGrp="1"/>
          </p:cNvSpPr>
          <p:nvPr>
            <p:ph idx="1"/>
          </p:nvPr>
        </p:nvSpPr>
        <p:spPr>
          <a:xfrm>
            <a:off x="3977232" y="537023"/>
            <a:ext cx="5420111" cy="4585759"/>
          </a:xfrm>
        </p:spPr>
        <p:txBody>
          <a:bodyPr anchor="ctr">
            <a:normAutofit/>
          </a:bodyPr>
          <a:lstStyle/>
          <a:p>
            <a:pPr marL="0" indent="0">
              <a:buNone/>
            </a:pPr>
            <a:r>
              <a:rPr lang="el-GR" sz="1400"/>
              <a:t>Αρκετοί φιλόσοφοι, γνωστότερος ο Νόαμ Τσόμσκι, έχουν επιχειρηματολογήσει ότι η θέση του Αριστοτέλη στα Πολιτικά αντιφάσκει με εκείνη που είχε διατυπώσει στα </a:t>
            </a:r>
            <a:r>
              <a:rPr lang="el-GR" sz="1400" i="1"/>
              <a:t>Ηθικά Νικομάχεια</a:t>
            </a:r>
            <a:r>
              <a:rPr lang="el-GR" sz="1400"/>
              <a:t>.  </a:t>
            </a:r>
          </a:p>
          <a:p>
            <a:pPr marL="0" indent="0">
              <a:buNone/>
            </a:pPr>
            <a:r>
              <a:rPr lang="el-GR" sz="1400"/>
              <a:t>Σύμφωνα με τον Αριστοτέλη η Ευδαιμονία δεν είναι συνώνυμη της συσσώρευσης πλούτου αλλά της «έλλογης δραστηριότητας» που έχει όμως κάποιες υλικές προϋποθέσεις (συγκεκριμένα φίλοι, υλική άνεση κλπ.)</a:t>
            </a:r>
          </a:p>
          <a:p>
            <a:pPr marL="0" indent="0">
              <a:buNone/>
            </a:pPr>
            <a:r>
              <a:rPr lang="el-GR" sz="1400"/>
              <a:t>Αν «διαβαστούν» συνδυαστικά τα παραπάνω με όσα αναπτύξαμε στην προηγούμενη ενότητα δεν συνιστούν αντίφαση. Ο περιορισμός του πλούτου που συνιστά ο Αριστοτέλης δεν είναι τίποτα περισσότερο από την «έλλογη δραστηριότητα» που είχε διατυπώσει στα </a:t>
            </a:r>
            <a:r>
              <a:rPr lang="el-GR" sz="1400" i="1"/>
              <a:t>Ηθικά Νικομάχεια</a:t>
            </a:r>
            <a:r>
              <a:rPr lang="el-GR" sz="1400"/>
              <a:t>. </a:t>
            </a:r>
          </a:p>
          <a:p>
            <a:pPr marL="0" indent="0">
              <a:buNone/>
            </a:pPr>
            <a:r>
              <a:rPr lang="el-GR" sz="1400"/>
              <a:t>Το ενδιαφέρον είναι ότι αυτή η ηθική διάσταση είναι πολύ διαφορετική από τον τρόπο που βλέπει ο Άνταμ Σμιθ την ανισότητα στο περιβάλλον του καπιταλισμού. Όπως θα δούμε ο Σμίθ θεωρεί την ανισότητα ανεπιθύμητη αλλά όχι ο έλεγχός της δεν είναι αναγκαία συνθήκη για τη διατήρηση του </a:t>
            </a:r>
            <a:r>
              <a:rPr lang="en-US" sz="1400"/>
              <a:t>Status Quo </a:t>
            </a:r>
            <a:r>
              <a:rPr lang="el-GR" sz="1400"/>
              <a:t>όπως στον Αριστοτέλη</a:t>
            </a:r>
            <a:r>
              <a:rPr lang="en-US" sz="1400"/>
              <a:t>. </a:t>
            </a:r>
            <a:r>
              <a:rPr lang="el-GR" sz="1400"/>
              <a:t>Το βάρος έχει μεταφερθεί από  την αναπαραγωγή της Αριστοτελικής Πολιτείας στη </a:t>
            </a:r>
            <a:r>
              <a:rPr lang="el-GR" sz="1400" i="1"/>
              <a:t>Φύση και Αίτια του Πλούτου τω Εθνών. </a:t>
            </a:r>
            <a:r>
              <a:rPr lang="el-GR" sz="1400"/>
              <a:t>Πριν από αυτό όμως θα δούμε τους</a:t>
            </a:r>
            <a:r>
              <a:rPr lang="el-GR" sz="1400" i="1"/>
              <a:t> </a:t>
            </a:r>
            <a:r>
              <a:rPr lang="el-GR" sz="1400"/>
              <a:t>Φυσιοκράτες. </a:t>
            </a:r>
            <a:endParaRPr lang="el-GR" sz="1400" i="1"/>
          </a:p>
          <a:p>
            <a:pPr marL="0" indent="0">
              <a:buNone/>
            </a:pPr>
            <a:r>
              <a:rPr lang="el-GR" sz="1400"/>
              <a:t>    </a:t>
            </a:r>
          </a:p>
        </p:txBody>
      </p:sp>
    </p:spTree>
    <p:extLst>
      <p:ext uri="{BB962C8B-B14F-4D97-AF65-F5344CB8AC3E}">
        <p14:creationId xmlns:p14="http://schemas.microsoft.com/office/powerpoint/2010/main" val="3310042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 name="Rectangle 6">
            <a:extLst>
              <a:ext uri="{FF2B5EF4-FFF2-40B4-BE49-F238E27FC236}">
                <a16:creationId xmlns:a16="http://schemas.microsoft.com/office/drawing/2014/main" id="{1ACA2EA0-FFD3-42EC-9406-B595015ED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 name="Rectangle 8">
            <a:extLst>
              <a:ext uri="{FF2B5EF4-FFF2-40B4-BE49-F238E27FC236}">
                <a16:creationId xmlns:a16="http://schemas.microsoft.com/office/drawing/2014/main" id="{D5288BCE-665C-472A-8C43-664BCFA31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4015" y="1031725"/>
            <a:ext cx="7560469" cy="2486713"/>
          </a:xfrm>
          <a:prstGeom prst="rect">
            <a:avLst/>
          </a:prstGeom>
          <a:solidFill>
            <a:schemeClr val="bg1"/>
          </a:solidFill>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Τίτλος 1">
            <a:extLst>
              <a:ext uri="{FF2B5EF4-FFF2-40B4-BE49-F238E27FC236}">
                <a16:creationId xmlns:a16="http://schemas.microsoft.com/office/drawing/2014/main" id="{1A45C104-23D9-CA44-1CD9-1CCDC4B8BC17}"/>
              </a:ext>
            </a:extLst>
          </p:cNvPr>
          <p:cNvSpPr>
            <a:spLocks noGrp="1"/>
          </p:cNvSpPr>
          <p:nvPr>
            <p:ph type="title"/>
          </p:nvPr>
        </p:nvSpPr>
        <p:spPr>
          <a:xfrm>
            <a:off x="1492405" y="1192462"/>
            <a:ext cx="7095815" cy="1800328"/>
          </a:xfrm>
        </p:spPr>
        <p:txBody>
          <a:bodyPr vert="horz" lIns="91440" tIns="45720" rIns="91440" bIns="45720" rtlCol="0" anchor="ctr">
            <a:normAutofit/>
          </a:bodyPr>
          <a:lstStyle/>
          <a:p>
            <a:pPr algn="ctr" defTabSz="914400"/>
            <a:r>
              <a:rPr lang="en-US" sz="5400" kern="1200">
                <a:solidFill>
                  <a:schemeClr val="tx1"/>
                </a:solidFill>
                <a:latin typeface="+mj-lt"/>
                <a:ea typeface="+mj-ea"/>
                <a:cs typeface="+mj-cs"/>
              </a:rPr>
              <a:t>Οι Φυσιοκράτες και η Διανομή</a:t>
            </a:r>
          </a:p>
        </p:txBody>
      </p:sp>
      <p:sp>
        <p:nvSpPr>
          <p:cNvPr id="6" name="Rectangle: Rounded Corners 10">
            <a:extLst>
              <a:ext uri="{FF2B5EF4-FFF2-40B4-BE49-F238E27FC236}">
                <a16:creationId xmlns:a16="http://schemas.microsoft.com/office/drawing/2014/main" id="{46C57131-53A7-4C1A-BEA8-25F06A06A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57029" y="3234910"/>
            <a:ext cx="5974441" cy="567055"/>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459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057F00F-EE59-7B8B-02DA-A2A18EB4B2F3}"/>
              </a:ext>
            </a:extLst>
          </p:cNvPr>
          <p:cNvSpPr>
            <a:spLocks noGrp="1"/>
          </p:cNvSpPr>
          <p:nvPr>
            <p:ph idx="1"/>
          </p:nvPr>
        </p:nvSpPr>
        <p:spPr>
          <a:xfrm>
            <a:off x="954942" y="747043"/>
            <a:ext cx="8477858" cy="4464495"/>
          </a:xfrm>
        </p:spPr>
        <p:txBody>
          <a:bodyPr anchor="ctr">
            <a:normAutofit/>
          </a:bodyPr>
          <a:lstStyle/>
          <a:p>
            <a:pPr>
              <a:lnSpc>
                <a:spcPct val="90000"/>
              </a:lnSpc>
            </a:pPr>
            <a:r>
              <a:rPr lang="el-GR" sz="1400" dirty="0">
                <a:solidFill>
                  <a:schemeClr val="tx1"/>
                </a:solidFill>
              </a:rPr>
              <a:t>Στα μέσα του 18</a:t>
            </a:r>
            <a:r>
              <a:rPr lang="el-GR" sz="1400" baseline="30000" dirty="0">
                <a:solidFill>
                  <a:schemeClr val="tx1"/>
                </a:solidFill>
              </a:rPr>
              <a:t>ου</a:t>
            </a:r>
            <a:r>
              <a:rPr lang="el-GR" sz="1400" dirty="0">
                <a:solidFill>
                  <a:schemeClr val="tx1"/>
                </a:solidFill>
              </a:rPr>
              <a:t> αιώνα η Γαλλία βρισκόταν σε μια περίοδο κρίσης και ανισότητας.</a:t>
            </a:r>
          </a:p>
          <a:p>
            <a:pPr marL="0" indent="0">
              <a:lnSpc>
                <a:spcPct val="90000"/>
              </a:lnSpc>
            </a:pPr>
            <a:r>
              <a:rPr lang="el-GR" sz="1400" dirty="0">
                <a:solidFill>
                  <a:schemeClr val="tx1"/>
                </a:solidFill>
              </a:rPr>
              <a:t>Η αποτελεσματικότητα των </a:t>
            </a:r>
            <a:r>
              <a:rPr lang="el-GR" sz="1400" dirty="0" err="1">
                <a:solidFill>
                  <a:schemeClr val="tx1"/>
                </a:solidFill>
              </a:rPr>
              <a:t>μερκαντιλιστικών</a:t>
            </a:r>
            <a:r>
              <a:rPr lang="el-GR" sz="1400" dirty="0">
                <a:solidFill>
                  <a:schemeClr val="tx1"/>
                </a:solidFill>
              </a:rPr>
              <a:t> πολιτικών του </a:t>
            </a:r>
            <a:r>
              <a:rPr lang="en-US" sz="1400" dirty="0">
                <a:solidFill>
                  <a:schemeClr val="tx1"/>
                </a:solidFill>
              </a:rPr>
              <a:t>Colbert </a:t>
            </a:r>
            <a:r>
              <a:rPr lang="el-GR" sz="1400" dirty="0">
                <a:solidFill>
                  <a:schemeClr val="tx1"/>
                </a:solidFill>
              </a:rPr>
              <a:t>(1661-1692) είχαν καταρρεύσει. Πρώτα κατέρρευσε το χρηματοπιστωτικό σύστημα με την «φούσκα του Μισισιπή» </a:t>
            </a:r>
            <a:r>
              <a:rPr lang="en-US" sz="1400" dirty="0">
                <a:solidFill>
                  <a:schemeClr val="tx1"/>
                </a:solidFill>
              </a:rPr>
              <a:t>(1718-1720</a:t>
            </a:r>
            <a:r>
              <a:rPr lang="el-GR" sz="1400" dirty="0">
                <a:solidFill>
                  <a:schemeClr val="tx1"/>
                </a:solidFill>
              </a:rPr>
              <a:t> </a:t>
            </a:r>
            <a:r>
              <a:rPr lang="en-US" sz="1400" dirty="0">
                <a:solidFill>
                  <a:schemeClr val="tx1"/>
                </a:solidFill>
              </a:rPr>
              <a:t>https://www.youtube.com/watch?v=diEVmQZ1QfM) </a:t>
            </a:r>
            <a:r>
              <a:rPr lang="el-GR" sz="1400" dirty="0">
                <a:solidFill>
                  <a:schemeClr val="tx1"/>
                </a:solidFill>
              </a:rPr>
              <a:t>και κατόπιν ήρθε η καθίζηση στη βιομηχανία και το εμπόριο. Οι πολιτικές προστατευτισμού για τη βιομηχανία ειδών πολυτελείας και τα εμπορικά προνόμια με κρατική κάλυψη είχαν χάσει την αποτελεσματικότητά τους.</a:t>
            </a:r>
          </a:p>
          <a:p>
            <a:pPr marL="0" indent="0">
              <a:lnSpc>
                <a:spcPct val="90000"/>
              </a:lnSpc>
            </a:pPr>
            <a:r>
              <a:rPr lang="el-GR" sz="1400" dirty="0">
                <a:solidFill>
                  <a:schemeClr val="tx1"/>
                </a:solidFill>
              </a:rPr>
              <a:t>Η ραχοκοκαλιά της χώρας η αγροτιά υπέφερε από την αριστοκρατία και τους φόρους. Η δυσαρέσκεια περίσσευε αφού η χώρα ήταν φτωχότερη και ποιο άνιση από την Αγγλία (</a:t>
            </a:r>
            <a:r>
              <a:rPr lang="en-US" sz="1400" dirty="0">
                <a:solidFill>
                  <a:schemeClr val="tx1"/>
                </a:solidFill>
              </a:rPr>
              <a:t>Milanovic 2023)</a:t>
            </a:r>
            <a:r>
              <a:rPr lang="el-GR" sz="1400" dirty="0">
                <a:solidFill>
                  <a:schemeClr val="tx1"/>
                </a:solidFill>
              </a:rPr>
              <a:t>.</a:t>
            </a:r>
          </a:p>
          <a:p>
            <a:pPr marL="0" indent="0">
              <a:lnSpc>
                <a:spcPct val="90000"/>
              </a:lnSpc>
            </a:pPr>
            <a:r>
              <a:rPr lang="el-GR" sz="1400" dirty="0">
                <a:solidFill>
                  <a:schemeClr val="tx1"/>
                </a:solidFill>
              </a:rPr>
              <a:t>Στην ουσία η χώρα είχε εισέλθει στη πορεία που θα οδηγούσε στη Μεγάλη Επανάσταση (1789).</a:t>
            </a:r>
            <a:endParaRPr lang="en-US" sz="1400" dirty="0">
              <a:solidFill>
                <a:schemeClr val="tx1"/>
              </a:solidFill>
            </a:endParaRPr>
          </a:p>
          <a:p>
            <a:pPr marL="0" indent="0">
              <a:lnSpc>
                <a:spcPct val="90000"/>
              </a:lnSpc>
            </a:pPr>
            <a:r>
              <a:rPr lang="el-GR" sz="1400" dirty="0">
                <a:solidFill>
                  <a:schemeClr val="tx1"/>
                </a:solidFill>
              </a:rPr>
              <a:t>Σε αυτές τις συνθήκες ξεπήδησε ένα νέο ρεύμα οικονομικής σκέψης – οι «Φυσιοκράτες» - που επιδίωκε να μεταρρυθμίσει το απολυταρχικό καθεστώς και να το καταστήσει βιώσιμο. </a:t>
            </a:r>
          </a:p>
          <a:p>
            <a:pPr marL="0" indent="0">
              <a:lnSpc>
                <a:spcPct val="90000"/>
              </a:lnSpc>
            </a:pPr>
            <a:r>
              <a:rPr lang="el-GR" sz="1400" dirty="0">
                <a:solidFill>
                  <a:schemeClr val="tx1"/>
                </a:solidFill>
              </a:rPr>
              <a:t>Το οικονομικό τους πρόγραμμα επικεντρωνόταν τον </a:t>
            </a:r>
            <a:r>
              <a:rPr lang="el-GR" sz="1400" dirty="0" err="1">
                <a:solidFill>
                  <a:schemeClr val="tx1"/>
                </a:solidFill>
              </a:rPr>
              <a:t>εξορθολογισμό</a:t>
            </a:r>
            <a:r>
              <a:rPr lang="el-GR" sz="1400" dirty="0">
                <a:solidFill>
                  <a:schemeClr val="tx1"/>
                </a:solidFill>
              </a:rPr>
              <a:t> της αγροτικής παραγωγής κατά τα «Αγγλικά Πρότυπα», την απελευθέρωση του εμπορίου και των τιμών των αγροτικών προϊόντων, την απαλλαγή της αγροτιάς από τους φόρους και τη μετακύλιση των φόρων στην πρόσοδο που κατέβαλαν οι αγρότες στην αριστοκρατία.  </a:t>
            </a:r>
          </a:p>
          <a:p>
            <a:pPr marL="0" indent="0">
              <a:lnSpc>
                <a:spcPct val="90000"/>
              </a:lnSpc>
            </a:pPr>
            <a:r>
              <a:rPr lang="el-GR" sz="1400" dirty="0">
                <a:solidFill>
                  <a:schemeClr val="tx1"/>
                </a:solidFill>
              </a:rPr>
              <a:t>Κοντολογίς, ονειρεύονταν μια αγροτική Γαλλία που θα εξήγαγε αγροτικά προϊόντα και θα εισήγαγε φθηνά βιομηχανικά προϊόντα. Βέβαια η αγροτική παραγωγή που είχαν στο νου τους ήταν καπιταλιστική παραγωγή αφού εισηγούνταν τη συγκέντρωση των γαιών και τη μετατροπή των μικροπαραγωγών σε εργάτες γης.      </a:t>
            </a:r>
          </a:p>
          <a:p>
            <a:pPr marL="0" indent="0">
              <a:lnSpc>
                <a:spcPct val="90000"/>
              </a:lnSpc>
              <a:buNone/>
            </a:pPr>
            <a:endParaRPr lang="el-GR" sz="1400" dirty="0">
              <a:solidFill>
                <a:schemeClr val="tx1"/>
              </a:solidFill>
            </a:endParaRPr>
          </a:p>
          <a:p>
            <a:pPr>
              <a:lnSpc>
                <a:spcPct val="90000"/>
              </a:lnSpc>
            </a:pPr>
            <a:endParaRPr lang="el-GR" sz="900" dirty="0">
              <a:solidFill>
                <a:schemeClr val="tx1"/>
              </a:solidFill>
            </a:endParaRPr>
          </a:p>
        </p:txBody>
      </p:sp>
    </p:spTree>
    <p:extLst>
      <p:ext uri="{BB962C8B-B14F-4D97-AF65-F5344CB8AC3E}">
        <p14:creationId xmlns:p14="http://schemas.microsoft.com/office/powerpoint/2010/main" val="3881192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359CD6A-CC88-CC2E-62D6-90F18A694AD9}"/>
              </a:ext>
            </a:extLst>
          </p:cNvPr>
          <p:cNvSpPr>
            <a:spLocks noGrp="1"/>
          </p:cNvSpPr>
          <p:nvPr>
            <p:ph idx="1"/>
          </p:nvPr>
        </p:nvSpPr>
        <p:spPr>
          <a:xfrm>
            <a:off x="503808" y="531020"/>
            <a:ext cx="4536503" cy="4488704"/>
          </a:xfrm>
        </p:spPr>
        <p:txBody>
          <a:bodyPr anchor="t">
            <a:normAutofit/>
          </a:bodyPr>
          <a:lstStyle/>
          <a:p>
            <a:pPr marL="0" indent="0" algn="just"/>
            <a:r>
              <a:rPr lang="el-GR" sz="1600" dirty="0"/>
              <a:t>Ήταν το μοναδικό σχήμα οικονομικής οργάνωσης που συμβιβαζόταν με το πολιτικό τους όραμα. Μια «φωτισμένη μοναρχία» σε συμμαχία με καπιταλιστές αγρότες και εργάτες γης απέναντι σε μια αδύναμη αριστοκρατία και την αστική τάξη των πόλεων.</a:t>
            </a:r>
          </a:p>
          <a:p>
            <a:pPr marL="0" indent="0" algn="just"/>
            <a:r>
              <a:rPr lang="el-GR" sz="1600" dirty="0"/>
              <a:t>Το ενδιαφέρον είναι ότι οι Φυσιοκράτες επιχείρησαν την θεμελίωση του προγράμματός τους με όρους πολιτικής οικονομίας και οικονομικής θεωρίας ίσως για πρώτη φορά στην ιστορία. </a:t>
            </a:r>
          </a:p>
          <a:p>
            <a:pPr marL="0" indent="0"/>
            <a:r>
              <a:rPr lang="el-GR" sz="1600" dirty="0"/>
              <a:t>Η θεωρία τους ξεκινάει φυσικά με τον ορισμό των κοινωνικών τάξεων Βλ. Πίνακα στα δεξιά</a:t>
            </a:r>
          </a:p>
          <a:p>
            <a:pPr marL="0" indent="0"/>
            <a:r>
              <a:rPr lang="el-GR" sz="1600" dirty="0"/>
              <a:t>Σημ. οι </a:t>
            </a:r>
            <a:r>
              <a:rPr lang="en-US" sz="1600" dirty="0"/>
              <a:t>“Proprietors” </a:t>
            </a:r>
            <a:r>
              <a:rPr lang="el-GR" sz="1600" dirty="0"/>
              <a:t>είναι οι ιδιοκτήτες γης από κληρονομιά ή από αγορά:</a:t>
            </a:r>
          </a:p>
        </p:txBody>
      </p:sp>
      <p:graphicFrame>
        <p:nvGraphicFramePr>
          <p:cNvPr id="8" name="Πίνακας 7">
            <a:extLst>
              <a:ext uri="{FF2B5EF4-FFF2-40B4-BE49-F238E27FC236}">
                <a16:creationId xmlns:a16="http://schemas.microsoft.com/office/drawing/2014/main" id="{0B96D02C-1DD5-BC43-71BC-0DD8C1748A48}"/>
              </a:ext>
            </a:extLst>
          </p:cNvPr>
          <p:cNvGraphicFramePr>
            <a:graphicFrameLocks noGrp="1"/>
          </p:cNvGraphicFramePr>
          <p:nvPr>
            <p:extLst>
              <p:ext uri="{D42A27DB-BD31-4B8C-83A1-F6EECF244321}">
                <p14:modId xmlns:p14="http://schemas.microsoft.com/office/powerpoint/2010/main" val="1540079696"/>
              </p:ext>
            </p:extLst>
          </p:nvPr>
        </p:nvGraphicFramePr>
        <p:xfrm>
          <a:off x="5794390" y="947818"/>
          <a:ext cx="3533398" cy="3774916"/>
        </p:xfrm>
        <a:graphic>
          <a:graphicData uri="http://schemas.openxmlformats.org/drawingml/2006/table">
            <a:tbl>
              <a:tblPr firstRow="1" bandRow="1">
                <a:noFill/>
                <a:tableStyleId>{5C22544A-7EE6-4342-B048-85BDC9FD1C3A}</a:tableStyleId>
              </a:tblPr>
              <a:tblGrid>
                <a:gridCol w="1754869">
                  <a:extLst>
                    <a:ext uri="{9D8B030D-6E8A-4147-A177-3AD203B41FA5}">
                      <a16:colId xmlns:a16="http://schemas.microsoft.com/office/drawing/2014/main" val="2069784113"/>
                    </a:ext>
                  </a:extLst>
                </a:gridCol>
                <a:gridCol w="1778529">
                  <a:extLst>
                    <a:ext uri="{9D8B030D-6E8A-4147-A177-3AD203B41FA5}">
                      <a16:colId xmlns:a16="http://schemas.microsoft.com/office/drawing/2014/main" val="800986602"/>
                    </a:ext>
                  </a:extLst>
                </a:gridCol>
              </a:tblGrid>
              <a:tr h="7456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cap="all" spc="150">
                          <a:solidFill>
                            <a:schemeClr val="lt1"/>
                          </a:solidFill>
                        </a:rPr>
                        <a:t>According to Quesnay</a:t>
                      </a:r>
                    </a:p>
                  </a:txBody>
                  <a:tcPr marL="124724" marR="124724" marT="124724" marB="124724">
                    <a:lnL w="12700" cmpd="sng">
                      <a:noFill/>
                    </a:lnL>
                    <a:lnR w="12700" cmpd="sng">
                      <a:noFill/>
                    </a:lnR>
                    <a:lnT w="12700" cmpd="sng">
                      <a:noFill/>
                    </a:lnT>
                    <a:lnB w="38100" cmpd="sng">
                      <a:noFill/>
                    </a:lnB>
                    <a:solidFill>
                      <a:srgbClr val="50535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0" cap="all" spc="150">
                          <a:solidFill>
                            <a:schemeClr val="lt1"/>
                          </a:solidFill>
                        </a:rPr>
                        <a:t>According to Turgot</a:t>
                      </a:r>
                    </a:p>
                  </a:txBody>
                  <a:tcPr marL="124724" marR="124724" marT="124724" marB="124724">
                    <a:lnL w="12700" cmpd="sng">
                      <a:noFill/>
                    </a:lnL>
                    <a:lnR w="12700" cmpd="sng">
                      <a:noFill/>
                    </a:lnR>
                    <a:lnT w="12700" cmpd="sng">
                      <a:noFill/>
                    </a:lnT>
                    <a:lnB w="38100" cmpd="sng">
                      <a:noFill/>
                    </a:lnB>
                    <a:solidFill>
                      <a:srgbClr val="505356"/>
                    </a:solidFill>
                  </a:tcPr>
                </a:tc>
                <a:extLst>
                  <a:ext uri="{0D108BD9-81ED-4DB2-BD59-A6C34878D82A}">
                    <a16:rowId xmlns:a16="http://schemas.microsoft.com/office/drawing/2014/main" val="222417181"/>
                  </a:ext>
                </a:extLst>
              </a:tr>
              <a:tr h="640800">
                <a:tc>
                  <a:txBody>
                    <a:bodyPr/>
                    <a:lstStyle/>
                    <a:p>
                      <a:r>
                        <a:rPr lang="en-US" sz="1100" cap="none" spc="0">
                          <a:solidFill>
                            <a:schemeClr val="tx1"/>
                          </a:solidFill>
                        </a:rPr>
                        <a:t>1. The Class of Proprietors</a:t>
                      </a:r>
                      <a:endParaRPr lang="el-GR" sz="1100" cap="none" spc="0">
                        <a:solidFill>
                          <a:schemeClr val="tx1"/>
                        </a:solidFill>
                      </a:endParaRPr>
                    </a:p>
                  </a:txBody>
                  <a:tcPr marL="124724" marR="124724" marT="124724" marB="124724">
                    <a:lnL w="12700" cmpd="sng">
                      <a:noFill/>
                      <a:prstDash val="solid"/>
                    </a:lnL>
                    <a:lnR w="12700" cmpd="sng">
                      <a:noFill/>
                      <a:prstDash val="solid"/>
                    </a:lnR>
                    <a:lnT w="38100" cmpd="sng">
                      <a:noFill/>
                    </a:lnT>
                    <a:lnB w="12700" cmpd="sng">
                      <a:noFill/>
                      <a:prstDash val="solid"/>
                    </a:lnB>
                    <a:noFill/>
                  </a:tcPr>
                </a:tc>
                <a:tc>
                  <a:txBody>
                    <a:bodyPr/>
                    <a:lstStyle/>
                    <a:p>
                      <a:r>
                        <a:rPr lang="en-US" sz="1100" cap="none" spc="0">
                          <a:solidFill>
                            <a:schemeClr val="tx1"/>
                          </a:solidFill>
                        </a:rPr>
                        <a:t>1. The Class of Proprietors</a:t>
                      </a:r>
                      <a:endParaRPr lang="el-GR" sz="1100" cap="none" spc="0">
                        <a:solidFill>
                          <a:schemeClr val="tx1"/>
                        </a:solidFill>
                      </a:endParaRPr>
                    </a:p>
                  </a:txBody>
                  <a:tcPr marL="124724" marR="124724" marT="124724" marB="124724">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2985803493"/>
                  </a:ext>
                </a:extLst>
              </a:tr>
              <a:tr h="640800">
                <a:tc>
                  <a:txBody>
                    <a:bodyPr/>
                    <a:lstStyle/>
                    <a:p>
                      <a:r>
                        <a:rPr lang="en-US" sz="1100" cap="none" spc="0">
                          <a:solidFill>
                            <a:schemeClr val="tx1"/>
                          </a:solidFill>
                        </a:rPr>
                        <a:t>2. Productive Class (Cultivators)</a:t>
                      </a:r>
                      <a:endParaRPr lang="el-GR" sz="1100" cap="none" spc="0">
                        <a:solidFill>
                          <a:schemeClr val="tx1"/>
                        </a:solidFill>
                      </a:endParaRPr>
                    </a:p>
                  </a:txBody>
                  <a:tcPr marL="124724" marR="124724" marT="124724" marB="124724">
                    <a:lnL w="12700" cmpd="sng">
                      <a:noFill/>
                      <a:prstDash val="solid"/>
                    </a:lnL>
                    <a:lnR w="12700" cmpd="sng">
                      <a:noFill/>
                      <a:prstDash val="solid"/>
                    </a:lnR>
                    <a:lnT w="12700" cmpd="sng">
                      <a:noFill/>
                      <a:prstDash val="solid"/>
                    </a:lnT>
                    <a:lnB w="12700" cmpd="sng">
                      <a:noFill/>
                      <a:prstDash val="solid"/>
                    </a:lnB>
                    <a:solidFill>
                      <a:srgbClr val="000000">
                        <a:alpha val="7843"/>
                      </a:srgbClr>
                    </a:solidFill>
                  </a:tcPr>
                </a:tc>
                <a:tc>
                  <a:txBody>
                    <a:bodyPr/>
                    <a:lstStyle/>
                    <a:p>
                      <a:r>
                        <a:rPr lang="en-US" sz="1100" cap="none" spc="0">
                          <a:solidFill>
                            <a:schemeClr val="tx1"/>
                          </a:solidFill>
                        </a:rPr>
                        <a:t>2. Capitalist Farmers</a:t>
                      </a:r>
                      <a:endParaRPr lang="el-GR" sz="1100" cap="none" spc="0">
                        <a:solidFill>
                          <a:schemeClr val="tx1"/>
                        </a:solidFill>
                      </a:endParaRPr>
                    </a:p>
                  </a:txBody>
                  <a:tcPr marL="124724" marR="124724" marT="124724" marB="124724">
                    <a:lnL w="12700" cmpd="sng">
                      <a:noFill/>
                      <a:prstDash val="solid"/>
                    </a:lnL>
                    <a:lnR w="12700" cmpd="sng">
                      <a:noFill/>
                      <a:prstDash val="solid"/>
                    </a:lnR>
                    <a:lnT w="12700" cmpd="sng">
                      <a:noFill/>
                      <a:prstDash val="solid"/>
                    </a:lnT>
                    <a:lnB w="12700" cmpd="sng">
                      <a:noFill/>
                      <a:prstDash val="solid"/>
                    </a:lnB>
                    <a:solidFill>
                      <a:srgbClr val="000000">
                        <a:alpha val="7843"/>
                      </a:srgbClr>
                    </a:solidFill>
                  </a:tcPr>
                </a:tc>
                <a:extLst>
                  <a:ext uri="{0D108BD9-81ED-4DB2-BD59-A6C34878D82A}">
                    <a16:rowId xmlns:a16="http://schemas.microsoft.com/office/drawing/2014/main" val="132530966"/>
                  </a:ext>
                </a:extLst>
              </a:tr>
              <a:tr h="8155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cap="none" spc="0">
                          <a:solidFill>
                            <a:schemeClr val="tx1"/>
                          </a:solidFill>
                        </a:rPr>
                        <a:t>3. The Sterile Class (Commercial and Industrial)</a:t>
                      </a:r>
                      <a:endParaRPr lang="el-GR" sz="1100" cap="none" spc="0">
                        <a:solidFill>
                          <a:schemeClr val="tx1"/>
                        </a:solidFill>
                      </a:endParaRPr>
                    </a:p>
                  </a:txBody>
                  <a:tcPr marL="124724" marR="124724" marT="124724" marB="124724">
                    <a:lnL w="12700" cmpd="sng">
                      <a:noFill/>
                      <a:prstDash val="solid"/>
                    </a:lnL>
                    <a:lnR w="12700" cmpd="sng">
                      <a:noFill/>
                      <a:prstDash val="solid"/>
                    </a:lnR>
                    <a:lnT w="12700" cmpd="sng">
                      <a:noFill/>
                      <a:prstDash val="solid"/>
                    </a:lnT>
                    <a:lnB w="12700" cmpd="sng">
                      <a:noFill/>
                      <a:prstDash val="solid"/>
                    </a:lnB>
                    <a:noFill/>
                  </a:tcPr>
                </a:tc>
                <a:tc>
                  <a:txBody>
                    <a:bodyPr/>
                    <a:lstStyle/>
                    <a:p>
                      <a:r>
                        <a:rPr lang="en-US" sz="1100" cap="none" spc="0">
                          <a:solidFill>
                            <a:schemeClr val="tx1"/>
                          </a:solidFill>
                        </a:rPr>
                        <a:t>3. Agricultural Workmen </a:t>
                      </a:r>
                      <a:endParaRPr lang="el-GR" sz="1100" cap="none" spc="0">
                        <a:solidFill>
                          <a:schemeClr val="tx1"/>
                        </a:solidFill>
                      </a:endParaRPr>
                    </a:p>
                  </a:txBody>
                  <a:tcPr marL="124724" marR="124724" marT="124724" marB="124724">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495245403"/>
                  </a:ext>
                </a:extLst>
              </a:tr>
              <a:tr h="466090">
                <a:tc>
                  <a:txBody>
                    <a:bodyPr/>
                    <a:lstStyle/>
                    <a:p>
                      <a:endParaRPr lang="el-GR" sz="1100" cap="none" spc="0">
                        <a:solidFill>
                          <a:schemeClr val="tx1"/>
                        </a:solidFill>
                      </a:endParaRPr>
                    </a:p>
                  </a:txBody>
                  <a:tcPr marL="124724" marR="124724" marT="124724" marB="124724">
                    <a:lnL w="12700" cmpd="sng">
                      <a:noFill/>
                      <a:prstDash val="solid"/>
                    </a:lnL>
                    <a:lnR w="12700" cmpd="sng">
                      <a:noFill/>
                      <a:prstDash val="solid"/>
                    </a:lnR>
                    <a:lnT w="12700" cmpd="sng">
                      <a:noFill/>
                      <a:prstDash val="solid"/>
                    </a:lnT>
                    <a:lnB w="12700" cmpd="sng">
                      <a:noFill/>
                      <a:prstDash val="solid"/>
                    </a:lnB>
                    <a:solidFill>
                      <a:srgbClr val="000000">
                        <a:alpha val="7843"/>
                      </a:srgbClr>
                    </a:solidFill>
                  </a:tcPr>
                </a:tc>
                <a:tc>
                  <a:txBody>
                    <a:bodyPr/>
                    <a:lstStyle/>
                    <a:p>
                      <a:r>
                        <a:rPr lang="en-US" sz="1100" cap="none" spc="0">
                          <a:solidFill>
                            <a:schemeClr val="tx1"/>
                          </a:solidFill>
                        </a:rPr>
                        <a:t>4. Industrial Capitalists</a:t>
                      </a:r>
                      <a:endParaRPr lang="el-GR" sz="1100" cap="none" spc="0">
                        <a:solidFill>
                          <a:schemeClr val="tx1"/>
                        </a:solidFill>
                      </a:endParaRPr>
                    </a:p>
                  </a:txBody>
                  <a:tcPr marL="124724" marR="124724" marT="124724" marB="124724">
                    <a:lnL w="12700" cmpd="sng">
                      <a:noFill/>
                      <a:prstDash val="solid"/>
                    </a:lnL>
                    <a:lnR w="12700" cmpd="sng">
                      <a:noFill/>
                      <a:prstDash val="solid"/>
                    </a:lnR>
                    <a:lnT w="12700" cmpd="sng">
                      <a:noFill/>
                      <a:prstDash val="solid"/>
                    </a:lnT>
                    <a:lnB w="12700" cmpd="sng">
                      <a:noFill/>
                      <a:prstDash val="solid"/>
                    </a:lnB>
                    <a:solidFill>
                      <a:srgbClr val="000000">
                        <a:alpha val="7843"/>
                      </a:srgbClr>
                    </a:solidFill>
                  </a:tcPr>
                </a:tc>
                <a:extLst>
                  <a:ext uri="{0D108BD9-81ED-4DB2-BD59-A6C34878D82A}">
                    <a16:rowId xmlns:a16="http://schemas.microsoft.com/office/drawing/2014/main" val="3892268651"/>
                  </a:ext>
                </a:extLst>
              </a:tr>
              <a:tr h="466090">
                <a:tc>
                  <a:txBody>
                    <a:bodyPr/>
                    <a:lstStyle/>
                    <a:p>
                      <a:endParaRPr lang="el-GR" sz="1100" cap="none" spc="0">
                        <a:solidFill>
                          <a:schemeClr val="tx1"/>
                        </a:solidFill>
                      </a:endParaRPr>
                    </a:p>
                  </a:txBody>
                  <a:tcPr marL="124724" marR="124724" marT="124724" marB="124724">
                    <a:lnL w="12700" cmpd="sng">
                      <a:noFill/>
                      <a:prstDash val="solid"/>
                    </a:lnL>
                    <a:lnR w="12700" cmpd="sng">
                      <a:noFill/>
                      <a:prstDash val="solid"/>
                    </a:lnR>
                    <a:lnT w="12700" cmpd="sng">
                      <a:noFill/>
                      <a:prstDash val="solid"/>
                    </a:lnT>
                    <a:lnB w="12700" cmpd="sng">
                      <a:noFill/>
                      <a:prstDash val="solid"/>
                    </a:lnB>
                    <a:noFill/>
                  </a:tcPr>
                </a:tc>
                <a:tc>
                  <a:txBody>
                    <a:bodyPr/>
                    <a:lstStyle/>
                    <a:p>
                      <a:r>
                        <a:rPr lang="el-GR" sz="1100" cap="none" spc="0">
                          <a:solidFill>
                            <a:schemeClr val="tx1"/>
                          </a:solidFill>
                        </a:rPr>
                        <a:t>5. </a:t>
                      </a:r>
                      <a:r>
                        <a:rPr lang="en-US" sz="1100" cap="none" spc="0">
                          <a:solidFill>
                            <a:schemeClr val="tx1"/>
                          </a:solidFill>
                        </a:rPr>
                        <a:t>Industrial Workmen</a:t>
                      </a:r>
                      <a:endParaRPr lang="el-GR" sz="1100" cap="none" spc="0">
                        <a:solidFill>
                          <a:schemeClr val="tx1"/>
                        </a:solidFill>
                      </a:endParaRPr>
                    </a:p>
                  </a:txBody>
                  <a:tcPr marL="124724" marR="124724" marT="124724" marB="124724">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015291247"/>
                  </a:ext>
                </a:extLst>
              </a:tr>
            </a:tbl>
          </a:graphicData>
        </a:graphic>
      </p:graphicFrame>
    </p:spTree>
    <p:extLst>
      <p:ext uri="{BB962C8B-B14F-4D97-AF65-F5344CB8AC3E}">
        <p14:creationId xmlns:p14="http://schemas.microsoft.com/office/powerpoint/2010/main" val="2736077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82F15A73-4B56-81C5-152C-BAE0B79E261C}"/>
              </a:ext>
            </a:extLst>
          </p:cNvPr>
          <p:cNvSpPr>
            <a:spLocks noGrp="1"/>
          </p:cNvSpPr>
          <p:nvPr>
            <p:ph idx="1"/>
          </p:nvPr>
        </p:nvSpPr>
        <p:spPr>
          <a:xfrm>
            <a:off x="954942" y="531020"/>
            <a:ext cx="8549866" cy="4272876"/>
          </a:xfrm>
        </p:spPr>
        <p:txBody>
          <a:bodyPr anchor="ctr">
            <a:normAutofit/>
          </a:bodyPr>
          <a:lstStyle/>
          <a:p>
            <a:pPr marL="0" indent="0">
              <a:lnSpc>
                <a:spcPct val="90000"/>
              </a:lnSpc>
            </a:pPr>
            <a:r>
              <a:rPr lang="el-GR" sz="1200" dirty="0">
                <a:solidFill>
                  <a:schemeClr val="tx1"/>
                </a:solidFill>
              </a:rPr>
              <a:t>Ο διαχωρισμός των κοινωνικών τάξεων φέρνει και την κατηγοριοποίηση των εισοδημάτων. Σε αυτήν κεντρικό ρόλο παίζει το «καθαρό προϊόν» (</a:t>
            </a:r>
            <a:r>
              <a:rPr lang="en-US" sz="1200" dirty="0">
                <a:solidFill>
                  <a:schemeClr val="tx1"/>
                </a:solidFill>
              </a:rPr>
              <a:t>Net Product </a:t>
            </a:r>
            <a:r>
              <a:rPr lang="el-GR" sz="1200" dirty="0">
                <a:solidFill>
                  <a:schemeClr val="tx1"/>
                </a:solidFill>
              </a:rPr>
              <a:t>ή </a:t>
            </a:r>
            <a:r>
              <a:rPr lang="en-US" sz="1200" dirty="0" err="1">
                <a:solidFill>
                  <a:schemeClr val="tx1"/>
                </a:solidFill>
              </a:rPr>
              <a:t>Produit</a:t>
            </a:r>
            <a:r>
              <a:rPr lang="en-US" sz="1200" dirty="0">
                <a:solidFill>
                  <a:schemeClr val="tx1"/>
                </a:solidFill>
              </a:rPr>
              <a:t> Net). </a:t>
            </a:r>
            <a:r>
              <a:rPr lang="el-GR" sz="1200" dirty="0">
                <a:solidFill>
                  <a:schemeClr val="tx1"/>
                </a:solidFill>
              </a:rPr>
              <a:t>Δηλαδή η πρόσοδος που οι αγρότες πληρώνουν στον ιδιοκτήτη της γης αφού αφαιρεθεί το κόστος παραγωγής και το εισόδημα του αγρότη.</a:t>
            </a:r>
          </a:p>
          <a:p>
            <a:pPr marL="0" indent="0">
              <a:lnSpc>
                <a:spcPct val="90000"/>
              </a:lnSpc>
            </a:pPr>
            <a:r>
              <a:rPr lang="el-GR" sz="1200" dirty="0">
                <a:solidFill>
                  <a:schemeClr val="tx1"/>
                </a:solidFill>
              </a:rPr>
              <a:t>Το τελευταίο σημαίνει ότι ο αγρότης νοικιάζει τη γη από το γαιοκτήμονα και την καλλιεργεί με δικό του κεφάλαιο. Το εισόδημά του είναι συνδυασμός μισθού και μιας απόδοσης 10% επί του σταθερού κεφαλαίου (ο διαχωρισμός σταθερού και </a:t>
            </a:r>
            <a:r>
              <a:rPr lang="el-GR" sz="1200" dirty="0" err="1">
                <a:solidFill>
                  <a:schemeClr val="tx1"/>
                </a:solidFill>
              </a:rPr>
              <a:t>κυκλοφορούντος</a:t>
            </a:r>
            <a:r>
              <a:rPr lang="el-GR" sz="1200" dirty="0">
                <a:solidFill>
                  <a:schemeClr val="tx1"/>
                </a:solidFill>
              </a:rPr>
              <a:t> κεφαλαίου είναι μια ακόμη καινοτομία των φυσιοκρατών). </a:t>
            </a:r>
          </a:p>
          <a:p>
            <a:pPr marL="0" indent="0">
              <a:lnSpc>
                <a:spcPct val="90000"/>
              </a:lnSpc>
            </a:pPr>
            <a:r>
              <a:rPr lang="el-GR" sz="1200" dirty="0">
                <a:solidFill>
                  <a:schemeClr val="tx1"/>
                </a:solidFill>
              </a:rPr>
              <a:t>Εδώ βρίσκεται και η βασική αδυναμία του σχήματος που είναι η υποτίμηση της κατηγορίας του κέρδους. Τα κέρδη δεν θεωρούνται οικονομικό πλεόνασμα στην ουσία απουσιάζουν από την ανάλυση.</a:t>
            </a:r>
          </a:p>
          <a:p>
            <a:pPr marL="0" indent="0">
              <a:lnSpc>
                <a:spcPct val="90000"/>
              </a:lnSpc>
            </a:pPr>
            <a:r>
              <a:rPr lang="el-GR" sz="1200" dirty="0">
                <a:solidFill>
                  <a:schemeClr val="tx1"/>
                </a:solidFill>
              </a:rPr>
              <a:t>Το μοναδικό πλεόνασμα της παραγωγικής διαδικασίας είναι η πρόσοδος – το </a:t>
            </a:r>
            <a:r>
              <a:rPr lang="en-US" sz="1200" dirty="0" err="1">
                <a:solidFill>
                  <a:schemeClr val="tx1"/>
                </a:solidFill>
              </a:rPr>
              <a:t>Produit</a:t>
            </a:r>
            <a:r>
              <a:rPr lang="en-US" sz="1200" dirty="0">
                <a:solidFill>
                  <a:schemeClr val="tx1"/>
                </a:solidFill>
              </a:rPr>
              <a:t> Net.</a:t>
            </a:r>
            <a:r>
              <a:rPr lang="el-GR" sz="1200" dirty="0">
                <a:solidFill>
                  <a:schemeClr val="tx1"/>
                </a:solidFill>
              </a:rPr>
              <a:t> Ως εκ τούτου η καλλιέργεια της γης θεωρείται η μοναδική παραγωγική δραστηριότητα</a:t>
            </a:r>
            <a:r>
              <a:rPr lang="en-US" sz="1200" dirty="0">
                <a:solidFill>
                  <a:schemeClr val="tx1"/>
                </a:solidFill>
              </a:rPr>
              <a:t> </a:t>
            </a:r>
            <a:r>
              <a:rPr lang="el-GR" sz="1200" dirty="0">
                <a:solidFill>
                  <a:schemeClr val="tx1"/>
                </a:solidFill>
              </a:rPr>
              <a:t>αφού κερδίζει τόσα όσα χρειάζονται για να καλύψει το κόστος παραγωγής και να δώσει και την πρόσοδο στον γαιοκτήμονα. Οι υπόλοιποι απλά καταναλώνουν αυτό το πλεόνασμα.  </a:t>
            </a:r>
          </a:p>
        </p:txBody>
      </p:sp>
    </p:spTree>
    <p:extLst>
      <p:ext uri="{BB962C8B-B14F-4D97-AF65-F5344CB8AC3E}">
        <p14:creationId xmlns:p14="http://schemas.microsoft.com/office/powerpoint/2010/main" val="2277594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8805B1D8-B305-0093-0DF8-80E5F17AC6DD}"/>
              </a:ext>
            </a:extLst>
          </p:cNvPr>
          <p:cNvSpPr>
            <a:spLocks noGrp="1"/>
          </p:cNvSpPr>
          <p:nvPr>
            <p:ph idx="1"/>
          </p:nvPr>
        </p:nvSpPr>
        <p:spPr>
          <a:xfrm>
            <a:off x="4680272" y="1035076"/>
            <a:ext cx="5112569" cy="3672408"/>
          </a:xfrm>
        </p:spPr>
        <p:txBody>
          <a:bodyPr anchor="ctr">
            <a:noAutofit/>
          </a:bodyPr>
          <a:lstStyle/>
          <a:p>
            <a:pPr marL="0" indent="0"/>
            <a:r>
              <a:rPr lang="en-US" sz="1200" dirty="0"/>
              <a:t>                                      Landowners (Proprietors)</a:t>
            </a:r>
          </a:p>
          <a:p>
            <a:pPr marL="0" indent="0"/>
            <a:r>
              <a:rPr lang="en-US" sz="1200" dirty="0"/>
              <a:t>                                               /       |       \</a:t>
            </a:r>
          </a:p>
          <a:p>
            <a:pPr marL="612000" indent="0"/>
            <a:r>
              <a:rPr lang="en-US" sz="1200" dirty="0"/>
              <a:t>                                /        |        \</a:t>
            </a:r>
          </a:p>
          <a:p>
            <a:pPr marL="0" indent="0"/>
            <a:r>
              <a:rPr lang="en-US" sz="1200" dirty="0"/>
              <a:t>                                             /         |         \</a:t>
            </a:r>
          </a:p>
          <a:p>
            <a:pPr marL="0" indent="0"/>
            <a:r>
              <a:rPr lang="en-US" sz="1200" dirty="0"/>
              <a:t>                      Rent &amp; Goods   Money for Goods   Money for Goods</a:t>
            </a:r>
          </a:p>
          <a:p>
            <a:pPr marL="0" indent="0"/>
            <a:r>
              <a:rPr lang="en-US" sz="1200" dirty="0"/>
              <a:t>                                          /             |             \</a:t>
            </a:r>
          </a:p>
          <a:p>
            <a:pPr marL="0" indent="0"/>
            <a:r>
              <a:rPr lang="en-US" sz="1200" dirty="0"/>
              <a:t>                                         /              |              \</a:t>
            </a:r>
          </a:p>
          <a:p>
            <a:pPr marL="0" indent="0"/>
            <a:r>
              <a:rPr lang="en-US" sz="1200" dirty="0"/>
              <a:t>                    Farmers (Productive Class) &lt;--&gt; Artisans (Sterile Class)</a:t>
            </a:r>
          </a:p>
          <a:p>
            <a:pPr marL="0" indent="0"/>
            <a:r>
              <a:rPr lang="en-US" sz="1200" dirty="0"/>
              <a:t>                                          \              |              /</a:t>
            </a:r>
          </a:p>
          <a:p>
            <a:pPr marL="0" indent="0"/>
            <a:r>
              <a:rPr lang="en-US" sz="1200" dirty="0"/>
              <a:t>                                           \             |             /</a:t>
            </a:r>
          </a:p>
          <a:p>
            <a:pPr marL="0" indent="0"/>
            <a:r>
              <a:rPr lang="en-US" sz="1200" dirty="0"/>
              <a:t>                    Money for Goods   Money for Goods   Money for Goods</a:t>
            </a:r>
          </a:p>
          <a:p>
            <a:pPr marL="0" indent="0"/>
            <a:r>
              <a:rPr lang="en-US" sz="1200" dirty="0"/>
              <a:t>                                              \         |         /</a:t>
            </a:r>
          </a:p>
          <a:p>
            <a:pPr marL="0" indent="0"/>
            <a:r>
              <a:rPr lang="en-US" sz="1200" dirty="0"/>
              <a:t>                                               \        |        /</a:t>
            </a:r>
          </a:p>
          <a:p>
            <a:pPr marL="0" indent="0"/>
            <a:r>
              <a:rPr lang="en-US" sz="1200" dirty="0"/>
              <a:t>                                                \       |       /</a:t>
            </a:r>
          </a:p>
          <a:p>
            <a:pPr marL="0" indent="0"/>
            <a:r>
              <a:rPr lang="en-US" sz="1200" dirty="0"/>
              <a:t>                                Agricultural Goods &lt;--&gt; Manufactured Goods</a:t>
            </a:r>
            <a:endParaRPr lang="el-GR" sz="1200" dirty="0"/>
          </a:p>
        </p:txBody>
      </p:sp>
      <p:sp>
        <p:nvSpPr>
          <p:cNvPr id="5" name="Θέση κειμένου 4">
            <a:extLst>
              <a:ext uri="{FF2B5EF4-FFF2-40B4-BE49-F238E27FC236}">
                <a16:creationId xmlns:a16="http://schemas.microsoft.com/office/drawing/2014/main" id="{A260978F-2CA6-24C6-7EAA-AE34603233FD}"/>
              </a:ext>
            </a:extLst>
          </p:cNvPr>
          <p:cNvSpPr>
            <a:spLocks noGrp="1"/>
          </p:cNvSpPr>
          <p:nvPr>
            <p:ph type="body" sz="half" idx="2"/>
          </p:nvPr>
        </p:nvSpPr>
        <p:spPr>
          <a:xfrm>
            <a:off x="287784" y="170979"/>
            <a:ext cx="4392488" cy="5256584"/>
          </a:xfrm>
        </p:spPr>
        <p:txBody>
          <a:bodyPr>
            <a:normAutofit/>
          </a:bodyPr>
          <a:lstStyle/>
          <a:p>
            <a:pPr marL="0" indent="0" algn="just"/>
            <a:r>
              <a:rPr lang="el-GR" sz="1400" dirty="0"/>
              <a:t>Έτσι φτάνουμε στο βασικό διανεμητικό σχήμα των Φυσιοκρατών που συνδυάζεται με τη βασική τους συνεισφορά στα οικονομικά που δεν είναι άλλη από το </a:t>
            </a:r>
            <a:r>
              <a:rPr lang="en-US" sz="1400" dirty="0"/>
              <a:t>tableau economic. </a:t>
            </a:r>
            <a:r>
              <a:rPr lang="el-GR" sz="1400" dirty="0"/>
              <a:t>Ένα σχήμα που ενέπνευσε τα σχήματα αναπαραγωγής του </a:t>
            </a:r>
            <a:r>
              <a:rPr lang="en-US" sz="1400" dirty="0"/>
              <a:t>Marx</a:t>
            </a:r>
            <a:r>
              <a:rPr lang="el-GR" sz="1400" dirty="0"/>
              <a:t> που θα σταθούμε στη συνέχεια</a:t>
            </a:r>
            <a:r>
              <a:rPr lang="en-US" sz="1400" dirty="0"/>
              <a:t> </a:t>
            </a:r>
            <a:r>
              <a:rPr lang="el-GR" sz="1400" dirty="0"/>
              <a:t>αλλά και τα συστήματα εισροών εκροών που θα μας διευκολύνουν στη μελέτη της «Άνισης Ανταλλαγής» που θα δούμε σε επόμενο μάθημα.  </a:t>
            </a:r>
          </a:p>
          <a:p>
            <a:pPr marL="0" indent="0" algn="just"/>
            <a:r>
              <a:rPr lang="el-GR" sz="1400" dirty="0"/>
              <a:t>Το σχήμα περιλαμβάνει τις 3 τάξεις του </a:t>
            </a:r>
            <a:r>
              <a:rPr lang="en-US" sz="1400" dirty="0"/>
              <a:t>Quesnay </a:t>
            </a:r>
            <a:r>
              <a:rPr lang="el-GR" sz="1400" dirty="0"/>
              <a:t>τους </a:t>
            </a:r>
            <a:r>
              <a:rPr lang="en-US" sz="1400" dirty="0"/>
              <a:t>Proprietors (</a:t>
            </a:r>
            <a:r>
              <a:rPr lang="el-GR" sz="1400" dirty="0"/>
              <a:t>Βασιλιά, Αριστοκράτες, Κλήρο και Ιδιοκτήτες Γης), τους Καλλιεργητές- Αγρότες που παράγουν το </a:t>
            </a:r>
            <a:r>
              <a:rPr lang="en-US" sz="1400" dirty="0" err="1"/>
              <a:t>Produit</a:t>
            </a:r>
            <a:r>
              <a:rPr lang="en-US" sz="1400" dirty="0"/>
              <a:t> Net </a:t>
            </a:r>
            <a:r>
              <a:rPr lang="el-GR" sz="1400" dirty="0"/>
              <a:t>και την αντιπαραγωγική τάξη (</a:t>
            </a:r>
            <a:r>
              <a:rPr lang="en-US" sz="1400" dirty="0"/>
              <a:t>Sterile</a:t>
            </a:r>
            <a:r>
              <a:rPr lang="el-GR" sz="1400" dirty="0"/>
              <a:t> </a:t>
            </a:r>
            <a:r>
              <a:rPr lang="en-US" sz="1400" dirty="0"/>
              <a:t>Class).  </a:t>
            </a:r>
            <a:r>
              <a:rPr lang="el-GR" sz="1400" dirty="0"/>
              <a:t>Δηλαδή, βιομήχανους, εμπόρους, βιομηχανικούς εργάτες και υπαλλήλους. </a:t>
            </a:r>
            <a:r>
              <a:rPr lang="en-US" sz="1400" dirty="0"/>
              <a:t> </a:t>
            </a:r>
            <a:r>
              <a:rPr lang="el-GR" sz="1400" dirty="0"/>
              <a:t>  </a:t>
            </a:r>
          </a:p>
          <a:p>
            <a:pPr algn="just"/>
            <a:r>
              <a:rPr lang="el-GR" sz="1400" dirty="0"/>
              <a:t>Αν μοναδική παραγωγική δραστηριότητα είναι η καλλιέργεια γης, τότε κάνει νόημα η ενίσχυση της αγροτιάς τόσο στο πεδίο της αύξησης της παραγωγικότητας όσο και στο πεδίο του εισοδήματος, αφού έτσι αυξάνει το πλεόνασμα ολόκληρης της κοινωνίας. Επιπλέον με το φόρο επί του πλεονάσματος περιορίζεται η ανισότητα και το κυριότερο η καπιταλιστική και εργατική τάξη της υπαίθρου δεν συμμαχεί με εκείνη των πόλεων όπως έγινε στη Γαλλική Επανάσταση.  </a:t>
            </a:r>
          </a:p>
        </p:txBody>
      </p:sp>
    </p:spTree>
    <p:extLst>
      <p:ext uri="{BB962C8B-B14F-4D97-AF65-F5344CB8AC3E}">
        <p14:creationId xmlns:p14="http://schemas.microsoft.com/office/powerpoint/2010/main" val="1665083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FAA1947-CCE1-4907-B3DF-084D1E4B3A5C}"/>
              </a:ext>
            </a:extLst>
          </p:cNvPr>
          <p:cNvSpPr>
            <a:spLocks noGrp="1"/>
          </p:cNvSpPr>
          <p:nvPr>
            <p:ph type="title"/>
          </p:nvPr>
        </p:nvSpPr>
        <p:spPr>
          <a:xfrm>
            <a:off x="1062666" y="834287"/>
            <a:ext cx="7632742" cy="2928747"/>
          </a:xfrm>
        </p:spPr>
        <p:txBody>
          <a:bodyPr vert="horz" lIns="91440" tIns="45720" rIns="91440" bIns="45720" rtlCol="0" anchor="b">
            <a:normAutofit/>
          </a:bodyPr>
          <a:lstStyle/>
          <a:p>
            <a:pPr algn="l" defTabSz="914400">
              <a:lnSpc>
                <a:spcPct val="90000"/>
              </a:lnSpc>
              <a:spcBef>
                <a:spcPct val="0"/>
              </a:spcBef>
            </a:pPr>
            <a:r>
              <a:rPr lang="el-GR" altLang="el-GR" sz="4500" b="1" dirty="0">
                <a:solidFill>
                  <a:schemeClr val="tx1"/>
                </a:solidFill>
              </a:rPr>
              <a:t>Μεγέθυνση</a:t>
            </a:r>
            <a:r>
              <a:rPr lang="en-US" altLang="el-GR" sz="4500" b="1" kern="1200" dirty="0">
                <a:solidFill>
                  <a:schemeClr val="tx1"/>
                </a:solidFill>
                <a:latin typeface="+mj-lt"/>
                <a:ea typeface="+mj-ea"/>
                <a:cs typeface="+mj-cs"/>
              </a:rPr>
              <a:t>, </a:t>
            </a:r>
            <a:r>
              <a:rPr lang="el-GR" altLang="el-GR" sz="4500" b="1" kern="1200" dirty="0">
                <a:solidFill>
                  <a:schemeClr val="tx1"/>
                </a:solidFill>
                <a:latin typeface="+mj-lt"/>
                <a:ea typeface="+mj-ea"/>
                <a:cs typeface="+mj-cs"/>
              </a:rPr>
              <a:t>Διανομή</a:t>
            </a:r>
            <a:r>
              <a:rPr lang="en-US" altLang="el-GR" sz="4500" b="1" kern="1200" dirty="0">
                <a:solidFill>
                  <a:schemeClr val="tx1"/>
                </a:solidFill>
                <a:latin typeface="+mj-lt"/>
                <a:ea typeface="+mj-ea"/>
                <a:cs typeface="+mj-cs"/>
              </a:rPr>
              <a:t> και, Ανισότητα σε Smith, Ricardo, Malthus </a:t>
            </a:r>
            <a:endParaRPr lang="en-US" sz="4500" kern="1200" dirty="0">
              <a:solidFill>
                <a:schemeClr val="tx1"/>
              </a:solidFill>
              <a:latin typeface="+mj-lt"/>
              <a:ea typeface="+mj-ea"/>
              <a:cs typeface="+mj-cs"/>
            </a:endParaRPr>
          </a:p>
        </p:txBody>
      </p:sp>
    </p:spTree>
    <p:extLst>
      <p:ext uri="{BB962C8B-B14F-4D97-AF65-F5344CB8AC3E}">
        <p14:creationId xmlns:p14="http://schemas.microsoft.com/office/powerpoint/2010/main" val="627077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0CFBD539-E6C4-9B4C-C970-3462A20545FF}"/>
              </a:ext>
            </a:extLst>
          </p:cNvPr>
          <p:cNvSpPr>
            <a:spLocks noGrp="1" noChangeArrowheads="1"/>
          </p:cNvSpPr>
          <p:nvPr>
            <p:ph type="title"/>
          </p:nvPr>
        </p:nvSpPr>
        <p:spPr>
          <a:xfrm>
            <a:off x="693042" y="301904"/>
            <a:ext cx="8694540" cy="1096044"/>
          </a:xfrm>
        </p:spPr>
        <p:txBody>
          <a:bodyPr tIns="23114">
            <a:normAutofit/>
          </a:bodyPr>
          <a:lstStyle/>
          <a:p>
            <a: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n-US" altLang="el-GR" b="1" dirty="0"/>
              <a:t>Adam </a:t>
            </a:r>
            <a:r>
              <a:rPr lang="el-GR" altLang="el-GR" b="1" dirty="0"/>
              <a:t>Smith </a:t>
            </a:r>
          </a:p>
        </p:txBody>
      </p:sp>
      <p:sp>
        <p:nvSpPr>
          <p:cNvPr id="5122" name="Rectangle 2">
            <a:extLst>
              <a:ext uri="{FF2B5EF4-FFF2-40B4-BE49-F238E27FC236}">
                <a16:creationId xmlns:a16="http://schemas.microsoft.com/office/drawing/2014/main" id="{A6E51F04-C18A-73BE-0E22-19D647EC8A40}"/>
              </a:ext>
            </a:extLst>
          </p:cNvPr>
          <p:cNvSpPr>
            <a:spLocks noGrp="1" noChangeArrowheads="1"/>
          </p:cNvSpPr>
          <p:nvPr>
            <p:ph idx="1"/>
          </p:nvPr>
        </p:nvSpPr>
        <p:spPr>
          <a:xfrm>
            <a:off x="287784" y="1595314"/>
            <a:ext cx="9505056" cy="3585981"/>
          </a:xfrm>
        </p:spPr>
        <p:txBody>
          <a:bodyPr tIns="17780">
            <a:normAutofit/>
          </a:bodyPr>
          <a:lstStyle/>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300" dirty="0"/>
              <a:t>Στην κλασική πολιτική οικονομία έχει αναπτυχθεί η θεωρία της αξίας και της συγκεκριμένα της εργασιακής θεωρίας της αξίας.</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300" dirty="0"/>
              <a:t>Έτσι η ανάλυση βασίζεται στις τρεις κοινωνικές τάξεις. Τους εργάτες, τους καπιταλιστές και τους γαιοκτήμονες. Ένα μεγάλο τμήμα της σύγχρονης βιβλιογραφίας αποφεύγει να αντιστοιχίσει το εισόδημα από μισθούς, κέρδη και προσόδους σε συγκεκριμένες κοινωνικές τάξεις. Ο λόγος είναι ότι θεωρούν το κέρδος και την πρόσοδο αμοιβή του κεφαλαίου. Στη κλασική πολιτική οικονομία το κέρδος είναι απλήρωτη εργασία. Αυτό οδηγεί και σε μια διαφορετική θεωρία της διανομής και φυσικά των μισθών (</a:t>
            </a:r>
            <a:r>
              <a:rPr lang="el-GR" altLang="el-GR" sz="1300" b="1" dirty="0">
                <a:solidFill>
                  <a:srgbClr val="FF0000"/>
                </a:solidFill>
              </a:rPr>
              <a:t>γιατί;</a:t>
            </a:r>
            <a:r>
              <a:rPr lang="el-GR" altLang="el-GR" sz="1300" dirty="0"/>
              <a:t>).</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300" dirty="0"/>
              <a:t>Αυτό έχει σημαντικές αναλυτικές συνέπειες. Ο </a:t>
            </a:r>
            <a:r>
              <a:rPr lang="el-GR" altLang="el-GR" sz="1300" dirty="0" err="1"/>
              <a:t>Άνταμ</a:t>
            </a:r>
            <a:r>
              <a:rPr lang="el-GR" altLang="el-GR" sz="1300" dirty="0"/>
              <a:t> Σμιθ θεωρεί ότι η συντριπτική αύξηση της παραγωγικότητας λόγω του καταμερισμού εργασίας (ας θυμηθούμε το παράδειγμα με το εργοστάσιο με τις καρφίτσες) δεν πρόκειται να φέρει αύξηση των μισθών. Οι λόγοι είναι: 1) ότι το μέγεθος της αγοράς θέτει όρια στον καταμερισμό της εργασίας (γιατί;), 2) ότι η κινητικότητα των εργαζομένων θα επεκτείνει αυξήσεις μισθών (πχ. στο κλάδο παραγωγής καρφιτσών) στο σύνολο της οικονομίας (</a:t>
            </a:r>
            <a:r>
              <a:rPr lang="el-GR" altLang="el-GR" sz="1300" b="1" dirty="0">
                <a:solidFill>
                  <a:srgbClr val="FF0000"/>
                </a:solidFill>
              </a:rPr>
              <a:t>γιατί;</a:t>
            </a:r>
            <a:r>
              <a:rPr lang="el-GR" altLang="el-GR" sz="1300" dirty="0"/>
              <a:t>) και 3) γιατί θα επιδράσει η ενδογενής θεωρία του πληθυσμού </a:t>
            </a:r>
            <a:r>
              <a:rPr lang="el-GR" altLang="el-GR" sz="1300" b="1" dirty="0"/>
              <a:t>“The </a:t>
            </a:r>
            <a:r>
              <a:rPr lang="en-US" altLang="el-GR" sz="1300" b="1" dirty="0"/>
              <a:t>demand</a:t>
            </a:r>
            <a:r>
              <a:rPr lang="el-GR" altLang="el-GR" sz="1300" b="1" dirty="0"/>
              <a:t> for </a:t>
            </a:r>
            <a:r>
              <a:rPr lang="en-US" altLang="el-GR" sz="1300" b="1" dirty="0"/>
              <a:t>men like any other commodity regulates the production of men”.</a:t>
            </a:r>
            <a:r>
              <a:rPr lang="el-GR" altLang="el-GR" sz="1300" b="1" dirty="0"/>
              <a:t> </a:t>
            </a:r>
            <a:endParaRPr lang="el-GR" altLang="el-GR" sz="1300" dirty="0"/>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300" dirty="0"/>
              <a:t>Έτσι μεσοπρόθεσμα υπάρχει χώρος για απρόσκοπτη οικονομική μεγέθυνση σε συνθήκες ελεγχόμενης ανισότητας. Στο Σμιθ ισχυρή μεγέθυνση φέρνει υψηλότερους μισθούς. Όμως η συνακόλουθη μείωση των κερδών περιορίζεται από τον καταμερισμό της εργασίας και κυρίως από την αύξηση του πληθυσμού (</a:t>
            </a:r>
            <a:r>
              <a:rPr lang="el-GR" altLang="el-GR" sz="1300" dirty="0" err="1"/>
              <a:t>Lowe</a:t>
            </a:r>
            <a:r>
              <a:rPr lang="el-GR" altLang="el-GR" sz="1300" dirty="0"/>
              <a:t> 1954). Είναι μια θέση για την ανισότητα  στον αντίποδα της νεοκλασικής προσέγγισης του </a:t>
            </a:r>
            <a:r>
              <a:rPr lang="el-GR" altLang="el-GR" sz="1300" dirty="0" err="1"/>
              <a:t>Kuznets</a:t>
            </a:r>
            <a:r>
              <a:rPr lang="el-GR" altLang="el-GR" sz="1300" dirty="0"/>
              <a:t> (1955) (</a:t>
            </a:r>
            <a:r>
              <a:rPr lang="el-GR" altLang="el-GR" sz="1300" b="1" dirty="0">
                <a:solidFill>
                  <a:srgbClr val="FF0000"/>
                </a:solidFill>
              </a:rPr>
              <a:t>γιατί;</a:t>
            </a:r>
            <a:r>
              <a:rPr lang="el-GR" altLang="el-GR" sz="1300" dirty="0"/>
              <a:t>)   </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941CAACE-AA17-C472-6BAA-CADE19C390DB}"/>
              </a:ext>
            </a:extLst>
          </p:cNvPr>
          <p:cNvSpPr>
            <a:spLocks noGrp="1" noChangeArrowheads="1"/>
          </p:cNvSpPr>
          <p:nvPr>
            <p:ph idx="1"/>
          </p:nvPr>
        </p:nvSpPr>
        <p:spPr>
          <a:xfrm>
            <a:off x="287784" y="387003"/>
            <a:ext cx="9361040" cy="5018525"/>
          </a:xfrm>
        </p:spPr>
        <p:txBody>
          <a:bodyPr tIns="16002" anchor="ctr">
            <a:normAutofit/>
          </a:bodyPr>
          <a:lstStyle/>
          <a:p>
            <a:pPr marL="107950" indent="0">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Ο Smith  δεν αδιαφορεί για την κοινωνική διάσταση των πραγμάτων όπως κατηγορεί τους νεοκλασικούς οικονομολόγους ο </a:t>
            </a:r>
            <a:r>
              <a:rPr lang="el-GR" altLang="el-GR" sz="1600" dirty="0" err="1"/>
              <a:t>Saez</a:t>
            </a:r>
            <a:r>
              <a:rPr lang="el-GR" altLang="el-GR" sz="1600" dirty="0"/>
              <a:t>. Γράφει χαρακτηριστικά:</a:t>
            </a:r>
          </a:p>
          <a:p>
            <a:pPr marL="431800" indent="-323850">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b="1" dirty="0">
                <a:cs typeface="Segoe UI" panose="020B0502040204020203" pitchFamily="34" charset="0"/>
              </a:rPr>
              <a:t>‘</a:t>
            </a:r>
            <a:r>
              <a:rPr lang="el-GR" altLang="el-GR" sz="1600" b="1" dirty="0" err="1">
                <a:cs typeface="Segoe UI" panose="020B0502040204020203" pitchFamily="34" charset="0"/>
              </a:rPr>
              <a:t>No</a:t>
            </a:r>
            <a:r>
              <a:rPr lang="el-GR" altLang="el-GR" sz="1600" b="1" dirty="0">
                <a:cs typeface="Segoe UI" panose="020B0502040204020203" pitchFamily="34" charset="0"/>
              </a:rPr>
              <a:t> </a:t>
            </a:r>
            <a:r>
              <a:rPr lang="el-GR" altLang="el-GR" sz="1600" b="1" dirty="0" err="1">
                <a:cs typeface="Segoe UI" panose="020B0502040204020203" pitchFamily="34" charset="0"/>
              </a:rPr>
              <a:t>society</a:t>
            </a:r>
            <a:r>
              <a:rPr lang="el-GR" altLang="el-GR" sz="1600" b="1" dirty="0">
                <a:cs typeface="Segoe UI" panose="020B0502040204020203" pitchFamily="34" charset="0"/>
              </a:rPr>
              <a:t> </a:t>
            </a:r>
            <a:r>
              <a:rPr lang="el-GR" altLang="el-GR" sz="1600" b="1" dirty="0" err="1">
                <a:cs typeface="Segoe UI" panose="020B0502040204020203" pitchFamily="34" charset="0"/>
              </a:rPr>
              <a:t>can</a:t>
            </a:r>
            <a:r>
              <a:rPr lang="el-GR" altLang="el-GR" sz="1600" b="1" dirty="0">
                <a:cs typeface="Segoe UI" panose="020B0502040204020203" pitchFamily="34" charset="0"/>
              </a:rPr>
              <a:t> </a:t>
            </a:r>
            <a:r>
              <a:rPr lang="el-GR" altLang="el-GR" sz="1600" b="1" dirty="0" err="1">
                <a:cs typeface="Segoe UI" panose="020B0502040204020203" pitchFamily="34" charset="0"/>
              </a:rPr>
              <a:t>surely</a:t>
            </a:r>
            <a:r>
              <a:rPr lang="el-GR" altLang="el-GR" sz="1600" b="1" dirty="0">
                <a:cs typeface="Segoe UI" panose="020B0502040204020203" pitchFamily="34" charset="0"/>
              </a:rPr>
              <a:t> </a:t>
            </a:r>
            <a:r>
              <a:rPr lang="el-GR" altLang="el-GR" sz="1600" b="1" dirty="0" err="1">
                <a:cs typeface="Segoe UI" panose="020B0502040204020203" pitchFamily="34" charset="0"/>
              </a:rPr>
              <a:t>be</a:t>
            </a:r>
            <a:r>
              <a:rPr lang="el-GR" altLang="el-GR" sz="1600" b="1" dirty="0">
                <a:cs typeface="Segoe UI" panose="020B0502040204020203" pitchFamily="34" charset="0"/>
              </a:rPr>
              <a:t> </a:t>
            </a:r>
            <a:r>
              <a:rPr lang="el-GR" altLang="el-GR" sz="1600" b="1" dirty="0" err="1">
                <a:cs typeface="Segoe UI" panose="020B0502040204020203" pitchFamily="34" charset="0"/>
              </a:rPr>
              <a:t>flourishing</a:t>
            </a:r>
            <a:r>
              <a:rPr lang="el-GR" altLang="el-GR" sz="1600" b="1" dirty="0">
                <a:cs typeface="Segoe UI" panose="020B0502040204020203" pitchFamily="34" charset="0"/>
              </a:rPr>
              <a:t> and </a:t>
            </a:r>
            <a:r>
              <a:rPr lang="el-GR" altLang="el-GR" sz="1600" b="1" dirty="0" err="1">
                <a:cs typeface="Segoe UI" panose="020B0502040204020203" pitchFamily="34" charset="0"/>
              </a:rPr>
              <a:t>happy</a:t>
            </a:r>
            <a:r>
              <a:rPr lang="el-GR" altLang="el-GR" sz="1600" b="1" dirty="0">
                <a:cs typeface="Segoe UI" panose="020B0502040204020203" pitchFamily="34" charset="0"/>
              </a:rPr>
              <a:t>, of </a:t>
            </a:r>
            <a:r>
              <a:rPr lang="el-GR" altLang="el-GR" sz="1600" b="1" dirty="0" err="1">
                <a:cs typeface="Segoe UI" panose="020B0502040204020203" pitchFamily="34" charset="0"/>
              </a:rPr>
              <a:t>which</a:t>
            </a:r>
            <a:r>
              <a:rPr lang="el-GR" altLang="el-GR" sz="1600" b="1" dirty="0">
                <a:cs typeface="Segoe UI" panose="020B0502040204020203" pitchFamily="34" charset="0"/>
              </a:rPr>
              <a:t> the </a:t>
            </a:r>
            <a:r>
              <a:rPr lang="el-GR" altLang="el-GR" sz="1600" b="1" dirty="0" err="1">
                <a:cs typeface="Segoe UI" panose="020B0502040204020203" pitchFamily="34" charset="0"/>
              </a:rPr>
              <a:t>far</a:t>
            </a:r>
            <a:r>
              <a:rPr lang="el-GR" altLang="el-GR" sz="1600" b="1" dirty="0">
                <a:cs typeface="Segoe UI" panose="020B0502040204020203" pitchFamily="34" charset="0"/>
              </a:rPr>
              <a:t> </a:t>
            </a:r>
            <a:r>
              <a:rPr lang="el-GR" altLang="el-GR" sz="1600" b="1" dirty="0" err="1">
                <a:cs typeface="Segoe UI" panose="020B0502040204020203" pitchFamily="34" charset="0"/>
              </a:rPr>
              <a:t>greater</a:t>
            </a:r>
            <a:r>
              <a:rPr lang="el-GR" altLang="el-GR" sz="1600" b="1" dirty="0">
                <a:cs typeface="Segoe UI" panose="020B0502040204020203" pitchFamily="34" charset="0"/>
              </a:rPr>
              <a:t> </a:t>
            </a:r>
            <a:r>
              <a:rPr lang="el-GR" altLang="el-GR" sz="1600" b="1" dirty="0" err="1">
                <a:cs typeface="Segoe UI" panose="020B0502040204020203" pitchFamily="34" charset="0"/>
              </a:rPr>
              <a:t>part</a:t>
            </a:r>
            <a:r>
              <a:rPr lang="el-GR" altLang="el-GR" sz="1600" b="1" dirty="0">
                <a:cs typeface="Segoe UI" panose="020B0502040204020203" pitchFamily="34" charset="0"/>
              </a:rPr>
              <a:t> of the </a:t>
            </a:r>
            <a:r>
              <a:rPr lang="el-GR" altLang="el-GR" sz="1600" b="1" dirty="0" err="1">
                <a:cs typeface="Segoe UI" panose="020B0502040204020203" pitchFamily="34" charset="0"/>
              </a:rPr>
              <a:t>members</a:t>
            </a:r>
            <a:r>
              <a:rPr lang="el-GR" altLang="el-GR" sz="1600" b="1" dirty="0">
                <a:cs typeface="Segoe UI" panose="020B0502040204020203" pitchFamily="34" charset="0"/>
              </a:rPr>
              <a:t> </a:t>
            </a:r>
            <a:r>
              <a:rPr lang="el-GR" altLang="el-GR" sz="1600" b="1" dirty="0" err="1">
                <a:cs typeface="Segoe UI" panose="020B0502040204020203" pitchFamily="34" charset="0"/>
              </a:rPr>
              <a:t>are</a:t>
            </a:r>
            <a:r>
              <a:rPr lang="el-GR" altLang="el-GR" sz="1600" b="1" dirty="0">
                <a:cs typeface="Segoe UI" panose="020B0502040204020203" pitchFamily="34" charset="0"/>
              </a:rPr>
              <a:t> </a:t>
            </a:r>
            <a:r>
              <a:rPr lang="el-GR" altLang="el-GR" sz="1600" b="1" dirty="0" err="1">
                <a:cs typeface="Segoe UI" panose="020B0502040204020203" pitchFamily="34" charset="0"/>
              </a:rPr>
              <a:t>poor</a:t>
            </a:r>
            <a:r>
              <a:rPr lang="el-GR" altLang="el-GR" sz="1600" b="1" dirty="0">
                <a:cs typeface="Segoe UI" panose="020B0502040204020203" pitchFamily="34" charset="0"/>
              </a:rPr>
              <a:t> and </a:t>
            </a:r>
            <a:r>
              <a:rPr lang="el-GR" altLang="el-GR" sz="1600" b="1" dirty="0" err="1">
                <a:cs typeface="Segoe UI" panose="020B0502040204020203" pitchFamily="34" charset="0"/>
              </a:rPr>
              <a:t>miserable</a:t>
            </a:r>
            <a:r>
              <a:rPr lang="el-GR" altLang="el-GR" sz="1600" b="1" dirty="0">
                <a:cs typeface="Segoe UI" panose="020B0502040204020203" pitchFamily="34" charset="0"/>
              </a:rPr>
              <a:t>’ </a:t>
            </a:r>
            <a:r>
              <a:rPr lang="el-GR" altLang="el-GR" sz="1600" dirty="0"/>
              <a:t>  </a:t>
            </a:r>
          </a:p>
          <a:p>
            <a:pPr marL="107950" indent="0">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Με αυτή τη έννοια κάνει μεγάλη εντύπωση ο πεσιμισμός του για την ιστορική εξέλιξη του καπιταλισμού. Ο  </a:t>
            </a:r>
            <a:r>
              <a:rPr lang="el-GR" altLang="el-GR" sz="1600" dirty="0" err="1"/>
              <a:t>Heilbroner</a:t>
            </a:r>
            <a:r>
              <a:rPr lang="el-GR" altLang="el-GR" sz="1600" dirty="0"/>
              <a:t> (1975) το ονομάζει “το παράδοξο της προόδου” και συνοψίζεται στο ακόλουθο απόσπασμα:  </a:t>
            </a:r>
          </a:p>
          <a:p>
            <a:pPr marL="431800" indent="-323850" algn="just">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b="1" dirty="0">
                <a:cs typeface="Century731BT-RomanA" pitchFamily="16" charset="0"/>
              </a:rPr>
              <a:t>“In a </a:t>
            </a:r>
            <a:r>
              <a:rPr lang="el-GR" altLang="el-GR" sz="1600" b="1" dirty="0" err="1">
                <a:cs typeface="Century731BT-RomanA" pitchFamily="16" charset="0"/>
              </a:rPr>
              <a:t>country</a:t>
            </a:r>
            <a:r>
              <a:rPr lang="el-GR" altLang="el-GR" sz="1600" b="1" dirty="0">
                <a:cs typeface="Century731BT-RomanA" pitchFamily="16" charset="0"/>
              </a:rPr>
              <a:t> </a:t>
            </a:r>
            <a:r>
              <a:rPr lang="el-GR" altLang="el-GR" sz="1600" b="1" dirty="0" err="1">
                <a:cs typeface="Century731BT-RomanA" pitchFamily="16" charset="0"/>
              </a:rPr>
              <a:t>which</a:t>
            </a:r>
            <a:r>
              <a:rPr lang="el-GR" altLang="el-GR" sz="1600" b="1" dirty="0">
                <a:cs typeface="Century731BT-RomanA" pitchFamily="16" charset="0"/>
              </a:rPr>
              <a:t> </a:t>
            </a:r>
            <a:r>
              <a:rPr lang="el-GR" altLang="el-GR" sz="1600" b="1" dirty="0" err="1">
                <a:cs typeface="Century731BT-RomanA" pitchFamily="16" charset="0"/>
              </a:rPr>
              <a:t>had</a:t>
            </a:r>
            <a:r>
              <a:rPr lang="el-GR" altLang="el-GR" sz="1600" b="1" dirty="0">
                <a:cs typeface="Century731BT-RomanA" pitchFamily="16" charset="0"/>
              </a:rPr>
              <a:t> </a:t>
            </a:r>
            <a:r>
              <a:rPr lang="el-GR" altLang="el-GR" sz="1600" b="1" dirty="0" err="1">
                <a:cs typeface="Century731BT-RomanA" pitchFamily="16" charset="0"/>
              </a:rPr>
              <a:t>acquired</a:t>
            </a:r>
            <a:r>
              <a:rPr lang="el-GR" altLang="el-GR" sz="1600" b="1" dirty="0">
                <a:cs typeface="Century731BT-RomanA" pitchFamily="16" charset="0"/>
              </a:rPr>
              <a:t> </a:t>
            </a:r>
            <a:r>
              <a:rPr lang="el-GR" altLang="el-GR" sz="1600" b="1" dirty="0" err="1">
                <a:cs typeface="Century731BT-RomanA" pitchFamily="16" charset="0"/>
              </a:rPr>
              <a:t>that</a:t>
            </a:r>
            <a:r>
              <a:rPr lang="el-GR" altLang="el-GR" sz="1600" b="1" dirty="0">
                <a:cs typeface="Century731BT-RomanA" pitchFamily="16" charset="0"/>
              </a:rPr>
              <a:t> </a:t>
            </a:r>
            <a:r>
              <a:rPr lang="el-GR" altLang="el-GR" sz="1600" b="1" dirty="0" err="1">
                <a:cs typeface="Century731BT-RomanA" pitchFamily="16" charset="0"/>
              </a:rPr>
              <a:t>full</a:t>
            </a:r>
            <a:r>
              <a:rPr lang="el-GR" altLang="el-GR" sz="1600" b="1" dirty="0">
                <a:cs typeface="Century731BT-RomanA" pitchFamily="16" charset="0"/>
              </a:rPr>
              <a:t> </a:t>
            </a:r>
            <a:r>
              <a:rPr lang="el-GR" altLang="el-GR" sz="1600" b="1" dirty="0" err="1">
                <a:cs typeface="Century731BT-RomanA" pitchFamily="16" charset="0"/>
              </a:rPr>
              <a:t>complement</a:t>
            </a:r>
            <a:r>
              <a:rPr lang="el-GR" altLang="el-GR" sz="1600" b="1" dirty="0">
                <a:cs typeface="Century731BT-RomanA" pitchFamily="16" charset="0"/>
              </a:rPr>
              <a:t> of </a:t>
            </a:r>
            <a:r>
              <a:rPr lang="el-GR" altLang="el-GR" sz="1600" b="1" dirty="0" err="1">
                <a:cs typeface="Century731BT-RomanA" pitchFamily="16" charset="0"/>
              </a:rPr>
              <a:t>riches</a:t>
            </a:r>
            <a:r>
              <a:rPr lang="el-GR" altLang="el-GR" sz="1600" b="1" dirty="0">
                <a:cs typeface="Century731BT-RomanA" pitchFamily="16" charset="0"/>
              </a:rPr>
              <a:t> </a:t>
            </a:r>
            <a:r>
              <a:rPr lang="el-GR" altLang="el-GR" sz="1600" b="1" dirty="0" err="1"/>
              <a:t>which</a:t>
            </a:r>
            <a:r>
              <a:rPr lang="el-GR" altLang="el-GR" sz="1600" b="1" dirty="0"/>
              <a:t> the </a:t>
            </a:r>
            <a:r>
              <a:rPr lang="el-GR" altLang="el-GR" sz="1600" b="1" dirty="0" err="1"/>
              <a:t>nature</a:t>
            </a:r>
            <a:r>
              <a:rPr lang="el-GR" altLang="el-GR" sz="1600" b="1" dirty="0"/>
              <a:t> of </a:t>
            </a:r>
            <a:r>
              <a:rPr lang="el-GR" altLang="el-GR" sz="1600" b="1" dirty="0" err="1"/>
              <a:t>its</a:t>
            </a:r>
            <a:r>
              <a:rPr lang="el-GR" altLang="el-GR" sz="1600" b="1" dirty="0"/>
              <a:t> </a:t>
            </a:r>
            <a:r>
              <a:rPr lang="el-GR" altLang="el-GR" sz="1600" b="1" dirty="0" err="1"/>
              <a:t>soil</a:t>
            </a:r>
            <a:r>
              <a:rPr lang="el-GR" altLang="el-GR" sz="1600" b="1" dirty="0"/>
              <a:t> and </a:t>
            </a:r>
            <a:r>
              <a:rPr lang="el-GR" altLang="el-GR" sz="1600" b="1" dirty="0" err="1"/>
              <a:t>climate</a:t>
            </a:r>
            <a:r>
              <a:rPr lang="el-GR" altLang="el-GR" sz="1600" b="1" dirty="0"/>
              <a:t>, and </a:t>
            </a:r>
            <a:r>
              <a:rPr lang="el-GR" altLang="el-GR" sz="1600" b="1" dirty="0" err="1"/>
              <a:t>its</a:t>
            </a:r>
            <a:r>
              <a:rPr lang="el-GR" altLang="el-GR" sz="1600" b="1" dirty="0"/>
              <a:t> </a:t>
            </a:r>
            <a:r>
              <a:rPr lang="el-GR" altLang="el-GR" sz="1600" b="1" dirty="0" err="1"/>
              <a:t>situation</a:t>
            </a:r>
            <a:r>
              <a:rPr lang="el-GR" altLang="el-GR" sz="1600" b="1" dirty="0"/>
              <a:t> </a:t>
            </a:r>
            <a:r>
              <a:rPr lang="el-GR" altLang="el-GR" sz="1600" b="1" dirty="0" err="1"/>
              <a:t>with</a:t>
            </a:r>
            <a:r>
              <a:rPr lang="el-GR" altLang="el-GR" sz="1600" b="1" dirty="0"/>
              <a:t> </a:t>
            </a:r>
            <a:r>
              <a:rPr lang="el-GR" altLang="el-GR" sz="1600" b="1" dirty="0" err="1"/>
              <a:t>respect</a:t>
            </a:r>
            <a:r>
              <a:rPr lang="el-GR" altLang="el-GR" sz="1600" b="1" dirty="0"/>
              <a:t> </a:t>
            </a:r>
            <a:r>
              <a:rPr lang="el-GR" altLang="el-GR" sz="1600" b="1" dirty="0" err="1"/>
              <a:t>to</a:t>
            </a:r>
            <a:r>
              <a:rPr lang="el-GR" altLang="el-GR" sz="1600" b="1" dirty="0"/>
              <a:t> </a:t>
            </a:r>
            <a:r>
              <a:rPr lang="el-GR" altLang="el-GR" sz="1600" b="1" dirty="0" err="1"/>
              <a:t>other</a:t>
            </a:r>
            <a:r>
              <a:rPr lang="el-GR" altLang="el-GR" sz="1600" b="1" dirty="0"/>
              <a:t> </a:t>
            </a:r>
            <a:r>
              <a:rPr lang="el-GR" altLang="el-GR" sz="1600" b="1" dirty="0" err="1"/>
              <a:t>countries</a:t>
            </a:r>
            <a:r>
              <a:rPr lang="el-GR" altLang="el-GR" sz="1600" b="1" dirty="0"/>
              <a:t>,</a:t>
            </a:r>
            <a:r>
              <a:rPr lang="en-US" altLang="el-GR" sz="1600" b="1" dirty="0"/>
              <a:t> </a:t>
            </a:r>
            <a:r>
              <a:rPr lang="el-GR" altLang="el-GR" sz="1600" b="1" dirty="0" err="1"/>
              <a:t>allowed</a:t>
            </a:r>
            <a:r>
              <a:rPr lang="el-GR" altLang="el-GR" sz="1600" b="1" dirty="0"/>
              <a:t> </a:t>
            </a:r>
            <a:r>
              <a:rPr lang="el-GR" altLang="el-GR" sz="1600" b="1" dirty="0" err="1"/>
              <a:t>it</a:t>
            </a:r>
            <a:r>
              <a:rPr lang="el-GR" altLang="el-GR" sz="1600" b="1" dirty="0"/>
              <a:t> </a:t>
            </a:r>
            <a:r>
              <a:rPr lang="el-GR" altLang="el-GR" sz="1600" b="1" dirty="0" err="1"/>
              <a:t>to</a:t>
            </a:r>
            <a:r>
              <a:rPr lang="el-GR" altLang="el-GR" sz="1600" b="1" dirty="0"/>
              <a:t> </a:t>
            </a:r>
            <a:r>
              <a:rPr lang="el-GR" altLang="el-GR" sz="1600" b="1" dirty="0" err="1"/>
              <a:t>acquire</a:t>
            </a:r>
            <a:r>
              <a:rPr lang="el-GR" altLang="el-GR" sz="1600" b="1" dirty="0"/>
              <a:t>; </a:t>
            </a:r>
            <a:r>
              <a:rPr lang="el-GR" altLang="el-GR" sz="1600" b="1" dirty="0" err="1"/>
              <a:t>which</a:t>
            </a:r>
            <a:r>
              <a:rPr lang="el-GR" altLang="el-GR" sz="1600" b="1" dirty="0"/>
              <a:t> </a:t>
            </a:r>
            <a:r>
              <a:rPr lang="el-GR" altLang="el-GR" sz="1600" b="1" dirty="0" err="1"/>
              <a:t>could</a:t>
            </a:r>
            <a:r>
              <a:rPr lang="el-GR" altLang="el-GR" sz="1600" b="1" dirty="0"/>
              <a:t>, </a:t>
            </a:r>
            <a:r>
              <a:rPr lang="el-GR" altLang="el-GR" sz="1600" b="1" dirty="0" err="1"/>
              <a:t>therefore</a:t>
            </a:r>
            <a:r>
              <a:rPr lang="el-GR" altLang="el-GR" sz="1600" b="1" dirty="0"/>
              <a:t>, </a:t>
            </a:r>
            <a:r>
              <a:rPr lang="el-GR" altLang="el-GR" sz="1600" b="1" dirty="0" err="1"/>
              <a:t>advance</a:t>
            </a:r>
            <a:r>
              <a:rPr lang="el-GR" altLang="el-GR" sz="1600" b="1" dirty="0"/>
              <a:t> </a:t>
            </a:r>
            <a:r>
              <a:rPr lang="el-GR" altLang="el-GR" sz="1600" b="1" dirty="0" err="1"/>
              <a:t>no</a:t>
            </a:r>
            <a:r>
              <a:rPr lang="el-GR" altLang="el-GR" sz="1600" b="1" dirty="0"/>
              <a:t> </a:t>
            </a:r>
            <a:r>
              <a:rPr lang="el-GR" altLang="el-GR" sz="1600" b="1" dirty="0" err="1"/>
              <a:t>further</a:t>
            </a:r>
            <a:r>
              <a:rPr lang="el-GR" altLang="el-GR" sz="1600" b="1" dirty="0"/>
              <a:t>, and </a:t>
            </a:r>
            <a:r>
              <a:rPr lang="el-GR" altLang="el-GR" sz="1600" b="1" dirty="0" err="1"/>
              <a:t>which</a:t>
            </a:r>
            <a:r>
              <a:rPr lang="el-GR" altLang="el-GR" sz="1600" b="1" dirty="0"/>
              <a:t> </a:t>
            </a:r>
            <a:r>
              <a:rPr lang="el-GR" altLang="el-GR" sz="1600" b="1" dirty="0" err="1"/>
              <a:t>was</a:t>
            </a:r>
            <a:r>
              <a:rPr lang="el-GR" altLang="el-GR" sz="1600" b="1" dirty="0"/>
              <a:t> </a:t>
            </a:r>
            <a:r>
              <a:rPr lang="el-GR" altLang="el-GR" sz="1600" b="1" dirty="0" err="1"/>
              <a:t>not</a:t>
            </a:r>
            <a:r>
              <a:rPr lang="el-GR" altLang="el-GR" sz="1600" b="1" dirty="0"/>
              <a:t> </a:t>
            </a:r>
            <a:r>
              <a:rPr lang="el-GR" altLang="el-GR" sz="1600" b="1" dirty="0" err="1"/>
              <a:t>going</a:t>
            </a:r>
            <a:r>
              <a:rPr lang="el-GR" altLang="el-GR" sz="1600" b="1" dirty="0"/>
              <a:t> </a:t>
            </a:r>
            <a:r>
              <a:rPr lang="el-GR" altLang="el-GR" sz="1600" b="1" dirty="0" err="1"/>
              <a:t>backwards</a:t>
            </a:r>
            <a:r>
              <a:rPr lang="el-GR" altLang="el-GR" sz="1600" b="1" dirty="0"/>
              <a:t>, </a:t>
            </a:r>
            <a:r>
              <a:rPr lang="el-GR" altLang="el-GR" sz="1600" b="1" dirty="0" err="1"/>
              <a:t>both</a:t>
            </a:r>
            <a:r>
              <a:rPr lang="el-GR" altLang="el-GR" sz="1600" b="1" dirty="0"/>
              <a:t> the </a:t>
            </a:r>
            <a:r>
              <a:rPr lang="el-GR" altLang="el-GR" sz="1600" b="1" dirty="0" err="1"/>
              <a:t>wages</a:t>
            </a:r>
            <a:r>
              <a:rPr lang="el-GR" altLang="el-GR" sz="1600" b="1" dirty="0"/>
              <a:t> of </a:t>
            </a:r>
            <a:r>
              <a:rPr lang="el-GR" altLang="el-GR" sz="1600" b="1" dirty="0" err="1"/>
              <a:t>labour</a:t>
            </a:r>
            <a:r>
              <a:rPr lang="el-GR" altLang="el-GR" sz="1600" b="1" dirty="0"/>
              <a:t> and the </a:t>
            </a:r>
            <a:r>
              <a:rPr lang="el-GR" altLang="el-GR" sz="1600" b="1" dirty="0" err="1"/>
              <a:t>profits</a:t>
            </a:r>
            <a:r>
              <a:rPr lang="el-GR" altLang="el-GR" sz="1600" b="1" dirty="0"/>
              <a:t> of </a:t>
            </a:r>
            <a:r>
              <a:rPr lang="el-GR" altLang="el-GR" sz="1600" b="1" dirty="0" err="1"/>
              <a:t>stock</a:t>
            </a:r>
            <a:r>
              <a:rPr lang="el-GR" altLang="el-GR" sz="1600" b="1" dirty="0"/>
              <a:t> </a:t>
            </a:r>
            <a:r>
              <a:rPr lang="el-GR" altLang="el-GR" sz="1600" b="1" dirty="0" err="1"/>
              <a:t>would</a:t>
            </a:r>
            <a:r>
              <a:rPr lang="el-GR" altLang="el-GR" sz="1600" b="1" dirty="0"/>
              <a:t> </a:t>
            </a:r>
            <a:r>
              <a:rPr lang="el-GR" altLang="el-GR" sz="1600" b="1" dirty="0" err="1"/>
              <a:t>probably</a:t>
            </a:r>
            <a:r>
              <a:rPr lang="el-GR" altLang="el-GR" sz="1600" b="1" dirty="0"/>
              <a:t> </a:t>
            </a:r>
            <a:r>
              <a:rPr lang="el-GR" altLang="el-GR" sz="1600" b="1" dirty="0" err="1"/>
              <a:t>be</a:t>
            </a:r>
            <a:r>
              <a:rPr lang="el-GR" altLang="el-GR" sz="1600" b="1" dirty="0"/>
              <a:t> </a:t>
            </a:r>
            <a:r>
              <a:rPr lang="el-GR" altLang="el-GR" sz="1600" b="1" dirty="0" err="1"/>
              <a:t>very</a:t>
            </a:r>
            <a:r>
              <a:rPr lang="el-GR" altLang="el-GR" sz="1600" b="1" dirty="0"/>
              <a:t> </a:t>
            </a:r>
            <a:r>
              <a:rPr lang="el-GR" altLang="el-GR" sz="1600" b="1" dirty="0" err="1"/>
              <a:t>low</a:t>
            </a:r>
            <a:r>
              <a:rPr lang="el-GR" altLang="el-GR" sz="1600" b="1" dirty="0"/>
              <a:t>.” (</a:t>
            </a:r>
            <a:r>
              <a:rPr lang="el-GR" altLang="el-GR" sz="1600" b="1" dirty="0" err="1"/>
              <a:t>Wealth</a:t>
            </a:r>
            <a:r>
              <a:rPr lang="el-GR" altLang="el-GR" sz="1600" b="1" dirty="0"/>
              <a:t> of Nations </a:t>
            </a:r>
            <a:r>
              <a:rPr lang="el-GR" altLang="el-GR" sz="1600" b="1" dirty="0" err="1"/>
              <a:t>Book</a:t>
            </a:r>
            <a:r>
              <a:rPr lang="el-GR" altLang="el-GR" sz="1600" b="1" dirty="0"/>
              <a:t> 1 p. 136).</a:t>
            </a:r>
          </a:p>
          <a:p>
            <a:pPr marL="107950" indent="0">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Στη συνέχεια του αποσπάσματος ο Smith “βλέπει” ένα μελλοντικό κόσμο που κυριαρχείται από τον υπερπληθυσμό που οδηγεί τους μισθούς στα τάρταρα, τα κέρδη επίσης μειώνονται λόγω του ανταγωνισμού για γη ενώ και τα επιτόκια είναι πολύ χαμηλά. Καλύτερα απ’ όλους “την έχουν” οι γαιοκτήμονες λόγω υψηλών προσόδων. Πώς φτάνουμε εκεί όμως δεν το εξηγεί και αφήνει να το εικάσουμε.   </a:t>
            </a:r>
            <a:r>
              <a:rPr lang="el-GR" altLang="el-GR" sz="1600" b="1" dirty="0"/>
              <a:t> </a:t>
            </a:r>
          </a:p>
          <a:p>
            <a:pPr marL="431800" indent="-323850">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000" dirty="0"/>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DCD86A33-86DF-CF8D-D0E6-C733048C8CAD}"/>
              </a:ext>
            </a:extLst>
          </p:cNvPr>
          <p:cNvSpPr>
            <a:spLocks noGrp="1" noChangeArrowheads="1"/>
          </p:cNvSpPr>
          <p:nvPr>
            <p:ph idx="1"/>
          </p:nvPr>
        </p:nvSpPr>
        <p:spPr>
          <a:xfrm>
            <a:off x="629873" y="459011"/>
            <a:ext cx="7929521" cy="4719275"/>
          </a:xfrm>
        </p:spPr>
        <p:txBody>
          <a:bodyPr tIns="17780" anchor="ctr">
            <a:normAutofit/>
          </a:bodyPr>
          <a:lstStyle/>
          <a:p>
            <a:pPr marL="107950" indent="0">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Η βάση της ερμηνείας του </a:t>
            </a:r>
            <a:r>
              <a:rPr lang="el-GR" altLang="el-GR" sz="1600" dirty="0" err="1"/>
              <a:t>Heilbroner</a:t>
            </a:r>
            <a:r>
              <a:rPr lang="el-GR" altLang="el-GR" sz="1600" dirty="0"/>
              <a:t> (1975) βασίζεται στο ακόλουθο απόσπασμα</a:t>
            </a:r>
          </a:p>
          <a:p>
            <a:pPr marL="431800" indent="-323850" algn="just">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b="1" dirty="0"/>
              <a:t>The </a:t>
            </a:r>
            <a:r>
              <a:rPr lang="el-GR" altLang="el-GR" sz="1600" b="1" dirty="0" err="1"/>
              <a:t>real</a:t>
            </a:r>
            <a:r>
              <a:rPr lang="el-GR" altLang="el-GR" sz="1600" b="1" dirty="0"/>
              <a:t> </a:t>
            </a:r>
            <a:r>
              <a:rPr lang="el-GR" altLang="el-GR" sz="1600" b="1" dirty="0" err="1"/>
              <a:t>recompense</a:t>
            </a:r>
            <a:r>
              <a:rPr lang="el-GR" altLang="el-GR" sz="1600" b="1" dirty="0"/>
              <a:t> of </a:t>
            </a:r>
            <a:r>
              <a:rPr lang="el-GR" altLang="el-GR" sz="1600" b="1" dirty="0" err="1"/>
              <a:t>labour</a:t>
            </a:r>
            <a:r>
              <a:rPr lang="el-GR" altLang="el-GR" sz="1600" b="1" dirty="0"/>
              <a:t>, the </a:t>
            </a:r>
            <a:r>
              <a:rPr lang="el-GR" altLang="el-GR" sz="1600" b="1" dirty="0" err="1"/>
              <a:t>real</a:t>
            </a:r>
            <a:r>
              <a:rPr lang="el-GR" altLang="el-GR" sz="1600" b="1" dirty="0"/>
              <a:t> </a:t>
            </a:r>
            <a:r>
              <a:rPr lang="el-GR" altLang="el-GR" sz="1600" b="1" dirty="0" err="1"/>
              <a:t>quantity</a:t>
            </a:r>
            <a:r>
              <a:rPr lang="el-GR" altLang="el-GR" sz="1600" b="1" dirty="0"/>
              <a:t> of the </a:t>
            </a:r>
            <a:r>
              <a:rPr lang="el-GR" altLang="el-GR" sz="1600" b="1" dirty="0" err="1"/>
              <a:t>necessaries</a:t>
            </a:r>
            <a:r>
              <a:rPr lang="el-GR" altLang="el-GR" sz="1600" b="1" dirty="0"/>
              <a:t> and </a:t>
            </a:r>
            <a:r>
              <a:rPr lang="el-GR" altLang="el-GR" sz="1600" b="1" dirty="0" err="1"/>
              <a:t>conveniences</a:t>
            </a:r>
            <a:r>
              <a:rPr lang="el-GR" altLang="el-GR" sz="1600" b="1" dirty="0"/>
              <a:t> of </a:t>
            </a:r>
            <a:r>
              <a:rPr lang="el-GR" altLang="el-GR" sz="1600" b="1" dirty="0" err="1"/>
              <a:t>life</a:t>
            </a:r>
            <a:r>
              <a:rPr lang="el-GR" altLang="el-GR" sz="1600" b="1" dirty="0"/>
              <a:t> </a:t>
            </a:r>
            <a:r>
              <a:rPr lang="el-GR" altLang="el-GR" sz="1600" b="1" dirty="0" err="1"/>
              <a:t>which</a:t>
            </a:r>
            <a:r>
              <a:rPr lang="el-GR" altLang="el-GR" sz="1600" b="1" dirty="0"/>
              <a:t> </a:t>
            </a:r>
            <a:r>
              <a:rPr lang="el-GR" altLang="el-GR" sz="1600" b="1" dirty="0" err="1"/>
              <a:t>it</a:t>
            </a:r>
            <a:r>
              <a:rPr lang="el-GR" altLang="el-GR" sz="1600" b="1" dirty="0"/>
              <a:t> [the </a:t>
            </a:r>
            <a:r>
              <a:rPr lang="el-GR" altLang="el-GR" sz="1600" b="1" dirty="0" err="1"/>
              <a:t>natural</a:t>
            </a:r>
            <a:r>
              <a:rPr lang="el-GR" altLang="el-GR" sz="1600" b="1" dirty="0"/>
              <a:t> </a:t>
            </a:r>
            <a:r>
              <a:rPr lang="el-GR" altLang="el-GR" sz="1600" b="1" dirty="0" err="1"/>
              <a:t>price</a:t>
            </a:r>
            <a:r>
              <a:rPr lang="el-GR" altLang="el-GR" sz="1600" b="1" dirty="0"/>
              <a:t> </a:t>
            </a:r>
            <a:r>
              <a:rPr lang="el-GR" altLang="el-GR" sz="1600" b="1" dirty="0" err="1"/>
              <a:t>or</a:t>
            </a:r>
            <a:r>
              <a:rPr lang="el-GR" altLang="el-GR" sz="1600" b="1" dirty="0"/>
              <a:t> </a:t>
            </a:r>
            <a:r>
              <a:rPr lang="el-GR" altLang="el-GR" sz="1600" b="1" dirty="0" err="1"/>
              <a:t>wage</a:t>
            </a:r>
            <a:r>
              <a:rPr lang="el-GR" altLang="el-GR" sz="1600" b="1" dirty="0"/>
              <a:t> of </a:t>
            </a:r>
            <a:r>
              <a:rPr lang="el-GR" altLang="el-GR" sz="1600" b="1" dirty="0" err="1"/>
              <a:t>labour</a:t>
            </a:r>
            <a:r>
              <a:rPr lang="el-GR" altLang="el-GR" sz="1600" b="1" dirty="0"/>
              <a:t>-RH] </a:t>
            </a:r>
            <a:r>
              <a:rPr lang="el-GR" altLang="el-GR" sz="1600" b="1" dirty="0" err="1"/>
              <a:t>can</a:t>
            </a:r>
            <a:r>
              <a:rPr lang="el-GR" altLang="el-GR" sz="1600" b="1" dirty="0"/>
              <a:t> </a:t>
            </a:r>
            <a:r>
              <a:rPr lang="el-GR" altLang="el-GR" sz="1600" b="1" dirty="0" err="1"/>
              <a:t>procure</a:t>
            </a:r>
            <a:r>
              <a:rPr lang="el-GR" altLang="el-GR" sz="1600" b="1" dirty="0"/>
              <a:t> </a:t>
            </a:r>
            <a:r>
              <a:rPr lang="el-GR" altLang="el-GR" sz="1600" b="1" dirty="0" err="1"/>
              <a:t>to</a:t>
            </a:r>
            <a:r>
              <a:rPr lang="el-GR" altLang="el-GR" sz="1600" b="1" dirty="0"/>
              <a:t> the </a:t>
            </a:r>
            <a:r>
              <a:rPr lang="el-GR" altLang="el-GR" sz="1600" b="1" dirty="0" err="1"/>
              <a:t>labourer</a:t>
            </a:r>
            <a:r>
              <a:rPr lang="el-GR" altLang="el-GR" sz="1600" b="1" dirty="0"/>
              <a:t> </a:t>
            </a:r>
            <a:r>
              <a:rPr lang="el-GR" altLang="el-GR" sz="1600" b="1" dirty="0" err="1"/>
              <a:t>has</a:t>
            </a:r>
            <a:r>
              <a:rPr lang="el-GR" altLang="el-GR" sz="1600" b="1" dirty="0"/>
              <a:t>, </a:t>
            </a:r>
            <a:r>
              <a:rPr lang="el-GR" altLang="el-GR" sz="1600" b="1" dirty="0" err="1"/>
              <a:t>during</a:t>
            </a:r>
            <a:r>
              <a:rPr lang="el-GR" altLang="el-GR" sz="1600" b="1" dirty="0"/>
              <a:t> the </a:t>
            </a:r>
            <a:r>
              <a:rPr lang="el-GR" altLang="el-GR" sz="1600" b="1" dirty="0" err="1"/>
              <a:t>course</a:t>
            </a:r>
            <a:r>
              <a:rPr lang="el-GR" altLang="el-GR" sz="1600" b="1" dirty="0"/>
              <a:t> of the </a:t>
            </a:r>
            <a:r>
              <a:rPr lang="el-GR" altLang="el-GR" sz="1600" b="1" dirty="0" err="1"/>
              <a:t>present</a:t>
            </a:r>
            <a:r>
              <a:rPr lang="el-GR" altLang="el-GR" sz="1600" b="1" dirty="0"/>
              <a:t> </a:t>
            </a:r>
            <a:r>
              <a:rPr lang="el-GR" altLang="el-GR" sz="1600" b="1" dirty="0" err="1"/>
              <a:t>century</a:t>
            </a:r>
            <a:r>
              <a:rPr lang="el-GR" altLang="el-GR" sz="1600" b="1" dirty="0"/>
              <a:t>, </a:t>
            </a:r>
            <a:r>
              <a:rPr lang="el-GR" altLang="el-GR" sz="1600" b="1" dirty="0" err="1"/>
              <a:t>increased</a:t>
            </a:r>
            <a:r>
              <a:rPr lang="el-GR" altLang="el-GR" sz="1600" b="1" dirty="0"/>
              <a:t> in a </a:t>
            </a:r>
            <a:r>
              <a:rPr lang="el-GR" altLang="el-GR" sz="1600" b="1" dirty="0" err="1"/>
              <a:t>still</a:t>
            </a:r>
            <a:r>
              <a:rPr lang="el-GR" altLang="el-GR" sz="1600" b="1" dirty="0"/>
              <a:t> </a:t>
            </a:r>
            <a:r>
              <a:rPr lang="el-GR" altLang="el-GR" sz="1600" b="1" dirty="0" err="1"/>
              <a:t>perhaps</a:t>
            </a:r>
            <a:r>
              <a:rPr lang="el-GR" altLang="el-GR" sz="1600" b="1" dirty="0"/>
              <a:t> </a:t>
            </a:r>
            <a:r>
              <a:rPr lang="el-GR" altLang="el-GR" sz="1600" b="1" dirty="0" err="1"/>
              <a:t>greater</a:t>
            </a:r>
            <a:r>
              <a:rPr lang="el-GR" altLang="el-GR" sz="1600" b="1" dirty="0"/>
              <a:t> </a:t>
            </a:r>
            <a:r>
              <a:rPr lang="el-GR" altLang="el-GR" sz="1600" b="1" dirty="0" err="1"/>
              <a:t>proportion</a:t>
            </a:r>
            <a:r>
              <a:rPr lang="el-GR" altLang="el-GR" sz="1600" b="1" dirty="0"/>
              <a:t> </a:t>
            </a:r>
            <a:r>
              <a:rPr lang="el-GR" altLang="el-GR" sz="1600" b="1" dirty="0" err="1"/>
              <a:t>than</a:t>
            </a:r>
            <a:r>
              <a:rPr lang="el-GR" altLang="el-GR" sz="1600" b="1" dirty="0"/>
              <a:t> </a:t>
            </a:r>
            <a:r>
              <a:rPr lang="el-GR" altLang="el-GR" sz="1600" b="1" dirty="0" err="1"/>
              <a:t>its</a:t>
            </a:r>
            <a:r>
              <a:rPr lang="el-GR" altLang="el-GR" sz="1600" b="1" dirty="0"/>
              <a:t> </a:t>
            </a:r>
            <a:r>
              <a:rPr lang="el-GR" altLang="el-GR" sz="1600" b="1" dirty="0" err="1"/>
              <a:t>money</a:t>
            </a:r>
            <a:r>
              <a:rPr lang="el-GR" altLang="el-GR" sz="1600" b="1" dirty="0"/>
              <a:t> </a:t>
            </a:r>
            <a:r>
              <a:rPr lang="el-GR" altLang="el-GR" sz="1600" b="1" dirty="0" err="1"/>
              <a:t>price</a:t>
            </a:r>
            <a:r>
              <a:rPr lang="el-GR" altLang="el-GR" sz="1600" b="1" dirty="0"/>
              <a:t>. The </a:t>
            </a:r>
            <a:r>
              <a:rPr lang="el-GR" altLang="el-GR" sz="1600" b="1" dirty="0" err="1"/>
              <a:t>common</a:t>
            </a:r>
            <a:r>
              <a:rPr lang="el-GR" altLang="el-GR" sz="1600" b="1" dirty="0"/>
              <a:t> </a:t>
            </a:r>
            <a:r>
              <a:rPr lang="el-GR" altLang="el-GR" sz="1600" b="1" dirty="0" err="1"/>
              <a:t>complaint</a:t>
            </a:r>
            <a:r>
              <a:rPr lang="el-GR" altLang="el-GR" sz="1600" b="1" dirty="0"/>
              <a:t> </a:t>
            </a:r>
            <a:r>
              <a:rPr lang="el-GR" altLang="el-GR" sz="1600" b="1" dirty="0" err="1"/>
              <a:t>that</a:t>
            </a:r>
            <a:r>
              <a:rPr lang="el-GR" altLang="el-GR" sz="1600" b="1" dirty="0"/>
              <a:t> </a:t>
            </a:r>
            <a:r>
              <a:rPr lang="el-GR" altLang="el-GR" sz="1600" b="1" dirty="0" err="1"/>
              <a:t>luxury</a:t>
            </a:r>
            <a:r>
              <a:rPr lang="el-GR" altLang="el-GR" sz="1600" b="1" dirty="0"/>
              <a:t> </a:t>
            </a:r>
            <a:r>
              <a:rPr lang="el-GR" altLang="el-GR" sz="1600" b="1" dirty="0" err="1"/>
              <a:t>extends</a:t>
            </a:r>
            <a:r>
              <a:rPr lang="el-GR" altLang="el-GR" sz="1600" b="1" dirty="0"/>
              <a:t> </a:t>
            </a:r>
            <a:r>
              <a:rPr lang="el-GR" altLang="el-GR" sz="1600" b="1" dirty="0" err="1"/>
              <a:t>itself</a:t>
            </a:r>
            <a:r>
              <a:rPr lang="el-GR" altLang="el-GR" sz="1600" b="1" dirty="0"/>
              <a:t> </a:t>
            </a:r>
            <a:r>
              <a:rPr lang="el-GR" altLang="el-GR" sz="1600" b="1" dirty="0" err="1"/>
              <a:t>even</a:t>
            </a:r>
            <a:r>
              <a:rPr lang="el-GR" altLang="el-GR" sz="1600" b="1" dirty="0"/>
              <a:t> </a:t>
            </a:r>
            <a:r>
              <a:rPr lang="el-GR" altLang="el-GR" sz="1600" b="1" dirty="0" err="1"/>
              <a:t>to</a:t>
            </a:r>
            <a:r>
              <a:rPr lang="el-GR" altLang="el-GR" sz="1600" b="1" dirty="0"/>
              <a:t> the </a:t>
            </a:r>
            <a:r>
              <a:rPr lang="el-GR" altLang="el-GR" sz="1600" b="1" dirty="0" err="1"/>
              <a:t>lowest</a:t>
            </a:r>
            <a:r>
              <a:rPr lang="el-GR" altLang="el-GR" sz="1600" b="1" dirty="0"/>
              <a:t> </a:t>
            </a:r>
            <a:r>
              <a:rPr lang="el-GR" altLang="el-GR" sz="1600" b="1" dirty="0" err="1"/>
              <a:t>ranks</a:t>
            </a:r>
            <a:r>
              <a:rPr lang="el-GR" altLang="el-GR" sz="1600" b="1" dirty="0"/>
              <a:t> of the </a:t>
            </a:r>
            <a:r>
              <a:rPr lang="el-GR" altLang="el-GR" sz="1600" b="1" dirty="0" err="1"/>
              <a:t>people</a:t>
            </a:r>
            <a:r>
              <a:rPr lang="el-GR" altLang="el-GR" sz="1600" b="1" dirty="0"/>
              <a:t>, and </a:t>
            </a:r>
            <a:r>
              <a:rPr lang="el-GR" altLang="el-GR" sz="1600" b="1" dirty="0" err="1"/>
              <a:t>that</a:t>
            </a:r>
            <a:r>
              <a:rPr lang="el-GR" altLang="el-GR" sz="1600" b="1" dirty="0"/>
              <a:t> the </a:t>
            </a:r>
            <a:r>
              <a:rPr lang="el-GR" altLang="el-GR" sz="1600" b="1" dirty="0" err="1"/>
              <a:t>labouring</a:t>
            </a:r>
            <a:r>
              <a:rPr lang="el-GR" altLang="el-GR" sz="1600" b="1" dirty="0"/>
              <a:t> </a:t>
            </a:r>
            <a:r>
              <a:rPr lang="el-GR" altLang="el-GR" sz="1600" b="1" dirty="0" err="1"/>
              <a:t>poor</a:t>
            </a:r>
            <a:r>
              <a:rPr lang="el-GR" altLang="el-GR" sz="1600" b="1" dirty="0"/>
              <a:t> </a:t>
            </a:r>
            <a:r>
              <a:rPr lang="el-GR" altLang="el-GR" sz="1600" b="1" dirty="0" err="1"/>
              <a:t>will</a:t>
            </a:r>
            <a:r>
              <a:rPr lang="el-GR" altLang="el-GR" sz="1600" b="1" dirty="0"/>
              <a:t> </a:t>
            </a:r>
            <a:r>
              <a:rPr lang="el-GR" altLang="el-GR" sz="1600" b="1" dirty="0" err="1"/>
              <a:t>not</a:t>
            </a:r>
            <a:r>
              <a:rPr lang="el-GR" altLang="el-GR" sz="1600" b="1" dirty="0"/>
              <a:t> </a:t>
            </a:r>
            <a:r>
              <a:rPr lang="el-GR" altLang="el-GR" sz="1600" b="1" dirty="0" err="1"/>
              <a:t>now</a:t>
            </a:r>
            <a:r>
              <a:rPr lang="el-GR" altLang="el-GR" sz="1600" b="1" dirty="0"/>
              <a:t> </a:t>
            </a:r>
            <a:r>
              <a:rPr lang="el-GR" altLang="el-GR" sz="1600" b="1" dirty="0" err="1"/>
              <a:t>be</a:t>
            </a:r>
            <a:r>
              <a:rPr lang="el-GR" altLang="el-GR" sz="1600" b="1" dirty="0"/>
              <a:t> </a:t>
            </a:r>
            <a:r>
              <a:rPr lang="el-GR" altLang="el-GR" sz="1600" b="1" dirty="0" err="1"/>
              <a:t>contented</a:t>
            </a:r>
            <a:r>
              <a:rPr lang="el-GR" altLang="el-GR" sz="1600" b="1" dirty="0"/>
              <a:t> </a:t>
            </a:r>
            <a:r>
              <a:rPr lang="el-GR" altLang="el-GR" sz="1600" b="1" dirty="0" err="1"/>
              <a:t>with</a:t>
            </a:r>
            <a:r>
              <a:rPr lang="el-GR" altLang="el-GR" sz="1600" b="1" dirty="0"/>
              <a:t> the </a:t>
            </a:r>
            <a:r>
              <a:rPr lang="el-GR" altLang="el-GR" sz="1600" b="1" dirty="0" err="1"/>
              <a:t>same</a:t>
            </a:r>
            <a:r>
              <a:rPr lang="el-GR" altLang="el-GR" sz="1600" b="1" dirty="0"/>
              <a:t> </a:t>
            </a:r>
            <a:r>
              <a:rPr lang="el-GR" altLang="el-GR" sz="1600" b="1" dirty="0" err="1"/>
              <a:t>food</a:t>
            </a:r>
            <a:r>
              <a:rPr lang="el-GR" altLang="el-GR" sz="1600" b="1" dirty="0"/>
              <a:t>, </a:t>
            </a:r>
            <a:r>
              <a:rPr lang="el-GR" altLang="el-GR" sz="1600" b="1" dirty="0" err="1"/>
              <a:t>cloathing</a:t>
            </a:r>
            <a:r>
              <a:rPr lang="el-GR" altLang="el-GR" sz="1600" b="1" dirty="0"/>
              <a:t>, and </a:t>
            </a:r>
            <a:r>
              <a:rPr lang="el-GR" altLang="el-GR" sz="1600" b="1" dirty="0" err="1"/>
              <a:t>lodging</a:t>
            </a:r>
            <a:r>
              <a:rPr lang="el-GR" altLang="el-GR" sz="1600" b="1" dirty="0"/>
              <a:t> </a:t>
            </a:r>
            <a:r>
              <a:rPr lang="el-GR" altLang="el-GR" sz="1600" b="1" dirty="0" err="1"/>
              <a:t>which</a:t>
            </a:r>
            <a:r>
              <a:rPr lang="el-GR" altLang="el-GR" sz="1600" b="1" dirty="0"/>
              <a:t> </a:t>
            </a:r>
            <a:r>
              <a:rPr lang="el-GR" altLang="el-GR" sz="1600" b="1" dirty="0" err="1"/>
              <a:t>satisfied</a:t>
            </a:r>
            <a:r>
              <a:rPr lang="el-GR" altLang="el-GR" sz="1600" b="1" dirty="0"/>
              <a:t> </a:t>
            </a:r>
            <a:r>
              <a:rPr lang="el-GR" altLang="el-GR" sz="1600" b="1" dirty="0" err="1"/>
              <a:t>them</a:t>
            </a:r>
            <a:r>
              <a:rPr lang="el-GR" altLang="el-GR" sz="1600" b="1" dirty="0"/>
              <a:t> in the </a:t>
            </a:r>
            <a:r>
              <a:rPr lang="el-GR" altLang="el-GR" sz="1600" b="1" dirty="0" err="1"/>
              <a:t>past</a:t>
            </a:r>
            <a:r>
              <a:rPr lang="el-GR" altLang="el-GR" sz="1600" b="1" dirty="0"/>
              <a:t>, </a:t>
            </a:r>
            <a:r>
              <a:rPr lang="el-GR" altLang="el-GR" sz="1600" b="1" dirty="0" err="1"/>
              <a:t>may</a:t>
            </a:r>
            <a:r>
              <a:rPr lang="el-GR" altLang="el-GR" sz="1600" b="1" dirty="0"/>
              <a:t> </a:t>
            </a:r>
            <a:r>
              <a:rPr lang="el-GR" altLang="el-GR" sz="1600" b="1" dirty="0" err="1"/>
              <a:t>convince</a:t>
            </a:r>
            <a:r>
              <a:rPr lang="el-GR" altLang="el-GR" sz="1600" b="1" dirty="0"/>
              <a:t> </a:t>
            </a:r>
            <a:r>
              <a:rPr lang="el-GR" altLang="el-GR" sz="1600" b="1" dirty="0" err="1"/>
              <a:t>us</a:t>
            </a:r>
            <a:r>
              <a:rPr lang="el-GR" altLang="el-GR" sz="1600" b="1" dirty="0"/>
              <a:t> </a:t>
            </a:r>
            <a:r>
              <a:rPr lang="el-GR" altLang="el-GR" sz="1600" b="1" dirty="0" err="1"/>
              <a:t>that</a:t>
            </a:r>
            <a:r>
              <a:rPr lang="el-GR" altLang="el-GR" sz="1600" b="1" dirty="0"/>
              <a:t> </a:t>
            </a:r>
            <a:r>
              <a:rPr lang="el-GR" altLang="el-GR" sz="1600" b="1" dirty="0" err="1"/>
              <a:t>it</a:t>
            </a:r>
            <a:r>
              <a:rPr lang="el-GR" altLang="el-GR" sz="1600" b="1" dirty="0"/>
              <a:t> </a:t>
            </a:r>
            <a:r>
              <a:rPr lang="el-GR" altLang="el-GR" sz="1600" b="1" dirty="0" err="1"/>
              <a:t>is</a:t>
            </a:r>
            <a:r>
              <a:rPr lang="el-GR" altLang="el-GR" sz="1600" b="1" dirty="0"/>
              <a:t> </a:t>
            </a:r>
            <a:r>
              <a:rPr lang="el-GR" altLang="el-GR" sz="1600" b="1" dirty="0" err="1"/>
              <a:t>not</a:t>
            </a:r>
            <a:r>
              <a:rPr lang="el-GR" altLang="el-GR" sz="1600" b="1" dirty="0"/>
              <a:t> the </a:t>
            </a:r>
            <a:r>
              <a:rPr lang="el-GR" altLang="el-GR" sz="1600" b="1" dirty="0" err="1"/>
              <a:t>money</a:t>
            </a:r>
            <a:r>
              <a:rPr lang="el-GR" altLang="el-GR" sz="1600" b="1" dirty="0"/>
              <a:t> </a:t>
            </a:r>
            <a:r>
              <a:rPr lang="el-GR" altLang="el-GR" sz="1600" b="1" dirty="0" err="1"/>
              <a:t>price</a:t>
            </a:r>
            <a:r>
              <a:rPr lang="el-GR" altLang="el-GR" sz="1600" b="1" dirty="0"/>
              <a:t> of </a:t>
            </a:r>
            <a:r>
              <a:rPr lang="el-GR" altLang="el-GR" sz="1600" b="1" dirty="0" err="1"/>
              <a:t>labour</a:t>
            </a:r>
            <a:r>
              <a:rPr lang="el-GR" altLang="el-GR" sz="1600" b="1" dirty="0"/>
              <a:t> </a:t>
            </a:r>
            <a:r>
              <a:rPr lang="el-GR" altLang="el-GR" sz="1600" b="1" dirty="0" err="1"/>
              <a:t>only</a:t>
            </a:r>
            <a:r>
              <a:rPr lang="el-GR" altLang="el-GR" sz="1600" b="1" dirty="0"/>
              <a:t>, </a:t>
            </a:r>
            <a:r>
              <a:rPr lang="el-GR" altLang="el-GR" sz="1600" b="1" dirty="0" err="1"/>
              <a:t>but</a:t>
            </a:r>
            <a:r>
              <a:rPr lang="el-GR" altLang="el-GR" sz="1600" b="1" dirty="0"/>
              <a:t> </a:t>
            </a:r>
            <a:r>
              <a:rPr lang="el-GR" altLang="el-GR" sz="1600" b="1" dirty="0" err="1"/>
              <a:t>its</a:t>
            </a:r>
            <a:r>
              <a:rPr lang="el-GR" altLang="el-GR" sz="1600" b="1" dirty="0"/>
              <a:t> </a:t>
            </a:r>
            <a:r>
              <a:rPr lang="el-GR" altLang="el-GR" sz="1600" b="1" dirty="0" err="1"/>
              <a:t>real</a:t>
            </a:r>
            <a:r>
              <a:rPr lang="el-GR" altLang="el-GR" sz="1600" b="1" dirty="0"/>
              <a:t> </a:t>
            </a:r>
            <a:r>
              <a:rPr lang="el-GR" altLang="el-GR" sz="1600" b="1" dirty="0" err="1"/>
              <a:t>recompense</a:t>
            </a:r>
            <a:r>
              <a:rPr lang="el-GR" altLang="el-GR" sz="1600" b="1" dirty="0"/>
              <a:t>, </a:t>
            </a:r>
            <a:r>
              <a:rPr lang="el-GR" altLang="el-GR" sz="1600" b="1" dirty="0" err="1"/>
              <a:t>which</a:t>
            </a:r>
            <a:r>
              <a:rPr lang="el-GR" altLang="el-GR" sz="1600" b="1" dirty="0"/>
              <a:t> </a:t>
            </a:r>
            <a:r>
              <a:rPr lang="el-GR" altLang="el-GR" sz="1600" b="1" dirty="0" err="1"/>
              <a:t>has</a:t>
            </a:r>
            <a:r>
              <a:rPr lang="el-GR" altLang="el-GR" sz="1600" b="1" dirty="0"/>
              <a:t> </a:t>
            </a:r>
            <a:r>
              <a:rPr lang="el-GR" altLang="el-GR" sz="1600" b="1" dirty="0" err="1"/>
              <a:t>augmented</a:t>
            </a:r>
            <a:r>
              <a:rPr lang="el-GR" altLang="el-GR" sz="1600" b="1" dirty="0"/>
              <a:t>.  (WN B.1 pp.278-279)</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Η αύξηση των πραγματικών μισθών οδηγεί σε αύξηση του πληθυσμού μακροπρόθεσμα. Όταν η αύξηση της παραγωγικότητας (είμαστε στο περιβάλλον της </a:t>
            </a:r>
            <a:r>
              <a:rPr lang="el-GR" altLang="el-GR" sz="1600" dirty="0" err="1"/>
              <a:t>μανουφακτούρας</a:t>
            </a:r>
            <a:r>
              <a:rPr lang="el-GR" altLang="el-GR" sz="1600" dirty="0"/>
              <a:t> και ο καταμερισμός – η τεχνολογική πρόοδος με άλλα λόγια-δεν μειώνει –αντίθετα αυξάνει-τους εργαζόμενους ανά μονάδα προϊόντος) αποτέλεσμα του καταμερισμού της εργασίας, υπερκεραστεί από την μειούμενη γονιμότητα των νέων γαιών που μπαίνουν σε καλλιέργεια και τη διαθεσιμότητα των πόρων η μεγέθυνση επιβραδύνεται. Αυτό οδηγεί σε αύξηση της θνησιμότητας της εργατικής τάξης και στασιμότητα σε συνθήκες ακραίας ανισότητας. </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CF7D768F-0F34-9FF2-8CF6-ED3F0F1BC6CB}"/>
              </a:ext>
            </a:extLst>
          </p:cNvPr>
          <p:cNvSpPr>
            <a:spLocks noGrp="1" noChangeArrowheads="1"/>
          </p:cNvSpPr>
          <p:nvPr>
            <p:ph type="title"/>
          </p:nvPr>
        </p:nvSpPr>
        <p:spPr>
          <a:xfrm>
            <a:off x="693042" y="301904"/>
            <a:ext cx="8694540" cy="1096044"/>
          </a:xfrm>
        </p:spPr>
        <p:txBody>
          <a:bodyPr tIns="24892">
            <a:normAutofit/>
          </a:bodyPr>
          <a:lstStyle/>
          <a:p>
            <a: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n-US" altLang="el-GR" dirty="0"/>
              <a:t>David</a:t>
            </a:r>
            <a:r>
              <a:rPr lang="el-GR" altLang="el-GR" dirty="0"/>
              <a:t> </a:t>
            </a:r>
            <a:r>
              <a:rPr lang="en-US" altLang="el-GR" dirty="0"/>
              <a:t>Ricardo</a:t>
            </a:r>
            <a:endParaRPr lang="el-GR" altLang="el-GR" dirty="0"/>
          </a:p>
        </p:txBody>
      </p:sp>
      <p:sp>
        <p:nvSpPr>
          <p:cNvPr id="8194" name="Rectangle 2">
            <a:extLst>
              <a:ext uri="{FF2B5EF4-FFF2-40B4-BE49-F238E27FC236}">
                <a16:creationId xmlns:a16="http://schemas.microsoft.com/office/drawing/2014/main" id="{1E15A4CF-837D-7157-75FC-AD90E9C2C3E1}"/>
              </a:ext>
            </a:extLst>
          </p:cNvPr>
          <p:cNvSpPr>
            <a:spLocks noGrp="1" noChangeArrowheads="1"/>
          </p:cNvSpPr>
          <p:nvPr>
            <p:ph idx="1"/>
          </p:nvPr>
        </p:nvSpPr>
        <p:spPr>
          <a:xfrm>
            <a:off x="286524" y="1482820"/>
            <a:ext cx="9505056" cy="4131801"/>
          </a:xfrm>
        </p:spPr>
        <p:txBody>
          <a:bodyPr tIns="17780">
            <a:noAutofit/>
          </a:bodyPr>
          <a:lstStyle/>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t>Στο τέλος των Ναπολεόντειων πολέμων Αγγλία έχει υποστεί εντυπωσιακές αλλαγές. Από τη χώρα της </a:t>
            </a:r>
            <a:r>
              <a:rPr lang="el-GR" altLang="el-GR" sz="1400" dirty="0" err="1"/>
              <a:t>Jane</a:t>
            </a:r>
            <a:r>
              <a:rPr lang="el-GR" altLang="el-GR" sz="1400" dirty="0"/>
              <a:t> </a:t>
            </a:r>
            <a:r>
              <a:rPr lang="el-GR" altLang="el-GR" sz="1400" dirty="0" err="1"/>
              <a:t>Austen</a:t>
            </a:r>
            <a:r>
              <a:rPr lang="el-GR" altLang="el-GR" sz="1400" dirty="0"/>
              <a:t> έχει μετατραπεί στη χώρα του </a:t>
            </a:r>
            <a:r>
              <a:rPr lang="el-GR" altLang="el-GR" sz="1400" dirty="0" err="1"/>
              <a:t>Charles</a:t>
            </a:r>
            <a:r>
              <a:rPr lang="el-GR" altLang="el-GR" sz="1400" dirty="0"/>
              <a:t> </a:t>
            </a:r>
            <a:r>
              <a:rPr lang="el-GR" altLang="el-GR" sz="1400" dirty="0" err="1"/>
              <a:t>Dickens</a:t>
            </a:r>
            <a:r>
              <a:rPr lang="el-GR" altLang="el-GR" sz="1400" dirty="0"/>
              <a:t>. Η περίοδος της </a:t>
            </a:r>
            <a:r>
              <a:rPr lang="el-GR" altLang="el-GR" sz="1400" dirty="0" err="1"/>
              <a:t>μανουφακτούρας</a:t>
            </a:r>
            <a:r>
              <a:rPr lang="el-GR" altLang="el-GR" sz="1400" dirty="0"/>
              <a:t> έχει τελειώσει και η βιομηχανική επανάσταση είναι γεγονός. Σκωτσέζοι και Ιρλανδοί κατεστραμμένοι αγρότες στοιβάζονται στις </a:t>
            </a:r>
            <a:r>
              <a:rPr lang="el-GR" altLang="el-GR" sz="1400" dirty="0" err="1"/>
              <a:t>εργατογειτονιές</a:t>
            </a:r>
            <a:r>
              <a:rPr lang="el-GR" altLang="el-GR" sz="1400" dirty="0"/>
              <a:t> του Λονδίνου και του </a:t>
            </a:r>
            <a:r>
              <a:rPr lang="en-US" altLang="el-GR" sz="1400" dirty="0"/>
              <a:t>Manchester</a:t>
            </a:r>
            <a:r>
              <a:rPr lang="el-GR" altLang="el-GR" sz="1400" dirty="0"/>
              <a:t> και δουλεύουν στις φάμπρικες. </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t>Οι </a:t>
            </a:r>
            <a:r>
              <a:rPr lang="el-GR" altLang="el-GR" sz="1400" dirty="0" err="1"/>
              <a:t>προλεταριοποιημένοι</a:t>
            </a:r>
            <a:r>
              <a:rPr lang="el-GR" altLang="el-GR" sz="1400" dirty="0"/>
              <a:t> αγρότες  πρέπει να φάνε για να μπορούν να δουλέψουν. Αυτό είναι το πρόβλημα που κλήθηκε να λύσει η Αγγλική πολιτική οικονομία το πρώτο μισό του 19</a:t>
            </a:r>
            <a:r>
              <a:rPr lang="el-GR" altLang="el-GR" sz="1400" baseline="30000" dirty="0"/>
              <a:t>ου </a:t>
            </a:r>
            <a:r>
              <a:rPr lang="el-GR" altLang="el-GR" sz="1400" dirty="0"/>
              <a:t> αιώνα. Σε αυτή τη συζήτηση κυριαρχεί ο </a:t>
            </a:r>
            <a:r>
              <a:rPr lang="en-US" altLang="el-GR" sz="1400" dirty="0"/>
              <a:t>David Ricardo</a:t>
            </a:r>
            <a:r>
              <a:rPr lang="el-GR" altLang="el-GR" sz="1400" dirty="0"/>
              <a:t>.</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t>Ο </a:t>
            </a:r>
            <a:r>
              <a:rPr lang="el-GR" altLang="el-GR" sz="1400" dirty="0" err="1"/>
              <a:t>Ricardo</a:t>
            </a:r>
            <a:r>
              <a:rPr lang="el-GR" altLang="el-GR" sz="1400" dirty="0"/>
              <a:t> βάσισε τη “πρότασή του” για το θέμα αυτό σε τρεις παραμέτρους 1) ο πληθυσμός δεν μπορεί να αποτελέσει φράγμα στη μεγέθυνση. Η Μαλθουσιανή θεωρία του πληθυσμού εξασφαλίζει ότι οι μισθοί θα παραμείνουν στο επίπεδο της αναπαραγωγής της εργατικής δύναμης, 2) η ζήτηση δεν είναι εμπόδιο στη μεγέθυνση αφού ισχύει ο νόμος του </a:t>
            </a:r>
            <a:r>
              <a:rPr lang="el-GR" altLang="el-GR" sz="1400" dirty="0" err="1"/>
              <a:t>Say</a:t>
            </a:r>
            <a:r>
              <a:rPr lang="el-GR" altLang="el-GR" sz="1400" dirty="0"/>
              <a:t> (τα κέρδη </a:t>
            </a:r>
            <a:r>
              <a:rPr lang="el-GR" altLang="el-GR" sz="1400" dirty="0" err="1"/>
              <a:t>επανεπενδύονται</a:t>
            </a:r>
            <a:r>
              <a:rPr lang="el-GR" altLang="el-GR" sz="1400" dirty="0"/>
              <a:t>), 3) δεδομένης της τεχνολογίας μόνο η αύξηση των τιμών των τροφίμων μπορεί να αυξήσει τους μισθούς να μειώσει τα κέρδη και να οδηγήσει στη στασιμότητα. </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t>Σε αυτό παίζει φυσικά ρόλο η περίφημη θεωρία της </a:t>
            </a:r>
            <a:r>
              <a:rPr lang="el-GR" altLang="el-GR" sz="1400" dirty="0" err="1"/>
              <a:t>γαιοπροσόδου</a:t>
            </a:r>
            <a:r>
              <a:rPr lang="el-GR" altLang="el-GR" sz="1400" dirty="0"/>
              <a:t> το ένα από τα δύο στοιχεία της θεωρίας του </a:t>
            </a:r>
            <a:r>
              <a:rPr lang="en-US" altLang="el-GR" sz="1400" dirty="0"/>
              <a:t>Ricardo </a:t>
            </a:r>
            <a:r>
              <a:rPr lang="el-GR" altLang="el-GR" sz="1400" dirty="0"/>
              <a:t>που πέρασε σχεδόν αυτούσιο στα νεοκλασικά οικονομικά. Ο λόγος είναι ότι οι αυξημένες τιμές των δημητριακών θα γεμίσουν τις τσέπες των γαιοκτημόνων και θα αδειάσουν εκείνες των καπιταλιστών</a:t>
            </a:r>
            <a:r>
              <a:rPr lang="en-US" altLang="el-GR" sz="1400" dirty="0"/>
              <a:t> (</a:t>
            </a:r>
            <a:r>
              <a:rPr lang="el-GR" altLang="el-GR" sz="1400" b="1" dirty="0">
                <a:solidFill>
                  <a:srgbClr val="FF0000"/>
                </a:solidFill>
              </a:rPr>
              <a:t>γιατί;</a:t>
            </a:r>
            <a:r>
              <a:rPr lang="el-GR" altLang="el-GR" sz="1400" dirty="0"/>
              <a:t>)</a:t>
            </a:r>
            <a:r>
              <a:rPr lang="en-US" altLang="el-GR" sz="1400" dirty="0"/>
              <a:t>,</a:t>
            </a:r>
            <a:r>
              <a:rPr lang="el-GR" altLang="el-GR" sz="1400" dirty="0"/>
              <a:t> οι επενδύσεις θα σταματήσουν (</a:t>
            </a:r>
            <a:r>
              <a:rPr lang="el-GR" altLang="el-GR" sz="1400" b="1" dirty="0">
                <a:solidFill>
                  <a:srgbClr val="FF0000"/>
                </a:solidFill>
              </a:rPr>
              <a:t>γιατί)</a:t>
            </a:r>
            <a:r>
              <a:rPr lang="el-GR" altLang="el-GR" sz="1400" dirty="0"/>
              <a:t> και η κοινωνία θα οδηγηθεί στη στασιμότητα σε συνθήκες ακραίας ανισότητας.</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t>Η λύση βρίσκεται στο διεθνές εμπόριο το δεύτερο τμήμα της </a:t>
            </a:r>
            <a:r>
              <a:rPr lang="el-GR" altLang="el-GR" sz="1400" dirty="0" err="1"/>
              <a:t>Ρικαρδιανής</a:t>
            </a:r>
            <a:r>
              <a:rPr lang="el-GR" altLang="el-GR" sz="1400" dirty="0"/>
              <a:t> θεωρίας που πέρασε αυτούσιο στα νεοκλασικά οικονομικά.          </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70558A48-9A94-EEEF-2FB4-D6F40496DE43}"/>
              </a:ext>
            </a:extLst>
          </p:cNvPr>
          <p:cNvSpPr>
            <a:spLocks noGrp="1" noChangeArrowheads="1"/>
          </p:cNvSpPr>
          <p:nvPr>
            <p:ph idx="1"/>
          </p:nvPr>
        </p:nvSpPr>
        <p:spPr>
          <a:xfrm>
            <a:off x="359792" y="819051"/>
            <a:ext cx="9365797" cy="4851499"/>
          </a:xfrm>
        </p:spPr>
        <p:txBody>
          <a:bodyPr tIns="17780" anchor="t">
            <a:noAutofit/>
          </a:bodyPr>
          <a:lstStyle/>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solidFill>
                  <a:schemeClr val="tx1">
                    <a:alpha val="80000"/>
                  </a:schemeClr>
                </a:solidFill>
              </a:rPr>
              <a:t>Η θεωρία του εμπορίου είναι η βασική συνεισφορά του </a:t>
            </a:r>
            <a:r>
              <a:rPr lang="el-GR" altLang="el-GR" sz="1400" dirty="0" err="1">
                <a:solidFill>
                  <a:schemeClr val="tx1">
                    <a:alpha val="80000"/>
                  </a:schemeClr>
                </a:solidFill>
              </a:rPr>
              <a:t>Ricardo</a:t>
            </a:r>
            <a:r>
              <a:rPr lang="el-GR" altLang="el-GR" sz="1400" dirty="0">
                <a:solidFill>
                  <a:schemeClr val="tx1">
                    <a:alpha val="80000"/>
                  </a:schemeClr>
                </a:solidFill>
              </a:rPr>
              <a:t> στη θεωρία της ανισότητας και αφορά την ανισότητα μεταξύ χωρών. Ο λόγος είναι ότι σύμφωνα με τη </a:t>
            </a:r>
            <a:r>
              <a:rPr lang="el-GR" altLang="el-GR" sz="1400" dirty="0" err="1">
                <a:solidFill>
                  <a:schemeClr val="tx1">
                    <a:alpha val="80000"/>
                  </a:schemeClr>
                </a:solidFill>
              </a:rPr>
              <a:t>Ρικαρδιανή</a:t>
            </a:r>
            <a:r>
              <a:rPr lang="el-GR" altLang="el-GR" sz="1400" dirty="0">
                <a:solidFill>
                  <a:schemeClr val="tx1">
                    <a:alpha val="80000"/>
                  </a:schemeClr>
                </a:solidFill>
              </a:rPr>
              <a:t> θεωρία το ελεύθερο εμπόριο κάνει τις χώρες εξίσου ανταγωνιστικές. Δηλαδή, οι περισσότερες αν όχι όλες οι χώρες θα απολαμβάνουν ανάλογους ρυθμούς μεγέθυνσης </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solidFill>
                  <a:schemeClr val="tx1">
                    <a:alpha val="80000"/>
                  </a:schemeClr>
                </a:solidFill>
              </a:rPr>
              <a:t>Ο λόγος είναι ότι στο διεθνή ανταγωνισμό δεν ισχύει το απόλυτο πλεονέκτημα κόστους όπως στον εγχώριο ανταγωνισμό αλλά το “συγκριτικό πλεονέκτημα”. Το συμπέρασμα αυτό βασίζεται στη “ποσοτική θεωρία του χρήματος” που ασπάζεται ο </a:t>
            </a:r>
            <a:r>
              <a:rPr lang="el-GR" altLang="el-GR" sz="1400" dirty="0" err="1">
                <a:solidFill>
                  <a:schemeClr val="tx1">
                    <a:alpha val="80000"/>
                  </a:schemeClr>
                </a:solidFill>
              </a:rPr>
              <a:t>Ricardo</a:t>
            </a:r>
            <a:endParaRPr lang="el-GR" altLang="el-GR" sz="1400" dirty="0">
              <a:solidFill>
                <a:schemeClr val="tx1">
                  <a:alpha val="80000"/>
                </a:schemeClr>
              </a:solidFill>
            </a:endParaRP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solidFill>
                  <a:schemeClr val="tx1">
                    <a:alpha val="80000"/>
                  </a:schemeClr>
                </a:solidFill>
                <a:cs typeface="Century731BT-RomanA" pitchFamily="16" charset="0"/>
              </a:rPr>
              <a:t>“</a:t>
            </a:r>
            <a:r>
              <a:rPr lang="el-GR" altLang="el-GR" sz="1400" b="1" dirty="0" err="1">
                <a:solidFill>
                  <a:schemeClr val="tx1">
                    <a:alpha val="80000"/>
                  </a:schemeClr>
                </a:solidFill>
                <a:cs typeface="Century731BT-RomanA" pitchFamily="16" charset="0"/>
              </a:rPr>
              <a:t>Now</a:t>
            </a:r>
            <a:r>
              <a:rPr lang="el-GR" altLang="el-GR" sz="1400" b="1" dirty="0">
                <a:solidFill>
                  <a:schemeClr val="tx1">
                    <a:alpha val="80000"/>
                  </a:schemeClr>
                </a:solidFill>
                <a:cs typeface="Century731BT-RomanA" pitchFamily="16" charset="0"/>
              </a:rPr>
              <a:t> </a:t>
            </a:r>
            <a:r>
              <a:rPr lang="el-GR" altLang="el-GR" sz="1400" b="1" dirty="0" err="1">
                <a:solidFill>
                  <a:schemeClr val="tx1">
                    <a:alpha val="80000"/>
                  </a:schemeClr>
                </a:solidFill>
                <a:cs typeface="Century731BT-RomanA" pitchFamily="16" charset="0"/>
              </a:rPr>
              <a:t>suppose</a:t>
            </a:r>
            <a:r>
              <a:rPr lang="el-GR" altLang="el-GR" sz="1400" b="1" dirty="0">
                <a:solidFill>
                  <a:schemeClr val="tx1">
                    <a:alpha val="80000"/>
                  </a:schemeClr>
                </a:solidFill>
                <a:cs typeface="Century731BT-RomanA" pitchFamily="16" charset="0"/>
              </a:rPr>
              <a:t> </a:t>
            </a:r>
            <a:r>
              <a:rPr lang="el-GR" altLang="el-GR" sz="1400" b="1" dirty="0" err="1">
                <a:solidFill>
                  <a:schemeClr val="tx1">
                    <a:alpha val="80000"/>
                  </a:schemeClr>
                </a:solidFill>
                <a:cs typeface="Century731BT-RomanA" pitchFamily="16" charset="0"/>
              </a:rPr>
              <a:t>England</a:t>
            </a:r>
            <a:r>
              <a:rPr lang="el-GR" altLang="el-GR" sz="1400" b="1" dirty="0">
                <a:solidFill>
                  <a:schemeClr val="tx1">
                    <a:alpha val="80000"/>
                  </a:schemeClr>
                </a:solidFill>
                <a:cs typeface="Century731BT-RomanA" pitchFamily="16" charset="0"/>
              </a:rPr>
              <a:t> </a:t>
            </a:r>
            <a:r>
              <a:rPr lang="el-GR" altLang="el-GR" sz="1400" b="1" dirty="0" err="1">
                <a:solidFill>
                  <a:schemeClr val="tx1">
                    <a:alpha val="80000"/>
                  </a:schemeClr>
                </a:solidFill>
                <a:cs typeface="Century731BT-RomanA" pitchFamily="16" charset="0"/>
              </a:rPr>
              <a:t>to</a:t>
            </a:r>
            <a:r>
              <a:rPr lang="el-GR" altLang="el-GR" sz="1400" b="1" dirty="0">
                <a:solidFill>
                  <a:schemeClr val="tx1">
                    <a:alpha val="80000"/>
                  </a:schemeClr>
                </a:solidFill>
                <a:cs typeface="Century731BT-RomanA" pitchFamily="16" charset="0"/>
              </a:rPr>
              <a:t> </a:t>
            </a:r>
            <a:r>
              <a:rPr lang="el-GR" altLang="el-GR" sz="1400" b="1" dirty="0" err="1">
                <a:solidFill>
                  <a:schemeClr val="tx1">
                    <a:alpha val="80000"/>
                  </a:schemeClr>
                </a:solidFill>
                <a:cs typeface="Century731BT-RomanA" pitchFamily="16" charset="0"/>
              </a:rPr>
              <a:t>discover</a:t>
            </a:r>
            <a:r>
              <a:rPr lang="el-GR" altLang="el-GR" sz="1400" b="1" dirty="0">
                <a:solidFill>
                  <a:schemeClr val="tx1">
                    <a:alpha val="80000"/>
                  </a:schemeClr>
                </a:solidFill>
                <a:cs typeface="Century731BT-RomanA" pitchFamily="16" charset="0"/>
              </a:rPr>
              <a:t> </a:t>
            </a:r>
            <a:r>
              <a:rPr lang="el-GR" altLang="el-GR" sz="1400" b="1" dirty="0">
                <a:solidFill>
                  <a:schemeClr val="tx1">
                    <a:alpha val="80000"/>
                  </a:schemeClr>
                </a:solidFill>
              </a:rPr>
              <a:t>a </a:t>
            </a:r>
            <a:r>
              <a:rPr lang="el-GR" altLang="el-GR" sz="1400" b="1" dirty="0" err="1">
                <a:solidFill>
                  <a:schemeClr val="tx1">
                    <a:alpha val="80000"/>
                  </a:schemeClr>
                </a:solidFill>
              </a:rPr>
              <a:t>process</a:t>
            </a:r>
            <a:r>
              <a:rPr lang="el-GR" altLang="el-GR" sz="1400" b="1" dirty="0">
                <a:solidFill>
                  <a:schemeClr val="tx1">
                    <a:alpha val="80000"/>
                  </a:schemeClr>
                </a:solidFill>
              </a:rPr>
              <a:t> for </a:t>
            </a:r>
            <a:r>
              <a:rPr lang="el-GR" altLang="el-GR" sz="1400" b="1" dirty="0" err="1">
                <a:solidFill>
                  <a:schemeClr val="tx1">
                    <a:alpha val="80000"/>
                  </a:schemeClr>
                </a:solidFill>
              </a:rPr>
              <a:t>making</a:t>
            </a:r>
            <a:r>
              <a:rPr lang="el-GR" altLang="el-GR" sz="1400" b="1" dirty="0">
                <a:solidFill>
                  <a:schemeClr val="tx1">
                    <a:alpha val="80000"/>
                  </a:schemeClr>
                </a:solidFill>
              </a:rPr>
              <a:t> </a:t>
            </a:r>
            <a:r>
              <a:rPr lang="el-GR" altLang="el-GR" sz="1400" b="1" dirty="0" err="1">
                <a:solidFill>
                  <a:schemeClr val="tx1">
                    <a:alpha val="80000"/>
                  </a:schemeClr>
                </a:solidFill>
              </a:rPr>
              <a:t>wine</a:t>
            </a:r>
            <a:r>
              <a:rPr lang="el-GR" altLang="el-GR" sz="1400" b="1" dirty="0">
                <a:solidFill>
                  <a:schemeClr val="tx1">
                    <a:alpha val="80000"/>
                  </a:schemeClr>
                </a:solidFill>
              </a:rPr>
              <a:t>, </a:t>
            </a:r>
            <a:r>
              <a:rPr lang="el-GR" altLang="el-GR" sz="1400" b="1" dirty="0" err="1">
                <a:solidFill>
                  <a:schemeClr val="tx1">
                    <a:alpha val="80000"/>
                  </a:schemeClr>
                </a:solidFill>
              </a:rPr>
              <a:t>so</a:t>
            </a:r>
            <a:r>
              <a:rPr lang="el-GR" altLang="el-GR" sz="1400" b="1" dirty="0">
                <a:solidFill>
                  <a:schemeClr val="tx1">
                    <a:alpha val="80000"/>
                  </a:schemeClr>
                </a:solidFill>
              </a:rPr>
              <a:t> </a:t>
            </a:r>
            <a:r>
              <a:rPr lang="el-GR" altLang="el-GR" sz="1400" b="1" dirty="0" err="1">
                <a:solidFill>
                  <a:schemeClr val="tx1">
                    <a:alpha val="80000"/>
                  </a:schemeClr>
                </a:solidFill>
              </a:rPr>
              <a:t>that</a:t>
            </a:r>
            <a:r>
              <a:rPr lang="el-GR" altLang="el-GR" sz="1400" b="1" dirty="0">
                <a:solidFill>
                  <a:schemeClr val="tx1">
                    <a:alpha val="80000"/>
                  </a:schemeClr>
                </a:solidFill>
              </a:rPr>
              <a:t> </a:t>
            </a:r>
            <a:r>
              <a:rPr lang="el-GR" altLang="el-GR" sz="1400" b="1" dirty="0" err="1">
                <a:solidFill>
                  <a:schemeClr val="tx1">
                    <a:alpha val="80000"/>
                  </a:schemeClr>
                </a:solidFill>
              </a:rPr>
              <a:t>it</a:t>
            </a:r>
            <a:r>
              <a:rPr lang="el-GR" altLang="el-GR" sz="1400" b="1" dirty="0">
                <a:solidFill>
                  <a:schemeClr val="tx1">
                    <a:alpha val="80000"/>
                  </a:schemeClr>
                </a:solidFill>
              </a:rPr>
              <a:t> </a:t>
            </a:r>
            <a:r>
              <a:rPr lang="el-GR" altLang="el-GR" sz="1400" b="1" dirty="0" err="1">
                <a:solidFill>
                  <a:schemeClr val="tx1">
                    <a:alpha val="80000"/>
                  </a:schemeClr>
                </a:solidFill>
              </a:rPr>
              <a:t>should</a:t>
            </a:r>
            <a:r>
              <a:rPr lang="el-GR" altLang="el-GR" sz="1400" b="1" dirty="0">
                <a:solidFill>
                  <a:schemeClr val="tx1">
                    <a:alpha val="80000"/>
                  </a:schemeClr>
                </a:solidFill>
              </a:rPr>
              <a:t> </a:t>
            </a:r>
            <a:r>
              <a:rPr lang="el-GR" altLang="el-GR" sz="1400" b="1" dirty="0" err="1">
                <a:solidFill>
                  <a:schemeClr val="tx1">
                    <a:alpha val="80000"/>
                  </a:schemeClr>
                </a:solidFill>
              </a:rPr>
              <a:t>become</a:t>
            </a:r>
            <a:r>
              <a:rPr lang="el-GR" altLang="el-GR" sz="1400" b="1" dirty="0">
                <a:solidFill>
                  <a:schemeClr val="tx1">
                    <a:alpha val="80000"/>
                  </a:schemeClr>
                </a:solidFill>
              </a:rPr>
              <a:t> </a:t>
            </a:r>
            <a:r>
              <a:rPr lang="el-GR" altLang="el-GR" sz="1400" b="1" dirty="0" err="1">
                <a:solidFill>
                  <a:schemeClr val="tx1">
                    <a:alpha val="80000"/>
                  </a:schemeClr>
                </a:solidFill>
              </a:rPr>
              <a:t>her</a:t>
            </a:r>
            <a:r>
              <a:rPr lang="el-GR" altLang="el-GR" sz="1400" b="1" dirty="0">
                <a:solidFill>
                  <a:schemeClr val="tx1">
                    <a:alpha val="80000"/>
                  </a:schemeClr>
                </a:solidFill>
              </a:rPr>
              <a:t> </a:t>
            </a:r>
            <a:r>
              <a:rPr lang="el-GR" altLang="el-GR" sz="1400" b="1" dirty="0" err="1">
                <a:solidFill>
                  <a:schemeClr val="tx1">
                    <a:alpha val="80000"/>
                  </a:schemeClr>
                </a:solidFill>
              </a:rPr>
              <a:t>interest</a:t>
            </a:r>
            <a:r>
              <a:rPr lang="el-GR" altLang="el-GR" sz="1400" b="1" dirty="0">
                <a:solidFill>
                  <a:schemeClr val="tx1">
                    <a:alpha val="80000"/>
                  </a:schemeClr>
                </a:solidFill>
              </a:rPr>
              <a:t> </a:t>
            </a:r>
            <a:r>
              <a:rPr lang="el-GR" altLang="el-GR" sz="1400" b="1" dirty="0" err="1">
                <a:solidFill>
                  <a:schemeClr val="tx1">
                    <a:alpha val="80000"/>
                  </a:schemeClr>
                </a:solidFill>
              </a:rPr>
              <a:t>rather</a:t>
            </a:r>
            <a:r>
              <a:rPr lang="el-GR" altLang="el-GR" sz="1400" b="1" dirty="0">
                <a:solidFill>
                  <a:schemeClr val="tx1">
                    <a:alpha val="80000"/>
                  </a:schemeClr>
                </a:solidFill>
              </a:rPr>
              <a:t> </a:t>
            </a:r>
            <a:r>
              <a:rPr lang="el-GR" altLang="el-GR" sz="1400" b="1" dirty="0" err="1">
                <a:solidFill>
                  <a:schemeClr val="tx1">
                    <a:alpha val="80000"/>
                  </a:schemeClr>
                </a:solidFill>
              </a:rPr>
              <a:t>to</a:t>
            </a:r>
            <a:r>
              <a:rPr lang="el-GR" altLang="el-GR" sz="1400" b="1" dirty="0">
                <a:solidFill>
                  <a:schemeClr val="tx1">
                    <a:alpha val="80000"/>
                  </a:schemeClr>
                </a:solidFill>
              </a:rPr>
              <a:t> </a:t>
            </a:r>
            <a:r>
              <a:rPr lang="el-GR" altLang="el-GR" sz="1400" b="1" dirty="0" err="1">
                <a:solidFill>
                  <a:schemeClr val="tx1">
                    <a:alpha val="80000"/>
                  </a:schemeClr>
                </a:solidFill>
              </a:rPr>
              <a:t>grow</a:t>
            </a:r>
            <a:r>
              <a:rPr lang="el-GR" altLang="el-GR" sz="1400" b="1" dirty="0">
                <a:solidFill>
                  <a:schemeClr val="tx1">
                    <a:alpha val="80000"/>
                  </a:schemeClr>
                </a:solidFill>
              </a:rPr>
              <a:t> </a:t>
            </a:r>
            <a:r>
              <a:rPr lang="el-GR" altLang="el-GR" sz="1400" b="1" dirty="0" err="1">
                <a:solidFill>
                  <a:schemeClr val="tx1">
                    <a:alpha val="80000"/>
                  </a:schemeClr>
                </a:solidFill>
              </a:rPr>
              <a:t>it</a:t>
            </a:r>
            <a:r>
              <a:rPr lang="el-GR" altLang="el-GR" sz="1400" b="1" dirty="0">
                <a:solidFill>
                  <a:schemeClr val="tx1">
                    <a:alpha val="80000"/>
                  </a:schemeClr>
                </a:solidFill>
              </a:rPr>
              <a:t> </a:t>
            </a:r>
            <a:r>
              <a:rPr lang="el-GR" altLang="el-GR" sz="1400" b="1" dirty="0" err="1">
                <a:solidFill>
                  <a:schemeClr val="tx1">
                    <a:alpha val="80000"/>
                  </a:schemeClr>
                </a:solidFill>
              </a:rPr>
              <a:t>than</a:t>
            </a:r>
            <a:r>
              <a:rPr lang="el-GR" altLang="el-GR" sz="1400" b="1" dirty="0">
                <a:solidFill>
                  <a:schemeClr val="tx1">
                    <a:alpha val="80000"/>
                  </a:schemeClr>
                </a:solidFill>
              </a:rPr>
              <a:t> </a:t>
            </a:r>
            <a:r>
              <a:rPr lang="el-GR" altLang="el-GR" sz="1400" b="1" dirty="0" err="1">
                <a:solidFill>
                  <a:schemeClr val="tx1">
                    <a:alpha val="80000"/>
                  </a:schemeClr>
                </a:solidFill>
              </a:rPr>
              <a:t>import</a:t>
            </a:r>
            <a:r>
              <a:rPr lang="el-GR" altLang="el-GR" sz="1400" b="1" dirty="0">
                <a:solidFill>
                  <a:schemeClr val="tx1">
                    <a:alpha val="80000"/>
                  </a:schemeClr>
                </a:solidFill>
              </a:rPr>
              <a:t> </a:t>
            </a:r>
            <a:r>
              <a:rPr lang="el-GR" altLang="el-GR" sz="1400" b="1" dirty="0" err="1">
                <a:solidFill>
                  <a:schemeClr val="tx1">
                    <a:alpha val="80000"/>
                  </a:schemeClr>
                </a:solidFill>
              </a:rPr>
              <a:t>it</a:t>
            </a:r>
            <a:r>
              <a:rPr lang="el-GR" altLang="el-GR" sz="1400" b="1" dirty="0">
                <a:solidFill>
                  <a:schemeClr val="tx1">
                    <a:alpha val="80000"/>
                  </a:schemeClr>
                </a:solidFill>
              </a:rPr>
              <a:t>; </a:t>
            </a:r>
            <a:r>
              <a:rPr lang="el-GR" altLang="el-GR" sz="1400" b="1" dirty="0" err="1">
                <a:solidFill>
                  <a:schemeClr val="tx1">
                    <a:alpha val="80000"/>
                  </a:schemeClr>
                </a:solidFill>
              </a:rPr>
              <a:t>she</a:t>
            </a:r>
            <a:r>
              <a:rPr lang="el-GR" altLang="el-GR" sz="1400" b="1" dirty="0">
                <a:solidFill>
                  <a:schemeClr val="tx1">
                    <a:alpha val="80000"/>
                  </a:schemeClr>
                </a:solidFill>
              </a:rPr>
              <a:t> </a:t>
            </a:r>
            <a:r>
              <a:rPr lang="el-GR" altLang="el-GR" sz="1400" b="1" dirty="0" err="1">
                <a:solidFill>
                  <a:schemeClr val="tx1">
                    <a:alpha val="80000"/>
                  </a:schemeClr>
                </a:solidFill>
              </a:rPr>
              <a:t>would</a:t>
            </a:r>
            <a:r>
              <a:rPr lang="en-US" altLang="el-GR" sz="1400" b="1" dirty="0">
                <a:solidFill>
                  <a:schemeClr val="tx1">
                    <a:alpha val="80000"/>
                  </a:schemeClr>
                </a:solidFill>
              </a:rPr>
              <a:t> </a:t>
            </a:r>
            <a:r>
              <a:rPr lang="el-GR" altLang="el-GR" sz="1400" b="1" dirty="0" err="1">
                <a:solidFill>
                  <a:schemeClr val="tx1">
                    <a:alpha val="80000"/>
                  </a:schemeClr>
                </a:solidFill>
              </a:rPr>
              <a:t>naturally</a:t>
            </a:r>
            <a:r>
              <a:rPr lang="el-GR" altLang="el-GR" sz="1400" b="1" dirty="0">
                <a:solidFill>
                  <a:schemeClr val="tx1">
                    <a:alpha val="80000"/>
                  </a:schemeClr>
                </a:solidFill>
              </a:rPr>
              <a:t> </a:t>
            </a:r>
            <a:r>
              <a:rPr lang="el-GR" altLang="el-GR" sz="1400" b="1" dirty="0" err="1">
                <a:solidFill>
                  <a:schemeClr val="tx1">
                    <a:alpha val="80000"/>
                  </a:schemeClr>
                </a:solidFill>
              </a:rPr>
              <a:t>divert</a:t>
            </a:r>
            <a:r>
              <a:rPr lang="el-GR" altLang="el-GR" sz="1400" b="1" dirty="0">
                <a:solidFill>
                  <a:schemeClr val="tx1">
                    <a:alpha val="80000"/>
                  </a:schemeClr>
                </a:solidFill>
              </a:rPr>
              <a:t> a </a:t>
            </a:r>
            <a:r>
              <a:rPr lang="el-GR" altLang="el-GR" sz="1400" b="1" dirty="0" err="1">
                <a:solidFill>
                  <a:schemeClr val="tx1">
                    <a:alpha val="80000"/>
                  </a:schemeClr>
                </a:solidFill>
              </a:rPr>
              <a:t>portion</a:t>
            </a:r>
            <a:r>
              <a:rPr lang="el-GR" altLang="el-GR" sz="1400" b="1" dirty="0">
                <a:solidFill>
                  <a:schemeClr val="tx1">
                    <a:alpha val="80000"/>
                  </a:schemeClr>
                </a:solidFill>
              </a:rPr>
              <a:t> of </a:t>
            </a:r>
            <a:r>
              <a:rPr lang="el-GR" altLang="el-GR" sz="1400" b="1" dirty="0" err="1">
                <a:solidFill>
                  <a:schemeClr val="tx1">
                    <a:alpha val="80000"/>
                  </a:schemeClr>
                </a:solidFill>
              </a:rPr>
              <a:t>her</a:t>
            </a:r>
            <a:r>
              <a:rPr lang="el-GR" altLang="el-GR" sz="1400" b="1" dirty="0">
                <a:solidFill>
                  <a:schemeClr val="tx1">
                    <a:alpha val="80000"/>
                  </a:schemeClr>
                </a:solidFill>
              </a:rPr>
              <a:t> </a:t>
            </a:r>
            <a:r>
              <a:rPr lang="el-GR" altLang="el-GR" sz="1400" b="1" dirty="0" err="1">
                <a:solidFill>
                  <a:schemeClr val="tx1">
                    <a:alpha val="80000"/>
                  </a:schemeClr>
                </a:solidFill>
              </a:rPr>
              <a:t>capital</a:t>
            </a:r>
            <a:r>
              <a:rPr lang="el-GR" altLang="el-GR" sz="1400" b="1" dirty="0">
                <a:solidFill>
                  <a:schemeClr val="tx1">
                    <a:alpha val="80000"/>
                  </a:schemeClr>
                </a:solidFill>
              </a:rPr>
              <a:t> </a:t>
            </a:r>
            <a:r>
              <a:rPr lang="el-GR" altLang="el-GR" sz="1400" b="1" dirty="0" err="1">
                <a:solidFill>
                  <a:schemeClr val="tx1">
                    <a:alpha val="80000"/>
                  </a:schemeClr>
                </a:solidFill>
              </a:rPr>
              <a:t>from</a:t>
            </a:r>
            <a:r>
              <a:rPr lang="el-GR" altLang="el-GR" sz="1400" b="1" dirty="0">
                <a:solidFill>
                  <a:schemeClr val="tx1">
                    <a:alpha val="80000"/>
                  </a:schemeClr>
                </a:solidFill>
              </a:rPr>
              <a:t> the </a:t>
            </a:r>
            <a:r>
              <a:rPr lang="el-GR" altLang="el-GR" sz="1400" b="1" dirty="0" err="1">
                <a:solidFill>
                  <a:schemeClr val="tx1">
                    <a:alpha val="80000"/>
                  </a:schemeClr>
                </a:solidFill>
              </a:rPr>
              <a:t>foreign</a:t>
            </a:r>
            <a:r>
              <a:rPr lang="el-GR" altLang="el-GR" sz="1400" b="1" dirty="0">
                <a:solidFill>
                  <a:schemeClr val="tx1">
                    <a:alpha val="80000"/>
                  </a:schemeClr>
                </a:solidFill>
              </a:rPr>
              <a:t> </a:t>
            </a:r>
            <a:r>
              <a:rPr lang="el-GR" altLang="el-GR" sz="1400" b="1" dirty="0" err="1">
                <a:solidFill>
                  <a:schemeClr val="tx1">
                    <a:alpha val="80000"/>
                  </a:schemeClr>
                </a:solidFill>
              </a:rPr>
              <a:t>trade</a:t>
            </a:r>
            <a:r>
              <a:rPr lang="el-GR" altLang="el-GR" sz="1400" b="1" dirty="0">
                <a:solidFill>
                  <a:schemeClr val="tx1">
                    <a:alpha val="80000"/>
                  </a:schemeClr>
                </a:solidFill>
              </a:rPr>
              <a:t> </a:t>
            </a:r>
            <a:r>
              <a:rPr lang="el-GR" altLang="el-GR" sz="1400" b="1" dirty="0" err="1">
                <a:solidFill>
                  <a:schemeClr val="tx1">
                    <a:alpha val="80000"/>
                  </a:schemeClr>
                </a:solidFill>
              </a:rPr>
              <a:t>to</a:t>
            </a:r>
            <a:r>
              <a:rPr lang="el-GR" altLang="el-GR" sz="1400" b="1" dirty="0">
                <a:solidFill>
                  <a:schemeClr val="tx1">
                    <a:alpha val="80000"/>
                  </a:schemeClr>
                </a:solidFill>
              </a:rPr>
              <a:t> the </a:t>
            </a:r>
            <a:r>
              <a:rPr lang="el-GR" altLang="el-GR" sz="1400" b="1" dirty="0" err="1">
                <a:solidFill>
                  <a:schemeClr val="tx1">
                    <a:alpha val="80000"/>
                  </a:schemeClr>
                </a:solidFill>
              </a:rPr>
              <a:t>home</a:t>
            </a:r>
            <a:r>
              <a:rPr lang="el-GR" altLang="el-GR" sz="1400" b="1" dirty="0">
                <a:solidFill>
                  <a:schemeClr val="tx1">
                    <a:alpha val="80000"/>
                  </a:schemeClr>
                </a:solidFill>
              </a:rPr>
              <a:t> </a:t>
            </a:r>
            <a:r>
              <a:rPr lang="el-GR" altLang="el-GR" sz="1400" b="1" dirty="0" err="1">
                <a:solidFill>
                  <a:schemeClr val="tx1">
                    <a:alpha val="80000"/>
                  </a:schemeClr>
                </a:solidFill>
              </a:rPr>
              <a:t>trade</a:t>
            </a:r>
            <a:r>
              <a:rPr lang="el-GR" altLang="el-GR" sz="1400" b="1" dirty="0">
                <a:solidFill>
                  <a:schemeClr val="tx1">
                    <a:alpha val="80000"/>
                  </a:schemeClr>
                </a:solidFill>
              </a:rPr>
              <a:t>; </a:t>
            </a:r>
            <a:r>
              <a:rPr lang="el-GR" altLang="el-GR" sz="1400" b="1" dirty="0" err="1">
                <a:solidFill>
                  <a:schemeClr val="tx1">
                    <a:alpha val="80000"/>
                  </a:schemeClr>
                </a:solidFill>
              </a:rPr>
              <a:t>she</a:t>
            </a:r>
            <a:r>
              <a:rPr lang="el-GR" altLang="el-GR" sz="1400" b="1" dirty="0">
                <a:solidFill>
                  <a:schemeClr val="tx1">
                    <a:alpha val="80000"/>
                  </a:schemeClr>
                </a:solidFill>
              </a:rPr>
              <a:t> </a:t>
            </a:r>
            <a:r>
              <a:rPr lang="el-GR" altLang="el-GR" sz="1400" b="1" dirty="0" err="1">
                <a:solidFill>
                  <a:schemeClr val="tx1">
                    <a:alpha val="80000"/>
                  </a:schemeClr>
                </a:solidFill>
              </a:rPr>
              <a:t>would</a:t>
            </a:r>
            <a:r>
              <a:rPr lang="el-GR" altLang="el-GR" sz="1400" b="1" dirty="0">
                <a:solidFill>
                  <a:schemeClr val="tx1">
                    <a:alpha val="80000"/>
                  </a:schemeClr>
                </a:solidFill>
              </a:rPr>
              <a:t> </a:t>
            </a:r>
            <a:r>
              <a:rPr lang="el-GR" altLang="el-GR" sz="1400" b="1" dirty="0" err="1">
                <a:solidFill>
                  <a:schemeClr val="tx1">
                    <a:alpha val="80000"/>
                  </a:schemeClr>
                </a:solidFill>
              </a:rPr>
              <a:t>cease</a:t>
            </a:r>
            <a:r>
              <a:rPr lang="el-GR" altLang="el-GR" sz="1400" b="1" dirty="0">
                <a:solidFill>
                  <a:schemeClr val="tx1">
                    <a:alpha val="80000"/>
                  </a:schemeClr>
                </a:solidFill>
              </a:rPr>
              <a:t> </a:t>
            </a:r>
            <a:r>
              <a:rPr lang="el-GR" altLang="el-GR" sz="1400" b="1" dirty="0" err="1">
                <a:solidFill>
                  <a:schemeClr val="tx1">
                    <a:alpha val="80000"/>
                  </a:schemeClr>
                </a:solidFill>
              </a:rPr>
              <a:t>to</a:t>
            </a:r>
            <a:r>
              <a:rPr lang="el-GR" altLang="el-GR" sz="1400" b="1" dirty="0">
                <a:solidFill>
                  <a:schemeClr val="tx1">
                    <a:alpha val="80000"/>
                  </a:schemeClr>
                </a:solidFill>
              </a:rPr>
              <a:t> </a:t>
            </a:r>
            <a:r>
              <a:rPr lang="el-GR" altLang="el-GR" sz="1400" b="1" dirty="0" err="1">
                <a:solidFill>
                  <a:schemeClr val="tx1">
                    <a:alpha val="80000"/>
                  </a:schemeClr>
                </a:solidFill>
              </a:rPr>
              <a:t>manufacture</a:t>
            </a:r>
            <a:r>
              <a:rPr lang="el-GR" altLang="el-GR" sz="1400" b="1" dirty="0">
                <a:solidFill>
                  <a:schemeClr val="tx1">
                    <a:alpha val="80000"/>
                  </a:schemeClr>
                </a:solidFill>
              </a:rPr>
              <a:t> </a:t>
            </a:r>
            <a:r>
              <a:rPr lang="el-GR" altLang="el-GR" sz="1400" b="1" dirty="0" err="1">
                <a:solidFill>
                  <a:schemeClr val="tx1">
                    <a:alpha val="80000"/>
                  </a:schemeClr>
                </a:solidFill>
              </a:rPr>
              <a:t>cloth</a:t>
            </a:r>
            <a:r>
              <a:rPr lang="el-GR" altLang="el-GR" sz="1400" b="1" dirty="0">
                <a:solidFill>
                  <a:schemeClr val="tx1">
                    <a:alpha val="80000"/>
                  </a:schemeClr>
                </a:solidFill>
              </a:rPr>
              <a:t> for </a:t>
            </a:r>
            <a:r>
              <a:rPr lang="el-GR" altLang="el-GR" sz="1400" b="1" dirty="0" err="1">
                <a:solidFill>
                  <a:schemeClr val="tx1">
                    <a:alpha val="80000"/>
                  </a:schemeClr>
                </a:solidFill>
              </a:rPr>
              <a:t>exportation</a:t>
            </a:r>
            <a:r>
              <a:rPr lang="el-GR" altLang="el-GR" sz="1400" b="1" dirty="0">
                <a:solidFill>
                  <a:schemeClr val="tx1">
                    <a:alpha val="80000"/>
                  </a:schemeClr>
                </a:solidFill>
              </a:rPr>
              <a:t>, and </a:t>
            </a:r>
            <a:r>
              <a:rPr lang="el-GR" altLang="el-GR" sz="1400" b="1" dirty="0" err="1">
                <a:solidFill>
                  <a:schemeClr val="tx1">
                    <a:alpha val="80000"/>
                  </a:schemeClr>
                </a:solidFill>
              </a:rPr>
              <a:t>would</a:t>
            </a:r>
            <a:r>
              <a:rPr lang="el-GR" altLang="el-GR" sz="1400" b="1" dirty="0">
                <a:solidFill>
                  <a:schemeClr val="tx1">
                    <a:alpha val="80000"/>
                  </a:schemeClr>
                </a:solidFill>
              </a:rPr>
              <a:t> </a:t>
            </a:r>
            <a:r>
              <a:rPr lang="el-GR" altLang="el-GR" sz="1400" b="1" dirty="0" err="1">
                <a:solidFill>
                  <a:schemeClr val="tx1">
                    <a:alpha val="80000"/>
                  </a:schemeClr>
                </a:solidFill>
              </a:rPr>
              <a:t>grow</a:t>
            </a:r>
            <a:r>
              <a:rPr lang="el-GR" altLang="el-GR" sz="1400" b="1" dirty="0">
                <a:solidFill>
                  <a:schemeClr val="tx1">
                    <a:alpha val="80000"/>
                  </a:schemeClr>
                </a:solidFill>
              </a:rPr>
              <a:t> </a:t>
            </a:r>
            <a:r>
              <a:rPr lang="el-GR" altLang="el-GR" sz="1400" b="1" dirty="0" err="1">
                <a:solidFill>
                  <a:schemeClr val="tx1">
                    <a:alpha val="80000"/>
                  </a:schemeClr>
                </a:solidFill>
              </a:rPr>
              <a:t>wine</a:t>
            </a:r>
            <a:r>
              <a:rPr lang="el-GR" altLang="el-GR" sz="1400" b="1" dirty="0">
                <a:solidFill>
                  <a:schemeClr val="tx1">
                    <a:alpha val="80000"/>
                  </a:schemeClr>
                </a:solidFill>
              </a:rPr>
              <a:t> for </a:t>
            </a:r>
            <a:r>
              <a:rPr lang="el-GR" altLang="el-GR" sz="1400" b="1" dirty="0" err="1">
                <a:solidFill>
                  <a:schemeClr val="tx1">
                    <a:alpha val="80000"/>
                  </a:schemeClr>
                </a:solidFill>
              </a:rPr>
              <a:t>herself</a:t>
            </a:r>
            <a:r>
              <a:rPr lang="el-GR" altLang="el-GR" sz="1400" b="1" dirty="0">
                <a:solidFill>
                  <a:schemeClr val="tx1">
                    <a:alpha val="80000"/>
                  </a:schemeClr>
                </a:solidFill>
              </a:rPr>
              <a:t>. The </a:t>
            </a:r>
            <a:r>
              <a:rPr lang="el-GR" altLang="el-GR" sz="1400" b="1" dirty="0" err="1">
                <a:solidFill>
                  <a:schemeClr val="tx1">
                    <a:alpha val="80000"/>
                  </a:schemeClr>
                </a:solidFill>
              </a:rPr>
              <a:t>money</a:t>
            </a:r>
            <a:r>
              <a:rPr lang="el-GR" altLang="el-GR" sz="1400" b="1" dirty="0">
                <a:solidFill>
                  <a:schemeClr val="tx1">
                    <a:alpha val="80000"/>
                  </a:schemeClr>
                </a:solidFill>
              </a:rPr>
              <a:t> </a:t>
            </a:r>
            <a:r>
              <a:rPr lang="el-GR" altLang="el-GR" sz="1400" b="1" dirty="0" err="1">
                <a:solidFill>
                  <a:schemeClr val="tx1">
                    <a:alpha val="80000"/>
                  </a:schemeClr>
                </a:solidFill>
              </a:rPr>
              <a:t>price</a:t>
            </a:r>
            <a:r>
              <a:rPr lang="el-GR" altLang="el-GR" sz="1400" b="1" dirty="0">
                <a:solidFill>
                  <a:schemeClr val="tx1">
                    <a:alpha val="80000"/>
                  </a:schemeClr>
                </a:solidFill>
              </a:rPr>
              <a:t> of </a:t>
            </a:r>
            <a:r>
              <a:rPr lang="el-GR" altLang="el-GR" sz="1400" b="1" dirty="0" err="1">
                <a:solidFill>
                  <a:schemeClr val="tx1">
                    <a:alpha val="80000"/>
                  </a:schemeClr>
                </a:solidFill>
              </a:rPr>
              <a:t>these</a:t>
            </a:r>
            <a:r>
              <a:rPr lang="el-GR" altLang="el-GR" sz="1400" b="1" dirty="0">
                <a:solidFill>
                  <a:schemeClr val="tx1">
                    <a:alpha val="80000"/>
                  </a:schemeClr>
                </a:solidFill>
              </a:rPr>
              <a:t> </a:t>
            </a:r>
            <a:r>
              <a:rPr lang="el-GR" altLang="el-GR" sz="1400" b="1" dirty="0" err="1">
                <a:solidFill>
                  <a:schemeClr val="tx1">
                    <a:alpha val="80000"/>
                  </a:schemeClr>
                </a:solidFill>
              </a:rPr>
              <a:t>commodities</a:t>
            </a:r>
            <a:r>
              <a:rPr lang="el-GR" altLang="el-GR" sz="1400" b="1" dirty="0">
                <a:solidFill>
                  <a:schemeClr val="tx1">
                    <a:alpha val="80000"/>
                  </a:schemeClr>
                </a:solidFill>
              </a:rPr>
              <a:t> </a:t>
            </a:r>
            <a:r>
              <a:rPr lang="el-GR" altLang="el-GR" sz="1400" b="1" dirty="0" err="1">
                <a:solidFill>
                  <a:schemeClr val="tx1">
                    <a:alpha val="80000"/>
                  </a:schemeClr>
                </a:solidFill>
              </a:rPr>
              <a:t>would</a:t>
            </a:r>
            <a:r>
              <a:rPr lang="el-GR" altLang="el-GR" sz="1400" b="1" dirty="0">
                <a:solidFill>
                  <a:schemeClr val="tx1">
                    <a:alpha val="80000"/>
                  </a:schemeClr>
                </a:solidFill>
              </a:rPr>
              <a:t> </a:t>
            </a:r>
            <a:r>
              <a:rPr lang="el-GR" altLang="el-GR" sz="1400" b="1" dirty="0" err="1">
                <a:solidFill>
                  <a:schemeClr val="tx1">
                    <a:alpha val="80000"/>
                  </a:schemeClr>
                </a:solidFill>
              </a:rPr>
              <a:t>be</a:t>
            </a:r>
            <a:r>
              <a:rPr lang="el-GR" altLang="el-GR" sz="1400" b="1" dirty="0">
                <a:solidFill>
                  <a:schemeClr val="tx1">
                    <a:alpha val="80000"/>
                  </a:schemeClr>
                </a:solidFill>
              </a:rPr>
              <a:t> </a:t>
            </a:r>
            <a:r>
              <a:rPr lang="el-GR" altLang="el-GR" sz="1400" b="1" dirty="0" err="1">
                <a:solidFill>
                  <a:schemeClr val="tx1">
                    <a:alpha val="80000"/>
                  </a:schemeClr>
                </a:solidFill>
              </a:rPr>
              <a:t>regulated</a:t>
            </a:r>
            <a:r>
              <a:rPr lang="el-GR" altLang="el-GR" sz="1400" b="1" dirty="0">
                <a:solidFill>
                  <a:schemeClr val="tx1">
                    <a:alpha val="80000"/>
                  </a:schemeClr>
                </a:solidFill>
              </a:rPr>
              <a:t> </a:t>
            </a:r>
            <a:r>
              <a:rPr lang="el-GR" altLang="el-GR" sz="1400" b="1" dirty="0" err="1">
                <a:solidFill>
                  <a:schemeClr val="tx1">
                    <a:alpha val="80000"/>
                  </a:schemeClr>
                </a:solidFill>
              </a:rPr>
              <a:t>accordingly</a:t>
            </a:r>
            <a:r>
              <a:rPr lang="el-GR" altLang="el-GR" sz="1400" b="1" dirty="0">
                <a:solidFill>
                  <a:schemeClr val="tx1">
                    <a:alpha val="80000"/>
                  </a:schemeClr>
                </a:solidFill>
              </a:rPr>
              <a:t>; </a:t>
            </a:r>
            <a:r>
              <a:rPr lang="el-GR" altLang="el-GR" sz="1400" b="1" dirty="0" err="1">
                <a:solidFill>
                  <a:schemeClr val="tx1">
                    <a:alpha val="80000"/>
                  </a:schemeClr>
                </a:solidFill>
              </a:rPr>
              <a:t>wine</a:t>
            </a:r>
            <a:r>
              <a:rPr lang="el-GR" altLang="el-GR" sz="1400" b="1" dirty="0">
                <a:solidFill>
                  <a:schemeClr val="tx1">
                    <a:alpha val="80000"/>
                  </a:schemeClr>
                </a:solidFill>
              </a:rPr>
              <a:t> </a:t>
            </a:r>
            <a:r>
              <a:rPr lang="el-GR" altLang="el-GR" sz="1400" b="1" dirty="0" err="1">
                <a:solidFill>
                  <a:schemeClr val="tx1">
                    <a:alpha val="80000"/>
                  </a:schemeClr>
                </a:solidFill>
              </a:rPr>
              <a:t>would</a:t>
            </a:r>
            <a:r>
              <a:rPr lang="el-GR" altLang="el-GR" sz="1400" b="1" dirty="0">
                <a:solidFill>
                  <a:schemeClr val="tx1">
                    <a:alpha val="80000"/>
                  </a:schemeClr>
                </a:solidFill>
              </a:rPr>
              <a:t> </a:t>
            </a:r>
            <a:r>
              <a:rPr lang="el-GR" altLang="el-GR" sz="1400" b="1" dirty="0" err="1">
                <a:solidFill>
                  <a:schemeClr val="tx1">
                    <a:alpha val="80000"/>
                  </a:schemeClr>
                </a:solidFill>
              </a:rPr>
              <a:t>fall</a:t>
            </a:r>
            <a:r>
              <a:rPr lang="el-GR" altLang="el-GR" sz="1400" b="1" dirty="0">
                <a:solidFill>
                  <a:schemeClr val="tx1">
                    <a:alpha val="80000"/>
                  </a:schemeClr>
                </a:solidFill>
              </a:rPr>
              <a:t> </a:t>
            </a:r>
            <a:r>
              <a:rPr lang="el-GR" altLang="el-GR" sz="1400" b="1" dirty="0" err="1">
                <a:solidFill>
                  <a:schemeClr val="tx1">
                    <a:alpha val="80000"/>
                  </a:schemeClr>
                </a:solidFill>
              </a:rPr>
              <a:t>here</a:t>
            </a:r>
            <a:r>
              <a:rPr lang="el-GR" altLang="el-GR" sz="1400" b="1" dirty="0">
                <a:solidFill>
                  <a:schemeClr val="tx1">
                    <a:alpha val="80000"/>
                  </a:schemeClr>
                </a:solidFill>
              </a:rPr>
              <a:t> </a:t>
            </a:r>
            <a:r>
              <a:rPr lang="el-GR" altLang="el-GR" sz="1400" b="1" dirty="0" err="1">
                <a:solidFill>
                  <a:schemeClr val="tx1">
                    <a:alpha val="80000"/>
                  </a:schemeClr>
                </a:solidFill>
              </a:rPr>
              <a:t>while</a:t>
            </a:r>
            <a:r>
              <a:rPr lang="el-GR" altLang="el-GR" sz="1400" b="1" dirty="0">
                <a:solidFill>
                  <a:schemeClr val="tx1">
                    <a:alpha val="80000"/>
                  </a:schemeClr>
                </a:solidFill>
              </a:rPr>
              <a:t> </a:t>
            </a:r>
            <a:r>
              <a:rPr lang="el-GR" altLang="el-GR" sz="1400" b="1" dirty="0" err="1">
                <a:solidFill>
                  <a:schemeClr val="tx1">
                    <a:alpha val="80000"/>
                  </a:schemeClr>
                </a:solidFill>
              </a:rPr>
              <a:t>cloth</a:t>
            </a:r>
            <a:r>
              <a:rPr lang="el-GR" altLang="el-GR" sz="1400" b="1" dirty="0">
                <a:solidFill>
                  <a:schemeClr val="tx1">
                    <a:alpha val="80000"/>
                  </a:schemeClr>
                </a:solidFill>
              </a:rPr>
              <a:t> </a:t>
            </a:r>
            <a:r>
              <a:rPr lang="el-GR" altLang="el-GR" sz="1400" b="1" dirty="0" err="1">
                <a:solidFill>
                  <a:schemeClr val="tx1">
                    <a:alpha val="80000"/>
                  </a:schemeClr>
                </a:solidFill>
              </a:rPr>
              <a:t>continue</a:t>
            </a:r>
            <a:r>
              <a:rPr lang="el-GR" altLang="el-GR" sz="1400" b="1" dirty="0">
                <a:solidFill>
                  <a:schemeClr val="tx1">
                    <a:alpha val="80000"/>
                  </a:schemeClr>
                </a:solidFill>
              </a:rPr>
              <a:t> </a:t>
            </a:r>
            <a:r>
              <a:rPr lang="el-GR" altLang="el-GR" sz="1400" b="1" dirty="0" err="1">
                <a:solidFill>
                  <a:schemeClr val="tx1">
                    <a:alpha val="80000"/>
                  </a:schemeClr>
                </a:solidFill>
              </a:rPr>
              <a:t>at</a:t>
            </a:r>
            <a:r>
              <a:rPr lang="el-GR" altLang="el-GR" sz="1400" b="1" dirty="0">
                <a:solidFill>
                  <a:schemeClr val="tx1">
                    <a:alpha val="80000"/>
                  </a:schemeClr>
                </a:solidFill>
              </a:rPr>
              <a:t> </a:t>
            </a:r>
            <a:r>
              <a:rPr lang="el-GR" altLang="el-GR" sz="1400" b="1" dirty="0" err="1">
                <a:solidFill>
                  <a:schemeClr val="tx1">
                    <a:alpha val="80000"/>
                  </a:schemeClr>
                </a:solidFill>
              </a:rPr>
              <a:t>its</a:t>
            </a:r>
            <a:r>
              <a:rPr lang="el-GR" altLang="el-GR" sz="1400" b="1" dirty="0">
                <a:solidFill>
                  <a:schemeClr val="tx1">
                    <a:alpha val="80000"/>
                  </a:schemeClr>
                </a:solidFill>
              </a:rPr>
              <a:t> former </a:t>
            </a:r>
            <a:r>
              <a:rPr lang="el-GR" altLang="el-GR" sz="1400" b="1" dirty="0" err="1">
                <a:solidFill>
                  <a:schemeClr val="tx1">
                    <a:alpha val="80000"/>
                  </a:schemeClr>
                </a:solidFill>
              </a:rPr>
              <a:t>price</a:t>
            </a:r>
            <a:r>
              <a:rPr lang="el-GR" altLang="el-GR" sz="1400" b="1" dirty="0">
                <a:solidFill>
                  <a:schemeClr val="tx1">
                    <a:alpha val="80000"/>
                  </a:schemeClr>
                </a:solidFill>
              </a:rPr>
              <a:t>, and in </a:t>
            </a:r>
            <a:r>
              <a:rPr lang="el-GR" altLang="el-GR" sz="1400" b="1" dirty="0" err="1">
                <a:solidFill>
                  <a:schemeClr val="tx1">
                    <a:alpha val="80000"/>
                  </a:schemeClr>
                </a:solidFill>
              </a:rPr>
              <a:t>Portugal</a:t>
            </a:r>
            <a:r>
              <a:rPr lang="el-GR" altLang="el-GR" sz="1400" b="1" dirty="0">
                <a:solidFill>
                  <a:schemeClr val="tx1">
                    <a:alpha val="80000"/>
                  </a:schemeClr>
                </a:solidFill>
              </a:rPr>
              <a:t>, </a:t>
            </a:r>
            <a:r>
              <a:rPr lang="el-GR" altLang="el-GR" sz="1400" b="1" dirty="0" err="1">
                <a:solidFill>
                  <a:schemeClr val="tx1">
                    <a:alpha val="80000"/>
                  </a:schemeClr>
                </a:solidFill>
              </a:rPr>
              <a:t>no</a:t>
            </a:r>
            <a:r>
              <a:rPr lang="el-GR" altLang="el-GR" sz="1400" b="1" dirty="0">
                <a:solidFill>
                  <a:schemeClr val="tx1">
                    <a:alpha val="80000"/>
                  </a:schemeClr>
                </a:solidFill>
              </a:rPr>
              <a:t> </a:t>
            </a:r>
            <a:r>
              <a:rPr lang="el-GR" altLang="el-GR" sz="1400" b="1" dirty="0" err="1">
                <a:solidFill>
                  <a:schemeClr val="tx1">
                    <a:alpha val="80000"/>
                  </a:schemeClr>
                </a:solidFill>
              </a:rPr>
              <a:t>alteration</a:t>
            </a:r>
            <a:r>
              <a:rPr lang="el-GR" altLang="el-GR" sz="1400" b="1" dirty="0">
                <a:solidFill>
                  <a:schemeClr val="tx1">
                    <a:alpha val="80000"/>
                  </a:schemeClr>
                </a:solidFill>
              </a:rPr>
              <a:t> </a:t>
            </a:r>
            <a:r>
              <a:rPr lang="el-GR" altLang="el-GR" sz="1400" b="1" dirty="0" err="1">
                <a:solidFill>
                  <a:schemeClr val="tx1">
                    <a:alpha val="80000"/>
                  </a:schemeClr>
                </a:solidFill>
              </a:rPr>
              <a:t>would</a:t>
            </a:r>
            <a:r>
              <a:rPr lang="el-GR" altLang="el-GR" sz="1400" b="1" dirty="0">
                <a:solidFill>
                  <a:schemeClr val="tx1">
                    <a:alpha val="80000"/>
                  </a:schemeClr>
                </a:solidFill>
              </a:rPr>
              <a:t> </a:t>
            </a:r>
            <a:r>
              <a:rPr lang="el-GR" altLang="el-GR" sz="1400" b="1" dirty="0" err="1">
                <a:solidFill>
                  <a:schemeClr val="tx1">
                    <a:alpha val="80000"/>
                  </a:schemeClr>
                </a:solidFill>
              </a:rPr>
              <a:t>take</a:t>
            </a:r>
            <a:r>
              <a:rPr lang="el-GR" altLang="el-GR" sz="1400" b="1" dirty="0">
                <a:solidFill>
                  <a:schemeClr val="tx1">
                    <a:alpha val="80000"/>
                  </a:schemeClr>
                </a:solidFill>
              </a:rPr>
              <a:t> </a:t>
            </a:r>
            <a:r>
              <a:rPr lang="el-GR" altLang="el-GR" sz="1400" b="1" dirty="0" err="1">
                <a:solidFill>
                  <a:schemeClr val="tx1">
                    <a:alpha val="80000"/>
                  </a:schemeClr>
                </a:solidFill>
              </a:rPr>
              <a:t>place</a:t>
            </a:r>
            <a:r>
              <a:rPr lang="el-GR" altLang="el-GR" sz="1400" b="1" dirty="0">
                <a:solidFill>
                  <a:schemeClr val="tx1">
                    <a:alpha val="80000"/>
                  </a:schemeClr>
                </a:solidFill>
              </a:rPr>
              <a:t> in the </a:t>
            </a:r>
            <a:r>
              <a:rPr lang="el-GR" altLang="el-GR" sz="1400" b="1" dirty="0" err="1">
                <a:solidFill>
                  <a:schemeClr val="tx1">
                    <a:alpha val="80000"/>
                  </a:schemeClr>
                </a:solidFill>
              </a:rPr>
              <a:t>price</a:t>
            </a:r>
            <a:r>
              <a:rPr lang="el-GR" altLang="el-GR" sz="1400" b="1" dirty="0">
                <a:solidFill>
                  <a:schemeClr val="tx1">
                    <a:alpha val="80000"/>
                  </a:schemeClr>
                </a:solidFill>
              </a:rPr>
              <a:t> of </a:t>
            </a:r>
            <a:r>
              <a:rPr lang="el-GR" altLang="el-GR" sz="1400" b="1" dirty="0" err="1">
                <a:solidFill>
                  <a:schemeClr val="tx1">
                    <a:alpha val="80000"/>
                  </a:schemeClr>
                </a:solidFill>
              </a:rPr>
              <a:t>either</a:t>
            </a:r>
            <a:r>
              <a:rPr lang="el-GR" altLang="el-GR" sz="1400" b="1" dirty="0">
                <a:solidFill>
                  <a:schemeClr val="tx1">
                    <a:alpha val="80000"/>
                  </a:schemeClr>
                </a:solidFill>
              </a:rPr>
              <a:t> </a:t>
            </a:r>
            <a:r>
              <a:rPr lang="el-GR" altLang="el-GR" sz="1400" b="1" dirty="0" err="1">
                <a:solidFill>
                  <a:schemeClr val="tx1">
                    <a:alpha val="80000"/>
                  </a:schemeClr>
                </a:solidFill>
              </a:rPr>
              <a:t>commodity</a:t>
            </a:r>
            <a:r>
              <a:rPr lang="el-GR" altLang="el-GR" sz="1400" b="1" dirty="0">
                <a:solidFill>
                  <a:schemeClr val="tx1">
                    <a:alpha val="80000"/>
                  </a:schemeClr>
                </a:solidFill>
              </a:rPr>
              <a:t>. </a:t>
            </a:r>
            <a:r>
              <a:rPr lang="el-GR" altLang="el-GR" sz="1400" b="1" dirty="0" err="1">
                <a:solidFill>
                  <a:schemeClr val="tx1">
                    <a:alpha val="80000"/>
                  </a:schemeClr>
                </a:solidFill>
              </a:rPr>
              <a:t>Cloth</a:t>
            </a:r>
            <a:r>
              <a:rPr lang="el-GR" altLang="el-GR" sz="1400" b="1" dirty="0">
                <a:solidFill>
                  <a:schemeClr val="tx1">
                    <a:alpha val="80000"/>
                  </a:schemeClr>
                </a:solidFill>
              </a:rPr>
              <a:t> </a:t>
            </a:r>
            <a:r>
              <a:rPr lang="el-GR" altLang="el-GR" sz="1400" b="1" dirty="0" err="1">
                <a:solidFill>
                  <a:schemeClr val="tx1">
                    <a:alpha val="80000"/>
                  </a:schemeClr>
                </a:solidFill>
              </a:rPr>
              <a:t>would</a:t>
            </a:r>
            <a:r>
              <a:rPr lang="el-GR" altLang="el-GR" sz="1400" b="1" dirty="0">
                <a:solidFill>
                  <a:schemeClr val="tx1">
                    <a:alpha val="80000"/>
                  </a:schemeClr>
                </a:solidFill>
              </a:rPr>
              <a:t> </a:t>
            </a:r>
            <a:r>
              <a:rPr lang="el-GR" altLang="el-GR" sz="1400" b="1" dirty="0" err="1">
                <a:solidFill>
                  <a:schemeClr val="tx1">
                    <a:alpha val="80000"/>
                  </a:schemeClr>
                </a:solidFill>
              </a:rPr>
              <a:t>continue</a:t>
            </a:r>
            <a:r>
              <a:rPr lang="el-GR" altLang="el-GR" sz="1400" b="1" dirty="0">
                <a:solidFill>
                  <a:schemeClr val="tx1">
                    <a:alpha val="80000"/>
                  </a:schemeClr>
                </a:solidFill>
              </a:rPr>
              <a:t> for </a:t>
            </a:r>
            <a:r>
              <a:rPr lang="el-GR" altLang="el-GR" sz="1400" b="1" dirty="0" err="1">
                <a:solidFill>
                  <a:schemeClr val="tx1">
                    <a:alpha val="80000"/>
                  </a:schemeClr>
                </a:solidFill>
              </a:rPr>
              <a:t>some</a:t>
            </a:r>
            <a:r>
              <a:rPr lang="el-GR" altLang="el-GR" sz="1400" b="1" dirty="0">
                <a:solidFill>
                  <a:schemeClr val="tx1">
                    <a:alpha val="80000"/>
                  </a:schemeClr>
                </a:solidFill>
              </a:rPr>
              <a:t> </a:t>
            </a:r>
            <a:r>
              <a:rPr lang="el-GR" altLang="el-GR" sz="1400" b="1" dirty="0" err="1">
                <a:solidFill>
                  <a:schemeClr val="tx1">
                    <a:alpha val="80000"/>
                  </a:schemeClr>
                </a:solidFill>
              </a:rPr>
              <a:t>time</a:t>
            </a:r>
            <a:r>
              <a:rPr lang="el-GR" altLang="el-GR" sz="1400" b="1" dirty="0">
                <a:solidFill>
                  <a:schemeClr val="tx1">
                    <a:alpha val="80000"/>
                  </a:schemeClr>
                </a:solidFill>
              </a:rPr>
              <a:t> </a:t>
            </a:r>
            <a:r>
              <a:rPr lang="el-GR" altLang="el-GR" sz="1400" b="1" dirty="0" err="1">
                <a:solidFill>
                  <a:schemeClr val="tx1">
                    <a:alpha val="80000"/>
                  </a:schemeClr>
                </a:solidFill>
              </a:rPr>
              <a:t>to</a:t>
            </a:r>
            <a:r>
              <a:rPr lang="el-GR" altLang="el-GR" sz="1400" b="1" dirty="0">
                <a:solidFill>
                  <a:schemeClr val="tx1">
                    <a:alpha val="80000"/>
                  </a:schemeClr>
                </a:solidFill>
              </a:rPr>
              <a:t> </a:t>
            </a:r>
            <a:r>
              <a:rPr lang="el-GR" altLang="el-GR" sz="1400" b="1" dirty="0" err="1">
                <a:solidFill>
                  <a:schemeClr val="tx1">
                    <a:alpha val="80000"/>
                  </a:schemeClr>
                </a:solidFill>
              </a:rPr>
              <a:t>be</a:t>
            </a:r>
            <a:r>
              <a:rPr lang="el-GR" altLang="el-GR" sz="1400" b="1" dirty="0">
                <a:solidFill>
                  <a:schemeClr val="tx1">
                    <a:alpha val="80000"/>
                  </a:schemeClr>
                </a:solidFill>
              </a:rPr>
              <a:t> </a:t>
            </a:r>
            <a:r>
              <a:rPr lang="el-GR" altLang="el-GR" sz="1400" b="1" dirty="0" err="1">
                <a:solidFill>
                  <a:schemeClr val="tx1">
                    <a:alpha val="80000"/>
                  </a:schemeClr>
                </a:solidFill>
              </a:rPr>
              <a:t>exported</a:t>
            </a:r>
            <a:r>
              <a:rPr lang="el-GR" altLang="el-GR" sz="1400" b="1" dirty="0">
                <a:solidFill>
                  <a:schemeClr val="tx1">
                    <a:alpha val="80000"/>
                  </a:schemeClr>
                </a:solidFill>
              </a:rPr>
              <a:t> </a:t>
            </a:r>
            <a:r>
              <a:rPr lang="el-GR" altLang="el-GR" sz="1400" b="1" dirty="0" err="1">
                <a:solidFill>
                  <a:schemeClr val="tx1">
                    <a:alpha val="80000"/>
                  </a:schemeClr>
                </a:solidFill>
              </a:rPr>
              <a:t>from</a:t>
            </a:r>
            <a:r>
              <a:rPr lang="el-GR" altLang="el-GR" sz="1400" b="1" dirty="0">
                <a:solidFill>
                  <a:schemeClr val="tx1">
                    <a:alpha val="80000"/>
                  </a:schemeClr>
                </a:solidFill>
              </a:rPr>
              <a:t> </a:t>
            </a:r>
            <a:r>
              <a:rPr lang="el-GR" altLang="el-GR" sz="1400" b="1" dirty="0" err="1">
                <a:solidFill>
                  <a:schemeClr val="tx1">
                    <a:alpha val="80000"/>
                  </a:schemeClr>
                </a:solidFill>
              </a:rPr>
              <a:t>this</a:t>
            </a:r>
            <a:r>
              <a:rPr lang="el-GR" altLang="el-GR" sz="1400" b="1" dirty="0">
                <a:solidFill>
                  <a:schemeClr val="tx1">
                    <a:alpha val="80000"/>
                  </a:schemeClr>
                </a:solidFill>
              </a:rPr>
              <a:t> </a:t>
            </a:r>
            <a:r>
              <a:rPr lang="el-GR" altLang="el-GR" sz="1400" b="1" dirty="0" err="1">
                <a:solidFill>
                  <a:schemeClr val="tx1">
                    <a:alpha val="80000"/>
                  </a:schemeClr>
                </a:solidFill>
              </a:rPr>
              <a:t>country</a:t>
            </a:r>
            <a:r>
              <a:rPr lang="el-GR" altLang="el-GR" sz="1400" b="1" dirty="0">
                <a:solidFill>
                  <a:schemeClr val="tx1">
                    <a:alpha val="80000"/>
                  </a:schemeClr>
                </a:solidFill>
              </a:rPr>
              <a:t>, </a:t>
            </a:r>
            <a:r>
              <a:rPr lang="el-GR" altLang="el-GR" sz="1400" b="1" dirty="0" err="1">
                <a:solidFill>
                  <a:schemeClr val="tx1">
                    <a:alpha val="80000"/>
                  </a:schemeClr>
                </a:solidFill>
              </a:rPr>
              <a:t>because</a:t>
            </a:r>
            <a:r>
              <a:rPr lang="el-GR" altLang="el-GR" sz="1400" b="1" dirty="0">
                <a:solidFill>
                  <a:schemeClr val="tx1">
                    <a:alpha val="80000"/>
                  </a:schemeClr>
                </a:solidFill>
              </a:rPr>
              <a:t> </a:t>
            </a:r>
            <a:r>
              <a:rPr lang="el-GR" altLang="el-GR" sz="1400" b="1" dirty="0" err="1">
                <a:solidFill>
                  <a:schemeClr val="tx1">
                    <a:alpha val="80000"/>
                  </a:schemeClr>
                </a:solidFill>
              </a:rPr>
              <a:t>its</a:t>
            </a:r>
            <a:r>
              <a:rPr lang="el-GR" altLang="el-GR" sz="1400" b="1" dirty="0">
                <a:solidFill>
                  <a:schemeClr val="tx1">
                    <a:alpha val="80000"/>
                  </a:schemeClr>
                </a:solidFill>
              </a:rPr>
              <a:t> </a:t>
            </a:r>
            <a:r>
              <a:rPr lang="el-GR" altLang="el-GR" sz="1400" b="1" dirty="0" err="1">
                <a:solidFill>
                  <a:schemeClr val="tx1">
                    <a:alpha val="80000"/>
                  </a:schemeClr>
                </a:solidFill>
              </a:rPr>
              <a:t>price</a:t>
            </a:r>
            <a:r>
              <a:rPr lang="el-GR" altLang="el-GR" sz="1400" b="1" dirty="0">
                <a:solidFill>
                  <a:schemeClr val="tx1">
                    <a:alpha val="80000"/>
                  </a:schemeClr>
                </a:solidFill>
              </a:rPr>
              <a:t> </a:t>
            </a:r>
            <a:r>
              <a:rPr lang="el-GR" altLang="el-GR" sz="1400" b="1" dirty="0" err="1">
                <a:solidFill>
                  <a:schemeClr val="tx1">
                    <a:alpha val="80000"/>
                  </a:schemeClr>
                </a:solidFill>
              </a:rPr>
              <a:t>would</a:t>
            </a:r>
            <a:r>
              <a:rPr lang="el-GR" altLang="el-GR" sz="1400" b="1" dirty="0">
                <a:solidFill>
                  <a:schemeClr val="tx1">
                    <a:alpha val="80000"/>
                  </a:schemeClr>
                </a:solidFill>
              </a:rPr>
              <a:t> </a:t>
            </a:r>
            <a:r>
              <a:rPr lang="el-GR" altLang="el-GR" sz="1400" b="1" dirty="0" err="1">
                <a:solidFill>
                  <a:schemeClr val="tx1">
                    <a:alpha val="80000"/>
                  </a:schemeClr>
                </a:solidFill>
              </a:rPr>
              <a:t>continue</a:t>
            </a:r>
            <a:r>
              <a:rPr lang="el-GR" altLang="el-GR" sz="1400" b="1" dirty="0">
                <a:solidFill>
                  <a:schemeClr val="tx1">
                    <a:alpha val="80000"/>
                  </a:schemeClr>
                </a:solidFill>
              </a:rPr>
              <a:t> </a:t>
            </a:r>
            <a:r>
              <a:rPr lang="el-GR" altLang="el-GR" sz="1400" b="1" dirty="0" err="1">
                <a:solidFill>
                  <a:schemeClr val="tx1">
                    <a:alpha val="80000"/>
                  </a:schemeClr>
                </a:solidFill>
              </a:rPr>
              <a:t>to</a:t>
            </a:r>
            <a:r>
              <a:rPr lang="el-GR" altLang="el-GR" sz="1400" b="1" dirty="0">
                <a:solidFill>
                  <a:schemeClr val="tx1">
                    <a:alpha val="80000"/>
                  </a:schemeClr>
                </a:solidFill>
              </a:rPr>
              <a:t> </a:t>
            </a:r>
            <a:r>
              <a:rPr lang="el-GR" altLang="el-GR" sz="1400" b="1" dirty="0" err="1">
                <a:solidFill>
                  <a:schemeClr val="tx1">
                    <a:alpha val="80000"/>
                  </a:schemeClr>
                </a:solidFill>
              </a:rPr>
              <a:t>be</a:t>
            </a:r>
            <a:r>
              <a:rPr lang="el-GR" altLang="el-GR" sz="1400" b="1" dirty="0">
                <a:solidFill>
                  <a:schemeClr val="tx1">
                    <a:alpha val="80000"/>
                  </a:schemeClr>
                </a:solidFill>
              </a:rPr>
              <a:t> </a:t>
            </a:r>
            <a:r>
              <a:rPr lang="el-GR" altLang="el-GR" sz="1400" b="1" dirty="0" err="1">
                <a:solidFill>
                  <a:schemeClr val="tx1">
                    <a:alpha val="80000"/>
                  </a:schemeClr>
                </a:solidFill>
              </a:rPr>
              <a:t>higher</a:t>
            </a:r>
            <a:r>
              <a:rPr lang="el-GR" altLang="el-GR" sz="1400" b="1" dirty="0">
                <a:solidFill>
                  <a:schemeClr val="tx1">
                    <a:alpha val="80000"/>
                  </a:schemeClr>
                </a:solidFill>
              </a:rPr>
              <a:t> in </a:t>
            </a:r>
            <a:r>
              <a:rPr lang="el-GR" altLang="el-GR" sz="1400" b="1" dirty="0" err="1">
                <a:solidFill>
                  <a:schemeClr val="tx1">
                    <a:alpha val="80000"/>
                  </a:schemeClr>
                </a:solidFill>
              </a:rPr>
              <a:t>Portugal</a:t>
            </a:r>
            <a:r>
              <a:rPr lang="el-GR" altLang="el-GR" sz="1400" b="1" dirty="0">
                <a:solidFill>
                  <a:schemeClr val="tx1">
                    <a:alpha val="80000"/>
                  </a:schemeClr>
                </a:solidFill>
              </a:rPr>
              <a:t> </a:t>
            </a:r>
            <a:r>
              <a:rPr lang="el-GR" altLang="el-GR" sz="1400" b="1" dirty="0" err="1">
                <a:solidFill>
                  <a:schemeClr val="tx1">
                    <a:alpha val="80000"/>
                  </a:schemeClr>
                </a:solidFill>
              </a:rPr>
              <a:t>than</a:t>
            </a:r>
            <a:r>
              <a:rPr lang="el-GR" altLang="el-GR" sz="1400" b="1" dirty="0">
                <a:solidFill>
                  <a:schemeClr val="tx1">
                    <a:alpha val="80000"/>
                  </a:schemeClr>
                </a:solidFill>
              </a:rPr>
              <a:t> </a:t>
            </a:r>
            <a:r>
              <a:rPr lang="el-GR" altLang="el-GR" sz="1400" b="1" dirty="0" err="1">
                <a:solidFill>
                  <a:schemeClr val="tx1">
                    <a:alpha val="80000"/>
                  </a:schemeClr>
                </a:solidFill>
              </a:rPr>
              <a:t>here</a:t>
            </a:r>
            <a:r>
              <a:rPr lang="el-GR" altLang="el-GR" sz="1400" b="1" dirty="0">
                <a:solidFill>
                  <a:schemeClr val="tx1">
                    <a:alpha val="80000"/>
                  </a:schemeClr>
                </a:solidFill>
              </a:rPr>
              <a:t>; </a:t>
            </a:r>
            <a:r>
              <a:rPr lang="el-GR" altLang="el-GR" sz="1400" b="1" dirty="0" err="1">
                <a:solidFill>
                  <a:schemeClr val="tx1">
                    <a:alpha val="80000"/>
                  </a:schemeClr>
                </a:solidFill>
              </a:rPr>
              <a:t>but</a:t>
            </a:r>
            <a:r>
              <a:rPr lang="el-GR" altLang="el-GR" sz="1400" b="1" dirty="0">
                <a:solidFill>
                  <a:schemeClr val="tx1">
                    <a:alpha val="80000"/>
                  </a:schemeClr>
                </a:solidFill>
              </a:rPr>
              <a:t> </a:t>
            </a:r>
            <a:r>
              <a:rPr lang="el-GR" altLang="el-GR" sz="1400" b="1" dirty="0" err="1">
                <a:solidFill>
                  <a:schemeClr val="tx1">
                    <a:alpha val="80000"/>
                  </a:schemeClr>
                </a:solidFill>
              </a:rPr>
              <a:t>money</a:t>
            </a:r>
            <a:r>
              <a:rPr lang="el-GR" altLang="el-GR" sz="1400" b="1" dirty="0">
                <a:solidFill>
                  <a:schemeClr val="tx1">
                    <a:alpha val="80000"/>
                  </a:schemeClr>
                </a:solidFill>
              </a:rPr>
              <a:t> </a:t>
            </a:r>
            <a:r>
              <a:rPr lang="el-GR" altLang="el-GR" sz="1400" b="1" dirty="0" err="1">
                <a:solidFill>
                  <a:schemeClr val="tx1">
                    <a:alpha val="80000"/>
                  </a:schemeClr>
                </a:solidFill>
              </a:rPr>
              <a:t>instead</a:t>
            </a:r>
            <a:r>
              <a:rPr lang="el-GR" altLang="el-GR" sz="1400" b="1" dirty="0">
                <a:solidFill>
                  <a:schemeClr val="tx1">
                    <a:alpha val="80000"/>
                  </a:schemeClr>
                </a:solidFill>
              </a:rPr>
              <a:t> of </a:t>
            </a:r>
            <a:r>
              <a:rPr lang="el-GR" altLang="el-GR" sz="1400" b="1" dirty="0" err="1">
                <a:solidFill>
                  <a:schemeClr val="tx1">
                    <a:alpha val="80000"/>
                  </a:schemeClr>
                </a:solidFill>
              </a:rPr>
              <a:t>wine</a:t>
            </a:r>
            <a:r>
              <a:rPr lang="el-GR" altLang="el-GR" sz="1400" b="1" dirty="0">
                <a:solidFill>
                  <a:schemeClr val="tx1">
                    <a:alpha val="80000"/>
                  </a:schemeClr>
                </a:solidFill>
              </a:rPr>
              <a:t> </a:t>
            </a:r>
            <a:r>
              <a:rPr lang="el-GR" altLang="el-GR" sz="1400" b="1" dirty="0" err="1">
                <a:solidFill>
                  <a:schemeClr val="tx1">
                    <a:alpha val="80000"/>
                  </a:schemeClr>
                </a:solidFill>
              </a:rPr>
              <a:t>would</a:t>
            </a:r>
            <a:r>
              <a:rPr lang="el-GR" altLang="el-GR" sz="1400" b="1" dirty="0">
                <a:solidFill>
                  <a:schemeClr val="tx1">
                    <a:alpha val="80000"/>
                  </a:schemeClr>
                </a:solidFill>
              </a:rPr>
              <a:t> </a:t>
            </a:r>
            <a:r>
              <a:rPr lang="el-GR" altLang="el-GR" sz="1400" b="1" dirty="0" err="1">
                <a:solidFill>
                  <a:schemeClr val="tx1">
                    <a:alpha val="80000"/>
                  </a:schemeClr>
                </a:solidFill>
              </a:rPr>
              <a:t>be</a:t>
            </a:r>
            <a:r>
              <a:rPr lang="el-GR" altLang="el-GR" sz="1400" b="1" dirty="0">
                <a:solidFill>
                  <a:schemeClr val="tx1">
                    <a:alpha val="80000"/>
                  </a:schemeClr>
                </a:solidFill>
              </a:rPr>
              <a:t> </a:t>
            </a:r>
            <a:r>
              <a:rPr lang="el-GR" altLang="el-GR" sz="1400" b="1" dirty="0" err="1">
                <a:solidFill>
                  <a:schemeClr val="tx1">
                    <a:alpha val="80000"/>
                  </a:schemeClr>
                </a:solidFill>
              </a:rPr>
              <a:t>given</a:t>
            </a:r>
            <a:r>
              <a:rPr lang="el-GR" altLang="el-GR" sz="1400" b="1" dirty="0">
                <a:solidFill>
                  <a:schemeClr val="tx1">
                    <a:alpha val="80000"/>
                  </a:schemeClr>
                </a:solidFill>
              </a:rPr>
              <a:t> in </a:t>
            </a:r>
            <a:r>
              <a:rPr lang="el-GR" altLang="el-GR" sz="1400" b="1" dirty="0" err="1">
                <a:solidFill>
                  <a:schemeClr val="tx1">
                    <a:alpha val="80000"/>
                  </a:schemeClr>
                </a:solidFill>
              </a:rPr>
              <a:t>exchange</a:t>
            </a:r>
            <a:r>
              <a:rPr lang="el-GR" altLang="el-GR" sz="1400" b="1" dirty="0">
                <a:solidFill>
                  <a:schemeClr val="tx1">
                    <a:alpha val="80000"/>
                  </a:schemeClr>
                </a:solidFill>
              </a:rPr>
              <a:t> for </a:t>
            </a:r>
            <a:r>
              <a:rPr lang="el-GR" altLang="el-GR" sz="1400" b="1" dirty="0" err="1">
                <a:solidFill>
                  <a:schemeClr val="tx1">
                    <a:alpha val="80000"/>
                  </a:schemeClr>
                </a:solidFill>
              </a:rPr>
              <a:t>it</a:t>
            </a:r>
            <a:r>
              <a:rPr lang="el-GR" altLang="el-GR" sz="1400" b="1" dirty="0">
                <a:solidFill>
                  <a:schemeClr val="tx1">
                    <a:alpha val="80000"/>
                  </a:schemeClr>
                </a:solidFill>
              </a:rPr>
              <a:t>, </a:t>
            </a:r>
            <a:r>
              <a:rPr lang="el-GR" altLang="el-GR" sz="1400" b="1" dirty="0" err="1">
                <a:solidFill>
                  <a:schemeClr val="tx1">
                    <a:alpha val="80000"/>
                  </a:schemeClr>
                </a:solidFill>
              </a:rPr>
              <a:t>till</a:t>
            </a:r>
            <a:r>
              <a:rPr lang="el-GR" altLang="el-GR" sz="1400" b="1" dirty="0">
                <a:solidFill>
                  <a:schemeClr val="tx1">
                    <a:alpha val="80000"/>
                  </a:schemeClr>
                </a:solidFill>
              </a:rPr>
              <a:t> the </a:t>
            </a:r>
            <a:r>
              <a:rPr lang="el-GR" altLang="el-GR" sz="1400" b="1" dirty="0" err="1">
                <a:solidFill>
                  <a:schemeClr val="tx1">
                    <a:alpha val="80000"/>
                  </a:schemeClr>
                </a:solidFill>
              </a:rPr>
              <a:t>accumulation</a:t>
            </a:r>
            <a:r>
              <a:rPr lang="el-GR" altLang="el-GR" sz="1400" b="1" dirty="0">
                <a:solidFill>
                  <a:schemeClr val="tx1">
                    <a:alpha val="80000"/>
                  </a:schemeClr>
                </a:solidFill>
              </a:rPr>
              <a:t> of </a:t>
            </a:r>
            <a:r>
              <a:rPr lang="el-GR" altLang="el-GR" sz="1400" b="1" dirty="0" err="1">
                <a:solidFill>
                  <a:schemeClr val="tx1">
                    <a:alpha val="80000"/>
                  </a:schemeClr>
                </a:solidFill>
              </a:rPr>
              <a:t>money</a:t>
            </a:r>
            <a:r>
              <a:rPr lang="el-GR" altLang="el-GR" sz="1400" b="1" dirty="0">
                <a:solidFill>
                  <a:schemeClr val="tx1">
                    <a:alpha val="80000"/>
                  </a:schemeClr>
                </a:solidFill>
              </a:rPr>
              <a:t> </a:t>
            </a:r>
            <a:r>
              <a:rPr lang="el-GR" altLang="el-GR" sz="1400" b="1" dirty="0" err="1">
                <a:solidFill>
                  <a:schemeClr val="tx1">
                    <a:alpha val="80000"/>
                  </a:schemeClr>
                </a:solidFill>
              </a:rPr>
              <a:t>here</a:t>
            </a:r>
            <a:r>
              <a:rPr lang="el-GR" altLang="el-GR" sz="1400" b="1" dirty="0">
                <a:solidFill>
                  <a:schemeClr val="tx1">
                    <a:alpha val="80000"/>
                  </a:schemeClr>
                </a:solidFill>
              </a:rPr>
              <a:t>, and </a:t>
            </a:r>
            <a:r>
              <a:rPr lang="el-GR" altLang="el-GR" sz="1400" b="1" dirty="0" err="1">
                <a:solidFill>
                  <a:schemeClr val="tx1">
                    <a:alpha val="80000"/>
                  </a:schemeClr>
                </a:solidFill>
              </a:rPr>
              <a:t>its</a:t>
            </a:r>
            <a:r>
              <a:rPr lang="el-GR" altLang="el-GR" sz="1400" b="1" dirty="0">
                <a:solidFill>
                  <a:schemeClr val="tx1">
                    <a:alpha val="80000"/>
                  </a:schemeClr>
                </a:solidFill>
              </a:rPr>
              <a:t> </a:t>
            </a:r>
            <a:r>
              <a:rPr lang="el-GR" altLang="el-GR" sz="1400" b="1" dirty="0" err="1">
                <a:solidFill>
                  <a:schemeClr val="tx1">
                    <a:alpha val="80000"/>
                  </a:schemeClr>
                </a:solidFill>
              </a:rPr>
              <a:t>diminution</a:t>
            </a:r>
            <a:r>
              <a:rPr lang="el-GR" altLang="el-GR" sz="1400" b="1" dirty="0">
                <a:solidFill>
                  <a:schemeClr val="tx1">
                    <a:alpha val="80000"/>
                  </a:schemeClr>
                </a:solidFill>
              </a:rPr>
              <a:t> </a:t>
            </a:r>
            <a:r>
              <a:rPr lang="el-GR" altLang="el-GR" sz="1400" b="1" dirty="0" err="1">
                <a:solidFill>
                  <a:schemeClr val="tx1">
                    <a:alpha val="80000"/>
                  </a:schemeClr>
                </a:solidFill>
              </a:rPr>
              <a:t>abroad</a:t>
            </a:r>
            <a:r>
              <a:rPr lang="el-GR" altLang="el-GR" sz="1400" b="1" dirty="0">
                <a:solidFill>
                  <a:schemeClr val="tx1">
                    <a:alpha val="80000"/>
                  </a:schemeClr>
                </a:solidFill>
              </a:rPr>
              <a:t>, </a:t>
            </a:r>
            <a:r>
              <a:rPr lang="el-GR" altLang="el-GR" sz="1400" b="1" dirty="0" err="1">
                <a:solidFill>
                  <a:schemeClr val="tx1">
                    <a:alpha val="80000"/>
                  </a:schemeClr>
                </a:solidFill>
              </a:rPr>
              <a:t>should</a:t>
            </a:r>
            <a:r>
              <a:rPr lang="el-GR" altLang="el-GR" sz="1400" b="1" dirty="0">
                <a:solidFill>
                  <a:schemeClr val="tx1">
                    <a:alpha val="80000"/>
                  </a:schemeClr>
                </a:solidFill>
              </a:rPr>
              <a:t> </a:t>
            </a:r>
            <a:r>
              <a:rPr lang="el-GR" altLang="el-GR" sz="1400" b="1" dirty="0" err="1">
                <a:solidFill>
                  <a:schemeClr val="tx1">
                    <a:alpha val="80000"/>
                  </a:schemeClr>
                </a:solidFill>
              </a:rPr>
              <a:t>so</a:t>
            </a:r>
            <a:r>
              <a:rPr lang="el-GR" altLang="el-GR" sz="1400" b="1" dirty="0">
                <a:solidFill>
                  <a:schemeClr val="tx1">
                    <a:alpha val="80000"/>
                  </a:schemeClr>
                </a:solidFill>
              </a:rPr>
              <a:t> </a:t>
            </a:r>
            <a:r>
              <a:rPr lang="el-GR" altLang="el-GR" sz="1400" b="1" dirty="0" err="1">
                <a:solidFill>
                  <a:schemeClr val="tx1">
                    <a:alpha val="80000"/>
                  </a:schemeClr>
                </a:solidFill>
              </a:rPr>
              <a:t>operate</a:t>
            </a:r>
            <a:r>
              <a:rPr lang="el-GR" altLang="el-GR" sz="1400" b="1" dirty="0">
                <a:solidFill>
                  <a:schemeClr val="tx1">
                    <a:alpha val="80000"/>
                  </a:schemeClr>
                </a:solidFill>
              </a:rPr>
              <a:t> on the </a:t>
            </a:r>
            <a:r>
              <a:rPr lang="el-GR" altLang="el-GR" sz="1400" b="1" dirty="0" err="1">
                <a:solidFill>
                  <a:schemeClr val="tx1">
                    <a:alpha val="80000"/>
                  </a:schemeClr>
                </a:solidFill>
              </a:rPr>
              <a:t>relative</a:t>
            </a:r>
            <a:r>
              <a:rPr lang="el-GR" altLang="el-GR" sz="1400" b="1" dirty="0">
                <a:solidFill>
                  <a:schemeClr val="tx1">
                    <a:alpha val="80000"/>
                  </a:schemeClr>
                </a:solidFill>
              </a:rPr>
              <a:t> </a:t>
            </a:r>
            <a:r>
              <a:rPr lang="el-GR" altLang="el-GR" sz="1400" b="1" dirty="0" err="1">
                <a:solidFill>
                  <a:schemeClr val="tx1">
                    <a:alpha val="80000"/>
                  </a:schemeClr>
                </a:solidFill>
              </a:rPr>
              <a:t>value</a:t>
            </a:r>
            <a:r>
              <a:rPr lang="el-GR" altLang="el-GR" sz="1400" b="1" dirty="0">
                <a:solidFill>
                  <a:schemeClr val="tx1">
                    <a:alpha val="80000"/>
                  </a:schemeClr>
                </a:solidFill>
              </a:rPr>
              <a:t> of </a:t>
            </a:r>
            <a:r>
              <a:rPr lang="el-GR" altLang="el-GR" sz="1400" b="1" dirty="0" err="1">
                <a:solidFill>
                  <a:schemeClr val="tx1">
                    <a:alpha val="80000"/>
                  </a:schemeClr>
                </a:solidFill>
              </a:rPr>
              <a:t>cloth</a:t>
            </a:r>
            <a:r>
              <a:rPr lang="el-GR" altLang="el-GR" sz="1400" b="1" dirty="0">
                <a:solidFill>
                  <a:schemeClr val="tx1">
                    <a:alpha val="80000"/>
                  </a:schemeClr>
                </a:solidFill>
              </a:rPr>
              <a:t> in the </a:t>
            </a:r>
            <a:r>
              <a:rPr lang="el-GR" altLang="el-GR" sz="1400" b="1" dirty="0" err="1">
                <a:solidFill>
                  <a:schemeClr val="tx1">
                    <a:alpha val="80000"/>
                  </a:schemeClr>
                </a:solidFill>
              </a:rPr>
              <a:t>two</a:t>
            </a:r>
            <a:r>
              <a:rPr lang="el-GR" altLang="el-GR" sz="1400" b="1" dirty="0">
                <a:solidFill>
                  <a:schemeClr val="tx1">
                    <a:alpha val="80000"/>
                  </a:schemeClr>
                </a:solidFill>
              </a:rPr>
              <a:t> </a:t>
            </a:r>
            <a:r>
              <a:rPr lang="el-GR" altLang="el-GR" sz="1400" b="1" dirty="0" err="1">
                <a:solidFill>
                  <a:schemeClr val="tx1">
                    <a:alpha val="80000"/>
                  </a:schemeClr>
                </a:solidFill>
              </a:rPr>
              <a:t>countries</a:t>
            </a:r>
            <a:r>
              <a:rPr lang="el-GR" altLang="el-GR" sz="1400" b="1" dirty="0">
                <a:solidFill>
                  <a:schemeClr val="tx1">
                    <a:alpha val="80000"/>
                  </a:schemeClr>
                </a:solidFill>
              </a:rPr>
              <a:t>, </a:t>
            </a:r>
            <a:r>
              <a:rPr lang="el-GR" altLang="el-GR" sz="1400" b="1" dirty="0" err="1">
                <a:solidFill>
                  <a:schemeClr val="tx1">
                    <a:alpha val="80000"/>
                  </a:schemeClr>
                </a:solidFill>
              </a:rPr>
              <a:t>that</a:t>
            </a:r>
            <a:r>
              <a:rPr lang="el-GR" altLang="el-GR" sz="1400" b="1" dirty="0">
                <a:solidFill>
                  <a:schemeClr val="tx1">
                    <a:alpha val="80000"/>
                  </a:schemeClr>
                </a:solidFill>
              </a:rPr>
              <a:t> </a:t>
            </a:r>
            <a:r>
              <a:rPr lang="el-GR" altLang="el-GR" sz="1400" b="1" dirty="0" err="1">
                <a:solidFill>
                  <a:schemeClr val="tx1">
                    <a:alpha val="80000"/>
                  </a:schemeClr>
                </a:solidFill>
              </a:rPr>
              <a:t>it</a:t>
            </a:r>
            <a:r>
              <a:rPr lang="el-GR" altLang="el-GR" sz="1400" b="1" dirty="0">
                <a:solidFill>
                  <a:schemeClr val="tx1">
                    <a:alpha val="80000"/>
                  </a:schemeClr>
                </a:solidFill>
              </a:rPr>
              <a:t> </a:t>
            </a:r>
            <a:r>
              <a:rPr lang="el-GR" altLang="el-GR" sz="1400" b="1" dirty="0" err="1">
                <a:solidFill>
                  <a:schemeClr val="tx1">
                    <a:alpha val="80000"/>
                  </a:schemeClr>
                </a:solidFill>
              </a:rPr>
              <a:t>would</a:t>
            </a:r>
            <a:r>
              <a:rPr lang="el-GR" altLang="el-GR" sz="1400" b="1" dirty="0">
                <a:solidFill>
                  <a:schemeClr val="tx1">
                    <a:alpha val="80000"/>
                  </a:schemeClr>
                </a:solidFill>
              </a:rPr>
              <a:t> </a:t>
            </a:r>
            <a:r>
              <a:rPr lang="el-GR" altLang="el-GR" sz="1400" b="1" dirty="0" err="1">
                <a:solidFill>
                  <a:schemeClr val="tx1">
                    <a:alpha val="80000"/>
                  </a:schemeClr>
                </a:solidFill>
              </a:rPr>
              <a:t>cease</a:t>
            </a:r>
            <a:r>
              <a:rPr lang="el-GR" altLang="el-GR" sz="1400" b="1" dirty="0">
                <a:solidFill>
                  <a:schemeClr val="tx1">
                    <a:alpha val="80000"/>
                  </a:schemeClr>
                </a:solidFill>
              </a:rPr>
              <a:t> </a:t>
            </a:r>
            <a:r>
              <a:rPr lang="el-GR" altLang="el-GR" sz="1400" b="1" dirty="0" err="1">
                <a:solidFill>
                  <a:schemeClr val="tx1">
                    <a:alpha val="80000"/>
                  </a:schemeClr>
                </a:solidFill>
              </a:rPr>
              <a:t>to</a:t>
            </a:r>
            <a:r>
              <a:rPr lang="el-GR" altLang="el-GR" sz="1400" b="1" dirty="0">
                <a:solidFill>
                  <a:schemeClr val="tx1">
                    <a:alpha val="80000"/>
                  </a:schemeClr>
                </a:solidFill>
              </a:rPr>
              <a:t> </a:t>
            </a:r>
            <a:r>
              <a:rPr lang="el-GR" altLang="el-GR" sz="1400" b="1" dirty="0" err="1">
                <a:solidFill>
                  <a:schemeClr val="tx1">
                    <a:alpha val="80000"/>
                  </a:schemeClr>
                </a:solidFill>
              </a:rPr>
              <a:t>be</a:t>
            </a:r>
            <a:r>
              <a:rPr lang="el-GR" altLang="el-GR" sz="1400" b="1" dirty="0">
                <a:solidFill>
                  <a:schemeClr val="tx1">
                    <a:alpha val="80000"/>
                  </a:schemeClr>
                </a:solidFill>
              </a:rPr>
              <a:t> </a:t>
            </a:r>
            <a:r>
              <a:rPr lang="el-GR" altLang="el-GR" sz="1400" b="1" dirty="0" err="1">
                <a:solidFill>
                  <a:schemeClr val="tx1">
                    <a:alpha val="80000"/>
                  </a:schemeClr>
                </a:solidFill>
              </a:rPr>
              <a:t>profitable</a:t>
            </a:r>
            <a:r>
              <a:rPr lang="el-GR" altLang="el-GR" sz="1400" b="1" dirty="0">
                <a:solidFill>
                  <a:schemeClr val="tx1">
                    <a:alpha val="80000"/>
                  </a:schemeClr>
                </a:solidFill>
              </a:rPr>
              <a:t> </a:t>
            </a:r>
            <a:r>
              <a:rPr lang="el-GR" altLang="el-GR" sz="1400" b="1" dirty="0" err="1">
                <a:solidFill>
                  <a:schemeClr val="tx1">
                    <a:alpha val="80000"/>
                  </a:schemeClr>
                </a:solidFill>
              </a:rPr>
              <a:t>to</a:t>
            </a:r>
            <a:r>
              <a:rPr lang="el-GR" altLang="el-GR" sz="1400" b="1" dirty="0">
                <a:solidFill>
                  <a:schemeClr val="tx1">
                    <a:alpha val="80000"/>
                  </a:schemeClr>
                </a:solidFill>
              </a:rPr>
              <a:t> </a:t>
            </a:r>
            <a:r>
              <a:rPr lang="el-GR" altLang="el-GR" sz="1400" b="1" dirty="0" err="1">
                <a:solidFill>
                  <a:schemeClr val="tx1">
                    <a:alpha val="80000"/>
                  </a:schemeClr>
                </a:solidFill>
              </a:rPr>
              <a:t>export</a:t>
            </a:r>
            <a:r>
              <a:rPr lang="el-GR" altLang="el-GR" sz="1400" b="1" dirty="0">
                <a:solidFill>
                  <a:schemeClr val="tx1">
                    <a:alpha val="80000"/>
                  </a:schemeClr>
                </a:solidFill>
              </a:rPr>
              <a:t> </a:t>
            </a:r>
            <a:r>
              <a:rPr lang="el-GR" altLang="el-GR" sz="1400" b="1" dirty="0" err="1">
                <a:solidFill>
                  <a:schemeClr val="tx1">
                    <a:alpha val="80000"/>
                  </a:schemeClr>
                </a:solidFill>
              </a:rPr>
              <a:t>it</a:t>
            </a:r>
            <a:r>
              <a:rPr lang="el-GR" altLang="el-GR" sz="1400" b="1" dirty="0">
                <a:solidFill>
                  <a:schemeClr val="tx1">
                    <a:alpha val="80000"/>
                  </a:schemeClr>
                </a:solidFill>
              </a:rPr>
              <a:t>. </a:t>
            </a:r>
            <a:r>
              <a:rPr lang="el-GR" altLang="el-GR" sz="1400" b="1" dirty="0" err="1">
                <a:solidFill>
                  <a:schemeClr val="tx1">
                    <a:alpha val="80000"/>
                  </a:schemeClr>
                </a:solidFill>
              </a:rPr>
              <a:t>If</a:t>
            </a:r>
            <a:r>
              <a:rPr lang="el-GR" altLang="el-GR" sz="1400" b="1" dirty="0">
                <a:solidFill>
                  <a:schemeClr val="tx1">
                    <a:alpha val="80000"/>
                  </a:schemeClr>
                </a:solidFill>
              </a:rPr>
              <a:t> the </a:t>
            </a:r>
            <a:r>
              <a:rPr lang="el-GR" altLang="el-GR" sz="1400" b="1" dirty="0" err="1">
                <a:solidFill>
                  <a:schemeClr val="tx1">
                    <a:alpha val="80000"/>
                  </a:schemeClr>
                </a:solidFill>
              </a:rPr>
              <a:t>improvement</a:t>
            </a:r>
            <a:r>
              <a:rPr lang="el-GR" altLang="el-GR" sz="1400" b="1" dirty="0">
                <a:solidFill>
                  <a:schemeClr val="tx1">
                    <a:alpha val="80000"/>
                  </a:schemeClr>
                </a:solidFill>
              </a:rPr>
              <a:t> in </a:t>
            </a:r>
            <a:r>
              <a:rPr lang="el-GR" altLang="el-GR" sz="1400" b="1" dirty="0" err="1">
                <a:solidFill>
                  <a:schemeClr val="tx1">
                    <a:alpha val="80000"/>
                  </a:schemeClr>
                </a:solidFill>
              </a:rPr>
              <a:t>making</a:t>
            </a:r>
            <a:r>
              <a:rPr lang="el-GR" altLang="el-GR" sz="1400" b="1" dirty="0">
                <a:solidFill>
                  <a:schemeClr val="tx1">
                    <a:alpha val="80000"/>
                  </a:schemeClr>
                </a:solidFill>
              </a:rPr>
              <a:t> </a:t>
            </a:r>
            <a:r>
              <a:rPr lang="el-GR" altLang="el-GR" sz="1400" b="1" dirty="0" err="1">
                <a:solidFill>
                  <a:schemeClr val="tx1">
                    <a:alpha val="80000"/>
                  </a:schemeClr>
                </a:solidFill>
              </a:rPr>
              <a:t>wine</a:t>
            </a:r>
            <a:r>
              <a:rPr lang="el-GR" altLang="el-GR" sz="1400" b="1" dirty="0">
                <a:solidFill>
                  <a:schemeClr val="tx1">
                    <a:alpha val="80000"/>
                  </a:schemeClr>
                </a:solidFill>
              </a:rPr>
              <a:t> </a:t>
            </a:r>
            <a:r>
              <a:rPr lang="el-GR" altLang="el-GR" sz="1400" b="1" dirty="0" err="1">
                <a:solidFill>
                  <a:schemeClr val="tx1">
                    <a:alpha val="80000"/>
                  </a:schemeClr>
                </a:solidFill>
              </a:rPr>
              <a:t>were</a:t>
            </a:r>
            <a:r>
              <a:rPr lang="el-GR" altLang="el-GR" sz="1400" b="1" dirty="0">
                <a:solidFill>
                  <a:schemeClr val="tx1">
                    <a:alpha val="80000"/>
                  </a:schemeClr>
                </a:solidFill>
              </a:rPr>
              <a:t> of a </a:t>
            </a:r>
            <a:r>
              <a:rPr lang="el-GR" altLang="el-GR" sz="1400" b="1" dirty="0" err="1">
                <a:solidFill>
                  <a:schemeClr val="tx1">
                    <a:alpha val="80000"/>
                  </a:schemeClr>
                </a:solidFill>
              </a:rPr>
              <a:t>very</a:t>
            </a:r>
            <a:r>
              <a:rPr lang="el-GR" altLang="el-GR" sz="1400" b="1" dirty="0">
                <a:solidFill>
                  <a:schemeClr val="tx1">
                    <a:alpha val="80000"/>
                  </a:schemeClr>
                </a:solidFill>
              </a:rPr>
              <a:t> </a:t>
            </a:r>
            <a:r>
              <a:rPr lang="el-GR" altLang="el-GR" sz="1400" b="1" dirty="0" err="1">
                <a:solidFill>
                  <a:schemeClr val="tx1">
                    <a:alpha val="80000"/>
                  </a:schemeClr>
                </a:solidFill>
              </a:rPr>
              <a:t>important</a:t>
            </a:r>
            <a:r>
              <a:rPr lang="el-GR" altLang="el-GR" sz="1400" b="1" dirty="0">
                <a:solidFill>
                  <a:schemeClr val="tx1">
                    <a:alpha val="80000"/>
                  </a:schemeClr>
                </a:solidFill>
              </a:rPr>
              <a:t> </a:t>
            </a:r>
            <a:r>
              <a:rPr lang="el-GR" altLang="el-GR" sz="1400" b="1" dirty="0" err="1">
                <a:solidFill>
                  <a:schemeClr val="tx1">
                    <a:alpha val="80000"/>
                  </a:schemeClr>
                </a:solidFill>
              </a:rPr>
              <a:t>description</a:t>
            </a:r>
            <a:r>
              <a:rPr lang="el-GR" altLang="el-GR" sz="1400" b="1" dirty="0">
                <a:solidFill>
                  <a:schemeClr val="tx1">
                    <a:alpha val="80000"/>
                  </a:schemeClr>
                </a:solidFill>
              </a:rPr>
              <a:t>, </a:t>
            </a:r>
            <a:r>
              <a:rPr lang="el-GR" altLang="el-GR" sz="1400" b="1" dirty="0" err="1">
                <a:solidFill>
                  <a:schemeClr val="tx1">
                    <a:alpha val="80000"/>
                  </a:schemeClr>
                </a:solidFill>
              </a:rPr>
              <a:t>it</a:t>
            </a:r>
            <a:r>
              <a:rPr lang="el-GR" altLang="el-GR" sz="1400" b="1" dirty="0">
                <a:solidFill>
                  <a:schemeClr val="tx1">
                    <a:alpha val="80000"/>
                  </a:schemeClr>
                </a:solidFill>
              </a:rPr>
              <a:t> </a:t>
            </a:r>
            <a:r>
              <a:rPr lang="el-GR" altLang="el-GR" sz="1400" b="1" dirty="0" err="1">
                <a:solidFill>
                  <a:schemeClr val="tx1">
                    <a:alpha val="80000"/>
                  </a:schemeClr>
                </a:solidFill>
              </a:rPr>
              <a:t>might</a:t>
            </a:r>
            <a:r>
              <a:rPr lang="el-GR" altLang="el-GR" sz="1400" b="1" dirty="0">
                <a:solidFill>
                  <a:schemeClr val="tx1">
                    <a:alpha val="80000"/>
                  </a:schemeClr>
                </a:solidFill>
              </a:rPr>
              <a:t> </a:t>
            </a:r>
            <a:r>
              <a:rPr lang="el-GR" altLang="el-GR" sz="1400" b="1" dirty="0" err="1">
                <a:solidFill>
                  <a:schemeClr val="tx1">
                    <a:alpha val="80000"/>
                  </a:schemeClr>
                </a:solidFill>
              </a:rPr>
              <a:t>become</a:t>
            </a:r>
            <a:r>
              <a:rPr lang="el-GR" altLang="el-GR" sz="1400" b="1" dirty="0">
                <a:solidFill>
                  <a:schemeClr val="tx1">
                    <a:alpha val="80000"/>
                  </a:schemeClr>
                </a:solidFill>
              </a:rPr>
              <a:t> </a:t>
            </a:r>
            <a:r>
              <a:rPr lang="el-GR" altLang="el-GR" sz="1400" b="1" dirty="0" err="1">
                <a:solidFill>
                  <a:schemeClr val="tx1">
                    <a:alpha val="80000"/>
                  </a:schemeClr>
                </a:solidFill>
              </a:rPr>
              <a:t>profitable</a:t>
            </a:r>
            <a:r>
              <a:rPr lang="el-GR" altLang="el-GR" sz="1400" b="1" dirty="0">
                <a:solidFill>
                  <a:schemeClr val="tx1">
                    <a:alpha val="80000"/>
                  </a:schemeClr>
                </a:solidFill>
              </a:rPr>
              <a:t> for the </a:t>
            </a:r>
            <a:r>
              <a:rPr lang="el-GR" altLang="el-GR" sz="1400" b="1" dirty="0" err="1">
                <a:solidFill>
                  <a:schemeClr val="tx1">
                    <a:alpha val="80000"/>
                  </a:schemeClr>
                </a:solidFill>
              </a:rPr>
              <a:t>two</a:t>
            </a:r>
            <a:r>
              <a:rPr lang="el-GR" altLang="el-GR" sz="1400" b="1" dirty="0">
                <a:solidFill>
                  <a:schemeClr val="tx1">
                    <a:alpha val="80000"/>
                  </a:schemeClr>
                </a:solidFill>
              </a:rPr>
              <a:t> </a:t>
            </a:r>
            <a:r>
              <a:rPr lang="el-GR" altLang="el-GR" sz="1400" b="1" dirty="0" err="1">
                <a:solidFill>
                  <a:schemeClr val="tx1">
                    <a:alpha val="80000"/>
                  </a:schemeClr>
                </a:solidFill>
              </a:rPr>
              <a:t>countries</a:t>
            </a:r>
            <a:r>
              <a:rPr lang="el-GR" altLang="el-GR" sz="1400" b="1" dirty="0">
                <a:solidFill>
                  <a:schemeClr val="tx1">
                    <a:alpha val="80000"/>
                  </a:schemeClr>
                </a:solidFill>
              </a:rPr>
              <a:t> </a:t>
            </a:r>
            <a:r>
              <a:rPr lang="el-GR" altLang="el-GR" sz="1400" b="1" dirty="0" err="1">
                <a:solidFill>
                  <a:schemeClr val="tx1">
                    <a:alpha val="80000"/>
                  </a:schemeClr>
                </a:solidFill>
              </a:rPr>
              <a:t>to</a:t>
            </a:r>
            <a:r>
              <a:rPr lang="el-GR" altLang="el-GR" sz="1400" b="1" dirty="0">
                <a:solidFill>
                  <a:schemeClr val="tx1">
                    <a:alpha val="80000"/>
                  </a:schemeClr>
                </a:solidFill>
              </a:rPr>
              <a:t> </a:t>
            </a:r>
            <a:r>
              <a:rPr lang="el-GR" altLang="el-GR" sz="1400" b="1" dirty="0" err="1">
                <a:solidFill>
                  <a:schemeClr val="tx1">
                    <a:alpha val="80000"/>
                  </a:schemeClr>
                </a:solidFill>
              </a:rPr>
              <a:t>exchange</a:t>
            </a:r>
            <a:r>
              <a:rPr lang="el-GR" altLang="el-GR" sz="1400" b="1" dirty="0">
                <a:solidFill>
                  <a:schemeClr val="tx1">
                    <a:alpha val="80000"/>
                  </a:schemeClr>
                </a:solidFill>
              </a:rPr>
              <a:t> </a:t>
            </a:r>
            <a:r>
              <a:rPr lang="el-GR" altLang="el-GR" sz="1400" b="1" dirty="0" err="1">
                <a:solidFill>
                  <a:schemeClr val="tx1">
                    <a:alpha val="80000"/>
                  </a:schemeClr>
                </a:solidFill>
              </a:rPr>
              <a:t>employments</a:t>
            </a:r>
            <a:r>
              <a:rPr lang="el-GR" altLang="el-GR" sz="1400" b="1" dirty="0">
                <a:solidFill>
                  <a:schemeClr val="tx1">
                    <a:alpha val="80000"/>
                  </a:schemeClr>
                </a:solidFill>
              </a:rPr>
              <a:t>; for </a:t>
            </a:r>
            <a:r>
              <a:rPr lang="el-GR" altLang="el-GR" sz="1400" b="1" dirty="0" err="1">
                <a:solidFill>
                  <a:schemeClr val="tx1">
                    <a:alpha val="80000"/>
                  </a:schemeClr>
                </a:solidFill>
              </a:rPr>
              <a:t>England</a:t>
            </a:r>
            <a:r>
              <a:rPr lang="el-GR" altLang="el-GR" sz="1400" b="1" dirty="0">
                <a:solidFill>
                  <a:schemeClr val="tx1">
                    <a:alpha val="80000"/>
                  </a:schemeClr>
                </a:solidFill>
              </a:rPr>
              <a:t> </a:t>
            </a:r>
            <a:r>
              <a:rPr lang="el-GR" altLang="el-GR" sz="1400" b="1" dirty="0" err="1">
                <a:solidFill>
                  <a:schemeClr val="tx1">
                    <a:alpha val="80000"/>
                  </a:schemeClr>
                </a:solidFill>
              </a:rPr>
              <a:t>to</a:t>
            </a:r>
            <a:r>
              <a:rPr lang="el-GR" altLang="el-GR" sz="1400" b="1" dirty="0">
                <a:solidFill>
                  <a:schemeClr val="tx1">
                    <a:alpha val="80000"/>
                  </a:schemeClr>
                </a:solidFill>
              </a:rPr>
              <a:t> </a:t>
            </a:r>
            <a:r>
              <a:rPr lang="el-GR" altLang="el-GR" sz="1400" b="1" dirty="0" err="1">
                <a:solidFill>
                  <a:schemeClr val="tx1">
                    <a:alpha val="80000"/>
                  </a:schemeClr>
                </a:solidFill>
              </a:rPr>
              <a:t>make</a:t>
            </a:r>
            <a:r>
              <a:rPr lang="el-GR" altLang="el-GR" sz="1400" b="1" dirty="0">
                <a:solidFill>
                  <a:schemeClr val="tx1">
                    <a:alpha val="80000"/>
                  </a:schemeClr>
                </a:solidFill>
              </a:rPr>
              <a:t> </a:t>
            </a:r>
            <a:r>
              <a:rPr lang="el-GR" altLang="el-GR" sz="1400" b="1" dirty="0" err="1">
                <a:solidFill>
                  <a:schemeClr val="tx1">
                    <a:alpha val="80000"/>
                  </a:schemeClr>
                </a:solidFill>
              </a:rPr>
              <a:t>all</a:t>
            </a:r>
            <a:r>
              <a:rPr lang="el-GR" altLang="el-GR" sz="1400" b="1" dirty="0">
                <a:solidFill>
                  <a:schemeClr val="tx1">
                    <a:alpha val="80000"/>
                  </a:schemeClr>
                </a:solidFill>
              </a:rPr>
              <a:t> the </a:t>
            </a:r>
            <a:r>
              <a:rPr lang="el-GR" altLang="el-GR" sz="1400" b="1" dirty="0" err="1">
                <a:solidFill>
                  <a:schemeClr val="tx1">
                    <a:alpha val="80000"/>
                  </a:schemeClr>
                </a:solidFill>
              </a:rPr>
              <a:t>wine</a:t>
            </a:r>
            <a:r>
              <a:rPr lang="el-GR" altLang="el-GR" sz="1400" b="1" dirty="0">
                <a:solidFill>
                  <a:schemeClr val="tx1">
                    <a:alpha val="80000"/>
                  </a:schemeClr>
                </a:solidFill>
              </a:rPr>
              <a:t>, and </a:t>
            </a:r>
            <a:r>
              <a:rPr lang="el-GR" altLang="el-GR" sz="1400" b="1" dirty="0" err="1">
                <a:solidFill>
                  <a:schemeClr val="tx1">
                    <a:alpha val="80000"/>
                  </a:schemeClr>
                </a:solidFill>
              </a:rPr>
              <a:t>Portugal</a:t>
            </a:r>
            <a:r>
              <a:rPr lang="el-GR" altLang="el-GR" sz="1400" b="1" dirty="0">
                <a:solidFill>
                  <a:schemeClr val="tx1">
                    <a:alpha val="80000"/>
                  </a:schemeClr>
                </a:solidFill>
              </a:rPr>
              <a:t> </a:t>
            </a:r>
            <a:r>
              <a:rPr lang="el-GR" altLang="el-GR" sz="1400" b="1" dirty="0" err="1">
                <a:solidFill>
                  <a:schemeClr val="tx1">
                    <a:alpha val="80000"/>
                  </a:schemeClr>
                </a:solidFill>
              </a:rPr>
              <a:t>all</a:t>
            </a:r>
            <a:r>
              <a:rPr lang="el-GR" altLang="el-GR" sz="1400" b="1" dirty="0">
                <a:solidFill>
                  <a:schemeClr val="tx1">
                    <a:alpha val="80000"/>
                  </a:schemeClr>
                </a:solidFill>
              </a:rPr>
              <a:t> the </a:t>
            </a:r>
            <a:r>
              <a:rPr lang="el-GR" altLang="el-GR" sz="1400" b="1" dirty="0" err="1">
                <a:solidFill>
                  <a:schemeClr val="tx1">
                    <a:alpha val="80000"/>
                  </a:schemeClr>
                </a:solidFill>
              </a:rPr>
              <a:t>cloth</a:t>
            </a:r>
            <a:r>
              <a:rPr lang="el-GR" altLang="el-GR" sz="1400" b="1" dirty="0">
                <a:solidFill>
                  <a:schemeClr val="tx1">
                    <a:alpha val="80000"/>
                  </a:schemeClr>
                </a:solidFill>
              </a:rPr>
              <a:t> </a:t>
            </a:r>
            <a:r>
              <a:rPr lang="el-GR" altLang="el-GR" sz="1400" b="1" dirty="0" err="1">
                <a:solidFill>
                  <a:schemeClr val="tx1">
                    <a:alpha val="80000"/>
                  </a:schemeClr>
                </a:solidFill>
              </a:rPr>
              <a:t>consumed</a:t>
            </a:r>
            <a:r>
              <a:rPr lang="el-GR" altLang="el-GR" sz="1400" b="1" dirty="0">
                <a:solidFill>
                  <a:schemeClr val="tx1">
                    <a:alpha val="80000"/>
                  </a:schemeClr>
                </a:solidFill>
              </a:rPr>
              <a:t> </a:t>
            </a:r>
            <a:r>
              <a:rPr lang="el-GR" altLang="el-GR" sz="1400" b="1" dirty="0" err="1">
                <a:solidFill>
                  <a:schemeClr val="tx1">
                    <a:alpha val="80000"/>
                  </a:schemeClr>
                </a:solidFill>
              </a:rPr>
              <a:t>by</a:t>
            </a:r>
            <a:r>
              <a:rPr lang="el-GR" altLang="el-GR" sz="1400" b="1" dirty="0">
                <a:solidFill>
                  <a:schemeClr val="tx1">
                    <a:alpha val="80000"/>
                  </a:schemeClr>
                </a:solidFill>
              </a:rPr>
              <a:t> </a:t>
            </a:r>
            <a:r>
              <a:rPr lang="el-GR" altLang="el-GR" sz="1400" b="1" dirty="0" err="1">
                <a:solidFill>
                  <a:schemeClr val="tx1">
                    <a:alpha val="80000"/>
                  </a:schemeClr>
                </a:solidFill>
              </a:rPr>
              <a:t>them</a:t>
            </a:r>
            <a:r>
              <a:rPr lang="el-GR" altLang="el-GR" sz="1400" b="1" dirty="0">
                <a:solidFill>
                  <a:schemeClr val="tx1">
                    <a:alpha val="80000"/>
                  </a:schemeClr>
                </a:solidFill>
              </a:rPr>
              <a:t>; </a:t>
            </a:r>
            <a:r>
              <a:rPr lang="el-GR" altLang="el-GR" sz="1400" b="1" dirty="0" err="1">
                <a:solidFill>
                  <a:schemeClr val="tx1">
                    <a:alpha val="80000"/>
                  </a:schemeClr>
                </a:solidFill>
              </a:rPr>
              <a:t>but</a:t>
            </a:r>
            <a:r>
              <a:rPr lang="el-GR" altLang="el-GR" sz="1400" b="1" dirty="0">
                <a:solidFill>
                  <a:schemeClr val="tx1">
                    <a:alpha val="80000"/>
                  </a:schemeClr>
                </a:solidFill>
              </a:rPr>
              <a:t> </a:t>
            </a:r>
            <a:r>
              <a:rPr lang="el-GR" altLang="el-GR" sz="1400" b="1" dirty="0" err="1">
                <a:solidFill>
                  <a:schemeClr val="tx1">
                    <a:alpha val="80000"/>
                  </a:schemeClr>
                </a:solidFill>
              </a:rPr>
              <a:t>this</a:t>
            </a:r>
            <a:r>
              <a:rPr lang="el-GR" altLang="el-GR" sz="1400" b="1" dirty="0">
                <a:solidFill>
                  <a:schemeClr val="tx1">
                    <a:alpha val="80000"/>
                  </a:schemeClr>
                </a:solidFill>
              </a:rPr>
              <a:t> </a:t>
            </a:r>
            <a:r>
              <a:rPr lang="el-GR" altLang="el-GR" sz="1400" b="1" dirty="0" err="1">
                <a:solidFill>
                  <a:schemeClr val="tx1">
                    <a:alpha val="80000"/>
                  </a:schemeClr>
                </a:solidFill>
              </a:rPr>
              <a:t>could</a:t>
            </a:r>
            <a:r>
              <a:rPr lang="el-GR" altLang="el-GR" sz="1400" b="1" dirty="0">
                <a:solidFill>
                  <a:schemeClr val="tx1">
                    <a:alpha val="80000"/>
                  </a:schemeClr>
                </a:solidFill>
              </a:rPr>
              <a:t> </a:t>
            </a:r>
            <a:r>
              <a:rPr lang="el-GR" altLang="el-GR" sz="1400" b="1" dirty="0" err="1">
                <a:solidFill>
                  <a:schemeClr val="tx1">
                    <a:alpha val="80000"/>
                  </a:schemeClr>
                </a:solidFill>
              </a:rPr>
              <a:t>be</a:t>
            </a:r>
            <a:r>
              <a:rPr lang="el-GR" altLang="el-GR" sz="1400" b="1" dirty="0">
                <a:solidFill>
                  <a:schemeClr val="tx1">
                    <a:alpha val="80000"/>
                  </a:schemeClr>
                </a:solidFill>
              </a:rPr>
              <a:t> </a:t>
            </a:r>
            <a:r>
              <a:rPr lang="el-GR" altLang="el-GR" sz="1400" b="1" dirty="0" err="1">
                <a:solidFill>
                  <a:schemeClr val="tx1">
                    <a:alpha val="80000"/>
                  </a:schemeClr>
                </a:solidFill>
              </a:rPr>
              <a:t>effected</a:t>
            </a:r>
            <a:r>
              <a:rPr lang="el-GR" altLang="el-GR" sz="1400" b="1" dirty="0">
                <a:solidFill>
                  <a:schemeClr val="tx1">
                    <a:alpha val="80000"/>
                  </a:schemeClr>
                </a:solidFill>
              </a:rPr>
              <a:t> </a:t>
            </a:r>
            <a:r>
              <a:rPr lang="el-GR" altLang="el-GR" sz="1400" b="1" dirty="0" err="1">
                <a:solidFill>
                  <a:schemeClr val="tx1">
                    <a:alpha val="80000"/>
                  </a:schemeClr>
                </a:solidFill>
              </a:rPr>
              <a:t>only</a:t>
            </a:r>
            <a:r>
              <a:rPr lang="el-GR" altLang="el-GR" sz="1400" b="1" dirty="0">
                <a:solidFill>
                  <a:schemeClr val="tx1">
                    <a:alpha val="80000"/>
                  </a:schemeClr>
                </a:solidFill>
              </a:rPr>
              <a:t> </a:t>
            </a:r>
            <a:r>
              <a:rPr lang="el-GR" altLang="el-GR" sz="1400" b="1" dirty="0" err="1">
                <a:solidFill>
                  <a:schemeClr val="tx1">
                    <a:alpha val="80000"/>
                  </a:schemeClr>
                </a:solidFill>
              </a:rPr>
              <a:t>by</a:t>
            </a:r>
            <a:r>
              <a:rPr lang="el-GR" altLang="el-GR" sz="1400" b="1" dirty="0">
                <a:solidFill>
                  <a:schemeClr val="tx1">
                    <a:alpha val="80000"/>
                  </a:schemeClr>
                </a:solidFill>
              </a:rPr>
              <a:t> a </a:t>
            </a:r>
            <a:r>
              <a:rPr lang="el-GR" altLang="el-GR" sz="1400" b="1" dirty="0" err="1">
                <a:solidFill>
                  <a:schemeClr val="tx1">
                    <a:alpha val="80000"/>
                  </a:schemeClr>
                </a:solidFill>
              </a:rPr>
              <a:t>new</a:t>
            </a:r>
            <a:r>
              <a:rPr lang="el-GR" altLang="el-GR" sz="1400" b="1" dirty="0">
                <a:solidFill>
                  <a:schemeClr val="tx1">
                    <a:alpha val="80000"/>
                  </a:schemeClr>
                </a:solidFill>
              </a:rPr>
              <a:t> </a:t>
            </a:r>
            <a:r>
              <a:rPr lang="el-GR" altLang="el-GR" sz="1400" b="1" dirty="0" err="1">
                <a:solidFill>
                  <a:schemeClr val="tx1">
                    <a:alpha val="80000"/>
                  </a:schemeClr>
                </a:solidFill>
              </a:rPr>
              <a:t>distribution</a:t>
            </a:r>
            <a:r>
              <a:rPr lang="el-GR" altLang="el-GR" sz="1400" b="1" dirty="0">
                <a:solidFill>
                  <a:schemeClr val="tx1">
                    <a:alpha val="80000"/>
                  </a:schemeClr>
                </a:solidFill>
              </a:rPr>
              <a:t>. of the </a:t>
            </a:r>
            <a:r>
              <a:rPr lang="el-GR" altLang="el-GR" sz="1400" b="1" dirty="0" err="1">
                <a:solidFill>
                  <a:schemeClr val="tx1">
                    <a:alpha val="80000"/>
                  </a:schemeClr>
                </a:solidFill>
              </a:rPr>
              <a:t>precious</a:t>
            </a:r>
            <a:r>
              <a:rPr lang="el-GR" altLang="el-GR" sz="1400" b="1" dirty="0">
                <a:solidFill>
                  <a:schemeClr val="tx1">
                    <a:alpha val="80000"/>
                  </a:schemeClr>
                </a:solidFill>
              </a:rPr>
              <a:t> </a:t>
            </a:r>
            <a:r>
              <a:rPr lang="el-GR" altLang="el-GR" sz="1400" b="1" dirty="0" err="1">
                <a:solidFill>
                  <a:schemeClr val="tx1">
                    <a:alpha val="80000"/>
                  </a:schemeClr>
                </a:solidFill>
              </a:rPr>
              <a:t>metals</a:t>
            </a:r>
            <a:r>
              <a:rPr lang="el-GR" altLang="el-GR" sz="1400" b="1" dirty="0">
                <a:solidFill>
                  <a:schemeClr val="tx1">
                    <a:alpha val="80000"/>
                  </a:schemeClr>
                </a:solidFill>
              </a:rPr>
              <a:t>, </a:t>
            </a:r>
            <a:r>
              <a:rPr lang="el-GR" altLang="el-GR" sz="1400" b="1" dirty="0" err="1">
                <a:solidFill>
                  <a:schemeClr val="tx1">
                    <a:alpha val="80000"/>
                  </a:schemeClr>
                </a:solidFill>
              </a:rPr>
              <a:t>which</a:t>
            </a:r>
            <a:r>
              <a:rPr lang="el-GR" altLang="el-GR" sz="1400" b="1" dirty="0">
                <a:solidFill>
                  <a:schemeClr val="tx1">
                    <a:alpha val="80000"/>
                  </a:schemeClr>
                </a:solidFill>
              </a:rPr>
              <a:t> </a:t>
            </a:r>
            <a:r>
              <a:rPr lang="el-GR" altLang="el-GR" sz="1400" b="1" dirty="0" err="1">
                <a:solidFill>
                  <a:schemeClr val="tx1">
                    <a:alpha val="80000"/>
                  </a:schemeClr>
                </a:solidFill>
              </a:rPr>
              <a:t>should</a:t>
            </a:r>
            <a:r>
              <a:rPr lang="el-GR" altLang="el-GR" sz="1400" b="1" dirty="0">
                <a:solidFill>
                  <a:schemeClr val="tx1">
                    <a:alpha val="80000"/>
                  </a:schemeClr>
                </a:solidFill>
              </a:rPr>
              <a:t> </a:t>
            </a:r>
            <a:r>
              <a:rPr lang="el-GR" altLang="el-GR" sz="1400" b="1" dirty="0" err="1">
                <a:solidFill>
                  <a:schemeClr val="tx1">
                    <a:alpha val="80000"/>
                  </a:schemeClr>
                </a:solidFill>
              </a:rPr>
              <a:t>raise</a:t>
            </a:r>
            <a:r>
              <a:rPr lang="el-GR" altLang="el-GR" sz="1400" b="1" dirty="0">
                <a:solidFill>
                  <a:schemeClr val="tx1">
                    <a:alpha val="80000"/>
                  </a:schemeClr>
                </a:solidFill>
              </a:rPr>
              <a:t> the </a:t>
            </a:r>
            <a:r>
              <a:rPr lang="el-GR" altLang="el-GR" sz="1400" b="1" dirty="0" err="1">
                <a:solidFill>
                  <a:schemeClr val="tx1">
                    <a:alpha val="80000"/>
                  </a:schemeClr>
                </a:solidFill>
              </a:rPr>
              <a:t>price</a:t>
            </a:r>
            <a:r>
              <a:rPr lang="el-GR" altLang="el-GR" sz="1400" b="1" dirty="0">
                <a:solidFill>
                  <a:schemeClr val="tx1">
                    <a:alpha val="80000"/>
                  </a:schemeClr>
                </a:solidFill>
              </a:rPr>
              <a:t> of </a:t>
            </a:r>
            <a:r>
              <a:rPr lang="el-GR" altLang="el-GR" sz="1400" b="1" dirty="0" err="1">
                <a:solidFill>
                  <a:schemeClr val="tx1">
                    <a:alpha val="80000"/>
                  </a:schemeClr>
                </a:solidFill>
              </a:rPr>
              <a:t>cloth</a:t>
            </a:r>
            <a:r>
              <a:rPr lang="el-GR" altLang="el-GR" sz="1400" b="1" dirty="0">
                <a:solidFill>
                  <a:schemeClr val="tx1">
                    <a:alpha val="80000"/>
                  </a:schemeClr>
                </a:solidFill>
              </a:rPr>
              <a:t> in </a:t>
            </a:r>
            <a:r>
              <a:rPr lang="el-GR" altLang="el-GR" sz="1400" b="1" dirty="0" err="1">
                <a:solidFill>
                  <a:schemeClr val="tx1">
                    <a:alpha val="80000"/>
                  </a:schemeClr>
                </a:solidFill>
              </a:rPr>
              <a:t>England</a:t>
            </a:r>
            <a:r>
              <a:rPr lang="el-GR" altLang="el-GR" sz="1400" b="1" dirty="0">
                <a:solidFill>
                  <a:schemeClr val="tx1">
                    <a:alpha val="80000"/>
                  </a:schemeClr>
                </a:solidFill>
              </a:rPr>
              <a:t>, and </a:t>
            </a:r>
            <a:r>
              <a:rPr lang="el-GR" altLang="el-GR" sz="1400" b="1" dirty="0" err="1">
                <a:solidFill>
                  <a:schemeClr val="tx1">
                    <a:alpha val="80000"/>
                  </a:schemeClr>
                </a:solidFill>
              </a:rPr>
              <a:t>lowerit</a:t>
            </a:r>
            <a:r>
              <a:rPr lang="el-GR" altLang="el-GR" sz="1400" b="1" dirty="0">
                <a:solidFill>
                  <a:schemeClr val="tx1">
                    <a:alpha val="80000"/>
                  </a:schemeClr>
                </a:solidFill>
              </a:rPr>
              <a:t> in </a:t>
            </a:r>
            <a:r>
              <a:rPr lang="el-GR" altLang="el-GR" sz="1400" b="1" dirty="0" err="1">
                <a:solidFill>
                  <a:schemeClr val="tx1">
                    <a:alpha val="80000"/>
                  </a:schemeClr>
                </a:solidFill>
              </a:rPr>
              <a:t>Portugal</a:t>
            </a:r>
            <a:r>
              <a:rPr lang="el-GR" altLang="el-GR" sz="1400" b="1" dirty="0">
                <a:solidFill>
                  <a:schemeClr val="tx1">
                    <a:alpha val="80000"/>
                  </a:schemeClr>
                </a:solidFill>
              </a:rPr>
              <a:t>. The </a:t>
            </a:r>
            <a:r>
              <a:rPr lang="el-GR" altLang="el-GR" sz="1400" b="1" dirty="0" err="1">
                <a:solidFill>
                  <a:schemeClr val="tx1">
                    <a:alpha val="80000"/>
                  </a:schemeClr>
                </a:solidFill>
              </a:rPr>
              <a:t>relative</a:t>
            </a:r>
            <a:r>
              <a:rPr lang="el-GR" altLang="el-GR" sz="1400" b="1" dirty="0">
                <a:solidFill>
                  <a:schemeClr val="tx1">
                    <a:alpha val="80000"/>
                  </a:schemeClr>
                </a:solidFill>
              </a:rPr>
              <a:t> </a:t>
            </a:r>
            <a:r>
              <a:rPr lang="el-GR" altLang="el-GR" sz="1400" b="1" dirty="0" err="1">
                <a:solidFill>
                  <a:schemeClr val="tx1">
                    <a:alpha val="80000"/>
                  </a:schemeClr>
                </a:solidFill>
              </a:rPr>
              <a:t>price</a:t>
            </a:r>
            <a:r>
              <a:rPr lang="el-GR" altLang="el-GR" sz="1400" b="1" dirty="0">
                <a:solidFill>
                  <a:schemeClr val="tx1">
                    <a:alpha val="80000"/>
                  </a:schemeClr>
                </a:solidFill>
              </a:rPr>
              <a:t> of </a:t>
            </a:r>
            <a:r>
              <a:rPr lang="el-GR" altLang="el-GR" sz="1400" b="1" dirty="0" err="1">
                <a:solidFill>
                  <a:schemeClr val="tx1">
                    <a:alpha val="80000"/>
                  </a:schemeClr>
                </a:solidFill>
              </a:rPr>
              <a:t>wine</a:t>
            </a:r>
            <a:r>
              <a:rPr lang="el-GR" altLang="el-GR" sz="1400" b="1" dirty="0">
                <a:solidFill>
                  <a:schemeClr val="tx1">
                    <a:alpha val="80000"/>
                  </a:schemeClr>
                </a:solidFill>
              </a:rPr>
              <a:t> </a:t>
            </a:r>
            <a:r>
              <a:rPr lang="el-GR" altLang="el-GR" sz="1400" b="1" dirty="0" err="1">
                <a:solidFill>
                  <a:schemeClr val="tx1">
                    <a:alpha val="80000"/>
                  </a:schemeClr>
                </a:solidFill>
              </a:rPr>
              <a:t>would</a:t>
            </a:r>
            <a:r>
              <a:rPr lang="el-GR" altLang="el-GR" sz="1400" b="1" dirty="0">
                <a:solidFill>
                  <a:schemeClr val="tx1">
                    <a:alpha val="80000"/>
                  </a:schemeClr>
                </a:solidFill>
              </a:rPr>
              <a:t> </a:t>
            </a:r>
            <a:r>
              <a:rPr lang="el-GR" altLang="el-GR" sz="1400" b="1" dirty="0" err="1">
                <a:solidFill>
                  <a:schemeClr val="tx1">
                    <a:alpha val="80000"/>
                  </a:schemeClr>
                </a:solidFill>
              </a:rPr>
              <a:t>fall</a:t>
            </a:r>
            <a:r>
              <a:rPr lang="el-GR" altLang="el-GR" sz="1400" b="1" dirty="0">
                <a:solidFill>
                  <a:schemeClr val="tx1">
                    <a:alpha val="80000"/>
                  </a:schemeClr>
                </a:solidFill>
              </a:rPr>
              <a:t> in </a:t>
            </a:r>
            <a:r>
              <a:rPr lang="el-GR" altLang="el-GR" sz="1400" b="1" dirty="0" err="1">
                <a:solidFill>
                  <a:schemeClr val="tx1">
                    <a:alpha val="80000"/>
                  </a:schemeClr>
                </a:solidFill>
              </a:rPr>
              <a:t>England</a:t>
            </a:r>
            <a:r>
              <a:rPr lang="el-GR" altLang="el-GR" sz="1400" b="1" dirty="0">
                <a:solidFill>
                  <a:schemeClr val="tx1">
                    <a:alpha val="80000"/>
                  </a:schemeClr>
                </a:solidFill>
              </a:rPr>
              <a:t> in </a:t>
            </a:r>
            <a:r>
              <a:rPr lang="el-GR" altLang="el-GR" sz="1400" b="1" dirty="0" err="1">
                <a:solidFill>
                  <a:schemeClr val="tx1">
                    <a:alpha val="80000"/>
                  </a:schemeClr>
                </a:solidFill>
              </a:rPr>
              <a:t>consequence</a:t>
            </a:r>
            <a:r>
              <a:rPr lang="el-GR" altLang="el-GR" sz="1400" b="1" dirty="0">
                <a:solidFill>
                  <a:schemeClr val="tx1">
                    <a:alpha val="80000"/>
                  </a:schemeClr>
                </a:solidFill>
              </a:rPr>
              <a:t> of the </a:t>
            </a:r>
            <a:r>
              <a:rPr lang="el-GR" altLang="el-GR" sz="1400" b="1" dirty="0" err="1">
                <a:solidFill>
                  <a:schemeClr val="tx1">
                    <a:alpha val="80000"/>
                  </a:schemeClr>
                </a:solidFill>
              </a:rPr>
              <a:t>real</a:t>
            </a:r>
            <a:r>
              <a:rPr lang="el-GR" altLang="el-GR" sz="1400" b="1" dirty="0">
                <a:solidFill>
                  <a:schemeClr val="tx1">
                    <a:alpha val="80000"/>
                  </a:schemeClr>
                </a:solidFill>
              </a:rPr>
              <a:t> </a:t>
            </a:r>
            <a:r>
              <a:rPr lang="el-GR" altLang="el-GR" sz="1400" b="1" dirty="0" err="1">
                <a:solidFill>
                  <a:schemeClr val="tx1">
                    <a:alpha val="80000"/>
                  </a:schemeClr>
                </a:solidFill>
              </a:rPr>
              <a:t>advantage</a:t>
            </a:r>
            <a:r>
              <a:rPr lang="el-GR" altLang="el-GR" sz="1400" b="1" dirty="0">
                <a:solidFill>
                  <a:schemeClr val="tx1">
                    <a:alpha val="80000"/>
                  </a:schemeClr>
                </a:solidFill>
              </a:rPr>
              <a:t> </a:t>
            </a:r>
            <a:r>
              <a:rPr lang="el-GR" altLang="el-GR" sz="1400" b="1" dirty="0" err="1">
                <a:solidFill>
                  <a:schemeClr val="tx1">
                    <a:alpha val="80000"/>
                  </a:schemeClr>
                </a:solidFill>
              </a:rPr>
              <a:t>from</a:t>
            </a:r>
            <a:r>
              <a:rPr lang="el-GR" altLang="el-GR" sz="1400" b="1" dirty="0">
                <a:solidFill>
                  <a:schemeClr val="tx1">
                    <a:alpha val="80000"/>
                  </a:schemeClr>
                </a:solidFill>
              </a:rPr>
              <a:t> the </a:t>
            </a:r>
            <a:r>
              <a:rPr lang="el-GR" altLang="el-GR" sz="1400" b="1" dirty="0" err="1">
                <a:solidFill>
                  <a:schemeClr val="tx1">
                    <a:alpha val="80000"/>
                  </a:schemeClr>
                </a:solidFill>
              </a:rPr>
              <a:t>improvement</a:t>
            </a:r>
            <a:r>
              <a:rPr lang="el-GR" altLang="el-GR" sz="1400" b="1" dirty="0">
                <a:solidFill>
                  <a:schemeClr val="tx1">
                    <a:alpha val="80000"/>
                  </a:schemeClr>
                </a:solidFill>
              </a:rPr>
              <a:t> of </a:t>
            </a:r>
            <a:r>
              <a:rPr lang="el-GR" altLang="el-GR" sz="1400" b="1" dirty="0" err="1">
                <a:solidFill>
                  <a:schemeClr val="tx1">
                    <a:alpha val="80000"/>
                  </a:schemeClr>
                </a:solidFill>
              </a:rPr>
              <a:t>its</a:t>
            </a:r>
            <a:r>
              <a:rPr lang="el-GR" altLang="el-GR" sz="1400" b="1" dirty="0">
                <a:solidFill>
                  <a:schemeClr val="tx1">
                    <a:alpha val="80000"/>
                  </a:schemeClr>
                </a:solidFill>
              </a:rPr>
              <a:t> </a:t>
            </a:r>
            <a:r>
              <a:rPr lang="el-GR" altLang="el-GR" sz="1400" b="1" dirty="0" err="1">
                <a:solidFill>
                  <a:schemeClr val="tx1">
                    <a:alpha val="80000"/>
                  </a:schemeClr>
                </a:solidFill>
              </a:rPr>
              <a:t>manufacture</a:t>
            </a:r>
            <a:r>
              <a:rPr lang="el-GR" altLang="el-GR" sz="1400" b="1" dirty="0">
                <a:solidFill>
                  <a:schemeClr val="tx1">
                    <a:alpha val="80000"/>
                  </a:schemeClr>
                </a:solidFill>
              </a:rPr>
              <a:t>; </a:t>
            </a:r>
            <a:r>
              <a:rPr lang="el-GR" altLang="el-GR" sz="1400" b="1" dirty="0" err="1">
                <a:solidFill>
                  <a:schemeClr val="tx1">
                    <a:alpha val="80000"/>
                  </a:schemeClr>
                </a:solidFill>
              </a:rPr>
              <a:t>that</a:t>
            </a:r>
            <a:r>
              <a:rPr lang="el-GR" altLang="el-GR" sz="1400" b="1" dirty="0">
                <a:solidFill>
                  <a:schemeClr val="tx1">
                    <a:alpha val="80000"/>
                  </a:schemeClr>
                </a:solidFill>
              </a:rPr>
              <a:t> </a:t>
            </a:r>
            <a:r>
              <a:rPr lang="el-GR" altLang="el-GR" sz="1400" b="1" dirty="0" err="1">
                <a:solidFill>
                  <a:schemeClr val="tx1">
                    <a:alpha val="80000"/>
                  </a:schemeClr>
                </a:solidFill>
              </a:rPr>
              <a:t>is</a:t>
            </a:r>
            <a:r>
              <a:rPr lang="el-GR" altLang="el-GR" sz="1400" b="1" dirty="0">
                <a:solidFill>
                  <a:schemeClr val="tx1">
                    <a:alpha val="80000"/>
                  </a:schemeClr>
                </a:solidFill>
              </a:rPr>
              <a:t> </a:t>
            </a:r>
            <a:r>
              <a:rPr lang="el-GR" altLang="el-GR" sz="1400" b="1" dirty="0" err="1">
                <a:solidFill>
                  <a:schemeClr val="tx1">
                    <a:alpha val="80000"/>
                  </a:schemeClr>
                </a:solidFill>
              </a:rPr>
              <a:t>to</a:t>
            </a:r>
            <a:r>
              <a:rPr lang="el-GR" altLang="el-GR" sz="1400" b="1" dirty="0">
                <a:solidFill>
                  <a:schemeClr val="tx1">
                    <a:alpha val="80000"/>
                  </a:schemeClr>
                </a:solidFill>
              </a:rPr>
              <a:t> </a:t>
            </a:r>
            <a:r>
              <a:rPr lang="el-GR" altLang="el-GR" sz="1400" b="1" dirty="0" err="1">
                <a:solidFill>
                  <a:schemeClr val="tx1">
                    <a:alpha val="80000"/>
                  </a:schemeClr>
                </a:solidFill>
              </a:rPr>
              <a:t>say</a:t>
            </a:r>
            <a:r>
              <a:rPr lang="el-GR" altLang="el-GR" sz="1400" b="1" dirty="0">
                <a:solidFill>
                  <a:schemeClr val="tx1">
                    <a:alpha val="80000"/>
                  </a:schemeClr>
                </a:solidFill>
              </a:rPr>
              <a:t>, </a:t>
            </a:r>
            <a:r>
              <a:rPr lang="el-GR" altLang="el-GR" sz="1400" b="1" dirty="0" err="1">
                <a:solidFill>
                  <a:schemeClr val="tx1">
                    <a:alpha val="80000"/>
                  </a:schemeClr>
                </a:solidFill>
              </a:rPr>
              <a:t>its</a:t>
            </a:r>
            <a:r>
              <a:rPr lang="el-GR" altLang="el-GR" sz="1400" b="1" dirty="0">
                <a:solidFill>
                  <a:schemeClr val="tx1">
                    <a:alpha val="80000"/>
                  </a:schemeClr>
                </a:solidFill>
              </a:rPr>
              <a:t> </a:t>
            </a:r>
            <a:r>
              <a:rPr lang="el-GR" altLang="el-GR" sz="1400" b="1" dirty="0" err="1">
                <a:solidFill>
                  <a:schemeClr val="tx1">
                    <a:alpha val="80000"/>
                  </a:schemeClr>
                </a:solidFill>
              </a:rPr>
              <a:t>natural</a:t>
            </a:r>
            <a:r>
              <a:rPr lang="el-GR" altLang="el-GR" sz="1400" b="1" dirty="0">
                <a:solidFill>
                  <a:schemeClr val="tx1">
                    <a:alpha val="80000"/>
                  </a:schemeClr>
                </a:solidFill>
              </a:rPr>
              <a:t> </a:t>
            </a:r>
            <a:r>
              <a:rPr lang="el-GR" altLang="el-GR" sz="1400" b="1" dirty="0" err="1">
                <a:solidFill>
                  <a:schemeClr val="tx1">
                    <a:alpha val="80000"/>
                  </a:schemeClr>
                </a:solidFill>
              </a:rPr>
              <a:t>price</a:t>
            </a:r>
            <a:r>
              <a:rPr lang="el-GR" altLang="el-GR" sz="1400" b="1" dirty="0">
                <a:solidFill>
                  <a:schemeClr val="tx1">
                    <a:alpha val="80000"/>
                  </a:schemeClr>
                </a:solidFill>
              </a:rPr>
              <a:t> </a:t>
            </a:r>
            <a:r>
              <a:rPr lang="el-GR" altLang="el-GR" sz="1400" b="1" dirty="0" err="1">
                <a:solidFill>
                  <a:schemeClr val="tx1">
                    <a:alpha val="80000"/>
                  </a:schemeClr>
                </a:solidFill>
              </a:rPr>
              <a:t>would</a:t>
            </a:r>
            <a:r>
              <a:rPr lang="el-GR" altLang="el-GR" sz="1400" b="1" dirty="0">
                <a:solidFill>
                  <a:schemeClr val="tx1">
                    <a:alpha val="80000"/>
                  </a:schemeClr>
                </a:solidFill>
              </a:rPr>
              <a:t> </a:t>
            </a:r>
            <a:r>
              <a:rPr lang="el-GR" altLang="el-GR" sz="1400" b="1" dirty="0" err="1">
                <a:solidFill>
                  <a:schemeClr val="tx1">
                    <a:alpha val="80000"/>
                  </a:schemeClr>
                </a:solidFill>
              </a:rPr>
              <a:t>fall</a:t>
            </a:r>
            <a:r>
              <a:rPr lang="el-GR" altLang="el-GR" sz="1400" b="1" dirty="0">
                <a:solidFill>
                  <a:schemeClr val="tx1">
                    <a:alpha val="80000"/>
                  </a:schemeClr>
                </a:solidFill>
              </a:rPr>
              <a:t>; the </a:t>
            </a:r>
            <a:r>
              <a:rPr lang="el-GR" altLang="el-GR" sz="1400" b="1" dirty="0" err="1">
                <a:solidFill>
                  <a:schemeClr val="tx1">
                    <a:alpha val="80000"/>
                  </a:schemeClr>
                </a:solidFill>
              </a:rPr>
              <a:t>relative</a:t>
            </a:r>
            <a:r>
              <a:rPr lang="el-GR" altLang="el-GR" sz="1400" b="1" dirty="0">
                <a:solidFill>
                  <a:schemeClr val="tx1">
                    <a:alpha val="80000"/>
                  </a:schemeClr>
                </a:solidFill>
              </a:rPr>
              <a:t> </a:t>
            </a:r>
            <a:r>
              <a:rPr lang="el-GR" altLang="el-GR" sz="1400" b="1" dirty="0" err="1">
                <a:solidFill>
                  <a:schemeClr val="tx1">
                    <a:alpha val="80000"/>
                  </a:schemeClr>
                </a:solidFill>
              </a:rPr>
              <a:t>price</a:t>
            </a:r>
            <a:r>
              <a:rPr lang="el-GR" altLang="el-GR" sz="1400" b="1" dirty="0">
                <a:solidFill>
                  <a:schemeClr val="tx1">
                    <a:alpha val="80000"/>
                  </a:schemeClr>
                </a:solidFill>
              </a:rPr>
              <a:t> of </a:t>
            </a:r>
            <a:r>
              <a:rPr lang="el-GR" altLang="el-GR" sz="1400" b="1" dirty="0" err="1">
                <a:solidFill>
                  <a:schemeClr val="tx1">
                    <a:alpha val="80000"/>
                  </a:schemeClr>
                </a:solidFill>
              </a:rPr>
              <a:t>cloth</a:t>
            </a:r>
            <a:r>
              <a:rPr lang="el-GR" altLang="el-GR" sz="1400" b="1" dirty="0">
                <a:solidFill>
                  <a:schemeClr val="tx1">
                    <a:alpha val="80000"/>
                  </a:schemeClr>
                </a:solidFill>
              </a:rPr>
              <a:t> </a:t>
            </a:r>
            <a:r>
              <a:rPr lang="el-GR" altLang="el-GR" sz="1400" b="1" dirty="0" err="1">
                <a:solidFill>
                  <a:schemeClr val="tx1">
                    <a:alpha val="80000"/>
                  </a:schemeClr>
                </a:solidFill>
              </a:rPr>
              <a:t>would</a:t>
            </a:r>
            <a:r>
              <a:rPr lang="el-GR" altLang="el-GR" sz="1400" b="1" dirty="0">
                <a:solidFill>
                  <a:schemeClr val="tx1">
                    <a:alpha val="80000"/>
                  </a:schemeClr>
                </a:solidFill>
              </a:rPr>
              <a:t> </a:t>
            </a:r>
            <a:r>
              <a:rPr lang="el-GR" altLang="el-GR" sz="1400" b="1" dirty="0" err="1">
                <a:solidFill>
                  <a:schemeClr val="tx1">
                    <a:alpha val="80000"/>
                  </a:schemeClr>
                </a:solidFill>
              </a:rPr>
              <a:t>rise</a:t>
            </a:r>
            <a:r>
              <a:rPr lang="el-GR" altLang="el-GR" sz="1400" b="1" dirty="0">
                <a:solidFill>
                  <a:schemeClr val="tx1">
                    <a:alpha val="80000"/>
                  </a:schemeClr>
                </a:solidFill>
              </a:rPr>
              <a:t> </a:t>
            </a:r>
            <a:r>
              <a:rPr lang="el-GR" altLang="el-GR" sz="1400" b="1" dirty="0" err="1">
                <a:solidFill>
                  <a:schemeClr val="tx1">
                    <a:alpha val="80000"/>
                  </a:schemeClr>
                </a:solidFill>
              </a:rPr>
              <a:t>there</a:t>
            </a:r>
            <a:r>
              <a:rPr lang="el-GR" altLang="el-GR" sz="1400" b="1" dirty="0">
                <a:solidFill>
                  <a:schemeClr val="tx1">
                    <a:alpha val="80000"/>
                  </a:schemeClr>
                </a:solidFill>
              </a:rPr>
              <a:t> </a:t>
            </a:r>
            <a:r>
              <a:rPr lang="el-GR" altLang="el-GR" sz="1400" b="1" dirty="0" err="1">
                <a:solidFill>
                  <a:schemeClr val="tx1">
                    <a:alpha val="80000"/>
                  </a:schemeClr>
                </a:solidFill>
              </a:rPr>
              <a:t>from</a:t>
            </a:r>
            <a:r>
              <a:rPr lang="el-GR" altLang="el-GR" sz="1400" b="1" dirty="0">
                <a:solidFill>
                  <a:schemeClr val="tx1">
                    <a:alpha val="80000"/>
                  </a:schemeClr>
                </a:solidFill>
              </a:rPr>
              <a:t> the </a:t>
            </a:r>
            <a:r>
              <a:rPr lang="el-GR" altLang="el-GR" sz="1400" b="1" dirty="0" err="1">
                <a:solidFill>
                  <a:schemeClr val="tx1">
                    <a:alpha val="80000"/>
                  </a:schemeClr>
                </a:solidFill>
              </a:rPr>
              <a:t>accumulation</a:t>
            </a:r>
            <a:r>
              <a:rPr lang="el-GR" altLang="el-GR" sz="1400" b="1" dirty="0">
                <a:solidFill>
                  <a:schemeClr val="tx1">
                    <a:alpha val="80000"/>
                  </a:schemeClr>
                </a:solidFill>
              </a:rPr>
              <a:t> of </a:t>
            </a:r>
            <a:r>
              <a:rPr lang="el-GR" altLang="el-GR" sz="1400" b="1" dirty="0" err="1">
                <a:solidFill>
                  <a:schemeClr val="tx1">
                    <a:alpha val="80000"/>
                  </a:schemeClr>
                </a:solidFill>
              </a:rPr>
              <a:t>money</a:t>
            </a:r>
            <a:r>
              <a:rPr lang="el-GR" altLang="el-GR" sz="1400" b="1" dirty="0">
                <a:solidFill>
                  <a:schemeClr val="tx1">
                    <a:alpha val="80000"/>
                  </a:schemeClr>
                </a:solidFill>
              </a:rPr>
              <a:t>.” (</a:t>
            </a:r>
            <a:r>
              <a:rPr lang="el-GR" altLang="el-GR" sz="1400" b="1" dirty="0" err="1">
                <a:solidFill>
                  <a:schemeClr val="tx1">
                    <a:alpha val="80000"/>
                  </a:schemeClr>
                </a:solidFill>
              </a:rPr>
              <a:t>Principles</a:t>
            </a:r>
            <a:r>
              <a:rPr lang="el-GR" altLang="el-GR" sz="1400" b="1" dirty="0">
                <a:solidFill>
                  <a:schemeClr val="tx1">
                    <a:alpha val="80000"/>
                  </a:schemeClr>
                </a:solidFill>
              </a:rPr>
              <a:t> of </a:t>
            </a:r>
            <a:r>
              <a:rPr lang="el-GR" altLang="el-GR" sz="1400" b="1" dirty="0" err="1">
                <a:solidFill>
                  <a:schemeClr val="tx1">
                    <a:alpha val="80000"/>
                  </a:schemeClr>
                </a:solidFill>
              </a:rPr>
              <a:t>Political</a:t>
            </a:r>
            <a:r>
              <a:rPr lang="el-GR" altLang="el-GR" sz="1400" b="1" dirty="0">
                <a:solidFill>
                  <a:schemeClr val="tx1">
                    <a:alpha val="80000"/>
                  </a:schemeClr>
                </a:solidFill>
              </a:rPr>
              <a:t> </a:t>
            </a:r>
            <a:r>
              <a:rPr lang="el-GR" altLang="el-GR" sz="1400" b="1" dirty="0" err="1">
                <a:solidFill>
                  <a:schemeClr val="tx1">
                    <a:alpha val="80000"/>
                  </a:schemeClr>
                </a:solidFill>
              </a:rPr>
              <a:t>Economy</a:t>
            </a:r>
            <a:r>
              <a:rPr lang="el-GR" altLang="el-GR" sz="1400" b="1" dirty="0">
                <a:solidFill>
                  <a:schemeClr val="tx1">
                    <a:alpha val="80000"/>
                  </a:schemeClr>
                </a:solidFill>
              </a:rPr>
              <a:t> and </a:t>
            </a:r>
            <a:r>
              <a:rPr lang="el-GR" altLang="el-GR" sz="1400" b="1" dirty="0" err="1">
                <a:solidFill>
                  <a:schemeClr val="tx1">
                    <a:alpha val="80000"/>
                  </a:schemeClr>
                </a:solidFill>
              </a:rPr>
              <a:t>Taxation</a:t>
            </a:r>
            <a:r>
              <a:rPr lang="el-GR" altLang="el-GR" sz="1400" b="1" dirty="0">
                <a:solidFill>
                  <a:schemeClr val="tx1">
                    <a:alpha val="80000"/>
                  </a:schemeClr>
                </a:solidFill>
              </a:rPr>
              <a:t> </a:t>
            </a:r>
            <a:r>
              <a:rPr lang="el-GR" altLang="el-GR" sz="1400" b="1" dirty="0" err="1">
                <a:solidFill>
                  <a:schemeClr val="tx1">
                    <a:alpha val="80000"/>
                  </a:schemeClr>
                </a:solidFill>
              </a:rPr>
              <a:t>pp</a:t>
            </a:r>
            <a:r>
              <a:rPr lang="el-GR" altLang="el-GR" sz="1400" b="1" dirty="0">
                <a:solidFill>
                  <a:schemeClr val="tx1">
                    <a:alpha val="80000"/>
                  </a:schemeClr>
                </a:solidFill>
              </a:rPr>
              <a:t>. 129-130)</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C5500591-A783-C85E-40A0-A27D9698AE83}"/>
              </a:ext>
            </a:extLst>
          </p:cNvPr>
          <p:cNvSpPr>
            <a:spLocks noGrp="1" noChangeArrowheads="1"/>
          </p:cNvSpPr>
          <p:nvPr>
            <p:ph type="subTitle" idx="4294967295"/>
          </p:nvPr>
        </p:nvSpPr>
        <p:spPr bwMode="auto">
          <a:xfrm>
            <a:off x="0" y="360363"/>
            <a:ext cx="9504363" cy="47783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780" rIns="0" bIns="0"/>
          <a:lstStyle/>
          <a:p>
            <a:pPr marL="0" indent="0" algn="just">
              <a:spcBef>
                <a:spcPts val="13"/>
              </a:spcBef>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2000" dirty="0"/>
              <a:t>Στο </a:t>
            </a:r>
            <a:r>
              <a:rPr lang="el-GR" altLang="el-GR" sz="2000" dirty="0" err="1"/>
              <a:t>Ricardo</a:t>
            </a:r>
            <a:r>
              <a:rPr lang="el-GR" altLang="el-GR" sz="2000" dirty="0"/>
              <a:t> η ανισότητα στο εσωτερικό των χωρών είναι “φυσικός νόμος”. </a:t>
            </a:r>
          </a:p>
          <a:p>
            <a:pPr marL="215900" indent="-215900" algn="just">
              <a:spcBef>
                <a:spcPts val="13"/>
              </a:spcBef>
              <a:buSzPct val="45000"/>
              <a:buFont typeface="Symbol" panose="05050102010706020507" pitchFamily="18"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2000" dirty="0"/>
          </a:p>
          <a:p>
            <a:pPr marL="215900" indent="-215900" algn="just">
              <a:spcBef>
                <a:spcPts val="13"/>
              </a:spcBef>
              <a:buClrTx/>
              <a:buSzTx/>
              <a:buFontTx/>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2000" b="1" dirty="0" err="1">
                <a:cs typeface="Century731BT-RomanA" pitchFamily="16" charset="0"/>
              </a:rPr>
              <a:t>From</a:t>
            </a:r>
            <a:r>
              <a:rPr lang="el-GR" altLang="el-GR" sz="2000" b="1" dirty="0">
                <a:latin typeface="Century731BT-RomanA" pitchFamily="16" charset="0"/>
                <a:cs typeface="Century731BT-RomanA" pitchFamily="16" charset="0"/>
              </a:rPr>
              <a:t> </a:t>
            </a:r>
            <a:r>
              <a:rPr lang="el-GR" altLang="el-GR" sz="2000" b="1" dirty="0"/>
              <a:t>the </a:t>
            </a:r>
            <a:r>
              <a:rPr lang="el-GR" altLang="el-GR" sz="2000" b="1" dirty="0" err="1"/>
              <a:t>effect</a:t>
            </a:r>
            <a:r>
              <a:rPr lang="el-GR" altLang="el-GR" sz="2000" b="1" dirty="0"/>
              <a:t> of the </a:t>
            </a:r>
            <a:r>
              <a:rPr lang="el-GR" altLang="el-GR" sz="2000" b="1" dirty="0" err="1"/>
              <a:t>principle</a:t>
            </a:r>
            <a:r>
              <a:rPr lang="el-GR" altLang="el-GR" sz="2000" b="1" dirty="0"/>
              <a:t> of </a:t>
            </a:r>
            <a:r>
              <a:rPr lang="el-GR" altLang="el-GR" sz="2000" b="1" dirty="0" err="1"/>
              <a:t>population</a:t>
            </a:r>
            <a:r>
              <a:rPr lang="el-GR" altLang="el-GR" sz="2000" b="1" dirty="0"/>
              <a:t> on the </a:t>
            </a:r>
            <a:r>
              <a:rPr lang="el-GR" altLang="el-GR" sz="2000" b="1" dirty="0" err="1"/>
              <a:t>increase</a:t>
            </a:r>
            <a:r>
              <a:rPr lang="el-GR" altLang="el-GR" sz="2000" b="1" dirty="0"/>
              <a:t> of</a:t>
            </a:r>
            <a:r>
              <a:rPr lang="en-US" altLang="el-GR" sz="2000" b="1" dirty="0"/>
              <a:t> </a:t>
            </a:r>
            <a:r>
              <a:rPr lang="el-GR" altLang="el-GR" sz="2000" b="1" dirty="0" err="1"/>
              <a:t>mankind</a:t>
            </a:r>
            <a:r>
              <a:rPr lang="el-GR" altLang="el-GR" sz="2000" b="1" dirty="0"/>
              <a:t>, </a:t>
            </a:r>
            <a:r>
              <a:rPr lang="el-GR" altLang="el-GR" sz="2000" b="1" dirty="0" err="1"/>
              <a:t>wages</a:t>
            </a:r>
            <a:r>
              <a:rPr lang="el-GR" altLang="el-GR" sz="2000" b="1" dirty="0"/>
              <a:t> of the </a:t>
            </a:r>
            <a:r>
              <a:rPr lang="el-GR" altLang="el-GR" sz="2000" b="1" dirty="0" err="1"/>
              <a:t>lowest</a:t>
            </a:r>
            <a:r>
              <a:rPr lang="el-GR" altLang="el-GR" sz="2000" b="1" dirty="0"/>
              <a:t> </a:t>
            </a:r>
            <a:r>
              <a:rPr lang="el-GR" altLang="el-GR" sz="2000" b="1" dirty="0" err="1"/>
              <a:t>kind</a:t>
            </a:r>
            <a:r>
              <a:rPr lang="el-GR" altLang="el-GR" sz="2000" b="1" dirty="0"/>
              <a:t> </a:t>
            </a:r>
            <a:r>
              <a:rPr lang="el-GR" altLang="el-GR" sz="2000" b="1" dirty="0" err="1"/>
              <a:t>never</a:t>
            </a:r>
            <a:r>
              <a:rPr lang="el-GR" altLang="el-GR" sz="2000" b="1" dirty="0"/>
              <a:t> </a:t>
            </a:r>
            <a:r>
              <a:rPr lang="el-GR" altLang="el-GR" sz="2000" b="1" dirty="0" err="1"/>
              <a:t>continue</a:t>
            </a:r>
            <a:r>
              <a:rPr lang="el-GR" altLang="el-GR" sz="2000" b="1" dirty="0"/>
              <a:t> </a:t>
            </a:r>
            <a:r>
              <a:rPr lang="el-GR" altLang="el-GR" sz="2000" b="1" dirty="0" err="1"/>
              <a:t>much</a:t>
            </a:r>
            <a:r>
              <a:rPr lang="el-GR" altLang="el-GR" sz="2000" b="1" dirty="0"/>
              <a:t> </a:t>
            </a:r>
            <a:r>
              <a:rPr lang="el-GR" altLang="el-GR" sz="2000" b="1" dirty="0" err="1"/>
              <a:t>above</a:t>
            </a:r>
            <a:r>
              <a:rPr lang="en-US" altLang="el-GR" sz="2000" b="1" dirty="0"/>
              <a:t> </a:t>
            </a:r>
            <a:r>
              <a:rPr lang="el-GR" altLang="el-GR" sz="2000" b="1" dirty="0" err="1"/>
              <a:t>that</a:t>
            </a:r>
            <a:r>
              <a:rPr lang="el-GR" altLang="el-GR" sz="2000" b="1" dirty="0"/>
              <a:t> </a:t>
            </a:r>
            <a:r>
              <a:rPr lang="el-GR" altLang="el-GR" sz="2000" b="1" dirty="0" err="1"/>
              <a:t>rate</a:t>
            </a:r>
            <a:r>
              <a:rPr lang="el-GR" altLang="el-GR" sz="2000" b="1" dirty="0"/>
              <a:t> </a:t>
            </a:r>
            <a:r>
              <a:rPr lang="el-GR" altLang="el-GR" sz="2000" b="1" dirty="0" err="1"/>
              <a:t>which</a:t>
            </a:r>
            <a:r>
              <a:rPr lang="el-GR" altLang="el-GR" sz="2000" b="1" dirty="0"/>
              <a:t> </a:t>
            </a:r>
            <a:r>
              <a:rPr lang="el-GR" altLang="el-GR" sz="2000" b="1" dirty="0" err="1"/>
              <a:t>nature</a:t>
            </a:r>
            <a:r>
              <a:rPr lang="el-GR" altLang="el-GR" sz="2000" b="1" dirty="0"/>
              <a:t> and </a:t>
            </a:r>
            <a:r>
              <a:rPr lang="el-GR" altLang="el-GR" sz="2000" b="1" dirty="0" err="1"/>
              <a:t>habit</a:t>
            </a:r>
            <a:r>
              <a:rPr lang="el-GR" altLang="el-GR" sz="2000" b="1" dirty="0"/>
              <a:t> </a:t>
            </a:r>
            <a:r>
              <a:rPr lang="el-GR" altLang="el-GR" sz="2000" b="1" dirty="0" err="1"/>
              <a:t>demand</a:t>
            </a:r>
            <a:r>
              <a:rPr lang="el-GR" altLang="el-GR" sz="2000" b="1" dirty="0"/>
              <a:t> for the </a:t>
            </a:r>
            <a:r>
              <a:rPr lang="el-GR" altLang="el-GR" sz="2000" b="1" dirty="0" err="1"/>
              <a:t>support</a:t>
            </a:r>
            <a:r>
              <a:rPr lang="el-GR" altLang="el-GR" sz="2000" b="1" dirty="0"/>
              <a:t> of the </a:t>
            </a:r>
            <a:r>
              <a:rPr lang="el-GR" altLang="el-GR" sz="2000" b="1" dirty="0" err="1"/>
              <a:t>labourers</a:t>
            </a:r>
            <a:r>
              <a:rPr lang="el-GR" altLang="el-GR" sz="2000" b="1" dirty="0"/>
              <a:t>. (</a:t>
            </a:r>
            <a:r>
              <a:rPr lang="el-GR" altLang="el-GR" sz="2000" b="1" dirty="0" err="1"/>
              <a:t>Principles</a:t>
            </a:r>
            <a:r>
              <a:rPr lang="el-GR" altLang="el-GR" sz="2000" b="1" dirty="0"/>
              <a:t> p. 152)</a:t>
            </a:r>
          </a:p>
          <a:p>
            <a:pPr marL="215900" indent="-215900" algn="just">
              <a:spcBef>
                <a:spcPts val="13"/>
              </a:spcBef>
              <a:buClrTx/>
              <a:buSzTx/>
              <a:buFontTx/>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2000" dirty="0"/>
          </a:p>
          <a:p>
            <a:pPr marL="0" indent="0" algn="just">
              <a:spcBef>
                <a:spcPts val="13"/>
              </a:spcBef>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2000" dirty="0"/>
              <a:t>Η θεωρία του πληθυσμού (</a:t>
            </a:r>
            <a:r>
              <a:rPr lang="en-US" altLang="el-GR" sz="2000" dirty="0"/>
              <a:t>Principle</a:t>
            </a:r>
            <a:r>
              <a:rPr lang="el-GR" altLang="el-GR" sz="2000" dirty="0"/>
              <a:t> of </a:t>
            </a:r>
            <a:r>
              <a:rPr lang="en-US" altLang="el-GR" sz="2000" dirty="0"/>
              <a:t>Population</a:t>
            </a:r>
            <a:r>
              <a:rPr lang="el-GR" altLang="el-GR" sz="2000" dirty="0"/>
              <a:t>) είναι η Μαλθουσιανή θεωρία του πληθυσμού. Το μόνο σημείο στο οποίο συμφωνούν </a:t>
            </a:r>
            <a:r>
              <a:rPr lang="en-US" altLang="el-GR" sz="2000" dirty="0"/>
              <a:t>Malthus</a:t>
            </a:r>
            <a:r>
              <a:rPr lang="el-GR" altLang="el-GR" sz="2000" dirty="0"/>
              <a:t> και</a:t>
            </a:r>
            <a:r>
              <a:rPr lang="en-US" altLang="el-GR" sz="2000" dirty="0"/>
              <a:t> Ricardo</a:t>
            </a:r>
            <a:r>
              <a:rPr lang="el-GR" altLang="el-GR" sz="2000" dirty="0"/>
              <a:t>. Η θεωρία βασίζεται στην πεποίθηση ότι</a:t>
            </a:r>
            <a:r>
              <a:rPr lang="el-GR" altLang="el-GR" sz="2000" dirty="0">
                <a:cs typeface="Times New Roman" panose="02020603050405020304" pitchFamily="18" charset="0"/>
              </a:rPr>
              <a:t> οι αναπαραγωγικές δυνάμεις του ανθρώπου είναι απεριόριστες ενώ τα αγαθά αναπαραγωγής του περιορισμένα.</a:t>
            </a:r>
          </a:p>
        </p:txBody>
      </p:sp>
      <p:sp>
        <p:nvSpPr>
          <p:cNvPr id="10243" name="Text Box 3">
            <a:extLst>
              <a:ext uri="{FF2B5EF4-FFF2-40B4-BE49-F238E27FC236}">
                <a16:creationId xmlns:a16="http://schemas.microsoft.com/office/drawing/2014/main" id="{442C4466-647E-4A98-2A04-796350D17412}"/>
              </a:ext>
            </a:extLst>
          </p:cNvPr>
          <p:cNvSpPr txBox="1">
            <a:spLocks noChangeArrowheads="1"/>
          </p:cNvSpPr>
          <p:nvPr/>
        </p:nvSpPr>
        <p:spPr bwMode="auto">
          <a:xfrm>
            <a:off x="215776" y="3627363"/>
            <a:ext cx="9649072" cy="1223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2780"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defRPr>
                <a:solidFill>
                  <a:srgbClr val="000000"/>
                </a:solidFill>
                <a:latin typeface="Arial" panose="020B0604020202020204" pitchFamily="34" charset="0"/>
                <a:ea typeface="Microsoft YaHei" panose="020B0503020204020204" pitchFamily="34"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defRPr>
                <a:solidFill>
                  <a:srgbClr val="000000"/>
                </a:solidFill>
                <a:latin typeface="Arial" panose="020B0604020202020204" pitchFamily="34" charset="0"/>
                <a:ea typeface="Microsoft YaHei" panose="020B0503020204020204" pitchFamily="34"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defRPr>
                <a:solidFill>
                  <a:srgbClr val="000000"/>
                </a:solidFill>
                <a:latin typeface="Arial" panose="020B0604020202020204" pitchFamily="34" charset="0"/>
                <a:ea typeface="Microsoft YaHei" panose="020B0503020204020204" pitchFamily="34"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defRPr>
                <a:solidFill>
                  <a:srgbClr val="000000"/>
                </a:solidFill>
                <a:latin typeface="Arial" panose="020B0604020202020204" pitchFamily="34" charset="0"/>
                <a:ea typeface="Microsoft YaHei" panose="020B0503020204020204" pitchFamily="34"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ts val="13"/>
              </a:spcBef>
              <a:spcAft>
                <a:spcPts val="13"/>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ts val="13"/>
              </a:spcBef>
              <a:spcAft>
                <a:spcPts val="13"/>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ts val="13"/>
              </a:spcBef>
              <a:spcAft>
                <a:spcPts val="13"/>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ts val="13"/>
              </a:spcBef>
              <a:spcAft>
                <a:spcPts val="13"/>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defRPr>
                <a:solidFill>
                  <a:srgbClr val="000000"/>
                </a:solidFill>
                <a:latin typeface="Arial" panose="020B0604020202020204" pitchFamily="34" charset="0"/>
                <a:ea typeface="Microsoft YaHei" panose="020B0503020204020204" pitchFamily="34" charset="-122"/>
              </a:defRPr>
            </a:lvl9pPr>
          </a:lstStyle>
          <a:p>
            <a:r>
              <a:rPr lang="en-US" altLang="el-GR" sz="2000" b="1" dirty="0">
                <a:cs typeface="Times New Roman" panose="02020603050405020304" pitchFamily="18" charset="0"/>
              </a:rPr>
              <a:t>Making</a:t>
            </a:r>
            <a:r>
              <a:rPr lang="el-GR" altLang="el-GR" sz="2000" b="1" dirty="0">
                <a:cs typeface="Times New Roman" panose="02020603050405020304" pitchFamily="18" charset="0"/>
              </a:rPr>
              <a:t> the </a:t>
            </a:r>
            <a:r>
              <a:rPr lang="en-US" altLang="el-GR" sz="2000" b="1" dirty="0">
                <a:cs typeface="Times New Roman" panose="02020603050405020304" pitchFamily="18" charset="0"/>
              </a:rPr>
              <a:t>population </a:t>
            </a:r>
            <a:r>
              <a:rPr lang="el-GR" altLang="el-GR" sz="2000" b="1" dirty="0">
                <a:cs typeface="Times New Roman" panose="02020603050405020304" pitchFamily="18" charset="0"/>
              </a:rPr>
              <a:t>of the </a:t>
            </a:r>
            <a:r>
              <a:rPr lang="el-GR" altLang="el-GR" sz="2000" b="1" dirty="0" err="1">
                <a:cs typeface="Times New Roman" panose="02020603050405020304" pitchFamily="18" charset="0"/>
              </a:rPr>
              <a:t>world</a:t>
            </a:r>
            <a:r>
              <a:rPr lang="el-GR" altLang="el-GR" sz="2000" b="1" dirty="0">
                <a:cs typeface="Times New Roman" panose="02020603050405020304" pitchFamily="18" charset="0"/>
              </a:rPr>
              <a:t> </a:t>
            </a:r>
            <a:r>
              <a:rPr lang="el-GR" altLang="el-GR" sz="2000" b="1" dirty="0" err="1">
                <a:cs typeface="Times New Roman" panose="02020603050405020304" pitchFamily="18" charset="0"/>
              </a:rPr>
              <a:t>at</a:t>
            </a:r>
            <a:r>
              <a:rPr lang="el-GR" altLang="el-GR" sz="2000" b="1" dirty="0">
                <a:cs typeface="Times New Roman" panose="02020603050405020304" pitchFamily="18" charset="0"/>
              </a:rPr>
              <a:t> </a:t>
            </a:r>
            <a:r>
              <a:rPr lang="el-GR" altLang="el-GR" sz="2000" b="1" dirty="0" err="1">
                <a:cs typeface="Times New Roman" panose="02020603050405020304" pitchFamily="18" charset="0"/>
              </a:rPr>
              <a:t>any</a:t>
            </a:r>
            <a:r>
              <a:rPr lang="el-GR" altLang="el-GR" sz="2000" b="1" dirty="0">
                <a:cs typeface="Times New Roman" panose="02020603050405020304" pitchFamily="18" charset="0"/>
              </a:rPr>
              <a:t> </a:t>
            </a:r>
            <a:r>
              <a:rPr lang="el-GR" altLang="el-GR" sz="2000" b="1" dirty="0" err="1">
                <a:cs typeface="Times New Roman" panose="02020603050405020304" pitchFamily="18" charset="0"/>
              </a:rPr>
              <a:t>number</a:t>
            </a:r>
            <a:r>
              <a:rPr lang="el-GR" altLang="el-GR" sz="2000" b="1" dirty="0">
                <a:cs typeface="Times New Roman" panose="02020603050405020304" pitchFamily="18" charset="0"/>
              </a:rPr>
              <a:t>, a </a:t>
            </a:r>
            <a:r>
              <a:rPr lang="el-GR" altLang="el-GR" sz="2000" b="1" dirty="0" err="1">
                <a:cs typeface="Times New Roman" panose="02020603050405020304" pitchFamily="18" charset="0"/>
              </a:rPr>
              <a:t>thousand</a:t>
            </a:r>
            <a:r>
              <a:rPr lang="el-GR" altLang="el-GR" sz="2000" b="1" dirty="0">
                <a:cs typeface="Times New Roman" panose="02020603050405020304" pitchFamily="18" charset="0"/>
              </a:rPr>
              <a:t> </a:t>
            </a:r>
            <a:r>
              <a:rPr lang="el-GR" altLang="el-GR" sz="2000" b="1" dirty="0" err="1">
                <a:cs typeface="Times New Roman" panose="02020603050405020304" pitchFamily="18" charset="0"/>
              </a:rPr>
              <a:t>millions</a:t>
            </a:r>
            <a:r>
              <a:rPr lang="el-GR" altLang="el-GR" sz="2000" b="1" dirty="0">
                <a:cs typeface="Times New Roman" panose="02020603050405020304" pitchFamily="18" charset="0"/>
              </a:rPr>
              <a:t>, for </a:t>
            </a:r>
            <a:r>
              <a:rPr lang="el-GR" altLang="el-GR" sz="2000" b="1" dirty="0" err="1">
                <a:cs typeface="Times New Roman" panose="02020603050405020304" pitchFamily="18" charset="0"/>
              </a:rPr>
              <a:t>instance</a:t>
            </a:r>
            <a:r>
              <a:rPr lang="el-GR" altLang="el-GR" sz="2000" b="1" dirty="0">
                <a:cs typeface="Times New Roman" panose="02020603050405020304" pitchFamily="18" charset="0"/>
              </a:rPr>
              <a:t>, the </a:t>
            </a:r>
            <a:r>
              <a:rPr lang="el-GR" altLang="el-GR" sz="2000" b="1" dirty="0" err="1">
                <a:cs typeface="Times New Roman" panose="02020603050405020304" pitchFamily="18" charset="0"/>
              </a:rPr>
              <a:t>human</a:t>
            </a:r>
            <a:r>
              <a:rPr lang="el-GR" altLang="el-GR" sz="2000" b="1" dirty="0">
                <a:cs typeface="Times New Roman" panose="02020603050405020304" pitchFamily="18" charset="0"/>
              </a:rPr>
              <a:t> </a:t>
            </a:r>
            <a:r>
              <a:rPr lang="el-GR" altLang="el-GR" sz="2000" b="1" dirty="0" err="1">
                <a:cs typeface="Times New Roman" panose="02020603050405020304" pitchFamily="18" charset="0"/>
              </a:rPr>
              <a:t>species</a:t>
            </a:r>
            <a:r>
              <a:rPr lang="el-GR" altLang="el-GR" sz="2000" b="1" dirty="0">
                <a:cs typeface="Times New Roman" panose="02020603050405020304" pitchFamily="18" charset="0"/>
              </a:rPr>
              <a:t> </a:t>
            </a:r>
            <a:r>
              <a:rPr lang="el-GR" altLang="el-GR" sz="2000" b="1" dirty="0" err="1">
                <a:cs typeface="Times New Roman" panose="02020603050405020304" pitchFamily="18" charset="0"/>
              </a:rPr>
              <a:t>would</a:t>
            </a:r>
            <a:r>
              <a:rPr lang="el-GR" altLang="el-GR" sz="2000" b="1" dirty="0">
                <a:cs typeface="Times New Roman" panose="02020603050405020304" pitchFamily="18" charset="0"/>
              </a:rPr>
              <a:t> </a:t>
            </a:r>
            <a:r>
              <a:rPr lang="el-GR" altLang="el-GR" sz="2000" b="1" dirty="0" err="1">
                <a:cs typeface="Times New Roman" panose="02020603050405020304" pitchFamily="18" charset="0"/>
              </a:rPr>
              <a:t>increase</a:t>
            </a:r>
            <a:r>
              <a:rPr lang="el-GR" altLang="el-GR" sz="2000" b="1" dirty="0">
                <a:cs typeface="Times New Roman" panose="02020603050405020304" pitchFamily="18" charset="0"/>
              </a:rPr>
              <a:t> in the </a:t>
            </a:r>
            <a:r>
              <a:rPr lang="el-GR" altLang="el-GR" sz="2000" b="1" dirty="0" err="1">
                <a:cs typeface="Times New Roman" panose="02020603050405020304" pitchFamily="18" charset="0"/>
              </a:rPr>
              <a:t>ratio</a:t>
            </a:r>
            <a:r>
              <a:rPr lang="el-GR" altLang="el-GR" sz="2000" b="1" dirty="0">
                <a:cs typeface="Times New Roman" panose="02020603050405020304" pitchFamily="18" charset="0"/>
              </a:rPr>
              <a:t> of </a:t>
            </a:r>
            <a:endParaRPr lang="en-US" altLang="el-GR" sz="2000" b="1" dirty="0">
              <a:cs typeface="Times New Roman" panose="02020603050405020304" pitchFamily="18" charset="0"/>
            </a:endParaRPr>
          </a:p>
          <a:p>
            <a:r>
              <a:rPr lang="el-GR" altLang="el-GR" sz="2000" b="1" dirty="0">
                <a:cs typeface="Times New Roman" panose="02020603050405020304" pitchFamily="18" charset="0"/>
              </a:rPr>
              <a:t>-- 1, 2, 4, 8, 16, 32, 64, 128, 256, 512, </a:t>
            </a:r>
            <a:r>
              <a:rPr lang="el-GR" altLang="el-GR" sz="2000" b="1" dirty="0" err="1">
                <a:cs typeface="Times New Roman" panose="02020603050405020304" pitchFamily="18" charset="0"/>
              </a:rPr>
              <a:t>etc</a:t>
            </a:r>
            <a:r>
              <a:rPr lang="el-GR" altLang="el-GR" sz="2000" b="1" dirty="0">
                <a:cs typeface="Times New Roman" panose="02020603050405020304" pitchFamily="18" charset="0"/>
              </a:rPr>
              <a:t>.(</a:t>
            </a:r>
            <a:r>
              <a:rPr lang="el-GR" altLang="el-GR" sz="2000" b="1" dirty="0" err="1">
                <a:cs typeface="Times New Roman" panose="02020603050405020304" pitchFamily="18" charset="0"/>
              </a:rPr>
              <a:t>An</a:t>
            </a:r>
            <a:r>
              <a:rPr lang="el-GR" altLang="el-GR" sz="2000" b="1" dirty="0">
                <a:cs typeface="Times New Roman" panose="02020603050405020304" pitchFamily="18" charset="0"/>
              </a:rPr>
              <a:t> </a:t>
            </a:r>
            <a:r>
              <a:rPr lang="el-GR" altLang="el-GR" sz="2000" b="1" dirty="0" err="1">
                <a:cs typeface="Times New Roman" panose="02020603050405020304" pitchFamily="18" charset="0"/>
              </a:rPr>
              <a:t>Essay</a:t>
            </a:r>
            <a:r>
              <a:rPr lang="el-GR" altLang="el-GR" sz="2000" b="1" dirty="0">
                <a:cs typeface="Times New Roman" panose="02020603050405020304" pitchFamily="18" charset="0"/>
              </a:rPr>
              <a:t> on the </a:t>
            </a:r>
            <a:r>
              <a:rPr lang="el-GR" altLang="el-GR" sz="2000" b="1" dirty="0" err="1">
                <a:cs typeface="Times New Roman" panose="02020603050405020304" pitchFamily="18" charset="0"/>
              </a:rPr>
              <a:t>Principle</a:t>
            </a:r>
            <a:r>
              <a:rPr lang="el-GR" altLang="el-GR" sz="2000" b="1" dirty="0">
                <a:cs typeface="Times New Roman" panose="02020603050405020304" pitchFamily="18" charset="0"/>
              </a:rPr>
              <a:t> of </a:t>
            </a:r>
            <a:r>
              <a:rPr lang="el-GR" altLang="el-GR" sz="2000" b="1" dirty="0" err="1">
                <a:cs typeface="Times New Roman" panose="02020603050405020304" pitchFamily="18" charset="0"/>
              </a:rPr>
              <a:t>Population</a:t>
            </a:r>
            <a:r>
              <a:rPr lang="el-GR" altLang="el-GR" sz="2000" b="1" dirty="0">
                <a:cs typeface="Times New Roman" panose="02020603050405020304" pitchFamily="18" charset="0"/>
              </a:rPr>
              <a:t> ch.2 p.8)</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30C56A2B-5C63-A901-3DC1-674C3E2B69A7}"/>
              </a:ext>
            </a:extLst>
          </p:cNvPr>
          <p:cNvSpPr>
            <a:spLocks noGrp="1" noChangeArrowheads="1"/>
          </p:cNvSpPr>
          <p:nvPr>
            <p:ph type="title"/>
          </p:nvPr>
        </p:nvSpPr>
        <p:spPr>
          <a:xfrm>
            <a:off x="693042" y="301904"/>
            <a:ext cx="8694540" cy="1096044"/>
          </a:xfrm>
        </p:spPr>
        <p:txBody>
          <a:bodyPr tIns="24892">
            <a:normAutofit/>
          </a:bodyPr>
          <a:lstStyle/>
          <a:p>
            <a: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n-US" altLang="el-GR" dirty="0"/>
              <a:t>Thomas Robert </a:t>
            </a:r>
            <a:r>
              <a:rPr lang="el-GR" altLang="el-GR" dirty="0"/>
              <a:t> </a:t>
            </a:r>
            <a:r>
              <a:rPr lang="en-US" altLang="el-GR" dirty="0"/>
              <a:t>Malthus</a:t>
            </a:r>
            <a:endParaRPr lang="el-GR" altLang="el-GR" dirty="0"/>
          </a:p>
        </p:txBody>
      </p:sp>
      <p:sp>
        <p:nvSpPr>
          <p:cNvPr id="11266" name="Rectangle 2">
            <a:extLst>
              <a:ext uri="{FF2B5EF4-FFF2-40B4-BE49-F238E27FC236}">
                <a16:creationId xmlns:a16="http://schemas.microsoft.com/office/drawing/2014/main" id="{5FC01A24-54A1-DE1D-9F00-184196BA4922}"/>
              </a:ext>
            </a:extLst>
          </p:cNvPr>
          <p:cNvSpPr>
            <a:spLocks noGrp="1" noChangeArrowheads="1"/>
          </p:cNvSpPr>
          <p:nvPr>
            <p:ph idx="1"/>
          </p:nvPr>
        </p:nvSpPr>
        <p:spPr>
          <a:xfrm>
            <a:off x="287784" y="1467708"/>
            <a:ext cx="9577064" cy="3904257"/>
          </a:xfrm>
        </p:spPr>
        <p:txBody>
          <a:bodyPr tIns="17780">
            <a:normAutofit/>
          </a:bodyPr>
          <a:lstStyle/>
          <a:p>
            <a:pPr marL="0" indent="10795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300" dirty="0">
              <a:cs typeface="Times New Roman" panose="02020603050405020304" pitchFamily="18" charset="0"/>
            </a:endParaRPr>
          </a:p>
          <a:p>
            <a:pPr marL="107950" indent="0" algn="just">
              <a:spcBef>
                <a:spcPts val="13"/>
              </a:spcBef>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500" dirty="0">
                <a:cs typeface="Times New Roman" panose="02020603050405020304" pitchFamily="18" charset="0"/>
              </a:rPr>
              <a:t>Στο </a:t>
            </a:r>
            <a:r>
              <a:rPr lang="en-US" altLang="el-GR" sz="1500" dirty="0">
                <a:cs typeface="Times New Roman" panose="02020603050405020304" pitchFamily="18" charset="0"/>
              </a:rPr>
              <a:t>Malthus </a:t>
            </a:r>
            <a:r>
              <a:rPr lang="el-GR" altLang="el-GR" sz="1500" dirty="0">
                <a:cs typeface="Times New Roman" panose="02020603050405020304" pitchFamily="18" charset="0"/>
              </a:rPr>
              <a:t>οι παραγωγικές δυνάμεις της φύσης είναι περιορισμένες. Σε συνδυασμό με τις απεριόριστες αναπαραγωγικές δυνάμεις του ανθρώπου, αν ο πληθυσμός αφεθεί ανεξέλεγκτος, θα οδηγηθούμε σε καταστάσεις ακραίας φτώχειας και ανισότητας.</a:t>
            </a:r>
            <a:endParaRPr lang="en-US" altLang="el-GR" sz="1500" dirty="0">
              <a:cs typeface="Times New Roman" panose="02020603050405020304" pitchFamily="18" charset="0"/>
            </a:endParaRPr>
          </a:p>
          <a:p>
            <a:pPr marL="107950" indent="0" algn="just">
              <a:spcBef>
                <a:spcPts val="13"/>
              </a:spcBef>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n-US" altLang="el-GR" sz="1500" b="1" dirty="0">
              <a:cs typeface="Times New Roman" panose="02020603050405020304" pitchFamily="18" charset="0"/>
            </a:endParaRPr>
          </a:p>
          <a:p>
            <a:pPr marL="107950" indent="0" algn="just">
              <a:spcBef>
                <a:spcPts val="13"/>
              </a:spcBef>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500" b="1" dirty="0" err="1">
                <a:cs typeface="Times New Roman" panose="02020603050405020304" pitchFamily="18" charset="0"/>
              </a:rPr>
              <a:t>If</a:t>
            </a:r>
            <a:r>
              <a:rPr lang="el-GR" altLang="el-GR" sz="1500" b="1" dirty="0">
                <a:cs typeface="Times New Roman" panose="02020603050405020304" pitchFamily="18" charset="0"/>
              </a:rPr>
              <a:t> the </a:t>
            </a:r>
            <a:r>
              <a:rPr lang="el-GR" altLang="el-GR" sz="1500" b="1" dirty="0" err="1">
                <a:cs typeface="Times New Roman" panose="02020603050405020304" pitchFamily="18" charset="0"/>
              </a:rPr>
              <a:t>subsistence</a:t>
            </a:r>
            <a:r>
              <a:rPr lang="el-GR" altLang="el-GR" sz="1500" b="1" dirty="0">
                <a:cs typeface="Times New Roman" panose="02020603050405020304" pitchFamily="18" charset="0"/>
              </a:rPr>
              <a:t> for </a:t>
            </a:r>
            <a:r>
              <a:rPr lang="el-GR" altLang="el-GR" sz="1500" b="1" dirty="0" err="1">
                <a:cs typeface="Times New Roman" panose="02020603050405020304" pitchFamily="18" charset="0"/>
              </a:rPr>
              <a:t>man</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that</a:t>
            </a:r>
            <a:r>
              <a:rPr lang="el-GR" altLang="el-GR" sz="1500" b="1" dirty="0">
                <a:cs typeface="Times New Roman" panose="02020603050405020304" pitchFamily="18" charset="0"/>
              </a:rPr>
              <a:t> the </a:t>
            </a:r>
            <a:r>
              <a:rPr lang="el-GR" altLang="el-GR" sz="1500" b="1" dirty="0" err="1">
                <a:cs typeface="Times New Roman" panose="02020603050405020304" pitchFamily="18" charset="0"/>
              </a:rPr>
              <a:t>earth</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affords</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was</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to</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be</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increased</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every</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twenty-five</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years</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by</a:t>
            </a:r>
            <a:r>
              <a:rPr lang="el-GR" altLang="el-GR" sz="1500" b="1" dirty="0">
                <a:cs typeface="Times New Roman" panose="02020603050405020304" pitchFamily="18" charset="0"/>
              </a:rPr>
              <a:t> a </a:t>
            </a:r>
            <a:r>
              <a:rPr lang="el-GR" altLang="el-GR" sz="1500" b="1" dirty="0" err="1">
                <a:cs typeface="Times New Roman" panose="02020603050405020304" pitchFamily="18" charset="0"/>
              </a:rPr>
              <a:t>quantity</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equal</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to</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what</a:t>
            </a:r>
            <a:r>
              <a:rPr lang="el-GR" altLang="el-GR" sz="1500" b="1" dirty="0">
                <a:cs typeface="Times New Roman" panose="02020603050405020304" pitchFamily="18" charset="0"/>
              </a:rPr>
              <a:t> the </a:t>
            </a:r>
            <a:r>
              <a:rPr lang="el-GR" altLang="el-GR" sz="1500" b="1" dirty="0" err="1">
                <a:cs typeface="Times New Roman" panose="02020603050405020304" pitchFamily="18" charset="0"/>
              </a:rPr>
              <a:t>whole</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world</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at</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present</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produces</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this</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would</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allow</a:t>
            </a:r>
            <a:r>
              <a:rPr lang="el-GR" altLang="el-GR" sz="1500" b="1" dirty="0">
                <a:cs typeface="Times New Roman" panose="02020603050405020304" pitchFamily="18" charset="0"/>
              </a:rPr>
              <a:t> the </a:t>
            </a:r>
            <a:r>
              <a:rPr lang="el-GR" altLang="el-GR" sz="1500" b="1" dirty="0" err="1">
                <a:cs typeface="Times New Roman" panose="02020603050405020304" pitchFamily="18" charset="0"/>
              </a:rPr>
              <a:t>power</a:t>
            </a:r>
            <a:r>
              <a:rPr lang="el-GR" altLang="el-GR" sz="1500" b="1" dirty="0">
                <a:cs typeface="Times New Roman" panose="02020603050405020304" pitchFamily="18" charset="0"/>
              </a:rPr>
              <a:t> of </a:t>
            </a:r>
            <a:r>
              <a:rPr lang="el-GR" altLang="el-GR" sz="1500" b="1" dirty="0" err="1">
                <a:cs typeface="Times New Roman" panose="02020603050405020304" pitchFamily="18" charset="0"/>
              </a:rPr>
              <a:t>production</a:t>
            </a:r>
            <a:r>
              <a:rPr lang="el-GR" altLang="el-GR" sz="1500" b="1" dirty="0">
                <a:cs typeface="Times New Roman" panose="02020603050405020304" pitchFamily="18" charset="0"/>
              </a:rPr>
              <a:t> in the </a:t>
            </a:r>
            <a:r>
              <a:rPr lang="el-GR" altLang="el-GR" sz="1500" b="1" dirty="0" err="1">
                <a:cs typeface="Times New Roman" panose="02020603050405020304" pitchFamily="18" charset="0"/>
              </a:rPr>
              <a:t>earth</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to</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be</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absolutely</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unlimited</a:t>
            </a:r>
            <a:r>
              <a:rPr lang="el-GR" altLang="el-GR" sz="1500" b="1" dirty="0">
                <a:cs typeface="Times New Roman" panose="02020603050405020304" pitchFamily="18" charset="0"/>
              </a:rPr>
              <a:t>, and </a:t>
            </a:r>
            <a:r>
              <a:rPr lang="el-GR" altLang="el-GR" sz="1500" b="1" dirty="0" err="1">
                <a:cs typeface="Times New Roman" panose="02020603050405020304" pitchFamily="18" charset="0"/>
              </a:rPr>
              <a:t>its</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ratio</a:t>
            </a:r>
            <a:r>
              <a:rPr lang="el-GR" altLang="el-GR" sz="1500" b="1" dirty="0">
                <a:cs typeface="Times New Roman" panose="02020603050405020304" pitchFamily="18" charset="0"/>
              </a:rPr>
              <a:t> of </a:t>
            </a:r>
            <a:r>
              <a:rPr lang="el-GR" altLang="el-GR" sz="1500" b="1" dirty="0" err="1">
                <a:cs typeface="Times New Roman" panose="02020603050405020304" pitchFamily="18" charset="0"/>
              </a:rPr>
              <a:t>increase</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much</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greater</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than</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we</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can</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conceive</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that</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any</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possible</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exertions</a:t>
            </a:r>
            <a:r>
              <a:rPr lang="el-GR" altLang="el-GR" sz="1500" b="1" dirty="0">
                <a:cs typeface="Times New Roman" panose="02020603050405020304" pitchFamily="18" charset="0"/>
              </a:rPr>
              <a:t> of </a:t>
            </a:r>
            <a:r>
              <a:rPr lang="el-GR" altLang="el-GR" sz="1500" b="1" dirty="0" err="1">
                <a:cs typeface="Times New Roman" panose="02020603050405020304" pitchFamily="18" charset="0"/>
              </a:rPr>
              <a:t>mankind</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could</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make</a:t>
            </a:r>
            <a:r>
              <a:rPr lang="el-GR" altLang="el-GR" sz="1500" b="1" dirty="0">
                <a:cs typeface="Times New Roman" panose="02020603050405020304" pitchFamily="18" charset="0"/>
              </a:rPr>
              <a:t> </a:t>
            </a:r>
            <a:r>
              <a:rPr lang="el-GR" altLang="el-GR" sz="1500" b="1" dirty="0" err="1">
                <a:cs typeface="Times New Roman" panose="02020603050405020304" pitchFamily="18" charset="0"/>
              </a:rPr>
              <a:t>it</a:t>
            </a:r>
            <a:r>
              <a:rPr lang="el-GR" altLang="el-GR" sz="1500" b="1" dirty="0">
                <a:cs typeface="Times New Roman" panose="02020603050405020304" pitchFamily="18" charset="0"/>
              </a:rPr>
              <a:t>.</a:t>
            </a:r>
          </a:p>
          <a:p>
            <a:pPr marL="431800" indent="-323850" algn="just">
              <a:spcBef>
                <a:spcPts val="13"/>
              </a:spcBef>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500" dirty="0">
              <a:cs typeface="Times New Roman" panose="02020603050405020304" pitchFamily="18" charset="0"/>
            </a:endParaRPr>
          </a:p>
          <a:p>
            <a:pPr marL="107950" indent="0" algn="just">
              <a:spcBef>
                <a:spcPts val="13"/>
              </a:spcBef>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500" dirty="0">
                <a:cs typeface="Times New Roman" panose="02020603050405020304" pitchFamily="18" charset="0"/>
              </a:rPr>
              <a:t>Έτσι, αντίθετα με το </a:t>
            </a:r>
            <a:r>
              <a:rPr lang="el-GR" altLang="el-GR" sz="1500" dirty="0" err="1">
                <a:cs typeface="Times New Roman" panose="02020603050405020304" pitchFamily="18" charset="0"/>
              </a:rPr>
              <a:t>Ricardo</a:t>
            </a:r>
            <a:r>
              <a:rPr lang="el-GR" altLang="el-GR" sz="1500" dirty="0">
                <a:cs typeface="Times New Roman" panose="02020603050405020304" pitchFamily="18" charset="0"/>
              </a:rPr>
              <a:t>, ο υπερπληθυσμός γίνεται το κεντρικό πρόβλημα. Ο λόγος είναι ότι ο </a:t>
            </a:r>
            <a:r>
              <a:rPr lang="el-GR" altLang="el-GR" sz="1500" dirty="0" err="1">
                <a:cs typeface="Times New Roman" panose="02020603050405020304" pitchFamily="18" charset="0"/>
              </a:rPr>
              <a:t>Malthus</a:t>
            </a:r>
            <a:r>
              <a:rPr lang="el-GR" altLang="el-GR" sz="1500" dirty="0">
                <a:cs typeface="Times New Roman" panose="02020603050405020304" pitchFamily="18" charset="0"/>
              </a:rPr>
              <a:t> θεωρεί την κατανάλωση σαν το βασικό προσδιοριστικό παράγοντα της μεγέθυνσης. Σε αυτό το πλαίσιο επιχειρηματολογεί ότι η περιορισμένη κατανάλωση των εργατών και η τάση των καπιταλιστών να αποταμιεύουν θα αφήσει ένα κενό στη καταναλωτική ζήτηση. Είναι μια αφελής και αντιδραστική θεωρία υποκατανάλωσης που βλέπει τη λύση για τη συνέχιση της οικονομικής μεγέθυνσης στη κατανάλωση των μη παραγωγικών τάξεων. Βέβαια μας άφησε παρακαταθήκη τον όρο “ενεργός ζήτηση” αν και σαν έννοια υπάρχει προηγουμένως στον </a:t>
            </a:r>
            <a:r>
              <a:rPr lang="el-GR" altLang="el-GR" sz="1500" dirty="0" err="1">
                <a:cs typeface="Times New Roman" panose="02020603050405020304" pitchFamily="18" charset="0"/>
              </a:rPr>
              <a:t>Adam</a:t>
            </a:r>
            <a:r>
              <a:rPr lang="el-GR" altLang="el-GR" sz="1500" dirty="0">
                <a:cs typeface="Times New Roman" panose="02020603050405020304" pitchFamily="18" charset="0"/>
              </a:rPr>
              <a:t> Smith [</a:t>
            </a:r>
            <a:r>
              <a:rPr lang="el-GR" altLang="el-GR" sz="1500" dirty="0" err="1">
                <a:cs typeface="Times New Roman" panose="02020603050405020304" pitchFamily="18" charset="0"/>
              </a:rPr>
              <a:t>Principles</a:t>
            </a:r>
            <a:r>
              <a:rPr lang="el-GR" altLang="el-GR" sz="1500" dirty="0">
                <a:cs typeface="Times New Roman" panose="02020603050405020304" pitchFamily="18" charset="0"/>
              </a:rPr>
              <a:t> of </a:t>
            </a:r>
            <a:r>
              <a:rPr lang="el-GR" altLang="el-GR" sz="1500" dirty="0" err="1">
                <a:cs typeface="Times New Roman" panose="02020603050405020304" pitchFamily="18" charset="0"/>
              </a:rPr>
              <a:t>Political</a:t>
            </a:r>
            <a:r>
              <a:rPr lang="el-GR" altLang="el-GR" sz="1500" dirty="0">
                <a:cs typeface="Times New Roman" panose="02020603050405020304" pitchFamily="18" charset="0"/>
              </a:rPr>
              <a:t> </a:t>
            </a:r>
            <a:r>
              <a:rPr lang="el-GR" altLang="el-GR" sz="1500" dirty="0" err="1">
                <a:cs typeface="Times New Roman" panose="02020603050405020304" pitchFamily="18" charset="0"/>
              </a:rPr>
              <a:t>Economy</a:t>
            </a:r>
            <a:r>
              <a:rPr lang="el-GR" altLang="el-GR" sz="1500" dirty="0">
                <a:cs typeface="Times New Roman" panose="02020603050405020304" pitchFamily="18" charset="0"/>
              </a:rPr>
              <a:t> </a:t>
            </a:r>
            <a:r>
              <a:rPr lang="el-GR" altLang="el-GR" sz="1500" dirty="0" err="1">
                <a:cs typeface="Times New Roman" panose="02020603050405020304" pitchFamily="18" charset="0"/>
              </a:rPr>
              <a:t>Considered</a:t>
            </a:r>
            <a:r>
              <a:rPr lang="el-GR" altLang="el-GR" sz="1500" dirty="0">
                <a:cs typeface="Times New Roman" panose="02020603050405020304" pitchFamily="18" charset="0"/>
              </a:rPr>
              <a:t> </a:t>
            </a:r>
            <a:r>
              <a:rPr lang="el-GR" altLang="el-GR" sz="1500" dirty="0" err="1">
                <a:cs typeface="Times New Roman" panose="02020603050405020304" pitchFamily="18" charset="0"/>
              </a:rPr>
              <a:t>with</a:t>
            </a:r>
            <a:r>
              <a:rPr lang="el-GR" altLang="el-GR" sz="1500" dirty="0">
                <a:cs typeface="Times New Roman" panose="02020603050405020304" pitchFamily="18" charset="0"/>
              </a:rPr>
              <a:t> a </a:t>
            </a:r>
            <a:r>
              <a:rPr lang="el-GR" altLang="el-GR" sz="1500" dirty="0" err="1">
                <a:cs typeface="Times New Roman" panose="02020603050405020304" pitchFamily="18" charset="0"/>
              </a:rPr>
              <a:t>View</a:t>
            </a:r>
            <a:r>
              <a:rPr lang="el-GR" altLang="el-GR" sz="1500" dirty="0">
                <a:cs typeface="Times New Roman" panose="02020603050405020304" pitchFamily="18" charset="0"/>
              </a:rPr>
              <a:t> </a:t>
            </a:r>
            <a:r>
              <a:rPr lang="el-GR" altLang="el-GR" sz="1500" dirty="0" err="1">
                <a:cs typeface="Times New Roman" panose="02020603050405020304" pitchFamily="18" charset="0"/>
              </a:rPr>
              <a:t>to</a:t>
            </a:r>
            <a:r>
              <a:rPr lang="el-GR" altLang="el-GR" sz="1500" dirty="0">
                <a:cs typeface="Times New Roman" panose="02020603050405020304" pitchFamily="18" charset="0"/>
              </a:rPr>
              <a:t> </a:t>
            </a:r>
            <a:r>
              <a:rPr lang="el-GR" altLang="el-GR" sz="1500" dirty="0" err="1">
                <a:cs typeface="Times New Roman" panose="02020603050405020304" pitchFamily="18" charset="0"/>
              </a:rPr>
              <a:t>Their</a:t>
            </a:r>
            <a:r>
              <a:rPr lang="el-GR" altLang="el-GR" sz="1500" dirty="0">
                <a:cs typeface="Times New Roman" panose="02020603050405020304" pitchFamily="18" charset="0"/>
              </a:rPr>
              <a:t> </a:t>
            </a:r>
            <a:r>
              <a:rPr lang="el-GR" altLang="el-GR" sz="1500" dirty="0" err="1">
                <a:cs typeface="Times New Roman" panose="02020603050405020304" pitchFamily="18" charset="0"/>
              </a:rPr>
              <a:t>Practical</a:t>
            </a:r>
            <a:r>
              <a:rPr lang="el-GR" altLang="el-GR" sz="1500" dirty="0">
                <a:cs typeface="Times New Roman" panose="02020603050405020304" pitchFamily="18" charset="0"/>
              </a:rPr>
              <a:t> </a:t>
            </a:r>
            <a:r>
              <a:rPr lang="el-GR" altLang="el-GR" sz="1500" dirty="0" err="1">
                <a:cs typeface="Times New Roman" panose="02020603050405020304" pitchFamily="18" charset="0"/>
              </a:rPr>
              <a:t>Application</a:t>
            </a:r>
            <a:r>
              <a:rPr lang="el-GR" altLang="el-GR" sz="1500" dirty="0">
                <a:cs typeface="Times New Roman" panose="02020603050405020304" pitchFamily="18" charset="0"/>
              </a:rPr>
              <a:t> (1820)]    </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43625BF2-AA1F-E178-7BA1-82564AF18F5D}"/>
              </a:ext>
            </a:extLst>
          </p:cNvPr>
          <p:cNvSpPr>
            <a:spLocks noGrp="1" noChangeArrowheads="1"/>
          </p:cNvSpPr>
          <p:nvPr>
            <p:ph idx="1"/>
          </p:nvPr>
        </p:nvSpPr>
        <p:spPr>
          <a:xfrm>
            <a:off x="287784" y="387003"/>
            <a:ext cx="8496944" cy="5040560"/>
          </a:xfrm>
        </p:spPr>
        <p:txBody>
          <a:bodyPr tIns="17780">
            <a:noAutofit/>
          </a:bodyPr>
          <a:lstStyle/>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Πριν αφήσουμε το </a:t>
            </a:r>
            <a:r>
              <a:rPr lang="el-GR" altLang="el-GR" sz="1600" dirty="0" err="1"/>
              <a:t>Malthus</a:t>
            </a:r>
            <a:r>
              <a:rPr lang="el-GR" altLang="el-GR" sz="1600" dirty="0"/>
              <a:t> αξίζει να σταθούμε σε  πλευρές της επιχειρηματολογίας του που περιέργως έγιναν και γίνονται ακόμα επίκαιρες. Έχουν να κάνουν με το έλεγχο του πληθυσμού.</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Ο </a:t>
            </a:r>
            <a:r>
              <a:rPr lang="el-GR" altLang="el-GR" sz="1600" dirty="0" err="1"/>
              <a:t>Malthus</a:t>
            </a:r>
            <a:r>
              <a:rPr lang="el-GR" altLang="el-GR" sz="1600" dirty="0"/>
              <a:t> θεωρούσε ότι ο πληθυσμός έπρεπε να τεθεί υπό έλεγχο με την “ανέχεια και την καταπίεση” (</a:t>
            </a:r>
            <a:r>
              <a:rPr lang="el-GR" altLang="el-GR" sz="1600" dirty="0" err="1"/>
              <a:t>misery</a:t>
            </a:r>
            <a:r>
              <a:rPr lang="el-GR" altLang="el-GR" sz="1600" dirty="0"/>
              <a:t> and </a:t>
            </a:r>
            <a:r>
              <a:rPr lang="el-GR" altLang="el-GR" sz="1600" dirty="0" err="1"/>
              <a:t>vice</a:t>
            </a:r>
            <a:r>
              <a:rPr lang="el-GR" altLang="el-GR" sz="1600" dirty="0"/>
              <a:t>). Στους μηχανισμούς ελέγχου ανήκει η πρόταση για κατάργηση όλων των “νόμων για τους φτωχούς” (</a:t>
            </a:r>
            <a:r>
              <a:rPr lang="el-GR" altLang="el-GR" sz="1600" dirty="0" err="1"/>
              <a:t>poor</a:t>
            </a:r>
            <a:r>
              <a:rPr lang="el-GR" altLang="el-GR" sz="1600" dirty="0"/>
              <a:t> </a:t>
            </a:r>
            <a:r>
              <a:rPr lang="el-GR" altLang="el-GR" sz="1600" dirty="0" err="1"/>
              <a:t>laws</a:t>
            </a:r>
            <a:r>
              <a:rPr lang="el-GR" altLang="el-GR" sz="1600" dirty="0"/>
              <a:t>) στη Βικτωριανή Αγγλία, ο πόλεμος, οι επιδημίες και ο έλεγχος των γεννήσεων. </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Στην επίδραση των επιδημιών ανήκει και η θεωρία για την “ανοσία της αγέλης” που για το </a:t>
            </a:r>
            <a:r>
              <a:rPr lang="el-GR" altLang="el-GR" sz="1600" dirty="0" err="1"/>
              <a:t>Malthus</a:t>
            </a:r>
            <a:r>
              <a:rPr lang="el-GR" altLang="el-GR" sz="1600" dirty="0"/>
              <a:t> είναι θέση πολιτικής. Σημαίνει ότι στις επιδημίες δεν κάνουμε τίποτα και αφήνουμε τους ισχυρότερους να επιβιώσουν. Είναι μια θέση που υιοθέτησε ο Άγγλος πρωθυπουργός </a:t>
            </a:r>
            <a:r>
              <a:rPr lang="el-GR" altLang="el-GR" sz="1600" dirty="0" err="1"/>
              <a:t>Boris</a:t>
            </a:r>
            <a:r>
              <a:rPr lang="el-GR" altLang="el-GR" sz="1600" dirty="0"/>
              <a:t> Johnson στις 13/3/2020 και κράτησε για κάμποσους μήνες με τραγικές συνέπειες για τους Άγγλους. </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Γενικά οι αφελείς και αντιδραστικές ιδέες του </a:t>
            </a:r>
            <a:r>
              <a:rPr lang="el-GR" altLang="el-GR" sz="1600" dirty="0" err="1"/>
              <a:t>Malthus</a:t>
            </a:r>
            <a:r>
              <a:rPr lang="el-GR" altLang="el-GR" sz="1600" dirty="0"/>
              <a:t> είχαν σημαντική επιρροή τόσο στη εποχή του όσο και σήμερα. Σε ένα άρθρο γραμμένο στη χαραυγή του περασμένου αιώνα τίτλο </a:t>
            </a:r>
            <a:r>
              <a:rPr lang="el-GR" altLang="el-GR" sz="1600" dirty="0" err="1"/>
              <a:t>Sexuality</a:t>
            </a:r>
            <a:r>
              <a:rPr lang="el-GR" altLang="el-GR" sz="1600" dirty="0"/>
              <a:t> and the </a:t>
            </a:r>
            <a:r>
              <a:rPr lang="el-GR" altLang="el-GR" sz="1600" dirty="0" err="1"/>
              <a:t>Aetiology</a:t>
            </a:r>
            <a:r>
              <a:rPr lang="el-GR" altLang="el-GR" sz="1600" dirty="0"/>
              <a:t> of </a:t>
            </a:r>
            <a:r>
              <a:rPr lang="el-GR" altLang="el-GR" sz="1600" dirty="0" err="1"/>
              <a:t>Neuroses</a:t>
            </a:r>
            <a:r>
              <a:rPr lang="el-GR" altLang="el-GR" sz="1600" dirty="0"/>
              <a:t> (</a:t>
            </a:r>
            <a:r>
              <a:rPr lang="en-US" altLang="el-GR" sz="1600" dirty="0"/>
              <a:t>Collected Works</a:t>
            </a:r>
            <a:r>
              <a:rPr lang="el-GR" altLang="el-GR" sz="1600" dirty="0"/>
              <a:t> pp.199-202) ο </a:t>
            </a:r>
            <a:r>
              <a:rPr lang="el-GR" altLang="el-GR" sz="1600" dirty="0" err="1"/>
              <a:t>Sigmunt</a:t>
            </a:r>
            <a:r>
              <a:rPr lang="el-GR" altLang="el-GR" sz="1600" dirty="0"/>
              <a:t> </a:t>
            </a:r>
            <a:r>
              <a:rPr lang="el-GR" altLang="el-GR" sz="1600" dirty="0" err="1"/>
              <a:t>Freud</a:t>
            </a:r>
            <a:r>
              <a:rPr lang="el-GR" altLang="el-GR" sz="1600" dirty="0"/>
              <a:t> περιγράφει το άγχος της μεσαίας (δηλαδή της αστικής) τάξης της εποχής του για την ανεξέλεγκτη τεκνοποίηση. Ήταν αποτέλεσμα της επιρροής των ιδεών του </a:t>
            </a:r>
            <a:r>
              <a:rPr lang="el-GR" altLang="el-GR" sz="1600" dirty="0" err="1"/>
              <a:t>Malthus</a:t>
            </a:r>
            <a:r>
              <a:rPr lang="el-GR" altLang="el-GR" sz="1600" dirty="0"/>
              <a:t> σχεδόν έναν αιώνα μετά την πρώτη έκδοση του βιβλίου του για το πληθυσμό.     </a:t>
            </a:r>
          </a:p>
          <a:p>
            <a:pPr marL="431800" indent="-323850" algn="just">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 </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7391312-5F16-F02F-349A-C8B106A96EE9}"/>
              </a:ext>
            </a:extLst>
          </p:cNvPr>
          <p:cNvSpPr>
            <a:spLocks noGrp="1"/>
          </p:cNvSpPr>
          <p:nvPr>
            <p:ph type="title"/>
          </p:nvPr>
        </p:nvSpPr>
        <p:spPr>
          <a:xfrm>
            <a:off x="1492405" y="1192462"/>
            <a:ext cx="7095815" cy="1800328"/>
          </a:xfrm>
        </p:spPr>
        <p:txBody>
          <a:bodyPr vert="horz" lIns="91440" tIns="45720" rIns="91440" bIns="45720" rtlCol="0" anchor="ctr">
            <a:normAutofit/>
          </a:bodyPr>
          <a:lstStyle/>
          <a:p>
            <a:pPr defTabSz="914400">
              <a:lnSpc>
                <a:spcPct val="90000"/>
              </a:lnSpc>
              <a:spcBef>
                <a:spcPct val="0"/>
              </a:spcBef>
            </a:pPr>
            <a:r>
              <a:rPr lang="el-GR" altLang="el-GR" sz="5400" b="1" kern="1200" dirty="0">
                <a:solidFill>
                  <a:schemeClr val="tx1"/>
                </a:solidFill>
                <a:latin typeface="+mj-lt"/>
                <a:ea typeface="+mj-ea"/>
                <a:cs typeface="+mj-cs"/>
              </a:rPr>
              <a:t>Μεγέθυνση </a:t>
            </a:r>
            <a:r>
              <a:rPr lang="en-US" altLang="el-GR" sz="5400" b="1" kern="1200" dirty="0">
                <a:solidFill>
                  <a:schemeClr val="tx1"/>
                </a:solidFill>
                <a:latin typeface="+mj-lt"/>
                <a:ea typeface="+mj-ea"/>
                <a:cs typeface="+mj-cs"/>
              </a:rPr>
              <a:t>και</a:t>
            </a:r>
            <a:r>
              <a:rPr lang="el-GR" altLang="el-GR" sz="5400" b="1" kern="1200" dirty="0">
                <a:solidFill>
                  <a:schemeClr val="tx1"/>
                </a:solidFill>
                <a:latin typeface="+mj-lt"/>
                <a:ea typeface="+mj-ea"/>
                <a:cs typeface="+mj-cs"/>
              </a:rPr>
              <a:t> Ανισότητα στον </a:t>
            </a:r>
            <a:r>
              <a:rPr lang="en-US" altLang="el-GR" sz="5400" b="1" kern="1200" dirty="0">
                <a:solidFill>
                  <a:schemeClr val="tx1"/>
                </a:solidFill>
                <a:latin typeface="+mj-lt"/>
                <a:ea typeface="+mj-ea"/>
                <a:cs typeface="+mj-cs"/>
              </a:rPr>
              <a:t>Marx</a:t>
            </a:r>
            <a:endParaRPr lang="en-US" sz="5400" kern="1200" dirty="0">
              <a:solidFill>
                <a:schemeClr val="tx1"/>
              </a:solidFill>
              <a:latin typeface="+mj-lt"/>
              <a:ea typeface="+mj-ea"/>
              <a:cs typeface="+mj-cs"/>
            </a:endParaRPr>
          </a:p>
        </p:txBody>
      </p:sp>
    </p:spTree>
    <p:extLst>
      <p:ext uri="{BB962C8B-B14F-4D97-AF65-F5344CB8AC3E}">
        <p14:creationId xmlns:p14="http://schemas.microsoft.com/office/powerpoint/2010/main" val="1975749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C7BE5A4D-0A6A-B069-E5B4-48D780D58C8D}"/>
              </a:ext>
            </a:extLst>
          </p:cNvPr>
          <p:cNvSpPr>
            <a:spLocks noGrp="1" noChangeArrowheads="1"/>
          </p:cNvSpPr>
          <p:nvPr>
            <p:ph idx="1"/>
          </p:nvPr>
        </p:nvSpPr>
        <p:spPr>
          <a:xfrm>
            <a:off x="359793" y="314995"/>
            <a:ext cx="9361040" cy="5040560"/>
          </a:xfrm>
        </p:spPr>
        <p:txBody>
          <a:bodyPr tIns="17780" anchor="t">
            <a:normAutofit/>
          </a:bodyPr>
          <a:lstStyle/>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800" dirty="0"/>
              <a:t>Στην </a:t>
            </a:r>
            <a:r>
              <a:rPr lang="el-GR" altLang="el-GR" sz="1800" b="1" dirty="0"/>
              <a:t>“Κατάσταση της Εργατικής Τάξης στην Αγγλία”</a:t>
            </a:r>
            <a:r>
              <a:rPr lang="el-GR" altLang="el-GR" sz="1800" dirty="0"/>
              <a:t> ο </a:t>
            </a:r>
            <a:r>
              <a:rPr lang="el-GR" altLang="el-GR" sz="1800" dirty="0" err="1"/>
              <a:t>Ένγκελς</a:t>
            </a:r>
            <a:r>
              <a:rPr lang="el-GR" altLang="el-GR" sz="1800" dirty="0"/>
              <a:t> επιτίθεται στο </a:t>
            </a:r>
            <a:r>
              <a:rPr lang="el-GR" altLang="el-GR" sz="1800" dirty="0" err="1"/>
              <a:t>Malthus</a:t>
            </a:r>
            <a:r>
              <a:rPr lang="el-GR" altLang="el-GR" sz="1800" dirty="0"/>
              <a:t>. Αναφέρει ότι οι εργάτες κάνουν πολλά παιδιά όχι επειδή έχουν ακόρεστα ένστικτα αναπαραγωγής αλλά σαν επιπλέον μέσα απόκτησης εισοδήματος. Σαν μια “επένδυση” στο πλαίσιο του καπιταλιστικού τρόπου παραγωγής. Με άλλα λόγια η μεγέθυνση του πληθυσμού και η ανισότητα δεν είναι φυσικός νόμος αλλά αποτέλεσμα των σχέσεων παραγωγής και συνακόλουθα και της ταξικής πάλης (</a:t>
            </a:r>
            <a:r>
              <a:rPr lang="el-GR" altLang="el-GR" sz="1800" dirty="0" err="1"/>
              <a:t>Brezis</a:t>
            </a:r>
            <a:r>
              <a:rPr lang="el-GR" altLang="el-GR" sz="1800" dirty="0"/>
              <a:t> &amp; Young </a:t>
            </a:r>
            <a:r>
              <a:rPr lang="en-US" altLang="el-GR" sz="1800" b="1" dirty="0">
                <a:cs typeface="MS Mincho" panose="02020609040205080304" pitchFamily="49" charset="-128"/>
              </a:rPr>
              <a:t>Population and Economic Growth: From Hume to the New Growth Theory</a:t>
            </a:r>
            <a:r>
              <a:rPr lang="en-US" altLang="el-GR" sz="1800" dirty="0">
                <a:cs typeface="MS Mincho" panose="02020609040205080304" pitchFamily="49" charset="-128"/>
              </a:rPr>
              <a:t> 2011). </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n-US" altLang="el-GR" sz="1800" dirty="0">
                <a:cs typeface="MS Mincho" panose="02020609040205080304" pitchFamily="49" charset="-128"/>
              </a:rPr>
              <a:t>Ο Marx </a:t>
            </a:r>
            <a:r>
              <a:rPr lang="en-US" altLang="el-GR" sz="1800" dirty="0" err="1">
                <a:cs typeface="MS Mincho" panose="02020609040205080304" pitchFamily="49" charset="-128"/>
              </a:rPr>
              <a:t>στο</a:t>
            </a:r>
            <a:r>
              <a:rPr lang="en-US" altLang="el-GR" sz="1800" dirty="0">
                <a:cs typeface="MS Mincho" panose="02020609040205080304" pitchFamily="49" charset="-128"/>
              </a:rPr>
              <a:t> </a:t>
            </a:r>
            <a:r>
              <a:rPr lang="en-US" altLang="el-GR" sz="1800" b="1" i="1" dirty="0" err="1">
                <a:cs typeface="MS Mincho" panose="02020609040205080304" pitchFamily="49" charset="-128"/>
              </a:rPr>
              <a:t>Κεφάλ</a:t>
            </a:r>
            <a:r>
              <a:rPr lang="en-US" altLang="el-GR" sz="1800" b="1" i="1" dirty="0">
                <a:cs typeface="MS Mincho" panose="02020609040205080304" pitchFamily="49" charset="-128"/>
              </a:rPr>
              <a:t>αιο</a:t>
            </a:r>
            <a:r>
              <a:rPr lang="en-US" altLang="el-GR" sz="1800" dirty="0">
                <a:cs typeface="MS Mincho" panose="02020609040205080304" pitchFamily="49" charset="-128"/>
              </a:rPr>
              <a:t> (V.1 ch. 25) </a:t>
            </a:r>
            <a:r>
              <a:rPr lang="en-US" altLang="el-GR" sz="1800" dirty="0" err="1">
                <a:cs typeface="MS Mincho" panose="02020609040205080304" pitchFamily="49" charset="-128"/>
              </a:rPr>
              <a:t>εντάσει</a:t>
            </a:r>
            <a:r>
              <a:rPr lang="en-US" altLang="el-GR" sz="1800" dirty="0">
                <a:cs typeface="MS Mincho" panose="02020609040205080304" pitchFamily="49" charset="-128"/>
              </a:rPr>
              <a:t> </a:t>
            </a:r>
            <a:r>
              <a:rPr lang="en-US" altLang="el-GR" sz="1800" dirty="0" err="1">
                <a:cs typeface="MS Mincho" panose="02020609040205080304" pitchFamily="49" charset="-128"/>
              </a:rPr>
              <a:t>τη</a:t>
            </a:r>
            <a:r>
              <a:rPr lang="en-US" altLang="el-GR" sz="1800" dirty="0">
                <a:cs typeface="MS Mincho" panose="02020609040205080304" pitchFamily="49" charset="-128"/>
              </a:rPr>
              <a:t> </a:t>
            </a:r>
            <a:r>
              <a:rPr lang="en-US" altLang="el-GR" sz="1800" dirty="0" err="1">
                <a:cs typeface="MS Mincho" panose="02020609040205080304" pitchFamily="49" charset="-128"/>
              </a:rPr>
              <a:t>θεωρί</a:t>
            </a:r>
            <a:r>
              <a:rPr lang="en-US" altLang="el-GR" sz="1800" dirty="0">
                <a:cs typeface="MS Mincho" panose="02020609040205080304" pitchFamily="49" charset="-128"/>
              </a:rPr>
              <a:t>α της ανισότητας στη δυναμική του συστήματος, δηλαδή στο νόμο της πτωτικής τάσης του ποσοστού κέρδους. </a:t>
            </a:r>
            <a:r>
              <a:rPr lang="en-US" altLang="el-GR" sz="1800" dirty="0" err="1">
                <a:cs typeface="MS Mincho" panose="02020609040205080304" pitchFamily="49" charset="-128"/>
              </a:rPr>
              <a:t>Με</a:t>
            </a:r>
            <a:r>
              <a:rPr lang="en-US" altLang="el-GR" sz="1800" dirty="0">
                <a:cs typeface="MS Mincho" panose="02020609040205080304" pitchFamily="49" charset="-128"/>
              </a:rPr>
              <a:t> </a:t>
            </a:r>
            <a:r>
              <a:rPr lang="en-US" altLang="el-GR" sz="1800" dirty="0" err="1">
                <a:cs typeface="MS Mincho" panose="02020609040205080304" pitchFamily="49" charset="-128"/>
              </a:rPr>
              <a:t>άλλ</a:t>
            </a:r>
            <a:r>
              <a:rPr lang="en-US" altLang="el-GR" sz="1800" dirty="0">
                <a:cs typeface="MS Mincho" panose="02020609040205080304" pitchFamily="49" charset="-128"/>
              </a:rPr>
              <a:t>α λόγια η ανισότητα είναι συνυφασμένη με τη θεωρία της οικονομικής μεγέθυνσης και των κρίσεων με βασικούς προσδιοριστικούς παράγοντες την ανεργία και τη ταξική πάλη.  </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800" dirty="0">
                <a:cs typeface="MS Mincho" panose="02020609040205080304" pitchFamily="49" charset="-128"/>
              </a:rPr>
              <a:t>Η αναλυτική κατηγορία που εισάγει ο </a:t>
            </a:r>
            <a:r>
              <a:rPr lang="el-GR" altLang="el-GR" sz="1800" dirty="0" err="1">
                <a:cs typeface="MS Mincho" panose="02020609040205080304" pitchFamily="49" charset="-128"/>
              </a:rPr>
              <a:t>Μάρξ</a:t>
            </a:r>
            <a:r>
              <a:rPr lang="el-GR" altLang="el-GR" sz="1800" dirty="0">
                <a:cs typeface="MS Mincho" panose="02020609040205080304" pitchFamily="49" charset="-128"/>
              </a:rPr>
              <a:t> είναι εκείνη του</a:t>
            </a:r>
            <a:r>
              <a:rPr lang="en-US" altLang="el-GR" sz="1800" dirty="0">
                <a:cs typeface="MS Mincho" panose="02020609040205080304" pitchFamily="49" charset="-128"/>
              </a:rPr>
              <a:t> </a:t>
            </a:r>
            <a:r>
              <a:rPr lang="en-US" altLang="el-GR" sz="1800" b="1" dirty="0">
                <a:cs typeface="MS Mincho" panose="02020609040205080304" pitchFamily="49" charset="-128"/>
              </a:rPr>
              <a:t>“</a:t>
            </a:r>
            <a:r>
              <a:rPr lang="en-US" altLang="el-GR" sz="1800" b="1" dirty="0" err="1">
                <a:cs typeface="MS Mincho" panose="02020609040205080304" pitchFamily="49" charset="-128"/>
              </a:rPr>
              <a:t>εφεδρικού</a:t>
            </a:r>
            <a:r>
              <a:rPr lang="en-US" altLang="el-GR" sz="1800" b="1" dirty="0">
                <a:cs typeface="MS Mincho" panose="02020609040205080304" pitchFamily="49" charset="-128"/>
              </a:rPr>
              <a:t> β</a:t>
            </a:r>
            <a:r>
              <a:rPr lang="en-US" altLang="el-GR" sz="1800" b="1" dirty="0" err="1">
                <a:cs typeface="MS Mincho" panose="02020609040205080304" pitchFamily="49" charset="-128"/>
              </a:rPr>
              <a:t>ιομηχ</a:t>
            </a:r>
            <a:r>
              <a:rPr lang="en-US" altLang="el-GR" sz="1800" b="1" dirty="0">
                <a:cs typeface="MS Mincho" panose="02020609040205080304" pitchFamily="49" charset="-128"/>
              </a:rPr>
              <a:t>ανικού στρατού”.</a:t>
            </a:r>
            <a:r>
              <a:rPr lang="en-US" altLang="el-GR" sz="1800" dirty="0">
                <a:cs typeface="MS Mincho" panose="02020609040205080304" pitchFamily="49" charset="-128"/>
              </a:rPr>
              <a:t> Η </a:t>
            </a:r>
            <a:r>
              <a:rPr lang="el-GR" altLang="el-GR" sz="1800" dirty="0">
                <a:cs typeface="MS Mincho" panose="02020609040205080304" pitchFamily="49" charset="-128"/>
              </a:rPr>
              <a:t>ζήτηση</a:t>
            </a:r>
            <a:r>
              <a:rPr lang="en-US" altLang="el-GR" sz="1800" dirty="0">
                <a:cs typeface="MS Mincho" panose="02020609040205080304" pitchFamily="49" charset="-128"/>
              </a:rPr>
              <a:t> </a:t>
            </a:r>
            <a:r>
              <a:rPr lang="el-GR" altLang="el-GR" sz="1800" dirty="0">
                <a:cs typeface="MS Mincho" panose="02020609040205080304" pitchFamily="49" charset="-128"/>
              </a:rPr>
              <a:t>για</a:t>
            </a:r>
            <a:r>
              <a:rPr lang="en-US" altLang="el-GR" sz="1800" dirty="0">
                <a:cs typeface="MS Mincho" panose="02020609040205080304" pitchFamily="49" charset="-128"/>
              </a:rPr>
              <a:t> </a:t>
            </a:r>
            <a:r>
              <a:rPr lang="el-GR" altLang="el-GR" sz="1800" dirty="0">
                <a:cs typeface="MS Mincho" panose="02020609040205080304" pitchFamily="49" charset="-128"/>
              </a:rPr>
              <a:t>εργατική</a:t>
            </a:r>
            <a:r>
              <a:rPr lang="en-US" altLang="el-GR" sz="1800" dirty="0">
                <a:cs typeface="MS Mincho" panose="02020609040205080304" pitchFamily="49" charset="-128"/>
              </a:rPr>
              <a:t> </a:t>
            </a:r>
            <a:r>
              <a:rPr lang="en-US" altLang="el-GR" sz="1800" dirty="0" err="1">
                <a:cs typeface="MS Mincho" panose="02020609040205080304" pitchFamily="49" charset="-128"/>
              </a:rPr>
              <a:t>δύν</a:t>
            </a:r>
            <a:r>
              <a:rPr lang="en-US" altLang="el-GR" sz="1800" dirty="0">
                <a:cs typeface="MS Mincho" panose="02020609040205080304" pitchFamily="49" charset="-128"/>
              </a:rPr>
              <a:t>αμη αυξάνει με τη κερδοφορία και τη συσσώρευση κεφαλαίου και μειώνεται με την υποκατάσταση εργατών με μηχανές. Η </a:t>
            </a:r>
            <a:r>
              <a:rPr lang="el-GR" altLang="el-GR" sz="1800" dirty="0">
                <a:cs typeface="MS Mincho" panose="02020609040205080304" pitchFamily="49" charset="-128"/>
              </a:rPr>
              <a:t>καθαρή ζήτηση</a:t>
            </a:r>
            <a:r>
              <a:rPr lang="en-US" altLang="el-GR" sz="1800" dirty="0">
                <a:cs typeface="MS Mincho" panose="02020609040205080304" pitchFamily="49" charset="-128"/>
              </a:rPr>
              <a:t> </a:t>
            </a:r>
            <a:r>
              <a:rPr lang="el-GR" altLang="el-GR" sz="1800" dirty="0">
                <a:cs typeface="MS Mincho" panose="02020609040205080304" pitchFamily="49" charset="-128"/>
              </a:rPr>
              <a:t>για</a:t>
            </a:r>
            <a:r>
              <a:rPr lang="en-US" altLang="el-GR" sz="1800" dirty="0">
                <a:cs typeface="MS Mincho" panose="02020609040205080304" pitchFamily="49" charset="-128"/>
              </a:rPr>
              <a:t>  </a:t>
            </a:r>
            <a:r>
              <a:rPr lang="el-GR" altLang="el-GR" sz="1800" dirty="0">
                <a:cs typeface="MS Mincho" panose="02020609040205080304" pitchFamily="49" charset="-128"/>
              </a:rPr>
              <a:t>εργάτες είναι </a:t>
            </a:r>
            <a:r>
              <a:rPr lang="en-US" altLang="el-GR" sz="1800" dirty="0" err="1">
                <a:cs typeface="MS Mincho" panose="02020609040205080304" pitchFamily="49" charset="-128"/>
              </a:rPr>
              <a:t>το</a:t>
            </a:r>
            <a:r>
              <a:rPr lang="en-US" altLang="el-GR" sz="1800" dirty="0">
                <a:cs typeface="MS Mincho" panose="02020609040205080304" pitchFamily="49" charset="-128"/>
              </a:rPr>
              <a:t> </a:t>
            </a:r>
            <a:r>
              <a:rPr lang="en-US" altLang="el-GR" sz="1800" dirty="0" err="1">
                <a:cs typeface="MS Mincho" panose="02020609040205080304" pitchFamily="49" charset="-128"/>
              </a:rPr>
              <a:t>συνδυ</a:t>
            </a:r>
            <a:r>
              <a:rPr lang="en-US" altLang="el-GR" sz="1800" dirty="0">
                <a:cs typeface="MS Mincho" panose="02020609040205080304" pitchFamily="49" charset="-128"/>
              </a:rPr>
              <a:t>αστικό αποτέλεσμα αυτών των δύο αντίρροπων </a:t>
            </a:r>
            <a:r>
              <a:rPr lang="el-GR" altLang="el-GR" sz="1800" dirty="0">
                <a:cs typeface="MS Mincho" panose="02020609040205080304" pitchFamily="49" charset="-128"/>
              </a:rPr>
              <a:t>δυνάμεων</a:t>
            </a:r>
            <a:r>
              <a:rPr lang="en-US" altLang="el-GR" sz="1800" dirty="0">
                <a:cs typeface="MS Mincho" panose="02020609040205080304" pitchFamily="49" charset="-128"/>
              </a:rPr>
              <a:t>. </a:t>
            </a:r>
            <a:r>
              <a:rPr lang="el-GR" altLang="el-GR" sz="1800" dirty="0">
                <a:cs typeface="MS Mincho" panose="02020609040205080304" pitchFamily="49" charset="-128"/>
              </a:rPr>
              <a:t>Το αναμενόμενο αποτέλεσμα για το </a:t>
            </a:r>
            <a:r>
              <a:rPr lang="el-GR" altLang="el-GR" sz="1800" dirty="0" err="1">
                <a:cs typeface="MS Mincho" panose="02020609040205080304" pitchFamily="49" charset="-128"/>
              </a:rPr>
              <a:t>Μάρξ</a:t>
            </a:r>
            <a:r>
              <a:rPr lang="en-US" altLang="el-GR" sz="1800" dirty="0">
                <a:cs typeface="MS Mincho" panose="02020609040205080304" pitchFamily="49" charset="-128"/>
              </a:rPr>
              <a:t> </a:t>
            </a:r>
            <a:r>
              <a:rPr lang="en-US" altLang="el-GR" sz="1800" dirty="0" err="1">
                <a:cs typeface="MS Mincho" panose="02020609040205080304" pitchFamily="49" charset="-128"/>
              </a:rPr>
              <a:t>είν</a:t>
            </a:r>
            <a:r>
              <a:rPr lang="en-US" altLang="el-GR" sz="1800" dirty="0">
                <a:cs typeface="MS Mincho" panose="02020609040205080304" pitchFamily="49" charset="-128"/>
              </a:rPr>
              <a:t>αι ένα κομμάτι της εργατικής τάξης μένει στο περιθώριο της παραγωγικής διαδικασίας. </a:t>
            </a:r>
            <a:r>
              <a:rPr lang="el-GR" altLang="el-GR" sz="1800" dirty="0">
                <a:cs typeface="MS Mincho" panose="02020609040205080304" pitchFamily="49" charset="-128"/>
              </a:rPr>
              <a:t>Είναι</a:t>
            </a:r>
            <a:r>
              <a:rPr lang="en-US" altLang="el-GR" sz="1800" dirty="0">
                <a:cs typeface="MS Mincho" panose="02020609040205080304" pitchFamily="49" charset="-128"/>
              </a:rPr>
              <a:t> </a:t>
            </a:r>
            <a:r>
              <a:rPr lang="en-US" altLang="el-GR" sz="1800" dirty="0" err="1">
                <a:cs typeface="MS Mincho" panose="02020609040205080304" pitchFamily="49" charset="-128"/>
              </a:rPr>
              <a:t>έν</a:t>
            </a:r>
            <a:r>
              <a:rPr lang="en-US" altLang="el-GR" sz="1800" dirty="0">
                <a:cs typeface="MS Mincho" panose="02020609040205080304" pitchFamily="49" charset="-128"/>
              </a:rPr>
              <a:t>ας </a:t>
            </a:r>
            <a:r>
              <a:rPr lang="en-US" altLang="el-GR" sz="1800" b="1" dirty="0">
                <a:cs typeface="MS Mincho" panose="02020609040205080304" pitchFamily="49" charset="-128"/>
              </a:rPr>
              <a:t>“εφεδρικός στρατός εργασίας” </a:t>
            </a:r>
            <a:r>
              <a:rPr lang="en-US" altLang="el-GR" sz="1800" dirty="0">
                <a:cs typeface="MS Mincho" panose="02020609040205080304" pitchFamily="49" charset="-128"/>
              </a:rPr>
              <a:t>που αυξομοιώνεται ανάλογα με τη φάση του οικονομικού κύκλου.      </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91299E30-2E82-2106-2B40-CD430F6FC2A3}"/>
              </a:ext>
            </a:extLst>
          </p:cNvPr>
          <p:cNvSpPr>
            <a:spLocks noGrp="1" noChangeArrowheads="1"/>
          </p:cNvSpPr>
          <p:nvPr>
            <p:ph idx="1"/>
          </p:nvPr>
        </p:nvSpPr>
        <p:spPr>
          <a:xfrm>
            <a:off x="359792" y="675036"/>
            <a:ext cx="9027790" cy="4680519"/>
          </a:xfrm>
        </p:spPr>
        <p:txBody>
          <a:bodyPr tIns="17780">
            <a:normAutofit/>
          </a:bodyPr>
          <a:lstStyle/>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Σε αυτό το πλαίσιο αν επικρατήσουν ισχυροί ρυθμοί μεγέθυνσης πάνω στη τάση εκμηχάνισης της παραγωγής για μεγάλο χρονικό διάστημα, μπορεί να εκμηδενιστεί ο “εφεδρικός στρατός εργασίας” και να αυξηθούν σημαντικά οι μισθοί. Όμως αυτό θα οδηγήσει σε περιορισμό της κερδοφορίας και των ρυθμών μεγέθυνσης λόγω μείωσης του ποσοστού κέρδους. Συνακόλουθα, θα περιοριστεί η απασχόληση και θα υπάρξει σχετική ή πλήρης αποκατάσταση του εφεδρικού βιομηχανικού στρατού.   </a:t>
            </a:r>
          </a:p>
          <a:p>
            <a:pPr marL="107950" indent="0">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Ο λόγος είναι ότι η εκμηχάνιση της παραγωγής είναι ο παράγοντας που περιορίζει κατά κύριο λόγο το ποσοστό κέρδους και εν τέλει το ρυθμό μεγέθυνσης. Ας εμβαθύνουμε σε αυτό το μηχανισμό</a:t>
            </a:r>
          </a:p>
          <a:p>
            <a:pPr marL="0" indent="0" algn="just">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b="1" dirty="0"/>
              <a:t>This </a:t>
            </a:r>
            <a:r>
              <a:rPr lang="el-GR" altLang="el-GR" sz="1600" b="1" dirty="0" err="1"/>
              <a:t>change</a:t>
            </a:r>
            <a:r>
              <a:rPr lang="el-GR" altLang="el-GR" sz="1600" b="1" dirty="0"/>
              <a:t> in the </a:t>
            </a:r>
            <a:r>
              <a:rPr lang="el-GR" altLang="el-GR" sz="1600" b="1" dirty="0" err="1"/>
              <a:t>technical</a:t>
            </a:r>
            <a:r>
              <a:rPr lang="el-GR" altLang="el-GR" sz="1600" b="1" dirty="0"/>
              <a:t> </a:t>
            </a:r>
            <a:r>
              <a:rPr lang="el-GR" altLang="el-GR" sz="1600" b="1" dirty="0" err="1"/>
              <a:t>composition</a:t>
            </a:r>
            <a:r>
              <a:rPr lang="el-GR" altLang="el-GR" sz="1600" b="1" dirty="0"/>
              <a:t> of </a:t>
            </a:r>
            <a:r>
              <a:rPr lang="el-GR" altLang="el-GR" sz="1600" b="1" dirty="0" err="1"/>
              <a:t>capital</a:t>
            </a:r>
            <a:r>
              <a:rPr lang="el-GR" altLang="el-GR" sz="1600" b="1" dirty="0"/>
              <a:t>, </a:t>
            </a:r>
            <a:r>
              <a:rPr lang="el-GR" altLang="el-GR" sz="1600" b="1" dirty="0" err="1"/>
              <a:t>this</a:t>
            </a:r>
            <a:r>
              <a:rPr lang="el-GR" altLang="el-GR" sz="1600" b="1" dirty="0"/>
              <a:t> </a:t>
            </a:r>
            <a:r>
              <a:rPr lang="el-GR" altLang="el-GR" sz="1600" b="1" dirty="0" err="1"/>
              <a:t>growth</a:t>
            </a:r>
            <a:r>
              <a:rPr lang="el-GR" altLang="el-GR" sz="1600" b="1" dirty="0"/>
              <a:t> in the </a:t>
            </a:r>
            <a:r>
              <a:rPr lang="el-GR" altLang="el-GR" sz="1600" b="1" dirty="0" err="1"/>
              <a:t>mass</a:t>
            </a:r>
            <a:r>
              <a:rPr lang="el-GR" altLang="el-GR" sz="1600" b="1" dirty="0"/>
              <a:t> of the </a:t>
            </a:r>
            <a:r>
              <a:rPr lang="el-GR" altLang="el-GR" sz="1600" b="1" dirty="0" err="1"/>
              <a:t>means</a:t>
            </a:r>
            <a:r>
              <a:rPr lang="el-GR" altLang="el-GR" sz="1600" b="1" dirty="0"/>
              <a:t> of </a:t>
            </a:r>
            <a:r>
              <a:rPr lang="el-GR" altLang="el-GR" sz="1600" b="1" dirty="0" err="1"/>
              <a:t>production</a:t>
            </a:r>
            <a:r>
              <a:rPr lang="el-GR" altLang="el-GR" sz="1600" b="1" dirty="0"/>
              <a:t>, </a:t>
            </a:r>
            <a:r>
              <a:rPr lang="el-GR" altLang="el-GR" sz="1600" b="1" dirty="0" err="1"/>
              <a:t>as</a:t>
            </a:r>
            <a:r>
              <a:rPr lang="el-GR" altLang="el-GR" sz="1600" b="1" dirty="0"/>
              <a:t> </a:t>
            </a:r>
            <a:r>
              <a:rPr lang="el-GR" altLang="el-GR" sz="1600" b="1" dirty="0" err="1"/>
              <a:t>compared</a:t>
            </a:r>
            <a:r>
              <a:rPr lang="el-GR" altLang="el-GR" sz="1600" b="1" dirty="0"/>
              <a:t> </a:t>
            </a:r>
            <a:r>
              <a:rPr lang="el-GR" altLang="el-GR" sz="1600" b="1" dirty="0" err="1"/>
              <a:t>with</a:t>
            </a:r>
            <a:r>
              <a:rPr lang="el-GR" altLang="el-GR" sz="1600" b="1" dirty="0"/>
              <a:t> the </a:t>
            </a:r>
            <a:r>
              <a:rPr lang="el-GR" altLang="el-GR" sz="1600" b="1" dirty="0" err="1"/>
              <a:t>mass</a:t>
            </a:r>
            <a:r>
              <a:rPr lang="el-GR" altLang="el-GR" sz="1600" b="1" dirty="0"/>
              <a:t> of the </a:t>
            </a:r>
            <a:r>
              <a:rPr lang="el-GR" altLang="el-GR" sz="1600" b="1" dirty="0" err="1"/>
              <a:t>labour-power</a:t>
            </a:r>
            <a:r>
              <a:rPr lang="el-GR" altLang="el-GR" sz="1600" b="1" dirty="0"/>
              <a:t> </a:t>
            </a:r>
            <a:r>
              <a:rPr lang="el-GR" altLang="el-GR" sz="1600" b="1" dirty="0" err="1"/>
              <a:t>that</a:t>
            </a:r>
            <a:r>
              <a:rPr lang="el-GR" altLang="el-GR" sz="1600" b="1" dirty="0"/>
              <a:t> </a:t>
            </a:r>
            <a:r>
              <a:rPr lang="el-GR" altLang="el-GR" sz="1600" b="1" dirty="0" err="1"/>
              <a:t>vivifies</a:t>
            </a:r>
            <a:r>
              <a:rPr lang="el-GR" altLang="el-GR" sz="1600" b="1" dirty="0"/>
              <a:t> </a:t>
            </a:r>
            <a:r>
              <a:rPr lang="el-GR" altLang="el-GR" sz="1600" b="1" dirty="0" err="1"/>
              <a:t>them</a:t>
            </a:r>
            <a:r>
              <a:rPr lang="el-GR" altLang="el-GR" sz="1600" b="1" dirty="0"/>
              <a:t>, </a:t>
            </a:r>
            <a:r>
              <a:rPr lang="el-GR" altLang="el-GR" sz="1600" b="1" dirty="0" err="1"/>
              <a:t>is</a:t>
            </a:r>
            <a:r>
              <a:rPr lang="el-GR" altLang="el-GR" sz="1600" b="1" dirty="0"/>
              <a:t> </a:t>
            </a:r>
            <a:r>
              <a:rPr lang="el-GR" altLang="el-GR" sz="1600" b="1" dirty="0" err="1"/>
              <a:t>reflected</a:t>
            </a:r>
            <a:r>
              <a:rPr lang="el-GR" altLang="el-GR" sz="1600" b="1" dirty="0"/>
              <a:t> in </a:t>
            </a:r>
            <a:r>
              <a:rPr lang="el-GR" altLang="el-GR" sz="1600" b="1" dirty="0" err="1"/>
              <a:t>its</a:t>
            </a:r>
            <a:r>
              <a:rPr lang="el-GR" altLang="el-GR" sz="1600" b="1" dirty="0"/>
              <a:t> </a:t>
            </a:r>
            <a:r>
              <a:rPr lang="el-GR" altLang="el-GR" sz="1600" b="1" dirty="0" err="1"/>
              <a:t>value</a:t>
            </a:r>
            <a:r>
              <a:rPr lang="el-GR" altLang="el-GR" sz="1600" b="1" dirty="0"/>
              <a:t> </a:t>
            </a:r>
            <a:r>
              <a:rPr lang="el-GR" altLang="el-GR" sz="1600" b="1" dirty="0" err="1"/>
              <a:t>composition</a:t>
            </a:r>
            <a:r>
              <a:rPr lang="el-GR" altLang="el-GR" sz="1600" b="1" dirty="0"/>
              <a:t> </a:t>
            </a:r>
            <a:r>
              <a:rPr lang="el-GR" altLang="el-GR" sz="1600" b="1" dirty="0" err="1"/>
              <a:t>by</a:t>
            </a:r>
            <a:r>
              <a:rPr lang="el-GR" altLang="el-GR" sz="1600" b="1" dirty="0"/>
              <a:t> the </a:t>
            </a:r>
            <a:r>
              <a:rPr lang="el-GR" altLang="el-GR" sz="1600" b="1" dirty="0" err="1"/>
              <a:t>increase</a:t>
            </a:r>
            <a:r>
              <a:rPr lang="el-GR" altLang="el-GR" sz="1600" b="1" dirty="0"/>
              <a:t> of the </a:t>
            </a:r>
            <a:r>
              <a:rPr lang="el-GR" altLang="el-GR" sz="1600" b="1" dirty="0" err="1"/>
              <a:t>constant</a:t>
            </a:r>
            <a:r>
              <a:rPr lang="el-GR" altLang="el-GR" sz="1600" b="1" dirty="0"/>
              <a:t> </a:t>
            </a:r>
            <a:r>
              <a:rPr lang="el-GR" altLang="el-GR" sz="1600" b="1" dirty="0" err="1"/>
              <a:t>constituent</a:t>
            </a:r>
            <a:r>
              <a:rPr lang="el-GR" altLang="el-GR" sz="1600" b="1" dirty="0"/>
              <a:t> of </a:t>
            </a:r>
            <a:r>
              <a:rPr lang="el-GR" altLang="el-GR" sz="1600" b="1" dirty="0" err="1"/>
              <a:t>capital</a:t>
            </a:r>
            <a:r>
              <a:rPr lang="el-GR" altLang="el-GR" sz="1600" b="1" dirty="0"/>
              <a:t> </a:t>
            </a:r>
            <a:r>
              <a:rPr lang="el-GR" altLang="el-GR" sz="1600" b="1" dirty="0" err="1"/>
              <a:t>at</a:t>
            </a:r>
            <a:r>
              <a:rPr lang="el-GR" altLang="el-GR" sz="1600" b="1" dirty="0"/>
              <a:t> the </a:t>
            </a:r>
            <a:r>
              <a:rPr lang="el-GR" altLang="el-GR" sz="1600" b="1" dirty="0" err="1"/>
              <a:t>expense</a:t>
            </a:r>
            <a:r>
              <a:rPr lang="el-GR" altLang="el-GR" sz="1600" b="1" dirty="0"/>
              <a:t> of </a:t>
            </a:r>
            <a:r>
              <a:rPr lang="el-GR" altLang="el-GR" sz="1600" b="1" dirty="0" err="1"/>
              <a:t>its</a:t>
            </a:r>
            <a:r>
              <a:rPr lang="el-GR" altLang="el-GR" sz="1600" b="1" dirty="0"/>
              <a:t>. </a:t>
            </a:r>
            <a:r>
              <a:rPr lang="el-GR" altLang="el-GR" sz="1600" b="1" dirty="0" err="1"/>
              <a:t>variable</a:t>
            </a:r>
            <a:r>
              <a:rPr lang="el-GR" altLang="el-GR" sz="1600" b="1" dirty="0"/>
              <a:t> </a:t>
            </a:r>
            <a:r>
              <a:rPr lang="el-GR" altLang="el-GR" sz="1600" b="1" dirty="0" err="1"/>
              <a:t>constituent</a:t>
            </a:r>
            <a:r>
              <a:rPr lang="el-GR" altLang="el-GR" sz="1600" b="1" dirty="0"/>
              <a:t>. </a:t>
            </a:r>
            <a:r>
              <a:rPr lang="el-GR" altLang="el-GR" sz="1600" b="1" dirty="0" err="1"/>
              <a:t>There</a:t>
            </a:r>
            <a:r>
              <a:rPr lang="el-GR" altLang="el-GR" sz="1600" b="1" dirty="0"/>
              <a:t> </a:t>
            </a:r>
            <a:r>
              <a:rPr lang="el-GR" altLang="el-GR" sz="1600" b="1" dirty="0" err="1"/>
              <a:t>may</a:t>
            </a:r>
            <a:r>
              <a:rPr lang="el-GR" altLang="el-GR" sz="1600" b="1" dirty="0"/>
              <a:t> </a:t>
            </a:r>
            <a:r>
              <a:rPr lang="el-GR" altLang="el-GR" sz="1600" b="1" dirty="0" err="1"/>
              <a:t>be</a:t>
            </a:r>
            <a:r>
              <a:rPr lang="el-GR" altLang="el-GR" sz="1600" b="1" dirty="0"/>
              <a:t>; for </a:t>
            </a:r>
            <a:r>
              <a:rPr lang="el-GR" altLang="el-GR" sz="1600" b="1" dirty="0" err="1"/>
              <a:t>example</a:t>
            </a:r>
            <a:r>
              <a:rPr lang="el-GR" altLang="el-GR" sz="1600" b="1" dirty="0"/>
              <a:t>; </a:t>
            </a:r>
            <a:r>
              <a:rPr lang="el-GR" altLang="el-GR" sz="1600" b="1" dirty="0" err="1"/>
              <a:t>originally</a:t>
            </a:r>
            <a:r>
              <a:rPr lang="el-GR" altLang="el-GR" sz="1600" b="1" dirty="0"/>
              <a:t> 50 per </a:t>
            </a:r>
            <a:r>
              <a:rPr lang="el-GR" altLang="el-GR" sz="1600" b="1" dirty="0" err="1"/>
              <a:t>cent</a:t>
            </a:r>
            <a:r>
              <a:rPr lang="el-GR" altLang="el-GR" sz="1600" b="1" dirty="0"/>
              <a:t> of a </a:t>
            </a:r>
            <a:r>
              <a:rPr lang="el-GR" altLang="el-GR" sz="1600" b="1" dirty="0" err="1"/>
              <a:t>capital</a:t>
            </a:r>
            <a:r>
              <a:rPr lang="el-GR" altLang="el-GR" sz="1600" b="1" dirty="0"/>
              <a:t> </a:t>
            </a:r>
            <a:r>
              <a:rPr lang="el-GR" altLang="el-GR" sz="1600" b="1" dirty="0" err="1"/>
              <a:t>laid</a:t>
            </a:r>
            <a:r>
              <a:rPr lang="el-GR" altLang="el-GR" sz="1600" b="1" dirty="0"/>
              <a:t> </a:t>
            </a:r>
            <a:r>
              <a:rPr lang="el-GR" altLang="el-GR" sz="1600" b="1" dirty="0" err="1"/>
              <a:t>out</a:t>
            </a:r>
            <a:r>
              <a:rPr lang="el-GR" altLang="el-GR" sz="1600" b="1" dirty="0"/>
              <a:t> in </a:t>
            </a:r>
            <a:r>
              <a:rPr lang="el-GR" altLang="el-GR" sz="1600" b="1" dirty="0" err="1"/>
              <a:t>means</a:t>
            </a:r>
            <a:r>
              <a:rPr lang="el-GR" altLang="el-GR" sz="1600" b="1" dirty="0"/>
              <a:t> of </a:t>
            </a:r>
            <a:r>
              <a:rPr lang="el-GR" altLang="el-GR" sz="1600" b="1" dirty="0" err="1"/>
              <a:t>production</a:t>
            </a:r>
            <a:r>
              <a:rPr lang="el-GR" altLang="el-GR" sz="1600" b="1" dirty="0"/>
              <a:t> and 50 per </a:t>
            </a:r>
            <a:r>
              <a:rPr lang="el-GR" altLang="el-GR" sz="1600" b="1" dirty="0" err="1"/>
              <a:t>cent</a:t>
            </a:r>
            <a:r>
              <a:rPr lang="el-GR" altLang="el-GR" sz="1600" b="1" dirty="0"/>
              <a:t> in </a:t>
            </a:r>
            <a:r>
              <a:rPr lang="el-GR" altLang="el-GR" sz="1600" b="1" dirty="0" err="1"/>
              <a:t>labour-power</a:t>
            </a:r>
            <a:r>
              <a:rPr lang="el-GR" altLang="el-GR" sz="1600" b="1" dirty="0"/>
              <a:t>; </a:t>
            </a:r>
            <a:r>
              <a:rPr lang="el-GR" altLang="el-GR" sz="1600" b="1" dirty="0" err="1"/>
              <a:t>later</a:t>
            </a:r>
            <a:r>
              <a:rPr lang="el-GR" altLang="el-GR" sz="1600" b="1" dirty="0"/>
              <a:t> on, </a:t>
            </a:r>
            <a:r>
              <a:rPr lang="el-GR" altLang="el-GR" sz="1600" b="1" dirty="0" err="1"/>
              <a:t>with</a:t>
            </a:r>
            <a:r>
              <a:rPr lang="el-GR" altLang="el-GR" sz="1600" b="1" dirty="0"/>
              <a:t> the </a:t>
            </a:r>
            <a:r>
              <a:rPr lang="el-GR" altLang="el-GR" sz="1600" b="1" dirty="0" err="1"/>
              <a:t>developmerit</a:t>
            </a:r>
            <a:r>
              <a:rPr lang="el-GR" altLang="el-GR" sz="1600" b="1" dirty="0"/>
              <a:t>; of </a:t>
            </a:r>
            <a:r>
              <a:rPr lang="el-GR" altLang="el-GR" sz="1600" b="1" dirty="0" err="1"/>
              <a:t>he</a:t>
            </a:r>
            <a:r>
              <a:rPr lang="el-GR" altLang="el-GR" sz="1600" b="1" dirty="0"/>
              <a:t> </a:t>
            </a:r>
            <a:r>
              <a:rPr lang="el-GR" altLang="el-GR" sz="1600" b="1" dirty="0" err="1"/>
              <a:t>productivity</a:t>
            </a:r>
            <a:r>
              <a:rPr lang="el-GR" altLang="el-GR" sz="1600" b="1" dirty="0"/>
              <a:t> of </a:t>
            </a:r>
            <a:r>
              <a:rPr lang="el-GR" altLang="el-GR" sz="1600" b="1" dirty="0" err="1"/>
              <a:t>labour</a:t>
            </a:r>
            <a:r>
              <a:rPr lang="el-GR" altLang="el-GR" sz="1600" b="1" dirty="0"/>
              <a:t>, 80 per </a:t>
            </a:r>
            <a:r>
              <a:rPr lang="el-GR" altLang="el-GR" sz="1600" b="1" dirty="0" err="1"/>
              <a:t>cent</a:t>
            </a:r>
            <a:r>
              <a:rPr lang="el-GR" altLang="el-GR" sz="1600" b="1" dirty="0"/>
              <a:t> </a:t>
            </a:r>
            <a:r>
              <a:rPr lang="el-GR" altLang="el-GR" sz="1600" b="1" dirty="0" err="1"/>
              <a:t>may</a:t>
            </a:r>
            <a:r>
              <a:rPr lang="el-GR" altLang="el-GR" sz="1600" b="1" dirty="0"/>
              <a:t> </a:t>
            </a:r>
            <a:r>
              <a:rPr lang="el-GR" altLang="el-GR" sz="1600" b="1" dirty="0" err="1"/>
              <a:t>re</a:t>
            </a:r>
            <a:r>
              <a:rPr lang="el-GR" altLang="el-GR" sz="1600" b="1" dirty="0"/>
              <a:t> </a:t>
            </a:r>
            <a:r>
              <a:rPr lang="el-GR" altLang="el-GR" sz="1600" b="1" dirty="0" err="1"/>
              <a:t>laid</a:t>
            </a:r>
            <a:r>
              <a:rPr lang="el-GR" altLang="el-GR" sz="1600" b="1" dirty="0"/>
              <a:t> </a:t>
            </a:r>
            <a:r>
              <a:rPr lang="el-GR" altLang="el-GR" sz="1600" b="1" dirty="0" err="1"/>
              <a:t>out</a:t>
            </a:r>
            <a:r>
              <a:rPr lang="el-GR" altLang="el-GR" sz="1600" b="1" dirty="0"/>
              <a:t> in </a:t>
            </a:r>
            <a:r>
              <a:rPr lang="el-GR" altLang="el-GR" sz="1600" b="1" dirty="0" err="1"/>
              <a:t>in</a:t>
            </a:r>
            <a:r>
              <a:rPr lang="el-GR" altLang="el-GR" sz="1600" b="1" dirty="0"/>
              <a:t> </a:t>
            </a:r>
            <a:r>
              <a:rPr lang="el-GR" altLang="el-GR" sz="1600" b="1" dirty="0" err="1"/>
              <a:t>means</a:t>
            </a:r>
            <a:r>
              <a:rPr lang="el-GR" altLang="el-GR" sz="1600" b="1" dirty="0"/>
              <a:t>' of </a:t>
            </a:r>
            <a:r>
              <a:rPr lang="el-GR" altLang="el-GR" sz="1600" b="1" dirty="0" err="1"/>
              <a:t>production</a:t>
            </a:r>
            <a:r>
              <a:rPr lang="el-GR" altLang="el-GR" sz="1600" b="1" dirty="0"/>
              <a:t>, 20 per </a:t>
            </a:r>
            <a:r>
              <a:rPr lang="el-GR" altLang="el-GR" sz="1600" b="1" dirty="0" err="1"/>
              <a:t>cent</a:t>
            </a:r>
            <a:r>
              <a:rPr lang="el-GR" altLang="el-GR" sz="1600" b="1" dirty="0"/>
              <a:t> in </a:t>
            </a:r>
            <a:r>
              <a:rPr lang="el-GR" altLang="el-GR" sz="1600" b="1" dirty="0" err="1"/>
              <a:t>labour-power</a:t>
            </a:r>
            <a:r>
              <a:rPr lang="el-GR" altLang="el-GR" sz="1600" b="1" dirty="0"/>
              <a:t> and </a:t>
            </a:r>
            <a:r>
              <a:rPr lang="el-GR" altLang="el-GR" sz="1600" b="1" dirty="0" err="1"/>
              <a:t>so</a:t>
            </a:r>
            <a:r>
              <a:rPr lang="el-GR" altLang="el-GR" sz="1600" b="1" dirty="0"/>
              <a:t> on. This </a:t>
            </a:r>
            <a:r>
              <a:rPr lang="el-GR" altLang="el-GR" sz="1600" b="1" dirty="0" err="1"/>
              <a:t>law</a:t>
            </a:r>
            <a:r>
              <a:rPr lang="el-GR" altLang="el-GR" sz="1600" b="1" dirty="0"/>
              <a:t>: of the </a:t>
            </a:r>
            <a:r>
              <a:rPr lang="el-GR" altLang="el-GR" sz="1600" b="1" dirty="0" err="1"/>
              <a:t>progressive</a:t>
            </a:r>
            <a:r>
              <a:rPr lang="el-GR" altLang="el-GR" sz="1600" b="1" dirty="0"/>
              <a:t> </a:t>
            </a:r>
            <a:r>
              <a:rPr lang="el-GR" altLang="el-GR" sz="1600" b="1" dirty="0" err="1"/>
              <a:t>growth</a:t>
            </a:r>
            <a:r>
              <a:rPr lang="el-GR" altLang="el-GR" sz="1600" b="1" dirty="0"/>
              <a:t> of the </a:t>
            </a:r>
            <a:r>
              <a:rPr lang="el-GR" altLang="el-GR" sz="1600" b="1" dirty="0" err="1"/>
              <a:t>constant</a:t>
            </a:r>
            <a:r>
              <a:rPr lang="el-GR" altLang="el-GR" sz="1600" b="1" dirty="0"/>
              <a:t> </a:t>
            </a:r>
            <a:r>
              <a:rPr lang="el-GR" altLang="el-GR" sz="1600" b="1" dirty="0" err="1"/>
              <a:t>part</a:t>
            </a:r>
            <a:r>
              <a:rPr lang="el-GR" altLang="el-GR" sz="1600" b="1" dirty="0"/>
              <a:t> of </a:t>
            </a:r>
            <a:r>
              <a:rPr lang="el-GR" altLang="el-GR" sz="1600" b="1" dirty="0" err="1"/>
              <a:t>capital</a:t>
            </a:r>
            <a:r>
              <a:rPr lang="el-GR" altLang="el-GR" sz="1600" b="1" dirty="0"/>
              <a:t> in </a:t>
            </a:r>
            <a:r>
              <a:rPr lang="el-GR" altLang="el-GR" sz="1600" b="1" dirty="0" err="1"/>
              <a:t>comparison</a:t>
            </a:r>
            <a:r>
              <a:rPr lang="el-GR" altLang="el-GR" sz="1600" b="1" dirty="0"/>
              <a:t> </a:t>
            </a:r>
            <a:r>
              <a:rPr lang="el-GR" altLang="el-GR" sz="1600" b="1" dirty="0" err="1"/>
              <a:t>with</a:t>
            </a:r>
            <a:r>
              <a:rPr lang="el-GR" altLang="el-GR" sz="1600" b="1" dirty="0"/>
              <a:t> the </a:t>
            </a:r>
            <a:r>
              <a:rPr lang="el-GR" altLang="el-GR" sz="1600" b="1" dirty="0" err="1"/>
              <a:t>variable</a:t>
            </a:r>
            <a:r>
              <a:rPr lang="el-GR" altLang="el-GR" sz="1600" b="1" dirty="0"/>
              <a:t> </a:t>
            </a:r>
            <a:r>
              <a:rPr lang="el-GR" altLang="el-GR" sz="1600" b="1" dirty="0" err="1"/>
              <a:t>part</a:t>
            </a:r>
            <a:r>
              <a:rPr lang="el-GR" altLang="el-GR" sz="1600" b="1" dirty="0"/>
              <a:t> </a:t>
            </a:r>
            <a:r>
              <a:rPr lang="el-GR" altLang="el-GR" sz="1600" b="1" dirty="0" err="1"/>
              <a:t>is</a:t>
            </a:r>
            <a:r>
              <a:rPr lang="el-GR" altLang="el-GR" sz="1600" b="1" dirty="0"/>
              <a:t> </a:t>
            </a:r>
            <a:r>
              <a:rPr lang="el-GR" altLang="el-GR" sz="1600" b="1" dirty="0" err="1"/>
              <a:t>confirmed</a:t>
            </a:r>
            <a:r>
              <a:rPr lang="el-GR" altLang="el-GR" sz="1600" b="1" dirty="0"/>
              <a:t> </a:t>
            </a:r>
            <a:r>
              <a:rPr lang="el-GR" altLang="el-GR" sz="1600" b="1" dirty="0" err="1"/>
              <a:t>at</a:t>
            </a:r>
            <a:r>
              <a:rPr lang="el-GR" altLang="el-GR" sz="1600" b="1" dirty="0"/>
              <a:t> </a:t>
            </a:r>
            <a:r>
              <a:rPr lang="el-GR" altLang="el-GR" sz="1600" b="1" dirty="0" err="1"/>
              <a:t>every</a:t>
            </a:r>
            <a:r>
              <a:rPr lang="el-GR" altLang="el-GR" sz="1600" b="1" dirty="0"/>
              <a:t> </a:t>
            </a:r>
            <a:r>
              <a:rPr lang="el-GR" altLang="el-GR" sz="1600" b="1" dirty="0" err="1"/>
              <a:t>step</a:t>
            </a:r>
            <a:r>
              <a:rPr lang="el-GR" altLang="el-GR" sz="1600" b="1" dirty="0"/>
              <a:t> (</a:t>
            </a:r>
            <a:r>
              <a:rPr lang="el-GR" altLang="el-GR" sz="1600" b="1" dirty="0" err="1"/>
              <a:t>as</a:t>
            </a:r>
            <a:r>
              <a:rPr lang="el-GR" altLang="el-GR" sz="1600" b="1" dirty="0"/>
              <a:t> </a:t>
            </a:r>
            <a:r>
              <a:rPr lang="el-GR" altLang="el-GR" sz="1600" b="1" dirty="0" err="1"/>
              <a:t>already</a:t>
            </a:r>
            <a:r>
              <a:rPr lang="el-GR" altLang="el-GR" sz="1600" b="1" dirty="0"/>
              <a:t> </a:t>
            </a:r>
            <a:r>
              <a:rPr lang="el-GR" altLang="el-GR" sz="1600" b="1" dirty="0" err="1"/>
              <a:t>shown</a:t>
            </a:r>
            <a:r>
              <a:rPr lang="el-GR" altLang="el-GR" sz="1600" b="1" dirty="0"/>
              <a:t>) </a:t>
            </a:r>
            <a:r>
              <a:rPr lang="el-GR" altLang="el-GR" sz="1600" b="1" dirty="0" err="1"/>
              <a:t>by</a:t>
            </a:r>
            <a:r>
              <a:rPr lang="el-GR" altLang="el-GR" sz="1600" b="1" dirty="0"/>
              <a:t> the </a:t>
            </a:r>
            <a:r>
              <a:rPr lang="el-GR" altLang="el-GR" sz="1600" b="1" dirty="0" err="1"/>
              <a:t>comparative</a:t>
            </a:r>
            <a:r>
              <a:rPr lang="el-GR" altLang="el-GR" sz="1600" b="1" dirty="0"/>
              <a:t> </a:t>
            </a:r>
            <a:r>
              <a:rPr lang="el-GR" altLang="el-GR" sz="1600" b="1" dirty="0" err="1"/>
              <a:t>analysis</a:t>
            </a:r>
            <a:r>
              <a:rPr lang="el-GR" altLang="el-GR" sz="1600" b="1" dirty="0"/>
              <a:t> of the </a:t>
            </a:r>
            <a:r>
              <a:rPr lang="el-GR" altLang="el-GR" sz="1600" b="1" dirty="0" err="1"/>
              <a:t>prices</a:t>
            </a:r>
            <a:r>
              <a:rPr lang="el-GR" altLang="el-GR" sz="1600" b="1" dirty="0"/>
              <a:t> of </a:t>
            </a:r>
            <a:r>
              <a:rPr lang="el-GR" altLang="el-GR" sz="1600" b="1" dirty="0" err="1"/>
              <a:t>commodities</a:t>
            </a:r>
            <a:r>
              <a:rPr lang="el-GR" altLang="el-GR" sz="1600" b="1" dirty="0"/>
              <a:t>, </a:t>
            </a:r>
            <a:r>
              <a:rPr lang="el-GR" altLang="el-GR" sz="1600" b="1" dirty="0" err="1"/>
              <a:t>whether</a:t>
            </a:r>
            <a:r>
              <a:rPr lang="el-GR" altLang="el-GR" sz="1600" b="1" dirty="0"/>
              <a:t> </a:t>
            </a:r>
            <a:r>
              <a:rPr lang="el-GR" altLang="el-GR" sz="1600" b="1" dirty="0" err="1"/>
              <a:t>we</a:t>
            </a:r>
            <a:r>
              <a:rPr lang="el-GR" altLang="el-GR" sz="1600" b="1" dirty="0"/>
              <a:t> </a:t>
            </a:r>
            <a:r>
              <a:rPr lang="el-GR" altLang="el-GR" sz="1600" b="1" dirty="0" err="1"/>
              <a:t>compare</a:t>
            </a:r>
            <a:r>
              <a:rPr lang="el-GR" altLang="el-GR" sz="1600" b="1" dirty="0"/>
              <a:t> </a:t>
            </a:r>
            <a:r>
              <a:rPr lang="el-GR" altLang="el-GR" sz="1600" b="1" dirty="0" err="1"/>
              <a:t>different</a:t>
            </a:r>
            <a:r>
              <a:rPr lang="el-GR" altLang="el-GR" sz="1600" b="1" dirty="0"/>
              <a:t> </a:t>
            </a:r>
            <a:r>
              <a:rPr lang="el-GR" altLang="el-GR" sz="1600" b="1" dirty="0" err="1"/>
              <a:t>economic</a:t>
            </a:r>
            <a:r>
              <a:rPr lang="el-GR" altLang="el-GR" sz="1600" b="1" dirty="0"/>
              <a:t> </a:t>
            </a:r>
            <a:r>
              <a:rPr lang="el-GR" altLang="el-GR" sz="1600" b="1" dirty="0" err="1"/>
              <a:t>epochs</a:t>
            </a:r>
            <a:r>
              <a:rPr lang="el-GR" altLang="el-GR" sz="1600" b="1" dirty="0"/>
              <a:t> </a:t>
            </a:r>
            <a:r>
              <a:rPr lang="el-GR" altLang="el-GR" sz="1600" b="1" dirty="0" err="1"/>
              <a:t>or</a:t>
            </a:r>
            <a:r>
              <a:rPr lang="el-GR" altLang="el-GR" sz="1600" b="1" dirty="0"/>
              <a:t> </a:t>
            </a:r>
            <a:r>
              <a:rPr lang="el-GR" altLang="el-GR" sz="1600" b="1" dirty="0" err="1"/>
              <a:t>different</a:t>
            </a:r>
            <a:r>
              <a:rPr lang="el-GR" altLang="el-GR" sz="1600" b="1" dirty="0"/>
              <a:t> </a:t>
            </a:r>
            <a:r>
              <a:rPr lang="el-GR" altLang="el-GR" sz="1600" b="1" dirty="0" err="1"/>
              <a:t>nations</a:t>
            </a:r>
            <a:r>
              <a:rPr lang="el-GR" altLang="el-GR" sz="1600" b="1" dirty="0"/>
              <a:t> in the </a:t>
            </a:r>
            <a:r>
              <a:rPr lang="el-GR" altLang="el-GR" sz="1600" b="1" dirty="0" err="1"/>
              <a:t>same</a:t>
            </a:r>
            <a:r>
              <a:rPr lang="el-GR" altLang="el-GR" sz="1600" b="1" dirty="0"/>
              <a:t> </a:t>
            </a:r>
            <a:r>
              <a:rPr lang="el-GR" altLang="el-GR" sz="1600" b="1" dirty="0" err="1"/>
              <a:t>epoch</a:t>
            </a:r>
            <a:r>
              <a:rPr lang="el-GR" altLang="el-GR" sz="1600" b="1" dirty="0"/>
              <a:t>. The </a:t>
            </a:r>
            <a:r>
              <a:rPr lang="el-GR" altLang="el-GR" sz="1600" b="1" dirty="0" err="1"/>
              <a:t>relative</a:t>
            </a:r>
            <a:r>
              <a:rPr lang="el-GR" altLang="el-GR" sz="1600" b="1" dirty="0"/>
              <a:t> </a:t>
            </a:r>
            <a:r>
              <a:rPr lang="el-GR" altLang="el-GR" sz="1600" b="1" dirty="0" err="1"/>
              <a:t>magnitude</a:t>
            </a:r>
            <a:r>
              <a:rPr lang="el-GR" altLang="el-GR" sz="1600" b="1" dirty="0"/>
              <a:t> of the </a:t>
            </a:r>
            <a:r>
              <a:rPr lang="el-GR" altLang="el-GR" sz="1600" b="1" dirty="0" err="1"/>
              <a:t>part</a:t>
            </a:r>
            <a:r>
              <a:rPr lang="el-GR" altLang="el-GR" sz="1600" b="1" dirty="0"/>
              <a:t> of the </a:t>
            </a:r>
            <a:r>
              <a:rPr lang="el-GR" altLang="el-GR" sz="1600" b="1" dirty="0" err="1"/>
              <a:t>price</a:t>
            </a:r>
            <a:r>
              <a:rPr lang="el-GR" altLang="el-GR" sz="1600" b="1" dirty="0"/>
              <a:t> </a:t>
            </a:r>
            <a:r>
              <a:rPr lang="el-GR" altLang="el-GR" sz="1600" b="1" dirty="0" err="1"/>
              <a:t>which</a:t>
            </a:r>
            <a:r>
              <a:rPr lang="el-GR" altLang="el-GR" sz="1600" b="1" dirty="0"/>
              <a:t> </a:t>
            </a:r>
            <a:r>
              <a:rPr lang="el-GR" altLang="el-GR" sz="1600" b="1" dirty="0" err="1"/>
              <a:t>represents</a:t>
            </a:r>
            <a:r>
              <a:rPr lang="el-GR" altLang="el-GR" sz="1600" b="1" dirty="0"/>
              <a:t> the </a:t>
            </a:r>
            <a:r>
              <a:rPr lang="el-GR" altLang="el-GR" sz="1600" b="1" dirty="0" err="1"/>
              <a:t>value</a:t>
            </a:r>
            <a:r>
              <a:rPr lang="el-GR" altLang="el-GR" sz="1600" b="1" dirty="0"/>
              <a:t> of the </a:t>
            </a:r>
            <a:r>
              <a:rPr lang="el-GR" altLang="el-GR" sz="1600" b="1" dirty="0" err="1"/>
              <a:t>means</a:t>
            </a:r>
            <a:r>
              <a:rPr lang="el-GR" altLang="el-GR" sz="1600" b="1" dirty="0"/>
              <a:t> of </a:t>
            </a:r>
            <a:r>
              <a:rPr lang="el-GR" altLang="el-GR" sz="1600" b="1" dirty="0" err="1"/>
              <a:t>production</a:t>
            </a:r>
            <a:r>
              <a:rPr lang="el-GR" altLang="el-GR" sz="1600" b="1" dirty="0"/>
              <a:t>, </a:t>
            </a:r>
            <a:r>
              <a:rPr lang="el-GR" altLang="el-GR" sz="1600" b="1" dirty="0" err="1"/>
              <a:t>or</a:t>
            </a:r>
            <a:r>
              <a:rPr lang="el-GR" altLang="el-GR" sz="1600" b="1" dirty="0"/>
              <a:t> the </a:t>
            </a:r>
            <a:r>
              <a:rPr lang="el-GR" altLang="el-GR" sz="1600" b="1" dirty="0" err="1"/>
              <a:t>constant</a:t>
            </a:r>
            <a:r>
              <a:rPr lang="el-GR" altLang="el-GR" sz="1600" b="1" dirty="0"/>
              <a:t> </a:t>
            </a:r>
            <a:r>
              <a:rPr lang="el-GR" altLang="el-GR" sz="1600" b="1" dirty="0" err="1"/>
              <a:t>part</a:t>
            </a:r>
            <a:r>
              <a:rPr lang="el-GR" altLang="el-GR" sz="1600" b="1" dirty="0"/>
              <a:t> of the </a:t>
            </a:r>
            <a:r>
              <a:rPr lang="el-GR" altLang="el-GR" sz="1600" b="1" dirty="0" err="1"/>
              <a:t>capital</a:t>
            </a:r>
            <a:r>
              <a:rPr lang="el-GR" altLang="el-GR" sz="1600" b="1" dirty="0"/>
              <a:t>, </a:t>
            </a:r>
            <a:r>
              <a:rPr lang="el-GR" altLang="el-GR" sz="1600" b="1" dirty="0" err="1"/>
              <a:t>is</a:t>
            </a:r>
            <a:r>
              <a:rPr lang="el-GR" altLang="el-GR" sz="1600" b="1" dirty="0"/>
              <a:t> in </a:t>
            </a:r>
            <a:r>
              <a:rPr lang="el-GR" altLang="el-GR" sz="1600" b="1" dirty="0" err="1"/>
              <a:t>direct</a:t>
            </a:r>
            <a:r>
              <a:rPr lang="el-GR" altLang="el-GR" sz="1600" b="1" dirty="0"/>
              <a:t> </a:t>
            </a:r>
            <a:r>
              <a:rPr lang="el-GR" altLang="el-GR" sz="1600" b="1" dirty="0" err="1"/>
              <a:t>proportion</a:t>
            </a:r>
            <a:r>
              <a:rPr lang="el-GR" altLang="el-GR" sz="1600" b="1" dirty="0"/>
              <a:t> </a:t>
            </a:r>
            <a:r>
              <a:rPr lang="el-GR" altLang="el-GR" sz="1600" b="1" dirty="0" err="1"/>
              <a:t>to</a:t>
            </a:r>
            <a:r>
              <a:rPr lang="el-GR" altLang="el-GR" sz="1600" b="1" dirty="0"/>
              <a:t> the </a:t>
            </a:r>
            <a:r>
              <a:rPr lang="el-GR" altLang="el-GR" sz="1600" b="1" dirty="0" err="1"/>
              <a:t>progress</a:t>
            </a:r>
            <a:r>
              <a:rPr lang="el-GR" altLang="el-GR" sz="1600" b="1" dirty="0"/>
              <a:t> of </a:t>
            </a:r>
            <a:r>
              <a:rPr lang="el-GR" altLang="el-GR" sz="1600" b="1" dirty="0" err="1"/>
              <a:t>accumulation</a:t>
            </a:r>
            <a:r>
              <a:rPr lang="el-GR" altLang="el-GR" sz="1600" b="1" dirty="0"/>
              <a:t>, </a:t>
            </a:r>
            <a:r>
              <a:rPr lang="el-GR" altLang="el-GR" sz="1600" b="1" dirty="0" err="1"/>
              <a:t>whereas</a:t>
            </a:r>
            <a:r>
              <a:rPr lang="el-GR" altLang="el-GR" sz="1600" b="1" dirty="0"/>
              <a:t> the </a:t>
            </a:r>
            <a:r>
              <a:rPr lang="el-GR" altLang="el-GR" sz="1600" b="1" dirty="0" err="1"/>
              <a:t>relative</a:t>
            </a:r>
            <a:r>
              <a:rPr lang="el-GR" altLang="el-GR" sz="1600" b="1" dirty="0"/>
              <a:t> </a:t>
            </a:r>
            <a:r>
              <a:rPr lang="el-GR" altLang="el-GR" sz="1600" b="1" dirty="0" err="1"/>
              <a:t>magnitude</a:t>
            </a:r>
            <a:r>
              <a:rPr lang="el-GR" altLang="el-GR" sz="1600" b="1" dirty="0"/>
              <a:t> of the </a:t>
            </a:r>
            <a:r>
              <a:rPr lang="el-GR" altLang="el-GR" sz="1600" b="1" dirty="0" err="1"/>
              <a:t>other</a:t>
            </a:r>
            <a:r>
              <a:rPr lang="el-GR" altLang="el-GR" sz="1600" b="1" dirty="0"/>
              <a:t> </a:t>
            </a:r>
            <a:r>
              <a:rPr lang="el-GR" altLang="el-GR" sz="1600" b="1" dirty="0" err="1"/>
              <a:t>part</a:t>
            </a:r>
            <a:r>
              <a:rPr lang="el-GR" altLang="el-GR" sz="1600" b="1" dirty="0"/>
              <a:t> of the </a:t>
            </a:r>
            <a:r>
              <a:rPr lang="el-GR" altLang="el-GR" sz="1600" b="1" dirty="0" err="1"/>
              <a:t>price</a:t>
            </a:r>
            <a:r>
              <a:rPr lang="el-GR" altLang="el-GR" sz="1600" b="1" dirty="0"/>
              <a:t>, </a:t>
            </a:r>
            <a:r>
              <a:rPr lang="el-GR" altLang="el-GR" sz="1600" b="1" dirty="0" err="1"/>
              <a:t>which</a:t>
            </a:r>
            <a:r>
              <a:rPr lang="el-GR" altLang="el-GR" sz="1600" b="1" dirty="0"/>
              <a:t> </a:t>
            </a:r>
            <a:r>
              <a:rPr lang="el-GR" altLang="el-GR" sz="1600" b="1" dirty="0" err="1"/>
              <a:t>represents</a:t>
            </a:r>
            <a:r>
              <a:rPr lang="el-GR" altLang="el-GR" sz="1600" b="1" dirty="0"/>
              <a:t> the </a:t>
            </a:r>
            <a:r>
              <a:rPr lang="el-GR" altLang="el-GR" sz="1600" b="1" dirty="0" err="1"/>
              <a:t>variable</a:t>
            </a:r>
            <a:r>
              <a:rPr lang="el-GR" altLang="el-GR" sz="1600" b="1" dirty="0"/>
              <a:t> </a:t>
            </a:r>
            <a:r>
              <a:rPr lang="el-GR" altLang="el-GR" sz="1600" b="1" dirty="0" err="1"/>
              <a:t>part</a:t>
            </a:r>
            <a:r>
              <a:rPr lang="el-GR" altLang="el-GR" sz="1600" b="1" dirty="0"/>
              <a:t> of the </a:t>
            </a:r>
            <a:r>
              <a:rPr lang="el-GR" altLang="el-GR" sz="1600" b="1" dirty="0" err="1"/>
              <a:t>capital</a:t>
            </a:r>
            <a:r>
              <a:rPr lang="el-GR" altLang="el-GR" sz="1600" b="1" dirty="0"/>
              <a:t>, </a:t>
            </a:r>
            <a:r>
              <a:rPr lang="el-GR" altLang="el-GR" sz="1600" b="1" dirty="0" err="1"/>
              <a:t>or</a:t>
            </a:r>
            <a:r>
              <a:rPr lang="el-GR" altLang="el-GR" sz="1600" b="1" dirty="0"/>
              <a:t> the </a:t>
            </a:r>
            <a:r>
              <a:rPr lang="el-GR" altLang="el-GR" sz="1600" b="1" dirty="0" err="1"/>
              <a:t>payment</a:t>
            </a:r>
            <a:r>
              <a:rPr lang="el-GR" altLang="el-GR" sz="1600" b="1" dirty="0"/>
              <a:t> </a:t>
            </a:r>
            <a:r>
              <a:rPr lang="el-GR" altLang="el-GR" sz="1600" b="1" dirty="0" err="1"/>
              <a:t>made</a:t>
            </a:r>
            <a:r>
              <a:rPr lang="el-GR" altLang="el-GR" sz="1600" b="1" dirty="0"/>
              <a:t> for </a:t>
            </a:r>
            <a:r>
              <a:rPr lang="el-GR" altLang="el-GR" sz="1600" b="1" dirty="0" err="1"/>
              <a:t>labour</a:t>
            </a:r>
            <a:r>
              <a:rPr lang="el-GR" altLang="el-GR" sz="1600" b="1" dirty="0"/>
              <a:t>, </a:t>
            </a:r>
            <a:r>
              <a:rPr lang="el-GR" altLang="el-GR" sz="1600" b="1" dirty="0" err="1"/>
              <a:t>is</a:t>
            </a:r>
            <a:r>
              <a:rPr lang="el-GR" altLang="el-GR" sz="1600" b="1" dirty="0"/>
              <a:t> in </a:t>
            </a:r>
            <a:r>
              <a:rPr lang="el-GR" altLang="el-GR" sz="1600" b="1" dirty="0" err="1"/>
              <a:t>inverse</a:t>
            </a:r>
            <a:r>
              <a:rPr lang="el-GR" altLang="el-GR" sz="1600" b="1" dirty="0"/>
              <a:t> </a:t>
            </a:r>
            <a:r>
              <a:rPr lang="el-GR" altLang="el-GR" sz="1600" b="1" dirty="0" err="1"/>
              <a:t>proportion</a:t>
            </a:r>
            <a:r>
              <a:rPr lang="el-GR" altLang="el-GR" sz="1600" b="1" dirty="0"/>
              <a:t> </a:t>
            </a:r>
            <a:r>
              <a:rPr lang="el-GR" altLang="el-GR" sz="1600" b="1" dirty="0" err="1"/>
              <a:t>to</a:t>
            </a:r>
            <a:r>
              <a:rPr lang="el-GR" altLang="el-GR" sz="1600" b="1" dirty="0"/>
              <a:t> the </a:t>
            </a:r>
            <a:r>
              <a:rPr lang="el-GR" altLang="el-GR" sz="1600" b="1" dirty="0" err="1"/>
              <a:t>progress</a:t>
            </a:r>
            <a:r>
              <a:rPr lang="el-GR" altLang="el-GR" sz="1600" b="1" dirty="0"/>
              <a:t> of </a:t>
            </a:r>
            <a:r>
              <a:rPr lang="el-GR" altLang="el-GR" sz="1600" b="1" dirty="0" err="1"/>
              <a:t>accumulation</a:t>
            </a:r>
            <a:r>
              <a:rPr lang="el-GR" altLang="el-GR" sz="1600" b="1" dirty="0"/>
              <a:t>. (VI </a:t>
            </a:r>
            <a:r>
              <a:rPr lang="el-GR" altLang="el-GR" sz="1600" b="1" dirty="0" err="1"/>
              <a:t>pp</a:t>
            </a:r>
            <a:r>
              <a:rPr lang="el-GR" altLang="el-GR" sz="1600" b="1" dirty="0"/>
              <a:t>. 773-774)</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3" name="Picture 3">
            <a:extLst>
              <a:ext uri="{FF2B5EF4-FFF2-40B4-BE49-F238E27FC236}">
                <a16:creationId xmlns:a16="http://schemas.microsoft.com/office/drawing/2014/main" id="{4045A964-4E51-AB06-8B92-87BE10BCC8F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9515" y="2200787"/>
            <a:ext cx="3754606" cy="1268978"/>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362" name="Rectangle 2">
            <a:extLst>
              <a:ext uri="{FF2B5EF4-FFF2-40B4-BE49-F238E27FC236}">
                <a16:creationId xmlns:a16="http://schemas.microsoft.com/office/drawing/2014/main" id="{83A3FAB0-635A-4827-79D2-5C8EE25306FC}"/>
              </a:ext>
            </a:extLst>
          </p:cNvPr>
          <p:cNvSpPr>
            <a:spLocks noGrp="1" noChangeArrowheads="1"/>
          </p:cNvSpPr>
          <p:nvPr>
            <p:ph idx="1"/>
          </p:nvPr>
        </p:nvSpPr>
        <p:spPr>
          <a:xfrm>
            <a:off x="5256336" y="242987"/>
            <a:ext cx="4536504" cy="5184576"/>
          </a:xfrm>
        </p:spPr>
        <p:txBody>
          <a:bodyPr tIns="17780" anchor="ctr">
            <a:normAutofit/>
          </a:bodyPr>
          <a:lstStyle/>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t>Για το </a:t>
            </a:r>
            <a:r>
              <a:rPr lang="el-GR" altLang="el-GR" sz="1400" dirty="0" err="1"/>
              <a:t>Marx</a:t>
            </a:r>
            <a:r>
              <a:rPr lang="el-GR" altLang="el-GR" sz="1400" dirty="0"/>
              <a:t> η τάση εκμηχάνισης της παραγωγής που περιγράφει το προηγούμενο απόσπασμα συνεπάγεται τη μείωση του ποσοστού κέρδους. Αυτό δεν είναι ξεκάθαρο εκ πρώτης όψεως </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t>Συγκεκριμένα, σε όρους αξίας το ποσοστό κέρδους μπορεί να γραφτεί όπως στην εξίσωση στα δεξιά (όπου </a:t>
            </a:r>
            <a:r>
              <a:rPr lang="en-US" altLang="el-GR" sz="1400" dirty="0"/>
              <a:t>s </a:t>
            </a:r>
            <a:r>
              <a:rPr lang="el-GR" altLang="el-GR" sz="1400" dirty="0"/>
              <a:t>η υπεραξία, </a:t>
            </a:r>
            <a:r>
              <a:rPr lang="en-US" altLang="el-GR" sz="1400" dirty="0"/>
              <a:t>c </a:t>
            </a:r>
            <a:r>
              <a:rPr lang="el-GR" altLang="el-GR" sz="1400" dirty="0"/>
              <a:t>το σταθερό και </a:t>
            </a:r>
            <a:r>
              <a:rPr lang="en-US" altLang="el-GR" sz="1400" dirty="0"/>
              <a:t>v </a:t>
            </a:r>
            <a:r>
              <a:rPr lang="el-GR" altLang="el-GR" sz="1400" dirty="0"/>
              <a:t>το μεταβλητό κεφάλαιο) </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t>H </a:t>
            </a:r>
            <a:r>
              <a:rPr lang="el-GR" altLang="el-GR" sz="1400" dirty="0" err="1"/>
              <a:t>Joan</a:t>
            </a:r>
            <a:r>
              <a:rPr lang="el-GR" altLang="el-GR" sz="1400" dirty="0"/>
              <a:t> </a:t>
            </a:r>
            <a:r>
              <a:rPr lang="el-GR" altLang="el-GR" sz="1400" dirty="0" err="1"/>
              <a:t>Robinson</a:t>
            </a:r>
            <a:r>
              <a:rPr lang="el-GR" altLang="el-GR" sz="1400" dirty="0"/>
              <a:t> (1966) και ο </a:t>
            </a:r>
            <a:r>
              <a:rPr lang="el-GR" altLang="el-GR" sz="1400" dirty="0" err="1"/>
              <a:t>Paul</a:t>
            </a:r>
            <a:r>
              <a:rPr lang="el-GR" altLang="el-GR" sz="1400" dirty="0"/>
              <a:t> </a:t>
            </a:r>
            <a:r>
              <a:rPr lang="el-GR" altLang="el-GR" sz="1400" dirty="0" err="1"/>
              <a:t>Sweezy</a:t>
            </a:r>
            <a:r>
              <a:rPr lang="el-GR" altLang="el-GR" sz="1400" dirty="0"/>
              <a:t> (1942) ισχυρίσθηκαν ότι η τάση είναι απροσδιόριστη αφού εκτός από την οργανική σύνθεση του κεφαλαίου (c/v) και ο συντελεστής υπεραξίας (s/v) αναμένεται να κινηθεί αυξητικά. Η αναλυτική απάντηση δόθηκε από το </a:t>
            </a:r>
            <a:r>
              <a:rPr lang="el-GR" altLang="el-GR" sz="1400" dirty="0" err="1"/>
              <a:t>Roman</a:t>
            </a:r>
            <a:r>
              <a:rPr lang="el-GR" altLang="el-GR" sz="1400" dirty="0"/>
              <a:t> </a:t>
            </a:r>
            <a:r>
              <a:rPr lang="el-GR" altLang="el-GR" sz="1400" dirty="0" err="1"/>
              <a:t>Rosdolsky</a:t>
            </a:r>
            <a:r>
              <a:rPr lang="el-GR" altLang="el-GR" sz="1400" dirty="0"/>
              <a:t> (1968)</a:t>
            </a:r>
          </a:p>
          <a:p>
            <a:pPr marL="0" indent="0" algn="just">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b="1" dirty="0"/>
              <a:t>“... the </a:t>
            </a:r>
            <a:r>
              <a:rPr lang="el-GR" altLang="el-GR" sz="1400" b="1" dirty="0" err="1"/>
              <a:t>surplus</a:t>
            </a:r>
            <a:r>
              <a:rPr lang="el-GR" altLang="el-GR" sz="1400" b="1" dirty="0"/>
              <a:t> </a:t>
            </a:r>
            <a:r>
              <a:rPr lang="el-GR" altLang="el-GR" sz="1400" b="1" dirty="0" err="1"/>
              <a:t>labour</a:t>
            </a:r>
            <a:r>
              <a:rPr lang="el-GR" altLang="el-GR" sz="1400" b="1" dirty="0"/>
              <a:t> </a:t>
            </a:r>
            <a:r>
              <a:rPr lang="el-GR" altLang="el-GR" sz="1400" b="1" dirty="0" err="1"/>
              <a:t>which</a:t>
            </a:r>
            <a:r>
              <a:rPr lang="el-GR" altLang="el-GR" sz="1400" b="1" dirty="0"/>
              <a:t> a </a:t>
            </a:r>
            <a:r>
              <a:rPr lang="el-GR" altLang="el-GR" sz="1400" b="1" dirty="0" err="1"/>
              <a:t>worker</a:t>
            </a:r>
            <a:r>
              <a:rPr lang="el-GR" altLang="el-GR" sz="1400" b="1" dirty="0"/>
              <a:t> </a:t>
            </a:r>
            <a:r>
              <a:rPr lang="el-GR" altLang="el-GR" sz="1400" b="1" dirty="0" err="1"/>
              <a:t>can</a:t>
            </a:r>
            <a:r>
              <a:rPr lang="el-GR" altLang="el-GR" sz="1400" b="1" dirty="0"/>
              <a:t> </a:t>
            </a:r>
            <a:r>
              <a:rPr lang="el-GR" altLang="el-GR" sz="1400" b="1" dirty="0" err="1"/>
              <a:t>perform</a:t>
            </a:r>
            <a:r>
              <a:rPr lang="el-GR" altLang="el-GR" sz="1400" b="1" dirty="0"/>
              <a:t> </a:t>
            </a:r>
            <a:r>
              <a:rPr lang="el-GR" altLang="el-GR" sz="1400" b="1" dirty="0" err="1"/>
              <a:t>has</a:t>
            </a:r>
            <a:r>
              <a:rPr lang="el-GR" altLang="el-GR" sz="1400" b="1" dirty="0"/>
              <a:t> </a:t>
            </a:r>
            <a:r>
              <a:rPr lang="el-GR" altLang="el-GR" sz="1400" b="1" dirty="0" err="1"/>
              <a:t>definite</a:t>
            </a:r>
            <a:r>
              <a:rPr lang="el-GR" altLang="el-GR" sz="1400" b="1" dirty="0"/>
              <a:t> </a:t>
            </a:r>
            <a:r>
              <a:rPr lang="el-GR" altLang="el-GR" sz="1400" b="1" dirty="0" err="1"/>
              <a:t>limits</a:t>
            </a:r>
            <a:r>
              <a:rPr lang="el-GR" altLang="el-GR" sz="1400" b="1" dirty="0"/>
              <a:t>. On the </a:t>
            </a:r>
            <a:r>
              <a:rPr lang="el-GR" altLang="el-GR" sz="1400" b="1" dirty="0" err="1"/>
              <a:t>one</a:t>
            </a:r>
            <a:r>
              <a:rPr lang="el-GR" altLang="el-GR" sz="1400" b="1" dirty="0"/>
              <a:t> </a:t>
            </a:r>
            <a:r>
              <a:rPr lang="el-GR" altLang="el-GR" sz="1400" b="1" dirty="0" err="1"/>
              <a:t>hand</a:t>
            </a:r>
            <a:r>
              <a:rPr lang="el-GR" altLang="el-GR" sz="1400" b="1" dirty="0"/>
              <a:t> the </a:t>
            </a:r>
            <a:r>
              <a:rPr lang="el-GR" altLang="el-GR" sz="1400" b="1" dirty="0" err="1"/>
              <a:t>length</a:t>
            </a:r>
            <a:r>
              <a:rPr lang="el-GR" altLang="el-GR" sz="1400" b="1" dirty="0"/>
              <a:t> of the </a:t>
            </a:r>
            <a:r>
              <a:rPr lang="el-GR" altLang="el-GR" sz="1400" b="1" dirty="0" err="1"/>
              <a:t>working</a:t>
            </a:r>
            <a:r>
              <a:rPr lang="el-GR" altLang="el-GR" sz="1400" b="1" dirty="0"/>
              <a:t> </a:t>
            </a:r>
            <a:r>
              <a:rPr lang="el-GR" altLang="el-GR" sz="1400" b="1" dirty="0" err="1"/>
              <a:t>day</a:t>
            </a:r>
            <a:r>
              <a:rPr lang="el-GR" altLang="el-GR" sz="1400" b="1" dirty="0"/>
              <a:t>, and on the </a:t>
            </a:r>
            <a:r>
              <a:rPr lang="el-GR" altLang="el-GR" sz="1400" b="1" dirty="0" err="1"/>
              <a:t>other</a:t>
            </a:r>
            <a:r>
              <a:rPr lang="el-GR" altLang="el-GR" sz="1400" b="1" dirty="0"/>
              <a:t> the </a:t>
            </a:r>
            <a:r>
              <a:rPr lang="el-GR" altLang="el-GR" sz="1400" b="1" dirty="0" err="1"/>
              <a:t>part</a:t>
            </a:r>
            <a:r>
              <a:rPr lang="el-GR" altLang="el-GR" sz="1400" b="1" dirty="0"/>
              <a:t> of the </a:t>
            </a:r>
            <a:r>
              <a:rPr lang="el-GR" altLang="el-GR" sz="1400" b="1" dirty="0" err="1"/>
              <a:t>working</a:t>
            </a:r>
            <a:r>
              <a:rPr lang="el-GR" altLang="el-GR" sz="1400" b="1" dirty="0"/>
              <a:t> </a:t>
            </a:r>
            <a:r>
              <a:rPr lang="el-GR" altLang="el-GR" sz="1400" b="1" dirty="0" err="1"/>
              <a:t>day</a:t>
            </a:r>
            <a:r>
              <a:rPr lang="el-GR" altLang="el-GR" sz="1400" b="1" dirty="0"/>
              <a:t> </a:t>
            </a:r>
            <a:r>
              <a:rPr lang="el-GR" altLang="el-GR" sz="1400" b="1" dirty="0" err="1"/>
              <a:t>necessary</a:t>
            </a:r>
            <a:r>
              <a:rPr lang="el-GR" altLang="el-GR" sz="1400" b="1" dirty="0"/>
              <a:t> for the </a:t>
            </a:r>
            <a:r>
              <a:rPr lang="el-GR" altLang="el-GR" sz="1400" b="1" dirty="0" err="1"/>
              <a:t>reproduction</a:t>
            </a:r>
            <a:r>
              <a:rPr lang="el-GR" altLang="el-GR" sz="1400" b="1" dirty="0"/>
              <a:t> of the </a:t>
            </a:r>
            <a:r>
              <a:rPr lang="el-GR" altLang="el-GR" sz="1400" b="1" dirty="0" err="1"/>
              <a:t>workers</a:t>
            </a:r>
            <a:r>
              <a:rPr lang="el-GR" altLang="el-GR" sz="1400" b="1" dirty="0"/>
              <a:t> </a:t>
            </a:r>
            <a:r>
              <a:rPr lang="el-GR" altLang="el-GR" sz="1400" b="1" dirty="0" err="1"/>
              <a:t>themselves</a:t>
            </a:r>
            <a:r>
              <a:rPr lang="el-GR" altLang="el-GR" sz="1400" b="1" dirty="0"/>
              <a:t>. For </a:t>
            </a:r>
            <a:r>
              <a:rPr lang="el-GR" altLang="el-GR" sz="1400" b="1" dirty="0" err="1"/>
              <a:t>example</a:t>
            </a:r>
            <a:r>
              <a:rPr lang="el-GR" altLang="el-GR" sz="1400" b="1" dirty="0"/>
              <a:t>, </a:t>
            </a:r>
            <a:r>
              <a:rPr lang="el-GR" altLang="el-GR" sz="1400" b="1" dirty="0" err="1"/>
              <a:t>if</a:t>
            </a:r>
            <a:r>
              <a:rPr lang="el-GR" altLang="el-GR" sz="1400" b="1" dirty="0"/>
              <a:t> the </a:t>
            </a:r>
            <a:r>
              <a:rPr lang="el-GR" altLang="el-GR" sz="1400" b="1" dirty="0" err="1"/>
              <a:t>normal</a:t>
            </a:r>
            <a:r>
              <a:rPr lang="el-GR" altLang="el-GR" sz="1400" b="1" dirty="0"/>
              <a:t> </a:t>
            </a:r>
            <a:r>
              <a:rPr lang="el-GR" altLang="el-GR" sz="1400" b="1" dirty="0" err="1"/>
              <a:t>working</a:t>
            </a:r>
            <a:r>
              <a:rPr lang="el-GR" altLang="el-GR" sz="1400" b="1" dirty="0"/>
              <a:t> </a:t>
            </a:r>
            <a:r>
              <a:rPr lang="el-GR" altLang="el-GR" sz="1400" b="1" dirty="0" err="1"/>
              <a:t>day</a:t>
            </a:r>
            <a:r>
              <a:rPr lang="el-GR" altLang="el-GR" sz="1400" b="1" dirty="0"/>
              <a:t> </a:t>
            </a:r>
            <a:r>
              <a:rPr lang="el-GR" altLang="el-GR" sz="1400" b="1" dirty="0" err="1"/>
              <a:t>amounts</a:t>
            </a:r>
            <a:r>
              <a:rPr lang="el-GR" altLang="el-GR" sz="1400" b="1" dirty="0"/>
              <a:t> </a:t>
            </a:r>
            <a:r>
              <a:rPr lang="el-GR" altLang="el-GR" sz="1400" b="1" dirty="0" err="1"/>
              <a:t>to</a:t>
            </a:r>
            <a:r>
              <a:rPr lang="el-GR" altLang="el-GR" sz="1400" b="1" dirty="0"/>
              <a:t> 8 </a:t>
            </a:r>
            <a:r>
              <a:rPr lang="el-GR" altLang="el-GR" sz="1400" b="1" dirty="0" err="1"/>
              <a:t>hours</a:t>
            </a:r>
            <a:r>
              <a:rPr lang="el-GR" altLang="el-GR" sz="1400" b="1" dirty="0"/>
              <a:t>, </a:t>
            </a:r>
            <a:r>
              <a:rPr lang="el-GR" altLang="el-GR" sz="1400" b="1" dirty="0" err="1"/>
              <a:t>no</a:t>
            </a:r>
            <a:r>
              <a:rPr lang="el-GR" altLang="el-GR" sz="1400" b="1" dirty="0"/>
              <a:t> </a:t>
            </a:r>
            <a:r>
              <a:rPr lang="el-GR" altLang="el-GR" sz="1400" b="1" dirty="0" err="1"/>
              <a:t>increase</a:t>
            </a:r>
            <a:r>
              <a:rPr lang="el-GR" altLang="el-GR" sz="1400" b="1" dirty="0"/>
              <a:t> in </a:t>
            </a:r>
            <a:r>
              <a:rPr lang="el-GR" altLang="el-GR" sz="1400" b="1" dirty="0" err="1"/>
              <a:t>productive</a:t>
            </a:r>
            <a:r>
              <a:rPr lang="el-GR" altLang="el-GR" sz="1400" b="1" dirty="0"/>
              <a:t> </a:t>
            </a:r>
            <a:r>
              <a:rPr lang="el-GR" altLang="el-GR" sz="1400" b="1" dirty="0" err="1"/>
              <a:t>power</a:t>
            </a:r>
            <a:r>
              <a:rPr lang="el-GR" altLang="el-GR" sz="1400" b="1" dirty="0"/>
              <a:t> </a:t>
            </a:r>
            <a:r>
              <a:rPr lang="el-GR" altLang="el-GR" sz="1400" b="1" dirty="0" err="1"/>
              <a:t>can</a:t>
            </a:r>
            <a:r>
              <a:rPr lang="el-GR" altLang="el-GR" sz="1400" b="1" dirty="0"/>
              <a:t> </a:t>
            </a:r>
            <a:r>
              <a:rPr lang="el-GR" altLang="el-GR" sz="1400" b="1" dirty="0" err="1"/>
              <a:t>squeeze</a:t>
            </a:r>
            <a:r>
              <a:rPr lang="el-GR" altLang="el-GR" sz="1400" b="1" dirty="0"/>
              <a:t> </a:t>
            </a:r>
            <a:r>
              <a:rPr lang="el-GR" altLang="el-GR" sz="1400" b="1" dirty="0" err="1"/>
              <a:t>more</a:t>
            </a:r>
            <a:r>
              <a:rPr lang="el-GR" altLang="el-GR" sz="1400" b="1" dirty="0"/>
              <a:t> </a:t>
            </a:r>
            <a:r>
              <a:rPr lang="el-GR" altLang="el-GR" sz="1400" b="1" dirty="0" err="1"/>
              <a:t>surplus</a:t>
            </a:r>
            <a:r>
              <a:rPr lang="el-GR" altLang="el-GR" sz="1400" b="1" dirty="0"/>
              <a:t> </a:t>
            </a:r>
            <a:r>
              <a:rPr lang="el-GR" altLang="el-GR" sz="1400" b="1" dirty="0" err="1"/>
              <a:t>labour</a:t>
            </a:r>
            <a:r>
              <a:rPr lang="el-GR" altLang="el-GR" sz="1400" b="1" dirty="0"/>
              <a:t> </a:t>
            </a:r>
            <a:r>
              <a:rPr lang="el-GR" altLang="el-GR" sz="1400" b="1" dirty="0" err="1"/>
              <a:t>out</a:t>
            </a:r>
            <a:r>
              <a:rPr lang="el-GR" altLang="el-GR" sz="1400" b="1" dirty="0"/>
              <a:t> of </a:t>
            </a:r>
            <a:r>
              <a:rPr lang="el-GR" altLang="el-GR" sz="1400" b="1" dirty="0" err="1"/>
              <a:t>theworker</a:t>
            </a:r>
            <a:r>
              <a:rPr lang="el-GR" altLang="el-GR" sz="1400" b="1" dirty="0"/>
              <a:t> </a:t>
            </a:r>
            <a:r>
              <a:rPr lang="el-GR" altLang="el-GR" sz="1400" b="1" dirty="0" err="1"/>
              <a:t>than</a:t>
            </a:r>
            <a:r>
              <a:rPr lang="el-GR" altLang="el-GR" sz="1400" b="1" dirty="0"/>
              <a:t> 8 </a:t>
            </a:r>
            <a:r>
              <a:rPr lang="el-GR" altLang="el-GR" sz="1400" b="1" dirty="0" err="1"/>
              <a:t>minus</a:t>
            </a:r>
            <a:r>
              <a:rPr lang="el-GR" altLang="el-GR" sz="1400" b="1" dirty="0"/>
              <a:t> </a:t>
            </a:r>
            <a:r>
              <a:rPr lang="el-GR" altLang="el-GR" sz="1400" b="1" dirty="0" err="1"/>
              <a:t>as</a:t>
            </a:r>
            <a:r>
              <a:rPr lang="el-GR" altLang="el-GR" sz="1400" b="1" dirty="0"/>
              <a:t> </a:t>
            </a:r>
            <a:r>
              <a:rPr lang="el-GR" altLang="el-GR" sz="1400" b="1" dirty="0" err="1"/>
              <a:t>many</a:t>
            </a:r>
            <a:r>
              <a:rPr lang="el-GR" altLang="el-GR" sz="1400" b="1" dirty="0"/>
              <a:t> </a:t>
            </a:r>
            <a:r>
              <a:rPr lang="el-GR" altLang="el-GR" sz="1400" b="1" dirty="0" err="1"/>
              <a:t>hours</a:t>
            </a:r>
            <a:r>
              <a:rPr lang="el-GR" altLang="el-GR" sz="1400" b="1" dirty="0"/>
              <a:t> </a:t>
            </a:r>
            <a:r>
              <a:rPr lang="el-GR" altLang="el-GR" sz="1400" b="1" dirty="0" err="1"/>
              <a:t>as</a:t>
            </a:r>
            <a:r>
              <a:rPr lang="el-GR" altLang="el-GR" sz="1400" b="1" dirty="0"/>
              <a:t> </a:t>
            </a:r>
            <a:r>
              <a:rPr lang="el-GR" altLang="el-GR" sz="1400" b="1" dirty="0" err="1"/>
              <a:t>correspond</a:t>
            </a:r>
            <a:r>
              <a:rPr lang="el-GR" altLang="el-GR" sz="1400" b="1" dirty="0"/>
              <a:t> </a:t>
            </a:r>
            <a:r>
              <a:rPr lang="el-GR" altLang="el-GR" sz="1400" b="1" dirty="0" err="1"/>
              <a:t>to</a:t>
            </a:r>
            <a:r>
              <a:rPr lang="el-GR" altLang="el-GR" sz="1400" b="1" dirty="0"/>
              <a:t> the </a:t>
            </a:r>
            <a:r>
              <a:rPr lang="el-GR" altLang="el-GR" sz="1400" b="1" dirty="0" err="1"/>
              <a:t>production</a:t>
            </a:r>
            <a:r>
              <a:rPr lang="el-GR" altLang="el-GR" sz="1400" b="1" dirty="0"/>
              <a:t> of the </a:t>
            </a:r>
            <a:r>
              <a:rPr lang="el-GR" altLang="el-GR" sz="1400" b="1" dirty="0" err="1"/>
              <a:t>wage</a:t>
            </a:r>
            <a:r>
              <a:rPr lang="el-GR" altLang="el-GR" sz="1400" b="1" dirty="0"/>
              <a:t>. </a:t>
            </a:r>
            <a:r>
              <a:rPr lang="el-GR" altLang="el-GR" sz="1400" b="1" dirty="0" err="1"/>
              <a:t>If</a:t>
            </a:r>
            <a:r>
              <a:rPr lang="el-GR" altLang="el-GR" sz="1400" b="1" dirty="0"/>
              <a:t> the </a:t>
            </a:r>
            <a:r>
              <a:rPr lang="el-GR" altLang="el-GR" sz="1400" b="1" dirty="0" err="1"/>
              <a:t>technique</a:t>
            </a:r>
            <a:r>
              <a:rPr lang="el-GR" altLang="el-GR" sz="1400" b="1" dirty="0"/>
              <a:t> of </a:t>
            </a:r>
            <a:r>
              <a:rPr lang="el-GR" altLang="el-GR" sz="1400" b="1" dirty="0" err="1"/>
              <a:t>production</a:t>
            </a:r>
            <a:r>
              <a:rPr lang="el-GR" altLang="el-GR" sz="1400" b="1" dirty="0"/>
              <a:t> </a:t>
            </a:r>
            <a:r>
              <a:rPr lang="el-GR" altLang="el-GR" sz="1400" b="1" dirty="0" err="1"/>
              <a:t>succeeded</a:t>
            </a:r>
            <a:r>
              <a:rPr lang="el-GR" altLang="el-GR" sz="1400" b="1" dirty="0"/>
              <a:t> in </a:t>
            </a:r>
            <a:r>
              <a:rPr lang="el-GR" altLang="el-GR" sz="1400" b="1" dirty="0" err="1"/>
              <a:t>reducing</a:t>
            </a:r>
            <a:r>
              <a:rPr lang="el-GR" altLang="el-GR" sz="1400" b="1" dirty="0"/>
              <a:t> </a:t>
            </a:r>
            <a:r>
              <a:rPr lang="el-GR" altLang="el-GR" sz="1400" b="1" dirty="0" err="1"/>
              <a:t>surplus</a:t>
            </a:r>
            <a:r>
              <a:rPr lang="el-GR" altLang="el-GR" sz="1400" b="1" dirty="0"/>
              <a:t> </a:t>
            </a:r>
            <a:r>
              <a:rPr lang="el-GR" altLang="el-GR" sz="1400" b="1" dirty="0" err="1"/>
              <a:t>labour</a:t>
            </a:r>
            <a:r>
              <a:rPr lang="el-GR" altLang="el-GR" sz="1400" b="1" dirty="0"/>
              <a:t> </a:t>
            </a:r>
            <a:r>
              <a:rPr lang="el-GR" altLang="el-GR" sz="1400" b="1" dirty="0" err="1"/>
              <a:t>would</a:t>
            </a:r>
            <a:r>
              <a:rPr lang="el-GR" altLang="el-GR" sz="1400" b="1" dirty="0"/>
              <a:t> </a:t>
            </a:r>
            <a:r>
              <a:rPr lang="el-GR" altLang="el-GR" sz="1400" b="1" dirty="0" err="1"/>
              <a:t>still</a:t>
            </a:r>
            <a:r>
              <a:rPr lang="el-GR" altLang="el-GR" sz="1400" b="1" dirty="0"/>
              <a:t> </a:t>
            </a:r>
            <a:r>
              <a:rPr lang="el-GR" altLang="el-GR" sz="1400" b="1" dirty="0" err="1"/>
              <a:t>not</a:t>
            </a:r>
            <a:r>
              <a:rPr lang="el-GR" altLang="el-GR" sz="1400" b="1" dirty="0"/>
              <a:t> </a:t>
            </a:r>
            <a:r>
              <a:rPr lang="el-GR" altLang="el-GR" sz="1400" b="1" dirty="0" err="1"/>
              <a:t>come</a:t>
            </a:r>
            <a:r>
              <a:rPr lang="el-GR" altLang="el-GR" sz="1400" b="1" dirty="0"/>
              <a:t> </a:t>
            </a:r>
            <a:r>
              <a:rPr lang="el-GR" altLang="el-GR" sz="1400" b="1" dirty="0" err="1"/>
              <a:t>to</a:t>
            </a:r>
            <a:r>
              <a:rPr lang="el-GR" altLang="el-GR" sz="1400" b="1" dirty="0"/>
              <a:t> </a:t>
            </a:r>
            <a:r>
              <a:rPr lang="el-GR" altLang="el-GR" sz="1400" b="1" dirty="0" err="1"/>
              <a:t>more</a:t>
            </a:r>
            <a:r>
              <a:rPr lang="el-GR" altLang="el-GR" sz="1400" b="1" dirty="0"/>
              <a:t> </a:t>
            </a:r>
            <a:r>
              <a:rPr lang="el-GR" altLang="el-GR" sz="1400" b="1" dirty="0" err="1"/>
              <a:t>than</a:t>
            </a:r>
            <a:r>
              <a:rPr lang="el-GR" altLang="el-GR" sz="1400" b="1" dirty="0"/>
              <a:t> 15 / 16 of the </a:t>
            </a:r>
            <a:r>
              <a:rPr lang="el-GR" altLang="el-GR" sz="1400" b="1" dirty="0" err="1"/>
              <a:t>work</a:t>
            </a:r>
            <a:r>
              <a:rPr lang="el-GR" altLang="el-GR" sz="1400" b="1" dirty="0" err="1">
                <a:cs typeface="Fd406066-Identity-H" charset="0"/>
              </a:rPr>
              <a:t>ing</a:t>
            </a:r>
            <a:r>
              <a:rPr lang="el-GR" altLang="el-GR" sz="1400" b="1" dirty="0">
                <a:cs typeface="Fd406066-Identity-H" charset="0"/>
              </a:rPr>
              <a:t> </a:t>
            </a:r>
            <a:r>
              <a:rPr lang="el-GR" altLang="el-GR" sz="1400" b="1" dirty="0" err="1">
                <a:cs typeface="Fd406066-Identity-H" charset="0"/>
              </a:rPr>
              <a:t>day</a:t>
            </a:r>
            <a:r>
              <a:rPr lang="el-GR" altLang="el-GR" sz="1400" b="1" dirty="0">
                <a:cs typeface="Fd406066-Identity-H" charset="0"/>
              </a:rPr>
              <a:t> (The </a:t>
            </a:r>
            <a:r>
              <a:rPr lang="el-GR" altLang="el-GR" sz="1400" b="1" dirty="0" err="1">
                <a:cs typeface="Fd406066-Identity-H" charset="0"/>
              </a:rPr>
              <a:t>Making</a:t>
            </a:r>
            <a:r>
              <a:rPr lang="el-GR" altLang="el-GR" sz="1400" b="1" dirty="0">
                <a:cs typeface="Fd406066-Identity-H" charset="0"/>
              </a:rPr>
              <a:t> of </a:t>
            </a:r>
            <a:r>
              <a:rPr lang="el-GR" altLang="el-GR" sz="1400" b="1" dirty="0" err="1">
                <a:cs typeface="Fd406066-Identity-H" charset="0"/>
              </a:rPr>
              <a:t>Marx’s</a:t>
            </a:r>
            <a:r>
              <a:rPr lang="el-GR" altLang="el-GR" sz="1400" b="1" dirty="0">
                <a:cs typeface="Fd406066-Identity-H" charset="0"/>
              </a:rPr>
              <a:t> Capital </a:t>
            </a:r>
            <a:r>
              <a:rPr lang="el-GR" altLang="el-GR" sz="1400" b="1" dirty="0" err="1">
                <a:cs typeface="Fd406066-Identity-H" charset="0"/>
              </a:rPr>
              <a:t>pp</a:t>
            </a:r>
            <a:r>
              <a:rPr lang="el-GR" altLang="el-GR" sz="1400" b="1" dirty="0">
                <a:cs typeface="Fd406066-Identity-H" charset="0"/>
              </a:rPr>
              <a:t>. 408-409)  </a:t>
            </a:r>
          </a:p>
          <a:p>
            <a:pPr marL="431800" indent="-323850">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600" dirty="0"/>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717730A-58EA-118B-E661-D81197A58507}"/>
              </a:ext>
            </a:extLst>
          </p:cNvPr>
          <p:cNvSpPr>
            <a:spLocks noGrp="1" noChangeArrowheads="1"/>
          </p:cNvSpPr>
          <p:nvPr>
            <p:ph idx="1"/>
          </p:nvPr>
        </p:nvSpPr>
        <p:spPr>
          <a:xfrm>
            <a:off x="143768" y="170979"/>
            <a:ext cx="9073008" cy="5256584"/>
          </a:xfrm>
        </p:spPr>
        <p:txBody>
          <a:bodyPr tIns="16002" anchor="ctr">
            <a:normAutofit/>
          </a:bodyPr>
          <a:lstStyle/>
          <a:p>
            <a:pPr marL="107950" indent="0">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cs typeface="Fd406066-Identity-H" charset="0"/>
              </a:rPr>
              <a:t>Με τα λόγια του ίδιου του </a:t>
            </a:r>
            <a:r>
              <a:rPr lang="el-GR" altLang="el-GR" sz="1400" dirty="0" err="1">
                <a:cs typeface="Fd406066-Identity-H" charset="0"/>
              </a:rPr>
              <a:t>Marx</a:t>
            </a:r>
            <a:r>
              <a:rPr lang="el-GR" altLang="el-GR" sz="1400" dirty="0">
                <a:cs typeface="Fd406066-Identity-H" charset="0"/>
              </a:rPr>
              <a:t>.</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cs typeface="Fd406066-Identity-H" charset="0"/>
              </a:rPr>
              <a:t>“</a:t>
            </a:r>
            <a:r>
              <a:rPr lang="el-GR" altLang="el-GR" sz="1400" b="1" dirty="0">
                <a:cs typeface="Fd406066-Identity-H" charset="0"/>
              </a:rPr>
              <a:t>The </a:t>
            </a:r>
            <a:r>
              <a:rPr lang="el-GR" altLang="el-GR" sz="1400" b="1" dirty="0" err="1">
                <a:cs typeface="Fd406066-Identity-H" charset="0"/>
              </a:rPr>
              <a:t>larger</a:t>
            </a:r>
            <a:r>
              <a:rPr lang="el-GR" altLang="el-GR" sz="1400" b="1" dirty="0">
                <a:cs typeface="Fd406066-Identity-H" charset="0"/>
              </a:rPr>
              <a:t> the </a:t>
            </a:r>
            <a:r>
              <a:rPr lang="el-GR" altLang="el-GR" sz="1400" b="1" dirty="0" err="1">
                <a:cs typeface="Fd406066-Identity-H" charset="0"/>
              </a:rPr>
              <a:t>surplus-value</a:t>
            </a:r>
            <a:r>
              <a:rPr lang="el-GR" altLang="el-GR" sz="1400" b="1" dirty="0">
                <a:cs typeface="Fd406066-Identity-H" charset="0"/>
              </a:rPr>
              <a:t> of </a:t>
            </a:r>
            <a:r>
              <a:rPr lang="el-GR" altLang="el-GR" sz="1400" b="1" dirty="0" err="1">
                <a:cs typeface="Fd406066-Identity-H" charset="0"/>
              </a:rPr>
              <a:t>capital</a:t>
            </a:r>
            <a:r>
              <a:rPr lang="el-GR" altLang="el-GR" sz="1400" b="1" dirty="0">
                <a:cs typeface="Fd406066-Identity-H" charset="0"/>
              </a:rPr>
              <a:t> </a:t>
            </a:r>
            <a:r>
              <a:rPr lang="el-GR" altLang="el-GR" sz="1400" b="1" dirty="0" err="1">
                <a:cs typeface="Fd977150-Identity-H" charset="0"/>
              </a:rPr>
              <a:t>before</a:t>
            </a:r>
            <a:r>
              <a:rPr lang="el-GR" altLang="el-GR" sz="1400" b="1" dirty="0">
                <a:cs typeface="Fd977150-Identity-H" charset="0"/>
              </a:rPr>
              <a:t> the </a:t>
            </a:r>
            <a:r>
              <a:rPr lang="el-GR" altLang="el-GR" sz="1400" b="1" dirty="0" err="1">
                <a:cs typeface="Fd977150-Identity-H" charset="0"/>
              </a:rPr>
              <a:t>increase</a:t>
            </a:r>
            <a:r>
              <a:rPr lang="el-GR" altLang="el-GR" sz="1400" b="1" dirty="0">
                <a:cs typeface="Fd977150-Identity-H" charset="0"/>
              </a:rPr>
              <a:t> of </a:t>
            </a:r>
            <a:r>
              <a:rPr lang="el-GR" altLang="el-GR" sz="1400" b="1" dirty="0" err="1">
                <a:cs typeface="Fd977150-Identity-H" charset="0"/>
              </a:rPr>
              <a:t>productive</a:t>
            </a:r>
            <a:r>
              <a:rPr lang="el-GR" altLang="el-GR" sz="1400" b="1" dirty="0">
                <a:cs typeface="Fd977150-Identity-H" charset="0"/>
              </a:rPr>
              <a:t> </a:t>
            </a:r>
            <a:r>
              <a:rPr lang="el-GR" altLang="el-GR" sz="1400" b="1" dirty="0" err="1">
                <a:cs typeface="Fd977150-Identity-H" charset="0"/>
              </a:rPr>
              <a:t>force</a:t>
            </a:r>
            <a:r>
              <a:rPr lang="el-GR" altLang="el-GR" sz="1400" b="1" dirty="0">
                <a:cs typeface="Fd977150-Identity-H" charset="0"/>
              </a:rPr>
              <a:t>, </a:t>
            </a:r>
            <a:r>
              <a:rPr lang="el-GR" altLang="el-GR" sz="1400" b="1" dirty="0">
                <a:cs typeface="Fd406066-Identity-H" charset="0"/>
              </a:rPr>
              <a:t>the </a:t>
            </a:r>
            <a:r>
              <a:rPr lang="el-GR" altLang="el-GR" sz="1400" b="1" dirty="0" err="1">
                <a:cs typeface="Fd406066-Identity-H" charset="0"/>
              </a:rPr>
              <a:t>larger</a:t>
            </a:r>
            <a:r>
              <a:rPr lang="el-GR" altLang="el-GR" sz="1400" b="1" dirty="0">
                <a:cs typeface="Fd406066-Identity-H" charset="0"/>
              </a:rPr>
              <a:t> the </a:t>
            </a:r>
            <a:r>
              <a:rPr lang="el-GR" altLang="el-GR" sz="1400" b="1" dirty="0" err="1">
                <a:cs typeface="Fd406066-Identity-H" charset="0"/>
              </a:rPr>
              <a:t>amount</a:t>
            </a:r>
            <a:r>
              <a:rPr lang="el-GR" altLang="el-GR" sz="1400" b="1" dirty="0">
                <a:cs typeface="Fd406066-Identity-H" charset="0"/>
              </a:rPr>
              <a:t> of </a:t>
            </a:r>
            <a:r>
              <a:rPr lang="el-GR" altLang="el-GR" sz="1400" b="1" dirty="0" err="1">
                <a:cs typeface="Fd406066-Identity-H" charset="0"/>
              </a:rPr>
              <a:t>presupposed</a:t>
            </a:r>
            <a:r>
              <a:rPr lang="el-GR" altLang="el-GR" sz="1400" b="1" dirty="0">
                <a:cs typeface="Fd406066-Identity-H" charset="0"/>
              </a:rPr>
              <a:t> </a:t>
            </a:r>
            <a:r>
              <a:rPr lang="el-GR" altLang="el-GR" sz="1400" b="1" dirty="0" err="1">
                <a:cs typeface="Fd406066-Identity-H" charset="0"/>
              </a:rPr>
              <a:t>surplus</a:t>
            </a:r>
            <a:r>
              <a:rPr lang="el-GR" altLang="el-GR" sz="1400" b="1" dirty="0">
                <a:cs typeface="Fd406066-Identity-H" charset="0"/>
              </a:rPr>
              <a:t> </a:t>
            </a:r>
            <a:r>
              <a:rPr lang="el-GR" altLang="el-GR" sz="1400" b="1" dirty="0" err="1">
                <a:cs typeface="Fd406066-Identity-H" charset="0"/>
              </a:rPr>
              <a:t>labour</a:t>
            </a:r>
            <a:r>
              <a:rPr lang="el-GR" altLang="el-GR" sz="1400" b="1" dirty="0">
                <a:cs typeface="Fd406066-Identity-H" charset="0"/>
              </a:rPr>
              <a:t>, </a:t>
            </a:r>
            <a:r>
              <a:rPr lang="el-GR" altLang="el-GR" sz="1400" b="1" dirty="0" err="1">
                <a:cs typeface="Fd406066-Identity-H" charset="0"/>
              </a:rPr>
              <a:t>or</a:t>
            </a:r>
            <a:r>
              <a:rPr lang="el-GR" altLang="el-GR" sz="1400" b="1" dirty="0">
                <a:cs typeface="Fd406066-Identity-H" charset="0"/>
              </a:rPr>
              <a:t> </a:t>
            </a:r>
            <a:r>
              <a:rPr lang="el-GR" altLang="el-GR" sz="1400" b="1" dirty="0" err="1">
                <a:cs typeface="Fd406066-Identity-H" charset="0"/>
              </a:rPr>
              <a:t>surplus-value</a:t>
            </a:r>
            <a:r>
              <a:rPr lang="el-GR" altLang="el-GR" sz="1400" b="1" dirty="0">
                <a:cs typeface="Fd406066-Identity-H" charset="0"/>
              </a:rPr>
              <a:t> of </a:t>
            </a:r>
            <a:r>
              <a:rPr lang="el-GR" altLang="el-GR" sz="1400" b="1" dirty="0" err="1">
                <a:cs typeface="Fd406066-Identity-H" charset="0"/>
              </a:rPr>
              <a:t>capital</a:t>
            </a:r>
            <a:r>
              <a:rPr lang="el-GR" altLang="el-GR" sz="1400" b="1" dirty="0">
                <a:cs typeface="Fd406066-Identity-H" charset="0"/>
              </a:rPr>
              <a:t> ; </a:t>
            </a:r>
            <a:r>
              <a:rPr lang="el-GR" altLang="el-GR" sz="1400" b="1" dirty="0" err="1">
                <a:cs typeface="Fd406066-Identity-H" charset="0"/>
              </a:rPr>
              <a:t>or</a:t>
            </a:r>
            <a:r>
              <a:rPr lang="el-GR" altLang="el-GR" sz="1400" b="1" dirty="0">
                <a:cs typeface="Fd406066-Identity-H" charset="0"/>
              </a:rPr>
              <a:t> the </a:t>
            </a:r>
            <a:r>
              <a:rPr lang="el-GR" altLang="el-GR" sz="1400" b="1" dirty="0" err="1">
                <a:cs typeface="Fd406066-Identity-H" charset="0"/>
              </a:rPr>
              <a:t>smaller</a:t>
            </a:r>
            <a:r>
              <a:rPr lang="el-GR" altLang="el-GR" sz="1400" b="1" dirty="0">
                <a:cs typeface="Fd406066-Identity-H" charset="0"/>
              </a:rPr>
              <a:t> the </a:t>
            </a:r>
            <a:r>
              <a:rPr lang="el-GR" altLang="el-GR" sz="1400" b="1" dirty="0" err="1">
                <a:cs typeface="Fd406066-Identity-H" charset="0"/>
              </a:rPr>
              <a:t>fractional</a:t>
            </a:r>
            <a:r>
              <a:rPr lang="el-GR" altLang="el-GR" sz="1400" b="1" dirty="0">
                <a:cs typeface="Fd406066-Identity-H" charset="0"/>
              </a:rPr>
              <a:t> </a:t>
            </a:r>
            <a:r>
              <a:rPr lang="el-GR" altLang="el-GR" sz="1400" b="1" dirty="0" err="1">
                <a:cs typeface="Fd406066-Identity-H" charset="0"/>
              </a:rPr>
              <a:t>part</a:t>
            </a:r>
            <a:r>
              <a:rPr lang="el-GR" altLang="el-GR" sz="1400" b="1" dirty="0">
                <a:cs typeface="Fd406066-Identity-H" charset="0"/>
              </a:rPr>
              <a:t> of the </a:t>
            </a:r>
            <a:r>
              <a:rPr lang="el-GR" altLang="el-GR" sz="1400" b="1" dirty="0" err="1">
                <a:cs typeface="Fd406066-Identity-H" charset="0"/>
              </a:rPr>
              <a:t>working</a:t>
            </a:r>
            <a:r>
              <a:rPr lang="el-GR" altLang="el-GR" sz="1400" b="1" dirty="0">
                <a:cs typeface="Fd406066-Identity-H" charset="0"/>
              </a:rPr>
              <a:t> </a:t>
            </a:r>
            <a:r>
              <a:rPr lang="el-GR" altLang="el-GR" sz="1400" b="1" dirty="0" err="1">
                <a:cs typeface="Fd406066-Identity-H" charset="0"/>
              </a:rPr>
              <a:t>day</a:t>
            </a:r>
            <a:r>
              <a:rPr lang="el-GR" altLang="el-GR" sz="1400" b="1" dirty="0">
                <a:cs typeface="Fd406066-Identity-H" charset="0"/>
              </a:rPr>
              <a:t> </a:t>
            </a:r>
            <a:r>
              <a:rPr lang="el-GR" altLang="el-GR" sz="1400" b="1" dirty="0" err="1">
                <a:cs typeface="Fd406066-Identity-H" charset="0"/>
              </a:rPr>
              <a:t>which</a:t>
            </a:r>
            <a:r>
              <a:rPr lang="el-GR" altLang="el-GR" sz="1400" b="1" dirty="0">
                <a:cs typeface="Fd406066-Identity-H" charset="0"/>
              </a:rPr>
              <a:t> </a:t>
            </a:r>
            <a:r>
              <a:rPr lang="el-GR" altLang="el-GR" sz="1400" b="1" dirty="0" err="1">
                <a:cs typeface="Fd406066-Identity-H" charset="0"/>
              </a:rPr>
              <a:t>forms</a:t>
            </a:r>
            <a:r>
              <a:rPr lang="el-GR" altLang="el-GR" sz="1400" b="1" dirty="0">
                <a:cs typeface="Fd406066-Identity-H" charset="0"/>
              </a:rPr>
              <a:t> the </a:t>
            </a:r>
            <a:r>
              <a:rPr lang="el-GR" altLang="el-GR" sz="1400" b="1" dirty="0" err="1">
                <a:cs typeface="Fd406066-Identity-H" charset="0"/>
              </a:rPr>
              <a:t>equivalent</a:t>
            </a:r>
            <a:r>
              <a:rPr lang="el-GR" altLang="el-GR" sz="1400" b="1" dirty="0">
                <a:cs typeface="Fd406066-Identity-H" charset="0"/>
              </a:rPr>
              <a:t> of the </a:t>
            </a:r>
            <a:r>
              <a:rPr lang="el-GR" altLang="el-GR" sz="1400" b="1" dirty="0" err="1">
                <a:cs typeface="Fd406066-Identity-H" charset="0"/>
              </a:rPr>
              <a:t>worker</a:t>
            </a:r>
            <a:r>
              <a:rPr lang="el-GR" altLang="el-GR" sz="1400" b="1" dirty="0">
                <a:cs typeface="Fd406066-Identity-H" charset="0"/>
              </a:rPr>
              <a:t>, </a:t>
            </a:r>
            <a:r>
              <a:rPr lang="el-GR" altLang="el-GR" sz="1400" b="1" dirty="0" err="1">
                <a:cs typeface="Fd406066-Identity-H" charset="0"/>
              </a:rPr>
              <a:t>which</a:t>
            </a:r>
            <a:r>
              <a:rPr lang="el-GR" altLang="el-GR" sz="1400" b="1" dirty="0">
                <a:cs typeface="Fd406066-Identity-H" charset="0"/>
              </a:rPr>
              <a:t> </a:t>
            </a:r>
            <a:r>
              <a:rPr lang="el-GR" altLang="el-GR" sz="1400" b="1" dirty="0" err="1">
                <a:cs typeface="Fd406066-Identity-H" charset="0"/>
              </a:rPr>
              <a:t>expresses</a:t>
            </a:r>
            <a:r>
              <a:rPr lang="el-GR" altLang="el-GR" sz="1400" b="1" dirty="0">
                <a:cs typeface="Fd406066-Identity-H" charset="0"/>
              </a:rPr>
              <a:t> </a:t>
            </a:r>
            <a:r>
              <a:rPr lang="el-GR" altLang="el-GR" sz="1400" b="1" dirty="0" err="1">
                <a:cs typeface="Fd406066-Identity-H" charset="0"/>
              </a:rPr>
              <a:t>necessary</a:t>
            </a:r>
            <a:r>
              <a:rPr lang="el-GR" altLang="el-GR" sz="1400" b="1" dirty="0">
                <a:cs typeface="Fd406066-Identity-H" charset="0"/>
              </a:rPr>
              <a:t> </a:t>
            </a:r>
            <a:r>
              <a:rPr lang="el-GR" altLang="el-GR" sz="1400" b="1" dirty="0" err="1">
                <a:cs typeface="Fd406066-Identity-H" charset="0"/>
              </a:rPr>
              <a:t>labour</a:t>
            </a:r>
            <a:r>
              <a:rPr lang="el-GR" altLang="el-GR" sz="1400" b="1" dirty="0">
                <a:cs typeface="Fd406066-Identity-H" charset="0"/>
              </a:rPr>
              <a:t>, the </a:t>
            </a:r>
            <a:r>
              <a:rPr lang="el-GR" altLang="el-GR" sz="1400" b="1" dirty="0" err="1">
                <a:cs typeface="Fd406066-Identity-H" charset="0"/>
              </a:rPr>
              <a:t>smaller</a:t>
            </a:r>
            <a:r>
              <a:rPr lang="el-GR" altLang="el-GR" sz="1400" b="1" dirty="0">
                <a:cs typeface="Fd406066-Identity-H" charset="0"/>
              </a:rPr>
              <a:t> </a:t>
            </a:r>
            <a:r>
              <a:rPr lang="el-GR" altLang="el-GR" sz="1400" b="1" dirty="0" err="1">
                <a:cs typeface="Fd406066-Identity-H" charset="0"/>
              </a:rPr>
              <a:t>is</a:t>
            </a:r>
            <a:r>
              <a:rPr lang="el-GR" altLang="el-GR" sz="1400" b="1" dirty="0">
                <a:cs typeface="Fd406066-Identity-H" charset="0"/>
              </a:rPr>
              <a:t> the </a:t>
            </a:r>
            <a:r>
              <a:rPr lang="el-GR" altLang="el-GR" sz="1400" b="1" dirty="0" err="1">
                <a:cs typeface="Fd406066-Identity-H" charset="0"/>
              </a:rPr>
              <a:t>increase</a:t>
            </a:r>
            <a:r>
              <a:rPr lang="el-GR" altLang="el-GR" sz="1400" b="1" dirty="0">
                <a:cs typeface="Fd406066-Identity-H" charset="0"/>
              </a:rPr>
              <a:t> in </a:t>
            </a:r>
            <a:r>
              <a:rPr lang="el-GR" altLang="el-GR" sz="1400" b="1" dirty="0" err="1">
                <a:cs typeface="Fd406066-Identity-H" charset="0"/>
              </a:rPr>
              <a:t>surplus-value</a:t>
            </a:r>
            <a:r>
              <a:rPr lang="el-GR" altLang="el-GR" sz="1400" b="1" dirty="0">
                <a:cs typeface="Fd406066-Identity-H" charset="0"/>
              </a:rPr>
              <a:t> </a:t>
            </a:r>
            <a:r>
              <a:rPr lang="el-GR" altLang="el-GR" sz="1400" b="1" dirty="0" err="1">
                <a:cs typeface="Fd406066-Identity-H" charset="0"/>
              </a:rPr>
              <a:t>which</a:t>
            </a:r>
            <a:r>
              <a:rPr lang="el-GR" altLang="el-GR" sz="1400" b="1" dirty="0">
                <a:cs typeface="Fd406066-Identity-H" charset="0"/>
              </a:rPr>
              <a:t> </a:t>
            </a:r>
            <a:r>
              <a:rPr lang="el-GR" altLang="el-GR" sz="1400" b="1" dirty="0" err="1">
                <a:cs typeface="Fd406066-Identity-H" charset="0"/>
              </a:rPr>
              <a:t>capital</a:t>
            </a:r>
            <a:r>
              <a:rPr lang="el-GR" altLang="el-GR" sz="1400" b="1" dirty="0">
                <a:cs typeface="Fd406066-Identity-H" charset="0"/>
              </a:rPr>
              <a:t> </a:t>
            </a:r>
            <a:r>
              <a:rPr lang="el-GR" altLang="el-GR" sz="1400" b="1" dirty="0" err="1">
                <a:cs typeface="Fd406066-Identity-H" charset="0"/>
              </a:rPr>
              <a:t>obtains</a:t>
            </a:r>
            <a:r>
              <a:rPr lang="el-GR" altLang="el-GR" sz="1400" b="1" dirty="0">
                <a:cs typeface="Fd406066-Identity-H" charset="0"/>
              </a:rPr>
              <a:t> </a:t>
            </a:r>
            <a:r>
              <a:rPr lang="el-GR" altLang="el-GR" sz="1400" b="1" dirty="0" err="1">
                <a:cs typeface="Fd406066-Identity-H" charset="0"/>
              </a:rPr>
              <a:t>from</a:t>
            </a:r>
            <a:r>
              <a:rPr lang="el-GR" altLang="el-GR" sz="1400" b="1" dirty="0">
                <a:cs typeface="Fd406066-Identity-H" charset="0"/>
              </a:rPr>
              <a:t> the </a:t>
            </a:r>
            <a:r>
              <a:rPr lang="el-GR" altLang="el-GR" sz="1400" b="1" dirty="0" err="1">
                <a:cs typeface="Fd406066-Identity-H" charset="0"/>
              </a:rPr>
              <a:t>increase</a:t>
            </a:r>
            <a:r>
              <a:rPr lang="el-GR" altLang="el-GR" sz="1400" b="1" dirty="0">
                <a:cs typeface="Fd406066-Identity-H" charset="0"/>
              </a:rPr>
              <a:t> of </a:t>
            </a:r>
            <a:r>
              <a:rPr lang="el-GR" altLang="el-GR" sz="1400" b="1" dirty="0" err="1">
                <a:cs typeface="Fd406066-Identity-H" charset="0"/>
              </a:rPr>
              <a:t>productive</a:t>
            </a:r>
            <a:r>
              <a:rPr lang="el-GR" altLang="el-GR" sz="1400" b="1" dirty="0">
                <a:cs typeface="Fd406066-Identity-H" charset="0"/>
              </a:rPr>
              <a:t> </a:t>
            </a:r>
            <a:r>
              <a:rPr lang="el-GR" altLang="el-GR" sz="1400" b="1" dirty="0" err="1">
                <a:cs typeface="Fd406066-Identity-H" charset="0"/>
              </a:rPr>
              <a:t>force</a:t>
            </a:r>
            <a:r>
              <a:rPr lang="el-GR" altLang="el-GR" sz="1400" b="1" dirty="0">
                <a:cs typeface="Fd406066-Identity-H" charset="0"/>
              </a:rPr>
              <a:t>. </a:t>
            </a:r>
            <a:r>
              <a:rPr lang="el-GR" altLang="el-GR" sz="1400" b="1" dirty="0" err="1">
                <a:cs typeface="Fd406066-Identity-H" charset="0"/>
              </a:rPr>
              <a:t>Its</a:t>
            </a:r>
            <a:r>
              <a:rPr lang="el-GR" altLang="el-GR" sz="1400" b="1" dirty="0">
                <a:cs typeface="Fd406066-Identity-H" charset="0"/>
              </a:rPr>
              <a:t> </a:t>
            </a:r>
            <a:r>
              <a:rPr lang="el-GR" altLang="el-GR" sz="1400" b="1" dirty="0" err="1">
                <a:cs typeface="Fd406066-Identity-H" charset="0"/>
              </a:rPr>
              <a:t>surplus-value</a:t>
            </a:r>
            <a:r>
              <a:rPr lang="el-GR" altLang="el-GR" sz="1400" b="1" dirty="0">
                <a:cs typeface="Fd406066-Identity-H" charset="0"/>
              </a:rPr>
              <a:t> </a:t>
            </a:r>
            <a:r>
              <a:rPr lang="el-GR" altLang="el-GR" sz="1400" b="1" dirty="0" err="1">
                <a:cs typeface="Fd406066-Identity-H" charset="0"/>
              </a:rPr>
              <a:t>rises</a:t>
            </a:r>
            <a:r>
              <a:rPr lang="el-GR" altLang="el-GR" sz="1400" b="1" dirty="0">
                <a:cs typeface="Fd406066-Identity-H" charset="0"/>
              </a:rPr>
              <a:t>, </a:t>
            </a:r>
            <a:r>
              <a:rPr lang="el-GR" altLang="el-GR" sz="1400" b="1" dirty="0" err="1">
                <a:cs typeface="Fd406066-Identity-H" charset="0"/>
              </a:rPr>
              <a:t>but</a:t>
            </a:r>
            <a:r>
              <a:rPr lang="el-GR" altLang="el-GR" sz="1400" b="1" dirty="0">
                <a:cs typeface="Fd406066-Identity-H" charset="0"/>
              </a:rPr>
              <a:t> in </a:t>
            </a:r>
            <a:r>
              <a:rPr lang="el-GR" altLang="el-GR" sz="1400" b="1" dirty="0" err="1">
                <a:cs typeface="Fd406066-Identity-H" charset="0"/>
              </a:rPr>
              <a:t>an</a:t>
            </a:r>
            <a:r>
              <a:rPr lang="el-GR" altLang="el-GR" sz="1400" b="1" dirty="0">
                <a:cs typeface="Fd406066-Identity-H" charset="0"/>
              </a:rPr>
              <a:t> </a:t>
            </a:r>
            <a:r>
              <a:rPr lang="el-GR" altLang="el-GR" sz="1400" b="1" dirty="0" err="1">
                <a:cs typeface="Fd406066-Identity-H" charset="0"/>
              </a:rPr>
              <a:t>ever</a:t>
            </a:r>
            <a:r>
              <a:rPr lang="el-GR" altLang="el-GR" sz="1400" b="1" dirty="0">
                <a:cs typeface="Fd406066-Identity-H" charset="0"/>
              </a:rPr>
              <a:t> </a:t>
            </a:r>
            <a:r>
              <a:rPr lang="el-GR" altLang="el-GR" sz="1400" b="1" dirty="0" err="1">
                <a:cs typeface="Fd406066-Identity-H" charset="0"/>
              </a:rPr>
              <a:t>smaller</a:t>
            </a:r>
            <a:r>
              <a:rPr lang="el-GR" altLang="el-GR" sz="1400" b="1" dirty="0">
                <a:cs typeface="Fd406066-Identity-H" charset="0"/>
              </a:rPr>
              <a:t> </a:t>
            </a:r>
            <a:r>
              <a:rPr lang="el-GR" altLang="el-GR" sz="1400" b="1" dirty="0" err="1">
                <a:cs typeface="Fd406066-Identity-H" charset="0"/>
              </a:rPr>
              <a:t>relation</a:t>
            </a:r>
            <a:r>
              <a:rPr lang="el-GR" altLang="el-GR" sz="1400" b="1" dirty="0">
                <a:cs typeface="Fd406066-Identity-H" charset="0"/>
              </a:rPr>
              <a:t> </a:t>
            </a:r>
            <a:r>
              <a:rPr lang="el-GR" altLang="el-GR" sz="1400" b="1" dirty="0" err="1">
                <a:cs typeface="Fd406066-Identity-H" charset="0"/>
              </a:rPr>
              <a:t>to</a:t>
            </a:r>
            <a:r>
              <a:rPr lang="el-GR" altLang="el-GR" sz="1400" b="1" dirty="0">
                <a:cs typeface="Fd406066-Identity-H" charset="0"/>
              </a:rPr>
              <a:t> the </a:t>
            </a:r>
            <a:r>
              <a:rPr lang="el-GR" altLang="el-GR" sz="1400" b="1" dirty="0" err="1">
                <a:cs typeface="Fd406066-Identity-H" charset="0"/>
              </a:rPr>
              <a:t>development</a:t>
            </a:r>
            <a:r>
              <a:rPr lang="el-GR" altLang="el-GR" sz="1400" b="1" dirty="0">
                <a:cs typeface="Fd406066-Identity-H" charset="0"/>
              </a:rPr>
              <a:t> of the </a:t>
            </a:r>
            <a:r>
              <a:rPr lang="el-GR" altLang="el-GR" sz="1400" b="1" dirty="0" err="1">
                <a:cs typeface="Fd406066-Identity-H" charset="0"/>
              </a:rPr>
              <a:t>productive</a:t>
            </a:r>
            <a:r>
              <a:rPr lang="el-GR" altLang="el-GR" sz="1400" b="1" dirty="0">
                <a:cs typeface="Fd406066-Identity-H" charset="0"/>
              </a:rPr>
              <a:t> </a:t>
            </a:r>
            <a:r>
              <a:rPr lang="el-GR" altLang="el-GR" sz="1400" b="1" dirty="0" err="1">
                <a:cs typeface="Fd406066-Identity-H" charset="0"/>
              </a:rPr>
              <a:t>force</a:t>
            </a:r>
            <a:r>
              <a:rPr lang="el-GR" altLang="el-GR" sz="1400" b="1" dirty="0">
                <a:cs typeface="Fd406066-Identity-H" charset="0"/>
              </a:rPr>
              <a:t>. </a:t>
            </a:r>
            <a:r>
              <a:rPr lang="el-GR" altLang="el-GR" sz="1400" b="1" dirty="0" err="1">
                <a:cs typeface="Fd406066-Identity-H" charset="0"/>
              </a:rPr>
              <a:t>Thus</a:t>
            </a:r>
            <a:r>
              <a:rPr lang="el-GR" altLang="el-GR" sz="1400" b="1" dirty="0">
                <a:cs typeface="Fd406066-Identity-H" charset="0"/>
              </a:rPr>
              <a:t> the </a:t>
            </a:r>
            <a:r>
              <a:rPr lang="el-GR" altLang="el-GR" sz="1400" b="1" dirty="0" err="1">
                <a:cs typeface="Fd406066-Identity-H" charset="0"/>
              </a:rPr>
              <a:t>more</a:t>
            </a:r>
            <a:r>
              <a:rPr lang="el-GR" altLang="el-GR" sz="1400" b="1" dirty="0">
                <a:cs typeface="Fd406066-Identity-H" charset="0"/>
              </a:rPr>
              <a:t> </a:t>
            </a:r>
            <a:r>
              <a:rPr lang="el-GR" altLang="el-GR" sz="1400" b="1" dirty="0" err="1">
                <a:cs typeface="Fd406066-Identity-H" charset="0"/>
              </a:rPr>
              <a:t>developed</a:t>
            </a:r>
            <a:r>
              <a:rPr lang="el-GR" altLang="el-GR" sz="1400" b="1" dirty="0">
                <a:cs typeface="Fd406066-Identity-H" charset="0"/>
              </a:rPr>
              <a:t> </a:t>
            </a:r>
            <a:r>
              <a:rPr lang="el-GR" altLang="el-GR" sz="1400" b="1" dirty="0" err="1">
                <a:cs typeface="Fd406066-Identity-H" charset="0"/>
              </a:rPr>
              <a:t>capital</a:t>
            </a:r>
            <a:r>
              <a:rPr lang="el-GR" altLang="el-GR" sz="1400" b="1" dirty="0">
                <a:cs typeface="Fd406066-Identity-H" charset="0"/>
              </a:rPr>
              <a:t> </a:t>
            </a:r>
            <a:r>
              <a:rPr lang="el-GR" altLang="el-GR" sz="1400" b="1" dirty="0" err="1">
                <a:cs typeface="Fd406066-Identity-H" charset="0"/>
              </a:rPr>
              <a:t>already</a:t>
            </a:r>
            <a:r>
              <a:rPr lang="el-GR" altLang="el-GR" sz="1400" b="1" dirty="0">
                <a:cs typeface="Fd406066-Identity-H" charset="0"/>
              </a:rPr>
              <a:t> </a:t>
            </a:r>
            <a:r>
              <a:rPr lang="el-GR" altLang="el-GR" sz="1400" b="1" dirty="0" err="1">
                <a:cs typeface="Fd406066-Identity-H" charset="0"/>
              </a:rPr>
              <a:t>is</a:t>
            </a:r>
            <a:r>
              <a:rPr lang="el-GR" altLang="el-GR" sz="1400" b="1" dirty="0">
                <a:cs typeface="Fd406066-Identity-H" charset="0"/>
              </a:rPr>
              <a:t> . . . the </a:t>
            </a:r>
            <a:r>
              <a:rPr lang="el-GR" altLang="el-GR" sz="1400" b="1" dirty="0" err="1">
                <a:cs typeface="Fd406066-Identity-H" charset="0"/>
              </a:rPr>
              <a:t>more</a:t>
            </a:r>
            <a:r>
              <a:rPr lang="el-GR" altLang="el-GR" sz="1400" b="1" dirty="0">
                <a:cs typeface="Fd406066-Identity-H" charset="0"/>
              </a:rPr>
              <a:t> </a:t>
            </a:r>
            <a:r>
              <a:rPr lang="el-GR" altLang="el-GR" sz="1400" b="1" dirty="0" err="1">
                <a:cs typeface="Fd406066-Identity-H" charset="0"/>
              </a:rPr>
              <a:t>terribly</a:t>
            </a:r>
            <a:r>
              <a:rPr lang="el-GR" altLang="el-GR" sz="1400" b="1" dirty="0">
                <a:cs typeface="Fd406066-Identity-H" charset="0"/>
              </a:rPr>
              <a:t> </a:t>
            </a:r>
            <a:r>
              <a:rPr lang="el-GR" altLang="el-GR" sz="1400" b="1" dirty="0" err="1">
                <a:cs typeface="Fd406066-Identity-H" charset="0"/>
              </a:rPr>
              <a:t>must</a:t>
            </a:r>
            <a:r>
              <a:rPr lang="el-GR" altLang="el-GR" sz="1400" b="1" dirty="0">
                <a:cs typeface="Fd406066-Identity-H" charset="0"/>
              </a:rPr>
              <a:t> </a:t>
            </a:r>
            <a:r>
              <a:rPr lang="el-GR" altLang="el-GR" sz="1400" b="1" dirty="0" err="1">
                <a:cs typeface="Fd406066-Identity-H" charset="0"/>
              </a:rPr>
              <a:t>it</a:t>
            </a:r>
            <a:r>
              <a:rPr lang="el-GR" altLang="el-GR" sz="1400" b="1" dirty="0">
                <a:cs typeface="Fd406066-Identity-H" charset="0"/>
              </a:rPr>
              <a:t> </a:t>
            </a:r>
            <a:r>
              <a:rPr lang="el-GR" altLang="el-GR" sz="1400" b="1" dirty="0" err="1">
                <a:cs typeface="Fd406066-Identity-H" charset="0"/>
              </a:rPr>
              <a:t>develop</a:t>
            </a:r>
            <a:r>
              <a:rPr lang="el-GR" altLang="el-GR" sz="1400" b="1" dirty="0">
                <a:cs typeface="Fd406066-Identity-H" charset="0"/>
              </a:rPr>
              <a:t> the </a:t>
            </a:r>
            <a:r>
              <a:rPr lang="el-GR" altLang="el-GR" sz="1400" b="1" dirty="0" err="1">
                <a:cs typeface="Fd406066-Identity-H" charset="0"/>
              </a:rPr>
              <a:t>productive</a:t>
            </a:r>
            <a:r>
              <a:rPr lang="el-GR" altLang="el-GR" sz="1400" b="1" dirty="0">
                <a:cs typeface="Fd406066-Identity-H" charset="0"/>
              </a:rPr>
              <a:t> </a:t>
            </a:r>
            <a:r>
              <a:rPr lang="el-GR" altLang="el-GR" sz="1400" b="1" dirty="0" err="1">
                <a:cs typeface="Fd406066-Identity-H" charset="0"/>
              </a:rPr>
              <a:t>force</a:t>
            </a:r>
            <a:r>
              <a:rPr lang="el-GR" altLang="el-GR" sz="1400" b="1" dirty="0">
                <a:cs typeface="Fd406066-Identity-H" charset="0"/>
              </a:rPr>
              <a:t> in </a:t>
            </a:r>
            <a:r>
              <a:rPr lang="el-GR" altLang="el-GR" sz="1400" b="1" dirty="0" err="1">
                <a:cs typeface="Fd406066-Identity-H" charset="0"/>
              </a:rPr>
              <a:t>order</a:t>
            </a:r>
            <a:r>
              <a:rPr lang="el-GR" altLang="el-GR" sz="1400" b="1" dirty="0">
                <a:cs typeface="Fd406066-Identity-H" charset="0"/>
              </a:rPr>
              <a:t> </a:t>
            </a:r>
            <a:r>
              <a:rPr lang="el-GR" altLang="el-GR" sz="1400" b="1" dirty="0" err="1">
                <a:cs typeface="Fd406066-Identity-H" charset="0"/>
              </a:rPr>
              <a:t>to</a:t>
            </a:r>
            <a:r>
              <a:rPr lang="el-GR" altLang="el-GR" sz="1400" b="1" dirty="0">
                <a:cs typeface="Fd406066-Identity-H" charset="0"/>
              </a:rPr>
              <a:t> </a:t>
            </a:r>
            <a:r>
              <a:rPr lang="el-GR" altLang="el-GR" sz="1400" b="1" dirty="0" err="1">
                <a:cs typeface="Fd406066-Identity-H" charset="0"/>
              </a:rPr>
              <a:t>valorise</a:t>
            </a:r>
            <a:r>
              <a:rPr lang="el-GR" altLang="el-GR" sz="1400" b="1" dirty="0">
                <a:cs typeface="Fd406066-Identity-H" charset="0"/>
              </a:rPr>
              <a:t> </a:t>
            </a:r>
            <a:r>
              <a:rPr lang="el-GR" altLang="el-GR" sz="1400" b="1" dirty="0" err="1">
                <a:cs typeface="Fd406066-Identity-H" charset="0"/>
              </a:rPr>
              <a:t>itself</a:t>
            </a:r>
            <a:r>
              <a:rPr lang="el-GR" altLang="el-GR" sz="1400" b="1" dirty="0">
                <a:cs typeface="Fd406066-Identity-H" charset="0"/>
              </a:rPr>
              <a:t>, </a:t>
            </a:r>
            <a:r>
              <a:rPr lang="el-GR" altLang="el-GR" sz="1400" b="1" dirty="0" err="1">
                <a:cs typeface="Fd406066-Identity-H" charset="0"/>
              </a:rPr>
              <a:t>i.e</a:t>
            </a:r>
            <a:r>
              <a:rPr lang="el-GR" altLang="el-GR" sz="1400" b="1" dirty="0">
                <a:cs typeface="Fd406066-Identity-H" charset="0"/>
              </a:rPr>
              <a:t>. </a:t>
            </a:r>
            <a:r>
              <a:rPr lang="el-GR" altLang="el-GR" sz="1400" b="1" dirty="0" err="1">
                <a:cs typeface="Fd406066-Identity-H" charset="0"/>
              </a:rPr>
              <a:t>to</a:t>
            </a:r>
            <a:r>
              <a:rPr lang="el-GR" altLang="el-GR" sz="1400" b="1" dirty="0">
                <a:cs typeface="Fd406066-Identity-H" charset="0"/>
              </a:rPr>
              <a:t> </a:t>
            </a:r>
            <a:r>
              <a:rPr lang="el-GR" altLang="el-GR" sz="1400" b="1" dirty="0" err="1">
                <a:cs typeface="Fd406066-Identity-H" charset="0"/>
              </a:rPr>
              <a:t>add</a:t>
            </a:r>
            <a:r>
              <a:rPr lang="el-GR" altLang="el-GR" sz="1400" b="1" dirty="0">
                <a:cs typeface="Fd406066-Identity-H" charset="0"/>
              </a:rPr>
              <a:t> </a:t>
            </a:r>
            <a:r>
              <a:rPr lang="el-GR" altLang="el-GR" sz="1400" b="1" dirty="0" err="1">
                <a:cs typeface="Fd406066-Identity-H" charset="0"/>
              </a:rPr>
              <a:t>surplus-value</a:t>
            </a:r>
            <a:r>
              <a:rPr lang="el-GR" altLang="el-GR" sz="1400" b="1" dirty="0">
                <a:cs typeface="Fd406066-Identity-H" charset="0"/>
              </a:rPr>
              <a:t> </a:t>
            </a:r>
            <a:r>
              <a:rPr lang="el-GR" altLang="el-GR" sz="1400" b="1" dirty="0" err="1">
                <a:cs typeface="Fd406066-Identity-H" charset="0"/>
              </a:rPr>
              <a:t>to</a:t>
            </a:r>
            <a:r>
              <a:rPr lang="el-GR" altLang="el-GR" sz="1400" b="1" dirty="0">
                <a:cs typeface="Fd406066-Identity-H" charset="0"/>
              </a:rPr>
              <a:t> </a:t>
            </a:r>
            <a:r>
              <a:rPr lang="el-GR" altLang="el-GR" sz="1400" b="1" dirty="0" err="1">
                <a:cs typeface="Fd406066-Identity-H" charset="0"/>
              </a:rPr>
              <a:t>itself</a:t>
            </a:r>
            <a:r>
              <a:rPr lang="el-GR" altLang="el-GR" sz="1400" b="1" dirty="0">
                <a:cs typeface="Fd406066-Identity-H" charset="0"/>
              </a:rPr>
              <a:t>, </a:t>
            </a:r>
            <a:r>
              <a:rPr lang="el-GR" altLang="el-GR" sz="1400" b="1" dirty="0" err="1">
                <a:cs typeface="Fd406066-Identity-H" charset="0"/>
              </a:rPr>
              <a:t>even</a:t>
            </a:r>
            <a:r>
              <a:rPr lang="el-GR" altLang="el-GR" sz="1400" b="1" dirty="0">
                <a:cs typeface="Fd406066-Identity-H" charset="0"/>
              </a:rPr>
              <a:t> </a:t>
            </a:r>
            <a:r>
              <a:rPr lang="el-GR" altLang="el-GR" sz="1400" b="1" dirty="0" err="1">
                <a:cs typeface="Fd406066-Identity-H" charset="0"/>
              </a:rPr>
              <a:t>to</a:t>
            </a:r>
            <a:r>
              <a:rPr lang="el-GR" altLang="el-GR" sz="1400" b="1" dirty="0">
                <a:cs typeface="Fd406066-Identity-H" charset="0"/>
              </a:rPr>
              <a:t> a </a:t>
            </a:r>
            <a:r>
              <a:rPr lang="el-GR" altLang="el-GR" sz="1400" b="1" dirty="0" err="1">
                <a:cs typeface="Fd406066-Identity-H" charset="0"/>
              </a:rPr>
              <a:t>slightdegree</a:t>
            </a:r>
            <a:r>
              <a:rPr lang="el-GR" altLang="el-GR" sz="1400" b="1" dirty="0">
                <a:cs typeface="Fd406066-Identity-H" charset="0"/>
              </a:rPr>
              <a:t> - </a:t>
            </a:r>
            <a:r>
              <a:rPr lang="el-GR" altLang="el-GR" sz="1400" b="1" dirty="0" err="1">
                <a:cs typeface="Fd406066-Identity-H" charset="0"/>
              </a:rPr>
              <a:t>because</a:t>
            </a:r>
            <a:r>
              <a:rPr lang="el-GR" altLang="el-GR" sz="1400" b="1" dirty="0">
                <a:cs typeface="Fd406066-Identity-H" charset="0"/>
              </a:rPr>
              <a:t> </a:t>
            </a:r>
            <a:r>
              <a:rPr lang="el-GR" altLang="el-GR" sz="1400" b="1" dirty="0" err="1">
                <a:cs typeface="Fd406066-Identity-H" charset="0"/>
              </a:rPr>
              <a:t>its</a:t>
            </a:r>
            <a:r>
              <a:rPr lang="el-GR" altLang="el-GR" sz="1400" b="1" dirty="0">
                <a:cs typeface="Fd406066-Identity-H" charset="0"/>
              </a:rPr>
              <a:t> </a:t>
            </a:r>
            <a:r>
              <a:rPr lang="el-GR" altLang="el-GR" sz="1400" b="1" dirty="0" err="1">
                <a:cs typeface="Fd406066-Identity-H" charset="0"/>
              </a:rPr>
              <a:t>barrier</a:t>
            </a:r>
            <a:r>
              <a:rPr lang="el-GR" altLang="el-GR" sz="1400" b="1" dirty="0">
                <a:cs typeface="Fd406066-Identity-H" charset="0"/>
              </a:rPr>
              <a:t> </a:t>
            </a:r>
            <a:r>
              <a:rPr lang="el-GR" altLang="el-GR" sz="1400" b="1" dirty="0" err="1">
                <a:cs typeface="Fd406066-Identity-H" charset="0"/>
              </a:rPr>
              <a:t>always</a:t>
            </a:r>
            <a:r>
              <a:rPr lang="el-GR" altLang="el-GR" sz="1400" b="1" dirty="0">
                <a:cs typeface="Fd406066-Identity-H" charset="0"/>
              </a:rPr>
              <a:t> </a:t>
            </a:r>
            <a:r>
              <a:rPr lang="el-GR" altLang="el-GR" sz="1400" b="1" dirty="0" err="1">
                <a:cs typeface="Fd406066-Identity-H" charset="0"/>
              </a:rPr>
              <a:t>remains</a:t>
            </a:r>
            <a:r>
              <a:rPr lang="el-GR" altLang="el-GR" sz="1400" b="1" dirty="0">
                <a:cs typeface="Fd406066-Identity-H" charset="0"/>
              </a:rPr>
              <a:t> the </a:t>
            </a:r>
            <a:r>
              <a:rPr lang="el-GR" altLang="el-GR" sz="1400" b="1" dirty="0" err="1">
                <a:cs typeface="Fd406066-Identity-H" charset="0"/>
              </a:rPr>
              <a:t>relation</a:t>
            </a:r>
            <a:r>
              <a:rPr lang="el-GR" altLang="el-GR" sz="1400" b="1" dirty="0">
                <a:cs typeface="Fd406066-Identity-H" charset="0"/>
              </a:rPr>
              <a:t> </a:t>
            </a:r>
            <a:r>
              <a:rPr lang="el-GR" altLang="el-GR" sz="1400" b="1" dirty="0" err="1">
                <a:cs typeface="Fd406066-Identity-H" charset="0"/>
              </a:rPr>
              <a:t>between</a:t>
            </a:r>
            <a:r>
              <a:rPr lang="el-GR" altLang="el-GR" sz="1400" b="1" dirty="0">
                <a:cs typeface="Fd406066-Identity-H" charset="0"/>
              </a:rPr>
              <a:t> the </a:t>
            </a:r>
            <a:r>
              <a:rPr lang="el-GR" altLang="el-GR" sz="1400" b="1" dirty="0" err="1">
                <a:cs typeface="Fd406066-Identity-H" charset="0"/>
              </a:rPr>
              <a:t>fractional</a:t>
            </a:r>
            <a:r>
              <a:rPr lang="el-GR" altLang="el-GR" sz="1400" b="1" dirty="0">
                <a:cs typeface="Fd406066-Identity-H" charset="0"/>
              </a:rPr>
              <a:t> </a:t>
            </a:r>
            <a:r>
              <a:rPr lang="el-GR" altLang="el-GR" sz="1400" b="1" dirty="0" err="1">
                <a:cs typeface="Fd406066-Identity-H" charset="0"/>
              </a:rPr>
              <a:t>part</a:t>
            </a:r>
            <a:r>
              <a:rPr lang="el-GR" altLang="el-GR" sz="1400" b="1" dirty="0">
                <a:cs typeface="Fd406066-Identity-H" charset="0"/>
              </a:rPr>
              <a:t> of the </a:t>
            </a:r>
            <a:r>
              <a:rPr lang="el-GR" altLang="el-GR" sz="1400" b="1" dirty="0" err="1">
                <a:cs typeface="Fd406066-Identity-H" charset="0"/>
              </a:rPr>
              <a:t>day</a:t>
            </a:r>
            <a:r>
              <a:rPr lang="el-GR" altLang="el-GR" sz="1400" b="1" dirty="0">
                <a:cs typeface="Fd406066-Identity-H" charset="0"/>
              </a:rPr>
              <a:t> </a:t>
            </a:r>
            <a:r>
              <a:rPr lang="el-GR" altLang="el-GR" sz="1400" b="1" dirty="0" err="1">
                <a:cs typeface="Fd406066-Identity-H" charset="0"/>
              </a:rPr>
              <a:t>which</a:t>
            </a:r>
            <a:r>
              <a:rPr lang="el-GR" altLang="el-GR" sz="1400" b="1" dirty="0">
                <a:cs typeface="Fd406066-Identity-H" charset="0"/>
              </a:rPr>
              <a:t> </a:t>
            </a:r>
            <a:r>
              <a:rPr lang="el-GR" altLang="el-GR" sz="1400" b="1" dirty="0" err="1">
                <a:cs typeface="Fd406066-Identity-H" charset="0"/>
              </a:rPr>
              <a:t>expresses</a:t>
            </a:r>
            <a:r>
              <a:rPr lang="el-GR" altLang="el-GR" sz="1400" b="1" dirty="0">
                <a:cs typeface="Fd406066-Identity-H" charset="0"/>
              </a:rPr>
              <a:t> </a:t>
            </a:r>
            <a:r>
              <a:rPr lang="el-GR" altLang="el-GR" sz="1400" b="1" dirty="0" err="1">
                <a:cs typeface="Fd977150-Identity-H" charset="0"/>
              </a:rPr>
              <a:t>necessary</a:t>
            </a:r>
            <a:r>
              <a:rPr lang="el-GR" altLang="el-GR" sz="1400" b="1" dirty="0">
                <a:cs typeface="Fd977150-Identity-H" charset="0"/>
              </a:rPr>
              <a:t> </a:t>
            </a:r>
            <a:r>
              <a:rPr lang="el-GR" altLang="el-GR" sz="1400" b="1" dirty="0" err="1">
                <a:cs typeface="Fd977150-Identity-H" charset="0"/>
              </a:rPr>
              <a:t>labour</a:t>
            </a:r>
            <a:r>
              <a:rPr lang="el-GR" altLang="el-GR" sz="1400" b="1" dirty="0">
                <a:cs typeface="Fd977150-Identity-H" charset="0"/>
              </a:rPr>
              <a:t>, </a:t>
            </a:r>
            <a:r>
              <a:rPr lang="el-GR" altLang="el-GR" sz="1400" b="1" dirty="0">
                <a:cs typeface="Fd406066-Identity-H" charset="0"/>
              </a:rPr>
              <a:t>and the </a:t>
            </a:r>
            <a:r>
              <a:rPr lang="el-GR" altLang="el-GR" sz="1400" b="1" dirty="0" err="1">
                <a:cs typeface="Fd406066-Identity-H" charset="0"/>
              </a:rPr>
              <a:t>entire</a:t>
            </a:r>
            <a:r>
              <a:rPr lang="el-GR" altLang="el-GR" sz="1400" b="1" dirty="0">
                <a:cs typeface="Fd406066-Identity-H" charset="0"/>
              </a:rPr>
              <a:t> </a:t>
            </a:r>
            <a:r>
              <a:rPr lang="el-GR" altLang="el-GR" sz="1400" b="1" dirty="0" err="1">
                <a:cs typeface="Fd406066-Identity-H" charset="0"/>
              </a:rPr>
              <a:t>working</a:t>
            </a:r>
            <a:r>
              <a:rPr lang="el-GR" altLang="el-GR" sz="1400" b="1" dirty="0">
                <a:cs typeface="Fd406066-Identity-H" charset="0"/>
              </a:rPr>
              <a:t> </a:t>
            </a:r>
            <a:r>
              <a:rPr lang="el-GR" altLang="el-GR" sz="1400" b="1" dirty="0" err="1">
                <a:cs typeface="Fd406066-Identity-H" charset="0"/>
              </a:rPr>
              <a:t>day</a:t>
            </a:r>
            <a:r>
              <a:rPr lang="el-GR" altLang="el-GR" sz="1400" b="1" dirty="0">
                <a:cs typeface="Fd406066-Identity-H" charset="0"/>
              </a:rPr>
              <a:t>. </a:t>
            </a:r>
            <a:r>
              <a:rPr lang="el-GR" altLang="el-GR" sz="1400" b="1" dirty="0" err="1">
                <a:cs typeface="Fd406066-Identity-H" charset="0"/>
              </a:rPr>
              <a:t>It</a:t>
            </a:r>
            <a:r>
              <a:rPr lang="el-GR" altLang="el-GR" sz="1400" b="1" dirty="0">
                <a:cs typeface="Fd406066-Identity-H" charset="0"/>
              </a:rPr>
              <a:t> </a:t>
            </a:r>
            <a:r>
              <a:rPr lang="el-GR" altLang="el-GR" sz="1400" b="1" dirty="0" err="1">
                <a:cs typeface="Fd406066-Identity-H" charset="0"/>
              </a:rPr>
              <a:t>can</a:t>
            </a:r>
            <a:r>
              <a:rPr lang="el-GR" altLang="el-GR" sz="1400" b="1" dirty="0">
                <a:cs typeface="Fd406066-Identity-H" charset="0"/>
              </a:rPr>
              <a:t> </a:t>
            </a:r>
            <a:r>
              <a:rPr lang="el-GR" altLang="el-GR" sz="1400" b="1" dirty="0" err="1">
                <a:cs typeface="Fd406066-Identity-H" charset="0"/>
              </a:rPr>
              <a:t>move</a:t>
            </a:r>
            <a:r>
              <a:rPr lang="el-GR" altLang="el-GR" sz="1400" b="1" dirty="0">
                <a:cs typeface="Fd406066-Identity-H" charset="0"/>
              </a:rPr>
              <a:t> </a:t>
            </a:r>
            <a:r>
              <a:rPr lang="el-GR" altLang="el-GR" sz="1400" b="1" dirty="0" err="1">
                <a:cs typeface="Fd406066-Identity-H" charset="0"/>
              </a:rPr>
              <a:t>only</a:t>
            </a:r>
            <a:r>
              <a:rPr lang="el-GR" altLang="el-GR" sz="1400" b="1" dirty="0">
                <a:cs typeface="Fd406066-Identity-H" charset="0"/>
              </a:rPr>
              <a:t> </a:t>
            </a:r>
            <a:r>
              <a:rPr lang="el-GR" altLang="el-GR" sz="1400" b="1" dirty="0" err="1">
                <a:cs typeface="Fd406066-Identity-H" charset="0"/>
              </a:rPr>
              <a:t>within</a:t>
            </a:r>
            <a:r>
              <a:rPr lang="el-GR" altLang="el-GR" sz="1400" b="1" dirty="0">
                <a:cs typeface="Fd406066-Identity-H" charset="0"/>
              </a:rPr>
              <a:t> </a:t>
            </a:r>
            <a:r>
              <a:rPr lang="el-GR" altLang="el-GR" sz="1400" b="1" dirty="0" err="1">
                <a:cs typeface="Fd406066-Identity-H" charset="0"/>
              </a:rPr>
              <a:t>these</a:t>
            </a:r>
            <a:r>
              <a:rPr lang="el-GR" altLang="el-GR" sz="1400" b="1" dirty="0">
                <a:cs typeface="Fd406066-Identity-H" charset="0"/>
              </a:rPr>
              <a:t> </a:t>
            </a:r>
            <a:r>
              <a:rPr lang="el-GR" altLang="el-GR" sz="1400" b="1" dirty="0" err="1">
                <a:cs typeface="Fd406066-Identity-H" charset="0"/>
              </a:rPr>
              <a:t>boundaries</a:t>
            </a:r>
            <a:r>
              <a:rPr lang="el-GR" altLang="el-GR" sz="1400" b="1" dirty="0">
                <a:cs typeface="Fd406066-Identity-H" charset="0"/>
              </a:rPr>
              <a:t>.'. </a:t>
            </a:r>
            <a:r>
              <a:rPr lang="el-GR" altLang="el-GR" sz="1400" b="1" dirty="0" err="1">
                <a:cs typeface="Fd406066-Identity-H" charset="0"/>
              </a:rPr>
              <a:t>We</a:t>
            </a:r>
            <a:r>
              <a:rPr lang="el-GR" altLang="el-GR" sz="1400" b="1" dirty="0">
                <a:cs typeface="Fd406066-Identity-H" charset="0"/>
              </a:rPr>
              <a:t> </a:t>
            </a:r>
            <a:r>
              <a:rPr lang="el-GR" altLang="el-GR" sz="1400" b="1" dirty="0" err="1">
                <a:cs typeface="Fd406066-Identity-H" charset="0"/>
              </a:rPr>
              <a:t>should</a:t>
            </a:r>
            <a:r>
              <a:rPr lang="el-GR" altLang="el-GR" sz="1400" b="1" dirty="0">
                <a:cs typeface="Fd406066-Identity-H" charset="0"/>
              </a:rPr>
              <a:t> </a:t>
            </a:r>
            <a:r>
              <a:rPr lang="el-GR" altLang="el-GR" sz="1400" b="1" dirty="0" err="1">
                <a:cs typeface="Fd406066-Identity-H" charset="0"/>
              </a:rPr>
              <a:t>not</a:t>
            </a:r>
            <a:r>
              <a:rPr lang="el-GR" altLang="el-GR" sz="1400" b="1" dirty="0">
                <a:cs typeface="Fd406066-Identity-H" charset="0"/>
              </a:rPr>
              <a:t> </a:t>
            </a:r>
            <a:r>
              <a:rPr lang="el-GR" altLang="el-GR" sz="1400" b="1" dirty="0" err="1">
                <a:cs typeface="Fd406066-Identity-H" charset="0"/>
              </a:rPr>
              <a:t>forget</a:t>
            </a:r>
            <a:r>
              <a:rPr lang="el-GR" altLang="el-GR" sz="1400" b="1" dirty="0">
                <a:cs typeface="Fd406066-Identity-H" charset="0"/>
              </a:rPr>
              <a:t> </a:t>
            </a:r>
            <a:r>
              <a:rPr lang="el-GR" altLang="el-GR" sz="1400" b="1" dirty="0" err="1">
                <a:cs typeface="Fd406066-Identity-H" charset="0"/>
              </a:rPr>
              <a:t>that</a:t>
            </a:r>
            <a:r>
              <a:rPr lang="el-GR" altLang="el-GR" sz="1400" b="1" dirty="0">
                <a:cs typeface="Fd406066-Identity-H" charset="0"/>
              </a:rPr>
              <a:t> the </a:t>
            </a:r>
            <a:r>
              <a:rPr lang="el-GR" altLang="el-GR" sz="1400" b="1" dirty="0" err="1">
                <a:cs typeface="Fd406066-Identity-H" charset="0"/>
              </a:rPr>
              <a:t>increase</a:t>
            </a:r>
            <a:r>
              <a:rPr lang="el-GR" altLang="el-GR" sz="1400" b="1" dirty="0">
                <a:cs typeface="Fd406066-Identity-H" charset="0"/>
              </a:rPr>
              <a:t> in </a:t>
            </a:r>
            <a:r>
              <a:rPr lang="el-GR" altLang="el-GR" sz="1400" b="1" dirty="0" err="1">
                <a:cs typeface="Fd406066-Identity-H" charset="0"/>
              </a:rPr>
              <a:t>productivity</a:t>
            </a:r>
            <a:r>
              <a:rPr lang="el-GR" altLang="el-GR" sz="1400" b="1" dirty="0">
                <a:cs typeface="Fd406066-Identity-H" charset="0"/>
              </a:rPr>
              <a:t> </a:t>
            </a:r>
            <a:r>
              <a:rPr lang="el-GR" altLang="el-GR" sz="1400" b="1" dirty="0" err="1">
                <a:cs typeface="Fd406066-Identity-H" charset="0"/>
              </a:rPr>
              <a:t>is</a:t>
            </a:r>
            <a:r>
              <a:rPr lang="el-GR" altLang="el-GR" sz="1400" b="1" dirty="0">
                <a:cs typeface="Fd406066-Identity-H" charset="0"/>
              </a:rPr>
              <a:t> </a:t>
            </a:r>
            <a:r>
              <a:rPr lang="el-GR" altLang="el-GR" sz="1400" b="1" dirty="0" err="1">
                <a:cs typeface="Fd406066-Identity-H" charset="0"/>
              </a:rPr>
              <a:t>not</a:t>
            </a:r>
            <a:r>
              <a:rPr lang="el-GR" altLang="el-GR" sz="1400" b="1" dirty="0">
                <a:cs typeface="Fd406066-Identity-H" charset="0"/>
              </a:rPr>
              <a:t> </a:t>
            </a:r>
            <a:r>
              <a:rPr lang="el-GR" altLang="el-GR" sz="1400" b="1" dirty="0" err="1">
                <a:cs typeface="Fd406066-Identity-H" charset="0"/>
              </a:rPr>
              <a:t>simply</a:t>
            </a:r>
            <a:r>
              <a:rPr lang="el-GR" altLang="el-GR" sz="1400" b="1" dirty="0">
                <a:cs typeface="Fd406066-Identity-H" charset="0"/>
              </a:rPr>
              <a:t> </a:t>
            </a:r>
            <a:r>
              <a:rPr lang="el-GR" altLang="el-GR" sz="1400" b="1" dirty="0" err="1">
                <a:cs typeface="Fd406066-Identity-H" charset="0"/>
              </a:rPr>
              <a:t>expressed</a:t>
            </a:r>
            <a:r>
              <a:rPr lang="el-GR" altLang="el-GR" sz="1400" b="1" dirty="0">
                <a:cs typeface="Fd406066-Identity-H" charset="0"/>
              </a:rPr>
              <a:t> in the </a:t>
            </a:r>
            <a:r>
              <a:rPr lang="el-GR" altLang="el-GR" sz="1400" b="1" dirty="0" err="1">
                <a:cs typeface="Fd406066-Identity-H" charset="0"/>
              </a:rPr>
              <a:t>decline</a:t>
            </a:r>
            <a:r>
              <a:rPr lang="el-GR" altLang="el-GR" sz="1400" b="1" dirty="0">
                <a:cs typeface="Fd406066-Identity-H" charset="0"/>
              </a:rPr>
              <a:t> of </a:t>
            </a:r>
            <a:r>
              <a:rPr lang="el-GR" altLang="el-GR" sz="1400" b="1" dirty="0" err="1">
                <a:cs typeface="Fd406066-Identity-H" charset="0"/>
              </a:rPr>
              <a:t>variable</a:t>
            </a:r>
            <a:r>
              <a:rPr lang="el-GR" altLang="el-GR" sz="1400" b="1" dirty="0">
                <a:cs typeface="Fd406066-Identity-H" charset="0"/>
              </a:rPr>
              <a:t> </a:t>
            </a:r>
            <a:r>
              <a:rPr lang="el-GR" altLang="el-GR" sz="1400" b="1" dirty="0" err="1">
                <a:cs typeface="Fd406066-Identity-H" charset="0"/>
              </a:rPr>
              <a:t>capital</a:t>
            </a:r>
            <a:r>
              <a:rPr lang="el-GR" altLang="el-GR" sz="1400" b="1" dirty="0">
                <a:cs typeface="Fd406066-Identity-H" charset="0"/>
              </a:rPr>
              <a:t> (the </a:t>
            </a:r>
            <a:r>
              <a:rPr lang="el-GR" altLang="el-GR" sz="1400" b="1" dirty="0" err="1">
                <a:cs typeface="Fd406066-Identity-H" charset="0"/>
              </a:rPr>
              <a:t>paid</a:t>
            </a:r>
            <a:r>
              <a:rPr lang="el-GR" altLang="el-GR" sz="1400" b="1" dirty="0">
                <a:cs typeface="Fd406066-Identity-H" charset="0"/>
              </a:rPr>
              <a:t> </a:t>
            </a:r>
            <a:r>
              <a:rPr lang="el-GR" altLang="el-GR" sz="1400" b="1" dirty="0" err="1">
                <a:cs typeface="Fd406066-Identity-H" charset="0"/>
              </a:rPr>
              <a:t>part</a:t>
            </a:r>
            <a:r>
              <a:rPr lang="el-GR" altLang="el-GR" sz="1400" b="1" dirty="0">
                <a:cs typeface="Fd406066-Identity-H" charset="0"/>
              </a:rPr>
              <a:t> of the </a:t>
            </a:r>
            <a:r>
              <a:rPr lang="el-GR" altLang="el-GR" sz="1400" b="1" dirty="0" err="1">
                <a:cs typeface="Fd406066-Identity-H" charset="0"/>
              </a:rPr>
              <a:t>workingday</a:t>
            </a:r>
            <a:r>
              <a:rPr lang="el-GR" altLang="el-GR" sz="1400" b="1" dirty="0">
                <a:cs typeface="Fd406066-Identity-H" charset="0"/>
              </a:rPr>
              <a:t>) </a:t>
            </a:r>
            <a:r>
              <a:rPr lang="el-GR" altLang="el-GR" sz="1400" b="1" dirty="0" err="1">
                <a:cs typeface="Fd406066-Identity-H" charset="0"/>
              </a:rPr>
              <a:t>relative</a:t>
            </a:r>
            <a:r>
              <a:rPr lang="el-GR" altLang="el-GR" sz="1400" b="1" dirty="0">
                <a:cs typeface="Fd406066-Identity-H" charset="0"/>
              </a:rPr>
              <a:t> </a:t>
            </a:r>
            <a:r>
              <a:rPr lang="el-GR" altLang="el-GR" sz="1400" b="1" dirty="0" err="1">
                <a:cs typeface="Fd406066-Identity-H" charset="0"/>
              </a:rPr>
              <a:t>to</a:t>
            </a:r>
            <a:r>
              <a:rPr lang="el-GR" altLang="el-GR" sz="1400" b="1" dirty="0">
                <a:cs typeface="Fd406066-Identity-H" charset="0"/>
              </a:rPr>
              <a:t> </a:t>
            </a:r>
            <a:r>
              <a:rPr lang="el-GR" altLang="el-GR" sz="1400" b="1" dirty="0" err="1">
                <a:cs typeface="Fd406066-Identity-H" charset="0"/>
              </a:rPr>
              <a:t>constant</a:t>
            </a:r>
            <a:r>
              <a:rPr lang="el-GR" altLang="el-GR" sz="1400" b="1" dirty="0">
                <a:cs typeface="Fd406066-Identity-H" charset="0"/>
              </a:rPr>
              <a:t>, </a:t>
            </a:r>
            <a:r>
              <a:rPr lang="el-GR" altLang="el-GR" sz="1400" b="1" dirty="0" err="1">
                <a:cs typeface="Fd406066-Identity-H" charset="0"/>
              </a:rPr>
              <a:t>but</a:t>
            </a:r>
            <a:r>
              <a:rPr lang="el-GR" altLang="el-GR" sz="1400" b="1" dirty="0">
                <a:cs typeface="Fd406066-Identity-H" charset="0"/>
              </a:rPr>
              <a:t> </a:t>
            </a:r>
            <a:r>
              <a:rPr lang="el-GR" altLang="el-GR" sz="1400" b="1" dirty="0" err="1">
                <a:cs typeface="Fd406066-Identity-H" charset="0"/>
              </a:rPr>
              <a:t>also</a:t>
            </a:r>
            <a:r>
              <a:rPr lang="el-GR" altLang="el-GR" sz="1400" b="1" dirty="0">
                <a:cs typeface="Fd406066-Identity-H" charset="0"/>
              </a:rPr>
              <a:t> in the '</a:t>
            </a:r>
            <a:r>
              <a:rPr lang="el-GR" altLang="el-GR" sz="1400" b="1" dirty="0" err="1">
                <a:cs typeface="Fd406066-Identity-H" charset="0"/>
              </a:rPr>
              <a:t>decline</a:t>
            </a:r>
            <a:r>
              <a:rPr lang="el-GR" altLang="el-GR" sz="1400" b="1" dirty="0">
                <a:cs typeface="Fd406066-Identity-H" charset="0"/>
              </a:rPr>
              <a:t> of the </a:t>
            </a:r>
            <a:r>
              <a:rPr lang="el-GR" altLang="el-GR" sz="1400" b="1" dirty="0" err="1">
                <a:cs typeface="Fd406066-Identity-H" charset="0"/>
              </a:rPr>
              <a:t>entire</a:t>
            </a:r>
            <a:r>
              <a:rPr lang="el-GR" altLang="el-GR" sz="1400" b="1" dirty="0">
                <a:cs typeface="Fd406066-Identity-H" charset="0"/>
              </a:rPr>
              <a:t> </a:t>
            </a:r>
            <a:r>
              <a:rPr lang="el-GR" altLang="el-GR" sz="1400" b="1" dirty="0" err="1">
                <a:cs typeface="Fd406066-Identity-H" charset="0"/>
              </a:rPr>
              <a:t>living</a:t>
            </a:r>
            <a:r>
              <a:rPr lang="el-GR" altLang="el-GR" sz="1400" b="1" dirty="0">
                <a:cs typeface="Fd406066-Identity-H" charset="0"/>
              </a:rPr>
              <a:t> </a:t>
            </a:r>
            <a:r>
              <a:rPr lang="el-GR" altLang="el-GR" sz="1400" b="1" dirty="0" err="1">
                <a:cs typeface="Fd406066-Identity-H" charset="0"/>
              </a:rPr>
              <a:t>labour</a:t>
            </a:r>
            <a:r>
              <a:rPr lang="el-GR" altLang="el-GR" sz="1400" b="1" dirty="0">
                <a:cs typeface="Fd406066-Identity-H" charset="0"/>
              </a:rPr>
              <a:t> </a:t>
            </a:r>
            <a:r>
              <a:rPr lang="el-GR" altLang="el-GR" sz="1400" b="1" dirty="0" err="1">
                <a:cs typeface="Fd406066-Identity-H" charset="0"/>
              </a:rPr>
              <a:t>applied</a:t>
            </a:r>
            <a:r>
              <a:rPr lang="el-GR" altLang="el-GR" sz="1400" b="1" dirty="0">
                <a:cs typeface="Fd406066-Identity-H" charset="0"/>
              </a:rPr>
              <a:t> </a:t>
            </a:r>
            <a:r>
              <a:rPr lang="el-GR" altLang="el-GR" sz="1400" b="1" dirty="0" err="1">
                <a:cs typeface="Fd406066-Identity-H" charset="0"/>
              </a:rPr>
              <a:t>to</a:t>
            </a:r>
            <a:r>
              <a:rPr lang="el-GR" altLang="el-GR" sz="1400" b="1" dirty="0">
                <a:cs typeface="Fd406066-Identity-H" charset="0"/>
              </a:rPr>
              <a:t> the </a:t>
            </a:r>
            <a:r>
              <a:rPr lang="el-GR" altLang="el-GR" sz="1400" b="1" dirty="0" err="1">
                <a:cs typeface="Fd406066-Identity-H" charset="0"/>
              </a:rPr>
              <a:t>means</a:t>
            </a:r>
            <a:r>
              <a:rPr lang="el-GR" altLang="el-GR" sz="1400" b="1" dirty="0">
                <a:cs typeface="Fd406066-Identity-H" charset="0"/>
              </a:rPr>
              <a:t> of </a:t>
            </a:r>
            <a:r>
              <a:rPr lang="el-GR" altLang="el-GR" sz="1400" b="1" dirty="0" err="1">
                <a:cs typeface="Fd406066-Identity-H" charset="0"/>
              </a:rPr>
              <a:t>production</a:t>
            </a:r>
            <a:r>
              <a:rPr lang="el-GR" altLang="el-GR" sz="1400" b="1" dirty="0">
                <a:cs typeface="Fd406066-Identity-H" charset="0"/>
              </a:rPr>
              <a:t> . . . in </a:t>
            </a:r>
            <a:r>
              <a:rPr lang="el-GR" altLang="el-GR" sz="1400" b="1" dirty="0" err="1">
                <a:cs typeface="Fd406066-Identity-H" charset="0"/>
              </a:rPr>
              <a:t>relation</a:t>
            </a:r>
            <a:r>
              <a:rPr lang="el-GR" altLang="el-GR" sz="1400" b="1" dirty="0">
                <a:cs typeface="Fd406066-Identity-H" charset="0"/>
              </a:rPr>
              <a:t> </a:t>
            </a:r>
            <a:r>
              <a:rPr lang="el-GR" altLang="el-GR" sz="1400" b="1" dirty="0" err="1">
                <a:cs typeface="Fd406066-Identity-H" charset="0"/>
              </a:rPr>
              <a:t>to</a:t>
            </a:r>
            <a:r>
              <a:rPr lang="el-GR" altLang="el-GR" sz="1400" b="1" dirty="0">
                <a:cs typeface="Fd406066-Identity-H" charset="0"/>
              </a:rPr>
              <a:t> the </a:t>
            </a:r>
            <a:r>
              <a:rPr lang="el-GR" altLang="el-GR" sz="1400" b="1" dirty="0" err="1">
                <a:cs typeface="Fd406066-Identity-H" charset="0"/>
              </a:rPr>
              <a:t>value</a:t>
            </a:r>
            <a:r>
              <a:rPr lang="el-GR" altLang="el-GR" sz="1400" b="1" dirty="0">
                <a:cs typeface="Fd406066-Identity-H" charset="0"/>
              </a:rPr>
              <a:t> of </a:t>
            </a:r>
            <a:r>
              <a:rPr lang="el-GR" altLang="el-GR" sz="1400" b="1" dirty="0" err="1">
                <a:cs typeface="Fd406066-Identity-H" charset="0"/>
              </a:rPr>
              <a:t>these</a:t>
            </a:r>
            <a:r>
              <a:rPr lang="el-GR" altLang="el-GR" sz="1400" b="1" dirty="0">
                <a:cs typeface="Fd406066-Identity-H" charset="0"/>
              </a:rPr>
              <a:t> </a:t>
            </a:r>
            <a:r>
              <a:rPr lang="el-GR" altLang="el-GR" sz="1400" b="1" dirty="0" err="1">
                <a:cs typeface="Fd406066-Identity-H" charset="0"/>
              </a:rPr>
              <a:t>means</a:t>
            </a:r>
            <a:r>
              <a:rPr lang="el-GR" altLang="el-GR" sz="1400" b="1" dirty="0">
                <a:cs typeface="Fd406066-Identity-H" charset="0"/>
              </a:rPr>
              <a:t> of </a:t>
            </a:r>
            <a:r>
              <a:rPr lang="el-GR" altLang="el-GR" sz="1400" b="1" dirty="0" err="1">
                <a:cs typeface="Fd406066-Identity-H" charset="0"/>
              </a:rPr>
              <a:t>production</a:t>
            </a:r>
            <a:r>
              <a:rPr lang="el-GR" altLang="el-GR" sz="1400" dirty="0">
                <a:cs typeface="Fd406066-Identity-H" charset="0"/>
              </a:rPr>
              <a:t>” (</a:t>
            </a:r>
            <a:r>
              <a:rPr lang="el-GR" altLang="el-GR" sz="1400" dirty="0" err="1">
                <a:cs typeface="Fd406066-Identity-H" charset="0"/>
              </a:rPr>
              <a:t>Grundrisse</a:t>
            </a:r>
            <a:r>
              <a:rPr lang="el-GR" altLang="el-GR" sz="1400" dirty="0">
                <a:cs typeface="Fd406066-Identity-H" charset="0"/>
              </a:rPr>
              <a:t> – </a:t>
            </a:r>
            <a:r>
              <a:rPr lang="el-GR" altLang="el-GR" sz="1400" dirty="0" err="1">
                <a:cs typeface="Fd406066-Identity-H" charset="0"/>
              </a:rPr>
              <a:t>Rosdolsky</a:t>
            </a:r>
            <a:r>
              <a:rPr lang="el-GR" altLang="el-GR" sz="1400" dirty="0">
                <a:cs typeface="Fd406066-Identity-H" charset="0"/>
              </a:rPr>
              <a:t> σελ. 409).</a:t>
            </a:r>
            <a:endParaRPr lang="en-US" altLang="el-GR" sz="1400" dirty="0">
              <a:cs typeface="Fd406066-Identity-H" charset="0"/>
            </a:endParaRPr>
          </a:p>
          <a:p>
            <a:pPr marL="0" indent="107950">
              <a:buClrTx/>
              <a:buSzTx/>
              <a:buFontTx/>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cs typeface="Fd406066-Identity-H" charset="0"/>
              </a:rPr>
              <a:t>Το προηγούμενο απόσπασμα μας λέει ότι ο λόγος της καθαρής προστιθέμενης αξίας (</a:t>
            </a:r>
            <a:r>
              <a:rPr lang="el-GR" altLang="el-GR" sz="1400" dirty="0" err="1">
                <a:cs typeface="Fd406066-Identity-H" charset="0"/>
              </a:rPr>
              <a:t>v+s</a:t>
            </a:r>
            <a:r>
              <a:rPr lang="el-GR" altLang="el-GR" sz="1400" dirty="0">
                <a:cs typeface="Fd406066-Identity-H" charset="0"/>
              </a:rPr>
              <a:t>)/c περιορίζεται επίσης με τη τεχνολογική πρόοδο. Παραδείγματος χάριν, αν μια γραμμή παραγωγής τη δουλεύουν 20 εργάτες προσφέροντας 160 ώρες την ημέρα (20x8) 80 υπερεργασία και 80 για τον εαυτό τους και αυτοί μειωθούν λόγω τεχνολογικής προόδου σε 10. Οι 10 εργάτες δεν μπορούν να προσφέρουν υπερεργασία 80 ωρών αφού 80 είναι όλες οι ώρες που δουλεύουν (10x8). Μια πλήρης μαθηματική παρουσίαση των αναλυτικών κατηγοριών και της αλληλεξάρτησής τους  υπάρχει στο </a:t>
            </a:r>
            <a:r>
              <a:rPr lang="el-GR" altLang="el-GR" sz="1400" dirty="0" err="1">
                <a:cs typeface="Fd406066-Identity-H" charset="0"/>
              </a:rPr>
              <a:t>Shaikh</a:t>
            </a:r>
            <a:r>
              <a:rPr lang="el-GR" altLang="el-GR" sz="1400" dirty="0">
                <a:cs typeface="Fd406066-Identity-H" charset="0"/>
              </a:rPr>
              <a:t> “</a:t>
            </a:r>
            <a:r>
              <a:rPr lang="el-GR" altLang="el-GR" sz="1400" dirty="0" err="1">
                <a:cs typeface="Fd406066-Identity-H" charset="0"/>
              </a:rPr>
              <a:t>Organic</a:t>
            </a:r>
            <a:r>
              <a:rPr lang="el-GR" altLang="el-GR" sz="1400" dirty="0">
                <a:cs typeface="Fd406066-Identity-H" charset="0"/>
              </a:rPr>
              <a:t> </a:t>
            </a:r>
            <a:r>
              <a:rPr lang="el-GR" altLang="el-GR" sz="1400" dirty="0" err="1">
                <a:cs typeface="Fd406066-Identity-H" charset="0"/>
              </a:rPr>
              <a:t>Composition</a:t>
            </a:r>
            <a:r>
              <a:rPr lang="el-GR" altLang="el-GR" sz="1400" dirty="0">
                <a:cs typeface="Fd406066-Identity-H" charset="0"/>
              </a:rPr>
              <a:t> of Capital” The </a:t>
            </a:r>
            <a:r>
              <a:rPr lang="el-GR" altLang="el-GR" sz="1400" dirty="0" err="1">
                <a:cs typeface="Fd406066-Identity-H" charset="0"/>
              </a:rPr>
              <a:t>New</a:t>
            </a:r>
            <a:r>
              <a:rPr lang="el-GR" altLang="el-GR" sz="1400" dirty="0">
                <a:cs typeface="Fd406066-Identity-H" charset="0"/>
              </a:rPr>
              <a:t> </a:t>
            </a:r>
            <a:r>
              <a:rPr lang="el-GR" altLang="el-GR" sz="1400" dirty="0" err="1">
                <a:cs typeface="Fd406066-Identity-H" charset="0"/>
              </a:rPr>
              <a:t>Palgrave</a:t>
            </a:r>
            <a:r>
              <a:rPr lang="el-GR" altLang="el-GR" sz="1400" dirty="0">
                <a:cs typeface="Fd406066-Identity-H" charset="0"/>
              </a:rPr>
              <a:t>. </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a:extLst>
              <a:ext uri="{FF2B5EF4-FFF2-40B4-BE49-F238E27FC236}">
                <a16:creationId xmlns:a16="http://schemas.microsoft.com/office/drawing/2014/main" id="{89530579-0C28-F31C-2774-CBD65E4B97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4128" y="2691259"/>
            <a:ext cx="3060700" cy="8640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17413" name="Rectangle 2">
            <a:extLst>
              <a:ext uri="{FF2B5EF4-FFF2-40B4-BE49-F238E27FC236}">
                <a16:creationId xmlns:a16="http://schemas.microsoft.com/office/drawing/2014/main" id="{89ABB5FD-6B62-41D7-0EF0-69C2766EC83A}"/>
              </a:ext>
            </a:extLst>
          </p:cNvPr>
          <p:cNvGraphicFramePr/>
          <p:nvPr>
            <p:extLst>
              <p:ext uri="{D42A27DB-BD31-4B8C-83A1-F6EECF244321}">
                <p14:modId xmlns:p14="http://schemas.microsoft.com/office/powerpoint/2010/main" val="3446056065"/>
              </p:ext>
            </p:extLst>
          </p:nvPr>
        </p:nvGraphicFramePr>
        <p:xfrm>
          <a:off x="215777" y="170979"/>
          <a:ext cx="9649072" cy="53285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A610175B-B7DA-EBB5-D2DE-41943C88E648}"/>
              </a:ext>
            </a:extLst>
          </p:cNvPr>
          <p:cNvSpPr>
            <a:spLocks noGrp="1" noChangeArrowheads="1"/>
          </p:cNvSpPr>
          <p:nvPr>
            <p:ph idx="1"/>
          </p:nvPr>
        </p:nvSpPr>
        <p:spPr>
          <a:xfrm>
            <a:off x="287784" y="314995"/>
            <a:ext cx="9505056" cy="5040560"/>
          </a:xfrm>
        </p:spPr>
        <p:txBody>
          <a:bodyPr tIns="17780">
            <a:normAutofit/>
          </a:bodyPr>
          <a:lstStyle/>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Το μέγιστο ποσοστό κέρδους είναι ο βαθμός κεφαλαιοποίησης της παραγωγής και είναι πτωτικό αν η οργανική σύνθεση κεφαλαίου είναι ανοδική με το σκεπτικό που εκθέσαμε περιγράφοντας το ποσοστού κέρδους σε </a:t>
            </a:r>
            <a:r>
              <a:rPr lang="el-GR" altLang="el-GR" sz="1600" dirty="0" err="1"/>
              <a:t>αξιακή</a:t>
            </a:r>
            <a:r>
              <a:rPr lang="el-GR" altLang="el-GR" sz="1600" dirty="0"/>
              <a:t> μορφή. Αυτό οδήγησε σε μια πιο αξιόλογη κριτική του σκεπτικού του </a:t>
            </a:r>
            <a:r>
              <a:rPr lang="el-GR" altLang="el-GR" sz="1600" dirty="0" err="1"/>
              <a:t>Μάρξ</a:t>
            </a:r>
            <a:r>
              <a:rPr lang="el-GR" altLang="el-GR" sz="1600" dirty="0"/>
              <a:t>. </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Στη δεκαετία του 1930 η </a:t>
            </a:r>
            <a:r>
              <a:rPr lang="el-GR" altLang="el-GR" sz="1600" dirty="0" err="1"/>
              <a:t>Natalie</a:t>
            </a:r>
            <a:r>
              <a:rPr lang="el-GR" altLang="el-GR" sz="1600" dirty="0"/>
              <a:t> </a:t>
            </a:r>
            <a:r>
              <a:rPr lang="el-GR" altLang="el-GR" sz="1600" dirty="0" err="1"/>
              <a:t>Moszkowska</a:t>
            </a:r>
            <a:r>
              <a:rPr lang="el-GR" altLang="el-GR" sz="1600" dirty="0"/>
              <a:t> ανέπτυξε την άποψη ότι η οργανική σύνθεση του κεφαλαίου δεν γίνεται να αυξάνει διότι οι καπιταλιστές δεν πρόκειται να εφαρμόσουν μια τεχνική αν δεν κάνει φθηνότερο το σταθερό κεφαλαίο. Δηλαδή, παρόλο που υπάρχει εκμηχάνιση της παραγωγής η </a:t>
            </a:r>
            <a:r>
              <a:rPr lang="el-GR" altLang="el-GR" sz="1600" dirty="0" err="1"/>
              <a:t>αξιακή</a:t>
            </a:r>
            <a:r>
              <a:rPr lang="el-GR" altLang="el-GR" sz="1600" dirty="0"/>
              <a:t> σύνθεση του κεφαλαίου (</a:t>
            </a:r>
            <a:r>
              <a:rPr lang="en-US" altLang="el-GR" sz="1600" dirty="0"/>
              <a:t>c/v)</a:t>
            </a:r>
            <a:r>
              <a:rPr lang="el-GR" altLang="el-GR" sz="1600" dirty="0"/>
              <a:t> δεν αυξάνει. Το 1961 ο Ιάπωνας μαρξιστής οικονομολόγος </a:t>
            </a:r>
            <a:r>
              <a:rPr lang="el-GR" altLang="el-GR" sz="1600" dirty="0" err="1"/>
              <a:t>Nobuo</a:t>
            </a:r>
            <a:r>
              <a:rPr lang="el-GR" altLang="el-GR" sz="1600" dirty="0"/>
              <a:t> </a:t>
            </a:r>
            <a:r>
              <a:rPr lang="el-GR" altLang="el-GR" sz="1600" dirty="0" err="1"/>
              <a:t>Okishio</a:t>
            </a:r>
            <a:r>
              <a:rPr lang="el-GR" altLang="el-GR" sz="1600" dirty="0"/>
              <a:t> (1961) αποτύπωσε μαθηματικά αυτή τη θεωρία. Έδειξε ότι αν οι επιχειρήσεις εφαρμόσουν τεχνικές με υψηλότερο μεταβατικό ποσοστό κέρδους το μέσο ποσοστό κέρδους δεν μπορεί να πέφτει. </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Αμφότερες οι απόψεις βασίζονται στη νεοκλασική θεωρία του “τέλειου ανταγωνισμού”. Σε αυτή επειδή οι επιχειρήσεις είναι παθητικοί παραλήπτες τιμών δεν έχουν λόγο να υιοθετήσουν τεχνικές με χαμηλότερο μεταβατικό ποσοστό κέρδους. Όμως στη κλασική πολιτική οικονομία ο ανταγωνισμός είναι πόλεμος με βασικό όπλο τις τιμές. </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Σε αυτές τις συνθήκες οι επιχειρήσεις υιοθετούν τεχνικές χαμηλότερου κόστους παραγωγής αλλά υψηλότερου επενδυτικού κόστους γιατί  “οι παραγωγικές δυνάμεις της εργασίας πρέπει να πληρωθούν” (</a:t>
            </a:r>
            <a:r>
              <a:rPr lang="el-GR" altLang="el-GR" sz="1600" dirty="0" err="1"/>
              <a:t>Marx</a:t>
            </a:r>
            <a:r>
              <a:rPr lang="el-GR" altLang="el-GR" sz="1600" dirty="0"/>
              <a:t> </a:t>
            </a:r>
            <a:r>
              <a:rPr lang="el-GR" altLang="el-GR" sz="1600" dirty="0" err="1"/>
              <a:t>Grundrisse</a:t>
            </a:r>
            <a:r>
              <a:rPr lang="el-GR" altLang="el-GR" sz="1600" dirty="0"/>
              <a:t>). Έτσι η </a:t>
            </a:r>
            <a:r>
              <a:rPr lang="el-GR" altLang="el-GR" sz="1600" dirty="0" err="1"/>
              <a:t>αξιακή</a:t>
            </a:r>
            <a:r>
              <a:rPr lang="el-GR" altLang="el-GR" sz="1600" dirty="0"/>
              <a:t> (</a:t>
            </a:r>
            <a:r>
              <a:rPr lang="en-US" altLang="el-GR" sz="1600" dirty="0"/>
              <a:t>c/v) </a:t>
            </a:r>
            <a:r>
              <a:rPr lang="el-GR" altLang="el-GR" sz="1600" dirty="0"/>
              <a:t>και συνακόλουθα η οργανική σύνθεση κεφαλαίου αυξάνει και το ποσοστό κέρδους πέφτει.           </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E2F3D1C-4BEF-0E57-A8A9-685E5D6ADC86}"/>
              </a:ext>
            </a:extLst>
          </p:cNvPr>
          <p:cNvSpPr>
            <a:spLocks noGrp="1" noChangeArrowheads="1"/>
          </p:cNvSpPr>
          <p:nvPr>
            <p:ph idx="1"/>
          </p:nvPr>
        </p:nvSpPr>
        <p:spPr>
          <a:xfrm>
            <a:off x="503808" y="433701"/>
            <a:ext cx="8883774" cy="4777837"/>
          </a:xfrm>
        </p:spPr>
        <p:txBody>
          <a:bodyPr tIns="17780">
            <a:normAutofit/>
          </a:bodyPr>
          <a:lstStyle/>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Η λογική της </a:t>
            </a:r>
            <a:r>
              <a:rPr lang="el-GR" altLang="el-GR" sz="1600" dirty="0" err="1"/>
              <a:t>Moszkowska</a:t>
            </a:r>
            <a:r>
              <a:rPr lang="el-GR" altLang="el-GR" sz="1600" dirty="0"/>
              <a:t> είναι από τις καλύτερες εκδοχές μιας σειράς θεωριών υποκατανάλωσης που βλέπουν τις καπιταλιστικές κρίσεις σαν το αποτέλεσμα της αδυναμίας του συστήματος να ρευστοποιήσει τα κέρδη του. Από αυτές η θεωρία των </a:t>
            </a:r>
            <a:r>
              <a:rPr lang="el-GR" altLang="el-GR" sz="1600" dirty="0" err="1"/>
              <a:t>Baran</a:t>
            </a:r>
            <a:r>
              <a:rPr lang="el-GR" altLang="el-GR" sz="1600" dirty="0"/>
              <a:t> και </a:t>
            </a:r>
            <a:r>
              <a:rPr lang="el-GR" altLang="el-GR" sz="1600" dirty="0" err="1"/>
              <a:t>Sweezy</a:t>
            </a:r>
            <a:r>
              <a:rPr lang="el-GR" altLang="el-GR" sz="1600" dirty="0"/>
              <a:t> είναι η πιο πλήρης. Για την πληρότητα της παρουσίασης πρέπει να πούμε ότι η αρχή των “προοδευτικών θεωριών υποκατανάλωσης” έγινε με το βιβλίο της </a:t>
            </a:r>
            <a:r>
              <a:rPr lang="el-GR" altLang="el-GR" sz="1600" dirty="0" err="1"/>
              <a:t>Luxemburg</a:t>
            </a:r>
            <a:r>
              <a:rPr lang="el-GR" altLang="el-GR" sz="1600" dirty="0"/>
              <a:t> “</a:t>
            </a:r>
            <a:r>
              <a:rPr lang="el-GR" altLang="el-GR" sz="1600" dirty="0" err="1"/>
              <a:t>Accumulation</a:t>
            </a:r>
            <a:r>
              <a:rPr lang="el-GR" altLang="el-GR" sz="1600" dirty="0"/>
              <a:t> of Capital” (1913).</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Το βιβλίο της </a:t>
            </a:r>
            <a:r>
              <a:rPr lang="el-GR" altLang="el-GR" sz="1600" dirty="0" err="1"/>
              <a:t>Luxemburg</a:t>
            </a:r>
            <a:r>
              <a:rPr lang="el-GR" altLang="el-GR" sz="1600" dirty="0"/>
              <a:t> ήταν μια προσπάθεια απάντησης στη θεωρία του </a:t>
            </a:r>
            <a:r>
              <a:rPr lang="el-GR" altLang="el-GR" sz="1600" dirty="0" err="1"/>
              <a:t>Otto</a:t>
            </a:r>
            <a:r>
              <a:rPr lang="el-GR" altLang="el-GR" sz="1600" dirty="0"/>
              <a:t> </a:t>
            </a:r>
            <a:r>
              <a:rPr lang="el-GR" altLang="el-GR" sz="1600" dirty="0" err="1"/>
              <a:t>Bawer</a:t>
            </a:r>
            <a:r>
              <a:rPr lang="el-GR" altLang="el-GR" sz="1600" dirty="0"/>
              <a:t> που επιχειρηματολογούσε ότι η πτωτική τάση του ποσοστού κέρδους δεν είναι θεωρία κρίσεων. Στο άρθρο του (1912) ο </a:t>
            </a:r>
            <a:r>
              <a:rPr lang="el-GR" altLang="el-GR" sz="1600" dirty="0" err="1"/>
              <a:t>Bawer</a:t>
            </a:r>
            <a:r>
              <a:rPr lang="el-GR" altLang="el-GR" sz="1600" dirty="0"/>
              <a:t> παρουσίασε μια προσομοίωση των σχημάτων διευρυμένης αναπαραγωγής του </a:t>
            </a:r>
            <a:r>
              <a:rPr lang="el-GR" altLang="el-GR" sz="1600" dirty="0" err="1"/>
              <a:t>Marx</a:t>
            </a:r>
            <a:r>
              <a:rPr lang="el-GR" altLang="el-GR" sz="1600" dirty="0"/>
              <a:t> όπου παρόλο που το ποσοστό κέρδους έπεφτε η μάζα των κερδών συνέχιζε να ανεβαίνει. Με βάση αυτό το εύρημα κατέληξε στο συμπέρασμα ότι οι κρίσεις στον καπιταλισμό δεν είναι “μακρά κύματα” αλλά απλά διαλείμματα στη συσσώρευση κεφαλαίου, αποτέλεσμα της δυσανάλογης μεγέθυνσης του τομέα Ι έναντι του τομέα ΙΙ. </a:t>
            </a:r>
          </a:p>
          <a:p>
            <a:pPr marL="107950" indent="0" algn="just">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Αρκετά χρόνια αργότερα (1929) ο </a:t>
            </a:r>
            <a:r>
              <a:rPr lang="el-GR" altLang="el-GR" sz="1600" dirty="0" err="1"/>
              <a:t>Heinryk</a:t>
            </a:r>
            <a:r>
              <a:rPr lang="el-GR" altLang="el-GR" sz="1600" dirty="0"/>
              <a:t> </a:t>
            </a:r>
            <a:r>
              <a:rPr lang="el-GR" altLang="el-GR" sz="1600" dirty="0" err="1"/>
              <a:t>Grossman</a:t>
            </a:r>
            <a:r>
              <a:rPr lang="el-GR" altLang="el-GR" sz="1600" dirty="0"/>
              <a:t> έδειξε ότι το έρημα του </a:t>
            </a:r>
            <a:r>
              <a:rPr lang="el-GR" altLang="el-GR" sz="1600" dirty="0" err="1"/>
              <a:t>Bower</a:t>
            </a:r>
            <a:r>
              <a:rPr lang="el-GR" altLang="el-GR" sz="1600" dirty="0"/>
              <a:t> οφειλόταν στο γεγονός ότι σταματούσε την προσομοίωσή του μετά από 7 επαναλήψεις αν επεκτεινόταν σε περισσότερες περιόδους (35) το σύστημα κατέρρεε. Το βιβλίο του (The Law </a:t>
            </a:r>
            <a:r>
              <a:rPr lang="el-GR" altLang="el-GR" sz="1600" dirty="0" err="1"/>
              <a:t>Accumulation</a:t>
            </a:r>
            <a:r>
              <a:rPr lang="el-GR" altLang="el-GR" sz="1600" dirty="0"/>
              <a:t> and the </a:t>
            </a:r>
            <a:r>
              <a:rPr lang="el-GR" altLang="el-GR" sz="1600" dirty="0" err="1"/>
              <a:t>Breakdown</a:t>
            </a:r>
            <a:r>
              <a:rPr lang="el-GR" altLang="el-GR" sz="1600" dirty="0"/>
              <a:t> of the </a:t>
            </a:r>
            <a:r>
              <a:rPr lang="el-GR" altLang="el-GR" sz="1600" dirty="0" err="1"/>
              <a:t>Capitalist</a:t>
            </a:r>
            <a:r>
              <a:rPr lang="el-GR" altLang="el-GR" sz="1600" dirty="0"/>
              <a:t> </a:t>
            </a:r>
            <a:r>
              <a:rPr lang="el-GR" altLang="el-GR" sz="1600" dirty="0" err="1"/>
              <a:t>System</a:t>
            </a:r>
            <a:r>
              <a:rPr lang="el-GR" altLang="el-GR" sz="1600" dirty="0"/>
              <a:t>) </a:t>
            </a:r>
            <a:r>
              <a:rPr lang="el-GR" altLang="el-GR" sz="1600" dirty="0" err="1"/>
              <a:t>Grossman</a:t>
            </a:r>
            <a:r>
              <a:rPr lang="el-GR" altLang="el-GR" sz="1600" dirty="0"/>
              <a:t> εξηγεί πώς τόσο η μεγέθυνση όσο και οι κρίσεις είναι εγγενείς στο καπιταλισμό. Με άλλα λόγια η καπιταλιστική μεγέθυνση είναι μια αλληλουχία περιόδων ισχυρής μεγέθυνσης και κρίσεων.                 </a:t>
            </a:r>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DD00AA58-B5B2-A0D7-E5FB-B8F3C8CBA478}"/>
              </a:ext>
            </a:extLst>
          </p:cNvPr>
          <p:cNvSpPr>
            <a:spLocks noGrp="1" noChangeArrowheads="1"/>
          </p:cNvSpPr>
          <p:nvPr>
            <p:ph idx="1"/>
          </p:nvPr>
        </p:nvSpPr>
        <p:spPr>
          <a:xfrm>
            <a:off x="277267" y="170979"/>
            <a:ext cx="3970957" cy="4988641"/>
          </a:xfrm>
        </p:spPr>
        <p:txBody>
          <a:bodyPr tIns="17780" anchor="ctr">
            <a:normAutofit/>
          </a:bodyPr>
          <a:lstStyle/>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600" dirty="0"/>
          </a:p>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600" dirty="0"/>
          </a:p>
          <a:p>
            <a:pPr marL="0" indent="0" algn="just">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Το υπόδειγμα είναι μια προσομοίωση όπου το σταθερό κεφάλαιο (c) αυξάνει με ρυθμό διπλάσιο από το μεταβλητό κεφάλαιο (</a:t>
            </a:r>
            <a:r>
              <a:rPr lang="en-US" altLang="el-GR" sz="1600" dirty="0"/>
              <a:t>v</a:t>
            </a:r>
            <a:r>
              <a:rPr lang="el-GR" altLang="el-GR" sz="1600" dirty="0"/>
              <a:t>). Συγκεκριμένα, η συσσώρευση σταθερού κεφαλαίου (</a:t>
            </a:r>
            <a:r>
              <a:rPr lang="en-US" altLang="el-GR" sz="1600" dirty="0"/>
              <a:t>ac</a:t>
            </a:r>
            <a:r>
              <a:rPr lang="el-GR" altLang="el-GR" sz="1600" dirty="0"/>
              <a:t>) είναι 10% το χρόνο, ενώ η συσσώρευση μεταβλητού κεφαλαίου (</a:t>
            </a:r>
            <a:r>
              <a:rPr lang="en-US" altLang="el-GR" sz="1600" dirty="0"/>
              <a:t>av</a:t>
            </a:r>
            <a:r>
              <a:rPr lang="el-GR" altLang="el-GR" sz="1600" dirty="0"/>
              <a:t>) είναι 5% το χρόνο. Επιπλέον, υποθέτει ότι ο συντελεστής υπεραξίας (</a:t>
            </a:r>
            <a:r>
              <a:rPr lang="en-US" altLang="el-GR" sz="1600" dirty="0"/>
              <a:t>s</a:t>
            </a:r>
            <a:r>
              <a:rPr lang="el-GR" altLang="el-GR" sz="1600" dirty="0"/>
              <a:t>/</a:t>
            </a:r>
            <a:r>
              <a:rPr lang="en-US" altLang="el-GR" sz="1600" dirty="0"/>
              <a:t>v</a:t>
            </a:r>
            <a:r>
              <a:rPr lang="el-GR" altLang="el-GR" sz="1600" dirty="0"/>
              <a:t>, όπου </a:t>
            </a:r>
            <a:r>
              <a:rPr lang="en-US" altLang="el-GR" sz="1600" dirty="0"/>
              <a:t>s</a:t>
            </a:r>
            <a:r>
              <a:rPr lang="el-GR" altLang="el-GR" sz="1600" dirty="0"/>
              <a:t> η υπεραξία) είναι σταθερός και ίσος με τη μονάδα (100%). Η προσομοίωση έχει την ακόλουθη μορφή:</a:t>
            </a:r>
          </a:p>
          <a:p>
            <a:pPr marL="0" indent="0" algn="just">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600" dirty="0"/>
          </a:p>
          <a:p>
            <a:pPr marL="0" indent="0" algn="just">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Παρόλο που το ποσοστό κέρδους (r) πέφτει από 33,33% σε 27,44% σε διάστημα επτά περιόδων (ετών) τα κέρδη (</a:t>
            </a:r>
            <a:r>
              <a:rPr lang="en-US" altLang="el-GR" sz="1600" dirty="0">
                <a:latin typeface="Times New Roman" panose="02020603050405020304" pitchFamily="18" charset="0"/>
              </a:rPr>
              <a:t>s</a:t>
            </a:r>
            <a:r>
              <a:rPr lang="el-GR" altLang="el-GR" sz="1600" dirty="0"/>
              <a:t>=</a:t>
            </a:r>
            <a:r>
              <a:rPr lang="en-US" altLang="el-GR" sz="1600" dirty="0">
                <a:latin typeface="Times New Roman" panose="02020603050405020304" pitchFamily="18" charset="0"/>
              </a:rPr>
              <a:t>k</a:t>
            </a:r>
            <a:r>
              <a:rPr lang="el-GR" altLang="el-GR" sz="1600" dirty="0"/>
              <a:t>+</a:t>
            </a:r>
            <a:r>
              <a:rPr lang="en-US" altLang="el-GR" sz="1600" dirty="0">
                <a:latin typeface="Times New Roman" panose="02020603050405020304" pitchFamily="18" charset="0"/>
              </a:rPr>
              <a:t>ac</a:t>
            </a:r>
            <a:r>
              <a:rPr lang="el-GR" altLang="el-GR" sz="1600" dirty="0"/>
              <a:t>+</a:t>
            </a:r>
            <a:r>
              <a:rPr lang="en-US" altLang="el-GR" sz="1600" dirty="0">
                <a:latin typeface="Times New Roman" panose="02020603050405020304" pitchFamily="18" charset="0"/>
              </a:rPr>
              <a:t>av</a:t>
            </a:r>
            <a:r>
              <a:rPr lang="el-GR" altLang="el-GR" sz="1600" dirty="0"/>
              <a:t>, όπου </a:t>
            </a:r>
            <a:r>
              <a:rPr lang="en-US" altLang="el-GR" sz="1600" dirty="0">
                <a:latin typeface="Times New Roman" panose="02020603050405020304" pitchFamily="18" charset="0"/>
              </a:rPr>
              <a:t>k</a:t>
            </a:r>
            <a:r>
              <a:rPr lang="el-GR" altLang="el-GR" sz="1600" dirty="0"/>
              <a:t> η κατανάλωση των καπιταλιστών) αυξάνουν από 100.000 σε 134.010 και η συνολική αξία της παραγωγής (</a:t>
            </a:r>
            <a:r>
              <a:rPr lang="en-US" altLang="el-GR" sz="1600" dirty="0">
                <a:latin typeface="Times New Roman" panose="02020603050405020304" pitchFamily="18" charset="0"/>
              </a:rPr>
              <a:t>AV</a:t>
            </a:r>
            <a:r>
              <a:rPr lang="el-GR" altLang="el-GR" sz="1600" dirty="0"/>
              <a:t>) από 400.000 σε 622.331. </a:t>
            </a:r>
          </a:p>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600" dirty="0"/>
          </a:p>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000" dirty="0"/>
          </a:p>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000" dirty="0"/>
          </a:p>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000" dirty="0"/>
          </a:p>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000" dirty="0"/>
          </a:p>
        </p:txBody>
      </p:sp>
      <p:pic>
        <p:nvPicPr>
          <p:cNvPr id="20483" name="Picture 3">
            <a:extLst>
              <a:ext uri="{FF2B5EF4-FFF2-40B4-BE49-F238E27FC236}">
                <a16:creationId xmlns:a16="http://schemas.microsoft.com/office/drawing/2014/main" id="{45CB5AAF-1E24-6B25-B6AD-E2DAD919AC0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44006" y="1071079"/>
            <a:ext cx="5159352" cy="3528392"/>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1781E591-6D66-264A-29BA-D34BEE6930FB}"/>
              </a:ext>
            </a:extLst>
          </p:cNvPr>
          <p:cNvSpPr>
            <a:spLocks noGrp="1" noChangeArrowheads="1"/>
          </p:cNvSpPr>
          <p:nvPr>
            <p:ph idx="1"/>
          </p:nvPr>
        </p:nvSpPr>
        <p:spPr>
          <a:xfrm>
            <a:off x="503809" y="1817719"/>
            <a:ext cx="4536504" cy="3239418"/>
          </a:xfrm>
        </p:spPr>
        <p:txBody>
          <a:bodyPr tIns="17780">
            <a:normAutofit/>
          </a:bodyPr>
          <a:lstStyle/>
          <a:p>
            <a:pPr marL="107950" indent="0">
              <a:buSzPct val="4500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b="1" dirty="0">
                <a:solidFill>
                  <a:srgbClr val="FF0000"/>
                </a:solidFill>
              </a:rPr>
              <a:t>Τι γίνεται αν επεκτείνουμε την προσομοίωση;</a:t>
            </a:r>
          </a:p>
          <a:p>
            <a:pPr marL="0" indent="107950">
              <a:spcBef>
                <a:spcPts val="13"/>
              </a:spcBef>
              <a:buClrTx/>
              <a:buSzTx/>
              <a:buFontTx/>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600" b="1" dirty="0">
              <a:solidFill>
                <a:srgbClr val="FF0000"/>
              </a:solidFill>
              <a:latin typeface="Times New Roman" panose="02020603050405020304" pitchFamily="18" charset="0"/>
            </a:endParaRPr>
          </a:p>
          <a:p>
            <a:pPr marL="0" indent="107950">
              <a:spcBef>
                <a:spcPts val="13"/>
              </a:spcBef>
              <a:buClrTx/>
              <a:buSzTx/>
              <a:buFontTx/>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600" dirty="0"/>
              <a:t>Ξεκινάμε από την περίοδο 20 διότι είναι το ανώτατο σημείο της καπιταλιστικής κατανάλωσης, στη συνέχεια η κατανάλωση δεν μειώνεται μόνο ως ποσοστό της συνολικής υπεραξίας αλλά και ως απόλυτο νούμερο. Στην περίοδο 35 δε η κατανάλωση των καπιταλιστών πέφτει στο μηδέν (σκιασμένη σειρά). Επιπλέον, για να συνεχιστεί η αναπαραγωγή την περίοδο 35 ο συντελεστής υπεραξίας (</a:t>
            </a:r>
            <a:r>
              <a:rPr lang="en-US" altLang="el-GR" sz="1600" dirty="0"/>
              <a:t>s</a:t>
            </a:r>
            <a:r>
              <a:rPr lang="el-GR" altLang="el-GR" sz="1600" dirty="0"/>
              <a:t>/</a:t>
            </a:r>
            <a:r>
              <a:rPr lang="en-US" altLang="el-GR" sz="1600" dirty="0"/>
              <a:t>v</a:t>
            </a:r>
            <a:r>
              <a:rPr lang="el-GR" altLang="el-GR" sz="1600" dirty="0"/>
              <a:t>) πρέπει να ανέβει στο 1,0226 από 1 που ήταν μέχρι τώρα.</a:t>
            </a:r>
          </a:p>
        </p:txBody>
      </p:sp>
      <p:pic>
        <p:nvPicPr>
          <p:cNvPr id="21507" name="Picture 3">
            <a:extLst>
              <a:ext uri="{FF2B5EF4-FFF2-40B4-BE49-F238E27FC236}">
                <a16:creationId xmlns:a16="http://schemas.microsoft.com/office/drawing/2014/main" id="{03587A1B-A8F0-DEBB-3AB4-22EE3AC1F12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55726" y="1467123"/>
            <a:ext cx="4381130" cy="3590014"/>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3E33E5D-21C3-A4E9-1359-0DE2F754B862}"/>
              </a:ext>
            </a:extLst>
          </p:cNvPr>
          <p:cNvSpPr>
            <a:spLocks noGrp="1" noChangeArrowheads="1"/>
          </p:cNvSpPr>
          <p:nvPr>
            <p:ph idx="1"/>
          </p:nvPr>
        </p:nvSpPr>
        <p:spPr>
          <a:xfrm>
            <a:off x="215776" y="314995"/>
            <a:ext cx="9001000" cy="5184576"/>
          </a:xfrm>
        </p:spPr>
        <p:txBody>
          <a:bodyPr tIns="17780" anchor="ctr">
            <a:normAutofit lnSpcReduction="10000"/>
          </a:bodyPr>
          <a:lstStyle/>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t>Εάν η πραγματική οικονομία λειτουργούσε σύμφωνα με την προσομοίωση του </a:t>
            </a:r>
            <a:r>
              <a:rPr lang="en-US" altLang="el-GR" sz="1400" dirty="0"/>
              <a:t>Grossman</a:t>
            </a:r>
            <a:r>
              <a:rPr lang="el-GR" altLang="el-GR" sz="1400" dirty="0"/>
              <a:t> ο καπιταλισμός θα είχε καταρρεύσει εδώ και πολλά χρόνια. Όμως απέναντι στην πτωτική τάση του ποσοστού κέρδους λειτουργούν αντίρροπες δυνάμεις όπως τις παρουσιάζει ο </a:t>
            </a:r>
            <a:r>
              <a:rPr lang="en-US" altLang="el-GR" sz="1400" dirty="0"/>
              <a:t>Marx</a:t>
            </a:r>
            <a:r>
              <a:rPr lang="el-GR" altLang="el-GR" sz="1400" dirty="0"/>
              <a:t> στο κεφάλαιο 14 του τρίτου τόμου (</a:t>
            </a:r>
            <a:r>
              <a:rPr lang="en-US" altLang="el-GR" sz="1400" dirty="0"/>
              <a:t>Marx</a:t>
            </a:r>
            <a:r>
              <a:rPr lang="el-GR" altLang="el-GR" sz="1400" dirty="0"/>
              <a:t>, </a:t>
            </a:r>
            <a:r>
              <a:rPr lang="en-US" altLang="el-GR" sz="1400" dirty="0"/>
              <a:t>Capital</a:t>
            </a:r>
            <a:r>
              <a:rPr lang="el-GR" altLang="el-GR" sz="1400" dirty="0"/>
              <a:t> </a:t>
            </a:r>
            <a:r>
              <a:rPr lang="en-US" altLang="el-GR" sz="1400" dirty="0"/>
              <a:t>V</a:t>
            </a:r>
            <a:r>
              <a:rPr lang="el-GR" altLang="el-GR" sz="1400" dirty="0"/>
              <a:t>. </a:t>
            </a:r>
            <a:r>
              <a:rPr lang="en-US" altLang="el-GR" sz="1400" dirty="0"/>
              <a:t>III</a:t>
            </a:r>
            <a:r>
              <a:rPr lang="el-GR" altLang="el-GR" sz="1400" dirty="0"/>
              <a:t> 1959). Η συζήτηση αυτή επαναφέρει και τα θέματα της ανισότητας. </a:t>
            </a:r>
          </a:p>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400" dirty="0"/>
          </a:p>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t>Οι αντίρροπες δυνάμεις είναι: η εντατικότερη εκμετάλλευση της εργατικής τάξης με την επέκταση της εργάσιμης μέρας ή/ και την εντατικοποίηση της εργασίας, η συμπίεση των μισθών κάτω από την αξία της εργατικής δύναμης λόγω ανταγωνισμών για μια θέση εργασίας, η μείωση των τιμών στοιχείων σταθερού κεφαλαίου, ο υπερβάλλον πληθυσμός αποτέλεσμα της μηχανοποίησης της παραγωγής και της καπιταλιστικής κρίσης, το διεθνές εμπόριο στο πλαίσιο του οποίου λειτουργούν οι ιμπεριαλιστικοί ανταγωνισμοί και η άνιση ανταλλαγή. </a:t>
            </a:r>
          </a:p>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400" dirty="0"/>
          </a:p>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t>Ιδιαίτερο ενδιαφέρον παρουσιάζει  η</a:t>
            </a:r>
            <a:r>
              <a:rPr lang="en-US" altLang="el-GR" sz="1400" dirty="0"/>
              <a:t> VI </a:t>
            </a:r>
            <a:r>
              <a:rPr lang="el-GR" altLang="el-GR" sz="1400" dirty="0"/>
              <a:t>και τελευταία αντίρροπη τάση, στο πλαίσιο της τρέχουσας μεγάλης ύφεσης αλλά και της συζήτησης για την ανισότητα. Αναφέρεται ως «η αύξηση του μετοχικού κεφαλαίου» (</a:t>
            </a:r>
            <a:r>
              <a:rPr lang="en-US" altLang="el-GR" sz="1400" dirty="0"/>
              <a:t>Marx</a:t>
            </a:r>
            <a:r>
              <a:rPr lang="el-GR" altLang="el-GR" sz="1400" dirty="0"/>
              <a:t>, </a:t>
            </a:r>
            <a:r>
              <a:rPr lang="en-US" altLang="el-GR" sz="1400" dirty="0"/>
              <a:t>Capital</a:t>
            </a:r>
            <a:r>
              <a:rPr lang="el-GR" altLang="el-GR" sz="1400" dirty="0"/>
              <a:t> </a:t>
            </a:r>
            <a:r>
              <a:rPr lang="en-US" altLang="el-GR" sz="1400" dirty="0"/>
              <a:t>V</a:t>
            </a:r>
            <a:r>
              <a:rPr lang="el-GR" altLang="el-GR" sz="1400" dirty="0"/>
              <a:t>. </a:t>
            </a:r>
            <a:r>
              <a:rPr lang="en-US" altLang="el-GR" sz="1400" dirty="0"/>
              <a:t>III</a:t>
            </a:r>
            <a:r>
              <a:rPr lang="el-GR" altLang="el-GR" sz="1400" dirty="0"/>
              <a:t> 1959, 347-348). Ο </a:t>
            </a:r>
            <a:r>
              <a:rPr lang="en-US" altLang="el-GR" sz="1400" dirty="0"/>
              <a:t>Marx</a:t>
            </a:r>
            <a:r>
              <a:rPr lang="el-GR" altLang="el-GR" sz="1400" dirty="0"/>
              <a:t> επισημαίνει ότι στην πορεία της καπιταλιστικής συσσώρευσης ένα τμήμα του κεφαλαίου εγκαταλείπει την διαδικασία της παραγωγής και μετατρέπεται σε «τοκοφόρο κεφάλαιο». Δηλαδή κεφάλαιο που οι αποδόσεις του βασίζονται στα καθαρά επιχειρηματικά κέρδη και με αυτή την έννοια δεν συμμετέχει στο σχηματισμό του μέσου ποσοστού κέρδους και δεν επηρεάζεται από την κατανομή σε καθαρά κέρδη, τόκους και προσόδους. Αυτή η μετακίνηση </a:t>
            </a:r>
            <a:r>
              <a:rPr lang="el-GR" altLang="el-GR" sz="1400" dirty="0" err="1"/>
              <a:t>αποσυμφορίζει</a:t>
            </a:r>
            <a:r>
              <a:rPr lang="el-GR" altLang="el-GR" sz="1400" dirty="0"/>
              <a:t> την παραγωγική διαδικασία αφού η συγκεκριμένη κατηγορία κεφαλαίου δεν επενδύεται ενεργητικά ανταγωνιζόμενη τα ήδη επενδυμένα κεφάλαια, ενώ παράλληλα ενισχύει τη </a:t>
            </a:r>
            <a:r>
              <a:rPr lang="el-GR" altLang="el-GR" sz="1400" dirty="0" err="1"/>
              <a:t>μόχλευση</a:t>
            </a:r>
            <a:r>
              <a:rPr lang="el-GR" altLang="el-GR" sz="1400" dirty="0"/>
              <a:t> του παραγωγικού κεφαλαίου. </a:t>
            </a:r>
          </a:p>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400" dirty="0"/>
          </a:p>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t>Είναι μια επισήμανση που μας βοηθά να κατανοήσουμε την ιστορία του καπιταλισμού τα τελευταία τριάντα χρόνια όπου παρατηρείται πρωτοφανής διόγκωση του χρηματοπιστωτικού τομέα. Αυτό δεν σημαίνει ότι οι αποδόσεις του χρηματοπιστωτικού κεφαλαίου δεν εξαρτώνται από τις αποδόσεις του εταιρικού κεφαλαίου. Στη σελίδα 25 παρουσιάζεται η εξέλιξη του δείκτη </a:t>
            </a:r>
            <a:r>
              <a:rPr lang="en-US" altLang="el-GR" sz="1400" dirty="0"/>
              <a:t>S&amp;P 500 </a:t>
            </a:r>
            <a:r>
              <a:rPr lang="el-GR" altLang="el-GR" sz="1400" dirty="0"/>
              <a:t>του χρηματιστηρίου της Νέας Υόρκης σε σχέση με το ποσοστό κέρδους στις νέες επενδύσεις ή «οριακό ποσοστό κέρδους (Δ</a:t>
            </a:r>
            <a:r>
              <a:rPr lang="en-US" altLang="el-GR" sz="1400" dirty="0"/>
              <a:t>P/I)</a:t>
            </a:r>
            <a:r>
              <a:rPr lang="el-GR" altLang="el-GR" sz="1400" dirty="0"/>
              <a:t>.</a:t>
            </a:r>
            <a:r>
              <a:rPr lang="en-US" altLang="el-GR" sz="1400" dirty="0"/>
              <a:t> </a:t>
            </a:r>
            <a:r>
              <a:rPr lang="el-GR" altLang="el-GR" sz="1400" dirty="0"/>
              <a:t>Σύντομη ανάλυση των δεδομένων υπάρχει στο </a:t>
            </a:r>
            <a:r>
              <a:rPr lang="en-US" altLang="el-GR" sz="1400" dirty="0"/>
              <a:t>Stravelakis 2021.</a:t>
            </a:r>
            <a:endParaRPr lang="el-GR" altLang="el-GR" sz="1400" dirty="0"/>
          </a:p>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1400" dirty="0"/>
          </a:p>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1400" dirty="0"/>
              <a:t>Όπως θα δούμε στη συνέχεια η επέκταση και απελευθέρωση των χρηματοπιστωτικών δραστηριοτήτων έχει π  </a:t>
            </a:r>
            <a:endParaRPr lang="en-US" altLang="el-GR" sz="1400" dirty="0"/>
          </a:p>
          <a:p>
            <a:pPr marL="0" indent="0">
              <a:spcBef>
                <a:spcPts val="13"/>
              </a:spcBef>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n-US" altLang="el-GR" sz="900" dirty="0"/>
          </a:p>
        </p:txBody>
      </p:sp>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a:extLst>
              <a:ext uri="{FF2B5EF4-FFF2-40B4-BE49-F238E27FC236}">
                <a16:creationId xmlns:a16="http://schemas.microsoft.com/office/drawing/2014/main" id="{D24BAAFD-45D5-AE93-D36C-20160CD1AE71}"/>
              </a:ext>
            </a:extLst>
          </p:cNvPr>
          <p:cNvSpPr>
            <a:spLocks noGrp="1" noChangeArrowheads="1"/>
          </p:cNvSpPr>
          <p:nvPr>
            <p:ph type="title"/>
          </p:nvPr>
        </p:nvSpPr>
        <p:spPr>
          <a:xfrm>
            <a:off x="0" y="74613"/>
            <a:ext cx="10080625" cy="646112"/>
          </a:xfrm>
          <a:ln/>
        </p:spPr>
        <p:txBody>
          <a:bodyPr tIns="39116"/>
          <a:lstStyle/>
          <a:p>
            <a: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a:t> </a:t>
            </a:r>
            <a:r>
              <a:rPr lang="el-GR" altLang="el-GR" sz="3200" b="1"/>
              <a:t>Εμπειρικά Δεδομένα της Μαρξιστικής Θεωρίας </a:t>
            </a:r>
          </a:p>
        </p:txBody>
      </p:sp>
      <p:sp>
        <p:nvSpPr>
          <p:cNvPr id="23554" name="Rectangle 2">
            <a:extLst>
              <a:ext uri="{FF2B5EF4-FFF2-40B4-BE49-F238E27FC236}">
                <a16:creationId xmlns:a16="http://schemas.microsoft.com/office/drawing/2014/main" id="{F5A5BEAE-8FF9-C933-158B-248ADFB06C6C}"/>
              </a:ext>
            </a:extLst>
          </p:cNvPr>
          <p:cNvSpPr>
            <a:spLocks noGrp="1" noChangeArrowheads="1"/>
          </p:cNvSpPr>
          <p:nvPr>
            <p:ph idx="1"/>
          </p:nvPr>
        </p:nvSpPr>
        <p:spPr>
          <a:xfrm>
            <a:off x="0" y="900113"/>
            <a:ext cx="10080625" cy="4770437"/>
          </a:xfrm>
          <a:ln/>
        </p:spPr>
        <p:txBody>
          <a:bodyPr tIns="17780"/>
          <a:lstStyle/>
          <a:p>
            <a:pPr marL="431800" indent="-323850">
              <a:buSzPct val="45000"/>
              <a:buFont typeface="Wingdings" panose="05000000000000000000"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2000" dirty="0"/>
              <a:t>Μακρά κύματα τιμών χρυσού ΗΠΑ και ΗΒ 1780-2010</a:t>
            </a:r>
            <a:r>
              <a:rPr lang="en-US" altLang="el-GR" sz="2000" dirty="0"/>
              <a:t> (Shaikh</a:t>
            </a:r>
            <a:r>
              <a:rPr lang="el-GR" altLang="el-GR" sz="2000" dirty="0"/>
              <a:t> 2016 σελ. </a:t>
            </a:r>
            <a:r>
              <a:rPr lang="en-US" altLang="el-GR" sz="2000" dirty="0"/>
              <a:t>56-66)</a:t>
            </a:r>
            <a:endParaRPr lang="el-GR" altLang="el-GR" sz="2000" dirty="0"/>
          </a:p>
          <a:p>
            <a:pPr marL="431800" indent="-323850">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2000" dirty="0"/>
          </a:p>
        </p:txBody>
      </p:sp>
      <p:pic>
        <p:nvPicPr>
          <p:cNvPr id="23555" name="Picture 3">
            <a:extLst>
              <a:ext uri="{FF2B5EF4-FFF2-40B4-BE49-F238E27FC236}">
                <a16:creationId xmlns:a16="http://schemas.microsoft.com/office/drawing/2014/main" id="{8979EA09-8546-67F5-9E75-5A8586C4E6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439863"/>
            <a:ext cx="7391400" cy="34194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a:extLst>
              <a:ext uri="{FF2B5EF4-FFF2-40B4-BE49-F238E27FC236}">
                <a16:creationId xmlns:a16="http://schemas.microsoft.com/office/drawing/2014/main" id="{5B06B73E-45D1-602C-A591-C57D68A09EA8}"/>
              </a:ext>
            </a:extLst>
          </p:cNvPr>
          <p:cNvSpPr>
            <a:spLocks noGrp="1" noChangeArrowheads="1"/>
          </p:cNvSpPr>
          <p:nvPr>
            <p:ph idx="1"/>
          </p:nvPr>
        </p:nvSpPr>
        <p:spPr>
          <a:xfrm>
            <a:off x="0" y="0"/>
            <a:ext cx="10080625" cy="5670550"/>
          </a:xfrm>
          <a:ln/>
        </p:spPr>
        <p:txBody>
          <a:bodyPr tIns="17780" anchor="t"/>
          <a:lstStyle/>
          <a:p>
            <a:pPr marL="431800" indent="-323850" algn="l">
              <a:spcBef>
                <a:spcPts val="1425"/>
              </a:spcBef>
              <a:buSzPct val="45000"/>
              <a:buFont typeface="Wingdings" panose="05000000000000000000"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2000" dirty="0"/>
              <a:t>Πρόσφατα εμπειρικά δεδομένα για Ευρωπαϊκές Οικονομίες</a:t>
            </a:r>
            <a:r>
              <a:rPr lang="en-US" altLang="el-GR" sz="2000" dirty="0"/>
              <a:t> (Stravelakis 2022</a:t>
            </a:r>
            <a:r>
              <a:rPr lang="el-GR" altLang="el-GR" sz="2000" dirty="0"/>
              <a:t>)</a:t>
            </a:r>
          </a:p>
          <a:p>
            <a:pPr marL="431800" indent="-323850" algn="l">
              <a:spcBef>
                <a:spcPts val="1425"/>
              </a:spcBef>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2000" dirty="0"/>
              <a:t> </a:t>
            </a:r>
          </a:p>
        </p:txBody>
      </p:sp>
      <p:pic>
        <p:nvPicPr>
          <p:cNvPr id="24578" name="Picture 2">
            <a:extLst>
              <a:ext uri="{FF2B5EF4-FFF2-40B4-BE49-F238E27FC236}">
                <a16:creationId xmlns:a16="http://schemas.microsoft.com/office/drawing/2014/main" id="{6B0A6971-FBF9-14CF-CB08-5F1C32662A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720725"/>
            <a:ext cx="4319588" cy="2339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579" name="Picture 3">
            <a:extLst>
              <a:ext uri="{FF2B5EF4-FFF2-40B4-BE49-F238E27FC236}">
                <a16:creationId xmlns:a16="http://schemas.microsoft.com/office/drawing/2014/main" id="{B64D6661-1734-C32F-3C67-B08C348DD8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0313" y="720725"/>
            <a:ext cx="4583112" cy="2339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580" name="Picture 4">
            <a:extLst>
              <a:ext uri="{FF2B5EF4-FFF2-40B4-BE49-F238E27FC236}">
                <a16:creationId xmlns:a16="http://schemas.microsoft.com/office/drawing/2014/main" id="{C6DC07DD-9230-DF9A-7FAC-D5FF673054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3060700"/>
            <a:ext cx="4319588" cy="2339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24581" name="Object 5">
            <a:extLst>
              <a:ext uri="{FF2B5EF4-FFF2-40B4-BE49-F238E27FC236}">
                <a16:creationId xmlns:a16="http://schemas.microsoft.com/office/drawing/2014/main" id="{6D600F98-A114-2E89-04FE-6A8482F3C075}"/>
              </a:ext>
            </a:extLst>
          </p:cNvPr>
          <p:cNvGraphicFramePr>
            <a:graphicFrameLocks noChangeAspect="1"/>
          </p:cNvGraphicFramePr>
          <p:nvPr/>
        </p:nvGraphicFramePr>
        <p:xfrm>
          <a:off x="5040313" y="3060700"/>
          <a:ext cx="4572000" cy="2339975"/>
        </p:xfrm>
        <a:graphic>
          <a:graphicData uri="http://schemas.openxmlformats.org/presentationml/2006/ole">
            <mc:AlternateContent xmlns:mc="http://schemas.openxmlformats.org/markup-compatibility/2006">
              <mc:Choice xmlns:v="urn:schemas-microsoft-com:vml" Requires="v">
                <p:oleObj r:id="rId6" imgW="4572000" imgH="2340360" progId="">
                  <p:embed/>
                </p:oleObj>
              </mc:Choice>
              <mc:Fallback>
                <p:oleObj r:id="rId6" imgW="4572000" imgH="2340360" progId="">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40313" y="3060700"/>
                        <a:ext cx="4572000" cy="2339975"/>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a:extLst>
              <a:ext uri="{FF2B5EF4-FFF2-40B4-BE49-F238E27FC236}">
                <a16:creationId xmlns:a16="http://schemas.microsoft.com/office/drawing/2014/main" id="{A103E22C-A7CC-D2D3-FB3D-699BE0411BD6}"/>
              </a:ext>
            </a:extLst>
          </p:cNvPr>
          <p:cNvSpPr>
            <a:spLocks noGrp="1" noChangeArrowheads="1"/>
          </p:cNvSpPr>
          <p:nvPr>
            <p:ph idx="1"/>
          </p:nvPr>
        </p:nvSpPr>
        <p:spPr>
          <a:xfrm>
            <a:off x="0" y="0"/>
            <a:ext cx="10080625" cy="5670550"/>
          </a:xfrm>
          <a:ln/>
        </p:spPr>
        <p:txBody>
          <a:bodyPr tIns="17780" anchor="t"/>
          <a:lstStyle/>
          <a:p>
            <a:pPr marL="431800" indent="-323850" algn="l">
              <a:spcBef>
                <a:spcPts val="1425"/>
              </a:spcBef>
              <a:buSzPct val="45000"/>
              <a:buFont typeface="Wingdings" panose="05000000000000000000"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2000" dirty="0"/>
              <a:t>Θεμελιώδη μεγέθη (οριακό ποσοστό κέρδους ΔP/ I) και χρηματιστηριακά δεδομένα (S&amp;P 500) (βλ. </a:t>
            </a:r>
            <a:r>
              <a:rPr lang="en-US" altLang="el-GR" sz="2000" dirty="0"/>
              <a:t>Stravelakis 2021)</a:t>
            </a:r>
            <a:endParaRPr lang="el-GR" altLang="el-GR" sz="2000" dirty="0"/>
          </a:p>
          <a:p>
            <a:pPr marL="431800" indent="-323850" algn="l">
              <a:spcBef>
                <a:spcPts val="1425"/>
              </a:spcBef>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endParaRPr lang="el-GR" altLang="el-GR" sz="2000" dirty="0"/>
          </a:p>
          <a:p>
            <a:pPr marL="431800" indent="-323850" algn="l">
              <a:spcBef>
                <a:spcPts val="1425"/>
              </a:spcBef>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2000" dirty="0"/>
              <a:t> </a:t>
            </a:r>
          </a:p>
        </p:txBody>
      </p:sp>
      <p:pic>
        <p:nvPicPr>
          <p:cNvPr id="25602" name="Picture 2">
            <a:extLst>
              <a:ext uri="{FF2B5EF4-FFF2-40B4-BE49-F238E27FC236}">
                <a16:creationId xmlns:a16="http://schemas.microsoft.com/office/drawing/2014/main" id="{B77493E6-A79B-6274-E031-DCFDD0FAF3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88" y="895350"/>
            <a:ext cx="4859337" cy="3479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603" name="Picture 3">
            <a:extLst>
              <a:ext uri="{FF2B5EF4-FFF2-40B4-BE49-F238E27FC236}">
                <a16:creationId xmlns:a16="http://schemas.microsoft.com/office/drawing/2014/main" id="{75F229DF-093F-CB5B-6DA2-A1CC94607C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363" y="4630738"/>
            <a:ext cx="4319587" cy="409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a:extLst>
              <a:ext uri="{FF2B5EF4-FFF2-40B4-BE49-F238E27FC236}">
                <a16:creationId xmlns:a16="http://schemas.microsoft.com/office/drawing/2014/main" id="{CA60DF84-7150-53A0-95FD-245E3BE89510}"/>
              </a:ext>
            </a:extLst>
          </p:cNvPr>
          <p:cNvSpPr>
            <a:spLocks noGrp="1" noChangeArrowheads="1"/>
          </p:cNvSpPr>
          <p:nvPr>
            <p:ph idx="1"/>
          </p:nvPr>
        </p:nvSpPr>
        <p:spPr>
          <a:xfrm>
            <a:off x="0" y="0"/>
            <a:ext cx="10080625" cy="5670550"/>
          </a:xfrm>
          <a:ln/>
        </p:spPr>
        <p:txBody>
          <a:bodyPr tIns="17780" anchor="t"/>
          <a:lstStyle/>
          <a:p>
            <a:pPr marL="431800" indent="-323850" algn="l">
              <a:spcBef>
                <a:spcPts val="1425"/>
              </a:spcBef>
              <a:buSzPct val="45000"/>
              <a:buFont typeface="Wingdings" panose="05000000000000000000" pitchFamily="2" charset="2"/>
              <a:buChar cha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2000"/>
              <a:t>Εξέλιξη της Ανισότητας στην Ελλάδα -Κατακεφαλήν Εισόδημα</a:t>
            </a:r>
          </a:p>
          <a:p>
            <a:pPr marL="431800" indent="-323850" algn="l">
              <a:spcBef>
                <a:spcPts val="1425"/>
              </a:spcBef>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pPr>
            <a:r>
              <a:rPr lang="el-GR" altLang="el-GR" sz="2000"/>
              <a:t> </a:t>
            </a:r>
          </a:p>
        </p:txBody>
      </p:sp>
      <p:graphicFrame>
        <p:nvGraphicFramePr>
          <p:cNvPr id="26626" name="Object 2">
            <a:extLst>
              <a:ext uri="{FF2B5EF4-FFF2-40B4-BE49-F238E27FC236}">
                <a16:creationId xmlns:a16="http://schemas.microsoft.com/office/drawing/2014/main" id="{6FE7CA95-1A93-9B45-0A20-BCF459023651}"/>
              </a:ext>
            </a:extLst>
          </p:cNvPr>
          <p:cNvGraphicFramePr>
            <a:graphicFrameLocks noChangeAspect="1"/>
          </p:cNvGraphicFramePr>
          <p:nvPr/>
        </p:nvGraphicFramePr>
        <p:xfrm>
          <a:off x="0" y="720725"/>
          <a:ext cx="5580063" cy="3779838"/>
        </p:xfrm>
        <a:graphic>
          <a:graphicData uri="http://schemas.openxmlformats.org/presentationml/2006/ole">
            <mc:AlternateContent xmlns:mc="http://schemas.openxmlformats.org/markup-compatibility/2006">
              <mc:Choice xmlns:v="urn:schemas-microsoft-com:vml" Requires="v">
                <p:oleObj r:id="rId3" imgW="5580360" imgH="3780360" progId="">
                  <p:embed/>
                </p:oleObj>
              </mc:Choice>
              <mc:Fallback>
                <p:oleObj r:id="rId3" imgW="5580360" imgH="378036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20725"/>
                        <a:ext cx="5580063" cy="3779838"/>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26627" name="Picture 3">
            <a:extLst>
              <a:ext uri="{FF2B5EF4-FFF2-40B4-BE49-F238E27FC236}">
                <a16:creationId xmlns:a16="http://schemas.microsoft.com/office/drawing/2014/main" id="{59F394E0-460B-FE21-8B8F-8470FED5E4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0063" y="720725"/>
            <a:ext cx="4484687" cy="37798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FE9B7D3-BD82-755C-C768-136FA10F5401}"/>
              </a:ext>
            </a:extLst>
          </p:cNvPr>
          <p:cNvSpPr>
            <a:spLocks noGrp="1"/>
          </p:cNvSpPr>
          <p:nvPr>
            <p:ph type="title"/>
          </p:nvPr>
        </p:nvSpPr>
        <p:spPr>
          <a:xfrm>
            <a:off x="567890" y="953833"/>
            <a:ext cx="2646164" cy="3688721"/>
          </a:xfrm>
        </p:spPr>
        <p:txBody>
          <a:bodyPr>
            <a:normAutofit/>
          </a:bodyPr>
          <a:lstStyle/>
          <a:p>
            <a:r>
              <a:rPr lang="el-GR" sz="2800">
                <a:solidFill>
                  <a:srgbClr val="FFFFFF"/>
                </a:solidFill>
              </a:rPr>
              <a:t>Κάποια Συμπεράσματα</a:t>
            </a:r>
          </a:p>
        </p:txBody>
      </p:sp>
      <p:sp>
        <p:nvSpPr>
          <p:cNvPr id="3" name="Θέση περιεχομένου 2">
            <a:extLst>
              <a:ext uri="{FF2B5EF4-FFF2-40B4-BE49-F238E27FC236}">
                <a16:creationId xmlns:a16="http://schemas.microsoft.com/office/drawing/2014/main" id="{40D715B0-3707-6A06-7A4A-400AED89E732}"/>
              </a:ext>
            </a:extLst>
          </p:cNvPr>
          <p:cNvSpPr>
            <a:spLocks noGrp="1"/>
          </p:cNvSpPr>
          <p:nvPr>
            <p:ph idx="1"/>
          </p:nvPr>
        </p:nvSpPr>
        <p:spPr>
          <a:xfrm>
            <a:off x="3677136" y="488953"/>
            <a:ext cx="5710445" cy="4618480"/>
          </a:xfrm>
        </p:spPr>
        <p:txBody>
          <a:bodyPr anchor="ctr">
            <a:normAutofit/>
          </a:bodyPr>
          <a:lstStyle/>
          <a:p>
            <a:pPr marL="0" indent="0"/>
            <a:r>
              <a:rPr lang="el-GR" sz="1500" dirty="0"/>
              <a:t>Η συσχέτιση ανάμεσα στην οικονομική μεγέθυνση, τη διανομή και την ανισότητα ξεκινά από τους Φυσιοκράτες και φτάνει μέχρι τις μέρες μας (</a:t>
            </a:r>
            <a:r>
              <a:rPr lang="en-US" sz="1500" dirty="0"/>
              <a:t>Saez 202</a:t>
            </a:r>
            <a:r>
              <a:rPr lang="el-GR" sz="1500" dirty="0"/>
              <a:t>1</a:t>
            </a:r>
            <a:r>
              <a:rPr lang="en-US" sz="1500" dirty="0"/>
              <a:t>).</a:t>
            </a:r>
            <a:endParaRPr lang="el-GR" sz="1500" dirty="0"/>
          </a:p>
          <a:p>
            <a:pPr marL="0" indent="0"/>
            <a:r>
              <a:rPr lang="el-GR" sz="1500" dirty="0"/>
              <a:t>Η φύση και η εξέλιξη της εισοδηματικής ανισότητας μεταξύ κοινωνικών τάξεων – πηγών εισοδήματος αλλά και μεταξύ χωρών εξαρτάται από την φύση του οικονομικού πλεονάσματος και τους προσδιοριστικούς παράγοντες της οικονομικής μεγέθυνσης. </a:t>
            </a:r>
          </a:p>
          <a:p>
            <a:pPr marL="0" indent="0"/>
            <a:r>
              <a:rPr lang="el-GR" sz="1500" dirty="0"/>
              <a:t>Το γεγονός ότι η ανισότητα μετριέται σε όρους κοινωνικών τάξεων ή/και ομάδων και όχι με όρους «μεθοδολογικού ατομισμού» την καθιστά κατεξοχήν αντικείμενο της πολιτικής οικονομίας. </a:t>
            </a:r>
          </a:p>
          <a:p>
            <a:pPr marL="0" indent="0"/>
            <a:r>
              <a:rPr lang="el-GR" sz="1500" dirty="0"/>
              <a:t>Με αυτή την έννοια οι ιδέες που αναπτύσσονται από τον </a:t>
            </a:r>
            <a:r>
              <a:rPr lang="en-US" sz="1500" dirty="0"/>
              <a:t>Quesnay </a:t>
            </a:r>
            <a:r>
              <a:rPr lang="el-GR" sz="1500" dirty="0"/>
              <a:t>μέχρι το </a:t>
            </a:r>
            <a:r>
              <a:rPr lang="en-US" sz="1500" dirty="0"/>
              <a:t>Marx </a:t>
            </a:r>
            <a:r>
              <a:rPr lang="el-GR" sz="1500" dirty="0"/>
              <a:t>έχουν αναφορά μέχρι τις μέρες μας.  </a:t>
            </a:r>
          </a:p>
          <a:p>
            <a:pPr marL="0" indent="0"/>
            <a:r>
              <a:rPr lang="el-GR" sz="1500" dirty="0"/>
              <a:t>Όμως, παρά το «μεθοδολογικό ατομισμό», συνεισφορά στη θεωρία </a:t>
            </a:r>
            <a:r>
              <a:rPr lang="el-GR" sz="1500"/>
              <a:t>της ανισότητας έχει και η νεοκλασική θεωρία όπως θα δούμε στο επόμενο μάθημα.</a:t>
            </a:r>
            <a:endParaRPr lang="en-US" sz="1500" dirty="0"/>
          </a:p>
          <a:p>
            <a:endParaRPr lang="el-GR" sz="1500" dirty="0"/>
          </a:p>
        </p:txBody>
      </p:sp>
    </p:spTree>
    <p:extLst>
      <p:ext uri="{BB962C8B-B14F-4D97-AF65-F5344CB8AC3E}">
        <p14:creationId xmlns:p14="http://schemas.microsoft.com/office/powerpoint/2010/main" val="39854671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139E87E-4A33-3C2C-AAB4-89D90528F9EB}"/>
              </a:ext>
            </a:extLst>
          </p:cNvPr>
          <p:cNvSpPr>
            <a:spLocks noGrp="1"/>
          </p:cNvSpPr>
          <p:nvPr>
            <p:ph type="title"/>
          </p:nvPr>
        </p:nvSpPr>
        <p:spPr>
          <a:xfrm>
            <a:off x="215776" y="7963"/>
            <a:ext cx="9069387" cy="449610"/>
          </a:xfrm>
        </p:spPr>
        <p:txBody>
          <a:bodyPr>
            <a:normAutofit fontScale="90000"/>
          </a:bodyPr>
          <a:lstStyle/>
          <a:p>
            <a:pPr algn="l"/>
            <a:r>
              <a:rPr lang="el-GR" sz="2800" dirty="0"/>
              <a:t>Βιβλιογραφία (απαραίτητη)</a:t>
            </a:r>
          </a:p>
        </p:txBody>
      </p:sp>
      <p:sp>
        <p:nvSpPr>
          <p:cNvPr id="3" name="Θέση περιεχομένου 2">
            <a:extLst>
              <a:ext uri="{FF2B5EF4-FFF2-40B4-BE49-F238E27FC236}">
                <a16:creationId xmlns:a16="http://schemas.microsoft.com/office/drawing/2014/main" id="{2E1790F6-FA14-66F7-A495-61FF2E50A17F}"/>
              </a:ext>
            </a:extLst>
          </p:cNvPr>
          <p:cNvSpPr>
            <a:spLocks noGrp="1"/>
          </p:cNvSpPr>
          <p:nvPr>
            <p:ph idx="1"/>
          </p:nvPr>
        </p:nvSpPr>
        <p:spPr>
          <a:xfrm>
            <a:off x="215776" y="457574"/>
            <a:ext cx="9577064" cy="5050778"/>
          </a:xfrm>
        </p:spPr>
        <p:txBody>
          <a:bodyPr>
            <a:normAutofit fontScale="92500" lnSpcReduction="20000"/>
          </a:bodyPr>
          <a:lstStyle/>
          <a:p>
            <a:pPr marL="0" lvl="0" indent="0" defTabSz="914400" eaLnBrk="0" fontAlgn="base" hangingPunct="0">
              <a:lnSpc>
                <a:spcPct val="100000"/>
              </a:lnSpc>
              <a:spcBef>
                <a:spcPct val="0"/>
              </a:spcBef>
              <a:spcAft>
                <a:spcPct val="0"/>
              </a:spcAft>
              <a:buNone/>
            </a:pPr>
            <a:r>
              <a:rPr lang="en-US" sz="1000" b="1" i="0" dirty="0">
                <a:solidFill>
                  <a:srgbClr val="000000"/>
                </a:solidFill>
                <a:effectLst/>
              </a:rPr>
              <a:t> </a:t>
            </a:r>
            <a:r>
              <a:rPr lang="el-GR" altLang="el-GR" sz="1000" b="1" dirty="0" err="1">
                <a:latin typeface="Arial" panose="020B0604020202020204" pitchFamily="34" charset="0"/>
              </a:rPr>
              <a:t>Anagnostopoulos</a:t>
            </a:r>
            <a:r>
              <a:rPr lang="el-GR" altLang="el-GR" sz="1000" b="1" dirty="0">
                <a:latin typeface="Arial" panose="020B0604020202020204" pitchFamily="34" charset="0"/>
              </a:rPr>
              <a:t>, G., &amp; </a:t>
            </a:r>
            <a:r>
              <a:rPr lang="el-GR" altLang="el-GR" sz="1000" b="1" dirty="0" err="1">
                <a:latin typeface="Arial" panose="020B0604020202020204" pitchFamily="34" charset="0"/>
              </a:rPr>
              <a:t>Santas</a:t>
            </a:r>
            <a:r>
              <a:rPr lang="el-GR" altLang="el-GR" sz="1000" b="1" dirty="0">
                <a:latin typeface="Arial" panose="020B0604020202020204" pitchFamily="34" charset="0"/>
              </a:rPr>
              <a:t>, G. X. (</a:t>
            </a:r>
            <a:r>
              <a:rPr lang="el-GR" altLang="el-GR" sz="1000" b="1" dirty="0" err="1">
                <a:latin typeface="Arial" panose="020B0604020202020204" pitchFamily="34" charset="0"/>
              </a:rPr>
              <a:t>Eds</a:t>
            </a:r>
            <a:r>
              <a:rPr lang="el-GR" altLang="el-GR" sz="1000" b="1" dirty="0">
                <a:latin typeface="Arial" panose="020B0604020202020204" pitchFamily="34" charset="0"/>
              </a:rPr>
              <a:t>.). (2018)</a:t>
            </a:r>
            <a:r>
              <a:rPr lang="el-GR" altLang="el-GR" sz="1000" dirty="0">
                <a:latin typeface="Arial" panose="020B0604020202020204" pitchFamily="34" charset="0"/>
              </a:rPr>
              <a:t>. </a:t>
            </a:r>
            <a:r>
              <a:rPr lang="el-GR" altLang="el-GR" sz="1000" i="1" dirty="0" err="1">
                <a:latin typeface="Arial" panose="020B0604020202020204" pitchFamily="34" charset="0"/>
              </a:rPr>
              <a:t>Democracy</a:t>
            </a:r>
            <a:r>
              <a:rPr lang="el-GR" altLang="el-GR" sz="1000" i="1" dirty="0">
                <a:latin typeface="Arial" panose="020B0604020202020204" pitchFamily="34" charset="0"/>
              </a:rPr>
              <a:t>, </a:t>
            </a:r>
            <a:r>
              <a:rPr lang="el-GR" altLang="el-GR" sz="1000" i="1" dirty="0" err="1">
                <a:latin typeface="Arial" panose="020B0604020202020204" pitchFamily="34" charset="0"/>
              </a:rPr>
              <a:t>justice</a:t>
            </a:r>
            <a:r>
              <a:rPr lang="el-GR" altLang="el-GR" sz="1000" i="1" dirty="0">
                <a:latin typeface="Arial" panose="020B0604020202020204" pitchFamily="34" charset="0"/>
              </a:rPr>
              <a:t>, and </a:t>
            </a:r>
            <a:r>
              <a:rPr lang="el-GR" altLang="el-GR" sz="1000" i="1" dirty="0" err="1">
                <a:latin typeface="Arial" panose="020B0604020202020204" pitchFamily="34" charset="0"/>
              </a:rPr>
              <a:t>equality</a:t>
            </a:r>
            <a:r>
              <a:rPr lang="el-GR" altLang="el-GR" sz="1000" i="1" dirty="0">
                <a:latin typeface="Arial" panose="020B0604020202020204" pitchFamily="34" charset="0"/>
              </a:rPr>
              <a:t> in </a:t>
            </a:r>
            <a:r>
              <a:rPr lang="el-GR" altLang="el-GR" sz="1000" i="1" dirty="0" err="1">
                <a:latin typeface="Arial" panose="020B0604020202020204" pitchFamily="34" charset="0"/>
              </a:rPr>
              <a:t>ancient</a:t>
            </a:r>
            <a:r>
              <a:rPr lang="el-GR" altLang="el-GR" sz="1000" i="1" dirty="0">
                <a:latin typeface="Arial" panose="020B0604020202020204" pitchFamily="34" charset="0"/>
              </a:rPr>
              <a:t> </a:t>
            </a:r>
            <a:r>
              <a:rPr lang="el-GR" altLang="el-GR" sz="1000" i="1" dirty="0" err="1">
                <a:latin typeface="Arial" panose="020B0604020202020204" pitchFamily="34" charset="0"/>
              </a:rPr>
              <a:t>Greece</a:t>
            </a:r>
            <a:r>
              <a:rPr lang="el-GR" altLang="el-GR" sz="1000" i="1" dirty="0">
                <a:latin typeface="Arial" panose="020B0604020202020204" pitchFamily="34" charset="0"/>
              </a:rPr>
              <a:t> : </a:t>
            </a:r>
            <a:r>
              <a:rPr lang="el-GR" altLang="el-GR" sz="1000" i="1" dirty="0" err="1">
                <a:latin typeface="Arial" panose="020B0604020202020204" pitchFamily="34" charset="0"/>
              </a:rPr>
              <a:t>historical</a:t>
            </a:r>
            <a:r>
              <a:rPr lang="el-GR" altLang="el-GR" sz="1000" i="1" dirty="0">
                <a:latin typeface="Arial" panose="020B0604020202020204" pitchFamily="34" charset="0"/>
              </a:rPr>
              <a:t> and </a:t>
            </a:r>
            <a:r>
              <a:rPr lang="el-GR" altLang="el-GR" sz="1000" i="1" dirty="0" err="1">
                <a:latin typeface="Arial" panose="020B0604020202020204" pitchFamily="34" charset="0"/>
              </a:rPr>
              <a:t>philosophical</a:t>
            </a:r>
            <a:r>
              <a:rPr lang="el-GR" altLang="el-GR" sz="1000" i="1" dirty="0">
                <a:latin typeface="Arial" panose="020B0604020202020204" pitchFamily="34" charset="0"/>
              </a:rPr>
              <a:t> </a:t>
            </a:r>
            <a:r>
              <a:rPr lang="el-GR" altLang="el-GR" sz="1000" i="1" dirty="0" err="1">
                <a:latin typeface="Arial" panose="020B0604020202020204" pitchFamily="34" charset="0"/>
              </a:rPr>
              <a:t>perspectives</a:t>
            </a:r>
            <a:r>
              <a:rPr lang="el-GR" altLang="el-GR" sz="1000" dirty="0">
                <a:latin typeface="Arial" panose="020B0604020202020204" pitchFamily="34" charset="0"/>
              </a:rPr>
              <a:t>.</a:t>
            </a:r>
            <a:endParaRPr lang="en-US" altLang="el-GR" sz="1000" dirty="0">
              <a:latin typeface="Arial" panose="020B0604020202020204" pitchFamily="34" charset="0"/>
            </a:endParaRPr>
          </a:p>
          <a:p>
            <a:pPr marL="0" lvl="0" indent="0" defTabSz="914400" eaLnBrk="0" fontAlgn="base" hangingPunct="0">
              <a:lnSpc>
                <a:spcPct val="100000"/>
              </a:lnSpc>
              <a:spcBef>
                <a:spcPct val="0"/>
              </a:spcBef>
              <a:spcAft>
                <a:spcPct val="0"/>
              </a:spcAft>
              <a:buNone/>
            </a:pPr>
            <a:r>
              <a:rPr lang="el-GR" altLang="el-GR" sz="1000" dirty="0">
                <a:latin typeface="Arial" panose="020B0604020202020204" pitchFamily="34" charset="0"/>
              </a:rPr>
              <a:t> </a:t>
            </a:r>
            <a:r>
              <a:rPr lang="el-GR" altLang="el-GR" sz="1000" dirty="0" err="1">
                <a:latin typeface="Arial" panose="020B0604020202020204" pitchFamily="34" charset="0"/>
              </a:rPr>
              <a:t>Springer</a:t>
            </a:r>
            <a:r>
              <a:rPr lang="el-GR" altLang="el-GR" sz="1000" dirty="0">
                <a:latin typeface="Arial" panose="020B0604020202020204" pitchFamily="34" charset="0"/>
              </a:rPr>
              <a:t>.</a:t>
            </a:r>
            <a:r>
              <a:rPr lang="el-GR" altLang="el-GR" sz="1800" dirty="0">
                <a:latin typeface="Arial" panose="020B0604020202020204" pitchFamily="34" charset="0"/>
              </a:rPr>
              <a:t> </a:t>
            </a:r>
            <a:r>
              <a:rPr lang="el-GR" altLang="el-GR" sz="1000" dirty="0">
                <a:latin typeface="Arial" panose="020B0604020202020204" pitchFamily="34" charset="0"/>
                <a:hlinkClick r:id="rId2"/>
              </a:rPr>
              <a:t>https://doi.org/10.1007/978-3-319-96313-6</a:t>
            </a:r>
            <a:r>
              <a:rPr lang="en-US" altLang="el-GR" sz="1000" dirty="0">
                <a:latin typeface="Arial" panose="020B0604020202020204" pitchFamily="34" charset="0"/>
              </a:rPr>
              <a:t> (Chapters  10,11)</a:t>
            </a:r>
            <a:endParaRPr lang="el-GR" sz="1000" b="1" i="0" dirty="0">
              <a:solidFill>
                <a:srgbClr val="000000"/>
              </a:solidFill>
              <a:effectLst/>
            </a:endParaRPr>
          </a:p>
          <a:p>
            <a:pPr marL="0" indent="0">
              <a:spcAft>
                <a:spcPts val="0"/>
              </a:spcAft>
            </a:pPr>
            <a:r>
              <a:rPr lang="en-US" sz="1000" b="1" i="0" dirty="0" err="1">
                <a:solidFill>
                  <a:srgbClr val="000000"/>
                </a:solidFill>
                <a:effectLst/>
              </a:rPr>
              <a:t>Heilbroner</a:t>
            </a:r>
            <a:r>
              <a:rPr lang="en-US" sz="1000" b="1" i="0" dirty="0">
                <a:solidFill>
                  <a:srgbClr val="000000"/>
                </a:solidFill>
                <a:effectLst/>
              </a:rPr>
              <a:t>, Robert L. </a:t>
            </a:r>
            <a:r>
              <a:rPr lang="en-US" sz="1000" b="0" i="0" dirty="0">
                <a:solidFill>
                  <a:srgbClr val="000000"/>
                </a:solidFill>
                <a:effectLst/>
              </a:rPr>
              <a:t>“The Paradox of Progress: Decline and Decay in The</a:t>
            </a:r>
            <a:r>
              <a:rPr lang="el-GR" sz="1000" b="0" i="0" dirty="0">
                <a:solidFill>
                  <a:srgbClr val="000000"/>
                </a:solidFill>
                <a:effectLst/>
              </a:rPr>
              <a:t> </a:t>
            </a:r>
            <a:r>
              <a:rPr lang="en-US" sz="1000" b="0" i="0" dirty="0">
                <a:solidFill>
                  <a:srgbClr val="000000"/>
                </a:solidFill>
                <a:effectLst/>
              </a:rPr>
              <a:t>Wealth of Nations.” </a:t>
            </a:r>
            <a:r>
              <a:rPr lang="en-US" sz="1000" b="0" i="1" dirty="0">
                <a:solidFill>
                  <a:srgbClr val="000000"/>
                </a:solidFill>
                <a:effectLst/>
              </a:rPr>
              <a:t>Journal of the History of Ideas </a:t>
            </a:r>
            <a:r>
              <a:rPr lang="en-US" sz="1000" b="0" i="0" dirty="0">
                <a:solidFill>
                  <a:srgbClr val="000000"/>
                </a:solidFill>
                <a:effectLst/>
              </a:rPr>
              <a:t>34, no. 2 (1973): 243–62.</a:t>
            </a:r>
            <a:r>
              <a:rPr lang="en-US" sz="1000" b="0" i="0" dirty="0">
                <a:solidFill>
                  <a:srgbClr val="0563C1"/>
                </a:solidFill>
                <a:effectLst/>
              </a:rPr>
              <a:t>https://doi.org/10.2307/2708728</a:t>
            </a:r>
            <a:r>
              <a:rPr lang="en-US" sz="1000" b="0" i="0" dirty="0">
                <a:solidFill>
                  <a:srgbClr val="000000"/>
                </a:solidFill>
                <a:effectLst/>
              </a:rPr>
              <a:t>.</a:t>
            </a:r>
            <a:r>
              <a:rPr lang="en-US" sz="1000" dirty="0"/>
              <a:t> </a:t>
            </a:r>
            <a:endParaRPr lang="el-GR" sz="1000" dirty="0"/>
          </a:p>
          <a:p>
            <a:pPr marL="0" indent="0">
              <a:spcAft>
                <a:spcPts val="0"/>
              </a:spcAft>
            </a:pPr>
            <a:r>
              <a:rPr lang="en-US" sz="1000" b="1" i="0" dirty="0">
                <a:solidFill>
                  <a:srgbClr val="000000"/>
                </a:solidFill>
                <a:effectLst/>
              </a:rPr>
              <a:t>Lowe, Adolph. </a:t>
            </a:r>
            <a:r>
              <a:rPr lang="en-US" sz="1000" b="0" i="0" dirty="0">
                <a:solidFill>
                  <a:srgbClr val="000000"/>
                </a:solidFill>
                <a:effectLst/>
              </a:rPr>
              <a:t>1954. “The Classical Theory of Economic Growth.” </a:t>
            </a:r>
            <a:r>
              <a:rPr lang="en-US" sz="1000" b="0" i="1" dirty="0">
                <a:solidFill>
                  <a:srgbClr val="000000"/>
                </a:solidFill>
                <a:effectLst/>
              </a:rPr>
              <a:t>Social Research,</a:t>
            </a:r>
            <a:r>
              <a:rPr lang="el-GR" sz="1000" b="0" i="1" dirty="0">
                <a:solidFill>
                  <a:srgbClr val="000000"/>
                </a:solidFill>
                <a:effectLst/>
              </a:rPr>
              <a:t> </a:t>
            </a:r>
            <a:r>
              <a:rPr lang="en-US" sz="1000" b="0" i="0" dirty="0">
                <a:solidFill>
                  <a:srgbClr val="000000"/>
                </a:solidFill>
                <a:effectLst/>
              </a:rPr>
              <a:t>21 (2): 127–58. </a:t>
            </a:r>
            <a:r>
              <a:rPr lang="en-US" sz="1000" b="0" i="0" dirty="0">
                <a:solidFill>
                  <a:srgbClr val="0563C1"/>
                </a:solidFill>
                <a:effectLst/>
              </a:rPr>
              <a:t>http://www.jstor.org/stable/40982378</a:t>
            </a:r>
            <a:endParaRPr lang="el-GR" sz="1000" b="0" i="0" dirty="0">
              <a:solidFill>
                <a:srgbClr val="0563C1"/>
              </a:solidFill>
              <a:effectLst/>
            </a:endParaRPr>
          </a:p>
          <a:p>
            <a:pPr marL="0" indent="0">
              <a:spcAft>
                <a:spcPts val="0"/>
              </a:spcAft>
            </a:pPr>
            <a:r>
              <a:rPr lang="en-US" sz="1000" b="1" i="0" dirty="0">
                <a:solidFill>
                  <a:srgbClr val="000000"/>
                </a:solidFill>
                <a:effectLst/>
              </a:rPr>
              <a:t>Malthus, Thomas Robert. </a:t>
            </a:r>
            <a:r>
              <a:rPr lang="en-US" sz="1000" b="0" i="0" dirty="0">
                <a:solidFill>
                  <a:srgbClr val="000000"/>
                </a:solidFill>
                <a:effectLst/>
              </a:rPr>
              <a:t>1826. 1st edition published anonymously as “</a:t>
            </a:r>
            <a:r>
              <a:rPr lang="en-US" sz="1000" b="0" i="0" dirty="0">
                <a:solidFill>
                  <a:srgbClr val="0563C1"/>
                </a:solidFill>
                <a:effectLst/>
              </a:rPr>
              <a:t>An Essay on the Principle of</a:t>
            </a:r>
            <a:r>
              <a:rPr lang="el-GR" sz="1000" b="0" i="0" dirty="0">
                <a:solidFill>
                  <a:srgbClr val="0563C1"/>
                </a:solidFill>
                <a:effectLst/>
              </a:rPr>
              <a:t> </a:t>
            </a:r>
            <a:r>
              <a:rPr lang="en-US" sz="1000" b="0" i="0" dirty="0">
                <a:solidFill>
                  <a:srgbClr val="0563C1"/>
                </a:solidFill>
                <a:effectLst/>
              </a:rPr>
              <a:t>Population</a:t>
            </a:r>
            <a:r>
              <a:rPr lang="en-US" sz="1000" b="0" i="0" dirty="0">
                <a:solidFill>
                  <a:srgbClr val="000000"/>
                </a:solidFill>
                <a:effectLst/>
              </a:rPr>
              <a:t>, as it affects the future improvement of society. With remarks on the speculations of Mr. Godwin, M. Condorcet and other writers”, London: Printed for</a:t>
            </a:r>
            <a:r>
              <a:rPr lang="el-GR" sz="1000" b="0" i="0" dirty="0">
                <a:solidFill>
                  <a:srgbClr val="000000"/>
                </a:solidFill>
                <a:effectLst/>
              </a:rPr>
              <a:t> </a:t>
            </a:r>
            <a:r>
              <a:rPr lang="en-US" sz="1000" b="0" i="0" dirty="0">
                <a:solidFill>
                  <a:srgbClr val="000000"/>
                </a:solidFill>
                <a:effectLst/>
              </a:rPr>
              <a:t>J. Johnson, 1798.</a:t>
            </a:r>
            <a:r>
              <a:rPr lang="en-US" sz="1000" dirty="0"/>
              <a:t> </a:t>
            </a:r>
            <a:r>
              <a:rPr lang="en-US" sz="1000" b="0" i="0" dirty="0">
                <a:solidFill>
                  <a:srgbClr val="000000"/>
                </a:solidFill>
                <a:effectLst/>
              </a:rPr>
              <a:t>. [</a:t>
            </a:r>
            <a:r>
              <a:rPr lang="en-US" sz="1000" b="1" i="0" dirty="0">
                <a:solidFill>
                  <a:srgbClr val="000000"/>
                </a:solidFill>
                <a:effectLst/>
              </a:rPr>
              <a:t>Vol. </a:t>
            </a:r>
            <a:r>
              <a:rPr lang="en-US" sz="1000" b="1" i="0" dirty="0" err="1">
                <a:solidFill>
                  <a:srgbClr val="000000"/>
                </a:solidFill>
                <a:effectLst/>
              </a:rPr>
              <a:t>I,Ch</a:t>
            </a:r>
            <a:r>
              <a:rPr lang="en-US" sz="1000" b="1" i="0" dirty="0">
                <a:solidFill>
                  <a:srgbClr val="000000"/>
                </a:solidFill>
                <a:effectLst/>
              </a:rPr>
              <a:t>. 2]</a:t>
            </a:r>
            <a:r>
              <a:rPr lang="en-US" sz="1000" b="0" i="0" dirty="0">
                <a:solidFill>
                  <a:srgbClr val="000000"/>
                </a:solidFill>
                <a:effectLst/>
              </a:rPr>
              <a:t>. </a:t>
            </a:r>
            <a:endParaRPr lang="el-GR" sz="1000" dirty="0"/>
          </a:p>
          <a:p>
            <a:pPr marL="0" indent="0">
              <a:spcAft>
                <a:spcPts val="0"/>
              </a:spcAft>
            </a:pPr>
            <a:r>
              <a:rPr lang="hr-HR" sz="1000" b="1" i="0" dirty="0">
                <a:solidFill>
                  <a:srgbClr val="000000"/>
                </a:solidFill>
                <a:effectLst/>
                <a:latin typeface="+mj-lt"/>
              </a:rPr>
              <a:t>Marx, Karl. </a:t>
            </a:r>
            <a:r>
              <a:rPr lang="hr-HR" sz="1000" b="0" i="0" dirty="0">
                <a:solidFill>
                  <a:srgbClr val="000000"/>
                </a:solidFill>
                <a:effectLst/>
                <a:latin typeface="+mj-lt"/>
              </a:rPr>
              <a:t>1973. </a:t>
            </a:r>
            <a:r>
              <a:rPr lang="hr-HR" sz="1000" b="0" i="1" dirty="0">
                <a:solidFill>
                  <a:srgbClr val="0563C1"/>
                </a:solidFill>
                <a:effectLst/>
                <a:latin typeface="+mj-lt"/>
              </a:rPr>
              <a:t>Capital: A Critique of Political Economy, Volume One</a:t>
            </a:r>
            <a:r>
              <a:rPr lang="hr-HR" sz="1000" b="0" i="1" dirty="0">
                <a:solidFill>
                  <a:srgbClr val="000000"/>
                </a:solidFill>
                <a:effectLst/>
                <a:latin typeface="+mj-lt"/>
              </a:rPr>
              <a:t>.</a:t>
            </a:r>
            <a:r>
              <a:rPr lang="el-GR" sz="1000" b="0" i="1" dirty="0">
                <a:solidFill>
                  <a:srgbClr val="000000"/>
                </a:solidFill>
                <a:effectLst/>
                <a:latin typeface="+mj-lt"/>
              </a:rPr>
              <a:t> </a:t>
            </a:r>
            <a:r>
              <a:rPr lang="hr-HR" sz="1000" b="0" i="0" dirty="0">
                <a:solidFill>
                  <a:srgbClr val="000000"/>
                </a:solidFill>
                <a:effectLst/>
                <a:latin typeface="+mj-lt"/>
              </a:rPr>
              <a:t>[Introduced by Ernest Mandel, translated by Ben Fowkes], Harmondsworth,</a:t>
            </a:r>
            <a:r>
              <a:rPr lang="el-GR" sz="1000" b="0" i="0" dirty="0">
                <a:solidFill>
                  <a:srgbClr val="000000"/>
                </a:solidFill>
                <a:effectLst/>
                <a:latin typeface="+mj-lt"/>
              </a:rPr>
              <a:t> </a:t>
            </a:r>
            <a:r>
              <a:rPr lang="hr-HR" sz="1000" b="0" i="0" dirty="0">
                <a:solidFill>
                  <a:srgbClr val="000000"/>
                </a:solidFill>
                <a:effectLst/>
                <a:latin typeface="+mj-lt"/>
              </a:rPr>
              <a:t>Middlesex, England: Penguin Books in association with </a:t>
            </a:r>
            <a:r>
              <a:rPr lang="hr-HR" sz="1000" b="0" i="1" dirty="0">
                <a:solidFill>
                  <a:srgbClr val="000000"/>
                </a:solidFill>
                <a:effectLst/>
                <a:latin typeface="+mj-lt"/>
              </a:rPr>
              <a:t>New Left Review</a:t>
            </a:r>
            <a:r>
              <a:rPr lang="hr-HR" sz="1000" b="0" i="0" dirty="0">
                <a:solidFill>
                  <a:srgbClr val="000000"/>
                </a:solidFill>
                <a:effectLst/>
                <a:latin typeface="+mj-lt"/>
              </a:rPr>
              <a:t>. (</a:t>
            </a:r>
            <a:r>
              <a:rPr lang="el-GR" sz="1000" b="0" i="0" dirty="0">
                <a:solidFill>
                  <a:srgbClr val="000000"/>
                </a:solidFill>
                <a:effectLst/>
                <a:latin typeface="+mj-lt"/>
              </a:rPr>
              <a:t>Κεφ. 25)</a:t>
            </a:r>
          </a:p>
          <a:p>
            <a:pPr marL="0" indent="0">
              <a:spcAft>
                <a:spcPts val="0"/>
              </a:spcAft>
            </a:pPr>
            <a:r>
              <a:rPr lang="en-US" sz="1000" b="1" dirty="0">
                <a:latin typeface="+mj-lt"/>
              </a:rPr>
              <a:t>Marx, Karl (1894).</a:t>
            </a:r>
            <a:r>
              <a:rPr lang="en-US" sz="1000" dirty="0">
                <a:latin typeface="+mj-lt"/>
              </a:rPr>
              <a:t> </a:t>
            </a:r>
            <a:r>
              <a:rPr lang="en-US" sz="1000" i="1" dirty="0">
                <a:latin typeface="+mj-lt"/>
              </a:rPr>
              <a:t>Capital: A Critique of Political Economy, Volume Three</a:t>
            </a:r>
            <a:r>
              <a:rPr lang="en-US" sz="1000" dirty="0">
                <a:latin typeface="+mj-lt"/>
              </a:rPr>
              <a:t>: The Process of Capitalist Production as a Whole. [Edited by Friedrich Engels], Institute of Marxism-Leninism, USSR, 1959, New York, NY: International Publishers. As in the electronic edition of the Marxist Internet Archive at </a:t>
            </a:r>
            <a:r>
              <a:rPr lang="en-US" sz="1000" dirty="0">
                <a:latin typeface="+mj-lt"/>
                <a:hlinkClick r:id="rId3"/>
              </a:rPr>
              <a:t>https://www.marxists.org/archive/marx/works/download/pdf/Capital-Volume-III.pdf</a:t>
            </a:r>
            <a:r>
              <a:rPr lang="en-US" sz="1000" dirty="0">
                <a:latin typeface="+mj-lt"/>
              </a:rPr>
              <a:t> (</a:t>
            </a:r>
            <a:r>
              <a:rPr lang="el-GR" sz="1000" dirty="0">
                <a:latin typeface="+mj-lt"/>
              </a:rPr>
              <a:t>Κεφ. 14)</a:t>
            </a:r>
            <a:endParaRPr lang="en-US" sz="1000" dirty="0">
              <a:latin typeface="+mj-lt"/>
            </a:endParaRPr>
          </a:p>
          <a:p>
            <a:pPr marL="0" indent="0">
              <a:spcAft>
                <a:spcPts val="0"/>
              </a:spcAft>
            </a:pPr>
            <a:r>
              <a:rPr lang="en-US" sz="1000" b="1" dirty="0">
                <a:latin typeface="+mj-lt"/>
              </a:rPr>
              <a:t>Milanovic B.(2023)</a:t>
            </a:r>
            <a:r>
              <a:rPr lang="en-US" sz="1000" dirty="0">
                <a:latin typeface="+mj-lt"/>
              </a:rPr>
              <a:t> </a:t>
            </a:r>
            <a:r>
              <a:rPr lang="en-US" sz="1000" i="1" dirty="0">
                <a:latin typeface="+mj-lt"/>
              </a:rPr>
              <a:t>Visions of Inequality: From the French Revolution to the end of the Cold War</a:t>
            </a:r>
            <a:r>
              <a:rPr lang="en-US" sz="1000" dirty="0">
                <a:latin typeface="+mj-lt"/>
              </a:rPr>
              <a:t>. Belknap Press of Harvard University Press, Boston  </a:t>
            </a:r>
            <a:endParaRPr lang="el-GR" sz="1000" dirty="0">
              <a:latin typeface="+mj-lt"/>
            </a:endParaRPr>
          </a:p>
          <a:p>
            <a:pPr marL="0" indent="0">
              <a:spcAft>
                <a:spcPts val="0"/>
              </a:spcAft>
            </a:pPr>
            <a:r>
              <a:rPr lang="hr-HR" sz="1000" b="1" dirty="0">
                <a:latin typeface="+mj-lt"/>
              </a:rPr>
              <a:t>Rosdolsky, Roman (1977). </a:t>
            </a:r>
            <a:r>
              <a:rPr lang="hr-HR" sz="1000" dirty="0">
                <a:latin typeface="+mj-lt"/>
              </a:rPr>
              <a:t>The Making of Marx's ‘Capital’ Volume 1, London: Pluto Press. Original German Edition: Zur Entstehungsgeschichte des Marxschen ‚Kapital‘, Frankfurt am Main: Europäische Verlagsanstalt (EVA), 1968. </a:t>
            </a:r>
            <a:r>
              <a:rPr lang="el-GR" sz="1000" dirty="0">
                <a:latin typeface="+mj-lt"/>
              </a:rPr>
              <a:t>(σελ. 398-413)</a:t>
            </a:r>
          </a:p>
          <a:p>
            <a:pPr marL="0" indent="0">
              <a:spcAft>
                <a:spcPts val="0"/>
              </a:spcAft>
            </a:pPr>
            <a:r>
              <a:rPr lang="en-US" sz="1000" b="1" dirty="0">
                <a:latin typeface="+mj-lt"/>
              </a:rPr>
              <a:t>Rubin I. (1929-1979) </a:t>
            </a:r>
            <a:r>
              <a:rPr lang="en-US" sz="1000" i="1" dirty="0">
                <a:latin typeface="+mj-lt"/>
              </a:rPr>
              <a:t>A History of Economic Thought </a:t>
            </a:r>
            <a:r>
              <a:rPr lang="en-US" sz="1000" dirty="0">
                <a:latin typeface="+mj-lt"/>
              </a:rPr>
              <a:t>Translated to English by Donald </a:t>
            </a:r>
            <a:r>
              <a:rPr lang="en-US" sz="1000" dirty="0" err="1">
                <a:latin typeface="+mj-lt"/>
              </a:rPr>
              <a:t>Filtzer</a:t>
            </a:r>
            <a:r>
              <a:rPr lang="en-US" sz="1000" dirty="0">
                <a:latin typeface="+mj-lt"/>
              </a:rPr>
              <a:t> Ink Links, London   </a:t>
            </a:r>
          </a:p>
          <a:p>
            <a:pPr marL="0" indent="0">
              <a:spcAft>
                <a:spcPts val="0"/>
              </a:spcAft>
            </a:pPr>
            <a:r>
              <a:rPr lang="en-US" sz="1000" b="1" dirty="0">
                <a:latin typeface="+mj-lt"/>
              </a:rPr>
              <a:t>Shaikh, Anwar (1987). </a:t>
            </a:r>
            <a:r>
              <a:rPr lang="en-US" sz="1000" dirty="0">
                <a:latin typeface="+mj-lt"/>
              </a:rPr>
              <a:t>“Organic Composition of Capital”, in John Eatwell, Murray </a:t>
            </a:r>
            <a:r>
              <a:rPr lang="en-US" sz="1000" dirty="0" err="1">
                <a:latin typeface="+mj-lt"/>
              </a:rPr>
              <a:t>Milgate</a:t>
            </a:r>
            <a:r>
              <a:rPr lang="en-US" sz="1000" dirty="0">
                <a:latin typeface="+mj-lt"/>
              </a:rPr>
              <a:t>, and Peter Newman (eds.), The New Palgrave: A Dictionary of Economics, London: Macmillan. </a:t>
            </a:r>
          </a:p>
          <a:p>
            <a:pPr marL="0" indent="0">
              <a:spcAft>
                <a:spcPts val="0"/>
              </a:spcAft>
            </a:pPr>
            <a:r>
              <a:rPr lang="en-US" sz="1000" b="1" dirty="0">
                <a:latin typeface="+mj-lt"/>
              </a:rPr>
              <a:t>Shaikh, Anwar (2016). </a:t>
            </a:r>
            <a:r>
              <a:rPr lang="en-US" sz="1000" dirty="0">
                <a:latin typeface="+mj-lt"/>
              </a:rPr>
              <a:t>Capitalism: Competition, Conflict and Crises, New York, NY: Oxford University Press. (</a:t>
            </a:r>
            <a:r>
              <a:rPr lang="el-GR" sz="1000" dirty="0">
                <a:latin typeface="+mj-lt"/>
              </a:rPr>
              <a:t>σελ. 56-66)</a:t>
            </a:r>
            <a:endParaRPr lang="en-US" sz="1000" dirty="0">
              <a:latin typeface="+mj-lt"/>
            </a:endParaRPr>
          </a:p>
          <a:p>
            <a:pPr marL="0" indent="0">
              <a:spcAft>
                <a:spcPts val="0"/>
              </a:spcAft>
            </a:pPr>
            <a:r>
              <a:rPr lang="en-US" sz="1000" b="1" dirty="0"/>
              <a:t>Stravelakis, N. (2022). </a:t>
            </a:r>
            <a:r>
              <a:rPr lang="en-US" sz="1000" dirty="0"/>
              <a:t>THE GREEK CRISIS IN RETROSPECT: THE RATE OF PROFIT APPROACH. </a:t>
            </a:r>
            <a:r>
              <a:rPr lang="en-US" sz="1000" i="1" dirty="0" err="1"/>
              <a:t>Investigación</a:t>
            </a:r>
            <a:r>
              <a:rPr lang="en-US" sz="1000" i="1" dirty="0"/>
              <a:t> </a:t>
            </a:r>
            <a:r>
              <a:rPr lang="en-US" sz="1000" i="1" dirty="0" err="1"/>
              <a:t>Económica</a:t>
            </a:r>
            <a:r>
              <a:rPr lang="en-US" sz="1000" dirty="0"/>
              <a:t>, </a:t>
            </a:r>
            <a:r>
              <a:rPr lang="en-US" sz="1000" i="1" dirty="0"/>
              <a:t>81</a:t>
            </a:r>
            <a:r>
              <a:rPr lang="en-US" sz="1000" dirty="0"/>
              <a:t>(321), 30–61. </a:t>
            </a:r>
            <a:r>
              <a:rPr lang="en-US" sz="1000" dirty="0">
                <a:hlinkClick r:id="rId4"/>
              </a:rPr>
              <a:t>https://www.jstor.org/stable/48676881</a:t>
            </a:r>
            <a:endParaRPr lang="en-US" sz="1000" dirty="0"/>
          </a:p>
          <a:p>
            <a:pPr marL="0" indent="0">
              <a:spcAft>
                <a:spcPts val="0"/>
              </a:spcAft>
            </a:pPr>
            <a:r>
              <a:rPr lang="en-US" sz="1000" b="1" dirty="0"/>
              <a:t>Stravelakis N</a:t>
            </a:r>
            <a:r>
              <a:rPr lang="en-US" sz="1000" dirty="0"/>
              <a:t>. (2021) A Reconciliation of Marx’s Theory of Interest and the Equity Risk Premium Puzzle September 19-21, International Initiative for Promoting Political Economy (IIPPE): 11thAnnual Conference in Political Economy: Online </a:t>
            </a:r>
          </a:p>
          <a:p>
            <a:pPr marL="0" indent="0">
              <a:spcAft>
                <a:spcPts val="0"/>
              </a:spcAft>
            </a:pPr>
            <a:endParaRPr lang="el-GR" sz="1200" dirty="0">
              <a:latin typeface="+mj-lt"/>
            </a:endParaRPr>
          </a:p>
          <a:p>
            <a:pPr marL="0" indent="0">
              <a:spcAft>
                <a:spcPts val="0"/>
              </a:spcAft>
            </a:pPr>
            <a:endParaRPr lang="en-US" sz="1200" dirty="0">
              <a:latin typeface="+mj-lt"/>
            </a:endParaRPr>
          </a:p>
          <a:p>
            <a:pPr marL="0" indent="0">
              <a:spcAft>
                <a:spcPts val="0"/>
              </a:spcAft>
            </a:pPr>
            <a:endParaRPr lang="el-GR" sz="1200" dirty="0">
              <a:latin typeface="+mj-lt"/>
            </a:endParaRPr>
          </a:p>
          <a:p>
            <a:pPr marL="0" indent="0">
              <a:spcAft>
                <a:spcPts val="0"/>
              </a:spcAft>
            </a:pPr>
            <a:endParaRPr lang="el-GR" sz="1200" dirty="0">
              <a:latin typeface="+mj-lt"/>
            </a:endParaRPr>
          </a:p>
          <a:p>
            <a:pPr marL="0" indent="0">
              <a:spcAft>
                <a:spcPts val="0"/>
              </a:spcAft>
            </a:pPr>
            <a:br>
              <a:rPr lang="el-GR" sz="1000" dirty="0"/>
            </a:br>
            <a:endParaRPr lang="el-GR" sz="1400" dirty="0"/>
          </a:p>
          <a:p>
            <a:pPr marL="0" indent="0"/>
            <a:br>
              <a:rPr lang="en-US" sz="1050" dirty="0"/>
            </a:br>
            <a:endParaRPr lang="el-GR" sz="1600" dirty="0"/>
          </a:p>
        </p:txBody>
      </p:sp>
    </p:spTree>
    <p:extLst>
      <p:ext uri="{BB962C8B-B14F-4D97-AF65-F5344CB8AC3E}">
        <p14:creationId xmlns:p14="http://schemas.microsoft.com/office/powerpoint/2010/main" val="1259550661"/>
      </p:ext>
    </p:extLst>
  </p:cSld>
  <p:clrMapOvr>
    <a:masterClrMapping/>
  </p:clrMapOvr>
</p:sld>
</file>

<file path=ppt/theme/theme1.xml><?xml version="1.0" encoding="utf-8"?>
<a:theme xmlns:a="http://schemas.openxmlformats.org/drawingml/2006/main" name="Θέμα Office 2013 - 2022">
  <a:themeElements>
    <a:clrScheme name="Θέμα 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Θέμα 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FB68D2D-7C37-4D25-91B3-3E0AF092E656}">
  <we:reference id="wa200005566" version="3.0.0.2" store="en-US" storeType="OMEX"/>
  <we:alternateReferences>
    <we:reference id="WA200005566" version="3.0.0.2"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2013 - 2022 Theme</Template>
  <TotalTime>16656</TotalTime>
  <Words>7685</Words>
  <Application>Microsoft Office PowerPoint</Application>
  <PresentationFormat>Προσαρμογή</PresentationFormat>
  <Paragraphs>236</Paragraphs>
  <Slides>40</Slides>
  <Notes>24</Notes>
  <HiddenSlides>0</HiddenSlides>
  <MMClips>0</MMClips>
  <ScaleCrop>false</ScaleCrop>
  <HeadingPairs>
    <vt:vector size="8" baseType="variant">
      <vt:variant>
        <vt:lpstr>Γραμματοσειρές που χρησιμοποιούνται</vt:lpstr>
      </vt:variant>
      <vt:variant>
        <vt:i4>11</vt:i4>
      </vt:variant>
      <vt:variant>
        <vt:lpstr>Θέμα</vt:lpstr>
      </vt:variant>
      <vt:variant>
        <vt:i4>1</vt:i4>
      </vt:variant>
      <vt:variant>
        <vt:lpstr>Ενσωματωμένοι διακομιστές OLE</vt:lpstr>
      </vt:variant>
      <vt:variant>
        <vt:i4>0</vt:i4>
      </vt:variant>
      <vt:variant>
        <vt:lpstr>Τίτλοι διαφανειών</vt:lpstr>
      </vt:variant>
      <vt:variant>
        <vt:i4>40</vt:i4>
      </vt:variant>
    </vt:vector>
  </HeadingPairs>
  <TitlesOfParts>
    <vt:vector size="52" baseType="lpstr">
      <vt:lpstr>MS Mincho</vt:lpstr>
      <vt:lpstr>Arial</vt:lpstr>
      <vt:lpstr>Calibri</vt:lpstr>
      <vt:lpstr>Calibri Light</vt:lpstr>
      <vt:lpstr>Century731BT-RomanA</vt:lpstr>
      <vt:lpstr>Fd406066-Identity-H</vt:lpstr>
      <vt:lpstr>Fd977150-Identity-H</vt:lpstr>
      <vt:lpstr>Segoe UI</vt:lpstr>
      <vt:lpstr>Symbol</vt:lpstr>
      <vt:lpstr>Times New Roman</vt:lpstr>
      <vt:lpstr>Wingdings</vt:lpstr>
      <vt:lpstr>Θέμα Office 2013 - 2022</vt:lpstr>
      <vt:lpstr>Μάθημα 2  Γιατί η ανισότητα είναι πεδίο της Πολιτικής Οικονομίας και της Θεωρίας της Μεγέθυνσης;</vt:lpstr>
      <vt:lpstr>Σκοπός και Περιεχόμενα</vt:lpstr>
      <vt:lpstr>Μια Ιστορική Ματιά στην Ανισότητα</vt:lpstr>
      <vt:lpstr>Παρουσίαση του PowerPoint</vt:lpstr>
      <vt:lpstr>Ο Αριστοτέλης για την Ανισότητα </vt:lpstr>
      <vt:lpstr>Ανισότητα του Πλούτου σε μια Δουλοκτητική Κοινωνία  - Πολιτικά IV-VII</vt:lpstr>
      <vt:lpstr>Παρουσίαση του PowerPoint</vt:lpstr>
      <vt:lpstr>Παρουσίαση του PowerPoint</vt:lpstr>
      <vt:lpstr>Τα Παραπάνω Ταιριάζουν με την  ‘Έννοια της Ευδαιμονίας  στα Ηθικά Νικομάχεια;  </vt:lpstr>
      <vt:lpstr>Οι Φυσιοκράτες και η Διανομή</vt:lpstr>
      <vt:lpstr>Παρουσίαση του PowerPoint</vt:lpstr>
      <vt:lpstr>Παρουσίαση του PowerPoint</vt:lpstr>
      <vt:lpstr>Παρουσίαση του PowerPoint</vt:lpstr>
      <vt:lpstr>Παρουσίαση του PowerPoint</vt:lpstr>
      <vt:lpstr>Μεγέθυνση, Διανομή και, Ανισότητα σε Smith, Ricardo, Malthus </vt:lpstr>
      <vt:lpstr>Adam Smith </vt:lpstr>
      <vt:lpstr>Παρουσίαση του PowerPoint</vt:lpstr>
      <vt:lpstr>Παρουσίαση του PowerPoint</vt:lpstr>
      <vt:lpstr>David Ricardo</vt:lpstr>
      <vt:lpstr>Παρουσίαση του PowerPoint</vt:lpstr>
      <vt:lpstr>Παρουσίαση του PowerPoint</vt:lpstr>
      <vt:lpstr>Thomas Robert  Malthus</vt:lpstr>
      <vt:lpstr>Παρουσίαση του PowerPoint</vt:lpstr>
      <vt:lpstr>Μεγέθυνση και Ανισότητα στον Marx</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 Εμπειρικά Δεδομένα της Μαρξιστικής Θεωρίας </vt:lpstr>
      <vt:lpstr>Παρουσίαση του PowerPoint</vt:lpstr>
      <vt:lpstr>Παρουσίαση του PowerPoint</vt:lpstr>
      <vt:lpstr>Παρουσίαση του PowerPoint</vt:lpstr>
      <vt:lpstr>Κάποια Συμπεράσματα</vt:lpstr>
      <vt:lpstr>Βιβλιογραφία (απαραίτητη)</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Μια Ιστορική Ματιά στην Ανισότητα</dc:title>
  <dc:creator>USER</dc:creator>
  <cp:lastModifiedBy>Nikos Stravelakis</cp:lastModifiedBy>
  <cp:revision>126</cp:revision>
  <cp:lastPrinted>1601-01-01T00:00:00Z</cp:lastPrinted>
  <dcterms:created xsi:type="dcterms:W3CDTF">2023-03-21T09:02:00Z</dcterms:created>
  <dcterms:modified xsi:type="dcterms:W3CDTF">2026-03-10T12:37:35Z</dcterms:modified>
</cp:coreProperties>
</file>