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58" r:id="rId5"/>
    <p:sldId id="260" r:id="rId6"/>
    <p:sldId id="259" r:id="rId7"/>
    <p:sldId id="262" r:id="rId8"/>
    <p:sldId id="263" r:id="rId9"/>
    <p:sldId id="264" r:id="rId10"/>
    <p:sldId id="265" r:id="rId1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9" d="100"/>
          <a:sy n="79" d="100"/>
        </p:scale>
        <p:origin x="85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0FFB4C6-806F-A383-7BDD-62ED645DDAC9}"/>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C5CA5E4E-9D75-BCE0-7B06-4F9B90146D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52EA0CB6-ED8A-0A20-A5EF-B6D20AB2A115}"/>
              </a:ext>
            </a:extLst>
          </p:cNvPr>
          <p:cNvSpPr>
            <a:spLocks noGrp="1"/>
          </p:cNvSpPr>
          <p:nvPr>
            <p:ph type="dt" sz="half" idx="10"/>
          </p:nvPr>
        </p:nvSpPr>
        <p:spPr/>
        <p:txBody>
          <a:bodyPr/>
          <a:lstStyle/>
          <a:p>
            <a:fld id="{3BAB54AE-12B1-4CA3-B86F-2CF46655ED03}" type="datetimeFigureOut">
              <a:rPr lang="el-GR" smtClean="0"/>
              <a:t>26/6/2026</a:t>
            </a:fld>
            <a:endParaRPr lang="el-GR"/>
          </a:p>
        </p:txBody>
      </p:sp>
      <p:sp>
        <p:nvSpPr>
          <p:cNvPr id="5" name="Θέση υποσέλιδου 4">
            <a:extLst>
              <a:ext uri="{FF2B5EF4-FFF2-40B4-BE49-F238E27FC236}">
                <a16:creationId xmlns:a16="http://schemas.microsoft.com/office/drawing/2014/main" id="{7E84367A-70E2-3FAF-925B-FDACF4DD124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23E662A-A0EC-5BCA-0CCC-B8039FC893DC}"/>
              </a:ext>
            </a:extLst>
          </p:cNvPr>
          <p:cNvSpPr>
            <a:spLocks noGrp="1"/>
          </p:cNvSpPr>
          <p:nvPr>
            <p:ph type="sldNum" sz="quarter" idx="12"/>
          </p:nvPr>
        </p:nvSpPr>
        <p:spPr/>
        <p:txBody>
          <a:bodyPr/>
          <a:lstStyle/>
          <a:p>
            <a:fld id="{73FB5E3B-9CE6-4079-A2FE-69C80D220F35}" type="slidenum">
              <a:rPr lang="el-GR" smtClean="0"/>
              <a:t>‹#›</a:t>
            </a:fld>
            <a:endParaRPr lang="el-GR"/>
          </a:p>
        </p:txBody>
      </p:sp>
    </p:spTree>
    <p:extLst>
      <p:ext uri="{BB962C8B-B14F-4D97-AF65-F5344CB8AC3E}">
        <p14:creationId xmlns:p14="http://schemas.microsoft.com/office/powerpoint/2010/main" val="2582512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F31A5A-030B-8454-B6C0-688C0F37B63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7E5A1E6-C17C-8F80-4754-E4ADBC47177F}"/>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E8C758E-CFAA-237C-64B6-E10DA5589BD0}"/>
              </a:ext>
            </a:extLst>
          </p:cNvPr>
          <p:cNvSpPr>
            <a:spLocks noGrp="1"/>
          </p:cNvSpPr>
          <p:nvPr>
            <p:ph type="dt" sz="half" idx="10"/>
          </p:nvPr>
        </p:nvSpPr>
        <p:spPr/>
        <p:txBody>
          <a:bodyPr/>
          <a:lstStyle/>
          <a:p>
            <a:fld id="{3BAB54AE-12B1-4CA3-B86F-2CF46655ED03}" type="datetimeFigureOut">
              <a:rPr lang="el-GR" smtClean="0"/>
              <a:t>26/6/2026</a:t>
            </a:fld>
            <a:endParaRPr lang="el-GR"/>
          </a:p>
        </p:txBody>
      </p:sp>
      <p:sp>
        <p:nvSpPr>
          <p:cNvPr id="5" name="Θέση υποσέλιδου 4">
            <a:extLst>
              <a:ext uri="{FF2B5EF4-FFF2-40B4-BE49-F238E27FC236}">
                <a16:creationId xmlns:a16="http://schemas.microsoft.com/office/drawing/2014/main" id="{4E5C6F43-37EB-F5D0-2D43-4FB3FF9907E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4EA0E38-B69B-0909-2319-19B69F287B31}"/>
              </a:ext>
            </a:extLst>
          </p:cNvPr>
          <p:cNvSpPr>
            <a:spLocks noGrp="1"/>
          </p:cNvSpPr>
          <p:nvPr>
            <p:ph type="sldNum" sz="quarter" idx="12"/>
          </p:nvPr>
        </p:nvSpPr>
        <p:spPr/>
        <p:txBody>
          <a:bodyPr/>
          <a:lstStyle/>
          <a:p>
            <a:fld id="{73FB5E3B-9CE6-4079-A2FE-69C80D220F35}" type="slidenum">
              <a:rPr lang="el-GR" smtClean="0"/>
              <a:t>‹#›</a:t>
            </a:fld>
            <a:endParaRPr lang="el-GR"/>
          </a:p>
        </p:txBody>
      </p:sp>
    </p:spTree>
    <p:extLst>
      <p:ext uri="{BB962C8B-B14F-4D97-AF65-F5344CB8AC3E}">
        <p14:creationId xmlns:p14="http://schemas.microsoft.com/office/powerpoint/2010/main" val="824874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FDC612-48CC-3296-07C0-B556CC5B2540}"/>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44C3045-8DB9-9E8B-466F-5FB5C9B8A3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91D239E3-8797-1129-6161-078549A2EBAF}"/>
              </a:ext>
            </a:extLst>
          </p:cNvPr>
          <p:cNvSpPr>
            <a:spLocks noGrp="1"/>
          </p:cNvSpPr>
          <p:nvPr>
            <p:ph type="dt" sz="half" idx="10"/>
          </p:nvPr>
        </p:nvSpPr>
        <p:spPr/>
        <p:txBody>
          <a:bodyPr/>
          <a:lstStyle/>
          <a:p>
            <a:fld id="{3BAB54AE-12B1-4CA3-B86F-2CF46655ED03}" type="datetimeFigureOut">
              <a:rPr lang="el-GR" smtClean="0"/>
              <a:t>26/6/2026</a:t>
            </a:fld>
            <a:endParaRPr lang="el-GR"/>
          </a:p>
        </p:txBody>
      </p:sp>
      <p:sp>
        <p:nvSpPr>
          <p:cNvPr id="5" name="Θέση υποσέλιδου 4">
            <a:extLst>
              <a:ext uri="{FF2B5EF4-FFF2-40B4-BE49-F238E27FC236}">
                <a16:creationId xmlns:a16="http://schemas.microsoft.com/office/drawing/2014/main" id="{D9D50529-1FF3-2850-6E04-C4F03266BE8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57D4A2D-CEDB-DB62-3724-4BEA7958DE34}"/>
              </a:ext>
            </a:extLst>
          </p:cNvPr>
          <p:cNvSpPr>
            <a:spLocks noGrp="1"/>
          </p:cNvSpPr>
          <p:nvPr>
            <p:ph type="sldNum" sz="quarter" idx="12"/>
          </p:nvPr>
        </p:nvSpPr>
        <p:spPr/>
        <p:txBody>
          <a:bodyPr/>
          <a:lstStyle/>
          <a:p>
            <a:fld id="{73FB5E3B-9CE6-4079-A2FE-69C80D220F35}" type="slidenum">
              <a:rPr lang="el-GR" smtClean="0"/>
              <a:t>‹#›</a:t>
            </a:fld>
            <a:endParaRPr lang="el-GR"/>
          </a:p>
        </p:txBody>
      </p:sp>
    </p:spTree>
    <p:extLst>
      <p:ext uri="{BB962C8B-B14F-4D97-AF65-F5344CB8AC3E}">
        <p14:creationId xmlns:p14="http://schemas.microsoft.com/office/powerpoint/2010/main" val="1618176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63BCD3C-F8B6-A5DE-AE1F-FDFB17E72A0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64915BD-886E-9E7A-736C-D051C62F6248}"/>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970F840F-BFC4-FEE8-5B2E-FC9EC918FE5F}"/>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5A9D0E1E-EC3D-B767-206E-640A86ED63AE}"/>
              </a:ext>
            </a:extLst>
          </p:cNvPr>
          <p:cNvSpPr>
            <a:spLocks noGrp="1"/>
          </p:cNvSpPr>
          <p:nvPr>
            <p:ph type="dt" sz="half" idx="10"/>
          </p:nvPr>
        </p:nvSpPr>
        <p:spPr/>
        <p:txBody>
          <a:bodyPr/>
          <a:lstStyle/>
          <a:p>
            <a:fld id="{3BAB54AE-12B1-4CA3-B86F-2CF46655ED03}" type="datetimeFigureOut">
              <a:rPr lang="el-GR" smtClean="0"/>
              <a:t>26/6/2026</a:t>
            </a:fld>
            <a:endParaRPr lang="el-GR"/>
          </a:p>
        </p:txBody>
      </p:sp>
      <p:sp>
        <p:nvSpPr>
          <p:cNvPr id="6" name="Θέση υποσέλιδου 5">
            <a:extLst>
              <a:ext uri="{FF2B5EF4-FFF2-40B4-BE49-F238E27FC236}">
                <a16:creationId xmlns:a16="http://schemas.microsoft.com/office/drawing/2014/main" id="{20FC932F-48B6-640F-8173-A6305ADDB16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027C05C-8B85-7030-808D-18E23FF7D8AB}"/>
              </a:ext>
            </a:extLst>
          </p:cNvPr>
          <p:cNvSpPr>
            <a:spLocks noGrp="1"/>
          </p:cNvSpPr>
          <p:nvPr>
            <p:ph type="sldNum" sz="quarter" idx="12"/>
          </p:nvPr>
        </p:nvSpPr>
        <p:spPr/>
        <p:txBody>
          <a:bodyPr/>
          <a:lstStyle/>
          <a:p>
            <a:fld id="{73FB5E3B-9CE6-4079-A2FE-69C80D220F35}" type="slidenum">
              <a:rPr lang="el-GR" smtClean="0"/>
              <a:t>‹#›</a:t>
            </a:fld>
            <a:endParaRPr lang="el-GR"/>
          </a:p>
        </p:txBody>
      </p:sp>
    </p:spTree>
    <p:extLst>
      <p:ext uri="{BB962C8B-B14F-4D97-AF65-F5344CB8AC3E}">
        <p14:creationId xmlns:p14="http://schemas.microsoft.com/office/powerpoint/2010/main" val="135738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900217-BDD3-9EA8-F8F8-1024380F491D}"/>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0E228244-6983-1E4C-F4F1-0FB9DE7C81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4E728C34-DCB7-6E20-3CA2-1C096C19A046}"/>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0E13D383-910D-49C4-382A-1BE76BE859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4BB596E5-08B8-FDCF-5AD0-0477412106F3}"/>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FB0E03E0-0EC1-1FAC-FF1E-863DCAB1590C}"/>
              </a:ext>
            </a:extLst>
          </p:cNvPr>
          <p:cNvSpPr>
            <a:spLocks noGrp="1"/>
          </p:cNvSpPr>
          <p:nvPr>
            <p:ph type="dt" sz="half" idx="10"/>
          </p:nvPr>
        </p:nvSpPr>
        <p:spPr/>
        <p:txBody>
          <a:bodyPr/>
          <a:lstStyle/>
          <a:p>
            <a:fld id="{3BAB54AE-12B1-4CA3-B86F-2CF46655ED03}" type="datetimeFigureOut">
              <a:rPr lang="el-GR" smtClean="0"/>
              <a:t>26/6/2026</a:t>
            </a:fld>
            <a:endParaRPr lang="el-GR"/>
          </a:p>
        </p:txBody>
      </p:sp>
      <p:sp>
        <p:nvSpPr>
          <p:cNvPr id="8" name="Θέση υποσέλιδου 7">
            <a:extLst>
              <a:ext uri="{FF2B5EF4-FFF2-40B4-BE49-F238E27FC236}">
                <a16:creationId xmlns:a16="http://schemas.microsoft.com/office/drawing/2014/main" id="{06A1143C-AD45-C475-7991-9FFF7EB01CAA}"/>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B5D07A38-7A65-44A0-A6AD-12A9C7F0AE75}"/>
              </a:ext>
            </a:extLst>
          </p:cNvPr>
          <p:cNvSpPr>
            <a:spLocks noGrp="1"/>
          </p:cNvSpPr>
          <p:nvPr>
            <p:ph type="sldNum" sz="quarter" idx="12"/>
          </p:nvPr>
        </p:nvSpPr>
        <p:spPr/>
        <p:txBody>
          <a:bodyPr/>
          <a:lstStyle/>
          <a:p>
            <a:fld id="{73FB5E3B-9CE6-4079-A2FE-69C80D220F35}" type="slidenum">
              <a:rPr lang="el-GR" smtClean="0"/>
              <a:t>‹#›</a:t>
            </a:fld>
            <a:endParaRPr lang="el-GR"/>
          </a:p>
        </p:txBody>
      </p:sp>
    </p:spTree>
    <p:extLst>
      <p:ext uri="{BB962C8B-B14F-4D97-AF65-F5344CB8AC3E}">
        <p14:creationId xmlns:p14="http://schemas.microsoft.com/office/powerpoint/2010/main" val="2515396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F71204-94FF-B678-5512-779D5D52D4E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4C05B37E-A865-1320-4632-92B77A084866}"/>
              </a:ext>
            </a:extLst>
          </p:cNvPr>
          <p:cNvSpPr>
            <a:spLocks noGrp="1"/>
          </p:cNvSpPr>
          <p:nvPr>
            <p:ph type="dt" sz="half" idx="10"/>
          </p:nvPr>
        </p:nvSpPr>
        <p:spPr/>
        <p:txBody>
          <a:bodyPr/>
          <a:lstStyle/>
          <a:p>
            <a:fld id="{3BAB54AE-12B1-4CA3-B86F-2CF46655ED03}" type="datetimeFigureOut">
              <a:rPr lang="el-GR" smtClean="0"/>
              <a:t>26/6/2026</a:t>
            </a:fld>
            <a:endParaRPr lang="el-GR"/>
          </a:p>
        </p:txBody>
      </p:sp>
      <p:sp>
        <p:nvSpPr>
          <p:cNvPr id="4" name="Θέση υποσέλιδου 3">
            <a:extLst>
              <a:ext uri="{FF2B5EF4-FFF2-40B4-BE49-F238E27FC236}">
                <a16:creationId xmlns:a16="http://schemas.microsoft.com/office/drawing/2014/main" id="{E61DA4C8-7981-C42D-1DB6-AE95962FF93A}"/>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05395003-8EB5-1441-CA70-A933400797CB}"/>
              </a:ext>
            </a:extLst>
          </p:cNvPr>
          <p:cNvSpPr>
            <a:spLocks noGrp="1"/>
          </p:cNvSpPr>
          <p:nvPr>
            <p:ph type="sldNum" sz="quarter" idx="12"/>
          </p:nvPr>
        </p:nvSpPr>
        <p:spPr/>
        <p:txBody>
          <a:bodyPr/>
          <a:lstStyle/>
          <a:p>
            <a:fld id="{73FB5E3B-9CE6-4079-A2FE-69C80D220F35}" type="slidenum">
              <a:rPr lang="el-GR" smtClean="0"/>
              <a:t>‹#›</a:t>
            </a:fld>
            <a:endParaRPr lang="el-GR"/>
          </a:p>
        </p:txBody>
      </p:sp>
    </p:spTree>
    <p:extLst>
      <p:ext uri="{BB962C8B-B14F-4D97-AF65-F5344CB8AC3E}">
        <p14:creationId xmlns:p14="http://schemas.microsoft.com/office/powerpoint/2010/main" val="322910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9D08C2A-85A9-EAFC-B619-0CE99607DD99}"/>
              </a:ext>
            </a:extLst>
          </p:cNvPr>
          <p:cNvSpPr>
            <a:spLocks noGrp="1"/>
          </p:cNvSpPr>
          <p:nvPr>
            <p:ph type="dt" sz="half" idx="10"/>
          </p:nvPr>
        </p:nvSpPr>
        <p:spPr/>
        <p:txBody>
          <a:bodyPr/>
          <a:lstStyle/>
          <a:p>
            <a:fld id="{3BAB54AE-12B1-4CA3-B86F-2CF46655ED03}" type="datetimeFigureOut">
              <a:rPr lang="el-GR" smtClean="0"/>
              <a:t>26/6/2026</a:t>
            </a:fld>
            <a:endParaRPr lang="el-GR"/>
          </a:p>
        </p:txBody>
      </p:sp>
      <p:sp>
        <p:nvSpPr>
          <p:cNvPr id="3" name="Θέση υποσέλιδου 2">
            <a:extLst>
              <a:ext uri="{FF2B5EF4-FFF2-40B4-BE49-F238E27FC236}">
                <a16:creationId xmlns:a16="http://schemas.microsoft.com/office/drawing/2014/main" id="{1D3A550C-23F3-F173-A478-12E168785A9E}"/>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6B8744AA-4C3F-0190-28E6-8209E8CD9906}"/>
              </a:ext>
            </a:extLst>
          </p:cNvPr>
          <p:cNvSpPr>
            <a:spLocks noGrp="1"/>
          </p:cNvSpPr>
          <p:nvPr>
            <p:ph type="sldNum" sz="quarter" idx="12"/>
          </p:nvPr>
        </p:nvSpPr>
        <p:spPr/>
        <p:txBody>
          <a:bodyPr/>
          <a:lstStyle/>
          <a:p>
            <a:fld id="{73FB5E3B-9CE6-4079-A2FE-69C80D220F35}" type="slidenum">
              <a:rPr lang="el-GR" smtClean="0"/>
              <a:t>‹#›</a:t>
            </a:fld>
            <a:endParaRPr lang="el-GR"/>
          </a:p>
        </p:txBody>
      </p:sp>
    </p:spTree>
    <p:extLst>
      <p:ext uri="{BB962C8B-B14F-4D97-AF65-F5344CB8AC3E}">
        <p14:creationId xmlns:p14="http://schemas.microsoft.com/office/powerpoint/2010/main" val="3501450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B6759A4-1F68-EAD3-2347-235CB8AA0CC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9C24B4C-A331-F814-BB67-57DAF98C95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11575E13-2C6A-1B2E-E445-314E749277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33106675-4F38-2612-BEE1-C14DBE07D5B1}"/>
              </a:ext>
            </a:extLst>
          </p:cNvPr>
          <p:cNvSpPr>
            <a:spLocks noGrp="1"/>
          </p:cNvSpPr>
          <p:nvPr>
            <p:ph type="dt" sz="half" idx="10"/>
          </p:nvPr>
        </p:nvSpPr>
        <p:spPr/>
        <p:txBody>
          <a:bodyPr/>
          <a:lstStyle/>
          <a:p>
            <a:fld id="{3BAB54AE-12B1-4CA3-B86F-2CF46655ED03}" type="datetimeFigureOut">
              <a:rPr lang="el-GR" smtClean="0"/>
              <a:t>26/6/2026</a:t>
            </a:fld>
            <a:endParaRPr lang="el-GR"/>
          </a:p>
        </p:txBody>
      </p:sp>
      <p:sp>
        <p:nvSpPr>
          <p:cNvPr id="6" name="Θέση υποσέλιδου 5">
            <a:extLst>
              <a:ext uri="{FF2B5EF4-FFF2-40B4-BE49-F238E27FC236}">
                <a16:creationId xmlns:a16="http://schemas.microsoft.com/office/drawing/2014/main" id="{5B1F14F4-6FCE-C4B3-34C6-A5275AA0B97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24232C3-6781-CBF3-5DB8-AE9C93AD6121}"/>
              </a:ext>
            </a:extLst>
          </p:cNvPr>
          <p:cNvSpPr>
            <a:spLocks noGrp="1"/>
          </p:cNvSpPr>
          <p:nvPr>
            <p:ph type="sldNum" sz="quarter" idx="12"/>
          </p:nvPr>
        </p:nvSpPr>
        <p:spPr/>
        <p:txBody>
          <a:bodyPr/>
          <a:lstStyle/>
          <a:p>
            <a:fld id="{73FB5E3B-9CE6-4079-A2FE-69C80D220F35}" type="slidenum">
              <a:rPr lang="el-GR" smtClean="0"/>
              <a:t>‹#›</a:t>
            </a:fld>
            <a:endParaRPr lang="el-GR"/>
          </a:p>
        </p:txBody>
      </p:sp>
    </p:spTree>
    <p:extLst>
      <p:ext uri="{BB962C8B-B14F-4D97-AF65-F5344CB8AC3E}">
        <p14:creationId xmlns:p14="http://schemas.microsoft.com/office/powerpoint/2010/main" val="726956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8CACDD-9A5C-87D1-CF59-90FC3265805E}"/>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F8984377-5BE3-4DC9-E6AE-A9FF32C2CC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468C0128-594D-B1DC-7058-C409BCA2CF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B4EED2CB-2FC7-8CAE-4378-616CE513DE04}"/>
              </a:ext>
            </a:extLst>
          </p:cNvPr>
          <p:cNvSpPr>
            <a:spLocks noGrp="1"/>
          </p:cNvSpPr>
          <p:nvPr>
            <p:ph type="dt" sz="half" idx="10"/>
          </p:nvPr>
        </p:nvSpPr>
        <p:spPr/>
        <p:txBody>
          <a:bodyPr/>
          <a:lstStyle/>
          <a:p>
            <a:fld id="{3BAB54AE-12B1-4CA3-B86F-2CF46655ED03}" type="datetimeFigureOut">
              <a:rPr lang="el-GR" smtClean="0"/>
              <a:t>26/6/2026</a:t>
            </a:fld>
            <a:endParaRPr lang="el-GR"/>
          </a:p>
        </p:txBody>
      </p:sp>
      <p:sp>
        <p:nvSpPr>
          <p:cNvPr id="6" name="Θέση υποσέλιδου 5">
            <a:extLst>
              <a:ext uri="{FF2B5EF4-FFF2-40B4-BE49-F238E27FC236}">
                <a16:creationId xmlns:a16="http://schemas.microsoft.com/office/drawing/2014/main" id="{CB1A3F01-9E47-454D-BBED-CE1BEA407E9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88E8DF75-E9A5-AD22-322B-6E073E81F77D}"/>
              </a:ext>
            </a:extLst>
          </p:cNvPr>
          <p:cNvSpPr>
            <a:spLocks noGrp="1"/>
          </p:cNvSpPr>
          <p:nvPr>
            <p:ph type="sldNum" sz="quarter" idx="12"/>
          </p:nvPr>
        </p:nvSpPr>
        <p:spPr/>
        <p:txBody>
          <a:bodyPr/>
          <a:lstStyle/>
          <a:p>
            <a:fld id="{73FB5E3B-9CE6-4079-A2FE-69C80D220F35}" type="slidenum">
              <a:rPr lang="el-GR" smtClean="0"/>
              <a:t>‹#›</a:t>
            </a:fld>
            <a:endParaRPr lang="el-GR"/>
          </a:p>
        </p:txBody>
      </p:sp>
    </p:spTree>
    <p:extLst>
      <p:ext uri="{BB962C8B-B14F-4D97-AF65-F5344CB8AC3E}">
        <p14:creationId xmlns:p14="http://schemas.microsoft.com/office/powerpoint/2010/main" val="2917672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782EFC2-8FF6-5E1F-7A0E-94BEF21E5FD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8EE4D594-EE5B-4B3A-BDEC-2B27F818AC9C}"/>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4B8489D-5F70-C8CE-7D6A-E24EAACEFCF1}"/>
              </a:ext>
            </a:extLst>
          </p:cNvPr>
          <p:cNvSpPr>
            <a:spLocks noGrp="1"/>
          </p:cNvSpPr>
          <p:nvPr>
            <p:ph type="dt" sz="half" idx="10"/>
          </p:nvPr>
        </p:nvSpPr>
        <p:spPr/>
        <p:txBody>
          <a:bodyPr/>
          <a:lstStyle/>
          <a:p>
            <a:fld id="{3BAB54AE-12B1-4CA3-B86F-2CF46655ED03}" type="datetimeFigureOut">
              <a:rPr lang="el-GR" smtClean="0"/>
              <a:t>26/6/2026</a:t>
            </a:fld>
            <a:endParaRPr lang="el-GR"/>
          </a:p>
        </p:txBody>
      </p:sp>
      <p:sp>
        <p:nvSpPr>
          <p:cNvPr id="5" name="Θέση υποσέλιδου 4">
            <a:extLst>
              <a:ext uri="{FF2B5EF4-FFF2-40B4-BE49-F238E27FC236}">
                <a16:creationId xmlns:a16="http://schemas.microsoft.com/office/drawing/2014/main" id="{F9E117B3-FCB2-0DC8-DD57-BB0B3F66245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03C759A-CBFA-7F4B-7356-A5F05F3FA90A}"/>
              </a:ext>
            </a:extLst>
          </p:cNvPr>
          <p:cNvSpPr>
            <a:spLocks noGrp="1"/>
          </p:cNvSpPr>
          <p:nvPr>
            <p:ph type="sldNum" sz="quarter" idx="12"/>
          </p:nvPr>
        </p:nvSpPr>
        <p:spPr/>
        <p:txBody>
          <a:bodyPr/>
          <a:lstStyle/>
          <a:p>
            <a:fld id="{73FB5E3B-9CE6-4079-A2FE-69C80D220F35}" type="slidenum">
              <a:rPr lang="el-GR" smtClean="0"/>
              <a:t>‹#›</a:t>
            </a:fld>
            <a:endParaRPr lang="el-GR"/>
          </a:p>
        </p:txBody>
      </p:sp>
    </p:spTree>
    <p:extLst>
      <p:ext uri="{BB962C8B-B14F-4D97-AF65-F5344CB8AC3E}">
        <p14:creationId xmlns:p14="http://schemas.microsoft.com/office/powerpoint/2010/main" val="414104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CEC350F6-2FA5-1B0D-7200-A2F13A494711}"/>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1388600-F471-DFBF-CE4C-9957BADCD1D4}"/>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5996174-6334-5E26-5B54-4F959CA03210}"/>
              </a:ext>
            </a:extLst>
          </p:cNvPr>
          <p:cNvSpPr>
            <a:spLocks noGrp="1"/>
          </p:cNvSpPr>
          <p:nvPr>
            <p:ph type="dt" sz="half" idx="10"/>
          </p:nvPr>
        </p:nvSpPr>
        <p:spPr/>
        <p:txBody>
          <a:bodyPr/>
          <a:lstStyle/>
          <a:p>
            <a:fld id="{3BAB54AE-12B1-4CA3-B86F-2CF46655ED03}" type="datetimeFigureOut">
              <a:rPr lang="el-GR" smtClean="0"/>
              <a:t>26/6/2026</a:t>
            </a:fld>
            <a:endParaRPr lang="el-GR"/>
          </a:p>
        </p:txBody>
      </p:sp>
      <p:sp>
        <p:nvSpPr>
          <p:cNvPr id="5" name="Θέση υποσέλιδου 4">
            <a:extLst>
              <a:ext uri="{FF2B5EF4-FFF2-40B4-BE49-F238E27FC236}">
                <a16:creationId xmlns:a16="http://schemas.microsoft.com/office/drawing/2014/main" id="{C8A4B482-71B9-B2E3-133F-7073DE9B89F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34AC7D1-A5D7-86A9-FE3F-D89982FD74DB}"/>
              </a:ext>
            </a:extLst>
          </p:cNvPr>
          <p:cNvSpPr>
            <a:spLocks noGrp="1"/>
          </p:cNvSpPr>
          <p:nvPr>
            <p:ph type="sldNum" sz="quarter" idx="12"/>
          </p:nvPr>
        </p:nvSpPr>
        <p:spPr/>
        <p:txBody>
          <a:bodyPr/>
          <a:lstStyle/>
          <a:p>
            <a:fld id="{73FB5E3B-9CE6-4079-A2FE-69C80D220F35}" type="slidenum">
              <a:rPr lang="el-GR" smtClean="0"/>
              <a:t>‹#›</a:t>
            </a:fld>
            <a:endParaRPr lang="el-GR"/>
          </a:p>
        </p:txBody>
      </p:sp>
    </p:spTree>
    <p:extLst>
      <p:ext uri="{BB962C8B-B14F-4D97-AF65-F5344CB8AC3E}">
        <p14:creationId xmlns:p14="http://schemas.microsoft.com/office/powerpoint/2010/main" val="3758735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FA857516-DEB6-9308-6640-5B30C5A11B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EA4E1DAC-A837-9A1F-4066-86B4AEBC41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7E32F019-A578-B88C-CAA9-649041216A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B54AE-12B1-4CA3-B86F-2CF46655ED03}" type="datetimeFigureOut">
              <a:rPr lang="el-GR" smtClean="0"/>
              <a:t>26/6/2026</a:t>
            </a:fld>
            <a:endParaRPr lang="el-GR"/>
          </a:p>
        </p:txBody>
      </p:sp>
      <p:sp>
        <p:nvSpPr>
          <p:cNvPr id="5" name="Θέση υποσέλιδου 4">
            <a:extLst>
              <a:ext uri="{FF2B5EF4-FFF2-40B4-BE49-F238E27FC236}">
                <a16:creationId xmlns:a16="http://schemas.microsoft.com/office/drawing/2014/main" id="{811B3CBD-D787-2933-8DFD-29D72F22B6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FB05598-9605-7721-BF9A-46DF007DF7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FB5E3B-9CE6-4079-A2FE-69C80D220F35}" type="slidenum">
              <a:rPr lang="el-GR" smtClean="0"/>
              <a:t>‹#›</a:t>
            </a:fld>
            <a:endParaRPr lang="el-GR"/>
          </a:p>
        </p:txBody>
      </p:sp>
    </p:spTree>
    <p:extLst>
      <p:ext uri="{BB962C8B-B14F-4D97-AF65-F5344CB8AC3E}">
        <p14:creationId xmlns:p14="http://schemas.microsoft.com/office/powerpoint/2010/main" val="2674661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Τίτλος 1">
            <a:extLst>
              <a:ext uri="{FF2B5EF4-FFF2-40B4-BE49-F238E27FC236}">
                <a16:creationId xmlns:a16="http://schemas.microsoft.com/office/drawing/2014/main" id="{7DA6FC79-81EE-5DFD-AB7E-1724A78FB534}"/>
              </a:ext>
            </a:extLst>
          </p:cNvPr>
          <p:cNvSpPr>
            <a:spLocks noGrp="1"/>
          </p:cNvSpPr>
          <p:nvPr>
            <p:ph type="ctrTitle"/>
          </p:nvPr>
        </p:nvSpPr>
        <p:spPr>
          <a:xfrm>
            <a:off x="1314824" y="735106"/>
            <a:ext cx="10053763" cy="2928470"/>
          </a:xfrm>
        </p:spPr>
        <p:txBody>
          <a:bodyPr anchor="b">
            <a:normAutofit/>
          </a:bodyPr>
          <a:lstStyle/>
          <a:p>
            <a:pPr algn="l"/>
            <a:r>
              <a:rPr lang="el-GR" sz="4800" dirty="0">
                <a:solidFill>
                  <a:srgbClr val="FFFFFF"/>
                </a:solidFill>
              </a:rPr>
              <a:t>Μάθημα 11</a:t>
            </a:r>
            <a:r>
              <a:rPr lang="el-GR" sz="4800" baseline="30000" dirty="0">
                <a:solidFill>
                  <a:srgbClr val="FFFFFF"/>
                </a:solidFill>
              </a:rPr>
              <a:t>ο</a:t>
            </a:r>
            <a:r>
              <a:rPr lang="el-GR" sz="4800" dirty="0">
                <a:solidFill>
                  <a:srgbClr val="FFFFFF"/>
                </a:solidFill>
              </a:rPr>
              <a:t> (μέρος Α) </a:t>
            </a:r>
            <a:br>
              <a:rPr lang="el-GR" sz="4800" dirty="0">
                <a:solidFill>
                  <a:srgbClr val="FFFFFF"/>
                </a:solidFill>
              </a:rPr>
            </a:br>
            <a:r>
              <a:rPr lang="el-GR" sz="4800" dirty="0">
                <a:solidFill>
                  <a:srgbClr val="FFFFFF"/>
                </a:solidFill>
              </a:rPr>
              <a:t>Βιβλιογραφία και </a:t>
            </a:r>
            <a:r>
              <a:rPr lang="en-US" sz="4800" dirty="0">
                <a:solidFill>
                  <a:srgbClr val="FFFFFF"/>
                </a:solidFill>
              </a:rPr>
              <a:t>Data </a:t>
            </a:r>
            <a:r>
              <a:rPr lang="el-GR" sz="4800" dirty="0">
                <a:solidFill>
                  <a:srgbClr val="FFFFFF"/>
                </a:solidFill>
              </a:rPr>
              <a:t>για την Ανισότητα στην Ελλάδα  </a:t>
            </a:r>
          </a:p>
        </p:txBody>
      </p:sp>
      <p:sp>
        <p:nvSpPr>
          <p:cNvPr id="3" name="Υπότιτλος 2">
            <a:extLst>
              <a:ext uri="{FF2B5EF4-FFF2-40B4-BE49-F238E27FC236}">
                <a16:creationId xmlns:a16="http://schemas.microsoft.com/office/drawing/2014/main" id="{E55AAD4F-EE85-E795-7FEB-8A2A225D7985}"/>
              </a:ext>
            </a:extLst>
          </p:cNvPr>
          <p:cNvSpPr>
            <a:spLocks noGrp="1"/>
          </p:cNvSpPr>
          <p:nvPr>
            <p:ph type="subTitle" idx="1"/>
          </p:nvPr>
        </p:nvSpPr>
        <p:spPr>
          <a:xfrm>
            <a:off x="1350682" y="4870824"/>
            <a:ext cx="10005951" cy="1458258"/>
          </a:xfrm>
        </p:spPr>
        <p:txBody>
          <a:bodyPr anchor="ctr">
            <a:normAutofit/>
          </a:bodyPr>
          <a:lstStyle/>
          <a:p>
            <a:pPr algn="l"/>
            <a:r>
              <a:rPr lang="el-GR" dirty="0"/>
              <a:t>Νίκος </a:t>
            </a:r>
            <a:r>
              <a:rPr lang="el-GR" dirty="0" err="1"/>
              <a:t>Στραβελάκης</a:t>
            </a:r>
            <a:endParaRPr lang="el-GR" dirty="0"/>
          </a:p>
          <a:p>
            <a:pPr algn="l"/>
            <a:r>
              <a:rPr lang="el-GR" dirty="0"/>
              <a:t>ΤΟΕ ΕΚΠΑ Άνοιξη 2026</a:t>
            </a:r>
          </a:p>
        </p:txBody>
      </p:sp>
    </p:spTree>
    <p:extLst>
      <p:ext uri="{BB962C8B-B14F-4D97-AF65-F5344CB8AC3E}">
        <p14:creationId xmlns:p14="http://schemas.microsoft.com/office/powerpoint/2010/main" val="783070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1202A0A-06BC-D830-8D2D-D9D0797528AC}"/>
              </a:ext>
            </a:extLst>
          </p:cNvPr>
          <p:cNvSpPr>
            <a:spLocks noGrp="1"/>
          </p:cNvSpPr>
          <p:nvPr>
            <p:ph type="title"/>
          </p:nvPr>
        </p:nvSpPr>
        <p:spPr>
          <a:xfrm>
            <a:off x="686834" y="1153572"/>
            <a:ext cx="3200400" cy="4461163"/>
          </a:xfrm>
        </p:spPr>
        <p:txBody>
          <a:bodyPr>
            <a:normAutofit/>
          </a:bodyPr>
          <a:lstStyle/>
          <a:p>
            <a:r>
              <a:rPr lang="el-GR">
                <a:solidFill>
                  <a:srgbClr val="FFFFFF"/>
                </a:solidFill>
              </a:rPr>
              <a:t>Σκοπός και Περιεχόμενα</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Θέση περιεχομένου 2">
            <a:extLst>
              <a:ext uri="{FF2B5EF4-FFF2-40B4-BE49-F238E27FC236}">
                <a16:creationId xmlns:a16="http://schemas.microsoft.com/office/drawing/2014/main" id="{4C0261AC-7718-ADFD-2D16-B1F2C2FACAA1}"/>
              </a:ext>
            </a:extLst>
          </p:cNvPr>
          <p:cNvSpPr>
            <a:spLocks noGrp="1"/>
          </p:cNvSpPr>
          <p:nvPr>
            <p:ph idx="1"/>
          </p:nvPr>
        </p:nvSpPr>
        <p:spPr>
          <a:xfrm>
            <a:off x="4447308" y="319088"/>
            <a:ext cx="7510230" cy="6219824"/>
          </a:xfrm>
        </p:spPr>
        <p:txBody>
          <a:bodyPr anchor="ctr">
            <a:normAutofit/>
          </a:bodyPr>
          <a:lstStyle/>
          <a:p>
            <a:pPr marL="0" indent="0">
              <a:buNone/>
            </a:pPr>
            <a:r>
              <a:rPr lang="el-GR" sz="2000" dirty="0"/>
              <a:t>Σκοπός του σημερινού μαθήματος είναι να παρουσιάσει τη περιορισμένη βιβλιογραφία που υπάρχει τόσο για την εισοδηματική όσο και για τη διακρατική ανισότητα σε σχέση με την Ελλάδα.</a:t>
            </a:r>
          </a:p>
          <a:p>
            <a:pPr marL="0" indent="0">
              <a:buNone/>
            </a:pPr>
            <a:r>
              <a:rPr lang="el-GR" sz="2000" dirty="0"/>
              <a:t>Η περιορισμένη ερευνητική δουλειά στην Ελλάδα δεν οφείλεται στην ένδεια στατιστικών δεδομένων.</a:t>
            </a:r>
          </a:p>
          <a:p>
            <a:pPr marL="0" indent="0">
              <a:buNone/>
            </a:pPr>
            <a:r>
              <a:rPr lang="el-GR" sz="2000" dirty="0"/>
              <a:t>Για την Ελλάδα υπάρχει η βάση δεδομένων του </a:t>
            </a:r>
            <a:r>
              <a:rPr lang="en-US" sz="2000" dirty="0"/>
              <a:t>Inequality Lab (Piketty </a:t>
            </a:r>
            <a:r>
              <a:rPr lang="el-GR" sz="2000" dirty="0"/>
              <a:t>κλπ.)</a:t>
            </a:r>
            <a:r>
              <a:rPr lang="en-US" sz="2000" dirty="0"/>
              <a:t>, </a:t>
            </a:r>
            <a:r>
              <a:rPr lang="el-GR" sz="2000" dirty="0"/>
              <a:t>υπάρχει βάση δεδομένων που υπολογίζει το συντελεστή </a:t>
            </a:r>
            <a:r>
              <a:rPr lang="en-US" sz="2000" dirty="0" err="1"/>
              <a:t>Ginni</a:t>
            </a:r>
            <a:r>
              <a:rPr lang="en-US" sz="2000" dirty="0"/>
              <a:t> </a:t>
            </a:r>
            <a:r>
              <a:rPr lang="el-GR" sz="2000" dirty="0"/>
              <a:t>και άλλα μέτρα ανισότητας (ΕΛΣΤΑΤ) που μπορούν να αποτελέσουν τη βάση για μελλοντική ερευνητική προσπάθεια.</a:t>
            </a:r>
          </a:p>
          <a:p>
            <a:pPr marL="0" indent="0">
              <a:buNone/>
            </a:pPr>
            <a:r>
              <a:rPr lang="el-GR" sz="2000" dirty="0"/>
              <a:t>Ο βασικός σκοπός αυτού του μέρους της διάλεξης είναι να αναδείξει πλευρές της θεωρίας που έχουν ελεγχθεί εμπειρικά για την Ελλάδα αλλά και τις δυνατότητες επέκτασης τις έρευνας και σε άλλες πλευρές της ανισότητας.   </a:t>
            </a:r>
            <a:r>
              <a:rPr lang="en-US" sz="2000" dirty="0"/>
              <a:t> </a:t>
            </a:r>
            <a:r>
              <a:rPr lang="el-GR" sz="2000" dirty="0"/>
              <a:t>  </a:t>
            </a:r>
          </a:p>
        </p:txBody>
      </p:sp>
    </p:spTree>
    <p:extLst>
      <p:ext uri="{BB962C8B-B14F-4D97-AF65-F5344CB8AC3E}">
        <p14:creationId xmlns:p14="http://schemas.microsoft.com/office/powerpoint/2010/main" val="1329888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C5FB7BD-FAB4-BE0A-51CA-CCA0760CB260}"/>
              </a:ext>
            </a:extLst>
          </p:cNvPr>
          <p:cNvSpPr>
            <a:spLocks noGrp="1"/>
          </p:cNvSpPr>
          <p:nvPr>
            <p:ph type="title"/>
          </p:nvPr>
        </p:nvSpPr>
        <p:spPr>
          <a:xfrm>
            <a:off x="630936" y="640080"/>
            <a:ext cx="4818888" cy="1481328"/>
          </a:xfrm>
        </p:spPr>
        <p:txBody>
          <a:bodyPr anchor="b">
            <a:normAutofit fontScale="90000"/>
          </a:bodyPr>
          <a:lstStyle/>
          <a:p>
            <a:r>
              <a:rPr lang="el-GR" sz="5400" dirty="0"/>
              <a:t>Ο πλούτος του Κατώτερου 50%</a:t>
            </a:r>
          </a:p>
        </p:txBody>
      </p:sp>
      <p:sp>
        <p:nvSpPr>
          <p:cNvPr id="19"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56F1ECC5-8CEA-6CC3-12EB-FB901F7B300C}"/>
              </a:ext>
            </a:extLst>
          </p:cNvPr>
          <p:cNvSpPr>
            <a:spLocks noGrp="1"/>
          </p:cNvSpPr>
          <p:nvPr>
            <p:ph idx="1"/>
          </p:nvPr>
        </p:nvSpPr>
        <p:spPr>
          <a:xfrm>
            <a:off x="630936" y="2660904"/>
            <a:ext cx="4818888" cy="3810234"/>
          </a:xfrm>
        </p:spPr>
        <p:txBody>
          <a:bodyPr anchor="t">
            <a:normAutofit lnSpcReduction="10000"/>
          </a:bodyPr>
          <a:lstStyle/>
          <a:p>
            <a:pPr marL="0" indent="0">
              <a:buNone/>
            </a:pPr>
            <a:r>
              <a:rPr lang="el-GR" sz="2000" dirty="0"/>
              <a:t>Από το πρώτο μάθημα είχα τονίσει την περιορισμένη Ελληνική βιβλιογραφία για την ανισότητα αν και τα τελευταία χρόνια υπάρχει αυξημένη ερευνητική προσπάθεια.</a:t>
            </a:r>
          </a:p>
          <a:p>
            <a:pPr marL="0" indent="0">
              <a:buNone/>
            </a:pPr>
            <a:r>
              <a:rPr lang="el-GR" sz="2000" dirty="0"/>
              <a:t>Στη συνέχεια θα παρουσιάσω τα δύο άρθρα που βρήκα στο </a:t>
            </a:r>
            <a:r>
              <a:rPr lang="en-US" sz="2000" dirty="0"/>
              <a:t>world inequality lab. </a:t>
            </a:r>
            <a:r>
              <a:rPr lang="el-GR" sz="2000" dirty="0"/>
              <a:t>Όμως πριν πάμε εκεί να θυμηθούμε τα συνολικά στοιχεία που δίνει η έκθεση του 2022. Στο σχήμα ο πλούτος του κατώτερου 50% στην Ελλάδα είναι -2% από τα χειρότερα στην Ευρώπη και το κόσμο.</a:t>
            </a:r>
          </a:p>
          <a:p>
            <a:pPr marL="0" indent="0">
              <a:buNone/>
            </a:pPr>
            <a:r>
              <a:rPr lang="el-GR" sz="2000" dirty="0"/>
              <a:t>Κάτι που αναμένεται να ενταθεί με </a:t>
            </a:r>
            <a:r>
              <a:rPr lang="el-GR" sz="2000"/>
              <a:t>την επέκταση </a:t>
            </a:r>
            <a:r>
              <a:rPr lang="el-GR" sz="2000" dirty="0"/>
              <a:t>των πλειστηριασμών</a:t>
            </a:r>
          </a:p>
          <a:p>
            <a:endParaRPr lang="el-GR" sz="1700" dirty="0"/>
          </a:p>
        </p:txBody>
      </p:sp>
      <p:pic>
        <p:nvPicPr>
          <p:cNvPr id="5" name="Εικόνα 4">
            <a:extLst>
              <a:ext uri="{FF2B5EF4-FFF2-40B4-BE49-F238E27FC236}">
                <a16:creationId xmlns:a16="http://schemas.microsoft.com/office/drawing/2014/main" id="{97E95250-4C96-9733-D606-36BC116D10D1}"/>
              </a:ext>
            </a:extLst>
          </p:cNvPr>
          <p:cNvPicPr>
            <a:picLocks noChangeAspect="1"/>
          </p:cNvPicPr>
          <p:nvPr/>
        </p:nvPicPr>
        <p:blipFill rotWithShape="1">
          <a:blip r:embed="rId2"/>
          <a:srcRect l="11071" r="7158" b="4"/>
          <a:stretch/>
        </p:blipFill>
        <p:spPr>
          <a:xfrm>
            <a:off x="6145451" y="640080"/>
            <a:ext cx="5366161" cy="5577840"/>
          </a:xfrm>
          <a:prstGeom prst="rect">
            <a:avLst/>
          </a:prstGeom>
        </p:spPr>
      </p:pic>
    </p:spTree>
    <p:extLst>
      <p:ext uri="{BB962C8B-B14F-4D97-AF65-F5344CB8AC3E}">
        <p14:creationId xmlns:p14="http://schemas.microsoft.com/office/powerpoint/2010/main" val="3098127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23FE733-F95B-4DF6-AFC5-BEEB3577C4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9080D120-BD54-46E1-BA37-82F5E8089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3" y="633619"/>
            <a:ext cx="6852464"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EE7CB9F9-EAE5-2FD3-446C-97A1B70F7E3A}"/>
              </a:ext>
            </a:extLst>
          </p:cNvPr>
          <p:cNvSpPr>
            <a:spLocks noGrp="1"/>
          </p:cNvSpPr>
          <p:nvPr>
            <p:ph type="title"/>
          </p:nvPr>
        </p:nvSpPr>
        <p:spPr>
          <a:xfrm>
            <a:off x="838196" y="978408"/>
            <a:ext cx="6007608" cy="1106424"/>
          </a:xfrm>
        </p:spPr>
        <p:txBody>
          <a:bodyPr>
            <a:normAutofit/>
          </a:bodyPr>
          <a:lstStyle/>
          <a:p>
            <a:r>
              <a:rPr lang="el-GR" sz="2800"/>
              <a:t>Charalambidis 2016 </a:t>
            </a:r>
          </a:p>
        </p:txBody>
      </p:sp>
      <p:sp>
        <p:nvSpPr>
          <p:cNvPr id="21" name="Rectangle 20">
            <a:extLst>
              <a:ext uri="{FF2B5EF4-FFF2-40B4-BE49-F238E27FC236}">
                <a16:creationId xmlns:a16="http://schemas.microsoft.com/office/drawing/2014/main" id="{81D83946-74FA-498A-AC80-9926F041B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5060D983-8B52-443A-8183-2A1DE0561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4" y="2121408"/>
            <a:ext cx="5824728"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Θέση περιεχομένου 2">
            <a:extLst>
              <a:ext uri="{FF2B5EF4-FFF2-40B4-BE49-F238E27FC236}">
                <a16:creationId xmlns:a16="http://schemas.microsoft.com/office/drawing/2014/main" id="{AF6FE70E-9FFB-1485-97F1-59B39B0B8E91}"/>
              </a:ext>
            </a:extLst>
          </p:cNvPr>
          <p:cNvSpPr>
            <a:spLocks noGrp="1"/>
          </p:cNvSpPr>
          <p:nvPr>
            <p:ph idx="1"/>
          </p:nvPr>
        </p:nvSpPr>
        <p:spPr>
          <a:xfrm>
            <a:off x="473581" y="2359152"/>
            <a:ext cx="6788456" cy="3770392"/>
          </a:xfrm>
        </p:spPr>
        <p:txBody>
          <a:bodyPr>
            <a:normAutofit lnSpcReduction="10000"/>
          </a:bodyPr>
          <a:lstStyle/>
          <a:p>
            <a:pPr marL="0" indent="0">
              <a:buNone/>
            </a:pPr>
            <a:r>
              <a:rPr lang="el-GR" sz="1800" dirty="0"/>
              <a:t>Το άρθρο του Νίκου Χαραλαμπίδη παρουσιάζει ενδιαφέρον γιατί επιβεβαιώνει με βάση τη μεθοδολογία των </a:t>
            </a:r>
            <a:r>
              <a:rPr lang="en-US" sz="1800" dirty="0"/>
              <a:t>Piketty </a:t>
            </a:r>
            <a:r>
              <a:rPr lang="el-GR" sz="1800" dirty="0"/>
              <a:t>και </a:t>
            </a:r>
            <a:r>
              <a:rPr lang="en-US" sz="1800" dirty="0"/>
              <a:t>Zucman (2014) </a:t>
            </a:r>
            <a:r>
              <a:rPr lang="el-GR" sz="1800" dirty="0"/>
              <a:t>ότι σε θέματα ανισότητας η Ελλάδα δεν είναι ειδική περίπτωση. Δηλαδή, ο λόγος πλούτου/ εισοδήματος παρουσιάζει αύξηση. </a:t>
            </a:r>
          </a:p>
          <a:p>
            <a:pPr marL="0" indent="0">
              <a:buNone/>
            </a:pPr>
            <a:r>
              <a:rPr lang="el-GR" sz="1800" dirty="0"/>
              <a:t>Θυμίζω ότι ο συγκεκριμένος λόγος στο σκεπτικό του </a:t>
            </a:r>
            <a:r>
              <a:rPr lang="en-US" sz="1800" dirty="0"/>
              <a:t>Piketty </a:t>
            </a:r>
            <a:r>
              <a:rPr lang="el-GR" sz="1800" dirty="0"/>
              <a:t>παραπέμπει σε αύξηση του μεριδίου των κερδών λόγω του ότι ο συντελεστής υποκατάστασης κεφαλαίου εργασίας είναι μεγαλύτερος της μονάδας. Το τελευταίο παραπέμπει σε συσσώρευση πλούτου διότι η κοινωνική κινητικότητα είναι περιορισμένη και ισχύει το </a:t>
            </a:r>
            <a:r>
              <a:rPr lang="en-US" sz="1800" dirty="0"/>
              <a:t>r&gt;g. </a:t>
            </a:r>
          </a:p>
          <a:p>
            <a:pPr marL="0" indent="0">
              <a:buNone/>
            </a:pPr>
            <a:r>
              <a:rPr lang="en-US" sz="1800" dirty="0"/>
              <a:t>To </a:t>
            </a:r>
            <a:r>
              <a:rPr lang="el-GR" sz="1800" dirty="0"/>
              <a:t>άρθρο ακολουθώντας μια ενδιαφέρουσα οικονομετρική μεθοδολογία βρίσκει ότι ο λόγος από 170% το 1970 φτάνει το 500% το 2013.</a:t>
            </a:r>
          </a:p>
          <a:p>
            <a:pPr marL="0" indent="0">
              <a:buNone/>
            </a:pPr>
            <a:r>
              <a:rPr lang="el-GR" sz="1800" dirty="0"/>
              <a:t>Συγκεκριμένα ο συνολικός πλούτος μετριέται με την εξίσωση στα δεξιά </a:t>
            </a:r>
          </a:p>
          <a:p>
            <a:pPr marL="0" indent="0">
              <a:buNone/>
            </a:pPr>
            <a:endParaRPr lang="el-GR" sz="1400" dirty="0"/>
          </a:p>
        </p:txBody>
      </p:sp>
      <p:pic>
        <p:nvPicPr>
          <p:cNvPr id="4" name="Εικόνα 3">
            <a:extLst>
              <a:ext uri="{FF2B5EF4-FFF2-40B4-BE49-F238E27FC236}">
                <a16:creationId xmlns:a16="http://schemas.microsoft.com/office/drawing/2014/main" id="{98996859-2AB6-19F2-BFC0-22B5A29197F6}"/>
              </a:ext>
            </a:extLst>
          </p:cNvPr>
          <p:cNvPicPr>
            <a:picLocks noChangeAspect="1"/>
          </p:cNvPicPr>
          <p:nvPr/>
        </p:nvPicPr>
        <p:blipFill>
          <a:blip r:embed="rId2"/>
          <a:stretch>
            <a:fillRect/>
          </a:stretch>
        </p:blipFill>
        <p:spPr>
          <a:xfrm>
            <a:off x="7680960" y="1308572"/>
            <a:ext cx="4233672" cy="1301854"/>
          </a:xfrm>
          <a:prstGeom prst="rect">
            <a:avLst/>
          </a:prstGeom>
        </p:spPr>
      </p:pic>
      <p:pic>
        <p:nvPicPr>
          <p:cNvPr id="5" name="Εικόνα 4">
            <a:extLst>
              <a:ext uri="{FF2B5EF4-FFF2-40B4-BE49-F238E27FC236}">
                <a16:creationId xmlns:a16="http://schemas.microsoft.com/office/drawing/2014/main" id="{157A096F-F166-782D-45EE-363AFB54BB1B}"/>
              </a:ext>
            </a:extLst>
          </p:cNvPr>
          <p:cNvPicPr>
            <a:picLocks noChangeAspect="1"/>
          </p:cNvPicPr>
          <p:nvPr/>
        </p:nvPicPr>
        <p:blipFill>
          <a:blip r:embed="rId3"/>
          <a:stretch>
            <a:fillRect/>
          </a:stretch>
        </p:blipFill>
        <p:spPr>
          <a:xfrm>
            <a:off x="7680960" y="3529313"/>
            <a:ext cx="4230116" cy="2538070"/>
          </a:xfrm>
          <a:prstGeom prst="rect">
            <a:avLst/>
          </a:prstGeom>
        </p:spPr>
      </p:pic>
    </p:spTree>
    <p:extLst>
      <p:ext uri="{BB962C8B-B14F-4D97-AF65-F5344CB8AC3E}">
        <p14:creationId xmlns:p14="http://schemas.microsoft.com/office/powerpoint/2010/main" val="159072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021CE4A0-423C-9DB6-A2DB-4724202EF980}"/>
              </a:ext>
            </a:extLst>
          </p:cNvPr>
          <p:cNvSpPr>
            <a:spLocks noGrp="1"/>
          </p:cNvSpPr>
          <p:nvPr>
            <p:ph type="title"/>
          </p:nvPr>
        </p:nvSpPr>
        <p:spPr>
          <a:xfrm>
            <a:off x="1186877" y="422790"/>
            <a:ext cx="9392421" cy="927961"/>
          </a:xfrm>
        </p:spPr>
        <p:txBody>
          <a:bodyPr>
            <a:normAutofit/>
          </a:bodyPr>
          <a:lstStyle/>
          <a:p>
            <a:r>
              <a:rPr lang="hr-HR" dirty="0"/>
              <a:t>Chryssis &amp; Kountentakis  2019</a:t>
            </a:r>
            <a:endParaRPr lang="el-GR" dirty="0"/>
          </a:p>
        </p:txBody>
      </p:sp>
      <p:sp>
        <p:nvSpPr>
          <p:cNvPr id="3" name="Θέση περιεχομένου 2">
            <a:extLst>
              <a:ext uri="{FF2B5EF4-FFF2-40B4-BE49-F238E27FC236}">
                <a16:creationId xmlns:a16="http://schemas.microsoft.com/office/drawing/2014/main" id="{F465499A-F25D-C0B3-777C-1E750690DF0C}"/>
              </a:ext>
            </a:extLst>
          </p:cNvPr>
          <p:cNvSpPr>
            <a:spLocks noGrp="1"/>
          </p:cNvSpPr>
          <p:nvPr>
            <p:ph idx="1"/>
          </p:nvPr>
        </p:nvSpPr>
        <p:spPr>
          <a:xfrm>
            <a:off x="323557" y="1814732"/>
            <a:ext cx="5772443" cy="4642339"/>
          </a:xfrm>
        </p:spPr>
        <p:txBody>
          <a:bodyPr>
            <a:normAutofit/>
          </a:bodyPr>
          <a:lstStyle/>
          <a:p>
            <a:pPr marL="0" indent="0">
              <a:buNone/>
            </a:pPr>
            <a:r>
              <a:rPr lang="el-GR" sz="1600" dirty="0"/>
              <a:t>Το άρθρο προσπαθεί να συνδυάσει την ανισότητα με την εκάστοτε κυβέρνηση που βρίσκεται στα πράγματα.</a:t>
            </a:r>
          </a:p>
          <a:p>
            <a:pPr marL="0" indent="0">
              <a:buNone/>
            </a:pPr>
            <a:r>
              <a:rPr lang="el-GR" sz="1600" dirty="0"/>
              <a:t>Αυτό που κάνει είναι η συσχέτιση των ανώτερων εισοδημάτων με την εκάστοτε κυβέρνηση χωρίς να συζητά την πολιτική κατάσταση και τις ευρύτερες συνθήκες.</a:t>
            </a:r>
          </a:p>
          <a:p>
            <a:pPr marL="0" indent="0">
              <a:buNone/>
            </a:pPr>
            <a:r>
              <a:rPr lang="el-GR" sz="1600" dirty="0"/>
              <a:t>Με άλλα λόγια προσπαθεί να δει το όλο θέμα θεσμικά  εξετάζοντας την υπόθεση μιας αρνητικής συσχέτισης της δημοκρατίας με την ανισότητα. Ενώ υπάρχει παντελής απουσία αναφορών στην επίδραση της ανεργίας </a:t>
            </a:r>
          </a:p>
          <a:p>
            <a:pPr marL="0" indent="0">
              <a:buNone/>
            </a:pPr>
            <a:r>
              <a:rPr lang="el-GR" sz="1600" dirty="0"/>
              <a:t>Όμως αποτυγχάνει να συσχετίσει την ισχυροποίηση των συνδικάτων τη 10 </a:t>
            </a:r>
            <a:r>
              <a:rPr lang="el-GR" sz="1600" dirty="0" err="1"/>
              <a:t>ετία</a:t>
            </a:r>
            <a:r>
              <a:rPr lang="el-GR" sz="1600" dirty="0"/>
              <a:t> του 80 με τον περιορισμό της ανισότητας. Τελικά το ποιο ενδιαφέρον σημείο είναι η συσχέτιση της ανισότητας με τη «</a:t>
            </a:r>
            <a:r>
              <a:rPr lang="el-GR" sz="1600" dirty="0" err="1"/>
              <a:t>χρηματιστικοποίησης</a:t>
            </a:r>
            <a:r>
              <a:rPr lang="el-GR" sz="1600" dirty="0"/>
              <a:t>» που επιβεβαιώνει τα ευρήματα του </a:t>
            </a:r>
            <a:r>
              <a:rPr lang="el-GR" sz="1600" dirty="0" err="1"/>
              <a:t>Shaikh</a:t>
            </a:r>
            <a:r>
              <a:rPr lang="el-GR" sz="1600" dirty="0"/>
              <a:t> 2017 για τις ΗΠΑ.</a:t>
            </a:r>
          </a:p>
          <a:p>
            <a:pPr marL="0" indent="0">
              <a:buNone/>
            </a:pPr>
            <a:r>
              <a:rPr lang="el-GR" sz="1600" dirty="0"/>
              <a:t>Τέλος τα στοιχεία των υπολογισμών του μεριδίου των ανώτερων εισοδηματικών στρωμάτων στο ΑΕΠ είναι νεφελώδη και είναι καλό να διαβαστεί το διευκρινιστικό σημείωμα των συγγραφέων στο </a:t>
            </a:r>
            <a:r>
              <a:rPr lang="el-GR" sz="1600" dirty="0" err="1"/>
              <a:t>Inequality</a:t>
            </a:r>
            <a:r>
              <a:rPr lang="el-GR" sz="1600" dirty="0"/>
              <a:t> </a:t>
            </a:r>
            <a:r>
              <a:rPr lang="el-GR" sz="1600" dirty="0" err="1"/>
              <a:t>Lab</a:t>
            </a:r>
            <a:r>
              <a:rPr lang="el-GR" sz="1600" dirty="0"/>
              <a:t> πριν χρησιμοποιηθούν τα ευρήματα. </a:t>
            </a:r>
          </a:p>
        </p:txBody>
      </p:sp>
      <p:pic>
        <p:nvPicPr>
          <p:cNvPr id="4" name="Εικόνα 3">
            <a:extLst>
              <a:ext uri="{FF2B5EF4-FFF2-40B4-BE49-F238E27FC236}">
                <a16:creationId xmlns:a16="http://schemas.microsoft.com/office/drawing/2014/main" id="{25F82563-B18E-B40B-9588-B203529BB4B2}"/>
              </a:ext>
            </a:extLst>
          </p:cNvPr>
          <p:cNvPicPr>
            <a:picLocks noChangeAspect="1"/>
          </p:cNvPicPr>
          <p:nvPr/>
        </p:nvPicPr>
        <p:blipFill>
          <a:blip r:embed="rId2"/>
          <a:stretch>
            <a:fillRect/>
          </a:stretch>
        </p:blipFill>
        <p:spPr>
          <a:xfrm>
            <a:off x="6719367" y="2339010"/>
            <a:ext cx="4788505" cy="3447723"/>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368380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7520CDF-B3E2-721B-9A0F-5D6472F31E41}"/>
              </a:ext>
            </a:extLst>
          </p:cNvPr>
          <p:cNvSpPr>
            <a:spLocks noGrp="1"/>
          </p:cNvSpPr>
          <p:nvPr>
            <p:ph type="title"/>
          </p:nvPr>
        </p:nvSpPr>
        <p:spPr>
          <a:xfrm>
            <a:off x="630936" y="640080"/>
            <a:ext cx="4818888" cy="1481328"/>
          </a:xfrm>
        </p:spPr>
        <p:txBody>
          <a:bodyPr anchor="b">
            <a:normAutofit/>
          </a:bodyPr>
          <a:lstStyle/>
          <a:p>
            <a:r>
              <a:rPr lang="en-US" sz="4200" b="1"/>
              <a:t>Solarin et.al. (202</a:t>
            </a:r>
            <a:r>
              <a:rPr lang="el-GR" sz="4200" b="1"/>
              <a:t>2</a:t>
            </a:r>
            <a:r>
              <a:rPr lang="en-US" sz="4200" b="1"/>
              <a:t>)</a:t>
            </a:r>
            <a:r>
              <a:rPr lang="el-GR" sz="4200" b="1"/>
              <a:t> – Επίμονη ανισότητα </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744B0540-16B5-F28D-6493-2443731F4110}"/>
              </a:ext>
            </a:extLst>
          </p:cNvPr>
          <p:cNvSpPr>
            <a:spLocks noGrp="1"/>
          </p:cNvSpPr>
          <p:nvPr>
            <p:ph idx="1"/>
          </p:nvPr>
        </p:nvSpPr>
        <p:spPr>
          <a:xfrm>
            <a:off x="630936" y="2660904"/>
            <a:ext cx="4818888" cy="3547872"/>
          </a:xfrm>
        </p:spPr>
        <p:txBody>
          <a:bodyPr anchor="t">
            <a:normAutofit fontScale="92500"/>
          </a:bodyPr>
          <a:lstStyle/>
          <a:p>
            <a:pPr marL="0" indent="0">
              <a:buNone/>
            </a:pPr>
            <a:r>
              <a:rPr lang="el-GR" sz="2000" dirty="0"/>
              <a:t>Το άρθρο αναλύει την εξέλιξη της ανισότητας σε 20 χώρες από το 1870-2020 ανάμεσά τους και η Ελλάδα</a:t>
            </a:r>
            <a:r>
              <a:rPr lang="en-US" sz="2000" dirty="0"/>
              <a:t>. </a:t>
            </a:r>
            <a:r>
              <a:rPr lang="el-GR" sz="2000" dirty="0"/>
              <a:t>Τα στοιχεία τόσο για την Ελλάδα όσο και για τις υπόλοιπες χώρες προέρχονται από το ΅</a:t>
            </a:r>
            <a:r>
              <a:rPr lang="en-US" sz="2000" dirty="0"/>
              <a:t>World Inequality Database”  </a:t>
            </a:r>
            <a:r>
              <a:rPr lang="el-GR" sz="2000" dirty="0"/>
              <a:t>και περιγράφονται στο </a:t>
            </a:r>
            <a:r>
              <a:rPr lang="en-US" sz="2000" dirty="0" err="1"/>
              <a:t>Solt</a:t>
            </a:r>
            <a:r>
              <a:rPr lang="en-US" sz="2000" dirty="0"/>
              <a:t> 2020.</a:t>
            </a:r>
            <a:r>
              <a:rPr lang="el-GR" sz="2000" dirty="0"/>
              <a:t> </a:t>
            </a:r>
          </a:p>
          <a:p>
            <a:pPr marL="0" indent="0">
              <a:buNone/>
            </a:pPr>
            <a:r>
              <a:rPr lang="el-GR" sz="2000" dirty="0"/>
              <a:t>Διαπιστώνει ότι η ανισότητα για κάποιες χώρες είναι ιδιαίτερα επίμονη για πάνω από έναν αιώνα</a:t>
            </a:r>
            <a:r>
              <a:rPr lang="en-US" sz="2000" dirty="0"/>
              <a:t>.</a:t>
            </a:r>
            <a:r>
              <a:rPr lang="el-GR" sz="2000" dirty="0"/>
              <a:t> Είναι η χώρες με μέσο συντελεστή </a:t>
            </a:r>
            <a:r>
              <a:rPr lang="en-US" sz="2000" dirty="0"/>
              <a:t>Gini </a:t>
            </a:r>
            <a:r>
              <a:rPr lang="el-GR" sz="2000" dirty="0"/>
              <a:t>πάνω από το παγκόσμιο μέσο όρο. Ανάμεσα σε αυτές είναι και η Ελλάδα.</a:t>
            </a:r>
            <a:endParaRPr lang="en-US" sz="2000" dirty="0"/>
          </a:p>
          <a:p>
            <a:pPr marL="0" indent="0">
              <a:buNone/>
            </a:pPr>
            <a:r>
              <a:rPr lang="el-GR" sz="2000" dirty="0"/>
              <a:t> </a:t>
            </a:r>
          </a:p>
        </p:txBody>
      </p:sp>
      <p:pic>
        <p:nvPicPr>
          <p:cNvPr id="5" name="Εικόνα 4">
            <a:extLst>
              <a:ext uri="{FF2B5EF4-FFF2-40B4-BE49-F238E27FC236}">
                <a16:creationId xmlns:a16="http://schemas.microsoft.com/office/drawing/2014/main" id="{290FAA22-1301-63C2-6471-60B3428318AE}"/>
              </a:ext>
            </a:extLst>
          </p:cNvPr>
          <p:cNvPicPr>
            <a:picLocks noChangeAspect="1"/>
          </p:cNvPicPr>
          <p:nvPr/>
        </p:nvPicPr>
        <p:blipFill>
          <a:blip r:embed="rId2"/>
          <a:stretch>
            <a:fillRect/>
          </a:stretch>
        </p:blipFill>
        <p:spPr>
          <a:xfrm>
            <a:off x="6099048" y="1408722"/>
            <a:ext cx="5458968" cy="4040555"/>
          </a:xfrm>
          <a:prstGeom prst="rect">
            <a:avLst/>
          </a:prstGeom>
        </p:spPr>
      </p:pic>
    </p:spTree>
    <p:extLst>
      <p:ext uri="{BB962C8B-B14F-4D97-AF65-F5344CB8AC3E}">
        <p14:creationId xmlns:p14="http://schemas.microsoft.com/office/powerpoint/2010/main" val="397465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1">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Θέση περιεχομένου 2">
            <a:extLst>
              <a:ext uri="{FF2B5EF4-FFF2-40B4-BE49-F238E27FC236}">
                <a16:creationId xmlns:a16="http://schemas.microsoft.com/office/drawing/2014/main" id="{255F4188-EF82-B1AB-4090-2D06317CE9DB}"/>
              </a:ext>
            </a:extLst>
          </p:cNvPr>
          <p:cNvSpPr>
            <a:spLocks noGrp="1"/>
          </p:cNvSpPr>
          <p:nvPr>
            <p:ph idx="1"/>
          </p:nvPr>
        </p:nvSpPr>
        <p:spPr>
          <a:xfrm>
            <a:off x="304799" y="506437"/>
            <a:ext cx="4678017" cy="6049107"/>
          </a:xfrm>
        </p:spPr>
        <p:txBody>
          <a:bodyPr>
            <a:normAutofit fontScale="92500" lnSpcReduction="20000"/>
          </a:bodyPr>
          <a:lstStyle/>
          <a:p>
            <a:pPr marL="0" indent="0">
              <a:buNone/>
            </a:pPr>
            <a:r>
              <a:rPr lang="el-GR" sz="2000" dirty="0"/>
              <a:t>Τα στοιχεία του συντελεστή </a:t>
            </a:r>
            <a:r>
              <a:rPr lang="en-US" sz="2000" dirty="0" err="1"/>
              <a:t>Ginni</a:t>
            </a:r>
            <a:r>
              <a:rPr lang="en-US" sz="2000" dirty="0"/>
              <a:t> </a:t>
            </a:r>
            <a:r>
              <a:rPr lang="el-GR" sz="2000" dirty="0"/>
              <a:t>για τις χώρες αυτές είναι γραμμική.</a:t>
            </a:r>
          </a:p>
          <a:p>
            <a:pPr marL="0" indent="0">
              <a:buNone/>
            </a:pPr>
            <a:r>
              <a:rPr lang="el-GR" sz="2000" dirty="0"/>
              <a:t>Δηλαδή φαίνεται ο συντελεστή </a:t>
            </a:r>
            <a:r>
              <a:rPr lang="en-US" sz="2000" dirty="0" err="1"/>
              <a:t>Ginni</a:t>
            </a:r>
            <a:r>
              <a:rPr lang="en-US" sz="2000" dirty="0"/>
              <a:t> </a:t>
            </a:r>
            <a:r>
              <a:rPr lang="el-GR" sz="2000" dirty="0"/>
              <a:t>να επιστρέφει στη μέση τιμή του έστω μερικά.</a:t>
            </a:r>
          </a:p>
          <a:p>
            <a:pPr marL="0" indent="0">
              <a:buNone/>
            </a:pPr>
            <a:r>
              <a:rPr lang="el-GR" sz="2000" dirty="0"/>
              <a:t>Αυτό φαίνεται στη γραμμή των δεδομένων για την Ελλάδα. </a:t>
            </a:r>
          </a:p>
          <a:p>
            <a:pPr marL="0" indent="0">
              <a:buNone/>
            </a:pPr>
            <a:r>
              <a:rPr lang="el-GR" sz="2000" dirty="0"/>
              <a:t>Η τιμή ξεκινά από 40% το 1870 ανεβαίνει προς το 45% το διάστημα της χρεοκοπίας του Τρικούπη.  Στη συνέχεια σταθεροποιείται λίγο πάνω από το 40% από το 1910 μέχρι το 1940.</a:t>
            </a:r>
          </a:p>
          <a:p>
            <a:pPr marL="0" indent="0">
              <a:buNone/>
            </a:pPr>
            <a:r>
              <a:rPr lang="el-GR" sz="2000" dirty="0"/>
              <a:t>Ακολουθεί τη συνήθη καθοδική πορεία μετά το πόλεμο φτάνοντας στην ελάχιστη τιμή γύρω στο 1982. </a:t>
            </a:r>
          </a:p>
          <a:p>
            <a:pPr marL="0" indent="0">
              <a:buNone/>
            </a:pPr>
            <a:r>
              <a:rPr lang="el-GR" sz="2000" dirty="0"/>
              <a:t>Στη συνέχεια ανεβαίνει διαρκώς. Πολύ έντονα από το 1985 έως το 1995. Λιγότερο έντονα από το 1995 μέχρι την έναρξη της κρίσης </a:t>
            </a:r>
          </a:p>
          <a:p>
            <a:pPr marL="0" indent="0">
              <a:buNone/>
            </a:pPr>
            <a:r>
              <a:rPr lang="el-GR" sz="2000" dirty="0"/>
              <a:t>Η λογική του άρθρου ότι η μακροχρόνια δομή της ανισότητας είναι ενδεικτική της φύσης της θα είχε μεγαλύτερη αξία βέβαια αν μπορούσαμε να σπάσουμε το συντελεστή </a:t>
            </a:r>
            <a:r>
              <a:rPr lang="en-US" sz="2000" dirty="0" err="1"/>
              <a:t>Ginni</a:t>
            </a:r>
            <a:r>
              <a:rPr lang="en-US" sz="2000" dirty="0"/>
              <a:t> </a:t>
            </a:r>
            <a:r>
              <a:rPr lang="el-GR" sz="2000" dirty="0"/>
              <a:t>στο ανώτατο 10 και το κατώτατο 90%. (βλ. </a:t>
            </a:r>
            <a:r>
              <a:rPr lang="en-US" sz="2000" dirty="0"/>
              <a:t>Shaikh 2017)</a:t>
            </a:r>
            <a:r>
              <a:rPr lang="el-GR" sz="2000" dirty="0"/>
              <a:t> </a:t>
            </a:r>
            <a:r>
              <a:rPr lang="en-US" sz="2000" dirty="0"/>
              <a:t> </a:t>
            </a:r>
            <a:r>
              <a:rPr lang="el-GR" sz="2000" dirty="0"/>
              <a:t> </a:t>
            </a:r>
          </a:p>
        </p:txBody>
      </p:sp>
      <p:pic>
        <p:nvPicPr>
          <p:cNvPr id="5" name="Εικόνα 4">
            <a:extLst>
              <a:ext uri="{FF2B5EF4-FFF2-40B4-BE49-F238E27FC236}">
                <a16:creationId xmlns:a16="http://schemas.microsoft.com/office/drawing/2014/main" id="{6B2290E5-F761-7014-D127-F2C117AF90C2}"/>
              </a:ext>
            </a:extLst>
          </p:cNvPr>
          <p:cNvPicPr>
            <a:picLocks noChangeAspect="1"/>
          </p:cNvPicPr>
          <p:nvPr/>
        </p:nvPicPr>
        <p:blipFill>
          <a:blip r:embed="rId2"/>
          <a:stretch>
            <a:fillRect/>
          </a:stretch>
        </p:blipFill>
        <p:spPr>
          <a:xfrm>
            <a:off x="5445457" y="506437"/>
            <a:ext cx="6441743" cy="6049107"/>
          </a:xfrm>
          <a:prstGeom prst="rect">
            <a:avLst/>
          </a:prstGeom>
        </p:spPr>
      </p:pic>
    </p:spTree>
    <p:extLst>
      <p:ext uri="{BB962C8B-B14F-4D97-AF65-F5344CB8AC3E}">
        <p14:creationId xmlns:p14="http://schemas.microsoft.com/office/powerpoint/2010/main" val="2894043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6788535-1617-EA25-6A91-ACAB61576118}"/>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4600"/>
              <a:t>Τα ποιο Πρόσφατα Στοιχεία ΕΛΣΤΑΤ 2021</a:t>
            </a:r>
          </a:p>
        </p:txBody>
      </p:sp>
      <p:sp>
        <p:nvSpPr>
          <p:cNvPr id="3" name="Θέση περιεχομένου 2">
            <a:extLst>
              <a:ext uri="{FF2B5EF4-FFF2-40B4-BE49-F238E27FC236}">
                <a16:creationId xmlns:a16="http://schemas.microsoft.com/office/drawing/2014/main" id="{0A8A4E10-FCFA-F7C0-2098-A89B722F8DCD}"/>
              </a:ext>
            </a:extLst>
          </p:cNvPr>
          <p:cNvSpPr>
            <a:spLocks noGrp="1"/>
          </p:cNvSpPr>
          <p:nvPr>
            <p:ph idx="1"/>
          </p:nvPr>
        </p:nvSpPr>
        <p:spPr>
          <a:xfrm>
            <a:off x="638881" y="1922561"/>
            <a:ext cx="10909643" cy="552659"/>
          </a:xfrm>
        </p:spPr>
        <p:txBody>
          <a:bodyPr vert="horz" lIns="91440" tIns="45720" rIns="91440" bIns="45720" rtlCol="0" anchor="ctr">
            <a:normAutofit fontScale="85000" lnSpcReduction="20000"/>
          </a:bodyPr>
          <a:lstStyle/>
          <a:p>
            <a:pPr marL="0" indent="0">
              <a:buNone/>
            </a:pPr>
            <a:r>
              <a:rPr lang="en-US" sz="2400" dirty="0"/>
              <a:t>Τα π</a:t>
            </a:r>
            <a:r>
              <a:rPr lang="en-US" sz="2400" dirty="0" err="1"/>
              <a:t>ιο</a:t>
            </a:r>
            <a:r>
              <a:rPr lang="en-US" sz="2400" dirty="0"/>
              <a:t> π</a:t>
            </a:r>
            <a:r>
              <a:rPr lang="en-US" sz="2400" dirty="0" err="1"/>
              <a:t>ρόσφ</a:t>
            </a:r>
            <a:r>
              <a:rPr lang="en-US" sz="2400" dirty="0"/>
              <a:t>ατα στοιχεία </a:t>
            </a:r>
            <a:r>
              <a:rPr lang="el-GR" sz="2400" dirty="0"/>
              <a:t>για την ανισότητα στην Ελλάδα </a:t>
            </a:r>
            <a:r>
              <a:rPr lang="en-US" sz="2400" dirty="0"/>
              <a:t> δημοσιεύτηκαν το 2022</a:t>
            </a:r>
            <a:r>
              <a:rPr lang="el-GR" sz="2400" dirty="0"/>
              <a:t> και αφορούν </a:t>
            </a:r>
            <a:r>
              <a:rPr lang="en-US" sz="2400" dirty="0" err="1"/>
              <a:t>το</a:t>
            </a:r>
            <a:r>
              <a:rPr lang="en-US" sz="2400" dirty="0"/>
              <a:t> 202</a:t>
            </a:r>
            <a:r>
              <a:rPr lang="el-GR" sz="2400" dirty="0"/>
              <a:t>1</a:t>
            </a:r>
            <a:endParaRPr lang="en-US" sz="2400" dirty="0"/>
          </a:p>
        </p:txBody>
      </p:sp>
      <p:sp>
        <p:nvSpPr>
          <p:cNvPr id="14"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a:extLst>
              <a:ext uri="{FF2B5EF4-FFF2-40B4-BE49-F238E27FC236}">
                <a16:creationId xmlns:a16="http://schemas.microsoft.com/office/drawing/2014/main" id="{10AA1171-F208-2F30-55B1-BDCA9208094E}"/>
              </a:ext>
            </a:extLst>
          </p:cNvPr>
          <p:cNvPicPr>
            <a:picLocks noChangeAspect="1"/>
          </p:cNvPicPr>
          <p:nvPr/>
        </p:nvPicPr>
        <p:blipFill>
          <a:blip r:embed="rId2"/>
          <a:stretch>
            <a:fillRect/>
          </a:stretch>
        </p:blipFill>
        <p:spPr>
          <a:xfrm>
            <a:off x="668471" y="2642616"/>
            <a:ext cx="4917554" cy="3605784"/>
          </a:xfrm>
          <a:prstGeom prst="rect">
            <a:avLst/>
          </a:prstGeom>
        </p:spPr>
      </p:pic>
      <p:pic>
        <p:nvPicPr>
          <p:cNvPr id="7" name="Εικόνα 6">
            <a:extLst>
              <a:ext uri="{FF2B5EF4-FFF2-40B4-BE49-F238E27FC236}">
                <a16:creationId xmlns:a16="http://schemas.microsoft.com/office/drawing/2014/main" id="{6C5A84A4-9C54-9A3F-9711-69A642C271B5}"/>
              </a:ext>
            </a:extLst>
          </p:cNvPr>
          <p:cNvPicPr>
            <a:picLocks noChangeAspect="1"/>
          </p:cNvPicPr>
          <p:nvPr/>
        </p:nvPicPr>
        <p:blipFill>
          <a:blip r:embed="rId3"/>
          <a:stretch>
            <a:fillRect/>
          </a:stretch>
        </p:blipFill>
        <p:spPr>
          <a:xfrm>
            <a:off x="6254496" y="2694946"/>
            <a:ext cx="5614416" cy="3501123"/>
          </a:xfrm>
          <a:prstGeom prst="rect">
            <a:avLst/>
          </a:prstGeom>
        </p:spPr>
      </p:pic>
    </p:spTree>
    <p:extLst>
      <p:ext uri="{BB962C8B-B14F-4D97-AF65-F5344CB8AC3E}">
        <p14:creationId xmlns:p14="http://schemas.microsoft.com/office/powerpoint/2010/main" val="190276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19D4659-AFFE-3775-7BC1-47D95DD5B076}"/>
              </a:ext>
            </a:extLst>
          </p:cNvPr>
          <p:cNvSpPr>
            <a:spLocks noGrp="1"/>
          </p:cNvSpPr>
          <p:nvPr>
            <p:ph type="title"/>
          </p:nvPr>
        </p:nvSpPr>
        <p:spPr>
          <a:xfrm>
            <a:off x="686834" y="1153572"/>
            <a:ext cx="3200400" cy="4461163"/>
          </a:xfrm>
        </p:spPr>
        <p:txBody>
          <a:bodyPr>
            <a:normAutofit/>
          </a:bodyPr>
          <a:lstStyle/>
          <a:p>
            <a:r>
              <a:rPr lang="el-GR">
                <a:solidFill>
                  <a:srgbClr val="FFFFFF"/>
                </a:solidFill>
              </a:rPr>
              <a:t>Κάποιες ιδέες αντί επιλόγου</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Θέση περιεχομένου 2">
            <a:extLst>
              <a:ext uri="{FF2B5EF4-FFF2-40B4-BE49-F238E27FC236}">
                <a16:creationId xmlns:a16="http://schemas.microsoft.com/office/drawing/2014/main" id="{FB49AB0E-34D0-9B74-ACF8-9563CC0159D1}"/>
              </a:ext>
            </a:extLst>
          </p:cNvPr>
          <p:cNvSpPr>
            <a:spLocks noGrp="1"/>
          </p:cNvSpPr>
          <p:nvPr>
            <p:ph idx="1"/>
          </p:nvPr>
        </p:nvSpPr>
        <p:spPr>
          <a:xfrm>
            <a:off x="4447308" y="591344"/>
            <a:ext cx="6906491" cy="5585619"/>
          </a:xfrm>
        </p:spPr>
        <p:txBody>
          <a:bodyPr anchor="ctr">
            <a:normAutofit/>
          </a:bodyPr>
          <a:lstStyle/>
          <a:p>
            <a:pPr marL="0" indent="0">
              <a:buNone/>
            </a:pPr>
            <a:r>
              <a:rPr lang="el-GR" dirty="0"/>
              <a:t>Η επισκόπηση της σύγχρονης βιβλιογραφίας για την Ελλάδα είναι ένα θέμα απαλλακτικής εργασίας που παρουσιάζει ενδιαφέρον</a:t>
            </a:r>
          </a:p>
          <a:p>
            <a:pPr marL="0" indent="0">
              <a:buNone/>
            </a:pPr>
            <a:r>
              <a:rPr lang="el-GR" dirty="0"/>
              <a:t>Αντίστοιχο ενδιαφέρον παρουσιάζει η ανάλυση των βάσεων δεδομένων για στοιχεία ανισότητας.</a:t>
            </a:r>
          </a:p>
          <a:p>
            <a:pPr marL="0" indent="0">
              <a:buNone/>
            </a:pPr>
            <a:r>
              <a:rPr lang="el-GR" dirty="0"/>
              <a:t>Τέλος η αναζήτηση δεδομένων για την κατανομή των εισοδημάτων του κατώτατου 90 και ανώτερου 10% είναι ένα θέμα κρίσιμου ενδιαφέροντος.</a:t>
            </a:r>
          </a:p>
        </p:txBody>
      </p:sp>
    </p:spTree>
    <p:extLst>
      <p:ext uri="{BB962C8B-B14F-4D97-AF65-F5344CB8AC3E}">
        <p14:creationId xmlns:p14="http://schemas.microsoft.com/office/powerpoint/2010/main" val="421336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F9FCDE-0742-D4F9-F245-BD7297D352E5}"/>
              </a:ext>
            </a:extLst>
          </p:cNvPr>
          <p:cNvSpPr>
            <a:spLocks noGrp="1"/>
          </p:cNvSpPr>
          <p:nvPr>
            <p:ph type="title"/>
          </p:nvPr>
        </p:nvSpPr>
        <p:spPr>
          <a:xfrm>
            <a:off x="838200" y="365125"/>
            <a:ext cx="10515600" cy="840823"/>
          </a:xfrm>
        </p:spPr>
        <p:txBody>
          <a:bodyPr/>
          <a:lstStyle/>
          <a:p>
            <a:r>
              <a:rPr lang="el-GR" b="1" dirty="0"/>
              <a:t>Βιβλιογραφία</a:t>
            </a:r>
            <a:r>
              <a:rPr lang="el-GR" dirty="0"/>
              <a:t> </a:t>
            </a:r>
          </a:p>
        </p:txBody>
      </p:sp>
      <p:sp>
        <p:nvSpPr>
          <p:cNvPr id="3" name="Θέση περιεχομένου 2">
            <a:extLst>
              <a:ext uri="{FF2B5EF4-FFF2-40B4-BE49-F238E27FC236}">
                <a16:creationId xmlns:a16="http://schemas.microsoft.com/office/drawing/2014/main" id="{5BECAD33-12BB-9D0E-3466-BE89124839B3}"/>
              </a:ext>
            </a:extLst>
          </p:cNvPr>
          <p:cNvSpPr>
            <a:spLocks noGrp="1"/>
          </p:cNvSpPr>
          <p:nvPr>
            <p:ph idx="1"/>
          </p:nvPr>
        </p:nvSpPr>
        <p:spPr>
          <a:xfrm>
            <a:off x="490331" y="1205948"/>
            <a:ext cx="11131826" cy="5168348"/>
          </a:xfrm>
        </p:spPr>
        <p:txBody>
          <a:bodyPr>
            <a:normAutofit lnSpcReduction="10000"/>
          </a:bodyPr>
          <a:lstStyle/>
          <a:p>
            <a:pPr marL="0" indent="0">
              <a:buNone/>
            </a:pPr>
            <a:endParaRPr lang="el-GR" sz="2000" dirty="0"/>
          </a:p>
          <a:p>
            <a:pPr marL="0" indent="0">
              <a:buNone/>
            </a:pPr>
            <a:r>
              <a:rPr lang="el-GR" sz="2000" b="1" dirty="0"/>
              <a:t>ELSTAT 2022 </a:t>
            </a:r>
            <a:r>
              <a:rPr lang="el-GR" sz="2000" dirty="0"/>
              <a:t>Οικονομική Ανισότητα https://www.statistics.gr/documents/20181/89686396-5d14-f1c5-b4aa-24e105bba7f2</a:t>
            </a:r>
          </a:p>
          <a:p>
            <a:pPr marL="0" indent="0">
              <a:buNone/>
            </a:pPr>
            <a:r>
              <a:rPr lang="en-US" sz="2000" b="1" dirty="0" err="1"/>
              <a:t>Charalampidis</a:t>
            </a:r>
            <a:r>
              <a:rPr lang="en-US" sz="2000" b="1" dirty="0"/>
              <a:t>, Nikolaos. 2018</a:t>
            </a:r>
            <a:r>
              <a:rPr lang="en-US" sz="2000" dirty="0"/>
              <a:t>. “The National Wealth–Income Ratio in Greece,1974–2013.” Review of Income and Wealth 64 (1): 83-104.</a:t>
            </a:r>
            <a:r>
              <a:rPr lang="el-GR" sz="2000" dirty="0"/>
              <a:t> </a:t>
            </a:r>
            <a:r>
              <a:rPr lang="en-US" sz="2000" dirty="0"/>
              <a:t>https://doi.org/10.1111/roiw.12258</a:t>
            </a:r>
          </a:p>
          <a:p>
            <a:pPr marL="0" indent="0">
              <a:buNone/>
            </a:pPr>
            <a:r>
              <a:rPr lang="en-US" sz="2000" b="1" dirty="0" err="1"/>
              <a:t>Chrissis</a:t>
            </a:r>
            <a:r>
              <a:rPr lang="en-US" sz="2000" b="1" dirty="0"/>
              <a:t>, Kostas and </a:t>
            </a:r>
            <a:r>
              <a:rPr lang="en-US" sz="2000" b="1" dirty="0" err="1"/>
              <a:t>Franciscos</a:t>
            </a:r>
            <a:r>
              <a:rPr lang="en-US" sz="2000" b="1" dirty="0"/>
              <a:t> </a:t>
            </a:r>
            <a:r>
              <a:rPr lang="en-US" sz="2000" b="1" dirty="0" err="1"/>
              <a:t>Koutentakis</a:t>
            </a:r>
            <a:r>
              <a:rPr lang="en-US" sz="2000" b="1" dirty="0"/>
              <a:t>. 2019</a:t>
            </a:r>
            <a:r>
              <a:rPr lang="en-US" sz="2000" dirty="0"/>
              <a:t>. “From Dictatorship to</a:t>
            </a:r>
            <a:r>
              <a:rPr lang="el-GR" sz="2000" dirty="0"/>
              <a:t> </a:t>
            </a:r>
            <a:r>
              <a:rPr lang="en-US" sz="2000" dirty="0"/>
              <a:t>Crisis: The Evolution of Top Income Shares in Greece (1967-2017).” </a:t>
            </a:r>
            <a:r>
              <a:rPr lang="en-US" sz="2000" dirty="0" err="1"/>
              <a:t>WID.worldWorking</a:t>
            </a:r>
            <a:r>
              <a:rPr lang="en-US" sz="2000" dirty="0"/>
              <a:t> Paper N° 2019/14. August. World Inequality </a:t>
            </a:r>
            <a:r>
              <a:rPr lang="en-US" sz="2000" dirty="0" err="1"/>
              <a:t>Lab.https</a:t>
            </a:r>
            <a:r>
              <a:rPr lang="en-US" sz="2000" dirty="0"/>
              <a:t>://wid.world/document/from-dictatorship-to-crisis-the-evolution-of-topincome-shares-in-greece-1967-2017-wid-world-working-paper-2019-14/</a:t>
            </a:r>
          </a:p>
          <a:p>
            <a:pPr marL="0" indent="0">
              <a:buNone/>
            </a:pPr>
            <a:r>
              <a:rPr lang="en-US" sz="2000" b="1" dirty="0" err="1"/>
              <a:t>Solarin</a:t>
            </a:r>
            <a:r>
              <a:rPr lang="en-US" sz="2000" b="1" dirty="0"/>
              <a:t>, S.A., </a:t>
            </a:r>
            <a:r>
              <a:rPr lang="en-US" sz="2000" b="1" dirty="0" err="1"/>
              <a:t>Lafuente</a:t>
            </a:r>
            <a:r>
              <a:rPr lang="en-US" sz="2000" b="1" dirty="0"/>
              <a:t>, C., Gil-Alana, L.A. et al. 2022. </a:t>
            </a:r>
            <a:r>
              <a:rPr lang="en-US" sz="2000" dirty="0"/>
              <a:t>Inequality Persistence</a:t>
            </a:r>
            <a:r>
              <a:rPr lang="el-GR" sz="2000" dirty="0"/>
              <a:t> </a:t>
            </a:r>
            <a:r>
              <a:rPr lang="en-US" sz="2000" dirty="0"/>
              <a:t>of 21 OECD Countries from 1870 to 2020: Linear and Non-Linear Fractional Integration Approaches. Soc Indic Res 164, 711–725.</a:t>
            </a:r>
            <a:endParaRPr lang="el-GR" sz="2000" dirty="0"/>
          </a:p>
          <a:p>
            <a:pPr marL="0" indent="0">
              <a:buNone/>
            </a:pPr>
            <a:r>
              <a:rPr lang="en-US" sz="2000" b="1" dirty="0" err="1"/>
              <a:t>Solt</a:t>
            </a:r>
            <a:r>
              <a:rPr lang="en-US" sz="2000" b="1" dirty="0"/>
              <a:t>, F. (2020). </a:t>
            </a:r>
            <a:r>
              <a:rPr lang="en-US" sz="2000" dirty="0"/>
              <a:t>Measuring income inequality across countries and over time: the standardized world income</a:t>
            </a:r>
            <a:r>
              <a:rPr lang="el-GR" sz="2000" dirty="0"/>
              <a:t> </a:t>
            </a:r>
            <a:r>
              <a:rPr lang="en-US" sz="2000" dirty="0"/>
              <a:t>inequality database. Social Science Quarterly, 101(3), 1183–1199.</a:t>
            </a:r>
            <a:endParaRPr lang="el-GR" sz="2000" dirty="0"/>
          </a:p>
          <a:p>
            <a:pPr marL="0" indent="0">
              <a:buNone/>
            </a:pPr>
            <a:r>
              <a:rPr lang="hr-HR" sz="2000" b="1" dirty="0"/>
              <a:t>World Inequality Report 2022</a:t>
            </a:r>
            <a:r>
              <a:rPr lang="hr-HR" sz="2000" dirty="0"/>
              <a:t>. Coordinated by Lucas Chancel (Lead author)</a:t>
            </a:r>
            <a:r>
              <a:rPr lang="el-GR" sz="2000" dirty="0"/>
              <a:t> </a:t>
            </a:r>
            <a:r>
              <a:rPr lang="hr-HR" sz="2000" dirty="0"/>
              <a:t>Thomas Piketty Emmanuel Saez Gabriel Zucman. Foreword by Esther Duflo and</a:t>
            </a:r>
            <a:r>
              <a:rPr lang="el-GR" sz="2000" dirty="0"/>
              <a:t> </a:t>
            </a:r>
            <a:r>
              <a:rPr lang="hr-HR" sz="2000" dirty="0"/>
              <a:t>Abhijit Banerjee. Country Sheets. World Inequality Lab.</a:t>
            </a:r>
            <a:r>
              <a:rPr lang="el-GR" sz="2000" dirty="0"/>
              <a:t> </a:t>
            </a:r>
            <a:r>
              <a:rPr lang="hr-HR" sz="2000" dirty="0"/>
              <a:t>https://wir2022.wid.world/</a:t>
            </a:r>
            <a:endParaRPr lang="el-GR" sz="2000" dirty="0"/>
          </a:p>
        </p:txBody>
      </p:sp>
    </p:spTree>
    <p:extLst>
      <p:ext uri="{BB962C8B-B14F-4D97-AF65-F5344CB8AC3E}">
        <p14:creationId xmlns:p14="http://schemas.microsoft.com/office/powerpoint/2010/main" val="694881586"/>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11365</TotalTime>
  <Words>1062</Words>
  <Application>Microsoft Office PowerPoint</Application>
  <PresentationFormat>Ευρεία οθόνη</PresentationFormat>
  <Paragraphs>48</Paragraphs>
  <Slides>10</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10</vt:i4>
      </vt:variant>
    </vt:vector>
  </HeadingPairs>
  <TitlesOfParts>
    <vt:vector size="14" baseType="lpstr">
      <vt:lpstr>Arial</vt:lpstr>
      <vt:lpstr>Calibri</vt:lpstr>
      <vt:lpstr>Calibri Light</vt:lpstr>
      <vt:lpstr>Θέμα του Office</vt:lpstr>
      <vt:lpstr>Μάθημα 11ο (μέρος Α)  Βιβλιογραφία και Data για την Ανισότητα στην Ελλάδα  </vt:lpstr>
      <vt:lpstr>Σκοπός και Περιεχόμενα</vt:lpstr>
      <vt:lpstr>Ο πλούτος του Κατώτερου 50%</vt:lpstr>
      <vt:lpstr>Charalambidis 2016 </vt:lpstr>
      <vt:lpstr>Chryssis &amp; Kountentakis  2019</vt:lpstr>
      <vt:lpstr>Solarin et.al. (2022) – Επίμονη ανισότητα </vt:lpstr>
      <vt:lpstr>Παρουσίαση του PowerPoint</vt:lpstr>
      <vt:lpstr>Τα ποιο Πρόσφατα Στοιχεία ΕΛΣΤΑΤ 2021</vt:lpstr>
      <vt:lpstr>Κάποιες ιδέες αντί επιλόγου</vt:lpstr>
      <vt:lpstr>Βιβλιογραφία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Ανισότητα και Ελλάδα</dc:title>
  <dc:creator>Nikos Stravelakis</dc:creator>
  <cp:lastModifiedBy>Nikos Stravelakis</cp:lastModifiedBy>
  <cp:revision>18</cp:revision>
  <dcterms:created xsi:type="dcterms:W3CDTF">2023-06-03T08:41:07Z</dcterms:created>
  <dcterms:modified xsi:type="dcterms:W3CDTF">2026-06-26T17:24:00Z</dcterms:modified>
</cp:coreProperties>
</file>