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81" r:id="rId4"/>
    <p:sldId id="282" r:id="rId5"/>
    <p:sldId id="283" r:id="rId6"/>
    <p:sldId id="284" r:id="rId7"/>
    <p:sldId id="285" r:id="rId8"/>
    <p:sldId id="286" r:id="rId9"/>
    <p:sldId id="298" r:id="rId10"/>
    <p:sldId id="288" r:id="rId11"/>
    <p:sldId id="299" r:id="rId12"/>
    <p:sldId id="289" r:id="rId13"/>
    <p:sldId id="290" r:id="rId14"/>
    <p:sldId id="291" r:id="rId15"/>
    <p:sldId id="292" r:id="rId16"/>
    <p:sldId id="293" r:id="rId17"/>
    <p:sldId id="294" r:id="rId18"/>
    <p:sldId id="296" r:id="rId19"/>
    <p:sldId id="297" r:id="rId20"/>
    <p:sldId id="295" r:id="rId21"/>
    <p:sldId id="258" r:id="rId22"/>
    <p:sldId id="276" r:id="rId23"/>
    <p:sldId id="279" r:id="rId24"/>
    <p:sldId id="277" r:id="rId25"/>
    <p:sldId id="278" r:id="rId26"/>
    <p:sldId id="259" r:id="rId27"/>
    <p:sldId id="261" r:id="rId28"/>
    <p:sldId id="262" r:id="rId29"/>
    <p:sldId id="264" r:id="rId30"/>
    <p:sldId id="265" r:id="rId31"/>
    <p:sldId id="260" r:id="rId32"/>
    <p:sldId id="280" r:id="rId33"/>
    <p:sldId id="266" r:id="rId34"/>
    <p:sldId id="267" r:id="rId35"/>
    <p:sldId id="268" r:id="rId36"/>
    <p:sldId id="269" r:id="rId37"/>
    <p:sldId id="270" r:id="rId38"/>
    <p:sldId id="275" r:id="rId39"/>
    <p:sldId id="272" r:id="rId40"/>
    <p:sldId id="273" r:id="rId41"/>
    <p:sldId id="274" r:id="rId42"/>
    <p:sldId id="271"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10" autoAdjust="0"/>
    <p:restoredTop sz="94660"/>
  </p:normalViewPr>
  <p:slideViewPr>
    <p:cSldViewPr snapToGrid="0">
      <p:cViewPr varScale="1">
        <p:scale>
          <a:sx n="73" d="100"/>
          <a:sy n="73" d="100"/>
        </p:scale>
        <p:origin x="54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37E24-476B-8093-9224-7BD8DB0F19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5CA1AD0-F906-404F-DA4F-3D6F87873C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703BE90-8816-7C5E-80EF-09A4B85ED34F}"/>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5" name="Footer Placeholder 4">
            <a:extLst>
              <a:ext uri="{FF2B5EF4-FFF2-40B4-BE49-F238E27FC236}">
                <a16:creationId xmlns:a16="http://schemas.microsoft.com/office/drawing/2014/main" id="{B969355A-6C9C-55C1-9676-4BF75CF28C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8E32B-7630-3582-156A-F32498C362A2}"/>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3118533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9609-E1F3-318A-CBF8-29BD0E2C31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60C46D-CB4F-9B3D-EAA5-7EAAA08A83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1D5530-7528-92C6-F180-24AB3620FAB4}"/>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5" name="Footer Placeholder 4">
            <a:extLst>
              <a:ext uri="{FF2B5EF4-FFF2-40B4-BE49-F238E27FC236}">
                <a16:creationId xmlns:a16="http://schemas.microsoft.com/office/drawing/2014/main" id="{9394CEAF-93EE-678C-E8F6-1721DBDDA7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E4E378-CAED-D88E-C85C-B12F695F482B}"/>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868079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3130C-CDDE-1F2E-B544-B078E247EB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F45A8B1-5093-7761-4337-6C583DDDA6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C0EDE3-0D69-7106-697B-B2993A45A635}"/>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5" name="Footer Placeholder 4">
            <a:extLst>
              <a:ext uri="{FF2B5EF4-FFF2-40B4-BE49-F238E27FC236}">
                <a16:creationId xmlns:a16="http://schemas.microsoft.com/office/drawing/2014/main" id="{8D59412B-1C5D-6227-28A5-E281C6E5E7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CFA292-ED76-CE38-C395-C183A34CB1CC}"/>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1511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B7C09-BF45-D21A-54B2-A52401D3BC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98A771-C0C1-D285-0800-657AF72428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12F610-7AF6-B43F-796F-907BE865F5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44221A0-4846-D538-A414-5FE31BF8556F}"/>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6" name="Footer Placeholder 5">
            <a:extLst>
              <a:ext uri="{FF2B5EF4-FFF2-40B4-BE49-F238E27FC236}">
                <a16:creationId xmlns:a16="http://schemas.microsoft.com/office/drawing/2014/main" id="{14F9739D-FE0C-BDCD-2DF9-AE6FF9755B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22F664-7C4B-FFE1-4679-E00F40A101EB}"/>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4346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478AD-468B-EABE-A177-A9DE67983B6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A6AD539-B33C-1128-1F86-37D2DCA16C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5DC9E7-2DD4-8D66-C87F-898084E70B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7B1748F-92ED-3BDC-EE19-0BCB77FF57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238B30-D5E2-C243-0F19-0323917497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11E3CEC-2D42-78A4-A373-0A6833B8B09D}"/>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8" name="Footer Placeholder 7">
            <a:extLst>
              <a:ext uri="{FF2B5EF4-FFF2-40B4-BE49-F238E27FC236}">
                <a16:creationId xmlns:a16="http://schemas.microsoft.com/office/drawing/2014/main" id="{F502819B-DB23-4D75-CD8A-5B5BDF1F73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1DB6F80-46F2-A238-B751-71C3DC2FB63B}"/>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2499485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F437D-54CC-2980-A45C-999E7B4C2E6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8C6529-2F25-7966-7745-CDA2B3B1DF99}"/>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4" name="Footer Placeholder 3">
            <a:extLst>
              <a:ext uri="{FF2B5EF4-FFF2-40B4-BE49-F238E27FC236}">
                <a16:creationId xmlns:a16="http://schemas.microsoft.com/office/drawing/2014/main" id="{0398F8E9-071C-298A-7054-5DF78DF160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932E05-EB33-2D0E-2DB8-15C3A205CC13}"/>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1044723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3E220C-7283-EC80-DA53-246F0935F6A5}"/>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3" name="Footer Placeholder 2">
            <a:extLst>
              <a:ext uri="{FF2B5EF4-FFF2-40B4-BE49-F238E27FC236}">
                <a16:creationId xmlns:a16="http://schemas.microsoft.com/office/drawing/2014/main" id="{52D8FEB3-B42A-FC7F-092B-9D8E8735218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E3DFCD2-CA25-241D-E971-D0744C526991}"/>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1911394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9614-5ED3-DBCF-8A3D-03561A0698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33D8E8-BC6E-530E-C6F3-5F441C6F1C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064F7D5-FBFB-4808-040E-E75694D97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B16C83-CD3D-A142-9F70-1ECC4CF31951}"/>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6" name="Footer Placeholder 5">
            <a:extLst>
              <a:ext uri="{FF2B5EF4-FFF2-40B4-BE49-F238E27FC236}">
                <a16:creationId xmlns:a16="http://schemas.microsoft.com/office/drawing/2014/main" id="{6E1C828F-5086-130D-B91F-61837CFDB7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A327DD-45E9-1D8A-9D00-88D8596A0F5F}"/>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1601178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46B9C-DCF7-EFB9-682F-0AB672431A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5F8B42A-EFA8-D17E-BC29-1B419E9DC3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B811B7B-D153-C0AA-CEDD-82BC60C387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3E74B-0D3E-C0DE-8A59-8EC0FA3D8950}"/>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6" name="Footer Placeholder 5">
            <a:extLst>
              <a:ext uri="{FF2B5EF4-FFF2-40B4-BE49-F238E27FC236}">
                <a16:creationId xmlns:a16="http://schemas.microsoft.com/office/drawing/2014/main" id="{AFD2C246-F7F2-0F97-5A1F-0577F68C2B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3E36DE-C5C7-1E70-73BD-E440E26996E2}"/>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3455061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191F-4976-5945-22DC-53F77DD90FB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1713ED-DA3F-4D1D-BA86-5C4067DCC3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23D31C-1D42-FD43-5A08-40DD50045EB5}"/>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5" name="Footer Placeholder 4">
            <a:extLst>
              <a:ext uri="{FF2B5EF4-FFF2-40B4-BE49-F238E27FC236}">
                <a16:creationId xmlns:a16="http://schemas.microsoft.com/office/drawing/2014/main" id="{34D06C37-AC90-E19B-317C-F22770823F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7F76A8-2D17-AB78-0DB6-6AEEB3B9C1B5}"/>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3410124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A81B3-2412-DAEE-0411-582513B774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9AAE7A-8AA9-C38F-4E54-8FAD042E0F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603786-F1B4-A130-E984-2C461A3B99EC}"/>
              </a:ext>
            </a:extLst>
          </p:cNvPr>
          <p:cNvSpPr>
            <a:spLocks noGrp="1"/>
          </p:cNvSpPr>
          <p:nvPr>
            <p:ph type="dt" sz="half" idx="10"/>
          </p:nvPr>
        </p:nvSpPr>
        <p:spPr/>
        <p:txBody>
          <a:bodyPr/>
          <a:lstStyle/>
          <a:p>
            <a:fld id="{9838C25B-A4F8-4B7B-B561-358AD9D65AF5}" type="datetimeFigureOut">
              <a:rPr lang="en-GB" smtClean="0"/>
              <a:t>19/03/2026</a:t>
            </a:fld>
            <a:endParaRPr lang="en-GB"/>
          </a:p>
        </p:txBody>
      </p:sp>
      <p:sp>
        <p:nvSpPr>
          <p:cNvPr id="5" name="Footer Placeholder 4">
            <a:extLst>
              <a:ext uri="{FF2B5EF4-FFF2-40B4-BE49-F238E27FC236}">
                <a16:creationId xmlns:a16="http://schemas.microsoft.com/office/drawing/2014/main" id="{4E4FB6F6-50FD-B957-3DC9-A66132BEDE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7C645A-E26F-0117-D187-A8FF1C1978C5}"/>
              </a:ext>
            </a:extLst>
          </p:cNvPr>
          <p:cNvSpPr>
            <a:spLocks noGrp="1"/>
          </p:cNvSpPr>
          <p:nvPr>
            <p:ph type="sldNum" sz="quarter" idx="12"/>
          </p:nvPr>
        </p:nvSpPr>
        <p:spPr/>
        <p:txBody>
          <a:bodyPr/>
          <a:lstStyle/>
          <a:p>
            <a:fld id="{2A7777BC-0F0D-4497-BD04-50D0F658DDE2}" type="slidenum">
              <a:rPr lang="en-GB" smtClean="0"/>
              <a:t>‹#›</a:t>
            </a:fld>
            <a:endParaRPr lang="en-GB"/>
          </a:p>
        </p:txBody>
      </p:sp>
    </p:spTree>
    <p:extLst>
      <p:ext uri="{BB962C8B-B14F-4D97-AF65-F5344CB8AC3E}">
        <p14:creationId xmlns:p14="http://schemas.microsoft.com/office/powerpoint/2010/main" val="1465783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B89E06C-2EE2-46AD-8B8F-86BFC017B01B}" type="datetime1">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869683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5802FD-DB40-48C1-B017-DC0CB52C64C5}" type="datetime1">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2829090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8B5770-FC47-4ED2-80BA-F8BB049B3982}" type="datetime1">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1267162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A36E8A6-1116-4E54-9D2A-D6908A94D271}" type="datetime1">
              <a:rPr lang="en-GB" smtClean="0"/>
              <a:t>19/03/2026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2743532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65E4485-6A53-4413-871B-1EE0D6F583CD}" type="datetime1">
              <a:rPr lang="en-GB" smtClean="0"/>
              <a:t>19/03/2026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34827194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F6B915E-37C7-4C7A-8117-C8BD5E545261}" type="datetime1">
              <a:rPr lang="en-GB" smtClean="0"/>
              <a:t>19/03/2026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103141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AF916-CBB7-4721-A62C-1BF96D9E19FA}" type="datetime1">
              <a:rPr lang="en-GB" smtClean="0"/>
              <a:t>19/03/2026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1203698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6D2D4-E1DC-4A7D-8B7E-13C9B7264C36}" type="datetime1">
              <a:rPr lang="en-GB" smtClean="0"/>
              <a:t>19/03/2026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210588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5C9F47-9796-422A-A1DD-70ED722F1C62}" type="datetime1">
              <a:rPr lang="en-GB" smtClean="0"/>
              <a:t>19/03/2026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3986003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27C4AC3-9508-4EC1-AE5F-42E147238C41}" type="datetime1">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131015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F53D69E-DB01-4474-B7DC-5AC1D30D5F8D}" type="datetime1">
              <a:rPr lang="en-GB" smtClean="0"/>
              <a:t>19/03/2026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3E29F0-28DB-4B86-881E-EE55CB4817FC}" type="slidenum">
              <a:rPr lang="en-GB" smtClean="0"/>
              <a:t>‹#›</a:t>
            </a:fld>
            <a:endParaRPr lang="en-GB"/>
          </a:p>
        </p:txBody>
      </p:sp>
    </p:spTree>
    <p:extLst>
      <p:ext uri="{BB962C8B-B14F-4D97-AF65-F5344CB8AC3E}">
        <p14:creationId xmlns:p14="http://schemas.microsoft.com/office/powerpoint/2010/main" val="84281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CAF0D9-907C-7C4D-5606-1E8C7EA34E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755C5C-DBE1-5CDB-FCC4-8981EFED59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9705B1-5D9C-12A2-19BA-E649F9C993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38C25B-A4F8-4B7B-B561-358AD9D65AF5}" type="datetimeFigureOut">
              <a:rPr lang="en-GB" smtClean="0"/>
              <a:t>19/03/2026</a:t>
            </a:fld>
            <a:endParaRPr lang="en-GB"/>
          </a:p>
        </p:txBody>
      </p:sp>
      <p:sp>
        <p:nvSpPr>
          <p:cNvPr id="5" name="Footer Placeholder 4">
            <a:extLst>
              <a:ext uri="{FF2B5EF4-FFF2-40B4-BE49-F238E27FC236}">
                <a16:creationId xmlns:a16="http://schemas.microsoft.com/office/drawing/2014/main" id="{74AA5DDE-7260-0E75-C6AF-2512BF1AAD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037F6F-E542-0356-54A5-87A614CE09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7777BC-0F0D-4497-BD04-50D0F658DDE2}" type="slidenum">
              <a:rPr lang="en-GB" smtClean="0"/>
              <a:t>‹#›</a:t>
            </a:fld>
            <a:endParaRPr lang="en-GB"/>
          </a:p>
        </p:txBody>
      </p:sp>
    </p:spTree>
    <p:extLst>
      <p:ext uri="{BB962C8B-B14F-4D97-AF65-F5344CB8AC3E}">
        <p14:creationId xmlns:p14="http://schemas.microsoft.com/office/powerpoint/2010/main" val="3755631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E5C250-B3B9-4B15-BD5D-CBCA25DD3AF3}" type="datetime1">
              <a:rPr lang="en-GB" smtClean="0"/>
              <a:t>19/03/2026</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3E29F0-28DB-4B86-881E-EE55CB4817FC}" type="slidenum">
              <a:rPr lang="en-GB" smtClean="0"/>
              <a:t>‹#›</a:t>
            </a:fld>
            <a:endParaRPr lang="en-GB"/>
          </a:p>
        </p:txBody>
      </p:sp>
    </p:spTree>
    <p:extLst>
      <p:ext uri="{BB962C8B-B14F-4D97-AF65-F5344CB8AC3E}">
        <p14:creationId xmlns:p14="http://schemas.microsoft.com/office/powerpoint/2010/main" val="567609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8D30D-6326-2CE7-C1EF-BD9F082C97D0}"/>
              </a:ext>
            </a:extLst>
          </p:cNvPr>
          <p:cNvSpPr>
            <a:spLocks noGrp="1"/>
          </p:cNvSpPr>
          <p:nvPr>
            <p:ph type="ctrTitle"/>
          </p:nvPr>
        </p:nvSpPr>
        <p:spPr>
          <a:xfrm>
            <a:off x="1524000" y="848412"/>
            <a:ext cx="9144000" cy="3645211"/>
          </a:xfrm>
        </p:spPr>
        <p:txBody>
          <a:bodyPr>
            <a:normAutofit/>
          </a:bodyPr>
          <a:lstStyle/>
          <a:p>
            <a:r>
              <a:rPr lang="el-GR" dirty="0"/>
              <a:t>Οικονομική Θεωρία και Πραγματικότητα. </a:t>
            </a:r>
            <a:br>
              <a:rPr lang="el-GR" dirty="0"/>
            </a:br>
            <a:br>
              <a:rPr lang="en-US" dirty="0"/>
            </a:br>
            <a:endParaRPr lang="en-GB" sz="4000" dirty="0"/>
          </a:p>
        </p:txBody>
      </p:sp>
      <p:sp>
        <p:nvSpPr>
          <p:cNvPr id="3" name="Subtitle 2">
            <a:extLst>
              <a:ext uri="{FF2B5EF4-FFF2-40B4-BE49-F238E27FC236}">
                <a16:creationId xmlns:a16="http://schemas.microsoft.com/office/drawing/2014/main" id="{811D0413-265D-0477-785E-2F21854B9CAA}"/>
              </a:ext>
            </a:extLst>
          </p:cNvPr>
          <p:cNvSpPr>
            <a:spLocks noGrp="1"/>
          </p:cNvSpPr>
          <p:nvPr>
            <p:ph type="subTitle" idx="1"/>
          </p:nvPr>
        </p:nvSpPr>
        <p:spPr>
          <a:xfrm>
            <a:off x="1524000" y="4647066"/>
            <a:ext cx="9144000" cy="1655762"/>
          </a:xfrm>
        </p:spPr>
        <p:txBody>
          <a:bodyPr/>
          <a:lstStyle/>
          <a:p>
            <a:r>
              <a:rPr lang="el-GR" dirty="0"/>
              <a:t>Κωνσταντίνος </a:t>
            </a:r>
            <a:r>
              <a:rPr lang="el-GR" dirty="0" err="1"/>
              <a:t>Ρεπαπής</a:t>
            </a:r>
            <a:endParaRPr lang="el-GR" dirty="0"/>
          </a:p>
          <a:p>
            <a:r>
              <a:rPr lang="el-GR" dirty="0"/>
              <a:t>Επίκουρος Καθηγητής στην Πολιτική Οικονομία</a:t>
            </a:r>
          </a:p>
          <a:p>
            <a:r>
              <a:rPr lang="el-GR" dirty="0"/>
              <a:t>ΕΚΠΑ</a:t>
            </a:r>
            <a:endParaRPr lang="en-GB" dirty="0"/>
          </a:p>
        </p:txBody>
      </p:sp>
    </p:spTree>
    <p:extLst>
      <p:ext uri="{BB962C8B-B14F-4D97-AF65-F5344CB8AC3E}">
        <p14:creationId xmlns:p14="http://schemas.microsoft.com/office/powerpoint/2010/main" val="4000254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B5A4D-A43A-B0DA-E016-673B69159DA4}"/>
              </a:ext>
            </a:extLst>
          </p:cNvPr>
          <p:cNvSpPr>
            <a:spLocks noGrp="1"/>
          </p:cNvSpPr>
          <p:nvPr>
            <p:ph type="title"/>
          </p:nvPr>
        </p:nvSpPr>
        <p:spPr/>
        <p:txBody>
          <a:bodyPr/>
          <a:lstStyle/>
          <a:p>
            <a:r>
              <a:rPr lang="en-US" dirty="0"/>
              <a:t>Social Sciences</a:t>
            </a:r>
            <a:endParaRPr lang="en-GB" dirty="0"/>
          </a:p>
        </p:txBody>
      </p:sp>
      <p:sp>
        <p:nvSpPr>
          <p:cNvPr id="3" name="Content Placeholder 2">
            <a:extLst>
              <a:ext uri="{FF2B5EF4-FFF2-40B4-BE49-F238E27FC236}">
                <a16:creationId xmlns:a16="http://schemas.microsoft.com/office/drawing/2014/main" id="{B5F289D8-D8E9-AD33-FBFE-39AC55EDDF20}"/>
              </a:ext>
            </a:extLst>
          </p:cNvPr>
          <p:cNvSpPr>
            <a:spLocks noGrp="1"/>
          </p:cNvSpPr>
          <p:nvPr>
            <p:ph idx="1"/>
          </p:nvPr>
        </p:nvSpPr>
        <p:spPr/>
        <p:txBody>
          <a:bodyPr/>
          <a:lstStyle/>
          <a:p>
            <a:r>
              <a:rPr lang="en-US" dirty="0"/>
              <a:t>What are the social sciences?</a:t>
            </a:r>
          </a:p>
          <a:p>
            <a:r>
              <a:rPr lang="en-US" dirty="0"/>
              <a:t>This question has two parts: ‘social’ and ‘science’ </a:t>
            </a:r>
          </a:p>
          <a:p>
            <a:r>
              <a:rPr lang="en-US" dirty="0"/>
              <a:t>The ‘social’ part: it involves the study of phenomena pertaining to societies </a:t>
            </a:r>
          </a:p>
          <a:p>
            <a:pPr lvl="1"/>
            <a:r>
              <a:rPr lang="en-US" dirty="0"/>
              <a:t>But what do we mean by a society?</a:t>
            </a:r>
            <a:endParaRPr lang="en-GB" dirty="0"/>
          </a:p>
        </p:txBody>
      </p:sp>
    </p:spTree>
    <p:extLst>
      <p:ext uri="{BB962C8B-B14F-4D97-AF65-F5344CB8AC3E}">
        <p14:creationId xmlns:p14="http://schemas.microsoft.com/office/powerpoint/2010/main" val="1691973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87EF80-0579-AC4C-9108-3496A62F3363}"/>
              </a:ext>
            </a:extLst>
          </p:cNvPr>
          <p:cNvSpPr>
            <a:spLocks noGrp="1"/>
          </p:cNvSpPr>
          <p:nvPr>
            <p:ph idx="1"/>
          </p:nvPr>
        </p:nvSpPr>
        <p:spPr/>
        <p:txBody>
          <a:bodyPr/>
          <a:lstStyle/>
          <a:p>
            <a:r>
              <a:rPr lang="en-US" dirty="0"/>
              <a:t>English word ‘society’ stems from the Latin word ‘socius’ (friendship or companionship) </a:t>
            </a:r>
          </a:p>
          <a:p>
            <a:pPr marL="0" indent="0">
              <a:buNone/>
            </a:pPr>
            <a:endParaRPr lang="en-US" dirty="0"/>
          </a:p>
          <a:p>
            <a:r>
              <a:rPr lang="en-US" dirty="0"/>
              <a:t>Society - not just a group of individuals, but those who are connected or related </a:t>
            </a:r>
          </a:p>
          <a:p>
            <a:pPr lvl="1"/>
            <a:r>
              <a:rPr lang="en-US" dirty="0"/>
              <a:t>This connection need not necessarily be in terms family or friendship </a:t>
            </a:r>
          </a:p>
          <a:p>
            <a:pPr lvl="1"/>
            <a:r>
              <a:rPr lang="en-US" dirty="0"/>
              <a:t>May refer to more abstract entities: for instance, a nation, a culture... </a:t>
            </a:r>
          </a:p>
          <a:p>
            <a:pPr lvl="1"/>
            <a:r>
              <a:rPr lang="en-US" dirty="0"/>
              <a:t>Societies can be classified in many ways - how they are organized and their associated complexity </a:t>
            </a:r>
            <a:endParaRPr lang="en-GB" dirty="0"/>
          </a:p>
        </p:txBody>
      </p:sp>
    </p:spTree>
    <p:extLst>
      <p:ext uri="{BB962C8B-B14F-4D97-AF65-F5344CB8AC3E}">
        <p14:creationId xmlns:p14="http://schemas.microsoft.com/office/powerpoint/2010/main" val="3172202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F1C2-87DD-67FD-8FE8-85F29D5EA50C}"/>
              </a:ext>
            </a:extLst>
          </p:cNvPr>
          <p:cNvSpPr>
            <a:spLocks noGrp="1"/>
          </p:cNvSpPr>
          <p:nvPr>
            <p:ph type="title"/>
          </p:nvPr>
        </p:nvSpPr>
        <p:spPr/>
        <p:txBody>
          <a:bodyPr/>
          <a:lstStyle/>
          <a:p>
            <a:r>
              <a:rPr lang="en-US" dirty="0"/>
              <a:t>Task of the Social Sciences</a:t>
            </a:r>
            <a:endParaRPr lang="en-GB" dirty="0"/>
          </a:p>
        </p:txBody>
      </p:sp>
      <p:sp>
        <p:nvSpPr>
          <p:cNvPr id="3" name="Content Placeholder 2">
            <a:extLst>
              <a:ext uri="{FF2B5EF4-FFF2-40B4-BE49-F238E27FC236}">
                <a16:creationId xmlns:a16="http://schemas.microsoft.com/office/drawing/2014/main" id="{A97A84AB-88C4-5B0E-A95E-32E82BA00686}"/>
              </a:ext>
            </a:extLst>
          </p:cNvPr>
          <p:cNvSpPr>
            <a:spLocks noGrp="1"/>
          </p:cNvSpPr>
          <p:nvPr>
            <p:ph idx="1"/>
          </p:nvPr>
        </p:nvSpPr>
        <p:spPr/>
        <p:txBody>
          <a:bodyPr>
            <a:normAutofit/>
          </a:bodyPr>
          <a:lstStyle/>
          <a:p>
            <a:r>
              <a:rPr lang="en-US" dirty="0"/>
              <a:t>Society in social sciences: relates to the </a:t>
            </a:r>
            <a:r>
              <a:rPr lang="en-US" b="1" dirty="0"/>
              <a:t>nature</a:t>
            </a:r>
            <a:r>
              <a:rPr lang="en-US" dirty="0"/>
              <a:t>, </a:t>
            </a:r>
            <a:r>
              <a:rPr lang="en-US" b="1" dirty="0"/>
              <a:t>rationale</a:t>
            </a:r>
            <a:r>
              <a:rPr lang="en-US" dirty="0"/>
              <a:t> and </a:t>
            </a:r>
            <a:r>
              <a:rPr lang="en-US" b="1" dirty="0"/>
              <a:t>consequences</a:t>
            </a:r>
            <a:r>
              <a:rPr lang="en-US" dirty="0"/>
              <a:t> of these different human social relationships</a:t>
            </a:r>
          </a:p>
          <a:p>
            <a:r>
              <a:rPr lang="en-US" dirty="0"/>
              <a:t>The task of the social sciences is to study </a:t>
            </a:r>
            <a:r>
              <a:rPr lang="en-US" b="1" dirty="0"/>
              <a:t>human beings and their social relationships</a:t>
            </a:r>
            <a:r>
              <a:rPr lang="en-US" dirty="0"/>
              <a:t> develop a body of knowledge to understand the actions of human beings as members of a society study human beings at different levels:</a:t>
            </a:r>
          </a:p>
          <a:p>
            <a:pPr lvl="1"/>
            <a:r>
              <a:rPr lang="en-US" dirty="0"/>
              <a:t>individuals (motivations, feelings, </a:t>
            </a:r>
            <a:r>
              <a:rPr lang="en-US" dirty="0" err="1"/>
              <a:t>behaviour</a:t>
            </a:r>
            <a:r>
              <a:rPr lang="en-US" dirty="0"/>
              <a:t>)</a:t>
            </a:r>
          </a:p>
          <a:p>
            <a:pPr lvl="1"/>
            <a:r>
              <a:rPr lang="en-US" dirty="0"/>
              <a:t>groups (family, race, nations, political parties)</a:t>
            </a:r>
          </a:p>
          <a:p>
            <a:pPr lvl="1"/>
            <a:r>
              <a:rPr lang="en-US" dirty="0"/>
              <a:t>institutional arrangements that govern them (government, markets, economies)</a:t>
            </a:r>
            <a:endParaRPr lang="en-GB" dirty="0"/>
          </a:p>
        </p:txBody>
      </p:sp>
    </p:spTree>
    <p:extLst>
      <p:ext uri="{BB962C8B-B14F-4D97-AF65-F5344CB8AC3E}">
        <p14:creationId xmlns:p14="http://schemas.microsoft.com/office/powerpoint/2010/main" val="2790688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9AAB5-4482-6654-0EEE-27A73ED65E77}"/>
              </a:ext>
            </a:extLst>
          </p:cNvPr>
          <p:cNvSpPr>
            <a:spLocks noGrp="1"/>
          </p:cNvSpPr>
          <p:nvPr>
            <p:ph type="title"/>
          </p:nvPr>
        </p:nvSpPr>
        <p:spPr/>
        <p:txBody>
          <a:bodyPr/>
          <a:lstStyle/>
          <a:p>
            <a:r>
              <a:rPr lang="en-US" dirty="0"/>
              <a:t>Scope in the form of questions</a:t>
            </a:r>
            <a:endParaRPr lang="en-GB" dirty="0"/>
          </a:p>
        </p:txBody>
      </p:sp>
      <p:sp>
        <p:nvSpPr>
          <p:cNvPr id="3" name="Content Placeholder 2">
            <a:extLst>
              <a:ext uri="{FF2B5EF4-FFF2-40B4-BE49-F238E27FC236}">
                <a16:creationId xmlns:a16="http://schemas.microsoft.com/office/drawing/2014/main" id="{70AE2547-14D7-45E8-9658-3C41002B4EF0}"/>
              </a:ext>
            </a:extLst>
          </p:cNvPr>
          <p:cNvSpPr>
            <a:spLocks noGrp="1"/>
          </p:cNvSpPr>
          <p:nvPr>
            <p:ph idx="1"/>
          </p:nvPr>
        </p:nvSpPr>
        <p:spPr>
          <a:xfrm>
            <a:off x="583474" y="1825625"/>
            <a:ext cx="10770326" cy="4351338"/>
          </a:xfrm>
        </p:spPr>
        <p:txBody>
          <a:bodyPr/>
          <a:lstStyle/>
          <a:p>
            <a:r>
              <a:rPr lang="en-US" dirty="0"/>
              <a:t>Why do human beings behave the way they do? how do they make decisions in the face of uncertainty? </a:t>
            </a:r>
          </a:p>
          <a:p>
            <a:r>
              <a:rPr lang="en-US" dirty="0"/>
              <a:t>Why is there a remarkable degree of coherence and co-ordination among millions of individuals and their seemingly separate decisions about what to buy and sell? </a:t>
            </a:r>
          </a:p>
          <a:p>
            <a:r>
              <a:rPr lang="en-US" dirty="0"/>
              <a:t>Does religious faith influence productivity of individuals and success of a society? </a:t>
            </a:r>
          </a:p>
          <a:p>
            <a:r>
              <a:rPr lang="en-US" dirty="0"/>
              <a:t>Why do we have so many new innovations bursting out in the last 400 years? </a:t>
            </a:r>
            <a:endParaRPr lang="en-GB" dirty="0"/>
          </a:p>
        </p:txBody>
      </p:sp>
    </p:spTree>
    <p:extLst>
      <p:ext uri="{BB962C8B-B14F-4D97-AF65-F5344CB8AC3E}">
        <p14:creationId xmlns:p14="http://schemas.microsoft.com/office/powerpoint/2010/main" val="779807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61E345-8625-3506-FE60-F8FB4EDD3199}"/>
              </a:ext>
            </a:extLst>
          </p:cNvPr>
          <p:cNvSpPr>
            <a:spLocks noGrp="1"/>
          </p:cNvSpPr>
          <p:nvPr>
            <p:ph idx="1"/>
          </p:nvPr>
        </p:nvSpPr>
        <p:spPr>
          <a:xfrm>
            <a:off x="838200" y="670560"/>
            <a:ext cx="10515600" cy="5506403"/>
          </a:xfrm>
        </p:spPr>
        <p:txBody>
          <a:bodyPr/>
          <a:lstStyle/>
          <a:p>
            <a:r>
              <a:rPr lang="en-US" dirty="0"/>
              <a:t>Why is there so much inequality among nations and why is there so much poverty? What should we do about it? </a:t>
            </a:r>
          </a:p>
          <a:p>
            <a:r>
              <a:rPr lang="en-US" dirty="0"/>
              <a:t>Why and how do seemingly small events spontaneously spark off huge revolutions? </a:t>
            </a:r>
          </a:p>
          <a:p>
            <a:r>
              <a:rPr lang="en-US" dirty="0"/>
              <a:t>Why do we cooperate in a society? </a:t>
            </a:r>
          </a:p>
          <a:p>
            <a:r>
              <a:rPr lang="en-US" dirty="0"/>
              <a:t>Why aren’t people selfish sometimes? </a:t>
            </a:r>
          </a:p>
          <a:p>
            <a:r>
              <a:rPr lang="en-US" dirty="0"/>
              <a:t>Why are arranged marriages more common in some traditional cultures than others? Why do we have cities? what is the reason for their existence?</a:t>
            </a:r>
            <a:endParaRPr lang="en-GB" dirty="0"/>
          </a:p>
        </p:txBody>
      </p:sp>
    </p:spTree>
    <p:extLst>
      <p:ext uri="{BB962C8B-B14F-4D97-AF65-F5344CB8AC3E}">
        <p14:creationId xmlns:p14="http://schemas.microsoft.com/office/powerpoint/2010/main" val="1742018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4A49-96FC-9615-3407-ADCC9A51CA8E}"/>
              </a:ext>
            </a:extLst>
          </p:cNvPr>
          <p:cNvSpPr>
            <a:spLocks noGrp="1"/>
          </p:cNvSpPr>
          <p:nvPr>
            <p:ph type="title"/>
          </p:nvPr>
        </p:nvSpPr>
        <p:spPr/>
        <p:txBody>
          <a:bodyPr/>
          <a:lstStyle/>
          <a:p>
            <a:r>
              <a:rPr lang="en-US" dirty="0"/>
              <a:t>Scientific questions……</a:t>
            </a:r>
            <a:endParaRPr lang="en-GB" dirty="0"/>
          </a:p>
        </p:txBody>
      </p:sp>
      <p:sp>
        <p:nvSpPr>
          <p:cNvPr id="3" name="Content Placeholder 2">
            <a:extLst>
              <a:ext uri="{FF2B5EF4-FFF2-40B4-BE49-F238E27FC236}">
                <a16:creationId xmlns:a16="http://schemas.microsoft.com/office/drawing/2014/main" id="{3424A0FE-8F04-A4C6-7A51-1475EE40299F}"/>
              </a:ext>
            </a:extLst>
          </p:cNvPr>
          <p:cNvSpPr>
            <a:spLocks noGrp="1"/>
          </p:cNvSpPr>
          <p:nvPr>
            <p:ph idx="1"/>
          </p:nvPr>
        </p:nvSpPr>
        <p:spPr/>
        <p:txBody>
          <a:bodyPr/>
          <a:lstStyle/>
          <a:p>
            <a:r>
              <a:rPr lang="en-US" dirty="0"/>
              <a:t>These questions are relevant, but are they scientific? </a:t>
            </a:r>
          </a:p>
          <a:p>
            <a:r>
              <a:rPr lang="en-US" dirty="0"/>
              <a:t>What do we understand by science or scientific? </a:t>
            </a:r>
          </a:p>
          <a:p>
            <a:r>
              <a:rPr lang="en-US" dirty="0"/>
              <a:t>Should we call it social studies, instead? </a:t>
            </a:r>
          </a:p>
          <a:p>
            <a:r>
              <a:rPr lang="en-US" dirty="0">
                <a:solidFill>
                  <a:srgbClr val="FF0000"/>
                </a:solidFill>
              </a:rPr>
              <a:t>What qualifies as being scientific? </a:t>
            </a:r>
          </a:p>
          <a:p>
            <a:pPr lvl="1"/>
            <a:r>
              <a:rPr lang="en-US" dirty="0"/>
              <a:t>We turn to philosophy of science and social science </a:t>
            </a:r>
          </a:p>
          <a:p>
            <a:pPr lvl="1"/>
            <a:r>
              <a:rPr lang="en-US" dirty="0"/>
              <a:t>Philosophy of (social) science: investigates the </a:t>
            </a:r>
            <a:r>
              <a:rPr lang="en-US" dirty="0">
                <a:solidFill>
                  <a:srgbClr val="FF0000"/>
                </a:solidFill>
              </a:rPr>
              <a:t>aims</a:t>
            </a:r>
            <a:r>
              <a:rPr lang="en-US" dirty="0"/>
              <a:t> and </a:t>
            </a:r>
            <a:r>
              <a:rPr lang="en-US" dirty="0">
                <a:solidFill>
                  <a:srgbClr val="FF0000"/>
                </a:solidFill>
              </a:rPr>
              <a:t>methods</a:t>
            </a:r>
            <a:r>
              <a:rPr lang="en-US" dirty="0"/>
              <a:t> of the (social) sciences </a:t>
            </a:r>
          </a:p>
          <a:p>
            <a:pPr lvl="1"/>
            <a:r>
              <a:rPr lang="en-US" dirty="0"/>
              <a:t>Deals with </a:t>
            </a:r>
            <a:r>
              <a:rPr lang="en-US" dirty="0">
                <a:solidFill>
                  <a:srgbClr val="FF0000"/>
                </a:solidFill>
              </a:rPr>
              <a:t>ontological</a:t>
            </a:r>
            <a:r>
              <a:rPr lang="en-US" dirty="0"/>
              <a:t> (what is) </a:t>
            </a:r>
            <a:r>
              <a:rPr lang="en-US" dirty="0">
                <a:solidFill>
                  <a:srgbClr val="FF0000"/>
                </a:solidFill>
              </a:rPr>
              <a:t>epistemological/methodological </a:t>
            </a:r>
            <a:r>
              <a:rPr lang="en-US" dirty="0"/>
              <a:t>(what/how can we know) and </a:t>
            </a:r>
            <a:r>
              <a:rPr lang="en-US" dirty="0">
                <a:solidFill>
                  <a:srgbClr val="FF0000"/>
                </a:solidFill>
              </a:rPr>
              <a:t>normative</a:t>
            </a:r>
            <a:r>
              <a:rPr lang="en-US" dirty="0"/>
              <a:t> (what ought to be)</a:t>
            </a:r>
            <a:endParaRPr lang="en-GB" dirty="0"/>
          </a:p>
        </p:txBody>
      </p:sp>
    </p:spTree>
    <p:extLst>
      <p:ext uri="{BB962C8B-B14F-4D97-AF65-F5344CB8AC3E}">
        <p14:creationId xmlns:p14="http://schemas.microsoft.com/office/powerpoint/2010/main" val="1365171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22B2FB-5FBC-D243-873C-B6739BE5ADDF}"/>
              </a:ext>
            </a:extLst>
          </p:cNvPr>
          <p:cNvSpPr>
            <a:spLocks noGrp="1"/>
          </p:cNvSpPr>
          <p:nvPr>
            <p:ph idx="1"/>
          </p:nvPr>
        </p:nvSpPr>
        <p:spPr>
          <a:xfrm>
            <a:off x="933994" y="1050562"/>
            <a:ext cx="10515600" cy="4351338"/>
          </a:xfrm>
        </p:spPr>
        <p:txBody>
          <a:bodyPr>
            <a:normAutofit/>
          </a:bodyPr>
          <a:lstStyle/>
          <a:p>
            <a:pPr marL="0" indent="0">
              <a:buNone/>
            </a:pPr>
            <a:r>
              <a:rPr lang="en-US" dirty="0"/>
              <a:t>The necessity and possibility of bringing to social affairs the methods and techniques of the physical sciences was widely discussed among French scientists and academicians of the 1780s. No one is more representative of this attitude than the marquis de Condorcet. At once a mathematician and historian of the sciences, an economist and social reformer, Condorcet was perpetual secretary of the Academie des Sciences during one of the most fertile and vigorous stages of its existence – a period in which the Academy showed itself interested in the application of the methods of the sciences to a variety of human affairs. (Baker, 1964, p. 212)</a:t>
            </a:r>
            <a:endParaRPr lang="en-GB" dirty="0"/>
          </a:p>
        </p:txBody>
      </p:sp>
    </p:spTree>
    <p:extLst>
      <p:ext uri="{BB962C8B-B14F-4D97-AF65-F5344CB8AC3E}">
        <p14:creationId xmlns:p14="http://schemas.microsoft.com/office/powerpoint/2010/main" val="3370869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84CC0-F12B-E1CE-108E-10DF275CD748}"/>
              </a:ext>
            </a:extLst>
          </p:cNvPr>
          <p:cNvSpPr>
            <a:spLocks noGrp="1"/>
          </p:cNvSpPr>
          <p:nvPr>
            <p:ph type="title"/>
          </p:nvPr>
        </p:nvSpPr>
        <p:spPr/>
        <p:txBody>
          <a:bodyPr/>
          <a:lstStyle/>
          <a:p>
            <a:r>
              <a:rPr lang="en-GB" dirty="0"/>
              <a:t>French revolution and Marquis de Condorcet</a:t>
            </a:r>
          </a:p>
        </p:txBody>
      </p:sp>
      <p:sp>
        <p:nvSpPr>
          <p:cNvPr id="3" name="Content Placeholder 2">
            <a:extLst>
              <a:ext uri="{FF2B5EF4-FFF2-40B4-BE49-F238E27FC236}">
                <a16:creationId xmlns:a16="http://schemas.microsoft.com/office/drawing/2014/main" id="{EBEB2DBA-0788-EB72-8A09-649EDCFB4019}"/>
              </a:ext>
            </a:extLst>
          </p:cNvPr>
          <p:cNvSpPr>
            <a:spLocks noGrp="1"/>
          </p:cNvSpPr>
          <p:nvPr>
            <p:ph idx="1"/>
          </p:nvPr>
        </p:nvSpPr>
        <p:spPr/>
        <p:txBody>
          <a:bodyPr/>
          <a:lstStyle/>
          <a:p>
            <a:endParaRPr lang="en-US" dirty="0"/>
          </a:p>
          <a:p>
            <a:r>
              <a:rPr lang="en-US" dirty="0"/>
              <a:t>Condorcet believed that the sciences of the man would enjoy as much success as the natural sciences</a:t>
            </a:r>
          </a:p>
          <a:p>
            <a:r>
              <a:rPr lang="en-US" dirty="0"/>
              <a:t>Crucial: social sciences adopt the methods of the natural</a:t>
            </a:r>
          </a:p>
          <a:p>
            <a:r>
              <a:rPr lang="en-US" dirty="0"/>
              <a:t>sciences</a:t>
            </a:r>
          </a:p>
          <a:p>
            <a:pPr lvl="1"/>
            <a:r>
              <a:rPr lang="en-US" dirty="0"/>
              <a:t>What are these methods? </a:t>
            </a:r>
          </a:p>
          <a:p>
            <a:pPr lvl="1"/>
            <a:r>
              <a:rPr lang="en-US" dirty="0"/>
              <a:t>Are the methods to be taken seriously?</a:t>
            </a:r>
          </a:p>
          <a:p>
            <a:pPr marL="914400" lvl="2" indent="0">
              <a:buNone/>
            </a:pPr>
            <a:endParaRPr lang="en-US" dirty="0"/>
          </a:p>
        </p:txBody>
      </p:sp>
    </p:spTree>
    <p:extLst>
      <p:ext uri="{BB962C8B-B14F-4D97-AF65-F5344CB8AC3E}">
        <p14:creationId xmlns:p14="http://schemas.microsoft.com/office/powerpoint/2010/main" val="2236555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040817-804D-82A5-9EFD-7200E50CF4D2}"/>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lang="en-US" sz="3600">
                <a:solidFill>
                  <a:srgbClr val="FFFFFF"/>
                </a:solidFill>
              </a:rPr>
              <a:t>Animalcula and other minims of existence!</a:t>
            </a:r>
          </a:p>
        </p:txBody>
      </p:sp>
      <p:sp>
        <p:nvSpPr>
          <p:cNvPr id="11"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026FC7A0-4C5C-BF61-24C3-202DADCBF756}"/>
              </a:ext>
            </a:extLst>
          </p:cNvPr>
          <p:cNvPicPr>
            <a:picLocks noGrp="1" noChangeAspect="1"/>
          </p:cNvPicPr>
          <p:nvPr>
            <p:ph idx="1"/>
          </p:nvPr>
        </p:nvPicPr>
        <p:blipFill>
          <a:blip r:embed="rId2"/>
          <a:srcRect r="-2" b="2558"/>
          <a:stretch>
            <a:fillRect/>
          </a:stretch>
        </p:blipFill>
        <p:spPr>
          <a:xfrm>
            <a:off x="976251" y="942538"/>
            <a:ext cx="7163222" cy="4808332"/>
          </a:xfrm>
          <a:prstGeom prst="rect">
            <a:avLst/>
          </a:prstGeom>
          <a:effectLst/>
        </p:spPr>
      </p:pic>
    </p:spTree>
    <p:extLst>
      <p:ext uri="{BB962C8B-B14F-4D97-AF65-F5344CB8AC3E}">
        <p14:creationId xmlns:p14="http://schemas.microsoft.com/office/powerpoint/2010/main" val="1923874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52984-EFA1-AC6A-FDC1-71647B0BB8C2}"/>
              </a:ext>
            </a:extLst>
          </p:cNvPr>
          <p:cNvSpPr>
            <a:spLocks noGrp="1"/>
          </p:cNvSpPr>
          <p:nvPr>
            <p:ph type="title"/>
          </p:nvPr>
        </p:nvSpPr>
        <p:spPr/>
        <p:txBody>
          <a:bodyPr/>
          <a:lstStyle/>
          <a:p>
            <a:r>
              <a:rPr lang="en-GB" dirty="0"/>
              <a:t>Emerging from three revolutions</a:t>
            </a:r>
          </a:p>
        </p:txBody>
      </p:sp>
      <p:sp>
        <p:nvSpPr>
          <p:cNvPr id="3" name="Content Placeholder 2">
            <a:extLst>
              <a:ext uri="{FF2B5EF4-FFF2-40B4-BE49-F238E27FC236}">
                <a16:creationId xmlns:a16="http://schemas.microsoft.com/office/drawing/2014/main" id="{FB31EBFA-B181-C71F-958A-18B876EC24E9}"/>
              </a:ext>
            </a:extLst>
          </p:cNvPr>
          <p:cNvSpPr>
            <a:spLocks noGrp="1"/>
          </p:cNvSpPr>
          <p:nvPr>
            <p:ph idx="1"/>
          </p:nvPr>
        </p:nvSpPr>
        <p:spPr/>
        <p:txBody>
          <a:bodyPr>
            <a:normAutofit lnSpcReduction="10000"/>
          </a:bodyPr>
          <a:lstStyle/>
          <a:p>
            <a:r>
              <a:rPr lang="en-US" dirty="0"/>
              <a:t>what we commonly understand as science : </a:t>
            </a:r>
          </a:p>
          <a:p>
            <a:pPr lvl="1"/>
            <a:r>
              <a:rPr lang="en-US" dirty="0"/>
              <a:t>data, quantification, measurement, prediction, </a:t>
            </a:r>
            <a:r>
              <a:rPr lang="en-US" dirty="0" err="1"/>
              <a:t>mathematisation</a:t>
            </a:r>
            <a:r>
              <a:rPr lang="en-US" dirty="0"/>
              <a:t>, experimentation and testing hypotheses </a:t>
            </a:r>
          </a:p>
          <a:p>
            <a:pPr lvl="1"/>
            <a:r>
              <a:rPr lang="en-US" dirty="0" err="1">
                <a:solidFill>
                  <a:srgbClr val="FF0000"/>
                </a:solidFill>
              </a:rPr>
              <a:t>depersonalised</a:t>
            </a:r>
            <a:r>
              <a:rPr lang="en-US" dirty="0"/>
              <a:t> nature and explaining it by devising postulates and explanations (law-like processes) </a:t>
            </a:r>
          </a:p>
          <a:p>
            <a:r>
              <a:rPr lang="en-US" dirty="0">
                <a:solidFill>
                  <a:srgbClr val="FF0000"/>
                </a:solidFill>
              </a:rPr>
              <a:t>scientific revolution </a:t>
            </a:r>
            <a:r>
              <a:rPr lang="en-US" dirty="0"/>
              <a:t>- increasing inclination towards studying nature in the above mode. </a:t>
            </a:r>
          </a:p>
          <a:p>
            <a:r>
              <a:rPr lang="en-US" dirty="0">
                <a:solidFill>
                  <a:srgbClr val="FF0000"/>
                </a:solidFill>
              </a:rPr>
              <a:t>Industrial revolution </a:t>
            </a:r>
            <a:r>
              <a:rPr lang="en-US" dirty="0"/>
              <a:t>- emergence of modern capitalism and complex forms of social organization. </a:t>
            </a:r>
          </a:p>
          <a:p>
            <a:r>
              <a:rPr lang="en-US" dirty="0">
                <a:solidFill>
                  <a:srgbClr val="FF0000"/>
                </a:solidFill>
              </a:rPr>
              <a:t>Social revolution </a:t>
            </a:r>
            <a:r>
              <a:rPr lang="en-US" dirty="0"/>
              <a:t>in France and desire to look for a science of the society needs to be understood.</a:t>
            </a:r>
            <a:endParaRPr lang="en-GB" dirty="0"/>
          </a:p>
        </p:txBody>
      </p:sp>
    </p:spTree>
    <p:extLst>
      <p:ext uri="{BB962C8B-B14F-4D97-AF65-F5344CB8AC3E}">
        <p14:creationId xmlns:p14="http://schemas.microsoft.com/office/powerpoint/2010/main" val="783792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FF47-FEBD-F54D-2536-936E99F03229}"/>
              </a:ext>
            </a:extLst>
          </p:cNvPr>
          <p:cNvSpPr>
            <a:spLocks noGrp="1"/>
          </p:cNvSpPr>
          <p:nvPr>
            <p:ph type="title"/>
          </p:nvPr>
        </p:nvSpPr>
        <p:spPr/>
        <p:txBody>
          <a:bodyPr/>
          <a:lstStyle/>
          <a:p>
            <a:r>
              <a:rPr lang="en-US" dirty="0"/>
              <a:t>How do we reason and know about truth?</a:t>
            </a:r>
            <a:br>
              <a:rPr lang="en-US" dirty="0"/>
            </a:br>
            <a:endParaRPr lang="en-GB" dirty="0"/>
          </a:p>
        </p:txBody>
      </p:sp>
      <p:sp>
        <p:nvSpPr>
          <p:cNvPr id="3" name="Content Placeholder 2">
            <a:extLst>
              <a:ext uri="{FF2B5EF4-FFF2-40B4-BE49-F238E27FC236}">
                <a16:creationId xmlns:a16="http://schemas.microsoft.com/office/drawing/2014/main" id="{A98678F4-09AC-3B7A-72F5-A52EE241FC14}"/>
              </a:ext>
            </a:extLst>
          </p:cNvPr>
          <p:cNvSpPr>
            <a:spLocks noGrp="1"/>
          </p:cNvSpPr>
          <p:nvPr>
            <p:ph idx="1"/>
          </p:nvPr>
        </p:nvSpPr>
        <p:spPr/>
        <p:txBody>
          <a:bodyPr>
            <a:normAutofit fontScale="55000" lnSpcReduction="20000"/>
          </a:bodyPr>
          <a:lstStyle/>
          <a:p>
            <a:r>
              <a:rPr lang="en-US" dirty="0"/>
              <a:t>Deduction (</a:t>
            </a:r>
            <a:r>
              <a:rPr lang="el-GR" dirty="0"/>
              <a:t>παραγωγικός συλλογισμός</a:t>
            </a:r>
            <a:r>
              <a:rPr lang="en-US" dirty="0"/>
              <a:t>)</a:t>
            </a:r>
            <a:r>
              <a:rPr lang="el-GR" dirty="0"/>
              <a:t> </a:t>
            </a:r>
            <a:r>
              <a:rPr lang="en-US" dirty="0"/>
              <a:t> </a:t>
            </a:r>
          </a:p>
          <a:p>
            <a:r>
              <a:rPr lang="en-US" dirty="0"/>
              <a:t>Induction </a:t>
            </a:r>
            <a:r>
              <a:rPr lang="el-GR" dirty="0"/>
              <a:t> </a:t>
            </a:r>
            <a:r>
              <a:rPr lang="en-US" dirty="0"/>
              <a:t>(</a:t>
            </a:r>
            <a:r>
              <a:rPr lang="el-GR" dirty="0"/>
              <a:t>επαγωγικός λογισμός</a:t>
            </a:r>
            <a:r>
              <a:rPr lang="en-US" dirty="0"/>
              <a:t>)</a:t>
            </a:r>
          </a:p>
          <a:p>
            <a:endParaRPr lang="en-US" dirty="0"/>
          </a:p>
          <a:p>
            <a:r>
              <a:rPr lang="en-US" dirty="0"/>
              <a:t>Deduction</a:t>
            </a:r>
          </a:p>
          <a:p>
            <a:pPr lvl="1"/>
            <a:r>
              <a:rPr lang="en-US" dirty="0"/>
              <a:t>Start with a premise</a:t>
            </a:r>
          </a:p>
          <a:p>
            <a:pPr lvl="1"/>
            <a:r>
              <a:rPr lang="en-US" dirty="0"/>
              <a:t>apply valid deductive logic</a:t>
            </a:r>
          </a:p>
          <a:p>
            <a:pPr lvl="1"/>
            <a:r>
              <a:rPr lang="en-US" dirty="0"/>
              <a:t>arrive at a conclusion.</a:t>
            </a:r>
          </a:p>
          <a:p>
            <a:r>
              <a:rPr lang="en-US" dirty="0"/>
              <a:t>An example:</a:t>
            </a:r>
          </a:p>
          <a:p>
            <a:pPr lvl="1"/>
            <a:r>
              <a:rPr lang="en-US" dirty="0"/>
              <a:t>1 Snakes are reptiles</a:t>
            </a:r>
          </a:p>
          <a:p>
            <a:pPr lvl="1"/>
            <a:r>
              <a:rPr lang="en-US" dirty="0"/>
              <a:t>2 Reptiles are cold-blooded</a:t>
            </a:r>
          </a:p>
          <a:p>
            <a:pPr lvl="1"/>
            <a:r>
              <a:rPr lang="en-US" dirty="0"/>
              <a:t>3 Therefore, snakes are cold-blooded</a:t>
            </a:r>
          </a:p>
          <a:p>
            <a:endParaRPr lang="en-US" dirty="0"/>
          </a:p>
          <a:p>
            <a:r>
              <a:rPr lang="en-US" dirty="0"/>
              <a:t>In deduction if the premises/assumptions are true, then the conclusions that are must be or guaranteed to be true. </a:t>
            </a:r>
          </a:p>
          <a:p>
            <a:r>
              <a:rPr lang="en-US" dirty="0"/>
              <a:t>Induction: Start from a specific and attempt to generalize. </a:t>
            </a:r>
          </a:p>
          <a:p>
            <a:r>
              <a:rPr lang="en-US" dirty="0"/>
              <a:t>If the premise is valid, then the conclusion holds with a probability moving from specific to the general</a:t>
            </a:r>
            <a:endParaRPr lang="en-GB" dirty="0"/>
          </a:p>
        </p:txBody>
      </p:sp>
    </p:spTree>
    <p:extLst>
      <p:ext uri="{BB962C8B-B14F-4D97-AF65-F5344CB8AC3E}">
        <p14:creationId xmlns:p14="http://schemas.microsoft.com/office/powerpoint/2010/main" val="3878255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8816F-0DAD-77F8-7A1A-AA312A865F9C}"/>
              </a:ext>
            </a:extLst>
          </p:cNvPr>
          <p:cNvSpPr>
            <a:spLocks noGrp="1"/>
          </p:cNvSpPr>
          <p:nvPr>
            <p:ph type="title"/>
          </p:nvPr>
        </p:nvSpPr>
        <p:spPr/>
        <p:txBody>
          <a:bodyPr/>
          <a:lstStyle/>
          <a:p>
            <a:r>
              <a:rPr lang="en-US" dirty="0"/>
              <a:t>Positivism</a:t>
            </a:r>
            <a:endParaRPr lang="en-GB" dirty="0"/>
          </a:p>
        </p:txBody>
      </p:sp>
      <p:sp>
        <p:nvSpPr>
          <p:cNvPr id="3" name="Content Placeholder 2">
            <a:extLst>
              <a:ext uri="{FF2B5EF4-FFF2-40B4-BE49-F238E27FC236}">
                <a16:creationId xmlns:a16="http://schemas.microsoft.com/office/drawing/2014/main" id="{4BF52B5C-9402-5484-DD3B-0270376DCD41}"/>
              </a:ext>
            </a:extLst>
          </p:cNvPr>
          <p:cNvSpPr>
            <a:spLocks noGrp="1"/>
          </p:cNvSpPr>
          <p:nvPr>
            <p:ph idx="1"/>
          </p:nvPr>
        </p:nvSpPr>
        <p:spPr/>
        <p:txBody>
          <a:bodyPr>
            <a:normAutofit/>
          </a:bodyPr>
          <a:lstStyle/>
          <a:p>
            <a:r>
              <a:rPr lang="en-US" dirty="0"/>
              <a:t>Rise of empiricism in science: all relevant knowledge is knowable through experience</a:t>
            </a:r>
          </a:p>
          <a:p>
            <a:r>
              <a:rPr lang="en-US" dirty="0"/>
              <a:t>Positivism - rejects all metaphysical entities as potential sources of knowledge</a:t>
            </a:r>
          </a:p>
          <a:p>
            <a:r>
              <a:rPr lang="en-US" dirty="0"/>
              <a:t>Logical positivism - </a:t>
            </a:r>
            <a:r>
              <a:rPr lang="en-US" dirty="0">
                <a:solidFill>
                  <a:srgbClr val="FF0000"/>
                </a:solidFill>
              </a:rPr>
              <a:t>Vienna circle in the 1920s</a:t>
            </a:r>
          </a:p>
          <a:p>
            <a:pPr lvl="1"/>
            <a:r>
              <a:rPr lang="en-US" dirty="0"/>
              <a:t>scientific knowledge is the only kind of factual knowledge</a:t>
            </a:r>
          </a:p>
          <a:p>
            <a:pPr lvl="1"/>
            <a:r>
              <a:rPr lang="en-US" dirty="0"/>
              <a:t>for knowledge to be meaningful, it should be verifiable through empirical observation</a:t>
            </a:r>
          </a:p>
          <a:p>
            <a:r>
              <a:rPr lang="en-US" dirty="0"/>
              <a:t>Empirically unobservable entities are rejected</a:t>
            </a:r>
          </a:p>
          <a:p>
            <a:pPr marL="0" indent="0">
              <a:buNone/>
            </a:pPr>
            <a:endParaRPr lang="en-GB" dirty="0"/>
          </a:p>
        </p:txBody>
      </p:sp>
    </p:spTree>
    <p:extLst>
      <p:ext uri="{BB962C8B-B14F-4D97-AF65-F5344CB8AC3E}">
        <p14:creationId xmlns:p14="http://schemas.microsoft.com/office/powerpoint/2010/main" val="4143367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779E-5986-2A8A-4243-64151C0F79DD}"/>
              </a:ext>
            </a:extLst>
          </p:cNvPr>
          <p:cNvSpPr>
            <a:spLocks noGrp="1"/>
          </p:cNvSpPr>
          <p:nvPr>
            <p:ph type="title"/>
          </p:nvPr>
        </p:nvSpPr>
        <p:spPr/>
        <p:txBody>
          <a:bodyPr/>
          <a:lstStyle/>
          <a:p>
            <a:r>
              <a:rPr lang="en-US" dirty="0"/>
              <a:t>Social Sciences</a:t>
            </a:r>
            <a:endParaRPr lang="en-GB" dirty="0"/>
          </a:p>
        </p:txBody>
      </p:sp>
      <p:sp>
        <p:nvSpPr>
          <p:cNvPr id="3" name="Content Placeholder 2">
            <a:extLst>
              <a:ext uri="{FF2B5EF4-FFF2-40B4-BE49-F238E27FC236}">
                <a16:creationId xmlns:a16="http://schemas.microsoft.com/office/drawing/2014/main" id="{110D2F63-7670-1BA2-0850-C86ED4350EE0}"/>
              </a:ext>
            </a:extLst>
          </p:cNvPr>
          <p:cNvSpPr>
            <a:spLocks noGrp="1"/>
          </p:cNvSpPr>
          <p:nvPr>
            <p:ph idx="1"/>
          </p:nvPr>
        </p:nvSpPr>
        <p:spPr/>
        <p:txBody>
          <a:bodyPr>
            <a:normAutofit lnSpcReduction="10000"/>
          </a:bodyPr>
          <a:lstStyle/>
          <a:p>
            <a:r>
              <a:rPr lang="en-US" dirty="0"/>
              <a:t>positivist backdrop - social sciences were born, articulated and developed</a:t>
            </a:r>
          </a:p>
          <a:p>
            <a:r>
              <a:rPr lang="en-US" dirty="0"/>
              <a:t>Application of empirical/inductive and mathematical deductive methods</a:t>
            </a:r>
          </a:p>
          <a:p>
            <a:r>
              <a:rPr lang="en-US" dirty="0"/>
              <a:t>Verification vs. falsification</a:t>
            </a:r>
          </a:p>
          <a:p>
            <a:r>
              <a:rPr lang="en-US" dirty="0"/>
              <a:t>How does science progress:</a:t>
            </a:r>
          </a:p>
          <a:p>
            <a:r>
              <a:rPr lang="en-US" dirty="0">
                <a:solidFill>
                  <a:srgbClr val="FF0000"/>
                </a:solidFill>
              </a:rPr>
              <a:t>Hypothetico-deductive method </a:t>
            </a:r>
            <a:r>
              <a:rPr lang="en-US" dirty="0"/>
              <a:t>- collect data, formulate hypothesis (conjecture), deduce testable predictions if the hypothesis were true, empirically test to see whether or not we reject the hypothesis</a:t>
            </a:r>
            <a:endParaRPr lang="en-GB" dirty="0"/>
          </a:p>
        </p:txBody>
      </p:sp>
    </p:spTree>
    <p:extLst>
      <p:ext uri="{BB962C8B-B14F-4D97-AF65-F5344CB8AC3E}">
        <p14:creationId xmlns:p14="http://schemas.microsoft.com/office/powerpoint/2010/main" val="1055451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43863-5002-24CD-79D8-42C5C631E723}"/>
              </a:ext>
            </a:extLst>
          </p:cNvPr>
          <p:cNvSpPr>
            <a:spLocks noGrp="1"/>
          </p:cNvSpPr>
          <p:nvPr>
            <p:ph type="title"/>
          </p:nvPr>
        </p:nvSpPr>
        <p:spPr/>
        <p:txBody>
          <a:bodyPr/>
          <a:lstStyle/>
          <a:p>
            <a:r>
              <a:rPr lang="en-US" dirty="0"/>
              <a:t>Social Facts</a:t>
            </a:r>
            <a:endParaRPr lang="en-GB" dirty="0"/>
          </a:p>
        </p:txBody>
      </p:sp>
      <p:sp>
        <p:nvSpPr>
          <p:cNvPr id="3" name="Content Placeholder 2">
            <a:extLst>
              <a:ext uri="{FF2B5EF4-FFF2-40B4-BE49-F238E27FC236}">
                <a16:creationId xmlns:a16="http://schemas.microsoft.com/office/drawing/2014/main" id="{47D54DB1-D320-386B-26F8-EA4C0CECE254}"/>
              </a:ext>
            </a:extLst>
          </p:cNvPr>
          <p:cNvSpPr>
            <a:spLocks noGrp="1"/>
          </p:cNvSpPr>
          <p:nvPr>
            <p:ph idx="1"/>
          </p:nvPr>
        </p:nvSpPr>
        <p:spPr>
          <a:xfrm>
            <a:off x="838200" y="1445623"/>
            <a:ext cx="10515600" cy="4731340"/>
          </a:xfrm>
        </p:spPr>
        <p:txBody>
          <a:bodyPr>
            <a:normAutofit/>
          </a:bodyPr>
          <a:lstStyle/>
          <a:p>
            <a:r>
              <a:rPr lang="en-US" dirty="0"/>
              <a:t>Are there objective ‘facts’ that exist in social sciences (like gravity)?</a:t>
            </a:r>
          </a:p>
          <a:p>
            <a:r>
              <a:rPr lang="en-US" dirty="0"/>
              <a:t>Émile Durkheim</a:t>
            </a:r>
          </a:p>
          <a:p>
            <a:r>
              <a:rPr lang="en-US" dirty="0"/>
              <a:t>there are social facts that are distinct and external to the individual!</a:t>
            </a:r>
          </a:p>
          <a:p>
            <a:r>
              <a:rPr lang="en-US" dirty="0"/>
              <a:t>They are created or determined by the collective forces in a society. </a:t>
            </a:r>
          </a:p>
          <a:p>
            <a:r>
              <a:rPr lang="en-US" dirty="0"/>
              <a:t>They may not always be observable, they ought to be studied using empirical methods</a:t>
            </a:r>
          </a:p>
          <a:p>
            <a:pPr lvl="1"/>
            <a:r>
              <a:rPr lang="en-US" dirty="0"/>
              <a:t>religious beliefs, customs, norms in a society or a work place</a:t>
            </a:r>
          </a:p>
          <a:p>
            <a:endParaRPr lang="en-GB" dirty="0"/>
          </a:p>
        </p:txBody>
      </p:sp>
    </p:spTree>
    <p:extLst>
      <p:ext uri="{BB962C8B-B14F-4D97-AF65-F5344CB8AC3E}">
        <p14:creationId xmlns:p14="http://schemas.microsoft.com/office/powerpoint/2010/main" val="3532917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EB2E2-B008-66E0-B51A-11AC1955ABED}"/>
              </a:ext>
            </a:extLst>
          </p:cNvPr>
          <p:cNvSpPr>
            <a:spLocks noGrp="1"/>
          </p:cNvSpPr>
          <p:nvPr>
            <p:ph type="title"/>
          </p:nvPr>
        </p:nvSpPr>
        <p:spPr/>
        <p:txBody>
          <a:bodyPr/>
          <a:lstStyle/>
          <a:p>
            <a:r>
              <a:rPr lang="en-US" dirty="0"/>
              <a:t>Social Facts</a:t>
            </a:r>
            <a:endParaRPr lang="en-GB" dirty="0"/>
          </a:p>
        </p:txBody>
      </p:sp>
      <p:sp>
        <p:nvSpPr>
          <p:cNvPr id="3" name="Content Placeholder 2">
            <a:extLst>
              <a:ext uri="{FF2B5EF4-FFF2-40B4-BE49-F238E27FC236}">
                <a16:creationId xmlns:a16="http://schemas.microsoft.com/office/drawing/2014/main" id="{C27649D7-883C-A429-9293-B4CD02AB167D}"/>
              </a:ext>
            </a:extLst>
          </p:cNvPr>
          <p:cNvSpPr>
            <a:spLocks noGrp="1"/>
          </p:cNvSpPr>
          <p:nvPr>
            <p:ph idx="1"/>
          </p:nvPr>
        </p:nvSpPr>
        <p:spPr/>
        <p:txBody>
          <a:bodyPr>
            <a:normAutofit fontScale="92500" lnSpcReduction="10000"/>
          </a:bodyPr>
          <a:lstStyle/>
          <a:p>
            <a:r>
              <a:rPr lang="en-US" dirty="0"/>
              <a:t>When I fulfil my obligations as brother, husband, or citizen, when I execute my contracts, </a:t>
            </a:r>
            <a:r>
              <a:rPr lang="en-US" dirty="0">
                <a:solidFill>
                  <a:srgbClr val="FF0000"/>
                </a:solidFill>
              </a:rPr>
              <a:t>I perform duties which are defined, externally to myself and my acts, in law and in custom</a:t>
            </a:r>
            <a:r>
              <a:rPr lang="en-US" dirty="0"/>
              <a:t>. Even if they conform to my own sentiments and I feel their reality subjectively, such reality is still objective, for I did not create them; I merely inherited them through my education. - (Durkheim, 1895)</a:t>
            </a:r>
          </a:p>
          <a:p>
            <a:endParaRPr lang="en-US" dirty="0"/>
          </a:p>
          <a:p>
            <a:r>
              <a:rPr lang="en-US" dirty="0"/>
              <a:t>Durkheim and the study of suicide</a:t>
            </a:r>
          </a:p>
          <a:p>
            <a:r>
              <a:rPr lang="en-US" dirty="0"/>
              <a:t>stable patterns concerning suicide rates that differ across countries or communities</a:t>
            </a:r>
          </a:p>
          <a:p>
            <a:r>
              <a:rPr lang="en-US" dirty="0"/>
              <a:t>an example </a:t>
            </a:r>
            <a:r>
              <a:rPr lang="en-US" dirty="0">
                <a:solidFill>
                  <a:srgbClr val="FF0000"/>
                </a:solidFill>
              </a:rPr>
              <a:t>of social facts </a:t>
            </a:r>
            <a:r>
              <a:rPr lang="en-US" dirty="0"/>
              <a:t>according to Durkheim</a:t>
            </a:r>
            <a:endParaRPr lang="en-GB" dirty="0"/>
          </a:p>
        </p:txBody>
      </p:sp>
    </p:spTree>
    <p:extLst>
      <p:ext uri="{BB962C8B-B14F-4D97-AF65-F5344CB8AC3E}">
        <p14:creationId xmlns:p14="http://schemas.microsoft.com/office/powerpoint/2010/main" val="1317662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0B58A-5535-06D8-8FF4-546B5481794A}"/>
              </a:ext>
            </a:extLst>
          </p:cNvPr>
          <p:cNvSpPr>
            <a:spLocks noGrp="1"/>
          </p:cNvSpPr>
          <p:nvPr>
            <p:ph type="title"/>
          </p:nvPr>
        </p:nvSpPr>
        <p:spPr/>
        <p:txBody>
          <a:bodyPr/>
          <a:lstStyle/>
          <a:p>
            <a:r>
              <a:rPr lang="en-US" dirty="0"/>
              <a:t>Durkheim</a:t>
            </a:r>
            <a:endParaRPr lang="en-GB" dirty="0"/>
          </a:p>
        </p:txBody>
      </p:sp>
      <p:sp>
        <p:nvSpPr>
          <p:cNvPr id="3" name="Content Placeholder 2">
            <a:extLst>
              <a:ext uri="{FF2B5EF4-FFF2-40B4-BE49-F238E27FC236}">
                <a16:creationId xmlns:a16="http://schemas.microsoft.com/office/drawing/2014/main" id="{5BD41475-48F0-EDE4-4FAD-B0CCA92B86A8}"/>
              </a:ext>
            </a:extLst>
          </p:cNvPr>
          <p:cNvSpPr>
            <a:spLocks noGrp="1"/>
          </p:cNvSpPr>
          <p:nvPr>
            <p:ph idx="1"/>
          </p:nvPr>
        </p:nvSpPr>
        <p:spPr/>
        <p:txBody>
          <a:bodyPr>
            <a:normAutofit/>
          </a:bodyPr>
          <a:lstStyle/>
          <a:p>
            <a:r>
              <a:rPr lang="en-US" dirty="0"/>
              <a:t>Durkheim believed that it was important to study non-material social facts (as opposed to material ones like economy, contracts, institutions etc.) or social currents and a good example of this approach is his pioneering quantitative study of suicides. </a:t>
            </a:r>
          </a:p>
          <a:p>
            <a:endParaRPr lang="en-US" dirty="0"/>
          </a:p>
          <a:p>
            <a:r>
              <a:rPr lang="en-US" dirty="0"/>
              <a:t>Even though psychology plays an important role in determining why a certain individual may have a tendency to commit suicide, stable patterns concerning suicide rates that differ across countries or communities are of a different category and are an example of social facts according to Durkheim.</a:t>
            </a:r>
          </a:p>
          <a:p>
            <a:endParaRPr lang="en-GB" dirty="0"/>
          </a:p>
        </p:txBody>
      </p:sp>
    </p:spTree>
    <p:extLst>
      <p:ext uri="{BB962C8B-B14F-4D97-AF65-F5344CB8AC3E}">
        <p14:creationId xmlns:p14="http://schemas.microsoft.com/office/powerpoint/2010/main" val="3756433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D8A5EE-7AB0-8CF2-B1B5-02D3A2E71B0B}"/>
              </a:ext>
            </a:extLst>
          </p:cNvPr>
          <p:cNvSpPr>
            <a:spLocks noGrp="1"/>
          </p:cNvSpPr>
          <p:nvPr>
            <p:ph idx="1"/>
          </p:nvPr>
        </p:nvSpPr>
        <p:spPr>
          <a:xfrm>
            <a:off x="838200" y="1253331"/>
            <a:ext cx="10515600" cy="4351338"/>
          </a:xfrm>
        </p:spPr>
        <p:txBody>
          <a:bodyPr>
            <a:normAutofit/>
          </a:bodyPr>
          <a:lstStyle/>
          <a:p>
            <a:pPr marL="0" indent="0">
              <a:buNone/>
            </a:pPr>
            <a:r>
              <a:rPr lang="en-US" dirty="0"/>
              <a:t>The suicide-rate is therefore a factual order, unified and definite, as is shown by both its permanence and its variability. For this permanence would be inexplicable if it were not the result of a group of distinct characteristics, solidary with one another, and simultaneously effective in spite of different attendant circumstances; and this variability proves the concrete and individual quality of these same characteristics, </a:t>
            </a:r>
            <a:r>
              <a:rPr lang="en-US" dirty="0">
                <a:solidFill>
                  <a:srgbClr val="FF0000"/>
                </a:solidFill>
              </a:rPr>
              <a:t>since they vary with the individual character of society itself</a:t>
            </a:r>
            <a:r>
              <a:rPr lang="en-US" dirty="0"/>
              <a:t>. In short, these statistical data express the suicidal tendency with which each </a:t>
            </a:r>
            <a:r>
              <a:rPr lang="en-US" dirty="0">
                <a:solidFill>
                  <a:srgbClr val="FF0000"/>
                </a:solidFill>
              </a:rPr>
              <a:t>society is collectively afflicted</a:t>
            </a:r>
            <a:r>
              <a:rPr lang="en-US" dirty="0"/>
              <a:t>. (Durkheim,1897)</a:t>
            </a:r>
          </a:p>
          <a:p>
            <a:endParaRPr lang="en-GB" dirty="0"/>
          </a:p>
        </p:txBody>
      </p:sp>
    </p:spTree>
    <p:extLst>
      <p:ext uri="{BB962C8B-B14F-4D97-AF65-F5344CB8AC3E}">
        <p14:creationId xmlns:p14="http://schemas.microsoft.com/office/powerpoint/2010/main" val="2825839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68D43-A9D6-F990-6D71-47646989CA24}"/>
              </a:ext>
            </a:extLst>
          </p:cNvPr>
          <p:cNvSpPr>
            <a:spLocks noGrp="1"/>
          </p:cNvSpPr>
          <p:nvPr>
            <p:ph type="title"/>
          </p:nvPr>
        </p:nvSpPr>
        <p:spPr/>
        <p:txBody>
          <a:bodyPr/>
          <a:lstStyle/>
          <a:p>
            <a:r>
              <a:rPr lang="en-US" dirty="0"/>
              <a:t>Natural vs. Social Sciences</a:t>
            </a:r>
            <a:endParaRPr lang="en-GB" dirty="0"/>
          </a:p>
        </p:txBody>
      </p:sp>
      <p:sp>
        <p:nvSpPr>
          <p:cNvPr id="3" name="Content Placeholder 2">
            <a:extLst>
              <a:ext uri="{FF2B5EF4-FFF2-40B4-BE49-F238E27FC236}">
                <a16:creationId xmlns:a16="http://schemas.microsoft.com/office/drawing/2014/main" id="{1B718117-612D-747C-0EF7-04871C5BED03}"/>
              </a:ext>
            </a:extLst>
          </p:cNvPr>
          <p:cNvSpPr>
            <a:spLocks noGrp="1"/>
          </p:cNvSpPr>
          <p:nvPr>
            <p:ph idx="1"/>
          </p:nvPr>
        </p:nvSpPr>
        <p:spPr/>
        <p:txBody>
          <a:bodyPr>
            <a:normAutofit fontScale="92500" lnSpcReduction="20000"/>
          </a:bodyPr>
          <a:lstStyle/>
          <a:p>
            <a:r>
              <a:rPr lang="en-US" dirty="0"/>
              <a:t>What are some differences?</a:t>
            </a:r>
          </a:p>
          <a:p>
            <a:r>
              <a:rPr lang="en-US" dirty="0"/>
              <a:t>Social facts are rarely invariant (unlike gravity on earth) – hard to come up with general laws </a:t>
            </a:r>
          </a:p>
          <a:p>
            <a:r>
              <a:rPr lang="en-US" dirty="0"/>
              <a:t>Exact predictability of future events is difficult (financial crisis vs. solar eclipse )</a:t>
            </a:r>
          </a:p>
          <a:p>
            <a:r>
              <a:rPr lang="en-US" dirty="0"/>
              <a:t>Possibility of feedback effects altering human </a:t>
            </a:r>
            <a:r>
              <a:rPr lang="en-US" dirty="0" err="1"/>
              <a:t>behaviour</a:t>
            </a:r>
            <a:r>
              <a:rPr lang="en-US" dirty="0"/>
              <a:t> (election predictions/expectations)</a:t>
            </a:r>
          </a:p>
          <a:p>
            <a:r>
              <a:rPr lang="en-US" dirty="0"/>
              <a:t>The extent of measurability of causes is difficult or even impossible (utility)</a:t>
            </a:r>
          </a:p>
          <a:p>
            <a:r>
              <a:rPr lang="en-US" dirty="0"/>
              <a:t>Possibility of experimentation is severely limited in social sciences</a:t>
            </a:r>
          </a:p>
          <a:p>
            <a:r>
              <a:rPr lang="en-US" dirty="0"/>
              <a:t>Human beings are far more complex, adaptive entities by their ability to change </a:t>
            </a:r>
            <a:r>
              <a:rPr lang="en-US" dirty="0" err="1"/>
              <a:t>behaviour</a:t>
            </a:r>
            <a:r>
              <a:rPr lang="en-US" dirty="0"/>
              <a:t> at will (when compared to atoms for instance).</a:t>
            </a:r>
            <a:endParaRPr lang="en-GB" dirty="0"/>
          </a:p>
        </p:txBody>
      </p:sp>
    </p:spTree>
    <p:extLst>
      <p:ext uri="{BB962C8B-B14F-4D97-AF65-F5344CB8AC3E}">
        <p14:creationId xmlns:p14="http://schemas.microsoft.com/office/powerpoint/2010/main" val="139531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F3C49-043D-CB02-57A5-A5ACE7307F01}"/>
              </a:ext>
            </a:extLst>
          </p:cNvPr>
          <p:cNvSpPr>
            <a:spLocks noGrp="1"/>
          </p:cNvSpPr>
          <p:nvPr>
            <p:ph type="title"/>
          </p:nvPr>
        </p:nvSpPr>
        <p:spPr/>
        <p:txBody>
          <a:bodyPr/>
          <a:lstStyle/>
          <a:p>
            <a:r>
              <a:rPr lang="el-GR" dirty="0"/>
              <a:t>Ενότητες</a:t>
            </a:r>
            <a:endParaRPr lang="en-GB" dirty="0"/>
          </a:p>
        </p:txBody>
      </p:sp>
      <p:sp>
        <p:nvSpPr>
          <p:cNvPr id="3" name="Content Placeholder 2">
            <a:extLst>
              <a:ext uri="{FF2B5EF4-FFF2-40B4-BE49-F238E27FC236}">
                <a16:creationId xmlns:a16="http://schemas.microsoft.com/office/drawing/2014/main" id="{7E0D2BD9-E3D0-CE49-6FFF-C5B35A2FE90C}"/>
              </a:ext>
            </a:extLst>
          </p:cNvPr>
          <p:cNvSpPr>
            <a:spLocks noGrp="1"/>
          </p:cNvSpPr>
          <p:nvPr>
            <p:ph idx="1"/>
          </p:nvPr>
        </p:nvSpPr>
        <p:spPr/>
        <p:txBody>
          <a:bodyPr/>
          <a:lstStyle/>
          <a:p>
            <a:r>
              <a:rPr lang="en-US" dirty="0"/>
              <a:t>Schumpeter –  Economics as an analytical field with abstract laws</a:t>
            </a:r>
          </a:p>
          <a:p>
            <a:r>
              <a:rPr lang="en-GB" dirty="0"/>
              <a:t>Rocher/Schmoller – Economics as a descriptive field of social reality</a:t>
            </a:r>
          </a:p>
          <a:p>
            <a:r>
              <a:rPr lang="en-GB" dirty="0"/>
              <a:t>Stark – Sociology of Knowledge Approach </a:t>
            </a:r>
          </a:p>
          <a:p>
            <a:r>
              <a:rPr lang="en-GB" dirty="0"/>
              <a:t>An example- Mercantilism in the 17</a:t>
            </a:r>
            <a:r>
              <a:rPr lang="en-GB" baseline="30000" dirty="0"/>
              <a:t>th</a:t>
            </a:r>
            <a:r>
              <a:rPr lang="en-GB" dirty="0"/>
              <a:t> century and today</a:t>
            </a:r>
          </a:p>
          <a:p>
            <a:endParaRPr lang="en-GB" dirty="0"/>
          </a:p>
          <a:p>
            <a:r>
              <a:rPr lang="en-GB" dirty="0"/>
              <a:t>Concluding thoughts </a:t>
            </a:r>
          </a:p>
          <a:p>
            <a:pPr lvl="1"/>
            <a:r>
              <a:rPr lang="en-GB" dirty="0"/>
              <a:t>The ontological basis of Political Economy</a:t>
            </a:r>
          </a:p>
        </p:txBody>
      </p:sp>
    </p:spTree>
    <p:extLst>
      <p:ext uri="{BB962C8B-B14F-4D97-AF65-F5344CB8AC3E}">
        <p14:creationId xmlns:p14="http://schemas.microsoft.com/office/powerpoint/2010/main" val="247447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5B585-992B-536F-E73B-923CB4E369FA}"/>
              </a:ext>
            </a:extLst>
          </p:cNvPr>
          <p:cNvSpPr>
            <a:spLocks noGrp="1"/>
          </p:cNvSpPr>
          <p:nvPr>
            <p:ph type="title"/>
          </p:nvPr>
        </p:nvSpPr>
        <p:spPr/>
        <p:txBody>
          <a:bodyPr/>
          <a:lstStyle/>
          <a:p>
            <a:r>
              <a:rPr lang="en-US" dirty="0"/>
              <a:t>Joseph Schumpeter – Economics an engine of analytical progress </a:t>
            </a:r>
            <a:endParaRPr lang="en-GB" dirty="0"/>
          </a:p>
        </p:txBody>
      </p:sp>
      <p:sp>
        <p:nvSpPr>
          <p:cNvPr id="3" name="Content Placeholder 2">
            <a:extLst>
              <a:ext uri="{FF2B5EF4-FFF2-40B4-BE49-F238E27FC236}">
                <a16:creationId xmlns:a16="http://schemas.microsoft.com/office/drawing/2014/main" id="{DD46CB1F-DD26-A058-AABA-67414E7A1F62}"/>
              </a:ext>
            </a:extLst>
          </p:cNvPr>
          <p:cNvSpPr>
            <a:spLocks noGrp="1"/>
          </p:cNvSpPr>
          <p:nvPr>
            <p:ph idx="1"/>
          </p:nvPr>
        </p:nvSpPr>
        <p:spPr/>
        <p:txBody>
          <a:bodyPr>
            <a:normAutofit fontScale="92500" lnSpcReduction="10000"/>
          </a:bodyPr>
          <a:lstStyle/>
          <a:p>
            <a:r>
              <a:rPr lang="en-US" dirty="0"/>
              <a:t>Schumpeter- </a:t>
            </a:r>
            <a:r>
              <a:rPr lang="en-US" i="1" dirty="0"/>
              <a:t>History of Economic Analysis</a:t>
            </a:r>
            <a:r>
              <a:rPr lang="en-US" dirty="0"/>
              <a:t>, 1954 (published posthumously). </a:t>
            </a:r>
          </a:p>
          <a:p>
            <a:pPr lvl="1"/>
            <a:r>
              <a:rPr lang="en-US" dirty="0"/>
              <a:t> Schumpeter emphasized that this was a </a:t>
            </a:r>
            <a:r>
              <a:rPr lang="en-US" i="1" dirty="0"/>
              <a:t>history of economic analysis </a:t>
            </a:r>
            <a:r>
              <a:rPr lang="en-US" dirty="0"/>
              <a:t>and not a </a:t>
            </a:r>
            <a:r>
              <a:rPr lang="en-US" i="1" dirty="0"/>
              <a:t>history of economic thought</a:t>
            </a:r>
            <a:r>
              <a:rPr lang="en-US" dirty="0"/>
              <a:t>.</a:t>
            </a:r>
          </a:p>
          <a:p>
            <a:pPr lvl="1"/>
            <a:r>
              <a:rPr lang="en-US" dirty="0"/>
              <a:t> He distinguishes between </a:t>
            </a:r>
            <a:r>
              <a:rPr lang="en-US" b="1" dirty="0"/>
              <a:t>scientific economic analysis </a:t>
            </a:r>
            <a:r>
              <a:rPr lang="en-US" dirty="0"/>
              <a:t>and </a:t>
            </a:r>
            <a:r>
              <a:rPr lang="en-US" b="1" dirty="0"/>
              <a:t>economic thought.</a:t>
            </a:r>
          </a:p>
          <a:p>
            <a:pPr lvl="1"/>
            <a:endParaRPr lang="en-US" b="1" dirty="0"/>
          </a:p>
          <a:p>
            <a:r>
              <a:rPr lang="en-US" dirty="0"/>
              <a:t>“BY HISTORY of Economic Analysis I mean the history of the intellectual efforts that men have made in order to understand economic phenomena or, which comes to the same thing, the history of the analytic or scientific aspects of economic thought.”</a:t>
            </a:r>
          </a:p>
          <a:p>
            <a:pPr lvl="1"/>
            <a:r>
              <a:rPr lang="en-GB" dirty="0"/>
              <a:t>Writers of the past can be assessed from a modern perspective on how much they advanced the science of economics.</a:t>
            </a:r>
          </a:p>
          <a:p>
            <a:endParaRPr lang="en-GB" dirty="0"/>
          </a:p>
        </p:txBody>
      </p:sp>
    </p:spTree>
    <p:extLst>
      <p:ext uri="{BB962C8B-B14F-4D97-AF65-F5344CB8AC3E}">
        <p14:creationId xmlns:p14="http://schemas.microsoft.com/office/powerpoint/2010/main" val="3095345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D807E-E8CC-A0D7-3BB6-C156169F5171}"/>
              </a:ext>
            </a:extLst>
          </p:cNvPr>
          <p:cNvSpPr>
            <a:spLocks noGrp="1"/>
          </p:cNvSpPr>
          <p:nvPr>
            <p:ph type="title"/>
          </p:nvPr>
        </p:nvSpPr>
        <p:spPr/>
        <p:txBody>
          <a:bodyPr/>
          <a:lstStyle/>
          <a:p>
            <a:r>
              <a:rPr lang="en-US" dirty="0"/>
              <a:t>Schumpeter - continued</a:t>
            </a:r>
            <a:endParaRPr lang="en-GB" dirty="0"/>
          </a:p>
        </p:txBody>
      </p:sp>
      <p:sp>
        <p:nvSpPr>
          <p:cNvPr id="3" name="Content Placeholder 2">
            <a:extLst>
              <a:ext uri="{FF2B5EF4-FFF2-40B4-BE49-F238E27FC236}">
                <a16:creationId xmlns:a16="http://schemas.microsoft.com/office/drawing/2014/main" id="{552C831C-7764-DC17-D811-B2F310FF24D5}"/>
              </a:ext>
            </a:extLst>
          </p:cNvPr>
          <p:cNvSpPr>
            <a:spLocks noGrp="1"/>
          </p:cNvSpPr>
          <p:nvPr>
            <p:ph idx="1"/>
          </p:nvPr>
        </p:nvSpPr>
        <p:spPr>
          <a:xfrm>
            <a:off x="216816" y="1338606"/>
            <a:ext cx="11975184" cy="5392132"/>
          </a:xfrm>
        </p:spPr>
        <p:txBody>
          <a:bodyPr>
            <a:normAutofit fontScale="77500" lnSpcReduction="20000"/>
          </a:bodyPr>
          <a:lstStyle/>
          <a:p>
            <a:r>
              <a:rPr lang="en-US" dirty="0"/>
              <a:t>“The state of any science at any given time implies its past history and cannot be satisfactorily conveyed without making this implicit history explicit.”</a:t>
            </a:r>
          </a:p>
          <a:p>
            <a:pPr lvl="1"/>
            <a:r>
              <a:rPr lang="en-US" dirty="0"/>
              <a:t>We learn about both the futility and the fertility of controversies; about detours, wasted efforts, and blind alleys; about spells of arrested growth, about our dependence on chance, about how not to do things, about </a:t>
            </a:r>
            <a:r>
              <a:rPr lang="en-US" dirty="0" err="1"/>
              <a:t>leeways</a:t>
            </a:r>
            <a:r>
              <a:rPr lang="en-US" dirty="0"/>
              <a:t> to make up for.</a:t>
            </a:r>
          </a:p>
          <a:p>
            <a:pPr marL="457200" lvl="1" indent="0">
              <a:buNone/>
            </a:pPr>
            <a:endParaRPr lang="en-US" dirty="0"/>
          </a:p>
          <a:p>
            <a:r>
              <a:rPr lang="en-US" dirty="0"/>
              <a:t>Although it is possible nevertheless…to speak for every epoch of established professional opinion on scientific topics and although this opinion has often stood the test of </a:t>
            </a:r>
            <a:r>
              <a:rPr lang="en-US" b="1" dirty="0">
                <a:solidFill>
                  <a:srgbClr val="FF0000"/>
                </a:solidFill>
              </a:rPr>
              <a:t>being proof against strong differences in political views</a:t>
            </a:r>
            <a:r>
              <a:rPr lang="en-US" dirty="0"/>
              <a:t>, we cannot speak with as much confidence about it as can physicists or mathematicians.</a:t>
            </a:r>
          </a:p>
          <a:p>
            <a:pPr marL="0" indent="0">
              <a:buNone/>
            </a:pPr>
            <a:endParaRPr lang="en-US" dirty="0"/>
          </a:p>
          <a:p>
            <a:r>
              <a:rPr lang="en-US" dirty="0"/>
              <a:t>Definitions of science: </a:t>
            </a:r>
          </a:p>
          <a:p>
            <a:pPr lvl="1"/>
            <a:r>
              <a:rPr lang="en-US" dirty="0"/>
              <a:t>a science is any kind of knowledge that has been the object of conscious efforts to improve it.</a:t>
            </a:r>
          </a:p>
          <a:p>
            <a:pPr lvl="1"/>
            <a:r>
              <a:rPr lang="en-US" dirty="0"/>
              <a:t>a science is any field of knowledge that has developed specialized techniques of fact-finding and of interpretation or inference (analysis). </a:t>
            </a:r>
          </a:p>
          <a:p>
            <a:pPr lvl="1"/>
            <a:r>
              <a:rPr lang="en-US" dirty="0"/>
              <a:t>a science is any field of knowledge in which there are people, so-called research workers or scientists or scholars, who engage in the task of improving upon the existing stock of facts and methods and who, in the process of doing so, acquire a command of both that differentiates them from the ‘layman’ and eventually also from the mere ‘practitioner.’ </a:t>
            </a:r>
          </a:p>
          <a:p>
            <a:pPr lvl="1"/>
            <a:r>
              <a:rPr lang="en-US" dirty="0"/>
              <a:t> (1) science is refined common sense; (2) science is tooled knowledge.</a:t>
            </a:r>
            <a:endParaRPr lang="en-GB" dirty="0"/>
          </a:p>
        </p:txBody>
      </p:sp>
    </p:spTree>
    <p:extLst>
      <p:ext uri="{BB962C8B-B14F-4D97-AF65-F5344CB8AC3E}">
        <p14:creationId xmlns:p14="http://schemas.microsoft.com/office/powerpoint/2010/main" val="491040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9FC4-37C8-CC5C-5B84-F46CCFF75368}"/>
              </a:ext>
            </a:extLst>
          </p:cNvPr>
          <p:cNvSpPr>
            <a:spLocks noGrp="1"/>
          </p:cNvSpPr>
          <p:nvPr>
            <p:ph type="title"/>
          </p:nvPr>
        </p:nvSpPr>
        <p:spPr>
          <a:xfrm>
            <a:off x="838200" y="365125"/>
            <a:ext cx="10515600" cy="953536"/>
          </a:xfrm>
        </p:spPr>
        <p:txBody>
          <a:bodyPr>
            <a:normAutofit fontScale="90000"/>
          </a:bodyPr>
          <a:lstStyle/>
          <a:p>
            <a:r>
              <a:rPr lang="en-US" dirty="0"/>
              <a:t>German Historical School</a:t>
            </a:r>
            <a:br>
              <a:rPr lang="en-US" dirty="0"/>
            </a:br>
            <a:r>
              <a:rPr lang="en-US" dirty="0"/>
              <a:t>Wilhelm Roscher (1817-1894).   </a:t>
            </a:r>
            <a:br>
              <a:rPr lang="en-US" dirty="0"/>
            </a:br>
            <a:endParaRPr lang="en-GB" dirty="0"/>
          </a:p>
        </p:txBody>
      </p:sp>
      <p:sp>
        <p:nvSpPr>
          <p:cNvPr id="3" name="Content Placeholder 2">
            <a:extLst>
              <a:ext uri="{FF2B5EF4-FFF2-40B4-BE49-F238E27FC236}">
                <a16:creationId xmlns:a16="http://schemas.microsoft.com/office/drawing/2014/main" id="{0C2A2AA3-7FB9-5123-AAD4-217B838C59E6}"/>
              </a:ext>
            </a:extLst>
          </p:cNvPr>
          <p:cNvSpPr>
            <a:spLocks noGrp="1"/>
          </p:cNvSpPr>
          <p:nvPr>
            <p:ph idx="1"/>
          </p:nvPr>
        </p:nvSpPr>
        <p:spPr>
          <a:xfrm>
            <a:off x="288758" y="1318660"/>
            <a:ext cx="11065042" cy="5342021"/>
          </a:xfrm>
        </p:spPr>
        <p:txBody>
          <a:bodyPr>
            <a:normAutofit fontScale="85000" lnSpcReduction="20000"/>
          </a:bodyPr>
          <a:lstStyle/>
          <a:p>
            <a:pPr marL="0" indent="0">
              <a:buNone/>
            </a:pPr>
            <a:endParaRPr lang="en-US" dirty="0"/>
          </a:p>
          <a:p>
            <a:pPr lvl="1"/>
            <a:r>
              <a:rPr lang="en-US" dirty="0"/>
              <a:t>Roscher was against the idea of universal theoretical systems </a:t>
            </a:r>
          </a:p>
          <a:p>
            <a:pPr lvl="2"/>
            <a:r>
              <a:rPr lang="en-US" dirty="0"/>
              <a:t>‘historical-physiological’ method as opposed to ‘philosophic or idealistic method’ (1842: 1854-vol I, 43-56)</a:t>
            </a:r>
          </a:p>
          <a:p>
            <a:pPr lvl="3"/>
            <a:r>
              <a:rPr lang="en-US" dirty="0"/>
              <a:t>Idealistic method- deductive and based on abstract principles. Classical economics was a case in point.</a:t>
            </a:r>
          </a:p>
          <a:p>
            <a:pPr lvl="1"/>
            <a:r>
              <a:rPr lang="en-US" dirty="0"/>
              <a:t>“the object of political economy is not to point out the best possible state of things, …, but to describe in its continuous process of development the state of things as actually evolved”</a:t>
            </a:r>
          </a:p>
          <a:p>
            <a:pPr lvl="2"/>
            <a:r>
              <a:rPr lang="en-US" dirty="0">
                <a:solidFill>
                  <a:srgbClr val="FF0000"/>
                </a:solidFill>
              </a:rPr>
              <a:t>“what is</a:t>
            </a:r>
            <a:r>
              <a:rPr lang="en-US" dirty="0"/>
              <a:t>” vs “</a:t>
            </a:r>
            <a:r>
              <a:rPr lang="en-US" dirty="0">
                <a:solidFill>
                  <a:srgbClr val="FF0000"/>
                </a:solidFill>
              </a:rPr>
              <a:t>what ought to be</a:t>
            </a:r>
            <a:r>
              <a:rPr lang="en-US" dirty="0"/>
              <a:t>”</a:t>
            </a:r>
          </a:p>
          <a:p>
            <a:pPr lvl="3"/>
            <a:endParaRPr lang="en-US" dirty="0"/>
          </a:p>
          <a:p>
            <a:pPr lvl="2"/>
            <a:r>
              <a:rPr lang="en-US" dirty="0"/>
              <a:t>Economic behavior and thus economic "laws" were contingent upon their historical, social and institutional context. </a:t>
            </a:r>
          </a:p>
          <a:p>
            <a:pPr lvl="3"/>
            <a:r>
              <a:rPr lang="en-US" dirty="0"/>
              <a:t>Stages of development and with it legal and social systems. Evolutionary social viewpoint. </a:t>
            </a:r>
          </a:p>
          <a:p>
            <a:pPr lvl="3"/>
            <a:r>
              <a:rPr lang="en-US" dirty="0"/>
              <a:t>Historical relativism.</a:t>
            </a:r>
          </a:p>
          <a:p>
            <a:pPr marL="1371600" lvl="3" indent="0">
              <a:buNone/>
            </a:pPr>
            <a:endParaRPr lang="en-US" dirty="0"/>
          </a:p>
          <a:p>
            <a:pPr lvl="1"/>
            <a:r>
              <a:rPr lang="en-US" dirty="0"/>
              <a:t>To derive any economic "laws",  the method must be inevitably cross-disciplinary: one must look at economic life with the eye of a historian and sociologist, as well as an economist. </a:t>
            </a:r>
          </a:p>
          <a:p>
            <a:pPr lvl="1"/>
            <a:endParaRPr lang="en-US" dirty="0"/>
          </a:p>
          <a:p>
            <a:pPr lvl="1"/>
            <a:r>
              <a:rPr lang="en-US" dirty="0"/>
              <a:t>Rocher was not again the theoretical (not methodological) apparatus of the classical school. He thought the theories where organically linked with the social reality of the 19</a:t>
            </a:r>
            <a:r>
              <a:rPr lang="en-US" baseline="30000" dirty="0"/>
              <a:t>th</a:t>
            </a:r>
            <a:r>
              <a:rPr lang="en-US" dirty="0"/>
              <a:t> century.</a:t>
            </a:r>
          </a:p>
          <a:p>
            <a:pPr lvl="2"/>
            <a:r>
              <a:rPr lang="en-US" dirty="0"/>
              <a:t>He did extensive work on mercantilism, and especially the story of cameralism in Germany.  </a:t>
            </a:r>
          </a:p>
        </p:txBody>
      </p:sp>
    </p:spTree>
    <p:extLst>
      <p:ext uri="{BB962C8B-B14F-4D97-AF65-F5344CB8AC3E}">
        <p14:creationId xmlns:p14="http://schemas.microsoft.com/office/powerpoint/2010/main" val="2286830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D987C-5CC9-D223-8FB9-B972D1127B15}"/>
              </a:ext>
            </a:extLst>
          </p:cNvPr>
          <p:cNvSpPr>
            <a:spLocks noGrp="1"/>
          </p:cNvSpPr>
          <p:nvPr>
            <p:ph type="title"/>
          </p:nvPr>
        </p:nvSpPr>
        <p:spPr/>
        <p:txBody>
          <a:bodyPr>
            <a:normAutofit/>
          </a:bodyPr>
          <a:lstStyle/>
          <a:p>
            <a:r>
              <a:rPr lang="en-US" dirty="0"/>
              <a:t>The Younger School - Gustav Schmoller. </a:t>
            </a:r>
            <a:br>
              <a:rPr lang="en-US" dirty="0"/>
            </a:br>
            <a:endParaRPr lang="en-GB" dirty="0"/>
          </a:p>
        </p:txBody>
      </p:sp>
      <p:sp>
        <p:nvSpPr>
          <p:cNvPr id="3" name="Content Placeholder 2">
            <a:extLst>
              <a:ext uri="{FF2B5EF4-FFF2-40B4-BE49-F238E27FC236}">
                <a16:creationId xmlns:a16="http://schemas.microsoft.com/office/drawing/2014/main" id="{ED82DCF1-31B8-7B4F-CA5D-5C5C2DD6ED90}"/>
              </a:ext>
            </a:extLst>
          </p:cNvPr>
          <p:cNvSpPr>
            <a:spLocks noGrp="1"/>
          </p:cNvSpPr>
          <p:nvPr>
            <p:ph idx="1"/>
          </p:nvPr>
        </p:nvSpPr>
        <p:spPr>
          <a:xfrm>
            <a:off x="365760" y="1183907"/>
            <a:ext cx="10988040" cy="5308968"/>
          </a:xfrm>
        </p:spPr>
        <p:txBody>
          <a:bodyPr>
            <a:normAutofit lnSpcReduction="10000"/>
          </a:bodyPr>
          <a:lstStyle/>
          <a:p>
            <a:r>
              <a:rPr lang="en-US" dirty="0"/>
              <a:t>Gustav Schmoller </a:t>
            </a:r>
          </a:p>
          <a:p>
            <a:pPr lvl="1"/>
            <a:r>
              <a:rPr lang="en-US" dirty="0"/>
              <a:t>“The older historical political economy has repeatedly desired to turn too quickly to account the lessons of universal history; we are now aware that laborious inquiries into the details of economic history can alone supply the right basis for the study of history in its economic and joint aspect” (326)</a:t>
            </a:r>
          </a:p>
          <a:p>
            <a:pPr lvl="1"/>
            <a:endParaRPr lang="en-US" dirty="0"/>
          </a:p>
          <a:p>
            <a:r>
              <a:rPr lang="en-US" dirty="0" err="1"/>
              <a:t>Methodenstreit</a:t>
            </a:r>
            <a:r>
              <a:rPr lang="en-US" dirty="0"/>
              <a:t> (struggle of method) –abstract theorizing against historical descriptive analysis. </a:t>
            </a:r>
          </a:p>
          <a:p>
            <a:pPr lvl="1"/>
            <a:r>
              <a:rPr lang="en-US" dirty="0"/>
              <a:t>“detailed historical study to free political economy from false abstractions”.</a:t>
            </a:r>
          </a:p>
          <a:p>
            <a:pPr lvl="1"/>
            <a:r>
              <a:rPr lang="en-US" dirty="0"/>
              <a:t>Economics, is inherently a normative discipline and thus should be engaged in forging tools for use by policymakers. </a:t>
            </a:r>
          </a:p>
          <a:p>
            <a:pPr lvl="1"/>
            <a:r>
              <a:rPr lang="en-US" dirty="0"/>
              <a:t>History exists only to provide illustrations for the particular problem at hand. Even historical laws are suspect. </a:t>
            </a:r>
          </a:p>
          <a:p>
            <a:pPr lvl="1"/>
            <a:r>
              <a:rPr lang="en-GB" dirty="0"/>
              <a:t>Interdisciplinary approach of social and economic history is the best of what can be done.</a:t>
            </a:r>
          </a:p>
        </p:txBody>
      </p:sp>
    </p:spTree>
    <p:extLst>
      <p:ext uri="{BB962C8B-B14F-4D97-AF65-F5344CB8AC3E}">
        <p14:creationId xmlns:p14="http://schemas.microsoft.com/office/powerpoint/2010/main" val="274899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5480" y="143320"/>
            <a:ext cx="5256584" cy="922114"/>
          </a:xfrm>
        </p:spPr>
        <p:txBody>
          <a:bodyPr>
            <a:normAutofit/>
          </a:bodyPr>
          <a:lstStyle/>
          <a:p>
            <a:r>
              <a:rPr lang="en-GB" sz="3200" dirty="0"/>
              <a:t>Werner Stark (1909-1985) </a:t>
            </a:r>
          </a:p>
        </p:txBody>
      </p:sp>
      <p:sp>
        <p:nvSpPr>
          <p:cNvPr id="3" name="Content Placeholder 2"/>
          <p:cNvSpPr>
            <a:spLocks noGrp="1"/>
          </p:cNvSpPr>
          <p:nvPr>
            <p:ph idx="1"/>
          </p:nvPr>
        </p:nvSpPr>
        <p:spPr>
          <a:xfrm>
            <a:off x="1940222" y="1052738"/>
            <a:ext cx="4402832" cy="2897557"/>
          </a:xfrm>
        </p:spPr>
        <p:txBody>
          <a:bodyPr>
            <a:normAutofit fontScale="62500" lnSpcReduction="20000"/>
          </a:bodyPr>
          <a:lstStyle/>
          <a:p>
            <a:r>
              <a:rPr lang="en-GB" dirty="0"/>
              <a:t>Werner Stark was a sociologist, economic historian and historian of economic thought.</a:t>
            </a:r>
          </a:p>
          <a:p>
            <a:pPr marL="0" indent="0">
              <a:buNone/>
            </a:pPr>
            <a:endParaRPr lang="en-GB" dirty="0"/>
          </a:p>
          <a:p>
            <a:r>
              <a:rPr lang="en-GB" dirty="0"/>
              <a:t>He escapes German occupation of Prague and spends the period from 1939 to 1944 in Cambridge</a:t>
            </a:r>
          </a:p>
          <a:p>
            <a:pPr marL="0" indent="0">
              <a:buNone/>
            </a:pPr>
            <a:endParaRPr lang="en-GB" dirty="0"/>
          </a:p>
          <a:p>
            <a:r>
              <a:rPr lang="en-GB" dirty="0"/>
              <a:t>His stay in Cambridge was supported by J.M. Keynes.</a:t>
            </a:r>
          </a:p>
        </p:txBody>
      </p:sp>
      <p:sp>
        <p:nvSpPr>
          <p:cNvPr id="4" name="Line 4"/>
          <p:cNvSpPr>
            <a:spLocks noChangeShapeType="1"/>
          </p:cNvSpPr>
          <p:nvPr/>
        </p:nvSpPr>
        <p:spPr bwMode="auto">
          <a:xfrm>
            <a:off x="1940222" y="908720"/>
            <a:ext cx="7540154"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TextBox 4"/>
          <p:cNvSpPr txBox="1"/>
          <p:nvPr/>
        </p:nvSpPr>
        <p:spPr>
          <a:xfrm>
            <a:off x="1940222" y="4138756"/>
            <a:ext cx="7848871" cy="2554545"/>
          </a:xfrm>
          <a:prstGeom prst="rect">
            <a:avLst/>
          </a:prstGeom>
          <a:noFill/>
        </p:spPr>
        <p:txBody>
          <a:bodyPr wrap="square" rtlCol="0">
            <a:spAutoFit/>
          </a:bodyPr>
          <a:lstStyle/>
          <a:p>
            <a:r>
              <a:rPr lang="en-GB" sz="2000" dirty="0">
                <a:solidFill>
                  <a:prstClr val="black"/>
                </a:solidFill>
                <a:latin typeface="Calibri"/>
              </a:rPr>
              <a:t>Keynes held Stark’s scholarship in high esteem:</a:t>
            </a:r>
          </a:p>
          <a:p>
            <a:endParaRPr lang="en-GB" sz="2000" dirty="0">
              <a:solidFill>
                <a:prstClr val="black"/>
              </a:solidFill>
              <a:latin typeface="Calibri"/>
            </a:endParaRPr>
          </a:p>
          <a:p>
            <a:r>
              <a:rPr lang="en-GB" sz="2000" dirty="0">
                <a:solidFill>
                  <a:prstClr val="black"/>
                </a:solidFill>
                <a:latin typeface="Calibri"/>
              </a:rPr>
              <a:t>“He is, I should say, one of the half dozen most learned people going on his own subject, namely the history and valuation of economic thought” </a:t>
            </a:r>
          </a:p>
          <a:p>
            <a:endParaRPr lang="en-GB" sz="2000" dirty="0">
              <a:solidFill>
                <a:prstClr val="black"/>
              </a:solidFill>
              <a:latin typeface="Calibri"/>
            </a:endParaRPr>
          </a:p>
          <a:p>
            <a:r>
              <a:rPr lang="en-GB" sz="2000" i="1" dirty="0">
                <a:solidFill>
                  <a:prstClr val="black"/>
                </a:solidFill>
                <a:latin typeface="Calibri"/>
              </a:rPr>
              <a:t>The Ideal Foundations of Economic Thought </a:t>
            </a:r>
            <a:r>
              <a:rPr lang="en-GB" sz="2000" dirty="0">
                <a:solidFill>
                  <a:prstClr val="black"/>
                </a:solidFill>
                <a:latin typeface="Calibri"/>
              </a:rPr>
              <a:t>(1943) </a:t>
            </a:r>
          </a:p>
          <a:p>
            <a:r>
              <a:rPr lang="en-GB" sz="2000" i="1" dirty="0">
                <a:solidFill>
                  <a:prstClr val="black"/>
                </a:solidFill>
                <a:latin typeface="Calibri"/>
              </a:rPr>
              <a:t>The History of Economics and Its Relation to Social Development</a:t>
            </a:r>
            <a:r>
              <a:rPr lang="en-GB" sz="2000" dirty="0">
                <a:solidFill>
                  <a:prstClr val="black"/>
                </a:solidFill>
                <a:latin typeface="Calibri"/>
              </a:rPr>
              <a:t> (1944)</a:t>
            </a:r>
          </a:p>
          <a:p>
            <a:r>
              <a:rPr lang="en-GB" sz="2000" i="1" dirty="0">
                <a:solidFill>
                  <a:prstClr val="black"/>
                </a:solidFill>
                <a:latin typeface="Calibri"/>
              </a:rPr>
              <a:t>History and Historians of Political Economy  </a:t>
            </a:r>
            <a:r>
              <a:rPr lang="en-GB" sz="2000" dirty="0">
                <a:solidFill>
                  <a:prstClr val="black"/>
                </a:solidFill>
                <a:latin typeface="Calibri"/>
              </a:rPr>
              <a:t>(posthumous 1994)</a:t>
            </a:r>
          </a:p>
        </p:txBody>
      </p:sp>
      <p:sp>
        <p:nvSpPr>
          <p:cNvPr id="6" name="Slide Number Placeholder 5"/>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25</a:t>
            </a:fld>
            <a:endParaRPr lang="en-GB">
              <a:solidFill>
                <a:prstClr val="black">
                  <a:tint val="75000"/>
                </a:prstClr>
              </a:solidFill>
              <a:latin typeface="Calibri"/>
            </a:endParaRPr>
          </a:p>
        </p:txBody>
      </p:sp>
      <p:pic>
        <p:nvPicPr>
          <p:cNvPr id="1026" name="Picture 2" descr="Werner Stark. The Ideal Foundations of ...">
            <a:extLst>
              <a:ext uri="{FF2B5EF4-FFF2-40B4-BE49-F238E27FC236}">
                <a16:creationId xmlns:a16="http://schemas.microsoft.com/office/drawing/2014/main" id="{83998226-EB9D-A2B4-D77F-5E97AC4F24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9556" y="293158"/>
            <a:ext cx="2699537" cy="414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30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Sociology of Knowledge Approach</a:t>
            </a:r>
          </a:p>
        </p:txBody>
      </p:sp>
      <p:sp>
        <p:nvSpPr>
          <p:cNvPr id="3" name="Content Placeholder 2"/>
          <p:cNvSpPr>
            <a:spLocks noGrp="1"/>
          </p:cNvSpPr>
          <p:nvPr>
            <p:ph idx="1"/>
          </p:nvPr>
        </p:nvSpPr>
        <p:spPr/>
        <p:txBody>
          <a:bodyPr>
            <a:normAutofit fontScale="92500"/>
          </a:bodyPr>
          <a:lstStyle/>
          <a:p>
            <a:pPr marL="0" indent="0">
              <a:buNone/>
            </a:pPr>
            <a:r>
              <a:rPr lang="en-GB" dirty="0"/>
              <a:t>“Sociology of knowledge is primarily directed towards the study of the </a:t>
            </a:r>
            <a:r>
              <a:rPr lang="en-GB" b="1" i="1" dirty="0"/>
              <a:t>precise ways that human experience</a:t>
            </a:r>
            <a:r>
              <a:rPr lang="en-GB" dirty="0"/>
              <a:t>, through the mediation of knowledge, </a:t>
            </a:r>
            <a:r>
              <a:rPr lang="en-GB" b="1" i="1" dirty="0"/>
              <a:t>takes on a conscious and communicable shape</a:t>
            </a:r>
            <a:r>
              <a:rPr lang="en-GB" dirty="0"/>
              <a:t>”.</a:t>
            </a:r>
          </a:p>
          <a:p>
            <a:pPr marL="0" indent="0">
              <a:buNone/>
            </a:pPr>
            <a:endParaRPr lang="en-GB" dirty="0"/>
          </a:p>
          <a:p>
            <a:pPr marL="0" indent="0">
              <a:buNone/>
            </a:pPr>
            <a:r>
              <a:rPr lang="en-GB" dirty="0"/>
              <a:t>“Every society </a:t>
            </a:r>
            <a:r>
              <a:rPr lang="en-GB" b="1" i="1" dirty="0"/>
              <a:t>must take up some concrete vantage-point</a:t>
            </a:r>
            <a:r>
              <a:rPr lang="en-GB" dirty="0"/>
              <a:t> from which to survey the broad –the unbounded- acres of that which is, and every society will </a:t>
            </a:r>
            <a:r>
              <a:rPr lang="en-GB" b="1" i="1" dirty="0"/>
              <a:t>therefore have its own particular picture of reality</a:t>
            </a:r>
            <a:r>
              <a:rPr lang="en-GB" dirty="0"/>
              <a:t> because it sees reality, and must see it, in one particular perspective.”</a:t>
            </a:r>
          </a:p>
        </p:txBody>
      </p:sp>
      <p:sp>
        <p:nvSpPr>
          <p:cNvPr id="4" name="Line 4"/>
          <p:cNvSpPr>
            <a:spLocks noChangeShapeType="1"/>
          </p:cNvSpPr>
          <p:nvPr/>
        </p:nvSpPr>
        <p:spPr bwMode="auto">
          <a:xfrm>
            <a:off x="2063552" y="1268760"/>
            <a:ext cx="7848872"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Slide Number Placeholder 4"/>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26</a:t>
            </a:fld>
            <a:endParaRPr lang="en-GB">
              <a:solidFill>
                <a:prstClr val="black">
                  <a:tint val="75000"/>
                </a:prstClr>
              </a:solidFill>
              <a:latin typeface="Calibri"/>
            </a:endParaRPr>
          </a:p>
        </p:txBody>
      </p:sp>
    </p:spTree>
    <p:extLst>
      <p:ext uri="{BB962C8B-B14F-4D97-AF65-F5344CB8AC3E}">
        <p14:creationId xmlns:p14="http://schemas.microsoft.com/office/powerpoint/2010/main" val="2585648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78098"/>
          </a:xfrm>
        </p:spPr>
        <p:txBody>
          <a:bodyPr/>
          <a:lstStyle/>
          <a:p>
            <a:r>
              <a:rPr lang="en-GB" dirty="0"/>
              <a:t>Social Knowledge and Ideology</a:t>
            </a:r>
          </a:p>
        </p:txBody>
      </p:sp>
      <p:sp>
        <p:nvSpPr>
          <p:cNvPr id="3" name="Content Placeholder 2"/>
          <p:cNvSpPr>
            <a:spLocks noGrp="1"/>
          </p:cNvSpPr>
          <p:nvPr>
            <p:ph idx="1"/>
          </p:nvPr>
        </p:nvSpPr>
        <p:spPr>
          <a:xfrm>
            <a:off x="829733" y="1196752"/>
            <a:ext cx="10862734" cy="5256584"/>
          </a:xfrm>
        </p:spPr>
        <p:txBody>
          <a:bodyPr>
            <a:normAutofit lnSpcReduction="10000"/>
          </a:bodyPr>
          <a:lstStyle/>
          <a:p>
            <a:r>
              <a:rPr lang="en-GB" dirty="0"/>
              <a:t>A core argument of the sociology of knowledge approach is </a:t>
            </a:r>
            <a:r>
              <a:rPr lang="en-GB" b="1" i="1" dirty="0"/>
              <a:t>that social existence and its relations is the very starting point of forming knowledge</a:t>
            </a:r>
            <a:r>
              <a:rPr lang="en-GB" dirty="0"/>
              <a:t> and societal understanding.</a:t>
            </a:r>
          </a:p>
          <a:p>
            <a:pPr lvl="1"/>
            <a:r>
              <a:rPr lang="en-GB" dirty="0"/>
              <a:t>The individual </a:t>
            </a:r>
            <a:r>
              <a:rPr lang="en-GB" b="1" i="1" dirty="0"/>
              <a:t>and their interests </a:t>
            </a:r>
            <a:r>
              <a:rPr lang="en-GB" dirty="0"/>
              <a:t>cannot be viewed as a coherent pre-social entity.</a:t>
            </a:r>
          </a:p>
          <a:p>
            <a:pPr lvl="1"/>
            <a:r>
              <a:rPr lang="en-GB" dirty="0"/>
              <a:t>“Before other ‘interests’ can claim satisfaction, one basic ‘interest’ must be satisfied –namely, </a:t>
            </a:r>
            <a:r>
              <a:rPr lang="en-GB" b="1" i="1" dirty="0"/>
              <a:t>the necessity to live in an understandable universe</a:t>
            </a:r>
            <a:r>
              <a:rPr lang="en-GB" dirty="0"/>
              <a:t>; without it, no concrete thought is possible at all, not even selfish thought”.</a:t>
            </a:r>
          </a:p>
          <a:p>
            <a:pPr lvl="1"/>
            <a:r>
              <a:rPr lang="en-GB" dirty="0"/>
              <a:t>“Therefore, </a:t>
            </a:r>
            <a:r>
              <a:rPr lang="en-GB" b="1" i="1" dirty="0"/>
              <a:t>sociology of knowledge</a:t>
            </a:r>
            <a:r>
              <a:rPr lang="en-GB" dirty="0"/>
              <a:t>, as a study, must logically precede, and be kept apart from, the doctrine of, and the </a:t>
            </a:r>
            <a:r>
              <a:rPr lang="en-GB" b="1" i="1" dirty="0"/>
              <a:t>hunt for ideologies</a:t>
            </a:r>
            <a:r>
              <a:rPr lang="en-GB" dirty="0"/>
              <a:t>”.</a:t>
            </a:r>
          </a:p>
        </p:txBody>
      </p:sp>
      <p:sp>
        <p:nvSpPr>
          <p:cNvPr id="4" name="Line 4"/>
          <p:cNvSpPr>
            <a:spLocks noChangeShapeType="1"/>
          </p:cNvSpPr>
          <p:nvPr/>
        </p:nvSpPr>
        <p:spPr bwMode="auto">
          <a:xfrm>
            <a:off x="2063552" y="1052736"/>
            <a:ext cx="7848872"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Slide Number Placeholder 4"/>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27</a:t>
            </a:fld>
            <a:endParaRPr lang="en-GB">
              <a:solidFill>
                <a:prstClr val="black">
                  <a:tint val="75000"/>
                </a:prstClr>
              </a:solidFill>
              <a:latin typeface="Calibri"/>
            </a:endParaRPr>
          </a:p>
        </p:txBody>
      </p:sp>
    </p:spTree>
    <p:extLst>
      <p:ext uri="{BB962C8B-B14F-4D97-AF65-F5344CB8AC3E}">
        <p14:creationId xmlns:p14="http://schemas.microsoft.com/office/powerpoint/2010/main" val="842708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94122"/>
          </a:xfrm>
        </p:spPr>
        <p:txBody>
          <a:bodyPr/>
          <a:lstStyle/>
          <a:p>
            <a:r>
              <a:rPr lang="en-GB" dirty="0"/>
              <a:t>Sociology of Knowledge and HET</a:t>
            </a:r>
          </a:p>
        </p:txBody>
      </p:sp>
      <p:sp>
        <p:nvSpPr>
          <p:cNvPr id="3" name="Content Placeholder 2"/>
          <p:cNvSpPr>
            <a:spLocks noGrp="1"/>
          </p:cNvSpPr>
          <p:nvPr>
            <p:ph idx="1"/>
          </p:nvPr>
        </p:nvSpPr>
        <p:spPr>
          <a:xfrm>
            <a:off x="711199" y="1600201"/>
            <a:ext cx="10761133" cy="4421088"/>
          </a:xfrm>
        </p:spPr>
        <p:txBody>
          <a:bodyPr>
            <a:normAutofit lnSpcReduction="10000"/>
          </a:bodyPr>
          <a:lstStyle/>
          <a:p>
            <a:pPr marL="0" indent="0">
              <a:buNone/>
            </a:pPr>
            <a:r>
              <a:rPr lang="en-GB" dirty="0"/>
              <a:t>“There are, in the last analysis, </a:t>
            </a:r>
            <a:r>
              <a:rPr lang="en-GB" i="1" dirty="0">
                <a:solidFill>
                  <a:srgbClr val="FF0000"/>
                </a:solidFill>
              </a:rPr>
              <a:t>two ways of looking upon the history of economic thought</a:t>
            </a:r>
            <a:r>
              <a:rPr lang="en-GB" dirty="0"/>
              <a:t>: the </a:t>
            </a:r>
            <a:r>
              <a:rPr lang="en-GB" i="1" dirty="0">
                <a:solidFill>
                  <a:srgbClr val="FF0000"/>
                </a:solidFill>
              </a:rPr>
              <a:t>one is to regard it as a steady progression from error to truth</a:t>
            </a:r>
            <a:r>
              <a:rPr lang="en-GB" dirty="0"/>
              <a:t>, or at least from dim and partial vision to clear and comprehensible perception; the other is to </a:t>
            </a:r>
            <a:r>
              <a:rPr lang="en-GB" i="1" dirty="0">
                <a:solidFill>
                  <a:srgbClr val="FF0000"/>
                </a:solidFill>
              </a:rPr>
              <a:t>interpret every single theory put forward in the past as a faithful expression and reflection of contemporary conditions</a:t>
            </a:r>
            <a:r>
              <a:rPr lang="en-GB" dirty="0"/>
              <a:t>, and thus to understand it in its historical causation and meaning. It is obvious that between these two antagonistic conceptions, no compromise is possible.” (Stark, 1944, I)</a:t>
            </a:r>
          </a:p>
        </p:txBody>
      </p:sp>
      <p:sp>
        <p:nvSpPr>
          <p:cNvPr id="4" name="Line 4"/>
          <p:cNvSpPr>
            <a:spLocks noChangeShapeType="1"/>
          </p:cNvSpPr>
          <p:nvPr/>
        </p:nvSpPr>
        <p:spPr bwMode="auto">
          <a:xfrm>
            <a:off x="2063552" y="1268760"/>
            <a:ext cx="7848872"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Slide Number Placeholder 4"/>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28</a:t>
            </a:fld>
            <a:endParaRPr lang="en-GB">
              <a:solidFill>
                <a:prstClr val="black">
                  <a:tint val="75000"/>
                </a:prstClr>
              </a:solidFill>
              <a:latin typeface="Calibri"/>
            </a:endParaRPr>
          </a:p>
        </p:txBody>
      </p:sp>
    </p:spTree>
    <p:extLst>
      <p:ext uri="{BB962C8B-B14F-4D97-AF65-F5344CB8AC3E}">
        <p14:creationId xmlns:p14="http://schemas.microsoft.com/office/powerpoint/2010/main" val="1835958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2074"/>
          </a:xfrm>
        </p:spPr>
        <p:txBody>
          <a:bodyPr>
            <a:normAutofit fontScale="90000"/>
          </a:bodyPr>
          <a:lstStyle/>
          <a:p>
            <a:r>
              <a:rPr lang="en-GB" dirty="0"/>
              <a:t>A third way of doing HEI</a:t>
            </a:r>
          </a:p>
        </p:txBody>
      </p:sp>
      <p:sp>
        <p:nvSpPr>
          <p:cNvPr id="3" name="Content Placeholder 2"/>
          <p:cNvSpPr>
            <a:spLocks noGrp="1"/>
          </p:cNvSpPr>
          <p:nvPr>
            <p:ph idx="1"/>
          </p:nvPr>
        </p:nvSpPr>
        <p:spPr>
          <a:xfrm>
            <a:off x="609599" y="1196752"/>
            <a:ext cx="11167533" cy="5400600"/>
          </a:xfrm>
        </p:spPr>
        <p:txBody>
          <a:bodyPr>
            <a:normAutofit fontScale="70000" lnSpcReduction="20000"/>
          </a:bodyPr>
          <a:lstStyle/>
          <a:p>
            <a:pPr marL="0" indent="0">
              <a:buNone/>
            </a:pPr>
            <a:r>
              <a:rPr lang="en-GB" dirty="0"/>
              <a:t>He distinguishes three approaches on how historians of economic thought write about past theory and its relation to social reality. </a:t>
            </a:r>
          </a:p>
          <a:p>
            <a:pPr marL="0" indent="0">
              <a:buNone/>
            </a:pPr>
            <a:endParaRPr lang="en-GB" dirty="0"/>
          </a:p>
          <a:p>
            <a:pPr marL="514350" indent="-514350">
              <a:buFont typeface="+mj-lt"/>
              <a:buAutoNum type="arabicPeriod"/>
            </a:pPr>
            <a:r>
              <a:rPr lang="en-GB" dirty="0">
                <a:solidFill>
                  <a:srgbClr val="FF0000"/>
                </a:solidFill>
              </a:rPr>
              <a:t>Critical</a:t>
            </a:r>
            <a:r>
              <a:rPr lang="en-GB" dirty="0"/>
              <a:t>. Sees ideas </a:t>
            </a:r>
            <a:r>
              <a:rPr lang="en-GB" b="1" i="1" dirty="0"/>
              <a:t>outside their social and historical context</a:t>
            </a:r>
            <a:r>
              <a:rPr lang="en-GB" dirty="0"/>
              <a:t>, and proceeding independently of them, as abstract economic theory improves and refines over time. </a:t>
            </a:r>
          </a:p>
          <a:p>
            <a:pPr marL="514350" indent="-514350">
              <a:buFont typeface="+mj-lt"/>
              <a:buAutoNum type="arabicPeriod"/>
            </a:pPr>
            <a:r>
              <a:rPr lang="en-GB" dirty="0">
                <a:solidFill>
                  <a:srgbClr val="FF0000"/>
                </a:solidFill>
              </a:rPr>
              <a:t>Descriptive</a:t>
            </a:r>
            <a:r>
              <a:rPr lang="en-GB" dirty="0"/>
              <a:t>. It exhausts itself in </a:t>
            </a:r>
            <a:r>
              <a:rPr lang="en-GB" b="1" i="1" dirty="0"/>
              <a:t>a description of the theories that existed and their social context</a:t>
            </a:r>
            <a:r>
              <a:rPr lang="en-GB" dirty="0"/>
              <a:t>.  </a:t>
            </a:r>
          </a:p>
          <a:p>
            <a:pPr marL="514350" indent="-514350">
              <a:buFont typeface="+mj-lt"/>
              <a:buAutoNum type="arabicPeriod"/>
            </a:pPr>
            <a:r>
              <a:rPr lang="en-GB" dirty="0">
                <a:solidFill>
                  <a:srgbClr val="FF0000"/>
                </a:solidFill>
              </a:rPr>
              <a:t>Explanatory.</a:t>
            </a:r>
            <a:r>
              <a:rPr lang="en-GB" dirty="0"/>
              <a:t> Combines the </a:t>
            </a:r>
            <a:r>
              <a:rPr lang="en-GB" b="1" i="1" dirty="0"/>
              <a:t>judgement </a:t>
            </a:r>
            <a:r>
              <a:rPr lang="en-GB" dirty="0"/>
              <a:t>implicit on the first approach with the </a:t>
            </a:r>
            <a:r>
              <a:rPr lang="en-GB" b="1" i="1" dirty="0"/>
              <a:t>effort to understand </a:t>
            </a:r>
            <a:r>
              <a:rPr lang="en-GB" dirty="0"/>
              <a:t>the social and economic context of the second approach. </a:t>
            </a:r>
          </a:p>
          <a:p>
            <a:pPr marL="0" indent="0">
              <a:buNone/>
            </a:pPr>
            <a:endParaRPr lang="en-GB" dirty="0"/>
          </a:p>
          <a:p>
            <a:pPr marL="0" indent="0">
              <a:buNone/>
            </a:pPr>
            <a:r>
              <a:rPr lang="en-GB" dirty="0"/>
              <a:t>“</a:t>
            </a:r>
            <a:r>
              <a:rPr lang="en-GB" b="1" i="1" dirty="0"/>
              <a:t>Should the historian of political economy </a:t>
            </a:r>
            <a:r>
              <a:rPr lang="en-GB" dirty="0"/>
              <a:t>… </a:t>
            </a:r>
            <a:r>
              <a:rPr lang="en-GB" b="1" i="1" dirty="0"/>
              <a:t>abstain</a:t>
            </a:r>
            <a:r>
              <a:rPr lang="en-GB" dirty="0"/>
              <a:t> …</a:t>
            </a:r>
            <a:r>
              <a:rPr lang="en-GB" b="1" i="1" dirty="0"/>
              <a:t> from all criticism</a:t>
            </a:r>
            <a:r>
              <a:rPr lang="en-GB" dirty="0"/>
              <a:t>? </a:t>
            </a:r>
          </a:p>
          <a:p>
            <a:pPr lvl="1"/>
            <a:r>
              <a:rPr lang="en-GB" dirty="0"/>
              <a:t>Yes, in so far as this criticism tends to subject the past to the same standards as the present. </a:t>
            </a:r>
          </a:p>
          <a:p>
            <a:pPr lvl="1"/>
            <a:r>
              <a:rPr lang="en-GB" dirty="0"/>
              <a:t>No, in so far as the past has been fully understood in its independent life so that the basis for a just judgment is secured…..” </a:t>
            </a:r>
          </a:p>
        </p:txBody>
      </p:sp>
      <p:pic>
        <p:nvPicPr>
          <p:cNvPr id="3074" name="Picture 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171701" y="836713"/>
            <a:ext cx="7847013" cy="36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29</a:t>
            </a:fld>
            <a:endParaRPr lang="en-GB">
              <a:solidFill>
                <a:prstClr val="black">
                  <a:tint val="75000"/>
                </a:prstClr>
              </a:solidFill>
              <a:latin typeface="Calibri"/>
            </a:endParaRPr>
          </a:p>
        </p:txBody>
      </p:sp>
    </p:spTree>
    <p:extLst>
      <p:ext uri="{BB962C8B-B14F-4D97-AF65-F5344CB8AC3E}">
        <p14:creationId xmlns:p14="http://schemas.microsoft.com/office/powerpoint/2010/main" val="2086997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199" y="274638"/>
            <a:ext cx="8765357" cy="778098"/>
          </a:xfrm>
        </p:spPr>
        <p:txBody>
          <a:bodyPr>
            <a:normAutofit fontScale="90000"/>
          </a:bodyPr>
          <a:lstStyle/>
          <a:p>
            <a:r>
              <a:rPr lang="el-GR" dirty="0"/>
              <a:t>Μερκαντιλισμός – Ιστορία και το σήμερα</a:t>
            </a:r>
            <a:endParaRPr lang="en-GB" dirty="0"/>
          </a:p>
        </p:txBody>
      </p:sp>
      <p:sp>
        <p:nvSpPr>
          <p:cNvPr id="3" name="Content Placeholder 2"/>
          <p:cNvSpPr>
            <a:spLocks noGrp="1"/>
          </p:cNvSpPr>
          <p:nvPr>
            <p:ph idx="1"/>
          </p:nvPr>
        </p:nvSpPr>
        <p:spPr>
          <a:xfrm>
            <a:off x="1140643" y="1124745"/>
            <a:ext cx="10441757" cy="5001419"/>
          </a:xfrm>
        </p:spPr>
        <p:txBody>
          <a:bodyPr>
            <a:normAutofit fontScale="92500" lnSpcReduction="10000"/>
          </a:bodyPr>
          <a:lstStyle/>
          <a:p>
            <a:r>
              <a:rPr lang="en-GB" dirty="0"/>
              <a:t>One recurrent question in this literature is the discussion whether </a:t>
            </a:r>
            <a:r>
              <a:rPr lang="en-GB" b="1" i="1" dirty="0"/>
              <a:t>mercantilism was simply a politically motivated ideology </a:t>
            </a:r>
            <a:r>
              <a:rPr lang="en-GB" dirty="0"/>
              <a:t>supported by vested interests, or a </a:t>
            </a:r>
            <a:r>
              <a:rPr lang="en-GB" b="1" i="1" dirty="0"/>
              <a:t>distinct viewpoint of the economy</a:t>
            </a:r>
            <a:r>
              <a:rPr lang="en-GB" dirty="0"/>
              <a:t> that contributed to the development of later economic thought.</a:t>
            </a:r>
          </a:p>
          <a:p>
            <a:pPr marL="0" indent="0">
              <a:buNone/>
            </a:pPr>
            <a:endParaRPr lang="en-GB" dirty="0"/>
          </a:p>
          <a:p>
            <a:pPr lvl="1"/>
            <a:r>
              <a:rPr lang="en-GB" dirty="0"/>
              <a:t>Adam Smith in </a:t>
            </a:r>
            <a:r>
              <a:rPr lang="en-GB" i="1" dirty="0"/>
              <a:t>The Wealth of Nations </a:t>
            </a:r>
            <a:r>
              <a:rPr lang="en-GB" dirty="0"/>
              <a:t>created an unsympathetic view of the mercantilist writers, as </a:t>
            </a:r>
            <a:r>
              <a:rPr lang="en-GB" b="1" i="1" dirty="0"/>
              <a:t>confused thinkers whose main aim was political power and influence to further their own interests</a:t>
            </a:r>
            <a:r>
              <a:rPr lang="en-GB" dirty="0"/>
              <a:t>.</a:t>
            </a:r>
          </a:p>
          <a:p>
            <a:pPr lvl="1"/>
            <a:r>
              <a:rPr lang="en-GB" dirty="0"/>
              <a:t>This starts a tradition that sees seeing mercantilism as a partisan, politically oriented pressure group that </a:t>
            </a:r>
            <a:r>
              <a:rPr lang="en-GB" b="1" i="1" dirty="0"/>
              <a:t>lacks true insight on the economy at large.</a:t>
            </a:r>
          </a:p>
        </p:txBody>
      </p:sp>
      <p:sp>
        <p:nvSpPr>
          <p:cNvPr id="4" name="Line 4"/>
          <p:cNvSpPr>
            <a:spLocks noChangeShapeType="1"/>
          </p:cNvSpPr>
          <p:nvPr/>
        </p:nvSpPr>
        <p:spPr bwMode="auto">
          <a:xfrm>
            <a:off x="2063552" y="980728"/>
            <a:ext cx="8136904"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Slide Number Placeholder 4"/>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30</a:t>
            </a:fld>
            <a:endParaRPr lang="en-GB">
              <a:solidFill>
                <a:prstClr val="black">
                  <a:tint val="75000"/>
                </a:prstClr>
              </a:solidFill>
              <a:latin typeface="Calibri"/>
            </a:endParaRPr>
          </a:p>
        </p:txBody>
      </p:sp>
    </p:spTree>
    <p:extLst>
      <p:ext uri="{BB962C8B-B14F-4D97-AF65-F5344CB8AC3E}">
        <p14:creationId xmlns:p14="http://schemas.microsoft.com/office/powerpoint/2010/main" val="564886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709AE-6A4B-B43F-BDA9-7F8850EC9E8E}"/>
              </a:ext>
            </a:extLst>
          </p:cNvPr>
          <p:cNvSpPr>
            <a:spLocks noGrp="1"/>
          </p:cNvSpPr>
          <p:nvPr>
            <p:ph type="title"/>
          </p:nvPr>
        </p:nvSpPr>
        <p:spPr/>
        <p:txBody>
          <a:bodyPr/>
          <a:lstStyle/>
          <a:p>
            <a:r>
              <a:rPr lang="en-US" dirty="0"/>
              <a:t>Adam Smith Wealth of Nations</a:t>
            </a:r>
            <a:endParaRPr lang="en-GB" dirty="0"/>
          </a:p>
        </p:txBody>
      </p:sp>
      <p:sp>
        <p:nvSpPr>
          <p:cNvPr id="3" name="Content Placeholder 2">
            <a:extLst>
              <a:ext uri="{FF2B5EF4-FFF2-40B4-BE49-F238E27FC236}">
                <a16:creationId xmlns:a16="http://schemas.microsoft.com/office/drawing/2014/main" id="{616C7EC0-B596-4D94-597F-93B11385868C}"/>
              </a:ext>
            </a:extLst>
          </p:cNvPr>
          <p:cNvSpPr>
            <a:spLocks noGrp="1"/>
          </p:cNvSpPr>
          <p:nvPr>
            <p:ph idx="1"/>
          </p:nvPr>
        </p:nvSpPr>
        <p:spPr/>
        <p:txBody>
          <a:bodyPr>
            <a:normAutofit fontScale="70000" lnSpcReduction="20000"/>
          </a:bodyPr>
          <a:lstStyle/>
          <a:p>
            <a:pPr marL="0" indent="0">
              <a:buNone/>
            </a:pPr>
            <a:r>
              <a:rPr lang="en-US" dirty="0"/>
              <a:t>[These policy arguments] were addressed by merchants to parliaments and to the councils of princes, to nobles and to country gentlemen, by those who were supposed to understand trade to those who were conscious to themselves that they knew nothing about the matter. That foreign trade enriched the country, experience demonstrated to the nobles and country gentlemen as well as to the merchants; but how, and in what matter, none of them well knew. The merchants knew perfectly in what manner it enriched themselves. It was their business to know it. But to know in what manner it enriched the country was no part of their business. This subject never came into their consideration but when they had occasion to apply to their country for some change in the laws relating to foreign trade. It then became necessary to say something about the beneficial effects of foreign trade; and the manner in which those effects were obstructed by the laws as they then stood. To the judges who were to decide the business it appeared a most satisfactory account of the matter, when they were told that foreign trade brought money into the country, but that the laws in question hindered it from bringing so much as it otherwise would do. Those arguments therefore produced the wished-for effect. (Smith [1776] 1999, vol. II, p. 10)</a:t>
            </a:r>
            <a:endParaRPr lang="en-GB" dirty="0"/>
          </a:p>
        </p:txBody>
      </p:sp>
      <p:sp>
        <p:nvSpPr>
          <p:cNvPr id="4" name="Slide Number Placeholder 3">
            <a:extLst>
              <a:ext uri="{FF2B5EF4-FFF2-40B4-BE49-F238E27FC236}">
                <a16:creationId xmlns:a16="http://schemas.microsoft.com/office/drawing/2014/main" id="{4C8DF19C-5E72-9F62-081D-41D5CD032E3F}"/>
              </a:ext>
            </a:extLst>
          </p:cNvPr>
          <p:cNvSpPr>
            <a:spLocks noGrp="1"/>
          </p:cNvSpPr>
          <p:nvPr>
            <p:ph type="sldNum" sz="quarter" idx="12"/>
          </p:nvPr>
        </p:nvSpPr>
        <p:spPr/>
        <p:txBody>
          <a:bodyPr/>
          <a:lstStyle/>
          <a:p>
            <a:fld id="{C73E29F0-28DB-4B86-881E-EE55CB4817FC}" type="slidenum">
              <a:rPr lang="en-GB" smtClean="0"/>
              <a:t>31</a:t>
            </a:fld>
            <a:endParaRPr lang="en-GB"/>
          </a:p>
        </p:txBody>
      </p:sp>
    </p:spTree>
    <p:extLst>
      <p:ext uri="{BB962C8B-B14F-4D97-AF65-F5344CB8AC3E}">
        <p14:creationId xmlns:p14="http://schemas.microsoft.com/office/powerpoint/2010/main" val="2833943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9559" y="692696"/>
            <a:ext cx="10124387" cy="5832648"/>
          </a:xfrm>
        </p:spPr>
        <p:txBody>
          <a:bodyPr>
            <a:normAutofit fontScale="92500" lnSpcReduction="10000"/>
          </a:bodyPr>
          <a:lstStyle/>
          <a:p>
            <a:r>
              <a:rPr lang="en-GB" dirty="0"/>
              <a:t>This narrative </a:t>
            </a:r>
            <a:r>
              <a:rPr lang="en-GB" b="1" i="1" dirty="0"/>
              <a:t>reverses Stark’s order of how we arrive at an understanding of social reality</a:t>
            </a:r>
            <a:r>
              <a:rPr lang="en-GB" dirty="0"/>
              <a:t>. It starts with interests and these </a:t>
            </a:r>
            <a:r>
              <a:rPr lang="en-GB" b="1" i="1" dirty="0"/>
              <a:t>interests then form the basis of tentative social knowledge</a:t>
            </a:r>
            <a:r>
              <a:rPr lang="en-GB" dirty="0"/>
              <a:t>, which can be twisted and partisan as it constructed from a narrow ideological position. </a:t>
            </a:r>
          </a:p>
          <a:p>
            <a:pPr lvl="1"/>
            <a:r>
              <a:rPr lang="en-GB" dirty="0"/>
              <a:t>This position assumes that if there is an element of truth in mercantilist thought, it is an almost unintended consequence of their theorising.</a:t>
            </a:r>
          </a:p>
          <a:p>
            <a:pPr marL="457200" lvl="1" indent="0">
              <a:buNone/>
            </a:pPr>
            <a:endParaRPr lang="en-GB" dirty="0"/>
          </a:p>
          <a:p>
            <a:r>
              <a:rPr lang="en-GB" dirty="0"/>
              <a:t> Stark disagrees with this understanding of mercantilism:</a:t>
            </a:r>
          </a:p>
          <a:p>
            <a:pPr marL="0" indent="0">
              <a:buNone/>
            </a:pPr>
            <a:r>
              <a:rPr lang="en-GB" dirty="0"/>
              <a:t>“Thus, where others, grossly misunderstand mercantilism, speak of its errors, </a:t>
            </a:r>
            <a:r>
              <a:rPr lang="en-GB" dirty="0" err="1"/>
              <a:t>Roscher</a:t>
            </a:r>
            <a:r>
              <a:rPr lang="en-GB" dirty="0"/>
              <a:t> grasped its historical meaning: to </a:t>
            </a:r>
            <a:r>
              <a:rPr lang="en-GB" b="1" i="1" dirty="0"/>
              <a:t>be the guide of national economy toward modern capitalism</a:t>
            </a:r>
            <a:r>
              <a:rPr lang="en-GB" dirty="0"/>
              <a:t>”</a:t>
            </a:r>
          </a:p>
        </p:txBody>
      </p:sp>
      <p:sp>
        <p:nvSpPr>
          <p:cNvPr id="2" name="Slide Number Placeholder 1"/>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32</a:t>
            </a:fld>
            <a:endParaRPr lang="en-GB">
              <a:solidFill>
                <a:prstClr val="black">
                  <a:tint val="75000"/>
                </a:prstClr>
              </a:solidFill>
              <a:latin typeface="Calibri"/>
            </a:endParaRPr>
          </a:p>
        </p:txBody>
      </p:sp>
    </p:spTree>
    <p:extLst>
      <p:ext uri="{BB962C8B-B14F-4D97-AF65-F5344CB8AC3E}">
        <p14:creationId xmlns:p14="http://schemas.microsoft.com/office/powerpoint/2010/main" val="1084125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Mercantilist world view</a:t>
            </a:r>
          </a:p>
        </p:txBody>
      </p:sp>
      <p:sp>
        <p:nvSpPr>
          <p:cNvPr id="3" name="Content Placeholder 2"/>
          <p:cNvSpPr>
            <a:spLocks noGrp="1"/>
          </p:cNvSpPr>
          <p:nvPr>
            <p:ph idx="1"/>
          </p:nvPr>
        </p:nvSpPr>
        <p:spPr>
          <a:xfrm>
            <a:off x="1018095" y="1340769"/>
            <a:ext cx="10077253" cy="4785395"/>
          </a:xfrm>
        </p:spPr>
        <p:txBody>
          <a:bodyPr>
            <a:normAutofit fontScale="85000" lnSpcReduction="10000"/>
          </a:bodyPr>
          <a:lstStyle/>
          <a:p>
            <a:pPr marL="514350" indent="-514350">
              <a:buFont typeface="+mj-lt"/>
              <a:buAutoNum type="arabicPeriod"/>
            </a:pPr>
            <a:r>
              <a:rPr lang="en-GB" dirty="0"/>
              <a:t>First, as </a:t>
            </a:r>
            <a:r>
              <a:rPr lang="en-GB" dirty="0" err="1"/>
              <a:t>Schmoller</a:t>
            </a:r>
            <a:r>
              <a:rPr lang="en-GB" dirty="0"/>
              <a:t> (1896) noted, </a:t>
            </a:r>
            <a:r>
              <a:rPr lang="en-GB" b="1" i="1" dirty="0"/>
              <a:t>mercantilism has an interest in nation-state building</a:t>
            </a:r>
            <a:r>
              <a:rPr lang="en-GB" dirty="0"/>
              <a:t>, as a new social and economic entity that transformed social reality from its medieval social centre, the village and the countryside and its social relations, to a system that had an unprecedented level of centralised organization</a:t>
            </a:r>
          </a:p>
          <a:p>
            <a:pPr marL="514350" indent="-514350">
              <a:buFont typeface="+mj-lt"/>
              <a:buAutoNum type="arabicPeriod"/>
            </a:pPr>
            <a:r>
              <a:rPr lang="en-GB" dirty="0"/>
              <a:t>They generally held to a viewpoint of a </a:t>
            </a:r>
            <a:r>
              <a:rPr lang="en-GB" b="1" i="1" dirty="0"/>
              <a:t>natural hierarchical relation in consumption and production in society</a:t>
            </a:r>
            <a:r>
              <a:rPr lang="en-GB" dirty="0"/>
              <a:t> , as well as a particular ethical stance concerning the different parts of society and their obligations and duties. </a:t>
            </a:r>
            <a:r>
              <a:rPr lang="en-GB" b="1" i="1" dirty="0"/>
              <a:t>In this they were pre-modern</a:t>
            </a:r>
            <a:r>
              <a:rPr lang="en-GB" dirty="0"/>
              <a:t>. </a:t>
            </a:r>
          </a:p>
          <a:p>
            <a:pPr marL="0" indent="0">
              <a:buNone/>
            </a:pPr>
            <a:endParaRPr lang="en-GB" dirty="0"/>
          </a:p>
          <a:p>
            <a:pPr marL="0" indent="0">
              <a:buNone/>
            </a:pPr>
            <a:r>
              <a:rPr lang="en-GB" dirty="0"/>
              <a:t>This transitional </a:t>
            </a:r>
            <a:r>
              <a:rPr lang="en-GB" b="1" i="1" dirty="0"/>
              <a:t>viewpoint does not presuppose an inherent new social balance either within or between states</a:t>
            </a:r>
            <a:r>
              <a:rPr lang="en-GB" dirty="0"/>
              <a:t>. </a:t>
            </a:r>
          </a:p>
          <a:p>
            <a:endParaRPr lang="en-GB" dirty="0"/>
          </a:p>
        </p:txBody>
      </p:sp>
      <p:sp>
        <p:nvSpPr>
          <p:cNvPr id="4" name="Line 4"/>
          <p:cNvSpPr>
            <a:spLocks noChangeShapeType="1"/>
          </p:cNvSpPr>
          <p:nvPr/>
        </p:nvSpPr>
        <p:spPr bwMode="auto">
          <a:xfrm>
            <a:off x="2063552" y="1196752"/>
            <a:ext cx="8136904"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Slide Number Placeholder 4"/>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33</a:t>
            </a:fld>
            <a:endParaRPr lang="en-GB">
              <a:solidFill>
                <a:prstClr val="black">
                  <a:tint val="75000"/>
                </a:prstClr>
              </a:solidFill>
              <a:latin typeface="Calibri"/>
            </a:endParaRPr>
          </a:p>
        </p:txBody>
      </p:sp>
    </p:spTree>
    <p:extLst>
      <p:ext uri="{BB962C8B-B14F-4D97-AF65-F5344CB8AC3E}">
        <p14:creationId xmlns:p14="http://schemas.microsoft.com/office/powerpoint/2010/main" val="3383509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13788" y="365125"/>
            <a:ext cx="4840010" cy="1807305"/>
          </a:xfrm>
        </p:spPr>
        <p:txBody>
          <a:bodyPr>
            <a:normAutofit/>
          </a:bodyPr>
          <a:lstStyle/>
          <a:p>
            <a:r>
              <a:rPr lang="en-GB" dirty="0"/>
              <a:t>Charles Davenant</a:t>
            </a:r>
            <a:br>
              <a:rPr lang="en-GB" dirty="0"/>
            </a:br>
            <a:r>
              <a:rPr lang="en-GB" dirty="0"/>
              <a:t> (1656–1714)</a:t>
            </a:r>
          </a:p>
        </p:txBody>
      </p:sp>
      <p:pic>
        <p:nvPicPr>
          <p:cNvPr id="5" name="Picture 4" descr="A portrait of a person&#10;&#10;AI-generated content may be incorrect.">
            <a:extLst>
              <a:ext uri="{FF2B5EF4-FFF2-40B4-BE49-F238E27FC236}">
                <a16:creationId xmlns:a16="http://schemas.microsoft.com/office/drawing/2014/main" id="{2FFD9D53-F147-B0B4-3BC8-2B42F76E1D0C}"/>
              </a:ext>
            </a:extLst>
          </p:cNvPr>
          <p:cNvPicPr>
            <a:picLocks noChangeAspect="1"/>
          </p:cNvPicPr>
          <p:nvPr/>
        </p:nvPicPr>
        <p:blipFill>
          <a:blip r:embed="rId2"/>
          <a:srcRect r="-2" b="7524"/>
          <a:stretch>
            <a:fillRect/>
          </a:stretch>
        </p:blipFill>
        <p:spPr>
          <a:xfrm>
            <a:off x="20" y="-8457"/>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p:cNvSpPr>
            <a:spLocks noGrp="1"/>
          </p:cNvSpPr>
          <p:nvPr>
            <p:ph idx="1"/>
          </p:nvPr>
        </p:nvSpPr>
        <p:spPr>
          <a:xfrm>
            <a:off x="6513788" y="2333297"/>
            <a:ext cx="4840010" cy="3843666"/>
          </a:xfrm>
        </p:spPr>
        <p:txBody>
          <a:bodyPr>
            <a:normAutofit/>
          </a:bodyPr>
          <a:lstStyle/>
          <a:p>
            <a:pPr marL="0" indent="0">
              <a:buNone/>
            </a:pPr>
            <a:r>
              <a:rPr lang="en-GB" sz="2000"/>
              <a:t>“</a:t>
            </a:r>
            <a:r>
              <a:rPr lang="en-GB" sz="2000" b="1" i="1"/>
              <a:t>Numbers of men, Industry, Advantagious situation, Good ports, skill in Maritime affaires, with a good Annuall Income from the Earth</a:t>
            </a:r>
            <a:r>
              <a:rPr lang="en-GB" sz="2000"/>
              <a:t>, are true and lasting Riches to a Country; But to put a Value upon all this, and to give life and motion to the whole, there </a:t>
            </a:r>
            <a:r>
              <a:rPr lang="en-GB" sz="2000" b="1" i="1"/>
              <a:t>must be a quick stock running among the people</a:t>
            </a:r>
            <a:r>
              <a:rPr lang="en-GB" sz="2000"/>
              <a:t>, and always where that stock increases, the Nation growes strong and powerfull; and where it visibly decayes, that decay is generally attended w/i/th publick Ruin”</a:t>
            </a:r>
          </a:p>
        </p:txBody>
      </p:sp>
      <p:sp>
        <p:nvSpPr>
          <p:cNvPr id="4" name="Slide Number Placeholder 3"/>
          <p:cNvSpPr>
            <a:spLocks noGrp="1"/>
          </p:cNvSpPr>
          <p:nvPr>
            <p:ph type="sldNum" sz="quarter" idx="12"/>
          </p:nvPr>
        </p:nvSpPr>
        <p:spPr>
          <a:xfrm>
            <a:off x="8610600" y="6356350"/>
            <a:ext cx="2743200" cy="365125"/>
          </a:xfrm>
        </p:spPr>
        <p:txBody>
          <a:bodyPr>
            <a:normAutofit/>
          </a:bodyPr>
          <a:lstStyle/>
          <a:p>
            <a:pPr>
              <a:spcAft>
                <a:spcPts val="600"/>
              </a:spcAft>
            </a:pPr>
            <a:fld id="{C73E29F0-28DB-4B86-881E-EE55CB4817FC}" type="slidenum">
              <a:rPr lang="en-GB">
                <a:latin typeface="Calibri"/>
              </a:rPr>
              <a:pPr>
                <a:spcAft>
                  <a:spcPts val="600"/>
                </a:spcAft>
              </a:pPr>
              <a:t>34</a:t>
            </a:fld>
            <a:endParaRPr lang="en-GB">
              <a:latin typeface="Calibri"/>
            </a:endParaRPr>
          </a:p>
        </p:txBody>
      </p:sp>
    </p:spTree>
    <p:extLst>
      <p:ext uri="{BB962C8B-B14F-4D97-AF65-F5344CB8AC3E}">
        <p14:creationId xmlns:p14="http://schemas.microsoft.com/office/powerpoint/2010/main" val="14950819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50106"/>
          </a:xfrm>
        </p:spPr>
        <p:txBody>
          <a:bodyPr/>
          <a:lstStyle/>
          <a:p>
            <a:r>
              <a:rPr lang="en-GB" dirty="0"/>
              <a:t>Enter Keynes</a:t>
            </a:r>
          </a:p>
        </p:txBody>
      </p:sp>
      <p:sp>
        <p:nvSpPr>
          <p:cNvPr id="3" name="Content Placeholder 2"/>
          <p:cNvSpPr>
            <a:spLocks noGrp="1"/>
          </p:cNvSpPr>
          <p:nvPr>
            <p:ph idx="1"/>
          </p:nvPr>
        </p:nvSpPr>
        <p:spPr>
          <a:xfrm>
            <a:off x="904973" y="1600202"/>
            <a:ext cx="10755984" cy="3773015"/>
          </a:xfrm>
        </p:spPr>
        <p:txBody>
          <a:bodyPr>
            <a:normAutofit fontScale="85000" lnSpcReduction="10000"/>
          </a:bodyPr>
          <a:lstStyle/>
          <a:p>
            <a:r>
              <a:rPr lang="en-GB" dirty="0"/>
              <a:t>Keynes writes to Stark: (6/1/1945)</a:t>
            </a:r>
          </a:p>
          <a:p>
            <a:pPr marL="0" indent="0">
              <a:buNone/>
            </a:pPr>
            <a:endParaRPr lang="en-GB" dirty="0"/>
          </a:p>
          <a:p>
            <a:pPr marL="0" indent="0">
              <a:buNone/>
            </a:pPr>
            <a:r>
              <a:rPr lang="en-GB" dirty="0"/>
              <a:t>“My criticism would be, perhaps, that </a:t>
            </a:r>
            <a:r>
              <a:rPr lang="en-GB" b="1" i="1" dirty="0"/>
              <a:t>you push rather too far the idea that each age is right and that we are tackling new situations rather than providing a better analysis</a:t>
            </a:r>
            <a:r>
              <a:rPr lang="en-GB" dirty="0"/>
              <a:t>. It may be that the form which </a:t>
            </a:r>
            <a:r>
              <a:rPr lang="en-GB" b="1" i="1" dirty="0"/>
              <a:t>error takes is often pragmatically true</a:t>
            </a:r>
            <a:r>
              <a:rPr lang="en-GB" dirty="0"/>
              <a:t>. But the very fact that we can look back, as your book does, itself shows the progress of our science, - that our analysis has become more universal, so that </a:t>
            </a:r>
            <a:r>
              <a:rPr lang="en-GB" b="1" i="1" dirty="0"/>
              <a:t>we can intelligibly comprehend in is past as well as present situations</a:t>
            </a:r>
            <a:r>
              <a:rPr lang="en-GB" dirty="0"/>
              <a:t>.”</a:t>
            </a:r>
          </a:p>
          <a:p>
            <a:pPr marL="0" indent="0">
              <a:buNone/>
            </a:pPr>
            <a:endParaRPr lang="en-GB" dirty="0"/>
          </a:p>
          <a:p>
            <a:pPr marL="0" indent="0">
              <a:buNone/>
            </a:pPr>
            <a:endParaRPr lang="en-GB" dirty="0"/>
          </a:p>
          <a:p>
            <a:endParaRPr lang="en-GB" dirty="0"/>
          </a:p>
        </p:txBody>
      </p:sp>
      <p:sp>
        <p:nvSpPr>
          <p:cNvPr id="4" name="Line 4"/>
          <p:cNvSpPr>
            <a:spLocks noChangeShapeType="1"/>
          </p:cNvSpPr>
          <p:nvPr/>
        </p:nvSpPr>
        <p:spPr bwMode="auto">
          <a:xfrm>
            <a:off x="2063552" y="1124744"/>
            <a:ext cx="8136904"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Slide Number Placeholder 4"/>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35</a:t>
            </a:fld>
            <a:endParaRPr lang="en-GB">
              <a:solidFill>
                <a:prstClr val="black">
                  <a:tint val="75000"/>
                </a:prstClr>
              </a:solidFill>
              <a:latin typeface="Calibri"/>
            </a:endParaRPr>
          </a:p>
        </p:txBody>
      </p:sp>
    </p:spTree>
    <p:extLst>
      <p:ext uri="{BB962C8B-B14F-4D97-AF65-F5344CB8AC3E}">
        <p14:creationId xmlns:p14="http://schemas.microsoft.com/office/powerpoint/2010/main" val="2719436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2074"/>
          </a:xfrm>
        </p:spPr>
        <p:txBody>
          <a:bodyPr>
            <a:normAutofit fontScale="90000"/>
          </a:bodyPr>
          <a:lstStyle/>
          <a:p>
            <a:r>
              <a:rPr lang="en-GB" dirty="0"/>
              <a:t>Mercantilists vs. The Classics</a:t>
            </a:r>
          </a:p>
        </p:txBody>
      </p:sp>
      <p:sp>
        <p:nvSpPr>
          <p:cNvPr id="3" name="Content Placeholder 2"/>
          <p:cNvSpPr>
            <a:spLocks noGrp="1"/>
          </p:cNvSpPr>
          <p:nvPr>
            <p:ph idx="1"/>
          </p:nvPr>
        </p:nvSpPr>
        <p:spPr>
          <a:xfrm>
            <a:off x="989814" y="1124744"/>
            <a:ext cx="10661716" cy="5400600"/>
          </a:xfrm>
        </p:spPr>
        <p:txBody>
          <a:bodyPr>
            <a:normAutofit fontScale="77500" lnSpcReduction="20000"/>
          </a:bodyPr>
          <a:lstStyle/>
          <a:p>
            <a:r>
              <a:rPr lang="en-GB" dirty="0"/>
              <a:t>“Mercantilists’ thought </a:t>
            </a:r>
            <a:r>
              <a:rPr lang="en-GB" b="1" i="1" dirty="0"/>
              <a:t>never supposed that there was a self-adjusting tendency by which the rate of interest would be established at the appropriate level</a:t>
            </a:r>
            <a:r>
              <a:rPr lang="en-GB" dirty="0"/>
              <a:t>” (Keynes, 1936, 341). </a:t>
            </a:r>
          </a:p>
          <a:p>
            <a:pPr lvl="1"/>
            <a:r>
              <a:rPr lang="en-GB" dirty="0"/>
              <a:t>No natural tendency of the economic system to balance itself.</a:t>
            </a:r>
          </a:p>
          <a:p>
            <a:pPr marL="457200" lvl="1" indent="0">
              <a:buNone/>
            </a:pPr>
            <a:endParaRPr lang="en-GB" dirty="0"/>
          </a:p>
          <a:p>
            <a:pPr marL="0" indent="0">
              <a:buNone/>
            </a:pPr>
            <a:r>
              <a:rPr lang="en-GB" dirty="0"/>
              <a:t>“The </a:t>
            </a:r>
            <a:r>
              <a:rPr lang="en-GB" b="1" i="1" dirty="0"/>
              <a:t>mercantilists perceived the existence of the problem without being able to push their analysis to the point of solving it</a:t>
            </a:r>
            <a:r>
              <a:rPr lang="en-GB" dirty="0"/>
              <a:t>. But the classical school ignored the problem, as a consequence of introducing into their premises conditions which involved its non-existence; with the result of creating a cleavage between the conclusions of economic theory and those of common sense.”</a:t>
            </a:r>
          </a:p>
          <a:p>
            <a:pPr marL="0" indent="0">
              <a:buNone/>
            </a:pPr>
            <a:endParaRPr lang="en-GB" dirty="0"/>
          </a:p>
          <a:p>
            <a:r>
              <a:rPr lang="en-GB" dirty="0"/>
              <a:t>Keynes found </a:t>
            </a:r>
            <a:r>
              <a:rPr lang="en-GB" b="1" i="1" dirty="0"/>
              <a:t>in the mercantilists a social vision that was akin to his own</a:t>
            </a:r>
            <a:r>
              <a:rPr lang="en-GB" dirty="0"/>
              <a:t>. Then from this base he intended to extend their framework by adding theoretical clarity and updating it in a variety of ways that would suit his modern needs.</a:t>
            </a:r>
          </a:p>
        </p:txBody>
      </p:sp>
      <p:sp>
        <p:nvSpPr>
          <p:cNvPr id="4" name="Line 4"/>
          <p:cNvSpPr>
            <a:spLocks noChangeShapeType="1"/>
          </p:cNvSpPr>
          <p:nvPr/>
        </p:nvSpPr>
        <p:spPr bwMode="auto">
          <a:xfrm>
            <a:off x="2063552" y="908720"/>
            <a:ext cx="8136904"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Slide Number Placeholder 4"/>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36</a:t>
            </a:fld>
            <a:endParaRPr lang="en-GB">
              <a:solidFill>
                <a:prstClr val="black">
                  <a:tint val="75000"/>
                </a:prstClr>
              </a:solidFill>
              <a:latin typeface="Calibri"/>
            </a:endParaRPr>
          </a:p>
        </p:txBody>
      </p:sp>
    </p:spTree>
    <p:extLst>
      <p:ext uri="{BB962C8B-B14F-4D97-AF65-F5344CB8AC3E}">
        <p14:creationId xmlns:p14="http://schemas.microsoft.com/office/powerpoint/2010/main" val="2884746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7B549-CF69-A156-E305-EF484759183D}"/>
              </a:ext>
            </a:extLst>
          </p:cNvPr>
          <p:cNvSpPr>
            <a:spLocks noGrp="1"/>
          </p:cNvSpPr>
          <p:nvPr>
            <p:ph type="title"/>
          </p:nvPr>
        </p:nvSpPr>
        <p:spPr/>
        <p:txBody>
          <a:bodyPr/>
          <a:lstStyle/>
          <a:p>
            <a:r>
              <a:rPr lang="en-US" dirty="0"/>
              <a:t>Schumpeter on the mercantilists</a:t>
            </a:r>
            <a:endParaRPr lang="en-GB" dirty="0"/>
          </a:p>
        </p:txBody>
      </p:sp>
      <p:sp>
        <p:nvSpPr>
          <p:cNvPr id="3" name="Content Placeholder 2">
            <a:extLst>
              <a:ext uri="{FF2B5EF4-FFF2-40B4-BE49-F238E27FC236}">
                <a16:creationId xmlns:a16="http://schemas.microsoft.com/office/drawing/2014/main" id="{2FEE9CB1-C704-3AC7-B78C-C1651F6376E0}"/>
              </a:ext>
            </a:extLst>
          </p:cNvPr>
          <p:cNvSpPr>
            <a:spLocks noGrp="1"/>
          </p:cNvSpPr>
          <p:nvPr>
            <p:ph idx="1"/>
          </p:nvPr>
        </p:nvSpPr>
        <p:spPr>
          <a:xfrm>
            <a:off x="118533" y="1600201"/>
            <a:ext cx="11929534" cy="4983161"/>
          </a:xfrm>
        </p:spPr>
        <p:txBody>
          <a:bodyPr>
            <a:normAutofit fontScale="62500" lnSpcReduction="20000"/>
          </a:bodyPr>
          <a:lstStyle/>
          <a:p>
            <a:r>
              <a:rPr lang="en-US" dirty="0"/>
              <a:t>Comparative study of these men and their measures also brings out interesting differences and, above all, </a:t>
            </a:r>
            <a:r>
              <a:rPr lang="en-US" b="1" dirty="0"/>
              <a:t>the fact that precisely the greatest of them cannot be said to have followed any consistent system of principles at all. </a:t>
            </a:r>
          </a:p>
          <a:p>
            <a:pPr lvl="1"/>
            <a:r>
              <a:rPr lang="en-US" dirty="0"/>
              <a:t>One aspect of this will be mentioned presently in our text. We must confine ourselves to a brief comment upon Colbert, </a:t>
            </a:r>
            <a:r>
              <a:rPr lang="en-US" b="1" dirty="0"/>
              <a:t>who has been and still is considered by many historians as the typical representative of that imaginary entity, the ‘mercantilist system’—</a:t>
            </a:r>
            <a:r>
              <a:rPr lang="en-US" dirty="0"/>
              <a:t>so much so that </a:t>
            </a:r>
            <a:r>
              <a:rPr lang="en-US" dirty="0" err="1"/>
              <a:t>Colbertism</a:t>
            </a:r>
            <a:r>
              <a:rPr lang="en-US" dirty="0"/>
              <a:t> is often used, especially in Italian, as a synonym of mercantilism. </a:t>
            </a:r>
          </a:p>
          <a:p>
            <a:pPr lvl="1"/>
            <a:r>
              <a:rPr lang="en-US" dirty="0"/>
              <a:t>Jean Baptiste Colbert (1619–83), of bourgeois origin, was a civil servant who rose to be minister of finance (this, although various other offices were added from time to time, is the best way in which to describe his main function, which must, however, be understood to cover the affairs of industry, commerce, and agriculture as well) in the first period of Louis XIV’s reign. He was an honest, able, and energetic administrator who knew how to raise money, intimidate creditors, improve administrative and accounting methods, stimulate industry, build palaces and harbors, develop the navy, and so on, though he was distinctly unlucky in the execution of his larger plans, e.g. colonial enterprise, the history of which shows that the wastes of public planning may easily surpass anything that, on the score of wastefulness, can be charged to private enterprise. There is no reason to extol his achievement, especially to see in him the oversized champion of some great principle, as did some of his admirers.</a:t>
            </a:r>
          </a:p>
          <a:p>
            <a:pPr lvl="1"/>
            <a:endParaRPr lang="en-US" dirty="0"/>
          </a:p>
          <a:p>
            <a:r>
              <a:rPr lang="en-US" dirty="0"/>
              <a:t>This indicates that the administrators had no understanding of the political economy they where in at all. They did things without any plan whatsoever. </a:t>
            </a:r>
          </a:p>
          <a:p>
            <a:pPr marL="0" indent="0">
              <a:buNone/>
            </a:pPr>
            <a:endParaRPr lang="en-US" dirty="0"/>
          </a:p>
        </p:txBody>
      </p:sp>
      <p:sp>
        <p:nvSpPr>
          <p:cNvPr id="4" name="Slide Number Placeholder 3">
            <a:extLst>
              <a:ext uri="{FF2B5EF4-FFF2-40B4-BE49-F238E27FC236}">
                <a16:creationId xmlns:a16="http://schemas.microsoft.com/office/drawing/2014/main" id="{EFB73FC2-A8CC-A449-D7A2-4ED7EFF3C594}"/>
              </a:ext>
            </a:extLst>
          </p:cNvPr>
          <p:cNvSpPr>
            <a:spLocks noGrp="1"/>
          </p:cNvSpPr>
          <p:nvPr>
            <p:ph type="sldNum" sz="quarter" idx="12"/>
          </p:nvPr>
        </p:nvSpPr>
        <p:spPr/>
        <p:txBody>
          <a:bodyPr/>
          <a:lstStyle/>
          <a:p>
            <a:fld id="{C73E29F0-28DB-4B86-881E-EE55CB4817FC}" type="slidenum">
              <a:rPr lang="en-GB" smtClean="0"/>
              <a:t>37</a:t>
            </a:fld>
            <a:endParaRPr lang="en-GB"/>
          </a:p>
        </p:txBody>
      </p:sp>
    </p:spTree>
    <p:extLst>
      <p:ext uri="{BB962C8B-B14F-4D97-AF65-F5344CB8AC3E}">
        <p14:creationId xmlns:p14="http://schemas.microsoft.com/office/powerpoint/2010/main" val="1182920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F3C6C1-5B8C-0BA0-EA33-D23F8824A61E}"/>
              </a:ext>
            </a:extLst>
          </p:cNvPr>
          <p:cNvSpPr>
            <a:spLocks noGrp="1"/>
          </p:cNvSpPr>
          <p:nvPr>
            <p:ph type="title"/>
          </p:nvPr>
        </p:nvSpPr>
        <p:spPr>
          <a:xfrm>
            <a:off x="640080" y="325369"/>
            <a:ext cx="4368602" cy="1956841"/>
          </a:xfrm>
        </p:spPr>
        <p:txBody>
          <a:bodyPr anchor="b">
            <a:normAutofit/>
          </a:bodyPr>
          <a:lstStyle/>
          <a:p>
            <a:pPr>
              <a:lnSpc>
                <a:spcPct val="90000"/>
              </a:lnSpc>
            </a:pPr>
            <a:r>
              <a:rPr lang="el-GR" sz="4600"/>
              <a:t>Μερκαντιλισμός –Στις μέρες μας</a:t>
            </a:r>
            <a:endParaRPr lang="en-GB" sz="4600"/>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F22D15-FF9E-5B03-70DC-4776FD7C3A8F}"/>
              </a:ext>
            </a:extLst>
          </p:cNvPr>
          <p:cNvSpPr>
            <a:spLocks noGrp="1"/>
          </p:cNvSpPr>
          <p:nvPr>
            <p:ph idx="1"/>
          </p:nvPr>
        </p:nvSpPr>
        <p:spPr>
          <a:xfrm>
            <a:off x="640080" y="2872899"/>
            <a:ext cx="4243589" cy="3320668"/>
          </a:xfrm>
        </p:spPr>
        <p:txBody>
          <a:bodyPr>
            <a:normAutofit/>
          </a:bodyPr>
          <a:lstStyle/>
          <a:p>
            <a:r>
              <a:rPr lang="en-US" sz="2200" dirty="0"/>
              <a:t>Donald Trump &amp; Tariffs and </a:t>
            </a:r>
            <a:r>
              <a:rPr lang="en-US" sz="2200"/>
              <a:t>neomercantilist</a:t>
            </a:r>
            <a:r>
              <a:rPr lang="en-US" sz="2200" dirty="0"/>
              <a:t> policies</a:t>
            </a:r>
          </a:p>
          <a:p>
            <a:r>
              <a:rPr lang="en-US" sz="2200" dirty="0"/>
              <a:t>US trade position has changed since the 1960s</a:t>
            </a:r>
          </a:p>
          <a:p>
            <a:r>
              <a:rPr lang="en-US" sz="2200" dirty="0"/>
              <a:t>So has </a:t>
            </a:r>
            <a:r>
              <a:rPr lang="en-US" sz="2200"/>
              <a:t>china’s</a:t>
            </a:r>
            <a:r>
              <a:rPr lang="en-US" sz="2200" dirty="0"/>
              <a:t>. Trade surplus at historic highs</a:t>
            </a:r>
          </a:p>
          <a:p>
            <a:endParaRPr lang="en-US" sz="2200" dirty="0"/>
          </a:p>
          <a:p>
            <a:pPr lvl="1"/>
            <a:endParaRPr lang="en-GB" sz="2200" dirty="0"/>
          </a:p>
        </p:txBody>
      </p:sp>
      <p:pic>
        <p:nvPicPr>
          <p:cNvPr id="5" name="Picture 4">
            <a:extLst>
              <a:ext uri="{FF2B5EF4-FFF2-40B4-BE49-F238E27FC236}">
                <a16:creationId xmlns:a16="http://schemas.microsoft.com/office/drawing/2014/main" id="{6C5970B4-DA96-4B91-BC2B-1FB3697E8FFD}"/>
              </a:ext>
            </a:extLst>
          </p:cNvPr>
          <p:cNvPicPr>
            <a:picLocks noChangeAspect="1"/>
          </p:cNvPicPr>
          <p:nvPr/>
        </p:nvPicPr>
        <p:blipFill>
          <a:blip r:embed="rId2"/>
          <a:srcRect b="303"/>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lide Number Placeholder 3">
            <a:extLst>
              <a:ext uri="{FF2B5EF4-FFF2-40B4-BE49-F238E27FC236}">
                <a16:creationId xmlns:a16="http://schemas.microsoft.com/office/drawing/2014/main" id="{DF62C6B9-E3CC-5421-3A9A-96E1D3094550}"/>
              </a:ext>
            </a:extLst>
          </p:cNvPr>
          <p:cNvSpPr>
            <a:spLocks noGrp="1"/>
          </p:cNvSpPr>
          <p:nvPr>
            <p:ph type="sldNum" sz="quarter" idx="12"/>
          </p:nvPr>
        </p:nvSpPr>
        <p:spPr>
          <a:xfrm>
            <a:off x="10439400" y="6356350"/>
            <a:ext cx="914400" cy="365125"/>
          </a:xfrm>
        </p:spPr>
        <p:txBody>
          <a:bodyPr>
            <a:normAutofit/>
          </a:bodyPr>
          <a:lstStyle/>
          <a:p>
            <a:pPr>
              <a:spcAft>
                <a:spcPts val="600"/>
              </a:spcAft>
            </a:pPr>
            <a:fld id="{C73E29F0-28DB-4B86-881E-EE55CB4817FC}" type="slidenum">
              <a:rPr lang="en-GB">
                <a:solidFill>
                  <a:srgbClr val="FFFFFF"/>
                </a:solidFill>
              </a:rPr>
              <a:pPr>
                <a:spcAft>
                  <a:spcPts val="600"/>
                </a:spcAft>
              </a:pPr>
              <a:t>38</a:t>
            </a:fld>
            <a:endParaRPr lang="en-GB">
              <a:solidFill>
                <a:srgbClr val="FFFFFF"/>
              </a:solidFill>
            </a:endParaRPr>
          </a:p>
        </p:txBody>
      </p:sp>
    </p:spTree>
    <p:extLst>
      <p:ext uri="{BB962C8B-B14F-4D97-AF65-F5344CB8AC3E}">
        <p14:creationId xmlns:p14="http://schemas.microsoft.com/office/powerpoint/2010/main" val="150834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Rectangle 1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0012DD-DCBD-8FD8-1883-28E76B839CE6}"/>
              </a:ext>
            </a:extLst>
          </p:cNvPr>
          <p:cNvSpPr>
            <a:spLocks noGrp="1"/>
          </p:cNvSpPr>
          <p:nvPr>
            <p:ph type="title"/>
          </p:nvPr>
        </p:nvSpPr>
        <p:spPr>
          <a:xfrm>
            <a:off x="699714" y="353160"/>
            <a:ext cx="7091300" cy="898581"/>
          </a:xfrm>
        </p:spPr>
        <p:txBody>
          <a:bodyPr vert="horz" lIns="91440" tIns="45720" rIns="91440" bIns="45720" rtlCol="0" anchor="ctr">
            <a:normAutofit/>
          </a:bodyPr>
          <a:lstStyle/>
          <a:p>
            <a:pPr algn="l">
              <a:lnSpc>
                <a:spcPct val="90000"/>
              </a:lnSpc>
            </a:pPr>
            <a:r>
              <a:rPr lang="en-US" sz="4000">
                <a:solidFill>
                  <a:srgbClr val="FFFFFF"/>
                </a:solidFill>
              </a:rPr>
              <a:t>EU and US vs China</a:t>
            </a:r>
          </a:p>
        </p:txBody>
      </p:sp>
      <p:pic>
        <p:nvPicPr>
          <p:cNvPr id="5" name="Picture 4">
            <a:extLst>
              <a:ext uri="{FF2B5EF4-FFF2-40B4-BE49-F238E27FC236}">
                <a16:creationId xmlns:a16="http://schemas.microsoft.com/office/drawing/2014/main" id="{CD44F43D-E17A-41BC-475D-87AE4F0A6226}"/>
              </a:ext>
            </a:extLst>
          </p:cNvPr>
          <p:cNvPicPr>
            <a:picLocks noChangeAspect="1"/>
          </p:cNvPicPr>
          <p:nvPr/>
        </p:nvPicPr>
        <p:blipFill>
          <a:blip r:embed="rId2"/>
          <a:stretch>
            <a:fillRect/>
          </a:stretch>
        </p:blipFill>
        <p:spPr>
          <a:xfrm>
            <a:off x="287906" y="2496620"/>
            <a:ext cx="6362323" cy="3578805"/>
          </a:xfrm>
          <a:prstGeom prst="rect">
            <a:avLst/>
          </a:prstGeom>
        </p:spPr>
      </p:pic>
      <p:pic>
        <p:nvPicPr>
          <p:cNvPr id="6" name="Picture 5">
            <a:extLst>
              <a:ext uri="{FF2B5EF4-FFF2-40B4-BE49-F238E27FC236}">
                <a16:creationId xmlns:a16="http://schemas.microsoft.com/office/drawing/2014/main" id="{9C7C1606-377F-BB1F-BEA7-BE9C44D23D8B}"/>
              </a:ext>
            </a:extLst>
          </p:cNvPr>
          <p:cNvPicPr>
            <a:picLocks noChangeAspect="1"/>
          </p:cNvPicPr>
          <p:nvPr/>
        </p:nvPicPr>
        <p:blipFill>
          <a:blip r:embed="rId3"/>
          <a:stretch>
            <a:fillRect/>
          </a:stretch>
        </p:blipFill>
        <p:spPr>
          <a:xfrm>
            <a:off x="7108979" y="1818526"/>
            <a:ext cx="4795115" cy="4795115"/>
          </a:xfrm>
          <a:prstGeom prst="rect">
            <a:avLst/>
          </a:prstGeom>
        </p:spPr>
      </p:pic>
      <p:sp>
        <p:nvSpPr>
          <p:cNvPr id="4" name="Slide Number Placeholder 3">
            <a:extLst>
              <a:ext uri="{FF2B5EF4-FFF2-40B4-BE49-F238E27FC236}">
                <a16:creationId xmlns:a16="http://schemas.microsoft.com/office/drawing/2014/main" id="{BE4C8D51-2E9C-FD7B-E101-4BB100144ADD}"/>
              </a:ext>
            </a:extLst>
          </p:cNvPr>
          <p:cNvSpPr>
            <a:spLocks noGrp="1"/>
          </p:cNvSpPr>
          <p:nvPr>
            <p:ph type="sldNum" sz="quarter" idx="12"/>
          </p:nvPr>
        </p:nvSpPr>
        <p:spPr>
          <a:xfrm>
            <a:off x="11704320" y="6431079"/>
            <a:ext cx="448056" cy="365125"/>
          </a:xfrm>
        </p:spPr>
        <p:txBody>
          <a:bodyPr vert="horz" lIns="91440" tIns="45720" rIns="91440" bIns="45720" rtlCol="0" anchor="ctr">
            <a:normAutofit/>
          </a:bodyPr>
          <a:lstStyle/>
          <a:p>
            <a:pPr>
              <a:spcAft>
                <a:spcPts val="600"/>
              </a:spcAft>
            </a:pPr>
            <a:fld id="{C73E29F0-28DB-4B86-881E-EE55CB4817FC}" type="slidenum">
              <a:rPr lang="en-US" sz="1100">
                <a:solidFill>
                  <a:schemeClr val="tx1">
                    <a:lumMod val="50000"/>
                    <a:lumOff val="50000"/>
                  </a:schemeClr>
                </a:solidFill>
              </a:rPr>
              <a:pPr>
                <a:spcAft>
                  <a:spcPts val="600"/>
                </a:spcAft>
              </a:pPr>
              <a:t>39</a:t>
            </a:fld>
            <a:endParaRPr lang="en-US" sz="1100">
              <a:solidFill>
                <a:schemeClr val="tx1">
                  <a:lumMod val="50000"/>
                  <a:lumOff val="50000"/>
                </a:schemeClr>
              </a:solidFill>
            </a:endParaRPr>
          </a:p>
        </p:txBody>
      </p:sp>
    </p:spTree>
    <p:extLst>
      <p:ext uri="{BB962C8B-B14F-4D97-AF65-F5344CB8AC3E}">
        <p14:creationId xmlns:p14="http://schemas.microsoft.com/office/powerpoint/2010/main" val="13738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E8EF1-589A-E487-2133-0229F3EA3CCE}"/>
              </a:ext>
            </a:extLst>
          </p:cNvPr>
          <p:cNvSpPr>
            <a:spLocks noGrp="1"/>
          </p:cNvSpPr>
          <p:nvPr>
            <p:ph type="title"/>
          </p:nvPr>
        </p:nvSpPr>
        <p:spPr>
          <a:xfrm>
            <a:off x="609600" y="274638"/>
            <a:ext cx="10972800" cy="847152"/>
          </a:xfrm>
        </p:spPr>
        <p:txBody>
          <a:bodyPr/>
          <a:lstStyle/>
          <a:p>
            <a:r>
              <a:rPr lang="en-US" dirty="0"/>
              <a:t>Free trade and modern realities</a:t>
            </a:r>
            <a:endParaRPr lang="en-GB" dirty="0"/>
          </a:p>
        </p:txBody>
      </p:sp>
      <p:sp>
        <p:nvSpPr>
          <p:cNvPr id="3" name="Content Placeholder 2">
            <a:extLst>
              <a:ext uri="{FF2B5EF4-FFF2-40B4-BE49-F238E27FC236}">
                <a16:creationId xmlns:a16="http://schemas.microsoft.com/office/drawing/2014/main" id="{88D2B833-D9E5-E87D-53E0-0E34CB72CFEF}"/>
              </a:ext>
            </a:extLst>
          </p:cNvPr>
          <p:cNvSpPr>
            <a:spLocks noGrp="1"/>
          </p:cNvSpPr>
          <p:nvPr>
            <p:ph idx="1"/>
          </p:nvPr>
        </p:nvSpPr>
        <p:spPr>
          <a:xfrm>
            <a:off x="103695" y="1244338"/>
            <a:ext cx="11849493" cy="5477138"/>
          </a:xfrm>
        </p:spPr>
        <p:txBody>
          <a:bodyPr>
            <a:normAutofit fontScale="77500" lnSpcReduction="20000"/>
          </a:bodyPr>
          <a:lstStyle/>
          <a:p>
            <a:r>
              <a:rPr lang="en-US" dirty="0"/>
              <a:t>‘Developed’ world opinion on free trade is shifting. </a:t>
            </a:r>
          </a:p>
          <a:p>
            <a:pPr lvl="1"/>
            <a:endParaRPr lang="en-US" dirty="0"/>
          </a:p>
          <a:p>
            <a:pPr lvl="1"/>
            <a:r>
              <a:rPr lang="en-US" dirty="0"/>
              <a:t>US has imposed global tariffs. President Macron and other European leaders are considering tariffs on Chinese goods. </a:t>
            </a:r>
          </a:p>
          <a:p>
            <a:pPr lvl="2"/>
            <a:r>
              <a:rPr lang="en-US" dirty="0"/>
              <a:t>The era of free trade advocacy from the developed west may be coming to an end.</a:t>
            </a:r>
          </a:p>
          <a:p>
            <a:pPr lvl="1"/>
            <a:endParaRPr lang="en-US" dirty="0"/>
          </a:p>
          <a:p>
            <a:pPr lvl="1"/>
            <a:r>
              <a:rPr lang="en-US" dirty="0"/>
              <a:t>Many modern economists are still dogmatically against tariffs because they are detrimental to global trade and decrease overall welfare</a:t>
            </a:r>
            <a:r>
              <a:rPr lang="en-GB" dirty="0"/>
              <a:t>.</a:t>
            </a:r>
          </a:p>
          <a:p>
            <a:pPr lvl="2"/>
            <a:r>
              <a:rPr lang="en-GB" dirty="0"/>
              <a:t>But they do not acknowledge that free trade is also not distributing gains from trade equally globally necessarily.</a:t>
            </a:r>
          </a:p>
          <a:p>
            <a:pPr lvl="2"/>
            <a:r>
              <a:rPr lang="en-US" dirty="0"/>
              <a:t>When the balance was favoring the western countries these distributional concerns where minor compared to what was seen as benefits for free trade to all.</a:t>
            </a:r>
          </a:p>
          <a:p>
            <a:pPr marL="914400" lvl="2" indent="0">
              <a:buNone/>
            </a:pPr>
            <a:endParaRPr lang="en-US" dirty="0"/>
          </a:p>
          <a:p>
            <a:pPr lvl="1"/>
            <a:r>
              <a:rPr lang="en-US" dirty="0"/>
              <a:t>A return to other historical periods shows us that </a:t>
            </a:r>
            <a:r>
              <a:rPr lang="en-US" b="1" dirty="0"/>
              <a:t>the belief in free trade did not exist when national economies where being formed and global dominance was far from certain</a:t>
            </a:r>
            <a:r>
              <a:rPr lang="en-US" dirty="0"/>
              <a:t>.</a:t>
            </a:r>
          </a:p>
          <a:p>
            <a:pPr lvl="2"/>
            <a:r>
              <a:rPr lang="en-US" dirty="0"/>
              <a:t>It developed analytically during the 19</a:t>
            </a:r>
            <a:r>
              <a:rPr lang="en-US" baseline="30000" dirty="0"/>
              <a:t>th</a:t>
            </a:r>
            <a:r>
              <a:rPr lang="en-US" dirty="0"/>
              <a:t> century, at a period when European global dominance was at its peak.  </a:t>
            </a:r>
          </a:p>
          <a:p>
            <a:pPr lvl="2"/>
            <a:r>
              <a:rPr lang="en-US" dirty="0"/>
              <a:t>And even then, distributional gains where considered explicitly.</a:t>
            </a:r>
          </a:p>
        </p:txBody>
      </p:sp>
      <p:sp>
        <p:nvSpPr>
          <p:cNvPr id="4" name="Slide Number Placeholder 3">
            <a:extLst>
              <a:ext uri="{FF2B5EF4-FFF2-40B4-BE49-F238E27FC236}">
                <a16:creationId xmlns:a16="http://schemas.microsoft.com/office/drawing/2014/main" id="{2057DE9D-8210-4743-A5D4-985902F46732}"/>
              </a:ext>
            </a:extLst>
          </p:cNvPr>
          <p:cNvSpPr>
            <a:spLocks noGrp="1"/>
          </p:cNvSpPr>
          <p:nvPr>
            <p:ph type="sldNum" sz="quarter" idx="12"/>
          </p:nvPr>
        </p:nvSpPr>
        <p:spPr/>
        <p:txBody>
          <a:bodyPr/>
          <a:lstStyle/>
          <a:p>
            <a:fld id="{C73E29F0-28DB-4B86-881E-EE55CB4817FC}" type="slidenum">
              <a:rPr lang="en-GB" smtClean="0"/>
              <a:t>40</a:t>
            </a:fld>
            <a:endParaRPr lang="en-GB"/>
          </a:p>
        </p:txBody>
      </p:sp>
    </p:spTree>
    <p:extLst>
      <p:ext uri="{BB962C8B-B14F-4D97-AF65-F5344CB8AC3E}">
        <p14:creationId xmlns:p14="http://schemas.microsoft.com/office/powerpoint/2010/main" val="1280694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48680"/>
            <a:ext cx="8229600" cy="720080"/>
          </a:xfrm>
        </p:spPr>
        <p:txBody>
          <a:bodyPr>
            <a:normAutofit fontScale="90000"/>
          </a:bodyPr>
          <a:lstStyle/>
          <a:p>
            <a:r>
              <a:rPr lang="en-GB" dirty="0"/>
              <a:t>Conclusions</a:t>
            </a:r>
          </a:p>
        </p:txBody>
      </p:sp>
      <p:sp>
        <p:nvSpPr>
          <p:cNvPr id="3" name="Content Placeholder 2"/>
          <p:cNvSpPr>
            <a:spLocks noGrp="1"/>
          </p:cNvSpPr>
          <p:nvPr>
            <p:ph idx="1"/>
          </p:nvPr>
        </p:nvSpPr>
        <p:spPr>
          <a:xfrm>
            <a:off x="1055801" y="1484785"/>
            <a:ext cx="10426045" cy="4641379"/>
          </a:xfrm>
        </p:spPr>
        <p:txBody>
          <a:bodyPr>
            <a:normAutofit fontScale="85000" lnSpcReduction="20000"/>
          </a:bodyPr>
          <a:lstStyle/>
          <a:p>
            <a:r>
              <a:rPr lang="en-GB" dirty="0"/>
              <a:t>Past theory can be seen as a </a:t>
            </a:r>
            <a:r>
              <a:rPr lang="en-GB" b="1" i="1" dirty="0"/>
              <a:t>deep library of alternative visions of the social order </a:t>
            </a:r>
            <a:r>
              <a:rPr lang="en-GB" dirty="0"/>
              <a:t>that the modern theorist can try to access through </a:t>
            </a:r>
            <a:r>
              <a:rPr lang="en-GB" b="1" i="1" dirty="0"/>
              <a:t>study of their context</a:t>
            </a:r>
            <a:r>
              <a:rPr lang="en-GB" b="1" dirty="0"/>
              <a:t>, </a:t>
            </a:r>
            <a:r>
              <a:rPr lang="en-GB" b="1" i="1" dirty="0"/>
              <a:t>language and discourse</a:t>
            </a:r>
            <a:r>
              <a:rPr lang="en-GB" dirty="0"/>
              <a:t>, and in this way attempt to see if the vision has something of value for today’s social reality. </a:t>
            </a:r>
          </a:p>
          <a:p>
            <a:pPr marL="0" indent="0">
              <a:buNone/>
            </a:pPr>
            <a:endParaRPr lang="en-GB" dirty="0"/>
          </a:p>
          <a:p>
            <a:r>
              <a:rPr lang="en-GB" dirty="0"/>
              <a:t>Its an attempt to access </a:t>
            </a:r>
            <a:r>
              <a:rPr lang="en-GB" b="1" i="1" dirty="0"/>
              <a:t>another universe of perspectives  and it allows a different kind of pluralism </a:t>
            </a:r>
            <a:r>
              <a:rPr lang="en-GB" dirty="0"/>
              <a:t>that is delineated by history, its literature and our ability to conceptually and practically access it.</a:t>
            </a:r>
          </a:p>
          <a:p>
            <a:pPr marL="0" indent="0">
              <a:buNone/>
            </a:pPr>
            <a:endParaRPr lang="en-GB" dirty="0"/>
          </a:p>
          <a:p>
            <a:r>
              <a:rPr lang="en-GB" dirty="0"/>
              <a:t>It also </a:t>
            </a:r>
            <a:r>
              <a:rPr lang="en-GB" b="1" i="1" dirty="0"/>
              <a:t>gives the history of economic thought a place in modern theorising</a:t>
            </a:r>
            <a:r>
              <a:rPr lang="en-GB" dirty="0"/>
              <a:t> that is both unique and vital, as it </a:t>
            </a:r>
            <a:r>
              <a:rPr lang="en-GB" b="1" i="1" dirty="0"/>
              <a:t>keeps the theorist returning</a:t>
            </a:r>
            <a:r>
              <a:rPr lang="en-GB" dirty="0"/>
              <a:t> to the very nature of their deep-seated </a:t>
            </a:r>
            <a:r>
              <a:rPr lang="en-GB" b="1" i="1" dirty="0"/>
              <a:t>viewpoint of society</a:t>
            </a:r>
            <a:r>
              <a:rPr lang="en-GB" dirty="0"/>
              <a:t>. </a:t>
            </a:r>
          </a:p>
        </p:txBody>
      </p:sp>
      <p:sp>
        <p:nvSpPr>
          <p:cNvPr id="4" name="Line 4"/>
          <p:cNvSpPr>
            <a:spLocks noChangeShapeType="1"/>
          </p:cNvSpPr>
          <p:nvPr/>
        </p:nvSpPr>
        <p:spPr bwMode="auto">
          <a:xfrm>
            <a:off x="2063552" y="1268760"/>
            <a:ext cx="8136904" cy="0"/>
          </a:xfrm>
          <a:prstGeom prst="line">
            <a:avLst/>
          </a:prstGeom>
          <a:noFill/>
          <a:ln w="38100">
            <a:solidFill>
              <a:schemeClr val="accent1"/>
            </a:solidFill>
            <a:round/>
            <a:headEnd/>
            <a:tailEnd/>
          </a:ln>
          <a:effectLst/>
        </p:spPr>
        <p:txBody>
          <a:bodyPr/>
          <a:lstStyle/>
          <a:p>
            <a:endParaRPr lang="en-GB">
              <a:solidFill>
                <a:prstClr val="black"/>
              </a:solidFill>
              <a:latin typeface="Calibri"/>
            </a:endParaRPr>
          </a:p>
        </p:txBody>
      </p:sp>
      <p:sp>
        <p:nvSpPr>
          <p:cNvPr id="5" name="Slide Number Placeholder 4"/>
          <p:cNvSpPr>
            <a:spLocks noGrp="1"/>
          </p:cNvSpPr>
          <p:nvPr>
            <p:ph type="sldNum" sz="quarter" idx="12"/>
          </p:nvPr>
        </p:nvSpPr>
        <p:spPr/>
        <p:txBody>
          <a:bodyPr/>
          <a:lstStyle/>
          <a:p>
            <a:fld id="{C73E29F0-28DB-4B86-881E-EE55CB4817FC}" type="slidenum">
              <a:rPr lang="en-GB">
                <a:solidFill>
                  <a:prstClr val="black">
                    <a:tint val="75000"/>
                  </a:prstClr>
                </a:solidFill>
                <a:latin typeface="Calibri"/>
              </a:rPr>
              <a:pPr/>
              <a:t>41</a:t>
            </a:fld>
            <a:endParaRPr lang="en-GB">
              <a:solidFill>
                <a:prstClr val="black">
                  <a:tint val="75000"/>
                </a:prstClr>
              </a:solidFill>
              <a:latin typeface="Calibri"/>
            </a:endParaRPr>
          </a:p>
        </p:txBody>
      </p:sp>
    </p:spTree>
    <p:extLst>
      <p:ext uri="{BB962C8B-B14F-4D97-AF65-F5344CB8AC3E}">
        <p14:creationId xmlns:p14="http://schemas.microsoft.com/office/powerpoint/2010/main" val="24000215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6998</TotalTime>
  <Words>4485</Words>
  <Application>Microsoft Office PowerPoint</Application>
  <PresentationFormat>Widescreen</PresentationFormat>
  <Paragraphs>273</Paragraphs>
  <Slides>41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41</vt:i4>
      </vt:variant>
    </vt:vector>
  </HeadingPairs>
  <TitlesOfParts>
    <vt:vector size="47" baseType="lpstr">
      <vt:lpstr>Aptos</vt:lpstr>
      <vt:lpstr>Aptos Display</vt:lpstr>
      <vt:lpstr>Arial</vt:lpstr>
      <vt:lpstr>Calibri</vt:lpstr>
      <vt:lpstr>Office Theme</vt:lpstr>
      <vt:lpstr>1_Office Theme</vt:lpstr>
      <vt:lpstr>Οικονομική Θεωρία και Πραγματικότητα.   </vt:lpstr>
      <vt:lpstr>Social Sciences</vt:lpstr>
      <vt:lpstr>PowerPoint Presentation</vt:lpstr>
      <vt:lpstr>Task of the Social Sciences</vt:lpstr>
      <vt:lpstr>Scope in the form of questions</vt:lpstr>
      <vt:lpstr>PowerPoint Presentation</vt:lpstr>
      <vt:lpstr>Scientific questions……</vt:lpstr>
      <vt:lpstr>PowerPoint Presentation</vt:lpstr>
      <vt:lpstr>French revolution and Marquis de Condorcet</vt:lpstr>
      <vt:lpstr>Animalcula and other minims of existence!</vt:lpstr>
      <vt:lpstr>Emerging from three revolutions</vt:lpstr>
      <vt:lpstr>How do we reason and know about truth? </vt:lpstr>
      <vt:lpstr>Positivism</vt:lpstr>
      <vt:lpstr>Social Sciences</vt:lpstr>
      <vt:lpstr>Social Facts</vt:lpstr>
      <vt:lpstr>Social Facts</vt:lpstr>
      <vt:lpstr>Durkheim</vt:lpstr>
      <vt:lpstr>PowerPoint Presentation</vt:lpstr>
      <vt:lpstr>Natural vs. Social Sciences</vt:lpstr>
      <vt:lpstr>Ενότητες</vt:lpstr>
      <vt:lpstr>Joseph Schumpeter – Economics an engine of analytical progress </vt:lpstr>
      <vt:lpstr>Schumpeter - continued</vt:lpstr>
      <vt:lpstr>German Historical School Wilhelm Roscher (1817-1894).    </vt:lpstr>
      <vt:lpstr>The Younger School - Gustav Schmoller.  </vt:lpstr>
      <vt:lpstr>Werner Stark (1909-1985) </vt:lpstr>
      <vt:lpstr>Sociology of Knowledge Approach</vt:lpstr>
      <vt:lpstr>Social Knowledge and Ideology</vt:lpstr>
      <vt:lpstr>Sociology of Knowledge and HET</vt:lpstr>
      <vt:lpstr>A third way of doing HEI</vt:lpstr>
      <vt:lpstr>Μερκαντιλισμός – Ιστορία και το σήμερα</vt:lpstr>
      <vt:lpstr>Adam Smith Wealth of Nations</vt:lpstr>
      <vt:lpstr>PowerPoint Presentation</vt:lpstr>
      <vt:lpstr>Mercantilist world view</vt:lpstr>
      <vt:lpstr>Charles Davenant  (1656–1714)</vt:lpstr>
      <vt:lpstr>Enter Keynes</vt:lpstr>
      <vt:lpstr>Mercantilists vs. The Classics</vt:lpstr>
      <vt:lpstr>Schumpeter on the mercantilists</vt:lpstr>
      <vt:lpstr>Μερκαντιλισμός –Στις μέρες μας</vt:lpstr>
      <vt:lpstr>EU and US vs China</vt:lpstr>
      <vt:lpstr>Free trade and modern realities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Constantinos Repapis</dc:creator>
  <cp:lastModifiedBy>Constantinos Repapis</cp:lastModifiedBy>
  <cp:revision>20</cp:revision>
  <dcterms:created xsi:type="dcterms:W3CDTF">2025-12-16T15:28:02Z</dcterms:created>
  <dcterms:modified xsi:type="dcterms:W3CDTF">2026-03-19T23:18:49Z</dcterms:modified>
</cp:coreProperties>
</file>