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108" d="100"/>
          <a:sy n="108" d="100"/>
        </p:scale>
        <p:origin x="7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4785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F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520" y="502920"/>
            <a:ext cx="822960" cy="8229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1520" y="146304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Τα Οικονομικά ως</a:t>
            </a:r>
            <a:endParaRPr lang="en-US" sz="360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Κοινωνική Επιστήμη ΙΙ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1097280" y="2880360"/>
            <a:ext cx="69494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600" dirty="0">
                <a:solidFill>
                  <a:srgbClr val="F4D5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Ακαδημαϊκή Γραφή, Δομή Εργασιών, Συγγραφή Paper</a:t>
            </a:r>
            <a:endParaRPr lang="en-US" sz="16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1600" dirty="0">
                <a:solidFill>
                  <a:srgbClr val="F4D5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Διαχείριση Βιβλιογραφίας</a:t>
            </a:r>
            <a:endParaRPr lang="en-US" sz="16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1600" dirty="0">
                <a:solidFill>
                  <a:srgbClr val="F4D5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Νίκος Πόντης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3657600" y="3794760"/>
            <a:ext cx="1828800" cy="27432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7" name="Text 4"/>
          <p:cNvSpPr/>
          <p:nvPr/>
        </p:nvSpPr>
        <p:spPr>
          <a:xfrm>
            <a:off x="1371600" y="402336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300" dirty="0">
                <a:solidFill>
                  <a:srgbClr val="9E9A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Εθνικό και Καποδιστριακό Πανεπιστήμιο Αθηνών</a:t>
            </a:r>
            <a:endParaRPr lang="en-US" sz="13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1300" dirty="0">
                <a:solidFill>
                  <a:srgbClr val="9E9A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Τμήμα Οικονομικών Επιστημών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A1F36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3" name="Text 1"/>
          <p:cNvSpPr/>
          <p:nvPr/>
        </p:nvSpPr>
        <p:spPr>
          <a:xfrm>
            <a:off x="640080" y="91440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Θεματολογία Σημερινού Μαθήματος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640080" y="1005840"/>
            <a:ext cx="7863840" cy="56692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5" name="Shape 3"/>
          <p:cNvSpPr/>
          <p:nvPr/>
        </p:nvSpPr>
        <p:spPr>
          <a:xfrm>
            <a:off x="640080" y="1005840"/>
            <a:ext cx="64008" cy="566928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78992"/>
            <a:ext cx="384048" cy="38404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63040" y="102412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Δομή &amp; Έκταση Εργασιών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1463040" y="1298448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Βασικά στοιχεία μίας ακαδημαϊκής εργασίας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640080" y="1664208"/>
            <a:ext cx="7863840" cy="56692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0" name="Shape 7"/>
          <p:cNvSpPr/>
          <p:nvPr/>
        </p:nvSpPr>
        <p:spPr>
          <a:xfrm>
            <a:off x="640080" y="1664208"/>
            <a:ext cx="64008" cy="566928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1737360"/>
            <a:ext cx="384048" cy="38404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463040" y="168249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Ακαδημαϊκός Τρόπος Γραφής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1463040" y="195681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Αρχές επιστημονικής γραφής &amp; λογοκλοπή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640080" y="2322576"/>
            <a:ext cx="7863840" cy="56692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5" name="Shape 11"/>
          <p:cNvSpPr/>
          <p:nvPr/>
        </p:nvSpPr>
        <p:spPr>
          <a:xfrm>
            <a:off x="640080" y="2322576"/>
            <a:ext cx="64008" cy="566928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2395728"/>
            <a:ext cx="384048" cy="38404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463040" y="2340864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Συγγραφή Academic Paper</a:t>
            </a:r>
            <a:endParaRPr lang="en-US" sz="1400" dirty="0"/>
          </a:p>
        </p:txBody>
      </p:sp>
      <p:sp>
        <p:nvSpPr>
          <p:cNvPr id="18" name="Text 13"/>
          <p:cNvSpPr/>
          <p:nvPr/>
        </p:nvSpPr>
        <p:spPr>
          <a:xfrm>
            <a:off x="1463040" y="2615184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Abstract, JEL codes, δομή paper, peer review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640080" y="2980944"/>
            <a:ext cx="7863840" cy="56692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20" name="Shape 15"/>
          <p:cNvSpPr/>
          <p:nvPr/>
        </p:nvSpPr>
        <p:spPr>
          <a:xfrm>
            <a:off x="640080" y="2980944"/>
            <a:ext cx="64008" cy="566928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" y="3054096"/>
            <a:ext cx="384048" cy="384048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463040" y="299923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Εύρεση Βιβλιογραφίας</a:t>
            </a:r>
            <a:endParaRPr lang="en-US" sz="1400" dirty="0"/>
          </a:p>
        </p:txBody>
      </p:sp>
      <p:sp>
        <p:nvSpPr>
          <p:cNvPr id="23" name="Text 17"/>
          <p:cNvSpPr/>
          <p:nvPr/>
        </p:nvSpPr>
        <p:spPr>
          <a:xfrm>
            <a:off x="1463040" y="3273552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Βάσεις δεδομένων, AI εργαλεία, VPN ΕΚΠΑ</a:t>
            </a:r>
            <a:endParaRPr lang="en-US" sz="1100" dirty="0"/>
          </a:p>
        </p:txBody>
      </p:sp>
      <p:sp>
        <p:nvSpPr>
          <p:cNvPr id="24" name="Shape 18"/>
          <p:cNvSpPr/>
          <p:nvPr/>
        </p:nvSpPr>
        <p:spPr>
          <a:xfrm>
            <a:off x="640080" y="3639312"/>
            <a:ext cx="7863840" cy="56692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25" name="Shape 19"/>
          <p:cNvSpPr/>
          <p:nvPr/>
        </p:nvSpPr>
        <p:spPr>
          <a:xfrm>
            <a:off x="640080" y="3639312"/>
            <a:ext cx="64008" cy="566928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400" y="3712464"/>
            <a:ext cx="384048" cy="384048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463040" y="3657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Citation Styles</a:t>
            </a:r>
            <a:endParaRPr lang="en-US" sz="1400" dirty="0"/>
          </a:p>
        </p:txBody>
      </p:sp>
      <p:sp>
        <p:nvSpPr>
          <p:cNvPr id="28" name="Text 21"/>
          <p:cNvSpPr/>
          <p:nvPr/>
        </p:nvSpPr>
        <p:spPr>
          <a:xfrm>
            <a:off x="1463040" y="393192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Harvard, Chicago Author-Date, APA 7th</a:t>
            </a:r>
            <a:endParaRPr lang="en-US" sz="1100" dirty="0"/>
          </a:p>
        </p:txBody>
      </p:sp>
      <p:sp>
        <p:nvSpPr>
          <p:cNvPr id="29" name="Shape 22"/>
          <p:cNvSpPr/>
          <p:nvPr/>
        </p:nvSpPr>
        <p:spPr>
          <a:xfrm>
            <a:off x="640080" y="4297680"/>
            <a:ext cx="7863840" cy="56692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30" name="Shape 23"/>
          <p:cNvSpPr/>
          <p:nvPr/>
        </p:nvSpPr>
        <p:spPr>
          <a:xfrm>
            <a:off x="640080" y="4297680"/>
            <a:ext cx="64008" cy="566928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1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4400" y="4370832"/>
            <a:ext cx="384048" cy="384048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1463040" y="431596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Εφαρμογές Διαχείρισης Βιβλιογραφίας</a:t>
            </a:r>
            <a:endParaRPr lang="en-US" sz="1400" dirty="0"/>
          </a:p>
        </p:txBody>
      </p:sp>
      <p:sp>
        <p:nvSpPr>
          <p:cNvPr id="33" name="Text 25"/>
          <p:cNvSpPr/>
          <p:nvPr/>
        </p:nvSpPr>
        <p:spPr>
          <a:xfrm>
            <a:off x="1463040" y="4590288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Zotero, Mendeley, EndNote</a:t>
            </a:r>
            <a:endParaRPr lang="en-US" sz="1100" dirty="0"/>
          </a:p>
        </p:txBody>
      </p:sp>
      <p:sp>
        <p:nvSpPr>
          <p:cNvPr id="34" name="Text 26"/>
          <p:cNvSpPr/>
          <p:nvPr/>
        </p:nvSpPr>
        <p:spPr>
          <a:xfrm>
            <a:off x="7772400" y="480060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9A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22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A1F36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55448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9144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Δομή Ακαδημαϊκής Εργασίας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640080" y="1097280"/>
            <a:ext cx="411480" cy="411480"/>
          </a:xfrm>
          <a:prstGeom prst="ellipse">
            <a:avLst/>
          </a:prstGeom>
          <a:solidFill>
            <a:srgbClr val="2D3561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6" name="Text 3"/>
          <p:cNvSpPr/>
          <p:nvPr/>
        </p:nvSpPr>
        <p:spPr>
          <a:xfrm>
            <a:off x="640080" y="109728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234440" y="105156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Εξώφυλλο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1234440" y="130759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Τίτλος, Συγγραφέας, Μάθημα, Ημερομηνία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640080" y="1737360"/>
            <a:ext cx="411480" cy="411480"/>
          </a:xfrm>
          <a:prstGeom prst="ellipse">
            <a:avLst/>
          </a:prstGeom>
          <a:solidFill>
            <a:srgbClr val="2D3561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0" name="Text 7"/>
          <p:cNvSpPr/>
          <p:nvPr/>
        </p:nvSpPr>
        <p:spPr>
          <a:xfrm>
            <a:off x="640080" y="17373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1234440" y="169164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Περίληψη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234440" y="194767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Σύντομη παρουσίαση (150-300 λέξεις)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640080" y="2377440"/>
            <a:ext cx="411480" cy="411480"/>
          </a:xfrm>
          <a:prstGeom prst="ellipse">
            <a:avLst/>
          </a:prstGeom>
          <a:solidFill>
            <a:srgbClr val="2D3561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4" name="Text 11"/>
          <p:cNvSpPr/>
          <p:nvPr/>
        </p:nvSpPr>
        <p:spPr>
          <a:xfrm>
            <a:off x="640080" y="237744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1234440" y="233172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Εισαγωγή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1234440" y="25877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Ερευνητικό ερώτημα, στόχοι, δομή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640080" y="3017520"/>
            <a:ext cx="411480" cy="411480"/>
          </a:xfrm>
          <a:prstGeom prst="ellipse">
            <a:avLst/>
          </a:prstGeom>
          <a:solidFill>
            <a:srgbClr val="2D3561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8" name="Text 15"/>
          <p:cNvSpPr/>
          <p:nvPr/>
        </p:nvSpPr>
        <p:spPr>
          <a:xfrm>
            <a:off x="640080" y="301752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1234440" y="29718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Κυρίως Σώμα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1234440" y="322783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Θεωρία, ανάλυση, επιχειρηματολογία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640080" y="3657600"/>
            <a:ext cx="411480" cy="411480"/>
          </a:xfrm>
          <a:prstGeom prst="ellipse">
            <a:avLst/>
          </a:prstGeom>
          <a:solidFill>
            <a:srgbClr val="2D3561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22" name="Text 19"/>
          <p:cNvSpPr/>
          <p:nvPr/>
        </p:nvSpPr>
        <p:spPr>
          <a:xfrm>
            <a:off x="640080" y="365760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1234440" y="36118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Συμπεράσματα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1234440" y="386791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Σύνοψη ευρημάτων &amp; προτάσεις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640080" y="4297680"/>
            <a:ext cx="411480" cy="411480"/>
          </a:xfrm>
          <a:prstGeom prst="ellipse">
            <a:avLst/>
          </a:prstGeom>
          <a:solidFill>
            <a:srgbClr val="2D3561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26" name="Text 23"/>
          <p:cNvSpPr/>
          <p:nvPr/>
        </p:nvSpPr>
        <p:spPr>
          <a:xfrm>
            <a:off x="640080" y="429768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1234440" y="425196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Βιβλιογραφία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1234440" y="450799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Πλήρης λίστα πηγών</a:t>
            </a:r>
            <a:endParaRPr lang="en-US" sz="1100" dirty="0"/>
          </a:p>
        </p:txBody>
      </p:sp>
      <p:sp>
        <p:nvSpPr>
          <p:cNvPr id="29" name="Shape 26"/>
          <p:cNvSpPr/>
          <p:nvPr/>
        </p:nvSpPr>
        <p:spPr>
          <a:xfrm>
            <a:off x="4754880" y="1051560"/>
            <a:ext cx="3931920" cy="37490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30" name="Shape 27"/>
          <p:cNvSpPr/>
          <p:nvPr/>
        </p:nvSpPr>
        <p:spPr>
          <a:xfrm>
            <a:off x="4754880" y="1051560"/>
            <a:ext cx="3931920" cy="502920"/>
          </a:xfrm>
          <a:prstGeom prst="rect">
            <a:avLst/>
          </a:prstGeom>
          <a:solidFill>
            <a:srgbClr val="2D3561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31" name="Text 28"/>
          <p:cNvSpPr/>
          <p:nvPr/>
        </p:nvSpPr>
        <p:spPr>
          <a:xfrm>
            <a:off x="4937760" y="109728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Πρακτικές Συμβουλές</a:t>
            </a:r>
            <a:endParaRPr lang="en-US" sz="1500" dirty="0"/>
          </a:p>
        </p:txBody>
      </p:sp>
      <p:sp>
        <p:nvSpPr>
          <p:cNvPr id="32" name="Text 29"/>
          <p:cNvSpPr/>
          <p:nvPr/>
        </p:nvSpPr>
        <p:spPr>
          <a:xfrm>
            <a:off x="5029200" y="1737360"/>
            <a:ext cx="3474720" cy="283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00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εργασία πρέπει να απαντά σε ένα σαφές ερευνητικό ερώτημα</a:t>
            </a:r>
            <a:endParaRPr lang="en-US" sz="1200" dirty="0"/>
          </a:p>
          <a:p>
            <a:pPr marL="342900" indent="-342900">
              <a:lnSpc>
                <a:spcPct val="1200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Κάθε ενότητα ακολουθεί λογική ροή</a:t>
            </a:r>
            <a:endParaRPr lang="en-US" sz="1200" dirty="0"/>
          </a:p>
          <a:p>
            <a:pPr marL="342900" indent="-342900">
              <a:lnSpc>
                <a:spcPct val="1200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εισαγωγή θέτει τον προβληματισμό — τα συμπεράσματα τον απαντούν</a:t>
            </a:r>
            <a:endParaRPr lang="en-US" sz="1200" dirty="0"/>
          </a:p>
          <a:p>
            <a:pPr marL="342900" indent="-342900">
              <a:lnSpc>
                <a:spcPct val="1200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Χρησιμοποιήστε επικεφαλίδες και υπο-ενότητες</a:t>
            </a:r>
            <a:endParaRPr lang="en-US" sz="1200" dirty="0"/>
          </a:p>
          <a:p>
            <a:pPr marL="342900" indent="-342900">
              <a:lnSpc>
                <a:spcPct val="1200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Αποφύγετε μακρές παραγράφους χωρίς τεκμηρίωση</a:t>
            </a:r>
            <a:endParaRPr lang="en-US" sz="1200" dirty="0"/>
          </a:p>
        </p:txBody>
      </p:sp>
      <p:sp>
        <p:nvSpPr>
          <p:cNvPr id="33" name="Text 30"/>
          <p:cNvSpPr/>
          <p:nvPr/>
        </p:nvSpPr>
        <p:spPr>
          <a:xfrm>
            <a:off x="7772400" y="480060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9A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22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A1F36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55448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9144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Έκταση Εργασιών &amp; Μορφοποίηση</a:t>
            </a:r>
            <a:endParaRPr lang="en-US" sz="2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097280"/>
          <a:ext cx="7863840" cy="2688336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20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Στοιχείο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35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Προδιαγραφή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35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Έκταση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A4A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3.000 - 5.000 λέξεις (αν σας βγει παραπάνω "οκ")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Γραμματοσειρά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A4A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Times New Roman ή Calibri, 12pt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Διάστιχο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A4A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 ή Διπλό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Περιθώρια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A4A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2.54 cm (default) από κάθε πλευρά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Στοίχιση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A4A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Πλήρης (Justify) - σε όλο το σώμα κειμένου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Αρίθμηση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A4A5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Κάτω δεξιά ή κεντρικά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6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Shape 2"/>
          <p:cNvSpPr/>
          <p:nvPr/>
        </p:nvSpPr>
        <p:spPr>
          <a:xfrm>
            <a:off x="640080" y="4114800"/>
            <a:ext cx="7863840" cy="6400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7" name="Shape 3"/>
          <p:cNvSpPr/>
          <p:nvPr/>
        </p:nvSpPr>
        <p:spPr>
          <a:xfrm>
            <a:off x="640080" y="4114800"/>
            <a:ext cx="64008" cy="640080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8" name="Text 4"/>
          <p:cNvSpPr/>
          <p:nvPr/>
        </p:nvSpPr>
        <p:spPr>
          <a:xfrm>
            <a:off x="914400" y="4160520"/>
            <a:ext cx="7406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Σημαντικό: Πάντα ελέγχετε τις προδιαγραφές που ζητά ο/η διδάσκων/ουσα — μπορεί να διαφέρουν ανά μάθημα.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7772400" y="480060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9A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22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A1F36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55448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9144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Ακαδημαϊκός Τρόπος Γραφής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640080" y="1051560"/>
            <a:ext cx="374904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6" name="Shape 3"/>
          <p:cNvSpPr/>
          <p:nvPr/>
        </p:nvSpPr>
        <p:spPr>
          <a:xfrm>
            <a:off x="640080" y="1051560"/>
            <a:ext cx="64008" cy="1097280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7" name="Text 4"/>
          <p:cNvSpPr/>
          <p:nvPr/>
        </p:nvSpPr>
        <p:spPr>
          <a:xfrm>
            <a:off x="822960" y="1124712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Τυπικός Λόγος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822960" y="1417320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Αποφεύγουμε προφορικές εκφράσεις, αργκό και συναισθηματική γλώσσα. Χρησιμοποιούμε τρίτο πρόσωπο.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4754880" y="1051560"/>
            <a:ext cx="374904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0" name="Shape 7"/>
          <p:cNvSpPr/>
          <p:nvPr/>
        </p:nvSpPr>
        <p:spPr>
          <a:xfrm>
            <a:off x="4754880" y="1051560"/>
            <a:ext cx="64008" cy="1097280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1" name="Text 8"/>
          <p:cNvSpPr/>
          <p:nvPr/>
        </p:nvSpPr>
        <p:spPr>
          <a:xfrm>
            <a:off x="4937760" y="1124712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Αντικειμενικότητα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937760" y="1417320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Τεκμηριώνουμε κάθε ισχυρισμό με αναφορές. Αποφεύγουμε προσωπικές γνώμες χωρίς στήριξη.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640080" y="2331720"/>
            <a:ext cx="374904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4" name="Shape 11"/>
          <p:cNvSpPr/>
          <p:nvPr/>
        </p:nvSpPr>
        <p:spPr>
          <a:xfrm>
            <a:off x="640080" y="2331720"/>
            <a:ext cx="64008" cy="1097280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5" name="Text 12"/>
          <p:cNvSpPr/>
          <p:nvPr/>
        </p:nvSpPr>
        <p:spPr>
          <a:xfrm>
            <a:off x="822960" y="2404872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Σαφήνεια &amp; Ακρίβεια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22960" y="2697480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Σύντομες, ξεκάθαρες προτάσεις. Αποφεύγουμε πλεονασμούς και ασάφειες.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4754880" y="2331720"/>
            <a:ext cx="374904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8" name="Shape 15"/>
          <p:cNvSpPr/>
          <p:nvPr/>
        </p:nvSpPr>
        <p:spPr>
          <a:xfrm>
            <a:off x="4754880" y="2331720"/>
            <a:ext cx="64008" cy="1097280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9" name="Text 16"/>
          <p:cNvSpPr/>
          <p:nvPr/>
        </p:nvSpPr>
        <p:spPr>
          <a:xfrm>
            <a:off x="4937760" y="2404872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Κριτική Σκέψη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4937760" y="2697480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Αναλύουμε, δεν περιγράφουμε. Αξιολογούμε θεωρίες και αντιπαραβάλλουμε επιχειρήματα.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640080" y="3611880"/>
            <a:ext cx="374904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22" name="Shape 19"/>
          <p:cNvSpPr/>
          <p:nvPr/>
        </p:nvSpPr>
        <p:spPr>
          <a:xfrm>
            <a:off x="640080" y="3611880"/>
            <a:ext cx="64008" cy="1097280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23" name="Text 20"/>
          <p:cNvSpPr/>
          <p:nvPr/>
        </p:nvSpPr>
        <p:spPr>
          <a:xfrm>
            <a:off x="822960" y="3685032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Συνοχή &amp; Ροή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822960" y="3977640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Χρήση συνδετικών λέξεων (ωστόσο, επιπλέον, κατά συνέπεια) για λογική ροή μεταξύ παραγράφων.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4754880" y="3611880"/>
            <a:ext cx="374904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26" name="Shape 23"/>
          <p:cNvSpPr/>
          <p:nvPr/>
        </p:nvSpPr>
        <p:spPr>
          <a:xfrm>
            <a:off x="4754880" y="3611880"/>
            <a:ext cx="64008" cy="1097280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27" name="Text 24"/>
          <p:cNvSpPr/>
          <p:nvPr/>
        </p:nvSpPr>
        <p:spPr>
          <a:xfrm>
            <a:off x="4937760" y="3685032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Λογοκλοπή (Plagiarism)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4937760" y="3977640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Αποτελεί σοβαρό ακαδημαϊκό παράπτωμα. Κάθε ιδέα τρίτου πρέπει να αναφέρεται δεόντως.</a:t>
            </a:r>
            <a:endParaRPr lang="en-US" sz="1100" dirty="0"/>
          </a:p>
        </p:txBody>
      </p:sp>
      <p:sp>
        <p:nvSpPr>
          <p:cNvPr id="29" name="Text 26"/>
          <p:cNvSpPr/>
          <p:nvPr/>
        </p:nvSpPr>
        <p:spPr>
          <a:xfrm>
            <a:off x="7772400" y="480060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9A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22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A1F36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55448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9144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Δομή Academic Paper (Journal Article)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548640" y="1078992"/>
            <a:ext cx="411480" cy="411480"/>
          </a:xfrm>
          <a:prstGeom prst="ellipse">
            <a:avLst/>
          </a:prstGeom>
          <a:solidFill>
            <a:srgbClr val="2D3561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6" name="Text 3"/>
          <p:cNvSpPr/>
          <p:nvPr/>
        </p:nvSpPr>
        <p:spPr>
          <a:xfrm>
            <a:off x="548640" y="1078992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051560" y="100584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Title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1051560" y="128016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Σαφής, περιγραφικός, 10-15 λέξεις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548640" y="1883664"/>
            <a:ext cx="411480" cy="411480"/>
          </a:xfrm>
          <a:prstGeom prst="ellipse">
            <a:avLst/>
          </a:prstGeom>
          <a:solidFill>
            <a:srgbClr val="2D3561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0" name="Text 7"/>
          <p:cNvSpPr/>
          <p:nvPr/>
        </p:nvSpPr>
        <p:spPr>
          <a:xfrm>
            <a:off x="548640" y="1883664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1051560" y="181051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1051560" y="2084832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150-300 λέξεις: σκοπός, μέθοδος, ευρήματα, συμπεράσματα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548640" y="2688336"/>
            <a:ext cx="411480" cy="411480"/>
          </a:xfrm>
          <a:prstGeom prst="ellipse">
            <a:avLst/>
          </a:prstGeom>
          <a:solidFill>
            <a:srgbClr val="2D3561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4" name="Text 11"/>
          <p:cNvSpPr/>
          <p:nvPr/>
        </p:nvSpPr>
        <p:spPr>
          <a:xfrm>
            <a:off x="548640" y="2688336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1051560" y="2615184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JEL Codes &amp; Keywords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1051560" y="2889504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Ταξινόμηση (π.χ. E52, G21) + 4-6 λέξεις-κλειδιά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548640" y="3493008"/>
            <a:ext cx="411480" cy="411480"/>
          </a:xfrm>
          <a:prstGeom prst="ellipse">
            <a:avLst/>
          </a:prstGeom>
          <a:solidFill>
            <a:srgbClr val="2D3561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8" name="Text 15"/>
          <p:cNvSpPr/>
          <p:nvPr/>
        </p:nvSpPr>
        <p:spPr>
          <a:xfrm>
            <a:off x="548640" y="3493008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1051560" y="3419856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1051560" y="3694176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Ερευνητικό κενό, ερώτημα, συνεισφορά, δομή</a:t>
            </a:r>
            <a:endParaRPr lang="en-US" sz="1050" dirty="0"/>
          </a:p>
        </p:txBody>
      </p:sp>
      <p:sp>
        <p:nvSpPr>
          <p:cNvPr id="21" name="Shape 18"/>
          <p:cNvSpPr/>
          <p:nvPr/>
        </p:nvSpPr>
        <p:spPr>
          <a:xfrm>
            <a:off x="548640" y="4297680"/>
            <a:ext cx="411480" cy="411480"/>
          </a:xfrm>
          <a:prstGeom prst="ellipse">
            <a:avLst/>
          </a:prstGeom>
          <a:solidFill>
            <a:srgbClr val="2D3561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22" name="Text 19"/>
          <p:cNvSpPr/>
          <p:nvPr/>
        </p:nvSpPr>
        <p:spPr>
          <a:xfrm>
            <a:off x="548640" y="429768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1051560" y="422452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Literature Review</a:t>
            </a:r>
            <a:endParaRPr lang="en-US" sz="1300" dirty="0"/>
          </a:p>
        </p:txBody>
      </p:sp>
      <p:sp>
        <p:nvSpPr>
          <p:cNvPr id="24" name="Text 21"/>
          <p:cNvSpPr/>
          <p:nvPr/>
        </p:nvSpPr>
        <p:spPr>
          <a:xfrm>
            <a:off x="1051560" y="4498848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Κριτική ανασκόπηση, θεωρητικό πλαίσιο</a:t>
            </a:r>
            <a:endParaRPr lang="en-US" sz="1050" dirty="0"/>
          </a:p>
        </p:txBody>
      </p:sp>
      <p:sp>
        <p:nvSpPr>
          <p:cNvPr id="25" name="Shape 22"/>
          <p:cNvSpPr/>
          <p:nvPr/>
        </p:nvSpPr>
        <p:spPr>
          <a:xfrm>
            <a:off x="4754880" y="1078992"/>
            <a:ext cx="411480" cy="411480"/>
          </a:xfrm>
          <a:prstGeom prst="ellipse">
            <a:avLst/>
          </a:prstGeom>
          <a:solidFill>
            <a:srgbClr val="2D3561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26" name="Text 23"/>
          <p:cNvSpPr/>
          <p:nvPr/>
        </p:nvSpPr>
        <p:spPr>
          <a:xfrm>
            <a:off x="4754880" y="1078992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5257800" y="100584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Methodology / Data</a:t>
            </a:r>
            <a:endParaRPr lang="en-US" sz="1300" dirty="0"/>
          </a:p>
        </p:txBody>
      </p:sp>
      <p:sp>
        <p:nvSpPr>
          <p:cNvPr id="28" name="Text 25"/>
          <p:cNvSpPr/>
          <p:nvPr/>
        </p:nvSpPr>
        <p:spPr>
          <a:xfrm>
            <a:off x="5257800" y="128016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Μέθοδος ανάλυσης, δεδομένα, μεταβλητές</a:t>
            </a:r>
            <a:endParaRPr lang="en-US" sz="1050" dirty="0"/>
          </a:p>
        </p:txBody>
      </p:sp>
      <p:sp>
        <p:nvSpPr>
          <p:cNvPr id="29" name="Shape 26"/>
          <p:cNvSpPr/>
          <p:nvPr/>
        </p:nvSpPr>
        <p:spPr>
          <a:xfrm>
            <a:off x="4754880" y="1883664"/>
            <a:ext cx="411480" cy="411480"/>
          </a:xfrm>
          <a:prstGeom prst="ellipse">
            <a:avLst/>
          </a:prstGeom>
          <a:solidFill>
            <a:srgbClr val="2D3561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30" name="Text 27"/>
          <p:cNvSpPr/>
          <p:nvPr/>
        </p:nvSpPr>
        <p:spPr>
          <a:xfrm>
            <a:off x="4754880" y="1883664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600" dirty="0"/>
          </a:p>
        </p:txBody>
      </p:sp>
      <p:sp>
        <p:nvSpPr>
          <p:cNvPr id="31" name="Text 28"/>
          <p:cNvSpPr/>
          <p:nvPr/>
        </p:nvSpPr>
        <p:spPr>
          <a:xfrm>
            <a:off x="5257800" y="181051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/ Analysis</a:t>
            </a:r>
            <a:endParaRPr lang="en-US" sz="1300" dirty="0"/>
          </a:p>
        </p:txBody>
      </p:sp>
      <p:sp>
        <p:nvSpPr>
          <p:cNvPr id="32" name="Text 29"/>
          <p:cNvSpPr/>
          <p:nvPr/>
        </p:nvSpPr>
        <p:spPr>
          <a:xfrm>
            <a:off x="5257800" y="2084832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Παρουσίαση ευρημάτων, πίνακες, γραφήματα</a:t>
            </a:r>
            <a:endParaRPr lang="en-US" sz="1050" dirty="0"/>
          </a:p>
        </p:txBody>
      </p:sp>
      <p:sp>
        <p:nvSpPr>
          <p:cNvPr id="33" name="Shape 30"/>
          <p:cNvSpPr/>
          <p:nvPr/>
        </p:nvSpPr>
        <p:spPr>
          <a:xfrm>
            <a:off x="4754880" y="2688336"/>
            <a:ext cx="411480" cy="411480"/>
          </a:xfrm>
          <a:prstGeom prst="ellipse">
            <a:avLst/>
          </a:prstGeom>
          <a:solidFill>
            <a:srgbClr val="2D3561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34" name="Text 31"/>
          <p:cNvSpPr/>
          <p:nvPr/>
        </p:nvSpPr>
        <p:spPr>
          <a:xfrm>
            <a:off x="4754880" y="2688336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600" dirty="0"/>
          </a:p>
        </p:txBody>
      </p:sp>
      <p:sp>
        <p:nvSpPr>
          <p:cNvPr id="35" name="Text 32"/>
          <p:cNvSpPr/>
          <p:nvPr/>
        </p:nvSpPr>
        <p:spPr>
          <a:xfrm>
            <a:off x="5257800" y="2615184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</a:t>
            </a:r>
            <a:endParaRPr lang="en-US" sz="1300" dirty="0"/>
          </a:p>
        </p:txBody>
      </p:sp>
      <p:sp>
        <p:nvSpPr>
          <p:cNvPr id="36" name="Text 33"/>
          <p:cNvSpPr/>
          <p:nvPr/>
        </p:nvSpPr>
        <p:spPr>
          <a:xfrm>
            <a:off x="5257800" y="2889504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Ερμηνεία αποτελεσμάτων, σύγκριση βιβλιογραφίας</a:t>
            </a:r>
            <a:endParaRPr lang="en-US" sz="1050" dirty="0"/>
          </a:p>
        </p:txBody>
      </p:sp>
      <p:sp>
        <p:nvSpPr>
          <p:cNvPr id="37" name="Shape 34"/>
          <p:cNvSpPr/>
          <p:nvPr/>
        </p:nvSpPr>
        <p:spPr>
          <a:xfrm>
            <a:off x="4754880" y="3493008"/>
            <a:ext cx="411480" cy="411480"/>
          </a:xfrm>
          <a:prstGeom prst="ellipse">
            <a:avLst/>
          </a:prstGeom>
          <a:solidFill>
            <a:srgbClr val="2D3561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38" name="Text 35"/>
          <p:cNvSpPr/>
          <p:nvPr/>
        </p:nvSpPr>
        <p:spPr>
          <a:xfrm>
            <a:off x="4754880" y="3493008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600" dirty="0"/>
          </a:p>
        </p:txBody>
      </p:sp>
      <p:sp>
        <p:nvSpPr>
          <p:cNvPr id="39" name="Text 36"/>
          <p:cNvSpPr/>
          <p:nvPr/>
        </p:nvSpPr>
        <p:spPr>
          <a:xfrm>
            <a:off x="5257800" y="3419856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1300" dirty="0"/>
          </a:p>
        </p:txBody>
      </p:sp>
      <p:sp>
        <p:nvSpPr>
          <p:cNvPr id="40" name="Text 37"/>
          <p:cNvSpPr/>
          <p:nvPr/>
        </p:nvSpPr>
        <p:spPr>
          <a:xfrm>
            <a:off x="5257800" y="3694176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Σύνοψη, περιορισμοί, προτάσεις για έρευνα</a:t>
            </a:r>
            <a:endParaRPr lang="en-US" sz="1050" dirty="0"/>
          </a:p>
        </p:txBody>
      </p:sp>
      <p:sp>
        <p:nvSpPr>
          <p:cNvPr id="41" name="Shape 38"/>
          <p:cNvSpPr/>
          <p:nvPr/>
        </p:nvSpPr>
        <p:spPr>
          <a:xfrm>
            <a:off x="4754880" y="4297680"/>
            <a:ext cx="411480" cy="411480"/>
          </a:xfrm>
          <a:prstGeom prst="ellipse">
            <a:avLst/>
          </a:prstGeom>
          <a:solidFill>
            <a:srgbClr val="2D3561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42" name="Text 39"/>
          <p:cNvSpPr/>
          <p:nvPr/>
        </p:nvSpPr>
        <p:spPr>
          <a:xfrm>
            <a:off x="4754880" y="429768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600" dirty="0"/>
          </a:p>
        </p:txBody>
      </p:sp>
      <p:sp>
        <p:nvSpPr>
          <p:cNvPr id="43" name="Text 40"/>
          <p:cNvSpPr/>
          <p:nvPr/>
        </p:nvSpPr>
        <p:spPr>
          <a:xfrm>
            <a:off x="5257800" y="422452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</a:t>
            </a:r>
            <a:endParaRPr lang="en-US" sz="1300" dirty="0"/>
          </a:p>
        </p:txBody>
      </p:sp>
      <p:sp>
        <p:nvSpPr>
          <p:cNvPr id="44" name="Text 41"/>
          <p:cNvSpPr/>
          <p:nvPr/>
        </p:nvSpPr>
        <p:spPr>
          <a:xfrm>
            <a:off x="5257800" y="4498848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Πλήρης βιβλιογραφία σε ενιαίο citation style</a:t>
            </a:r>
            <a:endParaRPr lang="en-US" sz="1050" dirty="0"/>
          </a:p>
        </p:txBody>
      </p:sp>
      <p:sp>
        <p:nvSpPr>
          <p:cNvPr id="45" name="Text 42"/>
          <p:cNvSpPr/>
          <p:nvPr/>
        </p:nvSpPr>
        <p:spPr>
          <a:xfrm>
            <a:off x="7772400" y="480060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9A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22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A1F36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55448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9144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Abstract &amp; JEL Classification Codes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640080" y="1051560"/>
            <a:ext cx="3749040" cy="37490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6" name="Shape 3"/>
          <p:cNvSpPr/>
          <p:nvPr/>
        </p:nvSpPr>
        <p:spPr>
          <a:xfrm>
            <a:off x="640080" y="1051560"/>
            <a:ext cx="3749040" cy="457200"/>
          </a:xfrm>
          <a:prstGeom prst="rect">
            <a:avLst/>
          </a:prstGeom>
          <a:solidFill>
            <a:srgbClr val="2D3561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7" name="Text 4"/>
          <p:cNvSpPr/>
          <p:nvPr/>
        </p:nvSpPr>
        <p:spPr>
          <a:xfrm>
            <a:off x="822960" y="109728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Πώς Γράφουμε ένα Abstract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868680" y="1691640"/>
            <a:ext cx="329184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Πλαίσιο (Context): Τι εξετάζει η εργασία;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Σκοπός (Purpose): Ποιο ερώτημα απαντά;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Μεθοδολογία (Method): Πώς προσεγγίζεται;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Ευρήματα (Findings): Τι δείχνουν τα αποτελέσματα;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Συμπέρασμα (Conclusion): Ποιες οι επιπτώσεις;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150-300 λέξεις, χωρίς αναφορές ή σημειώσεις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Γράφεται τελευταίο, αφού ολοκληρωθεί η εργασία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4754880" y="1051560"/>
            <a:ext cx="3749040" cy="37490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0" name="Shape 7"/>
          <p:cNvSpPr/>
          <p:nvPr/>
        </p:nvSpPr>
        <p:spPr>
          <a:xfrm>
            <a:off x="4754880" y="1051560"/>
            <a:ext cx="3749040" cy="457200"/>
          </a:xfrm>
          <a:prstGeom prst="rect">
            <a:avLst/>
          </a:prstGeom>
          <a:solidFill>
            <a:srgbClr val="2D3561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1" name="Text 8"/>
          <p:cNvSpPr/>
          <p:nvPr/>
        </p:nvSpPr>
        <p:spPr>
          <a:xfrm>
            <a:off x="4937760" y="109728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JEL Classification Codes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983480" y="1691640"/>
            <a:ext cx="329184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Σύστημα ταξινόμησης του Journal of Economic Literature (AEA)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Αλφαριθμητικοί κωδικοί (π.χ. B51, E11, G21, O33)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Βοηθούν ερευνητές να βρουν σχετικές εργασίες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Συνήθως 2-5 κωδικοί ανά paper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Τοποθετούνται μετά το abstract μαζί με keywords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Βρείτε τη λίστα: aeaweb.org/jel/guide/jel.php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Παράδειγμα: B51 (Marxian), E52 (Monetary Policy)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7772400" y="480060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9A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22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A1F36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55448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9144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Εύρεση Βιβλιογραφίας: Ακαδημαϊκές Βάσεις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640080" y="1051560"/>
            <a:ext cx="3749040" cy="37947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6" name="Shape 3"/>
          <p:cNvSpPr/>
          <p:nvPr/>
        </p:nvSpPr>
        <p:spPr>
          <a:xfrm>
            <a:off x="640080" y="1051560"/>
            <a:ext cx="3749040" cy="457200"/>
          </a:xfrm>
          <a:prstGeom prst="rect">
            <a:avLst/>
          </a:prstGeom>
          <a:solidFill>
            <a:srgbClr val="2D3561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7" name="Text 4"/>
          <p:cNvSpPr/>
          <p:nvPr/>
        </p:nvSpPr>
        <p:spPr>
          <a:xfrm>
            <a:off x="822960" y="109728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Βάσεις Δεδομένων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914400" y="169164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Scholar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914400" y="1901952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9E9A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Ευρεία κάλυψη, δωρεάν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914400" y="219456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JSTOR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914400" y="2404872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9E9A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Ακαδ. περιοδικά, κοινωνικές επιστήμες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914400" y="269748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EconLit (EBSCO)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914400" y="2907792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9E9A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Εξειδικευμένη βάση οικονομικών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914400" y="320040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Scopus / Web of Science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914400" y="3410712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9E9A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Δείκτες αξιολόγησης, citations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914400" y="370332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SSRN / RePEc / IDEAS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914400" y="3913632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9E9A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 papers &amp; preprints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914400" y="420624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Healink / Κάλλιπος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914400" y="4416552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9E9A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Ελληνικά ακαδημαϊκά ιδρύματα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4754880" y="1051560"/>
            <a:ext cx="3749040" cy="37947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21" name="Shape 18"/>
          <p:cNvSpPr/>
          <p:nvPr/>
        </p:nvSpPr>
        <p:spPr>
          <a:xfrm>
            <a:off x="4754880" y="1051560"/>
            <a:ext cx="3749040" cy="457200"/>
          </a:xfrm>
          <a:prstGeom prst="rect">
            <a:avLst/>
          </a:prstGeom>
          <a:solidFill>
            <a:srgbClr val="2D3561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22" name="Text 19"/>
          <p:cNvSpPr/>
          <p:nvPr/>
        </p:nvSpPr>
        <p:spPr>
          <a:xfrm>
            <a:off x="4937760" y="109728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Στρατηγικές Αναζήτησης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5029200" y="1691640"/>
            <a:ext cx="329184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Χρησιμοποιήστε keywords στα αγγλικά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Boolean operators: AND, OR, NOT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Φιλτράρετε κατά έτος (τελευταία 10 χρόνια)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Ελέγξτε references σημαντικών άρθρων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peer-reviewed &gt; working papers &gt; blogs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Ξεκινήστε από review articles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Citation tracking: ποιοι αναφέρουν το άρθρο;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7772400" y="480060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9A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22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A1F36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55448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9144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ResearchGate: Ακαδημαϊκό Κοινωνικό Δίκτυο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640080" y="1051560"/>
            <a:ext cx="7863840" cy="13716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6" name="Shape 3"/>
          <p:cNvSpPr/>
          <p:nvPr/>
        </p:nvSpPr>
        <p:spPr>
          <a:xfrm>
            <a:off x="640080" y="1051560"/>
            <a:ext cx="64008" cy="1371600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7" name="Text 4"/>
          <p:cNvSpPr/>
          <p:nvPr/>
        </p:nvSpPr>
        <p:spPr>
          <a:xfrm>
            <a:off x="914400" y="10972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 είναι;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914400" y="141732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Κοινωνικό δίκτυο για ερευνητές και ακαδημαϊκούς, με 20+ εκατομμύρια χρήστες παγκοσμίως. Επιτρέπει τη δημοσίευση εργασιών, την αναζήτηση papers, την αποστολή αιτημάτων full-text, και τη δικτύωση με συγγραφείς. Παρέχει δείκτες όπως RG Score, h-index, και reads/citations.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640080" y="2651760"/>
            <a:ext cx="3749040" cy="21031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0" name="Shape 7"/>
          <p:cNvSpPr/>
          <p:nvPr/>
        </p:nvSpPr>
        <p:spPr>
          <a:xfrm>
            <a:off x="640080" y="2651760"/>
            <a:ext cx="64008" cy="2103120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1" name="Text 8"/>
          <p:cNvSpPr/>
          <p:nvPr/>
        </p:nvSpPr>
        <p:spPr>
          <a:xfrm>
            <a:off x="914400" y="269748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Ακαδημαϊκή Χρήση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914400" y="3017520"/>
            <a:ext cx="32004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Εύρεση full-text papers (Request Full-text)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Παρακολούθηση citations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Δικτύωση με ερευνητές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Ερωτήσεις/Απαντήσεις (Q&amp;A Forum)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Δημοσίευση preprints &amp; datasets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4754880" y="2651760"/>
            <a:ext cx="3749040" cy="21031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4" name="Shape 11"/>
          <p:cNvSpPr/>
          <p:nvPr/>
        </p:nvSpPr>
        <p:spPr>
          <a:xfrm>
            <a:off x="4754880" y="2651760"/>
            <a:ext cx="64008" cy="2103120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5" name="Text 12"/>
          <p:cNvSpPr/>
          <p:nvPr/>
        </p:nvSpPr>
        <p:spPr>
          <a:xfrm>
            <a:off x="5029200" y="269748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Πρακτικά Στοιχεία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5029200" y="3017520"/>
            <a:ext cx="32004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Δωρεάν εγγραφή (ακαδημαϊκό email)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researchgate.net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Εκτεταμένο στις κοινωνικές επιστήμες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Επιτρέπει upload preprints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Χρήσιμο για citation tracking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7772400" y="480060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9A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22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A1F36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55448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9144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Semantic Scholar: AI-Powered Ακαδημαϊκή Αναζήτηση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640080" y="1051560"/>
            <a:ext cx="7863840" cy="11887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6" name="Shape 3"/>
          <p:cNvSpPr/>
          <p:nvPr/>
        </p:nvSpPr>
        <p:spPr>
          <a:xfrm>
            <a:off x="640080" y="1051560"/>
            <a:ext cx="64008" cy="1188720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7" name="Text 4"/>
          <p:cNvSpPr/>
          <p:nvPr/>
        </p:nvSpPr>
        <p:spPr>
          <a:xfrm>
            <a:off x="914400" y="10972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 είναι;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914400" y="141732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Δωρεάν μηχανή αναζήτησης ακαδημαϊκών δημοσιεύσεων από το Allen Institute for AI. Ευρετηριάζει 225+ εκατ. papers με AI-powered ranking, TLDR summaries, Influential Citations, και Semantic Reader. Αντίθετα από το Google Scholar, δίνει βάρος στην ουσιαστική επιρροή (influence), όχι μόνο στα raw citations.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640080" y="2468880"/>
            <a:ext cx="3749040" cy="22860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0" name="Shape 7"/>
          <p:cNvSpPr/>
          <p:nvPr/>
        </p:nvSpPr>
        <p:spPr>
          <a:xfrm>
            <a:off x="640080" y="2468880"/>
            <a:ext cx="64008" cy="2286000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1" name="Text 8"/>
          <p:cNvSpPr/>
          <p:nvPr/>
        </p:nvSpPr>
        <p:spPr>
          <a:xfrm>
            <a:off x="914400" y="251460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Βασικά Χαρακτηριστικά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914400" y="2834640"/>
            <a:ext cx="320040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TLDR: AI σύνοψη σε 1 πρόταση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Influential Citations: ξεχωρίζει σημαντικές αναφορές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Feeds: εξατομικευμένες προτάσεις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Semantic Reader: augmented PDF ανάγνωση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για developers &amp; data analysis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4754880" y="2468880"/>
            <a:ext cx="3749040" cy="22860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4" name="Shape 11"/>
          <p:cNvSpPr/>
          <p:nvPr/>
        </p:nvSpPr>
        <p:spPr>
          <a:xfrm>
            <a:off x="4754880" y="2468880"/>
            <a:ext cx="64008" cy="2286000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5" name="Text 12"/>
          <p:cNvSpPr/>
          <p:nvPr/>
        </p:nvSpPr>
        <p:spPr>
          <a:xfrm>
            <a:off x="5029200" y="251460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Πρακτικά Στοιχεία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5029200" y="2834640"/>
            <a:ext cx="320040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Δωρεάν, χωρίς login για αναζήτηση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semanticscholar.org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Ισχυρό σε CS/AI, βιοϊατρική, αναπτύσσεται σε κοιν. επιστ.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Εξαγωγή σε Zotero/BibTeX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Χρήση: σε literature reviews &amp; scoping studies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7772400" y="480060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9A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22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A1F36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55448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9144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ResearchRabbit: Citation-Based Literature Mapping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640080" y="1051560"/>
            <a:ext cx="7863840" cy="11887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6" name="Shape 3"/>
          <p:cNvSpPr/>
          <p:nvPr/>
        </p:nvSpPr>
        <p:spPr>
          <a:xfrm>
            <a:off x="640080" y="1051560"/>
            <a:ext cx="64008" cy="1188720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7" name="Text 4"/>
          <p:cNvSpPr/>
          <p:nvPr/>
        </p:nvSpPr>
        <p:spPr>
          <a:xfrm>
            <a:off x="914400" y="10972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 είναι;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914400" y="141732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Δωρεάν εργαλείο ανακάλυψης βιβλιογραφίας μέσω citation networks. Ξεκινάτε με ένα seed paper και το εργαλείο δημιουργεί δίκτυο σχετικών papers, co-citation maps, και author networks. Ενσωματώνεται με Zotero. Χρησιμοποιεί τη βάση του Semantic Scholar + PubMed.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640080" y="2468880"/>
            <a:ext cx="3749040" cy="22860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0" name="Shape 7"/>
          <p:cNvSpPr/>
          <p:nvPr/>
        </p:nvSpPr>
        <p:spPr>
          <a:xfrm>
            <a:off x="640080" y="2468880"/>
            <a:ext cx="64008" cy="2286000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1" name="Text 8"/>
          <p:cNvSpPr/>
          <p:nvPr/>
        </p:nvSpPr>
        <p:spPr>
          <a:xfrm>
            <a:off x="914400" y="251460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Βασικά Χαρακτηριστικά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914400" y="2834640"/>
            <a:ext cx="320040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Collections: οργάνωση papers ανά θέμα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Similar Work / Earlier / Later Work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Visualization maps (timeline &amp; network)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 network discovery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Σύνδεση με Zotero (αυτόματο sync)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4754880" y="2468880"/>
            <a:ext cx="3749040" cy="22860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4" name="Shape 11"/>
          <p:cNvSpPr/>
          <p:nvPr/>
        </p:nvSpPr>
        <p:spPr>
          <a:xfrm>
            <a:off x="4754880" y="2468880"/>
            <a:ext cx="64008" cy="2286000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5" name="Text 12"/>
          <p:cNvSpPr/>
          <p:nvPr/>
        </p:nvSpPr>
        <p:spPr>
          <a:xfrm>
            <a:off x="5029200" y="251460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Πρακτικά Στοιχεία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5029200" y="2834640"/>
            <a:ext cx="320040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Δωρεάν (premium tier από 2025)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researchrabbit.ai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Ιδανικό για literature review &amp; discovery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Seed paper approach αντί keyword search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Alerts για νέα papers σε θεματικές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7772400" y="480060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9A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22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A1F36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55448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9144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VPN ΕΚΠΑ &amp; Πρόσβαση σε Εκδοτικούς Οίκους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640080" y="1051560"/>
            <a:ext cx="7863840" cy="14630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6" name="Shape 3"/>
          <p:cNvSpPr/>
          <p:nvPr/>
        </p:nvSpPr>
        <p:spPr>
          <a:xfrm>
            <a:off x="640080" y="1051560"/>
            <a:ext cx="64008" cy="1463040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7" name="Text 4"/>
          <p:cNvSpPr/>
          <p:nvPr/>
        </p:nvSpPr>
        <p:spPr>
          <a:xfrm>
            <a:off x="914400" y="10972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Πώς αποκτάτε πρόσβαση σε συνδρομητικό περιεχόμενο;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914400" y="141732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πρόσβαση σε e-journals, e-books και βιβλιογραφικές βάσεις (Elsevier, Wiley, Springer, JSTOR κ.ά.) γίνεται μόνο μέσω του δικτύου ΕΚΠΑ. Εκτός campus, μπορείτε να χρησιμοποιήσετε VPN ή Proxy Server ή Shibboleth Authentication, μέσω του ιδρυματικού σας λογαριασμού.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502920" y="2743200"/>
            <a:ext cx="2651760" cy="21488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0" name="Shape 7"/>
          <p:cNvSpPr/>
          <p:nvPr/>
        </p:nvSpPr>
        <p:spPr>
          <a:xfrm>
            <a:off x="502920" y="2743200"/>
            <a:ext cx="2651760" cy="457200"/>
          </a:xfrm>
          <a:prstGeom prst="rect">
            <a:avLst/>
          </a:prstGeom>
          <a:solidFill>
            <a:srgbClr val="2D3561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1" name="Text 8"/>
          <p:cNvSpPr/>
          <p:nvPr/>
        </p:nvSpPr>
        <p:spPr>
          <a:xfrm>
            <a:off x="640080" y="278892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VPN (OpenVPN)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640080" y="3291840"/>
            <a:ext cx="23317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Εγκατάσταση UoA OpenVPN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noc.uoa.gr/vpn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Λήψη IP εντός δικτύου ΕΚΠΑ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Πλήρης πρόσβαση σε όλες τις πηγές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3337560" y="2743200"/>
            <a:ext cx="2651760" cy="21488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4" name="Shape 11"/>
          <p:cNvSpPr/>
          <p:nvPr/>
        </p:nvSpPr>
        <p:spPr>
          <a:xfrm>
            <a:off x="3337560" y="2743200"/>
            <a:ext cx="2651760" cy="457200"/>
          </a:xfrm>
          <a:prstGeom prst="rect">
            <a:avLst/>
          </a:prstGeom>
          <a:solidFill>
            <a:srgbClr val="2D3561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5" name="Text 12"/>
          <p:cNvSpPr/>
          <p:nvPr/>
        </p:nvSpPr>
        <p:spPr>
          <a:xfrm>
            <a:off x="3474720" y="278892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Proxy Server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3474720" y="3291840"/>
            <a:ext cx="23317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Χωρίς εγκατάσταση λογισμικού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Ρύθμιση browser proxy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Μέσω ΚΛΕΙΔΙ (noc.uoa.gr)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Πρόσβαση μέσω HEAL-Link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6172200" y="2743200"/>
            <a:ext cx="2651760" cy="21488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8" name="Shape 15"/>
          <p:cNvSpPr/>
          <p:nvPr/>
        </p:nvSpPr>
        <p:spPr>
          <a:xfrm>
            <a:off x="6172200" y="2743200"/>
            <a:ext cx="2651760" cy="457200"/>
          </a:xfrm>
          <a:prstGeom prst="rect">
            <a:avLst/>
          </a:prstGeom>
          <a:solidFill>
            <a:srgbClr val="2D3561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9" name="Text 16"/>
          <p:cNvSpPr/>
          <p:nvPr/>
        </p:nvSpPr>
        <p:spPr>
          <a:xfrm>
            <a:off x="6309360" y="278892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Shibboleth (SSO)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6309360" y="3291840"/>
            <a:ext cx="23317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Institutional Sign In στον εκδότη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Επιλογή: University of Athens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Login μέσω login.uoa.gr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Elsevier, ACS, Project Muse κ.ά.</a:t>
            </a:r>
            <a:endParaRPr lang="en-US" sz="1050" dirty="0"/>
          </a:p>
        </p:txBody>
      </p:sp>
      <p:sp>
        <p:nvSpPr>
          <p:cNvPr id="21" name="Text 18"/>
          <p:cNvSpPr/>
          <p:nvPr/>
        </p:nvSpPr>
        <p:spPr>
          <a:xfrm>
            <a:off x="7772400" y="480060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9A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22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A1F36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55448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9144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Πώς Κάνουμε Σωστές Αναφορές (In-text)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0584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Εντός Κειμένου (In-text Citations)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640080" y="1463040"/>
            <a:ext cx="7863840" cy="4114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7" name="Text 4"/>
          <p:cNvSpPr/>
          <p:nvPr/>
        </p:nvSpPr>
        <p:spPr>
          <a:xfrm>
            <a:off x="822960" y="150876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Παράφραση: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2286000" y="1508760"/>
            <a:ext cx="5943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Σύμφωνα με τον Smith (2020), η ανάπτυξη...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640080" y="1965960"/>
            <a:ext cx="7863840" cy="411480"/>
          </a:xfrm>
          <a:prstGeom prst="rect">
            <a:avLst/>
          </a:prstGeom>
          <a:solidFill>
            <a:srgbClr val="E8E6E0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0" name="Text 7"/>
          <p:cNvSpPr/>
          <p:nvPr/>
        </p:nvSpPr>
        <p:spPr>
          <a:xfrm>
            <a:off x="822960" y="201168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Παρένθεση: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2286000" y="2011680"/>
            <a:ext cx="5943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...η οικονομική ανάπτυξη (Smith, 2020).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40080" y="2468880"/>
            <a:ext cx="7863840" cy="4114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3" name="Text 10"/>
          <p:cNvSpPr/>
          <p:nvPr/>
        </p:nvSpPr>
        <p:spPr>
          <a:xfrm>
            <a:off x="822960" y="251460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Πολλαπλοί: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2286000" y="2514600"/>
            <a:ext cx="5943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(Smith, 2020; Jones &amp; Brown, 2019).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640080" y="2971800"/>
            <a:ext cx="7863840" cy="411480"/>
          </a:xfrm>
          <a:prstGeom prst="rect">
            <a:avLst/>
          </a:prstGeom>
          <a:solidFill>
            <a:srgbClr val="E8E6E0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6" name="Text 13"/>
          <p:cNvSpPr/>
          <p:nvPr/>
        </p:nvSpPr>
        <p:spPr>
          <a:xfrm>
            <a:off x="822960" y="30175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Απευθείας: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2286000" y="3017520"/>
            <a:ext cx="5943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"..." (Smith, 2020, σ. 45).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640080" y="3611880"/>
            <a:ext cx="786384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9" name="Shape 16"/>
          <p:cNvSpPr/>
          <p:nvPr/>
        </p:nvSpPr>
        <p:spPr>
          <a:xfrm>
            <a:off x="640080" y="3611880"/>
            <a:ext cx="64008" cy="1097280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20" name="Text 17"/>
          <p:cNvSpPr/>
          <p:nvPr/>
        </p:nvSpPr>
        <p:spPr>
          <a:xfrm>
            <a:off x="914400" y="36576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Βασικός Κανόνας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914400" y="397764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Κάθε αναφορά εντός κειμένου πρέπει να αντιστοιχεί σε πλήρη εγγραφή στη βιβλιογραφία - και αντίστροφα. Αν δεν υπάρχει αντιστοιχία, πρόκειται για σφάλμα.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7772400" y="480060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9E9A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13/ 22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A1F36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55448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9144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Citation Style: Harvard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640080" y="1005840"/>
            <a:ext cx="7863840" cy="84124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6" name="Shape 3"/>
          <p:cNvSpPr/>
          <p:nvPr/>
        </p:nvSpPr>
        <p:spPr>
          <a:xfrm>
            <a:off x="640080" y="1005840"/>
            <a:ext cx="64008" cy="841248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7" name="Text 4"/>
          <p:cNvSpPr/>
          <p:nvPr/>
        </p:nvSpPr>
        <p:spPr>
          <a:xfrm>
            <a:off x="914400" y="1033272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Βιβλίο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914400" y="1252728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Επώνυμο, Α. (Έτος) Τίτλος. Πόλη: Εκδότης.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914400" y="15087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9E9A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Mankiw, N.G. (2020) Principles of Economics. Boston: Cengage.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40080" y="1965960"/>
            <a:ext cx="7863840" cy="84124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1" name="Shape 8"/>
          <p:cNvSpPr/>
          <p:nvPr/>
        </p:nvSpPr>
        <p:spPr>
          <a:xfrm>
            <a:off x="640080" y="1965960"/>
            <a:ext cx="64008" cy="841248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2" name="Text 9"/>
          <p:cNvSpPr/>
          <p:nvPr/>
        </p:nvSpPr>
        <p:spPr>
          <a:xfrm>
            <a:off x="914400" y="1993392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Άρθρο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914400" y="2212848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Επώνυμο, Α. (Έτος) 'Τίτλος', Περιοδικό, Τόμος(Τεύχος), σσ.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914400" y="24688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9E9A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Piketty, T. (2015) 'About Capital', AER, 105(5), pp. 48-53.</a:t>
            </a:r>
            <a:endParaRPr lang="en-US" sz="1000" dirty="0"/>
          </a:p>
        </p:txBody>
      </p:sp>
      <p:sp>
        <p:nvSpPr>
          <p:cNvPr id="15" name="Shape 12"/>
          <p:cNvSpPr/>
          <p:nvPr/>
        </p:nvSpPr>
        <p:spPr>
          <a:xfrm>
            <a:off x="640080" y="2926080"/>
            <a:ext cx="7863840" cy="84124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6" name="Shape 13"/>
          <p:cNvSpPr/>
          <p:nvPr/>
        </p:nvSpPr>
        <p:spPr>
          <a:xfrm>
            <a:off x="640080" y="2926080"/>
            <a:ext cx="64008" cy="841248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7" name="Text 14"/>
          <p:cNvSpPr/>
          <p:nvPr/>
        </p:nvSpPr>
        <p:spPr>
          <a:xfrm>
            <a:off x="914400" y="2953512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Κεφάλαιο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914400" y="3172968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Επώνυμο, Α. (Έτος) 'Τίτλος', in Επ., Α. (ed.) Τίτλος. Εκδ., σσ.</a:t>
            </a:r>
            <a:endParaRPr lang="en-US" sz="1050" dirty="0"/>
          </a:p>
        </p:txBody>
      </p:sp>
      <p:sp>
        <p:nvSpPr>
          <p:cNvPr id="19" name="Text 16"/>
          <p:cNvSpPr/>
          <p:nvPr/>
        </p:nvSpPr>
        <p:spPr>
          <a:xfrm>
            <a:off x="914400" y="34290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9E9A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Stiglitz, J. (2014) 'Inequality', in Jones, M. (ed.) Growth. London: Wiley.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640080" y="3886200"/>
            <a:ext cx="7863840" cy="84124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21" name="Shape 18"/>
          <p:cNvSpPr/>
          <p:nvPr/>
        </p:nvSpPr>
        <p:spPr>
          <a:xfrm>
            <a:off x="640080" y="3886200"/>
            <a:ext cx="64008" cy="841248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22" name="Text 19"/>
          <p:cNvSpPr/>
          <p:nvPr/>
        </p:nvSpPr>
        <p:spPr>
          <a:xfrm>
            <a:off x="914400" y="3913632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Ιστοσελίδα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914400" y="4133088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Επώνυμο/Οργ. (Έτος) Τίτλος. Available at: URL (Accessed: Ημ.).</a:t>
            </a:r>
            <a:endParaRPr lang="en-US" sz="1050" dirty="0"/>
          </a:p>
        </p:txBody>
      </p:sp>
      <p:sp>
        <p:nvSpPr>
          <p:cNvPr id="24" name="Text 21"/>
          <p:cNvSpPr/>
          <p:nvPr/>
        </p:nvSpPr>
        <p:spPr>
          <a:xfrm>
            <a:off x="914400" y="43891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9E9A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IMF (2024) World Economic Outlook. Available at: imf.org (Accessed: 10/3/26).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7772400" y="480060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9E9A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/ 22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5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A1F36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55448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9144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Citation Styles: Chicago Author-Date &amp; APA 7th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640080" y="1051560"/>
            <a:ext cx="3749040" cy="37490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6" name="Shape 3"/>
          <p:cNvSpPr/>
          <p:nvPr/>
        </p:nvSpPr>
        <p:spPr>
          <a:xfrm>
            <a:off x="640080" y="1051560"/>
            <a:ext cx="3749040" cy="457200"/>
          </a:xfrm>
          <a:prstGeom prst="rect">
            <a:avLst/>
          </a:prstGeom>
          <a:solidFill>
            <a:srgbClr val="2D3561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7" name="Text 4"/>
          <p:cNvSpPr/>
          <p:nvPr/>
        </p:nvSpPr>
        <p:spPr>
          <a:xfrm>
            <a:off x="822960" y="109728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Chicago Author-Date (17th ed.)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868680" y="1691640"/>
            <a:ext cx="329184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In-text: (Smith 2020, 45)</a:t>
            </a:r>
            <a:endParaRPr lang="en-US" sz="1100" dirty="0"/>
          </a:p>
          <a:p>
            <a:pPr marL="0" indent="0">
              <a:lnSpc>
                <a:spcPct val="120000"/>
              </a:lnSpc>
              <a:buNone/>
            </a:pPr>
            <a:endParaRPr lang="en-US" sz="11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Βιβλίο:</a:t>
            </a:r>
            <a:endParaRPr lang="en-US" sz="11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100" i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Smith, John. 2020. Title. Place: Publisher.</a:t>
            </a:r>
            <a:endParaRPr lang="en-US" sz="1100" dirty="0"/>
          </a:p>
          <a:p>
            <a:pPr marL="0" indent="0">
              <a:lnSpc>
                <a:spcPct val="120000"/>
              </a:lnSpc>
              <a:buNone/>
            </a:pPr>
            <a:endParaRPr lang="en-US" sz="11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Άρθρο:</a:t>
            </a:r>
            <a:endParaRPr lang="en-US" sz="11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100" i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Smith, John. 2020. "Title." Journal 10 (2): 1-25.</a:t>
            </a:r>
            <a:endParaRPr lang="en-US" sz="1100" dirty="0"/>
          </a:p>
          <a:p>
            <a:pPr marL="0" indent="0">
              <a:lnSpc>
                <a:spcPct val="120000"/>
              </a:lnSpc>
              <a:buNone/>
            </a:pPr>
            <a:endParaRPr lang="en-US" sz="11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Χωρίς κόμμα μεταξύ ονόματος/έτους</a:t>
            </a:r>
            <a:endParaRPr lang="en-US" sz="11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Συχνό σε ιστορία, πολιτική οικονομία, φιλοσοφία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4754880" y="1051560"/>
            <a:ext cx="3749040" cy="37490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0" name="Shape 7"/>
          <p:cNvSpPr/>
          <p:nvPr/>
        </p:nvSpPr>
        <p:spPr>
          <a:xfrm>
            <a:off x="4754880" y="1051560"/>
            <a:ext cx="3749040" cy="457200"/>
          </a:xfrm>
          <a:prstGeom prst="rect">
            <a:avLst/>
          </a:prstGeom>
          <a:solidFill>
            <a:srgbClr val="2D3561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1" name="Text 8"/>
          <p:cNvSpPr/>
          <p:nvPr/>
        </p:nvSpPr>
        <p:spPr>
          <a:xfrm>
            <a:off x="4937760" y="109728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APA 7th Edition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4983480" y="1691640"/>
            <a:ext cx="329184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In-text: (Smith, 2020, p. 45)</a:t>
            </a:r>
            <a:endParaRPr lang="en-US" sz="1100" dirty="0"/>
          </a:p>
          <a:p>
            <a:pPr marL="0" indent="0">
              <a:lnSpc>
                <a:spcPct val="120000"/>
              </a:lnSpc>
              <a:buNone/>
            </a:pPr>
            <a:endParaRPr lang="en-US" sz="11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Βιβλίο:</a:t>
            </a:r>
            <a:endParaRPr lang="en-US" sz="11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100" i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Smith, J. (2020). Title (ed.). Publisher.</a:t>
            </a:r>
            <a:endParaRPr lang="en-US" sz="1100" dirty="0"/>
          </a:p>
          <a:p>
            <a:pPr marL="0" indent="0">
              <a:lnSpc>
                <a:spcPct val="120000"/>
              </a:lnSpc>
              <a:buNone/>
            </a:pPr>
            <a:endParaRPr lang="en-US" sz="11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Άρθρο:</a:t>
            </a:r>
            <a:endParaRPr lang="en-US" sz="11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100" i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Smith, J. (2020). Title. Journal, 10(2), 1-25.</a:t>
            </a:r>
            <a:endParaRPr lang="en-US" sz="1100" dirty="0"/>
          </a:p>
          <a:p>
            <a:pPr marL="0" indent="0">
              <a:lnSpc>
                <a:spcPct val="120000"/>
              </a:lnSpc>
              <a:buNone/>
            </a:pPr>
            <a:endParaRPr lang="en-US" sz="11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Κόμμα μεταξύ ονόματος &amp; έτους</a:t>
            </a:r>
            <a:endParaRPr lang="en-US" sz="11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Κυρίαρχο σε ψυχολογία, εκπαίδευση, κοιν. επιστήμες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7772400" y="480060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9E9A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/ 22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5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A1F36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55448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9144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Εφαρμογές Διαχείρισης Βιβλιογραφίας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502920" y="1051560"/>
            <a:ext cx="2651760" cy="37947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6" name="Shape 3"/>
          <p:cNvSpPr/>
          <p:nvPr/>
        </p:nvSpPr>
        <p:spPr>
          <a:xfrm>
            <a:off x="502920" y="1051560"/>
            <a:ext cx="2651760" cy="502920"/>
          </a:xfrm>
          <a:prstGeom prst="rect">
            <a:avLst/>
          </a:prstGeom>
          <a:solidFill>
            <a:srgbClr val="2D3561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7" name="Text 4"/>
          <p:cNvSpPr/>
          <p:nvPr/>
        </p:nvSpPr>
        <p:spPr>
          <a:xfrm>
            <a:off x="640080" y="1097280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Zotero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1965960" y="1097280"/>
            <a:ext cx="1051560" cy="274320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9" name="Text 6"/>
          <p:cNvSpPr/>
          <p:nvPr/>
        </p:nvSpPr>
        <p:spPr>
          <a:xfrm>
            <a:off x="1965960" y="1097280"/>
            <a:ext cx="1051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Προτεινόμενο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640080" y="1737360"/>
            <a:ext cx="233172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Δωρεάν &amp; ανοιχτού κώδικα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Browser connector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 &amp; Google Docs plugin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Αυτόματη εισαγωγή μεταδεδομένων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Libraries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1000+ citation styles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3337560" y="1051560"/>
            <a:ext cx="2651760" cy="37947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2" name="Shape 9"/>
          <p:cNvSpPr/>
          <p:nvPr/>
        </p:nvSpPr>
        <p:spPr>
          <a:xfrm>
            <a:off x="3337560" y="1051560"/>
            <a:ext cx="2651760" cy="502920"/>
          </a:xfrm>
          <a:prstGeom prst="rect">
            <a:avLst/>
          </a:prstGeom>
          <a:solidFill>
            <a:srgbClr val="2D3561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3" name="Text 10"/>
          <p:cNvSpPr/>
          <p:nvPr/>
        </p:nvSpPr>
        <p:spPr>
          <a:xfrm>
            <a:off x="3474720" y="1097280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Mendeley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3474720" y="1737360"/>
            <a:ext cx="233172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Δωρεάν βασική έκδοση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PDF reader &amp; σχολιασμός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Κοινωνικό δίκτυο ερευνητών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Desktop &amp; Web εφαρμογή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Ενσωμάτωση Word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Ανήκει στην Elsevier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6172200" y="1051560"/>
            <a:ext cx="2651760" cy="37947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6" name="Shape 13"/>
          <p:cNvSpPr/>
          <p:nvPr/>
        </p:nvSpPr>
        <p:spPr>
          <a:xfrm>
            <a:off x="6172200" y="1051560"/>
            <a:ext cx="2651760" cy="502920"/>
          </a:xfrm>
          <a:prstGeom prst="rect">
            <a:avLst/>
          </a:prstGeom>
          <a:solidFill>
            <a:srgbClr val="2D3561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7" name="Text 14"/>
          <p:cNvSpPr/>
          <p:nvPr/>
        </p:nvSpPr>
        <p:spPr>
          <a:xfrm>
            <a:off x="6309360" y="1097280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EndNote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6309360" y="1737360"/>
            <a:ext cx="233172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Ισχυρό (επί πληρωμή)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Ευρεία χρήση σε πανεπιστήμια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Προηγμένη αναζήτηση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 &amp; Mac plugin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Συνεργασία online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Βέλτιστο για μεγάλα projects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7772400" y="480060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9E9A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/ 22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5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A1F36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55448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9144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Πρακτική Ροή Εργασίας με Zotero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731520" y="1143000"/>
            <a:ext cx="502920" cy="502920"/>
          </a:xfrm>
          <a:prstGeom prst="ellipse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6" name="Text 3"/>
          <p:cNvSpPr/>
          <p:nvPr/>
        </p:nvSpPr>
        <p:spPr>
          <a:xfrm>
            <a:off x="731520" y="114300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1463040" y="1051560"/>
            <a:ext cx="7040880" cy="65836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8" name="Text 5"/>
          <p:cNvSpPr/>
          <p:nvPr/>
        </p:nvSpPr>
        <p:spPr>
          <a:xfrm>
            <a:off x="1691640" y="1088136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Εγκατάσταση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691640" y="137160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Κατεβάστε το Zotero (zotero.org) + Browser Connector + Word Plugin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960120" y="1645920"/>
            <a:ext cx="36576" cy="182880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1" name="Shape 8"/>
          <p:cNvSpPr/>
          <p:nvPr/>
        </p:nvSpPr>
        <p:spPr>
          <a:xfrm>
            <a:off x="731520" y="1920240"/>
            <a:ext cx="502920" cy="502920"/>
          </a:xfrm>
          <a:prstGeom prst="ellipse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2" name="Text 9"/>
          <p:cNvSpPr/>
          <p:nvPr/>
        </p:nvSpPr>
        <p:spPr>
          <a:xfrm>
            <a:off x="731520" y="19202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1463040" y="1828800"/>
            <a:ext cx="7040880" cy="65836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4" name="Text 11"/>
          <p:cNvSpPr/>
          <p:nvPr/>
        </p:nvSpPr>
        <p:spPr>
          <a:xfrm>
            <a:off x="1691640" y="1865376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Αποθήκευση Πηγών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1691640" y="214884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Κλικ στο εικονίδιο Zotero στον browser - αποθηκεύει μεταδεδομένα &amp; PDF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960120" y="2423160"/>
            <a:ext cx="36576" cy="182880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7" name="Shape 14"/>
          <p:cNvSpPr/>
          <p:nvPr/>
        </p:nvSpPr>
        <p:spPr>
          <a:xfrm>
            <a:off x="731520" y="2697480"/>
            <a:ext cx="502920" cy="502920"/>
          </a:xfrm>
          <a:prstGeom prst="ellipse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8" name="Text 15"/>
          <p:cNvSpPr/>
          <p:nvPr/>
        </p:nvSpPr>
        <p:spPr>
          <a:xfrm>
            <a:off x="731520" y="269748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Shape 16"/>
          <p:cNvSpPr/>
          <p:nvPr/>
        </p:nvSpPr>
        <p:spPr>
          <a:xfrm>
            <a:off x="1463040" y="2606040"/>
            <a:ext cx="7040880" cy="65836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20" name="Text 17"/>
          <p:cNvSpPr/>
          <p:nvPr/>
        </p:nvSpPr>
        <p:spPr>
          <a:xfrm>
            <a:off x="1691640" y="2642616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Οργάνωση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1691640" y="292608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Δημιουργήστε Collections ανά εργασία - προσθέστε tags</a:t>
            </a:r>
            <a:endParaRPr lang="en-US" sz="1150" dirty="0"/>
          </a:p>
        </p:txBody>
      </p:sp>
      <p:sp>
        <p:nvSpPr>
          <p:cNvPr id="22" name="Shape 19"/>
          <p:cNvSpPr/>
          <p:nvPr/>
        </p:nvSpPr>
        <p:spPr>
          <a:xfrm>
            <a:off x="960120" y="3200400"/>
            <a:ext cx="36576" cy="182880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23" name="Shape 20"/>
          <p:cNvSpPr/>
          <p:nvPr/>
        </p:nvSpPr>
        <p:spPr>
          <a:xfrm>
            <a:off x="731520" y="3474720"/>
            <a:ext cx="502920" cy="502920"/>
          </a:xfrm>
          <a:prstGeom prst="ellipse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24" name="Text 21"/>
          <p:cNvSpPr/>
          <p:nvPr/>
        </p:nvSpPr>
        <p:spPr>
          <a:xfrm>
            <a:off x="731520" y="347472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000" dirty="0"/>
          </a:p>
        </p:txBody>
      </p:sp>
      <p:sp>
        <p:nvSpPr>
          <p:cNvPr id="25" name="Shape 22"/>
          <p:cNvSpPr/>
          <p:nvPr/>
        </p:nvSpPr>
        <p:spPr>
          <a:xfrm>
            <a:off x="1463040" y="3383280"/>
            <a:ext cx="7040880" cy="65836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26" name="Text 23"/>
          <p:cNvSpPr/>
          <p:nvPr/>
        </p:nvSpPr>
        <p:spPr>
          <a:xfrm>
            <a:off x="1691640" y="3419856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Εισαγωγή Αναφορών</a:t>
            </a:r>
            <a:endParaRPr lang="en-US" sz="1400" dirty="0"/>
          </a:p>
        </p:txBody>
      </p:sp>
      <p:sp>
        <p:nvSpPr>
          <p:cNvPr id="27" name="Text 24"/>
          <p:cNvSpPr/>
          <p:nvPr/>
        </p:nvSpPr>
        <p:spPr>
          <a:xfrm>
            <a:off x="1691640" y="370332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Στο Word: Zotero &gt; Add/Edit Citation &gt; επιλογή πηγής</a:t>
            </a:r>
            <a:endParaRPr lang="en-US" sz="1150" dirty="0"/>
          </a:p>
        </p:txBody>
      </p:sp>
      <p:sp>
        <p:nvSpPr>
          <p:cNvPr id="28" name="Shape 25"/>
          <p:cNvSpPr/>
          <p:nvPr/>
        </p:nvSpPr>
        <p:spPr>
          <a:xfrm>
            <a:off x="960120" y="3977640"/>
            <a:ext cx="36576" cy="182880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29" name="Shape 26"/>
          <p:cNvSpPr/>
          <p:nvPr/>
        </p:nvSpPr>
        <p:spPr>
          <a:xfrm>
            <a:off x="731520" y="4251960"/>
            <a:ext cx="502920" cy="502920"/>
          </a:xfrm>
          <a:prstGeom prst="ellipse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30" name="Text 27"/>
          <p:cNvSpPr/>
          <p:nvPr/>
        </p:nvSpPr>
        <p:spPr>
          <a:xfrm>
            <a:off x="731520" y="425196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000" dirty="0"/>
          </a:p>
        </p:txBody>
      </p:sp>
      <p:sp>
        <p:nvSpPr>
          <p:cNvPr id="31" name="Shape 28"/>
          <p:cNvSpPr/>
          <p:nvPr/>
        </p:nvSpPr>
        <p:spPr>
          <a:xfrm>
            <a:off x="1463040" y="4160520"/>
            <a:ext cx="7040880" cy="65836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32" name="Text 29"/>
          <p:cNvSpPr/>
          <p:nvPr/>
        </p:nvSpPr>
        <p:spPr>
          <a:xfrm>
            <a:off x="1691640" y="4197096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Βιβλιογραφία</a:t>
            </a:r>
            <a:endParaRPr lang="en-US" sz="1400" dirty="0"/>
          </a:p>
        </p:txBody>
      </p:sp>
      <p:sp>
        <p:nvSpPr>
          <p:cNvPr id="33" name="Text 30"/>
          <p:cNvSpPr/>
          <p:nvPr/>
        </p:nvSpPr>
        <p:spPr>
          <a:xfrm>
            <a:off x="1691640" y="448056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Zotero &gt; Add/Edit Bibliography &gt; αυτόματη λίστα αναφορών</a:t>
            </a:r>
            <a:endParaRPr lang="en-US" sz="1150" dirty="0"/>
          </a:p>
        </p:txBody>
      </p:sp>
      <p:sp>
        <p:nvSpPr>
          <p:cNvPr id="34" name="Text 31"/>
          <p:cNvSpPr/>
          <p:nvPr/>
        </p:nvSpPr>
        <p:spPr>
          <a:xfrm>
            <a:off x="7772400" y="480060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9E9A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17/ 22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5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A1F36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55448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9144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Η Εργασία στο Μάθημα: Τι Ζητείται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640080" y="1065628"/>
            <a:ext cx="7863840" cy="13716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6" name="Shape 3"/>
          <p:cNvSpPr/>
          <p:nvPr/>
        </p:nvSpPr>
        <p:spPr>
          <a:xfrm>
            <a:off x="640080" y="1051560"/>
            <a:ext cx="64008" cy="1371600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7" name="Text 4"/>
          <p:cNvSpPr/>
          <p:nvPr/>
        </p:nvSpPr>
        <p:spPr>
          <a:xfrm>
            <a:off x="914400" y="10972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Θέμα Εργασίας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914400" y="141732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Κάθε φοιτητής/τρια επιλέγει έναν οικονομολόγο ή πολιτικό φιλόσοφο από τον κατάλογο του μαθήματος και αναλύει κριτικά τη θεωρητική του/της συνεισφορά στην οικονομική σκέψη, εντάσσοντάς τον/την στο ιστορικό και θεωρητικό πλαίσιο της εποχής.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640080" y="2651760"/>
            <a:ext cx="3749040" cy="21031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0" name="Shape 7"/>
          <p:cNvSpPr/>
          <p:nvPr/>
        </p:nvSpPr>
        <p:spPr>
          <a:xfrm>
            <a:off x="640080" y="2651760"/>
            <a:ext cx="64008" cy="2103120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1" name="Text 8"/>
          <p:cNvSpPr/>
          <p:nvPr/>
        </p:nvSpPr>
        <p:spPr>
          <a:xfrm>
            <a:off x="914400" y="269748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Βασικές Παράμετροι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914400" y="3017520"/>
            <a:ext cx="32004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Εστίαση σε έναν οικονομολόγο/φιλόσοφο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3.000-5.000 λέξεις (ή και παραπάνω)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Ακαδημαϊκή γραφή, Harvard</a:t>
            </a:r>
            <a:r>
              <a:rPr lang="el-GR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</a:t>
            </a: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Chicago style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Υποχρεωτική χρήση πρωτογενών πηγών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Αξιολόγηση συνεισφοράς στη θεωρία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4754880" y="2651760"/>
            <a:ext cx="3749040" cy="21031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4" name="Shape 11"/>
          <p:cNvSpPr/>
          <p:nvPr/>
        </p:nvSpPr>
        <p:spPr>
          <a:xfrm>
            <a:off x="4754880" y="2651760"/>
            <a:ext cx="64008" cy="2103120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5" name="Text 12"/>
          <p:cNvSpPr/>
          <p:nvPr/>
        </p:nvSpPr>
        <p:spPr>
          <a:xfrm>
            <a:off x="5029200" y="269748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 ΔΕΝ Θέλουμε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5029200" y="3017520"/>
            <a:ext cx="32004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Βιογραφία τύπου Wikipedia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Απλή περιγραφή χωρίς ανάλυση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Copy-paste από μία μόνο πηγή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Εργασία χωρίς αναφορές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Προσωπικές απόψεις χωρίς τεκμηρίωση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7772400" y="480060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9E9A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/ 22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5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A1F36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55448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9144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Ενδεικτική Δομή Εργασίας: Οικονομολόγος/Φιλόσοφος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548640" y="1115568"/>
            <a:ext cx="411480" cy="411480"/>
          </a:xfrm>
          <a:prstGeom prst="ellipse">
            <a:avLst/>
          </a:prstGeom>
          <a:solidFill>
            <a:srgbClr val="2D3561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6" name="Text 3"/>
          <p:cNvSpPr/>
          <p:nvPr/>
        </p:nvSpPr>
        <p:spPr>
          <a:xfrm>
            <a:off x="548640" y="1115568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051560" y="102412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Εισαγωγή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1051560" y="1325880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Γιατί ο/η συγκεκριμένος/η στοχαστής; Ποιο το ερώτημά σας; Δομή.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548640" y="2075688"/>
            <a:ext cx="411480" cy="411480"/>
          </a:xfrm>
          <a:prstGeom prst="ellipse">
            <a:avLst/>
          </a:prstGeom>
          <a:solidFill>
            <a:srgbClr val="2D3561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0" name="Text 7"/>
          <p:cNvSpPr/>
          <p:nvPr/>
        </p:nvSpPr>
        <p:spPr>
          <a:xfrm>
            <a:off x="548640" y="2075688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1051560" y="198424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Ιστορικό Πλαίσιο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1051560" y="2286000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εποχή, οι κοινωνικοοικονομικές συνθήκες, οι πνευματικές επιρροές.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548640" y="3035808"/>
            <a:ext cx="411480" cy="411480"/>
          </a:xfrm>
          <a:prstGeom prst="ellipse">
            <a:avLst/>
          </a:prstGeom>
          <a:solidFill>
            <a:srgbClr val="2D3561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4" name="Text 11"/>
          <p:cNvSpPr/>
          <p:nvPr/>
        </p:nvSpPr>
        <p:spPr>
          <a:xfrm>
            <a:off x="548640" y="3035808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1051560" y="294436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Θεωρητική Συνεισφορά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1051560" y="3246120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Τα κεντρικά θεωρητικά επιχειρήματα, βασικά έργα, καινοτομίες.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548640" y="3995928"/>
            <a:ext cx="411480" cy="411480"/>
          </a:xfrm>
          <a:prstGeom prst="ellipse">
            <a:avLst/>
          </a:prstGeom>
          <a:solidFill>
            <a:srgbClr val="2D3561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8" name="Text 15"/>
          <p:cNvSpPr/>
          <p:nvPr/>
        </p:nvSpPr>
        <p:spPr>
          <a:xfrm>
            <a:off x="548640" y="3995928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1051560" y="390448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Κριτική Αξιολόγηση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1051560" y="4206240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Κριτικές από σύγχρονους &amp; μεταγενέστερους. Ισχύ και αδυναμίες.</a:t>
            </a:r>
            <a:endParaRPr lang="en-US" sz="1050" dirty="0"/>
          </a:p>
        </p:txBody>
      </p:sp>
      <p:sp>
        <p:nvSpPr>
          <p:cNvPr id="21" name="Shape 18"/>
          <p:cNvSpPr/>
          <p:nvPr/>
        </p:nvSpPr>
        <p:spPr>
          <a:xfrm>
            <a:off x="4754880" y="1115568"/>
            <a:ext cx="411480" cy="411480"/>
          </a:xfrm>
          <a:prstGeom prst="ellipse">
            <a:avLst/>
          </a:prstGeom>
          <a:solidFill>
            <a:srgbClr val="2D3561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22" name="Text 19"/>
          <p:cNvSpPr/>
          <p:nvPr/>
        </p:nvSpPr>
        <p:spPr>
          <a:xfrm>
            <a:off x="4754880" y="1115568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5257800" y="102412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Κληρονομιά &amp; Επιρροή</a:t>
            </a:r>
            <a:endParaRPr lang="en-US" sz="1300" dirty="0"/>
          </a:p>
        </p:txBody>
      </p:sp>
      <p:sp>
        <p:nvSpPr>
          <p:cNvPr id="24" name="Text 21"/>
          <p:cNvSpPr/>
          <p:nvPr/>
        </p:nvSpPr>
        <p:spPr>
          <a:xfrm>
            <a:off x="5257800" y="1325880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Πώς επηρέασε μεταγενέστερες σχολές; Τι παραμένει σήμερα;</a:t>
            </a:r>
            <a:endParaRPr lang="en-US" sz="1050" dirty="0"/>
          </a:p>
        </p:txBody>
      </p:sp>
      <p:sp>
        <p:nvSpPr>
          <p:cNvPr id="25" name="Shape 22"/>
          <p:cNvSpPr/>
          <p:nvPr/>
        </p:nvSpPr>
        <p:spPr>
          <a:xfrm>
            <a:off x="4754880" y="2075688"/>
            <a:ext cx="411480" cy="411480"/>
          </a:xfrm>
          <a:prstGeom prst="ellipse">
            <a:avLst/>
          </a:prstGeom>
          <a:solidFill>
            <a:srgbClr val="2D3561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26" name="Text 23"/>
          <p:cNvSpPr/>
          <p:nvPr/>
        </p:nvSpPr>
        <p:spPr>
          <a:xfrm>
            <a:off x="4754880" y="2075688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5257800" y="198424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Συμπεράσματα</a:t>
            </a:r>
            <a:endParaRPr lang="en-US" sz="1300" dirty="0"/>
          </a:p>
        </p:txBody>
      </p:sp>
      <p:sp>
        <p:nvSpPr>
          <p:cNvPr id="28" name="Text 25"/>
          <p:cNvSpPr/>
          <p:nvPr/>
        </p:nvSpPr>
        <p:spPr>
          <a:xfrm>
            <a:off x="5257800" y="2286000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Σύνοψη ανάλυσης, τελική αποτίμηση, ερωτήματα για έρευνα.</a:t>
            </a:r>
            <a:endParaRPr lang="en-US" sz="1050" dirty="0"/>
          </a:p>
        </p:txBody>
      </p:sp>
      <p:sp>
        <p:nvSpPr>
          <p:cNvPr id="29" name="Shape 26"/>
          <p:cNvSpPr/>
          <p:nvPr/>
        </p:nvSpPr>
        <p:spPr>
          <a:xfrm>
            <a:off x="4754880" y="3035808"/>
            <a:ext cx="411480" cy="411480"/>
          </a:xfrm>
          <a:prstGeom prst="ellipse">
            <a:avLst/>
          </a:prstGeom>
          <a:solidFill>
            <a:srgbClr val="2D3561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30" name="Text 27"/>
          <p:cNvSpPr/>
          <p:nvPr/>
        </p:nvSpPr>
        <p:spPr>
          <a:xfrm>
            <a:off x="4754880" y="3035808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600" dirty="0"/>
          </a:p>
        </p:txBody>
      </p:sp>
      <p:sp>
        <p:nvSpPr>
          <p:cNvPr id="31" name="Text 28"/>
          <p:cNvSpPr/>
          <p:nvPr/>
        </p:nvSpPr>
        <p:spPr>
          <a:xfrm>
            <a:off x="5257800" y="294436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Βιβλιογραφία</a:t>
            </a:r>
            <a:endParaRPr lang="en-US" sz="1300" dirty="0"/>
          </a:p>
        </p:txBody>
      </p:sp>
      <p:sp>
        <p:nvSpPr>
          <p:cNvPr id="32" name="Text 29"/>
          <p:cNvSpPr/>
          <p:nvPr/>
        </p:nvSpPr>
        <p:spPr>
          <a:xfrm>
            <a:off x="5257800" y="3246120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Πλήρης λίστα πηγών σε Harvard style.</a:t>
            </a:r>
            <a:endParaRPr lang="en-US" sz="1050" dirty="0"/>
          </a:p>
        </p:txBody>
      </p:sp>
      <p:sp>
        <p:nvSpPr>
          <p:cNvPr id="33" name="Text 30"/>
          <p:cNvSpPr/>
          <p:nvPr/>
        </p:nvSpPr>
        <p:spPr>
          <a:xfrm>
            <a:off x="7772400" y="480060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9E9A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 / 22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5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A1F36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55448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9144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Βιβλιογραφία Εργασίας: Τι &amp; Πόσο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640080" y="1051560"/>
            <a:ext cx="3749040" cy="37490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6" name="Shape 3"/>
          <p:cNvSpPr/>
          <p:nvPr/>
        </p:nvSpPr>
        <p:spPr>
          <a:xfrm>
            <a:off x="640080" y="1051560"/>
            <a:ext cx="3749040" cy="457200"/>
          </a:xfrm>
          <a:prstGeom prst="rect">
            <a:avLst/>
          </a:prstGeom>
          <a:solidFill>
            <a:srgbClr val="2D3561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7" name="Text 4"/>
          <p:cNvSpPr/>
          <p:nvPr/>
        </p:nvSpPr>
        <p:spPr>
          <a:xfrm>
            <a:off x="822960" y="109728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Είδη &amp; Αναλογία Πηγών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868680" y="1691640"/>
            <a:ext cx="329184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Πρωτογενείς Πηγές (~40-50%)</a:t>
            </a:r>
            <a:endParaRPr lang="en-US" sz="1100" dirty="0"/>
          </a:p>
          <a:p>
            <a:pPr marL="0" indent="0">
              <a:lnSpc>
                <a:spcPct val="120000"/>
              </a:lnSpc>
              <a:spcAft>
                <a:spcPts val="400"/>
              </a:spcAft>
              <a:buNone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Τα πρωτότυπα έργα του οικονομολόγου: βιβλία, άρθρα, δοκίμια, ομιλίες</a:t>
            </a:r>
            <a:endParaRPr lang="en-US" sz="1100" dirty="0"/>
          </a:p>
          <a:p>
            <a:pPr marL="0" indent="0">
              <a:lnSpc>
                <a:spcPct val="120000"/>
              </a:lnSpc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Δευτερογενείς Πηγές (~50-60%)</a:t>
            </a:r>
            <a:endParaRPr lang="en-US" sz="1100" dirty="0"/>
          </a:p>
          <a:p>
            <a:pPr marL="0" indent="0">
              <a:lnSpc>
                <a:spcPct val="120000"/>
              </a:lnSpc>
              <a:spcAft>
                <a:spcPts val="400"/>
              </a:spcAft>
              <a:buNone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Κριτικές αναλύσεις, σχολιασμοί, εγχειρίδια ΙΟΣ, ακαδημαϊκά papers για τον στοχαστή</a:t>
            </a:r>
            <a:endParaRPr lang="en-US" sz="1100" dirty="0"/>
          </a:p>
          <a:p>
            <a:pPr marL="0" indent="0">
              <a:lnSpc>
                <a:spcPct val="120000"/>
              </a:lnSpc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Αναλογία Βιβλίων / Papers</a:t>
            </a:r>
            <a:endParaRPr lang="en-US" sz="1100" dirty="0"/>
          </a:p>
          <a:p>
            <a:pPr marL="0" indent="0">
              <a:lnSpc>
                <a:spcPct val="120000"/>
              </a:lnSpc>
              <a:spcAft>
                <a:spcPts val="400"/>
              </a:spcAft>
              <a:buNone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Ακαδημαϊκά papers: ~60-70% (προκρίνονται)</a:t>
            </a:r>
            <a:endParaRPr lang="en-US" sz="1100" dirty="0"/>
          </a:p>
          <a:p>
            <a:pPr marL="0" indent="0">
              <a:lnSpc>
                <a:spcPct val="120000"/>
              </a:lnSpc>
              <a:spcAft>
                <a:spcPts val="400"/>
              </a:spcAft>
              <a:buNone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Βιβλία/μονογραφίες: ~30-40%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4754880" y="1051560"/>
            <a:ext cx="3749040" cy="37490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0" name="Shape 7"/>
          <p:cNvSpPr/>
          <p:nvPr/>
        </p:nvSpPr>
        <p:spPr>
          <a:xfrm>
            <a:off x="4754880" y="1051560"/>
            <a:ext cx="3749040" cy="457200"/>
          </a:xfrm>
          <a:prstGeom prst="rect">
            <a:avLst/>
          </a:prstGeom>
          <a:solidFill>
            <a:srgbClr val="2D3561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1" name="Text 8"/>
          <p:cNvSpPr/>
          <p:nvPr/>
        </p:nvSpPr>
        <p:spPr>
          <a:xfrm>
            <a:off x="4937760" y="109728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Πρακτικές Οδηγίες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983480" y="1691640"/>
            <a:ext cx="329184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00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Ελάχιστες πηγές: 10-15 (ιδανικά 15-20+)</a:t>
            </a:r>
            <a:endParaRPr lang="en-US" sz="1050" dirty="0"/>
          </a:p>
          <a:p>
            <a:pPr marL="342900" indent="-342900">
              <a:lnSpc>
                <a:spcPct val="1100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Τουλάχιστον 2-3 πρωτογενή κείμενα του στοχαστή</a:t>
            </a:r>
            <a:endParaRPr lang="en-US" sz="1050" dirty="0"/>
          </a:p>
          <a:p>
            <a:pPr marL="342900" indent="-342900">
              <a:lnSpc>
                <a:spcPct val="1100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Ακαδημαϊκά papers &gt; Wikipedia, blogs, λήμματα</a:t>
            </a:r>
            <a:endParaRPr lang="en-US" sz="1050" dirty="0"/>
          </a:p>
          <a:p>
            <a:pPr marL="342900" indent="-342900">
              <a:lnSpc>
                <a:spcPct val="1100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Χρήση ΙΟΣ εγχειριδίων (Backhouse, Blaug, Screpanti &amp; Zamagni, Roncaglia)</a:t>
            </a:r>
            <a:endParaRPr lang="en-US" sz="1050" dirty="0"/>
          </a:p>
          <a:p>
            <a:pPr marL="342900" indent="-342900">
              <a:lnSpc>
                <a:spcPct val="1100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Αναζήτηση σε JSTOR, EconLit, Google Scholar</a:t>
            </a:r>
            <a:endParaRPr lang="en-US" sz="1050" dirty="0"/>
          </a:p>
          <a:p>
            <a:pPr marL="342900" indent="-342900">
              <a:lnSpc>
                <a:spcPct val="1100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Κριτική αποτίμηση, όχι απλή παράθεση</a:t>
            </a:r>
            <a:endParaRPr lang="en-US" sz="1050" dirty="0"/>
          </a:p>
          <a:p>
            <a:pPr marL="342900" indent="-342900">
              <a:lnSpc>
                <a:spcPct val="1100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Αποφύγετε blogs/Wikipedia ως κύριες πηγές</a:t>
            </a:r>
            <a:endParaRPr lang="en-US" sz="1050" dirty="0"/>
          </a:p>
          <a:p>
            <a:pPr marL="342900" indent="-342900">
              <a:lnSpc>
                <a:spcPct val="1100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Ελέγξτε αν υπάρχει Cambridge Companion ή Routledge Handbook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7772400" y="480060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9E9A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20/ 22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5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A1F36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55448"/>
            <a:ext cx="45720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9144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Συμβουλές για Επιτυχημένη Εργασία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640080" y="1051560"/>
            <a:ext cx="3749040" cy="37490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6" name="Shape 3"/>
          <p:cNvSpPr/>
          <p:nvPr/>
        </p:nvSpPr>
        <p:spPr>
          <a:xfrm>
            <a:off x="640080" y="1051560"/>
            <a:ext cx="64008" cy="3749040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7" name="Text 4"/>
          <p:cNvSpPr/>
          <p:nvPr/>
        </p:nvSpPr>
        <p:spPr>
          <a:xfrm>
            <a:off x="914400" y="109728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D7D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Καλές Πρακτικές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914400" y="1463040"/>
            <a:ext cx="320040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Ξεκινήστε νωρίς τη βιβλιογραφική έρευνα</a:t>
            </a:r>
            <a:endParaRPr lang="en-US" sz="1100" dirty="0"/>
          </a:p>
          <a:p>
            <a:pPr marL="342900" indent="-342900">
              <a:lnSpc>
                <a:spcPct val="11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Διαβάστε τα πρωτότυπα κείμενα (έστω αποσπάσματα)</a:t>
            </a:r>
            <a:endParaRPr lang="en-US" sz="1100" dirty="0"/>
          </a:p>
          <a:p>
            <a:pPr marL="342900" indent="-342900">
              <a:lnSpc>
                <a:spcPct val="11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Τοποθετήστε τον στοχαστή στο ιστορικό πλαίσιο</a:t>
            </a:r>
            <a:endParaRPr lang="en-US" sz="1100" dirty="0"/>
          </a:p>
          <a:p>
            <a:pPr marL="342900" indent="-342900">
              <a:lnSpc>
                <a:spcPct val="11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Αντιπαραβάλετε θεωρίες - μη μείνετε σε μία οπτική</a:t>
            </a:r>
            <a:endParaRPr lang="en-US" sz="1100" dirty="0"/>
          </a:p>
          <a:p>
            <a:pPr marL="342900" indent="-342900">
              <a:lnSpc>
                <a:spcPct val="11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Χρησιμοποιήστε Zotero από την αρχή</a:t>
            </a:r>
            <a:endParaRPr lang="en-US" sz="1100" dirty="0"/>
          </a:p>
          <a:p>
            <a:pPr marL="342900" indent="-342900">
              <a:lnSpc>
                <a:spcPct val="11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Γράψτε πολλαπλά drafts &amp; αναθεωρήστε</a:t>
            </a:r>
            <a:endParaRPr lang="en-US" sz="1100" dirty="0"/>
          </a:p>
          <a:p>
            <a:pPr marL="342900" indent="-342900">
              <a:lnSpc>
                <a:spcPct val="11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Ζητήστε feedback πριν την υποβολή</a:t>
            </a:r>
            <a:endParaRPr lang="en-US" sz="1100" dirty="0"/>
          </a:p>
          <a:p>
            <a:pPr marL="342900" indent="-342900">
              <a:lnSpc>
                <a:spcPct val="11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Ελέγξτε citations &amp; βιβλιογραφία αντιστοιχία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4754880" y="1051560"/>
            <a:ext cx="3749040" cy="37490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0" name="Shape 7"/>
          <p:cNvSpPr/>
          <p:nvPr/>
        </p:nvSpPr>
        <p:spPr>
          <a:xfrm>
            <a:off x="4754880" y="1051560"/>
            <a:ext cx="64008" cy="3749040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1" name="Text 8"/>
          <p:cNvSpPr/>
          <p:nvPr/>
        </p:nvSpPr>
        <p:spPr>
          <a:xfrm>
            <a:off x="5029200" y="109728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Προσέγγιση Ανάλυσης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5029200" y="1463040"/>
            <a:ext cx="320040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Ποιο πρόβλημα προσπάθησε να λύσει;</a:t>
            </a:r>
            <a:endParaRPr lang="en-US" sz="1100" dirty="0"/>
          </a:p>
          <a:p>
            <a:pPr marL="342900" indent="-342900">
              <a:lnSpc>
                <a:spcPct val="11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Ποιες ήταν οι πνευματικές του/της επιρροές;</a:t>
            </a:r>
            <a:endParaRPr lang="en-US" sz="1100" dirty="0"/>
          </a:p>
          <a:p>
            <a:pPr marL="342900" indent="-342900">
              <a:lnSpc>
                <a:spcPct val="11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 καινοτόμο εισήγαγε στην οικ. σκέψη;</a:t>
            </a:r>
            <a:endParaRPr lang="en-US" sz="1100" dirty="0"/>
          </a:p>
          <a:p>
            <a:pPr marL="342900" indent="-342900">
              <a:lnSpc>
                <a:spcPct val="11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Πώς σχετίζεται με προηγούμενες θεωρίες;</a:t>
            </a:r>
            <a:endParaRPr lang="en-US" sz="1100" dirty="0"/>
          </a:p>
          <a:p>
            <a:pPr marL="342900" indent="-342900">
              <a:lnSpc>
                <a:spcPct val="11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Ποια κριτική δέχτηκε και από ποιους;</a:t>
            </a:r>
            <a:endParaRPr lang="en-US" sz="1100" dirty="0"/>
          </a:p>
          <a:p>
            <a:pPr marL="342900" indent="-342900">
              <a:lnSpc>
                <a:spcPct val="11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Ποια η κληρονομιά του/της σήμερα;</a:t>
            </a:r>
            <a:endParaRPr lang="en-US" sz="1100" dirty="0"/>
          </a:p>
          <a:p>
            <a:pPr marL="342900" indent="-342900">
              <a:lnSpc>
                <a:spcPct val="11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Υπάρχουν σημεία επαφής με σύγχρονες συζητήσεις;</a:t>
            </a:r>
            <a:endParaRPr lang="en-US" sz="1100" dirty="0"/>
          </a:p>
          <a:p>
            <a:pPr marL="342900" indent="-342900">
              <a:lnSpc>
                <a:spcPct val="11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Πώς τον/την αξιολογεί η ΙΟΣ βιβλιογραφία;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7772400" y="480060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900" dirty="0">
                <a:solidFill>
                  <a:srgbClr val="9E9A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 / 22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A1F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520" y="914400"/>
            <a:ext cx="822960" cy="8229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1920240"/>
            <a:ext cx="7315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Ερωτήσεις &amp; Συζήτηση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3657600" y="2834640"/>
            <a:ext cx="1828800" cy="27432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6" name="Text 3"/>
          <p:cNvSpPr/>
          <p:nvPr/>
        </p:nvSpPr>
        <p:spPr>
          <a:xfrm>
            <a:off x="1371600" y="310896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F4D5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Τα Οικονομικά ως Κοινωνική Επιστήμη ΙΙ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1371600" y="374904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300" dirty="0">
                <a:solidFill>
                  <a:srgbClr val="9E9A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Εθνικό και Καποδιστριακό Πανεπιστήμιο Αθηνών</a:t>
            </a:r>
            <a:endParaRPr lang="en-US" sz="13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1300" dirty="0">
                <a:solidFill>
                  <a:srgbClr val="9E9A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Τμήμα Οικονομικών Επιστημών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2220</Words>
  <Application>Microsoft Office PowerPoint</Application>
  <PresentationFormat>On-screen Show (16:9)</PresentationFormat>
  <Paragraphs>414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Τα Οικονομικά ως Κοινωνική Επιστήμη ΙΙ</dc:title>
  <dc:subject>PptxGenJS Presentation</dc:subject>
  <dc:creator>Nikos</dc:creator>
  <cp:lastModifiedBy>Nikos Pontis</cp:lastModifiedBy>
  <cp:revision>3</cp:revision>
  <dcterms:created xsi:type="dcterms:W3CDTF">2026-03-12T11:34:32Z</dcterms:created>
  <dcterms:modified xsi:type="dcterms:W3CDTF">2026-03-12T12:32:58Z</dcterms:modified>
</cp:coreProperties>
</file>