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9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63138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A30E9E-2CDD-9EE2-4D49-29EBDF7325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217894-6D55-E981-FB33-9A0CA2E8F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120076-41EF-6973-1E30-F15ADBA90F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F54893-913C-F6CB-2435-73297D336C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086392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D1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457200"/>
            <a:ext cx="822960" cy="822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548640" y="1371600"/>
            <a:ext cx="804672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Κριτικές Προσεγγίσεις στη</a:t>
            </a:r>
            <a:endParaRPr lang="en-US" sz="30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Μικροοικονομική &amp; Μακροοικονομική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914400" y="278892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Οντολογία, Μεθοδολογία &amp; Θετική vs. Κανονιστική Ανάλυση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3657600" y="3429000"/>
            <a:ext cx="1828800" cy="27432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914400" y="356616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Βασισμένο στα: Fine (2016) Microeconomics: A Critical Companion</a:t>
            </a:r>
            <a:endParaRPr lang="en-US" sz="1100" dirty="0"/>
          </a:p>
          <a:p>
            <a:pPr marL="0" indent="0" algn="ctr">
              <a:lnSpc>
                <a:spcPct val="130000"/>
              </a:lnSpc>
              <a:buNone/>
            </a:pPr>
            <a:r>
              <a:rPr lang="en-US" sz="11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Fine &amp; Dimakou (2016) Macroeconomics: A Critical Companion, Pluto Press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371600" y="4114800"/>
            <a:ext cx="6400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>
              <a:lnSpc>
                <a:spcPct val="130000"/>
              </a:lnSpc>
            </a:pPr>
            <a:r>
              <a:rPr lang="en-US" sz="12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</a:t>
            </a:r>
            <a:r>
              <a:rPr lang="en-US" sz="1200" dirty="0" err="1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Οικονομικά</a:t>
            </a:r>
            <a:r>
              <a:rPr lang="en-US" sz="12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ως</a:t>
            </a:r>
            <a:r>
              <a:rPr lang="en-US" sz="12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Κοινωνική</a:t>
            </a:r>
            <a:r>
              <a:rPr lang="en-US" sz="12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Επ</a:t>
            </a:r>
            <a:r>
              <a:rPr lang="en-US" sz="1200" dirty="0" err="1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ιστήμη</a:t>
            </a:r>
            <a:r>
              <a:rPr lang="en-US" sz="12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ΙΙ </a:t>
            </a:r>
            <a:br>
              <a:rPr lang="el-GR" sz="12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</a:t>
            </a:r>
            <a:r>
              <a:rPr lang="el-GR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ίκος</a:t>
            </a: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Πόντης</a:t>
            </a:r>
            <a:br>
              <a:rPr lang="el-GR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l-GR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ΕΚΠΑ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Θεματολογία Διάλεξης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960120"/>
            <a:ext cx="7863840" cy="4297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960120"/>
            <a:ext cx="54864" cy="429768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680" y="1014984"/>
            <a:ext cx="292608" cy="29260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1280160" y="969264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I: Η Θέση της Μικροοικονομικής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1280160" y="1179576"/>
            <a:ext cx="6858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 τη Μαρτζιναλιστική στη Φορμαλιστική Επανάσταση</a:t>
            </a:r>
            <a:endParaRPr lang="en-US" sz="1000" dirty="0"/>
          </a:p>
        </p:txBody>
      </p:sp>
      <p:sp>
        <p:nvSpPr>
          <p:cNvPr id="10" name="Shape 6"/>
          <p:cNvSpPr/>
          <p:nvPr/>
        </p:nvSpPr>
        <p:spPr>
          <a:xfrm>
            <a:off x="640080" y="1463040"/>
            <a:ext cx="7863840" cy="4297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Shape 7"/>
          <p:cNvSpPr/>
          <p:nvPr/>
        </p:nvSpPr>
        <p:spPr>
          <a:xfrm>
            <a:off x="640080" y="1463040"/>
            <a:ext cx="54864" cy="429768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1517904"/>
            <a:ext cx="292608" cy="292608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280160" y="1472184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II: Οντολογία &amp; Μεθοδολογία</a:t>
            </a:r>
            <a:endParaRPr lang="en-US" sz="1200" dirty="0"/>
          </a:p>
        </p:txBody>
      </p:sp>
      <p:sp>
        <p:nvSpPr>
          <p:cNvPr id="14" name="Text 9"/>
          <p:cNvSpPr/>
          <p:nvPr/>
        </p:nvSpPr>
        <p:spPr>
          <a:xfrm>
            <a:off x="1280160" y="1682496"/>
            <a:ext cx="6858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Μεθοδολογικές επιλογές, ρεαλισμός, μαθηματικά</a:t>
            </a:r>
            <a:endParaRPr lang="en-US" sz="1000" dirty="0"/>
          </a:p>
        </p:txBody>
      </p:sp>
      <p:sp>
        <p:nvSpPr>
          <p:cNvPr id="15" name="Shape 10"/>
          <p:cNvSpPr/>
          <p:nvPr/>
        </p:nvSpPr>
        <p:spPr>
          <a:xfrm>
            <a:off x="640080" y="1965960"/>
            <a:ext cx="7863840" cy="4297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6" name="Shape 11"/>
          <p:cNvSpPr/>
          <p:nvPr/>
        </p:nvSpPr>
        <p:spPr>
          <a:xfrm>
            <a:off x="640080" y="1965960"/>
            <a:ext cx="54864" cy="429768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2020824"/>
            <a:ext cx="292608" cy="292608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280160" y="1975104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III: Θετική vs. Κανονιστική Ανάλυση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1280160" y="2185416"/>
            <a:ext cx="6858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Είναι τα οικονομικά αξιακά ουδέτερα;</a:t>
            </a:r>
            <a:endParaRPr lang="en-US" sz="1000" dirty="0"/>
          </a:p>
        </p:txBody>
      </p:sp>
      <p:sp>
        <p:nvSpPr>
          <p:cNvPr id="20" name="Shape 14"/>
          <p:cNvSpPr/>
          <p:nvPr/>
        </p:nvSpPr>
        <p:spPr>
          <a:xfrm>
            <a:off x="640080" y="2468880"/>
            <a:ext cx="7863840" cy="4297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1" name="Shape 15"/>
          <p:cNvSpPr/>
          <p:nvPr/>
        </p:nvSpPr>
        <p:spPr>
          <a:xfrm>
            <a:off x="640080" y="2468880"/>
            <a:ext cx="54864" cy="429768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" y="2523744"/>
            <a:ext cx="292608" cy="292608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280160" y="2478024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IV: Economics Imperialism</a:t>
            </a:r>
            <a:endParaRPr lang="en-US" sz="1200" dirty="0"/>
          </a:p>
        </p:txBody>
      </p:sp>
      <p:sp>
        <p:nvSpPr>
          <p:cNvPr id="24" name="Text 17"/>
          <p:cNvSpPr/>
          <p:nvPr/>
        </p:nvSpPr>
        <p:spPr>
          <a:xfrm>
            <a:off x="1280160" y="2688336"/>
            <a:ext cx="6858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 την ενδοστρέφεια στην εξωστρέφεια</a:t>
            </a:r>
            <a:endParaRPr lang="en-US" sz="1000" dirty="0"/>
          </a:p>
        </p:txBody>
      </p:sp>
      <p:sp>
        <p:nvSpPr>
          <p:cNvPr id="25" name="Shape 18"/>
          <p:cNvSpPr/>
          <p:nvPr/>
        </p:nvSpPr>
        <p:spPr>
          <a:xfrm>
            <a:off x="640080" y="2971800"/>
            <a:ext cx="7863840" cy="4297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6" name="Shape 19"/>
          <p:cNvSpPr/>
          <p:nvPr/>
        </p:nvSpPr>
        <p:spPr>
          <a:xfrm>
            <a:off x="640080" y="2971800"/>
            <a:ext cx="54864" cy="429768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2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8680" y="3026664"/>
            <a:ext cx="292608" cy="292608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1280160" y="2980944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V: Η Θέση της Μακροοικονομικής</a:t>
            </a:r>
            <a:endParaRPr lang="en-US" sz="1200" dirty="0"/>
          </a:p>
        </p:txBody>
      </p:sp>
      <p:sp>
        <p:nvSpPr>
          <p:cNvPr id="29" name="Text 21"/>
          <p:cNvSpPr/>
          <p:nvPr/>
        </p:nvSpPr>
        <p:spPr>
          <a:xfrm>
            <a:off x="1280160" y="3191256"/>
            <a:ext cx="6858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Μακροοικονομία vs. Μακροοικονομική</a:t>
            </a:r>
            <a:endParaRPr lang="en-US" sz="1000" dirty="0"/>
          </a:p>
        </p:txBody>
      </p:sp>
      <p:sp>
        <p:nvSpPr>
          <p:cNvPr id="30" name="Shape 22"/>
          <p:cNvSpPr/>
          <p:nvPr/>
        </p:nvSpPr>
        <p:spPr>
          <a:xfrm>
            <a:off x="640080" y="3474720"/>
            <a:ext cx="7863840" cy="4297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31" name="Shape 23"/>
          <p:cNvSpPr/>
          <p:nvPr/>
        </p:nvSpPr>
        <p:spPr>
          <a:xfrm>
            <a:off x="640080" y="3474720"/>
            <a:ext cx="54864" cy="429768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2" name="Image 6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529584"/>
            <a:ext cx="292608" cy="292608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1280160" y="3483864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VI: Μεθοδολογία στη Μακρο</a:t>
            </a:r>
            <a:endParaRPr lang="en-US" sz="1200" dirty="0"/>
          </a:p>
        </p:txBody>
      </p:sp>
      <p:sp>
        <p:nvSpPr>
          <p:cNvPr id="34" name="Text 25"/>
          <p:cNvSpPr/>
          <p:nvPr/>
        </p:nvSpPr>
        <p:spPr>
          <a:xfrm>
            <a:off x="1280160" y="3694176"/>
            <a:ext cx="6858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Φορμαλισμός, DSGE, χρηματιστικοποίηση</a:t>
            </a:r>
            <a:endParaRPr lang="en-US" sz="1000" dirty="0"/>
          </a:p>
        </p:txBody>
      </p:sp>
      <p:sp>
        <p:nvSpPr>
          <p:cNvPr id="35" name="Shape 26"/>
          <p:cNvSpPr/>
          <p:nvPr/>
        </p:nvSpPr>
        <p:spPr>
          <a:xfrm>
            <a:off x="640080" y="3977640"/>
            <a:ext cx="7863840" cy="4297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36" name="Shape 27"/>
          <p:cNvSpPr/>
          <p:nvPr/>
        </p:nvSpPr>
        <p:spPr>
          <a:xfrm>
            <a:off x="640080" y="3977640"/>
            <a:ext cx="54864" cy="429768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7" name="Image 7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8680" y="4032504"/>
            <a:ext cx="292608" cy="292608"/>
          </a:xfrm>
          <a:prstGeom prst="rect">
            <a:avLst/>
          </a:prstGeom>
        </p:spPr>
      </p:pic>
      <p:sp>
        <p:nvSpPr>
          <p:cNvPr id="38" name="Text 28"/>
          <p:cNvSpPr/>
          <p:nvPr/>
        </p:nvSpPr>
        <p:spPr>
          <a:xfrm>
            <a:off x="1280160" y="3986784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VII: Μικρο &amp; Μακρο σε Σύγκριση</a:t>
            </a:r>
            <a:endParaRPr lang="en-US" sz="1200" dirty="0"/>
          </a:p>
        </p:txBody>
      </p:sp>
      <p:sp>
        <p:nvSpPr>
          <p:cNvPr id="39" name="Text 29"/>
          <p:cNvSpPr/>
          <p:nvPr/>
        </p:nvSpPr>
        <p:spPr>
          <a:xfrm>
            <a:off x="1280160" y="4197096"/>
            <a:ext cx="6858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Κοινές κριτικές, ετερόδοξες εναλλακτικές</a:t>
            </a:r>
            <a:endParaRPr lang="en-US" sz="1000" dirty="0"/>
          </a:p>
        </p:txBody>
      </p:sp>
      <p:sp>
        <p:nvSpPr>
          <p:cNvPr id="40" name="Shape 30"/>
          <p:cNvSpPr/>
          <p:nvPr/>
        </p:nvSpPr>
        <p:spPr>
          <a:xfrm>
            <a:off x="640080" y="4480560"/>
            <a:ext cx="7863840" cy="4297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41" name="Shape 31"/>
          <p:cNvSpPr/>
          <p:nvPr/>
        </p:nvSpPr>
        <p:spPr>
          <a:xfrm>
            <a:off x="640080" y="4480560"/>
            <a:ext cx="54864" cy="429768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42" name="Image 8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68680" y="4535424"/>
            <a:ext cx="292608" cy="292608"/>
          </a:xfrm>
          <a:prstGeom prst="rect">
            <a:avLst/>
          </a:prstGeom>
        </p:spPr>
      </p:pic>
      <p:sp>
        <p:nvSpPr>
          <p:cNvPr id="43" name="Text 32"/>
          <p:cNvSpPr/>
          <p:nvPr/>
        </p:nvSpPr>
        <p:spPr>
          <a:xfrm>
            <a:off x="1280160" y="4489704"/>
            <a:ext cx="45720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Μέρος VIII: Συζήτηση</a:t>
            </a:r>
            <a:endParaRPr lang="en-US" sz="1200" dirty="0"/>
          </a:p>
        </p:txBody>
      </p:sp>
      <p:sp>
        <p:nvSpPr>
          <p:cNvPr id="44" name="Text 33"/>
          <p:cNvSpPr/>
          <p:nvPr/>
        </p:nvSpPr>
        <p:spPr>
          <a:xfrm>
            <a:off x="1280160" y="4700016"/>
            <a:ext cx="68580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Ερωτήσεις και κριτικοί αναστοχασμοί</a:t>
            </a:r>
            <a:endParaRPr lang="en-US" sz="1000" dirty="0"/>
          </a:p>
        </p:txBody>
      </p:sp>
      <p:sp>
        <p:nvSpPr>
          <p:cNvPr id="45" name="Text 3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43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D1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91440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783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I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22860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Θέση της Μικροοικονομικής:</a:t>
            </a:r>
            <a:endParaRPr lang="en-US" sz="30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Από τον Μαρτζιναλισμό στον Φορμαλισμό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Τι Είναι η Μικροοικονομική;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Μελέτη της βελτιστοποιητικής συμπεριφοράς ατόμων: καταναλωτές μεγιστοποιούν χρησιμότητα, επιχειρήσεις κέρδη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Εστιάζει στις σχέσεις αγοράς: προσφορά, ζήτηση, τιμές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Βασίζεται σε μεθοδολογικό ατομικισμό, παραγωγική λογική, αϊστορικότητα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Προϊόν δύο επαναστάσεων: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Μαρτζιναλιστική Επανάσταση (δεκαετία 1870)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Φορμαλιστική Επανάσταση (δεκαετία 1950)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 Microeconomics: A Critical Companion, κεφ. 1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43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Μαρτζιναλιστική Επανάσταση (1870s)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Αντικατέστησε την κλασική πολιτική οικονομία (Smith, Ricardo, Marx)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Μετατόπιση από ταξικές σχέσεις στο βελτιστοποιητικό άτομο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 αντικειμενική (εργασιακή) θεωρία αξίας σε υποκειμενική (οριακή χρησιμότητα)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 ανάπτυξη/αλλαγή σε ανάλυση ισορροπίας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FontTx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 διεπιστημονική πολιτική οικονομία σε ενδο-κλαδική οικονομική</a:t>
            </a:r>
            <a:r>
              <a:rPr lang="el-GR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intradisciplinary economics</a:t>
            </a:r>
            <a:r>
              <a:rPr lang="el-GR" sz="1400" dirty="0"/>
              <a:t>)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 επαγωγικές μεθόδους σε παραγωγική λογική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4-5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43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Κλασική Πολιτική Οικονομία vs. Μαρτζιναλισμός</a:t>
            </a:r>
            <a:endParaRPr lang="en-US" sz="2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043524"/>
              </p:ext>
            </p:extLst>
          </p:nvPr>
        </p:nvGraphicFramePr>
        <p:xfrm>
          <a:off x="640080" y="1005840"/>
          <a:ext cx="7863840" cy="2432304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175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Στοιχείο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2D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Κλασική Πολιτική Οικονομία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2D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Μαρτζιναλιστική / Νεοκλασική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2D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Μονάδα ανάλυσης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Ταξικές σχέσεις (κεφάλαιο, εργασία, γη)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Βελτιστοποιητικό άτομο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Εστίαση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Ανάπτυξη, συσσώρευση, αλλαγή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Ισορροπία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Θεωρία αξίας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Αντικειμενική (εργασιακή)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Υποκειμενική (οριακή χρησιμότητα)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Μέθοδος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Επαγωγική, ιστορική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Παραγωγική, μαθηματική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Εύρος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Διεπιστημονική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 err="1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Ενδο-κλ</a:t>
                      </a: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αδική</a:t>
                      </a:r>
                      <a:r>
                        <a:rPr lang="el-GR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/ενδοστρεφής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Διανομή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Κεντρική (ταξική σύγκρουση)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Αγοραία (οριακό προϊόν)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4-6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43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Φορμαλιστική Επανάσταση (1950s)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Ανύψωσε τα μαθηματικά από </a:t>
            </a:r>
            <a:r>
              <a:rPr lang="el-GR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περιστασιακά</a:t>
            </a: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σε υποχρεωτικά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Έλυσε δύο στόχους της μικροοικονομικής: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1. Συνθήκες Slutsky-Hicks-Samuelson: προσφορά/ζήτηση από </a:t>
            </a:r>
            <a:r>
              <a:rPr lang="el-GR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συνθήκες </a:t>
            </a: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</a:t>
            </a:r>
            <a:r>
              <a:rPr lang="en-US" sz="14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ελτιστο</a:t>
            </a: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ποίηση</a:t>
            </a:r>
            <a:r>
              <a:rPr lang="el-GR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ς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2. Γενική ισορροπία Arrow-Debreu: συνάθροιση σε όλες τις αγορές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Δημιούργησε το TA² — Technical Apparatus + Technical Architecture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Τεχνικός Μηχανισμός: συναρτήσεις χρησιμότητας (u) και παραγωγής (f)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Τεχνική Αρχιτεκτονική: ισορροπία και αποτελεσματικότητα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10-11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43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Ενδοστρέφεια στο TA²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τους στόχους της, η μικροοικονομική έκανε τεράστιες </a:t>
            </a:r>
            <a:r>
              <a:rPr lang="el-GR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en-US" sz="13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θυσίες</a:t>
            </a:r>
            <a:r>
              <a:rPr lang="el-GR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Καταναλωτές: σταθερές προτιμήσεις, σταθερά αγαθά, μοναδικό κίνητρο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αγαθά δεν φέρουν νόημα πέρα από φυσικές ιδιότητες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Άτομα χωρίς υποκειμενικότητα πέραν </a:t>
            </a:r>
            <a:r>
              <a:rPr lang="el-GR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της </a:t>
            </a:r>
            <a:r>
              <a:rPr lang="en-US" sz="13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δεδομένης</a:t>
            </a: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συνάρτησης χρησιμότητας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Καμία διαφοροποίηση κατά </a:t>
            </a:r>
            <a:r>
              <a:rPr lang="el-GR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τάξη, </a:t>
            </a:r>
            <a:r>
              <a:rPr lang="en-US" sz="13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εθνικότητ</a:t>
            </a: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α, φύλο, φυλή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Υποθέσεις που δεν οδηγούνται από στοιχεία αλλά από τις ανάγκες της θεωρίας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40080" y="3794760"/>
            <a:ext cx="786384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7" name="Shape 4"/>
          <p:cNvSpPr/>
          <p:nvPr/>
        </p:nvSpPr>
        <p:spPr>
          <a:xfrm>
            <a:off x="640080" y="3794760"/>
            <a:ext cx="64008" cy="640080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914400" y="38404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"Ο κόσμος πρέπει να ταιριάζει στη θεωρία και, αν δεν ταιριάζει, τόσο το χειρότερο για τον κόσμο."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7-8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43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2D1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91440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783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II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22860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Οντολογία &amp; Μεθοδολογία</a:t>
            </a:r>
            <a:endParaRPr lang="en-US" sz="30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στη Μικροοικονομική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Μεθοδολογία: Βασικές Επιλογές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μικροοικονομική υιοθετεί ακραίες θέσεις σε κάθε μεθοδολογικό ζήτημα: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Μεθοδολογικός ατομικισμός vs. μεθοδολογικός ολισμός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Παραγωγή (μαθηματική) vs. επαγωγή (εμπειρική παρατήρηση)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Ενδο-κλ</a:t>
            </a: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αδική</a:t>
            </a:r>
            <a:r>
              <a:rPr lang="el-GR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Intradisciplinary</a:t>
            </a:r>
            <a:r>
              <a:rPr lang="el-GR" sz="14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vs. διεπιστημονική προσέγγιση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Αϊστορική/καθολική vs. ιστορικά ειδική μεθοδολογία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Θετική (αξιακά ουδέτερη) vs. κανονιστική ανάλυση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640080" y="3794760"/>
            <a:ext cx="786384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7" name="Shape 4"/>
          <p:cNvSpPr/>
          <p:nvPr/>
        </p:nvSpPr>
        <p:spPr>
          <a:xfrm>
            <a:off x="640080" y="3794760"/>
            <a:ext cx="64008" cy="640080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914400" y="38404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i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"What stands out about microeconomics is the extent to which it adopts an extreme position on each and every element."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5-6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43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Μεθοδολογικός Ατομικισμός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Όλα τα οικονομικά φαινόμενα πρέπει να εξηγούνται από ατομικές δράσεις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άτομο νοείται στενά: μεγιστοποίηση χρησιμότητας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Όχι ευρύτεροι συμπεριφορικοί προσδιοριστές (όπως στην ψυχολογία)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Αντίθεση με μεθοδολογικό ολισμό: το σύστημα ως σύνολο πριν τα μέρη του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Πρόβλημα: το σύστημα αγοράς δεν μπορεί να προέλθει μόνο από τα άτομα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Γλώσσα, θεσμοί, κοινωνικοί κανόνες προϋπάρχουν του ατόμου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Ωστόσο η μικροοικονομική μεταχειρίζεται τα άτομα σαν να προϋπάρχουν της κοινωνίας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5-6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 / 43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Οντολογία: Τι Είναι η Οικονομική Πραγματικότητα;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Οντολογία: ποια είναι η φύση της πραγματικότητας;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Είναι η οικονομία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απλά ένα 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σύνολο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εξισώσεων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θημ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ατικό μοντέλο;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Είναι ίδια η φυσική και η κοινωνική πραγματικότητα;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χώρος υπάρχει για αβεβαιότητα vs. κανονικότητα;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mainstream μικρο ωθεί την οντολογία σε ακραίο σημείο: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Π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ρα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γμ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ατικότητα ανάγεται σε ό,τι μοντελοποιείται μαθηματικά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κ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οινωνικές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σχέσεις α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νάγοντ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αι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μόνο 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συναλλαγές αγοράς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Ιστορικές/θεσμικές ιδιαιτερότητες αφαιρούνται εξ υποθέσεως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σ. 8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/ 43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Επιστημολογία: Πώς Γνωρίζουμε;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Επιστημολογία: η φύση της γνώσης μας για τον κόσμο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Κερδίζουμε γνώση μέσω παρατήρησης ή συλλογισμού;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FontTx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mainstream οικονομική: βα</a:t>
            </a:r>
            <a:r>
              <a:rPr lang="en-US" sz="13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θιά</a:t>
            </a: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παρα</a:t>
            </a:r>
            <a:r>
              <a:rPr lang="en-US" sz="13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γωγική</a:t>
            </a:r>
            <a:r>
              <a:rPr lang="el-GR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deductive</a:t>
            </a:r>
            <a:r>
              <a:rPr lang="el-GR" sz="1200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Ξεκινά από αξιώματα (μεγιστοποίηση χρησιμότητας)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Εξάγει μαθηματικά λογικές συνέπειες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</a:t>
            </a:r>
            <a:r>
              <a:rPr lang="el-GR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</a:t>
            </a:r>
            <a:r>
              <a:rPr lang="en-US" sz="13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Ελέγχει</a:t>
            </a:r>
            <a:r>
              <a:rPr lang="el-GR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προβλέψεις (όχι υποθέσεις!)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Ινστρουμενταλισμός Friedman: ο ρεαλισμός </a:t>
            </a:r>
            <a:r>
              <a:rPr lang="el-GR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των </a:t>
            </a: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</a:t>
            </a:r>
            <a:r>
              <a:rPr lang="en-US" sz="13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οθέσεων</a:t>
            </a: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δεν μετράει, μόνο η προβλεπτική ακρίβεια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8-9; Friedman (1953)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 / 43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Το Πρόβλημα του Ρεαλισμού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05840"/>
            <a:ext cx="786384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05840"/>
            <a:ext cx="64008" cy="658368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914400" y="105156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Προσέγγιση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14400" y="130759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υποθέσεις π</a:t>
            </a:r>
            <a:r>
              <a:rPr lang="en-US" sz="1200" dirty="0" err="1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ροσεγγίζουν</a:t>
            </a:r>
            <a:r>
              <a:rPr lang="en-US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κάποια στοιχεία της</a:t>
            </a:r>
            <a:r>
              <a:rPr lang="en-US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πρα</a:t>
            </a:r>
            <a:r>
              <a:rPr lang="en-US" sz="1200" dirty="0" err="1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γμ</a:t>
            </a:r>
            <a:r>
              <a:rPr lang="en-US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ατικότητα</a:t>
            </a:r>
            <a:r>
              <a:rPr lang="el-GR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ς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" y="1783080"/>
            <a:ext cx="786384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640080" y="1783080"/>
            <a:ext cx="64008" cy="658368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914400" y="182880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Σημείο αναφοράς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914400" y="208483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TA² </a:t>
            </a:r>
            <a:r>
              <a:rPr lang="en-US" sz="1200" dirty="0" err="1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θέτει</a:t>
            </a:r>
            <a:r>
              <a:rPr lang="en-US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</a:t>
            </a:r>
            <a:r>
              <a:rPr lang="en-US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</a:t>
            </a:r>
            <a:r>
              <a:rPr lang="en-US" sz="1200" dirty="0" err="1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ρότυ</a:t>
            </a:r>
            <a:r>
              <a:rPr lang="en-US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πο· οι αποκλίσεις μελετώνται χωριστά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40080" y="2560320"/>
            <a:ext cx="7863840" cy="658368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Shape 11"/>
          <p:cNvSpPr/>
          <p:nvPr/>
        </p:nvSpPr>
        <p:spPr>
          <a:xfrm>
            <a:off x="640080" y="2560320"/>
            <a:ext cx="64008" cy="658368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5" name="Text 12"/>
          <p:cNvSpPr/>
          <p:nvPr/>
        </p:nvSpPr>
        <p:spPr>
          <a:xfrm>
            <a:off x="914400" y="2606040"/>
            <a:ext cx="7315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Ινστρουμενταλισμός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914400" y="28620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Μόνο οι προβλέψεις μετράνε, όχι οι υποθέσεις (Friedman)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40080" y="3429000"/>
            <a:ext cx="7863840" cy="91440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8" name="Shape 15"/>
          <p:cNvSpPr/>
          <p:nvPr/>
        </p:nvSpPr>
        <p:spPr>
          <a:xfrm>
            <a:off x="640080" y="3429000"/>
            <a:ext cx="64008" cy="914400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9" name="Text 16"/>
          <p:cNvSpPr/>
          <p:nvPr/>
        </p:nvSpPr>
        <p:spPr>
          <a:xfrm>
            <a:off x="914400" y="3474720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20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These </a:t>
            </a:r>
            <a:r>
              <a:rPr lang="en-US" sz="1200" i="1" dirty="0" err="1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rationalisations</a:t>
            </a:r>
            <a:r>
              <a:rPr lang="en-US" sz="1200" i="1" dirty="0">
                <a:solidFill>
                  <a:srgbClr val="1A1F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are mutually inconsistent and were mounted ex post, only once TA² was already in place. The theory drove the methodology, not the other way around.</a:t>
            </a:r>
            <a:endParaRPr lang="en-US" sz="1200" dirty="0"/>
          </a:p>
        </p:txBody>
      </p:sp>
      <p:sp>
        <p:nvSpPr>
          <p:cNvPr id="20" name="Text 17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19-20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/ 43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Μαθηματικά στα Οικονομικά: Φίλος ή Εχθρός;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Τίποτα λάθος με τη μαθηματική λογική per se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Μπορεί να αποσαφηνίσει επιχειρήματα και να αποκαλύψει αποτελέσματα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Αλλά υπάρχουν περιορισμοί στο τι μπορεί να αποτυπώσει: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Εξουσί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α, τάξη, σύγκρουση, ιδεολογία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Κράτος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πεποιθήσεις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Ποιοτικές κοινωνικές σχέσεις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σφάλμα βρίσκεται στη θεωρία, όχι στα μαθηματικά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φυσικές επιστήμες στηρίζουν τις υποθέσεις σε εμπειρική παρατήρηση· τα οικονομικά όχι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9-10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 / 43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2D1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91440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783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III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22860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Θετική vs. Κανονιστική</a:t>
            </a:r>
            <a:endParaRPr lang="en-US" sz="30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Ανάλυση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Τυπική Άποψη: Θετική vs. Κανονιστική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Θετική οικονομική: </a:t>
            </a:r>
            <a:r>
              <a:rPr lang="el-GR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'</a:t>
            </a:r>
            <a:r>
              <a:rPr lang="en-US" sz="14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</a:t>
            </a: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είναι' — περιγράφει την οικονομία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Κανονιστική οικονομική: 'τι πρέπει να είναι' — προτείνει πολιτικές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Τυπική θέση: τα οικονομικά είναι (ή πρέπει να είναι) θετική επιστήμη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αξιακές κρίσεις είναι εξωτερικές στο επιστημονικό εγχείρημα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Αυτή η διάκριση είναι κεντρική στην αυτο-αντίληψη του mainstream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Robbins (1932): οικονομικά ως κατανομή σπάνιων πόρων — θετική, αξιακά ουδέτερη επιστήμη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 / 43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Κριτική: Είναι τα Οικονομικά Αξιακά Ουδέτερα;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Fine υποστηρίζει ότι η διάκριση θετικής/κανονιστικής είναι αβάσιμη: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ίδια η επιλογή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του 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μελετάμε είναι κανονιστική (γιατί προσφορά/ζήτηση και όχι τάξη;)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Βασικές έννοιες ενσωματώνουν αξίες: 'αποτελεσματικότητα', 'ισορροπία', 'βελτιστοποίηση'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αποτελεσματικότητα Pareto υπονοεί συγκεκριμένη ηθική στάση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οικονομικά της ευημερίας: ατομικές προτιμήσεις ως τελικός κριτής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του 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κοινωνικού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καλού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'αόρατο χέρι' είναι τόσο ιδεολογία όσο και θεωρία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ηθικό περιεχόμενο είναι ενσωματωμένο στον τεχνικό μηχανισμό (TA²)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6, 18; Fine (2013a)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 / 43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Ηθικό Περιεχόμενο της Mainstream Οικονομικής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Κυριαρχία καταναλωτή: αυτό που θέλουν τα άτομα ορίζει το καλό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Αποκαλυπτόμενη προτίμηση: οι επιλογές αποκαλύπτουν αληθινές προτιμήσεις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αποτελέσματα αγοράς δικαιολογούνται αν προέρχονται από εθελοντική ανταλλαγή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κατανεμητική δικαιοσύνη ανάγεται σε βελτιστοποίηση Pareto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Δεν υπάρχει χώρος για δομική κριτική: εκμετάλλευση, εξουσία, τάξη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οικονομία παρουσιάζεται ως τεχνικό πρόβλημα, όχι κοινωνικό/πολιτικό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18-20; Fine (2013a)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 / 43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2D1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91440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783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IV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22860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Economics Imperialism:</a:t>
            </a:r>
            <a:endParaRPr lang="en-US" sz="30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Από την Ενδοστρέφεια στην Εξωστρέφεια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Ιστορική Λογική του Economics Imperialism</a:t>
            </a:r>
            <a:endParaRPr lang="en-US" sz="2200" dirty="0"/>
          </a:p>
        </p:txBody>
      </p:sp>
      <p:sp>
        <p:nvSpPr>
          <p:cNvPr id="5" name="Shape 2"/>
          <p:cNvSpPr/>
          <p:nvPr/>
        </p:nvSpPr>
        <p:spPr>
          <a:xfrm>
            <a:off x="640080" y="1005840"/>
            <a:ext cx="786384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3"/>
          <p:cNvSpPr/>
          <p:nvPr/>
        </p:nvSpPr>
        <p:spPr>
          <a:xfrm>
            <a:off x="640080" y="1005840"/>
            <a:ext cx="64008" cy="777240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7" name="Text 4"/>
          <p:cNvSpPr/>
          <p:nvPr/>
        </p:nvSpPr>
        <p:spPr>
          <a:xfrm>
            <a:off x="914400" y="105156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Φάση 1 — Ενδοστρέφεια (1870s-1950s)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914400" y="13533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Αφαίρεση κοινωνικών, ιστορικών παραγόντων για οικοδόμηση TA²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" y="1920240"/>
            <a:ext cx="786384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7"/>
          <p:cNvSpPr/>
          <p:nvPr/>
        </p:nvSpPr>
        <p:spPr>
          <a:xfrm>
            <a:off x="640080" y="1920240"/>
            <a:ext cx="64008" cy="777240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1" name="Text 8"/>
          <p:cNvSpPr/>
          <p:nvPr/>
        </p:nvSpPr>
        <p:spPr>
          <a:xfrm>
            <a:off x="914400" y="196596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Φάση 2 — Παλα</a:t>
            </a:r>
            <a:r>
              <a:rPr lang="en-US" sz="1300" b="1" dirty="0" err="1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ιός</a:t>
            </a:r>
            <a:r>
              <a:rPr lang="en-US" sz="1300" b="1" dirty="0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300" b="1" dirty="0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Ιμπεριαλισμός των Οικονομικών (</a:t>
            </a:r>
            <a:r>
              <a:rPr lang="en-US" sz="1300" b="1" dirty="0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Economics Imperialism</a:t>
            </a:r>
            <a:r>
              <a:rPr lang="el-GR" sz="1300" b="1" dirty="0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914400" y="22677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Ως-εάν τέλεια λειτουργούσες αγορές: κλειομετρία, ανθρώπινο κεφάλαιο, public choice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640080" y="2834640"/>
            <a:ext cx="786384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4" name="Shape 11"/>
          <p:cNvSpPr/>
          <p:nvPr/>
        </p:nvSpPr>
        <p:spPr>
          <a:xfrm>
            <a:off x="640080" y="2834640"/>
            <a:ext cx="64008" cy="777240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5" name="Text 12"/>
          <p:cNvSpPr/>
          <p:nvPr/>
        </p:nvSpPr>
        <p:spPr>
          <a:xfrm>
            <a:off x="914400" y="288036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Φάση 3 — New Economics Imperialism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914400" y="31821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5A4A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Ασύμμετρη πληροφόρηση: ατελείς αγορές εξηγούν θεσμούς, κράτος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40080" y="3749040"/>
            <a:ext cx="7863840" cy="77724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8" name="Shape 15"/>
          <p:cNvSpPr/>
          <p:nvPr/>
        </p:nvSpPr>
        <p:spPr>
          <a:xfrm>
            <a:off x="640080" y="3749040"/>
            <a:ext cx="64008" cy="777240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19" name="Text 16"/>
          <p:cNvSpPr/>
          <p:nvPr/>
        </p:nvSpPr>
        <p:spPr>
          <a:xfrm>
            <a:off x="914400" y="379476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B2D8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Φάση 4 — Σημερινή Φάση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914400" y="40965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00" dirty="0">
                <a:solidFill>
                  <a:srgbClr val="4A4A5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TA² + anything goes: theoretical mish-mash, TA² retains privileged position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11-18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 / 43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Το Παράδοξο του BBI (Bringing Back In)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 τη θεμελίωση του TA², αποκλείστηκαν: πολιτική, θεσμοί, ιστορία, κοινωνικές σχέσεις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Στη συνέχεια χρησιμοποιείται το TA² για επαν-ανάλυσή τους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Αυτό είναι BBI — βασική συνιστώσα του economics imperialism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Π.χ.: rational choice theory σε εκλογές, εγκληματικότητα, γάμο, θρησκεία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Ασυνέπεια: δεν εξηγείς πολιτική βάσει πλαισίου που χτίστηκε αποκλείοντάς την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Ωστόσο αυτή η ευελιξία δίνει στο mainstream την δύναμη </a:t>
            </a:r>
            <a:r>
              <a:rPr lang="el-GR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της «επιστημονικότητας»</a:t>
            </a:r>
            <a:endParaRPr lang="en-US" sz="1300" dirty="0"/>
          </a:p>
        </p:txBody>
      </p:sp>
      <p:sp>
        <p:nvSpPr>
          <p:cNvPr id="6" name="Shape 3"/>
          <p:cNvSpPr/>
          <p:nvPr/>
        </p:nvSpPr>
        <p:spPr>
          <a:xfrm>
            <a:off x="640080" y="3794760"/>
            <a:ext cx="7863840" cy="640080"/>
          </a:xfrm>
          <a:prstGeom prst="rect">
            <a:avLst/>
          </a:prstGeom>
          <a:solidFill>
            <a:srgbClr val="FFFFFF"/>
          </a:solidFill>
          <a:ln/>
          <a:effectLst>
            <a:outerShdw blurRad="76200" dist="254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7" name="Shape 4"/>
          <p:cNvSpPr/>
          <p:nvPr/>
        </p:nvSpPr>
        <p:spPr>
          <a:xfrm>
            <a:off x="640080" y="3794760"/>
            <a:ext cx="64008" cy="640080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8" name="Text 5"/>
          <p:cNvSpPr/>
          <p:nvPr/>
        </p:nvSpPr>
        <p:spPr>
          <a:xfrm>
            <a:off x="914400" y="3840480"/>
            <a:ext cx="7315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 i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 exclude politics to create TA², then we use TA² to </a:t>
            </a:r>
            <a:r>
              <a:rPr lang="en-US" sz="1100" i="1" dirty="0" err="1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</a:t>
            </a:r>
            <a:r>
              <a:rPr lang="en-US" sz="1100" i="1" dirty="0">
                <a:solidFill>
                  <a:srgbClr val="2D35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politics."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13-14</a:t>
            </a:r>
            <a:endParaRPr lang="en-US" sz="1000" dirty="0"/>
          </a:p>
        </p:txBody>
      </p:sp>
      <p:sp>
        <p:nvSpPr>
          <p:cNvPr id="10" name="Text 7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/ 43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2D1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91440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783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V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22860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Θέση της Μακροοικονομικής:</a:t>
            </a:r>
            <a:endParaRPr lang="en-US" sz="30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Μακροοικονομία vs. Μακροοικονομική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Εμφάνιση της Μακροοικονομικής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Εμφανίστηκε με τον Κεϋνσιανισμό (1930s), σε απάντηση στη Μεγάλη Ύφεση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Ξεχωριστό πεδίο: λειτουργία της οικονομίας ως σύνολο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Εστίαση σε ανεργία, παραγωγή, τιμές — συνολικά μεγέθη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Keynes υιοθέτησε επαγωγική λογική βασισμένη σε εμπειρική παρατήρηση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Οικονομία ως ολιστική οντότητα, μη αναλύσιμη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/αναγώγιμη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σε ατομικά μέρη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Νέες έννοιες: ενεργός ζήτηση, θεμελιώδης αβεβαιότητα, προτίμηση ρευστότητας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Ισορροπία ως κατάσταση ηρεμίας, όχι εκκαθάριση αγοράς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&amp; Dimakou (2016) Macroeconomics: A Critical Companion, κεφ. 1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/ 43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Μακροοικονομία vs. Μακροοικονομική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Βασική διάκριση: η μακροοικονομία (πραγματικότητα) ≠ μακροοικονομική (κλάδος)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μακροοικονομία περιλαμβάνει: μονοπωλιοποίηση, διανομή, θεσμούς, τεχνολογική αλλαγή, χρηματιστικοποίηση, ταξική σύγκρουση, κράτος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μακροοικονομική αποκλείει σταδιακά όλα αυτά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έχει αφεθεί εκτός: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ρ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όλος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των 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θεσμών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και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του 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κράτους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δ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ια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νομή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του 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εισοδήμ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ατος και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του 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λούτου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π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ηγές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μεταβολής της 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παρα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γωγικότητ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ας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/δομικής μεταβολής (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structural change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Χρηματιστικοποίηση και νεοφιλελευθερισμός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&amp; Dimakou (2016), σσ. 1-2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 / 43</a:t>
            </a:r>
            <a:endParaRPr lang="en-US" sz="9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Σύνδρομο Βραχυπρόθεσμου / Μακροπρόθεσμου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Κεντρική διάκριση στη μακροοικονομική — τρεις διαφορετικές έννοιες: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Χρονική διάσταση: βραχυπρόθεσμο = γρήγορη, μακροπρόθεσμο = αργή προσαρμογή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Ταχύτητα: Κεϋνσιανοί — προϊόν γρήγορα / Μονεταριστές — τιμές γρήγορα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Ορισμός ισορροπίας: μακροπρόθεσμο = όλες οι μεταβλητές πλήρως προσαρμοσμένες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mainstream τις χρησιμοποιεί εναλλακτικά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Αλλά: το βραχυπρόθεσμο και το μακροπρόθεσμο είναι αδιαχώριστα στην πραγματικότητα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&amp; Dimakou (2016), σσ. 4-8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 / 43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Σύγκλιση στη Γενική Ισορροπία &amp; DSGE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μακροοικονομική συγκλίνει στη βαλρασιανή γενική ισορροπία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Κάθε πώληση πρέπει να αντιστοιχεί σε αγορά (Νόμος Walras)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Δεύτερη πτυχή: μικροθεμελιώσεις — βελτιστοποιητικά άτομα ως βάση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Αποτέλεσμα: μοντέλα DSGE (Dynamic Stochastic General Equilibrium)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Πλήρης σύγκλιση στη γεν. ισορροπία από μικροθεμελιώσεις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'Δυναμική' = βραχυπρόθεσμες αποκλίσεις γύρω από στατική μακρ. ισορροπία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Η δυναμική του πώς προκλήθηκε η ισορροπία: αδιευκρίνιστη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&amp; Dimakou (2016), σσ. 6-7, 16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 / 43</a:t>
            </a:r>
            <a:endParaRPr lang="en-US" sz="9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2D1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91440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783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VI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22860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Μεθοδολογία &amp; Αναγωγισμός</a:t>
            </a:r>
            <a:endParaRPr lang="en-US" sz="30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στη Μακροοικονομική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Η Στένωση των Μεθόδων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 τη μαρτζιναλιστική επανάσταση: ειδικές μέθοδοι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Βελτιστοποιητικό άτομο ως βασική μονάδα ανάλυσης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Οικονομία ως σειρά σχέσεων αγοράς: ορθολογισμός, ισορροπία, αποτελεσματικότητα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Θεωρία = κατασκευή μοντέλων: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Από 'θεωρίες' σε 'μοντέλα'· από 'στοιχεία' σε 'data'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Μαθηματικά μοντέλα απομακρυσμένα από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την 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αναπα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ράστ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αση </a:t>
            </a:r>
            <a:r>
              <a:rPr lang="el-GR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της 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πρα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γμ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ατικότητας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οικονομικά 'παντρεύτηκαν' τον εργαλειακό θετικισμό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&amp; Dimakou (2016), σσ. 12-15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 / 43</a:t>
            </a:r>
            <a:endParaRPr lang="en-US" sz="9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Το Παράδοξο του Φορμαλισμού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 ίδιες μέθοδοι που ανύψωσαν τα οικονομικά σε 'επιστήμη' στένεψαν το αντικείμενο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Τίποτα λάθος με τα μαθηματικά per se — αλλά: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Εφαρμόστηκαν σε αποψιλωμένο αντικείμενο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Η τεχνική οδήγησε το περιεχόμενο, όχι το αντίστροφο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Απόδειξη γενικής ισορροπίας: πολύ περιοριστικές υποθέσεις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Μη αύξουσες αποδόσεις, gross substitutability, forward markets </a:t>
            </a:r>
            <a:r>
              <a:rPr lang="en-US" sz="12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</a:t>
            </a: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όλα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&amp; Dimakou (2016), σσ. 14-16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 / 43</a:t>
            </a:r>
            <a:endParaRPr lang="en-US" sz="9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Τα Δεδομένα Δεν Είναι Αντικειμενικά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&amp; Dimakou: 'τα δεδομένα δεν είναι αντικειμενικά ούτε εξωγενώς δεδομένα'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θεωρείται σχετικό εξαρτάται από θεωρητικές προϋποθέσεις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Παραδείγματα: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Πώς διακρίνουμε κυκλικά, μακροπρόθεσμα και στοχαστικά στοιχεία ΑΕΠ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Πώς εξάγουμε μακροπρόθεσμες τάσεις (προϋποθέτει βραχ./μακρ. διάκριση)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Πώς εκτιμούμε προσδοκίες (ορθολογικές;)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Ποιοτικές μεταβλητές (διαφθορά, εμπιστοσύνη) θέτουν βαθύτερα προβλήματα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Έλεγχος θεωρίας vs. πραγματικότητας όταν η πραγματικότητα κατασκευάζεται απ' τη θεωρία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&amp; Dimakou (2016), σσ. 17-18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 / 43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Χρηματιστικοποίηση: Τι Χάνει η Μακρο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παγκόσμια χρηματοπιστωτική κρίση αποκάλυψε τους περιορισμούς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Χρηματιστικοποίηση: δυσανάλογη επέκταση χρηματοοικονομικού τομέα vs. ΑΕΠ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Στοιχεία που αγνοεί η μακροοικονομική: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Πολλαπλασιασμός κερδοσκοπικών περιουσιακών στοιχείων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Διείσδυση χρηματοοικονομικών στην κοινωνική ζωή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Βαθιές επιπτώσεις στη διανομή εισοδήματος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νεοφιλελευθερισμός μπορεί κάλλιστα να μην υπάρχει για τη μακροοικονομική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σχέση χρηματιστικοποίησης-νεοφιλελευθερισμού: απλώς δεν εξετάζεται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&amp; Dimakou (2016), σσ. 9-11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/ 43</a:t>
            </a:r>
            <a:endParaRPr lang="en-US" sz="9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2D1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91440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783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VII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22860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Μικρο &amp; Μακρο σε Σύγκριση:</a:t>
            </a:r>
            <a:endParaRPr lang="en-US" sz="30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Κοινές Κριτικές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Κοινά Θέματα και στα Δύο Βιβλία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Και η μικρο και η μακρο υπέστησαν στένωση: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Στο αντικείμενο, στη μέθοδο, στο εύρος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Και οι δύο συγκλίνουν σε μεθοδολογικό ατομικισμό και γενική ισορροπία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Και οι </a:t>
            </a:r>
            <a:r>
              <a:rPr lang="en-US" sz="13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δύο</a:t>
            </a: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</a:t>
            </a:r>
            <a:r>
              <a:rPr lang="en-US" sz="13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ρο</a:t>
            </a:r>
            <a:r>
              <a:rPr lang="el-GR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κρίνουν</a:t>
            </a: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παραγωγή vs. επαγωγή, μοντέλα vs. θεωρίες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Και οι δύο ενσωματώνουν κανονιστικές δεσμεύσεις ενώ ισχυρίζονται θετική επιστημονικότητα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Και οι δύο επεκτείνουν τον τομέα τους μέσω </a:t>
            </a:r>
            <a:r>
              <a:rPr lang="el-GR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του </a:t>
            </a: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economics imperialism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Και οι δύο δυσκολεύονται να εξηγήσουν τα φαινόμενα που ορίζουν το αντικείμενό τους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 / 43</a:t>
            </a:r>
            <a:endParaRPr lang="en-US" sz="9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Μικρο vs. Μακρο: Βασικές Διαφορές</a:t>
            </a:r>
            <a:endParaRPr lang="en-US" sz="2200" dirty="0"/>
          </a:p>
        </p:txBody>
      </p:sp>
      <p:graphicFrame>
        <p:nvGraphicFramePr>
          <p:cNvPr id="3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005840"/>
          <a:ext cx="7863840" cy="246888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2D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Μικροοικονομική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2D8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Μακροοικονομική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2D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Καταγωγή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Μαρτζιναλιστική Επανάσταση (1870s)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Κεϋνσιανή Επανάσταση (1930s)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Αφετηρία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Βελτιστοποιητικό άτομο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Συνολικά μεγέθη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148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Βασική ένταση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Ενδοστρέφεια TA² → εξωστρέφεια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Στένωση 'μακροοικονομίας'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Φορμαλισμός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Συναρτήσεις χρησιμότητας/παραγωγής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Μοντέλα DSGE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Αναγωγισμός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Άτομο → αγορά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Μακρο → μικροθεμελιώσεις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Τυφλά σημεία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Τάξη, εξουσία, θεσμοί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Χρηματιστικοποίηση, διανομή, κράτος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>
                    <a:lnL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DE5F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 2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(2016); Fine &amp; Dimakou (2016)</a:t>
            </a:r>
            <a:endParaRPr lang="en-US" sz="1000" dirty="0"/>
          </a:p>
        </p:txBody>
      </p:sp>
      <p:sp>
        <p:nvSpPr>
          <p:cNvPr id="7" name="Text 3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/ 43</a:t>
            </a:r>
            <a:endParaRPr lang="en-US" sz="9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Κοινωνιολογία της Γνώσης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Γιατί τα οικονομικά εμφανίζονται και εξελίσσονται όπως εξελίσσονται;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Fine διακρίνει δύο προσεγγίσεις: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'Απόλυτη': εσωτερική ανάπτυξη — ο κλάδος θέτει/λύνει δικά του προβλήματα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b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'Σχετική': εξωτερικές επιρροές — συνθήκες, συμφέροντα, ιδεολογία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i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Ο Κεϋνσιανισμός ήταν απάντηση στη μαζική ανεργία;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i="1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Ο μονεταρισμός στήριξε τον νεοφιλελευθερισμό;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 err="1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Δεν</a:t>
            </a: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l-GR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είναι αμοιβαία αποκλειόμενα</a:t>
            </a: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εξωτερικές/εσωτερικές επιρροές αλληλεπιδρούν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3-4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 / 43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Ετερόδοξες Εναλλακτικές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Μετα-Κεϋνσιανή: ενεργός ζήτηση, αβεβαιότητα, ενδογενές χρήμα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Μαρξιστική πολιτική οικονομία: τάξη, εκμετάλλευση, συσσώρευση, κρίση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Θεσμική οικονομική: θεσμοί, εξουσία, εξάρτηση πορείας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Φεμινιστική οικονομική: φύλο, απλήρωτη εργασία, φροντίδα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Οικολογική οικονομική: βιοφυσικά όρια, βιωσιμότητα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Κοινό νήμα: απόρριψη μεθοδολογικού ατομικισμού και της διχοτομίας θετικής/κανονιστικής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Fine: η ετεροδοξία πρέπει να αναπτύξει δικά της πλαίσια, όχι απλώς κριτική στο mainstream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 (2016), σσ. 18-20; Lee (2009); Lawson (2003)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 / 43</a:t>
            </a:r>
            <a:endParaRPr lang="en-US" sz="9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Κριτικός Ρεαλισμός (Lawson)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Κριτική Tony Lawson: η mainstream έχει λανθασμένη οντολογία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κοινωνικός κόσμος: ανοιχτός, δομημένος, τάσεις — όχι καθολικοί νόμοι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Μαθηματικο-παραγωγικές μέθοδοι προϋποθέτουν κλειστό σύστημα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Αλλά η οικονομία: ανοιχτό σύστημα, χωρίς σταθερούς νόμους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κριτικός ρεαλισμός προτείνει: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Αναδρομή (retroduction): συμπεράσματα για υποκείμενες δομές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— Οντολογία πριν τη μεθοδολογία: κατανόηση πραγματικότητας πρώτα</a:t>
            </a:r>
            <a:endParaRPr lang="en-US" sz="12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2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Fine: αναγνωρίζει κριτική αλλά προειδοποιεί κατά αναγωγής ετεροδοξίας σε οντολογική κριτική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Lawson (2003); Fine (2016), σ. 18</a:t>
            </a:r>
            <a:endParaRPr lang="en-US" sz="1000" dirty="0"/>
          </a:p>
        </p:txBody>
      </p:sp>
      <p:sp>
        <p:nvSpPr>
          <p:cNvPr id="7" name="Text 4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 / 43</a:t>
            </a:r>
            <a:endParaRPr lang="en-US" sz="9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6D173-9BD8-68DC-BA7A-9CA51EEDC1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DC8DE0D-6DED-950D-4C00-6BB4CDD45751}"/>
              </a:ext>
            </a:extLst>
          </p:cNvPr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>
            <a:extLst>
              <a:ext uri="{FF2B5EF4-FFF2-40B4-BE49-F238E27FC236}">
                <a16:creationId xmlns:a16="http://schemas.microsoft.com/office/drawing/2014/main" id="{2B9EFBF3-ECA7-4F4A-AC22-587568942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>
            <a:extLst>
              <a:ext uri="{FF2B5EF4-FFF2-40B4-BE49-F238E27FC236}">
                <a16:creationId xmlns:a16="http://schemas.microsoft.com/office/drawing/2014/main" id="{041864A6-6CAB-DDE9-2C22-22F9BF4BA4B6}"/>
              </a:ext>
            </a:extLst>
          </p:cNvPr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Κριτικός Ρεαλισμός (Lawson)</a:t>
            </a:r>
            <a:endParaRPr lang="en-US" sz="2200" dirty="0"/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70A5789F-7CD0-64A5-BE29-0BAE8F9DEDA5}"/>
              </a:ext>
            </a:extLst>
          </p:cNvPr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endParaRPr lang="en-US" sz="1200" dirty="0"/>
          </a:p>
        </p:txBody>
      </p:sp>
      <p:sp>
        <p:nvSpPr>
          <p:cNvPr id="6" name="Text 3">
            <a:extLst>
              <a:ext uri="{FF2B5EF4-FFF2-40B4-BE49-F238E27FC236}">
                <a16:creationId xmlns:a16="http://schemas.microsoft.com/office/drawing/2014/main" id="{09C67F1C-8A26-DA84-C6BA-98729E193722}"/>
              </a:ext>
            </a:extLst>
          </p:cNvPr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Lawson (2003); Fine (2016), σ. 18</a:t>
            </a:r>
            <a:endParaRPr lang="en-US" sz="1000" dirty="0"/>
          </a:p>
        </p:txBody>
      </p:sp>
      <p:sp>
        <p:nvSpPr>
          <p:cNvPr id="7" name="Text 4">
            <a:extLst>
              <a:ext uri="{FF2B5EF4-FFF2-40B4-BE49-F238E27FC236}">
                <a16:creationId xmlns:a16="http://schemas.microsoft.com/office/drawing/2014/main" id="{612098FB-FA33-8A3F-75AF-9370314283E6}"/>
              </a:ext>
            </a:extLst>
          </p:cNvPr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 / 43</a:t>
            </a:r>
            <a:endParaRPr lang="en-US" sz="900" dirty="0"/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501A812-EB13-0F62-FFB1-2419D4A619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3740145"/>
              </p:ext>
            </p:extLst>
          </p:nvPr>
        </p:nvGraphicFramePr>
        <p:xfrm>
          <a:off x="869706" y="1362365"/>
          <a:ext cx="7404588" cy="3277608"/>
        </p:xfrm>
        <a:graphic>
          <a:graphicData uri="http://schemas.openxmlformats.org/drawingml/2006/table">
            <a:tbl>
              <a:tblPr/>
              <a:tblGrid>
                <a:gridCol w="2468196">
                  <a:extLst>
                    <a:ext uri="{9D8B030D-6E8A-4147-A177-3AD203B41FA5}">
                      <a16:colId xmlns:a16="http://schemas.microsoft.com/office/drawing/2014/main" val="2528713692"/>
                    </a:ext>
                  </a:extLst>
                </a:gridCol>
                <a:gridCol w="2468196">
                  <a:extLst>
                    <a:ext uri="{9D8B030D-6E8A-4147-A177-3AD203B41FA5}">
                      <a16:colId xmlns:a16="http://schemas.microsoft.com/office/drawing/2014/main" val="3909185421"/>
                    </a:ext>
                  </a:extLst>
                </a:gridCol>
                <a:gridCol w="2468196">
                  <a:extLst>
                    <a:ext uri="{9D8B030D-6E8A-4147-A177-3AD203B41FA5}">
                      <a16:colId xmlns:a16="http://schemas.microsoft.com/office/drawing/2014/main" val="4235433168"/>
                    </a:ext>
                  </a:extLst>
                </a:gridCol>
              </a:tblGrid>
              <a:tr h="372018">
                <a:tc>
                  <a:txBody>
                    <a:bodyPr/>
                    <a:lstStyle/>
                    <a:p>
                      <a:pPr algn="l">
                        <a:buNone/>
                      </a:pPr>
                      <a:endParaRPr lang="el-GR" sz="1700" dirty="0">
                        <a:effectLst/>
                      </a:endParaRP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 b="1" dirty="0">
                          <a:effectLst/>
                        </a:rPr>
                        <a:t>Κλειστό Σύστημα</a:t>
                      </a: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 b="1" dirty="0">
                          <a:effectLst/>
                        </a:rPr>
                        <a:t>Ανοιχτό Σύστημα</a:t>
                      </a: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5898170"/>
                  </a:ext>
                </a:extLst>
              </a:tr>
              <a:tr h="62956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 b="1">
                          <a:effectLst/>
                        </a:rPr>
                        <a:t>Οντολογία</a:t>
                      </a:r>
                      <a:endParaRPr lang="el-GR" sz="1700">
                        <a:effectLst/>
                      </a:endParaRP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>
                          <a:effectLst/>
                        </a:rPr>
                        <a:t>Ατομισμός, σταθερά στοιχεία</a:t>
                      </a: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>
                          <a:effectLst/>
                        </a:rPr>
                        <a:t>Αναδυόμενα φαινόμενα, δομές</a:t>
                      </a: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752942"/>
                  </a:ext>
                </a:extLst>
              </a:tr>
              <a:tr h="62956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 b="1">
                          <a:effectLst/>
                        </a:rPr>
                        <a:t>Νόμοι</a:t>
                      </a:r>
                      <a:endParaRPr lang="el-GR" sz="1700">
                        <a:effectLst/>
                      </a:endParaRP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>
                          <a:effectLst/>
                        </a:rPr>
                        <a:t>Ακριβείς, αμεταβλητοί</a:t>
                      </a: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>
                          <a:effectLst/>
                        </a:rPr>
                        <a:t>Τάσεις, πολλαπλοί μηχανισμοί</a:t>
                      </a: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6698917"/>
                  </a:ext>
                </a:extLst>
              </a:tr>
              <a:tr h="62956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 b="1">
                          <a:effectLst/>
                        </a:rPr>
                        <a:t>Μεθοδολογία</a:t>
                      </a:r>
                      <a:endParaRPr lang="el-GR" sz="1700">
                        <a:effectLst/>
                      </a:endParaRP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>
                          <a:effectLst/>
                        </a:rPr>
                        <a:t>Πειραματισμός, </a:t>
                      </a:r>
                      <a:r>
                        <a:rPr lang="en-US" sz="1700">
                          <a:effectLst/>
                        </a:rPr>
                        <a:t>ceteris paribus</a:t>
                      </a: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>
                          <a:effectLst/>
                        </a:rPr>
                        <a:t>Αφαίρεση, ανάλυση μηχανισμών</a:t>
                      </a: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2871207"/>
                  </a:ext>
                </a:extLst>
              </a:tr>
              <a:tr h="37201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 b="1">
                          <a:effectLst/>
                        </a:rPr>
                        <a:t>Πρόβλεψη</a:t>
                      </a:r>
                      <a:endParaRPr lang="el-GR" sz="1700">
                        <a:effectLst/>
                      </a:endParaRP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>
                          <a:effectLst/>
                        </a:rPr>
                        <a:t>Αυστηρή</a:t>
                      </a: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>
                          <a:effectLst/>
                        </a:rPr>
                        <a:t>Ενδεχομενική</a:t>
                      </a: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9687038"/>
                  </a:ext>
                </a:extLst>
              </a:tr>
              <a:tr h="629569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 b="1">
                          <a:effectLst/>
                        </a:rPr>
                        <a:t>Παράδειγμα</a:t>
                      </a:r>
                      <a:endParaRPr lang="el-GR" sz="1700">
                        <a:effectLst/>
                      </a:endParaRP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>
                          <a:effectLst/>
                        </a:rPr>
                        <a:t>Νεοκλασική θεωρία, </a:t>
                      </a:r>
                      <a:r>
                        <a:rPr lang="en-US" sz="1700">
                          <a:effectLst/>
                        </a:rPr>
                        <a:t>DSGE</a:t>
                      </a: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l-GR" sz="1700" dirty="0">
                          <a:effectLst/>
                        </a:rPr>
                        <a:t>Κριτικός Ρεαλισμός, </a:t>
                      </a:r>
                      <a:r>
                        <a:rPr lang="en-US" sz="1700" dirty="0">
                          <a:effectLst/>
                        </a:rPr>
                        <a:t>Post-Keynesian</a:t>
                      </a:r>
                    </a:p>
                  </a:txBody>
                  <a:tcPr marL="57234" marR="57234" marT="57234" marB="57234" anchor="ctr">
                    <a:lnL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3300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6168581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2D1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914400"/>
            <a:ext cx="731520" cy="7315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457200" y="178308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ΜΕΡΟΣ VIII</a:t>
            </a:r>
            <a:endParaRPr lang="en-US" sz="1800" dirty="0"/>
          </a:p>
        </p:txBody>
      </p:sp>
      <p:sp>
        <p:nvSpPr>
          <p:cNvPr id="5" name="Text 2"/>
          <p:cNvSpPr/>
          <p:nvPr/>
        </p:nvSpPr>
        <p:spPr>
          <a:xfrm>
            <a:off x="457200" y="2286000"/>
            <a:ext cx="8229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Συζήτηση &amp;</a:t>
            </a:r>
            <a:endParaRPr lang="en-US" sz="3000" dirty="0"/>
          </a:p>
          <a:p>
            <a:pPr marL="0" indent="0" algn="ctr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Κριτικοί Αναστοχασμοί</a:t>
            </a:r>
            <a:endParaRPr lang="en-US" sz="3000" dirty="0"/>
          </a:p>
        </p:txBody>
      </p:sp>
      <p:sp>
        <p:nvSpPr>
          <p:cNvPr id="6" name="Shape 3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Ερωτήσεις Συζήτησης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Μπορεί η μικροοικονομική να μεταρρυθμιστεί ή είναι το TA² αδιόρθωτο;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Η διάκριση θετικής/κανονιστικής είναι χρήσιμη ή παραπλανητική;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Πρέπει τα οικονομικά να φιλοδοξούν να μοιάσουν στις φυσικές επιστήμες;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Τι χάνεται όταν η μακρο ανάγεται σε μικροθεμελιώσεις;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Πώς πρέπει η ετεροδοξία να σχετίζεται με το mainstream;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Είναι υπερασπίσιμος ο ινστρουμενταλισμός του Friedman;</a:t>
            </a:r>
            <a:endParaRPr lang="en-US" sz="14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4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7. Μπορούν τα μαθηματικά να υπηρετήσουν χειραφετητικούς σκοπούς;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 / 43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Βασικά Συμπεράσματα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μικρο- και μακροοικονομική είναι ιστορικά προϊόντα, όχι φυσικές κατηγορίες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μορφή τους αντανακλά μεθοδολογικές και ιδεολογικές επιλογές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TA² ισχυρό αλλά βαθιά περιορισμένο: αποκλείει ό,τι δεν μοντελοποιεί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διχοτομία θετικής/κανονιστικής συγκαλύπτει αξιακές κρίσεις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 economics imperialism επεκτείνει τους περιορισμούς σε όλες τις κοιν. επιστήμες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κρίση αποκάλυψε τα τυφλά σημεία της mainstream μακρο</a:t>
            </a:r>
            <a:endParaRPr lang="en-US" sz="13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3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Κριτική εμπλοκή: κατανόηση τόσο της δύναμης όσο και των ορίων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41 / 43</a:t>
            </a:r>
            <a:endParaRPr lang="en-US" sz="9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8F4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2D1B4E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137160"/>
            <a:ext cx="502920" cy="50292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097280" y="73152"/>
            <a:ext cx="7315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Βιβλιογραφία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7863840" cy="3200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Fine, B. (2016) Microeconomics: A Critical Companion. London: Pluto Press.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Fine, B. and Dimakou, O. (2016) Macroeconomics: A Critical Companion. London: Pluto Press.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Fine, B. and Milonakis, D. (2009) From Economics Imperialism to Freakonomics. Routledge.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Friedman, M. (1953) 'The Methodology of Positive Economics', in Essays in Positive Economics.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Lawson, T. (2003) Reorienting Economics. London: Routledge.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Lee, F.S. (2009) A History of Heterodox Economics. London: Routledge.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King, J.E. (2012) The Microfoundations Delusion. Edward Elgar.</a:t>
            </a:r>
            <a:endParaRPr lang="en-US" sz="1100" dirty="0"/>
          </a:p>
          <a:p>
            <a:pPr marL="342900" indent="-342900">
              <a:lnSpc>
                <a:spcPct val="115000"/>
              </a:lnSpc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2D1B4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Mirowski, P. (1989) More Heat than Light. Cambridge: CUP.</a:t>
            </a:r>
            <a:endParaRPr lang="en-US" sz="1100" dirty="0"/>
          </a:p>
        </p:txBody>
      </p:sp>
      <p:sp>
        <p:nvSpPr>
          <p:cNvPr id="6" name="Text 3"/>
          <p:cNvSpPr/>
          <p:nvPr/>
        </p:nvSpPr>
        <p:spPr>
          <a:xfrm>
            <a:off x="7772400" y="47548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42 / 43</a:t>
            </a:r>
            <a:endParaRPr lang="en-US" sz="9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2D1B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914400"/>
            <a:ext cx="822960" cy="82296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914400" y="1920240"/>
            <a:ext cx="73152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Ευχαριστώ</a:t>
            </a:r>
            <a:endParaRPr lang="en-US" sz="3600" dirty="0"/>
          </a:p>
        </p:txBody>
      </p:sp>
      <p:sp>
        <p:nvSpPr>
          <p:cNvPr id="5" name="Shape 2"/>
          <p:cNvSpPr/>
          <p:nvPr/>
        </p:nvSpPr>
        <p:spPr>
          <a:xfrm>
            <a:off x="3657600" y="2834640"/>
            <a:ext cx="1828800" cy="27432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  <p:sp>
        <p:nvSpPr>
          <p:cNvPr id="6" name="Text 3"/>
          <p:cNvSpPr/>
          <p:nvPr/>
        </p:nvSpPr>
        <p:spPr>
          <a:xfrm>
            <a:off x="1371600" y="301752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800" dirty="0">
                <a:solidFill>
                  <a:srgbClr val="F0B4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Ερωτήσεις &amp; Συζήτηση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1371600" y="3840480"/>
            <a:ext cx="6400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9E8FA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Ν. Πόντης | ΕΚΠΑ | Τα Οικονομικά ως Κοινωνική Επιστήμη ΙΙ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D946A8"/>
          </a:solidFill>
          <a:ln/>
        </p:spPr>
        <p:txBody>
          <a:bodyPr/>
          <a:lstStyle/>
          <a:p>
            <a:endParaRPr lang="el-G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</TotalTime>
  <Words>3143</Words>
  <Application>Microsoft Office PowerPoint</Application>
  <PresentationFormat>On-screen Show (16:9)</PresentationFormat>
  <Paragraphs>459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Georgia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Κριτικές Προσεγγίσεις στη Μικρο &amp; Μακροοικονομική</dc:title>
  <dc:subject>PptxGenJS Presentation</dc:subject>
  <dc:creator>Nikos</dc:creator>
  <cp:lastModifiedBy>Nikos Pontis</cp:lastModifiedBy>
  <cp:revision>42</cp:revision>
  <dcterms:created xsi:type="dcterms:W3CDTF">2026-03-25T13:26:23Z</dcterms:created>
  <dcterms:modified xsi:type="dcterms:W3CDTF">2026-03-26T11:09:24Z</dcterms:modified>
</cp:coreProperties>
</file>