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3" r:id="rId16"/>
    <p:sldId id="274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84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3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826C5B-20EA-4AE8-B44F-D3C0F5D030A4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B877FB-22F5-41E5-B3D5-69A3F4D4E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684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C798F5AC-5308-4BF2-A3DB-F5814344F82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/>
              <a:t>Θεωρία Διεθνούς Εμπορίου: μονοπωλιακός ανταγωνισμός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224E2887-2B6C-4724-AE1B-33ED4F6788E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/>
              <a:t>14-12-06</a:t>
            </a:r>
          </a:p>
        </p:txBody>
      </p:sp>
      <p:sp>
        <p:nvSpPr>
          <p:cNvPr id="33796" name="Rectangle 6">
            <a:extLst>
              <a:ext uri="{FF2B5EF4-FFF2-40B4-BE49-F238E27FC236}">
                <a16:creationId xmlns:a16="http://schemas.microsoft.com/office/drawing/2014/main" id="{9218DB83-F6D6-428C-992A-DF8669C9EAF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/>
              <a:t>Λ. Κωστελέτου</a:t>
            </a:r>
          </a:p>
        </p:txBody>
      </p:sp>
      <p:sp>
        <p:nvSpPr>
          <p:cNvPr id="33797" name="Rectangle 7">
            <a:extLst>
              <a:ext uri="{FF2B5EF4-FFF2-40B4-BE49-F238E27FC236}">
                <a16:creationId xmlns:a16="http://schemas.microsoft.com/office/drawing/2014/main" id="{C9E628E4-8F5F-4D2F-A356-E115BDA9F1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FEFC28-DC0B-4265-A42A-730179C4A76D}" type="slidenum">
              <a:rPr lang="el-GR" altLang="el-GR" smtClean="0"/>
              <a:pPr/>
              <a:t>21</a:t>
            </a:fld>
            <a:endParaRPr lang="el-GR" altLang="el-GR"/>
          </a:p>
        </p:txBody>
      </p:sp>
      <p:sp>
        <p:nvSpPr>
          <p:cNvPr id="33798" name="Rectangle 2">
            <a:extLst>
              <a:ext uri="{FF2B5EF4-FFF2-40B4-BE49-F238E27FC236}">
                <a16:creationId xmlns:a16="http://schemas.microsoft.com/office/drawing/2014/main" id="{B2EA0D46-FED2-475A-8284-8BAFC6B46D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>
            <a:extLst>
              <a:ext uri="{FF2B5EF4-FFF2-40B4-BE49-F238E27FC236}">
                <a16:creationId xmlns:a16="http://schemas.microsoft.com/office/drawing/2014/main" id="{C68F436F-DD7F-4B51-95C5-8D9E6153AA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213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EA074671-F937-4E99-A7D4-354FCB5DC7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/>
              <a:t>Θεωρία Διεθνούς Εμπορίου: μονοπωλιακός ανταγωνισμός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FB8DF1C5-546B-4E82-9398-EDC35EAE00D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/>
              <a:t>14-12-06</a:t>
            </a:r>
          </a:p>
        </p:txBody>
      </p:sp>
      <p:sp>
        <p:nvSpPr>
          <p:cNvPr id="43012" name="Rectangle 6">
            <a:extLst>
              <a:ext uri="{FF2B5EF4-FFF2-40B4-BE49-F238E27FC236}">
                <a16:creationId xmlns:a16="http://schemas.microsoft.com/office/drawing/2014/main" id="{A155E463-C05A-4426-BFB2-6E404B39FFC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l-GR" altLang="el-GR"/>
              <a:t>Λ. Κωστελέτου</a:t>
            </a:r>
          </a:p>
        </p:txBody>
      </p:sp>
      <p:sp>
        <p:nvSpPr>
          <p:cNvPr id="43013" name="Rectangle 7">
            <a:extLst>
              <a:ext uri="{FF2B5EF4-FFF2-40B4-BE49-F238E27FC236}">
                <a16:creationId xmlns:a16="http://schemas.microsoft.com/office/drawing/2014/main" id="{A6EE4C56-7589-4E8F-B46E-8DC88045C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1C50EA-F143-4E24-B1E1-3DAD425B05DF}" type="slidenum">
              <a:rPr lang="el-GR" altLang="el-GR" smtClean="0"/>
              <a:pPr/>
              <a:t>26</a:t>
            </a:fld>
            <a:endParaRPr lang="el-GR" altLang="el-GR"/>
          </a:p>
        </p:txBody>
      </p:sp>
      <p:sp>
        <p:nvSpPr>
          <p:cNvPr id="43014" name="Rectangle 2">
            <a:extLst>
              <a:ext uri="{FF2B5EF4-FFF2-40B4-BE49-F238E27FC236}">
                <a16:creationId xmlns:a16="http://schemas.microsoft.com/office/drawing/2014/main" id="{026934E8-7974-45F4-A015-242E337F4D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5" name="Rectangle 3">
            <a:extLst>
              <a:ext uri="{FF2B5EF4-FFF2-40B4-BE49-F238E27FC236}">
                <a16:creationId xmlns:a16="http://schemas.microsoft.com/office/drawing/2014/main" id="{E708A70E-DB33-445E-82A5-67AF3DA6B7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969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0382AA8-32FB-4813-B6CC-C8FE76F097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E298AF9-A37C-4433-BFA4-5963F0C2FA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B34A2DF-A4DF-46F0-AEA4-FA3F532B0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25A2-E3E6-4A61-B495-6EE13B87F6BC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A3A35C8-5E54-4E10-B149-C83510DAD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F2F7BD8-25B9-4186-8BE5-9F036EABA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D81E-3B42-4498-AD0F-CE21F6885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444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00E72F-AFBB-4D2B-BC6C-D8B4FAF00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A741356-1AE0-44DA-A326-35BF2D0861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71102C5-EBE7-4231-8E0F-11E148D6E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25A2-E3E6-4A61-B495-6EE13B87F6BC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92C82F7-946E-4A8D-A1FA-0A05DE471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E4EF615-D9AD-4504-9D53-7F6309DD5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D81E-3B42-4498-AD0F-CE21F6885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12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374247DA-5AD9-466F-A4F0-B87CEF2B0F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F6830C0-59B3-4413-A4E8-B539D9412D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2283065-D3DE-4DF1-9D5D-4C0441286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25A2-E3E6-4A61-B495-6EE13B87F6BC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ED6F702-67A6-447A-A3C5-4450B50D9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5B6C9A1-172E-4863-A2D4-4725E2876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D81E-3B42-4498-AD0F-CE21F6885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674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DCF051-99C7-49D6-A7BC-25D317492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83EF3DE-91F8-4791-97FE-5639A4ECD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B1F6ADE-5CB5-4CD3-BF9B-7DF543AC7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25A2-E3E6-4A61-B495-6EE13B87F6BC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806B9CB-7E44-454B-B2C0-8877206E0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38DA2BB-B4C3-4374-A481-F3C9C227B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D81E-3B42-4498-AD0F-CE21F6885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1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B4A08D6-F6C0-4267-9F78-0006A3FAF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DED484B-5DF0-4E67-A2A2-07B813A43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20EE44B-FC1C-4179-B7A1-6730231D2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25A2-E3E6-4A61-B495-6EE13B87F6BC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DF70C9B-5F17-4433-8AA1-86D98A317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B1EBA78-9817-4001-9D62-F101C9630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D81E-3B42-4498-AD0F-CE21F6885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835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507487-2667-4F5C-8B29-5814B3882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53DA0E2-D25B-4BED-AE75-0F2C724DB8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AF986F1-8EEF-4ABD-ABBE-BE96940346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8289589-4ED5-4C3A-B735-DD088C0D7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25A2-E3E6-4A61-B495-6EE13B87F6BC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CF25297-0CB9-4937-BDE9-77A924CFD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871037D-ABD4-4C9D-8DC2-5B92D4411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D81E-3B42-4498-AD0F-CE21F6885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85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CD3B7CD-9C52-4F81-9F86-049218664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A377067-ED9C-4FF2-A948-BCC1F7CC10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765C69D-EBCC-4376-A147-2878AA9537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A302EAA9-8BD1-4FE4-A7EB-25F33AE618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BA32E5F-9C82-4589-95D8-21860F0F33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B94170A4-F4B8-48AF-84EF-CA865E567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25A2-E3E6-4A61-B495-6EE13B87F6BC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4D240C79-6742-4759-B289-A4C80743A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A6A000BE-C608-43A6-A16B-8E27043D1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D81E-3B42-4498-AD0F-CE21F6885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271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CEA35E3-4E80-429C-8677-00F4463DC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45639ECA-0E67-4659-AC1F-CBCE6C619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25A2-E3E6-4A61-B495-6EE13B87F6BC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C28C31A-A84E-4EAE-9359-93AC7CB6A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D17110B6-850C-407E-8190-793339760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D81E-3B42-4498-AD0F-CE21F6885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027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2FB4BC9F-E455-403F-9412-A04641D60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25A2-E3E6-4A61-B495-6EE13B87F6BC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D6474D71-85D3-4D69-9179-FDDCDFCA4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887316E-E26D-47F4-B0DA-86ECE938C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D81E-3B42-4498-AD0F-CE21F6885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22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51D31F3-275F-40C6-9C9E-9B2666F57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BB8EAF3-C349-4F67-B1AB-DAB652422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A12C6B0-FC64-4A2D-9ABA-277D0476F9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F72626D-0651-4889-A260-8A71082BD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25A2-E3E6-4A61-B495-6EE13B87F6BC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177D7EE-1916-4D9E-BC13-76F0B5CF3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07E86A3-A303-4FB8-83A2-7AA01C652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D81E-3B42-4498-AD0F-CE21F6885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873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BFC140-5F47-4ABB-AFBD-72C2554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ABC72358-262C-4CC6-9EE6-BBBB0D9097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32CA36E-17FB-4BE8-BB0A-5BA1444A0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7487451-9260-40E6-9DEF-5D9649082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25A2-E3E6-4A61-B495-6EE13B87F6BC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3726F32-BC0C-4194-8DBC-B35B2B083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7FE2500-07D1-480E-B372-208FA92DC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9D81E-3B42-4498-AD0F-CE21F6885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55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B0BA28C3-6272-4F0D-A850-F62B68368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4287E28-3159-41A8-B34F-2A34CBE04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5DF4E12-A533-47F0-A6C3-A0C5BDC1D5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F25A2-E3E6-4A61-B495-6EE13B87F6BC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1053AE8-56D5-4AA8-AD00-96B9F69C97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860042A-1C80-4BF0-8DB4-928655F6D5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9D81E-3B42-4498-AD0F-CE21F6885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5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26C3B24-C6EE-45B0-BC29-FEC5214728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9" y="1523878"/>
            <a:ext cx="7837460" cy="3810245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l"/>
            <a:r>
              <a:rPr lang="en-US" sz="8000" dirty="0"/>
              <a:t>Increasing returns to scale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550A84E-60ED-47E9-85DF-510288A154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89454" y="1523878"/>
            <a:ext cx="2361298" cy="3810245"/>
          </a:xfrm>
        </p:spPr>
        <p:txBody>
          <a:bodyPr anchor="ctr">
            <a:normAutofit/>
          </a:bodyPr>
          <a:lstStyle/>
          <a:p>
            <a:pPr algn="r"/>
            <a:r>
              <a:rPr lang="en-US" dirty="0"/>
              <a:t>The firm in the international market</a:t>
            </a:r>
          </a:p>
        </p:txBody>
      </p:sp>
    </p:spTree>
    <p:extLst>
      <p:ext uri="{BB962C8B-B14F-4D97-AF65-F5344CB8AC3E}">
        <p14:creationId xmlns:p14="http://schemas.microsoft.com/office/powerpoint/2010/main" val="1077573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4A2B308-2BE6-4E91-AA92-2D31FB45CD01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Monopolistic competition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F0F7E25-7677-49DA-B2F7-9F0D1AE72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Assumptions</a:t>
            </a:r>
          </a:p>
          <a:p>
            <a:r>
              <a:rPr lang="en-US" dirty="0"/>
              <a:t>The industry is comprised of many firms </a:t>
            </a:r>
          </a:p>
          <a:p>
            <a:r>
              <a:rPr lang="en-US" dirty="0"/>
              <a:t>the firm cannot influence the price of the good it sells.</a:t>
            </a:r>
          </a:p>
          <a:p>
            <a:r>
              <a:rPr lang="en-US" dirty="0"/>
              <a:t>There are many competitors, and any decisions by an individual firm does not affect market conditions</a:t>
            </a:r>
          </a:p>
          <a:p>
            <a:r>
              <a:rPr lang="en-US" dirty="0"/>
              <a:t>The firm produces a differentiated product. </a:t>
            </a:r>
          </a:p>
          <a:p>
            <a:r>
              <a:rPr lang="en-US" dirty="0"/>
              <a:t>There is free entry of new competitors (also selling differentiated varieties that are close substitutes to the ones currently produced)</a:t>
            </a:r>
          </a:p>
        </p:txBody>
      </p:sp>
    </p:spTree>
    <p:extLst>
      <p:ext uri="{BB962C8B-B14F-4D97-AF65-F5344CB8AC3E}">
        <p14:creationId xmlns:p14="http://schemas.microsoft.com/office/powerpoint/2010/main" val="113878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91CD017-9F50-4CF4-AFE8-AC762CEFD1B0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The firm of the industry which functions under monopolistic competition: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BD612EB-F92D-4BC7-AD42-BD48E2A1F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Has some features of the purely competitive firm</a:t>
            </a:r>
          </a:p>
          <a:p>
            <a:pPr lvl="1"/>
            <a:r>
              <a:rPr lang="en-US" dirty="0"/>
              <a:t>Many firms in the industry, the demand of production of the firm depends on prices of the goods produced by other firms of the industry.  </a:t>
            </a:r>
          </a:p>
          <a:p>
            <a:pPr marL="0" indent="0">
              <a:buNone/>
            </a:pPr>
            <a:r>
              <a:rPr lang="en-US" dirty="0"/>
              <a:t>2. Has some features of the monopoly </a:t>
            </a:r>
          </a:p>
          <a:p>
            <a:pPr lvl="1"/>
            <a:r>
              <a:rPr lang="en-US" dirty="0"/>
              <a:t>it can set prices it produces a unique differentiated product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5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B704057-E44D-48A3-88F8-9E032A3BB5DB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Demand for production of the firm, Q,    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4F063C4-2A34-45C4-AC5C-1CEE95100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492744" cy="15122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Assume that only one firm can produce a particular variety of a good </a:t>
            </a:r>
          </a:p>
          <a:p>
            <a:r>
              <a:rPr lang="en-US" dirty="0"/>
              <a:t>(this may be connected to the fixed costs incurred to develop </a:t>
            </a:r>
          </a:p>
          <a:p>
            <a:r>
              <a:rPr lang="en-US" dirty="0"/>
              <a:t>that particular variety)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003384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2672780-BB8B-4503-B1D2-62E2392FC677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Demand for production of the firm, Q,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57E5881-76CB-4A18-9108-F2CCEAC6B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Assume that only one firm can produce a particular variety of a good (this may be connected to the fixed costs incurred to develop that particular variety)</a:t>
            </a:r>
          </a:p>
          <a:p>
            <a:r>
              <a:rPr lang="en-US" dirty="0"/>
              <a:t>then this firm will be a monopolist producer of this good.</a:t>
            </a:r>
          </a:p>
          <a:p>
            <a:r>
              <a:rPr lang="en-US" dirty="0"/>
              <a:t>A monopolist is aware that it faces a downward sloping demand curve for its good:</a:t>
            </a:r>
          </a:p>
          <a:p>
            <a:pPr lvl="1"/>
            <a:r>
              <a:rPr lang="en-US" dirty="0"/>
              <a:t>To increase sales, a monopolist must reduce its price, which entails lower revenue on all units sold. </a:t>
            </a:r>
          </a:p>
          <a:p>
            <a:pPr lvl="1"/>
            <a:r>
              <a:rPr lang="en-US" dirty="0"/>
              <a:t>So the monopolist’s marginal revenue at any given output level is always below the current price at that output level .</a:t>
            </a:r>
          </a:p>
        </p:txBody>
      </p:sp>
    </p:spTree>
    <p:extLst>
      <p:ext uri="{BB962C8B-B14F-4D97-AF65-F5344CB8AC3E}">
        <p14:creationId xmlns:p14="http://schemas.microsoft.com/office/powerpoint/2010/main" val="532120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C2116AB-0096-48F8-893B-136AFD04EB93}"/>
              </a:ext>
            </a:extLst>
          </p:cNvPr>
          <p:cNvSpPr txBox="1"/>
          <p:nvPr/>
        </p:nvSpPr>
        <p:spPr>
          <a:xfrm>
            <a:off x="378372" y="394138"/>
            <a:ext cx="660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Marginal Revenue of a Monopolist</a:t>
            </a:r>
          </a:p>
        </p:txBody>
      </p:sp>
      <p:cxnSp>
        <p:nvCxnSpPr>
          <p:cNvPr id="4" name="Ευθεία γραμμή σύνδεσης 3">
            <a:extLst>
              <a:ext uri="{FF2B5EF4-FFF2-40B4-BE49-F238E27FC236}">
                <a16:creationId xmlns:a16="http://schemas.microsoft.com/office/drawing/2014/main" id="{3F016950-46C1-453F-9FF3-101EF0CD2A71}"/>
              </a:ext>
            </a:extLst>
          </p:cNvPr>
          <p:cNvCxnSpPr>
            <a:cxnSpLocks/>
          </p:cNvCxnSpPr>
          <p:nvPr/>
        </p:nvCxnSpPr>
        <p:spPr>
          <a:xfrm>
            <a:off x="1986455" y="1545021"/>
            <a:ext cx="0" cy="331075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εία γραμμή σύνδεσης 8">
            <a:extLst>
              <a:ext uri="{FF2B5EF4-FFF2-40B4-BE49-F238E27FC236}">
                <a16:creationId xmlns:a16="http://schemas.microsoft.com/office/drawing/2014/main" id="{52B3868B-4715-4F35-9BCE-BB86BF685D43}"/>
              </a:ext>
            </a:extLst>
          </p:cNvPr>
          <p:cNvCxnSpPr/>
          <p:nvPr/>
        </p:nvCxnSpPr>
        <p:spPr>
          <a:xfrm>
            <a:off x="1986455" y="4855779"/>
            <a:ext cx="455623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εία γραμμή σύνδεσης 10">
            <a:extLst>
              <a:ext uri="{FF2B5EF4-FFF2-40B4-BE49-F238E27FC236}">
                <a16:creationId xmlns:a16="http://schemas.microsoft.com/office/drawing/2014/main" id="{58C2EFD8-F2F8-4A19-B457-DFC2CFF81A20}"/>
              </a:ext>
            </a:extLst>
          </p:cNvPr>
          <p:cNvCxnSpPr/>
          <p:nvPr/>
        </p:nvCxnSpPr>
        <p:spPr>
          <a:xfrm>
            <a:off x="1986455" y="1781503"/>
            <a:ext cx="3484179" cy="2207173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Ευθεία γραμμή σύνδεσης 12">
            <a:extLst>
              <a:ext uri="{FF2B5EF4-FFF2-40B4-BE49-F238E27FC236}">
                <a16:creationId xmlns:a16="http://schemas.microsoft.com/office/drawing/2014/main" id="{26A8EF93-A992-428F-B42A-92A8E452CB42}"/>
              </a:ext>
            </a:extLst>
          </p:cNvPr>
          <p:cNvCxnSpPr/>
          <p:nvPr/>
        </p:nvCxnSpPr>
        <p:spPr>
          <a:xfrm>
            <a:off x="1986454" y="1781502"/>
            <a:ext cx="1450429" cy="28693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47BEB91-0230-4546-BCFA-8D11AE4DFDC1}"/>
              </a:ext>
            </a:extLst>
          </p:cNvPr>
          <p:cNvSpPr txBox="1"/>
          <p:nvPr/>
        </p:nvSpPr>
        <p:spPr>
          <a:xfrm>
            <a:off x="5478516" y="3738745"/>
            <a:ext cx="835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5C8D646-260F-41CE-9F84-E52F5D0C7A76}"/>
              </a:ext>
            </a:extLst>
          </p:cNvPr>
          <p:cNvSpPr txBox="1"/>
          <p:nvPr/>
        </p:nvSpPr>
        <p:spPr>
          <a:xfrm>
            <a:off x="3421116" y="4427906"/>
            <a:ext cx="835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F444074-1D30-4FC9-803A-0843796D518E}"/>
              </a:ext>
            </a:extLst>
          </p:cNvPr>
          <p:cNvSpPr txBox="1"/>
          <p:nvPr/>
        </p:nvSpPr>
        <p:spPr>
          <a:xfrm>
            <a:off x="6566338" y="4684675"/>
            <a:ext cx="835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1867B67-B69D-423A-8180-A4EB87494229}"/>
              </a:ext>
            </a:extLst>
          </p:cNvPr>
          <p:cNvSpPr txBox="1"/>
          <p:nvPr/>
        </p:nvSpPr>
        <p:spPr>
          <a:xfrm>
            <a:off x="1568668" y="1268076"/>
            <a:ext cx="835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4117439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C9CBD34-F3FE-4DD3-9C82-D77A2B8DF08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/>
              <a:t>Trade with monopolistic competition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213EAA6-7A4E-48C3-90CC-8F8CBFBDF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 is the no of firms of the industry</a:t>
            </a:r>
          </a:p>
          <a:p>
            <a:r>
              <a:rPr lang="en-US" dirty="0"/>
              <a:t>S is production (sales) of the industry</a:t>
            </a:r>
          </a:p>
          <a:p>
            <a:r>
              <a:rPr lang="en-US" dirty="0"/>
              <a:t>Q is production (sales) of the firm</a:t>
            </a:r>
          </a:p>
          <a:p>
            <a:r>
              <a:rPr lang="en-US" dirty="0"/>
              <a:t>p is the price of the product produced by a particular industry.</a:t>
            </a:r>
          </a:p>
          <a:p>
            <a:r>
              <a:rPr lang="en-US" dirty="0"/>
              <a:t> </a:t>
            </a:r>
            <a:r>
              <a:rPr lang="en-US" altLang="en-US" dirty="0"/>
              <a:t>p is </a:t>
            </a:r>
            <a:r>
              <a:rPr lang="en-US" dirty="0"/>
              <a:t>the average price across all firms</a:t>
            </a:r>
          </a:p>
        </p:txBody>
      </p:sp>
      <p:cxnSp>
        <p:nvCxnSpPr>
          <p:cNvPr id="5" name="Ευθεία γραμμή σύνδεσης 4">
            <a:extLst>
              <a:ext uri="{FF2B5EF4-FFF2-40B4-BE49-F238E27FC236}">
                <a16:creationId xmlns:a16="http://schemas.microsoft.com/office/drawing/2014/main" id="{B99A0A00-82D7-4450-86D5-2033C0A3A5FB}"/>
              </a:ext>
            </a:extLst>
          </p:cNvPr>
          <p:cNvCxnSpPr/>
          <p:nvPr/>
        </p:nvCxnSpPr>
        <p:spPr>
          <a:xfrm>
            <a:off x="1209215" y="3977640"/>
            <a:ext cx="2057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2115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7381830-5FE4-464D-914A-F4D6F88D9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about the behavior of production (and sales) of each industry: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7C502A5-8FA4-4C37-A1AD-1739CA72B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 </a:t>
            </a:r>
            <a:r>
              <a:rPr lang="en-US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↑ ⇒ Q ↓</a:t>
            </a:r>
            <a:endParaRPr lang="en-US" dirty="0"/>
          </a:p>
          <a:p>
            <a:r>
              <a:rPr lang="en-US" dirty="0"/>
              <a:t>S</a:t>
            </a:r>
            <a:r>
              <a:rPr lang="en-US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↑ ⇒ Q ↑</a:t>
            </a:r>
            <a:endParaRPr lang="en-US" dirty="0"/>
          </a:p>
          <a:p>
            <a:r>
              <a:rPr lang="en-US" dirty="0"/>
              <a:t>p</a:t>
            </a:r>
            <a:r>
              <a:rPr lang="en-US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↑ ⇒ Q ↓</a:t>
            </a:r>
            <a:endParaRPr lang="en-US" dirty="0"/>
          </a:p>
          <a:p>
            <a:r>
              <a:rPr lang="en-US" dirty="0"/>
              <a:t>p</a:t>
            </a:r>
            <a:r>
              <a:rPr lang="en-US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↑ ⇒ Q 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09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3C53158-05AB-43E6-B18D-A1FBB5BAA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Total cost of the firm:</a:t>
            </a:r>
          </a:p>
          <a:p>
            <a:r>
              <a:rPr lang="en-US" altLang="el-GR" dirty="0"/>
              <a:t>C=</a:t>
            </a:r>
            <a:r>
              <a:rPr lang="en-US" altLang="el-GR" dirty="0" err="1"/>
              <a:t>F+cQ</a:t>
            </a:r>
            <a:endParaRPr lang="en-US" altLang="el-GR" dirty="0"/>
          </a:p>
          <a:p>
            <a:r>
              <a:rPr lang="en-US" dirty="0"/>
              <a:t>Average cost:</a:t>
            </a:r>
          </a:p>
          <a:p>
            <a:r>
              <a:rPr lang="en-US" altLang="el-GR" dirty="0"/>
              <a:t>AC=C/Q=F/Q +c</a:t>
            </a:r>
          </a:p>
          <a:p>
            <a:r>
              <a:rPr lang="en-US" dirty="0"/>
              <a:t>As production increases, average cost is reduced.</a:t>
            </a:r>
          </a:p>
          <a:p>
            <a:r>
              <a:rPr lang="el-GR" altLang="el-GR" dirty="0"/>
              <a:t> </a:t>
            </a:r>
            <a:r>
              <a:rPr lang="en-US" altLang="el-GR" dirty="0"/>
              <a:t>Q</a:t>
            </a:r>
            <a:r>
              <a:rPr lang="en-US" altLang="el-GR" dirty="0">
                <a:cs typeface="Arial" panose="020B0604020202020204" pitchFamily="34" charset="0"/>
              </a:rPr>
              <a:t>↑</a:t>
            </a:r>
            <a:r>
              <a:rPr lang="en-US" altLang="el-GR" dirty="0"/>
              <a:t>     AC</a:t>
            </a:r>
            <a:r>
              <a:rPr lang="en-US" altLang="el-GR" dirty="0">
                <a:cs typeface="Arial" panose="020B0604020202020204" pitchFamily="34" charset="0"/>
              </a:rPr>
              <a:t>↓</a:t>
            </a:r>
            <a:endParaRPr lang="en-US" dirty="0"/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565A872D-D9FB-42F0-9267-2259DE728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Production of a firm: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8AB0191-3C4C-43B0-AB0D-D572C61D64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3410509"/>
              </p:ext>
            </p:extLst>
          </p:nvPr>
        </p:nvGraphicFramePr>
        <p:xfrm>
          <a:off x="5796455" y="759098"/>
          <a:ext cx="3975736" cy="722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Εξίσωση" r:id="rId3" imgW="1257300" imgH="228600" progId="Equation.3">
                  <p:embed/>
                </p:oleObj>
              </mc:Choice>
              <mc:Fallback>
                <p:oleObj name="Εξίσωση" r:id="rId3" imgW="1257300" imgH="228600" progId="Equation.3">
                  <p:embed/>
                  <p:pic>
                    <p:nvPicPr>
                      <p:cNvPr id="4" name="Object 4">
                        <a:extLst>
                          <a:ext uri="{FF2B5EF4-FFF2-40B4-BE49-F238E27FC236}">
                            <a16:creationId xmlns:a16="http://schemas.microsoft.com/office/drawing/2014/main" id="{92966D24-31D8-468C-A140-967B8B4125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455" y="759098"/>
                        <a:ext cx="3975736" cy="7228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853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4DE581F-DEAB-457E-8609-6E3E79414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7451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If all the firms of the industry are symmetric, that is if demand and cost functions are the same for all firms of the industry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5392462-9E1F-482D-99A2-EB86AC1F3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Then it is true that</a:t>
            </a:r>
          </a:p>
          <a:p>
            <a:r>
              <a:rPr lang="en-US" dirty="0"/>
              <a:t>we can draw conclusions about the behavior of the industry by observing what happens to the firm </a:t>
            </a:r>
          </a:p>
          <a:p>
            <a:r>
              <a:rPr lang="en-US" dirty="0"/>
              <a:t>we need information </a:t>
            </a:r>
          </a:p>
          <a:p>
            <a:r>
              <a:rPr lang="en-US" dirty="0"/>
              <a:t>about the number of firms </a:t>
            </a:r>
          </a:p>
          <a:p>
            <a:r>
              <a:rPr lang="en-US" dirty="0"/>
              <a:t>About the price each firm imposes </a:t>
            </a:r>
          </a:p>
          <a:p>
            <a:r>
              <a:rPr lang="en-US" dirty="0"/>
              <a:t>we will try to find information about n and p in 3 steps 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96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738D3B4-0815-4B06-B9E5-122E192BC55B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The demand of equation of a firm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204F4D4-ADE2-409C-81B8-F58D5543C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Q=(S /n) – Sb(p-͞p)</a:t>
            </a:r>
          </a:p>
          <a:p>
            <a:r>
              <a:rPr lang="el-GR" altLang="en-US" dirty="0"/>
              <a:t>Αν </a:t>
            </a:r>
            <a:r>
              <a:rPr lang="en-US" altLang="en-US" dirty="0"/>
              <a:t>p= ͞p </a:t>
            </a:r>
            <a:r>
              <a:rPr lang="el-GR" altLang="en-US" dirty="0"/>
              <a:t>τότε </a:t>
            </a:r>
            <a:r>
              <a:rPr lang="en-US" altLang="en-US" dirty="0"/>
              <a:t>Q=(S /n) </a:t>
            </a:r>
            <a:endParaRPr lang="el-GR" altLang="en-US" dirty="0"/>
          </a:p>
          <a:p>
            <a:r>
              <a:rPr lang="el-GR" altLang="en-US" dirty="0"/>
              <a:t>Αν </a:t>
            </a:r>
            <a:r>
              <a:rPr lang="en-US" altLang="en-US" dirty="0"/>
              <a:t>(p-͞p)</a:t>
            </a:r>
            <a:r>
              <a:rPr lang="el-GR" altLang="en-US" dirty="0"/>
              <a:t>&gt;0 τότε </a:t>
            </a:r>
            <a:r>
              <a:rPr lang="en-US" altLang="en-US" dirty="0"/>
              <a:t>Q</a:t>
            </a:r>
            <a:r>
              <a:rPr lang="el-GR" altLang="en-US" dirty="0"/>
              <a:t>&lt;</a:t>
            </a:r>
            <a:r>
              <a:rPr lang="en-US" altLang="en-US" dirty="0"/>
              <a:t>(S /n) </a:t>
            </a:r>
            <a:endParaRPr lang="el-GR" altLang="en-US" dirty="0"/>
          </a:p>
          <a:p>
            <a:r>
              <a:rPr lang="el-GR" altLang="en-US" dirty="0"/>
              <a:t>Αν </a:t>
            </a:r>
            <a:r>
              <a:rPr lang="en-US" altLang="en-US" dirty="0"/>
              <a:t>(p-͞p)</a:t>
            </a:r>
            <a:r>
              <a:rPr lang="el-GR" altLang="en-US" dirty="0"/>
              <a:t>&lt;0 τότε </a:t>
            </a:r>
            <a:r>
              <a:rPr lang="en-US" altLang="en-US" dirty="0"/>
              <a:t>Q</a:t>
            </a:r>
            <a:r>
              <a:rPr lang="el-GR" altLang="en-US" dirty="0"/>
              <a:t>&gt;</a:t>
            </a:r>
            <a:r>
              <a:rPr lang="en-US" altLang="en-US" dirty="0"/>
              <a:t>(S /n) </a:t>
            </a:r>
            <a:endParaRPr lang="el-GR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14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B5F2139-ECA7-4872-9033-199CB6AFA32E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Outline of today’s lecture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2A67D3B-55FD-485F-B203-E1A7DF413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Increasing returns to scale : general discussion</a:t>
            </a:r>
          </a:p>
          <a:p>
            <a:r>
              <a:rPr lang="en-US" dirty="0"/>
              <a:t>Internal returns to scale</a:t>
            </a:r>
          </a:p>
          <a:p>
            <a:r>
              <a:rPr lang="en-US" dirty="0"/>
              <a:t>The monopoly </a:t>
            </a:r>
          </a:p>
          <a:p>
            <a:r>
              <a:rPr lang="en-US" dirty="0"/>
              <a:t>monopolistic competition </a:t>
            </a:r>
          </a:p>
        </p:txBody>
      </p:sp>
    </p:spTree>
    <p:extLst>
      <p:ext uri="{BB962C8B-B14F-4D97-AF65-F5344CB8AC3E}">
        <p14:creationId xmlns:p14="http://schemas.microsoft.com/office/powerpoint/2010/main" val="27098016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EA04974-43C3-4148-8B52-2FB7BBA3B74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dirty="0"/>
              <a:t>1. Relation between n and AC</a:t>
            </a:r>
            <a:br>
              <a:rPr lang="en-US" altLang="el-GR" dirty="0"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F379F15-6456-4F8D-B665-4240693E7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l-GR" dirty="0"/>
              <a:t>As</a:t>
            </a:r>
            <a:r>
              <a:rPr lang="el-GR" altLang="el-GR" dirty="0"/>
              <a:t> </a:t>
            </a:r>
            <a:r>
              <a:rPr lang="en-US" altLang="el-GR" dirty="0"/>
              <a:t>n</a:t>
            </a:r>
            <a:r>
              <a:rPr lang="en-US" altLang="el-GR" dirty="0">
                <a:cs typeface="Arial" panose="020B0604020202020204" pitchFamily="34" charset="0"/>
              </a:rPr>
              <a:t>↑,   Q↓</a:t>
            </a:r>
            <a:r>
              <a:rPr lang="el-GR" altLang="el-GR" dirty="0">
                <a:cs typeface="Arial" panose="020B0604020202020204" pitchFamily="34" charset="0"/>
              </a:rPr>
              <a:t> </a:t>
            </a:r>
            <a:r>
              <a:rPr lang="en-US" altLang="el-GR" dirty="0">
                <a:cs typeface="Arial" panose="020B0604020202020204" pitchFamily="34" charset="0"/>
              </a:rPr>
              <a:t>   then AC↑</a:t>
            </a:r>
          </a:p>
          <a:p>
            <a:r>
              <a:rPr lang="en-US" dirty="0"/>
              <a:t>Let us assume for simplicity that all firms charge the same price</a:t>
            </a:r>
          </a:p>
          <a:p>
            <a:endParaRPr lang="en-US" dirty="0"/>
          </a:p>
          <a:p>
            <a:r>
              <a:rPr lang="en-US" dirty="0"/>
              <a:t>Then   </a:t>
            </a:r>
          </a:p>
          <a:p>
            <a:endParaRPr lang="en-US" dirty="0"/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B7C61ABD-301F-40AE-83E7-0082678D30B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95513" y="2879725"/>
          <a:ext cx="739775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Εξίσωση" r:id="rId3" imgW="368300" imgH="190500" progId="Equation.3">
                  <p:embed/>
                </p:oleObj>
              </mc:Choice>
              <mc:Fallback>
                <p:oleObj name="Εξίσωση" r:id="rId3" imgW="368300" imgH="190500" progId="Equation.3">
                  <p:embed/>
                  <p:pic>
                    <p:nvPicPr>
                      <p:cNvPr id="29701" name="Object 4">
                        <a:extLst>
                          <a:ext uri="{FF2B5EF4-FFF2-40B4-BE49-F238E27FC236}">
                            <a16:creationId xmlns:a16="http://schemas.microsoft.com/office/drawing/2014/main" id="{83E45CB4-83F6-4B47-8BD8-1CEF288B9A9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2879725"/>
                        <a:ext cx="739775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6">
            <a:extLst>
              <a:ext uri="{FF2B5EF4-FFF2-40B4-BE49-F238E27FC236}">
                <a16:creationId xmlns:a16="http://schemas.microsoft.com/office/drawing/2014/main" id="{D52540D5-8663-4F12-AA62-374BFC4405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8248054"/>
              </p:ext>
            </p:extLst>
          </p:nvPr>
        </p:nvGraphicFramePr>
        <p:xfrm>
          <a:off x="2746102" y="3531477"/>
          <a:ext cx="4262437" cy="288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Εξίσωση" r:id="rId5" imgW="1841500" imgH="1244600" progId="Equation.3">
                  <p:embed/>
                </p:oleObj>
              </mc:Choice>
              <mc:Fallback>
                <p:oleObj name="Εξίσωση" r:id="rId5" imgW="1841500" imgH="1244600" progId="Equation.3">
                  <p:embed/>
                  <p:pic>
                    <p:nvPicPr>
                      <p:cNvPr id="29702" name="Object 6">
                        <a:extLst>
                          <a:ext uri="{FF2B5EF4-FFF2-40B4-BE49-F238E27FC236}">
                            <a16:creationId xmlns:a16="http://schemas.microsoft.com/office/drawing/2014/main" id="{F08C476D-CA29-422E-89B2-4F2A95290C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6102" y="3531477"/>
                        <a:ext cx="4262437" cy="288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8172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>
            <a:extLst>
              <a:ext uri="{FF2B5EF4-FFF2-40B4-BE49-F238E27FC236}">
                <a16:creationId xmlns:a16="http://schemas.microsoft.com/office/drawing/2014/main" id="{EB7BB811-1485-4B55-A204-35E500C50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2162800-DBAD-4D6D-B0BA-60242B95DCF2}" type="slidenum">
              <a:rPr lang="el-GR" altLang="el-GR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l-GR" altLang="el-GR" sz="10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5288A988-BC6C-4F89-8DBE-2AEE029361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eaLnBrk="1" hangingPunct="1"/>
            <a:r>
              <a:rPr lang="en-US" altLang="el-GR" dirty="0"/>
              <a:t>=&gt;</a:t>
            </a:r>
            <a:r>
              <a:rPr lang="en-US" altLang="el-GR" sz="4000" dirty="0"/>
              <a:t>there is a positive relation between n</a:t>
            </a:r>
            <a:r>
              <a:rPr lang="el-GR" altLang="el-GR" sz="4000" dirty="0"/>
              <a:t> </a:t>
            </a:r>
            <a:r>
              <a:rPr lang="en-US" altLang="el-GR" sz="4000" dirty="0"/>
              <a:t>and AC</a:t>
            </a:r>
            <a:endParaRPr lang="el-GR" altLang="el-GR" dirty="0"/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E96A2539-6171-4565-BB17-BFC85900A6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0" y="1917701"/>
            <a:ext cx="7772400" cy="42132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l-GR" altLang="el-GR" sz="2400" dirty="0"/>
          </a:p>
        </p:txBody>
      </p:sp>
      <p:sp>
        <p:nvSpPr>
          <p:cNvPr id="32773" name="Line 9">
            <a:extLst>
              <a:ext uri="{FF2B5EF4-FFF2-40B4-BE49-F238E27FC236}">
                <a16:creationId xmlns:a16="http://schemas.microsoft.com/office/drawing/2014/main" id="{7A36D0AB-D1DF-4A27-8EE2-37F38F15A3B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3975" y="2492376"/>
            <a:ext cx="0" cy="32416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4" name="Line 10">
            <a:extLst>
              <a:ext uri="{FF2B5EF4-FFF2-40B4-BE49-F238E27FC236}">
                <a16:creationId xmlns:a16="http://schemas.microsoft.com/office/drawing/2014/main" id="{69290067-2851-4526-B566-8523B6DBFD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3975" y="5734050"/>
            <a:ext cx="44640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Text Box 11">
            <a:extLst>
              <a:ext uri="{FF2B5EF4-FFF2-40B4-BE49-F238E27FC236}">
                <a16:creationId xmlns:a16="http://schemas.microsoft.com/office/drawing/2014/main" id="{0B334685-26F2-4B8D-ACF2-CDA78008D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2489" y="5516563"/>
            <a:ext cx="5032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l-GR" sz="1800"/>
              <a:t>n</a:t>
            </a:r>
            <a:endParaRPr lang="el-GR" altLang="el-GR" sz="1800"/>
          </a:p>
        </p:txBody>
      </p:sp>
      <p:sp>
        <p:nvSpPr>
          <p:cNvPr id="32776" name="Text Box 12">
            <a:extLst>
              <a:ext uri="{FF2B5EF4-FFF2-40B4-BE49-F238E27FC236}">
                <a16:creationId xmlns:a16="http://schemas.microsoft.com/office/drawing/2014/main" id="{5EA0BD95-D90E-4676-91AD-521C98413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51" y="2349501"/>
            <a:ext cx="720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l-GR" sz="1800"/>
              <a:t>AC</a:t>
            </a:r>
            <a:endParaRPr lang="el-GR" altLang="el-GR" sz="1800"/>
          </a:p>
        </p:txBody>
      </p:sp>
      <p:sp>
        <p:nvSpPr>
          <p:cNvPr id="32777" name="Line 13">
            <a:extLst>
              <a:ext uri="{FF2B5EF4-FFF2-40B4-BE49-F238E27FC236}">
                <a16:creationId xmlns:a16="http://schemas.microsoft.com/office/drawing/2014/main" id="{57E6B74A-CA0B-488E-8879-7D38C1B09B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67213" y="2852739"/>
            <a:ext cx="2736850" cy="20161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8" name="Text Box 14">
            <a:extLst>
              <a:ext uri="{FF2B5EF4-FFF2-40B4-BE49-F238E27FC236}">
                <a16:creationId xmlns:a16="http://schemas.microsoft.com/office/drawing/2014/main" id="{1E563B55-CADB-48FC-AF3E-9D92C2AA3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8525" y="2636838"/>
            <a:ext cx="863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l-GR" sz="1800"/>
              <a:t>AC(n)</a:t>
            </a:r>
            <a:endParaRPr lang="el-GR" altLang="el-GR" sz="18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CEA0775-7228-425C-B27A-2C8DDA16E54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/>
              <a:t>2. Relation between n and p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4D83CD3-6D64-48B4-AB71-B1277B543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expect that as the number of firms, n</a:t>
            </a:r>
            <a:r>
              <a:rPr lang="en-US" altLang="el-GR" dirty="0">
                <a:solidFill>
                  <a:srgbClr val="990033"/>
                </a:solidFill>
                <a:cs typeface="Arial" panose="020B0604020202020204" pitchFamily="34" charset="0"/>
              </a:rPr>
              <a:t> ↑</a:t>
            </a:r>
            <a:r>
              <a:rPr lang="en-US" dirty="0"/>
              <a:t>, increase competition increases among firms and as a result the price of each firm drops</a:t>
            </a:r>
            <a:r>
              <a:rPr lang="en-US" altLang="el-GR" dirty="0">
                <a:solidFill>
                  <a:srgbClr val="990033"/>
                </a:solidFill>
              </a:rPr>
              <a:t> p</a:t>
            </a:r>
            <a:r>
              <a:rPr lang="en-US" altLang="el-GR" dirty="0">
                <a:solidFill>
                  <a:srgbClr val="990033"/>
                </a:solidFill>
                <a:cs typeface="Arial" panose="020B0604020202020204" pitchFamily="34" charset="0"/>
              </a:rPr>
              <a:t>↓.</a:t>
            </a:r>
          </a:p>
          <a:p>
            <a:pPr>
              <a:buClr>
                <a:srgbClr val="990033"/>
              </a:buClr>
            </a:pPr>
            <a:r>
              <a:rPr lang="en-US" altLang="el-GR" dirty="0"/>
              <a:t>Revenue</a:t>
            </a:r>
            <a:r>
              <a:rPr lang="el-GR" altLang="el-GR" dirty="0"/>
              <a:t>: </a:t>
            </a:r>
            <a:r>
              <a:rPr lang="en-US" altLang="el-GR" dirty="0" err="1"/>
              <a:t>pQ</a:t>
            </a:r>
            <a:endParaRPr lang="en-US" altLang="el-GR" dirty="0"/>
          </a:p>
          <a:p>
            <a:pPr>
              <a:buClr>
                <a:srgbClr val="990033"/>
              </a:buClr>
            </a:pPr>
            <a:r>
              <a:rPr lang="en-US" altLang="el-GR" dirty="0"/>
              <a:t>MR=</a:t>
            </a:r>
            <a:r>
              <a:rPr lang="en-US" altLang="el-GR" dirty="0">
                <a:cs typeface="Arial" panose="020B0604020202020204" pitchFamily="34" charset="0"/>
              </a:rPr>
              <a:t>∂</a:t>
            </a:r>
            <a:r>
              <a:rPr lang="el-GR" altLang="el-GR" i="1" dirty="0"/>
              <a:t>(</a:t>
            </a:r>
            <a:r>
              <a:rPr lang="en-US" altLang="el-GR" dirty="0"/>
              <a:t>PQ</a:t>
            </a:r>
            <a:r>
              <a:rPr lang="el-GR" altLang="el-GR" dirty="0"/>
              <a:t>)</a:t>
            </a:r>
            <a:r>
              <a:rPr lang="en-US" altLang="el-GR" dirty="0"/>
              <a:t>/</a:t>
            </a:r>
            <a:r>
              <a:rPr lang="en-US" altLang="el-GR" dirty="0">
                <a:cs typeface="Arial" panose="020B0604020202020204" pitchFamily="34" charset="0"/>
              </a:rPr>
              <a:t>∂</a:t>
            </a:r>
            <a:r>
              <a:rPr lang="en-US" altLang="el-GR" dirty="0"/>
              <a:t>Q</a:t>
            </a:r>
          </a:p>
          <a:p>
            <a:pPr>
              <a:buClr>
                <a:srgbClr val="990033"/>
              </a:buClr>
            </a:pPr>
            <a:r>
              <a:rPr lang="en-US" altLang="el-GR" dirty="0"/>
              <a:t>For equilibrium of each firm</a:t>
            </a:r>
            <a:r>
              <a:rPr lang="el-GR" altLang="el-GR" dirty="0"/>
              <a:t>: </a:t>
            </a:r>
            <a:r>
              <a:rPr lang="en-US" altLang="el-GR" dirty="0"/>
              <a:t>MR=MC</a:t>
            </a:r>
          </a:p>
          <a:p>
            <a:pPr>
              <a:buClr>
                <a:srgbClr val="990033"/>
              </a:buClr>
            </a:pPr>
            <a:r>
              <a:rPr lang="el-GR" altLang="el-GR" dirty="0"/>
              <a:t> </a:t>
            </a:r>
            <a:r>
              <a:rPr lang="en-US" altLang="el-GR" dirty="0"/>
              <a:t>From these relations we will draw conclusions about the connection of p, and n.</a:t>
            </a:r>
            <a:endParaRPr lang="el-GR" altLang="el-GR" dirty="0"/>
          </a:p>
          <a:p>
            <a:pPr>
              <a:buClr>
                <a:srgbClr val="990033"/>
              </a:buClr>
            </a:pPr>
            <a:r>
              <a:rPr lang="en-US" altLang="el-GR" dirty="0"/>
              <a:t>We will work with total revenue, </a:t>
            </a:r>
            <a:r>
              <a:rPr lang="en-US" altLang="el-GR" dirty="0" err="1"/>
              <a:t>pQ</a:t>
            </a:r>
            <a:r>
              <a:rPr lang="en-US" altLang="el-GR" dirty="0"/>
              <a:t>.</a:t>
            </a:r>
          </a:p>
          <a:p>
            <a:pPr>
              <a:buClr>
                <a:srgbClr val="990033"/>
              </a:buClr>
            </a:pPr>
            <a:r>
              <a:rPr lang="en-US" altLang="el-GR" dirty="0"/>
              <a:t>And we start with the demand function for each firm </a:t>
            </a:r>
            <a:endParaRPr lang="el-GR" alt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757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696A3216-0086-43B3-8D16-B5D40AB40A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1723054"/>
              </p:ext>
            </p:extLst>
          </p:nvPr>
        </p:nvGraphicFramePr>
        <p:xfrm>
          <a:off x="1390486" y="1094608"/>
          <a:ext cx="7256462" cy="406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3" imgW="2298700" imgH="1574800" progId="Equation.3">
                  <p:embed/>
                </p:oleObj>
              </mc:Choice>
              <mc:Fallback>
                <p:oleObj name="Equation" r:id="rId3" imgW="2298700" imgH="1574800" progId="Equation.3">
                  <p:embed/>
                  <p:pic>
                    <p:nvPicPr>
                      <p:cNvPr id="36867" name="Object 4">
                        <a:extLst>
                          <a:ext uri="{FF2B5EF4-FFF2-40B4-BE49-F238E27FC236}">
                            <a16:creationId xmlns:a16="http://schemas.microsoft.com/office/drawing/2014/main" id="{3216A48E-4AC2-40C2-8A5D-BDCE33B3E94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486" y="1094608"/>
                        <a:ext cx="7256462" cy="406558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59851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83CA99F8-26EB-4F4F-A3C5-9188E28B21E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71550" y="981075"/>
          <a:ext cx="5400675" cy="343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3" imgW="1397000" imgH="1117600" progId="Equation.3">
                  <p:embed/>
                </p:oleObj>
              </mc:Choice>
              <mc:Fallback>
                <p:oleObj name="Equation" r:id="rId3" imgW="1397000" imgH="1117600" progId="Equation.3">
                  <p:embed/>
                  <p:pic>
                    <p:nvPicPr>
                      <p:cNvPr id="38915" name="Object 2">
                        <a:extLst>
                          <a:ext uri="{FF2B5EF4-FFF2-40B4-BE49-F238E27FC236}">
                            <a16:creationId xmlns:a16="http://schemas.microsoft.com/office/drawing/2014/main" id="{2F54EB47-E7D6-40D2-98B7-66FA9DC0F99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981075"/>
                        <a:ext cx="5400675" cy="343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49578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67C0964-E38E-4A3F-A7EE-0BDBBC2C4901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If all firms charge the same price: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BB73F5D-AD33-49AC-9DD1-441597049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l-GR" dirty="0"/>
              <a:t>Q=S(1/n), then</a:t>
            </a:r>
          </a:p>
          <a:p>
            <a:r>
              <a:rPr lang="en-US" altLang="el-GR" dirty="0"/>
              <a:t>p=</a:t>
            </a:r>
            <a:r>
              <a:rPr lang="en-US" altLang="el-GR" dirty="0" err="1"/>
              <a:t>c+S</a:t>
            </a:r>
            <a:r>
              <a:rPr lang="en-US" altLang="el-GR" dirty="0"/>
              <a:t>/</a:t>
            </a:r>
            <a:r>
              <a:rPr lang="en-US" altLang="el-GR" dirty="0" err="1"/>
              <a:t>Snb</a:t>
            </a:r>
            <a:r>
              <a:rPr lang="el-GR" altLang="el-GR" dirty="0"/>
              <a:t> και άρα</a:t>
            </a:r>
          </a:p>
          <a:p>
            <a:r>
              <a:rPr lang="en-US" altLang="el-GR" b="1" dirty="0">
                <a:solidFill>
                  <a:schemeClr val="accent2"/>
                </a:solidFill>
              </a:rPr>
              <a:t>p=c+1/</a:t>
            </a:r>
            <a:r>
              <a:rPr lang="en-US" altLang="el-GR" b="1" dirty="0" err="1">
                <a:solidFill>
                  <a:schemeClr val="accent2"/>
                </a:solidFill>
              </a:rPr>
              <a:t>nb</a:t>
            </a:r>
            <a:endParaRPr lang="en-US" altLang="el-GR" b="1" dirty="0">
              <a:solidFill>
                <a:schemeClr val="accent2"/>
              </a:solidFill>
            </a:endParaRPr>
          </a:p>
          <a:p>
            <a:r>
              <a:rPr lang="en-US" dirty="0"/>
              <a:t>From this last equation we can see that as the number of farms increases the price of each firm is reduced.</a:t>
            </a:r>
          </a:p>
          <a:p>
            <a:r>
              <a:rPr lang="en-US" dirty="0"/>
              <a:t>There is a negative relation between n and p.</a:t>
            </a:r>
          </a:p>
        </p:txBody>
      </p:sp>
    </p:spTree>
    <p:extLst>
      <p:ext uri="{BB962C8B-B14F-4D97-AF65-F5344CB8AC3E}">
        <p14:creationId xmlns:p14="http://schemas.microsoft.com/office/powerpoint/2010/main" val="75058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>
            <a:extLst>
              <a:ext uri="{FF2B5EF4-FFF2-40B4-BE49-F238E27FC236}">
                <a16:creationId xmlns:a16="http://schemas.microsoft.com/office/drawing/2014/main" id="{B3BAF409-FCC3-414F-9E64-DEA48B7E4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9B80B81-1FB8-4743-B79C-ACBF282B333E}" type="slidenum">
              <a:rPr lang="el-GR" altLang="el-GR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l-GR" altLang="el-GR" sz="10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C7FF21BD-127A-4495-930C-9F695B6DEE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en-US" altLang="el-GR" sz="3200" dirty="0"/>
              <a:t>=&gt;</a:t>
            </a:r>
            <a:r>
              <a:rPr lang="en-US" altLang="el-GR" dirty="0"/>
              <a:t> </a:t>
            </a:r>
            <a:r>
              <a:rPr lang="en-US" altLang="el-GR" sz="3200" dirty="0"/>
              <a:t>negative relation between n</a:t>
            </a:r>
            <a:r>
              <a:rPr lang="el-GR" altLang="el-GR" sz="3200" dirty="0"/>
              <a:t> </a:t>
            </a:r>
            <a:r>
              <a:rPr lang="en-US" altLang="el-GR" sz="3200" dirty="0"/>
              <a:t>and p</a:t>
            </a:r>
            <a:endParaRPr lang="el-GR" altLang="el-GR" sz="3200" dirty="0"/>
          </a:p>
        </p:txBody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4F96FA09-12CB-4E38-96AE-99901414BC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0" y="1917701"/>
            <a:ext cx="7772400" cy="42132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l-GR" altLang="el-GR" sz="2400"/>
          </a:p>
        </p:txBody>
      </p:sp>
      <p:sp>
        <p:nvSpPr>
          <p:cNvPr id="41989" name="Line 4">
            <a:extLst>
              <a:ext uri="{FF2B5EF4-FFF2-40B4-BE49-F238E27FC236}">
                <a16:creationId xmlns:a16="http://schemas.microsoft.com/office/drawing/2014/main" id="{1A1D173E-9291-4CE7-B9A3-73DDF4AB55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3975" y="2492376"/>
            <a:ext cx="0" cy="32416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0" name="Line 5">
            <a:extLst>
              <a:ext uri="{FF2B5EF4-FFF2-40B4-BE49-F238E27FC236}">
                <a16:creationId xmlns:a16="http://schemas.microsoft.com/office/drawing/2014/main" id="{E322914D-F490-4B4B-968A-DC47B021FA5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3975" y="5734050"/>
            <a:ext cx="44640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1" name="Text Box 6">
            <a:extLst>
              <a:ext uri="{FF2B5EF4-FFF2-40B4-BE49-F238E27FC236}">
                <a16:creationId xmlns:a16="http://schemas.microsoft.com/office/drawing/2014/main" id="{8BE5554A-37A5-439F-96D1-156E381D43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2489" y="5516563"/>
            <a:ext cx="5032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l-GR" sz="1800"/>
              <a:t>n</a:t>
            </a:r>
            <a:endParaRPr lang="el-GR" altLang="el-GR" sz="1800"/>
          </a:p>
        </p:txBody>
      </p:sp>
      <p:sp>
        <p:nvSpPr>
          <p:cNvPr id="41992" name="Text Box 7">
            <a:extLst>
              <a:ext uri="{FF2B5EF4-FFF2-40B4-BE49-F238E27FC236}">
                <a16:creationId xmlns:a16="http://schemas.microsoft.com/office/drawing/2014/main" id="{EDD6FFC7-7FF5-4C88-9E51-308D7C170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1" y="2349501"/>
            <a:ext cx="720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l-GR" sz="1800"/>
              <a:t>AC,p</a:t>
            </a:r>
            <a:endParaRPr lang="el-GR" altLang="el-GR" sz="1800"/>
          </a:p>
        </p:txBody>
      </p:sp>
      <p:sp>
        <p:nvSpPr>
          <p:cNvPr id="41993" name="Line 8">
            <a:extLst>
              <a:ext uri="{FF2B5EF4-FFF2-40B4-BE49-F238E27FC236}">
                <a16:creationId xmlns:a16="http://schemas.microsoft.com/office/drawing/2014/main" id="{928800A5-8F8C-481F-8179-120A50B4FB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67213" y="2852739"/>
            <a:ext cx="2736850" cy="20161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4" name="Text Box 9">
            <a:extLst>
              <a:ext uri="{FF2B5EF4-FFF2-40B4-BE49-F238E27FC236}">
                <a16:creationId xmlns:a16="http://schemas.microsoft.com/office/drawing/2014/main" id="{233D729A-D25E-4CFD-BEF0-4ED3BC7AB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8525" y="2636838"/>
            <a:ext cx="863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l-GR" sz="1800"/>
              <a:t>AC(n)</a:t>
            </a:r>
            <a:endParaRPr lang="el-GR" altLang="el-GR" sz="1800"/>
          </a:p>
        </p:txBody>
      </p:sp>
      <p:sp>
        <p:nvSpPr>
          <p:cNvPr id="41995" name="Line 12">
            <a:extLst>
              <a:ext uri="{FF2B5EF4-FFF2-40B4-BE49-F238E27FC236}">
                <a16:creationId xmlns:a16="http://schemas.microsoft.com/office/drawing/2014/main" id="{46F058A4-8E95-4C38-8F25-2D9492A4C0F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3113" y="2636838"/>
            <a:ext cx="2952750" cy="23050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6" name="Text Box 13">
            <a:extLst>
              <a:ext uri="{FF2B5EF4-FFF2-40B4-BE49-F238E27FC236}">
                <a16:creationId xmlns:a16="http://schemas.microsoft.com/office/drawing/2014/main" id="{E303044D-2923-405E-AA29-4A6045465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1764" y="4652963"/>
            <a:ext cx="8651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l-GR" sz="1800"/>
              <a:t>pp</a:t>
            </a:r>
            <a:endParaRPr lang="el-GR" altLang="el-GR" sz="18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F9C191-F261-4410-9083-4AFD8428E1E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/>
              <a:t>In the long run the profit becomes equal to 0 </a:t>
            </a:r>
            <a:br>
              <a:rPr lang="en-US" dirty="0"/>
            </a:br>
            <a:r>
              <a:rPr lang="en-US" altLang="el-GR" dirty="0"/>
              <a:t>p</a:t>
            </a:r>
            <a:r>
              <a:rPr lang="el-GR" altLang="el-GR" dirty="0"/>
              <a:t> </a:t>
            </a:r>
            <a:r>
              <a:rPr lang="en-US" altLang="el-GR" dirty="0"/>
              <a:t>=</a:t>
            </a:r>
            <a:r>
              <a:rPr lang="el-GR" altLang="el-GR" dirty="0"/>
              <a:t> </a:t>
            </a:r>
            <a:r>
              <a:rPr lang="en-US" altLang="el-GR" dirty="0"/>
              <a:t>AC,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73552C1-70EE-4E23-B143-833ED5D1F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6563"/>
            <a:ext cx="10515600" cy="4351338"/>
          </a:xfrm>
        </p:spPr>
        <p:txBody>
          <a:bodyPr/>
          <a:lstStyle/>
          <a:p>
            <a:r>
              <a:rPr lang="en-US" dirty="0"/>
              <a:t>If </a:t>
            </a:r>
            <a:r>
              <a:rPr lang="en-US" altLang="el-GR" dirty="0"/>
              <a:t>n &lt; </a:t>
            </a:r>
          </a:p>
          <a:p>
            <a:r>
              <a:rPr lang="en-US" dirty="0"/>
              <a:t>P&gt; AC</a:t>
            </a:r>
          </a:p>
          <a:p>
            <a:r>
              <a:rPr lang="en-US" dirty="0"/>
              <a:t>There are profits end this is an incentive for new entries of firms in the industry </a:t>
            </a:r>
          </a:p>
          <a:p>
            <a:r>
              <a:rPr lang="en-US" dirty="0"/>
              <a:t>as a consequence the variety of goods offered by the firms increase.</a:t>
            </a:r>
          </a:p>
          <a:p>
            <a:r>
              <a:rPr lang="en-US" dirty="0"/>
              <a:t>The opposite takes place, in case the number of firms is greater than the long run optimal number of firms </a:t>
            </a:r>
          </a:p>
          <a:p>
            <a:r>
              <a:rPr lang="en-US" dirty="0"/>
              <a:t>n&gt; </a:t>
            </a:r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8DD27699-80E1-4671-A97E-39689F3AF7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4100875"/>
              </p:ext>
            </p:extLst>
          </p:nvPr>
        </p:nvGraphicFramePr>
        <p:xfrm>
          <a:off x="2078355" y="1706563"/>
          <a:ext cx="34131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Εξίσωση" r:id="rId3" imgW="126835" imgH="152202" progId="Equation.3">
                  <p:embed/>
                </p:oleObj>
              </mc:Choice>
              <mc:Fallback>
                <p:oleObj name="Εξίσωση" r:id="rId3" imgW="126835" imgH="152202" progId="Equation.3">
                  <p:embed/>
                  <p:pic>
                    <p:nvPicPr>
                      <p:cNvPr id="46085" name="Object 4">
                        <a:extLst>
                          <a:ext uri="{FF2B5EF4-FFF2-40B4-BE49-F238E27FC236}">
                            <a16:creationId xmlns:a16="http://schemas.microsoft.com/office/drawing/2014/main" id="{98EBD905-3B14-46FA-A3BF-E0C732E36AB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8355" y="1706563"/>
                        <a:ext cx="341313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5">
            <a:extLst>
              <a:ext uri="{FF2B5EF4-FFF2-40B4-BE49-F238E27FC236}">
                <a16:creationId xmlns:a16="http://schemas.microsoft.com/office/drawing/2014/main" id="{4FB84ADD-31C2-4417-B36C-215C14CCDC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1483799"/>
              </p:ext>
            </p:extLst>
          </p:nvPr>
        </p:nvGraphicFramePr>
        <p:xfrm>
          <a:off x="1508760" y="4934743"/>
          <a:ext cx="22669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Εξίσωση" r:id="rId5" imgW="126835" imgH="152202" progId="Equation.3">
                  <p:embed/>
                </p:oleObj>
              </mc:Choice>
              <mc:Fallback>
                <p:oleObj name="Εξίσωση" r:id="rId5" imgW="126835" imgH="152202" progId="Equation.3">
                  <p:embed/>
                  <p:pic>
                    <p:nvPicPr>
                      <p:cNvPr id="46086" name="Object 5">
                        <a:extLst>
                          <a:ext uri="{FF2B5EF4-FFF2-40B4-BE49-F238E27FC236}">
                            <a16:creationId xmlns:a16="http://schemas.microsoft.com/office/drawing/2014/main" id="{95BF026A-C2BB-4BAB-87C4-0F00F9021D8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760" y="4934743"/>
                        <a:ext cx="226695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358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A9E26FA-4A70-4A81-9EC6-4CD3DE1A6D6F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What is the role of international trade in all this analysis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BF36DC3-793B-443E-BC9A-25FBE196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through international trade demand increases and therefore production expands.</a:t>
            </a:r>
          </a:p>
          <a:p>
            <a:r>
              <a:rPr lang="en-US" dirty="0"/>
              <a:t>the sales and production of the whole industry increases.</a:t>
            </a:r>
          </a:p>
          <a:p>
            <a:r>
              <a:rPr lang="en-US" dirty="0"/>
              <a:t>the sales and production of each industry increases.</a:t>
            </a:r>
          </a:p>
          <a:p>
            <a:r>
              <a:rPr lang="en-US" dirty="0"/>
              <a:t>new firms enter the industry.</a:t>
            </a:r>
          </a:p>
          <a:p>
            <a:r>
              <a:rPr lang="en-US" dirty="0"/>
              <a:t>there is a greater variety of products offered to consumers.</a:t>
            </a:r>
          </a:p>
          <a:p>
            <a:r>
              <a:rPr lang="en-US" dirty="0"/>
              <a:t>the average price falls.</a:t>
            </a:r>
          </a:p>
        </p:txBody>
      </p:sp>
    </p:spTree>
    <p:extLst>
      <p:ext uri="{BB962C8B-B14F-4D97-AF65-F5344CB8AC3E}">
        <p14:creationId xmlns:p14="http://schemas.microsoft.com/office/powerpoint/2010/main" val="2452249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95E728-5FF8-4760-98D8-E424DDD63083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this analysis cannot explain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E0145A4-9385-424E-A8C2-EE17A450B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structure of international trade, which country exports which good, which country imports which good.</a:t>
            </a:r>
          </a:p>
          <a:p>
            <a:r>
              <a:rPr lang="en-US" dirty="0"/>
              <a:t>the analysis cannot specify the location of new industries.</a:t>
            </a:r>
          </a:p>
          <a:p>
            <a:r>
              <a:rPr lang="en-US" dirty="0"/>
              <a:t>Which product the new firms produce.</a:t>
            </a:r>
          </a:p>
          <a:p>
            <a:r>
              <a:rPr lang="en-US" dirty="0"/>
              <a:t>it is assumed that the cost of production is the same in </a:t>
            </a:r>
            <a:r>
              <a:rPr lang="en-US"/>
              <a:t>all countries.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809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415281A-02B8-4577-ADCA-6C3B75058A4D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/>
              <a:t>Increasing returns to scale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DBEAD3B-275D-457C-BC60-A1AADE63C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Within the context of comparative advantage we have assumed that production technologies exhibited constant (or diminishing) returns to scale. </a:t>
            </a:r>
          </a:p>
          <a:p>
            <a:r>
              <a:rPr lang="en-US" dirty="0"/>
              <a:t>we now examine the implications of increasing returns to scale in the production for international trade.</a:t>
            </a:r>
          </a:p>
          <a:p>
            <a:r>
              <a:rPr lang="en-US" dirty="0"/>
              <a:t>there are 2 main sources of increasing returns in production </a:t>
            </a:r>
          </a:p>
          <a:p>
            <a:r>
              <a:rPr lang="en-US" dirty="0"/>
              <a:t>one source is </a:t>
            </a:r>
            <a:r>
              <a:rPr lang="en-US" dirty="0">
                <a:solidFill>
                  <a:srgbClr val="FF0000"/>
                </a:solidFill>
              </a:rPr>
              <a:t>internal</a:t>
            </a:r>
            <a:r>
              <a:rPr lang="en-US" dirty="0"/>
              <a:t> to firms </a:t>
            </a:r>
          </a:p>
          <a:p>
            <a:r>
              <a:rPr lang="en-US" dirty="0"/>
              <a:t>The other is </a:t>
            </a:r>
            <a:r>
              <a:rPr lang="en-US" dirty="0">
                <a:solidFill>
                  <a:srgbClr val="FF0000"/>
                </a:solidFill>
              </a:rPr>
              <a:t>external</a:t>
            </a:r>
            <a:r>
              <a:rPr lang="en-US" dirty="0"/>
              <a:t> to firms </a:t>
            </a:r>
          </a:p>
        </p:txBody>
      </p:sp>
    </p:spTree>
    <p:extLst>
      <p:ext uri="{BB962C8B-B14F-4D97-AF65-F5344CB8AC3E}">
        <p14:creationId xmlns:p14="http://schemas.microsoft.com/office/powerpoint/2010/main" val="1611406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06A0ABF-8D06-4A0C-8932-15D9165B3FE4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internal returns to scale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2FC8391-95E8-4CAE-A118-E5D250BD2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does this mean?</a:t>
            </a:r>
          </a:p>
          <a:p>
            <a:r>
              <a:rPr lang="en-US" dirty="0"/>
              <a:t>the production of the firm exhibits increasing returns to scale. </a:t>
            </a:r>
          </a:p>
          <a:p>
            <a:r>
              <a:rPr lang="en-US" dirty="0"/>
              <a:t>unit costs (average cost) decrease with the firm’s scale of production. </a:t>
            </a:r>
          </a:p>
        </p:txBody>
      </p:sp>
    </p:spTree>
    <p:extLst>
      <p:ext uri="{BB962C8B-B14F-4D97-AF65-F5344CB8AC3E}">
        <p14:creationId xmlns:p14="http://schemas.microsoft.com/office/powerpoint/2010/main" val="33064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904FE32-B396-429E-A52B-4130151B7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returns to scale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AEBC031-4F30-42D4-A8ED-673C1775F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unit costs are not affected by the firm’s scale of production </a:t>
            </a:r>
          </a:p>
          <a:p>
            <a:r>
              <a:rPr lang="en-US" dirty="0"/>
              <a:t>unit costs are affected by the industry's scale of production (mostly possibly overtime )</a:t>
            </a:r>
          </a:p>
          <a:p>
            <a:r>
              <a:rPr lang="en-US" dirty="0"/>
              <a:t>The comparative advantage explains 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Inter industry trade</a:t>
            </a:r>
            <a:r>
              <a:rPr lang="en-US" dirty="0"/>
              <a:t>: one country exports the Commodities of comparative advantage end imports the commodities that  other countries produce with comparative advantage .</a:t>
            </a:r>
          </a:p>
          <a:p>
            <a:r>
              <a:rPr lang="en-US" dirty="0"/>
              <a:t>for this to happen </a:t>
            </a:r>
          </a:p>
          <a:p>
            <a:r>
              <a:rPr lang="en-US" dirty="0"/>
              <a:t>the market should function under perfect competition.</a:t>
            </a:r>
          </a:p>
        </p:txBody>
      </p:sp>
    </p:spTree>
    <p:extLst>
      <p:ext uri="{BB962C8B-B14F-4D97-AF65-F5344CB8AC3E}">
        <p14:creationId xmlns:p14="http://schemas.microsoft.com/office/powerpoint/2010/main" val="2272196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BA83DE9-5A81-4BA1-82A0-D316FC1DC7DA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perfect competition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4DB8DB3-1DDB-497B-933E-AD92C91DB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constant or diminishing returns to scale </a:t>
            </a:r>
          </a:p>
          <a:p>
            <a:r>
              <a:rPr lang="en-US" dirty="0"/>
              <a:t>1 market, one industry with many firms producing a unique commodity </a:t>
            </a:r>
          </a:p>
          <a:p>
            <a:r>
              <a:rPr lang="en-US" dirty="0"/>
              <a:t>the firm is a price taker as it cannot influence the price of the goat that it sells.</a:t>
            </a:r>
          </a:p>
          <a:p>
            <a:r>
              <a:rPr lang="en-US" dirty="0"/>
              <a:t>On the other hand increasing returns explain intra industry trade </a:t>
            </a:r>
          </a:p>
        </p:txBody>
      </p:sp>
    </p:spTree>
    <p:extLst>
      <p:ext uri="{BB962C8B-B14F-4D97-AF65-F5344CB8AC3E}">
        <p14:creationId xmlns:p14="http://schemas.microsoft.com/office/powerpoint/2010/main" val="222334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BE7F716-EE9E-4BD6-BC21-DB77C869F33E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Internal returns to scale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85B6E18-5AB4-4880-BA66-9830D553D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internal returns to scale and intra industry trade are related </a:t>
            </a:r>
            <a:r>
              <a:rPr lang="en-US" dirty="0" err="1"/>
              <a:t>tp</a:t>
            </a:r>
            <a:endParaRPr lang="en-US" dirty="0"/>
          </a:p>
          <a:p>
            <a:r>
              <a:rPr lang="en-US" dirty="0"/>
              <a:t>imperfect competition:</a:t>
            </a:r>
          </a:p>
          <a:p>
            <a:r>
              <a:rPr lang="en-US" dirty="0"/>
              <a:t>Monopoly, oligopoly…imperfect competition.</a:t>
            </a:r>
          </a:p>
          <a:p>
            <a:r>
              <a:rPr lang="en-US" dirty="0"/>
              <a:t>Main characteristics of imperfect competition </a:t>
            </a:r>
          </a:p>
          <a:p>
            <a:r>
              <a:rPr lang="en-US" dirty="0"/>
              <a:t>one market </a:t>
            </a:r>
          </a:p>
          <a:p>
            <a:r>
              <a:rPr lang="en-US" dirty="0"/>
              <a:t>a few firms </a:t>
            </a:r>
          </a:p>
          <a:p>
            <a:r>
              <a:rPr lang="en-US" dirty="0"/>
              <a:t>Production of a differentiated product </a:t>
            </a:r>
          </a:p>
          <a:p>
            <a:r>
              <a:rPr lang="en-US" dirty="0"/>
              <a:t>each firm can influence to a certain extent the price of the product or the quantity produced. </a:t>
            </a:r>
          </a:p>
          <a:p>
            <a:r>
              <a:rPr lang="en-US" dirty="0"/>
              <a:t>The quantity sold can increase only after a reduction of the price of the commodity.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967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A37B31F-AC08-4186-8805-EBCB9F220248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Monopoly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3E4D97A-2DDC-4851-83E5-18C667405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firm coincides with the industry </a:t>
            </a:r>
          </a:p>
          <a:p>
            <a:r>
              <a:rPr lang="en-US" dirty="0"/>
              <a:t>profits are maximized when </a:t>
            </a:r>
          </a:p>
          <a:p>
            <a:r>
              <a:rPr lang="en-US" dirty="0"/>
              <a:t>the marginal cost is equal to the marginal revenue </a:t>
            </a:r>
          </a:p>
          <a:p>
            <a:r>
              <a:rPr lang="en-US" dirty="0"/>
              <a:t>Suppose that the cost of production C</a:t>
            </a:r>
          </a:p>
          <a:p>
            <a:r>
              <a:rPr lang="en-US" altLang="el-GR" dirty="0"/>
              <a:t>C = F + </a:t>
            </a:r>
            <a:r>
              <a:rPr lang="en-US" altLang="el-GR" dirty="0" err="1"/>
              <a:t>cQ</a:t>
            </a:r>
            <a:endParaRPr lang="en-US" altLang="el-GR" dirty="0"/>
          </a:p>
          <a:p>
            <a:r>
              <a:rPr lang="en-US" dirty="0"/>
              <a:t>F is a constant</a:t>
            </a:r>
          </a:p>
          <a:p>
            <a:r>
              <a:rPr lang="en-US" dirty="0"/>
              <a:t>c: marginal cost of production </a:t>
            </a:r>
          </a:p>
          <a:p>
            <a:r>
              <a:rPr lang="en-US" dirty="0"/>
              <a:t>the average  cost of production :</a:t>
            </a:r>
          </a:p>
          <a:p>
            <a:r>
              <a:rPr lang="en-US" altLang="el-GR" dirty="0"/>
              <a:t>C</a:t>
            </a:r>
            <a:r>
              <a:rPr lang="el-GR" altLang="el-GR" dirty="0"/>
              <a:t>/</a:t>
            </a:r>
            <a:r>
              <a:rPr lang="en-US" altLang="el-GR" dirty="0"/>
              <a:t>Q = F/Q+ c</a:t>
            </a:r>
            <a:endParaRPr lang="el-GR" alt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62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0B3C6EB-F9D0-4E14-8CF5-3B48BA83E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/>
              <a:t>C</a:t>
            </a:r>
            <a:r>
              <a:rPr lang="el-GR" altLang="el-GR" dirty="0"/>
              <a:t>/</a:t>
            </a:r>
            <a:r>
              <a:rPr lang="en-US" altLang="el-GR" dirty="0"/>
              <a:t>Q = F/Q+ c</a:t>
            </a:r>
            <a:br>
              <a:rPr lang="el-GR" altLang="el-GR" dirty="0"/>
            </a:b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5E32AB5-864F-42A7-A038-EF64D8CB0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 production increases the average cost falls.</a:t>
            </a:r>
          </a:p>
          <a:p>
            <a:r>
              <a:rPr lang="en-US" dirty="0"/>
              <a:t>There are internal returns to scale.</a:t>
            </a:r>
          </a:p>
          <a:p>
            <a:r>
              <a:rPr lang="en-US" dirty="0"/>
              <a:t>if demand increases due to international trade ,  then production will increase because there are internal returns to scale, according to which average cost decreases and profits increase as production increases.</a:t>
            </a:r>
          </a:p>
          <a:p>
            <a:r>
              <a:rPr lang="en-US" dirty="0"/>
              <a:t>Hence, increasing returns lead to expanded production and increased profits.</a:t>
            </a:r>
          </a:p>
          <a:p>
            <a:r>
              <a:rPr lang="en-US" dirty="0"/>
              <a:t>production increases to satisfy demand coming from abroad.</a:t>
            </a:r>
          </a:p>
          <a:p>
            <a:r>
              <a:rPr lang="en-US" dirty="0"/>
              <a:t>exports increase.  </a:t>
            </a:r>
          </a:p>
        </p:txBody>
      </p:sp>
    </p:spTree>
    <p:extLst>
      <p:ext uri="{BB962C8B-B14F-4D97-AF65-F5344CB8AC3E}">
        <p14:creationId xmlns:p14="http://schemas.microsoft.com/office/powerpoint/2010/main" val="1432703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</TotalTime>
  <Words>1454</Words>
  <Application>Microsoft Office PowerPoint</Application>
  <PresentationFormat>Ευρεία οθόνη</PresentationFormat>
  <Paragraphs>170</Paragraphs>
  <Slides>29</Slides>
  <Notes>2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29</vt:i4>
      </vt:variant>
    </vt:vector>
  </HeadingPairs>
  <TitlesOfParts>
    <vt:vector size="37" baseType="lpstr">
      <vt:lpstr>Arial</vt:lpstr>
      <vt:lpstr>Calibri</vt:lpstr>
      <vt:lpstr>Calibri Light</vt:lpstr>
      <vt:lpstr>Lucida Sans Unicode</vt:lpstr>
      <vt:lpstr>Wingdings</vt:lpstr>
      <vt:lpstr>Θέμα του Office</vt:lpstr>
      <vt:lpstr>Εξίσωση</vt:lpstr>
      <vt:lpstr>Equation</vt:lpstr>
      <vt:lpstr>Increasing returns to scale</vt:lpstr>
      <vt:lpstr>Outline of today’s lecture</vt:lpstr>
      <vt:lpstr>Increasing returns to scale </vt:lpstr>
      <vt:lpstr>internal returns to scale </vt:lpstr>
      <vt:lpstr>external returns to scale </vt:lpstr>
      <vt:lpstr>perfect competition </vt:lpstr>
      <vt:lpstr>Internal returns to scale </vt:lpstr>
      <vt:lpstr>Monopoly </vt:lpstr>
      <vt:lpstr>C/Q = F/Q+ c </vt:lpstr>
      <vt:lpstr>Monopolistic competition</vt:lpstr>
      <vt:lpstr>The firm of the industry which functions under monopolistic competition:</vt:lpstr>
      <vt:lpstr>Demand for production of the firm, Q,    </vt:lpstr>
      <vt:lpstr>Demand for production of the firm, Q, </vt:lpstr>
      <vt:lpstr>Παρουσίαση του PowerPoint</vt:lpstr>
      <vt:lpstr>Trade with monopolistic competition</vt:lpstr>
      <vt:lpstr>Assumptions about the behavior of production (and sales) of each industry:</vt:lpstr>
      <vt:lpstr>Production of a firm:</vt:lpstr>
      <vt:lpstr>If all the firms of the industry are symmetric, that is if demand and cost functions are the same for all firms of the industry </vt:lpstr>
      <vt:lpstr>The demand of equation of a firm </vt:lpstr>
      <vt:lpstr>1. Relation between n and AC </vt:lpstr>
      <vt:lpstr>=&gt;there is a positive relation between n and AC</vt:lpstr>
      <vt:lpstr>2. Relation between n and p</vt:lpstr>
      <vt:lpstr>Παρουσίαση του PowerPoint</vt:lpstr>
      <vt:lpstr>Παρουσίαση του PowerPoint</vt:lpstr>
      <vt:lpstr>If all firms charge the same price:</vt:lpstr>
      <vt:lpstr>=&gt; negative relation between n and p</vt:lpstr>
      <vt:lpstr>In the long run the profit becomes equal to 0  p = AC,</vt:lpstr>
      <vt:lpstr>What is the role of international trade in all this analysis </vt:lpstr>
      <vt:lpstr>this analysis cannot explain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Increasing returns to scale</dc:title>
  <dc:creator>Nikolina Kosteletou</dc:creator>
  <cp:lastModifiedBy>Nikolina Kosteletou</cp:lastModifiedBy>
  <cp:revision>7</cp:revision>
  <dcterms:created xsi:type="dcterms:W3CDTF">2019-12-16T08:28:51Z</dcterms:created>
  <dcterms:modified xsi:type="dcterms:W3CDTF">2020-01-12T21:32:22Z</dcterms:modified>
</cp:coreProperties>
</file>