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6"/>
  </p:notesMasterIdLst>
  <p:sldIdLst>
    <p:sldId id="324" r:id="rId2"/>
    <p:sldId id="310" r:id="rId3"/>
    <p:sldId id="323" r:id="rId4"/>
    <p:sldId id="311" r:id="rId5"/>
    <p:sldId id="312" r:id="rId6"/>
    <p:sldId id="318" r:id="rId7"/>
    <p:sldId id="320" r:id="rId8"/>
    <p:sldId id="319" r:id="rId9"/>
    <p:sldId id="314" r:id="rId10"/>
    <p:sldId id="313" r:id="rId11"/>
    <p:sldId id="321" r:id="rId12"/>
    <p:sldId id="325" r:id="rId13"/>
    <p:sldId id="327" r:id="rId14"/>
    <p:sldId id="326" r:id="rId15"/>
    <p:sldId id="316" r:id="rId16"/>
    <p:sldId id="278" r:id="rId17"/>
    <p:sldId id="279" r:id="rId18"/>
    <p:sldId id="280" r:id="rId19"/>
    <p:sldId id="265" r:id="rId20"/>
    <p:sldId id="271" r:id="rId21"/>
    <p:sldId id="267" r:id="rId22"/>
    <p:sldId id="268" r:id="rId23"/>
    <p:sldId id="269" r:id="rId24"/>
    <p:sldId id="270" r:id="rId25"/>
    <p:sldId id="289" r:id="rId26"/>
    <p:sldId id="290" r:id="rId27"/>
    <p:sldId id="287" r:id="rId28"/>
    <p:sldId id="286" r:id="rId29"/>
    <p:sldId id="291" r:id="rId30"/>
    <p:sldId id="299" r:id="rId31"/>
    <p:sldId id="300" r:id="rId32"/>
    <p:sldId id="304" r:id="rId33"/>
    <p:sldId id="305" r:id="rId34"/>
    <p:sldId id="306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6600"/>
    <a:srgbClr val="CA8090"/>
    <a:srgbClr val="FAFCA2"/>
    <a:srgbClr val="008000"/>
    <a:srgbClr val="66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4660"/>
  </p:normalViewPr>
  <p:slideViewPr>
    <p:cSldViewPr>
      <p:cViewPr varScale="1">
        <p:scale>
          <a:sx n="102" d="100"/>
          <a:sy n="102" d="100"/>
        </p:scale>
        <p:origin x="15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2A502E7-BC59-4B1A-88FF-C3EA44D58F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EF721095-379E-4CDF-B4C3-C9EB1DC2E9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A8B1658-9D8E-4463-80CE-1C564EAC080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650D8B9D-DBB1-410C-B8AA-99257CAE78C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noProof="0"/>
              <a:t>Δεύτερου επιπέδου</a:t>
            </a:r>
          </a:p>
          <a:p>
            <a:pPr lvl="2"/>
            <a:r>
              <a:rPr lang="el-GR" altLang="el-GR" noProof="0"/>
              <a:t>Τρίτου επιπέδου</a:t>
            </a:r>
          </a:p>
          <a:p>
            <a:pPr lvl="3"/>
            <a:r>
              <a:rPr lang="el-GR" altLang="el-GR" noProof="0"/>
              <a:t>Τέταρτου επιπέδου</a:t>
            </a:r>
          </a:p>
          <a:p>
            <a:pPr lvl="4"/>
            <a:r>
              <a:rPr lang="el-GR" altLang="el-GR" noProof="0"/>
              <a:t>Πέμπτου επιπέδου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6E4E4675-5E0E-47B4-8DB3-13D34658BA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C3AEFE88-222A-4083-8C4D-8EB8AF6947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667F838-D147-4CD1-8C24-D9CAF45651B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52DB0B3-FF27-46D5-A2E1-CCC9B711EA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2BEB3C0-3FB8-46C9-AC7D-2451194717EA}" type="slidenum">
              <a:rPr lang="el-GR" altLang="el-GR" smtClean="0"/>
              <a:pPr>
                <a:spcBef>
                  <a:spcPct val="0"/>
                </a:spcBef>
              </a:pPr>
              <a:t>30</a:t>
            </a:fld>
            <a:endParaRPr lang="el-GR" altLang="el-GR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43CAF15A-7E4D-4804-9551-171D997A58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F9D95521-3990-4F53-B625-8D07049901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FB9E9CC5-DC9F-4A59-AEFA-D87E4CFE98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7DF38D-BC12-4853-8963-FF7E93F9DB02}" type="slidenum">
              <a:rPr lang="el-GR" altLang="el-GR" smtClean="0"/>
              <a:pPr>
                <a:spcBef>
                  <a:spcPct val="0"/>
                </a:spcBef>
              </a:pPr>
              <a:t>32</a:t>
            </a:fld>
            <a:endParaRPr lang="el-GR" altLang="el-GR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ED16FCD7-55A9-48BA-9450-D7B1995EF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2F28ADDA-4E5A-48D2-AA1E-E575095D7C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80ADCAEE-786A-4A86-8066-3C2B46717F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62CA8D9-5539-498C-B6A6-E7E7211DB9F9}" type="slidenum">
              <a:rPr lang="el-GR" altLang="el-GR" smtClean="0"/>
              <a:pPr>
                <a:spcBef>
                  <a:spcPct val="0"/>
                </a:spcBef>
              </a:pPr>
              <a:t>34</a:t>
            </a:fld>
            <a:endParaRPr lang="el-GR" altLang="el-GR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BB235C7-7F30-4D01-A2AD-7461039AA3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497E97E0-45C5-485F-A14A-C92D92D85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200F6B-48FA-496F-AAD7-C49D468465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9583A3-FE62-4DA9-92D1-A369928A7A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35A25F-F869-419C-8684-D982FAB2B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7DCBE-52F8-4411-B501-B325C7E4A71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3722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1B86E9-2628-4BA3-B4C3-D8C9407E06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4E8B21-F567-4FFA-9469-6E8C39755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DDFE2A-7982-4401-858F-EB1CF43B8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B26EF-F879-4600-A06C-7501DA5206F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2281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4A550C-5A1F-42A0-AFBB-8CD2B587B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D965AE-B16F-466A-8D4E-BC234ACF56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43EE12-301A-44CA-96A8-5A9A405530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F01C8-8B1E-48F3-98B9-A01BB27BFC1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223171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9D36ED-1B09-49F3-BD9D-64A2AF967C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B734D1-A5B9-47B5-816F-C01B2B314A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0197EE-EE4A-4D22-ABF0-E158AF9A0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03A35-6E49-47B4-9ED0-4FAE4792F4D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41236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57259C-31B6-443A-99F9-8713B79D0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934A99-A453-4D0F-851B-FFBD73661E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0D9134-790D-4F70-B820-644F56769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AD48-B7D3-461F-B3FB-125FD2F5EF59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4945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8F6566-BB8E-448E-B028-A35151CA36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62E0009-E072-45D7-BB6A-9226B9BE9D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C63B25-96F8-414D-8D0F-9E139CF36D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C7F2F-7704-4718-900B-A1E4EF504938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17244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8E5E8D-EB79-4AA5-8DF8-4AFB93E32F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D8B517-3DA2-493A-B4AB-5A49582B14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394DC0-5FD1-44CA-B9BA-09F76E672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7A9FD-792F-44FF-9657-660A4BFA45C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87021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267AE4A-4017-4042-B5AA-E3CE5E9DB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DD8D03D-F2D1-4257-A458-DCDDF976C4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F844C5A-3E7A-4D80-8C95-5FF64B482F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C61F0-3686-4807-B3AC-397346EE0E7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44597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185648-9F63-491A-9CDB-4F2B792A00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994BD55-8A42-41B1-A390-B100297EB2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5627B60-7BF5-4C46-A32B-D2F0A7FF9F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DB437-E6B4-46D0-AB59-C2506D705DC2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3969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B1A47EF-2B02-48CA-B2BA-883BE1150B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49CC447-B578-4706-900B-6B52F40953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4902452-F0C3-472E-A331-82452912A9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2612D-8DF6-49C9-AE16-D938B156116D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98979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262D37-D78B-4C42-B7FF-556DD60A4B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B297D5-EACD-4544-8EC4-6644C82341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45FD47-7DD9-48C0-A9CC-9967BE7ED4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3C6BE5-37F4-46CE-AB3D-7936F202872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0456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748993-E112-46A8-A190-24413253A4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A11F87-416A-4DF3-9E4E-C7FFF2407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3BEA1B-DD06-43D2-9494-3DD59A5E48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9B6B5-13BC-4154-8855-7786C929C6DF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7874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ACEDF11-FD9D-40F0-8D89-A37D6422F8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τον τίτλο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4918F06-C882-4C98-BA15-757558837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/>
              <a:t>Δεύτερου επιπέδου</a:t>
            </a:r>
          </a:p>
          <a:p>
            <a:pPr lvl="2"/>
            <a:r>
              <a:rPr lang="el-GR" altLang="el-GR"/>
              <a:t>Τρίτου επιπέδου</a:t>
            </a:r>
          </a:p>
          <a:p>
            <a:pPr lvl="3"/>
            <a:r>
              <a:rPr lang="el-GR" altLang="el-GR"/>
              <a:t>Τέταρτου επιπέδου</a:t>
            </a:r>
          </a:p>
          <a:p>
            <a:pPr lvl="4"/>
            <a:r>
              <a:rPr lang="el-GR" altLang="el-GR"/>
              <a:t>Πέμπτου επιπέδου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B839F186-E75C-4EE1-BD4E-1BC5125877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9C8E307C-1239-4D9A-AD32-4B1EDF1552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784288F1-FA20-4938-A6F3-AE8F795CCB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261296-237E-4397-8974-ABC3B56C2257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4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4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4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4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74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174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979C4-32FF-6C9A-CAFC-FFC822F46B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David Ricardo’s Theory of</a:t>
            </a:r>
            <a:endParaRPr lang="el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50364-682C-131B-B13C-1AD9D7F37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5656" y="3429000"/>
            <a:ext cx="6400800" cy="1752600"/>
          </a:xfr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z="36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Comparative Advantage</a:t>
            </a:r>
            <a:endParaRPr lang="el-GR" sz="36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5A9D3-6AF4-2777-FBC3-58066E93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7DCBE-52F8-4411-B501-B325C7E4A718}" type="slidenum">
              <a:rPr lang="el-GR" altLang="el-GR" smtClean="0"/>
              <a:pPr>
                <a:defRPr/>
              </a:pPr>
              <a:t>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1063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7690E00-E26C-48F3-A672-4E3BFA2D7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  <a:solidFill>
            <a:schemeClr val="accent6"/>
          </a:solidFill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Comparative advantage</a:t>
            </a:r>
          </a:p>
        </p:txBody>
      </p:sp>
      <p:sp>
        <p:nvSpPr>
          <p:cNvPr id="6147" name="Θέση περιεχομένου 2">
            <a:extLst>
              <a:ext uri="{FF2B5EF4-FFF2-40B4-BE49-F238E27FC236}">
                <a16:creationId xmlns:a16="http://schemas.microsoft.com/office/drawing/2014/main" id="{94BFBEB5-E420-44EF-AAC6-3106FFFACE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Each country </a:t>
            </a:r>
          </a:p>
          <a:p>
            <a:pPr lvl="1"/>
            <a:r>
              <a:rPr lang="en-US" altLang="en-US" dirty="0"/>
              <a:t>specializes in the sector producing at a lower relative </a:t>
            </a:r>
            <a:r>
              <a:rPr lang="en-US" altLang="en-US" dirty="0" err="1"/>
              <a:t>labour</a:t>
            </a:r>
            <a:r>
              <a:rPr lang="en-US" altLang="en-US" dirty="0"/>
              <a:t> cost.(comparative advantage)</a:t>
            </a:r>
          </a:p>
          <a:p>
            <a:pPr lvl="1"/>
            <a:r>
              <a:rPr lang="en-US" altLang="en-US" dirty="0"/>
              <a:t>exports the good of the comparative advantage and imports the other good.</a:t>
            </a:r>
          </a:p>
          <a:p>
            <a:r>
              <a:rPr lang="en-US" altLang="en-US" dirty="0"/>
              <a:t>England specializes in the production of cloth.</a:t>
            </a:r>
          </a:p>
          <a:p>
            <a:r>
              <a:rPr lang="en-US" altLang="en-US" dirty="0"/>
              <a:t>Portugal specializes in the production of wine.</a:t>
            </a:r>
          </a:p>
        </p:txBody>
      </p:sp>
      <p:sp>
        <p:nvSpPr>
          <p:cNvPr id="6148" name="Θέση αριθμού διαφάνειας 3">
            <a:extLst>
              <a:ext uri="{FF2B5EF4-FFF2-40B4-BE49-F238E27FC236}">
                <a16:creationId xmlns:a16="http://schemas.microsoft.com/office/drawing/2014/main" id="{CFB766F6-4FA2-44D4-BA50-E377258BF6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6417B0-3E61-4E0D-98C9-26BF11181F77}" type="slidenum">
              <a:rPr lang="el-GR" altLang="el-GR" smtClean="0"/>
              <a:pPr/>
              <a:t>10</a:t>
            </a:fld>
            <a:endParaRPr lang="el-GR" alt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39DF93-BE11-EAB1-BFE8-8B2AA4FDF8B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>
                <a:solidFill>
                  <a:schemeClr val="bg1"/>
                </a:solidFill>
              </a:rPr>
              <a:t>Gains from Trade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20348E-7674-831B-5AF3-4A3B72AD5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countries gain if </a:t>
            </a:r>
            <a:r>
              <a:rPr lang="en-US" b="1" i="1" dirty="0">
                <a:solidFill>
                  <a:srgbClr val="C00000"/>
                </a:solidFill>
              </a:rPr>
              <a:t>the relative international price </a:t>
            </a:r>
            <a:r>
              <a:rPr lang="en-US" dirty="0"/>
              <a:t>of cloth with respect to wine is between the two relative prices in a state of autarky for the two countries:</a:t>
            </a:r>
          </a:p>
          <a:p>
            <a:r>
              <a:rPr lang="en-US" dirty="0"/>
              <a:t>0,83&lt;(Pc/Pw)</a:t>
            </a:r>
            <a:r>
              <a:rPr lang="en-US" baseline="30000" dirty="0"/>
              <a:t>int</a:t>
            </a:r>
            <a:r>
              <a:rPr lang="en-US" dirty="0"/>
              <a:t>&lt;1,125</a:t>
            </a:r>
          </a:p>
          <a:p>
            <a:r>
              <a:rPr lang="en-US" dirty="0"/>
              <a:t>And for the relative price of wine</a:t>
            </a:r>
          </a:p>
          <a:p>
            <a:r>
              <a:rPr lang="en-US" dirty="0"/>
              <a:t>0,88&lt;(Pw/Pc)</a:t>
            </a:r>
            <a:r>
              <a:rPr lang="en-US" baseline="30000" dirty="0"/>
              <a:t>int</a:t>
            </a:r>
            <a:r>
              <a:rPr lang="en-US" dirty="0"/>
              <a:t>&lt;1,2</a:t>
            </a:r>
          </a:p>
          <a:p>
            <a:r>
              <a:rPr lang="en-US" dirty="0"/>
              <a:t>More production is available for the world through </a:t>
            </a:r>
            <a:r>
              <a:rPr lang="en-US" b="1" i="1" dirty="0">
                <a:solidFill>
                  <a:srgbClr val="C00000"/>
                </a:solidFill>
              </a:rPr>
              <a:t>specialization</a:t>
            </a:r>
            <a:r>
              <a:rPr lang="en-US" dirty="0"/>
              <a:t> in production.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5EADCA9-60B1-08EB-C96A-110EB0F2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9AD48-B7D3-461F-B3FB-125FD2F5EF59}" type="slidenum">
              <a:rPr lang="el-GR" altLang="el-GR" smtClean="0"/>
              <a:pPr>
                <a:defRPr/>
              </a:pPr>
              <a:t>11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18272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F2594B33-58BA-421C-A1E0-1B895E7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7A513-A1E2-4AC9-80E3-E29B7AA473B1}" type="slidenum">
              <a:rPr lang="el-GR" altLang="el-GR" smtClean="0"/>
              <a:pPr>
                <a:defRPr/>
              </a:pPr>
              <a:t>12</a:t>
            </a:fld>
            <a:endParaRPr lang="el-GR" altLang="el-GR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4BC8BC-C569-4289-9242-E98B8D6B3DC9}"/>
              </a:ext>
            </a:extLst>
          </p:cNvPr>
          <p:cNvSpPr txBox="1"/>
          <p:nvPr/>
        </p:nvSpPr>
        <p:spPr>
          <a:xfrm>
            <a:off x="762447" y="851324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England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85E33-35C8-4383-B103-B0024FCBE2B2}"/>
              </a:ext>
            </a:extLst>
          </p:cNvPr>
          <p:cNvSpPr txBox="1"/>
          <p:nvPr/>
        </p:nvSpPr>
        <p:spPr>
          <a:xfrm rot="10800000" flipV="1">
            <a:off x="6228184" y="845992"/>
            <a:ext cx="2966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Portugal</a:t>
            </a:r>
          </a:p>
        </p:txBody>
      </p:sp>
      <p:graphicFrame>
        <p:nvGraphicFramePr>
          <p:cNvPr id="23" name="Πίνακας 23">
            <a:extLst>
              <a:ext uri="{FF2B5EF4-FFF2-40B4-BE49-F238E27FC236}">
                <a16:creationId xmlns:a16="http://schemas.microsoft.com/office/drawing/2014/main" id="{163DF7DC-09DB-415E-BF1D-FC0A1B7E3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49972"/>
              </p:ext>
            </p:extLst>
          </p:nvPr>
        </p:nvGraphicFramePr>
        <p:xfrm>
          <a:off x="2411760" y="1908537"/>
          <a:ext cx="39841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026">
                  <a:extLst>
                    <a:ext uri="{9D8B030D-6E8A-4147-A177-3AD203B41FA5}">
                      <a16:colId xmlns:a16="http://schemas.microsoft.com/office/drawing/2014/main" val="2659614408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3048831747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4033987263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2746543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7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32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Portugal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4268607"/>
                  </a:ext>
                </a:extLst>
              </a:tr>
            </a:tbl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F561171D-307A-4B24-BB09-FACAB3D7E730}"/>
              </a:ext>
            </a:extLst>
          </p:cNvPr>
          <p:cNvSpPr txBox="1"/>
          <p:nvPr/>
        </p:nvSpPr>
        <p:spPr>
          <a:xfrm>
            <a:off x="539552" y="162316"/>
            <a:ext cx="797579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Diagrammatical exposition</a:t>
            </a:r>
          </a:p>
          <a:p>
            <a:pPr algn="ctr"/>
            <a:r>
              <a:rPr lang="en-US" dirty="0"/>
              <a:t>Before trade: Production Possibility Curves (or transformation curves)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F0DBF6-4FB5-3F64-DBCD-43D1048B6D01}"/>
              </a:ext>
            </a:extLst>
          </p:cNvPr>
          <p:cNvSpPr txBox="1"/>
          <p:nvPr/>
        </p:nvSpPr>
        <p:spPr>
          <a:xfrm>
            <a:off x="1547664" y="350100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 much of each product can each country produce?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7630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F2594B33-58BA-421C-A1E0-1B895E7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7A513-A1E2-4AC9-80E3-E29B7AA473B1}" type="slidenum">
              <a:rPr lang="el-GR" altLang="el-GR" smtClean="0"/>
              <a:pPr>
                <a:defRPr/>
              </a:pPr>
              <a:t>13</a:t>
            </a:fld>
            <a:endParaRPr lang="el-GR" altLang="el-GR"/>
          </a:p>
        </p:txBody>
      </p:sp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E0FCCA48-6E8E-4608-B641-589D257246F7}"/>
              </a:ext>
            </a:extLst>
          </p:cNvPr>
          <p:cNvCxnSpPr/>
          <p:nvPr/>
        </p:nvCxnSpPr>
        <p:spPr>
          <a:xfrm>
            <a:off x="899592" y="1268760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998CF6FC-5EAA-4B61-9E3A-E9279ADD8EB6}"/>
              </a:ext>
            </a:extLst>
          </p:cNvPr>
          <p:cNvCxnSpPr>
            <a:cxnSpLocks/>
          </p:cNvCxnSpPr>
          <p:nvPr/>
        </p:nvCxnSpPr>
        <p:spPr>
          <a:xfrm flipH="1">
            <a:off x="899592" y="5058715"/>
            <a:ext cx="33123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4858E44F-1464-43B2-A78D-A5677018FF3B}"/>
              </a:ext>
            </a:extLst>
          </p:cNvPr>
          <p:cNvCxnSpPr>
            <a:cxnSpLocks/>
          </p:cNvCxnSpPr>
          <p:nvPr/>
        </p:nvCxnSpPr>
        <p:spPr>
          <a:xfrm flipH="1">
            <a:off x="5508104" y="5085184"/>
            <a:ext cx="30072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7EBBC180-BB8B-4DA2-A911-7A0458DB9E3A}"/>
              </a:ext>
            </a:extLst>
          </p:cNvPr>
          <p:cNvCxnSpPr/>
          <p:nvPr/>
        </p:nvCxnSpPr>
        <p:spPr>
          <a:xfrm>
            <a:off x="5508104" y="1268760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9D02F2-9979-467E-AD7D-29D4D3FC8C76}"/>
              </a:ext>
            </a:extLst>
          </p:cNvPr>
          <p:cNvSpPr txBox="1"/>
          <p:nvPr/>
        </p:nvSpPr>
        <p:spPr>
          <a:xfrm>
            <a:off x="539552" y="98072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FD5215-CA87-4ACC-AB2F-EDAA5196256E}"/>
              </a:ext>
            </a:extLst>
          </p:cNvPr>
          <p:cNvSpPr txBox="1"/>
          <p:nvPr/>
        </p:nvSpPr>
        <p:spPr>
          <a:xfrm>
            <a:off x="5148064" y="98072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3F6EED-3C74-417E-AB77-47DEA5B5CC0D}"/>
              </a:ext>
            </a:extLst>
          </p:cNvPr>
          <p:cNvSpPr txBox="1"/>
          <p:nvPr/>
        </p:nvSpPr>
        <p:spPr>
          <a:xfrm>
            <a:off x="4067944" y="5063899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95EA0B-1329-4191-B8DD-F4250C91DAB5}"/>
              </a:ext>
            </a:extLst>
          </p:cNvPr>
          <p:cNvSpPr txBox="1"/>
          <p:nvPr/>
        </p:nvSpPr>
        <p:spPr>
          <a:xfrm>
            <a:off x="8100395" y="5063899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4BC8BC-C569-4289-9242-E98B8D6B3DC9}"/>
              </a:ext>
            </a:extLst>
          </p:cNvPr>
          <p:cNvSpPr txBox="1"/>
          <p:nvPr/>
        </p:nvSpPr>
        <p:spPr>
          <a:xfrm>
            <a:off x="133164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England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85E33-35C8-4383-B103-B0024FCBE2B2}"/>
              </a:ext>
            </a:extLst>
          </p:cNvPr>
          <p:cNvSpPr txBox="1"/>
          <p:nvPr/>
        </p:nvSpPr>
        <p:spPr>
          <a:xfrm>
            <a:off x="645795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Portugal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294957B-6054-4EAB-AB93-99C845A4E940}"/>
              </a:ext>
            </a:extLst>
          </p:cNvPr>
          <p:cNvSpPr txBox="1"/>
          <p:nvPr/>
        </p:nvSpPr>
        <p:spPr>
          <a:xfrm>
            <a:off x="323529" y="60932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L=1000</a:t>
            </a:r>
          </a:p>
        </p:txBody>
      </p:sp>
      <p:graphicFrame>
        <p:nvGraphicFramePr>
          <p:cNvPr id="23" name="Πίνακας 23">
            <a:extLst>
              <a:ext uri="{FF2B5EF4-FFF2-40B4-BE49-F238E27FC236}">
                <a16:creationId xmlns:a16="http://schemas.microsoft.com/office/drawing/2014/main" id="{163DF7DC-09DB-415E-BF1D-FC0A1B7E3033}"/>
              </a:ext>
            </a:extLst>
          </p:cNvPr>
          <p:cNvGraphicFramePr>
            <a:graphicFrameLocks noGrp="1"/>
          </p:cNvGraphicFramePr>
          <p:nvPr/>
        </p:nvGraphicFramePr>
        <p:xfrm>
          <a:off x="1812031" y="5753033"/>
          <a:ext cx="39841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026">
                  <a:extLst>
                    <a:ext uri="{9D8B030D-6E8A-4147-A177-3AD203B41FA5}">
                      <a16:colId xmlns:a16="http://schemas.microsoft.com/office/drawing/2014/main" val="2659614408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3048831747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4033987263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2746543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Cloth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7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2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Portugal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68607"/>
                  </a:ext>
                </a:extLst>
              </a:tr>
            </a:tbl>
          </a:graphicData>
        </a:graphic>
      </p:graphicFrame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0E70321E-B50F-42C2-9FBE-1029D38985EC}"/>
              </a:ext>
            </a:extLst>
          </p:cNvPr>
          <p:cNvCxnSpPr>
            <a:cxnSpLocks/>
          </p:cNvCxnSpPr>
          <p:nvPr/>
        </p:nvCxnSpPr>
        <p:spPr>
          <a:xfrm>
            <a:off x="899592" y="2420888"/>
            <a:ext cx="3024336" cy="2637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E2741D75-5416-401D-A1E8-24B6B7DB2AF8}"/>
              </a:ext>
            </a:extLst>
          </p:cNvPr>
          <p:cNvCxnSpPr>
            <a:cxnSpLocks/>
          </p:cNvCxnSpPr>
          <p:nvPr/>
        </p:nvCxnSpPr>
        <p:spPr>
          <a:xfrm>
            <a:off x="5488495" y="1656999"/>
            <a:ext cx="2467881" cy="34017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E446702-A43D-4F2E-9F65-F79102EB6242}"/>
              </a:ext>
            </a:extLst>
          </p:cNvPr>
          <p:cNvSpPr txBox="1"/>
          <p:nvPr/>
        </p:nvSpPr>
        <p:spPr>
          <a:xfrm>
            <a:off x="390346" y="2199974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8,3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3CFDB3-C2B1-4DBD-A831-0F19F36394BB}"/>
              </a:ext>
            </a:extLst>
          </p:cNvPr>
          <p:cNvSpPr txBox="1"/>
          <p:nvPr/>
        </p:nvSpPr>
        <p:spPr>
          <a:xfrm>
            <a:off x="4859766" y="1485196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12,5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34FEA7-9A94-4F20-A44F-41FCB9522A88}"/>
              </a:ext>
            </a:extLst>
          </p:cNvPr>
          <p:cNvSpPr txBox="1"/>
          <p:nvPr/>
        </p:nvSpPr>
        <p:spPr>
          <a:xfrm>
            <a:off x="7506342" y="5063899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11,1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F9C78F-39C1-4D4B-AB7B-B875D457E78F}"/>
              </a:ext>
            </a:extLst>
          </p:cNvPr>
          <p:cNvSpPr txBox="1"/>
          <p:nvPr/>
        </p:nvSpPr>
        <p:spPr>
          <a:xfrm>
            <a:off x="3681968" y="5039134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10</a:t>
            </a: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561171D-307A-4B24-BB09-FACAB3D7E730}"/>
              </a:ext>
            </a:extLst>
          </p:cNvPr>
          <p:cNvSpPr txBox="1"/>
          <p:nvPr/>
        </p:nvSpPr>
        <p:spPr>
          <a:xfrm>
            <a:off x="539552" y="162316"/>
            <a:ext cx="797579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 trade: Production Possibility curves or transformation curves</a:t>
            </a:r>
          </a:p>
        </p:txBody>
      </p:sp>
    </p:spTree>
    <p:extLst>
      <p:ext uri="{BB962C8B-B14F-4D97-AF65-F5344CB8AC3E}">
        <p14:creationId xmlns:p14="http://schemas.microsoft.com/office/powerpoint/2010/main" val="474548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F2594B33-58BA-421C-A1E0-1B895E7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7A513-A1E2-4AC9-80E3-E29B7AA473B1}" type="slidenum">
              <a:rPr lang="el-GR" altLang="el-GR" smtClean="0"/>
              <a:pPr>
                <a:defRPr/>
              </a:pPr>
              <a:t>14</a:t>
            </a:fld>
            <a:endParaRPr lang="el-GR" altLang="el-GR"/>
          </a:p>
        </p:txBody>
      </p:sp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E0FCCA48-6E8E-4608-B641-589D257246F7}"/>
              </a:ext>
            </a:extLst>
          </p:cNvPr>
          <p:cNvCxnSpPr>
            <a:cxnSpLocks/>
          </p:cNvCxnSpPr>
          <p:nvPr/>
        </p:nvCxnSpPr>
        <p:spPr>
          <a:xfrm>
            <a:off x="899592" y="404664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998CF6FC-5EAA-4B61-9E3A-E9279ADD8EB6}"/>
              </a:ext>
            </a:extLst>
          </p:cNvPr>
          <p:cNvCxnSpPr>
            <a:cxnSpLocks/>
          </p:cNvCxnSpPr>
          <p:nvPr/>
        </p:nvCxnSpPr>
        <p:spPr>
          <a:xfrm flipH="1">
            <a:off x="899592" y="5058715"/>
            <a:ext cx="33123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4858E44F-1464-43B2-A78D-A5677018FF3B}"/>
              </a:ext>
            </a:extLst>
          </p:cNvPr>
          <p:cNvCxnSpPr>
            <a:cxnSpLocks/>
          </p:cNvCxnSpPr>
          <p:nvPr/>
        </p:nvCxnSpPr>
        <p:spPr>
          <a:xfrm flipH="1">
            <a:off x="5508104" y="5085184"/>
            <a:ext cx="30072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7EBBC180-BB8B-4DA2-A911-7A0458DB9E3A}"/>
              </a:ext>
            </a:extLst>
          </p:cNvPr>
          <p:cNvCxnSpPr/>
          <p:nvPr/>
        </p:nvCxnSpPr>
        <p:spPr>
          <a:xfrm>
            <a:off x="5508104" y="1268760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9D02F2-9979-467E-AD7D-29D4D3FC8C76}"/>
              </a:ext>
            </a:extLst>
          </p:cNvPr>
          <p:cNvSpPr txBox="1"/>
          <p:nvPr/>
        </p:nvSpPr>
        <p:spPr>
          <a:xfrm>
            <a:off x="179515" y="674560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FD5215-CA87-4ACC-AB2F-EDAA5196256E}"/>
              </a:ext>
            </a:extLst>
          </p:cNvPr>
          <p:cNvSpPr txBox="1"/>
          <p:nvPr/>
        </p:nvSpPr>
        <p:spPr>
          <a:xfrm>
            <a:off x="5148064" y="98072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3F6EED-3C74-417E-AB77-47DEA5B5CC0D}"/>
              </a:ext>
            </a:extLst>
          </p:cNvPr>
          <p:cNvSpPr txBox="1"/>
          <p:nvPr/>
        </p:nvSpPr>
        <p:spPr>
          <a:xfrm>
            <a:off x="4058952" y="5089602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95EA0B-1329-4191-B8DD-F4250C91DAB5}"/>
              </a:ext>
            </a:extLst>
          </p:cNvPr>
          <p:cNvSpPr txBox="1"/>
          <p:nvPr/>
        </p:nvSpPr>
        <p:spPr>
          <a:xfrm>
            <a:off x="8100395" y="5063899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4BC8BC-C569-4289-9242-E98B8D6B3DC9}"/>
              </a:ext>
            </a:extLst>
          </p:cNvPr>
          <p:cNvSpPr txBox="1"/>
          <p:nvPr/>
        </p:nvSpPr>
        <p:spPr>
          <a:xfrm>
            <a:off x="133164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England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85E33-35C8-4383-B103-B0024FCBE2B2}"/>
              </a:ext>
            </a:extLst>
          </p:cNvPr>
          <p:cNvSpPr txBox="1"/>
          <p:nvPr/>
        </p:nvSpPr>
        <p:spPr>
          <a:xfrm>
            <a:off x="645795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Portugal</a:t>
            </a:r>
          </a:p>
        </p:txBody>
      </p:sp>
      <p:graphicFrame>
        <p:nvGraphicFramePr>
          <p:cNvPr id="23" name="Πίνακας 23">
            <a:extLst>
              <a:ext uri="{FF2B5EF4-FFF2-40B4-BE49-F238E27FC236}">
                <a16:creationId xmlns:a16="http://schemas.microsoft.com/office/drawing/2014/main" id="{163DF7DC-09DB-415E-BF1D-FC0A1B7E3033}"/>
              </a:ext>
            </a:extLst>
          </p:cNvPr>
          <p:cNvGraphicFramePr>
            <a:graphicFrameLocks noGrp="1"/>
          </p:cNvGraphicFramePr>
          <p:nvPr/>
        </p:nvGraphicFramePr>
        <p:xfrm>
          <a:off x="1812031" y="5753033"/>
          <a:ext cx="398410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035">
                  <a:extLst>
                    <a:ext uri="{9D8B030D-6E8A-4147-A177-3AD203B41FA5}">
                      <a16:colId xmlns:a16="http://schemas.microsoft.com/office/drawing/2014/main" val="2659614408"/>
                    </a:ext>
                  </a:extLst>
                </a:gridCol>
                <a:gridCol w="1328035">
                  <a:extLst>
                    <a:ext uri="{9D8B030D-6E8A-4147-A177-3AD203B41FA5}">
                      <a16:colId xmlns:a16="http://schemas.microsoft.com/office/drawing/2014/main" val="3048831747"/>
                    </a:ext>
                  </a:extLst>
                </a:gridCol>
                <a:gridCol w="1328035">
                  <a:extLst>
                    <a:ext uri="{9D8B030D-6E8A-4147-A177-3AD203B41FA5}">
                      <a16:colId xmlns:a16="http://schemas.microsoft.com/office/drawing/2014/main" val="40339872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ύφασμα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κρασί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37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Αγγλία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2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Πορτογαλία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68607"/>
                  </a:ext>
                </a:extLst>
              </a:tr>
            </a:tbl>
          </a:graphicData>
        </a:graphic>
      </p:graphicFrame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0E70321E-B50F-42C2-9FBE-1029D38985EC}"/>
              </a:ext>
            </a:extLst>
          </p:cNvPr>
          <p:cNvCxnSpPr>
            <a:cxnSpLocks/>
          </p:cNvCxnSpPr>
          <p:nvPr/>
        </p:nvCxnSpPr>
        <p:spPr>
          <a:xfrm>
            <a:off x="905353" y="2420888"/>
            <a:ext cx="3018575" cy="2637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E2741D75-5416-401D-A1E8-24B6B7DB2AF8}"/>
              </a:ext>
            </a:extLst>
          </p:cNvPr>
          <p:cNvCxnSpPr>
            <a:cxnSpLocks/>
          </p:cNvCxnSpPr>
          <p:nvPr/>
        </p:nvCxnSpPr>
        <p:spPr>
          <a:xfrm>
            <a:off x="5488495" y="1656999"/>
            <a:ext cx="2467881" cy="34017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E446702-A43D-4F2E-9F65-F79102EB6242}"/>
              </a:ext>
            </a:extLst>
          </p:cNvPr>
          <p:cNvSpPr txBox="1"/>
          <p:nvPr/>
        </p:nvSpPr>
        <p:spPr>
          <a:xfrm>
            <a:off x="476091" y="2199974"/>
            <a:ext cx="62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8,3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3CFDB3-C2B1-4DBD-A831-0F19F36394BB}"/>
              </a:ext>
            </a:extLst>
          </p:cNvPr>
          <p:cNvSpPr txBox="1"/>
          <p:nvPr/>
        </p:nvSpPr>
        <p:spPr>
          <a:xfrm>
            <a:off x="4952717" y="1485196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12,5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34FEA7-9A94-4F20-A44F-41FCB9522A88}"/>
              </a:ext>
            </a:extLst>
          </p:cNvPr>
          <p:cNvSpPr txBox="1"/>
          <p:nvPr/>
        </p:nvSpPr>
        <p:spPr>
          <a:xfrm>
            <a:off x="7506342" y="5063899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11,1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F9C78F-39C1-4D4B-AB7B-B875D457E78F}"/>
              </a:ext>
            </a:extLst>
          </p:cNvPr>
          <p:cNvSpPr txBox="1"/>
          <p:nvPr/>
        </p:nvSpPr>
        <p:spPr>
          <a:xfrm>
            <a:off x="3681968" y="5039134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10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7CF31E1-7DE8-4CE6-A90B-DA89472C21A6}"/>
              </a:ext>
            </a:extLst>
          </p:cNvPr>
          <p:cNvSpPr txBox="1"/>
          <p:nvPr/>
        </p:nvSpPr>
        <p:spPr>
          <a:xfrm>
            <a:off x="1115611" y="3573016"/>
            <a:ext cx="151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Slope</a:t>
            </a:r>
            <a:r>
              <a:rPr lang="el-GR" sz="1400" dirty="0"/>
              <a:t> 0,83</a:t>
            </a:r>
            <a:endParaRPr 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E84F93-DD46-42F0-ACAC-A46C24DFB480}"/>
              </a:ext>
            </a:extLst>
          </p:cNvPr>
          <p:cNvSpPr txBox="1"/>
          <p:nvPr/>
        </p:nvSpPr>
        <p:spPr>
          <a:xfrm>
            <a:off x="5701863" y="3555135"/>
            <a:ext cx="151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slope</a:t>
            </a:r>
            <a:r>
              <a:rPr lang="el-GR" sz="1400" dirty="0"/>
              <a:t>: 1,125</a:t>
            </a:r>
            <a:endParaRPr lang="en-US" sz="1400" dirty="0"/>
          </a:p>
        </p:txBody>
      </p:sp>
      <p:cxnSp>
        <p:nvCxnSpPr>
          <p:cNvPr id="39" name="Ευθύγραμμο βέλος σύνδεσης 38">
            <a:extLst>
              <a:ext uri="{FF2B5EF4-FFF2-40B4-BE49-F238E27FC236}">
                <a16:creationId xmlns:a16="http://schemas.microsoft.com/office/drawing/2014/main" id="{45826198-46CD-46CC-BA59-E75FDD510530}"/>
              </a:ext>
            </a:extLst>
          </p:cNvPr>
          <p:cNvCxnSpPr>
            <a:cxnSpLocks/>
          </p:cNvCxnSpPr>
          <p:nvPr/>
        </p:nvCxnSpPr>
        <p:spPr>
          <a:xfrm flipV="1">
            <a:off x="1253659" y="2991577"/>
            <a:ext cx="223084" cy="452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Ευθύγραμμο βέλος σύνδεσης 39">
            <a:extLst>
              <a:ext uri="{FF2B5EF4-FFF2-40B4-BE49-F238E27FC236}">
                <a16:creationId xmlns:a16="http://schemas.microsoft.com/office/drawing/2014/main" id="{BE69D77A-A3C3-4B5A-AF06-F81053C02895}"/>
              </a:ext>
            </a:extLst>
          </p:cNvPr>
          <p:cNvCxnSpPr>
            <a:cxnSpLocks/>
          </p:cNvCxnSpPr>
          <p:nvPr/>
        </p:nvCxnSpPr>
        <p:spPr>
          <a:xfrm flipV="1">
            <a:off x="6064028" y="3143170"/>
            <a:ext cx="508331" cy="496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Τόξο 7">
            <a:extLst>
              <a:ext uri="{FF2B5EF4-FFF2-40B4-BE49-F238E27FC236}">
                <a16:creationId xmlns:a16="http://schemas.microsoft.com/office/drawing/2014/main" id="{D60BDA6D-5A53-45B4-A9CB-2A80C8B6CC52}"/>
              </a:ext>
            </a:extLst>
          </p:cNvPr>
          <p:cNvSpPr/>
          <p:nvPr/>
        </p:nvSpPr>
        <p:spPr>
          <a:xfrm rot="12382935">
            <a:off x="1040960" y="2151062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Τόξο 9">
            <a:extLst>
              <a:ext uri="{FF2B5EF4-FFF2-40B4-BE49-F238E27FC236}">
                <a16:creationId xmlns:a16="http://schemas.microsoft.com/office/drawing/2014/main" id="{58EE3A5C-CE1F-418A-9A21-8D23568BB53F}"/>
              </a:ext>
            </a:extLst>
          </p:cNvPr>
          <p:cNvSpPr/>
          <p:nvPr/>
        </p:nvSpPr>
        <p:spPr>
          <a:xfrm rot="12382935">
            <a:off x="5928434" y="2147198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4E281-0DC6-4562-9509-6E1DABF8D08D}"/>
              </a:ext>
            </a:extLst>
          </p:cNvPr>
          <p:cNvSpPr txBox="1"/>
          <p:nvPr/>
        </p:nvSpPr>
        <p:spPr>
          <a:xfrm>
            <a:off x="1736249" y="2940324"/>
            <a:ext cx="396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AC41E08-173B-43BD-974C-F7A6FA7B13BC}"/>
              </a:ext>
            </a:extLst>
          </p:cNvPr>
          <p:cNvSpPr txBox="1"/>
          <p:nvPr/>
        </p:nvSpPr>
        <p:spPr>
          <a:xfrm>
            <a:off x="6275806" y="2584298"/>
            <a:ext cx="57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Ε΄</a:t>
            </a:r>
            <a:endParaRPr lang="en-US" dirty="0"/>
          </a:p>
        </p:txBody>
      </p:sp>
      <p:cxnSp>
        <p:nvCxnSpPr>
          <p:cNvPr id="46" name="Ευθεία γραμμή σύνδεσης 45">
            <a:extLst>
              <a:ext uri="{FF2B5EF4-FFF2-40B4-BE49-F238E27FC236}">
                <a16:creationId xmlns:a16="http://schemas.microsoft.com/office/drawing/2014/main" id="{2D390ABA-6F5B-4689-ADD9-75AA7D6B6209}"/>
              </a:ext>
            </a:extLst>
          </p:cNvPr>
          <p:cNvCxnSpPr/>
          <p:nvPr/>
        </p:nvCxnSpPr>
        <p:spPr>
          <a:xfrm>
            <a:off x="899592" y="3212054"/>
            <a:ext cx="91243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Ευθεία γραμμή σύνδεσης 46">
            <a:extLst>
              <a:ext uri="{FF2B5EF4-FFF2-40B4-BE49-F238E27FC236}">
                <a16:creationId xmlns:a16="http://schemas.microsoft.com/office/drawing/2014/main" id="{2948B01F-C12E-4E82-A1C9-128D95FA05D1}"/>
              </a:ext>
            </a:extLst>
          </p:cNvPr>
          <p:cNvCxnSpPr>
            <a:cxnSpLocks/>
          </p:cNvCxnSpPr>
          <p:nvPr/>
        </p:nvCxnSpPr>
        <p:spPr>
          <a:xfrm>
            <a:off x="6395974" y="2845155"/>
            <a:ext cx="83737" cy="224002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8" name="Ευθεία γραμμή σύνδεσης 47">
            <a:extLst>
              <a:ext uri="{FF2B5EF4-FFF2-40B4-BE49-F238E27FC236}">
                <a16:creationId xmlns:a16="http://schemas.microsoft.com/office/drawing/2014/main" id="{D34178B6-1DB2-45EF-AD1E-21685CCB874B}"/>
              </a:ext>
            </a:extLst>
          </p:cNvPr>
          <p:cNvCxnSpPr>
            <a:cxnSpLocks/>
          </p:cNvCxnSpPr>
          <p:nvPr/>
        </p:nvCxnSpPr>
        <p:spPr>
          <a:xfrm>
            <a:off x="1812031" y="3219090"/>
            <a:ext cx="59666" cy="182004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Ευθεία γραμμή σύνδεσης 48">
            <a:extLst>
              <a:ext uri="{FF2B5EF4-FFF2-40B4-BE49-F238E27FC236}">
                <a16:creationId xmlns:a16="http://schemas.microsoft.com/office/drawing/2014/main" id="{B733F04D-AD37-4BBE-BFCE-73B6A5F105B4}"/>
              </a:ext>
            </a:extLst>
          </p:cNvPr>
          <p:cNvCxnSpPr/>
          <p:nvPr/>
        </p:nvCxnSpPr>
        <p:spPr>
          <a:xfrm>
            <a:off x="5467631" y="2845155"/>
            <a:ext cx="91243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6BF6E66-6C77-9E7C-AE2F-CC0A77BF04B2}"/>
              </a:ext>
            </a:extLst>
          </p:cNvPr>
          <p:cNvSpPr txBox="1"/>
          <p:nvPr/>
        </p:nvSpPr>
        <p:spPr>
          <a:xfrm>
            <a:off x="539552" y="162316"/>
            <a:ext cx="797579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 trade: Production=Consumption</a:t>
            </a:r>
          </a:p>
        </p:txBody>
      </p:sp>
      <p:graphicFrame>
        <p:nvGraphicFramePr>
          <p:cNvPr id="11" name="Πίνακας 23">
            <a:extLst>
              <a:ext uri="{FF2B5EF4-FFF2-40B4-BE49-F238E27FC236}">
                <a16:creationId xmlns:a16="http://schemas.microsoft.com/office/drawing/2014/main" id="{FD924CD6-3958-932B-CD30-38C51F1A2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129085"/>
              </p:ext>
            </p:extLst>
          </p:nvPr>
        </p:nvGraphicFramePr>
        <p:xfrm>
          <a:off x="1812031" y="5753033"/>
          <a:ext cx="398410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026">
                  <a:extLst>
                    <a:ext uri="{9D8B030D-6E8A-4147-A177-3AD203B41FA5}">
                      <a16:colId xmlns:a16="http://schemas.microsoft.com/office/drawing/2014/main" val="2659614408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3048831747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4033987263"/>
                    </a:ext>
                  </a:extLst>
                </a:gridCol>
                <a:gridCol w="996026">
                  <a:extLst>
                    <a:ext uri="{9D8B030D-6E8A-4147-A177-3AD203B41FA5}">
                      <a16:colId xmlns:a16="http://schemas.microsoft.com/office/drawing/2014/main" val="2746543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Cloth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Wine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37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England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32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Portugal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6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55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F2594B33-58BA-421C-A1E0-1B895E7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7A513-A1E2-4AC9-80E3-E29B7AA473B1}" type="slidenum">
              <a:rPr lang="el-GR" altLang="el-GR" smtClean="0"/>
              <a:pPr>
                <a:defRPr/>
              </a:pPr>
              <a:t>15</a:t>
            </a:fld>
            <a:endParaRPr lang="el-GR" altLang="el-GR" dirty="0"/>
          </a:p>
        </p:txBody>
      </p:sp>
      <p:cxnSp>
        <p:nvCxnSpPr>
          <p:cNvPr id="4" name="Ευθεία γραμμή σύνδεσης 3">
            <a:extLst>
              <a:ext uri="{FF2B5EF4-FFF2-40B4-BE49-F238E27FC236}">
                <a16:creationId xmlns:a16="http://schemas.microsoft.com/office/drawing/2014/main" id="{E0FCCA48-6E8E-4608-B641-589D257246F7}"/>
              </a:ext>
            </a:extLst>
          </p:cNvPr>
          <p:cNvCxnSpPr>
            <a:cxnSpLocks/>
          </p:cNvCxnSpPr>
          <p:nvPr/>
        </p:nvCxnSpPr>
        <p:spPr>
          <a:xfrm>
            <a:off x="899592" y="404664"/>
            <a:ext cx="0" cy="46805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998CF6FC-5EAA-4B61-9E3A-E9279ADD8EB6}"/>
              </a:ext>
            </a:extLst>
          </p:cNvPr>
          <p:cNvCxnSpPr>
            <a:cxnSpLocks/>
          </p:cNvCxnSpPr>
          <p:nvPr/>
        </p:nvCxnSpPr>
        <p:spPr>
          <a:xfrm flipH="1">
            <a:off x="899592" y="5058715"/>
            <a:ext cx="331236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Ευθεία γραμμή σύνδεσης 5">
            <a:extLst>
              <a:ext uri="{FF2B5EF4-FFF2-40B4-BE49-F238E27FC236}">
                <a16:creationId xmlns:a16="http://schemas.microsoft.com/office/drawing/2014/main" id="{4858E44F-1464-43B2-A78D-A5677018FF3B}"/>
              </a:ext>
            </a:extLst>
          </p:cNvPr>
          <p:cNvCxnSpPr>
            <a:cxnSpLocks/>
          </p:cNvCxnSpPr>
          <p:nvPr/>
        </p:nvCxnSpPr>
        <p:spPr>
          <a:xfrm flipH="1">
            <a:off x="5508104" y="5085184"/>
            <a:ext cx="352839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Ευθεία γραμμή σύνδεσης 6">
            <a:extLst>
              <a:ext uri="{FF2B5EF4-FFF2-40B4-BE49-F238E27FC236}">
                <a16:creationId xmlns:a16="http://schemas.microsoft.com/office/drawing/2014/main" id="{7EBBC180-BB8B-4DA2-A911-7A0458DB9E3A}"/>
              </a:ext>
            </a:extLst>
          </p:cNvPr>
          <p:cNvCxnSpPr/>
          <p:nvPr/>
        </p:nvCxnSpPr>
        <p:spPr>
          <a:xfrm>
            <a:off x="5508104" y="1268760"/>
            <a:ext cx="0" cy="3816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9D02F2-9979-467E-AD7D-29D4D3FC8C76}"/>
              </a:ext>
            </a:extLst>
          </p:cNvPr>
          <p:cNvSpPr txBox="1"/>
          <p:nvPr/>
        </p:nvSpPr>
        <p:spPr>
          <a:xfrm>
            <a:off x="179515" y="674560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3FD5215-CA87-4ACC-AB2F-EDAA5196256E}"/>
              </a:ext>
            </a:extLst>
          </p:cNvPr>
          <p:cNvSpPr txBox="1"/>
          <p:nvPr/>
        </p:nvSpPr>
        <p:spPr>
          <a:xfrm>
            <a:off x="5148064" y="980728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3F6EED-3C74-417E-AB77-47DEA5B5CC0D}"/>
              </a:ext>
            </a:extLst>
          </p:cNvPr>
          <p:cNvSpPr txBox="1"/>
          <p:nvPr/>
        </p:nvSpPr>
        <p:spPr>
          <a:xfrm>
            <a:off x="4067944" y="5063899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Cloth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95EA0B-1329-4191-B8DD-F4250C91DAB5}"/>
              </a:ext>
            </a:extLst>
          </p:cNvPr>
          <p:cNvSpPr txBox="1"/>
          <p:nvPr/>
        </p:nvSpPr>
        <p:spPr>
          <a:xfrm>
            <a:off x="8100395" y="5063899"/>
            <a:ext cx="1152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cloth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D4BC8BC-C569-4289-9242-E98B8D6B3DC9}"/>
              </a:ext>
            </a:extLst>
          </p:cNvPr>
          <p:cNvSpPr txBox="1"/>
          <p:nvPr/>
        </p:nvSpPr>
        <p:spPr>
          <a:xfrm>
            <a:off x="133164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England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B85E33-35C8-4383-B103-B0024FCBE2B2}"/>
              </a:ext>
            </a:extLst>
          </p:cNvPr>
          <p:cNvSpPr txBox="1"/>
          <p:nvPr/>
        </p:nvSpPr>
        <p:spPr>
          <a:xfrm>
            <a:off x="6457950" y="476672"/>
            <a:ext cx="2736304" cy="369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rgbClr val="002060"/>
                </a:solidFill>
              </a:rPr>
              <a:t>Portugal</a:t>
            </a:r>
          </a:p>
        </p:txBody>
      </p:sp>
      <p:cxnSp>
        <p:nvCxnSpPr>
          <p:cNvPr id="25" name="Ευθεία γραμμή σύνδεσης 24">
            <a:extLst>
              <a:ext uri="{FF2B5EF4-FFF2-40B4-BE49-F238E27FC236}">
                <a16:creationId xmlns:a16="http://schemas.microsoft.com/office/drawing/2014/main" id="{0E70321E-B50F-42C2-9FBE-1029D38985EC}"/>
              </a:ext>
            </a:extLst>
          </p:cNvPr>
          <p:cNvCxnSpPr>
            <a:cxnSpLocks/>
          </p:cNvCxnSpPr>
          <p:nvPr/>
        </p:nvCxnSpPr>
        <p:spPr>
          <a:xfrm>
            <a:off x="905353" y="2420888"/>
            <a:ext cx="3018575" cy="2637827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Ευθεία γραμμή σύνδεσης 26">
            <a:extLst>
              <a:ext uri="{FF2B5EF4-FFF2-40B4-BE49-F238E27FC236}">
                <a16:creationId xmlns:a16="http://schemas.microsoft.com/office/drawing/2014/main" id="{E2741D75-5416-401D-A1E8-24B6B7DB2AF8}"/>
              </a:ext>
            </a:extLst>
          </p:cNvPr>
          <p:cNvCxnSpPr>
            <a:cxnSpLocks/>
          </p:cNvCxnSpPr>
          <p:nvPr/>
        </p:nvCxnSpPr>
        <p:spPr>
          <a:xfrm>
            <a:off x="5488495" y="1656999"/>
            <a:ext cx="2467881" cy="340171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E446702-A43D-4F2E-9F65-F79102EB6242}"/>
              </a:ext>
            </a:extLst>
          </p:cNvPr>
          <p:cNvSpPr txBox="1"/>
          <p:nvPr/>
        </p:nvSpPr>
        <p:spPr>
          <a:xfrm>
            <a:off x="409959" y="2187744"/>
            <a:ext cx="627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8,3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43CFDB3-C2B1-4DBD-A831-0F19F36394BB}"/>
              </a:ext>
            </a:extLst>
          </p:cNvPr>
          <p:cNvSpPr txBox="1"/>
          <p:nvPr/>
        </p:nvSpPr>
        <p:spPr>
          <a:xfrm>
            <a:off x="4903158" y="1485196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12,5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D34FEA7-9A94-4F20-A44F-41FCB9522A88}"/>
              </a:ext>
            </a:extLst>
          </p:cNvPr>
          <p:cNvSpPr txBox="1"/>
          <p:nvPr/>
        </p:nvSpPr>
        <p:spPr>
          <a:xfrm>
            <a:off x="7506342" y="5063899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11,1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F9C78F-39C1-4D4B-AB7B-B875D457E78F}"/>
              </a:ext>
            </a:extLst>
          </p:cNvPr>
          <p:cNvSpPr txBox="1"/>
          <p:nvPr/>
        </p:nvSpPr>
        <p:spPr>
          <a:xfrm>
            <a:off x="3681968" y="5039134"/>
            <a:ext cx="63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10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211BF9-368C-4AF8-9032-6241498BD4BE}"/>
              </a:ext>
            </a:extLst>
          </p:cNvPr>
          <p:cNvSpPr txBox="1"/>
          <p:nvPr/>
        </p:nvSpPr>
        <p:spPr>
          <a:xfrm>
            <a:off x="476092" y="162316"/>
            <a:ext cx="7912332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 trade</a:t>
            </a:r>
            <a:r>
              <a:rPr lang="el-GR" dirty="0"/>
              <a:t>: </a:t>
            </a:r>
            <a:r>
              <a:rPr lang="en-US" dirty="0"/>
              <a:t>production?</a:t>
            </a:r>
            <a:r>
              <a:rPr lang="el-GR" dirty="0"/>
              <a:t> </a:t>
            </a:r>
            <a:r>
              <a:rPr lang="en-US" dirty="0"/>
              <a:t>Consumption?</a:t>
            </a:r>
          </a:p>
        </p:txBody>
      </p:sp>
      <p:cxnSp>
        <p:nvCxnSpPr>
          <p:cNvPr id="24" name="Ευθεία γραμμή σύνδεσης 23">
            <a:extLst>
              <a:ext uri="{FF2B5EF4-FFF2-40B4-BE49-F238E27FC236}">
                <a16:creationId xmlns:a16="http://schemas.microsoft.com/office/drawing/2014/main" id="{D54D7592-40C8-4DA4-8144-B5E6E78A16FF}"/>
              </a:ext>
            </a:extLst>
          </p:cNvPr>
          <p:cNvCxnSpPr>
            <a:cxnSpLocks/>
          </p:cNvCxnSpPr>
          <p:nvPr/>
        </p:nvCxnSpPr>
        <p:spPr>
          <a:xfrm>
            <a:off x="905355" y="600178"/>
            <a:ext cx="3049664" cy="448995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6" name="Ευθεία γραμμή σύνδεσης 25">
            <a:extLst>
              <a:ext uri="{FF2B5EF4-FFF2-40B4-BE49-F238E27FC236}">
                <a16:creationId xmlns:a16="http://schemas.microsoft.com/office/drawing/2014/main" id="{B2090C18-C127-4BE1-820C-BFCA03EF676F}"/>
              </a:ext>
            </a:extLst>
          </p:cNvPr>
          <p:cNvCxnSpPr>
            <a:cxnSpLocks/>
          </p:cNvCxnSpPr>
          <p:nvPr/>
        </p:nvCxnSpPr>
        <p:spPr>
          <a:xfrm>
            <a:off x="5499559" y="1679611"/>
            <a:ext cx="3623822" cy="335952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C90F701-40CC-42E3-B1C0-265B1859820C}"/>
              </a:ext>
            </a:extLst>
          </p:cNvPr>
          <p:cNvSpPr txBox="1"/>
          <p:nvPr/>
        </p:nvSpPr>
        <p:spPr>
          <a:xfrm flipH="1">
            <a:off x="3917576" y="4442964"/>
            <a:ext cx="1324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83F832-1FC4-44EB-AD16-4E5E8CBFB801}"/>
              </a:ext>
            </a:extLst>
          </p:cNvPr>
          <p:cNvSpPr txBox="1"/>
          <p:nvPr/>
        </p:nvSpPr>
        <p:spPr>
          <a:xfrm flipH="1">
            <a:off x="5923860" y="1467149"/>
            <a:ext cx="13243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Production</a:t>
            </a:r>
          </a:p>
        </p:txBody>
      </p: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id="{B8AA4A1E-8900-4DA5-A8CE-3532F011731F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4001728" y="4744497"/>
            <a:ext cx="319762" cy="294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>
            <a:extLst>
              <a:ext uri="{FF2B5EF4-FFF2-40B4-BE49-F238E27FC236}">
                <a16:creationId xmlns:a16="http://schemas.microsoft.com/office/drawing/2014/main" id="{58A8DE41-ABE9-4E40-A73C-8480E2D06B4C}"/>
              </a:ext>
            </a:extLst>
          </p:cNvPr>
          <p:cNvCxnSpPr>
            <a:cxnSpLocks/>
            <a:stCxn id="13" idx="3"/>
            <a:endCxn id="31" idx="3"/>
          </p:cNvCxnSpPr>
          <p:nvPr/>
        </p:nvCxnSpPr>
        <p:spPr>
          <a:xfrm flipH="1">
            <a:off x="5542678" y="1651815"/>
            <a:ext cx="381182" cy="18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27CF31E1-7DE8-4CE6-A90B-DA89472C21A6}"/>
              </a:ext>
            </a:extLst>
          </p:cNvPr>
          <p:cNvSpPr txBox="1"/>
          <p:nvPr/>
        </p:nvSpPr>
        <p:spPr>
          <a:xfrm>
            <a:off x="1115611" y="3573016"/>
            <a:ext cx="151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Slope</a:t>
            </a:r>
            <a:r>
              <a:rPr lang="el-GR" sz="1400" dirty="0"/>
              <a:t>: 0,83</a:t>
            </a:r>
            <a:endParaRPr lang="en-US" sz="14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E84F93-DD46-42F0-ACAC-A46C24DFB480}"/>
              </a:ext>
            </a:extLst>
          </p:cNvPr>
          <p:cNvSpPr txBox="1"/>
          <p:nvPr/>
        </p:nvSpPr>
        <p:spPr>
          <a:xfrm>
            <a:off x="5701863" y="3555135"/>
            <a:ext cx="151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Slope</a:t>
            </a:r>
            <a:r>
              <a:rPr lang="el-GR" sz="1400" dirty="0"/>
              <a:t>: 1,125</a:t>
            </a:r>
            <a:endParaRPr lang="en-US" sz="1400" dirty="0"/>
          </a:p>
        </p:txBody>
      </p:sp>
      <p:cxnSp>
        <p:nvCxnSpPr>
          <p:cNvPr id="39" name="Ευθύγραμμο βέλος σύνδεσης 38">
            <a:extLst>
              <a:ext uri="{FF2B5EF4-FFF2-40B4-BE49-F238E27FC236}">
                <a16:creationId xmlns:a16="http://schemas.microsoft.com/office/drawing/2014/main" id="{45826198-46CD-46CC-BA59-E75FDD510530}"/>
              </a:ext>
            </a:extLst>
          </p:cNvPr>
          <p:cNvCxnSpPr>
            <a:cxnSpLocks/>
          </p:cNvCxnSpPr>
          <p:nvPr/>
        </p:nvCxnSpPr>
        <p:spPr>
          <a:xfrm flipV="1">
            <a:off x="1253659" y="2991577"/>
            <a:ext cx="223084" cy="4528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Ευθύγραμμο βέλος σύνδεσης 39">
            <a:extLst>
              <a:ext uri="{FF2B5EF4-FFF2-40B4-BE49-F238E27FC236}">
                <a16:creationId xmlns:a16="http://schemas.microsoft.com/office/drawing/2014/main" id="{BE69D77A-A3C3-4B5A-AF06-F81053C02895}"/>
              </a:ext>
            </a:extLst>
          </p:cNvPr>
          <p:cNvCxnSpPr>
            <a:cxnSpLocks/>
          </p:cNvCxnSpPr>
          <p:nvPr/>
        </p:nvCxnSpPr>
        <p:spPr>
          <a:xfrm flipV="1">
            <a:off x="6064028" y="3143170"/>
            <a:ext cx="508331" cy="4964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Τόξο 7">
            <a:extLst>
              <a:ext uri="{FF2B5EF4-FFF2-40B4-BE49-F238E27FC236}">
                <a16:creationId xmlns:a16="http://schemas.microsoft.com/office/drawing/2014/main" id="{D60BDA6D-5A53-45B4-A9CB-2A80C8B6CC52}"/>
              </a:ext>
            </a:extLst>
          </p:cNvPr>
          <p:cNvSpPr/>
          <p:nvPr/>
        </p:nvSpPr>
        <p:spPr>
          <a:xfrm rot="12382935">
            <a:off x="951259" y="2056923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Τόξο 8">
            <a:extLst>
              <a:ext uri="{FF2B5EF4-FFF2-40B4-BE49-F238E27FC236}">
                <a16:creationId xmlns:a16="http://schemas.microsoft.com/office/drawing/2014/main" id="{9A4A0915-23A4-4513-9854-8CD76FEB37BB}"/>
              </a:ext>
            </a:extLst>
          </p:cNvPr>
          <p:cNvSpPr/>
          <p:nvPr/>
        </p:nvSpPr>
        <p:spPr>
          <a:xfrm rot="12382935">
            <a:off x="1611768" y="1550055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Τόξο 9">
            <a:extLst>
              <a:ext uri="{FF2B5EF4-FFF2-40B4-BE49-F238E27FC236}">
                <a16:creationId xmlns:a16="http://schemas.microsoft.com/office/drawing/2014/main" id="{58EE3A5C-CE1F-418A-9A21-8D23568BB53F}"/>
              </a:ext>
            </a:extLst>
          </p:cNvPr>
          <p:cNvSpPr/>
          <p:nvPr/>
        </p:nvSpPr>
        <p:spPr>
          <a:xfrm rot="12382935">
            <a:off x="5954776" y="2207015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Τόξο 14">
            <a:extLst>
              <a:ext uri="{FF2B5EF4-FFF2-40B4-BE49-F238E27FC236}">
                <a16:creationId xmlns:a16="http://schemas.microsoft.com/office/drawing/2014/main" id="{C671F1DB-0173-475F-9C44-17ED403D7939}"/>
              </a:ext>
            </a:extLst>
          </p:cNvPr>
          <p:cNvSpPr/>
          <p:nvPr/>
        </p:nvSpPr>
        <p:spPr>
          <a:xfrm rot="12382935">
            <a:off x="6204866" y="1989956"/>
            <a:ext cx="4702437" cy="1897090"/>
          </a:xfrm>
          <a:prstGeom prst="arc">
            <a:avLst>
              <a:gd name="adj1" fmla="val 16200000"/>
              <a:gd name="adj2" fmla="val 21349286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4E281-0DC6-4562-9509-6E1DABF8D08D}"/>
              </a:ext>
            </a:extLst>
          </p:cNvPr>
          <p:cNvSpPr txBox="1"/>
          <p:nvPr/>
        </p:nvSpPr>
        <p:spPr>
          <a:xfrm>
            <a:off x="1736249" y="2940324"/>
            <a:ext cx="396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AC41E08-173B-43BD-974C-F7A6FA7B13BC}"/>
              </a:ext>
            </a:extLst>
          </p:cNvPr>
          <p:cNvSpPr txBox="1"/>
          <p:nvPr/>
        </p:nvSpPr>
        <p:spPr>
          <a:xfrm>
            <a:off x="6275806" y="2584298"/>
            <a:ext cx="576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Ε΄</a:t>
            </a:r>
            <a:endParaRPr lang="en-US" dirty="0"/>
          </a:p>
        </p:txBody>
      </p:sp>
      <p:cxnSp>
        <p:nvCxnSpPr>
          <p:cNvPr id="48" name="Ευθεία γραμμή σύνδεσης 47">
            <a:extLst>
              <a:ext uri="{FF2B5EF4-FFF2-40B4-BE49-F238E27FC236}">
                <a16:creationId xmlns:a16="http://schemas.microsoft.com/office/drawing/2014/main" id="{41524385-715C-4926-9948-07C57C7910B7}"/>
              </a:ext>
            </a:extLst>
          </p:cNvPr>
          <p:cNvCxnSpPr/>
          <p:nvPr/>
        </p:nvCxnSpPr>
        <p:spPr>
          <a:xfrm>
            <a:off x="899592" y="3212054"/>
            <a:ext cx="91243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Ευθεία γραμμή σύνδεσης 48">
            <a:extLst>
              <a:ext uri="{FF2B5EF4-FFF2-40B4-BE49-F238E27FC236}">
                <a16:creationId xmlns:a16="http://schemas.microsoft.com/office/drawing/2014/main" id="{FBA70013-480A-4054-849B-BEBFA50025A0}"/>
              </a:ext>
            </a:extLst>
          </p:cNvPr>
          <p:cNvCxnSpPr>
            <a:cxnSpLocks/>
          </p:cNvCxnSpPr>
          <p:nvPr/>
        </p:nvCxnSpPr>
        <p:spPr>
          <a:xfrm>
            <a:off x="6395974" y="2845155"/>
            <a:ext cx="83737" cy="224002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" name="Ευθεία γραμμή σύνδεσης 49">
            <a:extLst>
              <a:ext uri="{FF2B5EF4-FFF2-40B4-BE49-F238E27FC236}">
                <a16:creationId xmlns:a16="http://schemas.microsoft.com/office/drawing/2014/main" id="{5F4CA491-0EE0-47CC-A1C7-465A58734ADC}"/>
              </a:ext>
            </a:extLst>
          </p:cNvPr>
          <p:cNvCxnSpPr>
            <a:cxnSpLocks/>
          </p:cNvCxnSpPr>
          <p:nvPr/>
        </p:nvCxnSpPr>
        <p:spPr>
          <a:xfrm>
            <a:off x="1812031" y="3219090"/>
            <a:ext cx="59666" cy="182004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Ευθεία γραμμή σύνδεσης 50">
            <a:extLst>
              <a:ext uri="{FF2B5EF4-FFF2-40B4-BE49-F238E27FC236}">
                <a16:creationId xmlns:a16="http://schemas.microsoft.com/office/drawing/2014/main" id="{2F6D1C0D-AE3E-41FC-8B82-9FC818F107B2}"/>
              </a:ext>
            </a:extLst>
          </p:cNvPr>
          <p:cNvCxnSpPr/>
          <p:nvPr/>
        </p:nvCxnSpPr>
        <p:spPr>
          <a:xfrm>
            <a:off x="5467631" y="2845155"/>
            <a:ext cx="912439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2" name="Ευθεία γραμμή σύνδεσης 41">
            <a:extLst>
              <a:ext uri="{FF2B5EF4-FFF2-40B4-BE49-F238E27FC236}">
                <a16:creationId xmlns:a16="http://schemas.microsoft.com/office/drawing/2014/main" id="{77B3C184-E02D-485A-94D6-1C01F8590CD3}"/>
              </a:ext>
            </a:extLst>
          </p:cNvPr>
          <p:cNvCxnSpPr>
            <a:cxnSpLocks/>
          </p:cNvCxnSpPr>
          <p:nvPr/>
        </p:nvCxnSpPr>
        <p:spPr>
          <a:xfrm>
            <a:off x="2010456" y="2196795"/>
            <a:ext cx="70001" cy="284233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Ευθεία γραμμή σύνδεσης 42">
            <a:extLst>
              <a:ext uri="{FF2B5EF4-FFF2-40B4-BE49-F238E27FC236}">
                <a16:creationId xmlns:a16="http://schemas.microsoft.com/office/drawing/2014/main" id="{11B009D4-A510-4F19-A39A-B1E9DA294EA6}"/>
              </a:ext>
            </a:extLst>
          </p:cNvPr>
          <p:cNvCxnSpPr>
            <a:cxnSpLocks/>
          </p:cNvCxnSpPr>
          <p:nvPr/>
        </p:nvCxnSpPr>
        <p:spPr>
          <a:xfrm flipH="1">
            <a:off x="5488495" y="3010548"/>
            <a:ext cx="13953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4" name="Ευθεία γραμμή σύνδεσης 43">
            <a:extLst>
              <a:ext uri="{FF2B5EF4-FFF2-40B4-BE49-F238E27FC236}">
                <a16:creationId xmlns:a16="http://schemas.microsoft.com/office/drawing/2014/main" id="{1F0B7024-807F-4B07-9121-B7EB006E05C4}"/>
              </a:ext>
            </a:extLst>
          </p:cNvPr>
          <p:cNvCxnSpPr>
            <a:cxnSpLocks/>
          </p:cNvCxnSpPr>
          <p:nvPr/>
        </p:nvCxnSpPr>
        <p:spPr>
          <a:xfrm>
            <a:off x="6904305" y="2985512"/>
            <a:ext cx="73940" cy="207838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" name="Ευθεία γραμμή σύνδεσης 45">
            <a:extLst>
              <a:ext uri="{FF2B5EF4-FFF2-40B4-BE49-F238E27FC236}">
                <a16:creationId xmlns:a16="http://schemas.microsoft.com/office/drawing/2014/main" id="{0BFF04B3-6722-453A-834D-49ECD8988D4E}"/>
              </a:ext>
            </a:extLst>
          </p:cNvPr>
          <p:cNvCxnSpPr>
            <a:cxnSpLocks/>
          </p:cNvCxnSpPr>
          <p:nvPr/>
        </p:nvCxnSpPr>
        <p:spPr>
          <a:xfrm flipH="1">
            <a:off x="899592" y="2199974"/>
            <a:ext cx="1124505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9CAFD0E7-5C6F-443A-A625-D4F797B2E143}"/>
              </a:ext>
            </a:extLst>
          </p:cNvPr>
          <p:cNvSpPr txBox="1"/>
          <p:nvPr/>
        </p:nvSpPr>
        <p:spPr>
          <a:xfrm>
            <a:off x="6821996" y="2712726"/>
            <a:ext cx="52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Ζ΄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D656406-7937-4A1F-B4F4-34CB07D026A7}"/>
              </a:ext>
            </a:extLst>
          </p:cNvPr>
          <p:cNvSpPr txBox="1"/>
          <p:nvPr/>
        </p:nvSpPr>
        <p:spPr>
          <a:xfrm>
            <a:off x="1936487" y="1914338"/>
            <a:ext cx="396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Ζ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17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373A6D53-51EF-4694-83F0-EB509A7DF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F58D25-E8D8-4AAF-B778-ABDDDDA4B399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l-GR" altLang="el-GR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BE85458-DF26-4647-9064-00D7CF84B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4000" dirty="0">
                <a:solidFill>
                  <a:schemeClr val="bg1"/>
                </a:solidFill>
              </a:rPr>
              <a:t>General case</a:t>
            </a:r>
            <a:r>
              <a:rPr lang="el-GR" altLang="el-GR" sz="4000" dirty="0">
                <a:solidFill>
                  <a:schemeClr val="bg1"/>
                </a:solidFill>
              </a:rPr>
              <a:t>:</a:t>
            </a:r>
            <a:br>
              <a:rPr lang="el-GR" altLang="el-GR" sz="4000" dirty="0">
                <a:solidFill>
                  <a:schemeClr val="bg1"/>
                </a:solidFill>
              </a:rPr>
            </a:br>
            <a:r>
              <a:rPr lang="en-US" altLang="el-GR" sz="4000" dirty="0" err="1">
                <a:solidFill>
                  <a:schemeClr val="bg1"/>
                </a:solidFill>
              </a:rPr>
              <a:t>labour</a:t>
            </a:r>
            <a:r>
              <a:rPr lang="en-US" altLang="el-GR" sz="4000" dirty="0">
                <a:solidFill>
                  <a:schemeClr val="bg1"/>
                </a:solidFill>
              </a:rPr>
              <a:t> cost of production</a:t>
            </a:r>
            <a:endParaRPr lang="el-GR" altLang="el-GR" sz="4000" dirty="0">
              <a:solidFill>
                <a:schemeClr val="bg1"/>
              </a:solidFill>
            </a:endParaRPr>
          </a:p>
        </p:txBody>
      </p:sp>
      <p:graphicFrame>
        <p:nvGraphicFramePr>
          <p:cNvPr id="51231" name="Group 31">
            <a:extLst>
              <a:ext uri="{FF2B5EF4-FFF2-40B4-BE49-F238E27FC236}">
                <a16:creationId xmlns:a16="http://schemas.microsoft.com/office/drawing/2014/main" id="{4C90370B-AF61-41B4-9EE8-EA521A00B7C7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636838"/>
          <a:ext cx="3986212" cy="2663825"/>
        </p:xfrm>
        <a:graphic>
          <a:graphicData uri="http://schemas.openxmlformats.org/drawingml/2006/table">
            <a:tbl>
              <a:tblPr/>
              <a:tblGrid>
                <a:gridCol w="136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4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190" name="Rectangle 29">
            <a:extLst>
              <a:ext uri="{FF2B5EF4-FFF2-40B4-BE49-F238E27FC236}">
                <a16:creationId xmlns:a16="http://schemas.microsoft.com/office/drawing/2014/main" id="{C5FF324D-0234-4E2B-A342-DAA6999EA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03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698AB348-0600-41EC-8E00-A6A8C9DE3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D5CE2-B016-4641-AEDF-852952DCFEE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l-GR" altLang="el-GR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ABFEEBF-6C9B-42BC-9B13-CAAC73EC30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4000" dirty="0" err="1"/>
              <a:t>labour</a:t>
            </a:r>
            <a:r>
              <a:rPr lang="en-US" altLang="el-GR" sz="4000" dirty="0"/>
              <a:t> cost of production</a:t>
            </a:r>
            <a:endParaRPr lang="el-GR" altLang="el-GR" sz="4000" dirty="0"/>
          </a:p>
        </p:txBody>
      </p:sp>
      <p:graphicFrame>
        <p:nvGraphicFramePr>
          <p:cNvPr id="52255" name="Group 31">
            <a:extLst>
              <a:ext uri="{FF2B5EF4-FFF2-40B4-BE49-F238E27FC236}">
                <a16:creationId xmlns:a16="http://schemas.microsoft.com/office/drawing/2014/main" id="{3B759289-C01A-4904-87EB-9901BA65EEB7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636838"/>
          <a:ext cx="6103937" cy="2663825"/>
        </p:xfrm>
        <a:graphic>
          <a:graphicData uri="http://schemas.openxmlformats.org/drawingml/2006/table">
            <a:tbl>
              <a:tblPr/>
              <a:tblGrid>
                <a:gridCol w="1800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3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1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Opportunity cost of the production of cloth with respect to wine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α*</a:t>
                      </a:r>
                      <a:r>
                        <a:rPr kumimoji="0" lang="en-US" altLang="el-GR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218" name="Rectangle 29">
            <a:extLst>
              <a:ext uri="{FF2B5EF4-FFF2-40B4-BE49-F238E27FC236}">
                <a16:creationId xmlns:a16="http://schemas.microsoft.com/office/drawing/2014/main" id="{D7414CC6-1166-440E-BDFC-08E16C76F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03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5105D671-B30D-405D-8F46-45502B68D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FE41FD-DA63-4ADD-ACF7-65A7EC85987C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l-GR" altLang="el-GR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2E0BAA8-9426-4158-8AED-97C4F6D56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4000" dirty="0" err="1"/>
              <a:t>labour</a:t>
            </a:r>
            <a:r>
              <a:rPr lang="en-US" altLang="el-GR" sz="4000" dirty="0"/>
              <a:t> cost of production</a:t>
            </a:r>
            <a:endParaRPr lang="el-GR" altLang="el-GR" sz="4000" dirty="0"/>
          </a:p>
        </p:txBody>
      </p:sp>
      <p:graphicFrame>
        <p:nvGraphicFramePr>
          <p:cNvPr id="53251" name="Group 3">
            <a:extLst>
              <a:ext uri="{FF2B5EF4-FFF2-40B4-BE49-F238E27FC236}">
                <a16:creationId xmlns:a16="http://schemas.microsoft.com/office/drawing/2014/main" id="{860B29ED-546D-4674-BB7D-B9AA5647B9E3}"/>
              </a:ext>
            </a:extLst>
          </p:cNvPr>
          <p:cNvGraphicFramePr>
            <a:graphicFrameLocks noGrp="1"/>
          </p:cNvGraphicFramePr>
          <p:nvPr/>
        </p:nvGraphicFramePr>
        <p:xfrm>
          <a:off x="611188" y="2636838"/>
          <a:ext cx="8353425" cy="2663825"/>
        </p:xfrm>
        <a:graphic>
          <a:graphicData uri="http://schemas.openxmlformats.org/drawingml/2006/table">
            <a:tbl>
              <a:tblPr/>
              <a:tblGrid>
                <a:gridCol w="1440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49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16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Opportunity cost of the production of cloth with respect to wine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cloth with respect to wine (or relative </a:t>
                      </a:r>
                      <a:r>
                        <a:rPr kumimoji="0" lang="en-US" altLang="el-G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labour</a:t>
                      </a: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cost )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ΙΙ</a:t>
                      </a:r>
                      <a:endParaRPr kumimoji="0" lang="en-US" altLang="el-GR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α*</a:t>
                      </a:r>
                      <a:r>
                        <a:rPr kumimoji="0" lang="en-US" altLang="el-GR" sz="20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α*</a:t>
                      </a:r>
                      <a:r>
                        <a:rPr kumimoji="0" lang="en-US" altLang="el-GR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LC</a:t>
                      </a: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/ α*</a:t>
                      </a:r>
                      <a:r>
                        <a:rPr kumimoji="0" lang="en-US" altLang="el-GR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LW</a:t>
                      </a:r>
                      <a:endParaRPr kumimoji="0" lang="en-US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246" name="Rectangle 29">
            <a:extLst>
              <a:ext uri="{FF2B5EF4-FFF2-40B4-BE49-F238E27FC236}">
                <a16:creationId xmlns:a16="http://schemas.microsoft.com/office/drawing/2014/main" id="{07A980C0-44B6-4663-97CF-48DCCC12C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03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FF5B6108-FC66-48A5-BECF-4DADEB59C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97CE36-14CE-4E4B-B6D2-6E68F33217A7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l-GR" altLang="el-GR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8227F8B5-8FFA-45E7-B263-6DF995973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if</a:t>
            </a:r>
            <a:r>
              <a:rPr lang="el-GR" altLang="el-GR"/>
              <a:t>  </a:t>
            </a:r>
            <a:r>
              <a:rPr lang="el-GR" altLang="el-GR" b="1"/>
              <a:t>(α</a:t>
            </a:r>
            <a:r>
              <a:rPr lang="en-US" altLang="el-GR" b="1" baseline="-25000"/>
              <a:t>LC</a:t>
            </a:r>
            <a:r>
              <a:rPr lang="el-GR" altLang="el-GR" b="1" baseline="-25000"/>
              <a:t> </a:t>
            </a:r>
            <a:r>
              <a:rPr lang="el-GR" altLang="el-GR" b="1"/>
              <a:t>/ α</a:t>
            </a:r>
            <a:r>
              <a:rPr lang="en-US" altLang="el-GR" b="1" baseline="-25000"/>
              <a:t>LW</a:t>
            </a:r>
            <a:r>
              <a:rPr lang="el-GR" altLang="el-GR" b="1"/>
              <a:t>) &lt; (α*</a:t>
            </a:r>
            <a:r>
              <a:rPr lang="en-US" altLang="el-GR" b="1" baseline="-25000"/>
              <a:t>LC</a:t>
            </a:r>
            <a:r>
              <a:rPr lang="el-GR" altLang="el-GR" b="1"/>
              <a:t> / α*</a:t>
            </a:r>
            <a:r>
              <a:rPr lang="en-US" altLang="el-GR" b="1" baseline="-25000"/>
              <a:t>LW</a:t>
            </a:r>
            <a:r>
              <a:rPr lang="el-GR" altLang="el-GR" b="1" baseline="-25000"/>
              <a:t> </a:t>
            </a:r>
            <a:r>
              <a:rPr lang="el-GR" altLang="el-GR" b="1"/>
              <a:t>)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97FA58E-0384-470B-9296-1A98E0BD1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then</a:t>
            </a:r>
            <a:endParaRPr lang="el-GR" altLang="el-GR"/>
          </a:p>
          <a:p>
            <a:pPr eaLnBrk="1" hangingPunct="1"/>
            <a:r>
              <a:rPr lang="en-US" altLang="el-GR"/>
              <a:t>Country, I, has the comparative advantage in the production of cloth.</a:t>
            </a:r>
            <a:endParaRPr lang="el-GR" altLang="el-GR"/>
          </a:p>
          <a:p>
            <a:pPr eaLnBrk="1" hangingPunct="1"/>
            <a:r>
              <a:rPr lang="el-GR" altLang="el-GR"/>
              <a:t> </a:t>
            </a:r>
            <a:r>
              <a:rPr lang="en-US" altLang="el-GR"/>
              <a:t>country</a:t>
            </a:r>
            <a:r>
              <a:rPr lang="el-GR" altLang="el-GR"/>
              <a:t> ΙΙ </a:t>
            </a:r>
            <a:r>
              <a:rPr lang="en-US" altLang="el-GR"/>
              <a:t>has the comparative advantage in the production of wine. </a:t>
            </a:r>
            <a:r>
              <a:rPr lang="el-GR" altLang="el-GR">
                <a:latin typeface="Arial Unicode MS" pitchFamily="34" charset="-128"/>
                <a:ea typeface="Arial Unicode MS" pitchFamily="34" charset="-128"/>
              </a:rPr>
              <a:t>⇒</a:t>
            </a:r>
            <a:r>
              <a:rPr lang="el-GR" altLang="el-GR"/>
              <a:t> </a:t>
            </a:r>
            <a:endParaRPr lang="en-US" altLang="el-GR"/>
          </a:p>
          <a:p>
            <a:pPr eaLnBrk="1" hangingPunct="1"/>
            <a:r>
              <a:rPr lang="en-US" altLang="el-GR"/>
              <a:t>Country </a:t>
            </a:r>
            <a:r>
              <a:rPr lang="el-GR" altLang="el-GR"/>
              <a:t>Ι </a:t>
            </a:r>
            <a:r>
              <a:rPr lang="en-US" altLang="el-GR"/>
              <a:t>exports cloth</a:t>
            </a:r>
            <a:r>
              <a:rPr lang="el-GR" altLang="el-GR"/>
              <a:t>, </a:t>
            </a:r>
            <a:r>
              <a:rPr lang="en-US" altLang="el-GR"/>
              <a:t>imports wine</a:t>
            </a:r>
            <a:r>
              <a:rPr lang="el-GR" altLang="el-GR"/>
              <a:t>.</a:t>
            </a:r>
          </a:p>
          <a:p>
            <a:pPr eaLnBrk="1" hangingPunct="1"/>
            <a:r>
              <a:rPr lang="el-GR" altLang="el-GR">
                <a:latin typeface="Arial Unicode MS" pitchFamily="34" charset="-128"/>
                <a:ea typeface="Arial Unicode MS" pitchFamily="34" charset="-128"/>
              </a:rPr>
              <a:t>⇒</a:t>
            </a:r>
            <a:r>
              <a:rPr lang="el-GR" altLang="el-GR"/>
              <a:t> </a:t>
            </a:r>
            <a:r>
              <a:rPr lang="en-US" altLang="el-GR"/>
              <a:t>Country I</a:t>
            </a:r>
            <a:r>
              <a:rPr lang="el-GR" altLang="el-GR"/>
              <a:t>Ι </a:t>
            </a:r>
            <a:r>
              <a:rPr lang="en-US" altLang="el-GR"/>
              <a:t>exports wine</a:t>
            </a:r>
            <a:r>
              <a:rPr lang="el-GR" altLang="el-GR"/>
              <a:t>, </a:t>
            </a:r>
            <a:r>
              <a:rPr lang="en-US" altLang="el-GR"/>
              <a:t>imports cloth</a:t>
            </a:r>
            <a:r>
              <a:rPr lang="el-GR" altLang="el-GR"/>
              <a:t>.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6679FF-B6F3-4A64-92B2-CEF054D122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dirty="0">
                <a:solidFill>
                  <a:schemeClr val="bg1"/>
                </a:solidFill>
              </a:rPr>
              <a:t>Classical theory of comparative advantage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CD05E4-16B3-41EC-A64D-CDEA42C94E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-180528" y="1484784"/>
            <a:ext cx="9181020" cy="452596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Ricardian theory of international trade challenged the </a:t>
            </a:r>
            <a:r>
              <a:rPr lang="en-US" b="1" i="1" dirty="0">
                <a:solidFill>
                  <a:srgbClr val="C00000"/>
                </a:solidFill>
              </a:rPr>
              <a:t>mercantilism dogma </a:t>
            </a:r>
            <a:r>
              <a:rPr lang="en-US" dirty="0"/>
              <a:t>of accumulating gold or silver by promoting industry specialization and exports.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Ricardo introduced "</a:t>
            </a:r>
            <a:r>
              <a:rPr lang="en-US" b="1" i="1" dirty="0">
                <a:solidFill>
                  <a:srgbClr val="C00000"/>
                </a:solidFill>
              </a:rPr>
              <a:t>comparative advantage</a:t>
            </a:r>
            <a:r>
              <a:rPr lang="en-US" dirty="0"/>
              <a:t>“: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Nations should </a:t>
            </a:r>
            <a:r>
              <a:rPr lang="en-US" b="1" i="1" dirty="0">
                <a:solidFill>
                  <a:srgbClr val="C00000"/>
                </a:solidFill>
              </a:rPr>
              <a:t>concentrate resources </a:t>
            </a:r>
            <a:r>
              <a:rPr lang="en-US" dirty="0"/>
              <a:t>only in industries where they have the greatest efficiency of production relative to their own alternative uses of resources.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He argued that international trade is always </a:t>
            </a:r>
            <a:r>
              <a:rPr lang="en-US" b="1" i="1" dirty="0">
                <a:solidFill>
                  <a:srgbClr val="C00000"/>
                </a:solidFill>
              </a:rPr>
              <a:t>beneficial</a:t>
            </a:r>
            <a:r>
              <a:rPr lang="en-US" dirty="0"/>
              <a:t>, even if one country is more competitive in every area of production.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>
                <a:solidFill>
                  <a:srgbClr val="C00000"/>
                </a:solidFill>
              </a:rPr>
              <a:t>He opposed protectionism </a:t>
            </a:r>
            <a:r>
              <a:rPr lang="en-US" dirty="0"/>
              <a:t>for national economies.</a:t>
            </a:r>
            <a:endParaRPr lang="en-US" altLang="en-US" sz="2400" dirty="0"/>
          </a:p>
        </p:txBody>
      </p:sp>
      <p:sp>
        <p:nvSpPr>
          <p:cNvPr id="3076" name="Θέση αριθμού διαφάνειας 3">
            <a:extLst>
              <a:ext uri="{FF2B5EF4-FFF2-40B4-BE49-F238E27FC236}">
                <a16:creationId xmlns:a16="http://schemas.microsoft.com/office/drawing/2014/main" id="{66B18F3F-FFA3-4941-9613-1DF5FB4BC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D1AAB-AB5F-4A88-B5C1-781E1861EB92}" type="slidenum">
              <a:rPr lang="el-GR" altLang="el-GR" smtClean="0"/>
              <a:pPr/>
              <a:t>2</a:t>
            </a:fld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3B6E8098-66F2-404C-B850-F8DD5480F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D47F9F-141A-4083-A7F7-B17F7CDB5F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l-GR" altLang="el-GR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013F002F-5C9E-4473-93C3-79E116512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b="1" dirty="0" err="1">
                <a:solidFill>
                  <a:srgbClr val="006600"/>
                </a:solidFill>
              </a:rPr>
              <a:t>Labour</a:t>
            </a:r>
            <a:r>
              <a:rPr lang="en-US" altLang="el-GR" b="1" dirty="0">
                <a:solidFill>
                  <a:srgbClr val="006600"/>
                </a:solidFill>
              </a:rPr>
              <a:t> theory of value</a:t>
            </a:r>
            <a:endParaRPr lang="el-GR" altLang="el-GR" b="1" dirty="0">
              <a:solidFill>
                <a:srgbClr val="006600"/>
              </a:solidFill>
            </a:endParaRP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0A15A74-826B-4F38-B27D-9949C32795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 Ρ</a:t>
            </a:r>
            <a:r>
              <a:rPr lang="en-US" altLang="el-GR" dirty="0"/>
              <a:t>c</a:t>
            </a:r>
            <a:r>
              <a:rPr lang="el-GR" altLang="el-GR" dirty="0"/>
              <a:t>/Ρ</a:t>
            </a:r>
            <a:r>
              <a:rPr lang="en-US" altLang="el-GR" dirty="0"/>
              <a:t>w</a:t>
            </a:r>
            <a:r>
              <a:rPr lang="el-GR" altLang="el-GR" dirty="0"/>
              <a:t>  = α</a:t>
            </a:r>
            <a:r>
              <a:rPr lang="en-US" altLang="el-GR" baseline="-25000" dirty="0"/>
              <a:t>Lc</a:t>
            </a:r>
            <a:r>
              <a:rPr lang="el-GR" altLang="el-GR" dirty="0"/>
              <a:t>/α</a:t>
            </a:r>
            <a:r>
              <a:rPr lang="en-US" altLang="el-GR" baseline="-25000" dirty="0" err="1"/>
              <a:t>Lw</a:t>
            </a:r>
            <a:r>
              <a:rPr lang="el-GR" altLang="el-GR" baseline="-25000" dirty="0"/>
              <a:t> </a:t>
            </a:r>
          </a:p>
          <a:p>
            <a:pPr eaLnBrk="1" hangingPunct="1"/>
            <a:r>
              <a:rPr lang="en-US" altLang="el-GR" dirty="0"/>
              <a:t>The relative cost of production in terms of hours needed to produce good C, relative to the production of W, determines the relative price of the good C with respect to W.</a:t>
            </a:r>
          </a:p>
          <a:p>
            <a:pPr eaLnBrk="1" hangingPunct="1"/>
            <a:r>
              <a:rPr lang="en-US" altLang="el-GR" dirty="0"/>
              <a:t>This holds for the case of a closed economy (no international trade)</a:t>
            </a: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C86ADD4E-EE6A-4A06-82C9-65B407E69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83979-AAFC-44BE-8F58-B35E34402C02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D0C5D98-9026-4E2E-8604-3383B9AF5C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A8090"/>
          </a:solidFill>
        </p:spPr>
        <p:txBody>
          <a:bodyPr/>
          <a:lstStyle/>
          <a:p>
            <a:pPr eaLnBrk="1" hangingPunct="1"/>
            <a:r>
              <a:rPr lang="en-US" altLang="el-GR" sz="3600" dirty="0"/>
              <a:t>Equation</a:t>
            </a:r>
            <a:r>
              <a:rPr lang="el-GR" altLang="el-GR" sz="3600" dirty="0"/>
              <a:t>  (Ρ</a:t>
            </a:r>
            <a:r>
              <a:rPr lang="en-US" altLang="el-GR" sz="3600" dirty="0"/>
              <a:t>c</a:t>
            </a:r>
            <a:r>
              <a:rPr lang="el-GR" altLang="el-GR" sz="3600" dirty="0"/>
              <a:t>/Ρ</a:t>
            </a:r>
            <a:r>
              <a:rPr lang="en-US" altLang="el-GR" sz="3600" dirty="0"/>
              <a:t>w</a:t>
            </a:r>
            <a:r>
              <a:rPr lang="el-GR" altLang="el-GR" sz="3600" dirty="0"/>
              <a:t>  = α</a:t>
            </a:r>
            <a:r>
              <a:rPr lang="en-US" altLang="el-GR" sz="3600" baseline="-25000" dirty="0"/>
              <a:t>Lc</a:t>
            </a:r>
            <a:r>
              <a:rPr lang="el-GR" altLang="el-GR" sz="3600" dirty="0"/>
              <a:t>/α</a:t>
            </a:r>
            <a:r>
              <a:rPr lang="en-US" altLang="el-GR" sz="3600" baseline="-25000" dirty="0" err="1"/>
              <a:t>Lw</a:t>
            </a:r>
            <a:r>
              <a:rPr lang="el-GR" altLang="el-GR" sz="3600" dirty="0"/>
              <a:t>)</a:t>
            </a:r>
            <a:r>
              <a:rPr lang="el-GR" altLang="el-GR" sz="3600" baseline="-25000" dirty="0"/>
              <a:t> </a:t>
            </a:r>
            <a:r>
              <a:rPr lang="en-US" altLang="el-GR" sz="3600" dirty="0"/>
              <a:t>holds for the case of a closed economy</a:t>
            </a:r>
            <a:endParaRPr lang="el-GR" altLang="el-GR" sz="3600" dirty="0"/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062130E-ECEF-4C3E-816D-063B7A9A4E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For the case of</a:t>
            </a:r>
            <a:r>
              <a:rPr lang="el-GR" altLang="el-GR" dirty="0"/>
              <a:t> </a:t>
            </a:r>
            <a:r>
              <a:rPr lang="en-US" altLang="el-GR" b="1" u="sng" dirty="0">
                <a:solidFill>
                  <a:srgbClr val="008000"/>
                </a:solidFill>
              </a:rPr>
              <a:t>two</a:t>
            </a:r>
            <a:r>
              <a:rPr lang="el-GR" altLang="el-GR" dirty="0"/>
              <a:t> </a:t>
            </a:r>
            <a:r>
              <a:rPr lang="en-US" altLang="el-GR" dirty="0"/>
              <a:t>countries</a:t>
            </a:r>
            <a:r>
              <a:rPr lang="el-GR" altLang="el-GR" dirty="0"/>
              <a:t>: </a:t>
            </a:r>
          </a:p>
          <a:p>
            <a:pPr eaLnBrk="1" hangingPunct="1"/>
            <a:r>
              <a:rPr lang="en-US" altLang="el-GR" dirty="0"/>
              <a:t>Suppose that </a:t>
            </a:r>
            <a:r>
              <a:rPr lang="el-GR" altLang="el-GR" dirty="0"/>
              <a:t>(</a:t>
            </a:r>
            <a:r>
              <a:rPr lang="en-US" altLang="el-GR" dirty="0"/>
              <a:t>before international trade</a:t>
            </a:r>
            <a:r>
              <a:rPr lang="el-GR" altLang="el-GR" dirty="0"/>
              <a:t>)</a:t>
            </a:r>
            <a:r>
              <a:rPr lang="en-US" altLang="el-GR" dirty="0"/>
              <a:t> it is true that</a:t>
            </a:r>
            <a:r>
              <a:rPr lang="el-GR" altLang="el-GR" dirty="0"/>
              <a:t>:</a:t>
            </a:r>
          </a:p>
          <a:p>
            <a:pPr eaLnBrk="1" hangingPunct="1"/>
            <a:r>
              <a:rPr lang="el-GR" altLang="el-GR" dirty="0"/>
              <a:t>   (α</a:t>
            </a:r>
            <a:r>
              <a:rPr lang="en-US" altLang="el-GR" baseline="-25000" dirty="0"/>
              <a:t>Lc</a:t>
            </a:r>
            <a:r>
              <a:rPr lang="el-GR" altLang="el-GR" dirty="0"/>
              <a:t> / α</a:t>
            </a:r>
            <a:r>
              <a:rPr lang="en-US" altLang="el-GR" baseline="-25000" dirty="0" err="1"/>
              <a:t>Lw</a:t>
            </a:r>
            <a:r>
              <a:rPr lang="el-GR" altLang="el-GR" dirty="0"/>
              <a:t>) </a:t>
            </a:r>
            <a:r>
              <a:rPr lang="en-US" altLang="el-GR" dirty="0"/>
              <a:t> </a:t>
            </a:r>
            <a:r>
              <a:rPr lang="el-GR" altLang="el-GR" dirty="0"/>
              <a:t>&lt; (α*</a:t>
            </a:r>
            <a:r>
              <a:rPr lang="en-US" altLang="el-GR" baseline="-25000" dirty="0"/>
              <a:t>Lc</a:t>
            </a:r>
            <a:r>
              <a:rPr lang="el-GR" altLang="el-GR" dirty="0"/>
              <a:t> / α*</a:t>
            </a:r>
            <a:r>
              <a:rPr lang="en-US" altLang="el-GR" baseline="-25000" dirty="0" err="1"/>
              <a:t>Lw</a:t>
            </a:r>
            <a:r>
              <a:rPr lang="el-GR" altLang="el-GR" dirty="0"/>
              <a:t> )</a:t>
            </a:r>
            <a:r>
              <a:rPr lang="en-US" altLang="el-GR" dirty="0"/>
              <a:t> </a:t>
            </a:r>
            <a:r>
              <a:rPr lang="en-US" altLang="el-GR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endParaRPr lang="el-GR" altLang="el-GR" dirty="0"/>
          </a:p>
          <a:p>
            <a:pPr eaLnBrk="1" hangingPunct="1"/>
            <a:r>
              <a:rPr lang="el-GR" altLang="el-GR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l-GR" altLang="el-GR" dirty="0"/>
              <a:t>( Ρ</a:t>
            </a:r>
            <a:r>
              <a:rPr lang="en-US" altLang="el-GR" dirty="0"/>
              <a:t>c</a:t>
            </a:r>
            <a:r>
              <a:rPr lang="el-GR" altLang="el-GR" dirty="0"/>
              <a:t> /  Ρ</a:t>
            </a:r>
            <a:r>
              <a:rPr lang="en-US" altLang="el-GR" dirty="0"/>
              <a:t>w</a:t>
            </a:r>
            <a:r>
              <a:rPr lang="el-GR" altLang="el-GR" dirty="0"/>
              <a:t>)  &lt;  ( Ρ*</a:t>
            </a:r>
            <a:r>
              <a:rPr lang="en-US" altLang="el-GR" dirty="0"/>
              <a:t>c</a:t>
            </a:r>
            <a:r>
              <a:rPr lang="el-GR" altLang="el-GR" dirty="0"/>
              <a:t> /  Ρ*</a:t>
            </a:r>
            <a:r>
              <a:rPr lang="en-US" altLang="el-GR" dirty="0"/>
              <a:t>w</a:t>
            </a:r>
            <a:r>
              <a:rPr lang="el-GR" altLang="el-GR" dirty="0"/>
              <a:t> ) </a:t>
            </a:r>
            <a:endParaRPr lang="en-US" altLang="el-GR" dirty="0"/>
          </a:p>
          <a:p>
            <a:pPr eaLnBrk="1" hangingPunct="1"/>
            <a:r>
              <a:rPr lang="el-GR" altLang="el-GR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el-GR" dirty="0"/>
              <a:t>Country, I, exports cloth and imports wine.</a:t>
            </a:r>
            <a:endParaRPr lang="el-GR" altLang="el-GR" dirty="0"/>
          </a:p>
          <a:p>
            <a:pPr eaLnBrk="1" hangingPunct="1"/>
            <a:r>
              <a:rPr lang="en-US" altLang="el-GR" dirty="0"/>
              <a:t>And country, II exports wine and imports cloth.</a:t>
            </a: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1BD7F47B-7F95-46FB-B697-249CDEFA4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1C95A9-0E52-421B-AE22-A480328F7534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l-GR" altLang="el-GR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E4D3058-8CB7-4849-81A9-6EE61AA981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 sz="4000" dirty="0"/>
              <a:t>When </a:t>
            </a:r>
            <a:r>
              <a:rPr lang="en-US" altLang="el-GR" sz="4000" b="1" dirty="0">
                <a:solidFill>
                  <a:srgbClr val="008000"/>
                </a:solidFill>
              </a:rPr>
              <a:t>free trade begins between the two countries</a:t>
            </a:r>
            <a:r>
              <a:rPr lang="el-GR" altLang="el-GR" sz="4000" b="1" dirty="0">
                <a:solidFill>
                  <a:srgbClr val="008000"/>
                </a:solidFill>
              </a:rPr>
              <a:t>: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84EAA9B-190C-4A58-B269-B5135792E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 (Ρ</a:t>
            </a:r>
            <a:r>
              <a:rPr lang="en-US" altLang="el-GR" dirty="0"/>
              <a:t>c</a:t>
            </a:r>
            <a:r>
              <a:rPr lang="el-GR" altLang="el-GR" dirty="0"/>
              <a:t>/Ρ</a:t>
            </a:r>
            <a:r>
              <a:rPr lang="en-US" altLang="el-GR" dirty="0"/>
              <a:t>w</a:t>
            </a:r>
            <a:r>
              <a:rPr lang="el-GR" altLang="el-GR" dirty="0"/>
              <a:t>) &lt; </a:t>
            </a:r>
            <a:r>
              <a:rPr lang="el-GR" altLang="el-GR" dirty="0">
                <a:solidFill>
                  <a:srgbClr val="006600"/>
                </a:solidFill>
              </a:rPr>
              <a:t>(Ρ</a:t>
            </a:r>
            <a:r>
              <a:rPr lang="en-US" altLang="el-GR" dirty="0">
                <a:solidFill>
                  <a:srgbClr val="006600"/>
                </a:solidFill>
              </a:rPr>
              <a:t>c</a:t>
            </a:r>
            <a:r>
              <a:rPr lang="el-GR" altLang="el-GR" dirty="0">
                <a:solidFill>
                  <a:srgbClr val="006600"/>
                </a:solidFill>
              </a:rPr>
              <a:t>/Ρ</a:t>
            </a:r>
            <a:r>
              <a:rPr lang="en-US" altLang="el-GR" dirty="0">
                <a:solidFill>
                  <a:srgbClr val="006600"/>
                </a:solidFill>
              </a:rPr>
              <a:t>w</a:t>
            </a:r>
            <a:r>
              <a:rPr lang="el-GR" altLang="el-GR" dirty="0">
                <a:solidFill>
                  <a:srgbClr val="006600"/>
                </a:solidFill>
              </a:rPr>
              <a:t> )</a:t>
            </a:r>
            <a:r>
              <a:rPr lang="en-US" altLang="el-GR" baseline="30000" dirty="0" err="1">
                <a:solidFill>
                  <a:srgbClr val="006600"/>
                </a:solidFill>
              </a:rPr>
              <a:t>i</a:t>
            </a:r>
            <a:r>
              <a:rPr lang="el-GR" altLang="el-GR" dirty="0">
                <a:solidFill>
                  <a:srgbClr val="006600"/>
                </a:solidFill>
              </a:rPr>
              <a:t> </a:t>
            </a:r>
            <a:r>
              <a:rPr lang="el-GR" altLang="el-GR" dirty="0"/>
              <a:t>&lt; ( Ρ*</a:t>
            </a:r>
            <a:r>
              <a:rPr lang="en-US" altLang="el-GR" dirty="0"/>
              <a:t>c</a:t>
            </a:r>
            <a:r>
              <a:rPr lang="el-GR" altLang="el-GR" dirty="0"/>
              <a:t> /Ρ*</a:t>
            </a:r>
            <a:r>
              <a:rPr lang="en-US" altLang="el-GR" dirty="0"/>
              <a:t>w</a:t>
            </a:r>
            <a:r>
              <a:rPr lang="el-GR" altLang="el-GR" dirty="0"/>
              <a:t> )       (7)</a:t>
            </a:r>
            <a:endParaRPr lang="en-US" altLang="el-GR" dirty="0"/>
          </a:p>
          <a:p>
            <a:pPr eaLnBrk="1" hangingPunct="1"/>
            <a:r>
              <a:rPr lang="en-US" altLang="el-GR" dirty="0"/>
              <a:t>The relative international price of cloth, </a:t>
            </a:r>
            <a:r>
              <a:rPr lang="el-GR" altLang="el-GR" dirty="0">
                <a:solidFill>
                  <a:srgbClr val="006600"/>
                </a:solidFill>
              </a:rPr>
              <a:t>(Ρ</a:t>
            </a:r>
            <a:r>
              <a:rPr lang="en-US" altLang="el-GR" dirty="0">
                <a:solidFill>
                  <a:srgbClr val="006600"/>
                </a:solidFill>
              </a:rPr>
              <a:t>c</a:t>
            </a:r>
            <a:r>
              <a:rPr lang="el-GR" altLang="el-GR" dirty="0">
                <a:solidFill>
                  <a:srgbClr val="006600"/>
                </a:solidFill>
              </a:rPr>
              <a:t>/Ρ</a:t>
            </a:r>
            <a:r>
              <a:rPr lang="en-US" altLang="el-GR" dirty="0">
                <a:solidFill>
                  <a:srgbClr val="006600"/>
                </a:solidFill>
              </a:rPr>
              <a:t>w</a:t>
            </a:r>
            <a:r>
              <a:rPr lang="el-GR" altLang="el-GR" dirty="0">
                <a:solidFill>
                  <a:srgbClr val="006600"/>
                </a:solidFill>
              </a:rPr>
              <a:t> )</a:t>
            </a:r>
            <a:r>
              <a:rPr lang="en-US" altLang="el-GR" baseline="30000" dirty="0" err="1">
                <a:solidFill>
                  <a:srgbClr val="006600"/>
                </a:solidFill>
              </a:rPr>
              <a:t>i</a:t>
            </a:r>
            <a:r>
              <a:rPr lang="el-GR" altLang="el-GR" dirty="0">
                <a:solidFill>
                  <a:srgbClr val="006600"/>
                </a:solidFill>
              </a:rPr>
              <a:t> </a:t>
            </a:r>
            <a:endParaRPr lang="en-US" altLang="el-GR" dirty="0"/>
          </a:p>
          <a:p>
            <a:pPr lvl="1" eaLnBrk="1" hangingPunct="1"/>
            <a:r>
              <a:rPr lang="en-US" altLang="el-GR" dirty="0"/>
              <a:t>is the same in both countries and </a:t>
            </a:r>
          </a:p>
          <a:p>
            <a:pPr lvl="1" eaLnBrk="1" hangingPunct="1"/>
            <a:r>
              <a:rPr lang="en-US" altLang="el-GR" dirty="0"/>
              <a:t>is between the two relative prices that correspond to a state of autarky.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CB3DEE77-70E7-45F9-98D6-9EEF8733B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D4EC64-3390-4ED2-A423-098F73B1F2E4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l-GR" altLang="el-GR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F0CE74DD-733D-456A-B939-A515A7ED4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It is also true that</a:t>
            </a:r>
            <a:endParaRPr lang="el-GR" altLang="el-GR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F65CB50-F3BA-4058-8A62-BBE5AC27E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(α</a:t>
            </a:r>
            <a:r>
              <a:rPr lang="en-US" altLang="el-GR" baseline="-25000" dirty="0"/>
              <a:t>Lc</a:t>
            </a:r>
            <a:r>
              <a:rPr lang="el-GR" altLang="el-GR" dirty="0"/>
              <a:t> /α</a:t>
            </a:r>
            <a:r>
              <a:rPr lang="en-US" altLang="el-GR" baseline="-25000" dirty="0" err="1"/>
              <a:t>Lw</a:t>
            </a:r>
            <a:r>
              <a:rPr lang="el-GR" altLang="el-GR" dirty="0"/>
              <a:t>)&lt; (Ρ</a:t>
            </a:r>
            <a:r>
              <a:rPr lang="en-US" altLang="el-GR" dirty="0"/>
              <a:t>c</a:t>
            </a:r>
            <a:r>
              <a:rPr lang="el-GR" altLang="el-GR" dirty="0"/>
              <a:t>/Ρ</a:t>
            </a:r>
            <a:r>
              <a:rPr lang="en-US" altLang="el-GR" dirty="0"/>
              <a:t>w</a:t>
            </a:r>
            <a:r>
              <a:rPr lang="el-GR" altLang="el-GR" dirty="0"/>
              <a:t> )</a:t>
            </a:r>
            <a:r>
              <a:rPr lang="en-US" altLang="el-GR" baseline="30000" dirty="0" err="1"/>
              <a:t>i</a:t>
            </a:r>
            <a:r>
              <a:rPr lang="el-GR" altLang="el-GR" dirty="0"/>
              <a:t>&lt; (α*</a:t>
            </a:r>
            <a:r>
              <a:rPr lang="en-US" altLang="el-GR" baseline="-25000" dirty="0"/>
              <a:t>Lc</a:t>
            </a:r>
            <a:r>
              <a:rPr lang="el-GR" altLang="el-GR" baseline="-25000" dirty="0"/>
              <a:t> </a:t>
            </a:r>
            <a:r>
              <a:rPr lang="el-GR" altLang="el-GR" dirty="0"/>
              <a:t>/α*</a:t>
            </a:r>
            <a:r>
              <a:rPr lang="en-US" altLang="el-GR" baseline="-25000" dirty="0" err="1"/>
              <a:t>Lw</a:t>
            </a:r>
            <a:r>
              <a:rPr lang="el-GR" altLang="el-GR" dirty="0"/>
              <a:t>)     </a:t>
            </a:r>
            <a:r>
              <a:rPr lang="en-GB" altLang="el-GR" dirty="0"/>
              <a:t> </a:t>
            </a:r>
            <a:endParaRPr lang="el-GR" altLang="el-GR" dirty="0"/>
          </a:p>
          <a:p>
            <a:pPr eaLnBrk="1" hangingPunct="1"/>
            <a:r>
              <a:rPr lang="en-US" altLang="el-GR" dirty="0"/>
              <a:t> hence, after international trade has started the labor theory of value does not hold.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9F3D24D4-9C35-4CEC-A9E7-2F21F38A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555364-ED17-4A4B-9273-C6E7CDDB90D8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l-GR" altLang="el-GR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E133EE73-A44E-46BF-A547-551EA97E1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el-GR" sz="4000"/>
              <a:t>What determines which good will be exported?</a:t>
            </a:r>
            <a:endParaRPr lang="el-GR" altLang="el-GR" sz="4000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0C34205-A5EE-414E-A7E2-BFC56A705D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l-GR" dirty="0"/>
              <a:t>Conditions that have to do with production</a:t>
            </a:r>
            <a:r>
              <a:rPr lang="el-GR" altLang="el-GR" dirty="0"/>
              <a:t>:</a:t>
            </a:r>
          </a:p>
          <a:p>
            <a:pPr lvl="1" eaLnBrk="1" hangingPunct="1"/>
            <a:r>
              <a:rPr lang="en-US" altLang="el-GR" b="1" dirty="0"/>
              <a:t>The relative productivity of </a:t>
            </a:r>
            <a:r>
              <a:rPr lang="en-US" altLang="el-GR" b="1" dirty="0" err="1"/>
              <a:t>labour</a:t>
            </a:r>
            <a:r>
              <a:rPr lang="el-GR" altLang="el-GR" dirty="0"/>
              <a:t>, </a:t>
            </a:r>
            <a:r>
              <a:rPr lang="en-US" altLang="el-GR" dirty="0"/>
              <a:t>that is the relative labor cost, determines the structure of trade.</a:t>
            </a:r>
          </a:p>
          <a:p>
            <a:pPr lvl="1" eaLnBrk="1" hangingPunct="1"/>
            <a:r>
              <a:rPr lang="en-US" altLang="el-GR" dirty="0"/>
              <a:t>Country I, which has a relatively greater productivity of </a:t>
            </a:r>
            <a:r>
              <a:rPr lang="en-US" altLang="el-GR" dirty="0" err="1"/>
              <a:t>labour</a:t>
            </a:r>
            <a:r>
              <a:rPr lang="en-US" altLang="el-GR" dirty="0"/>
              <a:t> in the production of cloth, will export cloth and import wine.</a:t>
            </a: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52E4019-C575-4E73-AC0C-8A3E41A17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95C0FE-5D5D-4A2A-8158-AC42774A0B10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l-GR" altLang="el-GR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97B6E19C-A4C8-493D-8254-6BF7F294EEF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4000" dirty="0"/>
              <a:t>Example: </a:t>
            </a:r>
            <a:r>
              <a:rPr lang="en-US" altLang="el-GR" sz="4000" dirty="0" err="1"/>
              <a:t>labour</a:t>
            </a:r>
            <a:r>
              <a:rPr lang="en-US" altLang="el-GR" sz="4000" dirty="0"/>
              <a:t> cost of production</a:t>
            </a:r>
            <a:endParaRPr lang="el-GR" altLang="el-GR" sz="4000" dirty="0"/>
          </a:p>
        </p:txBody>
      </p:sp>
      <p:graphicFrame>
        <p:nvGraphicFramePr>
          <p:cNvPr id="45059" name="Group 3">
            <a:extLst>
              <a:ext uri="{FF2B5EF4-FFF2-40B4-BE49-F238E27FC236}">
                <a16:creationId xmlns:a16="http://schemas.microsoft.com/office/drawing/2014/main" id="{7ECA8099-3BF5-441B-A202-1A64AC80B73E}"/>
              </a:ext>
            </a:extLst>
          </p:cNvPr>
          <p:cNvGraphicFramePr>
            <a:graphicFrameLocks noGrp="1"/>
          </p:cNvGraphicFramePr>
          <p:nvPr/>
        </p:nvGraphicFramePr>
        <p:xfrm>
          <a:off x="684213" y="2276475"/>
          <a:ext cx="7632700" cy="2128838"/>
        </p:xfrm>
        <a:graphic>
          <a:graphicData uri="http://schemas.openxmlformats.org/drawingml/2006/table">
            <a:tbl>
              <a:tblPr/>
              <a:tblGrid>
                <a:gridCol w="1380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5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6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66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</a:t>
                      </a:r>
                      <a:endParaRPr kumimoji="0" lang="el-GR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(Τ)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l-GR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Unit of</a:t>
                      </a:r>
                      <a:endParaRPr kumimoji="0" lang="el-GR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GB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T with respect to V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Hours of </a:t>
                      </a:r>
                      <a:r>
                        <a:rPr kumimoji="0" lang="en-US" altLang="el-GR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labour</a:t>
                      </a: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that each country possesses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Spain</a:t>
                      </a:r>
                      <a:endParaRPr kumimoji="0" lang="en-US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India</a:t>
                      </a:r>
                      <a:endParaRPr kumimoji="0" lang="en-US" altLang="el-G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1000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1">
            <a:extLst>
              <a:ext uri="{FF2B5EF4-FFF2-40B4-BE49-F238E27FC236}">
                <a16:creationId xmlns:a16="http://schemas.microsoft.com/office/drawing/2014/main" id="{2A2570C6-042B-47EA-8B70-5681F86E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DEFAFD5-EE85-46E5-B0FD-968B2C9DD218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l-GR" altLang="el-GR" sz="1400"/>
          </a:p>
        </p:txBody>
      </p:sp>
      <p:pic>
        <p:nvPicPr>
          <p:cNvPr id="20483" name="Picture 2">
            <a:extLst>
              <a:ext uri="{FF2B5EF4-FFF2-40B4-BE49-F238E27FC236}">
                <a16:creationId xmlns:a16="http://schemas.microsoft.com/office/drawing/2014/main" id="{5F0AE3B9-245E-47CE-996C-148AE6009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075"/>
            <a:ext cx="91440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TextBox 2">
            <a:extLst>
              <a:ext uri="{FF2B5EF4-FFF2-40B4-BE49-F238E27FC236}">
                <a16:creationId xmlns:a16="http://schemas.microsoft.com/office/drawing/2014/main" id="{4CEE1EC0-5977-4A57-9659-BB5CE2F504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620713"/>
            <a:ext cx="230505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Spain</a:t>
            </a:r>
            <a:endParaRPr lang="el-GR" altLang="en-US" sz="2400" b="1"/>
          </a:p>
        </p:txBody>
      </p:sp>
      <p:sp>
        <p:nvSpPr>
          <p:cNvPr id="20485" name="TextBox 3">
            <a:extLst>
              <a:ext uri="{FF2B5EF4-FFF2-40B4-BE49-F238E27FC236}">
                <a16:creationId xmlns:a16="http://schemas.microsoft.com/office/drawing/2014/main" id="{314902FA-0619-4635-846E-52CC324A8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8263" y="692150"/>
            <a:ext cx="266382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India</a:t>
            </a:r>
            <a:endParaRPr lang="el-GR" altLang="en-US" sz="2400"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440304C5-A355-46DF-A652-B41F818B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FCFB7D-920B-4CCE-8BDC-9BC713F68CEC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l-GR" altLang="el-GR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9DF2D90-B905-4A35-9DD8-35E2A68B741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1">
              <a:lumMod val="75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/>
              <a:t>Example: </a:t>
            </a:r>
            <a:r>
              <a:rPr lang="en-US" altLang="el-GR" sz="2800" dirty="0" err="1"/>
              <a:t>labour</a:t>
            </a:r>
            <a:r>
              <a:rPr lang="en-US" altLang="el-GR" sz="2800" dirty="0"/>
              <a:t> cost of production</a:t>
            </a:r>
            <a:endParaRPr lang="el-GR" altLang="el-GR" sz="2800" dirty="0"/>
          </a:p>
        </p:txBody>
      </p:sp>
      <p:graphicFrame>
        <p:nvGraphicFramePr>
          <p:cNvPr id="45059" name="Group 3">
            <a:extLst>
              <a:ext uri="{FF2B5EF4-FFF2-40B4-BE49-F238E27FC236}">
                <a16:creationId xmlns:a16="http://schemas.microsoft.com/office/drawing/2014/main" id="{2FA65961-A039-42A3-AF94-073AF400C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950863"/>
              </p:ext>
            </p:extLst>
          </p:nvPr>
        </p:nvGraphicFramePr>
        <p:xfrm>
          <a:off x="-180975" y="2349500"/>
          <a:ext cx="9324976" cy="2808288"/>
        </p:xfrm>
        <a:graphic>
          <a:graphicData uri="http://schemas.openxmlformats.org/drawingml/2006/table">
            <a:tbl>
              <a:tblPr/>
              <a:tblGrid>
                <a:gridCol w="1080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1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3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425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9762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</a:t>
                      </a:r>
                      <a:endParaRPr kumimoji="0" lang="el-GR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(Τ)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l-GR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Unit of</a:t>
                      </a:r>
                      <a:endParaRPr kumimoji="0" lang="el-GR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990033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GB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T with respect to V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V with respect to T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8" marR="91438" marT="45735" marB="4573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Opportunity cost of T with respect to V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productivity of </a:t>
                      </a:r>
                      <a:r>
                        <a:rPr kumimoji="0" lang="en-US" altLang="el-GR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labour</a:t>
                      </a: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 V with respect to T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Spain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India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altLang="el-G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en-US" altLang="el-GR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1/2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4" marR="91444" marT="45730" marB="4573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id="{1BBF0A42-07E9-4F47-BF1B-DB811305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DB4B4D-6E51-4611-B109-0F82816C2867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l-GR" altLang="el-GR" sz="1400"/>
          </a:p>
        </p:txBody>
      </p:sp>
      <p:pic>
        <p:nvPicPr>
          <p:cNvPr id="22531" name="Picture 2">
            <a:extLst>
              <a:ext uri="{FF2B5EF4-FFF2-40B4-BE49-F238E27FC236}">
                <a16:creationId xmlns:a16="http://schemas.microsoft.com/office/drawing/2014/main" id="{5071F67A-AF2D-476D-A18D-9B6A4D47B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3" y="549275"/>
            <a:ext cx="8896350" cy="568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TextBox 5">
            <a:extLst>
              <a:ext uri="{FF2B5EF4-FFF2-40B4-BE49-F238E27FC236}">
                <a16:creationId xmlns:a16="http://schemas.microsoft.com/office/drawing/2014/main" id="{C2E967C5-C280-46B6-98C6-BCC3AC9A9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625" y="593725"/>
            <a:ext cx="2303463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Spain</a:t>
            </a:r>
            <a:endParaRPr lang="el-GR" altLang="en-US" sz="2800" b="1"/>
          </a:p>
        </p:txBody>
      </p:sp>
      <p:sp>
        <p:nvSpPr>
          <p:cNvPr id="22533" name="TextBox 6">
            <a:extLst>
              <a:ext uri="{FF2B5EF4-FFF2-40B4-BE49-F238E27FC236}">
                <a16:creationId xmlns:a16="http://schemas.microsoft.com/office/drawing/2014/main" id="{7B798605-5C93-4EF0-83CC-C871DF175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534988"/>
            <a:ext cx="1800225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India</a:t>
            </a:r>
            <a:endParaRPr lang="el-GR" altLang="en-US" sz="2800" b="1"/>
          </a:p>
        </p:txBody>
      </p:sp>
      <p:sp>
        <p:nvSpPr>
          <p:cNvPr id="22534" name="TextBox 10">
            <a:extLst>
              <a:ext uri="{FF2B5EF4-FFF2-40B4-BE49-F238E27FC236}">
                <a16:creationId xmlns:a16="http://schemas.microsoft.com/office/drawing/2014/main" id="{EFAF99B1-F3FF-4348-9713-48462BDDAE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06938"/>
            <a:ext cx="2592388" cy="9223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Production and consumption before trade</a:t>
            </a:r>
            <a:endParaRPr lang="el-GR" altLang="en-US" sz="1800"/>
          </a:p>
        </p:txBody>
      </p:sp>
      <p:sp>
        <p:nvSpPr>
          <p:cNvPr id="22535" name="TextBox 13">
            <a:extLst>
              <a:ext uri="{FF2B5EF4-FFF2-40B4-BE49-F238E27FC236}">
                <a16:creationId xmlns:a16="http://schemas.microsoft.com/office/drawing/2014/main" id="{01655775-E1D8-40A7-B6E6-E65FE021F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425" y="4600575"/>
            <a:ext cx="3006725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Production and consumption before trade</a:t>
            </a:r>
            <a:endParaRPr lang="el-GR" altLang="en-US" sz="1800"/>
          </a:p>
        </p:txBody>
      </p:sp>
      <p:sp>
        <p:nvSpPr>
          <p:cNvPr id="22536" name="TextBox 14">
            <a:extLst>
              <a:ext uri="{FF2B5EF4-FFF2-40B4-BE49-F238E27FC236}">
                <a16:creationId xmlns:a16="http://schemas.microsoft.com/office/drawing/2014/main" id="{ABA3388B-9BA1-4287-97D2-9DB6A4CDB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576888"/>
            <a:ext cx="8353425" cy="9540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A50021"/>
                </a:solidFill>
              </a:rPr>
              <a:t>Each country specializes in the production of the sector with the comparative advantage</a:t>
            </a:r>
            <a:endParaRPr lang="el-GR" altLang="en-US" sz="2800" b="1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1">
            <a:extLst>
              <a:ext uri="{FF2B5EF4-FFF2-40B4-BE49-F238E27FC236}">
                <a16:creationId xmlns:a16="http://schemas.microsoft.com/office/drawing/2014/main" id="{DA95F599-307D-4AB6-B198-8DEF13B6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419FAFC-D62D-49F9-BDD4-91D7159DD9B3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l-GR" altLang="el-GR" sz="1400"/>
          </a:p>
        </p:txBody>
      </p:sp>
      <p:pic>
        <p:nvPicPr>
          <p:cNvPr id="23555" name="Picture 2">
            <a:extLst>
              <a:ext uri="{FF2B5EF4-FFF2-40B4-BE49-F238E27FC236}">
                <a16:creationId xmlns:a16="http://schemas.microsoft.com/office/drawing/2014/main" id="{6CC9E898-EAB9-4B35-84F3-7AD461773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057275"/>
            <a:ext cx="7600950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2">
            <a:extLst>
              <a:ext uri="{FF2B5EF4-FFF2-40B4-BE49-F238E27FC236}">
                <a16:creationId xmlns:a16="http://schemas.microsoft.com/office/drawing/2014/main" id="{D3BE0A7D-CC49-4A9D-BB8B-69AA0365B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260350"/>
            <a:ext cx="7632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/>
              <a:t>Relative production and demand</a:t>
            </a:r>
            <a:endParaRPr lang="el-GR" altLang="en-US" sz="28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6679FF-B6F3-4A64-92B2-CEF054D122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</p:spPr>
        <p:txBody>
          <a:bodyPr/>
          <a:lstStyle/>
          <a:p>
            <a:pPr>
              <a:defRPr/>
            </a:pPr>
            <a:r>
              <a:rPr lang="en-US" sz="3600" dirty="0">
                <a:solidFill>
                  <a:schemeClr val="bg1"/>
                </a:solidFill>
              </a:rPr>
              <a:t>Classical theory of comparative advantage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FCD05E4-16B3-41EC-A64D-CDEA42C94E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33202" y="1400154"/>
            <a:ext cx="8531286" cy="4525963"/>
          </a:xfrm>
        </p:spPr>
        <p:txBody>
          <a:bodyPr/>
          <a:lstStyle/>
          <a:p>
            <a:r>
              <a:rPr lang="en-US" altLang="en-US" sz="2800" dirty="0"/>
              <a:t>1500-1750 the mercantilist dogma dominated.</a:t>
            </a:r>
          </a:p>
          <a:p>
            <a:r>
              <a:rPr lang="en-US" altLang="en-US" sz="2800" dirty="0"/>
              <a:t>Absolute advantage (A. Smith 1723-1790)</a:t>
            </a:r>
          </a:p>
          <a:p>
            <a:r>
              <a:rPr lang="en-US" altLang="en-US" sz="2800" dirty="0"/>
              <a:t>Relative (or comparative) advantage </a:t>
            </a:r>
            <a:r>
              <a:rPr lang="el-GR" altLang="en-US" sz="2800" dirty="0"/>
              <a:t> </a:t>
            </a:r>
            <a:r>
              <a:rPr lang="en-US" altLang="en-US" sz="2800" dirty="0"/>
              <a:t>                                   (D. Ricardo 1772-1823)</a:t>
            </a:r>
          </a:p>
          <a:p>
            <a:r>
              <a:rPr lang="en-US" altLang="en-US" sz="2800" dirty="0"/>
              <a:t>Assumptions of the Ricardo theory of comparative advantage: </a:t>
            </a:r>
          </a:p>
          <a:p>
            <a:pPr lvl="1"/>
            <a:r>
              <a:rPr lang="en-US" altLang="en-US" sz="2400" dirty="0"/>
              <a:t>Two countries, two goods, one factor of production, </a:t>
            </a:r>
            <a:r>
              <a:rPr lang="el-GR" altLang="en-US" sz="2400" dirty="0"/>
              <a:t>(</a:t>
            </a:r>
            <a:r>
              <a:rPr lang="en-US" altLang="en-US" sz="2400" dirty="0"/>
              <a:t>labor</a:t>
            </a:r>
            <a:r>
              <a:rPr lang="el-GR" altLang="en-US" sz="2400" dirty="0"/>
              <a:t>)</a:t>
            </a:r>
            <a:r>
              <a:rPr lang="en-US" altLang="en-US" sz="2400" dirty="0"/>
              <a:t>.</a:t>
            </a:r>
          </a:p>
          <a:p>
            <a:pPr lvl="1"/>
            <a:r>
              <a:rPr lang="en-US" altLang="en-US" sz="2400" dirty="0"/>
              <a:t>Free trade, no transaction costs, or transportation costs.</a:t>
            </a:r>
          </a:p>
          <a:p>
            <a:pPr lvl="1"/>
            <a:r>
              <a:rPr lang="en-US" altLang="en-US" sz="2400" dirty="0"/>
              <a:t>Constant opportunity cost.</a:t>
            </a:r>
          </a:p>
          <a:p>
            <a:pPr lvl="1"/>
            <a:r>
              <a:rPr lang="en-US" altLang="en-US" sz="2400" dirty="0"/>
              <a:t>Free mobility of </a:t>
            </a:r>
            <a:r>
              <a:rPr lang="en-US" altLang="en-US" sz="2400" dirty="0" err="1"/>
              <a:t>labour</a:t>
            </a:r>
            <a:r>
              <a:rPr lang="en-US" altLang="en-US" sz="2400" dirty="0"/>
              <a:t> within a country.</a:t>
            </a:r>
          </a:p>
          <a:p>
            <a:pPr lvl="1"/>
            <a:r>
              <a:rPr lang="en-US" altLang="en-US" sz="2400" dirty="0"/>
              <a:t>No mobility of </a:t>
            </a:r>
            <a:r>
              <a:rPr lang="en-US" altLang="en-US" sz="2400" dirty="0" err="1"/>
              <a:t>labour</a:t>
            </a:r>
            <a:r>
              <a:rPr lang="en-US" altLang="en-US" sz="2400" dirty="0"/>
              <a:t> from country to country.</a:t>
            </a:r>
          </a:p>
          <a:p>
            <a:pPr lvl="1"/>
            <a:endParaRPr lang="en-US" altLang="en-US" sz="2400" dirty="0"/>
          </a:p>
        </p:txBody>
      </p:sp>
      <p:sp>
        <p:nvSpPr>
          <p:cNvPr id="3076" name="Θέση αριθμού διαφάνειας 3">
            <a:extLst>
              <a:ext uri="{FF2B5EF4-FFF2-40B4-BE49-F238E27FC236}">
                <a16:creationId xmlns:a16="http://schemas.microsoft.com/office/drawing/2014/main" id="{66B18F3F-FFA3-4941-9613-1DF5FB4BC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D1AAB-AB5F-4A88-B5C1-781E1861EB92}" type="slidenum">
              <a:rPr lang="el-GR" altLang="el-GR" smtClean="0"/>
              <a:pPr/>
              <a:t>3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96207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2158C491-262A-4A38-BC36-CC334D7A3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895829-D459-4C39-9C47-E16AED1E1521}" type="slidenum">
              <a:rPr lang="el-GR" altLang="el-GR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l-GR" altLang="el-GR" sz="1400">
              <a:latin typeface="Times New Roman" panose="02020603050405020304" pitchFamily="18" charset="0"/>
            </a:endParaRPr>
          </a:p>
        </p:txBody>
      </p:sp>
      <p:sp>
        <p:nvSpPr>
          <p:cNvPr id="51203" name="Rectangle 7">
            <a:extLst>
              <a:ext uri="{FF2B5EF4-FFF2-40B4-BE49-F238E27FC236}">
                <a16:creationId xmlns:a16="http://schemas.microsoft.com/office/drawing/2014/main" id="{D4E7F0A9-688E-4425-B15A-492D41F479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96863"/>
            <a:ext cx="7772400" cy="5994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l-GR" b="1" i="1" dirty="0"/>
              <a:t>Another way to determine the sector of comparative advantage: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800" dirty="0"/>
              <a:t>We compare the </a:t>
            </a:r>
            <a:r>
              <a:rPr lang="en-US" altLang="el-GR" sz="2800" b="1" dirty="0">
                <a:solidFill>
                  <a:srgbClr val="C00000"/>
                </a:solidFill>
              </a:rPr>
              <a:t>cost of production </a:t>
            </a:r>
            <a:r>
              <a:rPr lang="en-US" altLang="el-GR" sz="2800" dirty="0"/>
              <a:t>between the two products for the two countries.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800" b="1" dirty="0">
                <a:solidFill>
                  <a:srgbClr val="C00000"/>
                </a:solidFill>
              </a:rPr>
              <a:t>ω</a:t>
            </a:r>
            <a:r>
              <a:rPr lang="el-GR" altLang="el-GR" sz="2800" dirty="0"/>
              <a:t>: </a:t>
            </a:r>
            <a:r>
              <a:rPr lang="en-US" altLang="el-GR" sz="2800" dirty="0"/>
              <a:t>wage rate</a:t>
            </a:r>
            <a:endParaRPr lang="el-GR" altLang="el-GR" sz="28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b="1" dirty="0">
                <a:solidFill>
                  <a:srgbClr val="C00000"/>
                </a:solidFill>
              </a:rPr>
              <a:t>α</a:t>
            </a:r>
            <a:r>
              <a:rPr lang="en-US" altLang="el-GR" sz="2400" b="1" baseline="-25000" dirty="0">
                <a:solidFill>
                  <a:srgbClr val="C00000"/>
                </a:solidFill>
              </a:rPr>
              <a:t>LC</a:t>
            </a:r>
            <a:r>
              <a:rPr lang="el-GR" altLang="el-GR" sz="2400" b="1" dirty="0">
                <a:solidFill>
                  <a:srgbClr val="C00000"/>
                </a:solidFill>
              </a:rPr>
              <a:t>∙ω</a:t>
            </a:r>
            <a:r>
              <a:rPr lang="en-US" altLang="el-GR" sz="2400" dirty="0"/>
              <a:t>: cost of production of one unit of cloth in country I.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α 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∙ω</a:t>
            </a:r>
            <a:r>
              <a:rPr lang="en-US" altLang="el-GR" sz="2400" dirty="0"/>
              <a:t>:cost of production of one unit of wine in country II.</a:t>
            </a: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n-US" altLang="el-GR" sz="2400" dirty="0"/>
              <a:t>Suppose</a:t>
            </a:r>
            <a:endParaRPr lang="el-GR" altLang="el-GR" sz="2400" dirty="0"/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α*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 ∙ ω* ≤ α 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 ∙ ω</a:t>
            </a:r>
            <a:r>
              <a:rPr lang="en-US" altLang="el-GR" sz="2400" dirty="0"/>
              <a:t> </a:t>
            </a:r>
            <a:r>
              <a:rPr lang="el-GR" alt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l-GR" altLang="el-GR" sz="2400" dirty="0"/>
              <a:t>(α*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/ α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)≤ ω/ω*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α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∙ ω   ≤  α*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∙ ω*</a:t>
            </a:r>
            <a:r>
              <a:rPr lang="en-US" altLang="el-GR" sz="2400" dirty="0"/>
              <a:t>   </a:t>
            </a:r>
            <a:r>
              <a:rPr lang="el-GR" alt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</a:t>
            </a:r>
            <a:r>
              <a:rPr lang="el-GR" altLang="el-GR" sz="2400" dirty="0"/>
              <a:t>ω/ω*≤(α*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/ α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) </a:t>
            </a:r>
            <a:r>
              <a:rPr lang="el-GR" altLang="el-GR" sz="24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⇒</a:t>
            </a:r>
            <a:r>
              <a:rPr lang="en-US" altLang="el-GR" sz="24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l-GR" altLang="el-GR" sz="2400" dirty="0"/>
              <a:t>(α*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/ α</a:t>
            </a:r>
            <a:r>
              <a:rPr lang="en-US" altLang="el-GR" sz="2400" baseline="-25000" dirty="0"/>
              <a:t>LW</a:t>
            </a:r>
            <a:r>
              <a:rPr lang="el-GR" altLang="el-GR" sz="2400" dirty="0"/>
              <a:t>)≤ ω/ω*≤(α*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/ α</a:t>
            </a:r>
            <a:r>
              <a:rPr lang="en-US" altLang="el-GR" sz="2400" baseline="-25000" dirty="0"/>
              <a:t>LC</a:t>
            </a:r>
            <a:r>
              <a:rPr lang="el-GR" altLang="el-GR" sz="24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dirty="0"/>
              <a:t>Country II has a lower cost of production in the wine sector.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l-GR" sz="2400" dirty="0"/>
              <a:t>Country I has a lower cost of production in the cloth sector.</a:t>
            </a:r>
          </a:p>
          <a:p>
            <a:pPr eaLnBrk="1" hangingPunct="1">
              <a:lnSpc>
                <a:spcPct val="80000"/>
              </a:lnSpc>
            </a:pPr>
            <a:endParaRPr lang="el-GR" alt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066BEAA-7D1F-4C38-9B76-D3B22CA021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A8090"/>
          </a:solidFill>
        </p:spPr>
        <p:txBody>
          <a:bodyPr/>
          <a:lstStyle/>
          <a:p>
            <a:pPr eaLnBrk="1" hangingPunct="1"/>
            <a:r>
              <a:rPr lang="en-US" altLang="el-GR" sz="4000"/>
              <a:t>Comparative advantage restated</a:t>
            </a:r>
            <a:endParaRPr lang="el-GR" altLang="el-GR" sz="4000"/>
          </a:p>
        </p:txBody>
      </p:sp>
      <p:sp>
        <p:nvSpPr>
          <p:cNvPr id="53251" name="Content Placeholder 2">
            <a:extLst>
              <a:ext uri="{FF2B5EF4-FFF2-40B4-BE49-F238E27FC236}">
                <a16:creationId xmlns:a16="http://schemas.microsoft.com/office/drawing/2014/main" id="{56802876-8094-47D6-A8EE-11259181F5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The sector of the comparative advantage has the lower relative cost of production.</a:t>
            </a:r>
          </a:p>
          <a:p>
            <a:pPr eaLnBrk="1" hangingPunct="1"/>
            <a:r>
              <a:rPr lang="en-US" altLang="el-GR"/>
              <a:t>and</a:t>
            </a:r>
            <a:endParaRPr lang="el-GR" altLang="el-GR"/>
          </a:p>
          <a:p>
            <a:pPr eaLnBrk="1" hangingPunct="1"/>
            <a:r>
              <a:rPr lang="en-US" altLang="el-GR"/>
              <a:t>the lower relative cost of production is due to</a:t>
            </a:r>
          </a:p>
          <a:p>
            <a:pPr eaLnBrk="1" hangingPunct="1"/>
            <a:r>
              <a:rPr lang="en-US" altLang="el-GR"/>
              <a:t>either </a:t>
            </a:r>
            <a:r>
              <a:rPr lang="en-US" altLang="el-GR" b="1">
                <a:solidFill>
                  <a:srgbClr val="990033"/>
                </a:solidFill>
              </a:rPr>
              <a:t>the lower wage</a:t>
            </a:r>
            <a:r>
              <a:rPr lang="el-GR" altLang="el-GR"/>
              <a:t>, </a:t>
            </a:r>
            <a:r>
              <a:rPr lang="en-US" altLang="el-GR"/>
              <a:t>or the </a:t>
            </a:r>
            <a:r>
              <a:rPr lang="en-US" altLang="el-GR" b="1">
                <a:solidFill>
                  <a:srgbClr val="990033"/>
                </a:solidFill>
              </a:rPr>
              <a:t>higher</a:t>
            </a:r>
            <a:r>
              <a:rPr lang="el-GR" altLang="el-GR" b="1">
                <a:solidFill>
                  <a:srgbClr val="990033"/>
                </a:solidFill>
              </a:rPr>
              <a:t> </a:t>
            </a:r>
            <a:r>
              <a:rPr lang="en-US" altLang="el-GR" b="1">
                <a:solidFill>
                  <a:srgbClr val="990033"/>
                </a:solidFill>
              </a:rPr>
              <a:t>productivity of labour.</a:t>
            </a:r>
            <a:endParaRPr lang="el-GR" altLang="el-GR"/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86D6AB23-AE28-4187-9EF0-4EC32A239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9D6D96-CC13-4670-984D-D8CF177F3BA8}" type="slidenum">
              <a:rPr lang="el-GR" altLang="el-GR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l-GR" altLang="el-GR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>
            <a:extLst>
              <a:ext uri="{FF2B5EF4-FFF2-40B4-BE49-F238E27FC236}">
                <a16:creationId xmlns:a16="http://schemas.microsoft.com/office/drawing/2014/main" id="{72DFF7CD-2B2F-4198-B265-6C394BBEF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935FB6-6E0B-453E-96D9-7C8E6215AB58}" type="slidenum">
              <a:rPr lang="el-GR" altLang="el-GR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l-GR" altLang="el-GR" sz="1400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F12D27E7-9B0E-423B-8FEC-C303E4B19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74713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el-GR" sz="4000"/>
              <a:t>Many goods</a:t>
            </a:r>
            <a:r>
              <a:rPr lang="el-GR" altLang="el-GR" sz="4000"/>
              <a:t>, </a:t>
            </a:r>
            <a:r>
              <a:rPr lang="en-US" altLang="el-GR" sz="4000"/>
              <a:t>two countries</a:t>
            </a:r>
            <a:r>
              <a:rPr lang="el-GR" altLang="el-GR" sz="4000"/>
              <a:t>(Ι, ΙΙ)</a:t>
            </a:r>
          </a:p>
        </p:txBody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6BCC9EC-9F77-4A07-B1C2-123735417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93850"/>
            <a:ext cx="7772400" cy="4502150"/>
          </a:xfrm>
        </p:spPr>
        <p:txBody>
          <a:bodyPr/>
          <a:lstStyle/>
          <a:p>
            <a:pPr eaLnBrk="1" hangingPunct="1"/>
            <a:r>
              <a:rPr lang="en-US" altLang="el-GR" dirty="0"/>
              <a:t>commodities</a:t>
            </a:r>
            <a:r>
              <a:rPr lang="el-GR" altLang="el-GR" dirty="0"/>
              <a:t>: 1,2,……,</a:t>
            </a:r>
            <a:r>
              <a:rPr lang="en-US" altLang="el-GR" dirty="0"/>
              <a:t>n.</a:t>
            </a:r>
          </a:p>
          <a:p>
            <a:pPr eaLnBrk="1" hangingPunct="1"/>
            <a:r>
              <a:rPr lang="en-US" altLang="el-GR" dirty="0"/>
              <a:t>Which is the sector (s) of the comparative advantage?</a:t>
            </a:r>
          </a:p>
          <a:p>
            <a:pPr eaLnBrk="1" hangingPunct="1"/>
            <a:r>
              <a:rPr lang="en-US" altLang="el-GR" dirty="0"/>
              <a:t>Question: which products will be exported (imported)?</a:t>
            </a:r>
            <a:endParaRPr lang="el-GR" altLang="el-GR" dirty="0"/>
          </a:p>
          <a:p>
            <a:pPr lvl="1" eaLnBrk="1" hangingPunct="1"/>
            <a:r>
              <a:rPr lang="en-US" altLang="el-GR" dirty="0"/>
              <a:t>I make a sequence of relative productivity of goods from lower to greater..</a:t>
            </a:r>
            <a:r>
              <a:rPr lang="el-GR" altLang="el-GR" dirty="0"/>
              <a:t>.</a:t>
            </a:r>
          </a:p>
          <a:p>
            <a:pPr lvl="1" eaLnBrk="1" hangingPunct="1"/>
            <a:r>
              <a:rPr lang="en-US" altLang="el-GR" dirty="0"/>
              <a:t>Then, I compare with the relative wage</a:t>
            </a:r>
            <a:r>
              <a:rPr lang="el-GR" altLang="el-GR" dirty="0"/>
              <a:t>.</a:t>
            </a:r>
            <a:endParaRPr lang="en-US" altLang="el-GR" dirty="0"/>
          </a:p>
          <a:p>
            <a:pPr eaLnBrk="1" hangingPunct="1"/>
            <a:endParaRPr lang="el-GR" altLang="el-G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>
            <a:extLst>
              <a:ext uri="{FF2B5EF4-FFF2-40B4-BE49-F238E27FC236}">
                <a16:creationId xmlns:a16="http://schemas.microsoft.com/office/drawing/2014/main" id="{06A53773-6D0C-4A06-8831-D38E0BAC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BBFD5F-4523-49D5-9149-9E27E0CD2AE5}" type="slidenum">
              <a:rPr lang="el-GR" altLang="el-GR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l-GR" altLang="el-GR" sz="1400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BC2B136-FDE0-4A39-BF04-401FCC30B1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l-GR"/>
              <a:t>For example</a:t>
            </a:r>
            <a:r>
              <a:rPr lang="el-GR" altLang="el-GR"/>
              <a:t>:</a:t>
            </a:r>
          </a:p>
        </p:txBody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0B38B32-331E-4E63-8F10-A8F7351F3F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43528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800" dirty="0"/>
              <a:t>If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α*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1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1</a:t>
            </a:r>
            <a:r>
              <a:rPr lang="el-GR" altLang="el-GR" sz="2800" dirty="0"/>
              <a:t>&lt; α*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2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2</a:t>
            </a:r>
            <a:r>
              <a:rPr lang="el-GR" altLang="el-GR" sz="2800" dirty="0"/>
              <a:t>&lt;….&lt; α*</a:t>
            </a:r>
            <a:r>
              <a:rPr lang="en-US" altLang="el-GR" sz="2800" baseline="-25000" dirty="0"/>
              <a:t>Ln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Ln</a:t>
            </a:r>
            <a:endParaRPr lang="el-GR" altLang="el-GR" sz="2800" baseline="-25000" dirty="0"/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/>
              <a:t>and</a:t>
            </a:r>
            <a:r>
              <a:rPr lang="el-GR" altLang="el-GR" sz="2800" dirty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α*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1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1</a:t>
            </a:r>
            <a:r>
              <a:rPr lang="el-GR" altLang="el-GR" sz="2800" dirty="0"/>
              <a:t>&lt; α*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2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2</a:t>
            </a:r>
            <a:r>
              <a:rPr lang="el-GR" altLang="el-GR" sz="2800" dirty="0"/>
              <a:t> </a:t>
            </a:r>
            <a:r>
              <a:rPr lang="el-GR" altLang="el-GR" sz="2800" b="1" dirty="0">
                <a:solidFill>
                  <a:srgbClr val="990033"/>
                </a:solidFill>
              </a:rPr>
              <a:t>&lt;</a:t>
            </a:r>
            <a:r>
              <a:rPr lang="el-GR" altLang="el-GR" sz="2800" dirty="0"/>
              <a:t> </a:t>
            </a:r>
            <a:r>
              <a:rPr lang="el-GR" altLang="el-GR" sz="2800" b="1" dirty="0">
                <a:solidFill>
                  <a:srgbClr val="990033"/>
                </a:solidFill>
              </a:rPr>
              <a:t>ω /ω* &lt;</a:t>
            </a:r>
            <a:r>
              <a:rPr lang="el-GR" altLang="el-GR" sz="2800" dirty="0"/>
              <a:t> α*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3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</a:t>
            </a:r>
            <a:r>
              <a:rPr lang="el-GR" altLang="el-GR" sz="2800" baseline="-25000" dirty="0"/>
              <a:t>3</a:t>
            </a:r>
            <a:r>
              <a:rPr lang="el-GR" altLang="el-GR" sz="2800" dirty="0"/>
              <a:t> ….&lt;   &lt;α*</a:t>
            </a:r>
            <a:r>
              <a:rPr lang="en-US" altLang="el-GR" sz="2800" baseline="-25000" dirty="0"/>
              <a:t>Ln</a:t>
            </a:r>
            <a:r>
              <a:rPr lang="el-GR" altLang="el-GR" sz="2800" dirty="0"/>
              <a:t>/ α</a:t>
            </a:r>
            <a:r>
              <a:rPr lang="en-US" altLang="el-GR" sz="2800" baseline="-25000" dirty="0"/>
              <a:t>Ln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/>
              <a:t>Then we can infer that</a:t>
            </a:r>
            <a:endParaRPr lang="el-GR" altLang="el-GR" sz="2800" dirty="0"/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/>
              <a:t>country II specializes and exports goods 1 and 2.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/>
              <a:t>country, I, specializes and exports goods 3,….n.</a:t>
            </a:r>
            <a:endParaRPr lang="el-GR" alt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>
            <a:extLst>
              <a:ext uri="{FF2B5EF4-FFF2-40B4-BE49-F238E27FC236}">
                <a16:creationId xmlns:a16="http://schemas.microsoft.com/office/drawing/2014/main" id="{5445E71F-8E75-4D5A-B17C-8BA8E54A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E78FD0-F045-4AD8-91DF-0FCB3E56B30F}" type="slidenum">
              <a:rPr lang="el-GR" altLang="el-GR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l-GR" altLang="el-GR" sz="1400">
              <a:latin typeface="Times New Roman" panose="02020603050405020304" pitchFamily="18" charset="0"/>
            </a:endParaRP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2D082C1-9BB1-4262-9943-B4ECA2007B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04813"/>
            <a:ext cx="7772400" cy="5691187"/>
          </a:xfrm>
        </p:spPr>
        <p:txBody>
          <a:bodyPr/>
          <a:lstStyle/>
          <a:p>
            <a:pPr eaLnBrk="1" hangingPunct="1"/>
            <a:r>
              <a:rPr lang="en-US" altLang="el-GR"/>
              <a:t>Each country produces and exports the goods, in the production of which, the relative labour cost is lower than the relative wage of the other country.</a:t>
            </a:r>
          </a:p>
          <a:p>
            <a:pPr eaLnBrk="1" hangingPunct="1"/>
            <a:r>
              <a:rPr lang="en-US" altLang="el-GR"/>
              <a:t>Consequently, each country produces and exports the goods that are produced at </a:t>
            </a:r>
            <a:r>
              <a:rPr lang="en-US" altLang="el-GR" b="1" i="1">
                <a:solidFill>
                  <a:srgbClr val="A50021"/>
                </a:solidFill>
              </a:rPr>
              <a:t>a lower cost</a:t>
            </a:r>
            <a:r>
              <a:rPr lang="en-US" altLang="el-GR"/>
              <a:t>.</a:t>
            </a:r>
            <a:endParaRPr lang="el-GR" altLang="el-GR"/>
          </a:p>
          <a:p>
            <a:pPr lvl="1" eaLnBrk="1" hangingPunct="1"/>
            <a:r>
              <a:rPr lang="en-US" altLang="el-GR" b="1" i="1">
                <a:solidFill>
                  <a:srgbClr val="A50021"/>
                </a:solidFill>
              </a:rPr>
              <a:t>a lower cost </a:t>
            </a:r>
            <a:r>
              <a:rPr lang="el-GR" altLang="el-GR"/>
              <a:t>: </a:t>
            </a:r>
            <a:r>
              <a:rPr lang="en-US" altLang="el-GR"/>
              <a:t>is either due to lower labour cost or to lower wage.</a:t>
            </a:r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Θέση περιεχομένου 2">
            <a:extLst>
              <a:ext uri="{FF2B5EF4-FFF2-40B4-BE49-F238E27FC236}">
                <a16:creationId xmlns:a16="http://schemas.microsoft.com/office/drawing/2014/main" id="{86CB07C9-1704-4FAE-8596-E57FBF8E4A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7896" y="476672"/>
            <a:ext cx="8229600" cy="4525963"/>
          </a:xfrm>
        </p:spPr>
        <p:txBody>
          <a:bodyPr/>
          <a:lstStyle/>
          <a:p>
            <a:r>
              <a:rPr lang="en-US" altLang="en-US" sz="2800" dirty="0"/>
              <a:t>Production possibility frontier</a:t>
            </a:r>
            <a:r>
              <a:rPr lang="el-GR" altLang="en-US" sz="2800" dirty="0"/>
              <a:t>(</a:t>
            </a:r>
            <a:r>
              <a:rPr lang="en-US" altLang="en-US" sz="2800" dirty="0"/>
              <a:t>or transformation curve) is a straight line</a:t>
            </a:r>
            <a:r>
              <a:rPr lang="el-GR" altLang="en-US" sz="2800" dirty="0"/>
              <a:t>.</a:t>
            </a:r>
            <a:endParaRPr lang="en-US" altLang="en-US" sz="2800" dirty="0"/>
          </a:p>
          <a:p>
            <a:r>
              <a:rPr lang="en-US" altLang="en-US" sz="2800" dirty="0"/>
              <a:t>“Before” trade, both countries produce both goods.</a:t>
            </a:r>
          </a:p>
          <a:p>
            <a:r>
              <a:rPr lang="en-US" altLang="en-US" sz="2800" dirty="0"/>
              <a:t>“After” trade, each country specializes in the production which has the comparative advantage.</a:t>
            </a:r>
          </a:p>
          <a:p>
            <a:r>
              <a:rPr lang="en-US" altLang="en-US" sz="2800" dirty="0"/>
              <a:t>Comparative advantage: lower opportunity cost</a:t>
            </a:r>
            <a:r>
              <a:rPr lang="el-GR" altLang="en-US" sz="2800" dirty="0"/>
              <a:t>, </a:t>
            </a:r>
            <a:r>
              <a:rPr lang="en-US" altLang="en-US" sz="2800" dirty="0"/>
              <a:t>or lower relative cost of production, or lower relative price.</a:t>
            </a:r>
          </a:p>
          <a:p>
            <a:r>
              <a:rPr lang="en-US" altLang="en-US" sz="2800" dirty="0"/>
              <a:t>Gains from trade: specialization, greater production internationally, greater consumption for all (welfare increases)</a:t>
            </a:r>
          </a:p>
          <a:p>
            <a:r>
              <a:rPr lang="en-US" altLang="en-US" sz="2800" dirty="0"/>
              <a:t>Next: Ricardo’s example with the 4 magic numbers (P. Samuelson)</a:t>
            </a:r>
          </a:p>
        </p:txBody>
      </p:sp>
      <p:sp>
        <p:nvSpPr>
          <p:cNvPr id="4099" name="Θέση αριθμού διαφάνειας 3">
            <a:extLst>
              <a:ext uri="{FF2B5EF4-FFF2-40B4-BE49-F238E27FC236}">
                <a16:creationId xmlns:a16="http://schemas.microsoft.com/office/drawing/2014/main" id="{70BD376A-65F9-4DCD-81E8-564A834713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C43194-33E0-41F9-8BFA-CD097BDFA1E5}" type="slidenum">
              <a:rPr lang="el-GR" altLang="el-GR" smtClean="0"/>
              <a:pPr/>
              <a:t>4</a:t>
            </a:fld>
            <a:endParaRPr lang="el-GR" alt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45C820E1-6033-4274-B8B3-FE12A2C9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287A7-CC1C-4F95-9D5D-4D9BB7B3DE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A99BC6D-7A81-4349-8325-D516EBAFD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>
                <a:solidFill>
                  <a:schemeClr val="bg1"/>
                </a:solidFill>
              </a:rPr>
              <a:t>Ricardo’s example: </a:t>
            </a:r>
            <a:br>
              <a:rPr lang="en-US" altLang="el-GR" sz="2800" dirty="0">
                <a:solidFill>
                  <a:schemeClr val="bg1"/>
                </a:solidFill>
              </a:rPr>
            </a:br>
            <a:r>
              <a:rPr lang="en-US" altLang="el-GR" sz="2800" dirty="0" err="1">
                <a:solidFill>
                  <a:schemeClr val="bg1"/>
                </a:solidFill>
              </a:rPr>
              <a:t>labour</a:t>
            </a:r>
            <a:r>
              <a:rPr lang="en-US" altLang="el-GR" sz="2800" dirty="0">
                <a:solidFill>
                  <a:schemeClr val="bg1"/>
                </a:solidFill>
              </a:rPr>
              <a:t> cost of production (hours needed to produce one unit of production) 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aphicFrame>
        <p:nvGraphicFramePr>
          <p:cNvPr id="44035" name="Group 3">
            <a:extLst>
              <a:ext uri="{FF2B5EF4-FFF2-40B4-BE49-F238E27FC236}">
                <a16:creationId xmlns:a16="http://schemas.microsoft.com/office/drawing/2014/main" id="{682BD8F3-BCA5-4C28-A8ED-747D6BB06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780467"/>
              </p:ext>
            </p:extLst>
          </p:nvPr>
        </p:nvGraphicFramePr>
        <p:xfrm>
          <a:off x="2339752" y="2348880"/>
          <a:ext cx="3113283" cy="2584298"/>
        </p:xfrm>
        <a:graphic>
          <a:graphicData uri="http://schemas.openxmlformats.org/drawingml/2006/table">
            <a:tbl>
              <a:tblPr/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England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en-US" altLang="el-GR" sz="16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Portugal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45C820E1-6033-4274-B8B3-FE12A2C9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287A7-CC1C-4F95-9D5D-4D9BB7B3DE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A99BC6D-7A81-4349-8325-D516EBAFD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>
                <a:solidFill>
                  <a:schemeClr val="bg1"/>
                </a:solidFill>
              </a:rPr>
              <a:t>Ricardo’s example: </a:t>
            </a:r>
            <a:br>
              <a:rPr lang="en-US" altLang="el-GR" sz="2800" dirty="0">
                <a:solidFill>
                  <a:schemeClr val="bg1"/>
                </a:solidFill>
              </a:rPr>
            </a:br>
            <a:r>
              <a:rPr lang="en-US" altLang="el-GR" sz="2800" dirty="0" err="1">
                <a:solidFill>
                  <a:schemeClr val="bg1"/>
                </a:solidFill>
              </a:rPr>
              <a:t>labour</a:t>
            </a:r>
            <a:r>
              <a:rPr lang="en-US" altLang="el-GR" sz="2800" dirty="0">
                <a:solidFill>
                  <a:schemeClr val="bg1"/>
                </a:solidFill>
              </a:rPr>
              <a:t> cost of production (hours needed to produce one unit of production) 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aphicFrame>
        <p:nvGraphicFramePr>
          <p:cNvPr id="44035" name="Group 3">
            <a:extLst>
              <a:ext uri="{FF2B5EF4-FFF2-40B4-BE49-F238E27FC236}">
                <a16:creationId xmlns:a16="http://schemas.microsoft.com/office/drawing/2014/main" id="{682BD8F3-BCA5-4C28-A8ED-747D6BB06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814132"/>
              </p:ext>
            </p:extLst>
          </p:nvPr>
        </p:nvGraphicFramePr>
        <p:xfrm>
          <a:off x="2339752" y="2348880"/>
          <a:ext cx="3277498" cy="2670776"/>
        </p:xfrm>
        <a:graphic>
          <a:graphicData uri="http://schemas.openxmlformats.org/drawingml/2006/table">
            <a:tbl>
              <a:tblPr/>
              <a:tblGrid>
                <a:gridCol w="1174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cloth)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wine)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England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Portugal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75469F4-9788-CFBB-9261-E515BC59EC1B}"/>
              </a:ext>
            </a:extLst>
          </p:cNvPr>
          <p:cNvSpPr txBox="1"/>
          <p:nvPr/>
        </p:nvSpPr>
        <p:spPr>
          <a:xfrm>
            <a:off x="6372200" y="3356992"/>
            <a:ext cx="26642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Labour</a:t>
            </a:r>
            <a:r>
              <a:rPr lang="en-US" dirty="0"/>
              <a:t> theory of value: the amount of </a:t>
            </a:r>
            <a:r>
              <a:rPr lang="en-US" dirty="0" err="1"/>
              <a:t>labour</a:t>
            </a:r>
            <a:r>
              <a:rPr lang="en-US" dirty="0"/>
              <a:t> needed to produce one unit of a commodity, determines its value.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66D66-BE85-6DC5-C764-7B0E20B14B20}"/>
              </a:ext>
            </a:extLst>
          </p:cNvPr>
          <p:cNvSpPr txBox="1"/>
          <p:nvPr/>
        </p:nvSpPr>
        <p:spPr>
          <a:xfrm>
            <a:off x="539552" y="551723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Portugal has the “absolute” advantage in producing both goods.</a:t>
            </a:r>
          </a:p>
        </p:txBody>
      </p:sp>
    </p:spTree>
    <p:extLst>
      <p:ext uri="{BB962C8B-B14F-4D97-AF65-F5344CB8AC3E}">
        <p14:creationId xmlns:p14="http://schemas.microsoft.com/office/powerpoint/2010/main" val="212165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45C820E1-6033-4274-B8B3-FE12A2C9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287A7-CC1C-4F95-9D5D-4D9BB7B3DE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A99BC6D-7A81-4349-8325-D516EBAFD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>
                <a:solidFill>
                  <a:schemeClr val="bg1"/>
                </a:solidFill>
              </a:rPr>
              <a:t>Ricardo’s example: </a:t>
            </a:r>
            <a:br>
              <a:rPr lang="en-US" altLang="el-GR" sz="2800" dirty="0">
                <a:solidFill>
                  <a:schemeClr val="bg1"/>
                </a:solidFill>
              </a:rPr>
            </a:br>
            <a:r>
              <a:rPr lang="en-US" altLang="el-GR" sz="2800" dirty="0" err="1">
                <a:solidFill>
                  <a:schemeClr val="bg1"/>
                </a:solidFill>
              </a:rPr>
              <a:t>labour</a:t>
            </a:r>
            <a:r>
              <a:rPr lang="en-US" altLang="el-GR" sz="2800" dirty="0">
                <a:solidFill>
                  <a:schemeClr val="bg1"/>
                </a:solidFill>
              </a:rPr>
              <a:t> cost of production (hours needed to produce one unit of production) 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aphicFrame>
        <p:nvGraphicFramePr>
          <p:cNvPr id="44035" name="Group 3">
            <a:extLst>
              <a:ext uri="{FF2B5EF4-FFF2-40B4-BE49-F238E27FC236}">
                <a16:creationId xmlns:a16="http://schemas.microsoft.com/office/drawing/2014/main" id="{682BD8F3-BCA5-4C28-A8ED-747D6BB06C68}"/>
              </a:ext>
            </a:extLst>
          </p:cNvPr>
          <p:cNvGraphicFramePr>
            <a:graphicFrameLocks noGrp="1"/>
          </p:cNvGraphicFramePr>
          <p:nvPr/>
        </p:nvGraphicFramePr>
        <p:xfrm>
          <a:off x="2339752" y="2348880"/>
          <a:ext cx="4213448" cy="2670776"/>
        </p:xfrm>
        <a:graphic>
          <a:graphicData uri="http://schemas.openxmlformats.org/drawingml/2006/table">
            <a:tbl>
              <a:tblPr/>
              <a:tblGrid>
                <a:gridCol w="1174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5950">
                  <a:extLst>
                    <a:ext uri="{9D8B030D-6E8A-4147-A177-3AD203B41FA5}">
                      <a16:colId xmlns:a16="http://schemas.microsoft.com/office/drawing/2014/main" val="2094969058"/>
                    </a:ext>
                  </a:extLst>
                </a:gridCol>
              </a:tblGrid>
              <a:tr h="12241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cloth)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wine)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price of cloth</a:t>
                      </a: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England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0,83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Portugal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1,125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00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45C820E1-6033-4274-B8B3-FE12A2C9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287A7-CC1C-4F95-9D5D-4D9BB7B3DE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A99BC6D-7A81-4349-8325-D516EBAFD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>
                <a:solidFill>
                  <a:schemeClr val="bg1"/>
                </a:solidFill>
              </a:rPr>
              <a:t>Ricardo’s example: </a:t>
            </a:r>
            <a:br>
              <a:rPr lang="en-US" altLang="el-GR" sz="2800" dirty="0">
                <a:solidFill>
                  <a:schemeClr val="bg1"/>
                </a:solidFill>
              </a:rPr>
            </a:br>
            <a:r>
              <a:rPr lang="en-US" altLang="el-GR" sz="2800" dirty="0" err="1">
                <a:solidFill>
                  <a:schemeClr val="bg1"/>
                </a:solidFill>
              </a:rPr>
              <a:t>labour</a:t>
            </a:r>
            <a:r>
              <a:rPr lang="en-US" altLang="el-GR" sz="2800" dirty="0">
                <a:solidFill>
                  <a:schemeClr val="bg1"/>
                </a:solidFill>
              </a:rPr>
              <a:t> cost of production (hours needed to produce one unit of production) 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aphicFrame>
        <p:nvGraphicFramePr>
          <p:cNvPr id="44035" name="Group 3">
            <a:extLst>
              <a:ext uri="{FF2B5EF4-FFF2-40B4-BE49-F238E27FC236}">
                <a16:creationId xmlns:a16="http://schemas.microsoft.com/office/drawing/2014/main" id="{682BD8F3-BCA5-4C28-A8ED-747D6BB06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1243286"/>
              </p:ext>
            </p:extLst>
          </p:nvPr>
        </p:nvGraphicFramePr>
        <p:xfrm>
          <a:off x="1979712" y="2276872"/>
          <a:ext cx="5328592" cy="2952328"/>
        </p:xfrm>
        <a:graphic>
          <a:graphicData uri="http://schemas.openxmlformats.org/drawingml/2006/table">
            <a:tbl>
              <a:tblPr/>
              <a:tblGrid>
                <a:gridCol w="1149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2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9496905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881441112"/>
                    </a:ext>
                  </a:extLst>
                </a:gridCol>
              </a:tblGrid>
              <a:tr h="157456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cloth)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(price of wine)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price of cloth</a:t>
                      </a: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Relative price 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wine </a:t>
                      </a: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3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England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0,83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1,2</a:t>
                      </a: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3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Portugal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1,125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0,88</a:t>
                      </a: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50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>
            <a:extLst>
              <a:ext uri="{FF2B5EF4-FFF2-40B4-BE49-F238E27FC236}">
                <a16:creationId xmlns:a16="http://schemas.microsoft.com/office/drawing/2014/main" id="{45C820E1-6033-4274-B8B3-FE12A2C9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7287A7-CC1C-4F95-9D5D-4D9BB7B3DE2D}" type="slidenum">
              <a:rPr lang="el-GR" altLang="el-GR" sz="14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l-GR" altLang="el-GR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CA99BC6D-7A81-4349-8325-D516EBAFDDE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549275"/>
            <a:ext cx="7772400" cy="1143000"/>
          </a:xfrm>
          <a:solidFill>
            <a:schemeClr val="accent6"/>
          </a:solidFill>
        </p:spPr>
        <p:txBody>
          <a:bodyPr/>
          <a:lstStyle/>
          <a:p>
            <a:pPr eaLnBrk="1" hangingPunct="1">
              <a:defRPr/>
            </a:pPr>
            <a:r>
              <a:rPr lang="en-US" altLang="el-GR" sz="2800" dirty="0">
                <a:solidFill>
                  <a:schemeClr val="bg1"/>
                </a:solidFill>
              </a:rPr>
              <a:t>Ricardo’s example: </a:t>
            </a:r>
            <a:r>
              <a:rPr lang="en-US" altLang="el-GR" sz="2800" dirty="0" err="1">
                <a:solidFill>
                  <a:schemeClr val="bg1"/>
                </a:solidFill>
              </a:rPr>
              <a:t>labour</a:t>
            </a:r>
            <a:r>
              <a:rPr lang="en-US" altLang="el-GR" sz="2800" dirty="0">
                <a:solidFill>
                  <a:schemeClr val="bg1"/>
                </a:solidFill>
              </a:rPr>
              <a:t> cost of production (hours needed to produce one unit of production) </a:t>
            </a:r>
            <a:endParaRPr lang="el-GR" altLang="el-GR" sz="2800" dirty="0">
              <a:solidFill>
                <a:schemeClr val="bg1"/>
              </a:solidFill>
            </a:endParaRPr>
          </a:p>
        </p:txBody>
      </p:sp>
      <p:graphicFrame>
        <p:nvGraphicFramePr>
          <p:cNvPr id="44035" name="Group 3">
            <a:extLst>
              <a:ext uri="{FF2B5EF4-FFF2-40B4-BE49-F238E27FC236}">
                <a16:creationId xmlns:a16="http://schemas.microsoft.com/office/drawing/2014/main" id="{682BD8F3-BCA5-4C28-A8ED-747D6BB06C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74576"/>
              </p:ext>
            </p:extLst>
          </p:nvPr>
        </p:nvGraphicFramePr>
        <p:xfrm>
          <a:off x="0" y="2349500"/>
          <a:ext cx="9109075" cy="3048000"/>
        </p:xfrm>
        <a:graphic>
          <a:graphicData uri="http://schemas.openxmlformats.org/drawingml/2006/table">
            <a:tbl>
              <a:tblPr/>
              <a:tblGrid>
                <a:gridCol w="1115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5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59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8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68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421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countries</a:t>
                      </a:r>
                      <a:endParaRPr kumimoji="0" lang="en-US" altLang="el-GR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cloth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 unit of wine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cloth with respect to wine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price of wine with respect to cloth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</a:t>
                      </a:r>
                      <a:r>
                        <a:rPr kumimoji="0" lang="en-US" altLang="el-GR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labour</a:t>
                      </a: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cost of the production of cloth with respect to wine 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Relative productivity of wine with respect to cloth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990033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(opportunity cost of wine with respect to cloth)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England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120</a:t>
                      </a:r>
                      <a:endParaRPr kumimoji="0" lang="en-US" altLang="el-GR" sz="16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0,83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0,83</a:t>
                      </a:r>
                      <a:endParaRPr kumimoji="0" lang="en-US" alt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1,2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Portugal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</a:t>
                      </a:r>
                      <a:endParaRPr kumimoji="0" lang="en-US" altLang="el-GR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</a:t>
                      </a:r>
                      <a:endParaRPr kumimoji="0" lang="en-US" altLang="el-GR" sz="16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1,125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0,88</a:t>
                      </a:r>
                      <a:endParaRPr kumimoji="0" lang="en-US" alt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1,125</a:t>
                      </a:r>
                      <a:endParaRPr kumimoji="0" lang="en-US" altLang="el-G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l-G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0,88</a:t>
                      </a:r>
                      <a:endParaRPr kumimoji="0" lang="en-US" alt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6" marR="91446" marT="45707" marB="4570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56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επιλεγμένη σχεδίαση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</TotalTime>
  <Words>1980</Words>
  <Application>Microsoft Office PowerPoint</Application>
  <PresentationFormat>Προβολή στην οθόνη (4:3)</PresentationFormat>
  <Paragraphs>397</Paragraphs>
  <Slides>34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40" baseType="lpstr">
      <vt:lpstr>Arial</vt:lpstr>
      <vt:lpstr>Arial Unicode MS</vt:lpstr>
      <vt:lpstr>Calibri</vt:lpstr>
      <vt:lpstr>Lucida Sans Unicode</vt:lpstr>
      <vt:lpstr>Times New Roman</vt:lpstr>
      <vt:lpstr>Προεπιλεγμένη σχεδίαση</vt:lpstr>
      <vt:lpstr>David Ricardo’s Theory of</vt:lpstr>
      <vt:lpstr>Classical theory of comparative advantage</vt:lpstr>
      <vt:lpstr>Classical theory of comparative advantage</vt:lpstr>
      <vt:lpstr>Παρουσίαση του PowerPoint</vt:lpstr>
      <vt:lpstr>Ricardo’s example:  labour cost of production (hours needed to produce one unit of production) </vt:lpstr>
      <vt:lpstr>Ricardo’s example:  labour cost of production (hours needed to produce one unit of production) </vt:lpstr>
      <vt:lpstr>Ricardo’s example:  labour cost of production (hours needed to produce one unit of production) </vt:lpstr>
      <vt:lpstr>Ricardo’s example:  labour cost of production (hours needed to produce one unit of production) </vt:lpstr>
      <vt:lpstr>Ricardo’s example: labour cost of production (hours needed to produce one unit of production) </vt:lpstr>
      <vt:lpstr>Comparative advantage</vt:lpstr>
      <vt:lpstr>Gains from Trade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General case: labour cost of production</vt:lpstr>
      <vt:lpstr>labour cost of production</vt:lpstr>
      <vt:lpstr>labour cost of production</vt:lpstr>
      <vt:lpstr>if  (αLC / αLW) &lt; (α*LC / α*LW )</vt:lpstr>
      <vt:lpstr>Labour theory of value</vt:lpstr>
      <vt:lpstr>Equation  (Ρc/Ρw  = αLc/αLw) holds for the case of a closed economy</vt:lpstr>
      <vt:lpstr>When free trade begins between the two countries:</vt:lpstr>
      <vt:lpstr>It is also true that</vt:lpstr>
      <vt:lpstr>What determines which good will be exported?</vt:lpstr>
      <vt:lpstr>Example: labour cost of production</vt:lpstr>
      <vt:lpstr>Παρουσίαση του PowerPoint</vt:lpstr>
      <vt:lpstr>Example: labour cost of production</vt:lpstr>
      <vt:lpstr>Παρουσίαση του PowerPoint</vt:lpstr>
      <vt:lpstr>Παρουσίαση του PowerPoint</vt:lpstr>
      <vt:lpstr>Παρουσίαση του PowerPoint</vt:lpstr>
      <vt:lpstr>Comparative advantage restated</vt:lpstr>
      <vt:lpstr>Many goods, two countries(Ι, ΙΙ)</vt:lpstr>
      <vt:lpstr>For example: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Nikolina Kosteletou</cp:lastModifiedBy>
  <cp:revision>92</cp:revision>
  <dcterms:created xsi:type="dcterms:W3CDTF">1601-01-01T00:00:00Z</dcterms:created>
  <dcterms:modified xsi:type="dcterms:W3CDTF">2024-10-15T07:10:24Z</dcterms:modified>
</cp:coreProperties>
</file>