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8312" autoAdjust="0"/>
  </p:normalViewPr>
  <p:slideViewPr>
    <p:cSldViewPr snapToGrid="0" snapToObjects="1">
      <p:cViewPr varScale="1">
        <p:scale>
          <a:sx n="85" d="100"/>
          <a:sy n="85" d="100"/>
        </p:scale>
        <p:origin x="-10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9E42F-5ABC-9E4C-8B36-546A0F61585C}"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9E42F-5ABC-9E4C-8B36-546A0F61585C}"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9E42F-5ABC-9E4C-8B36-546A0F61585C}"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9E42F-5ABC-9E4C-8B36-546A0F61585C}"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9E42F-5ABC-9E4C-8B36-546A0F61585C}"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9E42F-5ABC-9E4C-8B36-546A0F61585C}"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9E42F-5ABC-9E4C-8B36-546A0F61585C}" type="datetimeFigureOut">
              <a:rPr lang="en-US" smtClean="0"/>
              <a:pPr/>
              <a:t>5/22/14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9E42F-5ABC-9E4C-8B36-546A0F61585C}" type="datetimeFigureOut">
              <a:rPr lang="en-US" smtClean="0"/>
              <a:pPr/>
              <a:t>5/22/14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9E42F-5ABC-9E4C-8B36-546A0F61585C}" type="datetimeFigureOut">
              <a:rPr lang="en-US" smtClean="0"/>
              <a:pPr/>
              <a:t>5/22/14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9E42F-5ABC-9E4C-8B36-546A0F61585C}"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9E42F-5ABC-9E4C-8B36-546A0F61585C}"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573B-E4C9-7E42-A7EE-425CCFB23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9E42F-5ABC-9E4C-8B36-546A0F61585C}" type="datetimeFigureOut">
              <a:rPr lang="en-US" smtClean="0"/>
              <a:pPr/>
              <a:t>5/22/14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4573B-E4C9-7E42-A7EE-425CCFB234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766"/>
            <a:ext cx="7772400" cy="2301686"/>
          </a:xfrm>
        </p:spPr>
        <p:txBody>
          <a:bodyPr>
            <a:normAutofit fontScale="90000"/>
          </a:bodyPr>
          <a:lstStyle/>
          <a:p>
            <a:r>
              <a:rPr lang="en-US" dirty="0" smtClean="0"/>
              <a:t>Social Accounting Matrices and Applied Computable General Equilibrium (CGE or AGE) Models</a:t>
            </a:r>
            <a:br>
              <a:rPr lang="en-US" dirty="0" smtClean="0"/>
            </a:br>
            <a:endParaRPr lang="en-US" dirty="0"/>
          </a:p>
        </p:txBody>
      </p:sp>
      <p:sp>
        <p:nvSpPr>
          <p:cNvPr id="3" name="Subtitle 2"/>
          <p:cNvSpPr>
            <a:spLocks noGrp="1"/>
          </p:cNvSpPr>
          <p:nvPr>
            <p:ph type="subTitle" idx="1"/>
          </p:nvPr>
        </p:nvSpPr>
        <p:spPr>
          <a:xfrm>
            <a:off x="1371600" y="3703406"/>
            <a:ext cx="6400800" cy="1752600"/>
          </a:xfrm>
        </p:spPr>
        <p:txBody>
          <a:bodyPr/>
          <a:lstStyle/>
          <a:p>
            <a:r>
              <a:rPr lang="en-US" dirty="0" smtClean="0"/>
              <a:t>Course</a:t>
            </a:r>
            <a:endParaRPr lang="el-GR" dirty="0" smtClean="0"/>
          </a:p>
          <a:p>
            <a:r>
              <a:rPr lang="en-US" dirty="0" smtClean="0"/>
              <a:t>Development Microeconomics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services account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1417638"/>
            <a:ext cx="9143999" cy="54403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876"/>
          </a:xfrm>
        </p:spPr>
        <p:txBody>
          <a:bodyPr>
            <a:normAutofit fontScale="90000"/>
          </a:bodyPr>
          <a:lstStyle/>
          <a:p>
            <a:r>
              <a:rPr lang="en-US" dirty="0" smtClean="0"/>
              <a:t>Gross domestic product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1003514"/>
            <a:ext cx="9144000" cy="58544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0084"/>
            <a:ext cx="8229600" cy="5476080"/>
          </a:xfrm>
        </p:spPr>
        <p:txBody>
          <a:bodyPr/>
          <a:lstStyle/>
          <a:p>
            <a:r>
              <a:rPr lang="en-US" dirty="0" smtClean="0"/>
              <a:t>Total resources=</a:t>
            </a:r>
            <a:r>
              <a:rPr lang="en-US" dirty="0" err="1" smtClean="0"/>
              <a:t>outputs+imports</a:t>
            </a:r>
            <a:endParaRPr lang="en-US" dirty="0" smtClean="0"/>
          </a:p>
          <a:p>
            <a:r>
              <a:rPr lang="en-US" dirty="0" smtClean="0"/>
              <a:t>Total uses=consumption +investment+ exports</a:t>
            </a:r>
          </a:p>
          <a:p>
            <a:r>
              <a:rPr lang="en-US" dirty="0" smtClean="0"/>
              <a:t>GDP=C+I+G+(X-M)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15278"/>
          </a:xfrm>
        </p:spPr>
        <p:txBody>
          <a:bodyPr>
            <a:normAutofit fontScale="90000"/>
          </a:bodyPr>
          <a:lstStyle/>
          <a:p>
            <a:r>
              <a:rPr lang="en-US" dirty="0" smtClean="0"/>
              <a:t>Current accounts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923335"/>
            <a:ext cx="9144000" cy="59660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1199"/>
          </a:xfrm>
        </p:spPr>
        <p:txBody>
          <a:bodyPr>
            <a:normAutofit fontScale="90000"/>
          </a:bodyPr>
          <a:lstStyle/>
          <a:p>
            <a:r>
              <a:rPr lang="en-US" dirty="0" smtClean="0"/>
              <a:t>Capital and </a:t>
            </a:r>
            <a:r>
              <a:rPr lang="en-US" dirty="0"/>
              <a:t>f</a:t>
            </a:r>
            <a:r>
              <a:rPr lang="en-US" dirty="0" smtClean="0"/>
              <a:t>inancial accounts</a:t>
            </a:r>
            <a:endParaRPr lang="en-US" dirty="0"/>
          </a:p>
        </p:txBody>
      </p:sp>
      <p:sp>
        <p:nvSpPr>
          <p:cNvPr id="3" name="Content Placeholder 2"/>
          <p:cNvSpPr>
            <a:spLocks noGrp="1"/>
          </p:cNvSpPr>
          <p:nvPr>
            <p:ph idx="1"/>
          </p:nvPr>
        </p:nvSpPr>
        <p:spPr>
          <a:xfrm>
            <a:off x="457200" y="1088512"/>
            <a:ext cx="8229600" cy="5037652"/>
          </a:xfrm>
        </p:spPr>
        <p:txBody>
          <a:bodyPr/>
          <a:lstStyle/>
          <a:p>
            <a:endParaRPr lang="en-US" dirty="0"/>
          </a:p>
        </p:txBody>
      </p:sp>
      <p:pic>
        <p:nvPicPr>
          <p:cNvPr id="4" name="Picture 3"/>
          <p:cNvPicPr>
            <a:picLocks noChangeAspect="1"/>
          </p:cNvPicPr>
          <p:nvPr/>
        </p:nvPicPr>
        <p:blipFill>
          <a:blip r:embed="rId2"/>
          <a:stretch>
            <a:fillRect/>
          </a:stretch>
        </p:blipFill>
        <p:spPr>
          <a:xfrm>
            <a:off x="198724" y="783101"/>
            <a:ext cx="8945276" cy="597547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41746"/>
          </a:xfrm>
        </p:spPr>
        <p:txBody>
          <a:bodyPr>
            <a:normAutofit fontScale="90000"/>
          </a:bodyPr>
          <a:lstStyle/>
          <a:p>
            <a:r>
              <a:rPr lang="en-US" sz="3200" dirty="0" smtClean="0"/>
              <a:t>Balance sheet and accumulation accounts</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9487" y="1050553"/>
            <a:ext cx="8924513" cy="57549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9462"/>
            <a:ext cx="9143999" cy="65885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0596" y="78655"/>
            <a:ext cx="8326203" cy="67793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453547"/>
            <a:ext cx="9144000" cy="56726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6375" y="66332"/>
            <a:ext cx="8937625" cy="67916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701"/>
          </a:xfrm>
        </p:spPr>
        <p:txBody>
          <a:bodyPr>
            <a:noAutofit/>
          </a:bodyPr>
          <a:lstStyle/>
          <a:p>
            <a:r>
              <a:rPr lang="en-US" sz="3200" dirty="0" smtClean="0"/>
              <a:t>Consistency Framework for Macroeconomic Accounting</a:t>
            </a:r>
            <a:endParaRPr lang="en-US" sz="3200" dirty="0"/>
          </a:p>
        </p:txBody>
      </p:sp>
      <p:sp>
        <p:nvSpPr>
          <p:cNvPr id="3" name="Content Placeholder 2"/>
          <p:cNvSpPr>
            <a:spLocks noGrp="1"/>
          </p:cNvSpPr>
          <p:nvPr>
            <p:ph idx="1"/>
          </p:nvPr>
        </p:nvSpPr>
        <p:spPr>
          <a:xfrm>
            <a:off x="457200" y="1375758"/>
            <a:ext cx="8229600" cy="5185547"/>
          </a:xfrm>
        </p:spPr>
        <p:txBody>
          <a:bodyPr>
            <a:normAutofit fontScale="70000" lnSpcReduction="20000"/>
          </a:bodyPr>
          <a:lstStyle/>
          <a:p>
            <a:r>
              <a:rPr lang="en-US" dirty="0" smtClean="0"/>
              <a:t>Consistency is simply the requirement that budget constraints are observed for all participants in the economy.</a:t>
            </a:r>
          </a:p>
          <a:p>
            <a:endParaRPr lang="en-US" dirty="0" smtClean="0"/>
          </a:p>
          <a:p>
            <a:r>
              <a:rPr lang="en-US" dirty="0" smtClean="0"/>
              <a:t>Budget constraints at the economy-wide level in four identities</a:t>
            </a:r>
          </a:p>
          <a:p>
            <a:endParaRPr lang="en-US" dirty="0" smtClean="0"/>
          </a:p>
          <a:p>
            <a:r>
              <a:rPr lang="en-US" dirty="0" smtClean="0"/>
              <a:t>1. National accounts (income=expenditure)</a:t>
            </a:r>
          </a:p>
          <a:p>
            <a:r>
              <a:rPr lang="en-US" dirty="0" smtClean="0"/>
              <a:t>2.  Fiscal identity (fiscal deficit=total public sector borrowing and reserve changes)</a:t>
            </a:r>
          </a:p>
          <a:p>
            <a:r>
              <a:rPr lang="en-US" dirty="0" smtClean="0"/>
              <a:t>3. Balance of payments identity (current account deficit=foreign borrowing and foreign exchange reserve changes)</a:t>
            </a:r>
          </a:p>
          <a:p>
            <a:r>
              <a:rPr lang="en-US" dirty="0" smtClean="0"/>
              <a:t>4. Monetary identity (increase in money supply=increase in domestic credit and foreign reserves)</a:t>
            </a:r>
          </a:p>
          <a:p>
            <a:r>
              <a:rPr lang="en-US" dirty="0" smtClean="0"/>
              <a:t>Above 4 identities imply the private sector budget constraint</a:t>
            </a:r>
          </a:p>
          <a:p>
            <a:endParaRPr lang="en-US" dirty="0" smtClean="0"/>
          </a:p>
          <a:p>
            <a:r>
              <a:rPr lang="en-US" dirty="0" smtClean="0"/>
              <a:t>Consistency framework should require that all 4 of the above identities should be simultaneously satisfied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32"/>
            <a:ext cx="9144000" cy="67816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30"/>
          </a:xfrm>
        </p:spPr>
        <p:txBody>
          <a:bodyPr>
            <a:normAutofit fontScale="90000"/>
          </a:bodyPr>
          <a:lstStyle/>
          <a:p>
            <a:r>
              <a:rPr lang="en-GB" sz="2400" dirty="0" err="1"/>
              <a:t>Συνοπτική</a:t>
            </a:r>
            <a:r>
              <a:rPr lang="en-GB" sz="2400" dirty="0"/>
              <a:t> </a:t>
            </a:r>
            <a:r>
              <a:rPr lang="en-GB" sz="2400" dirty="0" err="1"/>
              <a:t>παρουσίαση</a:t>
            </a:r>
            <a:r>
              <a:rPr lang="en-GB" sz="2400" dirty="0"/>
              <a:t> </a:t>
            </a:r>
            <a:r>
              <a:rPr lang="en-GB" sz="2400" dirty="0" err="1"/>
              <a:t>του</a:t>
            </a:r>
            <a:r>
              <a:rPr lang="en-GB" sz="2400" dirty="0"/>
              <a:t> </a:t>
            </a:r>
            <a:r>
              <a:rPr lang="en-GB" sz="2400" dirty="0" err="1"/>
              <a:t>Πίνακα</a:t>
            </a:r>
            <a:r>
              <a:rPr lang="en-GB" sz="2400" dirty="0"/>
              <a:t> </a:t>
            </a:r>
            <a:r>
              <a:rPr lang="en-GB" sz="2400" dirty="0" err="1"/>
              <a:t>Κοινωνικής</a:t>
            </a:r>
            <a:r>
              <a:rPr lang="en-GB" sz="2400" dirty="0"/>
              <a:t> </a:t>
            </a:r>
            <a:r>
              <a:rPr lang="en-GB" sz="2400" dirty="0" err="1"/>
              <a:t>Λογιστικής</a:t>
            </a:r>
            <a:r>
              <a:rPr lang="en-GB" sz="2400" dirty="0"/>
              <a:t> </a:t>
            </a:r>
            <a:r>
              <a:rPr lang="en-GB" sz="2400" dirty="0" err="1"/>
              <a:t>του</a:t>
            </a:r>
            <a:r>
              <a:rPr lang="en-GB" sz="2400" dirty="0"/>
              <a:t> 1996 (</a:t>
            </a:r>
            <a:r>
              <a:rPr lang="en-GB" sz="2400" dirty="0" err="1"/>
              <a:t>τρέχουσες</a:t>
            </a:r>
            <a:r>
              <a:rPr lang="en-GB" sz="2400" dirty="0"/>
              <a:t> </a:t>
            </a:r>
            <a:r>
              <a:rPr lang="en-GB" sz="2400" dirty="0" err="1"/>
              <a:t>τιμές</a:t>
            </a:r>
            <a:r>
              <a:rPr lang="en-GB" sz="2400" dirty="0"/>
              <a:t>, </a:t>
            </a:r>
            <a:r>
              <a:rPr lang="en-GB" sz="2400" dirty="0" err="1"/>
              <a:t>εκατ</a:t>
            </a:r>
            <a:r>
              <a:rPr lang="en-GB" sz="2400" dirty="0"/>
              <a:t>. </a:t>
            </a:r>
            <a:r>
              <a:rPr lang="en-GB" sz="2400" dirty="0" err="1"/>
              <a:t>δραχμές</a:t>
            </a:r>
            <a:r>
              <a:rPr lang="en-GB" sz="2400" dirty="0"/>
              <a:t>)</a:t>
            </a:r>
            <a:r>
              <a:rPr lang="en-US" sz="2400" dirty="0" smtClean="0"/>
              <a:t> </a:t>
            </a:r>
            <a:endParaRPr lang="en-US" sz="2400" dirty="0"/>
          </a:p>
        </p:txBody>
      </p:sp>
      <p:pic>
        <p:nvPicPr>
          <p:cNvPr id="4" name="Content Placeholder 3"/>
          <p:cNvPicPr>
            <a:picLocks noGrp="1"/>
          </p:cNvPicPr>
          <p:nvPr>
            <p:ph idx="1"/>
          </p:nvPr>
        </p:nvPicPr>
        <p:blipFill>
          <a:blip r:embed="rId2"/>
          <a:srcRect l="-682" r="-682"/>
          <a:stretch>
            <a:fillRect/>
          </a:stretch>
        </p:blipFill>
        <p:spPr bwMode="auto">
          <a:xfrm>
            <a:off x="0" y="979168"/>
            <a:ext cx="9144000" cy="5569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70104"/>
          </a:xfrm>
        </p:spPr>
        <p:txBody>
          <a:bodyPr>
            <a:normAutofit fontScale="90000"/>
          </a:bodyPr>
          <a:lstStyle/>
          <a:p>
            <a:r>
              <a:rPr lang="en-GB" sz="3111" dirty="0" err="1"/>
              <a:t>Κατανομή</a:t>
            </a:r>
            <a:r>
              <a:rPr lang="en-GB" sz="3111" dirty="0"/>
              <a:t> </a:t>
            </a:r>
            <a:r>
              <a:rPr lang="en-GB" sz="3111" dirty="0" err="1"/>
              <a:t>εισοδημάτων</a:t>
            </a:r>
            <a:r>
              <a:rPr lang="en-GB" sz="3111" dirty="0"/>
              <a:t> </a:t>
            </a:r>
            <a:r>
              <a:rPr lang="en-GB" sz="3111" dirty="0" err="1"/>
              <a:t>στις</a:t>
            </a:r>
            <a:r>
              <a:rPr lang="en-GB" sz="3111" dirty="0"/>
              <a:t> </a:t>
            </a:r>
            <a:r>
              <a:rPr lang="en-GB" sz="3111" dirty="0" err="1"/>
              <a:t>κατηγορίες</a:t>
            </a:r>
            <a:r>
              <a:rPr lang="en-GB" sz="3111" dirty="0"/>
              <a:t> </a:t>
            </a:r>
            <a:r>
              <a:rPr lang="en-GB" sz="3111" dirty="0" err="1"/>
              <a:t>των</a:t>
            </a:r>
            <a:r>
              <a:rPr lang="en-GB" sz="3111" dirty="0"/>
              <a:t> </a:t>
            </a:r>
            <a:r>
              <a:rPr lang="en-GB" sz="3111" dirty="0" err="1"/>
              <a:t>νοικοκυριών</a:t>
            </a:r>
            <a:r>
              <a:rPr lang="en-GB" sz="3111" dirty="0"/>
              <a:t> </a:t>
            </a:r>
            <a:r>
              <a:rPr lang="en-GB" sz="3111" dirty="0" err="1"/>
              <a:t>με</a:t>
            </a:r>
            <a:r>
              <a:rPr lang="en-GB" sz="3111" dirty="0"/>
              <a:t> </a:t>
            </a:r>
            <a:r>
              <a:rPr lang="en-GB" sz="3111" dirty="0" err="1"/>
              <a:t>βάση</a:t>
            </a:r>
            <a:r>
              <a:rPr lang="en-GB" sz="3111" dirty="0"/>
              <a:t> </a:t>
            </a:r>
            <a:r>
              <a:rPr lang="en-GB" sz="3111" dirty="0" err="1"/>
              <a:t>την</a:t>
            </a:r>
            <a:r>
              <a:rPr lang="en-GB" sz="3111" dirty="0"/>
              <a:t> </a:t>
            </a:r>
            <a:r>
              <a:rPr lang="en-GB" sz="3111" dirty="0" err="1"/>
              <a:t>ΕΟΠ</a:t>
            </a:r>
            <a:r>
              <a:rPr lang="en-GB" sz="3111" dirty="0"/>
              <a:t> 93/</a:t>
            </a:r>
            <a:r>
              <a:rPr lang="en-GB" sz="3111" dirty="0" smtClean="0"/>
              <a:t>94</a:t>
            </a:r>
            <a:r>
              <a:rPr lang="el-GR" dirty="0" smtClean="0"/>
              <a:t> (1)</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70104"/>
            <a:ext cx="9144000" cy="59878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337"/>
          </a:xfrm>
        </p:spPr>
        <p:txBody>
          <a:bodyPr>
            <a:normAutofit fontScale="90000"/>
          </a:bodyPr>
          <a:lstStyle/>
          <a:p>
            <a:r>
              <a:rPr lang="el-GR" sz="2400" dirty="0" smtClean="0"/>
              <a:t>Κατανομή εισοδημάτων στα νοικοκυριά με βάση την ΕΟΠ 93/94 (2)</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64976"/>
            <a:ext cx="9144000" cy="609302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8907" y="274638"/>
            <a:ext cx="8686800" cy="551535"/>
          </a:xfrm>
        </p:spPr>
        <p:txBody>
          <a:bodyPr>
            <a:normAutofit/>
          </a:bodyPr>
          <a:lstStyle/>
          <a:p>
            <a:r>
              <a:rPr lang="el-GR" sz="2400" dirty="0" smtClean="0"/>
              <a:t>Κατανομή εισοδημάτων στα νοικοκυριά με βάση την ΕΟΠ 93/94 (3)</a:t>
            </a:r>
            <a:endParaRPr lang="en-US" sz="2400"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0" y="826173"/>
            <a:ext cx="9144000" cy="60318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535"/>
          </a:xfrm>
        </p:spPr>
        <p:txBody>
          <a:bodyPr>
            <a:normAutofit/>
          </a:bodyPr>
          <a:lstStyle/>
          <a:p>
            <a:r>
              <a:rPr lang="el-GR" sz="2400" dirty="0"/>
              <a:t>Τα 18 προϊόντα – κλάδοι του Πίνακα Κοινωνικής Λογιστικής</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4809" y="1136650"/>
            <a:ext cx="8675420" cy="56019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733"/>
          </a:xfrm>
        </p:spPr>
        <p:txBody>
          <a:bodyPr>
            <a:normAutofit fontScale="90000"/>
          </a:bodyPr>
          <a:lstStyle/>
          <a:p>
            <a:r>
              <a:rPr lang="el-GR" sz="2667" b="1" dirty="0"/>
              <a:t>Μήτρα Ενδιάμεσων Χρήσεων (18Χ18) κατά Προϊόν  (1996, δισεκ. δραχμές)</a:t>
            </a:r>
            <a:r>
              <a:rPr lang="el-GR" sz="2667" b="1"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1600" y="1155699"/>
            <a:ext cx="8940800" cy="546898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636"/>
          </a:xfrm>
        </p:spPr>
        <p:txBody>
          <a:bodyPr>
            <a:normAutofit/>
          </a:bodyPr>
          <a:lstStyle/>
          <a:p>
            <a:r>
              <a:rPr lang="el-GR" sz="2400" dirty="0" smtClean="0"/>
              <a:t>Μήτρα ενδιαμέσων χρήσεων (2)</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1600" y="1308099"/>
            <a:ext cx="8940800" cy="524008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1027"/>
          </a:xfrm>
        </p:spPr>
        <p:txBody>
          <a:bodyPr>
            <a:normAutofit fontScale="90000"/>
          </a:bodyPr>
          <a:lstStyle/>
          <a:p>
            <a:r>
              <a:rPr lang="el-GR" sz="2400" dirty="0"/>
              <a:t>Διανομή Προστιθέμενης Αξίας Παραγωγής κατά προϊόν (1996, δισεκ. δραχμές).</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30250"/>
            <a:ext cx="9144000" cy="59097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631"/>
          </a:xfrm>
        </p:spPr>
        <p:txBody>
          <a:bodyPr>
            <a:normAutofit fontScale="90000"/>
          </a:bodyPr>
          <a:lstStyle/>
          <a:p>
            <a:r>
              <a:rPr lang="el-GR" sz="2400" dirty="0" smtClean="0"/>
              <a:t>Έσοδα </a:t>
            </a:r>
            <a:r>
              <a:rPr lang="el-GR" sz="2400" dirty="0"/>
              <a:t>Δημόσιου Τομέα και διάρθρωση κατά προϊόν (1996) σε δισεκ. δραχμές</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 y="749300"/>
            <a:ext cx="9194800" cy="6108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046"/>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457200" y="982684"/>
            <a:ext cx="8229600" cy="5143479"/>
          </a:xfrm>
        </p:spPr>
        <p:txBody>
          <a:bodyPr>
            <a:normAutofit fontScale="70000" lnSpcReduction="20000"/>
          </a:bodyPr>
          <a:lstStyle/>
          <a:p>
            <a:r>
              <a:rPr lang="en-US" dirty="0" smtClean="0"/>
              <a:t>Economic report projects increase in growth in country X from 2.4% in 2010 to 4.8% by year 2020. To support this, the rate if investment is projected to double from 12% of GNP to 24% of GNP. At same time fiscal deficit of 6% of GNP reduced to zero by 2020, financed entirely by tax increases. Public investments and consumption stay constant at 6% and 10% of GNP respectively. Inflation is projected to remain constant at 10% per year. Finally CA deficit remains stable at 3% of GNP. Is this consistent?</a:t>
            </a:r>
          </a:p>
          <a:p>
            <a:r>
              <a:rPr lang="en-US" dirty="0" smtClean="0"/>
              <a:t>Yes, but at very unrealistic values of private sector investment, saving and financial behavior. Private investment ratio increases from 6% of GNP to 18 % of GNP, since total investment doubles while public investment constant. To finance higher investment with given CA deficit, private savings from 9% of GNP to 15% of GNP, while public savings from 0 to 6% of GNP. But higher public saving is financed from taxes, which decreases disposable income. Hence private saving as a percentage of disposable income will have to increase from 10% of income to 18%. This is difficult to imagine.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8569"/>
          </a:xfrm>
        </p:spPr>
        <p:txBody>
          <a:bodyPr>
            <a:normAutofit fontScale="90000"/>
          </a:bodyPr>
          <a:lstStyle/>
          <a:p>
            <a:r>
              <a:rPr lang="el-GR" sz="2667" b="1" dirty="0" smtClean="0"/>
              <a:t/>
            </a:r>
            <a:br>
              <a:rPr lang="el-GR" sz="2667" b="1" dirty="0" smtClean="0"/>
            </a:br>
            <a:r>
              <a:rPr lang="el-GR" sz="2667" b="1" dirty="0" smtClean="0"/>
              <a:t>Εξωτερικός </a:t>
            </a:r>
            <a:r>
              <a:rPr lang="el-GR" sz="2667" b="1" dirty="0"/>
              <a:t>Τομέας και Διάρθρωση Εισαγωγών και Εξαγωγών κατά </a:t>
            </a:r>
            <a:r>
              <a:rPr lang="el-GR" sz="2667" b="1" dirty="0" smtClean="0"/>
              <a:t>προϊόν</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4450" y="1460499"/>
            <a:ext cx="9055100" cy="466566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535"/>
          </a:xfrm>
        </p:spPr>
        <p:txBody>
          <a:bodyPr>
            <a:normAutofit/>
          </a:bodyPr>
          <a:lstStyle/>
          <a:p>
            <a:r>
              <a:rPr lang="el-GR" sz="2400" dirty="0" smtClean="0"/>
              <a:t>Διανομή εσόδων συντελεστών στα νοικοκυριά (1996 δισ. </a:t>
            </a:r>
            <a:r>
              <a:rPr lang="el-GR" sz="2400" dirty="0"/>
              <a:t>δ</a:t>
            </a:r>
            <a:r>
              <a:rPr lang="el-GR" sz="2400" dirty="0" smtClean="0"/>
              <a:t>ρχ.)</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 y="1054100"/>
            <a:ext cx="9194800" cy="560118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1027"/>
          </a:xfrm>
        </p:spPr>
        <p:txBody>
          <a:bodyPr>
            <a:normAutofit fontScale="90000"/>
          </a:bodyPr>
          <a:lstStyle/>
          <a:p>
            <a:r>
              <a:rPr lang="el-GR" sz="2400" dirty="0" smtClean="0"/>
              <a:t>Ποσοστιαία διάρθρωση των εισοδημάτων από εργασία στα νοικοκυριά</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700" y="1130300"/>
            <a:ext cx="9169400" cy="550968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4"/>
          </a:xfrm>
        </p:spPr>
        <p:txBody>
          <a:bodyPr>
            <a:normAutofit/>
          </a:bodyPr>
          <a:lstStyle/>
          <a:p>
            <a:r>
              <a:rPr lang="el-GR" sz="2400" dirty="0" smtClean="0"/>
              <a:t>Μεταβιβάσεις από νοικοκυριά σε νοικοκυριά (δισ. Δρχ.)</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485900"/>
            <a:ext cx="9144000" cy="48480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4"/>
          </a:xfrm>
        </p:spPr>
        <p:txBody>
          <a:bodyPr>
            <a:normAutofit/>
          </a:bodyPr>
          <a:lstStyle/>
          <a:p>
            <a:r>
              <a:rPr lang="el-GR" sz="2400" dirty="0" smtClean="0"/>
              <a:t>Μεταβιβάσεις από νοικοκυριά σε νοικοκυριά (δισ. Δρχ.) (2)</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397000"/>
            <a:ext cx="8724900" cy="512058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8660"/>
          </a:xfrm>
        </p:spPr>
        <p:txBody>
          <a:bodyPr>
            <a:normAutofit fontScale="90000"/>
          </a:bodyPr>
          <a:lstStyle/>
          <a:p>
            <a:r>
              <a:rPr lang="el-GR" sz="2667" b="1" dirty="0"/>
              <a:t>Μεταβιβάσεις στα Νοικοκυριά από Επιχειρήσεις,  Δημόσιο, Εξωτ. Τομέα (απόλυτα μεγέθη σε δισεκ. δρχ. και % διάρθρωση)</a:t>
            </a:r>
            <a:r>
              <a:rPr lang="el-GR" sz="2667" b="1"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4615" y="1257299"/>
            <a:ext cx="8802673" cy="529088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332"/>
          </a:xfrm>
        </p:spPr>
        <p:txBody>
          <a:bodyPr>
            <a:normAutofit/>
          </a:bodyPr>
          <a:lstStyle/>
          <a:p>
            <a:r>
              <a:rPr lang="el-GR" sz="2400" b="1" dirty="0"/>
              <a:t>Κατανάλωση Νοικοκυριών κατά προϊόν (1996, δισεκ. δραχμές</a:t>
            </a:r>
            <a:r>
              <a:rPr lang="el-GR" sz="2400" b="1"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9508" y="917970"/>
            <a:ext cx="8520792" cy="595861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8124"/>
          </a:xfrm>
        </p:spPr>
        <p:txBody>
          <a:bodyPr>
            <a:normAutofit/>
          </a:bodyPr>
          <a:lstStyle/>
          <a:p>
            <a:r>
              <a:rPr lang="el-GR" sz="2400" b="1" dirty="0"/>
              <a:t>Άμεσοι Φόροι, Κοινωνική Ασφάλιση, Αποταμίευση των Νοικοκυριών</a:t>
            </a:r>
            <a:r>
              <a:rPr lang="el-GR" sz="2400" b="1" dirty="0" smtClean="0"/>
              <a:t>.</a:t>
            </a:r>
            <a:endParaRPr lang="en-US" sz="2400" dirty="0"/>
          </a:p>
        </p:txBody>
      </p:sp>
      <p:pic>
        <p:nvPicPr>
          <p:cNvPr id="4" name="Picture 3"/>
          <p:cNvPicPr>
            <a:picLocks noChangeAspect="1"/>
          </p:cNvPicPr>
          <p:nvPr/>
        </p:nvPicPr>
        <p:blipFill>
          <a:blip r:embed="rId2"/>
          <a:stretch>
            <a:fillRect/>
          </a:stretch>
        </p:blipFill>
        <p:spPr>
          <a:xfrm>
            <a:off x="152400" y="1612900"/>
            <a:ext cx="8839200" cy="3632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829"/>
          </a:xfrm>
        </p:spPr>
        <p:txBody>
          <a:bodyPr>
            <a:normAutofit fontScale="90000"/>
          </a:bodyPr>
          <a:lstStyle/>
          <a:p>
            <a:r>
              <a:rPr lang="el-GR" sz="2400" dirty="0"/>
              <a:t>Κατανάλωση Δημόσιου Τομέα και ποσοστιαία διάρθρωση κατά προϊόν.</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63784" y="1365249"/>
            <a:ext cx="8980215" cy="548020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235"/>
          </a:xfrm>
        </p:spPr>
        <p:txBody>
          <a:bodyPr>
            <a:normAutofit/>
          </a:bodyPr>
          <a:lstStyle/>
          <a:p>
            <a:r>
              <a:rPr lang="el-GR" sz="2400" dirty="0"/>
              <a:t>Λογαριασμοί Επενδύσεων - Μεταβολές Αποθεμάτων.</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85849"/>
            <a:ext cx="9013953" cy="55945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10"/>
          </a:xfrm>
        </p:spPr>
        <p:txBody>
          <a:bodyPr>
            <a:normAutofit fontScale="90000"/>
          </a:bodyPr>
          <a:lstStyle/>
          <a:p>
            <a:r>
              <a:rPr lang="en-US" dirty="0" smtClean="0"/>
              <a:t>Institutional units in an economy</a:t>
            </a:r>
            <a:endParaRPr lang="en-US" dirty="0"/>
          </a:p>
        </p:txBody>
      </p:sp>
      <p:sp>
        <p:nvSpPr>
          <p:cNvPr id="3" name="Content Placeholder 2"/>
          <p:cNvSpPr>
            <a:spLocks noGrp="1"/>
          </p:cNvSpPr>
          <p:nvPr>
            <p:ph idx="1"/>
          </p:nvPr>
        </p:nvSpPr>
        <p:spPr>
          <a:xfrm>
            <a:off x="457200" y="1164103"/>
            <a:ext cx="8229600" cy="4962060"/>
          </a:xfrm>
        </p:spPr>
        <p:txBody>
          <a:bodyPr>
            <a:normAutofit fontScale="92500" lnSpcReduction="10000"/>
          </a:bodyPr>
          <a:lstStyle/>
          <a:p>
            <a:r>
              <a:rPr lang="en-US" dirty="0" smtClean="0"/>
              <a:t>Institutional units those that can have independent assets, liabilities and engage in economic activities with other entities</a:t>
            </a:r>
          </a:p>
          <a:p>
            <a:r>
              <a:rPr lang="en-US" dirty="0" smtClean="0"/>
              <a:t>Types of institutions</a:t>
            </a:r>
          </a:p>
          <a:p>
            <a:r>
              <a:rPr lang="en-US" dirty="0" smtClean="0"/>
              <a:t>1. Nonfinancial corporations sector</a:t>
            </a:r>
          </a:p>
          <a:p>
            <a:r>
              <a:rPr lang="en-US" dirty="0" smtClean="0"/>
              <a:t>2. Financial corporations sector</a:t>
            </a:r>
          </a:p>
          <a:p>
            <a:r>
              <a:rPr lang="en-US" dirty="0" smtClean="0"/>
              <a:t>3. General government sector</a:t>
            </a:r>
          </a:p>
          <a:p>
            <a:r>
              <a:rPr lang="en-US" dirty="0" smtClean="0"/>
              <a:t>4. Nonprofit institutions serving the household sector</a:t>
            </a:r>
          </a:p>
          <a:p>
            <a:r>
              <a:rPr lang="en-US" dirty="0" smtClean="0"/>
              <a:t>5. Household sector</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423"/>
          </a:xfrm>
        </p:spPr>
        <p:txBody>
          <a:bodyPr>
            <a:normAutofit fontScale="90000"/>
          </a:bodyPr>
          <a:lstStyle/>
          <a:p>
            <a:r>
              <a:rPr lang="el-GR" sz="2667" b="1" dirty="0"/>
              <a:t>Φορολογική επιβάρυνση των νοικοκυριών από την άμεση </a:t>
            </a:r>
            <a:r>
              <a:rPr lang="el-GR" sz="2667" b="1" dirty="0" smtClean="0"/>
              <a:t>φορολογία</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3850" y="1178061"/>
            <a:ext cx="8496300" cy="544662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423"/>
          </a:xfrm>
        </p:spPr>
        <p:txBody>
          <a:bodyPr>
            <a:normAutofit fontScale="90000"/>
          </a:bodyPr>
          <a:lstStyle/>
          <a:p>
            <a:r>
              <a:rPr lang="el-GR" sz="2667" b="1" dirty="0"/>
              <a:t>Δηλωθέν εισόδημα και φόρος ανά κατηγορία επαγγέλματος (ανά φορολογική δήλωση</a:t>
            </a:r>
            <a:r>
              <a:rPr lang="el-GR" sz="2667" b="1"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4151" y="1441543"/>
            <a:ext cx="8736679" cy="524993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a:t>Εκτίμηση φοροαποφυγής (ποσοστιαίες διαφορές στα εισοδήματα που δηλώθηκαν στην ΕΟΠ 1999, και στη Φορολογία Εισοδήματος 2000)</a:t>
            </a:r>
            <a:r>
              <a:rPr lang="el-GR" sz="2400" b="1" dirty="0" smtClean="0"/>
              <a:t> </a:t>
            </a:r>
            <a:endParaRPr lang="en-US" sz="2400" dirty="0"/>
          </a:p>
        </p:txBody>
      </p:sp>
      <p:pic>
        <p:nvPicPr>
          <p:cNvPr id="4" name="Picture 3"/>
          <p:cNvPicPr>
            <a:picLocks noChangeAspect="1"/>
          </p:cNvPicPr>
          <p:nvPr/>
        </p:nvPicPr>
        <p:blipFill>
          <a:blip r:embed="rId2"/>
          <a:stretch>
            <a:fillRect/>
          </a:stretch>
        </p:blipFill>
        <p:spPr>
          <a:xfrm>
            <a:off x="229508" y="2004233"/>
            <a:ext cx="8847330" cy="41155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928"/>
          </a:xfrm>
        </p:spPr>
        <p:txBody>
          <a:bodyPr>
            <a:normAutofit fontScale="90000"/>
          </a:bodyPr>
          <a:lstStyle/>
          <a:p>
            <a:r>
              <a:rPr lang="en-US" dirty="0" smtClean="0"/>
              <a:t>Residence</a:t>
            </a:r>
            <a:endParaRPr lang="en-US" dirty="0"/>
          </a:p>
        </p:txBody>
      </p:sp>
      <p:sp>
        <p:nvSpPr>
          <p:cNvPr id="3" name="Content Placeholder 2"/>
          <p:cNvSpPr>
            <a:spLocks noGrp="1"/>
          </p:cNvSpPr>
          <p:nvPr>
            <p:ph idx="1"/>
          </p:nvPr>
        </p:nvSpPr>
        <p:spPr>
          <a:xfrm>
            <a:off x="457200" y="1179222"/>
            <a:ext cx="8229600" cy="4946942"/>
          </a:xfrm>
        </p:spPr>
        <p:txBody>
          <a:bodyPr>
            <a:normAutofit fontScale="62500" lnSpcReduction="20000"/>
          </a:bodyPr>
          <a:lstStyle/>
          <a:p>
            <a:r>
              <a:rPr lang="en-US" dirty="0" smtClean="0"/>
              <a:t>Residents=institutional units that have closer tie with economic territory of the country than with any other country. Based on where unit’s center of interest lies</a:t>
            </a:r>
          </a:p>
          <a:p>
            <a:r>
              <a:rPr lang="en-US" dirty="0" smtClean="0"/>
              <a:t>Economic territory is a geographical territory administered by a government</a:t>
            </a:r>
          </a:p>
          <a:p>
            <a:r>
              <a:rPr lang="en-US" dirty="0" smtClean="0"/>
              <a:t>An institutional unit has a center of economic interest in the country when there exists some location from which it engages in economic activities. </a:t>
            </a:r>
          </a:p>
          <a:p>
            <a:r>
              <a:rPr lang="en-US" dirty="0" smtClean="0"/>
              <a:t>Governments are resident even if they carry activities in other countries (embassies located abroad are treated as residents, while embassies of other countries are not treated as residents of the host country).</a:t>
            </a:r>
          </a:p>
          <a:p>
            <a:r>
              <a:rPr lang="en-US" dirty="0" smtClean="0"/>
              <a:t>Corporations are resident of a country when engaged in significant amounts of production there, of own land or buildings. Foreign branches of resident corporations are regarded as non-resident. Off-shores are resident of the economy where the offshore is located. </a:t>
            </a:r>
          </a:p>
          <a:p>
            <a:r>
              <a:rPr lang="en-US" dirty="0" smtClean="0"/>
              <a:t>A household is resident when it maintains a dwelling. People with temporary absences (short term migrants) are regarded as residents of the country where they maintain their household.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573"/>
          </a:xfrm>
        </p:spPr>
        <p:txBody>
          <a:bodyPr>
            <a:normAutofit fontScale="90000"/>
          </a:bodyPr>
          <a:lstStyle/>
          <a:p>
            <a:r>
              <a:rPr lang="en-US" dirty="0" smtClean="0"/>
              <a:t>Stocks</a:t>
            </a:r>
            <a:endParaRPr lang="en-US" dirty="0"/>
          </a:p>
        </p:txBody>
      </p:sp>
      <p:sp>
        <p:nvSpPr>
          <p:cNvPr id="3" name="Content Placeholder 2"/>
          <p:cNvSpPr>
            <a:spLocks noGrp="1"/>
          </p:cNvSpPr>
          <p:nvPr>
            <p:ph idx="1"/>
          </p:nvPr>
        </p:nvSpPr>
        <p:spPr>
          <a:xfrm>
            <a:off x="457200" y="922212"/>
            <a:ext cx="8229600" cy="5203952"/>
          </a:xfrm>
        </p:spPr>
        <p:txBody>
          <a:bodyPr>
            <a:normAutofit fontScale="85000" lnSpcReduction="20000"/>
          </a:bodyPr>
          <a:lstStyle/>
          <a:p>
            <a:r>
              <a:rPr lang="en-US" dirty="0" smtClean="0"/>
              <a:t>A stock is measured at a point in time. They are positions or holdings of assets or liabilities. Assets are owned by an institutional unit and can provide economic benefit (machines, buildings, financial stocks, cash, deposits).</a:t>
            </a:r>
          </a:p>
          <a:p>
            <a:r>
              <a:rPr lang="en-US" dirty="0" smtClean="0"/>
              <a:t>Stocks are recorded in balance sheets at the beginning and end of period. Stock are valued at current market prices on the day the balance sheet is drawn up.</a:t>
            </a:r>
          </a:p>
          <a:p>
            <a:r>
              <a:rPr lang="en-US" dirty="0" smtClean="0"/>
              <a:t>Assets are entities over which institutions have property rights (non-financial or financial). Liabilities are financial obligations of one unit to another, hence counterpart to financial assets (currency, deposits, securities, shares).  Difference between unit’s stock of assets and liabilities is unit’s net worth.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046"/>
          </a:xfrm>
        </p:spPr>
        <p:txBody>
          <a:bodyPr>
            <a:normAutofit fontScale="90000"/>
          </a:bodyPr>
          <a:lstStyle/>
          <a:p>
            <a:r>
              <a:rPr lang="en-US" dirty="0" smtClean="0"/>
              <a:t>Flows</a:t>
            </a:r>
            <a:endParaRPr lang="en-US" dirty="0"/>
          </a:p>
        </p:txBody>
      </p:sp>
      <p:sp>
        <p:nvSpPr>
          <p:cNvPr id="3" name="Content Placeholder 2"/>
          <p:cNvSpPr>
            <a:spLocks noGrp="1"/>
          </p:cNvSpPr>
          <p:nvPr>
            <p:ph idx="1"/>
          </p:nvPr>
        </p:nvSpPr>
        <p:spPr>
          <a:xfrm>
            <a:off x="457200" y="1224576"/>
            <a:ext cx="8229600" cy="4901588"/>
          </a:xfrm>
        </p:spPr>
        <p:txBody>
          <a:bodyPr>
            <a:normAutofit fontScale="92500"/>
          </a:bodyPr>
          <a:lstStyle/>
          <a:p>
            <a:r>
              <a:rPr lang="en-US" dirty="0" smtClean="0"/>
              <a:t>Flows are economic magnitudes measured with reference to a period of time. They include. </a:t>
            </a:r>
          </a:p>
          <a:p>
            <a:r>
              <a:rPr lang="en-US" dirty="0" smtClean="0"/>
              <a:t>1. Transactions (exchanges or transfers)</a:t>
            </a:r>
          </a:p>
          <a:p>
            <a:r>
              <a:rPr lang="en-US" dirty="0" smtClean="0"/>
              <a:t>2. Other economic flows (capital gains and losses, changes in volumes of assets)</a:t>
            </a:r>
          </a:p>
          <a:p>
            <a:r>
              <a:rPr lang="en-US" dirty="0" smtClean="0"/>
              <a:t>Flows measure the changes in the value of stocks</a:t>
            </a:r>
          </a:p>
          <a:p>
            <a:r>
              <a:rPr lang="en-US" dirty="0" smtClean="0"/>
              <a:t>Fundamental identity</a:t>
            </a:r>
          </a:p>
          <a:p>
            <a:r>
              <a:rPr lang="en-US" dirty="0" smtClean="0"/>
              <a:t>Stock (end)=Stock (</a:t>
            </a:r>
            <a:r>
              <a:rPr lang="en-US" dirty="0" err="1" smtClean="0"/>
              <a:t>beginning)+transactions+other</a:t>
            </a:r>
            <a:r>
              <a:rPr lang="en-US" dirty="0" smtClean="0"/>
              <a:t> economic flows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691"/>
          </a:xfrm>
        </p:spPr>
        <p:txBody>
          <a:bodyPr>
            <a:normAutofit fontScale="90000"/>
          </a:bodyPr>
          <a:lstStyle/>
          <a:p>
            <a:r>
              <a:rPr lang="en-US" dirty="0" smtClean="0"/>
              <a:t>National accounts</a:t>
            </a:r>
            <a:endParaRPr lang="en-US" dirty="0"/>
          </a:p>
        </p:txBody>
      </p:sp>
      <p:sp>
        <p:nvSpPr>
          <p:cNvPr id="3" name="Content Placeholder 2"/>
          <p:cNvSpPr>
            <a:spLocks noGrp="1"/>
          </p:cNvSpPr>
          <p:nvPr>
            <p:ph idx="1"/>
          </p:nvPr>
        </p:nvSpPr>
        <p:spPr>
          <a:xfrm>
            <a:off x="457200" y="937330"/>
            <a:ext cx="8229600" cy="5188834"/>
          </a:xfrm>
        </p:spPr>
        <p:txBody>
          <a:bodyPr>
            <a:normAutofit fontScale="92500" lnSpcReduction="10000"/>
          </a:bodyPr>
          <a:lstStyle/>
          <a:p>
            <a:r>
              <a:rPr lang="en-US" dirty="0" smtClean="0"/>
              <a:t>Current accounts, accumulation accounts and balance sheets</a:t>
            </a:r>
          </a:p>
          <a:p>
            <a:r>
              <a:rPr lang="en-US" dirty="0" smtClean="0"/>
              <a:t>Current accounts=production accounts and income accounts</a:t>
            </a:r>
          </a:p>
          <a:p>
            <a:r>
              <a:rPr lang="en-US" dirty="0" smtClean="0"/>
              <a:t>Accumulation accounts=capital accounts (non-financial assets transactions), financial accounts (changes in assets and liabilities), and accounts for other economic flows. </a:t>
            </a:r>
          </a:p>
          <a:p>
            <a:r>
              <a:rPr lang="en-US" dirty="0" smtClean="0"/>
              <a:t>Balance sheets show stocks of assets and liabilities at beginning and end of each period. Balancing item is net worth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0"/>
            <a:ext cx="8124719" cy="66169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1183</Words>
  <Application>Microsoft Macintosh PowerPoint</Application>
  <PresentationFormat>On-screen Show (4:3)</PresentationFormat>
  <Paragraphs>79</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Social Accounting Matrices and Applied Computable General Equilibrium (CGE or AGE) Models </vt:lpstr>
      <vt:lpstr>Consistency Framework for Macroeconomic Accounting</vt:lpstr>
      <vt:lpstr>Example</vt:lpstr>
      <vt:lpstr>Institutional units in an economy</vt:lpstr>
      <vt:lpstr>Residence</vt:lpstr>
      <vt:lpstr>Stocks</vt:lpstr>
      <vt:lpstr>Flows</vt:lpstr>
      <vt:lpstr>National accounts</vt:lpstr>
      <vt:lpstr>Slide 9</vt:lpstr>
      <vt:lpstr>Goods and services account</vt:lpstr>
      <vt:lpstr>Gross domestic product</vt:lpstr>
      <vt:lpstr>Slide 12</vt:lpstr>
      <vt:lpstr>Current accounts</vt:lpstr>
      <vt:lpstr>Capital and financial accounts</vt:lpstr>
      <vt:lpstr>Balance sheet and accumulation accounts</vt:lpstr>
      <vt:lpstr>Slide 16</vt:lpstr>
      <vt:lpstr>Slide 17</vt:lpstr>
      <vt:lpstr>Slide 18</vt:lpstr>
      <vt:lpstr>Slide 19</vt:lpstr>
      <vt:lpstr>Slide 20</vt:lpstr>
      <vt:lpstr>Συνοπτική παρουσίαση του Πίνακα Κοινωνικής Λογιστικής του 1996 (τρέχουσες τιμές, εκατ. δραχμές) </vt:lpstr>
      <vt:lpstr>Κατανομή εισοδημάτων στις κατηγορίες των νοικοκυριών με βάση την ΕΟΠ 93/94 (1)</vt:lpstr>
      <vt:lpstr>Κατανομή εισοδημάτων στα νοικοκυριά με βάση την ΕΟΠ 93/94 (2)</vt:lpstr>
      <vt:lpstr>Κατανομή εισοδημάτων στα νοικοκυριά με βάση την ΕΟΠ 93/94 (3)</vt:lpstr>
      <vt:lpstr>Τα 18 προϊόντα – κλάδοι του Πίνακα Κοινωνικής Λογιστικής </vt:lpstr>
      <vt:lpstr>Μήτρα Ενδιάμεσων Χρήσεων (18Χ18) κατά Προϊόν  (1996, δισεκ. δραχμές).</vt:lpstr>
      <vt:lpstr>Μήτρα ενδιαμέσων χρήσεων (2)</vt:lpstr>
      <vt:lpstr>Διανομή Προστιθέμενης Αξίας Παραγωγής κατά προϊόν (1996, δισεκ. δραχμές). </vt:lpstr>
      <vt:lpstr>Έσοδα Δημόσιου Τομέα και διάρθρωση κατά προϊόν (1996) σε δισεκ. δραχμές </vt:lpstr>
      <vt:lpstr> Εξωτερικός Τομέας και Διάρθρωση Εισαγωγών και Εξαγωγών κατά προϊόν </vt:lpstr>
      <vt:lpstr>Διανομή εσόδων συντελεστών στα νοικοκυριά (1996 δισ. δρχ.)</vt:lpstr>
      <vt:lpstr>Ποσοστιαία διάρθρωση των εισοδημάτων από εργασία στα νοικοκυριά</vt:lpstr>
      <vt:lpstr>Μεταβιβάσεις από νοικοκυριά σε νοικοκυριά (δισ. Δρχ.)</vt:lpstr>
      <vt:lpstr>Μεταβιβάσεις από νοικοκυριά σε νοικοκυριά (δισ. Δρχ.) (2)</vt:lpstr>
      <vt:lpstr>Μεταβιβάσεις στα Νοικοκυριά από Επιχειρήσεις,  Δημόσιο, Εξωτ. Τομέα (απόλυτα μεγέθη σε δισεκ. δρχ. και % διάρθρωση).</vt:lpstr>
      <vt:lpstr>Κατανάλωση Νοικοκυριών κατά προϊόν (1996, δισεκ. δραχμές)</vt:lpstr>
      <vt:lpstr>Άμεσοι Φόροι, Κοινωνική Ασφάλιση, Αποταμίευση των Νοικοκυριών.</vt:lpstr>
      <vt:lpstr>Κατανάλωση Δημόσιου Τομέα και ποσοστιαία διάρθρωση κατά προϊόν. </vt:lpstr>
      <vt:lpstr>Λογαριασμοί Επενδύσεων - Μεταβολές Αποθεμάτων. </vt:lpstr>
      <vt:lpstr>Φορολογική επιβάρυνση των νοικοκυριών από την άμεση φορολογία</vt:lpstr>
      <vt:lpstr>Δηλωθέν εισόδημα και φόρος ανά κατηγορία επαγγέλματος (ανά φορολογική δήλωση)</vt:lpstr>
      <vt:lpstr>Εκτίμηση φοροαποφυγής (ποσοστιαίες διαφορές στα εισοδήματα που δηλώθηκαν στην ΕΟΠ 1999, και στη Φορολογία Εισοδήματος 2000)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Πίνακες Κοινωνικής Λογιστικής και Εμπειρικά Υποδείγματα Γενικής Ισορροπίας</dc:title>
  <dc:creator>Alexandros Sarris</dc:creator>
  <cp:lastModifiedBy>Alexandros Sarris</cp:lastModifiedBy>
  <cp:revision>26</cp:revision>
  <dcterms:created xsi:type="dcterms:W3CDTF">2014-05-22T02:38:16Z</dcterms:created>
  <dcterms:modified xsi:type="dcterms:W3CDTF">2014-05-22T02:55:03Z</dcterms:modified>
</cp:coreProperties>
</file>