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64"/>
  </p:notesMasterIdLst>
  <p:sldIdLst>
    <p:sldId id="256" r:id="rId2"/>
    <p:sldId id="400" r:id="rId3"/>
    <p:sldId id="460" r:id="rId4"/>
    <p:sldId id="346" r:id="rId5"/>
    <p:sldId id="422" r:id="rId6"/>
    <p:sldId id="403" r:id="rId7"/>
    <p:sldId id="424" r:id="rId8"/>
    <p:sldId id="420" r:id="rId9"/>
    <p:sldId id="461" r:id="rId10"/>
    <p:sldId id="423" r:id="rId11"/>
    <p:sldId id="462" r:id="rId12"/>
    <p:sldId id="405" r:id="rId13"/>
    <p:sldId id="418" r:id="rId14"/>
    <p:sldId id="417" r:id="rId15"/>
    <p:sldId id="416" r:id="rId16"/>
    <p:sldId id="404" r:id="rId17"/>
    <p:sldId id="464" r:id="rId18"/>
    <p:sldId id="406" r:id="rId19"/>
    <p:sldId id="407" r:id="rId20"/>
    <p:sldId id="409" r:id="rId21"/>
    <p:sldId id="408" r:id="rId22"/>
    <p:sldId id="410" r:id="rId23"/>
    <p:sldId id="465" r:id="rId24"/>
    <p:sldId id="411" r:id="rId25"/>
    <p:sldId id="430" r:id="rId26"/>
    <p:sldId id="431" r:id="rId27"/>
    <p:sldId id="432" r:id="rId28"/>
    <p:sldId id="443" r:id="rId29"/>
    <p:sldId id="444" r:id="rId30"/>
    <p:sldId id="426" r:id="rId31"/>
    <p:sldId id="419" r:id="rId32"/>
    <p:sldId id="427" r:id="rId33"/>
    <p:sldId id="428" r:id="rId34"/>
    <p:sldId id="429" r:id="rId35"/>
    <p:sldId id="425" r:id="rId36"/>
    <p:sldId id="442" r:id="rId37"/>
    <p:sldId id="433" r:id="rId38"/>
    <p:sldId id="434" r:id="rId39"/>
    <p:sldId id="435" r:id="rId40"/>
    <p:sldId id="438" r:id="rId41"/>
    <p:sldId id="437" r:id="rId42"/>
    <p:sldId id="440" r:id="rId43"/>
    <p:sldId id="445" r:id="rId44"/>
    <p:sldId id="436" r:id="rId45"/>
    <p:sldId id="446" r:id="rId46"/>
    <p:sldId id="449" r:id="rId47"/>
    <p:sldId id="447" r:id="rId48"/>
    <p:sldId id="450" r:id="rId49"/>
    <p:sldId id="448" r:id="rId50"/>
    <p:sldId id="451" r:id="rId51"/>
    <p:sldId id="463" r:id="rId52"/>
    <p:sldId id="453" r:id="rId53"/>
    <p:sldId id="454" r:id="rId54"/>
    <p:sldId id="452" r:id="rId55"/>
    <p:sldId id="455" r:id="rId56"/>
    <p:sldId id="456" r:id="rId57"/>
    <p:sldId id="457" r:id="rId58"/>
    <p:sldId id="458" r:id="rId59"/>
    <p:sldId id="466" r:id="rId60"/>
    <p:sldId id="280" r:id="rId61"/>
    <p:sldId id="289" r:id="rId62"/>
    <p:sldId id="290" r:id="rId63"/>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08" autoAdjust="0"/>
    <p:restoredTop sz="99309" autoAdjust="0"/>
  </p:normalViewPr>
  <p:slideViewPr>
    <p:cSldViewPr>
      <p:cViewPr varScale="1">
        <p:scale>
          <a:sx n="78" d="100"/>
          <a:sy n="78" d="100"/>
        </p:scale>
        <p:origin x="1072"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6548846-92BC-4A40-99FB-C30931A7EEB4}" type="datetimeFigureOut">
              <a:rPr lang="el-GR"/>
              <a:pPr>
                <a:defRPr/>
              </a:pPr>
              <a:t>11/12/2024</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a:t>Στυλ υποδείγματος κειμένου</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6020CC6-C169-4E73-B609-DD8A1E631809}" type="slidenum">
              <a:rPr lang="el-GR"/>
              <a:pPr>
                <a:defRPr/>
              </a:pPr>
              <a:t>‹#›</a:t>
            </a:fld>
            <a:endParaRPr lang="el-GR"/>
          </a:p>
        </p:txBody>
      </p:sp>
    </p:spTree>
    <p:extLst>
      <p:ext uri="{BB962C8B-B14F-4D97-AF65-F5344CB8AC3E}">
        <p14:creationId xmlns:p14="http://schemas.microsoft.com/office/powerpoint/2010/main" val="38596019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a:solidFill>
                <a:srgbClr val="FF0000"/>
              </a:solidFill>
            </a:endParaRPr>
          </a:p>
        </p:txBody>
      </p:sp>
      <p:sp>
        <p:nvSpPr>
          <p:cNvPr id="5325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FA80447-34A2-4BA9-9FAC-7D1E72E47F11}" type="slidenum">
              <a:rPr lang="el-GR" altLang="el-GR"/>
              <a:pPr fontAlgn="base">
                <a:spcBef>
                  <a:spcPct val="0"/>
                </a:spcBef>
                <a:spcAft>
                  <a:spcPct val="0"/>
                </a:spcAft>
                <a:defRPr/>
              </a:pPr>
              <a:t>1</a:t>
            </a:fld>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55300"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38969F8-7058-4A9B-AFA5-071E986C6F85}" type="slidenum">
              <a:rPr lang="el-GR" altLang="el-GR"/>
              <a:pPr fontAlgn="base">
                <a:spcBef>
                  <a:spcPct val="0"/>
                </a:spcBef>
                <a:spcAft>
                  <a:spcPct val="0"/>
                </a:spcAft>
                <a:defRPr/>
              </a:pPr>
              <a:t>2</a:t>
            </a:fld>
            <a:endParaRPr lang="el-GR"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55300"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38969F8-7058-4A9B-AFA5-071E986C6F85}" type="slidenum">
              <a:rPr lang="el-GR" altLang="el-GR"/>
              <a:pPr fontAlgn="base">
                <a:spcBef>
                  <a:spcPct val="0"/>
                </a:spcBef>
                <a:spcAft>
                  <a:spcPct val="0"/>
                </a:spcAft>
                <a:defRPr/>
              </a:pPr>
              <a:t>3</a:t>
            </a:fld>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93188"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AC7FFAE-91AA-4085-B71F-916CE6C4425E}" type="slidenum">
              <a:rPr lang="el-GR" altLang="el-GR"/>
              <a:pPr fontAlgn="base">
                <a:spcBef>
                  <a:spcPct val="0"/>
                </a:spcBef>
                <a:spcAft>
                  <a:spcPct val="0"/>
                </a:spcAft>
                <a:defRPr/>
              </a:pPr>
              <a:t>60</a:t>
            </a:fld>
            <a:endParaRPr lang="el-GR"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9421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03402B0-266E-4E7C-852E-01BA5DEFA49C}" type="slidenum">
              <a:rPr lang="el-GR" altLang="el-GR"/>
              <a:pPr fontAlgn="base">
                <a:spcBef>
                  <a:spcPct val="0"/>
                </a:spcBef>
                <a:spcAft>
                  <a:spcPct val="0"/>
                </a:spcAft>
                <a:defRPr/>
              </a:pPr>
              <a:t>61</a:t>
            </a:fld>
            <a:endParaRPr lang="el-GR" alt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a:p>
        </p:txBody>
      </p:sp>
      <p:sp>
        <p:nvSpPr>
          <p:cNvPr id="9523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5E62145-4C5C-4E94-99A5-DEB0755FA154}" type="slidenum">
              <a:rPr lang="el-GR" altLang="el-GR"/>
              <a:pPr fontAlgn="base">
                <a:spcBef>
                  <a:spcPct val="0"/>
                </a:spcBef>
                <a:spcAft>
                  <a:spcPct val="0"/>
                </a:spcAft>
                <a:defRPr/>
              </a:pPr>
              <a:t>62</a:t>
            </a:fld>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a:t>Στυλ κύριου τίτλου</a:t>
            </a:r>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a:t>Στυλ κύριου υπότιτλου</a:t>
            </a:r>
          </a:p>
        </p:txBody>
      </p:sp>
    </p:spTree>
    <p:extLst>
      <p:ext uri="{BB962C8B-B14F-4D97-AF65-F5344CB8AC3E}">
        <p14:creationId xmlns:p14="http://schemas.microsoft.com/office/powerpoint/2010/main" val="163382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E9D0E83F-295D-43D6-8E91-A107693DB659}"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Οι απαρχές της νεοκλασικής οικονομικής θεωρίας και η "Οριακή Επανάσταση"</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99432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chemeClr val="accent1"/>
                </a:solidFill>
              </a:defRPr>
            </a:lvl1pPr>
          </a:lstStyle>
          <a:p>
            <a:r>
              <a:rPr lang="el-GR" dirty="0"/>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1203391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ADBDDF8-BEF6-4008-88B4-28C9602168C4}"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Οι απαρχές της νεοκλασικής οικονομικής θεωρίας και η "Οριακή Επανάσταση"</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a:t>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Tree>
    <p:extLst>
      <p:ext uri="{BB962C8B-B14F-4D97-AF65-F5344CB8AC3E}">
        <p14:creationId xmlns:p14="http://schemas.microsoft.com/office/powerpoint/2010/main" val="2823562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chemeClr val="accent1"/>
                </a:solidFill>
              </a:defRPr>
            </a:lvl1pPr>
          </a:lstStyle>
          <a:p>
            <a:r>
              <a:rPr lang="el-GR" dirty="0"/>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a:t>Στυλ υποδείγματος κειμένου</a:t>
            </a:r>
          </a:p>
        </p:txBody>
      </p:sp>
    </p:spTree>
    <p:extLst>
      <p:ext uri="{BB962C8B-B14F-4D97-AF65-F5344CB8AC3E}">
        <p14:creationId xmlns:p14="http://schemas.microsoft.com/office/powerpoint/2010/main" val="806116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939EBD3-A525-4AE1-9340-8D3A82CE4E9D}"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Οι απαρχές της νεοκλασικής οικονομικής θεωρίας και η "Οριακή Επανάσταση"</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233487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7"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0FA0AE09-C3A1-4CE9-A50A-687BE906F5A9}" type="slidenum">
              <a:rPr lang="el-GR" smtClean="0"/>
              <a:pPr algn="ctr" fontAlgn="auto">
                <a:spcBef>
                  <a:spcPts val="0"/>
                </a:spcBef>
                <a:spcAft>
                  <a:spcPts val="0"/>
                </a:spcAft>
                <a:defRPr/>
              </a:pPr>
              <a:t>‹#›</a:t>
            </a:fld>
            <a:endParaRPr lang="el-GR" dirty="0"/>
          </a:p>
        </p:txBody>
      </p:sp>
      <p:sp>
        <p:nvSpPr>
          <p:cNvPr id="8"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Οι απαρχές της νεοκλασικής οικονομικής θεωρίας και η "Οριακή Επανάσταση"</a:t>
            </a:r>
            <a:endParaRPr lang="en-US" sz="1000" dirty="0">
              <a:solidFill>
                <a:schemeClr val="accent1"/>
              </a:solidFill>
              <a:latin typeface="+mn-lt"/>
              <a:ea typeface="ＭＳ Ｐゴシック" pitchFamily="34" charset="-128"/>
              <a:cs typeface="+mn-cs"/>
            </a:endParaRPr>
          </a:p>
        </p:txBody>
      </p:sp>
      <p:pic>
        <p:nvPicPr>
          <p:cNvPr id="9"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a:solidFill>
                  <a:schemeClr val="accent1"/>
                </a:solidFill>
              </a:defRPr>
            </a:lvl1pPr>
          </a:lstStyle>
          <a:p>
            <a:r>
              <a:rPr lang="el-GR" dirty="0"/>
              <a:t>Στυλ κύριου τίτλου</a:t>
            </a:r>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162595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77092EC-452E-4A83-9F19-968A0508939F}" type="slidenum">
              <a:rPr lang="el-GR" smtClean="0"/>
              <a:pPr algn="ctr" fontAlgn="auto">
                <a:spcBef>
                  <a:spcPts val="0"/>
                </a:spcBef>
                <a:spcAft>
                  <a:spcPts val="0"/>
                </a:spcAft>
                <a:defRPr/>
              </a:pPr>
              <a:t>‹#›</a:t>
            </a:fld>
            <a:endParaRPr lang="el-GR" dirty="0"/>
          </a:p>
        </p:txBody>
      </p:sp>
      <p:sp>
        <p:nvSpPr>
          <p:cNvPr id="4"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Οι απαρχές της νεοκλασικής οικονομικής θεωρίας και η "Οριακή Επανάσταση"</a:t>
            </a:r>
            <a:endParaRPr lang="en-US" sz="1000" dirty="0">
              <a:solidFill>
                <a:schemeClr val="accent1"/>
              </a:solidFill>
              <a:latin typeface="+mn-lt"/>
              <a:ea typeface="ＭＳ Ｐゴシック" pitchFamily="34" charset="-128"/>
              <a:cs typeface="+mn-cs"/>
            </a:endParaRPr>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Tree>
    <p:extLst>
      <p:ext uri="{BB962C8B-B14F-4D97-AF65-F5344CB8AC3E}">
        <p14:creationId xmlns:p14="http://schemas.microsoft.com/office/powerpoint/2010/main" val="421958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74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D7C134F-2963-463A-8449-8EB8D845F559}" type="slidenum">
              <a:rPr lang="el-GR" smtClean="0"/>
              <a:pPr algn="ctr" fontAlgn="auto">
                <a:spcBef>
                  <a:spcPts val="0"/>
                </a:spcBef>
                <a:spcAft>
                  <a:spcPts val="0"/>
                </a:spcAft>
                <a:defRPr/>
              </a:pPr>
              <a:t>‹#›</a:t>
            </a:fld>
            <a:endParaRPr lang="el-GR" dirty="0"/>
          </a:p>
        </p:txBody>
      </p:sp>
      <p:sp>
        <p:nvSpPr>
          <p:cNvPr id="7"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Οι απαρχές της νεοκλασικής οικονομικής θεωρίας και η "Οριακή Επανάσταση"</a:t>
            </a:r>
            <a:endParaRPr lang="en-US" sz="1000" dirty="0">
              <a:solidFill>
                <a:schemeClr val="accent1"/>
              </a:solidFill>
              <a:latin typeface="+mn-lt"/>
              <a:ea typeface="ＭＳ Ｐゴシック" pitchFamily="34" charset="-128"/>
              <a:cs typeface="+mn-cs"/>
            </a:endParaRPr>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υποδείγματος κειμένου</a:t>
            </a:r>
          </a:p>
        </p:txBody>
      </p:sp>
      <p:sp>
        <p:nvSpPr>
          <p:cNvPr id="6"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a:t>Στυλ κύριου τίτλου</a:t>
            </a:r>
          </a:p>
        </p:txBody>
      </p:sp>
    </p:spTree>
    <p:extLst>
      <p:ext uri="{BB962C8B-B14F-4D97-AF65-F5344CB8AC3E}">
        <p14:creationId xmlns:p14="http://schemas.microsoft.com/office/powerpoint/2010/main" val="411193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B854DA0-CD7B-45B7-9B46-FB218F8734DF}"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Οι απαρχές της νεοκλασικής οικονομικής θεωρίας και η "Οριακή Επανάσταση"</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εικόνας 2"/>
          <p:cNvSpPr>
            <a:spLocks noGrp="1"/>
          </p:cNvSpPr>
          <p:nvPr>
            <p:ph type="pic" idx="1"/>
          </p:nvPr>
        </p:nvSpPr>
        <p:spPr>
          <a:xfrm>
            <a:off x="1792288" y="1556792"/>
            <a:ext cx="54864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υποδείγματος κειμένου</a:t>
            </a:r>
          </a:p>
        </p:txBody>
      </p:sp>
      <p:sp>
        <p:nvSpPr>
          <p:cNvPr id="9"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a:t>Στυλ κύριου τίτλου</a:t>
            </a:r>
          </a:p>
        </p:txBody>
      </p:sp>
    </p:spTree>
    <p:extLst>
      <p:ext uri="{BB962C8B-B14F-4D97-AF65-F5344CB8AC3E}">
        <p14:creationId xmlns:p14="http://schemas.microsoft.com/office/powerpoint/2010/main" val="2152865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Tree>
  </p:cSld>
  <p:clrMap bg1="lt1" tx1="dk1" bg2="lt2" tx2="dk2" accent1="accent1" accent2="accent2" accent3="accent3" accent4="accent4" accent5="accent5" accent6="accent6" hlink="hlink" folHlink="folHlink"/>
  <p:sldLayoutIdLst>
    <p:sldLayoutId id="2147483723" r:id="rId1"/>
    <p:sldLayoutId id="2147483727" r:id="rId2"/>
    <p:sldLayoutId id="2147483724" r:id="rId3"/>
    <p:sldLayoutId id="2147483728" r:id="rId4"/>
    <p:sldLayoutId id="2147483729" r:id="rId5"/>
    <p:sldLayoutId id="2147483730" r:id="rId6"/>
    <p:sldLayoutId id="2147483725" r:id="rId7"/>
    <p:sldLayoutId id="2147483731" r:id="rId8"/>
    <p:sldLayoutId id="2147483732" r:id="rId9"/>
    <p:sldLayoutId id="2147483733" r:id="rId10"/>
    <p:sldLayoutId id="2147483726" r:id="rId11"/>
  </p:sldLayoutIdLst>
  <p:hf sldNum="0" hdr="0" dt="0"/>
  <p:txStyles>
    <p:titleStyle>
      <a:lvl1pPr algn="ctr" rtl="0" eaLnBrk="0" fontAlgn="base" hangingPunct="0">
        <a:spcBef>
          <a:spcPct val="0"/>
        </a:spcBef>
        <a:spcAft>
          <a:spcPct val="0"/>
        </a:spcAft>
        <a:defRPr sz="4400" kern="12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fontAlgn="base">
        <a:spcBef>
          <a:spcPct val="0"/>
        </a:spcBef>
        <a:spcAft>
          <a:spcPct val="0"/>
        </a:spcAft>
        <a:defRPr sz="4400">
          <a:solidFill>
            <a:schemeClr val="accent1"/>
          </a:solidFill>
          <a:latin typeface="Calibri" pitchFamily="34" charset="0"/>
        </a:defRPr>
      </a:lvl6pPr>
      <a:lvl7pPr marL="914400" algn="ctr" rtl="0" fontAlgn="base">
        <a:spcBef>
          <a:spcPct val="0"/>
        </a:spcBef>
        <a:spcAft>
          <a:spcPct val="0"/>
        </a:spcAft>
        <a:defRPr sz="4400">
          <a:solidFill>
            <a:schemeClr val="accent1"/>
          </a:solidFill>
          <a:latin typeface="Calibri" pitchFamily="34" charset="0"/>
        </a:defRPr>
      </a:lvl7pPr>
      <a:lvl8pPr marL="1371600" algn="ctr" rtl="0" fontAlgn="base">
        <a:spcBef>
          <a:spcPct val="0"/>
        </a:spcBef>
        <a:spcAft>
          <a:spcPct val="0"/>
        </a:spcAft>
        <a:defRPr sz="4400">
          <a:solidFill>
            <a:schemeClr val="accent1"/>
          </a:solidFill>
          <a:latin typeface="Calibri" pitchFamily="34" charset="0"/>
        </a:defRPr>
      </a:lvl8pPr>
      <a:lvl9pPr marL="1828800" algn="ctr" rtl="0" fontAlgn="base">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56.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emf"/></Relationships>
</file>

<file path=ppt/slides/_rels/slide57.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2.emf"/><Relationship Id="rId7" Type="http://schemas.openxmlformats.org/officeDocument/2006/relationships/image" Target="../media/image126.emf"/><Relationship Id="rId2" Type="http://schemas.openxmlformats.org/officeDocument/2006/relationships/image" Target="../media/image121.emf"/><Relationship Id="rId1" Type="http://schemas.openxmlformats.org/officeDocument/2006/relationships/slideLayout" Target="../slideLayouts/slideLayout2.xml"/><Relationship Id="rId6" Type="http://schemas.openxmlformats.org/officeDocument/2006/relationships/image" Target="../media/image125.emf"/><Relationship Id="rId5" Type="http://schemas.openxmlformats.org/officeDocument/2006/relationships/image" Target="../media/image124.emf"/><Relationship Id="rId4" Type="http://schemas.openxmlformats.org/officeDocument/2006/relationships/image" Target="../media/image123.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1"/>
          <p:cNvSpPr>
            <a:spLocks noGrp="1"/>
          </p:cNvSpPr>
          <p:nvPr>
            <p:ph type="ctrTitle"/>
          </p:nvPr>
        </p:nvSpPr>
        <p:spPr>
          <a:xfrm>
            <a:off x="685800" y="2006600"/>
            <a:ext cx="7772400" cy="1470025"/>
          </a:xfrm>
        </p:spPr>
        <p:txBody>
          <a:bodyPr/>
          <a:lstStyle/>
          <a:p>
            <a:pPr eaLnBrk="1" hangingPunct="1"/>
            <a:r>
              <a:rPr lang="el-GR" altLang="el-GR"/>
              <a:t>Ιστορία Οικονομικών Θεωριών</a:t>
            </a:r>
          </a:p>
        </p:txBody>
      </p:sp>
      <p:sp>
        <p:nvSpPr>
          <p:cNvPr id="9219" name="Υπότιτλος 2"/>
          <p:cNvSpPr>
            <a:spLocks noGrp="1"/>
          </p:cNvSpPr>
          <p:nvPr>
            <p:ph type="subTitle" idx="1"/>
          </p:nvPr>
        </p:nvSpPr>
        <p:spPr>
          <a:xfrm>
            <a:off x="684213" y="3384550"/>
            <a:ext cx="7775575" cy="1752600"/>
          </a:xfrm>
        </p:spPr>
        <p:txBody>
          <a:bodyPr/>
          <a:lstStyle/>
          <a:p>
            <a:pPr eaLnBrk="1" hangingPunct="1"/>
            <a:r>
              <a:rPr lang="el-GR" altLang="el-GR" sz="2800" dirty="0">
                <a:solidFill>
                  <a:schemeClr val="accent1"/>
                </a:solidFill>
              </a:rPr>
              <a:t>Ενότητα </a:t>
            </a:r>
            <a:r>
              <a:rPr lang="en-US" altLang="el-GR" sz="2800" b="1" dirty="0">
                <a:solidFill>
                  <a:schemeClr val="accent1"/>
                </a:solidFill>
              </a:rPr>
              <a:t>8</a:t>
            </a:r>
            <a:r>
              <a:rPr lang="el-GR" altLang="el-GR" sz="2800" dirty="0">
                <a:solidFill>
                  <a:schemeClr val="accent1"/>
                </a:solidFill>
              </a:rPr>
              <a:t>:</a:t>
            </a:r>
            <a:r>
              <a:rPr lang="en-US" altLang="el-GR" sz="2800" dirty="0">
                <a:solidFill>
                  <a:schemeClr val="accent1"/>
                </a:solidFill>
              </a:rPr>
              <a:t> </a:t>
            </a:r>
            <a:r>
              <a:rPr lang="el-GR" altLang="el-GR" sz="2800" dirty="0"/>
              <a:t>Οι απαρχές της νεοκλασικής οικονομικής θεωρίας και η «οριακή επανάσταση»</a:t>
            </a:r>
            <a:endParaRPr lang="en-US" altLang="el-GR" sz="2800" dirty="0"/>
          </a:p>
          <a:p>
            <a:pPr eaLnBrk="1" hangingPunct="1"/>
            <a:endParaRPr lang="el-GR" altLang="el-GR" sz="2800" dirty="0"/>
          </a:p>
          <a:p>
            <a:pPr eaLnBrk="1" hangingPunct="1"/>
            <a:r>
              <a:rPr lang="el-GR" altLang="el-GR" sz="2800" dirty="0"/>
              <a:t>Σχολή Οικονομικών και Πολιτικών Επιστημών</a:t>
            </a:r>
          </a:p>
          <a:p>
            <a:pPr eaLnBrk="1" hangingPunct="1"/>
            <a:r>
              <a:rPr lang="el-GR" altLang="el-GR" sz="2800" dirty="0"/>
              <a:t>Τμήμα Οικονομικών Επιστημών</a:t>
            </a:r>
            <a:endParaRPr lang="en-US" altLang="el-GR" sz="2800" dirty="0"/>
          </a:p>
          <a:p>
            <a:pPr eaLnBrk="1" hangingPunct="1"/>
            <a:endParaRPr lang="el-GR" altLang="el-GR" sz="2800" dirty="0"/>
          </a:p>
        </p:txBody>
      </p:sp>
      <p:pic>
        <p:nvPicPr>
          <p:cNvPr id="9220" name="Picture 6" descr="Λογότυπο Εθνικόν και Καποδιστριακόν Πανεπιστήμιον Αθηνών"/>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Jeremy Bentham (1748-1832)</a:t>
            </a:r>
            <a:endParaRPr lang="en-GB"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628800"/>
            <a:ext cx="3228008" cy="1596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614992"/>
            <a:ext cx="3883918" cy="3564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a:extLst>
              <a:ext uri="{FF2B5EF4-FFF2-40B4-BE49-F238E27FC236}">
                <a16:creationId xmlns:a16="http://schemas.microsoft.com/office/drawing/2014/main" id="{6BE023DC-94DA-E6F0-1C5C-6063110B6A7A}"/>
              </a:ext>
            </a:extLst>
          </p:cNvPr>
          <p:cNvCxnSpPr/>
          <p:nvPr/>
        </p:nvCxnSpPr>
        <p:spPr>
          <a:xfrm>
            <a:off x="755576" y="2276872"/>
            <a:ext cx="180020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331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38DE7-5872-5FA4-5FAD-37713AA51757}"/>
              </a:ext>
            </a:extLst>
          </p:cNvPr>
          <p:cNvSpPr>
            <a:spLocks noGrp="1"/>
          </p:cNvSpPr>
          <p:nvPr>
            <p:ph type="title"/>
          </p:nvPr>
        </p:nvSpPr>
        <p:spPr/>
        <p:txBody>
          <a:bodyPr/>
          <a:lstStyle/>
          <a:p>
            <a:r>
              <a:rPr lang="el-GR" dirty="0"/>
              <a:t>Διεθνές εμπόριο </a:t>
            </a:r>
            <a:br>
              <a:rPr lang="el-GR" dirty="0"/>
            </a:br>
            <a:r>
              <a:rPr lang="en-US" dirty="0"/>
              <a:t>Bentham </a:t>
            </a:r>
            <a:r>
              <a:rPr lang="el-GR" dirty="0"/>
              <a:t>και</a:t>
            </a:r>
            <a:r>
              <a:rPr lang="en-US" dirty="0"/>
              <a:t> Adam Smith</a:t>
            </a:r>
            <a:endParaRPr lang="en-GB" dirty="0"/>
          </a:p>
        </p:txBody>
      </p:sp>
      <p:sp>
        <p:nvSpPr>
          <p:cNvPr id="3" name="Content Placeholder 2">
            <a:extLst>
              <a:ext uri="{FF2B5EF4-FFF2-40B4-BE49-F238E27FC236}">
                <a16:creationId xmlns:a16="http://schemas.microsoft.com/office/drawing/2014/main" id="{45AC96B4-51E2-7FE4-33D0-6FF18CA210A1}"/>
              </a:ext>
            </a:extLst>
          </p:cNvPr>
          <p:cNvSpPr>
            <a:spLocks noGrp="1"/>
          </p:cNvSpPr>
          <p:nvPr>
            <p:ph idx="1"/>
          </p:nvPr>
        </p:nvSpPr>
        <p:spPr>
          <a:xfrm>
            <a:off x="179512" y="1700808"/>
            <a:ext cx="8712968" cy="4381947"/>
          </a:xfrm>
        </p:spPr>
        <p:txBody>
          <a:bodyPr/>
          <a:lstStyle/>
          <a:p>
            <a:r>
              <a:rPr lang="el-GR" sz="1800" dirty="0"/>
              <a:t>Ο </a:t>
            </a:r>
            <a:r>
              <a:rPr lang="en-US" sz="1800" dirty="0"/>
              <a:t>Adam Smith</a:t>
            </a:r>
            <a:r>
              <a:rPr lang="el-GR" sz="1800" dirty="0"/>
              <a:t> γράφει ότι η εθνική άμυνα είναι πιο σημαντική από την ιδιωτική κατανάλωση, οπότε το</a:t>
            </a:r>
            <a:r>
              <a:rPr lang="en-US" sz="1800" dirty="0"/>
              <a:t> act of navigation </a:t>
            </a:r>
            <a:r>
              <a:rPr lang="el-GR" sz="1800" dirty="0"/>
              <a:t>μπορεί να μειώνει το εμπόριο μεταξύ της Αγγλίας και της Ολλανδίας, (που ήταν σε πόλεμο) και να μειώνει την γενική ευημερία (</a:t>
            </a:r>
            <a:r>
              <a:rPr lang="en-US" sz="1800" dirty="0"/>
              <a:t>“opulence”</a:t>
            </a:r>
            <a:r>
              <a:rPr lang="el-GR" sz="1800" dirty="0"/>
              <a:t>) που θα είχαμε με ελεύθερο εμπόριο. Αλλά</a:t>
            </a:r>
          </a:p>
          <a:p>
            <a:pPr marL="0" indent="0">
              <a:buNone/>
            </a:pPr>
            <a:r>
              <a:rPr lang="el-GR" sz="1800" dirty="0"/>
              <a:t>	</a:t>
            </a:r>
            <a:r>
              <a:rPr lang="en-US" sz="1800" dirty="0"/>
              <a:t>“as </a:t>
            </a:r>
            <a:r>
              <a:rPr lang="en-US" sz="1800" dirty="0" err="1"/>
              <a:t>defence</a:t>
            </a:r>
            <a:r>
              <a:rPr lang="en-US" sz="1800" dirty="0"/>
              <a:t>,</a:t>
            </a:r>
            <a:r>
              <a:rPr lang="el-GR" sz="1800" dirty="0"/>
              <a:t> </a:t>
            </a:r>
            <a:r>
              <a:rPr lang="en-US" sz="1800" dirty="0"/>
              <a:t>however, is of much more importance than opulence, the act of </a:t>
            </a:r>
            <a:r>
              <a:rPr lang="el-GR" sz="1800" dirty="0"/>
              <a:t>	</a:t>
            </a:r>
            <a:r>
              <a:rPr lang="en-US" sz="1800" dirty="0"/>
              <a:t>navigation is, perhaps, the wisest of all the</a:t>
            </a:r>
            <a:r>
              <a:rPr lang="el-GR" sz="1800" dirty="0"/>
              <a:t> </a:t>
            </a:r>
            <a:r>
              <a:rPr lang="en-US" sz="1800" dirty="0"/>
              <a:t>commercial regulation of </a:t>
            </a:r>
            <a:r>
              <a:rPr lang="el-GR" sz="1800" dirty="0"/>
              <a:t>	</a:t>
            </a:r>
            <a:r>
              <a:rPr lang="en-US" sz="1800" dirty="0"/>
              <a:t>England” </a:t>
            </a:r>
            <a:r>
              <a:rPr lang="el-GR" sz="1800" dirty="0"/>
              <a:t>	</a:t>
            </a:r>
            <a:r>
              <a:rPr lang="en-US" sz="1800" dirty="0"/>
              <a:t>(Smith [1776] 1999, vol. II, p. 41)</a:t>
            </a:r>
          </a:p>
          <a:p>
            <a:pPr marL="0" indent="0">
              <a:buNone/>
            </a:pPr>
            <a:endParaRPr lang="el-GR" sz="1200" dirty="0"/>
          </a:p>
          <a:p>
            <a:pPr marL="0" indent="0">
              <a:buNone/>
            </a:pPr>
            <a:r>
              <a:rPr lang="el-GR" sz="1800" dirty="0"/>
              <a:t>Ο </a:t>
            </a:r>
            <a:r>
              <a:rPr lang="en-US" sz="1800" dirty="0"/>
              <a:t>Bentham </a:t>
            </a:r>
            <a:r>
              <a:rPr lang="el-GR" sz="1800" dirty="0"/>
              <a:t>διαφωνεί και βρίσκει αυτήν την θέση ασυνεπή. Το ελεύθερο εμπόριο είναι πάντα προτιμότερο ως γενική αρχή γιατί είναι προς όφελος του ατόμου. </a:t>
            </a:r>
          </a:p>
          <a:p>
            <a:pPr marL="0" indent="0">
              <a:buNone/>
            </a:pPr>
            <a:r>
              <a:rPr lang="el-GR" sz="1800" dirty="0"/>
              <a:t>	</a:t>
            </a:r>
            <a:r>
              <a:rPr lang="en-US" sz="1800" dirty="0"/>
              <a:t>“that is it not the interest of Great Britain to have any treaty with any power </a:t>
            </a:r>
            <a:r>
              <a:rPr lang="el-GR" sz="1800" dirty="0"/>
              <a:t>	</a:t>
            </a:r>
            <a:r>
              <a:rPr lang="en-US" sz="1800" dirty="0"/>
              <a:t>whatsoever, for the purpose of possessing any advantage whatsoever in </a:t>
            </a:r>
            <a:r>
              <a:rPr lang="el-GR" sz="1800" dirty="0"/>
              <a:t>	</a:t>
            </a:r>
            <a:r>
              <a:rPr lang="en-US" sz="1800" dirty="0"/>
              <a:t>point of trade, to the exclusion of any other nation whatsoever” (Stark </a:t>
            </a:r>
            <a:r>
              <a:rPr lang="el-GR" sz="1800" dirty="0"/>
              <a:t>	</a:t>
            </a:r>
            <a:r>
              <a:rPr lang="en-US" sz="1800" dirty="0"/>
              <a:t>1941a, p. 63). </a:t>
            </a:r>
            <a:endParaRPr lang="en-GB" sz="1800" dirty="0"/>
          </a:p>
        </p:txBody>
      </p:sp>
    </p:spTree>
    <p:extLst>
      <p:ext uri="{BB962C8B-B14F-4D97-AF65-F5344CB8AC3E}">
        <p14:creationId xmlns:p14="http://schemas.microsoft.com/office/powerpoint/2010/main" val="1965178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Johann Heinrich von </a:t>
            </a:r>
            <a:r>
              <a:rPr lang="en-US" sz="3600" dirty="0" err="1"/>
              <a:t>Thünen</a:t>
            </a:r>
            <a:r>
              <a:rPr lang="en-US" sz="3600" dirty="0"/>
              <a:t> (1783-1850)</a:t>
            </a:r>
            <a:endParaRPr lang="en-GB" sz="3600" dirty="0"/>
          </a:p>
        </p:txBody>
      </p:sp>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461" y="1412776"/>
            <a:ext cx="1809750"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332515"/>
            <a:ext cx="2637458" cy="3900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4440" y="1412419"/>
            <a:ext cx="2952750"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5777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Johann Heinrich von </a:t>
            </a:r>
            <a:r>
              <a:rPr lang="en-US" sz="3600" dirty="0" err="1"/>
              <a:t>Thünen</a:t>
            </a:r>
            <a:r>
              <a:rPr lang="en-US" sz="3600" dirty="0"/>
              <a:t> (1783-1850)</a:t>
            </a:r>
            <a:endParaRPr lang="en-GB" sz="3600" dirty="0"/>
          </a:p>
        </p:txBody>
      </p:sp>
      <p:pic>
        <p:nvPicPr>
          <p:cNvPr id="512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556790"/>
            <a:ext cx="5184576" cy="4119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3568" y="5877272"/>
            <a:ext cx="7344816" cy="432048"/>
          </a:xfrm>
          <a:prstGeom prst="rect">
            <a:avLst/>
          </a:prstGeom>
        </p:spPr>
        <p:txBody>
          <a:bodyPr vert="horz" wrap="square" lIns="91440" tIns="45720" rIns="91440" bIns="45720" rtlCol="0" anchor="ctr">
            <a:noAutofit/>
          </a:bodyPr>
          <a:lstStyle/>
          <a:p>
            <a:pPr algn="ctr"/>
            <a:r>
              <a:rPr lang="el-GR" dirty="0"/>
              <a:t>Το αγρόκτημα του </a:t>
            </a:r>
            <a:r>
              <a:rPr lang="en-US" dirty="0"/>
              <a:t>von </a:t>
            </a:r>
            <a:r>
              <a:rPr lang="en-US" dirty="0" err="1"/>
              <a:t>Thünen</a:t>
            </a:r>
            <a:r>
              <a:rPr lang="en-US" dirty="0"/>
              <a:t> </a:t>
            </a:r>
            <a:r>
              <a:rPr lang="el-GR" dirty="0"/>
              <a:t>στο </a:t>
            </a:r>
            <a:r>
              <a:rPr lang="en-US" dirty="0" err="1"/>
              <a:t>Tellow</a:t>
            </a:r>
            <a:r>
              <a:rPr lang="en-US" dirty="0"/>
              <a:t>, Mecklenburg </a:t>
            </a:r>
          </a:p>
        </p:txBody>
      </p:sp>
    </p:spTree>
    <p:extLst>
      <p:ext uri="{BB962C8B-B14F-4D97-AF65-F5344CB8AC3E}">
        <p14:creationId xmlns:p14="http://schemas.microsoft.com/office/powerpoint/2010/main" val="2693895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Johann Heinrich von </a:t>
            </a:r>
            <a:r>
              <a:rPr lang="en-US" sz="3600" dirty="0" err="1"/>
              <a:t>Thünen</a:t>
            </a:r>
            <a:r>
              <a:rPr lang="en-US" sz="3600" dirty="0"/>
              <a:t> (1783-1850)</a:t>
            </a:r>
            <a:endParaRPr lang="en-GB" sz="36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294984"/>
            <a:ext cx="3119041" cy="4720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399046"/>
            <a:ext cx="3028968" cy="4511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3096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Johann Heinrich von </a:t>
            </a:r>
            <a:r>
              <a:rPr lang="en-US" sz="3600" dirty="0" err="1"/>
              <a:t>Thünen</a:t>
            </a:r>
            <a:r>
              <a:rPr lang="en-US" sz="3600" dirty="0"/>
              <a:t> (1783-1850)</a:t>
            </a:r>
            <a:endParaRPr lang="en-GB" sz="3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84784"/>
            <a:ext cx="3098279" cy="4449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84784"/>
            <a:ext cx="3139821" cy="4110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139952" y="5805264"/>
            <a:ext cx="4572000" cy="461665"/>
          </a:xfrm>
          <a:prstGeom prst="rect">
            <a:avLst/>
          </a:prstGeom>
        </p:spPr>
        <p:txBody>
          <a:bodyPr>
            <a:spAutoFit/>
          </a:bodyPr>
          <a:lstStyle/>
          <a:p>
            <a:r>
              <a:rPr lang="en-US" sz="1200" dirty="0"/>
              <a:t>Figure of the </a:t>
            </a:r>
            <a:r>
              <a:rPr lang="en-US" sz="1200" dirty="0" err="1"/>
              <a:t>Thünen</a:t>
            </a:r>
            <a:r>
              <a:rPr lang="en-US" sz="1200" dirty="0"/>
              <a:t> Resource Cycles, made in the nineteen-twenties for school purposes. Source: </a:t>
            </a:r>
            <a:r>
              <a:rPr lang="en-US" sz="1200" dirty="0" err="1"/>
              <a:t>Thünen</a:t>
            </a:r>
            <a:r>
              <a:rPr lang="en-US" sz="1200" dirty="0"/>
              <a:t> museum, </a:t>
            </a:r>
            <a:r>
              <a:rPr lang="en-US" sz="1200" dirty="0" err="1"/>
              <a:t>Tellow</a:t>
            </a:r>
            <a:r>
              <a:rPr lang="en-US" sz="1200" dirty="0"/>
              <a:t>.</a:t>
            </a:r>
          </a:p>
        </p:txBody>
      </p:sp>
    </p:spTree>
    <p:extLst>
      <p:ext uri="{BB962C8B-B14F-4D97-AF65-F5344CB8AC3E}">
        <p14:creationId xmlns:p14="http://schemas.microsoft.com/office/powerpoint/2010/main" val="2327105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Johann Heinrich von </a:t>
            </a:r>
            <a:r>
              <a:rPr lang="en-US" sz="3600" dirty="0" err="1"/>
              <a:t>Thünen</a:t>
            </a:r>
            <a:r>
              <a:rPr lang="en-US" sz="3600" dirty="0"/>
              <a:t> (1783-1850)</a:t>
            </a:r>
            <a:endParaRPr lang="en-GB" sz="36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566320"/>
            <a:ext cx="3796680" cy="1104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508104" y="2730497"/>
            <a:ext cx="2736304" cy="504056"/>
          </a:xfrm>
          <a:prstGeom prst="rect">
            <a:avLst/>
          </a:prstGeom>
        </p:spPr>
        <p:txBody>
          <a:bodyPr vert="horz" wrap="square" lIns="91440" tIns="45720" rIns="91440" bIns="45720" rtlCol="0" anchor="ctr">
            <a:normAutofit fontScale="85000" lnSpcReduction="10000"/>
          </a:bodyPr>
          <a:lstStyle/>
          <a:p>
            <a:pPr algn="ctr"/>
            <a:r>
              <a:rPr lang="el-GR" dirty="0"/>
              <a:t>Οριακό προϊόν εργασίας</a:t>
            </a:r>
          </a:p>
          <a:p>
            <a:pPr algn="ctr"/>
            <a:r>
              <a:rPr lang="el-GR" dirty="0"/>
              <a:t>1850</a:t>
            </a:r>
            <a:endParaRPr 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087148"/>
            <a:ext cx="3892277" cy="2254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470" y="4437111"/>
            <a:ext cx="4972050"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8506" y="3356992"/>
            <a:ext cx="2095500"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5452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835B1-81F3-D746-1F78-143F11F7C5CB}"/>
              </a:ext>
            </a:extLst>
          </p:cNvPr>
          <p:cNvSpPr>
            <a:spLocks noGrp="1"/>
          </p:cNvSpPr>
          <p:nvPr>
            <p:ph type="title"/>
          </p:nvPr>
        </p:nvSpPr>
        <p:spPr/>
        <p:txBody>
          <a:bodyPr/>
          <a:lstStyle/>
          <a:p>
            <a:r>
              <a:rPr lang="el-GR" dirty="0"/>
              <a:t>Το μοντέλο</a:t>
            </a:r>
            <a:endParaRPr lang="en-GB" dirty="0"/>
          </a:p>
        </p:txBody>
      </p:sp>
      <p:sp>
        <p:nvSpPr>
          <p:cNvPr id="3" name="Content Placeholder 2">
            <a:extLst>
              <a:ext uri="{FF2B5EF4-FFF2-40B4-BE49-F238E27FC236}">
                <a16:creationId xmlns:a16="http://schemas.microsoft.com/office/drawing/2014/main" id="{CFCDF9A8-DE83-1D0E-36CE-FDF11B0A9B2C}"/>
              </a:ext>
            </a:extLst>
          </p:cNvPr>
          <p:cNvSpPr>
            <a:spLocks noGrp="1"/>
          </p:cNvSpPr>
          <p:nvPr>
            <p:ph idx="1"/>
          </p:nvPr>
        </p:nvSpPr>
        <p:spPr/>
        <p:txBody>
          <a:bodyPr/>
          <a:lstStyle/>
          <a:p>
            <a:r>
              <a:rPr lang="el-GR" sz="2000" dirty="0"/>
              <a:t>Η γη γύρω από την πόλη έχει </a:t>
            </a:r>
            <a:r>
              <a:rPr lang="el-GR" sz="2000" b="1" dirty="0"/>
              <a:t>ομοιόμορφη γονιμότητα </a:t>
            </a:r>
            <a:r>
              <a:rPr lang="el-GR" sz="2000" dirty="0"/>
              <a:t>– και ίδια </a:t>
            </a:r>
            <a:r>
              <a:rPr lang="el-GR" sz="2000" b="1" dirty="0"/>
              <a:t>συγκοινωνία με την πόλη</a:t>
            </a:r>
            <a:r>
              <a:rPr lang="el-GR" sz="2000" dirty="0"/>
              <a:t>.</a:t>
            </a:r>
          </a:p>
          <a:p>
            <a:r>
              <a:rPr lang="el-GR" sz="2000" dirty="0"/>
              <a:t>Η περιφέρεια παράγει τα γεωργικά προϊόντα- διαχωρίζεται από το κόστος μεταφοράς στο κέντρο της πόλης.</a:t>
            </a:r>
          </a:p>
          <a:p>
            <a:r>
              <a:rPr lang="el-GR" sz="2000" b="1" dirty="0"/>
              <a:t>Ζώνες καλλιέργειας </a:t>
            </a:r>
            <a:r>
              <a:rPr lang="el-GR" sz="2000" dirty="0"/>
              <a:t>- συμφώνα με το κόστος μεταφοράς στην πόλη</a:t>
            </a:r>
          </a:p>
          <a:p>
            <a:r>
              <a:rPr lang="el-GR" sz="2000" b="1" dirty="0"/>
              <a:t>Τιμή</a:t>
            </a:r>
            <a:r>
              <a:rPr lang="el-GR" sz="2000" dirty="0"/>
              <a:t> = κόστος παραγωγής και κόστος μεταφοράς</a:t>
            </a:r>
          </a:p>
          <a:p>
            <a:r>
              <a:rPr lang="el-GR" sz="2000" dirty="0"/>
              <a:t>Τα οικόπεδα δίπλα στην πόλη έχουν μεγαλύτερη </a:t>
            </a:r>
            <a:r>
              <a:rPr lang="el-GR" sz="2000" b="1" dirty="0" err="1"/>
              <a:t>γεοπρόοδο</a:t>
            </a:r>
            <a:r>
              <a:rPr lang="el-GR" sz="2000" dirty="0"/>
              <a:t>.</a:t>
            </a:r>
          </a:p>
          <a:p>
            <a:r>
              <a:rPr lang="el-GR" sz="2000" dirty="0"/>
              <a:t>Η </a:t>
            </a:r>
            <a:r>
              <a:rPr lang="el-GR" sz="2000" b="1" dirty="0" err="1"/>
              <a:t>γαιοπρόοδος</a:t>
            </a:r>
            <a:r>
              <a:rPr lang="el-GR" sz="2000" dirty="0"/>
              <a:t> μηδενίζεται στο όριο της ζώνης παραγωγής.</a:t>
            </a:r>
          </a:p>
          <a:p>
            <a:r>
              <a:rPr lang="el-GR" sz="2000" b="1" dirty="0"/>
              <a:t>Οριακά έσοδα = οριακές δαπάνες</a:t>
            </a:r>
            <a:r>
              <a:rPr lang="el-GR" sz="2000" dirty="0"/>
              <a:t>. Ο μισθός καθορίζεται από την οριακή παραγωγικότητα της εργασίας.</a:t>
            </a:r>
          </a:p>
        </p:txBody>
      </p:sp>
    </p:spTree>
    <p:extLst>
      <p:ext uri="{BB962C8B-B14F-4D97-AF65-F5344CB8AC3E}">
        <p14:creationId xmlns:p14="http://schemas.microsoft.com/office/powerpoint/2010/main" val="2128577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Augustin Cournot (1801 –1877)</a:t>
            </a:r>
            <a:endParaRPr lang="en-GB"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700808"/>
            <a:ext cx="1584176" cy="229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268760"/>
            <a:ext cx="3078191" cy="4892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1679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Augustin Cournot (1801 –1877)</a:t>
            </a:r>
            <a:endParaRPr lang="en-GB"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340768"/>
            <a:ext cx="3494867" cy="4901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412776"/>
            <a:ext cx="3156416" cy="5001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792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l-GR" dirty="0"/>
              <a:t>Σκοποί ενότητας</a:t>
            </a:r>
          </a:p>
        </p:txBody>
      </p:sp>
      <p:sp>
        <p:nvSpPr>
          <p:cNvPr id="3" name="Content Placeholder 2"/>
          <p:cNvSpPr>
            <a:spLocks noGrp="1"/>
          </p:cNvSpPr>
          <p:nvPr>
            <p:ph idx="1"/>
          </p:nvPr>
        </p:nvSpPr>
        <p:spPr>
          <a:xfrm>
            <a:off x="463550" y="1557338"/>
            <a:ext cx="8229600" cy="4525962"/>
          </a:xfrm>
        </p:spPr>
        <p:txBody>
          <a:bodyPr rtlCol="0">
            <a:normAutofit/>
          </a:bodyPr>
          <a:lstStyle/>
          <a:p>
            <a:pPr marL="0" eaLnBrk="1" fontAlgn="auto" hangingPunct="1">
              <a:spcAft>
                <a:spcPts val="0"/>
              </a:spcAft>
              <a:buFont typeface="Arial" pitchFamily="34" charset="0"/>
              <a:buChar char="•"/>
              <a:defRPr/>
            </a:pPr>
            <a:r>
              <a:rPr lang="el-GR" sz="3000" dirty="0"/>
              <a:t>Να αναλύσει τις θεωρίες που οδήγησαν στην «οριακή επανάσταση»</a:t>
            </a:r>
          </a:p>
          <a:p>
            <a:pPr marL="800100" lvl="2" eaLnBrk="1" fontAlgn="auto" hangingPunct="1">
              <a:spcAft>
                <a:spcPts val="0"/>
              </a:spcAft>
              <a:buFont typeface="Arial" pitchFamily="34" charset="0"/>
              <a:buChar char="•"/>
              <a:defRPr/>
            </a:pPr>
            <a:r>
              <a:rPr lang="el-GR" dirty="0"/>
              <a:t>Να αναλύσει τις θεωρίες του </a:t>
            </a:r>
            <a:r>
              <a:rPr lang="en-US" dirty="0"/>
              <a:t>Jeremy Bentham</a:t>
            </a:r>
          </a:p>
          <a:p>
            <a:pPr marL="800100" lvl="2" eaLnBrk="1" fontAlgn="auto" hangingPunct="1">
              <a:spcAft>
                <a:spcPts val="0"/>
              </a:spcAft>
              <a:buFont typeface="Arial" pitchFamily="34" charset="0"/>
              <a:buChar char="•"/>
              <a:defRPr/>
            </a:pPr>
            <a:r>
              <a:rPr lang="el-GR" dirty="0"/>
              <a:t>Να αναφέρει τις βασικές θεωρίες των προδρόμων της «οριακής επανάστασης»</a:t>
            </a:r>
            <a:endParaRPr lang="en-US" dirty="0"/>
          </a:p>
          <a:p>
            <a:pPr marL="0" eaLnBrk="1" fontAlgn="auto" hangingPunct="1">
              <a:spcAft>
                <a:spcPts val="0"/>
              </a:spcAft>
              <a:buFont typeface="Arial" pitchFamily="34" charset="0"/>
              <a:buChar char="•"/>
              <a:defRPr/>
            </a:pPr>
            <a:r>
              <a:rPr lang="el-GR" sz="3000" dirty="0"/>
              <a:t>Να εξηγήσει τι ήταν η «οριακή επανάσταση» και ειδικότερα να αναλύσει τη συμβολή των </a:t>
            </a:r>
            <a:r>
              <a:rPr lang="en-US" sz="3000" dirty="0"/>
              <a:t>Jevons</a:t>
            </a:r>
            <a:r>
              <a:rPr lang="el-GR" sz="3000" dirty="0"/>
              <a:t>, </a:t>
            </a:r>
            <a:r>
              <a:rPr lang="en-US" sz="3000" dirty="0" err="1"/>
              <a:t>Menger</a:t>
            </a:r>
            <a:r>
              <a:rPr lang="el-GR" sz="3000" dirty="0"/>
              <a:t> και </a:t>
            </a:r>
            <a:r>
              <a:rPr lang="en-US" sz="3000" dirty="0" err="1"/>
              <a:t>Walras</a:t>
            </a:r>
            <a:endParaRPr lang="en-US" sz="3000" dirty="0"/>
          </a:p>
          <a:p>
            <a:pPr marL="0" eaLnBrk="1" fontAlgn="auto" hangingPunct="1">
              <a:spcAft>
                <a:spcPts val="0"/>
              </a:spcAft>
              <a:buFont typeface="Arial" pitchFamily="34" charset="0"/>
              <a:buChar char="•"/>
              <a:defRPr/>
            </a:pPr>
            <a:endParaRPr lang="en-US" dirty="0"/>
          </a:p>
          <a:p>
            <a:pPr marL="0" eaLnBrk="1" fontAlgn="auto" hangingPunct="1">
              <a:spcAft>
                <a:spcPts val="0"/>
              </a:spcAft>
              <a:buFont typeface="Arial" pitchFamily="34" charset="0"/>
              <a:buChar char="•"/>
              <a:defRPr/>
            </a:pPr>
            <a:endParaRPr lang="el-GR" dirty="0"/>
          </a:p>
          <a:p>
            <a:pPr marL="0" indent="0" eaLnBrk="1" fontAlgn="auto" hangingPunct="1">
              <a:spcAft>
                <a:spcPts val="0"/>
              </a:spcAft>
              <a:buFont typeface="Arial" pitchFamily="34" charset="0"/>
              <a:buNone/>
              <a:defRPr/>
            </a:pPr>
            <a:endParaRPr lang="el-GR" dirty="0"/>
          </a:p>
        </p:txBody>
      </p:sp>
      <p:sp>
        <p:nvSpPr>
          <p:cNvPr id="2" name="TextBox 1"/>
          <p:cNvSpPr txBox="1"/>
          <p:nvPr/>
        </p:nvSpPr>
        <p:spPr>
          <a:xfrm>
            <a:off x="3131840" y="6525344"/>
            <a:ext cx="914400" cy="914400"/>
          </a:xfrm>
          <a:prstGeom prst="rect">
            <a:avLst/>
          </a:prstGeom>
        </p:spPr>
        <p:txBody>
          <a:bodyPr vert="horz" wrap="none" lIns="91440" tIns="45720" rIns="91440" bIns="45720" rtlCol="0" anchor="ctr">
            <a:normAutofit/>
          </a:bodyPr>
          <a:lstStyle/>
          <a:p>
            <a:endParaRPr lang="en-GB" dirty="0"/>
          </a:p>
        </p:txBody>
      </p:sp>
    </p:spTree>
    <p:extLst>
      <p:ext uri="{BB962C8B-B14F-4D97-AF65-F5344CB8AC3E}">
        <p14:creationId xmlns:p14="http://schemas.microsoft.com/office/powerpoint/2010/main" val="376113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Augustin Cournot (1801 –1877)</a:t>
            </a:r>
            <a:endParaRPr lang="en-GB" sz="3600"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418" y="1196752"/>
            <a:ext cx="3240281" cy="5182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428053"/>
            <a:ext cx="3521259" cy="4719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5001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Augustin Cournot (1801 –1877)</a:t>
            </a:r>
            <a:endParaRPr lang="en-GB"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12776"/>
            <a:ext cx="3744841" cy="4387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412776"/>
            <a:ext cx="3228975"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4005064"/>
            <a:ext cx="2286000"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6011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Augustin Cournot (1801 –1877)</a:t>
            </a:r>
            <a:endParaRPr lang="en-GB"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3696" y="1340768"/>
            <a:ext cx="3536580" cy="4726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59" y="1367188"/>
            <a:ext cx="3541713"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3429000"/>
            <a:ext cx="1766119" cy="2725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5789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7E3EEE-78A4-ECDE-BEC0-4762A4D16BEE}"/>
              </a:ext>
            </a:extLst>
          </p:cNvPr>
          <p:cNvSpPr>
            <a:spLocks noGrp="1"/>
          </p:cNvSpPr>
          <p:nvPr>
            <p:ph idx="1"/>
          </p:nvPr>
        </p:nvSpPr>
        <p:spPr>
          <a:xfrm>
            <a:off x="464156" y="836712"/>
            <a:ext cx="8229600" cy="5246043"/>
          </a:xfrm>
        </p:spPr>
        <p:txBody>
          <a:bodyPr/>
          <a:lstStyle/>
          <a:p>
            <a:r>
              <a:rPr lang="el-GR" sz="2400" dirty="0"/>
              <a:t>Οι μεταβολές των τιμών των καταναλωτικών αγαθών επηρεάζουν άμεσα τα ατομικά εισοδήματα και μέσω αυτών το εθνικό εισόδημα.</a:t>
            </a:r>
          </a:p>
          <a:p>
            <a:pPr marL="0" indent="0">
              <a:buNone/>
            </a:pPr>
            <a:endParaRPr lang="el-GR" sz="2400" dirty="0"/>
          </a:p>
          <a:p>
            <a:r>
              <a:rPr lang="el-GR" sz="2400" dirty="0"/>
              <a:t>Ασχολήθηκε με το να δείξει με μαθηματική ακρίβεια το πως καθορίζονται οι τιμές μέσω του ανταγωνισμού όταν υπάρχουν διαφορετικές συνθήκες αγοράς – μονοπωλίου, ολιγοπώλιο, κλπ.</a:t>
            </a:r>
          </a:p>
          <a:p>
            <a:endParaRPr lang="el-GR" sz="2400" dirty="0"/>
          </a:p>
          <a:p>
            <a:r>
              <a:rPr lang="el-GR" sz="2400" dirty="0"/>
              <a:t>Εισήγαγε την μαθηματική μέθοδο (και κυρίως τα μαθηματικά της μεγιστοποίησης) ως το βασικό εργαλείο στα οικονομικά. </a:t>
            </a:r>
            <a:endParaRPr lang="en-GB" sz="2400" dirty="0"/>
          </a:p>
        </p:txBody>
      </p:sp>
    </p:spTree>
    <p:extLst>
      <p:ext uri="{BB962C8B-B14F-4D97-AF65-F5344CB8AC3E}">
        <p14:creationId xmlns:p14="http://schemas.microsoft.com/office/powerpoint/2010/main" val="2107145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Jules </a:t>
            </a:r>
            <a:r>
              <a:rPr lang="fr-FR" dirty="0" err="1"/>
              <a:t>Dupuit</a:t>
            </a:r>
            <a:r>
              <a:rPr lang="fr-FR" dirty="0"/>
              <a:t> (1804—1866) </a:t>
            </a:r>
            <a:endParaRPr lang="en-GB" dirty="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1409494"/>
            <a:ext cx="1771823" cy="2495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74494" y="4880193"/>
            <a:ext cx="7181882" cy="646331"/>
          </a:xfrm>
          <a:prstGeom prst="rect">
            <a:avLst/>
          </a:prstGeom>
        </p:spPr>
        <p:txBody>
          <a:bodyPr wrap="square">
            <a:spAutoFit/>
          </a:bodyPr>
          <a:lstStyle/>
          <a:p>
            <a:r>
              <a:rPr lang="fr-FR" dirty="0"/>
              <a:t>(1844) « De la mesure de l’utilité des travaux publics », </a:t>
            </a:r>
            <a:r>
              <a:rPr lang="fr-FR" i="1" dirty="0"/>
              <a:t>Annales des ponts et chaussées: Mémoires et documents</a:t>
            </a:r>
            <a:r>
              <a:rPr lang="fr-FR" dirty="0"/>
              <a:t>, 2 (116)</a:t>
            </a:r>
          </a:p>
        </p:txBody>
      </p:sp>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78" y="1916832"/>
            <a:ext cx="495300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E89285FA-C2BF-2D29-CEC5-E071859297E4}"/>
              </a:ext>
            </a:extLst>
          </p:cNvPr>
          <p:cNvSpPr txBox="1"/>
          <p:nvPr/>
        </p:nvSpPr>
        <p:spPr>
          <a:xfrm>
            <a:off x="447614" y="5445224"/>
            <a:ext cx="8156833" cy="914400"/>
          </a:xfrm>
          <a:prstGeom prst="rect">
            <a:avLst/>
          </a:prstGeom>
        </p:spPr>
        <p:txBody>
          <a:bodyPr vert="horz" wrap="none" lIns="91440" tIns="45720" rIns="91440" bIns="45720" rtlCol="0" anchor="ctr">
            <a:normAutofit/>
          </a:bodyPr>
          <a:lstStyle/>
          <a:p>
            <a:r>
              <a:rPr lang="el-GR" dirty="0"/>
              <a:t>Εισάγει την έννοια της οριακής χρησιμότητας και κατασκευάζει την καμπύλη ζήτησης. </a:t>
            </a:r>
            <a:endParaRPr lang="en-GB" dirty="0"/>
          </a:p>
        </p:txBody>
      </p:sp>
    </p:spTree>
    <p:extLst>
      <p:ext uri="{BB962C8B-B14F-4D97-AF65-F5344CB8AC3E}">
        <p14:creationId xmlns:p14="http://schemas.microsoft.com/office/powerpoint/2010/main" val="644623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z="3600" dirty="0"/>
              <a:t>Hermann Heinrich Gossen (1810—1858) </a:t>
            </a:r>
            <a:endParaRPr lang="en-GB" sz="3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772816"/>
            <a:ext cx="3358270" cy="735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184" y="2852936"/>
            <a:ext cx="2073598" cy="202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474" y="2441822"/>
            <a:ext cx="2091308" cy="350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3140968"/>
            <a:ext cx="1362912" cy="348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1412776"/>
            <a:ext cx="2820818" cy="4633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9244" y="3601325"/>
            <a:ext cx="4533900"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0152" y="4581128"/>
            <a:ext cx="2912740" cy="135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92066" y="4581128"/>
            <a:ext cx="2148086" cy="751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28448" y="5308106"/>
            <a:ext cx="1525116" cy="331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67403" y="5639318"/>
            <a:ext cx="1247205" cy="621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7166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z="3600" dirty="0"/>
              <a:t>Hermann Heinrich Gossen (1810—1858) </a:t>
            </a:r>
            <a:endParaRPr lang="en-GB" sz="3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84784"/>
            <a:ext cx="3127244" cy="3045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052736"/>
            <a:ext cx="4425210" cy="3988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5085184"/>
            <a:ext cx="5238750"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75656" y="5733256"/>
            <a:ext cx="5760640" cy="504056"/>
          </a:xfrm>
          <a:prstGeom prst="rect">
            <a:avLst/>
          </a:prstGeom>
        </p:spPr>
        <p:txBody>
          <a:bodyPr vert="horz" wrap="square" lIns="91440" tIns="45720" rIns="91440" bIns="45720" rtlCol="0" anchor="ctr">
            <a:normAutofit fontScale="85000" lnSpcReduction="10000"/>
          </a:bodyPr>
          <a:lstStyle/>
          <a:p>
            <a:r>
              <a:rPr lang="el-GR" dirty="0"/>
              <a:t>Καταμερισμός των απολαύσεων, έτσι ώστε το άθροισμα των απολαύσεων όλης της ζωής να είναι μέγιστο. </a:t>
            </a:r>
            <a:endParaRPr lang="en-US" dirty="0"/>
          </a:p>
        </p:txBody>
      </p:sp>
    </p:spTree>
    <p:extLst>
      <p:ext uri="{BB962C8B-B14F-4D97-AF65-F5344CB8AC3E}">
        <p14:creationId xmlns:p14="http://schemas.microsoft.com/office/powerpoint/2010/main" val="3704258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z="3600" dirty="0"/>
              <a:t>Hermann Heinrich Gossen (1810—1858) </a:t>
            </a:r>
            <a:endParaRPr lang="en-GB" sz="36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12777"/>
            <a:ext cx="2464935"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9552" y="4293096"/>
            <a:ext cx="2376264" cy="1296144"/>
          </a:xfrm>
          <a:prstGeom prst="rect">
            <a:avLst/>
          </a:prstGeom>
        </p:spPr>
        <p:txBody>
          <a:bodyPr vert="horz" wrap="square" lIns="91440" tIns="45720" rIns="91440" bIns="45720" rtlCol="0" anchor="ctr">
            <a:normAutofit/>
          </a:bodyPr>
          <a:lstStyle/>
          <a:p>
            <a:r>
              <a:rPr lang="el-GR" dirty="0"/>
              <a:t>1</a:t>
            </a:r>
            <a:r>
              <a:rPr lang="el-GR" baseline="30000" dirty="0"/>
              <a:t>ος</a:t>
            </a:r>
            <a:r>
              <a:rPr lang="el-GR" dirty="0"/>
              <a:t> Νόμος του </a:t>
            </a:r>
            <a:r>
              <a:rPr lang="en-US" dirty="0" err="1"/>
              <a:t>Gossen</a:t>
            </a:r>
            <a:r>
              <a:rPr lang="en-US" dirty="0"/>
              <a:t>:</a:t>
            </a:r>
          </a:p>
          <a:p>
            <a:r>
              <a:rPr lang="el-GR" dirty="0"/>
              <a:t>Φθίνουσα οριακή χρησιμότητα</a:t>
            </a:r>
            <a:endParaRPr lang="en-US" dirty="0"/>
          </a:p>
        </p:txBody>
      </p:sp>
      <p:sp>
        <p:nvSpPr>
          <p:cNvPr id="5" name="TextBox 4"/>
          <p:cNvSpPr txBox="1"/>
          <p:nvPr/>
        </p:nvSpPr>
        <p:spPr>
          <a:xfrm>
            <a:off x="3635896" y="1414439"/>
            <a:ext cx="3744416" cy="1440160"/>
          </a:xfrm>
          <a:prstGeom prst="rect">
            <a:avLst/>
          </a:prstGeom>
        </p:spPr>
        <p:txBody>
          <a:bodyPr vert="horz" wrap="square" lIns="91440" tIns="45720" rIns="91440" bIns="45720" rtlCol="0" anchor="ctr">
            <a:normAutofit/>
          </a:bodyPr>
          <a:lstStyle/>
          <a:p>
            <a:r>
              <a:rPr lang="el-GR" dirty="0"/>
              <a:t>2</a:t>
            </a:r>
            <a:r>
              <a:rPr lang="el-GR" baseline="30000" dirty="0"/>
              <a:t>ος</a:t>
            </a:r>
            <a:r>
              <a:rPr lang="el-GR" dirty="0"/>
              <a:t> Νόμος του </a:t>
            </a:r>
            <a:r>
              <a:rPr lang="en-US" dirty="0" err="1"/>
              <a:t>Gossen</a:t>
            </a:r>
            <a:endParaRPr lang="en-US" dirty="0"/>
          </a:p>
          <a:p>
            <a:r>
              <a:rPr lang="el-GR" dirty="0"/>
              <a:t>Ο λόγος οριακών χρησιμοτήτων και τιμών είναι ο ίδιος σε όλα τα αγαθά</a:t>
            </a:r>
          </a:p>
          <a:p>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2525986"/>
            <a:ext cx="245745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6404" y="3356992"/>
            <a:ext cx="4343400"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923928" y="4797152"/>
            <a:ext cx="3755876" cy="576064"/>
          </a:xfrm>
          <a:prstGeom prst="rect">
            <a:avLst/>
          </a:prstGeom>
        </p:spPr>
        <p:txBody>
          <a:bodyPr vert="horz" wrap="square" lIns="91440" tIns="45720" rIns="91440" bIns="45720" rtlCol="0" anchor="ctr">
            <a:normAutofit/>
          </a:bodyPr>
          <a:lstStyle/>
          <a:p>
            <a:r>
              <a:rPr lang="el-GR" dirty="0"/>
              <a:t>Καταμερισμός του χρόνου</a:t>
            </a:r>
            <a:endParaRPr lang="en-US" dirty="0"/>
          </a:p>
        </p:txBody>
      </p:sp>
    </p:spTree>
    <p:extLst>
      <p:ext uri="{BB962C8B-B14F-4D97-AF65-F5344CB8AC3E}">
        <p14:creationId xmlns:p14="http://schemas.microsoft.com/office/powerpoint/2010/main" val="208626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Οριακή επανάσταση</a:t>
            </a:r>
            <a:br>
              <a:rPr lang="el-GR" dirty="0"/>
            </a:br>
            <a:r>
              <a:rPr lang="en-US" dirty="0" err="1"/>
              <a:t>Marginalist</a:t>
            </a:r>
            <a:r>
              <a:rPr lang="en-US" dirty="0"/>
              <a:t> revolution</a:t>
            </a:r>
          </a:p>
        </p:txBody>
      </p:sp>
      <p:sp>
        <p:nvSpPr>
          <p:cNvPr id="3" name="Content Placeholder 2"/>
          <p:cNvSpPr>
            <a:spLocks noGrp="1"/>
          </p:cNvSpPr>
          <p:nvPr>
            <p:ph idx="1"/>
          </p:nvPr>
        </p:nvSpPr>
        <p:spPr/>
        <p:txBody>
          <a:bodyPr/>
          <a:lstStyle/>
          <a:p>
            <a:r>
              <a:rPr lang="en-US" dirty="0"/>
              <a:t>W. Stanley Jevons (1835-1882)</a:t>
            </a:r>
          </a:p>
          <a:p>
            <a:r>
              <a:rPr lang="en-US" dirty="0"/>
              <a:t>Carl </a:t>
            </a:r>
            <a:r>
              <a:rPr lang="en-US" dirty="0" err="1"/>
              <a:t>Menger</a:t>
            </a:r>
            <a:r>
              <a:rPr lang="en-US" dirty="0"/>
              <a:t> (1840-1921)</a:t>
            </a:r>
          </a:p>
          <a:p>
            <a:r>
              <a:rPr lang="en-US" dirty="0"/>
              <a:t>Léon </a:t>
            </a:r>
            <a:r>
              <a:rPr lang="en-US" dirty="0" err="1"/>
              <a:t>Walras</a:t>
            </a:r>
            <a:r>
              <a:rPr lang="en-US" dirty="0"/>
              <a:t> (1834-1910)</a:t>
            </a:r>
          </a:p>
        </p:txBody>
      </p:sp>
    </p:spTree>
    <p:extLst>
      <p:ext uri="{BB962C8B-B14F-4D97-AF65-F5344CB8AC3E}">
        <p14:creationId xmlns:p14="http://schemas.microsoft.com/office/powerpoint/2010/main" val="3635931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Οριακή επανάσταση</a:t>
            </a:r>
            <a:br>
              <a:rPr lang="el-GR" dirty="0"/>
            </a:br>
            <a:r>
              <a:rPr lang="en-US" dirty="0" err="1"/>
              <a:t>Marginalist</a:t>
            </a:r>
            <a:r>
              <a:rPr lang="en-US" dirty="0"/>
              <a:t> revolution</a:t>
            </a: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72816"/>
            <a:ext cx="2517775" cy="424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777713"/>
            <a:ext cx="2483071" cy="4025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7716" y="1981224"/>
            <a:ext cx="3119578" cy="3896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9323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l-GR" dirty="0"/>
              <a:t>Περιεχόμενα ενότητας</a:t>
            </a:r>
          </a:p>
        </p:txBody>
      </p:sp>
      <p:sp>
        <p:nvSpPr>
          <p:cNvPr id="3" name="Content Placeholder 2"/>
          <p:cNvSpPr>
            <a:spLocks noGrp="1"/>
          </p:cNvSpPr>
          <p:nvPr>
            <p:ph idx="1"/>
          </p:nvPr>
        </p:nvSpPr>
        <p:spPr>
          <a:xfrm>
            <a:off x="463550" y="1557338"/>
            <a:ext cx="8229600" cy="4525962"/>
          </a:xfrm>
        </p:spPr>
        <p:txBody>
          <a:bodyPr rtlCol="0">
            <a:normAutofit fontScale="92500" lnSpcReduction="20000"/>
          </a:bodyPr>
          <a:lstStyle/>
          <a:p>
            <a:pPr marL="0" eaLnBrk="1" fontAlgn="auto" hangingPunct="1">
              <a:spcAft>
                <a:spcPts val="0"/>
              </a:spcAft>
              <a:buFont typeface="Arial" pitchFamily="34" charset="0"/>
              <a:buChar char="•"/>
              <a:defRPr/>
            </a:pPr>
            <a:r>
              <a:rPr lang="en-US" dirty="0"/>
              <a:t>Jeremy Bentham</a:t>
            </a:r>
          </a:p>
          <a:p>
            <a:pPr marL="400050" lvl="1" eaLnBrk="1" fontAlgn="auto" hangingPunct="1">
              <a:spcAft>
                <a:spcPts val="0"/>
              </a:spcAft>
              <a:buFont typeface="Arial" pitchFamily="34" charset="0"/>
              <a:buChar char="•"/>
              <a:defRPr/>
            </a:pPr>
            <a:r>
              <a:rPr lang="el-GR" sz="3500" dirty="0"/>
              <a:t>Οι πρόδρομοι</a:t>
            </a:r>
            <a:r>
              <a:rPr lang="en-US" sz="3500" dirty="0"/>
              <a:t> </a:t>
            </a:r>
            <a:r>
              <a:rPr lang="el-GR" sz="3500" dirty="0"/>
              <a:t>της οριακής επανάστασης</a:t>
            </a:r>
            <a:endParaRPr lang="en-US" sz="3500" dirty="0"/>
          </a:p>
          <a:p>
            <a:pPr marL="800100" lvl="2" eaLnBrk="1" fontAlgn="auto" hangingPunct="1">
              <a:spcAft>
                <a:spcPts val="0"/>
              </a:spcAft>
              <a:buFont typeface="Arial" pitchFamily="34" charset="0"/>
              <a:buChar char="•"/>
              <a:defRPr/>
            </a:pPr>
            <a:r>
              <a:rPr lang="en-US" dirty="0"/>
              <a:t>Von </a:t>
            </a:r>
            <a:r>
              <a:rPr lang="en-US" dirty="0" err="1"/>
              <a:t>Thünen</a:t>
            </a:r>
            <a:endParaRPr lang="en-US" dirty="0"/>
          </a:p>
          <a:p>
            <a:pPr marL="800100" lvl="2" eaLnBrk="1" fontAlgn="auto" hangingPunct="1">
              <a:spcAft>
                <a:spcPts val="0"/>
              </a:spcAft>
              <a:buFont typeface="Arial" pitchFamily="34" charset="0"/>
              <a:buChar char="•"/>
              <a:defRPr/>
            </a:pPr>
            <a:r>
              <a:rPr lang="en-US" dirty="0"/>
              <a:t>Cournot</a:t>
            </a:r>
          </a:p>
          <a:p>
            <a:pPr marL="800100" lvl="2" eaLnBrk="1" fontAlgn="auto" hangingPunct="1">
              <a:spcAft>
                <a:spcPts val="0"/>
              </a:spcAft>
              <a:buFont typeface="Arial" pitchFamily="34" charset="0"/>
              <a:buChar char="•"/>
              <a:defRPr/>
            </a:pPr>
            <a:r>
              <a:rPr lang="en-US" dirty="0" err="1"/>
              <a:t>Dupuit</a:t>
            </a:r>
            <a:endParaRPr lang="en-US" dirty="0"/>
          </a:p>
          <a:p>
            <a:pPr marL="800100" lvl="2" eaLnBrk="1" fontAlgn="auto" hangingPunct="1">
              <a:spcAft>
                <a:spcPts val="0"/>
              </a:spcAft>
              <a:buFont typeface="Arial" pitchFamily="34" charset="0"/>
              <a:buChar char="•"/>
              <a:defRPr/>
            </a:pPr>
            <a:r>
              <a:rPr lang="en-US" dirty="0" err="1"/>
              <a:t>Gossen</a:t>
            </a:r>
            <a:endParaRPr lang="en-US" dirty="0"/>
          </a:p>
          <a:p>
            <a:pPr marL="0" eaLnBrk="1" fontAlgn="auto" hangingPunct="1">
              <a:spcAft>
                <a:spcPts val="0"/>
              </a:spcAft>
              <a:buFont typeface="Arial" pitchFamily="34" charset="0"/>
              <a:buChar char="•"/>
              <a:defRPr/>
            </a:pPr>
            <a:r>
              <a:rPr lang="el-GR" dirty="0"/>
              <a:t>Η οριακή επανάσταση</a:t>
            </a:r>
            <a:endParaRPr lang="en-US" dirty="0"/>
          </a:p>
          <a:p>
            <a:pPr marL="800100" lvl="2" eaLnBrk="1" fontAlgn="auto" hangingPunct="1">
              <a:spcAft>
                <a:spcPts val="0"/>
              </a:spcAft>
              <a:buFont typeface="Arial" pitchFamily="34" charset="0"/>
              <a:buChar char="•"/>
              <a:defRPr/>
            </a:pPr>
            <a:r>
              <a:rPr lang="en-US" dirty="0"/>
              <a:t>Jevons</a:t>
            </a:r>
          </a:p>
          <a:p>
            <a:pPr marL="800100" lvl="2" eaLnBrk="1" fontAlgn="auto" hangingPunct="1">
              <a:spcAft>
                <a:spcPts val="0"/>
              </a:spcAft>
              <a:buFont typeface="Arial" pitchFamily="34" charset="0"/>
              <a:buChar char="•"/>
              <a:defRPr/>
            </a:pPr>
            <a:r>
              <a:rPr lang="en-US" dirty="0" err="1"/>
              <a:t>Menger</a:t>
            </a:r>
            <a:endParaRPr lang="en-US" dirty="0"/>
          </a:p>
          <a:p>
            <a:pPr marL="800100" lvl="2" eaLnBrk="1" fontAlgn="auto" hangingPunct="1">
              <a:spcAft>
                <a:spcPts val="0"/>
              </a:spcAft>
              <a:buFont typeface="Arial" pitchFamily="34" charset="0"/>
              <a:buChar char="•"/>
              <a:defRPr/>
            </a:pPr>
            <a:r>
              <a:rPr lang="en-US" dirty="0" err="1"/>
              <a:t>Walras</a:t>
            </a:r>
            <a:endParaRPr lang="en-US" dirty="0"/>
          </a:p>
          <a:p>
            <a:pPr marL="0" eaLnBrk="1" fontAlgn="auto" hangingPunct="1">
              <a:spcAft>
                <a:spcPts val="0"/>
              </a:spcAft>
              <a:buFont typeface="Arial" pitchFamily="34" charset="0"/>
              <a:buChar char="•"/>
              <a:defRPr/>
            </a:pPr>
            <a:endParaRPr lang="en-US" dirty="0"/>
          </a:p>
          <a:p>
            <a:pPr marL="0" eaLnBrk="1" fontAlgn="auto" hangingPunct="1">
              <a:spcAft>
                <a:spcPts val="0"/>
              </a:spcAft>
              <a:buFont typeface="Arial" pitchFamily="34" charset="0"/>
              <a:buChar char="•"/>
              <a:defRPr/>
            </a:pPr>
            <a:endParaRPr lang="el-GR" dirty="0"/>
          </a:p>
          <a:p>
            <a:pPr marL="0" indent="0" eaLnBrk="1" fontAlgn="auto" hangingPunct="1">
              <a:spcAft>
                <a:spcPts val="0"/>
              </a:spcAft>
              <a:buFont typeface="Arial" pitchFamily="34" charset="0"/>
              <a:buNone/>
              <a:defRPr/>
            </a:pPr>
            <a:endParaRPr lang="el-GR" dirty="0"/>
          </a:p>
        </p:txBody>
      </p:sp>
      <p:sp>
        <p:nvSpPr>
          <p:cNvPr id="2" name="TextBox 1"/>
          <p:cNvSpPr txBox="1"/>
          <p:nvPr/>
        </p:nvSpPr>
        <p:spPr>
          <a:xfrm>
            <a:off x="3131840" y="6525344"/>
            <a:ext cx="914400" cy="914400"/>
          </a:xfrm>
          <a:prstGeom prst="rect">
            <a:avLst/>
          </a:prstGeom>
        </p:spPr>
        <p:txBody>
          <a:bodyPr vert="horz" wrap="none" lIns="91440" tIns="45720" rIns="91440" bIns="45720" rtlCol="0" anchor="ctr">
            <a:normAutofit/>
          </a:bodyPr>
          <a:lstStyle/>
          <a:p>
            <a:endParaRPr lang="en-GB" dirty="0"/>
          </a:p>
        </p:txBody>
      </p:sp>
    </p:spTree>
    <p:extLst>
      <p:ext uri="{BB962C8B-B14F-4D97-AF65-F5344CB8AC3E}">
        <p14:creationId xmlns:p14="http://schemas.microsoft.com/office/powerpoint/2010/main" val="679219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W. Stanley Jevons (1835—1882) </a:t>
            </a:r>
            <a:endParaRPr lang="en-GB" dirty="0"/>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4215" y="1412776"/>
            <a:ext cx="3135330" cy="4350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412776"/>
            <a:ext cx="3345972" cy="4395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48038" y="5809111"/>
            <a:ext cx="3294112" cy="523220"/>
          </a:xfrm>
          <a:prstGeom prst="rect">
            <a:avLst/>
          </a:prstGeom>
        </p:spPr>
        <p:txBody>
          <a:bodyPr wrap="square">
            <a:spAutoFit/>
          </a:bodyPr>
          <a:lstStyle/>
          <a:p>
            <a:r>
              <a:rPr lang="en-US" sz="1400" dirty="0"/>
              <a:t>by William Stanley Jevons</a:t>
            </a:r>
          </a:p>
          <a:p>
            <a:r>
              <a:rPr lang="en-US" sz="1400" dirty="0"/>
              <a:t>albumen print on paper mount, 1858, NPG</a:t>
            </a:r>
          </a:p>
        </p:txBody>
      </p:sp>
      <p:sp>
        <p:nvSpPr>
          <p:cNvPr id="4" name="Rectangle 3"/>
          <p:cNvSpPr/>
          <p:nvPr/>
        </p:nvSpPr>
        <p:spPr>
          <a:xfrm>
            <a:off x="4155880" y="5916832"/>
            <a:ext cx="4572000" cy="307777"/>
          </a:xfrm>
          <a:prstGeom prst="rect">
            <a:avLst/>
          </a:prstGeom>
        </p:spPr>
        <p:txBody>
          <a:bodyPr>
            <a:spAutoFit/>
          </a:bodyPr>
          <a:lstStyle/>
          <a:p>
            <a:r>
              <a:rPr lang="en-US" sz="1400" dirty="0"/>
              <a:t>Professor of Political Economy at University College, London</a:t>
            </a:r>
          </a:p>
        </p:txBody>
      </p:sp>
    </p:spTree>
    <p:extLst>
      <p:ext uri="{BB962C8B-B14F-4D97-AF65-F5344CB8AC3E}">
        <p14:creationId xmlns:p14="http://schemas.microsoft.com/office/powerpoint/2010/main" val="3621211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W. Stanley Jevons (1835—1882) </a:t>
            </a:r>
            <a:endParaRPr lang="en-GB" dirty="0"/>
          </a:p>
        </p:txBody>
      </p:sp>
      <p:sp>
        <p:nvSpPr>
          <p:cNvPr id="4" name="Rectangle 3"/>
          <p:cNvSpPr/>
          <p:nvPr/>
        </p:nvSpPr>
        <p:spPr>
          <a:xfrm>
            <a:off x="683568" y="1484784"/>
            <a:ext cx="7920880" cy="3970318"/>
          </a:xfrm>
          <a:prstGeom prst="rect">
            <a:avLst/>
          </a:prstGeom>
        </p:spPr>
        <p:txBody>
          <a:bodyPr wrap="square">
            <a:spAutoFit/>
          </a:bodyPr>
          <a:lstStyle/>
          <a:p>
            <a:r>
              <a:rPr lang="en-US" dirty="0"/>
              <a:t>1862. “A General Mathematical Theory of Political Economy”</a:t>
            </a:r>
          </a:p>
          <a:p>
            <a:r>
              <a:rPr lang="en-US" dirty="0"/>
              <a:t>1863</a:t>
            </a:r>
            <a:r>
              <a:rPr lang="en-US" i="1" dirty="0"/>
              <a:t>. A Serious Fall in the Value of Gold</a:t>
            </a:r>
            <a:r>
              <a:rPr lang="en-US" dirty="0"/>
              <a:t>, Edward Stanford.</a:t>
            </a:r>
          </a:p>
          <a:p>
            <a:r>
              <a:rPr lang="en-US" dirty="0"/>
              <a:t>1864. </a:t>
            </a:r>
            <a:r>
              <a:rPr lang="en-US" i="1" dirty="0"/>
              <a:t>Pure Logic; or, the Logic of Quality apart from Quan</a:t>
            </a:r>
            <a:r>
              <a:rPr lang="en-US" dirty="0"/>
              <a:t>tity, Edward Stanford</a:t>
            </a:r>
          </a:p>
          <a:p>
            <a:r>
              <a:rPr lang="en-US" dirty="0"/>
              <a:t>1865. </a:t>
            </a:r>
            <a:r>
              <a:rPr lang="en-US" i="1" dirty="0"/>
              <a:t>The Coal Question</a:t>
            </a:r>
            <a:r>
              <a:rPr lang="en-US" dirty="0"/>
              <a:t>, Macmillan and Co.</a:t>
            </a:r>
          </a:p>
          <a:p>
            <a:r>
              <a:rPr lang="en-US" dirty="0"/>
              <a:t>1869. </a:t>
            </a:r>
            <a:r>
              <a:rPr lang="en-US" i="1" dirty="0"/>
              <a:t>The Substitution of </a:t>
            </a:r>
            <a:r>
              <a:rPr lang="en-US" i="1" dirty="0" err="1"/>
              <a:t>Similars</a:t>
            </a:r>
            <a:r>
              <a:rPr lang="en-US" i="1" dirty="0"/>
              <a:t>, The True Principle of Reasoning</a:t>
            </a:r>
            <a:r>
              <a:rPr lang="en-US" dirty="0"/>
              <a:t>, Macmillan &amp; Co.</a:t>
            </a:r>
          </a:p>
          <a:p>
            <a:r>
              <a:rPr lang="en-US" dirty="0"/>
              <a:t>1870. </a:t>
            </a:r>
            <a:r>
              <a:rPr lang="en-US" i="1" dirty="0"/>
              <a:t>Elementary Lessons on Logic</a:t>
            </a:r>
            <a:r>
              <a:rPr lang="en-US" dirty="0"/>
              <a:t>, Macmillan &amp; Co.</a:t>
            </a:r>
          </a:p>
          <a:p>
            <a:r>
              <a:rPr lang="en-US" dirty="0"/>
              <a:t>1871. </a:t>
            </a:r>
            <a:r>
              <a:rPr lang="en-US" i="1" dirty="0"/>
              <a:t>The Match Tax: A Problem in Finance</a:t>
            </a:r>
            <a:r>
              <a:rPr lang="en-US" dirty="0"/>
              <a:t>, Edward Stanford.</a:t>
            </a:r>
          </a:p>
          <a:p>
            <a:r>
              <a:rPr lang="en-US" dirty="0"/>
              <a:t>1871. </a:t>
            </a:r>
            <a:r>
              <a:rPr lang="en-US" i="1" dirty="0"/>
              <a:t>The Theory of Political Economy</a:t>
            </a:r>
            <a:r>
              <a:rPr lang="en-US" dirty="0"/>
              <a:t>, Macmillan &amp; Co.</a:t>
            </a:r>
          </a:p>
          <a:p>
            <a:r>
              <a:rPr lang="en-US" dirty="0"/>
              <a:t>1874. </a:t>
            </a:r>
            <a:r>
              <a:rPr lang="en-US" i="1" dirty="0"/>
              <a:t>Principles of Science</a:t>
            </a:r>
            <a:r>
              <a:rPr lang="en-US" dirty="0"/>
              <a:t>, Macmillan &amp; Co.</a:t>
            </a:r>
          </a:p>
          <a:p>
            <a:r>
              <a:rPr lang="en-US" dirty="0"/>
              <a:t>1875. </a:t>
            </a:r>
            <a:r>
              <a:rPr lang="en-US" i="1" dirty="0"/>
              <a:t>Money and the Mechanism of Exchange</a:t>
            </a:r>
            <a:r>
              <a:rPr lang="en-US" dirty="0"/>
              <a:t>, D. Appleton and Co.</a:t>
            </a:r>
          </a:p>
          <a:p>
            <a:r>
              <a:rPr lang="en-US" dirty="0"/>
              <a:t>1878. </a:t>
            </a:r>
            <a:r>
              <a:rPr lang="en-US" i="1" dirty="0"/>
              <a:t>A Primer on Political Economy</a:t>
            </a:r>
            <a:r>
              <a:rPr lang="en-US" dirty="0"/>
              <a:t>, Macmillan &amp; Co.</a:t>
            </a:r>
          </a:p>
          <a:p>
            <a:r>
              <a:rPr lang="en-US" dirty="0"/>
              <a:t>1880. </a:t>
            </a:r>
            <a:r>
              <a:rPr lang="en-US" i="1" dirty="0"/>
              <a:t>Studies in Deductive Logic</a:t>
            </a:r>
            <a:r>
              <a:rPr lang="en-US" dirty="0"/>
              <a:t>, Macmillan &amp; Co. </a:t>
            </a:r>
          </a:p>
          <a:p>
            <a:r>
              <a:rPr lang="en-US" dirty="0"/>
              <a:t>1882. </a:t>
            </a:r>
            <a:r>
              <a:rPr lang="en-US" i="1" dirty="0"/>
              <a:t>The State in Relation to </a:t>
            </a:r>
            <a:r>
              <a:rPr lang="en-US" i="1" dirty="0" err="1"/>
              <a:t>Labour</a:t>
            </a:r>
            <a:r>
              <a:rPr lang="en-US" dirty="0"/>
              <a:t>, Macmillan &amp; Co. </a:t>
            </a:r>
          </a:p>
          <a:p>
            <a:r>
              <a:rPr lang="en-US" dirty="0"/>
              <a:t>1883. </a:t>
            </a:r>
            <a:r>
              <a:rPr lang="en-US" i="1" dirty="0"/>
              <a:t>Methods of Social Reform and Other Papers</a:t>
            </a:r>
            <a:r>
              <a:rPr lang="en-US" dirty="0"/>
              <a:t>, Macmillan and Co.</a:t>
            </a:r>
          </a:p>
        </p:txBody>
      </p:sp>
    </p:spTree>
    <p:extLst>
      <p:ext uri="{BB962C8B-B14F-4D97-AF65-F5344CB8AC3E}">
        <p14:creationId xmlns:p14="http://schemas.microsoft.com/office/powerpoint/2010/main" val="1302429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W. Stanley Jevons (1835—1882) </a:t>
            </a:r>
            <a:endParaRPr lang="en-GB"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628800"/>
            <a:ext cx="5852517" cy="4419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0455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W. Stanley Jevons (1835—1882) </a:t>
            </a:r>
            <a:endParaRPr lang="en-GB"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685925"/>
            <a:ext cx="2571750"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212" y="1694393"/>
            <a:ext cx="2695575"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696875"/>
            <a:ext cx="2742720" cy="1823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286125" y="5164198"/>
            <a:ext cx="4572000" cy="646331"/>
          </a:xfrm>
          <a:prstGeom prst="rect">
            <a:avLst/>
          </a:prstGeom>
        </p:spPr>
        <p:txBody>
          <a:bodyPr>
            <a:spAutoFit/>
          </a:bodyPr>
          <a:lstStyle/>
          <a:p>
            <a:r>
              <a:rPr lang="en-US" dirty="0"/>
              <a:t>Jevons’ Logic Machine or Logic ‘Piano’. Museum of the History of Science, Oxford. </a:t>
            </a:r>
          </a:p>
        </p:txBody>
      </p:sp>
    </p:spTree>
    <p:extLst>
      <p:ext uri="{BB962C8B-B14F-4D97-AF65-F5344CB8AC3E}">
        <p14:creationId xmlns:p14="http://schemas.microsoft.com/office/powerpoint/2010/main" val="1191981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W. Stanley Jevons (1835—1882) </a:t>
            </a:r>
            <a:endParaRPr lang="en-GB"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88840"/>
            <a:ext cx="501015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61678" y="4293096"/>
            <a:ext cx="4572000" cy="523220"/>
          </a:xfrm>
          <a:prstGeom prst="rect">
            <a:avLst/>
          </a:prstGeom>
        </p:spPr>
        <p:txBody>
          <a:bodyPr>
            <a:spAutoFit/>
          </a:bodyPr>
          <a:lstStyle/>
          <a:p>
            <a:r>
              <a:rPr lang="en-US" sz="1400" i="1" dirty="0">
                <a:latin typeface="Times New Roman" panose="02020603050405020304" pitchFamily="18" charset="0"/>
                <a:cs typeface="Times New Roman" panose="02020603050405020304" pitchFamily="18" charset="0"/>
              </a:rPr>
              <a:t>Journal of the Statistical Society of London</a:t>
            </a:r>
            <a:r>
              <a:rPr lang="en-US" sz="1400" dirty="0">
                <a:latin typeface="Times New Roman" panose="02020603050405020304" pitchFamily="18" charset="0"/>
                <a:cs typeface="Times New Roman" panose="02020603050405020304" pitchFamily="18" charset="0"/>
              </a:rPr>
              <a:t>, Vol. 37, No. 4 (Dec., 1874), pp. 478-488</a:t>
            </a:r>
          </a:p>
        </p:txBody>
      </p:sp>
      <p:sp>
        <p:nvSpPr>
          <p:cNvPr id="4" name="TextBox 3">
            <a:extLst>
              <a:ext uri="{FF2B5EF4-FFF2-40B4-BE49-F238E27FC236}">
                <a16:creationId xmlns:a16="http://schemas.microsoft.com/office/drawing/2014/main" id="{62A9FB72-C4F0-1536-65E9-0E3F790C581C}"/>
              </a:ext>
            </a:extLst>
          </p:cNvPr>
          <p:cNvSpPr txBox="1"/>
          <p:nvPr/>
        </p:nvSpPr>
        <p:spPr>
          <a:xfrm>
            <a:off x="251520" y="4847148"/>
            <a:ext cx="9001000" cy="914400"/>
          </a:xfrm>
          <a:prstGeom prst="rect">
            <a:avLst/>
          </a:prstGeom>
        </p:spPr>
        <p:txBody>
          <a:bodyPr vert="horz" wrap="none" lIns="91440" tIns="45720" rIns="91440" bIns="45720" rtlCol="0" anchor="ctr">
            <a:normAutofit/>
          </a:bodyPr>
          <a:lstStyle/>
          <a:p>
            <a:r>
              <a:rPr lang="el-GR" dirty="0"/>
              <a:t>«Η επιστήμη μας πρέπει να είναι μαθηματική, απλούστατα γιατί ασχολείται με ποσότητες»</a:t>
            </a:r>
            <a:endParaRPr lang="en-GB" dirty="0"/>
          </a:p>
        </p:txBody>
      </p:sp>
    </p:spTree>
    <p:extLst>
      <p:ext uri="{BB962C8B-B14F-4D97-AF65-F5344CB8AC3E}">
        <p14:creationId xmlns:p14="http://schemas.microsoft.com/office/powerpoint/2010/main" val="2639430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W. Stanley Jevons (1835—1882) </a:t>
            </a:r>
            <a:endParaRPr lang="en-GB"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1786" y="1749782"/>
            <a:ext cx="2517444" cy="4243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749782"/>
            <a:ext cx="2540893" cy="424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67015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W. Stanley Jevons (1835—1882) </a:t>
            </a:r>
            <a:endParaRPr lang="en-GB"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7048" y="1556792"/>
            <a:ext cx="5286375"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91FAD8BE-8A6B-EB34-DF49-4FC1BBFCFE73}"/>
              </a:ext>
            </a:extLst>
          </p:cNvPr>
          <p:cNvSpPr txBox="1"/>
          <p:nvPr/>
        </p:nvSpPr>
        <p:spPr>
          <a:xfrm>
            <a:off x="107504" y="4844008"/>
            <a:ext cx="8820472" cy="914400"/>
          </a:xfrm>
          <a:prstGeom prst="rect">
            <a:avLst/>
          </a:prstGeom>
        </p:spPr>
        <p:txBody>
          <a:bodyPr vert="horz" wrap="none" lIns="91440" tIns="45720" rIns="91440" bIns="45720" rtlCol="0" anchor="ctr">
            <a:normAutofit/>
          </a:bodyPr>
          <a:lstStyle/>
          <a:p>
            <a:r>
              <a:rPr lang="el-GR" dirty="0"/>
              <a:t>Το πρόβλημα των οικονομικών είναι η εξέταση της άριστης χρήσης των διαθεσίμων </a:t>
            </a:r>
          </a:p>
          <a:p>
            <a:r>
              <a:rPr lang="el-GR" dirty="0"/>
              <a:t>μέσων, που μπορούν να χρησιμοποιηθούν για την επίτευξη εναλλακτικών σκοπών.</a:t>
            </a:r>
            <a:r>
              <a:rPr lang="en-US" dirty="0"/>
              <a:t> L.</a:t>
            </a:r>
            <a:r>
              <a:rPr lang="el-GR" dirty="0"/>
              <a:t> </a:t>
            </a:r>
            <a:r>
              <a:rPr lang="en-US" dirty="0"/>
              <a:t>Robbins</a:t>
            </a:r>
            <a:endParaRPr lang="en-GB" dirty="0"/>
          </a:p>
        </p:txBody>
      </p:sp>
    </p:spTree>
    <p:extLst>
      <p:ext uri="{BB962C8B-B14F-4D97-AF65-F5344CB8AC3E}">
        <p14:creationId xmlns:p14="http://schemas.microsoft.com/office/powerpoint/2010/main" val="9022130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W. Stanley Jevons (1835—1882) </a:t>
            </a:r>
            <a:endParaRPr lang="en-GB"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44960"/>
            <a:ext cx="4018806" cy="3608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3524" y="1556792"/>
            <a:ext cx="4063439" cy="3770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99A663F2-7B2B-C895-CA81-B46C2C774FE9}"/>
              </a:ext>
            </a:extLst>
          </p:cNvPr>
          <p:cNvSpPr txBox="1"/>
          <p:nvPr/>
        </p:nvSpPr>
        <p:spPr>
          <a:xfrm>
            <a:off x="611560" y="5498821"/>
            <a:ext cx="5400600" cy="914400"/>
          </a:xfrm>
          <a:prstGeom prst="rect">
            <a:avLst/>
          </a:prstGeom>
        </p:spPr>
        <p:txBody>
          <a:bodyPr vert="horz" wrap="none" lIns="91440" tIns="45720" rIns="91440" bIns="45720" rtlCol="0" anchor="ctr">
            <a:normAutofit/>
          </a:bodyPr>
          <a:lstStyle/>
          <a:p>
            <a:r>
              <a:rPr lang="el-GR" dirty="0"/>
              <a:t>Η αξία εξαρτάται απολύτως από την χρησιμότητα.</a:t>
            </a:r>
            <a:endParaRPr lang="en-GB" dirty="0"/>
          </a:p>
        </p:txBody>
      </p:sp>
    </p:spTree>
    <p:extLst>
      <p:ext uri="{BB962C8B-B14F-4D97-AF65-F5344CB8AC3E}">
        <p14:creationId xmlns:p14="http://schemas.microsoft.com/office/powerpoint/2010/main" val="32378512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W. Stanley Jevons (1835—1882) </a:t>
            </a:r>
            <a:endParaRPr lang="en-GB"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204864"/>
            <a:ext cx="3908425" cy="3687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132857"/>
            <a:ext cx="3403684" cy="3783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C393EADC-D184-8889-67E2-3316F363BE94}"/>
              </a:ext>
            </a:extLst>
          </p:cNvPr>
          <p:cNvSpPr/>
          <p:nvPr/>
        </p:nvSpPr>
        <p:spPr>
          <a:xfrm>
            <a:off x="323528" y="2132857"/>
            <a:ext cx="3908425" cy="151216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ED67BCA7-450F-EC83-F0BB-52578E1CC42C}"/>
              </a:ext>
            </a:extLst>
          </p:cNvPr>
          <p:cNvCxnSpPr/>
          <p:nvPr/>
        </p:nvCxnSpPr>
        <p:spPr>
          <a:xfrm>
            <a:off x="1043608" y="5445224"/>
            <a:ext cx="3188345"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981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W. Stanley Jevons (1835—1882) </a:t>
            </a:r>
            <a:endParaRPr lang="en-GB"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68760"/>
            <a:ext cx="3914775"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268760"/>
            <a:ext cx="4497323"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3860849"/>
            <a:ext cx="4962525"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5157192"/>
            <a:ext cx="5200650"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6947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47248" cy="1006970"/>
          </a:xfrm>
        </p:spPr>
        <p:txBody>
          <a:bodyPr/>
          <a:lstStyle/>
          <a:p>
            <a:r>
              <a:rPr lang="en-US" dirty="0"/>
              <a:t>Jeremy Bentham (1748-1832)</a:t>
            </a:r>
            <a:endParaRPr lang="en-GB"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8203" y="1268760"/>
            <a:ext cx="3049293" cy="4509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364088" y="5805264"/>
            <a:ext cx="2358008" cy="738664"/>
          </a:xfrm>
          <a:prstGeom prst="rect">
            <a:avLst/>
          </a:prstGeom>
        </p:spPr>
        <p:txBody>
          <a:bodyPr wrap="square">
            <a:spAutoFit/>
          </a:bodyPr>
          <a:lstStyle/>
          <a:p>
            <a:r>
              <a:rPr lang="en-US" sz="1400" dirty="0"/>
              <a:t>by Henry William </a:t>
            </a:r>
            <a:r>
              <a:rPr lang="en-US" sz="1400" dirty="0" err="1"/>
              <a:t>Pickersgill</a:t>
            </a:r>
            <a:endParaRPr lang="en-US" sz="1400" dirty="0"/>
          </a:p>
          <a:p>
            <a:r>
              <a:rPr lang="en-US" sz="1400" dirty="0"/>
              <a:t>oil on canvas, exhibited 1829</a:t>
            </a:r>
            <a:r>
              <a:rPr lang="el-GR" sz="1400" dirty="0"/>
              <a:t>, </a:t>
            </a:r>
            <a:r>
              <a:rPr lang="en-US" sz="1400" dirty="0"/>
              <a:t>NPG</a:t>
            </a: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281608"/>
            <a:ext cx="3002577" cy="4523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464776" y="5912986"/>
            <a:ext cx="2016224" cy="523220"/>
          </a:xfrm>
          <a:prstGeom prst="rect">
            <a:avLst/>
          </a:prstGeom>
        </p:spPr>
        <p:txBody>
          <a:bodyPr wrap="square">
            <a:spAutoFit/>
          </a:bodyPr>
          <a:lstStyle/>
          <a:p>
            <a:r>
              <a:rPr lang="en-US" sz="1400" dirty="0"/>
              <a:t>Studio of Thomas Frye</a:t>
            </a:r>
          </a:p>
          <a:p>
            <a:r>
              <a:rPr lang="en-US" sz="1400" dirty="0"/>
              <a:t>oil on canvas, 1760, NPG</a:t>
            </a:r>
          </a:p>
        </p:txBody>
      </p:sp>
    </p:spTree>
    <p:extLst>
      <p:ext uri="{BB962C8B-B14F-4D97-AF65-F5344CB8AC3E}">
        <p14:creationId xmlns:p14="http://schemas.microsoft.com/office/powerpoint/2010/main" val="21159489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W. Stanley Jevons (1835—1882) </a:t>
            </a:r>
            <a:endParaRPr lang="en-GB"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2868" y="1218084"/>
            <a:ext cx="272415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891271"/>
            <a:ext cx="4802510" cy="1967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3193" y="3933056"/>
            <a:ext cx="5143500"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43061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W. Stanley Jevons (1835—1882) </a:t>
            </a:r>
            <a:endParaRPr lang="en-GB"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268760"/>
            <a:ext cx="3998913"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40444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W. Stanley Jevons (1835—1882) </a:t>
            </a:r>
            <a:endParaRPr lang="en-GB"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16161"/>
            <a:ext cx="3887978" cy="4425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141" y="1216161"/>
            <a:ext cx="4297756" cy="3945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D77DEA54-088E-079A-B3BD-49D811B5F2ED}"/>
              </a:ext>
            </a:extLst>
          </p:cNvPr>
          <p:cNvSpPr txBox="1"/>
          <p:nvPr/>
        </p:nvSpPr>
        <p:spPr>
          <a:xfrm>
            <a:off x="179512" y="5757026"/>
            <a:ext cx="8784976" cy="360040"/>
          </a:xfrm>
          <a:prstGeom prst="rect">
            <a:avLst/>
          </a:prstGeom>
        </p:spPr>
        <p:txBody>
          <a:bodyPr vert="horz" wrap="none" lIns="91440" tIns="45720" rIns="91440" bIns="45720" rtlCol="0" anchor="ctr">
            <a:normAutofit lnSpcReduction="10000"/>
          </a:bodyPr>
          <a:lstStyle/>
          <a:p>
            <a:r>
              <a:rPr lang="el-GR" dirty="0"/>
              <a:t>Οι τιμές των αγαθών είναι ανάλογες προς τους αντίστοιχους τελικούς βαθμούς χρησιμότητας. </a:t>
            </a:r>
            <a:endParaRPr lang="en-GB" dirty="0"/>
          </a:p>
        </p:txBody>
      </p:sp>
    </p:spTree>
    <p:extLst>
      <p:ext uri="{BB962C8B-B14F-4D97-AF65-F5344CB8AC3E}">
        <p14:creationId xmlns:p14="http://schemas.microsoft.com/office/powerpoint/2010/main" val="2929988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W. Stanley Jevons (1835—1882) </a:t>
            </a:r>
            <a:endParaRPr lang="en-GB" dirty="0"/>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886751"/>
            <a:ext cx="4095750" cy="305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889" y="5146898"/>
            <a:ext cx="283845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0575D15B-F725-FBD6-13FB-6C3D50E2BD35}"/>
              </a:ext>
            </a:extLst>
          </p:cNvPr>
          <p:cNvSpPr txBox="1"/>
          <p:nvPr/>
        </p:nvSpPr>
        <p:spPr>
          <a:xfrm>
            <a:off x="3563888" y="5204048"/>
            <a:ext cx="5265290" cy="914400"/>
          </a:xfrm>
          <a:prstGeom prst="rect">
            <a:avLst/>
          </a:prstGeom>
        </p:spPr>
        <p:txBody>
          <a:bodyPr vert="horz" wrap="none" lIns="91440" tIns="45720" rIns="91440" bIns="45720" rtlCol="0" anchor="ctr">
            <a:normAutofit/>
          </a:bodyPr>
          <a:lstStyle/>
          <a:p>
            <a:r>
              <a:rPr lang="el-GR" dirty="0"/>
              <a:t>Το κόστος παραγωγής καθορίζει την προσφορά</a:t>
            </a:r>
          </a:p>
          <a:p>
            <a:r>
              <a:rPr lang="el-GR" dirty="0"/>
              <a:t>Η προσφορά καθορίζει τον τελικό βαθμό χρησιμότητας</a:t>
            </a:r>
          </a:p>
          <a:p>
            <a:r>
              <a:rPr lang="el-GR" dirty="0"/>
              <a:t>Ο τελικός βαθμός χρησιμότητας καθορίζει την αξία</a:t>
            </a:r>
            <a:endParaRPr lang="en-GB" dirty="0"/>
          </a:p>
        </p:txBody>
      </p:sp>
    </p:spTree>
    <p:extLst>
      <p:ext uri="{BB962C8B-B14F-4D97-AF65-F5344CB8AC3E}">
        <p14:creationId xmlns:p14="http://schemas.microsoft.com/office/powerpoint/2010/main" val="14565095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Carl Menger (1840—1921) </a:t>
            </a:r>
            <a:endParaRPr lang="en-GB"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743075"/>
            <a:ext cx="2286000"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4206" y="1772816"/>
            <a:ext cx="2151111" cy="3262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3972" y="1772816"/>
            <a:ext cx="2196948" cy="3342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7275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Carl Menger (1840—1921) </a:t>
            </a:r>
            <a:endParaRPr lang="en-GB"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700808"/>
            <a:ext cx="4464842" cy="2661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484784"/>
            <a:ext cx="2487613" cy="402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596243FA-BD7B-CEB2-2345-F4C6A02DD945}"/>
              </a:ext>
            </a:extLst>
          </p:cNvPr>
          <p:cNvSpPr txBox="1"/>
          <p:nvPr/>
        </p:nvSpPr>
        <p:spPr>
          <a:xfrm>
            <a:off x="4211960" y="5085184"/>
            <a:ext cx="4536504" cy="914400"/>
          </a:xfrm>
          <a:prstGeom prst="rect">
            <a:avLst/>
          </a:prstGeom>
        </p:spPr>
        <p:txBody>
          <a:bodyPr vert="horz" wrap="none" lIns="91440" tIns="45720" rIns="91440" bIns="45720" rtlCol="0" anchor="ctr">
            <a:normAutofit/>
          </a:bodyPr>
          <a:lstStyle/>
          <a:p>
            <a:r>
              <a:rPr lang="el-GR" dirty="0"/>
              <a:t>Ανάλυση και αφηρημένη γενίκευση κόντρα με</a:t>
            </a:r>
          </a:p>
          <a:p>
            <a:r>
              <a:rPr lang="el-GR" dirty="0"/>
              <a:t>Την γερμανική ιστορική σχολή</a:t>
            </a:r>
            <a:endParaRPr lang="en-GB" dirty="0"/>
          </a:p>
        </p:txBody>
      </p:sp>
    </p:spTree>
    <p:extLst>
      <p:ext uri="{BB962C8B-B14F-4D97-AF65-F5344CB8AC3E}">
        <p14:creationId xmlns:p14="http://schemas.microsoft.com/office/powerpoint/2010/main" val="34068394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Carl Menger (1840—1921) </a:t>
            </a:r>
            <a:endParaRPr lang="en-GB"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3762375"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420888"/>
            <a:ext cx="4968552" cy="2325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1943695"/>
            <a:ext cx="3884275" cy="2835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27584" y="5157192"/>
            <a:ext cx="4608512" cy="504056"/>
          </a:xfrm>
          <a:prstGeom prst="rect">
            <a:avLst/>
          </a:prstGeom>
        </p:spPr>
        <p:txBody>
          <a:bodyPr vert="horz" wrap="square" lIns="91440" tIns="45720" rIns="91440" bIns="45720" rtlCol="0" anchor="ctr">
            <a:normAutofit/>
          </a:bodyPr>
          <a:lstStyle/>
          <a:p>
            <a:r>
              <a:rPr lang="el-GR" dirty="0"/>
              <a:t>Αγαθά 1</a:t>
            </a:r>
            <a:r>
              <a:rPr lang="el-GR" baseline="30000" dirty="0"/>
              <a:t>ης</a:t>
            </a:r>
            <a:r>
              <a:rPr lang="el-GR" dirty="0"/>
              <a:t>, 2</a:t>
            </a:r>
            <a:r>
              <a:rPr lang="el-GR" baseline="30000" dirty="0"/>
              <a:t>ης</a:t>
            </a:r>
            <a:r>
              <a:rPr lang="el-GR" dirty="0"/>
              <a:t>, κλπ. τάξης </a:t>
            </a:r>
            <a:endParaRPr lang="en-US" dirty="0"/>
          </a:p>
        </p:txBody>
      </p:sp>
    </p:spTree>
    <p:extLst>
      <p:ext uri="{BB962C8B-B14F-4D97-AF65-F5344CB8AC3E}">
        <p14:creationId xmlns:p14="http://schemas.microsoft.com/office/powerpoint/2010/main" val="7728503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Carl Menger (1840—1921) </a:t>
            </a:r>
            <a:endParaRPr lang="en-GB"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138" y="1905000"/>
            <a:ext cx="5419725"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7DB25818-6EBB-397A-ED64-AF8196FDECFD}"/>
              </a:ext>
            </a:extLst>
          </p:cNvPr>
          <p:cNvSpPr txBox="1"/>
          <p:nvPr/>
        </p:nvSpPr>
        <p:spPr>
          <a:xfrm>
            <a:off x="457200" y="5301208"/>
            <a:ext cx="7590101" cy="914400"/>
          </a:xfrm>
          <a:prstGeom prst="rect">
            <a:avLst/>
          </a:prstGeom>
        </p:spPr>
        <p:txBody>
          <a:bodyPr vert="horz" wrap="none" lIns="91440" tIns="45720" rIns="91440" bIns="45720" rtlCol="0" anchor="ctr">
            <a:normAutofit fontScale="85000" lnSpcReduction="10000"/>
          </a:bodyPr>
          <a:lstStyle/>
          <a:p>
            <a:r>
              <a:rPr lang="el-GR" dirty="0"/>
              <a:t>Αν ένα αγαθό μπορεί να ικανοποιήσει διάφορες μορφές αναγκών, κάθε μια από τις οποίες </a:t>
            </a:r>
          </a:p>
          <a:p>
            <a:r>
              <a:rPr lang="el-GR" dirty="0"/>
              <a:t>έχει φθίνουσα σημασία ανάλογα με το βαθμό της πληρότητας, ..ο οικονόμων άνθρωπος θα </a:t>
            </a:r>
          </a:p>
          <a:p>
            <a:r>
              <a:rPr lang="el-GR" dirty="0"/>
              <a:t>κατευθύνει την ποσότητα που διαθέτει πρώτα στην ικανοποίηση των πιο σπουδαίων αναγκών,</a:t>
            </a:r>
          </a:p>
          <a:p>
            <a:r>
              <a:rPr lang="el-GR" dirty="0"/>
              <a:t> … και το υπόλοιπο θα αφιερωθεί σε εκείνες τις ικανοποιήσεις που έπονται σε σημασία… </a:t>
            </a:r>
            <a:endParaRPr lang="en-GB" dirty="0"/>
          </a:p>
        </p:txBody>
      </p:sp>
    </p:spTree>
    <p:extLst>
      <p:ext uri="{BB962C8B-B14F-4D97-AF65-F5344CB8AC3E}">
        <p14:creationId xmlns:p14="http://schemas.microsoft.com/office/powerpoint/2010/main" val="31161751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Carl Menger (1840—1921) </a:t>
            </a:r>
            <a:endParaRPr lang="en-GB"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711609"/>
            <a:ext cx="2497460" cy="4070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1711609"/>
            <a:ext cx="2382247" cy="397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730684"/>
            <a:ext cx="2103481" cy="3807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85735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Carl Menger (1840—1921) </a:t>
            </a:r>
            <a:endParaRPr lang="en-GB" dirty="0"/>
          </a:p>
        </p:txBody>
      </p:sp>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1628800"/>
            <a:ext cx="2212797" cy="3155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508104" y="4941168"/>
            <a:ext cx="3366120" cy="338554"/>
          </a:xfrm>
          <a:prstGeom prst="rect">
            <a:avLst/>
          </a:prstGeom>
        </p:spPr>
        <p:txBody>
          <a:bodyPr wrap="square">
            <a:spAutoFit/>
          </a:bodyPr>
          <a:lstStyle/>
          <a:p>
            <a:r>
              <a:rPr lang="en-US" sz="1600" dirty="0"/>
              <a:t>Gustav von </a:t>
            </a:r>
            <a:r>
              <a:rPr lang="en-US" sz="1600" dirty="0" err="1"/>
              <a:t>Schmoller</a:t>
            </a:r>
            <a:r>
              <a:rPr lang="en-US" sz="1600" dirty="0"/>
              <a:t> (1838 – 1917) </a:t>
            </a:r>
          </a:p>
        </p:txBody>
      </p:sp>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412776"/>
            <a:ext cx="3163466" cy="4395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355976" y="5546258"/>
            <a:ext cx="2535374" cy="523220"/>
          </a:xfrm>
          <a:prstGeom prst="rect">
            <a:avLst/>
          </a:prstGeom>
        </p:spPr>
        <p:txBody>
          <a:bodyPr wrap="none">
            <a:spAutoFit/>
          </a:bodyPr>
          <a:lstStyle/>
          <a:p>
            <a:r>
              <a:rPr lang="en-US" sz="2800" b="1" dirty="0" err="1"/>
              <a:t>Methodenstreit</a:t>
            </a:r>
            <a:endParaRPr lang="en-US" sz="2800" b="1" dirty="0"/>
          </a:p>
        </p:txBody>
      </p:sp>
    </p:spTree>
    <p:extLst>
      <p:ext uri="{BB962C8B-B14F-4D97-AF65-F5344CB8AC3E}">
        <p14:creationId xmlns:p14="http://schemas.microsoft.com/office/powerpoint/2010/main" val="954376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Jeremy Bentham (1748-1832)</a:t>
            </a:r>
            <a:endParaRPr lang="en-GB"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49914"/>
            <a:ext cx="2390775"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459793"/>
            <a:ext cx="2821374"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580112" y="1449914"/>
            <a:ext cx="3441873" cy="4708981"/>
          </a:xfrm>
          <a:prstGeom prst="rect">
            <a:avLst/>
          </a:prstGeom>
        </p:spPr>
        <p:txBody>
          <a:bodyPr wrap="square">
            <a:spAutoFit/>
          </a:bodyPr>
          <a:lstStyle/>
          <a:p>
            <a:r>
              <a:rPr lang="en-US" sz="1200" dirty="0"/>
              <a:t>My body I give to my dear friend Doctor </a:t>
            </a:r>
            <a:r>
              <a:rPr lang="en-US" sz="1200" dirty="0" err="1"/>
              <a:t>Southwood</a:t>
            </a:r>
            <a:r>
              <a:rPr lang="en-US" sz="1200" dirty="0"/>
              <a:t> Smith to be disposed of in a manner hereinafter mentioned, and I direct … he will take my body under his charge and take the requisite and appropriate measures for the disposal and preservation of the several parts of my bodily frame in the manner expressed in the paper annexed to this my will and at the top of which I have written </a:t>
            </a:r>
            <a:r>
              <a:rPr lang="en-US" sz="1200" dirty="0">
                <a:solidFill>
                  <a:srgbClr val="FF0000"/>
                </a:solidFill>
              </a:rPr>
              <a:t>Auto Icon</a:t>
            </a:r>
            <a:r>
              <a:rPr lang="en-US" sz="1200" dirty="0"/>
              <a:t>. The skeleton he will cause to be put together in such a manner as that the whole figure may be seated in a chair usually occupied by me when living, in the attitude in which I am sitting when engaged in thought in the course of time employed in writing. I direct that the body thus prepared shall be transferred to my executor. He will cause the skeleton to be clad in one of the suits of black occasionally worn by me. The body so clothed, together with the chair and the staff in the my later years </a:t>
            </a:r>
            <a:r>
              <a:rPr lang="en-US" sz="1200" dirty="0" err="1"/>
              <a:t>bourne</a:t>
            </a:r>
            <a:r>
              <a:rPr lang="en-US" sz="1200" dirty="0"/>
              <a:t> by me, he will take charge of and for containing the whole apparatus he will cause to be prepared an appropriate box or case and will cause to be engraved in conspicuous characters on a plate to be affixed thereon and also on the labels on the glass cases in which the preparations of the soft parts of my body shall be contained </a:t>
            </a:r>
          </a:p>
        </p:txBody>
      </p:sp>
    </p:spTree>
    <p:extLst>
      <p:ext uri="{BB962C8B-B14F-4D97-AF65-F5344CB8AC3E}">
        <p14:creationId xmlns:p14="http://schemas.microsoft.com/office/powerpoint/2010/main" val="9366581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Léon Walras (1834-1910)</a:t>
            </a: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730801"/>
            <a:ext cx="2888125"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628049"/>
            <a:ext cx="2724150"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65212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AA29-0731-8309-F9D9-3C231227F4A7}"/>
              </a:ext>
            </a:extLst>
          </p:cNvPr>
          <p:cNvSpPr>
            <a:spLocks noGrp="1"/>
          </p:cNvSpPr>
          <p:nvPr>
            <p:ph type="title"/>
          </p:nvPr>
        </p:nvSpPr>
        <p:spPr/>
        <p:txBody>
          <a:bodyPr/>
          <a:lstStyle/>
          <a:p>
            <a:r>
              <a:rPr lang="en-GB" dirty="0"/>
              <a:t>Léon Walras (1834-1910)</a:t>
            </a:r>
          </a:p>
        </p:txBody>
      </p:sp>
      <p:sp>
        <p:nvSpPr>
          <p:cNvPr id="3" name="Content Placeholder 2">
            <a:extLst>
              <a:ext uri="{FF2B5EF4-FFF2-40B4-BE49-F238E27FC236}">
                <a16:creationId xmlns:a16="http://schemas.microsoft.com/office/drawing/2014/main" id="{CFB79EF4-855E-2B51-B22D-FC0197CCCBAA}"/>
              </a:ext>
            </a:extLst>
          </p:cNvPr>
          <p:cNvSpPr>
            <a:spLocks noGrp="1"/>
          </p:cNvSpPr>
          <p:nvPr>
            <p:ph idx="1"/>
          </p:nvPr>
        </p:nvSpPr>
        <p:spPr>
          <a:xfrm>
            <a:off x="464156" y="1556792"/>
            <a:ext cx="4539892" cy="4525963"/>
          </a:xfrm>
        </p:spPr>
        <p:txBody>
          <a:bodyPr/>
          <a:lstStyle/>
          <a:p>
            <a:r>
              <a:rPr lang="el-GR" sz="2000" dirty="0"/>
              <a:t>Γιος του γνωστού οικονομολόγου.</a:t>
            </a:r>
          </a:p>
          <a:p>
            <a:r>
              <a:rPr lang="el-GR" sz="2000" dirty="0"/>
              <a:t>Σπούδασε μηχανικός και σε ηλικία 24 χρονών ασχολείται με την Οικονομική Επιστήμη.</a:t>
            </a:r>
          </a:p>
          <a:p>
            <a:pPr lvl="1"/>
            <a:r>
              <a:rPr lang="el-GR" sz="2000" dirty="0"/>
              <a:t>Δεν είχε ακαδημαϊκούς τίτλους</a:t>
            </a:r>
          </a:p>
          <a:p>
            <a:pPr lvl="1"/>
            <a:r>
              <a:rPr lang="el-GR" sz="2000" dirty="0"/>
              <a:t>1870-1892 Καθηγητής της Πολιτικής Οικονομίας στην Ακαδημία της Λοζάνης</a:t>
            </a:r>
          </a:p>
          <a:p>
            <a:pPr lvl="1"/>
            <a:r>
              <a:rPr lang="el-GR" sz="2000" dirty="0"/>
              <a:t>1874 </a:t>
            </a:r>
            <a:r>
              <a:rPr lang="en-US" sz="2000" i="1" dirty="0"/>
              <a:t>Elements </a:t>
            </a:r>
            <a:r>
              <a:rPr lang="en-US" sz="2000" i="1" dirty="0" err="1"/>
              <a:t>d’Economie</a:t>
            </a:r>
            <a:r>
              <a:rPr lang="en-US" sz="2000" i="1" dirty="0"/>
              <a:t> Politique Pure</a:t>
            </a:r>
          </a:p>
          <a:p>
            <a:r>
              <a:rPr lang="el-GR" sz="2000" dirty="0"/>
              <a:t>Τάσσεται </a:t>
            </a:r>
            <a:r>
              <a:rPr lang="el-GR" sz="2000" dirty="0" err="1"/>
              <a:t>υπερ</a:t>
            </a:r>
            <a:r>
              <a:rPr lang="el-GR" sz="2000" dirty="0"/>
              <a:t> κοινωνικών μεταρρυθμίσεων </a:t>
            </a:r>
            <a:endParaRPr lang="en-US" sz="2000" dirty="0"/>
          </a:p>
          <a:p>
            <a:pPr lvl="1"/>
            <a:endParaRPr lang="en-GB" dirty="0"/>
          </a:p>
        </p:txBody>
      </p:sp>
      <p:pic>
        <p:nvPicPr>
          <p:cNvPr id="5" name="Picture 2">
            <a:extLst>
              <a:ext uri="{FF2B5EF4-FFF2-40B4-BE49-F238E27FC236}">
                <a16:creationId xmlns:a16="http://schemas.microsoft.com/office/drawing/2014/main" id="{9E845EDF-38FB-0FB9-2B15-C6975D208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871910"/>
            <a:ext cx="3114675"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6795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Léon Walras (1834-1910)</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570152"/>
            <a:ext cx="2056559" cy="3559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1636873"/>
            <a:ext cx="2053720" cy="3426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696485"/>
            <a:ext cx="2291880" cy="3688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7050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Léon Walras (1834-1910)</a:t>
            </a: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700808"/>
            <a:ext cx="2153837" cy="3600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628800"/>
            <a:ext cx="1937982"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499034"/>
            <a:ext cx="2290216" cy="3787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88251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229600" cy="1143000"/>
          </a:xfrm>
        </p:spPr>
        <p:txBody>
          <a:bodyPr/>
          <a:lstStyle/>
          <a:p>
            <a:r>
              <a:rPr lang="fr-FR" dirty="0"/>
              <a:t>Léon Walras (1834-1910)</a:t>
            </a:r>
          </a:p>
        </p:txBody>
      </p:sp>
      <p:sp>
        <p:nvSpPr>
          <p:cNvPr id="3" name="TextBox 2">
            <a:extLst>
              <a:ext uri="{FF2B5EF4-FFF2-40B4-BE49-F238E27FC236}">
                <a16:creationId xmlns:a16="http://schemas.microsoft.com/office/drawing/2014/main" id="{29426FBA-6034-6943-CA42-82B7989F375D}"/>
              </a:ext>
            </a:extLst>
          </p:cNvPr>
          <p:cNvSpPr txBox="1"/>
          <p:nvPr/>
        </p:nvSpPr>
        <p:spPr>
          <a:xfrm>
            <a:off x="457200" y="1700808"/>
            <a:ext cx="7931224" cy="3955578"/>
          </a:xfrm>
          <a:prstGeom prst="rect">
            <a:avLst/>
          </a:prstGeom>
        </p:spPr>
        <p:txBody>
          <a:bodyPr vert="horz" wrap="none" lIns="91440" tIns="45720" rIns="91440" bIns="45720" rtlCol="0" anchor="ctr">
            <a:normAutofit/>
          </a:bodyPr>
          <a:lstStyle/>
          <a:p>
            <a:r>
              <a:rPr lang="el-GR" dirty="0"/>
              <a:t>Ελεύθερος Ανταγωνισμός</a:t>
            </a:r>
          </a:p>
          <a:p>
            <a:endParaRPr lang="el-GR" dirty="0"/>
          </a:p>
          <a:p>
            <a:r>
              <a:rPr lang="el-GR" dirty="0"/>
              <a:t>«Ο κόσμος όλος μπορεί να θεωρηθεί σαν μια πελώρια γενική αγορά που  </a:t>
            </a:r>
          </a:p>
          <a:p>
            <a:r>
              <a:rPr lang="el-GR" dirty="0"/>
              <a:t>αποτελείται από διάφορες ειδικές αγορές, όπου αγοράζεται και πουλιέται </a:t>
            </a:r>
          </a:p>
          <a:p>
            <a:r>
              <a:rPr lang="el-GR" dirty="0"/>
              <a:t>ο πλούτος της κοινωνίας. Το έργο μας, λοιπόν, είναι να ανακαλύψουμε τους </a:t>
            </a:r>
          </a:p>
          <a:p>
            <a:r>
              <a:rPr lang="el-GR" dirty="0"/>
              <a:t>νόμους προς τους οποίους αυτές οι αγορές και πωλήσεις τείνουν αυτόματα </a:t>
            </a:r>
          </a:p>
          <a:p>
            <a:r>
              <a:rPr lang="el-GR" dirty="0"/>
              <a:t>να συμμορφωθούν. Για το σκοπό αυτό, θα υποθέσουμε ότι η αγορά είναι απολυτά </a:t>
            </a:r>
          </a:p>
          <a:p>
            <a:r>
              <a:rPr lang="el-GR" dirty="0"/>
              <a:t>συναγωνιστική, ακριβώς όπως στην θεωρητική μηχανική υποθέτουμε, κατ’ αρχή </a:t>
            </a:r>
          </a:p>
          <a:p>
            <a:r>
              <a:rPr lang="el-GR" dirty="0"/>
              <a:t>ότι οι μηχανές δεν υπόκεινται καθόλου σε τριβή» </a:t>
            </a:r>
          </a:p>
        </p:txBody>
      </p:sp>
    </p:spTree>
    <p:extLst>
      <p:ext uri="{BB962C8B-B14F-4D97-AF65-F5344CB8AC3E}">
        <p14:creationId xmlns:p14="http://schemas.microsoft.com/office/powerpoint/2010/main" val="10862783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Léon Walras (1834-1910)</a:t>
            </a:r>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412776"/>
            <a:ext cx="3070275" cy="4658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484784"/>
            <a:ext cx="3779912" cy="1304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6807" y="3068960"/>
            <a:ext cx="4162425"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5C752AEA-4C4B-FACD-4F59-B38B34BF49D0}"/>
              </a:ext>
            </a:extLst>
          </p:cNvPr>
          <p:cNvSpPr/>
          <p:nvPr/>
        </p:nvSpPr>
        <p:spPr>
          <a:xfrm>
            <a:off x="5148064" y="3284984"/>
            <a:ext cx="3888432" cy="77457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749872B9-2CAE-FD0A-6F19-76CC95ED7F8D}"/>
              </a:ext>
            </a:extLst>
          </p:cNvPr>
          <p:cNvCxnSpPr/>
          <p:nvPr/>
        </p:nvCxnSpPr>
        <p:spPr>
          <a:xfrm>
            <a:off x="5436096" y="1916832"/>
            <a:ext cx="3384376"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48610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Léon Walras (1834-1910)</a:t>
            </a:r>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412776"/>
            <a:ext cx="3922739" cy="2461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797" y="1628800"/>
            <a:ext cx="3547453" cy="104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475" y="4005064"/>
            <a:ext cx="5747539" cy="942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3568" y="5301208"/>
            <a:ext cx="4680520" cy="504056"/>
          </a:xfrm>
          <a:prstGeom prst="rect">
            <a:avLst/>
          </a:prstGeom>
        </p:spPr>
        <p:txBody>
          <a:bodyPr vert="horz" wrap="square" lIns="91440" tIns="45720" rIns="91440" bIns="45720" rtlCol="0" anchor="ctr">
            <a:normAutofit/>
          </a:bodyPr>
          <a:lstStyle/>
          <a:p>
            <a:r>
              <a:rPr lang="el-GR" sz="2400" dirty="0"/>
              <a:t>Αρχικό καλάθι καταναλωτή </a:t>
            </a:r>
            <a:r>
              <a:rPr lang="en-US" sz="2400" b="1" i="1" dirty="0" err="1">
                <a:latin typeface="Times New Roman" panose="02020603050405020304" pitchFamily="18" charset="0"/>
                <a:cs typeface="Times New Roman" panose="02020603050405020304" pitchFamily="18" charset="0"/>
              </a:rPr>
              <a:t>i</a:t>
            </a:r>
            <a:endParaRPr lang="en-US" sz="2400" b="1" i="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1EAF451-4463-78A1-C9D0-DD4347A063F5}"/>
              </a:ext>
            </a:extLst>
          </p:cNvPr>
          <p:cNvSpPr txBox="1"/>
          <p:nvPr/>
        </p:nvSpPr>
        <p:spPr>
          <a:xfrm>
            <a:off x="5148064" y="5301208"/>
            <a:ext cx="3240360" cy="914400"/>
          </a:xfrm>
          <a:prstGeom prst="rect">
            <a:avLst/>
          </a:prstGeom>
        </p:spPr>
        <p:txBody>
          <a:bodyPr vert="horz" wrap="none" lIns="91440" tIns="45720" rIns="91440" bIns="45720" rtlCol="0" anchor="ctr">
            <a:normAutofit/>
          </a:bodyPr>
          <a:lstStyle/>
          <a:p>
            <a:r>
              <a:rPr lang="en-US" dirty="0" err="1"/>
              <a:t>Rarete</a:t>
            </a:r>
            <a:r>
              <a:rPr lang="en-US" dirty="0"/>
              <a:t> – </a:t>
            </a:r>
            <a:r>
              <a:rPr lang="el-GR" dirty="0"/>
              <a:t>οριακή χρησιμότητα. </a:t>
            </a:r>
            <a:endParaRPr lang="en-GB" dirty="0"/>
          </a:p>
        </p:txBody>
      </p:sp>
    </p:spTree>
    <p:extLst>
      <p:ext uri="{BB962C8B-B14F-4D97-AF65-F5344CB8AC3E}">
        <p14:creationId xmlns:p14="http://schemas.microsoft.com/office/powerpoint/2010/main" val="33506551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Léon Walras (1834-1910)</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700808"/>
            <a:ext cx="5080392"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03548" y="5517232"/>
            <a:ext cx="2376264" cy="504056"/>
          </a:xfrm>
          <a:prstGeom prst="rect">
            <a:avLst/>
          </a:prstGeom>
        </p:spPr>
        <p:txBody>
          <a:bodyPr vert="horz" wrap="square" lIns="91440" tIns="45720" rIns="91440" bIns="45720" rtlCol="0" anchor="ctr">
            <a:noAutofit/>
          </a:bodyPr>
          <a:lstStyle/>
          <a:p>
            <a:r>
              <a:rPr lang="en-US" sz="3200" b="1" dirty="0" err="1"/>
              <a:t>crieur</a:t>
            </a:r>
            <a:endParaRPr lang="en-US" sz="3200" b="1" dirty="0"/>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1324" y="5664484"/>
            <a:ext cx="3368868" cy="552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5063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Léon Walras (1834-1910)</a:t>
            </a:r>
          </a:p>
        </p:txBody>
      </p:sp>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916832"/>
            <a:ext cx="2880924" cy="1484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3" y="3859778"/>
            <a:ext cx="2780643" cy="793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657" y="5013176"/>
            <a:ext cx="3027851" cy="492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960" y="1916832"/>
            <a:ext cx="2339748" cy="876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702003" y="2923987"/>
            <a:ext cx="3586879" cy="830997"/>
          </a:xfrm>
          <a:prstGeom prst="rect">
            <a:avLst/>
          </a:prstGeom>
        </p:spPr>
        <p:txBody>
          <a:bodyPr wrap="none">
            <a:spAutoFit/>
          </a:bodyPr>
          <a:lstStyle/>
          <a:p>
            <a:r>
              <a:rPr lang="en-US" sz="2400" b="1" dirty="0"/>
              <a:t>Tâtonnement</a:t>
            </a:r>
            <a:r>
              <a:rPr lang="el-GR" sz="2400" b="1" dirty="0"/>
              <a:t> </a:t>
            </a:r>
          </a:p>
          <a:p>
            <a:r>
              <a:rPr lang="el-GR" sz="2400" b="1" dirty="0"/>
              <a:t>– διαδοχικές προσεγγίσεις</a:t>
            </a:r>
            <a:endParaRPr lang="en-US" sz="2400" b="1" dirty="0"/>
          </a:p>
        </p:txBody>
      </p:sp>
      <p:pic>
        <p:nvPicPr>
          <p:cNvPr id="4506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992" y="4062363"/>
            <a:ext cx="3136158" cy="51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3968" y="5190138"/>
            <a:ext cx="4004914" cy="687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59112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6A8B7-7CF9-9D5E-1849-95E444AA7847}"/>
              </a:ext>
            </a:extLst>
          </p:cNvPr>
          <p:cNvSpPr>
            <a:spLocks noGrp="1"/>
          </p:cNvSpPr>
          <p:nvPr>
            <p:ph type="title"/>
          </p:nvPr>
        </p:nvSpPr>
        <p:spPr/>
        <p:txBody>
          <a:bodyPr/>
          <a:lstStyle/>
          <a:p>
            <a:r>
              <a:rPr lang="el-GR" dirty="0"/>
              <a:t>Ο νόμος του καθορισμού των τιμών ισορροπίας</a:t>
            </a:r>
            <a:endParaRPr lang="en-GB" dirty="0"/>
          </a:p>
        </p:txBody>
      </p:sp>
      <p:sp>
        <p:nvSpPr>
          <p:cNvPr id="3" name="Content Placeholder 2">
            <a:extLst>
              <a:ext uri="{FF2B5EF4-FFF2-40B4-BE49-F238E27FC236}">
                <a16:creationId xmlns:a16="http://schemas.microsoft.com/office/drawing/2014/main" id="{F3D2C9B1-396E-39AF-E80E-05554929CEBE}"/>
              </a:ext>
            </a:extLst>
          </p:cNvPr>
          <p:cNvSpPr>
            <a:spLocks noGrp="1"/>
          </p:cNvSpPr>
          <p:nvPr>
            <p:ph idx="1"/>
          </p:nvPr>
        </p:nvSpPr>
        <p:spPr/>
        <p:txBody>
          <a:bodyPr/>
          <a:lstStyle/>
          <a:p>
            <a:r>
              <a:rPr lang="el-GR" sz="2000" dirty="0"/>
              <a:t>«Για να φτάσουμε στην τιμή ισορροπίας, πρέπει να </a:t>
            </a:r>
            <a:r>
              <a:rPr lang="el-GR" sz="2000" i="1" dirty="0"/>
              <a:t>ανεβεί</a:t>
            </a:r>
            <a:r>
              <a:rPr lang="el-GR" sz="2000" dirty="0"/>
              <a:t> η τιμή εκείνου του αγαθού του οποίου η ενεργός ζήτηση είναι μεγαλύτερη από τη ενεργό προσφορά του και να πέσει η τιμή εκείνου του αγαθού του οποίου η ενεργός προσφορά είναι μεγαλύτερη από την ενεργό ζήτηση.»</a:t>
            </a:r>
          </a:p>
          <a:p>
            <a:endParaRPr lang="en-US" sz="1000" dirty="0"/>
          </a:p>
          <a:p>
            <a:r>
              <a:rPr lang="en-US" sz="2000" b="1" dirty="0"/>
              <a:t>Walras Law</a:t>
            </a:r>
            <a:r>
              <a:rPr lang="en-US" sz="2000" dirty="0"/>
              <a:t>- the value of aggregate excess demand must be zero.</a:t>
            </a:r>
            <a:endParaRPr lang="el-GR" sz="2000" dirty="0"/>
          </a:p>
          <a:p>
            <a:r>
              <a:rPr lang="el-GR" sz="2000" dirty="0"/>
              <a:t>Προσεγγίζουμε την τιμή ισορροπίας και πόσο ευσταθής είναι</a:t>
            </a:r>
            <a:r>
              <a:rPr lang="en-US" sz="2000" dirty="0"/>
              <a:t>;</a:t>
            </a:r>
          </a:p>
          <a:p>
            <a:r>
              <a:rPr lang="el-GR" sz="2000" dirty="0"/>
              <a:t>«</a:t>
            </a:r>
            <a:r>
              <a:rPr lang="el-GR" sz="2000" b="1" dirty="0"/>
              <a:t>Απομένει να δειχθεί </a:t>
            </a:r>
            <a:r>
              <a:rPr lang="el-GR" sz="2000" dirty="0"/>
              <a:t>ότι για την ισορροπία τόσο στην παραγωγή όσο και στην ανταλλαγή, το πρόβλημα αυτό, </a:t>
            </a:r>
            <a:r>
              <a:rPr lang="el-GR" sz="2000" b="1" dirty="0"/>
              <a:t>στο οποίο δώσαμε θεωρητική λύση</a:t>
            </a:r>
            <a:r>
              <a:rPr lang="el-GR" sz="2000" dirty="0"/>
              <a:t>, </a:t>
            </a:r>
            <a:r>
              <a:rPr lang="el-GR" sz="2000" b="1" dirty="0"/>
              <a:t>είναι το ίδιο που λύνεται στην πράξη στην αγορά </a:t>
            </a:r>
            <a:r>
              <a:rPr lang="el-GR" sz="2000" dirty="0"/>
              <a:t>δια μέσου του μηχανισμού του ελευθέρου συναγωνισμού» </a:t>
            </a:r>
            <a:endParaRPr lang="en-US" sz="2000" dirty="0"/>
          </a:p>
          <a:p>
            <a:pPr marL="0" indent="0">
              <a:buNone/>
            </a:pPr>
            <a:endParaRPr lang="en-GB" sz="1000" dirty="0"/>
          </a:p>
        </p:txBody>
      </p:sp>
    </p:spTree>
    <p:extLst>
      <p:ext uri="{BB962C8B-B14F-4D97-AF65-F5344CB8AC3E}">
        <p14:creationId xmlns:p14="http://schemas.microsoft.com/office/powerpoint/2010/main" val="6482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Jeremy Bentham (1748-1832)</a:t>
            </a:r>
            <a:endParaRPr lang="en-GB"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436" y="1484784"/>
            <a:ext cx="3713283" cy="4094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71600" y="5805264"/>
            <a:ext cx="2736304" cy="360040"/>
          </a:xfrm>
          <a:prstGeom prst="rect">
            <a:avLst/>
          </a:prstGeom>
        </p:spPr>
        <p:txBody>
          <a:bodyPr vert="horz" wrap="square" lIns="91440" tIns="45720" rIns="91440" bIns="45720" rtlCol="0" anchor="ctr">
            <a:normAutofit lnSpcReduction="10000"/>
          </a:bodyPr>
          <a:lstStyle/>
          <a:p>
            <a:pPr algn="ctr"/>
            <a:r>
              <a:rPr lang="en-US" dirty="0" err="1"/>
              <a:t>Panopticon</a:t>
            </a:r>
            <a:endParaRPr lang="en-US" dirty="0"/>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844824"/>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64088" y="4437112"/>
            <a:ext cx="2376264" cy="432048"/>
          </a:xfrm>
          <a:prstGeom prst="rect">
            <a:avLst/>
          </a:prstGeom>
        </p:spPr>
        <p:txBody>
          <a:bodyPr vert="horz" wrap="square" lIns="91440" tIns="45720" rIns="91440" bIns="45720" rtlCol="0" anchor="ctr">
            <a:normAutofit/>
          </a:bodyPr>
          <a:lstStyle/>
          <a:p>
            <a:r>
              <a:rPr lang="el-GR" dirty="0"/>
              <a:t>Φυλακές Κέρκυρας</a:t>
            </a:r>
            <a:endParaRPr lang="en-US" dirty="0"/>
          </a:p>
        </p:txBody>
      </p:sp>
    </p:spTree>
    <p:extLst>
      <p:ext uri="{BB962C8B-B14F-4D97-AF65-F5344CB8AC3E}">
        <p14:creationId xmlns:p14="http://schemas.microsoft.com/office/powerpoint/2010/main" val="26138882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6"/>
          <p:cNvSpPr>
            <a:spLocks noGrp="1"/>
          </p:cNvSpPr>
          <p:nvPr>
            <p:ph type="ctrTitle"/>
          </p:nvPr>
        </p:nvSpPr>
        <p:spPr/>
        <p:txBody>
          <a:bodyPr/>
          <a:lstStyle/>
          <a:p>
            <a:pPr eaLnBrk="1" hangingPunct="1"/>
            <a:r>
              <a:rPr lang="el-GR" altLang="el-GR"/>
              <a:t>Τέλος Ενότητας</a:t>
            </a:r>
          </a:p>
        </p:txBody>
      </p:sp>
      <p:sp>
        <p:nvSpPr>
          <p:cNvPr id="22531" name="Υπότιτλος 7"/>
          <p:cNvSpPr>
            <a:spLocks noGrp="1"/>
          </p:cNvSpPr>
          <p:nvPr>
            <p:ph type="subTitle" idx="1"/>
          </p:nvPr>
        </p:nvSpPr>
        <p:spPr>
          <a:xfrm>
            <a:off x="684213" y="3886200"/>
            <a:ext cx="7775575" cy="1752600"/>
          </a:xfrm>
        </p:spPr>
        <p:txBody>
          <a:bodyPr/>
          <a:lstStyle/>
          <a:p>
            <a:pPr eaLnBrk="1" hangingPunct="1"/>
            <a:endParaRPr lang="el-GR" altLang="el-G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7"/>
          <p:cNvSpPr>
            <a:spLocks noGrp="1"/>
          </p:cNvSpPr>
          <p:nvPr>
            <p:ph type="title"/>
          </p:nvPr>
        </p:nvSpPr>
        <p:spPr/>
        <p:txBody>
          <a:bodyPr/>
          <a:lstStyle/>
          <a:p>
            <a:pPr eaLnBrk="1" hangingPunct="1"/>
            <a:r>
              <a:rPr lang="el-GR" altLang="el-GR"/>
              <a:t>Άδειες Χρήσης</a:t>
            </a:r>
          </a:p>
        </p:txBody>
      </p:sp>
      <p:sp>
        <p:nvSpPr>
          <p:cNvPr id="23555" name="Subtitle 8"/>
          <p:cNvSpPr>
            <a:spLocks noGrp="1"/>
          </p:cNvSpPr>
          <p:nvPr>
            <p:ph idx="1"/>
          </p:nvPr>
        </p:nvSpPr>
        <p:spPr>
          <a:xfrm>
            <a:off x="463550" y="1557338"/>
            <a:ext cx="8229600" cy="4525962"/>
          </a:xfrm>
        </p:spPr>
        <p:txBody>
          <a:bodyPr/>
          <a:lstStyle/>
          <a:p>
            <a:pPr eaLnBrk="1" hangingPunct="1"/>
            <a:r>
              <a:rPr lang="el-GR" altLang="el-GR" sz="2800"/>
              <a:t>Το παρόν εκπαιδευτικό υλικό υπόκειται σε</a:t>
            </a:r>
            <a:r>
              <a:rPr lang="en-US" altLang="el-GR" sz="2800"/>
              <a:t> </a:t>
            </a:r>
            <a:r>
              <a:rPr lang="el-GR" altLang="el-GR" sz="2800"/>
              <a:t>άδειες χρήσης </a:t>
            </a:r>
            <a:r>
              <a:rPr lang="en-US" altLang="el-GR" sz="2800"/>
              <a:t>Creative Commons. </a:t>
            </a:r>
          </a:p>
          <a:p>
            <a:pPr eaLnBrk="1" hangingPunct="1"/>
            <a:r>
              <a:rPr lang="el-GR" altLang="el-GR" sz="2800"/>
              <a:t>Για εκπαιδευτικό υλικό, όπως εικόνες, που υπόκειται σε άλλου τύπου άδειας χρήσης, η άδεια χρήσης αναφέρεται ρητώς. </a:t>
            </a:r>
          </a:p>
        </p:txBody>
      </p:sp>
      <p:pic>
        <p:nvPicPr>
          <p:cNvPr id="23556" name="7 - Εικόνα" descr="Λογότυπο για Άδειες χρήσης Creative Commons BY-NC-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4941888"/>
            <a:ext cx="1581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l-GR" altLang="el-GR"/>
              <a:t>Χρηματοδότηση</a:t>
            </a:r>
          </a:p>
        </p:txBody>
      </p:sp>
      <p:sp>
        <p:nvSpPr>
          <p:cNvPr id="24579" name="Content Placeholder 2"/>
          <p:cNvSpPr>
            <a:spLocks noGrp="1"/>
          </p:cNvSpPr>
          <p:nvPr>
            <p:ph idx="1"/>
          </p:nvPr>
        </p:nvSpPr>
        <p:spPr>
          <a:xfrm>
            <a:off x="457200" y="1341438"/>
            <a:ext cx="8229600" cy="4525962"/>
          </a:xfrm>
        </p:spPr>
        <p:txBody>
          <a:bodyPr/>
          <a:lstStyle/>
          <a:p>
            <a:pPr eaLnBrk="1" hangingPunct="1"/>
            <a:r>
              <a:rPr lang="el-GR" altLang="el-GR" sz="2000"/>
              <a:t>Το παρόν εκπαιδευτικό υλικό έχει αναπτυχθεί στα πλαίσια του εκπαιδευτικού έργου του διδάσκοντα.</a:t>
            </a:r>
            <a:endParaRPr lang="en-US" altLang="el-GR" sz="2000"/>
          </a:p>
          <a:p>
            <a:pPr eaLnBrk="1" hangingPunct="1"/>
            <a:r>
              <a:rPr lang="el-GR" altLang="el-GR" sz="2000"/>
              <a:t>Το έργο «</a:t>
            </a:r>
            <a:r>
              <a:rPr lang="el-GR" altLang="el-GR" sz="2000" b="1"/>
              <a:t>Ανοικτά Ακαδημαϊκά Μαθήματα στο Πανεπιστήμιο Αθηνών</a:t>
            </a:r>
            <a:r>
              <a:rPr lang="el-GR" altLang="el-GR" sz="2000"/>
              <a:t>» έχει χρηματοδοτήσει μόνο την αναδιαμόρφωση του εκπαιδευτικού υλικού. </a:t>
            </a:r>
            <a:endParaRPr lang="en-US" altLang="el-GR" sz="2000"/>
          </a:p>
          <a:p>
            <a:pPr eaLnBrk="1" hangingPunct="1"/>
            <a:r>
              <a:rPr lang="el-GR" altLang="el-GR" sz="200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24580"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Jeremy Bentham (1748-1832)</a:t>
            </a:r>
            <a:endParaRPr lang="en-GB"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3573016"/>
            <a:ext cx="4292352" cy="2232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340768"/>
            <a:ext cx="3001104" cy="4845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751" y="1484784"/>
            <a:ext cx="3676650"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6551" y="1916832"/>
            <a:ext cx="451485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B386629B-E848-0E90-42C4-AA3A16344E1B}"/>
              </a:ext>
            </a:extLst>
          </p:cNvPr>
          <p:cNvSpPr/>
          <p:nvPr/>
        </p:nvSpPr>
        <p:spPr>
          <a:xfrm>
            <a:off x="5436096" y="3573016"/>
            <a:ext cx="3168352" cy="223271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BDF883D6-81E1-F30E-F2E7-D5F01E34CDA2}"/>
              </a:ext>
            </a:extLst>
          </p:cNvPr>
          <p:cNvCxnSpPr/>
          <p:nvPr/>
        </p:nvCxnSpPr>
        <p:spPr>
          <a:xfrm>
            <a:off x="6228184" y="2276872"/>
            <a:ext cx="197321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954354A-395A-859F-5398-253A034825FD}"/>
              </a:ext>
            </a:extLst>
          </p:cNvPr>
          <p:cNvCxnSpPr>
            <a:cxnSpLocks/>
          </p:cNvCxnSpPr>
          <p:nvPr/>
        </p:nvCxnSpPr>
        <p:spPr>
          <a:xfrm>
            <a:off x="4716016" y="2492896"/>
            <a:ext cx="3485385"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5655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Jeremy Bentham (1748-1832)</a:t>
            </a:r>
            <a:endParaRPr lang="en-GB"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340768"/>
            <a:ext cx="2376264" cy="4295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199" y="5589240"/>
            <a:ext cx="2483743" cy="862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196752"/>
            <a:ext cx="3454743" cy="4266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8875" y="5457616"/>
            <a:ext cx="2808312" cy="969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987824" y="1340768"/>
            <a:ext cx="2016224" cy="720080"/>
          </a:xfrm>
          <a:prstGeom prst="rect">
            <a:avLst/>
          </a:prstGeom>
        </p:spPr>
        <p:txBody>
          <a:bodyPr vert="horz" wrap="square" lIns="91440" tIns="45720" rIns="91440" bIns="45720" rtlCol="0" anchor="ctr">
            <a:noAutofit/>
          </a:bodyPr>
          <a:lstStyle/>
          <a:p>
            <a:r>
              <a:rPr lang="el-GR" dirty="0"/>
              <a:t>Ωφελιμισμός</a:t>
            </a:r>
          </a:p>
          <a:p>
            <a:r>
              <a:rPr lang="en-US" dirty="0"/>
              <a:t>Utilitarianism</a:t>
            </a:r>
            <a:endParaRPr lang="el-GR" dirty="0"/>
          </a:p>
          <a:p>
            <a:r>
              <a:rPr lang="el-GR" dirty="0" err="1"/>
              <a:t>Συνεπειοκρατία</a:t>
            </a:r>
            <a:endParaRPr lang="en-US" dirty="0"/>
          </a:p>
          <a:p>
            <a:r>
              <a:rPr lang="en-US" dirty="0"/>
              <a:t>Consequentialism</a:t>
            </a:r>
          </a:p>
        </p:txBody>
      </p:sp>
      <p:sp>
        <p:nvSpPr>
          <p:cNvPr id="4" name="Rectangle 3">
            <a:extLst>
              <a:ext uri="{FF2B5EF4-FFF2-40B4-BE49-F238E27FC236}">
                <a16:creationId xmlns:a16="http://schemas.microsoft.com/office/drawing/2014/main" id="{1DE25670-13C5-3394-7310-68F5B84444AA}"/>
              </a:ext>
            </a:extLst>
          </p:cNvPr>
          <p:cNvSpPr/>
          <p:nvPr/>
        </p:nvSpPr>
        <p:spPr>
          <a:xfrm>
            <a:off x="5220073" y="2996952"/>
            <a:ext cx="2808312" cy="57606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FFA18E60-AE0F-AC66-AF24-D6C3420EF66E}"/>
              </a:ext>
            </a:extLst>
          </p:cNvPr>
          <p:cNvSpPr/>
          <p:nvPr/>
        </p:nvSpPr>
        <p:spPr>
          <a:xfrm>
            <a:off x="5220072" y="5949280"/>
            <a:ext cx="2857115" cy="50201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77138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24528-6FD1-3F0A-5508-07FB377D8E7E}"/>
              </a:ext>
            </a:extLst>
          </p:cNvPr>
          <p:cNvSpPr>
            <a:spLocks noGrp="1"/>
          </p:cNvSpPr>
          <p:nvPr>
            <p:ph type="title"/>
          </p:nvPr>
        </p:nvSpPr>
        <p:spPr/>
        <p:txBody>
          <a:bodyPr/>
          <a:lstStyle/>
          <a:p>
            <a:r>
              <a:rPr lang="el-GR" dirty="0"/>
              <a:t>Γενική οπτική του </a:t>
            </a:r>
            <a:r>
              <a:rPr lang="en-US" dirty="0"/>
              <a:t>Bentham</a:t>
            </a:r>
            <a:endParaRPr lang="en-GB" dirty="0"/>
          </a:p>
        </p:txBody>
      </p:sp>
      <p:sp>
        <p:nvSpPr>
          <p:cNvPr id="3" name="Content Placeholder 2">
            <a:extLst>
              <a:ext uri="{FF2B5EF4-FFF2-40B4-BE49-F238E27FC236}">
                <a16:creationId xmlns:a16="http://schemas.microsoft.com/office/drawing/2014/main" id="{398A6028-05A2-60EE-72A9-3E538A19024B}"/>
              </a:ext>
            </a:extLst>
          </p:cNvPr>
          <p:cNvSpPr>
            <a:spLocks noGrp="1"/>
          </p:cNvSpPr>
          <p:nvPr>
            <p:ph idx="1"/>
          </p:nvPr>
        </p:nvSpPr>
        <p:spPr>
          <a:xfrm>
            <a:off x="464156" y="1556792"/>
            <a:ext cx="8229600" cy="4752528"/>
          </a:xfrm>
        </p:spPr>
        <p:txBody>
          <a:bodyPr/>
          <a:lstStyle/>
          <a:p>
            <a:r>
              <a:rPr lang="en-US" sz="2000" dirty="0"/>
              <a:t>“The very definition of man put forward by Bentham is interesting for economists and has been accepted by many of them. To Bentham man is not a political animal, as to Aristotle, nor a knowing creature, as to Linne, nor yet a tool-making being as to Bergson, but essentially a pleasure-seeking and pain-fleeing animal, a being in conscious and constant pursuit of happiness.” (Stark 1954a, p. 53)</a:t>
            </a:r>
          </a:p>
          <a:p>
            <a:pPr marL="0" indent="0">
              <a:buNone/>
            </a:pPr>
            <a:endParaRPr lang="en-US" sz="2000" dirty="0"/>
          </a:p>
          <a:p>
            <a:r>
              <a:rPr lang="en-US" sz="2000" dirty="0"/>
              <a:t>The whole of Bentham’s materialist philosophy is underpinned by the following psychic principle: humans are “a pleasure-seeking and pain-fleeing animal” (Stark 1941a, p. 57).</a:t>
            </a:r>
          </a:p>
          <a:p>
            <a:pPr lvl="1"/>
            <a:r>
              <a:rPr lang="en-US" sz="2000" dirty="0"/>
              <a:t>The particular political and social issues that Bentham writes on are extensions of this fundamental position and the proper application of this insight.</a:t>
            </a:r>
          </a:p>
          <a:p>
            <a:pPr lvl="1"/>
            <a:endParaRPr lang="en-GB" dirty="0"/>
          </a:p>
        </p:txBody>
      </p:sp>
    </p:spTree>
    <p:extLst>
      <p:ext uri="{BB962C8B-B14F-4D97-AF65-F5344CB8AC3E}">
        <p14:creationId xmlns:p14="http://schemas.microsoft.com/office/powerpoint/2010/main" val="2010897386"/>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2085</Words>
  <Application>Microsoft Office PowerPoint</Application>
  <PresentationFormat>On-screen Show (4:3)</PresentationFormat>
  <Paragraphs>203</Paragraphs>
  <Slides>62</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Arial</vt:lpstr>
      <vt:lpstr>Calibri</vt:lpstr>
      <vt:lpstr>Times New Roman</vt:lpstr>
      <vt:lpstr>Θέμα του Office</vt:lpstr>
      <vt:lpstr>Ιστορία Οικονομικών Θεωριών</vt:lpstr>
      <vt:lpstr>Σκοποί ενότητας</vt:lpstr>
      <vt:lpstr>Περιεχόμενα ενότητας</vt:lpstr>
      <vt:lpstr>Jeremy Bentham (1748-1832)</vt:lpstr>
      <vt:lpstr>Jeremy Bentham (1748-1832)</vt:lpstr>
      <vt:lpstr>Jeremy Bentham (1748-1832)</vt:lpstr>
      <vt:lpstr>Jeremy Bentham (1748-1832)</vt:lpstr>
      <vt:lpstr>Jeremy Bentham (1748-1832)</vt:lpstr>
      <vt:lpstr>Γενική οπτική του Bentham</vt:lpstr>
      <vt:lpstr>Jeremy Bentham (1748-1832)</vt:lpstr>
      <vt:lpstr>Διεθνές εμπόριο  Bentham και Adam Smith</vt:lpstr>
      <vt:lpstr>Johann Heinrich von Thünen (1783-1850)</vt:lpstr>
      <vt:lpstr>Johann Heinrich von Thünen (1783-1850)</vt:lpstr>
      <vt:lpstr>Johann Heinrich von Thünen (1783-1850)</vt:lpstr>
      <vt:lpstr>Johann Heinrich von Thünen (1783-1850)</vt:lpstr>
      <vt:lpstr>Johann Heinrich von Thünen (1783-1850)</vt:lpstr>
      <vt:lpstr>Το μοντέλο</vt:lpstr>
      <vt:lpstr>Augustin Cournot (1801 –1877)</vt:lpstr>
      <vt:lpstr>Augustin Cournot (1801 –1877)</vt:lpstr>
      <vt:lpstr>Augustin Cournot (1801 –1877)</vt:lpstr>
      <vt:lpstr>Augustin Cournot (1801 –1877)</vt:lpstr>
      <vt:lpstr>Augustin Cournot (1801 –1877)</vt:lpstr>
      <vt:lpstr>PowerPoint Presentation</vt:lpstr>
      <vt:lpstr>Jules Dupuit (1804—1866) </vt:lpstr>
      <vt:lpstr>Hermann Heinrich Gossen (1810—1858) </vt:lpstr>
      <vt:lpstr>Hermann Heinrich Gossen (1810—1858) </vt:lpstr>
      <vt:lpstr>Hermann Heinrich Gossen (1810—1858) </vt:lpstr>
      <vt:lpstr>Οριακή επανάσταση Marginalist revolution</vt:lpstr>
      <vt:lpstr>Οριακή επανάσταση Marginalist revolution</vt:lpstr>
      <vt:lpstr>W. Stanley Jevons (1835—1882) </vt:lpstr>
      <vt:lpstr>W. Stanley Jevons (1835—1882) </vt:lpstr>
      <vt:lpstr>W. Stanley Jevons (1835—1882) </vt:lpstr>
      <vt:lpstr>W. Stanley Jevons (1835—1882) </vt:lpstr>
      <vt:lpstr>W. Stanley Jevons (1835—1882) </vt:lpstr>
      <vt:lpstr>W. Stanley Jevons (1835—1882) </vt:lpstr>
      <vt:lpstr>W. Stanley Jevons (1835—1882) </vt:lpstr>
      <vt:lpstr>W. Stanley Jevons (1835—1882) </vt:lpstr>
      <vt:lpstr>W. Stanley Jevons (1835—1882) </vt:lpstr>
      <vt:lpstr>W. Stanley Jevons (1835—1882) </vt:lpstr>
      <vt:lpstr>W. Stanley Jevons (1835—1882) </vt:lpstr>
      <vt:lpstr>W. Stanley Jevons (1835—1882) </vt:lpstr>
      <vt:lpstr>W. Stanley Jevons (1835—1882) </vt:lpstr>
      <vt:lpstr>W. Stanley Jevons (1835—1882) </vt:lpstr>
      <vt:lpstr>Carl Menger (1840—1921) </vt:lpstr>
      <vt:lpstr>Carl Menger (1840—1921) </vt:lpstr>
      <vt:lpstr>Carl Menger (1840—1921) </vt:lpstr>
      <vt:lpstr>Carl Menger (1840—1921) </vt:lpstr>
      <vt:lpstr>Carl Menger (1840—1921) </vt:lpstr>
      <vt:lpstr>Carl Menger (1840—1921) </vt:lpstr>
      <vt:lpstr>Léon Walras (1834-1910)</vt:lpstr>
      <vt:lpstr>Léon Walras (1834-1910)</vt:lpstr>
      <vt:lpstr>Léon Walras (1834-1910)</vt:lpstr>
      <vt:lpstr>Léon Walras (1834-1910)</vt:lpstr>
      <vt:lpstr>Léon Walras (1834-1910)</vt:lpstr>
      <vt:lpstr>Léon Walras (1834-1910)</vt:lpstr>
      <vt:lpstr>Léon Walras (1834-1910)</vt:lpstr>
      <vt:lpstr>Léon Walras (1834-1910)</vt:lpstr>
      <vt:lpstr>Léon Walras (1834-1910)</vt:lpstr>
      <vt:lpstr>Ο νόμος του καθορισμού των τιμών ισορροπίας</vt:lpstr>
      <vt:lpstr>Τέλος Ενότητας</vt:lpstr>
      <vt:lpstr>Άδειες Χρήσης</vt:lpstr>
      <vt:lpstr>Χρηματοδότηση</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2014-04-27T23:57:13Z</dcterms:created>
  <dcterms:modified xsi:type="dcterms:W3CDTF">2024-12-11T10:03:40Z</dcterms:modified>
</cp:coreProperties>
</file>