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734" r:id="rId2"/>
    <p:sldMasterId id="2147483746" r:id="rId3"/>
  </p:sldMasterIdLst>
  <p:notesMasterIdLst>
    <p:notesMasterId r:id="rId89"/>
  </p:notesMasterIdLst>
  <p:sldIdLst>
    <p:sldId id="256" r:id="rId4"/>
    <p:sldId id="261" r:id="rId5"/>
    <p:sldId id="262" r:id="rId6"/>
    <p:sldId id="274" r:id="rId7"/>
    <p:sldId id="416" r:id="rId8"/>
    <p:sldId id="409" r:id="rId9"/>
    <p:sldId id="419" r:id="rId10"/>
    <p:sldId id="417" r:id="rId11"/>
    <p:sldId id="413" r:id="rId12"/>
    <p:sldId id="414" r:id="rId13"/>
    <p:sldId id="415" r:id="rId14"/>
    <p:sldId id="412" r:id="rId15"/>
    <p:sldId id="411" r:id="rId16"/>
    <p:sldId id="422" r:id="rId17"/>
    <p:sldId id="424" r:id="rId18"/>
    <p:sldId id="425" r:id="rId19"/>
    <p:sldId id="426" r:id="rId20"/>
    <p:sldId id="428" r:id="rId21"/>
    <p:sldId id="429" r:id="rId22"/>
    <p:sldId id="431" r:id="rId23"/>
    <p:sldId id="432" r:id="rId24"/>
    <p:sldId id="439" r:id="rId25"/>
    <p:sldId id="434" r:id="rId26"/>
    <p:sldId id="435" r:id="rId27"/>
    <p:sldId id="436" r:id="rId28"/>
    <p:sldId id="438" r:id="rId29"/>
    <p:sldId id="437" r:id="rId30"/>
    <p:sldId id="440" r:id="rId31"/>
    <p:sldId id="444" r:id="rId32"/>
    <p:sldId id="441" r:id="rId33"/>
    <p:sldId id="442" r:id="rId34"/>
    <p:sldId id="443" r:id="rId35"/>
    <p:sldId id="258" r:id="rId36"/>
    <p:sldId id="447" r:id="rId37"/>
    <p:sldId id="448" r:id="rId38"/>
    <p:sldId id="475" r:id="rId39"/>
    <p:sldId id="450" r:id="rId40"/>
    <p:sldId id="477" r:id="rId41"/>
    <p:sldId id="288" r:id="rId42"/>
    <p:sldId id="452" r:id="rId43"/>
    <p:sldId id="453" r:id="rId44"/>
    <p:sldId id="454" r:id="rId45"/>
    <p:sldId id="263" r:id="rId46"/>
    <p:sldId id="433" r:id="rId47"/>
    <p:sldId id="430" r:id="rId48"/>
    <p:sldId id="455" r:id="rId49"/>
    <p:sldId id="456" r:id="rId50"/>
    <p:sldId id="457" r:id="rId51"/>
    <p:sldId id="281" r:id="rId52"/>
    <p:sldId id="282" r:id="rId53"/>
    <p:sldId id="265" r:id="rId54"/>
    <p:sldId id="458" r:id="rId55"/>
    <p:sldId id="459" r:id="rId56"/>
    <p:sldId id="460" r:id="rId57"/>
    <p:sldId id="461" r:id="rId58"/>
    <p:sldId id="462" r:id="rId59"/>
    <p:sldId id="283" r:id="rId60"/>
    <p:sldId id="269" r:id="rId61"/>
    <p:sldId id="476" r:id="rId62"/>
    <p:sldId id="266" r:id="rId63"/>
    <p:sldId id="284" r:id="rId64"/>
    <p:sldId id="463" r:id="rId65"/>
    <p:sldId id="464" r:id="rId66"/>
    <p:sldId id="465" r:id="rId67"/>
    <p:sldId id="466" r:id="rId68"/>
    <p:sldId id="467" r:id="rId69"/>
    <p:sldId id="468" r:id="rId70"/>
    <p:sldId id="470" r:id="rId71"/>
    <p:sldId id="285" r:id="rId72"/>
    <p:sldId id="286" r:id="rId73"/>
    <p:sldId id="473" r:id="rId74"/>
    <p:sldId id="474" r:id="rId75"/>
    <p:sldId id="471" r:id="rId76"/>
    <p:sldId id="472" r:id="rId77"/>
    <p:sldId id="449" r:id="rId78"/>
    <p:sldId id="273" r:id="rId79"/>
    <p:sldId id="277" r:id="rId80"/>
    <p:sldId id="278" r:id="rId81"/>
    <p:sldId id="279" r:id="rId82"/>
    <p:sldId id="271" r:id="rId83"/>
    <p:sldId id="275" r:id="rId84"/>
    <p:sldId id="276" r:id="rId85"/>
    <p:sldId id="280" r:id="rId86"/>
    <p:sldId id="289" r:id="rId87"/>
    <p:sldId id="290" r:id="rId88"/>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9309" autoAdjust="0"/>
  </p:normalViewPr>
  <p:slideViewPr>
    <p:cSldViewPr>
      <p:cViewPr>
        <p:scale>
          <a:sx n="66" d="100"/>
          <a:sy n="66" d="100"/>
        </p:scale>
        <p:origin x="1408" y="3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notesMaster" Target="notesMasters/notesMaster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D6548846-92BC-4A40-99FB-C30931A7EEB4}" type="datetimeFigureOut">
              <a:rPr lang="el-GR"/>
              <a:pPr>
                <a:defRPr/>
              </a:pPr>
              <a:t>31/10/2024</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noProof="0"/>
              <a:t>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6020CC6-C169-4E73-B609-DD8A1E631809}" type="slidenum">
              <a:rPr lang="el-GR"/>
              <a:pPr>
                <a:defRPr/>
              </a:pPr>
              <a:t>‹#›</a:t>
            </a:fld>
            <a:endParaRPr lang="el-GR"/>
          </a:p>
        </p:txBody>
      </p:sp>
    </p:spTree>
    <p:extLst>
      <p:ext uri="{BB962C8B-B14F-4D97-AF65-F5344CB8AC3E}">
        <p14:creationId xmlns:p14="http://schemas.microsoft.com/office/powerpoint/2010/main" val="38596019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solidFill>
                <a:srgbClr val="FF0000"/>
              </a:solidFill>
            </a:endParaRPr>
          </a:p>
        </p:txBody>
      </p:sp>
      <p:sp>
        <p:nvSpPr>
          <p:cNvPr id="5325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FA80447-34A2-4BA9-9FAC-7D1E72E47F11}" type="slidenum">
              <a:rPr lang="el-GR" altLang="el-GR"/>
              <a:pPr fontAlgn="base">
                <a:spcBef>
                  <a:spcPct val="0"/>
                </a:spcBef>
                <a:spcAft>
                  <a:spcPct val="0"/>
                </a:spcAft>
                <a:defRPr/>
              </a:pPr>
              <a:t>1</a:t>
            </a:fld>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427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E289A1F-840D-49B6-815B-85C8C0FB3244}" type="slidenum">
              <a:rPr lang="el-GR" altLang="el-GR"/>
              <a:pPr fontAlgn="base">
                <a:spcBef>
                  <a:spcPct val="0"/>
                </a:spcBef>
                <a:spcAft>
                  <a:spcPct val="0"/>
                </a:spcAft>
                <a:defRPr/>
              </a:pPr>
              <a:t>2</a:t>
            </a:fld>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55300"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38969F8-7058-4A9B-AFA5-071E986C6F85}" type="slidenum">
              <a:rPr lang="el-GR" altLang="el-GR"/>
              <a:pPr fontAlgn="base">
                <a:spcBef>
                  <a:spcPct val="0"/>
                </a:spcBef>
                <a:spcAft>
                  <a:spcPct val="0"/>
                </a:spcAft>
                <a:defRPr/>
              </a:pPr>
              <a:t>3</a:t>
            </a:fld>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93188"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3AC7FFAE-91AA-4085-B71F-916CE6C4425E}" type="slidenum">
              <a:rPr lang="el-GR" altLang="el-GR"/>
              <a:pPr fontAlgn="base">
                <a:spcBef>
                  <a:spcPct val="0"/>
                </a:spcBef>
                <a:spcAft>
                  <a:spcPct val="0"/>
                </a:spcAft>
                <a:defRPr/>
              </a:pPr>
              <a:t>83</a:t>
            </a:fld>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l-GR" altLang="el-GR"/>
              <a:t> </a:t>
            </a:r>
          </a:p>
        </p:txBody>
      </p:sp>
      <p:sp>
        <p:nvSpPr>
          <p:cNvPr id="94212"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03402B0-266E-4E7C-852E-01BA5DEFA49C}" type="slidenum">
              <a:rPr lang="el-GR" altLang="el-GR"/>
              <a:pPr fontAlgn="base">
                <a:spcBef>
                  <a:spcPct val="0"/>
                </a:spcBef>
                <a:spcAft>
                  <a:spcPct val="0"/>
                </a:spcAft>
                <a:defRPr/>
              </a:pPr>
              <a:t>84</a:t>
            </a:fld>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Θέση εικόνας διαφάνειας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Θέση σημειώσεων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spcBef>
                <a:spcPct val="0"/>
              </a:spcBef>
              <a:buFontTx/>
              <a:buChar char="•"/>
            </a:pPr>
            <a:endParaRPr lang="el-GR" altLang="el-GR"/>
          </a:p>
        </p:txBody>
      </p:sp>
      <p:sp>
        <p:nvSpPr>
          <p:cNvPr id="95236" name="Θέση αριθμού διαφάνειας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5E62145-4C5C-4E94-99A5-DEB0755FA154}" type="slidenum">
              <a:rPr lang="el-GR" altLang="el-GR"/>
              <a:pPr fontAlgn="base">
                <a:spcBef>
                  <a:spcPct val="0"/>
                </a:spcBef>
                <a:spcAft>
                  <a:spcPct val="0"/>
                </a:spcAft>
                <a:defRPr/>
              </a:pPr>
              <a:t>85</a:t>
            </a:fld>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lvl1pPr>
              <a:defRPr>
                <a:solidFill>
                  <a:schemeClr val="accent1"/>
                </a:solidFill>
              </a:defRPr>
            </a:lvl1pPr>
          </a:lstStyle>
          <a:p>
            <a:r>
              <a:rPr lang="el-GR" dirty="0"/>
              <a:t>Στυλ κύριου τίτλου</a:t>
            </a:r>
          </a:p>
        </p:txBody>
      </p:sp>
      <p:sp>
        <p:nvSpPr>
          <p:cNvPr id="3" name="Υπότιτλος 2"/>
          <p:cNvSpPr>
            <a:spLocks noGrp="1"/>
          </p:cNvSpPr>
          <p:nvPr>
            <p:ph type="subTitle" idx="1"/>
          </p:nvPr>
        </p:nvSpPr>
        <p:spPr>
          <a:xfrm>
            <a:off x="683568" y="3886200"/>
            <a:ext cx="7776864"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dirty="0"/>
              <a:t>Στυλ κύριου υπότιτλου</a:t>
            </a:r>
          </a:p>
        </p:txBody>
      </p:sp>
    </p:spTree>
    <p:extLst>
      <p:ext uri="{BB962C8B-B14F-4D97-AF65-F5344CB8AC3E}">
        <p14:creationId xmlns:p14="http://schemas.microsoft.com/office/powerpoint/2010/main" val="1633827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E9D0E83F-295D-43D6-8E91-A107693DB659}"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399432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lvl1pPr>
              <a:defRPr b="0">
                <a:solidFill>
                  <a:schemeClr val="accent1"/>
                </a:solidFill>
              </a:defRPr>
            </a:lvl1pPr>
          </a:lstStyle>
          <a:p>
            <a:r>
              <a:rPr lang="el-GR" dirty="0"/>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203391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2DA1C-0926-4142-B50D-256D5056A94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12F44153-4EC6-4A03-9E1B-39FA78B538C9}"/>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6E5DAB5-8D6E-455D-B5EB-481FCC555569}"/>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EB822CFD-59B3-46F3-87B4-C205A134D28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FE7F5E-563D-4196-BB95-D61CDBDD64AF}"/>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2928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55AE-541C-4222-8C2B-D5D9DA44C3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2F0DD6-76F5-4DC6-9759-DDFEF6706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787AC01-3E25-4651-97C9-19DB4D6CCD20}"/>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2E0D3D9D-E045-4B3C-B1F5-3AABE7F196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E4CD8F-DE09-4461-A368-94467DE333BF}"/>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2940344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26046-5BDC-485A-AF7A-BB1DC5D1D3B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5AD680C-675A-4852-9126-70AF34A96ED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7F7C0B-9F9F-4040-99D5-2DCC22B8F56D}"/>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41CBFDE2-A5AC-4010-9FE5-CE3DBEF311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862FA1-5A63-4178-92D7-FC87D758A812}"/>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8404891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E755F-1644-4384-819F-F851AD7395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775526-00D1-4118-B17A-B40A5E22392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53B072C-BB37-4A94-9D05-E7C116B3846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0C975E-FF48-4AB1-A4AB-27EB7377A815}"/>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6" name="Footer Placeholder 5">
            <a:extLst>
              <a:ext uri="{FF2B5EF4-FFF2-40B4-BE49-F238E27FC236}">
                <a16:creationId xmlns:a16="http://schemas.microsoft.com/office/drawing/2014/main" id="{9DB6D1FA-A863-4513-8C08-6F1FBA5E65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39EB52-149C-4BC4-834A-2C24C69ED3CC}"/>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93660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C1CF8-6D54-43E8-B018-1D2C3930D286}"/>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508594-194E-4902-8B40-51B46EBB2733}"/>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85F02E8C-A6DE-4985-9E8D-0ABB3AF53B7E}"/>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C255C8E-B06C-4DE7-BAEF-54AAC15323C7}"/>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D4F4B84-7A2E-4563-8571-9A4ECBD4176E}"/>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040734-7E9C-424C-A39A-0C9F8BDB2DA1}"/>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8" name="Footer Placeholder 7">
            <a:extLst>
              <a:ext uri="{FF2B5EF4-FFF2-40B4-BE49-F238E27FC236}">
                <a16:creationId xmlns:a16="http://schemas.microsoft.com/office/drawing/2014/main" id="{C92EEA32-C464-4B7D-9AB2-F25E59F20AE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1EC03EB-22F0-4E5F-8628-335384E2C8D7}"/>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1244142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1BBD-77FE-4B77-983D-1327D9D1BF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30F0F78-130E-44AE-8F0F-91D6CF31B807}"/>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4" name="Footer Placeholder 3">
            <a:extLst>
              <a:ext uri="{FF2B5EF4-FFF2-40B4-BE49-F238E27FC236}">
                <a16:creationId xmlns:a16="http://schemas.microsoft.com/office/drawing/2014/main" id="{9D28CAE6-B6A4-47BB-A5A3-EA863B0CA6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F731F03-BDB4-4EF9-8CAB-67F50007B1A1}"/>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32530116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F591D2-E491-4EDB-845A-BCF52783C2DB}"/>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3" name="Footer Placeholder 2">
            <a:extLst>
              <a:ext uri="{FF2B5EF4-FFF2-40B4-BE49-F238E27FC236}">
                <a16:creationId xmlns:a16="http://schemas.microsoft.com/office/drawing/2014/main" id="{F00A7956-8392-418A-8C49-023A14DBEA8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69E6B87-68F5-4700-A4FF-8B9AB3FD9372}"/>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787193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F916-2010-4087-8B68-DCD86D1070E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B0A906-2EF6-4792-92EC-7B3EA142B5E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BBC119D-6F02-4368-9A22-07B74C99E81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DB7974C-FADF-40F9-AC47-7C03C530EC03}"/>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6" name="Footer Placeholder 5">
            <a:extLst>
              <a:ext uri="{FF2B5EF4-FFF2-40B4-BE49-F238E27FC236}">
                <a16:creationId xmlns:a16="http://schemas.microsoft.com/office/drawing/2014/main" id="{ACBF9B7B-C817-4A0C-8844-2C920C9A0A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639673-AD20-448D-9B46-AD3F06EDD513}"/>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1369239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4"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ADBDDF8-BEF6-4008-88B4-28C9602168C4}" type="slidenum">
              <a:rPr lang="el-GR" smtClean="0"/>
              <a:pPr algn="ctr" fontAlgn="auto">
                <a:spcBef>
                  <a:spcPts val="0"/>
                </a:spcBef>
                <a:spcAft>
                  <a:spcPts val="0"/>
                </a:spcAft>
                <a:defRPr/>
              </a:pPr>
              <a:t>‹#›</a:t>
            </a:fld>
            <a:endParaRPr lang="el-GR" dirty="0"/>
          </a:p>
        </p:txBody>
      </p:sp>
      <p:sp>
        <p:nvSpPr>
          <p:cNvPr id="5"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idx="1"/>
          </p:nvPr>
        </p:nvSpPr>
        <p:spPr>
          <a:xfrm>
            <a:off x="464156" y="1556792"/>
            <a:ext cx="8229600" cy="45259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l-GR" dirty="0"/>
              <a:t>Στυλ υποδείγματος κειμένου</a:t>
            </a:r>
          </a:p>
          <a:p>
            <a:pPr lvl="1"/>
            <a:r>
              <a:rPr lang="el-GR" dirty="0"/>
              <a:t>Δεύτερου επιπέδου</a:t>
            </a:r>
          </a:p>
          <a:p>
            <a:pPr lvl="2"/>
            <a:r>
              <a:rPr lang="el-GR" dirty="0"/>
              <a:t>Τρίτου επιπέδου</a:t>
            </a:r>
          </a:p>
          <a:p>
            <a:pPr lvl="3"/>
            <a:r>
              <a:rPr lang="el-GR" dirty="0"/>
              <a:t>Τέταρτου επιπέδου</a:t>
            </a:r>
          </a:p>
          <a:p>
            <a:pPr lvl="4"/>
            <a:r>
              <a:rPr lang="el-GR" dirty="0"/>
              <a:t>Πέμπτου επιπέδου</a:t>
            </a:r>
          </a:p>
        </p:txBody>
      </p:sp>
    </p:spTree>
    <p:extLst>
      <p:ext uri="{BB962C8B-B14F-4D97-AF65-F5344CB8AC3E}">
        <p14:creationId xmlns:p14="http://schemas.microsoft.com/office/powerpoint/2010/main" val="2823562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B2C5-60C5-49FE-8122-E7F37CC71FD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1538B7-41FD-471A-A549-AC7BDF327DF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164EC473-8B24-4814-AEAB-3877A4DAC7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1B4F2C1-B6F7-46E9-852F-1F00211EBCF8}"/>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6" name="Footer Placeholder 5">
            <a:extLst>
              <a:ext uri="{FF2B5EF4-FFF2-40B4-BE49-F238E27FC236}">
                <a16:creationId xmlns:a16="http://schemas.microsoft.com/office/drawing/2014/main" id="{B5543340-B066-4174-8505-49E0E7F99E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F793E21-42E3-43AA-9019-10F05A32BA33}"/>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630683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FEA88-CA7C-4C42-A57C-57113FD340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9653EA4-12D8-4EFA-8447-B3435CEE4E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BFDDE3C-4B2D-4C2B-8299-777735863AD5}"/>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E23F88A1-07C1-463B-81EA-C591BB1089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61213-F824-4173-BE9D-8E171EA98985}"/>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7570352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CAFA8C-D7A2-4337-B210-D88A34920F5E}"/>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64CA70-6A26-42B2-B4AA-4CBBDCC6575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D9C20-114B-401C-91B7-5A359474F51B}"/>
              </a:ext>
            </a:extLst>
          </p:cNvPr>
          <p:cNvSpPr>
            <a:spLocks noGrp="1"/>
          </p:cNvSpPr>
          <p:nvPr>
            <p:ph type="dt" sz="half" idx="10"/>
          </p:nvPr>
        </p:nvSpPr>
        <p:spPr/>
        <p:txBody>
          <a:body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CD461654-A3BE-4F28-8259-EB29E072B0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508654-627F-4766-9C4B-29C3A936B327}"/>
              </a:ext>
            </a:extLst>
          </p:cNvPr>
          <p:cNvSpPr>
            <a:spLocks noGrp="1"/>
          </p:cNvSpPr>
          <p:nvPr>
            <p:ph type="sldNum" sz="quarter" idx="12"/>
          </p:nvPr>
        </p:nvSpPr>
        <p:spPr/>
        <p:txBody>
          <a:bodyPr/>
          <a:lstStyle/>
          <a:p>
            <a:fld id="{6F9C8C67-1297-49B6-81D2-2829832BFE71}" type="slidenum">
              <a:rPr lang="en-GB" smtClean="0"/>
              <a:t>‹#›</a:t>
            </a:fld>
            <a:endParaRPr lang="en-GB"/>
          </a:p>
        </p:txBody>
      </p:sp>
    </p:spTree>
    <p:extLst>
      <p:ext uri="{BB962C8B-B14F-4D97-AF65-F5344CB8AC3E}">
        <p14:creationId xmlns:p14="http://schemas.microsoft.com/office/powerpoint/2010/main" val="1158386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D3DC269-9250-490D-B31B-336E349694A4}" type="datetime1">
              <a:rPr lang="en-GB" smtClean="0"/>
              <a:t>31/10/2024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3352017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4C65981-2C85-4C16-BC5D-79C1E0854079}" type="datetime1">
              <a:rPr lang="en-GB" smtClean="0"/>
              <a:t>31/10/2024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220685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A39DFD-0EE3-4BF4-A877-E95DD4359523}" type="datetime1">
              <a:rPr lang="en-GB" smtClean="0"/>
              <a:t>31/10/2024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39900491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014D56C-6899-453C-926D-0E9D174AD6DE}" type="datetime1">
              <a:rPr lang="en-GB" smtClean="0"/>
              <a:t>31/10/2024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25259184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0DE6043-C09C-409E-B762-3ABEE407F3C5}" type="datetime1">
              <a:rPr lang="en-GB" smtClean="0"/>
              <a:t>31/10/2024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8458742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36E94F7-1DA6-42AF-84C2-9CEA0B86C141}" type="datetime1">
              <a:rPr lang="en-GB" smtClean="0"/>
              <a:t>31/10/2024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3081085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9CB40B-8742-48C1-883D-BE845E973821}" type="datetime1">
              <a:rPr lang="en-GB" smtClean="0"/>
              <a:t>31/10/2024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2428048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0" cap="none" baseline="0">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dirty="0"/>
              <a:t>Στυλ υποδείγματος κειμένου</a:t>
            </a:r>
          </a:p>
        </p:txBody>
      </p:sp>
    </p:spTree>
    <p:extLst>
      <p:ext uri="{BB962C8B-B14F-4D97-AF65-F5344CB8AC3E}">
        <p14:creationId xmlns:p14="http://schemas.microsoft.com/office/powerpoint/2010/main" val="806116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61FEEC9-F377-4DB5-9D4C-9BF5DCCAF305}" type="datetime1">
              <a:rPr lang="en-GB" smtClean="0"/>
              <a:t>31/10/2024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12930356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85A19520-F0E1-4D80-9C9B-2932512950F0}" type="datetime1">
              <a:rPr lang="en-GB" smtClean="0"/>
              <a:t>31/10/2024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23197323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949C9-DF85-4B6A-A9CD-0D63CF963499}" type="datetime1">
              <a:rPr lang="en-GB" smtClean="0"/>
              <a:t>31/10/2024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169441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36DFC22-3316-4B78-A0F1-4C3A4E3D9646}" type="datetime1">
              <a:rPr lang="en-GB" smtClean="0"/>
              <a:t>31/10/2024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1E430F2-89E1-4100-B166-6EFCDD2D5915}" type="slidenum">
              <a:rPr lang="en-GB" smtClean="0"/>
              <a:t>‹#›</a:t>
            </a:fld>
            <a:endParaRPr lang="en-GB"/>
          </a:p>
        </p:txBody>
      </p:sp>
    </p:spTree>
    <p:extLst>
      <p:ext uri="{BB962C8B-B14F-4D97-AF65-F5344CB8AC3E}">
        <p14:creationId xmlns:p14="http://schemas.microsoft.com/office/powerpoint/2010/main" val="333526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939EBD3-A525-4AE1-9340-8D3A82CE4E9D}"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233487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7"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0FA0AE09-C3A1-4CE9-A50A-687BE906F5A9}" type="slidenum">
              <a:rPr lang="el-GR" smtClean="0"/>
              <a:pPr algn="ctr" fontAlgn="auto">
                <a:spcBef>
                  <a:spcPts val="0"/>
                </a:spcBef>
                <a:spcAft>
                  <a:spcPts val="0"/>
                </a:spcAft>
                <a:defRPr/>
              </a:pPr>
              <a:t>‹#›</a:t>
            </a:fld>
            <a:endParaRPr lang="el-GR" dirty="0"/>
          </a:p>
        </p:txBody>
      </p:sp>
      <p:sp>
        <p:nvSpPr>
          <p:cNvPr id="8"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9"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a:solidFill>
                  <a:schemeClr val="accent1"/>
                </a:solidFill>
              </a:defRPr>
            </a:lvl1pPr>
          </a:lstStyle>
          <a:p>
            <a:r>
              <a:rPr lang="el-GR" dirty="0"/>
              <a:t>Στυλ κύριου τίτλου</a:t>
            </a:r>
          </a:p>
        </p:txBody>
      </p:sp>
      <p:sp>
        <p:nvSpPr>
          <p:cNvPr id="3" name="Θέση κειμένου 2"/>
          <p:cNvSpPr>
            <a:spLocks noGrp="1"/>
          </p:cNvSpPr>
          <p:nvPr>
            <p:ph type="body" idx="1"/>
          </p:nvPr>
        </p:nvSpPr>
        <p:spPr>
          <a:xfrm>
            <a:off x="457200" y="1574254"/>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214016"/>
            <a:ext cx="4040188"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74254"/>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214016"/>
            <a:ext cx="4041775" cy="38792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Tree>
    <p:extLst>
      <p:ext uri="{BB962C8B-B14F-4D97-AF65-F5344CB8AC3E}">
        <p14:creationId xmlns:p14="http://schemas.microsoft.com/office/powerpoint/2010/main" val="1625956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D77092EC-452E-4A83-9F19-968A0508939F}" type="slidenum">
              <a:rPr lang="el-GR" smtClean="0"/>
              <a:pPr algn="ctr" fontAlgn="auto">
                <a:spcBef>
                  <a:spcPts val="0"/>
                </a:spcBef>
                <a:spcAft>
                  <a:spcPts val="0"/>
                </a:spcAft>
                <a:defRPr/>
              </a:pPr>
              <a:t>‹#›</a:t>
            </a:fld>
            <a:endParaRPr lang="el-GR" dirty="0"/>
          </a:p>
        </p:txBody>
      </p:sp>
      <p:sp>
        <p:nvSpPr>
          <p:cNvPr id="4"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5"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Τίτλος 1"/>
          <p:cNvSpPr>
            <a:spLocks noGrp="1"/>
          </p:cNvSpPr>
          <p:nvPr>
            <p:ph type="title"/>
          </p:nvPr>
        </p:nvSpPr>
        <p:spPr/>
        <p:txBody>
          <a:bodyPr/>
          <a:lstStyle>
            <a:lvl1pPr>
              <a:defRPr b="0">
                <a:solidFill>
                  <a:schemeClr val="accent1"/>
                </a:solidFill>
              </a:defRPr>
            </a:lvl1pPr>
          </a:lstStyle>
          <a:p>
            <a:r>
              <a:rPr lang="el-GR" dirty="0"/>
              <a:t>Στυλ κύριου τίτλου</a:t>
            </a:r>
          </a:p>
        </p:txBody>
      </p:sp>
    </p:spTree>
    <p:extLst>
      <p:ext uri="{BB962C8B-B14F-4D97-AF65-F5344CB8AC3E}">
        <p14:creationId xmlns:p14="http://schemas.microsoft.com/office/powerpoint/2010/main" val="4219580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749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Περιεχόμενο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1D7C134F-2963-463A-8449-8EB8D845F559}" type="slidenum">
              <a:rPr lang="el-GR" smtClean="0"/>
              <a:pPr algn="ctr" fontAlgn="auto">
                <a:spcBef>
                  <a:spcPts val="0"/>
                </a:spcBef>
                <a:spcAft>
                  <a:spcPts val="0"/>
                </a:spcAft>
                <a:defRPr/>
              </a:pPr>
              <a:t>‹#›</a:t>
            </a:fld>
            <a:endParaRPr lang="el-GR" dirty="0"/>
          </a:p>
        </p:txBody>
      </p:sp>
      <p:sp>
        <p:nvSpPr>
          <p:cNvPr id="7"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8"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περιεχομένου 2"/>
          <p:cNvSpPr>
            <a:spLocks noGrp="1"/>
          </p:cNvSpPr>
          <p:nvPr>
            <p:ph idx="1"/>
          </p:nvPr>
        </p:nvSpPr>
        <p:spPr>
          <a:xfrm>
            <a:off x="3575050" y="1556792"/>
            <a:ext cx="5111750" cy="46085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556792"/>
            <a:ext cx="3008313" cy="4608512"/>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6"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411193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Εικόνα με λεζάντα">
    <p:spTree>
      <p:nvGrpSpPr>
        <p:cNvPr id="1" name=""/>
        <p:cNvGrpSpPr/>
        <p:nvPr/>
      </p:nvGrpSpPr>
      <p:grpSpPr>
        <a:xfrm>
          <a:off x="0" y="0"/>
          <a:ext cx="0" cy="0"/>
          <a:chOff x="0" y="0"/>
          <a:chExt cx="0" cy="0"/>
        </a:xfrm>
      </p:grpSpPr>
      <p:sp>
        <p:nvSpPr>
          <p:cNvPr id="5" name="Θέση αριθμού διαφάνειας 5"/>
          <p:cNvSpPr txBox="1">
            <a:spLocks/>
          </p:cNvSpPr>
          <p:nvPr userDrawn="1"/>
        </p:nvSpPr>
        <p:spPr>
          <a:xfrm>
            <a:off x="8645525" y="6442075"/>
            <a:ext cx="431800" cy="268288"/>
          </a:xfrm>
          <a:prstGeom prst="rect">
            <a:avLst/>
          </a:prstGeom>
          <a:solidFill>
            <a:schemeClr val="bg1">
              <a:lumMod val="95000"/>
            </a:schemeClr>
          </a:solidFill>
        </p:spPr>
        <p:txBody>
          <a:bodyPr/>
          <a:lstStyle>
            <a:defPPr>
              <a:defRPr lang="el-GR"/>
            </a:defPPr>
            <a:lvl1pPr marL="0" algn="l" defTabSz="914400" rtl="0" eaLnBrk="1" latinLnBrk="0" hangingPunct="1">
              <a:defRPr sz="12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defRPr/>
            </a:pPr>
            <a:fld id="{BB854DA0-CD7B-45B7-9B46-FB218F8734DF}" type="slidenum">
              <a:rPr lang="el-GR" smtClean="0"/>
              <a:pPr algn="ctr" fontAlgn="auto">
                <a:spcBef>
                  <a:spcPts val="0"/>
                </a:spcBef>
                <a:spcAft>
                  <a:spcPts val="0"/>
                </a:spcAft>
                <a:defRPr/>
              </a:pPr>
              <a:t>‹#›</a:t>
            </a:fld>
            <a:endParaRPr lang="el-GR" dirty="0"/>
          </a:p>
        </p:txBody>
      </p:sp>
      <p:sp>
        <p:nvSpPr>
          <p:cNvPr id="6" name="2 - Θέση υποσέλιδου"/>
          <p:cNvSpPr txBox="1">
            <a:spLocks/>
          </p:cNvSpPr>
          <p:nvPr userDrawn="1"/>
        </p:nvSpPr>
        <p:spPr bwMode="auto">
          <a:xfrm>
            <a:off x="539750" y="6442075"/>
            <a:ext cx="7993063" cy="268288"/>
          </a:xfrm>
          <a:prstGeom prst="rect">
            <a:avLst/>
          </a:prstGeom>
          <a:solidFill>
            <a:schemeClr val="bg1">
              <a:lumMod val="95000"/>
            </a:schemeClr>
          </a:solidFill>
          <a:ln>
            <a:miter lim="800000"/>
            <a:headEnd/>
            <a:tailEnd/>
          </a:ln>
        </p:spPr>
        <p:txBody>
          <a:bodyPr anchor="ctr"/>
          <a:lstStyle/>
          <a:p>
            <a:pPr fontAlgn="auto">
              <a:spcBef>
                <a:spcPts val="0"/>
              </a:spcBef>
              <a:spcAft>
                <a:spcPts val="0"/>
              </a:spcAft>
              <a:defRPr/>
            </a:pPr>
            <a:r>
              <a:rPr lang="el-GR" sz="1000" dirty="0">
                <a:solidFill>
                  <a:schemeClr val="accent1"/>
                </a:solidFill>
                <a:latin typeface="+mn-lt"/>
                <a:cs typeface="+mn-cs"/>
              </a:rPr>
              <a:t>Κλασική πολιτική οικονομία: </a:t>
            </a:r>
            <a:r>
              <a:rPr lang="el-GR" sz="1000" dirty="0" err="1">
                <a:solidFill>
                  <a:schemeClr val="accent1"/>
                </a:solidFill>
                <a:latin typeface="+mn-lt"/>
                <a:cs typeface="+mn-cs"/>
              </a:rPr>
              <a:t>Adam</a:t>
            </a:r>
            <a:r>
              <a:rPr lang="el-GR" sz="1000" dirty="0">
                <a:solidFill>
                  <a:schemeClr val="accent1"/>
                </a:solidFill>
                <a:latin typeface="+mn-lt"/>
                <a:cs typeface="+mn-cs"/>
              </a:rPr>
              <a:t> </a:t>
            </a:r>
            <a:r>
              <a:rPr lang="el-GR" sz="1000" dirty="0" err="1">
                <a:solidFill>
                  <a:schemeClr val="accent1"/>
                </a:solidFill>
                <a:latin typeface="+mn-lt"/>
                <a:cs typeface="+mn-cs"/>
              </a:rPr>
              <a:t>Smith</a:t>
            </a:r>
            <a:endParaRPr lang="en-US" sz="1000" dirty="0">
              <a:solidFill>
                <a:schemeClr val="accent1"/>
              </a:solidFill>
              <a:latin typeface="+mn-lt"/>
              <a:ea typeface="ＭＳ Ｐゴシック" pitchFamily="34" charset="-128"/>
              <a:cs typeface="+mn-cs"/>
            </a:endParaRPr>
          </a:p>
        </p:txBody>
      </p:sp>
      <p:pic>
        <p:nvPicPr>
          <p:cNvPr id="7" name="Pictur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8738" y="6254750"/>
            <a:ext cx="4318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Θέση εικόνας 2"/>
          <p:cNvSpPr>
            <a:spLocks noGrp="1"/>
          </p:cNvSpPr>
          <p:nvPr>
            <p:ph type="pic" idx="1"/>
          </p:nvPr>
        </p:nvSpPr>
        <p:spPr>
          <a:xfrm>
            <a:off x="1792288" y="1556792"/>
            <a:ext cx="5486400" cy="345638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dirty="0"/>
          </a:p>
        </p:txBody>
      </p:sp>
      <p:sp>
        <p:nvSpPr>
          <p:cNvPr id="4" name="Θέση κειμένου 3"/>
          <p:cNvSpPr>
            <a:spLocks noGrp="1"/>
          </p:cNvSpPr>
          <p:nvPr>
            <p:ph type="body" sz="half" idx="2"/>
          </p:nvPr>
        </p:nvSpPr>
        <p:spPr>
          <a:xfrm>
            <a:off x="1792288" y="5157192"/>
            <a:ext cx="5486400" cy="1015008"/>
          </a:xfrm>
        </p:spPr>
        <p:txBody>
          <a:bodyPr>
            <a:norm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dirty="0"/>
              <a:t>Στυλ υποδείγματος κειμένου</a:t>
            </a:r>
          </a:p>
        </p:txBody>
      </p:sp>
      <p:sp>
        <p:nvSpPr>
          <p:cNvPr id="9" name="Τίτλος 1"/>
          <p:cNvSpPr>
            <a:spLocks noGrp="1"/>
          </p:cNvSpPr>
          <p:nvPr>
            <p:ph type="title"/>
          </p:nvPr>
        </p:nvSpPr>
        <p:spPr>
          <a:xfrm>
            <a:off x="457200" y="273600"/>
            <a:ext cx="8229600" cy="1144800"/>
          </a:xfrm>
        </p:spPr>
        <p:txBody>
          <a:bodyPr rtlCol="0">
            <a:normAutofit/>
          </a:bodyPr>
          <a:lstStyle>
            <a:lvl1pPr>
              <a:defRPr lang="el-GR" b="0">
                <a:solidFill>
                  <a:schemeClr val="accent1"/>
                </a:solidFill>
              </a:defRPr>
            </a:lvl1pPr>
          </a:lstStyle>
          <a:p>
            <a:pPr lvl="0"/>
            <a:r>
              <a:rPr lang="el-GR" dirty="0"/>
              <a:t>Στυλ κύριου τίτλου</a:t>
            </a:r>
          </a:p>
        </p:txBody>
      </p:sp>
    </p:spTree>
    <p:extLst>
      <p:ext uri="{BB962C8B-B14F-4D97-AF65-F5344CB8AC3E}">
        <p14:creationId xmlns:p14="http://schemas.microsoft.com/office/powerpoint/2010/main" val="2152865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Θέση τίτλου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Στυλ κύριου τίτλου</a:t>
            </a:r>
          </a:p>
        </p:txBody>
      </p:sp>
      <p:sp>
        <p:nvSpPr>
          <p:cNvPr id="1027" name="Θέση κειμένου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Στυλ υποδείγματος κειμένου</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Tree>
  </p:cSld>
  <p:clrMap bg1="lt1" tx1="dk1" bg2="lt2" tx2="dk2" accent1="accent1" accent2="accent2" accent3="accent3" accent4="accent4" accent5="accent5" accent6="accent6" hlink="hlink" folHlink="folHlink"/>
  <p:sldLayoutIdLst>
    <p:sldLayoutId id="2147483723" r:id="rId1"/>
    <p:sldLayoutId id="2147483727" r:id="rId2"/>
    <p:sldLayoutId id="2147483724" r:id="rId3"/>
    <p:sldLayoutId id="2147483728" r:id="rId4"/>
    <p:sldLayoutId id="2147483729" r:id="rId5"/>
    <p:sldLayoutId id="2147483730" r:id="rId6"/>
    <p:sldLayoutId id="2147483725" r:id="rId7"/>
    <p:sldLayoutId id="2147483731" r:id="rId8"/>
    <p:sldLayoutId id="2147483732" r:id="rId9"/>
    <p:sldLayoutId id="2147483733" r:id="rId10"/>
    <p:sldLayoutId id="2147483726" r:id="rId11"/>
  </p:sldLayoutIdLst>
  <p:hf sldNum="0" hdr="0" dt="0"/>
  <p:txStyles>
    <p:titleStyle>
      <a:lvl1pPr algn="ctr" rtl="0" eaLnBrk="0" fontAlgn="base" hangingPunct="0">
        <a:spcBef>
          <a:spcPct val="0"/>
        </a:spcBef>
        <a:spcAft>
          <a:spcPct val="0"/>
        </a:spcAft>
        <a:defRPr sz="4400" kern="1200">
          <a:solidFill>
            <a:schemeClr val="accent1"/>
          </a:solidFill>
          <a:latin typeface="+mj-lt"/>
          <a:ea typeface="+mj-ea"/>
          <a:cs typeface="+mj-cs"/>
        </a:defRPr>
      </a:lvl1pPr>
      <a:lvl2pPr algn="ctr" rtl="0" eaLnBrk="0" fontAlgn="base" hangingPunct="0">
        <a:spcBef>
          <a:spcPct val="0"/>
        </a:spcBef>
        <a:spcAft>
          <a:spcPct val="0"/>
        </a:spcAft>
        <a:defRPr sz="4400">
          <a:solidFill>
            <a:schemeClr val="accent1"/>
          </a:solidFill>
          <a:latin typeface="Calibri" pitchFamily="34" charset="0"/>
        </a:defRPr>
      </a:lvl2pPr>
      <a:lvl3pPr algn="ctr" rtl="0" eaLnBrk="0" fontAlgn="base" hangingPunct="0">
        <a:spcBef>
          <a:spcPct val="0"/>
        </a:spcBef>
        <a:spcAft>
          <a:spcPct val="0"/>
        </a:spcAft>
        <a:defRPr sz="4400">
          <a:solidFill>
            <a:schemeClr val="accent1"/>
          </a:solidFill>
          <a:latin typeface="Calibri" pitchFamily="34" charset="0"/>
        </a:defRPr>
      </a:lvl3pPr>
      <a:lvl4pPr algn="ctr" rtl="0" eaLnBrk="0" fontAlgn="base" hangingPunct="0">
        <a:spcBef>
          <a:spcPct val="0"/>
        </a:spcBef>
        <a:spcAft>
          <a:spcPct val="0"/>
        </a:spcAft>
        <a:defRPr sz="4400">
          <a:solidFill>
            <a:schemeClr val="accent1"/>
          </a:solidFill>
          <a:latin typeface="Calibri" pitchFamily="34" charset="0"/>
        </a:defRPr>
      </a:lvl4pPr>
      <a:lvl5pPr algn="ctr" rtl="0" eaLnBrk="0" fontAlgn="base" hangingPunct="0">
        <a:spcBef>
          <a:spcPct val="0"/>
        </a:spcBef>
        <a:spcAft>
          <a:spcPct val="0"/>
        </a:spcAft>
        <a:defRPr sz="4400">
          <a:solidFill>
            <a:schemeClr val="accent1"/>
          </a:solidFill>
          <a:latin typeface="Calibri" pitchFamily="34" charset="0"/>
        </a:defRPr>
      </a:lvl5pPr>
      <a:lvl6pPr marL="457200" algn="ctr" rtl="0" fontAlgn="base">
        <a:spcBef>
          <a:spcPct val="0"/>
        </a:spcBef>
        <a:spcAft>
          <a:spcPct val="0"/>
        </a:spcAft>
        <a:defRPr sz="4400">
          <a:solidFill>
            <a:schemeClr val="accent1"/>
          </a:solidFill>
          <a:latin typeface="Calibri" pitchFamily="34" charset="0"/>
        </a:defRPr>
      </a:lvl6pPr>
      <a:lvl7pPr marL="914400" algn="ctr" rtl="0" fontAlgn="base">
        <a:spcBef>
          <a:spcPct val="0"/>
        </a:spcBef>
        <a:spcAft>
          <a:spcPct val="0"/>
        </a:spcAft>
        <a:defRPr sz="4400">
          <a:solidFill>
            <a:schemeClr val="accent1"/>
          </a:solidFill>
          <a:latin typeface="Calibri" pitchFamily="34" charset="0"/>
        </a:defRPr>
      </a:lvl7pPr>
      <a:lvl8pPr marL="1371600" algn="ctr" rtl="0" fontAlgn="base">
        <a:spcBef>
          <a:spcPct val="0"/>
        </a:spcBef>
        <a:spcAft>
          <a:spcPct val="0"/>
        </a:spcAft>
        <a:defRPr sz="4400">
          <a:solidFill>
            <a:schemeClr val="accent1"/>
          </a:solidFill>
          <a:latin typeface="Calibri" pitchFamily="34" charset="0"/>
        </a:defRPr>
      </a:lvl8pPr>
      <a:lvl9pPr marL="1828800" algn="ctr" rtl="0" fontAlgn="base">
        <a:spcBef>
          <a:spcPct val="0"/>
        </a:spcBef>
        <a:spcAft>
          <a:spcPct val="0"/>
        </a:spcAft>
        <a:defRPr sz="4400">
          <a:solidFill>
            <a:schemeClr val="accent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A5C867-AF49-4433-9CD3-93497CFE92C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E55197-0137-4FE6-A1C9-77B6EB852AD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2AAF82-9E86-45A3-ADA1-C675406F7EE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FFC2794-1816-4E8A-9FD7-7B70BAB82D53}" type="datetimeFigureOut">
              <a:rPr lang="en-GB" smtClean="0"/>
              <a:t>31/10/2024</a:t>
            </a:fld>
            <a:endParaRPr lang="en-GB"/>
          </a:p>
        </p:txBody>
      </p:sp>
      <p:sp>
        <p:nvSpPr>
          <p:cNvPr id="5" name="Footer Placeholder 4">
            <a:extLst>
              <a:ext uri="{FF2B5EF4-FFF2-40B4-BE49-F238E27FC236}">
                <a16:creationId xmlns:a16="http://schemas.microsoft.com/office/drawing/2014/main" id="{FEB3C76A-6B44-4C82-AB04-F6E9D4E043C1}"/>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4D2C799-C6C0-4A30-9711-F6C5E56CDF3A}"/>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F9C8C67-1297-49B6-81D2-2829832BFE71}" type="slidenum">
              <a:rPr lang="en-GB" smtClean="0"/>
              <a:t>‹#›</a:t>
            </a:fld>
            <a:endParaRPr lang="en-GB"/>
          </a:p>
        </p:txBody>
      </p:sp>
    </p:spTree>
    <p:extLst>
      <p:ext uri="{BB962C8B-B14F-4D97-AF65-F5344CB8AC3E}">
        <p14:creationId xmlns:p14="http://schemas.microsoft.com/office/powerpoint/2010/main" val="1363707282"/>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E428220-2CED-4462-A5C7-8C563BC83C79}" type="datetime1">
              <a:rPr lang="en-GB" smtClean="0"/>
              <a:t>31/10/2024</a:t>
            </a:fld>
            <a:endParaRPr lang="en-GB"/>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1E430F2-89E1-4100-B166-6EFCDD2D5915}" type="slidenum">
              <a:rPr lang="en-GB" smtClean="0"/>
              <a:t>‹#›</a:t>
            </a:fld>
            <a:endParaRPr lang="en-GB"/>
          </a:p>
        </p:txBody>
      </p:sp>
    </p:spTree>
    <p:extLst>
      <p:ext uri="{BB962C8B-B14F-4D97-AF65-F5344CB8AC3E}">
        <p14:creationId xmlns:p14="http://schemas.microsoft.com/office/powerpoint/2010/main" val="233177188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hf hdr="0" ft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90.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3.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5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image" Target="../media/image124.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6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6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7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73.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Τίτλος 1"/>
          <p:cNvSpPr>
            <a:spLocks noGrp="1"/>
          </p:cNvSpPr>
          <p:nvPr>
            <p:ph type="ctrTitle"/>
          </p:nvPr>
        </p:nvSpPr>
        <p:spPr>
          <a:xfrm>
            <a:off x="685800" y="2006600"/>
            <a:ext cx="7772400" cy="1470025"/>
          </a:xfrm>
        </p:spPr>
        <p:txBody>
          <a:bodyPr/>
          <a:lstStyle/>
          <a:p>
            <a:pPr eaLnBrk="1" hangingPunct="1"/>
            <a:r>
              <a:rPr lang="el-GR" altLang="el-GR"/>
              <a:t>Ιστορία Οικονομικών Θεωριών</a:t>
            </a:r>
          </a:p>
        </p:txBody>
      </p:sp>
      <p:sp>
        <p:nvSpPr>
          <p:cNvPr id="9219" name="Υπότιτλος 2"/>
          <p:cNvSpPr>
            <a:spLocks noGrp="1"/>
          </p:cNvSpPr>
          <p:nvPr>
            <p:ph type="subTitle" idx="1"/>
          </p:nvPr>
        </p:nvSpPr>
        <p:spPr>
          <a:xfrm>
            <a:off x="684213" y="3384550"/>
            <a:ext cx="7775575" cy="1752600"/>
          </a:xfrm>
        </p:spPr>
        <p:txBody>
          <a:bodyPr/>
          <a:lstStyle/>
          <a:p>
            <a:pPr eaLnBrk="1" hangingPunct="1"/>
            <a:r>
              <a:rPr lang="el-GR" altLang="el-GR" sz="2800" dirty="0">
                <a:solidFill>
                  <a:schemeClr val="accent1"/>
                </a:solidFill>
              </a:rPr>
              <a:t>Ενότητα </a:t>
            </a:r>
            <a:r>
              <a:rPr lang="en-US" altLang="el-GR" sz="2800" b="1" dirty="0">
                <a:solidFill>
                  <a:schemeClr val="accent1"/>
                </a:solidFill>
              </a:rPr>
              <a:t>5</a:t>
            </a:r>
            <a:r>
              <a:rPr lang="el-GR" altLang="el-GR" sz="2800" dirty="0">
                <a:solidFill>
                  <a:schemeClr val="accent1"/>
                </a:solidFill>
              </a:rPr>
              <a:t>:</a:t>
            </a:r>
            <a:r>
              <a:rPr lang="en-US" altLang="el-GR" sz="2800" dirty="0">
                <a:solidFill>
                  <a:schemeClr val="accent1"/>
                </a:solidFill>
              </a:rPr>
              <a:t> </a:t>
            </a:r>
            <a:r>
              <a:rPr lang="el-GR" altLang="el-GR" sz="2800" dirty="0">
                <a:solidFill>
                  <a:schemeClr val="accent1"/>
                </a:solidFill>
              </a:rPr>
              <a:t>Διαφωτισμός</a:t>
            </a:r>
            <a:r>
              <a:rPr lang="el-GR" altLang="el-GR" sz="2800" dirty="0"/>
              <a:t> </a:t>
            </a:r>
          </a:p>
          <a:p>
            <a:pPr eaLnBrk="1" hangingPunct="1"/>
            <a:r>
              <a:rPr lang="en-US" altLang="el-GR" sz="2800" dirty="0"/>
              <a:t>Adam Smith </a:t>
            </a:r>
            <a:r>
              <a:rPr lang="el-GR" altLang="el-GR" sz="2800" dirty="0"/>
              <a:t>και </a:t>
            </a:r>
            <a:r>
              <a:rPr lang="en-US" altLang="el-GR" sz="2800" dirty="0"/>
              <a:t> Marquis de Condorcet</a:t>
            </a:r>
          </a:p>
          <a:p>
            <a:pPr eaLnBrk="1" hangingPunct="1"/>
            <a:r>
              <a:rPr lang="el-GR" altLang="el-GR" sz="2800" dirty="0"/>
              <a:t>Κωνσταντίνος </a:t>
            </a:r>
            <a:r>
              <a:rPr lang="el-GR" altLang="el-GR" sz="2800" dirty="0" err="1"/>
              <a:t>Ρεπαπής</a:t>
            </a:r>
            <a:r>
              <a:rPr lang="el-GR" altLang="el-GR" sz="2800" dirty="0"/>
              <a:t> βασισμένο στις σημειώσεις του Νίκου </a:t>
            </a:r>
            <a:r>
              <a:rPr lang="el-GR" altLang="el-GR" sz="2800" dirty="0" err="1"/>
              <a:t>Θεοχαράκη</a:t>
            </a:r>
            <a:endParaRPr lang="el-GR" altLang="el-GR" sz="2800" dirty="0"/>
          </a:p>
          <a:p>
            <a:pPr eaLnBrk="1" hangingPunct="1"/>
            <a:endParaRPr lang="el-GR" altLang="el-GR" sz="2800" dirty="0"/>
          </a:p>
          <a:p>
            <a:pPr eaLnBrk="1" hangingPunct="1"/>
            <a:r>
              <a:rPr lang="el-GR" altLang="el-GR" sz="2800" dirty="0"/>
              <a:t>Σχολή Οικονομικών και Πολιτικών Επιστημών</a:t>
            </a:r>
          </a:p>
          <a:p>
            <a:pPr eaLnBrk="1" hangingPunct="1"/>
            <a:r>
              <a:rPr lang="el-GR" altLang="el-GR" sz="2800" dirty="0"/>
              <a:t>Τμήμα Οικονομικών Επιστημών</a:t>
            </a:r>
            <a:endParaRPr lang="en-US" altLang="el-GR" sz="2800" dirty="0"/>
          </a:p>
          <a:p>
            <a:pPr eaLnBrk="1" hangingPunct="1"/>
            <a:endParaRPr lang="el-GR" altLang="el-GR" sz="2800" dirty="0"/>
          </a:p>
        </p:txBody>
      </p:sp>
      <p:pic>
        <p:nvPicPr>
          <p:cNvPr id="9220" name="Picture 6" descr="Λογότυπο Εθνικόν και Καποδιστριακόν Πανεπιστήμιον Αθηνών"/>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04813"/>
            <a:ext cx="414813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74" y="1628800"/>
            <a:ext cx="2457450" cy="309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628800"/>
            <a:ext cx="2352675" cy="279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5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224" y="1693093"/>
            <a:ext cx="2097087" cy="26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76254" y="4509120"/>
            <a:ext cx="1809055" cy="1584401"/>
          </a:xfrm>
          <a:prstGeom prst="rect">
            <a:avLst/>
          </a:prstGeom>
        </p:spPr>
        <p:txBody>
          <a:bodyPr vert="horz" wrap="none" lIns="91440" tIns="45720" rIns="91440" bIns="45720" rtlCol="0" anchor="ctr">
            <a:normAutofit/>
          </a:bodyPr>
          <a:lstStyle/>
          <a:p>
            <a:pPr algn="ctr"/>
            <a:r>
              <a:rPr lang="en-US" dirty="0"/>
              <a:t>James Beattie</a:t>
            </a:r>
          </a:p>
          <a:p>
            <a:pPr algn="ctr"/>
            <a:r>
              <a:rPr lang="en-US" dirty="0"/>
              <a:t>(1735-1803)</a:t>
            </a:r>
            <a:endParaRPr lang="el-GR" dirty="0"/>
          </a:p>
          <a:p>
            <a:pPr algn="ctr"/>
            <a:r>
              <a:rPr lang="el-GR" dirty="0"/>
              <a:t>Καθ. Ηθικής Φιλοσοφίας </a:t>
            </a:r>
            <a:endParaRPr lang="en-US" dirty="0"/>
          </a:p>
          <a:p>
            <a:pPr algn="ctr"/>
            <a:r>
              <a:rPr lang="el-GR" dirty="0"/>
              <a:t>στο </a:t>
            </a:r>
            <a:r>
              <a:rPr lang="en-US" dirty="0"/>
              <a:t>Aberdeen</a:t>
            </a:r>
          </a:p>
        </p:txBody>
      </p:sp>
      <p:sp>
        <p:nvSpPr>
          <p:cNvPr id="4" name="TextBox 3"/>
          <p:cNvSpPr txBox="1"/>
          <p:nvPr/>
        </p:nvSpPr>
        <p:spPr>
          <a:xfrm>
            <a:off x="3851920" y="4793917"/>
            <a:ext cx="2316052" cy="1512312"/>
          </a:xfrm>
          <a:prstGeom prst="rect">
            <a:avLst/>
          </a:prstGeom>
        </p:spPr>
        <p:txBody>
          <a:bodyPr vert="horz" wrap="square" lIns="91440" tIns="45720" rIns="91440" bIns="45720" rtlCol="0" anchor="ctr">
            <a:normAutofit fontScale="92500" lnSpcReduction="10000"/>
          </a:bodyPr>
          <a:lstStyle/>
          <a:p>
            <a:pPr algn="ctr"/>
            <a:r>
              <a:rPr lang="en-US" dirty="0"/>
              <a:t>James Hutton</a:t>
            </a:r>
          </a:p>
          <a:p>
            <a:pPr algn="ctr"/>
            <a:r>
              <a:rPr lang="en-US" dirty="0"/>
              <a:t>(1726-1797)</a:t>
            </a:r>
          </a:p>
          <a:p>
            <a:pPr algn="ctr"/>
            <a:r>
              <a:rPr lang="el-GR" dirty="0"/>
              <a:t>Γεωλόγος</a:t>
            </a:r>
          </a:p>
          <a:p>
            <a:pPr algn="ctr"/>
            <a:r>
              <a:rPr lang="el-GR" dirty="0"/>
              <a:t>(με τον </a:t>
            </a:r>
            <a:r>
              <a:rPr lang="en-US" dirty="0"/>
              <a:t>Black </a:t>
            </a:r>
            <a:r>
              <a:rPr lang="el-GR" dirty="0"/>
              <a:t>εκτελεστές της διαθήκης του </a:t>
            </a:r>
            <a:r>
              <a:rPr lang="en-US" dirty="0"/>
              <a:t>Smith)</a:t>
            </a:r>
          </a:p>
        </p:txBody>
      </p:sp>
      <p:sp>
        <p:nvSpPr>
          <p:cNvPr id="6" name="TextBox 5"/>
          <p:cNvSpPr txBox="1"/>
          <p:nvPr/>
        </p:nvSpPr>
        <p:spPr>
          <a:xfrm>
            <a:off x="505035" y="4866069"/>
            <a:ext cx="3301516" cy="1440160"/>
          </a:xfrm>
          <a:prstGeom prst="rect">
            <a:avLst/>
          </a:prstGeom>
        </p:spPr>
        <p:txBody>
          <a:bodyPr vert="horz" wrap="none" lIns="91440" tIns="45720" rIns="91440" bIns="45720" rtlCol="0" anchor="ctr">
            <a:normAutofit/>
          </a:bodyPr>
          <a:lstStyle/>
          <a:p>
            <a:pPr algn="ctr"/>
            <a:r>
              <a:rPr lang="en-US" dirty="0"/>
              <a:t>Joseph Black (1728-1799)</a:t>
            </a:r>
          </a:p>
          <a:p>
            <a:pPr algn="ctr"/>
            <a:r>
              <a:rPr lang="el-GR" dirty="0"/>
              <a:t>Φυσικός και Χημικός</a:t>
            </a:r>
          </a:p>
          <a:p>
            <a:pPr algn="ctr"/>
            <a:r>
              <a:rPr lang="el-GR" dirty="0"/>
              <a:t>Καθηγητής στη </a:t>
            </a:r>
            <a:endParaRPr lang="en-US" dirty="0"/>
          </a:p>
          <a:p>
            <a:pPr algn="ctr"/>
            <a:r>
              <a:rPr lang="el-GR" dirty="0"/>
              <a:t>Γλασκόβη και στο Εδιμβούργο</a:t>
            </a:r>
            <a:endParaRPr lang="en-US" dirty="0"/>
          </a:p>
        </p:txBody>
      </p:sp>
    </p:spTree>
    <p:extLst>
      <p:ext uri="{BB962C8B-B14F-4D97-AF65-F5344CB8AC3E}">
        <p14:creationId xmlns:p14="http://schemas.microsoft.com/office/powerpoint/2010/main" val="858294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6" name="Rectangle 5"/>
          <p:cNvSpPr/>
          <p:nvPr/>
        </p:nvSpPr>
        <p:spPr>
          <a:xfrm>
            <a:off x="642252" y="4653137"/>
            <a:ext cx="2592288" cy="1477328"/>
          </a:xfrm>
          <a:prstGeom prst="rect">
            <a:avLst/>
          </a:prstGeom>
        </p:spPr>
        <p:txBody>
          <a:bodyPr wrap="square">
            <a:spAutoFit/>
          </a:bodyPr>
          <a:lstStyle/>
          <a:p>
            <a:pPr algn="ctr"/>
            <a:r>
              <a:rPr lang="en-US" dirty="0"/>
              <a:t>John Millar</a:t>
            </a:r>
            <a:endParaRPr lang="el-GR" dirty="0"/>
          </a:p>
          <a:p>
            <a:pPr algn="ctr"/>
            <a:r>
              <a:rPr lang="en-US" dirty="0"/>
              <a:t>(1735–1801) </a:t>
            </a:r>
            <a:r>
              <a:rPr lang="el-GR" dirty="0"/>
              <a:t>Φιλόσοφος, ιστορικός και </a:t>
            </a:r>
            <a:r>
              <a:rPr lang="en-US" dirty="0"/>
              <a:t> Regius Professor of Civil Law </a:t>
            </a:r>
            <a:r>
              <a:rPr lang="el-GR" dirty="0"/>
              <a:t>στη Γλασκόβη </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608" y="1794839"/>
            <a:ext cx="2067577"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779923"/>
            <a:ext cx="2365375"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731442"/>
            <a:ext cx="2682479" cy="3017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940152" y="4869160"/>
            <a:ext cx="3024335" cy="1440160"/>
          </a:xfrm>
          <a:prstGeom prst="rect">
            <a:avLst/>
          </a:prstGeom>
        </p:spPr>
        <p:txBody>
          <a:bodyPr vert="horz" wrap="square" lIns="91440" tIns="45720" rIns="91440" bIns="45720" rtlCol="0" anchor="ctr">
            <a:noAutofit/>
          </a:bodyPr>
          <a:lstStyle/>
          <a:p>
            <a:pPr algn="ctr"/>
            <a:r>
              <a:rPr lang="en-US" dirty="0"/>
              <a:t>James Anderson </a:t>
            </a:r>
          </a:p>
          <a:p>
            <a:pPr algn="ctr"/>
            <a:r>
              <a:rPr lang="en-US" dirty="0"/>
              <a:t>(1739-1808)</a:t>
            </a:r>
          </a:p>
          <a:p>
            <a:pPr algn="ctr"/>
            <a:r>
              <a:rPr lang="el-GR" dirty="0"/>
              <a:t>Αγρονόμος και οικονομολόγος</a:t>
            </a:r>
            <a:endParaRPr lang="en-US" dirty="0"/>
          </a:p>
          <a:p>
            <a:pPr algn="ctr"/>
            <a:r>
              <a:rPr lang="en-US" i="1" dirty="0"/>
              <a:t>An Enquiry into the Nature of the Corn Laws</a:t>
            </a:r>
            <a:r>
              <a:rPr lang="en-US" dirty="0"/>
              <a:t>, (1777)</a:t>
            </a:r>
          </a:p>
        </p:txBody>
      </p:sp>
      <p:sp>
        <p:nvSpPr>
          <p:cNvPr id="7" name="TextBox 6"/>
          <p:cNvSpPr txBox="1"/>
          <p:nvPr/>
        </p:nvSpPr>
        <p:spPr>
          <a:xfrm>
            <a:off x="3779912" y="4868607"/>
            <a:ext cx="1872208" cy="1296697"/>
          </a:xfrm>
          <a:prstGeom prst="rect">
            <a:avLst/>
          </a:prstGeom>
        </p:spPr>
        <p:txBody>
          <a:bodyPr vert="horz" wrap="square" lIns="91440" tIns="45720" rIns="91440" bIns="45720" rtlCol="0" anchor="ctr">
            <a:normAutofit/>
          </a:bodyPr>
          <a:lstStyle/>
          <a:p>
            <a:pPr algn="ctr"/>
            <a:r>
              <a:rPr lang="en-US" dirty="0"/>
              <a:t>James Watt (1738-1819)</a:t>
            </a:r>
          </a:p>
          <a:p>
            <a:pPr algn="ctr"/>
            <a:r>
              <a:rPr lang="el-GR" dirty="0"/>
              <a:t>Εφευρέτης και μηχανικός</a:t>
            </a:r>
            <a:endParaRPr lang="en-US" dirty="0"/>
          </a:p>
        </p:txBody>
      </p:sp>
    </p:spTree>
    <p:extLst>
      <p:ext uri="{BB962C8B-B14F-4D97-AF65-F5344CB8AC3E}">
        <p14:creationId xmlns:p14="http://schemas.microsoft.com/office/powerpoint/2010/main" val="90417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277" y="1885838"/>
            <a:ext cx="2232025" cy="2700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511" y="1867867"/>
            <a:ext cx="2322513"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203848" y="4797152"/>
            <a:ext cx="2965756" cy="1477328"/>
          </a:xfrm>
          <a:prstGeom prst="rect">
            <a:avLst/>
          </a:prstGeom>
        </p:spPr>
        <p:txBody>
          <a:bodyPr wrap="square">
            <a:spAutoFit/>
          </a:bodyPr>
          <a:lstStyle/>
          <a:p>
            <a:pPr algn="ctr"/>
            <a:r>
              <a:rPr lang="en-US" dirty="0" err="1"/>
              <a:t>Dugald</a:t>
            </a:r>
            <a:r>
              <a:rPr lang="en-US" dirty="0"/>
              <a:t> Stewart </a:t>
            </a:r>
            <a:endParaRPr lang="el-GR" dirty="0"/>
          </a:p>
          <a:p>
            <a:pPr algn="ctr"/>
            <a:r>
              <a:rPr lang="en-US" dirty="0"/>
              <a:t>(1753 –1828)</a:t>
            </a:r>
            <a:endParaRPr lang="el-GR" dirty="0"/>
          </a:p>
          <a:p>
            <a:pPr algn="ctr"/>
            <a:r>
              <a:rPr lang="el-GR" dirty="0"/>
              <a:t>Φιλόσοφος και μαθηματικός</a:t>
            </a:r>
          </a:p>
          <a:p>
            <a:pPr algn="ctr"/>
            <a:r>
              <a:rPr lang="el-GR" dirty="0"/>
              <a:t>Βιογράφος του </a:t>
            </a:r>
            <a:r>
              <a:rPr lang="en-US" dirty="0"/>
              <a:t>Smith</a:t>
            </a:r>
          </a:p>
          <a:p>
            <a:pPr algn="ctr"/>
            <a:r>
              <a:rPr lang="el-GR" dirty="0"/>
              <a:t>Διαδέχθηκε τον </a:t>
            </a:r>
            <a:r>
              <a:rPr lang="en-US" dirty="0"/>
              <a:t>Ferguson </a:t>
            </a:r>
          </a:p>
        </p:txBody>
      </p:sp>
      <p:pic>
        <p:nvPicPr>
          <p:cNvPr id="112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216" y="1854219"/>
            <a:ext cx="2155701" cy="2815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6084167" y="4869160"/>
            <a:ext cx="3019797" cy="923330"/>
          </a:xfrm>
          <a:prstGeom prst="rect">
            <a:avLst/>
          </a:prstGeom>
        </p:spPr>
        <p:txBody>
          <a:bodyPr wrap="square">
            <a:spAutoFit/>
          </a:bodyPr>
          <a:lstStyle/>
          <a:p>
            <a:pPr algn="ctr"/>
            <a:r>
              <a:rPr lang="en-US" dirty="0"/>
              <a:t>Robert Burns </a:t>
            </a:r>
          </a:p>
          <a:p>
            <a:pPr algn="ctr"/>
            <a:r>
              <a:rPr lang="en-US" dirty="0"/>
              <a:t>(1759-1796)</a:t>
            </a:r>
            <a:endParaRPr lang="el-GR" dirty="0"/>
          </a:p>
          <a:p>
            <a:pPr algn="ctr"/>
            <a:r>
              <a:rPr lang="el-GR" dirty="0"/>
              <a:t>Εθνικός ποιητής της Σκωτίας</a:t>
            </a:r>
            <a:endParaRPr lang="en-US" dirty="0"/>
          </a:p>
        </p:txBody>
      </p:sp>
      <p:sp>
        <p:nvSpPr>
          <p:cNvPr id="3" name="TextBox 2"/>
          <p:cNvSpPr txBox="1"/>
          <p:nvPr/>
        </p:nvSpPr>
        <p:spPr>
          <a:xfrm>
            <a:off x="767790" y="4954398"/>
            <a:ext cx="2376264" cy="1152128"/>
          </a:xfrm>
          <a:prstGeom prst="rect">
            <a:avLst/>
          </a:prstGeom>
        </p:spPr>
        <p:txBody>
          <a:bodyPr vert="horz" wrap="square" lIns="91440" tIns="45720" rIns="91440" bIns="45720" rtlCol="0" anchor="ctr">
            <a:normAutofit/>
          </a:bodyPr>
          <a:lstStyle/>
          <a:p>
            <a:pPr algn="ctr"/>
            <a:r>
              <a:rPr lang="en-US" dirty="0"/>
              <a:t>James Boswell </a:t>
            </a:r>
            <a:endParaRPr lang="el-GR" dirty="0"/>
          </a:p>
          <a:p>
            <a:pPr algn="ctr"/>
            <a:r>
              <a:rPr lang="en-US" dirty="0"/>
              <a:t>(1740-1795) </a:t>
            </a:r>
            <a:endParaRPr lang="el-GR" dirty="0"/>
          </a:p>
          <a:p>
            <a:pPr algn="ctr"/>
            <a:r>
              <a:rPr lang="el-GR" dirty="0"/>
              <a:t>Συγγραφέας</a:t>
            </a:r>
            <a:endParaRPr lang="en-US" dirty="0"/>
          </a:p>
        </p:txBody>
      </p:sp>
    </p:spTree>
    <p:extLst>
      <p:ext uri="{BB962C8B-B14F-4D97-AF65-F5344CB8AC3E}">
        <p14:creationId xmlns:p14="http://schemas.microsoft.com/office/powerpoint/2010/main" val="658602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84784"/>
            <a:ext cx="1957387" cy="2573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94109" y="4051567"/>
            <a:ext cx="2592288" cy="1868268"/>
          </a:xfrm>
          <a:prstGeom prst="rect">
            <a:avLst/>
          </a:prstGeom>
        </p:spPr>
        <p:txBody>
          <a:bodyPr vert="horz" wrap="square" lIns="91440" tIns="45720" rIns="91440" bIns="45720" rtlCol="0" anchor="ctr">
            <a:noAutofit/>
          </a:bodyPr>
          <a:lstStyle/>
          <a:p>
            <a:pPr algn="ctr"/>
            <a:r>
              <a:rPr lang="en-US" dirty="0"/>
              <a:t>Francis Hutcheson </a:t>
            </a:r>
          </a:p>
          <a:p>
            <a:pPr algn="ctr"/>
            <a:r>
              <a:rPr lang="en-US" dirty="0"/>
              <a:t>(1694-1746)</a:t>
            </a:r>
          </a:p>
          <a:p>
            <a:pPr algn="ctr"/>
            <a:r>
              <a:rPr lang="el-GR" dirty="0"/>
              <a:t>Καθ.</a:t>
            </a:r>
            <a:r>
              <a:rPr lang="en-US" dirty="0"/>
              <a:t> </a:t>
            </a:r>
            <a:r>
              <a:rPr lang="el-GR" dirty="0"/>
              <a:t>Ηθικής Φιλοσοφίας στη Γλασκόβη</a:t>
            </a:r>
          </a:p>
          <a:p>
            <a:pPr algn="ctr"/>
            <a:r>
              <a:rPr lang="el-GR" dirty="0"/>
              <a:t>(Δάσκαλος του </a:t>
            </a:r>
            <a:r>
              <a:rPr lang="en-US" dirty="0"/>
              <a:t>Smith)</a:t>
            </a:r>
          </a:p>
        </p:txBody>
      </p:sp>
      <p:pic>
        <p:nvPicPr>
          <p:cNvPr id="163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1230856"/>
            <a:ext cx="4158630" cy="237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3313061"/>
            <a:ext cx="4236253" cy="252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ight Arrow 3"/>
          <p:cNvSpPr/>
          <p:nvPr/>
        </p:nvSpPr>
        <p:spPr>
          <a:xfrm rot="10800000">
            <a:off x="7290470" y="5517232"/>
            <a:ext cx="1152128" cy="3240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9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567" y="989484"/>
            <a:ext cx="2181225" cy="495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9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9528" y="2241131"/>
            <a:ext cx="1969765" cy="106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7469629" y="3613666"/>
            <a:ext cx="867545"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(1726)</a:t>
            </a:r>
          </a:p>
        </p:txBody>
      </p:sp>
    </p:spTree>
    <p:extLst>
      <p:ext uri="{BB962C8B-B14F-4D97-AF65-F5344CB8AC3E}">
        <p14:creationId xmlns:p14="http://schemas.microsoft.com/office/powerpoint/2010/main" val="4236244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33513"/>
            <a:ext cx="2016224"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1433513"/>
            <a:ext cx="2011546"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1433513"/>
            <a:ext cx="3129227" cy="354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68144" y="5089587"/>
            <a:ext cx="2952328" cy="668808"/>
          </a:xfrm>
          <a:prstGeom prst="rect">
            <a:avLst/>
          </a:prstGeom>
        </p:spPr>
        <p:txBody>
          <a:bodyPr vert="horz" wrap="square" lIns="91440" tIns="45720" rIns="91440" bIns="45720" rtlCol="0" anchor="ctr">
            <a:normAutofit/>
          </a:bodyPr>
          <a:lstStyle/>
          <a:p>
            <a:r>
              <a:rPr lang="el-GR" dirty="0"/>
              <a:t>Αριστοτέλεια επίδραση</a:t>
            </a:r>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sp>
        <p:nvSpPr>
          <p:cNvPr id="9" name="TextBox 8"/>
          <p:cNvSpPr txBox="1"/>
          <p:nvPr/>
        </p:nvSpPr>
        <p:spPr>
          <a:xfrm>
            <a:off x="539552" y="5157192"/>
            <a:ext cx="4531826" cy="1008112"/>
          </a:xfrm>
          <a:prstGeom prst="rect">
            <a:avLst/>
          </a:prstGeom>
        </p:spPr>
        <p:txBody>
          <a:bodyPr vert="horz" wrap="square" lIns="91440" tIns="45720" rIns="91440" bIns="45720" rtlCol="0" anchor="ctr">
            <a:normAutofit/>
          </a:bodyPr>
          <a:lstStyle/>
          <a:p>
            <a:r>
              <a:rPr lang="en-US" dirty="0"/>
              <a:t>Benevolence </a:t>
            </a:r>
            <a:r>
              <a:rPr lang="el-GR" dirty="0"/>
              <a:t>οδηγεί την ανθρώπινη συμπεριφορά και επιτυγχάνουμε το συμφέρον μας χωρίς να το επιδιώκουμε</a:t>
            </a:r>
            <a:endParaRPr lang="en-US" dirty="0"/>
          </a:p>
        </p:txBody>
      </p:sp>
    </p:spTree>
    <p:extLst>
      <p:ext uri="{BB962C8B-B14F-4D97-AF65-F5344CB8AC3E}">
        <p14:creationId xmlns:p14="http://schemas.microsoft.com/office/powerpoint/2010/main" val="3846964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a:t>David Hume</a:t>
            </a:r>
          </a:p>
          <a:p>
            <a:pPr algn="ctr"/>
            <a:r>
              <a:rPr lang="en-US" dirty="0"/>
              <a:t>(1711 – 1776)</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338071"/>
            <a:ext cx="1839792" cy="316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4986" y="1484784"/>
            <a:ext cx="1792535"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968" y="1484785"/>
            <a:ext cx="2049561" cy="3132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2395" y="4653556"/>
            <a:ext cx="25812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85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a:t>David Hume</a:t>
            </a:r>
          </a:p>
          <a:p>
            <a:pPr algn="ctr"/>
            <a:r>
              <a:rPr lang="en-US" dirty="0"/>
              <a:t>(1711 – 1776)</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87824" y="1338070"/>
            <a:ext cx="5508104" cy="3139321"/>
          </a:xfrm>
          <a:prstGeom prst="rect">
            <a:avLst/>
          </a:prstGeom>
        </p:spPr>
        <p:txBody>
          <a:bodyPr wrap="square">
            <a:spAutoFit/>
          </a:bodyPr>
          <a:lstStyle/>
          <a:p>
            <a:r>
              <a:rPr lang="en-US" i="1" dirty="0">
                <a:latin typeface="Times New Roman" panose="02020603050405020304" pitchFamily="18" charset="0"/>
                <a:cs typeface="Times New Roman" panose="02020603050405020304" pitchFamily="18" charset="0"/>
              </a:rPr>
              <a:t>A Treatise of Human Nature</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Being an Attempt to introduce the experimental Method of Reasoning into Moral Subjects</a:t>
            </a:r>
            <a:r>
              <a:rPr lang="en-US" dirty="0">
                <a:latin typeface="Times New Roman" panose="02020603050405020304" pitchFamily="18" charset="0"/>
                <a:cs typeface="Times New Roman" panose="02020603050405020304" pitchFamily="18" charset="0"/>
              </a:rPr>
              <a:t>. (1739–40)</a:t>
            </a:r>
          </a:p>
          <a:p>
            <a:r>
              <a:rPr lang="en-US" i="1" dirty="0">
                <a:latin typeface="Times New Roman" panose="02020603050405020304" pitchFamily="18" charset="0"/>
                <a:cs typeface="Times New Roman" panose="02020603050405020304" pitchFamily="18" charset="0"/>
              </a:rPr>
              <a:t>Essays Moral and Political </a:t>
            </a:r>
            <a:r>
              <a:rPr lang="en-US" dirty="0">
                <a:latin typeface="Times New Roman" panose="02020603050405020304" pitchFamily="18" charset="0"/>
                <a:cs typeface="Times New Roman" panose="02020603050405020304" pitchFamily="18" charset="0"/>
              </a:rPr>
              <a:t>(1741–2) </a:t>
            </a:r>
          </a:p>
          <a:p>
            <a:r>
              <a:rPr lang="en-US" i="1" dirty="0">
                <a:latin typeface="Times New Roman" panose="02020603050405020304" pitchFamily="18" charset="0"/>
                <a:cs typeface="Times New Roman" panose="02020603050405020304" pitchFamily="18" charset="0"/>
              </a:rPr>
              <a:t>An Enquiry Concerning Human Underst</a:t>
            </a:r>
            <a:r>
              <a:rPr lang="en-US" dirty="0">
                <a:latin typeface="Times New Roman" panose="02020603050405020304" pitchFamily="18" charset="0"/>
                <a:cs typeface="Times New Roman" panose="02020603050405020304" pitchFamily="18" charset="0"/>
              </a:rPr>
              <a:t>anding (1748</a:t>
            </a:r>
          </a:p>
          <a:p>
            <a:r>
              <a:rPr lang="en-US" i="1" dirty="0">
                <a:latin typeface="Times New Roman" panose="02020603050405020304" pitchFamily="18" charset="0"/>
                <a:cs typeface="Times New Roman" panose="02020603050405020304" pitchFamily="18" charset="0"/>
              </a:rPr>
              <a:t>An Enquiry Concerning the Principles of Morals </a:t>
            </a:r>
            <a:r>
              <a:rPr lang="en-US" dirty="0">
                <a:latin typeface="Times New Roman" panose="02020603050405020304" pitchFamily="18" charset="0"/>
                <a:cs typeface="Times New Roman" panose="02020603050405020304" pitchFamily="18" charset="0"/>
              </a:rPr>
              <a:t>(1751) </a:t>
            </a:r>
          </a:p>
          <a:p>
            <a:r>
              <a:rPr lang="en-US" i="1" dirty="0">
                <a:latin typeface="Times New Roman" panose="02020603050405020304" pitchFamily="18" charset="0"/>
                <a:cs typeface="Times New Roman" panose="02020603050405020304" pitchFamily="18" charset="0"/>
              </a:rPr>
              <a:t>Political Discourses</a:t>
            </a:r>
            <a:r>
              <a:rPr lang="en-US" dirty="0">
                <a:latin typeface="Times New Roman" panose="02020603050405020304" pitchFamily="18" charset="0"/>
                <a:cs typeface="Times New Roman" panose="02020603050405020304" pitchFamily="18" charset="0"/>
              </a:rPr>
              <a:t> (1752). </a:t>
            </a:r>
          </a:p>
          <a:p>
            <a:r>
              <a:rPr lang="en-US" i="1" dirty="0">
                <a:latin typeface="Times New Roman" panose="02020603050405020304" pitchFamily="18" charset="0"/>
                <a:cs typeface="Times New Roman" panose="02020603050405020304" pitchFamily="18" charset="0"/>
              </a:rPr>
              <a:t>The History of England </a:t>
            </a:r>
            <a:r>
              <a:rPr lang="en-US" dirty="0">
                <a:latin typeface="Times New Roman" panose="02020603050405020304" pitchFamily="18" charset="0"/>
                <a:cs typeface="Times New Roman" panose="02020603050405020304" pitchFamily="18" charset="0"/>
              </a:rPr>
              <a:t>(1754–62) </a:t>
            </a:r>
          </a:p>
          <a:p>
            <a:r>
              <a:rPr lang="en-US" i="1" dirty="0">
                <a:latin typeface="Times New Roman" panose="02020603050405020304" pitchFamily="18" charset="0"/>
                <a:cs typeface="Times New Roman" panose="02020603050405020304" pitchFamily="18" charset="0"/>
              </a:rPr>
              <a:t>The Natural History of Religion </a:t>
            </a:r>
            <a:r>
              <a:rPr lang="en-US" dirty="0">
                <a:latin typeface="Times New Roman" panose="02020603050405020304" pitchFamily="18" charset="0"/>
                <a:cs typeface="Times New Roman" panose="02020603050405020304" pitchFamily="18" charset="0"/>
              </a:rPr>
              <a:t>(1757)</a:t>
            </a:r>
          </a:p>
          <a:p>
            <a:r>
              <a:rPr lang="en-US" dirty="0">
                <a:latin typeface="Times New Roman" panose="02020603050405020304" pitchFamily="18" charset="0"/>
                <a:cs typeface="Times New Roman" panose="02020603050405020304" pitchFamily="18" charset="0"/>
              </a:rPr>
              <a:t>"My Own Life" (1776) published by Adam Smith </a:t>
            </a:r>
          </a:p>
          <a:p>
            <a:r>
              <a:rPr lang="en-US" i="1" dirty="0">
                <a:latin typeface="Times New Roman" panose="02020603050405020304" pitchFamily="18" charset="0"/>
                <a:cs typeface="Times New Roman" panose="02020603050405020304" pitchFamily="18" charset="0"/>
              </a:rPr>
              <a:t>Dialogues Concerning Natural Religion </a:t>
            </a:r>
            <a:r>
              <a:rPr lang="en-US" dirty="0">
                <a:latin typeface="Times New Roman" panose="02020603050405020304" pitchFamily="18" charset="0"/>
                <a:cs typeface="Times New Roman" panose="02020603050405020304" pitchFamily="18" charset="0"/>
              </a:rPr>
              <a:t>(1779)</a:t>
            </a:r>
          </a:p>
        </p:txBody>
      </p:sp>
    </p:spTree>
    <p:extLst>
      <p:ext uri="{BB962C8B-B14F-4D97-AF65-F5344CB8AC3E}">
        <p14:creationId xmlns:p14="http://schemas.microsoft.com/office/powerpoint/2010/main" val="4139827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377601" y="4350923"/>
            <a:ext cx="2034159" cy="646331"/>
          </a:xfrm>
          <a:prstGeom prst="rect">
            <a:avLst/>
          </a:prstGeom>
        </p:spPr>
        <p:txBody>
          <a:bodyPr wrap="square">
            <a:spAutoFit/>
          </a:bodyPr>
          <a:lstStyle/>
          <a:p>
            <a:pPr algn="ctr"/>
            <a:r>
              <a:rPr lang="en-US" dirty="0"/>
              <a:t>David Hume</a:t>
            </a:r>
          </a:p>
          <a:p>
            <a:pPr algn="ctr"/>
            <a:r>
              <a:rPr lang="en-US" dirty="0"/>
              <a:t>(1711 – 1776)</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38071"/>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311329"/>
            <a:ext cx="2706863" cy="4751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9799" y="1628800"/>
            <a:ext cx="3105636" cy="4171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78339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023899"/>
            <a:ext cx="2889217" cy="191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365104"/>
            <a:ext cx="3076155" cy="65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3861048"/>
            <a:ext cx="1742642" cy="3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624" y="1662648"/>
            <a:ext cx="2186930" cy="30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5976" y="1348615"/>
            <a:ext cx="3465171" cy="3268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90278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132856"/>
            <a:ext cx="3308400" cy="124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700808"/>
            <a:ext cx="2282751" cy="3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2132856"/>
            <a:ext cx="3327365" cy="193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534" y="3891155"/>
            <a:ext cx="3088184" cy="1434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0218" y="1750301"/>
            <a:ext cx="2842816" cy="352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779912" y="5519433"/>
            <a:ext cx="3615397" cy="400110"/>
          </a:xfrm>
          <a:prstGeom prst="rect">
            <a:avLst/>
          </a:prstGeom>
        </p:spPr>
        <p:txBody>
          <a:bodyPr wrap="square">
            <a:spAutoFit/>
          </a:bodyPr>
          <a:lstStyle/>
          <a:p>
            <a:r>
              <a:rPr lang="en-US" sz="2000" dirty="0"/>
              <a:t>Price–specie flow mechanism</a:t>
            </a:r>
          </a:p>
        </p:txBody>
      </p:sp>
    </p:spTree>
    <p:extLst>
      <p:ext uri="{BB962C8B-B14F-4D97-AF65-F5344CB8AC3E}">
        <p14:creationId xmlns:p14="http://schemas.microsoft.com/office/powerpoint/2010/main" val="313454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l-GR" altLang="el-GR"/>
              <a:t>Σκοποί  ενότητας</a:t>
            </a:r>
          </a:p>
        </p:txBody>
      </p:sp>
      <p:sp>
        <p:nvSpPr>
          <p:cNvPr id="3" name="Content Placeholder 2"/>
          <p:cNvSpPr>
            <a:spLocks noGrp="1"/>
          </p:cNvSpPr>
          <p:nvPr>
            <p:ph idx="1"/>
          </p:nvPr>
        </p:nvSpPr>
        <p:spPr>
          <a:xfrm>
            <a:off x="463550" y="1124744"/>
            <a:ext cx="8229600" cy="4958556"/>
          </a:xfrm>
        </p:spPr>
        <p:txBody>
          <a:bodyPr/>
          <a:lstStyle/>
          <a:p>
            <a:pPr marL="0" eaLnBrk="1" hangingPunct="1"/>
            <a:r>
              <a:rPr lang="el-GR" altLang="el-GR" sz="2600" dirty="0"/>
              <a:t>Να εξηγήσει τη γέννηση της κλασικής πολιτικής οικονομίας</a:t>
            </a:r>
          </a:p>
          <a:p>
            <a:pPr marL="0" eaLnBrk="1" hangingPunct="1"/>
            <a:r>
              <a:rPr lang="el-GR" altLang="el-GR" sz="2600" dirty="0"/>
              <a:t>Να δείξει την επιρροή του Σκωτικού Διαφωτισμού στον </a:t>
            </a:r>
            <a:r>
              <a:rPr lang="en-US" altLang="el-GR" sz="2600" dirty="0"/>
              <a:t>Adam Smith </a:t>
            </a:r>
          </a:p>
          <a:p>
            <a:pPr marL="0" eaLnBrk="1" hangingPunct="1"/>
            <a:r>
              <a:rPr lang="el-GR" altLang="el-GR" sz="2600" dirty="0"/>
              <a:t>Να αναλύσει τις θεωρίες του </a:t>
            </a:r>
            <a:r>
              <a:rPr lang="en-US" altLang="el-GR" sz="2600" dirty="0"/>
              <a:t>Adam Smith </a:t>
            </a:r>
            <a:r>
              <a:rPr lang="el-GR" altLang="el-GR" sz="2600" dirty="0"/>
              <a:t>μέσα από τα έργα του και ιδιαίτερα</a:t>
            </a:r>
          </a:p>
          <a:p>
            <a:pPr marL="400050" lvl="1" eaLnBrk="1" hangingPunct="1"/>
            <a:r>
              <a:rPr lang="el-GR" altLang="el-GR" sz="2200" dirty="0"/>
              <a:t>Την ανάλυση του καταμερισμού της εργασίας</a:t>
            </a:r>
          </a:p>
          <a:p>
            <a:pPr marL="400050" lvl="1" eaLnBrk="1" hangingPunct="1"/>
            <a:r>
              <a:rPr lang="el-GR" altLang="el-GR" sz="2200" dirty="0"/>
              <a:t>Την εργασιακή θεωρία της αξίας</a:t>
            </a:r>
          </a:p>
          <a:p>
            <a:pPr marL="400050" lvl="1" eaLnBrk="1" hangingPunct="1"/>
            <a:r>
              <a:rPr lang="el-GR" altLang="el-GR" sz="2200" dirty="0"/>
              <a:t>Το αόρατο χέρι</a:t>
            </a:r>
          </a:p>
          <a:p>
            <a:pPr marL="0" eaLnBrk="1" hangingPunct="1"/>
            <a:r>
              <a:rPr lang="el-GR" altLang="el-GR" sz="2600" dirty="0"/>
              <a:t>Να συζητήσουμε τις ιδέες του </a:t>
            </a:r>
            <a:r>
              <a:rPr lang="en-US" altLang="el-GR" sz="2600" dirty="0"/>
              <a:t>Condorcet</a:t>
            </a:r>
            <a:endParaRPr lang="el-GR" altLang="el-GR"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Sir James </a:t>
            </a:r>
            <a:r>
              <a:rPr lang="en-US" sz="3200" dirty="0" err="1"/>
              <a:t>Steuart</a:t>
            </a:r>
            <a:r>
              <a:rPr lang="en-US" sz="3200" dirty="0"/>
              <a:t> (1713-1780)</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8" name="TextBox 7"/>
          <p:cNvSpPr txBox="1"/>
          <p:nvPr/>
        </p:nvSpPr>
        <p:spPr>
          <a:xfrm>
            <a:off x="467544" y="5089587"/>
            <a:ext cx="4824536" cy="859693"/>
          </a:xfrm>
          <a:prstGeom prst="rect">
            <a:avLst/>
          </a:prstGeom>
        </p:spPr>
        <p:txBody>
          <a:bodyPr vert="horz" wrap="square" lIns="91440" tIns="45720" rIns="91440" bIns="45720" rtlCol="0" anchor="ctr">
            <a:normAutofit/>
          </a:bodyPr>
          <a:lstStyle/>
          <a:p>
            <a:endParaRPr lang="en-US"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9569" y="1441512"/>
            <a:ext cx="2438400"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41512"/>
            <a:ext cx="1647825"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93170" y="1340768"/>
            <a:ext cx="3096344" cy="4680520"/>
          </a:xfrm>
          <a:prstGeom prst="rect">
            <a:avLst/>
          </a:prstGeom>
        </p:spPr>
        <p:txBody>
          <a:bodyPr vert="horz" wrap="square" lIns="91440" tIns="45720" rIns="91440" bIns="45720" rtlCol="0" anchor="ctr">
            <a:normAutofit fontScale="92500" lnSpcReduction="10000"/>
          </a:bodyPr>
          <a:lstStyle/>
          <a:p>
            <a:pPr marL="285750" indent="-285750">
              <a:buFont typeface="Arial" panose="020B0604020202020204" pitchFamily="34" charset="0"/>
              <a:buChar char="•"/>
            </a:pPr>
            <a:r>
              <a:rPr lang="el-GR" dirty="0"/>
              <a:t>Τελευταίος εκπρόσωπος του μερκαντιλισμού</a:t>
            </a:r>
          </a:p>
          <a:p>
            <a:pPr marL="285750" indent="-285750">
              <a:buFont typeface="Arial" panose="020B0604020202020204" pitchFamily="34" charset="0"/>
              <a:buChar char="•"/>
            </a:pPr>
            <a:r>
              <a:rPr lang="el-GR" dirty="0"/>
              <a:t>Ενεργή παρέμβαση του κράτους</a:t>
            </a:r>
          </a:p>
          <a:p>
            <a:pPr marL="285750" indent="-285750">
              <a:buFont typeface="Arial" panose="020B0604020202020204" pitchFamily="34" charset="0"/>
              <a:buChar char="•"/>
            </a:pPr>
            <a:r>
              <a:rPr lang="el-GR" dirty="0"/>
              <a:t>Σχέση πληθυσμού και τροφίμων</a:t>
            </a:r>
          </a:p>
          <a:p>
            <a:pPr marL="285750" indent="-285750">
              <a:buFont typeface="Arial" panose="020B0604020202020204" pitchFamily="34" charset="0"/>
              <a:buChar char="•"/>
            </a:pPr>
            <a:r>
              <a:rPr lang="el-GR" dirty="0"/>
              <a:t>Προστασία βιομηχανίας</a:t>
            </a:r>
          </a:p>
          <a:p>
            <a:pPr marL="285750" indent="-285750">
              <a:buFont typeface="Arial" panose="020B0604020202020204" pitchFamily="34" charset="0"/>
              <a:buChar char="•"/>
            </a:pPr>
            <a:r>
              <a:rPr lang="el-GR" dirty="0"/>
              <a:t>Ρόλος ζήτησης στην «μακροοικονομική» ισορροπία</a:t>
            </a:r>
          </a:p>
          <a:p>
            <a:pPr marL="285750" indent="-285750">
              <a:buFont typeface="Arial" panose="020B0604020202020204" pitchFamily="34" charset="0"/>
              <a:buChar char="•"/>
            </a:pPr>
            <a:r>
              <a:rPr lang="el-GR" dirty="0"/>
              <a:t>Προσφορά και ζήτηση</a:t>
            </a:r>
          </a:p>
          <a:p>
            <a:pPr marL="285750" indent="-285750">
              <a:buFont typeface="Arial" panose="020B0604020202020204" pitchFamily="34" charset="0"/>
              <a:buChar char="•"/>
            </a:pPr>
            <a:r>
              <a:rPr lang="en-US" dirty="0"/>
              <a:t>Profit upon alienation</a:t>
            </a:r>
            <a:endParaRPr lang="el-GR" dirty="0"/>
          </a:p>
          <a:p>
            <a:pPr marL="285750" indent="-285750">
              <a:buFont typeface="Arial" panose="020B0604020202020204" pitchFamily="34" charset="0"/>
              <a:buChar char="•"/>
            </a:pPr>
            <a:r>
              <a:rPr lang="el-GR" dirty="0"/>
              <a:t>Ζήτηση για εγχώρια πολυτελή αγαθά ευεργετική</a:t>
            </a:r>
          </a:p>
          <a:p>
            <a:pPr marL="285750" indent="-285750">
              <a:buFont typeface="Arial" panose="020B0604020202020204" pitchFamily="34" charset="0"/>
              <a:buChar char="•"/>
            </a:pPr>
            <a:r>
              <a:rPr lang="el-GR" dirty="0"/>
              <a:t>Ισορροπία εργασίας και ζήτησης</a:t>
            </a:r>
          </a:p>
          <a:p>
            <a:pPr marL="285750" indent="-285750">
              <a:buFont typeface="Arial" panose="020B0604020202020204" pitchFamily="34" charset="0"/>
              <a:buChar char="•"/>
            </a:pPr>
            <a:r>
              <a:rPr lang="el-GR" dirty="0"/>
              <a:t>Δεν υπάρχουν γενικοί κανόνες</a:t>
            </a:r>
            <a:endParaRPr lang="en-US" dirty="0"/>
          </a:p>
        </p:txBody>
      </p:sp>
    </p:spTree>
    <p:extLst>
      <p:ext uri="{BB962C8B-B14F-4D97-AF65-F5344CB8AC3E}">
        <p14:creationId xmlns:p14="http://schemas.microsoft.com/office/powerpoint/2010/main" val="13923825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245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702" y="1233115"/>
            <a:ext cx="24479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71096" y="4365104"/>
            <a:ext cx="2286000" cy="923330"/>
          </a:xfrm>
          <a:prstGeom prst="rect">
            <a:avLst/>
          </a:prstGeom>
        </p:spPr>
        <p:txBody>
          <a:bodyPr wrap="square">
            <a:spAutoFit/>
          </a:bodyPr>
          <a:lstStyle/>
          <a:p>
            <a:pPr algn="ctr"/>
            <a:r>
              <a:rPr lang="en-US" dirty="0"/>
              <a:t>by James </a:t>
            </a:r>
            <a:r>
              <a:rPr lang="en-US" dirty="0" err="1"/>
              <a:t>Tassie</a:t>
            </a:r>
            <a:endParaRPr lang="en-US" dirty="0"/>
          </a:p>
          <a:p>
            <a:pPr algn="ctr"/>
            <a:r>
              <a:rPr lang="en-US" dirty="0"/>
              <a:t>glass paste medallion, 1787</a:t>
            </a:r>
          </a:p>
        </p:txBody>
      </p:sp>
      <p:pic>
        <p:nvPicPr>
          <p:cNvPr id="2458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40768"/>
            <a:ext cx="238845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37795" y="5013176"/>
            <a:ext cx="2495689" cy="1200329"/>
          </a:xfrm>
          <a:prstGeom prst="rect">
            <a:avLst/>
          </a:prstGeom>
        </p:spPr>
        <p:txBody>
          <a:bodyPr wrap="square">
            <a:spAutoFit/>
          </a:bodyPr>
          <a:lstStyle/>
          <a:p>
            <a:pPr algn="ctr"/>
            <a:r>
              <a:rPr lang="en-US" dirty="0"/>
              <a:t>by Mackenzie, after James </a:t>
            </a:r>
            <a:r>
              <a:rPr lang="en-US" dirty="0" err="1"/>
              <a:t>Tassie</a:t>
            </a:r>
            <a:endParaRPr lang="en-US" dirty="0"/>
          </a:p>
          <a:p>
            <a:pPr algn="ctr"/>
            <a:r>
              <a:rPr lang="en-US" dirty="0"/>
              <a:t>stipple engraving, published 1809</a:t>
            </a:r>
          </a:p>
        </p:txBody>
      </p:sp>
      <p:pic>
        <p:nvPicPr>
          <p:cNvPr id="2458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1349378"/>
            <a:ext cx="208597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084168" y="4690010"/>
            <a:ext cx="2016224" cy="646331"/>
          </a:xfrm>
          <a:prstGeom prst="rect">
            <a:avLst/>
          </a:prstGeom>
        </p:spPr>
        <p:txBody>
          <a:bodyPr wrap="square">
            <a:spAutoFit/>
          </a:bodyPr>
          <a:lstStyle/>
          <a:p>
            <a:pPr algn="ctr"/>
            <a:r>
              <a:rPr lang="en-US" dirty="0"/>
              <a:t>by John Kay</a:t>
            </a:r>
          </a:p>
          <a:p>
            <a:pPr algn="ctr"/>
            <a:r>
              <a:rPr lang="en-US" dirty="0"/>
              <a:t>etching, 1790</a:t>
            </a:r>
          </a:p>
        </p:txBody>
      </p:sp>
    </p:spTree>
    <p:extLst>
      <p:ext uri="{BB962C8B-B14F-4D97-AF65-F5344CB8AC3E}">
        <p14:creationId xmlns:p14="http://schemas.microsoft.com/office/powerpoint/2010/main" val="861465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1321251"/>
            <a:ext cx="3350563" cy="43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483768" y="5877272"/>
            <a:ext cx="3494579" cy="360040"/>
          </a:xfrm>
          <a:prstGeom prst="rect">
            <a:avLst/>
          </a:prstGeom>
        </p:spPr>
        <p:txBody>
          <a:bodyPr vert="horz" wrap="square" lIns="91440" tIns="45720" rIns="91440" bIns="45720" rtlCol="0" anchor="ctr">
            <a:normAutofit lnSpcReduction="10000"/>
          </a:bodyPr>
          <a:lstStyle/>
          <a:p>
            <a:pPr algn="ctr"/>
            <a:r>
              <a:rPr lang="en-US" dirty="0"/>
              <a:t>The Muir portrait</a:t>
            </a:r>
          </a:p>
        </p:txBody>
      </p:sp>
    </p:spTree>
    <p:extLst>
      <p:ext uri="{BB962C8B-B14F-4D97-AF65-F5344CB8AC3E}">
        <p14:creationId xmlns:p14="http://schemas.microsoft.com/office/powerpoint/2010/main" val="3523472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1628800"/>
            <a:ext cx="6070204" cy="3325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290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3075" y="1196752"/>
            <a:ext cx="5657850"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67544" y="5135247"/>
            <a:ext cx="8352928" cy="1200329"/>
          </a:xfrm>
          <a:prstGeom prst="rect">
            <a:avLst/>
          </a:prstGeom>
        </p:spPr>
        <p:txBody>
          <a:bodyPr wrap="square">
            <a:spAutoFit/>
          </a:bodyPr>
          <a:lstStyle/>
          <a:p>
            <a:r>
              <a:rPr lang="en-US" dirty="0"/>
              <a:t>A crowd gather to watch the unveiling of a 10ft bronze statue of Scottish economist, philosopher and author Adam Smith (1723-1790) at the Royal Mile on July 4, 2008 in Edinburgh, Scotland. The statue, created by Alexander </a:t>
            </a:r>
            <a:r>
              <a:rPr lang="en-US" dirty="0" err="1"/>
              <a:t>Stoddart</a:t>
            </a:r>
            <a:r>
              <a:rPr lang="en-US" dirty="0"/>
              <a:t>, was unveiled in the heart of Edinburgh where Smith worked and died.</a:t>
            </a:r>
          </a:p>
        </p:txBody>
      </p:sp>
    </p:spTree>
    <p:extLst>
      <p:ext uri="{BB962C8B-B14F-4D97-AF65-F5344CB8AC3E}">
        <p14:creationId xmlns:p14="http://schemas.microsoft.com/office/powerpoint/2010/main" val="7702859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1412776"/>
            <a:ext cx="2616960" cy="4505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31514"/>
            <a:ext cx="2947020" cy="4465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09794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dirty="0"/>
              <a:t>Βιογραφικά</a:t>
            </a: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231641"/>
            <a:ext cx="2286000"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14400" y="4292541"/>
            <a:ext cx="2592288" cy="576064"/>
          </a:xfrm>
          <a:prstGeom prst="rect">
            <a:avLst/>
          </a:prstGeom>
        </p:spPr>
        <p:txBody>
          <a:bodyPr vert="horz" wrap="square" lIns="91440" tIns="45720" rIns="91440" bIns="45720" rtlCol="0" anchor="ctr">
            <a:noAutofit/>
          </a:bodyPr>
          <a:lstStyle/>
          <a:p>
            <a:r>
              <a:rPr lang="el-GR" dirty="0"/>
              <a:t>Γεννήθηκε στο </a:t>
            </a:r>
            <a:r>
              <a:rPr lang="en-US" dirty="0"/>
              <a:t>Kirkcaldy, </a:t>
            </a:r>
            <a:r>
              <a:rPr lang="el-GR" dirty="0"/>
              <a:t>στην κομητεία του</a:t>
            </a:r>
            <a:r>
              <a:rPr lang="en-US" dirty="0"/>
              <a:t> Fife</a:t>
            </a:r>
            <a:r>
              <a:rPr lang="el-GR" dirty="0"/>
              <a:t> στην Σκωτία</a:t>
            </a:r>
            <a:endParaRPr lang="en-US"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01448"/>
            <a:ext cx="2159344" cy="287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652120" y="4797152"/>
            <a:ext cx="3262688" cy="646331"/>
          </a:xfrm>
          <a:prstGeom prst="rect">
            <a:avLst/>
          </a:prstGeom>
        </p:spPr>
        <p:txBody>
          <a:bodyPr wrap="none">
            <a:spAutoFit/>
          </a:bodyPr>
          <a:lstStyle/>
          <a:p>
            <a:pPr algn="ctr"/>
            <a:r>
              <a:rPr lang="el-GR" dirty="0"/>
              <a:t>Η μητέρα του </a:t>
            </a:r>
            <a:r>
              <a:rPr lang="en-US" dirty="0"/>
              <a:t>Smith</a:t>
            </a:r>
          </a:p>
          <a:p>
            <a:pPr algn="ctr"/>
            <a:r>
              <a:rPr lang="en-US" dirty="0"/>
              <a:t>Margaret Douglas of </a:t>
            </a:r>
            <a:r>
              <a:rPr lang="en-US" dirty="0" err="1"/>
              <a:t>Strathendry</a:t>
            </a:r>
            <a:endParaRPr lang="en-US" dirty="0"/>
          </a:p>
        </p:txBody>
      </p:sp>
      <p:sp>
        <p:nvSpPr>
          <p:cNvPr id="8" name="TextBox 7"/>
          <p:cNvSpPr txBox="1"/>
          <p:nvPr/>
        </p:nvSpPr>
        <p:spPr>
          <a:xfrm>
            <a:off x="3275856" y="1701448"/>
            <a:ext cx="2664296" cy="3418869"/>
          </a:xfrm>
          <a:prstGeom prst="rect">
            <a:avLst/>
          </a:prstGeom>
        </p:spPr>
        <p:txBody>
          <a:bodyPr vert="horz" wrap="square" lIns="91440" tIns="45720" rIns="91440" bIns="45720" rtlCol="0" anchor="ctr">
            <a:normAutofit/>
          </a:bodyPr>
          <a:lstStyle/>
          <a:p>
            <a:pPr marL="285750" indent="-285750">
              <a:buFont typeface="Arial" panose="020B0604020202020204" pitchFamily="34" charset="0"/>
              <a:buChar char="•"/>
            </a:pPr>
            <a:r>
              <a:rPr lang="el-GR" dirty="0"/>
              <a:t>Ο πατέρας του πέθανε όταν ήταν δύο μηνών και μεγάλωσε με την μητέρα του.</a:t>
            </a:r>
          </a:p>
          <a:p>
            <a:pPr marL="285750" indent="-285750">
              <a:buFont typeface="Arial" panose="020B0604020202020204" pitchFamily="34" charset="0"/>
              <a:buChar char="•"/>
            </a:pPr>
            <a:r>
              <a:rPr lang="el-GR" dirty="0"/>
              <a:t>Σπούδασε στο πανεπιστήμιο της Γλασκόβης σε ηλικία 14 ετών.</a:t>
            </a:r>
          </a:p>
          <a:p>
            <a:pPr marL="285750" indent="-285750">
              <a:buFont typeface="Arial" panose="020B0604020202020204" pitchFamily="34" charset="0"/>
              <a:buChar char="•"/>
            </a:pPr>
            <a:r>
              <a:rPr lang="en-US" dirty="0"/>
              <a:t>1740 Snell exhibitioner, Balliol College, Oxford.</a:t>
            </a:r>
            <a:endParaRPr lang="el-GR" dirty="0"/>
          </a:p>
          <a:p>
            <a:endParaRPr lang="en-US" dirty="0"/>
          </a:p>
        </p:txBody>
      </p:sp>
    </p:spTree>
    <p:extLst>
      <p:ext uri="{BB962C8B-B14F-4D97-AF65-F5344CB8AC3E}">
        <p14:creationId xmlns:p14="http://schemas.microsoft.com/office/powerpoint/2010/main" val="3396250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828442"/>
            <a:ext cx="3321819" cy="2536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137632" y="4653136"/>
            <a:ext cx="2448272" cy="432048"/>
          </a:xfrm>
          <a:prstGeom prst="rect">
            <a:avLst/>
          </a:prstGeom>
        </p:spPr>
        <p:txBody>
          <a:bodyPr vert="horz" wrap="square" lIns="91440" tIns="45720" rIns="91440" bIns="45720" rtlCol="0" anchor="ctr">
            <a:normAutofit/>
          </a:bodyPr>
          <a:lstStyle/>
          <a:p>
            <a:pPr algn="ctr"/>
            <a:r>
              <a:rPr lang="en-US" dirty="0"/>
              <a:t>Glasgow University</a:t>
            </a:r>
          </a:p>
        </p:txBody>
      </p:sp>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1943537"/>
            <a:ext cx="3601367" cy="2396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932523" y="4653136"/>
            <a:ext cx="2448272" cy="432048"/>
          </a:xfrm>
          <a:prstGeom prst="rect">
            <a:avLst/>
          </a:prstGeom>
        </p:spPr>
        <p:txBody>
          <a:bodyPr vert="horz" wrap="square" lIns="91440" tIns="45720" rIns="91440" bIns="45720" rtlCol="0" anchor="ctr">
            <a:normAutofit/>
          </a:bodyPr>
          <a:lstStyle/>
          <a:p>
            <a:pPr algn="ctr"/>
            <a:r>
              <a:rPr lang="en-US" dirty="0"/>
              <a:t>Balliol College, Oxford</a:t>
            </a:r>
          </a:p>
        </p:txBody>
      </p:sp>
    </p:spTree>
    <p:extLst>
      <p:ext uri="{BB962C8B-B14F-4D97-AF65-F5344CB8AC3E}">
        <p14:creationId xmlns:p14="http://schemas.microsoft.com/office/powerpoint/2010/main" val="2679244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3" name="Content Placeholder 2"/>
          <p:cNvSpPr>
            <a:spLocks noGrp="1"/>
          </p:cNvSpPr>
          <p:nvPr>
            <p:ph idx="1"/>
          </p:nvPr>
        </p:nvSpPr>
        <p:spPr/>
        <p:txBody>
          <a:bodyPr/>
          <a:lstStyle/>
          <a:p>
            <a:r>
              <a:rPr lang="el-GR" sz="1700" dirty="0"/>
              <a:t>1748 Δημόσιες διαλέξεις στο Πανεπιστήμιο του Εδιμβούργου «</a:t>
            </a:r>
            <a:r>
              <a:rPr lang="en-US" sz="1700" dirty="0"/>
              <a:t>rhetoric and belles-lettres»</a:t>
            </a:r>
          </a:p>
          <a:p>
            <a:r>
              <a:rPr lang="en-US" sz="1700" dirty="0"/>
              <a:t>1750 </a:t>
            </a:r>
            <a:r>
              <a:rPr lang="el-GR" sz="1700" dirty="0"/>
              <a:t>Γνωρίζει τον </a:t>
            </a:r>
            <a:r>
              <a:rPr lang="en-US" sz="1700" dirty="0"/>
              <a:t>David Hume</a:t>
            </a:r>
          </a:p>
          <a:p>
            <a:r>
              <a:rPr lang="en-US" sz="1700" dirty="0"/>
              <a:t>1751 </a:t>
            </a:r>
            <a:r>
              <a:rPr lang="el-GR" sz="1700" dirty="0"/>
              <a:t>Καθηγητής Λογικής στο Πανεπιστήμιο της Γλασκόβης </a:t>
            </a:r>
          </a:p>
          <a:p>
            <a:r>
              <a:rPr lang="el-GR" sz="1700" dirty="0"/>
              <a:t>1752 Μέλος της </a:t>
            </a:r>
            <a:r>
              <a:rPr lang="en-US" sz="1700" dirty="0"/>
              <a:t>Philosophical Society of Edinburgh </a:t>
            </a:r>
            <a:r>
              <a:rPr lang="el-GR" sz="1700" dirty="0"/>
              <a:t>και </a:t>
            </a:r>
            <a:r>
              <a:rPr lang="en-US" sz="1700" dirty="0"/>
              <a:t>K</a:t>
            </a:r>
            <a:r>
              <a:rPr lang="el-GR" sz="1700" dirty="0" err="1"/>
              <a:t>αθηγητής</a:t>
            </a:r>
            <a:r>
              <a:rPr lang="el-GR" sz="1700" dirty="0"/>
              <a:t> Ηθικής Φιλοσοφίας</a:t>
            </a:r>
          </a:p>
          <a:p>
            <a:r>
              <a:rPr lang="el-GR" sz="1700" dirty="0"/>
              <a:t>1759 Δημοσιεύει το </a:t>
            </a:r>
            <a:r>
              <a:rPr lang="en-US" sz="1700" i="1" dirty="0"/>
              <a:t>Theory of Moral Sentiments</a:t>
            </a:r>
          </a:p>
          <a:p>
            <a:r>
              <a:rPr lang="en-US" sz="1700" dirty="0"/>
              <a:t>1762 </a:t>
            </a:r>
            <a:r>
              <a:rPr lang="el-GR" sz="1700" dirty="0"/>
              <a:t>Αναγορεύεται </a:t>
            </a:r>
            <a:r>
              <a:rPr lang="en-US" sz="1700" dirty="0"/>
              <a:t>Doctor of Laws (LL.D.)</a:t>
            </a:r>
          </a:p>
          <a:p>
            <a:r>
              <a:rPr lang="en-US" sz="1700" dirty="0"/>
              <a:t>1763 </a:t>
            </a:r>
            <a:r>
              <a:rPr lang="el-GR" sz="1700" dirty="0"/>
              <a:t>Εγκαταλείπει το πανεπιστήμιο για να συνοδεύσει τον </a:t>
            </a:r>
            <a:r>
              <a:rPr lang="en-US" sz="1700" dirty="0"/>
              <a:t>Henry Scott, Duke of </a:t>
            </a:r>
            <a:r>
              <a:rPr lang="en-US" sz="1700" dirty="0" err="1"/>
              <a:t>Buccleuch</a:t>
            </a:r>
            <a:r>
              <a:rPr lang="en-US" sz="1700" dirty="0"/>
              <a:t> [</a:t>
            </a:r>
            <a:r>
              <a:rPr lang="el-GR" sz="1700" dirty="0"/>
              <a:t>πρόγονο του </a:t>
            </a:r>
            <a:r>
              <a:rPr lang="en-US" sz="1700" dirty="0"/>
              <a:t>Charles Townshend] </a:t>
            </a:r>
            <a:r>
              <a:rPr lang="el-GR" sz="1700" dirty="0"/>
              <a:t>στο </a:t>
            </a:r>
            <a:r>
              <a:rPr lang="en-US" sz="1700" dirty="0"/>
              <a:t>Grand Tour</a:t>
            </a:r>
          </a:p>
          <a:p>
            <a:r>
              <a:rPr lang="en-US" sz="1700" dirty="0"/>
              <a:t>Toulouse [</a:t>
            </a:r>
            <a:r>
              <a:rPr lang="en-US" sz="1700" dirty="0" err="1"/>
              <a:t>WoN</a:t>
            </a:r>
            <a:r>
              <a:rPr lang="en-US" sz="1700" dirty="0"/>
              <a:t>]-Geneva [Voltaire]-Paris [Benjamin Franklin, Jacques Turgot, Jean </a:t>
            </a:r>
            <a:r>
              <a:rPr lang="en-US" sz="1700" dirty="0" err="1"/>
              <a:t>D'Alembert</a:t>
            </a:r>
            <a:r>
              <a:rPr lang="en-US" sz="1700" dirty="0"/>
              <a:t>, André </a:t>
            </a:r>
            <a:r>
              <a:rPr lang="en-US" sz="1700" dirty="0" err="1"/>
              <a:t>Morellet</a:t>
            </a:r>
            <a:r>
              <a:rPr lang="en-US" sz="1700" dirty="0"/>
              <a:t>, </a:t>
            </a:r>
            <a:r>
              <a:rPr lang="en-US" sz="1700" dirty="0" err="1"/>
              <a:t>Helvétius</a:t>
            </a:r>
            <a:r>
              <a:rPr lang="en-US" sz="1700" dirty="0"/>
              <a:t>, François Quesnay]</a:t>
            </a:r>
          </a:p>
          <a:p>
            <a:r>
              <a:rPr lang="en-US" sz="1700" dirty="0"/>
              <a:t>1766, </a:t>
            </a:r>
            <a:r>
              <a:rPr lang="el-GR" sz="1700" dirty="0"/>
              <a:t>πεθαίνει ο νεαρός αδελφός του </a:t>
            </a:r>
            <a:r>
              <a:rPr lang="en-US" sz="1700" dirty="0"/>
              <a:t>Henry Scott</a:t>
            </a:r>
            <a:r>
              <a:rPr lang="el-GR" sz="1700" dirty="0"/>
              <a:t> στο Παρίσι και επιστρέφουν</a:t>
            </a:r>
            <a:r>
              <a:rPr lang="el-GR" sz="1800" dirty="0"/>
              <a:t>.</a:t>
            </a:r>
            <a:endParaRPr lang="en-US" sz="1800" dirty="0"/>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spTree>
    <p:extLst>
      <p:ext uri="{BB962C8B-B14F-4D97-AF65-F5344CB8AC3E}">
        <p14:creationId xmlns:p14="http://schemas.microsoft.com/office/powerpoint/2010/main" val="2891190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sp>
        <p:nvSpPr>
          <p:cNvPr id="4" name="Content Placeholder 3"/>
          <p:cNvSpPr>
            <a:spLocks noGrp="1"/>
          </p:cNvSpPr>
          <p:nvPr>
            <p:ph idx="1"/>
          </p:nvPr>
        </p:nvSpPr>
        <p:spPr/>
        <p:txBody>
          <a:bodyPr/>
          <a:lstStyle/>
          <a:p>
            <a:r>
              <a:rPr lang="en-US" dirty="0"/>
              <a:t>Professors of Moral Philosophy [Glasgow]</a:t>
            </a:r>
          </a:p>
          <a:p>
            <a:pPr lvl="1"/>
            <a:r>
              <a:rPr lang="en-US" dirty="0" err="1"/>
              <a:t>Gershom</a:t>
            </a:r>
            <a:r>
              <a:rPr lang="en-US" dirty="0"/>
              <a:t> Carmichael MA (1727)</a:t>
            </a:r>
          </a:p>
          <a:p>
            <a:pPr lvl="1"/>
            <a:r>
              <a:rPr lang="en-US" dirty="0"/>
              <a:t>Francis Hutcheson MA LLD (1730)</a:t>
            </a:r>
          </a:p>
          <a:p>
            <a:pPr lvl="1"/>
            <a:r>
              <a:rPr lang="en-US" dirty="0"/>
              <a:t>Thomas </a:t>
            </a:r>
            <a:r>
              <a:rPr lang="en-US" dirty="0" err="1"/>
              <a:t>Craigie</a:t>
            </a:r>
            <a:r>
              <a:rPr lang="en-US" dirty="0"/>
              <a:t> MA (1746)</a:t>
            </a:r>
          </a:p>
          <a:p>
            <a:pPr lvl="1"/>
            <a:r>
              <a:rPr lang="en-US" dirty="0"/>
              <a:t>Adam Smith MA LLD (1752)</a:t>
            </a:r>
          </a:p>
          <a:p>
            <a:pPr lvl="1"/>
            <a:r>
              <a:rPr lang="en-US" dirty="0"/>
              <a:t>Thomas Reid MA DD (1764)</a:t>
            </a:r>
          </a:p>
        </p:txBody>
      </p:sp>
    </p:spTree>
    <p:extLst>
      <p:ext uri="{BB962C8B-B14F-4D97-AF65-F5344CB8AC3E}">
        <p14:creationId xmlns:p14="http://schemas.microsoft.com/office/powerpoint/2010/main" val="2074613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l-GR" altLang="el-GR" dirty="0"/>
              <a:t>Περιεχόμενα ενότητας</a:t>
            </a:r>
          </a:p>
        </p:txBody>
      </p:sp>
      <p:sp>
        <p:nvSpPr>
          <p:cNvPr id="3" name="Content Placeholder 2"/>
          <p:cNvSpPr>
            <a:spLocks noGrp="1"/>
          </p:cNvSpPr>
          <p:nvPr>
            <p:ph idx="1"/>
          </p:nvPr>
        </p:nvSpPr>
        <p:spPr>
          <a:xfrm>
            <a:off x="107504" y="1268760"/>
            <a:ext cx="9036496" cy="5040560"/>
          </a:xfrm>
        </p:spPr>
        <p:txBody>
          <a:bodyPr rtlCol="0">
            <a:normAutofit fontScale="92500" lnSpcReduction="20000"/>
          </a:bodyPr>
          <a:lstStyle/>
          <a:p>
            <a:pPr marL="0" eaLnBrk="1" fontAlgn="auto" hangingPunct="1">
              <a:spcAft>
                <a:spcPts val="0"/>
              </a:spcAft>
              <a:buFont typeface="Arial" pitchFamily="34" charset="0"/>
              <a:buChar char="•"/>
              <a:defRPr/>
            </a:pPr>
            <a:r>
              <a:rPr lang="el-GR" dirty="0"/>
              <a:t>Σκωτσέζικος Διαφωτισμός</a:t>
            </a:r>
            <a:r>
              <a:rPr lang="en-US" dirty="0"/>
              <a:t> &amp; </a:t>
            </a:r>
            <a:r>
              <a:rPr lang="el-GR" dirty="0"/>
              <a:t>Γαλλική επανάσταση</a:t>
            </a:r>
            <a:endParaRPr lang="en-US" dirty="0"/>
          </a:p>
          <a:p>
            <a:pPr marL="0" eaLnBrk="1" fontAlgn="auto" hangingPunct="1">
              <a:spcAft>
                <a:spcPts val="0"/>
              </a:spcAft>
              <a:buFont typeface="Arial" pitchFamily="34" charset="0"/>
              <a:buChar char="•"/>
              <a:defRPr/>
            </a:pPr>
            <a:r>
              <a:rPr lang="en-US" dirty="0"/>
              <a:t>Adam Smith</a:t>
            </a:r>
            <a:endParaRPr lang="el-GR" dirty="0"/>
          </a:p>
          <a:p>
            <a:pPr marL="800100" lvl="2" eaLnBrk="1" fontAlgn="auto" hangingPunct="1">
              <a:spcAft>
                <a:spcPts val="0"/>
              </a:spcAft>
              <a:buFont typeface="Arial" pitchFamily="34" charset="0"/>
              <a:buChar char="•"/>
              <a:defRPr/>
            </a:pPr>
            <a:r>
              <a:rPr lang="el-GR" dirty="0"/>
              <a:t>Βιογραφία</a:t>
            </a:r>
          </a:p>
          <a:p>
            <a:pPr marL="800100" lvl="2" eaLnBrk="1" fontAlgn="auto" hangingPunct="1">
              <a:spcAft>
                <a:spcPts val="0"/>
              </a:spcAft>
              <a:buFont typeface="Arial" pitchFamily="34" charset="0"/>
              <a:buChar char="•"/>
              <a:defRPr/>
            </a:pPr>
            <a:r>
              <a:rPr lang="el-GR" dirty="0"/>
              <a:t>Έργα</a:t>
            </a:r>
          </a:p>
          <a:p>
            <a:pPr marL="1257300" lvl="3" eaLnBrk="1" fontAlgn="auto" hangingPunct="1">
              <a:spcAft>
                <a:spcPts val="0"/>
              </a:spcAft>
              <a:buFont typeface="Arial" pitchFamily="34" charset="0"/>
              <a:buChar char="•"/>
              <a:defRPr/>
            </a:pPr>
            <a:r>
              <a:rPr lang="el-GR" i="1" dirty="0"/>
              <a:t>Θεωρία Ηθικών Συναισθημάτων</a:t>
            </a:r>
          </a:p>
          <a:p>
            <a:pPr marL="1257300" lvl="3" eaLnBrk="1" fontAlgn="auto" hangingPunct="1">
              <a:spcAft>
                <a:spcPts val="0"/>
              </a:spcAft>
              <a:buFont typeface="Arial" pitchFamily="34" charset="0"/>
              <a:buChar char="•"/>
              <a:defRPr/>
            </a:pPr>
            <a:r>
              <a:rPr lang="el-GR" i="1" dirty="0"/>
              <a:t>Πλούτος των Εθνών</a:t>
            </a:r>
            <a:endParaRPr lang="en-US" i="1" dirty="0"/>
          </a:p>
          <a:p>
            <a:pPr marL="400050" lvl="1" eaLnBrk="1" fontAlgn="auto" hangingPunct="1">
              <a:spcAft>
                <a:spcPts val="0"/>
              </a:spcAft>
              <a:buFont typeface="Arial" pitchFamily="34" charset="0"/>
              <a:buChar char="•"/>
              <a:defRPr/>
            </a:pPr>
            <a:r>
              <a:rPr lang="en-US" dirty="0"/>
              <a:t>Marquis de Condorcet</a:t>
            </a:r>
          </a:p>
          <a:p>
            <a:pPr marL="800100" lvl="2" eaLnBrk="1" fontAlgn="auto" hangingPunct="1">
              <a:spcAft>
                <a:spcPts val="0"/>
              </a:spcAft>
              <a:buFont typeface="Arial" pitchFamily="34" charset="0"/>
              <a:buChar char="•"/>
              <a:defRPr/>
            </a:pPr>
            <a:r>
              <a:rPr lang="el-GR" dirty="0"/>
              <a:t>Βιογραφία</a:t>
            </a:r>
          </a:p>
          <a:p>
            <a:pPr marL="800100" lvl="2" eaLnBrk="1" fontAlgn="auto" hangingPunct="1">
              <a:spcAft>
                <a:spcPts val="0"/>
              </a:spcAft>
              <a:buFont typeface="Arial" pitchFamily="34" charset="0"/>
              <a:buChar char="•"/>
              <a:defRPr/>
            </a:pPr>
            <a:r>
              <a:rPr lang="el-GR" dirty="0"/>
              <a:t>Έργα</a:t>
            </a:r>
            <a:endParaRPr lang="en-US" dirty="0"/>
          </a:p>
          <a:p>
            <a:pPr marL="1257300" lvl="3" eaLnBrk="1" fontAlgn="auto" hangingPunct="1">
              <a:spcAft>
                <a:spcPts val="0"/>
              </a:spcAft>
              <a:buFont typeface="Arial" pitchFamily="34" charset="0"/>
              <a:buChar char="•"/>
              <a:defRPr/>
            </a:pPr>
            <a:r>
              <a:rPr lang="en-US" i="1" dirty="0" err="1"/>
              <a:t>L’Esquisse</a:t>
            </a:r>
            <a:r>
              <a:rPr lang="en-US" i="1" dirty="0"/>
              <a:t> d’un tableau </a:t>
            </a:r>
            <a:r>
              <a:rPr lang="en-US" i="1" dirty="0" err="1"/>
              <a:t>historique</a:t>
            </a:r>
            <a:r>
              <a:rPr lang="en-US" i="1" dirty="0"/>
              <a:t> des progress de </a:t>
            </a:r>
            <a:r>
              <a:rPr lang="en-US" i="1" dirty="0" err="1"/>
              <a:t>l’esprit</a:t>
            </a:r>
            <a:r>
              <a:rPr lang="en-US" i="1" dirty="0"/>
              <a:t> </a:t>
            </a:r>
            <a:r>
              <a:rPr lang="en-US" i="1" dirty="0" err="1"/>
              <a:t>humain</a:t>
            </a:r>
            <a:endParaRPr lang="en-US" i="1" dirty="0"/>
          </a:p>
          <a:p>
            <a:pPr marL="1257300" lvl="3" eaLnBrk="1" fontAlgn="auto" hangingPunct="1">
              <a:spcAft>
                <a:spcPts val="0"/>
              </a:spcAft>
              <a:buFont typeface="Arial" pitchFamily="34" charset="0"/>
              <a:buChar char="•"/>
              <a:defRPr/>
            </a:pPr>
            <a:r>
              <a:rPr lang="en-US" i="1" dirty="0"/>
              <a:t>Essai sur </a:t>
            </a:r>
            <a:r>
              <a:rPr lang="en-US" i="1" dirty="0" err="1"/>
              <a:t>l‘application</a:t>
            </a:r>
            <a:r>
              <a:rPr lang="en-US" i="1" dirty="0"/>
              <a:t> de </a:t>
            </a:r>
            <a:r>
              <a:rPr lang="en-US" i="1" dirty="0" err="1"/>
              <a:t>l’analyse</a:t>
            </a:r>
            <a:r>
              <a:rPr lang="en-US" i="1" dirty="0"/>
              <a:t> a la </a:t>
            </a:r>
            <a:r>
              <a:rPr lang="en-US" i="1" dirty="0" err="1"/>
              <a:t>probabilite</a:t>
            </a:r>
            <a:r>
              <a:rPr lang="en-US" i="1" dirty="0"/>
              <a:t> des decision </a:t>
            </a:r>
            <a:r>
              <a:rPr lang="en-US" i="1" dirty="0" err="1"/>
              <a:t>rendues</a:t>
            </a:r>
            <a:r>
              <a:rPr lang="en-US" i="1" dirty="0"/>
              <a:t> a la </a:t>
            </a:r>
            <a:r>
              <a:rPr lang="en-US" i="1" dirty="0" err="1"/>
              <a:t>pluralite</a:t>
            </a:r>
            <a:r>
              <a:rPr lang="en-US" i="1" dirty="0"/>
              <a:t> des voix. </a:t>
            </a:r>
            <a:endParaRPr lang="el-GR" i="1" dirty="0"/>
          </a:p>
          <a:p>
            <a:pPr marL="571500" lvl="2" indent="0" eaLnBrk="1" fontAlgn="auto" hangingPunct="1">
              <a:spcAft>
                <a:spcPts val="0"/>
              </a:spcAft>
              <a:buNone/>
              <a:defRPr/>
            </a:pPr>
            <a:endParaRPr lang="en-US" dirty="0"/>
          </a:p>
          <a:p>
            <a:pPr marL="800100" lvl="2" eaLnBrk="1" fontAlgn="auto" hangingPunct="1">
              <a:spcAft>
                <a:spcPts val="0"/>
              </a:spcAft>
              <a:buFont typeface="Arial" pitchFamily="34" charset="0"/>
              <a:buChar char="•"/>
              <a:defRPr/>
            </a:pPr>
            <a:endParaRPr lang="en-US" dirty="0"/>
          </a:p>
          <a:p>
            <a:pPr marL="800100" lvl="2" eaLnBrk="1" fontAlgn="auto" hangingPunct="1">
              <a:spcAft>
                <a:spcPts val="0"/>
              </a:spcAft>
              <a:buFont typeface="Arial" pitchFamily="34" charset="0"/>
              <a:buChar char="•"/>
              <a:defRPr/>
            </a:pPr>
            <a:endParaRPr lang="en-US" dirty="0"/>
          </a:p>
          <a:p>
            <a:pPr marL="400050" lvl="1" eaLnBrk="1" fontAlgn="auto" hangingPunct="1">
              <a:spcAft>
                <a:spcPts val="0"/>
              </a:spcAft>
              <a:buFont typeface="Arial" pitchFamily="34" charset="0"/>
              <a:buChar char="•"/>
              <a:defRPr/>
            </a:pPr>
            <a:endParaRPr lang="en-US" dirty="0"/>
          </a:p>
          <a:p>
            <a:pPr marL="0" indent="0" eaLnBrk="1" fontAlgn="auto" hangingPunct="1">
              <a:spcAft>
                <a:spcPts val="0"/>
              </a:spcAft>
              <a:buNone/>
              <a:defRPr/>
            </a:pPr>
            <a:endParaRPr lang="en-US" dirty="0"/>
          </a:p>
          <a:p>
            <a:pPr marL="0" eaLnBrk="1" fontAlgn="auto" hangingPunct="1">
              <a:spcAft>
                <a:spcPts val="0"/>
              </a:spcAft>
              <a:buFont typeface="Arial" pitchFamily="34" charset="0"/>
              <a:buChar char="•"/>
              <a:defRPr/>
            </a:pPr>
            <a:endParaRPr lang="en-US" dirty="0"/>
          </a:p>
          <a:p>
            <a:pPr marL="0" eaLnBrk="1" fontAlgn="auto" hangingPunct="1">
              <a:spcAft>
                <a:spcPts val="0"/>
              </a:spcAft>
              <a:buFont typeface="Arial" pitchFamily="34" charset="0"/>
              <a:buChar char="•"/>
              <a:defRPr/>
            </a:pPr>
            <a:endParaRPr lang="el-GR" dirty="0"/>
          </a:p>
          <a:p>
            <a:pPr marL="0" indent="0" eaLnBrk="1" fontAlgn="auto" hangingPunct="1">
              <a:spcAft>
                <a:spcPts val="0"/>
              </a:spcAft>
              <a:buFont typeface="Arial" pitchFamily="34" charset="0"/>
              <a:buNone/>
              <a:defRPr/>
            </a:pPr>
            <a:endParaRPr lang="el-GR" dirty="0"/>
          </a:p>
        </p:txBody>
      </p:sp>
      <p:sp>
        <p:nvSpPr>
          <p:cNvPr id="2" name="TextBox 1"/>
          <p:cNvSpPr txBox="1"/>
          <p:nvPr/>
        </p:nvSpPr>
        <p:spPr>
          <a:xfrm>
            <a:off x="3131840" y="6525344"/>
            <a:ext cx="914400" cy="914400"/>
          </a:xfrm>
          <a:prstGeom prst="rect">
            <a:avLst/>
          </a:prstGeom>
        </p:spPr>
        <p:txBody>
          <a:bodyPr vert="horz" wrap="none" lIns="91440" tIns="45720" rIns="91440" bIns="45720" rtlCol="0" anchor="ctr">
            <a:normAutofit/>
          </a:bodyPr>
          <a:lstStyle/>
          <a:p>
            <a:endParaRPr lang="en-GB"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164" y="1916831"/>
            <a:ext cx="2220247"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1560" y="4827639"/>
            <a:ext cx="2017456" cy="646331"/>
          </a:xfrm>
          <a:prstGeom prst="rect">
            <a:avLst/>
          </a:prstGeom>
        </p:spPr>
        <p:txBody>
          <a:bodyPr wrap="square">
            <a:spAutoFit/>
          </a:bodyPr>
          <a:lstStyle/>
          <a:p>
            <a:pPr algn="ctr"/>
            <a:r>
              <a:rPr lang="en-US" dirty="0"/>
              <a:t>Charles Townshend </a:t>
            </a:r>
            <a:endParaRPr lang="el-GR" dirty="0"/>
          </a:p>
          <a:p>
            <a:pPr algn="ctr"/>
            <a:r>
              <a:rPr lang="en-US" dirty="0"/>
              <a:t>(1725 –1767) </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545126"/>
            <a:ext cx="2337619" cy="30358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807803" y="4797152"/>
            <a:ext cx="2697659" cy="923330"/>
          </a:xfrm>
          <a:prstGeom prst="rect">
            <a:avLst/>
          </a:prstGeom>
        </p:spPr>
        <p:txBody>
          <a:bodyPr wrap="square">
            <a:spAutoFit/>
          </a:bodyPr>
          <a:lstStyle/>
          <a:p>
            <a:r>
              <a:rPr lang="en-US" dirty="0"/>
              <a:t>Thomas Gainsborough</a:t>
            </a:r>
            <a:r>
              <a:rPr lang="el-GR" dirty="0"/>
              <a:t>:</a:t>
            </a:r>
            <a:r>
              <a:rPr lang="en-US" dirty="0"/>
              <a:t> </a:t>
            </a:r>
            <a:endParaRPr lang="el-GR" dirty="0"/>
          </a:p>
          <a:p>
            <a:r>
              <a:rPr lang="en-US" dirty="0"/>
              <a:t>Henry Scott (1746-1812), </a:t>
            </a:r>
          </a:p>
          <a:p>
            <a:r>
              <a:rPr lang="en-US" dirty="0"/>
              <a:t>3rd Duke of </a:t>
            </a:r>
            <a:r>
              <a:rPr lang="en-US" dirty="0" err="1"/>
              <a:t>Buccleuch</a:t>
            </a:r>
            <a:endParaRPr lang="en-US" dirty="0"/>
          </a:p>
        </p:txBody>
      </p:sp>
      <p:pic>
        <p:nvPicPr>
          <p:cNvPr id="317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7742" y="1545126"/>
            <a:ext cx="2398861" cy="3013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670934" y="4725144"/>
            <a:ext cx="2292475" cy="851322"/>
          </a:xfrm>
          <a:prstGeom prst="rect">
            <a:avLst/>
          </a:prstGeom>
        </p:spPr>
        <p:txBody>
          <a:bodyPr vert="horz" wrap="square" lIns="91440" tIns="45720" rIns="91440" bIns="45720" rtlCol="0" anchor="ctr">
            <a:normAutofit/>
          </a:bodyPr>
          <a:lstStyle/>
          <a:p>
            <a:pPr algn="ctr"/>
            <a:r>
              <a:rPr lang="en-US" dirty="0"/>
              <a:t>Voltaire </a:t>
            </a:r>
          </a:p>
          <a:p>
            <a:pPr algn="ctr"/>
            <a:r>
              <a:rPr lang="en-US" dirty="0"/>
              <a:t>(1694-1778)</a:t>
            </a:r>
          </a:p>
        </p:txBody>
      </p:sp>
    </p:spTree>
    <p:extLst>
      <p:ext uri="{BB962C8B-B14F-4D97-AF65-F5344CB8AC3E}">
        <p14:creationId xmlns:p14="http://schemas.microsoft.com/office/powerpoint/2010/main" val="173997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5580112" y="4365105"/>
            <a:ext cx="2952328" cy="576064"/>
          </a:xfrm>
          <a:prstGeom prst="rect">
            <a:avLst/>
          </a:prstGeom>
        </p:spPr>
        <p:txBody>
          <a:bodyPr vert="horz" wrap="square" lIns="91440" tIns="45720" rIns="91440" bIns="45720" rtlCol="0" anchor="ctr">
            <a:normAutofit/>
          </a:bodyPr>
          <a:lstStyle/>
          <a:p>
            <a:r>
              <a:rPr lang="en-US" dirty="0"/>
              <a:t>André </a:t>
            </a:r>
            <a:r>
              <a:rPr lang="en-US" dirty="0" err="1"/>
              <a:t>Morellet</a:t>
            </a:r>
            <a:r>
              <a:rPr lang="en-US" dirty="0"/>
              <a:t> (1727 –1819)</a:t>
            </a:r>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sp>
        <p:nvSpPr>
          <p:cNvPr id="7" name="Rectangle 6"/>
          <p:cNvSpPr/>
          <p:nvPr/>
        </p:nvSpPr>
        <p:spPr>
          <a:xfrm>
            <a:off x="539552" y="4507629"/>
            <a:ext cx="2017456" cy="646331"/>
          </a:xfrm>
          <a:prstGeom prst="rect">
            <a:avLst/>
          </a:prstGeom>
        </p:spPr>
        <p:txBody>
          <a:bodyPr wrap="square">
            <a:spAutoFit/>
          </a:bodyPr>
          <a:lstStyle/>
          <a:p>
            <a:pPr algn="ctr"/>
            <a:r>
              <a:rPr lang="en-US" dirty="0"/>
              <a:t>Benjamin Franklin</a:t>
            </a:r>
          </a:p>
          <a:p>
            <a:pPr algn="ctr"/>
            <a:r>
              <a:rPr lang="en-US" dirty="0"/>
              <a:t>(1706 - 1790)</a:t>
            </a:r>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124" y="1556792"/>
            <a:ext cx="2167679" cy="263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4261" y="1523255"/>
            <a:ext cx="2136040" cy="2670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699792" y="4523580"/>
            <a:ext cx="2622898" cy="646331"/>
          </a:xfrm>
          <a:prstGeom prst="rect">
            <a:avLst/>
          </a:prstGeom>
        </p:spPr>
        <p:txBody>
          <a:bodyPr wrap="none">
            <a:spAutoFit/>
          </a:bodyPr>
          <a:lstStyle/>
          <a:p>
            <a:pPr algn="ctr"/>
            <a:r>
              <a:rPr lang="fr-FR" dirty="0"/>
              <a:t> Jean Le Rond d'Alembert </a:t>
            </a:r>
          </a:p>
          <a:p>
            <a:pPr algn="ctr"/>
            <a:r>
              <a:rPr lang="fr-FR" dirty="0"/>
              <a:t>(1717-1783)</a:t>
            </a:r>
            <a:endParaRPr lang="en-US" dirty="0"/>
          </a:p>
        </p:txBody>
      </p:sp>
      <p:pic>
        <p:nvPicPr>
          <p:cNvPr id="327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6096" y="1546942"/>
            <a:ext cx="3176142" cy="2646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234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sp>
        <p:nvSpPr>
          <p:cNvPr id="7" name="Rectangle 6"/>
          <p:cNvSpPr/>
          <p:nvPr/>
        </p:nvSpPr>
        <p:spPr>
          <a:xfrm>
            <a:off x="539552" y="4507629"/>
            <a:ext cx="2017456" cy="923330"/>
          </a:xfrm>
          <a:prstGeom prst="rect">
            <a:avLst/>
          </a:prstGeom>
        </p:spPr>
        <p:txBody>
          <a:bodyPr wrap="square">
            <a:spAutoFit/>
          </a:bodyPr>
          <a:lstStyle/>
          <a:p>
            <a:pPr algn="ctr"/>
            <a:r>
              <a:rPr lang="en-US" dirty="0"/>
              <a:t>Claude Adrien </a:t>
            </a:r>
            <a:r>
              <a:rPr lang="en-US" dirty="0" err="1"/>
              <a:t>Helvétius</a:t>
            </a:r>
            <a:r>
              <a:rPr lang="en-US" dirty="0"/>
              <a:t> </a:t>
            </a:r>
          </a:p>
          <a:p>
            <a:pPr algn="ctr"/>
            <a:r>
              <a:rPr lang="en-US" dirty="0"/>
              <a:t>(1715–1771)</a:t>
            </a: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90601"/>
            <a:ext cx="2381250" cy="283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90601"/>
            <a:ext cx="2400746"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03848" y="4599962"/>
            <a:ext cx="2893997" cy="646331"/>
          </a:xfrm>
          <a:prstGeom prst="rect">
            <a:avLst/>
          </a:prstGeom>
        </p:spPr>
        <p:txBody>
          <a:bodyPr wrap="none">
            <a:spAutoFit/>
          </a:bodyPr>
          <a:lstStyle/>
          <a:p>
            <a:pPr algn="ctr"/>
            <a:r>
              <a:rPr lang="en-US" dirty="0"/>
              <a:t>Anne-Robert-Jacques Turgot </a:t>
            </a:r>
          </a:p>
          <a:p>
            <a:pPr algn="ctr"/>
            <a:r>
              <a:rPr lang="en-US" dirty="0"/>
              <a:t>(1727-1781)</a:t>
            </a:r>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530288"/>
            <a:ext cx="2219325" cy="279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326189" y="4599961"/>
            <a:ext cx="1879297" cy="646331"/>
          </a:xfrm>
          <a:prstGeom prst="rect">
            <a:avLst/>
          </a:prstGeom>
        </p:spPr>
        <p:txBody>
          <a:bodyPr wrap="none">
            <a:spAutoFit/>
          </a:bodyPr>
          <a:lstStyle/>
          <a:p>
            <a:pPr algn="ctr"/>
            <a:r>
              <a:rPr lang="en-US" dirty="0"/>
              <a:t>François Quesnay </a:t>
            </a:r>
          </a:p>
          <a:p>
            <a:pPr algn="ctr"/>
            <a:r>
              <a:rPr lang="en-US" dirty="0"/>
              <a:t>(1694–1774)</a:t>
            </a:r>
          </a:p>
        </p:txBody>
      </p:sp>
    </p:spTree>
    <p:extLst>
      <p:ext uri="{BB962C8B-B14F-4D97-AF65-F5344CB8AC3E}">
        <p14:creationId xmlns:p14="http://schemas.microsoft.com/office/powerpoint/2010/main" val="26869442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5940" y="1063229"/>
            <a:ext cx="6465094" cy="558570"/>
          </a:xfrm>
        </p:spPr>
        <p:txBody>
          <a:bodyPr>
            <a:normAutofit fontScale="90000"/>
          </a:bodyPr>
          <a:lstStyle/>
          <a:p>
            <a:r>
              <a:rPr lang="en-GB" dirty="0"/>
              <a:t>Adam Smith</a:t>
            </a:r>
            <a:r>
              <a:rPr lang="el-GR" dirty="0"/>
              <a:t> (1723-1790)</a:t>
            </a:r>
            <a:endParaRPr lang="en-GB" dirty="0"/>
          </a:p>
        </p:txBody>
      </p:sp>
      <p:sp>
        <p:nvSpPr>
          <p:cNvPr id="3" name="Content Placeholder 2"/>
          <p:cNvSpPr>
            <a:spLocks noGrp="1"/>
          </p:cNvSpPr>
          <p:nvPr>
            <p:ph idx="1"/>
          </p:nvPr>
        </p:nvSpPr>
        <p:spPr>
          <a:xfrm>
            <a:off x="107504" y="1808820"/>
            <a:ext cx="5403105" cy="4716524"/>
          </a:xfrm>
        </p:spPr>
        <p:txBody>
          <a:bodyPr>
            <a:normAutofit fontScale="85000" lnSpcReduction="10000"/>
          </a:bodyPr>
          <a:lstStyle/>
          <a:p>
            <a:r>
              <a:rPr lang="en-GB" b="1" dirty="0"/>
              <a:t>1740</a:t>
            </a:r>
            <a:r>
              <a:rPr lang="el-GR" dirty="0"/>
              <a:t> </a:t>
            </a:r>
            <a:r>
              <a:rPr lang="en-GB" dirty="0"/>
              <a:t>Balliol College, University of Oxford</a:t>
            </a:r>
          </a:p>
          <a:p>
            <a:r>
              <a:rPr lang="en-GB" b="1" dirty="0"/>
              <a:t>1746</a:t>
            </a:r>
            <a:r>
              <a:rPr lang="el-GR" dirty="0"/>
              <a:t> επιστρέφει στη Σκωτία και διορίζεται</a:t>
            </a:r>
            <a:r>
              <a:rPr lang="en-GB" dirty="0"/>
              <a:t> </a:t>
            </a:r>
            <a:r>
              <a:rPr lang="el-GR" dirty="0"/>
              <a:t>στην έδρα Ηθικής Φιλοσοφίας στη Γλασκόβη.</a:t>
            </a:r>
            <a:endParaRPr lang="el-GR" i="1" dirty="0"/>
          </a:p>
          <a:p>
            <a:r>
              <a:rPr lang="el-GR" b="1" dirty="0"/>
              <a:t>1759</a:t>
            </a:r>
            <a:r>
              <a:rPr lang="el-GR" i="1" dirty="0"/>
              <a:t> </a:t>
            </a:r>
            <a:r>
              <a:rPr lang="en-GB" i="1" dirty="0"/>
              <a:t>The Theory of Moral Sentiments </a:t>
            </a:r>
            <a:r>
              <a:rPr lang="en-GB" dirty="0"/>
              <a:t>(first edition)</a:t>
            </a:r>
            <a:endParaRPr lang="el-GR" dirty="0"/>
          </a:p>
          <a:p>
            <a:r>
              <a:rPr lang="en-GB" b="1" dirty="0"/>
              <a:t>1762</a:t>
            </a:r>
            <a:r>
              <a:rPr lang="en-GB" dirty="0"/>
              <a:t> </a:t>
            </a:r>
            <a:r>
              <a:rPr lang="el-GR" dirty="0"/>
              <a:t>δάσκαλος στον Δούκα του</a:t>
            </a:r>
            <a:r>
              <a:rPr lang="en-GB" dirty="0"/>
              <a:t> Buccleuch.</a:t>
            </a:r>
          </a:p>
          <a:p>
            <a:r>
              <a:rPr lang="el-GR" b="1" dirty="0"/>
              <a:t>1766</a:t>
            </a:r>
            <a:r>
              <a:rPr lang="el-GR" dirty="0"/>
              <a:t> Επιστρέψει στο </a:t>
            </a:r>
            <a:r>
              <a:rPr lang="el-GR" dirty="0" err="1"/>
              <a:t>Kirkcaldy</a:t>
            </a:r>
            <a:r>
              <a:rPr lang="el-GR" dirty="0"/>
              <a:t> και αφιερώνει τα επόμενα δέκα χρόνια στη συγγραφή του </a:t>
            </a:r>
            <a:r>
              <a:rPr lang="el-GR" i="1" dirty="0"/>
              <a:t>Πλούτου των Εθνών</a:t>
            </a:r>
          </a:p>
          <a:p>
            <a:r>
              <a:rPr lang="en-US" sz="2400" b="1" dirty="0"/>
              <a:t>1773</a:t>
            </a:r>
            <a:r>
              <a:rPr lang="en-US" sz="2400" dirty="0"/>
              <a:t> Fellow </a:t>
            </a:r>
            <a:r>
              <a:rPr lang="el-GR" sz="2400" dirty="0"/>
              <a:t>της</a:t>
            </a:r>
            <a:r>
              <a:rPr lang="en-US" sz="2400" dirty="0"/>
              <a:t> Royal Society of London</a:t>
            </a:r>
            <a:r>
              <a:rPr lang="el-GR" sz="2400" dirty="0"/>
              <a:t> </a:t>
            </a:r>
            <a:endParaRPr lang="el-GR" i="1" dirty="0"/>
          </a:p>
          <a:p>
            <a:r>
              <a:rPr lang="el-GR" b="1" dirty="0"/>
              <a:t>1776</a:t>
            </a:r>
            <a:r>
              <a:rPr lang="el-GR" i="1" dirty="0"/>
              <a:t> </a:t>
            </a:r>
            <a:r>
              <a:rPr lang="en-GB" i="1" dirty="0"/>
              <a:t>The Wealth of Nations </a:t>
            </a:r>
            <a:r>
              <a:rPr lang="en-GB" dirty="0"/>
              <a:t>(first edition</a:t>
            </a:r>
            <a:r>
              <a:rPr lang="el-GR" dirty="0"/>
              <a:t>)</a:t>
            </a:r>
          </a:p>
          <a:p>
            <a:r>
              <a:rPr lang="el-GR" b="1" dirty="0"/>
              <a:t>1778</a:t>
            </a:r>
            <a:r>
              <a:rPr lang="el-GR" dirty="0"/>
              <a:t> Διορίζεται </a:t>
            </a:r>
            <a:r>
              <a:rPr lang="en-GB" dirty="0"/>
              <a:t>Commissioner of Customs </a:t>
            </a:r>
            <a:r>
              <a:rPr lang="el-GR" dirty="0"/>
              <a:t>στη Σκωτία και ζει με τη μητέρα του στο Εδιμβούργο</a:t>
            </a:r>
          </a:p>
          <a:p>
            <a:r>
              <a:rPr lang="el-GR" b="1" dirty="0"/>
              <a:t>1787-9</a:t>
            </a:r>
            <a:r>
              <a:rPr lang="el-GR" dirty="0"/>
              <a:t> </a:t>
            </a:r>
            <a:r>
              <a:rPr lang="en-GB" dirty="0"/>
              <a:t>Lord Rector of the University of Glasgow</a:t>
            </a:r>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900486" y="1569578"/>
            <a:ext cx="7296797" cy="56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09" y="1758291"/>
            <a:ext cx="2686674" cy="4003144"/>
          </a:xfrm>
          <a:prstGeom prst="rect">
            <a:avLst/>
          </a:prstGeom>
        </p:spPr>
      </p:pic>
      <p:sp>
        <p:nvSpPr>
          <p:cNvPr id="5" name="Slide Number Placeholder 4">
            <a:extLst>
              <a:ext uri="{FF2B5EF4-FFF2-40B4-BE49-F238E27FC236}">
                <a16:creationId xmlns:a16="http://schemas.microsoft.com/office/drawing/2014/main" id="{1E70677A-62F8-4247-B421-646D46227DFE}"/>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33</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9891318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484784"/>
            <a:ext cx="2179479" cy="3706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02807" y="5458639"/>
            <a:ext cx="2304256" cy="864096"/>
          </a:xfrm>
          <a:prstGeom prst="rect">
            <a:avLst/>
          </a:prstGeom>
        </p:spPr>
        <p:txBody>
          <a:bodyPr vert="horz" wrap="square" lIns="91440" tIns="45720" rIns="91440" bIns="45720" rtlCol="0" anchor="ctr">
            <a:normAutofit fontScale="92500" lnSpcReduction="10000"/>
          </a:bodyPr>
          <a:lstStyle/>
          <a:p>
            <a:pPr algn="ctr"/>
            <a:r>
              <a:rPr lang="el-GR" i="1" dirty="0"/>
              <a:t>Θεωρία Ηθικών Συναισθημάτων </a:t>
            </a:r>
          </a:p>
          <a:p>
            <a:pPr algn="ctr"/>
            <a:r>
              <a:rPr lang="el-GR" dirty="0"/>
              <a:t>1759</a:t>
            </a:r>
            <a:endParaRPr lang="en-US" dirty="0"/>
          </a:p>
        </p:txBody>
      </p:sp>
      <p:sp>
        <p:nvSpPr>
          <p:cNvPr id="7" name="TextBox 6"/>
          <p:cNvSpPr txBox="1"/>
          <p:nvPr/>
        </p:nvSpPr>
        <p:spPr>
          <a:xfrm>
            <a:off x="3275856" y="1487285"/>
            <a:ext cx="5184576" cy="1850797"/>
          </a:xfrm>
          <a:prstGeom prst="rect">
            <a:avLst/>
          </a:prstGeom>
        </p:spPr>
        <p:txBody>
          <a:bodyPr vert="horz" wrap="square" lIns="91440" tIns="45720" rIns="91440" bIns="45720" rtlCol="0" anchor="ctr">
            <a:normAutofit fontScale="92500" lnSpcReduction="20000"/>
          </a:bodyPr>
          <a:lstStyle/>
          <a:p>
            <a:r>
              <a:rPr lang="el-GR" dirty="0"/>
              <a:t>Η </a:t>
            </a:r>
            <a:r>
              <a:rPr lang="el-GR" i="1" dirty="0"/>
              <a:t>Θεωρία Ηθικών Συναισθημάτων </a:t>
            </a:r>
            <a:r>
              <a:rPr lang="el-GR" dirty="0"/>
              <a:t>(</a:t>
            </a:r>
            <a:r>
              <a:rPr lang="en-US" i="1" dirty="0"/>
              <a:t>The Theory of Moral Sentiments</a:t>
            </a:r>
            <a:r>
              <a:rPr lang="en-US" dirty="0"/>
              <a:t>) </a:t>
            </a:r>
            <a:r>
              <a:rPr lang="el-GR" dirty="0"/>
              <a:t>δημοσιεύθηκε το 1759 όταν ο </a:t>
            </a:r>
            <a:r>
              <a:rPr lang="en-US" dirty="0"/>
              <a:t>Smith </a:t>
            </a:r>
            <a:r>
              <a:rPr lang="el-GR" dirty="0"/>
              <a:t>ήταν καθηγητής στη Γλασκόβη. Μια δεύτερη αναθεωρημένη έκδοση δημοσιεύθηκε το 1761. Άλλες τρεις εκδόσεις με μικρές αλλαγές εμφανίσθηκαν το 1767, 1774 και το 1781.  Μια σημαντικά αναθεωρημένη έκδοση δημοσιεύθηκε λίγο πριν από το θάνατο του </a:t>
            </a:r>
            <a:r>
              <a:rPr lang="en-US" dirty="0"/>
              <a:t>Smith </a:t>
            </a:r>
            <a:r>
              <a:rPr lang="el-GR" dirty="0"/>
              <a:t>το 1790.  </a:t>
            </a:r>
            <a:endParaRPr lang="en-US" dirty="0"/>
          </a:p>
        </p:txBody>
      </p:sp>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3344089"/>
            <a:ext cx="1524000"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5004048" y="3354157"/>
            <a:ext cx="4572000" cy="1754326"/>
          </a:xfrm>
          <a:prstGeom prst="rect">
            <a:avLst/>
          </a:prstGeom>
        </p:spPr>
        <p:txBody>
          <a:bodyPr>
            <a:spAutoFit/>
          </a:bodyPr>
          <a:lstStyle/>
          <a:p>
            <a:r>
              <a:rPr lang="el-GR" dirty="0"/>
              <a:t>	</a:t>
            </a:r>
          </a:p>
          <a:p>
            <a:r>
              <a:rPr lang="el-GR" dirty="0" err="1"/>
              <a:t>Adam</a:t>
            </a:r>
            <a:r>
              <a:rPr lang="el-GR" dirty="0"/>
              <a:t> </a:t>
            </a:r>
            <a:r>
              <a:rPr lang="el-GR" dirty="0" err="1"/>
              <a:t>Smith</a:t>
            </a:r>
            <a:r>
              <a:rPr lang="en-US" dirty="0"/>
              <a:t>, </a:t>
            </a:r>
            <a:r>
              <a:rPr lang="el-GR" i="1" dirty="0"/>
              <a:t>Η θεωρία των ηθικών συναισθημάτων</a:t>
            </a:r>
            <a:r>
              <a:rPr lang="en-US" dirty="0"/>
              <a:t>, </a:t>
            </a:r>
            <a:r>
              <a:rPr lang="el-GR" dirty="0"/>
              <a:t>μετάφραση</a:t>
            </a:r>
            <a:r>
              <a:rPr lang="en-US" dirty="0"/>
              <a:t>-</a:t>
            </a:r>
            <a:r>
              <a:rPr lang="el-GR" dirty="0"/>
              <a:t>επιμέλεια: Διονύσης Γ. Δρόσος</a:t>
            </a:r>
            <a:r>
              <a:rPr lang="en-US" dirty="0"/>
              <a:t>, </a:t>
            </a:r>
            <a:r>
              <a:rPr lang="el-GR" dirty="0"/>
              <a:t>επιμέλεια σειράς: Μιχάλης Ψαλιδόπουλος</a:t>
            </a:r>
            <a:r>
              <a:rPr lang="en-US" dirty="0"/>
              <a:t>, </a:t>
            </a:r>
          </a:p>
          <a:p>
            <a:r>
              <a:rPr lang="el-GR" dirty="0"/>
              <a:t>Εκδόσεις Παπαζήση, 2012</a:t>
            </a:r>
            <a:endParaRPr lang="en-US" dirty="0"/>
          </a:p>
        </p:txBody>
      </p:sp>
    </p:spTree>
    <p:extLst>
      <p:ext uri="{BB962C8B-B14F-4D97-AF65-F5344CB8AC3E}">
        <p14:creationId xmlns:p14="http://schemas.microsoft.com/office/powerpoint/2010/main" val="33115868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2543175" cy="423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589160"/>
            <a:ext cx="2996466" cy="2991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31096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A2779-4B8E-4D35-9E9C-AF09755F6723}"/>
              </a:ext>
            </a:extLst>
          </p:cNvPr>
          <p:cNvSpPr>
            <a:spLocks noGrp="1"/>
          </p:cNvSpPr>
          <p:nvPr>
            <p:ph type="title"/>
          </p:nvPr>
        </p:nvSpPr>
        <p:spPr/>
        <p:txBody>
          <a:bodyPr/>
          <a:lstStyle/>
          <a:p>
            <a:r>
              <a:rPr lang="el-GR" dirty="0" err="1"/>
              <a:t>Άνταμ</a:t>
            </a:r>
            <a:r>
              <a:rPr lang="el-GR" dirty="0"/>
              <a:t> Σμιθ – Η θεωρία των ηθικών συναισθημάτων</a:t>
            </a:r>
            <a:endParaRPr lang="en-GB" dirty="0"/>
          </a:p>
        </p:txBody>
      </p:sp>
      <p:sp>
        <p:nvSpPr>
          <p:cNvPr id="3" name="Content Placeholder 2">
            <a:extLst>
              <a:ext uri="{FF2B5EF4-FFF2-40B4-BE49-F238E27FC236}">
                <a16:creationId xmlns:a16="http://schemas.microsoft.com/office/drawing/2014/main" id="{766D9F88-9C20-48B5-BAF0-E9F01646A97F}"/>
              </a:ext>
            </a:extLst>
          </p:cNvPr>
          <p:cNvSpPr>
            <a:spLocks noGrp="1"/>
          </p:cNvSpPr>
          <p:nvPr>
            <p:ph idx="1"/>
          </p:nvPr>
        </p:nvSpPr>
        <p:spPr>
          <a:xfrm>
            <a:off x="628650" y="2896500"/>
            <a:ext cx="7886700" cy="3596373"/>
          </a:xfrm>
        </p:spPr>
        <p:txBody>
          <a:bodyPr>
            <a:normAutofit fontScale="92500" lnSpcReduction="10000"/>
          </a:bodyPr>
          <a:lstStyle/>
          <a:p>
            <a:pPr marL="0" indent="0">
              <a:buNone/>
            </a:pPr>
            <a:endParaRPr lang="en-US" dirty="0"/>
          </a:p>
          <a:p>
            <a:r>
              <a:rPr lang="el-GR" dirty="0"/>
              <a:t>Η βασική αξία για την ανθρώπινη </a:t>
            </a:r>
            <a:r>
              <a:rPr lang="el-GR" dirty="0">
                <a:solidFill>
                  <a:srgbClr val="FF0000"/>
                </a:solidFill>
              </a:rPr>
              <a:t>συμπεριφορά δεν είναι το ατομικό κέρδος </a:t>
            </a:r>
            <a:r>
              <a:rPr lang="el-GR" dirty="0"/>
              <a:t>ή η αγάπη για τον εαυτό μας, αλλά η προσπάθεια κατανόησης του άλλου (</a:t>
            </a:r>
            <a:r>
              <a:rPr lang="en-US" dirty="0">
                <a:solidFill>
                  <a:srgbClr val="FF0000"/>
                </a:solidFill>
              </a:rPr>
              <a:t>sympathy</a:t>
            </a:r>
            <a:r>
              <a:rPr lang="en-US" dirty="0"/>
              <a:t>). </a:t>
            </a:r>
            <a:endParaRPr lang="el-GR" dirty="0"/>
          </a:p>
          <a:p>
            <a:pPr marL="0" indent="0">
              <a:buNone/>
            </a:pPr>
            <a:endParaRPr lang="el-GR" dirty="0"/>
          </a:p>
          <a:p>
            <a:r>
              <a:rPr lang="el-GR" dirty="0"/>
              <a:t>Η προσπάθεια κατανόησης είναι </a:t>
            </a:r>
            <a:r>
              <a:rPr lang="el-GR" dirty="0">
                <a:solidFill>
                  <a:srgbClr val="FF0000"/>
                </a:solidFill>
              </a:rPr>
              <a:t>φιλανθρωπία</a:t>
            </a:r>
            <a:r>
              <a:rPr lang="el-GR" dirty="0"/>
              <a:t> - δείχνει την προσπάθεια να ζούμε σε μια κοινωνία που είναι ανθρώπινη.</a:t>
            </a:r>
          </a:p>
          <a:p>
            <a:endParaRPr lang="el-GR" dirty="0"/>
          </a:p>
          <a:p>
            <a:r>
              <a:rPr lang="el-GR" dirty="0"/>
              <a:t>Πρέπει να υπάρχουν </a:t>
            </a:r>
            <a:r>
              <a:rPr lang="el-GR" dirty="0">
                <a:solidFill>
                  <a:srgbClr val="FF0000"/>
                </a:solidFill>
              </a:rPr>
              <a:t>κανόνες συμπεριφοράς </a:t>
            </a:r>
            <a:r>
              <a:rPr lang="el-GR" dirty="0"/>
              <a:t>για να μπορέσει να λειτουργήσει μια κοινωνία.</a:t>
            </a:r>
          </a:p>
          <a:p>
            <a:pPr marL="0" indent="0">
              <a:buNone/>
            </a:pPr>
            <a:endParaRPr lang="el-GR" dirty="0"/>
          </a:p>
          <a:p>
            <a:r>
              <a:rPr lang="el-GR" dirty="0"/>
              <a:t>Ο άνθρωπος έχει </a:t>
            </a:r>
            <a:r>
              <a:rPr lang="el-GR" dirty="0">
                <a:solidFill>
                  <a:srgbClr val="FF0000"/>
                </a:solidFill>
              </a:rPr>
              <a:t>έμφυτα ηθικά συναισθήματα</a:t>
            </a:r>
            <a:r>
              <a:rPr lang="el-GR" dirty="0"/>
              <a:t>.</a:t>
            </a:r>
            <a:endParaRPr lang="en-GB" dirty="0"/>
          </a:p>
        </p:txBody>
      </p:sp>
      <p:sp>
        <p:nvSpPr>
          <p:cNvPr id="4" name="TextBox 3">
            <a:extLst>
              <a:ext uri="{FF2B5EF4-FFF2-40B4-BE49-F238E27FC236}">
                <a16:creationId xmlns:a16="http://schemas.microsoft.com/office/drawing/2014/main" id="{0EB73F8F-7C59-C525-1815-49CE0CED4758}"/>
              </a:ext>
            </a:extLst>
          </p:cNvPr>
          <p:cNvSpPr txBox="1"/>
          <p:nvPr/>
        </p:nvSpPr>
        <p:spPr>
          <a:xfrm>
            <a:off x="899592" y="1696171"/>
            <a:ext cx="7388497" cy="1200329"/>
          </a:xfrm>
          <a:prstGeom prst="rect">
            <a:avLst/>
          </a:prstGeom>
          <a:noFill/>
        </p:spPr>
        <p:txBody>
          <a:bodyPr wrap="none" rtlCol="0">
            <a:spAutoFit/>
          </a:bodyPr>
          <a:lstStyle/>
          <a:p>
            <a:r>
              <a:rPr lang="el-GR" sz="3600" dirty="0">
                <a:solidFill>
                  <a:schemeClr val="accent1"/>
                </a:solidFill>
              </a:rPr>
              <a:t>Η θεωρία των ηθικών συναισθημάτων</a:t>
            </a:r>
          </a:p>
          <a:p>
            <a:r>
              <a:rPr lang="el-GR" sz="3600" dirty="0">
                <a:solidFill>
                  <a:schemeClr val="accent1"/>
                </a:solidFill>
              </a:rPr>
              <a:t>Βασικές αρχές</a:t>
            </a:r>
            <a:endParaRPr lang="en-GB" sz="3600" dirty="0">
              <a:solidFill>
                <a:schemeClr val="accent1"/>
              </a:solidFill>
            </a:endParaRPr>
          </a:p>
        </p:txBody>
      </p:sp>
    </p:spTree>
    <p:extLst>
      <p:ext uri="{BB962C8B-B14F-4D97-AF65-F5344CB8AC3E}">
        <p14:creationId xmlns:p14="http://schemas.microsoft.com/office/powerpoint/2010/main" val="12452726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28530"/>
            <a:ext cx="4388525"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7509" y="1849220"/>
            <a:ext cx="4549188" cy="366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5512513"/>
            <a:ext cx="5621337"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869160"/>
            <a:ext cx="1335087"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63C2E9D-8EFE-F3C3-CD87-842A9F6FFBB8}"/>
              </a:ext>
            </a:extLst>
          </p:cNvPr>
          <p:cNvSpPr/>
          <p:nvPr/>
        </p:nvSpPr>
        <p:spPr>
          <a:xfrm>
            <a:off x="4572000" y="1916832"/>
            <a:ext cx="4333164" cy="7920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5087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4CFE898-2BDE-DCC4-69ED-EA11440C34C6}"/>
              </a:ext>
            </a:extLst>
          </p:cNvPr>
          <p:cNvSpPr txBox="1"/>
          <p:nvPr/>
        </p:nvSpPr>
        <p:spPr>
          <a:xfrm>
            <a:off x="413284" y="1484784"/>
            <a:ext cx="8317432" cy="3693319"/>
          </a:xfrm>
          <a:prstGeom prst="rect">
            <a:avLst/>
          </a:prstGeom>
          <a:noFill/>
        </p:spPr>
        <p:txBody>
          <a:bodyPr wrap="square">
            <a:spAutoFit/>
          </a:bodyPr>
          <a:lstStyle/>
          <a:p>
            <a:pPr algn="l"/>
            <a:r>
              <a:rPr lang="el-GR" dirty="0">
                <a:latin typeface="CenturyGothic"/>
              </a:rPr>
              <a:t>«</a:t>
            </a:r>
            <a:r>
              <a:rPr lang="el-GR" sz="1800" b="0" i="0" u="none" strike="noStrike" baseline="0" dirty="0">
                <a:latin typeface="CenturyGothic"/>
              </a:rPr>
              <a:t>Ανεξάρτητα από το πόσο εγωιστής πιστεύεται ότι είναι ο άνθρωπος, είναι προφανές ότι υπάρχουν κάποιες αρχές στη φύση του που τον κάνουν να ενδιαφέρεται για την ευημερία των άλλων και καθιστούν την ευτυχία τους απαραίτητη για αυτόν, ακόμα κι αν δεν έχει τίποτα να κερδίσει από αυτό, παρά μόνο την ευχαρίστηση να βλέπει τον συνάνθρωπό του ευτυχισμένο. Αυτού του είδους τα συναισθήματα είναι ο </a:t>
            </a:r>
            <a:r>
              <a:rPr lang="el-GR" sz="1800" b="0" i="0" u="none" strike="noStrike" baseline="0" dirty="0">
                <a:solidFill>
                  <a:srgbClr val="FF0000"/>
                </a:solidFill>
                <a:latin typeface="CenturyGothic"/>
              </a:rPr>
              <a:t>οίκτος</a:t>
            </a:r>
            <a:r>
              <a:rPr lang="el-GR" sz="1800" b="0" i="0" u="none" strike="noStrike" baseline="0" dirty="0">
                <a:latin typeface="CenturyGothic"/>
              </a:rPr>
              <a:t> και η </a:t>
            </a:r>
            <a:r>
              <a:rPr lang="el-GR" sz="1800" b="0" i="0" u="none" strike="noStrike" baseline="0" dirty="0">
                <a:solidFill>
                  <a:srgbClr val="FF0000"/>
                </a:solidFill>
                <a:latin typeface="CenturyGothic"/>
              </a:rPr>
              <a:t>συμπόνια</a:t>
            </a:r>
            <a:r>
              <a:rPr lang="el-GR" sz="1800" b="0" i="0" u="none" strike="noStrike" baseline="0" dirty="0">
                <a:latin typeface="CenturyGothic"/>
              </a:rPr>
              <a:t>, που νιώθουμε για τη δυστυχία του άλλου, όταν οι συνθήκες μας κάνουν να τον παρατηρήσουμε ή αν μας προκληθούν επειδή σκεφτόμαστε έντονα κάτι που έχει περάσει ο άλλος. </a:t>
            </a:r>
            <a:r>
              <a:rPr lang="el-GR" sz="1800" b="0" i="0" u="none" strike="noStrike" baseline="0" dirty="0">
                <a:solidFill>
                  <a:srgbClr val="FF0000"/>
                </a:solidFill>
                <a:latin typeface="CenturyGothic"/>
              </a:rPr>
              <a:t>Η λύπη των άλλων μάς κάνει συχνά λυπημένους </a:t>
            </a:r>
            <a:r>
              <a:rPr lang="el-GR" sz="1800" b="0" i="0" u="none" strike="noStrike" baseline="0" dirty="0">
                <a:latin typeface="CenturyGothic"/>
              </a:rPr>
              <a:t>– αυτό είναι ένα προφανές γεγονός που δεν χρειάζεται να το υποστηρίξουμε δίνοντας παραδείγματα. Αυτό το συναίσθημα, όπως όλα τα άλλα βασικά πάθη της ανθρώπινης φύσης, δεν περιορίζεται σε ενάρετους και συμπονετικούς ανθρώπους, αν και αυτοί μπορεί να το αισθάνονται πιο έντονα από άλλους. </a:t>
            </a:r>
            <a:r>
              <a:rPr lang="el-GR" sz="1800" b="0" i="0" u="none" strike="noStrike" baseline="0" dirty="0">
                <a:solidFill>
                  <a:srgbClr val="FF0000"/>
                </a:solidFill>
                <a:latin typeface="CenturyGothic"/>
              </a:rPr>
              <a:t>Ο μεγαλύτερος αγριάνθρωπος, ο πιο σκληραγωγημένος εγκληματίας, θρέφει, εν μέρει, αυτό το συναίσθημα</a:t>
            </a:r>
            <a:r>
              <a:rPr lang="el-GR" sz="1800" b="0" i="0" u="none" strike="noStrike" baseline="0" dirty="0">
                <a:latin typeface="CenturyGothic"/>
              </a:rPr>
              <a:t>.</a:t>
            </a:r>
            <a:r>
              <a:rPr lang="el-GR" dirty="0">
                <a:latin typeface="CenturyGothic"/>
              </a:rPr>
              <a:t>»</a:t>
            </a:r>
            <a:endParaRPr lang="en-GB" dirty="0"/>
          </a:p>
        </p:txBody>
      </p:sp>
    </p:spTree>
    <p:extLst>
      <p:ext uri="{BB962C8B-B14F-4D97-AF65-F5344CB8AC3E}">
        <p14:creationId xmlns:p14="http://schemas.microsoft.com/office/powerpoint/2010/main" val="888736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DD01-401C-4AB7-A0A6-BD0E8E1E4863}"/>
              </a:ext>
            </a:extLst>
          </p:cNvPr>
          <p:cNvSpPr>
            <a:spLocks noGrp="1"/>
          </p:cNvSpPr>
          <p:nvPr>
            <p:ph type="title"/>
          </p:nvPr>
        </p:nvSpPr>
        <p:spPr/>
        <p:txBody>
          <a:bodyPr/>
          <a:lstStyle/>
          <a:p>
            <a:r>
              <a:rPr lang="el-GR" dirty="0"/>
              <a:t>Η πρώτη γραμμή του βιβλίου</a:t>
            </a:r>
            <a:endParaRPr lang="en-GB" dirty="0"/>
          </a:p>
        </p:txBody>
      </p:sp>
      <p:sp>
        <p:nvSpPr>
          <p:cNvPr id="3" name="Content Placeholder 2">
            <a:extLst>
              <a:ext uri="{FF2B5EF4-FFF2-40B4-BE49-F238E27FC236}">
                <a16:creationId xmlns:a16="http://schemas.microsoft.com/office/drawing/2014/main" id="{6A98AFE3-3207-4F47-9DC1-B04A33C2B227}"/>
              </a:ext>
            </a:extLst>
          </p:cNvPr>
          <p:cNvSpPr>
            <a:spLocks noGrp="1"/>
          </p:cNvSpPr>
          <p:nvPr>
            <p:ph idx="1"/>
          </p:nvPr>
        </p:nvSpPr>
        <p:spPr>
          <a:xfrm>
            <a:off x="395536" y="1556792"/>
            <a:ext cx="8298220" cy="4525963"/>
          </a:xfrm>
        </p:spPr>
        <p:txBody>
          <a:bodyPr>
            <a:normAutofit fontScale="70000" lnSpcReduction="20000"/>
          </a:bodyPr>
          <a:lstStyle/>
          <a:p>
            <a:pPr marL="0" indent="0">
              <a:buNone/>
            </a:pPr>
            <a:r>
              <a:rPr lang="en-US" dirty="0"/>
              <a:t>“How selfish so ever man be supposed, there are evidently some principles in his nature, which interest him in the fortunes of others, and render their happiness necessary to him, though he derives nothing from it except the pleasure of seeing it.” (Smith, 1976b:9) </a:t>
            </a:r>
          </a:p>
          <a:p>
            <a:pPr marL="0" indent="0">
              <a:buNone/>
            </a:pPr>
            <a:endParaRPr lang="en-US" dirty="0"/>
          </a:p>
          <a:p>
            <a:r>
              <a:rPr lang="el-GR" dirty="0"/>
              <a:t>Κάνουμε καλό στον γείτονά μας γιατί ελπίζουμε ότι αν βρεθούμε σε ανάγκη, </a:t>
            </a:r>
            <a:r>
              <a:rPr lang="el-GR" dirty="0">
                <a:solidFill>
                  <a:srgbClr val="FF0000"/>
                </a:solidFill>
              </a:rPr>
              <a:t>θα βοηθηθούμε και εμείς</a:t>
            </a:r>
            <a:r>
              <a:rPr lang="el-GR" dirty="0"/>
              <a:t>.</a:t>
            </a:r>
          </a:p>
          <a:p>
            <a:pPr lvl="1"/>
            <a:r>
              <a:rPr lang="el-GR" dirty="0"/>
              <a:t>Αλλά </a:t>
            </a:r>
            <a:r>
              <a:rPr lang="el-GR" dirty="0">
                <a:solidFill>
                  <a:srgbClr val="FF0000"/>
                </a:solidFill>
              </a:rPr>
              <a:t>όχι ως πράξη ανταλλαγής</a:t>
            </a:r>
            <a:r>
              <a:rPr lang="el-GR" dirty="0"/>
              <a:t>, αλλά </a:t>
            </a:r>
            <a:r>
              <a:rPr lang="el-GR" dirty="0">
                <a:solidFill>
                  <a:srgbClr val="FF0000"/>
                </a:solidFill>
              </a:rPr>
              <a:t>ως πράξη συμπόνιας </a:t>
            </a:r>
            <a:r>
              <a:rPr lang="el-GR" dirty="0"/>
              <a:t>προς έναν άγνωστο.</a:t>
            </a:r>
          </a:p>
          <a:p>
            <a:r>
              <a:rPr lang="el-GR" dirty="0"/>
              <a:t>Αν ο κόσμος δεν φέρεται ηθικά στις πράξεις του με τους συνανθρώπους του, τότε θα </a:t>
            </a:r>
            <a:r>
              <a:rPr lang="el-GR" dirty="0">
                <a:solidFill>
                  <a:srgbClr val="FF0000"/>
                </a:solidFill>
              </a:rPr>
              <a:t>υπάρξει κοινωνική αναρχία</a:t>
            </a:r>
            <a:r>
              <a:rPr lang="el-GR" dirty="0"/>
              <a:t>. </a:t>
            </a:r>
          </a:p>
          <a:p>
            <a:r>
              <a:rPr lang="el-GR" dirty="0"/>
              <a:t>Οπότε, </a:t>
            </a:r>
            <a:r>
              <a:rPr lang="el-GR" dirty="0">
                <a:solidFill>
                  <a:srgbClr val="FF0000"/>
                </a:solidFill>
              </a:rPr>
              <a:t>χρειάζονται κανόνες </a:t>
            </a:r>
            <a:r>
              <a:rPr lang="el-GR" dirty="0"/>
              <a:t>- </a:t>
            </a:r>
            <a:r>
              <a:rPr lang="el-GR" dirty="0">
                <a:solidFill>
                  <a:srgbClr val="FF0000"/>
                </a:solidFill>
              </a:rPr>
              <a:t>ηθικοί και νομικοί </a:t>
            </a:r>
            <a:r>
              <a:rPr lang="el-GR" dirty="0"/>
              <a:t>- για να μπορούμε να ζούμε σε μια ισορροπημένη κοινωνία.</a:t>
            </a:r>
          </a:p>
          <a:p>
            <a:endParaRPr lang="en-GB" dirty="0"/>
          </a:p>
        </p:txBody>
      </p:sp>
    </p:spTree>
    <p:extLst>
      <p:ext uri="{BB962C8B-B14F-4D97-AF65-F5344CB8AC3E}">
        <p14:creationId xmlns:p14="http://schemas.microsoft.com/office/powerpoint/2010/main" val="2793282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1CC9B-3BC0-4327-AAA8-AFB6E4D40A81}"/>
              </a:ext>
            </a:extLst>
          </p:cNvPr>
          <p:cNvSpPr>
            <a:spLocks noGrp="1"/>
          </p:cNvSpPr>
          <p:nvPr>
            <p:ph type="title"/>
          </p:nvPr>
        </p:nvSpPr>
        <p:spPr>
          <a:xfrm>
            <a:off x="628650" y="1131094"/>
            <a:ext cx="7886700" cy="1483519"/>
          </a:xfrm>
        </p:spPr>
        <p:txBody>
          <a:bodyPr>
            <a:normAutofit fontScale="90000"/>
          </a:bodyPr>
          <a:lstStyle/>
          <a:p>
            <a:pPr algn="ctr"/>
            <a:r>
              <a:rPr lang="en-US" dirty="0"/>
              <a:t>Antoine-Nicolas De Condorcet </a:t>
            </a:r>
            <a:br>
              <a:rPr lang="el-GR" dirty="0"/>
            </a:br>
            <a:r>
              <a:rPr lang="el-GR" dirty="0"/>
              <a:t>και </a:t>
            </a:r>
            <a:br>
              <a:rPr lang="el-GR" dirty="0"/>
            </a:br>
            <a:r>
              <a:rPr lang="en-US" dirty="0"/>
              <a:t>Adam Smith </a:t>
            </a:r>
            <a:endParaRPr lang="en-GB" dirty="0"/>
          </a:p>
        </p:txBody>
      </p:sp>
      <p:sp>
        <p:nvSpPr>
          <p:cNvPr id="3" name="Content Placeholder 2">
            <a:extLst>
              <a:ext uri="{FF2B5EF4-FFF2-40B4-BE49-F238E27FC236}">
                <a16:creationId xmlns:a16="http://schemas.microsoft.com/office/drawing/2014/main" id="{05257646-C274-4385-899B-39409BD33473}"/>
              </a:ext>
            </a:extLst>
          </p:cNvPr>
          <p:cNvSpPr>
            <a:spLocks noGrp="1"/>
          </p:cNvSpPr>
          <p:nvPr>
            <p:ph idx="1"/>
          </p:nvPr>
        </p:nvSpPr>
        <p:spPr>
          <a:xfrm>
            <a:off x="628650" y="3284983"/>
            <a:ext cx="7886700" cy="2204989"/>
          </a:xfrm>
        </p:spPr>
        <p:txBody>
          <a:bodyPr/>
          <a:lstStyle/>
          <a:p>
            <a:pPr marL="0" indent="0">
              <a:buNone/>
            </a:pPr>
            <a:r>
              <a:rPr lang="en-US" sz="2400" i="1" dirty="0"/>
              <a:t>“They are opposite emblems in several respects. Condorcet has come to epitomize the cold, universalistic enlightenment of the French Revolution; the “utopian” enlightenment. Smith has come to epitomize the one-sided, reductionist enlightenment of laissez-faire economics; the “conservative” enlightenment.” (Rothchild, 2001, 2)</a:t>
            </a:r>
          </a:p>
          <a:p>
            <a:pPr marL="0" indent="0">
              <a:buNone/>
            </a:pPr>
            <a:endParaRPr lang="en-GB" dirty="0"/>
          </a:p>
        </p:txBody>
      </p:sp>
    </p:spTree>
    <p:extLst>
      <p:ext uri="{BB962C8B-B14F-4D97-AF65-F5344CB8AC3E}">
        <p14:creationId xmlns:p14="http://schemas.microsoft.com/office/powerpoint/2010/main" val="2865442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0765"/>
            <a:ext cx="5114925"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2420888"/>
            <a:ext cx="2466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a:extLst>
              <a:ext uri="{FF2B5EF4-FFF2-40B4-BE49-F238E27FC236}">
                <a16:creationId xmlns:a16="http://schemas.microsoft.com/office/drawing/2014/main" id="{70CE9011-F5CF-FEDB-95F4-9E952A4B645B}"/>
              </a:ext>
            </a:extLst>
          </p:cNvPr>
          <p:cNvCxnSpPr>
            <a:cxnSpLocks/>
          </p:cNvCxnSpPr>
          <p:nvPr/>
        </p:nvCxnSpPr>
        <p:spPr>
          <a:xfrm>
            <a:off x="827584" y="3212976"/>
            <a:ext cx="4752528" cy="0"/>
          </a:xfrm>
          <a:prstGeom prst="line">
            <a:avLst/>
          </a:prstGeom>
          <a:ln w="285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A708E8F-3E9A-94FC-D34E-EE2BE0CE393E}"/>
              </a:ext>
            </a:extLst>
          </p:cNvPr>
          <p:cNvSpPr/>
          <p:nvPr/>
        </p:nvSpPr>
        <p:spPr>
          <a:xfrm>
            <a:off x="611561" y="2924944"/>
            <a:ext cx="5114924" cy="100811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86074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370" y="1244724"/>
            <a:ext cx="2988518" cy="46352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772816"/>
            <a:ext cx="30670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0078" y="2240805"/>
            <a:ext cx="304800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1857" y="2574180"/>
            <a:ext cx="4581525"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0078" y="3054950"/>
            <a:ext cx="50292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1310" y="3562350"/>
            <a:ext cx="3143250" cy="26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5715" y="3899435"/>
            <a:ext cx="21526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9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31857" y="4293096"/>
            <a:ext cx="209550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5025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052736"/>
            <a:ext cx="2000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9831" y="1052736"/>
            <a:ext cx="1879934"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7531" y="1124744"/>
            <a:ext cx="1975077"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19597" y="4322995"/>
            <a:ext cx="1872208" cy="648072"/>
          </a:xfrm>
          <a:prstGeom prst="rect">
            <a:avLst/>
          </a:prstGeom>
        </p:spPr>
        <p:txBody>
          <a:bodyPr vert="horz" wrap="square" lIns="91440" tIns="45720" rIns="91440" bIns="45720" rtlCol="0" anchor="ctr">
            <a:normAutofit fontScale="25000" lnSpcReduction="20000"/>
          </a:bodyPr>
          <a:lstStyle/>
          <a:p>
            <a:pPr algn="ctr"/>
            <a:r>
              <a:rPr lang="el-GR" sz="7200" dirty="0"/>
              <a:t>Δημήτριος Καλιτσουνάκης Εστία, 1948</a:t>
            </a:r>
          </a:p>
          <a:p>
            <a:endParaRPr lang="en-US" dirty="0"/>
          </a:p>
        </p:txBody>
      </p:sp>
      <p:sp>
        <p:nvSpPr>
          <p:cNvPr id="5" name="Rectangle 4"/>
          <p:cNvSpPr/>
          <p:nvPr/>
        </p:nvSpPr>
        <p:spPr>
          <a:xfrm>
            <a:off x="5607531" y="4052971"/>
            <a:ext cx="3321531" cy="923330"/>
          </a:xfrm>
          <a:prstGeom prst="rect">
            <a:avLst/>
          </a:prstGeom>
        </p:spPr>
        <p:txBody>
          <a:bodyPr wrap="square">
            <a:spAutoFit/>
          </a:bodyPr>
          <a:lstStyle/>
          <a:p>
            <a:r>
              <a:rPr lang="el-GR" dirty="0"/>
              <a:t>μετάφραση: Χρήστος Βαλλιάνος</a:t>
            </a:r>
          </a:p>
          <a:p>
            <a:r>
              <a:rPr lang="el-GR" dirty="0"/>
              <a:t>επιμέλεια: Γιάννης </a:t>
            </a:r>
            <a:r>
              <a:rPr lang="el-GR" dirty="0" err="1"/>
              <a:t>Μηλιός</a:t>
            </a:r>
            <a:endParaRPr lang="el-GR" dirty="0"/>
          </a:p>
          <a:p>
            <a:r>
              <a:rPr lang="el-GR" dirty="0"/>
              <a:t>Ελληνικά Γράμματα, 2000</a:t>
            </a:r>
            <a:endParaRPr lang="en-US" dirty="0"/>
          </a:p>
        </p:txBody>
      </p:sp>
      <p:sp>
        <p:nvSpPr>
          <p:cNvPr id="6" name="Rectangle 5"/>
          <p:cNvSpPr/>
          <p:nvPr/>
        </p:nvSpPr>
        <p:spPr>
          <a:xfrm>
            <a:off x="2691805" y="4160983"/>
            <a:ext cx="2952328" cy="1200329"/>
          </a:xfrm>
          <a:prstGeom prst="rect">
            <a:avLst/>
          </a:prstGeom>
        </p:spPr>
        <p:txBody>
          <a:bodyPr wrap="square">
            <a:spAutoFit/>
          </a:bodyPr>
          <a:lstStyle/>
          <a:p>
            <a:pPr algn="ctr"/>
            <a:r>
              <a:rPr lang="el-GR" dirty="0"/>
              <a:t>Δημήτριος Καλιτσουνάκης</a:t>
            </a:r>
          </a:p>
          <a:p>
            <a:pPr algn="ctr"/>
            <a:r>
              <a:rPr lang="el-GR" dirty="0"/>
              <a:t>(δημοτική)</a:t>
            </a:r>
          </a:p>
          <a:p>
            <a:pPr algn="ctr"/>
            <a:r>
              <a:rPr lang="el-GR" dirty="0"/>
              <a:t>Παπαζήση, 1999</a:t>
            </a:r>
          </a:p>
          <a:p>
            <a:pPr algn="ctr"/>
            <a:r>
              <a:rPr lang="el-GR" dirty="0"/>
              <a:t>Ευρωεκδοτική, 1991</a:t>
            </a:r>
            <a:endParaRPr lang="en-US" dirty="0"/>
          </a:p>
        </p:txBody>
      </p:sp>
    </p:spTree>
    <p:extLst>
      <p:ext uri="{BB962C8B-B14F-4D97-AF65-F5344CB8AC3E}">
        <p14:creationId xmlns:p14="http://schemas.microsoft.com/office/powerpoint/2010/main" val="6301721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513" y="902217"/>
            <a:ext cx="6149217" cy="5098533"/>
          </a:xfrm>
          <a:prstGeom prst="rect">
            <a:avLst/>
          </a:prstGeom>
        </p:spPr>
      </p:pic>
      <p:sp>
        <p:nvSpPr>
          <p:cNvPr id="3" name="Content Placeholder 2"/>
          <p:cNvSpPr>
            <a:spLocks noGrp="1"/>
          </p:cNvSpPr>
          <p:nvPr>
            <p:ph idx="1"/>
          </p:nvPr>
        </p:nvSpPr>
        <p:spPr>
          <a:xfrm>
            <a:off x="1547664" y="188640"/>
            <a:ext cx="5221560" cy="820460"/>
          </a:xfrm>
          <a:noFill/>
        </p:spPr>
        <p:txBody>
          <a:bodyPr>
            <a:normAutofit fontScale="70000" lnSpcReduction="20000"/>
          </a:bodyPr>
          <a:lstStyle/>
          <a:p>
            <a:pPr marL="0" indent="0">
              <a:lnSpc>
                <a:spcPct val="110000"/>
              </a:lnSpc>
              <a:spcBef>
                <a:spcPts val="0"/>
              </a:spcBef>
              <a:buNone/>
            </a:pPr>
            <a:r>
              <a:rPr lang="en-GB" b="1" dirty="0"/>
              <a:t>- </a:t>
            </a:r>
            <a:r>
              <a:rPr lang="el-GR" b="1" dirty="0"/>
              <a:t>Πρώτη δημοσίευση </a:t>
            </a:r>
            <a:r>
              <a:rPr lang="en-GB" b="1" dirty="0"/>
              <a:t>1776</a:t>
            </a:r>
          </a:p>
          <a:p>
            <a:pPr marL="0" indent="0">
              <a:lnSpc>
                <a:spcPct val="110000"/>
              </a:lnSpc>
              <a:spcBef>
                <a:spcPts val="0"/>
              </a:spcBef>
              <a:buNone/>
            </a:pPr>
            <a:r>
              <a:rPr lang="en-GB" b="1" dirty="0"/>
              <a:t>-</a:t>
            </a:r>
            <a:r>
              <a:rPr lang="el-GR" b="1" dirty="0"/>
              <a:t>Μια συστηματική μελέτη για τον πλούτο των εθνών</a:t>
            </a:r>
            <a:r>
              <a:rPr lang="en-GB" b="1" dirty="0"/>
              <a:t>.</a:t>
            </a:r>
          </a:p>
        </p:txBody>
      </p:sp>
      <p:sp>
        <p:nvSpPr>
          <p:cNvPr id="8" name="TextBox 7"/>
          <p:cNvSpPr txBox="1"/>
          <p:nvPr/>
        </p:nvSpPr>
        <p:spPr>
          <a:xfrm>
            <a:off x="6468039" y="2171278"/>
            <a:ext cx="2427448" cy="2308324"/>
          </a:xfrm>
          <a:prstGeom prst="rect">
            <a:avLst/>
          </a:prstGeom>
          <a:solidFill>
            <a:schemeClr val="bg1">
              <a:lumMod val="65000"/>
            </a:schemeClr>
          </a:solidFill>
        </p:spPr>
        <p:txBody>
          <a:bodyPr wrap="square" rtlCol="0">
            <a:spAutoFit/>
          </a:bodyPr>
          <a:lstStyle/>
          <a:p>
            <a:pPr marL="257175" indent="-257175" defTabSz="685800" fontAlgn="auto">
              <a:spcBef>
                <a:spcPts val="0"/>
              </a:spcBef>
              <a:spcAft>
                <a:spcPts val="0"/>
              </a:spcAft>
              <a:buFont typeface="Arial" panose="020B0604020202020204" pitchFamily="34" charset="0"/>
              <a:buChar char="•"/>
            </a:pPr>
            <a:r>
              <a:rPr lang="el-GR" dirty="0">
                <a:solidFill>
                  <a:prstClr val="black"/>
                </a:solidFill>
                <a:latin typeface="Calibri"/>
                <a:cs typeface="+mn-cs"/>
              </a:rPr>
              <a:t>Η αρχή της</a:t>
            </a:r>
            <a:r>
              <a:rPr lang="en-GB" dirty="0">
                <a:solidFill>
                  <a:prstClr val="black"/>
                </a:solidFill>
                <a:latin typeface="Calibri"/>
                <a:cs typeface="+mn-cs"/>
              </a:rPr>
              <a:t> </a:t>
            </a:r>
            <a:r>
              <a:rPr lang="el-GR" dirty="0">
                <a:solidFill>
                  <a:prstClr val="black"/>
                </a:solidFill>
                <a:latin typeface="Calibri"/>
                <a:cs typeface="+mn-cs"/>
              </a:rPr>
              <a:t>Πολιτικής Οικονομίας (</a:t>
            </a:r>
            <a:r>
              <a:rPr lang="en-GB" b="1" dirty="0">
                <a:solidFill>
                  <a:prstClr val="black"/>
                </a:solidFill>
                <a:latin typeface="Calibri"/>
                <a:cs typeface="+mn-cs"/>
              </a:rPr>
              <a:t>political economy</a:t>
            </a:r>
            <a:r>
              <a:rPr lang="el-GR" b="1" dirty="0">
                <a:solidFill>
                  <a:prstClr val="black"/>
                </a:solidFill>
                <a:latin typeface="Calibri"/>
                <a:cs typeface="+mn-cs"/>
              </a:rPr>
              <a:t>)</a:t>
            </a:r>
            <a:r>
              <a:rPr lang="en-GB" dirty="0">
                <a:solidFill>
                  <a:prstClr val="black"/>
                </a:solidFill>
                <a:latin typeface="Calibri"/>
                <a:cs typeface="+mn-cs"/>
              </a:rPr>
              <a:t>.</a:t>
            </a:r>
            <a:endParaRPr lang="el-GR" dirty="0">
              <a:solidFill>
                <a:prstClr val="black"/>
              </a:solidFill>
              <a:latin typeface="Calibri"/>
              <a:cs typeface="+mn-cs"/>
            </a:endParaRPr>
          </a:p>
          <a:p>
            <a:pPr marL="257175" indent="-257175" defTabSz="685800" fontAlgn="auto">
              <a:spcBef>
                <a:spcPts val="0"/>
              </a:spcBef>
              <a:spcAft>
                <a:spcPts val="0"/>
              </a:spcAft>
              <a:buFont typeface="Arial" panose="020B0604020202020204" pitchFamily="34" charset="0"/>
              <a:buChar char="•"/>
            </a:pPr>
            <a:r>
              <a:rPr lang="en-GB" dirty="0">
                <a:solidFill>
                  <a:prstClr val="black"/>
                </a:solidFill>
                <a:latin typeface="Calibri"/>
                <a:cs typeface="+mn-cs"/>
              </a:rPr>
              <a:t> </a:t>
            </a:r>
            <a:r>
              <a:rPr lang="el-GR" dirty="0">
                <a:solidFill>
                  <a:prstClr val="black"/>
                </a:solidFill>
                <a:latin typeface="Calibri"/>
                <a:cs typeface="+mn-cs"/>
              </a:rPr>
              <a:t>Μεθοδολογία –</a:t>
            </a:r>
            <a:r>
              <a:rPr lang="en-GB" dirty="0">
                <a:solidFill>
                  <a:prstClr val="black"/>
                </a:solidFill>
                <a:latin typeface="Calibri"/>
                <a:cs typeface="+mn-cs"/>
              </a:rPr>
              <a:t> </a:t>
            </a:r>
            <a:r>
              <a:rPr lang="el-GR" dirty="0">
                <a:solidFill>
                  <a:prstClr val="black"/>
                </a:solidFill>
                <a:latin typeface="Calibri"/>
                <a:cs typeface="+mn-cs"/>
              </a:rPr>
              <a:t>αναλυτική επιχειρηματολογία και ιστορικές αναδρομές</a:t>
            </a:r>
            <a:r>
              <a:rPr lang="en-GB" dirty="0">
                <a:solidFill>
                  <a:prstClr val="black"/>
                </a:solidFill>
                <a:latin typeface="Calibri"/>
                <a:cs typeface="+mn-cs"/>
              </a:rPr>
              <a:t>.</a:t>
            </a:r>
          </a:p>
        </p:txBody>
      </p:sp>
      <p:sp>
        <p:nvSpPr>
          <p:cNvPr id="2" name="Slide Number Placeholder 1">
            <a:extLst>
              <a:ext uri="{FF2B5EF4-FFF2-40B4-BE49-F238E27FC236}">
                <a16:creationId xmlns:a16="http://schemas.microsoft.com/office/drawing/2014/main" id="{F3A4BFA5-70F1-4CAA-B789-3A947FCDAE69}"/>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43</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657633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42767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916832"/>
            <a:ext cx="397192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356" y="2636912"/>
            <a:ext cx="39528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3237485"/>
            <a:ext cx="3124200"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228" y="3933056"/>
            <a:ext cx="3505200"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99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4088" y="340939"/>
            <a:ext cx="2994025" cy="4638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58136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10438"/>
            <a:ext cx="4130337" cy="5763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404664"/>
            <a:ext cx="4035175" cy="5960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81308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72" y="476672"/>
            <a:ext cx="4591596" cy="2291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029389" y="3212976"/>
            <a:ext cx="3312368" cy="1296144"/>
          </a:xfrm>
          <a:prstGeom prst="rect">
            <a:avLst/>
          </a:prstGeom>
        </p:spPr>
        <p:txBody>
          <a:bodyPr vert="horz" wrap="square" lIns="91440" tIns="45720" rIns="91440" bIns="45720" rtlCol="0" anchor="ctr">
            <a:normAutofit/>
          </a:bodyPr>
          <a:lstStyle/>
          <a:p>
            <a:r>
              <a:rPr lang="el-GR" dirty="0">
                <a:latin typeface="Times New Roman" panose="02020603050405020304" pitchFamily="18" charset="0"/>
                <a:cs typeface="Times New Roman" panose="02020603050405020304" pitchFamily="18" charset="0"/>
              </a:rPr>
              <a:t>Υ = εθνικό εισόδημα</a:t>
            </a:r>
          </a:p>
          <a:p>
            <a:r>
              <a:rPr lang="el-GR" dirty="0">
                <a:latin typeface="Times New Roman" panose="02020603050405020304" pitchFamily="18" charset="0"/>
                <a:cs typeface="Times New Roman" panose="02020603050405020304" pitchFamily="18" charset="0"/>
              </a:rPr>
              <a:t>π = παραγωγικότητα εργασίας</a:t>
            </a:r>
          </a:p>
          <a:p>
            <a:r>
              <a:rPr lang="en-US" dirty="0">
                <a:latin typeface="Times New Roman" panose="02020603050405020304" pitchFamily="18" charset="0"/>
                <a:cs typeface="Times New Roman" panose="02020603050405020304" pitchFamily="18" charset="0"/>
              </a:rPr>
              <a:t>L = </a:t>
            </a:r>
            <a:r>
              <a:rPr lang="el-GR" dirty="0">
                <a:latin typeface="Times New Roman" panose="02020603050405020304" pitchFamily="18" charset="0"/>
                <a:cs typeface="Times New Roman" panose="02020603050405020304" pitchFamily="18" charset="0"/>
              </a:rPr>
              <a:t>εργασία</a:t>
            </a:r>
          </a:p>
          <a:p>
            <a:r>
              <a:rPr lang="el-GR" dirty="0">
                <a:latin typeface="Times New Roman" panose="02020603050405020304" pitchFamily="18" charset="0"/>
                <a:cs typeface="Times New Roman" panose="02020603050405020304" pitchFamily="18" charset="0"/>
              </a:rPr>
              <a:t>Ν = πληθυσμός</a:t>
            </a:r>
          </a:p>
          <a:p>
            <a:endParaRPr lang="en-US" dirty="0"/>
          </a:p>
        </p:txBody>
      </p:sp>
      <p:sp>
        <p:nvSpPr>
          <p:cNvPr id="3" name="TextBox 2"/>
          <p:cNvSpPr txBox="1"/>
          <p:nvPr/>
        </p:nvSpPr>
        <p:spPr>
          <a:xfrm>
            <a:off x="2411760" y="3140968"/>
            <a:ext cx="2232248" cy="1152128"/>
          </a:xfrm>
          <a:prstGeom prst="rect">
            <a:avLst/>
          </a:prstGeom>
        </p:spPr>
        <p:txBody>
          <a:bodyPr vert="horz" wrap="square" lIns="91440" tIns="45720" rIns="91440" bIns="45720" rtlCol="0" anchor="ctr">
            <a:normAutofit/>
          </a:bodyPr>
          <a:lstStyle/>
          <a:p>
            <a:r>
              <a:rPr lang="el-GR" dirty="0">
                <a:latin typeface="Times New Roman" panose="02020603050405020304" pitchFamily="18" charset="0"/>
                <a:cs typeface="Times New Roman" panose="02020603050405020304" pitchFamily="18" charset="0"/>
              </a:rPr>
              <a:t>Υ = π</a:t>
            </a:r>
            <a:r>
              <a:rPr lang="en-US" dirty="0">
                <a:latin typeface="Times New Roman" panose="02020603050405020304" pitchFamily="18" charset="0"/>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Y/N = </a:t>
            </a:r>
            <a:r>
              <a:rPr lang="el-GR" dirty="0">
                <a:latin typeface="Times New Roman" panose="02020603050405020304" pitchFamily="18" charset="0"/>
                <a:cs typeface="Times New Roman" panose="02020603050405020304" pitchFamily="18" charset="0"/>
              </a:rPr>
              <a:t>π </a:t>
            </a:r>
            <a:r>
              <a:rPr lang="en-US" dirty="0">
                <a:latin typeface="Times New Roman" panose="02020603050405020304" pitchFamily="18" charset="0"/>
                <a:cs typeface="Times New Roman" panose="02020603050405020304" pitchFamily="18" charset="0"/>
              </a:rPr>
              <a:t>L/N</a:t>
            </a:r>
          </a:p>
        </p:txBody>
      </p:sp>
    </p:spTree>
    <p:extLst>
      <p:ext uri="{BB962C8B-B14F-4D97-AF65-F5344CB8AC3E}">
        <p14:creationId xmlns:p14="http://schemas.microsoft.com/office/powerpoint/2010/main" val="2707591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19525"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1" y="2817589"/>
            <a:ext cx="3838575" cy="246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855960"/>
            <a:ext cx="3800475"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714" y="2275185"/>
            <a:ext cx="3614737"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2152" y="5445224"/>
            <a:ext cx="3579768" cy="720080"/>
          </a:xfrm>
          <a:prstGeom prst="rect">
            <a:avLst/>
          </a:prstGeom>
        </p:spPr>
        <p:txBody>
          <a:bodyPr vert="horz" wrap="square" lIns="91440" tIns="45720" rIns="91440" bIns="45720" rtlCol="0" anchor="ctr">
            <a:normAutofit fontScale="92500" lnSpcReduction="20000"/>
          </a:bodyPr>
          <a:lstStyle/>
          <a:p>
            <a:r>
              <a:rPr lang="en-US" dirty="0"/>
              <a:t>10 </a:t>
            </a:r>
            <a:r>
              <a:rPr lang="el-GR" dirty="0"/>
              <a:t>άτομα = 4800 καρφοβελόνες</a:t>
            </a:r>
          </a:p>
          <a:p>
            <a:r>
              <a:rPr lang="el-GR" dirty="0"/>
              <a:t>1 άτομο =        20 καρφοβελόνες</a:t>
            </a:r>
          </a:p>
          <a:p>
            <a:r>
              <a:rPr lang="el-GR" dirty="0"/>
              <a:t>Χ 240 αύξηση παραγωγικότητας </a:t>
            </a:r>
            <a:endParaRPr lang="en-US" dirty="0"/>
          </a:p>
        </p:txBody>
      </p:sp>
    </p:spTree>
    <p:extLst>
      <p:ext uri="{BB962C8B-B14F-4D97-AF65-F5344CB8AC3E}">
        <p14:creationId xmlns:p14="http://schemas.microsoft.com/office/powerpoint/2010/main" val="416374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50825" y="1125538"/>
            <a:ext cx="7417519"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εξηγεί τον καταμερισμό της εργασίας χρησιμοποιώντας το παράδειγμα ενός εργοστασίου που κατασκευάζει καρφίτσες. Στο εργοστάσιο αυτό η κατασκευή υποδιαιρείται σε 18 ξεχωριστές διαδικασίες, αυξάνοντας έτσι την παραγωγικότητα της εργασίας. </a:t>
            </a:r>
          </a:p>
          <a:p>
            <a:pPr eaLnBrk="1" hangingPunct="1"/>
            <a:endParaRPr lang="el-GR" altLang="en-US" dirty="0">
              <a:latin typeface="Times New Roman" pitchFamily="18" charset="0"/>
              <a:cs typeface="Times New Roman" pitchFamily="18" charset="0"/>
            </a:endParaRPr>
          </a:p>
          <a:p>
            <a:pPr eaLnBrk="1" hangingPunct="1"/>
            <a:r>
              <a:rPr lang="el-GR" altLang="en-US" dirty="0">
                <a:latin typeface="Times New Roman" pitchFamily="18" charset="0"/>
                <a:cs typeface="Times New Roman" pitchFamily="18" charset="0"/>
              </a:rPr>
              <a:t>10 άτομα = 4800 καρφοβελόνες</a:t>
            </a:r>
          </a:p>
          <a:p>
            <a:pPr eaLnBrk="1" hangingPunct="1"/>
            <a:r>
              <a:rPr lang="el-GR" altLang="en-US" dirty="0">
                <a:latin typeface="Times New Roman" pitchFamily="18" charset="0"/>
                <a:cs typeface="Times New Roman" pitchFamily="18" charset="0"/>
              </a:rPr>
              <a:t>1 άτομο =        20 καρφοβελόνες</a:t>
            </a:r>
          </a:p>
          <a:p>
            <a:pPr eaLnBrk="1" hangingPunct="1"/>
            <a:r>
              <a:rPr lang="en-US" altLang="en-US" dirty="0">
                <a:latin typeface="Times New Roman" pitchFamily="18" charset="0"/>
                <a:cs typeface="Times New Roman" pitchFamily="18" charset="0"/>
              </a:rPr>
              <a:t>x</a:t>
            </a:r>
            <a:r>
              <a:rPr lang="el-GR" altLang="en-US" dirty="0">
                <a:latin typeface="Times New Roman" pitchFamily="18" charset="0"/>
                <a:cs typeface="Times New Roman" pitchFamily="18" charset="0"/>
              </a:rPr>
              <a:t> 240 αύξηση παραγωγικότητας </a:t>
            </a:r>
          </a:p>
          <a:p>
            <a:pPr eaLnBrk="1" hangingPunct="1"/>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3434459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Η εξειδίκευση της εργασίας </a:t>
            </a:r>
            <a:br>
              <a:rPr lang="el-GR" dirty="0"/>
            </a:br>
            <a:r>
              <a:rPr lang="en-GB" dirty="0"/>
              <a:t>(The Division of Labour) I</a:t>
            </a:r>
          </a:p>
        </p:txBody>
      </p:sp>
      <p:sp>
        <p:nvSpPr>
          <p:cNvPr id="3" name="Content Placeholder 2"/>
          <p:cNvSpPr>
            <a:spLocks noGrp="1"/>
          </p:cNvSpPr>
          <p:nvPr>
            <p:ph idx="1"/>
          </p:nvPr>
        </p:nvSpPr>
        <p:spPr>
          <a:xfrm>
            <a:off x="650019" y="2186863"/>
            <a:ext cx="7979134" cy="3265010"/>
          </a:xfrm>
        </p:spPr>
        <p:txBody>
          <a:bodyPr>
            <a:normAutofit lnSpcReduction="10000"/>
          </a:bodyPr>
          <a:lstStyle/>
          <a:p>
            <a:pPr marL="0" indent="0" algn="just">
              <a:buNone/>
            </a:pPr>
            <a:r>
              <a:rPr lang="en-GB" dirty="0"/>
              <a:t>“</a:t>
            </a:r>
            <a:r>
              <a:rPr lang="en-GB" b="1" i="1" dirty="0">
                <a:solidFill>
                  <a:srgbClr val="C00000"/>
                </a:solidFill>
              </a:rPr>
              <a:t>The greatest improvement in the productive powers of labour, and the greater part of the skill, dexterity, and judgment with which it is anywhere directed, or applied, seem to have been the effects of the division of labour</a:t>
            </a:r>
            <a:r>
              <a:rPr lang="en-GB" dirty="0"/>
              <a:t>”(WN, book 1, chapter 1, page 109)</a:t>
            </a:r>
          </a:p>
          <a:p>
            <a:pPr marL="0" indent="0">
              <a:buNone/>
            </a:pPr>
            <a:endParaRPr lang="en-GB" dirty="0"/>
          </a:p>
          <a:p>
            <a:r>
              <a:rPr lang="el-GR" dirty="0"/>
              <a:t>Ο </a:t>
            </a:r>
            <a:r>
              <a:rPr lang="en-GB" dirty="0"/>
              <a:t>Smith </a:t>
            </a:r>
            <a:r>
              <a:rPr lang="el-GR" dirty="0"/>
              <a:t>από την πρώτη πρόταση του βιβλίου θέτει την εξειδίκευση της εργασίας ως το θεμελιώδες απόκτημα της παραγωγής που οδηγεί στη βιομηχανική επανάσταση.</a:t>
            </a:r>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3" y="1609875"/>
            <a:ext cx="6465094" cy="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A4C412D6-B45E-44F0-B9D5-9C87DB75DE1A}"/>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49</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179224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Tree>
    <p:extLst>
      <p:ext uri="{BB962C8B-B14F-4D97-AF65-F5344CB8AC3E}">
        <p14:creationId xmlns:p14="http://schemas.microsoft.com/office/powerpoint/2010/main" val="34005305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6373" y="702767"/>
            <a:ext cx="6172200" cy="475562"/>
          </a:xfrm>
        </p:spPr>
        <p:txBody>
          <a:bodyPr>
            <a:normAutofit fontScale="90000"/>
          </a:bodyPr>
          <a:lstStyle/>
          <a:p>
            <a:r>
              <a:rPr lang="en-GB" dirty="0"/>
              <a:t>The Division of Labour II</a:t>
            </a:r>
          </a:p>
        </p:txBody>
      </p:sp>
      <p:sp>
        <p:nvSpPr>
          <p:cNvPr id="3" name="Content Placeholder 2"/>
          <p:cNvSpPr>
            <a:spLocks noGrp="1"/>
          </p:cNvSpPr>
          <p:nvPr>
            <p:ph idx="1"/>
          </p:nvPr>
        </p:nvSpPr>
        <p:spPr>
          <a:xfrm>
            <a:off x="151993" y="1476220"/>
            <a:ext cx="8640960" cy="5011417"/>
          </a:xfrm>
        </p:spPr>
        <p:txBody>
          <a:bodyPr>
            <a:normAutofit fontScale="70000" lnSpcReduction="20000"/>
          </a:bodyPr>
          <a:lstStyle/>
          <a:p>
            <a:pPr marL="0" indent="0" algn="just">
              <a:buNone/>
            </a:pPr>
            <a:r>
              <a:rPr lang="en-GB" dirty="0"/>
              <a:t>To take an example, …the trade of the </a:t>
            </a:r>
            <a:r>
              <a:rPr lang="en-GB" i="1" dirty="0">
                <a:solidFill>
                  <a:srgbClr val="FF0000"/>
                </a:solidFill>
              </a:rPr>
              <a:t>pin-maker</a:t>
            </a:r>
            <a:r>
              <a:rPr lang="en-GB" dirty="0"/>
              <a:t>; a workman not educated to this business (which the division of labour has rendered a distinct trade), nor acquainted with the use of the machinery employed in it (to the invention of which the same division of labour has probably given occasion), could scarce, perhaps, with his utmost industry, make one pin in a day, and certainly could not make twenty. But in the way in which this business is now carried on, not only the whole work is a peculiar trade, but it is divided into a number of branches, of which the greater part are likewise peculiar trades. </a:t>
            </a:r>
            <a:r>
              <a:rPr lang="en-GB" i="1" dirty="0">
                <a:solidFill>
                  <a:srgbClr val="FF0000"/>
                </a:solidFill>
              </a:rPr>
              <a:t>One man draws out the wire, another straights it, a third cuts it, a fourth points it, a fifth grinds it at the top for receiving the head; to make the head requires two or three distinct operations; to put it on, is a peculiar business, to whiten the pins is another; it is even a trade by itself to put them into the paper; and the important business of making a pin is, in this manner, divided into about eighteen distinct operations</a:t>
            </a:r>
            <a:r>
              <a:rPr lang="en-GB" dirty="0"/>
              <a:t>, which, in some manufactories, are all performed by distinct hands, though in others the same man will sometimes perform two or three of them. I have seen a small manufactory of this kind where ten men only were employed, and where some of them consequently performed two or three distinct operations. But though they were very poor, and therefore but indifferently accommodated with the necessary machinery, they could, when they exerted themselves, make among them about twelve pounds of pins in a day. There are in a pound upwards of four thousand pins of a middling size. </a:t>
            </a:r>
            <a:r>
              <a:rPr lang="en-GB" i="1" dirty="0">
                <a:solidFill>
                  <a:srgbClr val="FF0000"/>
                </a:solidFill>
              </a:rPr>
              <a:t>Those ten persons, therefore, could make among them upwards of forty-eight thousand pins in a day. </a:t>
            </a:r>
            <a:r>
              <a:rPr lang="en-GB" i="1" dirty="0"/>
              <a:t>Each person, therefore, making a tenth part of forty-eight thousand pins, might be considered as making four thousand eight hundred pins in a day. </a:t>
            </a:r>
            <a:r>
              <a:rPr lang="en-GB" i="1" dirty="0">
                <a:solidFill>
                  <a:srgbClr val="FF0000"/>
                </a:solidFill>
              </a:rPr>
              <a:t>But if they had all wrought separately and independently, and without any of them having been educated to this peculiar business, they certainly could not each of them have made twenty, perhaps not one pin in a day</a:t>
            </a:r>
            <a:r>
              <a:rPr lang="en-GB" dirty="0"/>
              <a:t>. (WN, 109-10)</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3" y="1236629"/>
            <a:ext cx="6465094" cy="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C266E8DC-3C25-4FB8-8EB7-BCAEF80E0C75}"/>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50</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4396245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63228"/>
            <a:ext cx="6172200" cy="529568"/>
          </a:xfrm>
        </p:spPr>
        <p:txBody>
          <a:bodyPr>
            <a:normAutofit fontScale="90000"/>
          </a:bodyPr>
          <a:lstStyle/>
          <a:p>
            <a:r>
              <a:rPr lang="en-GB" dirty="0"/>
              <a:t>The Division of Labour - III</a:t>
            </a:r>
          </a:p>
        </p:txBody>
      </p:sp>
      <p:sp>
        <p:nvSpPr>
          <p:cNvPr id="3" name="Content Placeholder 2"/>
          <p:cNvSpPr>
            <a:spLocks noGrp="1"/>
          </p:cNvSpPr>
          <p:nvPr>
            <p:ph idx="1"/>
          </p:nvPr>
        </p:nvSpPr>
        <p:spPr>
          <a:xfrm>
            <a:off x="671362" y="1642803"/>
            <a:ext cx="7883091" cy="4162462"/>
          </a:xfrm>
        </p:spPr>
        <p:txBody>
          <a:bodyPr>
            <a:normAutofit fontScale="70000" lnSpcReduction="20000"/>
          </a:bodyPr>
          <a:lstStyle/>
          <a:p>
            <a:pPr marL="0" indent="0" algn="just">
              <a:buNone/>
            </a:pPr>
            <a:endParaRPr lang="en-GB" dirty="0"/>
          </a:p>
          <a:p>
            <a:pPr marL="0" indent="0" algn="just">
              <a:buNone/>
            </a:pPr>
            <a:r>
              <a:rPr lang="el-GR" i="1" dirty="0"/>
              <a:t>Η αύξηση της παραγωγής γίνεται για τρεις λόγους</a:t>
            </a:r>
            <a:r>
              <a:rPr lang="en-GB" i="1" dirty="0"/>
              <a:t>:</a:t>
            </a:r>
            <a:r>
              <a:rPr lang="en-GB" i="1" dirty="0">
                <a:solidFill>
                  <a:srgbClr val="FF0000"/>
                </a:solidFill>
              </a:rPr>
              <a:t> “first, to the increase of dexterity of every particular workman, secondly to the saving of time which is commonly lost in passing from one species of work to another; and lastly, to the invention of a great number of machines which facilitate and abridge labour and enable one man to do the work of many”</a:t>
            </a:r>
            <a:r>
              <a:rPr lang="en-GB" dirty="0">
                <a:solidFill>
                  <a:srgbClr val="FF0000"/>
                </a:solidFill>
              </a:rPr>
              <a:t> (WN, p. 112) </a:t>
            </a:r>
            <a:endParaRPr lang="en-GB" dirty="0"/>
          </a:p>
          <a:p>
            <a:pPr marL="0" indent="0">
              <a:buNone/>
            </a:pPr>
            <a:endParaRPr lang="en-GB" dirty="0"/>
          </a:p>
          <a:p>
            <a:pPr marL="0" indent="0">
              <a:buNone/>
            </a:pPr>
            <a:r>
              <a:rPr lang="en-GB" dirty="0"/>
              <a:t>(1) </a:t>
            </a:r>
            <a:r>
              <a:rPr lang="el-GR" dirty="0"/>
              <a:t>Η επανάληψη βελτιώνει την απόδοση του κάθε εργάτη</a:t>
            </a:r>
            <a:endParaRPr lang="en-GB" dirty="0"/>
          </a:p>
          <a:p>
            <a:pPr marL="0" indent="0">
              <a:buNone/>
            </a:pPr>
            <a:r>
              <a:rPr lang="en-GB" dirty="0"/>
              <a:t>(2) </a:t>
            </a:r>
            <a:r>
              <a:rPr lang="el-GR" dirty="0"/>
              <a:t>Μείωση του χρόνου που χάνεται μεταξύ εργασιών</a:t>
            </a:r>
            <a:endParaRPr lang="en-GB" dirty="0"/>
          </a:p>
          <a:p>
            <a:pPr marL="0" indent="0">
              <a:buNone/>
            </a:pPr>
            <a:r>
              <a:rPr lang="en-GB" dirty="0"/>
              <a:t>(3) </a:t>
            </a:r>
            <a:r>
              <a:rPr lang="el-GR" dirty="0"/>
              <a:t>Βιομηχανοποίηση της παραγωγής με τα μηχανήματα να καταλαμβάνουν εργασίες που ως τώρα έκαναν εργάτες. Αλλά για να γίνει αυτό χρειάζεται η παραγωγή να έχει δομηθεί έτσι ώστε να μπορεί ένα μηχάνημα να την διεκπεραιώσει. </a:t>
            </a:r>
          </a:p>
          <a:p>
            <a:pPr marL="0" indent="0">
              <a:buNone/>
            </a:pPr>
            <a:endParaRPr lang="el-GR" dirty="0"/>
          </a:p>
          <a:p>
            <a:pPr marL="0" indent="0">
              <a:buNone/>
            </a:pPr>
            <a:r>
              <a:rPr lang="el-GR" dirty="0"/>
              <a:t>Οπότε, η εξειδίκευση στην παραγωγή προϊόντων οδηγεί σε αύξηση της παραγωγικότητας (</a:t>
            </a:r>
            <a:r>
              <a:rPr lang="en-US" dirty="0"/>
              <a:t>efficiency) </a:t>
            </a:r>
            <a:r>
              <a:rPr lang="el-GR" dirty="0"/>
              <a:t>που αλλιώς δεν θα υπήρχε. </a:t>
            </a:r>
            <a:endParaRPr lang="en-GB" i="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4" y="1592797"/>
            <a:ext cx="6465094" cy="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BAF44D66-4202-4B08-9160-92315B29E399}"/>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51</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532318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Epinglier_1[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86063" y="87313"/>
            <a:ext cx="4572000" cy="673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1"/>
          <p:cNvSpPr txBox="1">
            <a:spLocks noChangeArrowheads="1"/>
          </p:cNvSpPr>
          <p:nvPr/>
        </p:nvSpPr>
        <p:spPr bwMode="auto">
          <a:xfrm>
            <a:off x="179388" y="333374"/>
            <a:ext cx="26644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l-GR" altLang="en-US" dirty="0">
                <a:latin typeface="Times New Roman" pitchFamily="18" charset="0"/>
                <a:cs typeface="Times New Roman" pitchFamily="18" charset="0"/>
              </a:rPr>
              <a:t>Εικόνες από μια βιοτεχνία που κατασκευάζει καρφίτσες την εποχή του </a:t>
            </a:r>
            <a:r>
              <a:rPr lang="en-US" altLang="en-US" dirty="0">
                <a:latin typeface="Times New Roman" pitchFamily="18" charset="0"/>
                <a:cs typeface="Times New Roman" pitchFamily="18" charset="0"/>
              </a:rPr>
              <a:t>Adam Smith. </a:t>
            </a:r>
            <a:r>
              <a:rPr lang="el-GR" altLang="en-US" dirty="0">
                <a:latin typeface="Times New Roman" pitchFamily="18" charset="0"/>
                <a:cs typeface="Times New Roman" pitchFamily="18" charset="0"/>
              </a:rPr>
              <a:t>Από την </a:t>
            </a:r>
            <a:r>
              <a:rPr lang="el-GR" altLang="en-US" i="1" dirty="0">
                <a:latin typeface="Times New Roman" pitchFamily="18" charset="0"/>
                <a:cs typeface="Times New Roman" pitchFamily="18" charset="0"/>
              </a:rPr>
              <a:t>Εγκυκλοπαίδεια</a:t>
            </a:r>
            <a:r>
              <a:rPr lang="el-GR" altLang="en-US" dirty="0">
                <a:latin typeface="Times New Roman" pitchFamily="18" charset="0"/>
                <a:cs typeface="Times New Roman" pitchFamily="18" charset="0"/>
              </a:rPr>
              <a:t> του </a:t>
            </a:r>
            <a:r>
              <a:rPr lang="en-US" altLang="en-US" dirty="0">
                <a:latin typeface="Times New Roman" pitchFamily="18" charset="0"/>
                <a:cs typeface="Times New Roman" pitchFamily="18" charset="0"/>
              </a:rPr>
              <a:t>Diderot, </a:t>
            </a:r>
            <a:r>
              <a:rPr lang="el-GR" altLang="en-US" dirty="0">
                <a:latin typeface="Times New Roman" pitchFamily="18" charset="0"/>
                <a:cs typeface="Times New Roman" pitchFamily="18" charset="0"/>
              </a:rPr>
              <a:t>στο λήμμα «</a:t>
            </a:r>
            <a:r>
              <a:rPr lang="en-GB" altLang="en-US" dirty="0">
                <a:latin typeface="Times New Roman" pitchFamily="18" charset="0"/>
                <a:cs typeface="Times New Roman" pitchFamily="18" charset="0"/>
              </a:rPr>
              <a:t>É</a:t>
            </a:r>
            <a:r>
              <a:rPr lang="en-US" altLang="en-US" dirty="0" err="1">
                <a:latin typeface="Times New Roman" pitchFamily="18" charset="0"/>
                <a:cs typeface="Times New Roman" pitchFamily="18" charset="0"/>
              </a:rPr>
              <a:t>pingle</a:t>
            </a:r>
            <a:r>
              <a:rPr lang="el-GR" altLang="en-US" dirty="0">
                <a:latin typeface="Times New Roman" pitchFamily="18" charset="0"/>
                <a:cs typeface="Times New Roman" pitchFamily="18" charset="0"/>
              </a:rPr>
              <a:t>»</a:t>
            </a:r>
            <a:r>
              <a:rPr lang="en-US" altLang="en-US" dirty="0">
                <a:latin typeface="Times New Roman" pitchFamily="18" charset="0"/>
                <a:cs typeface="Times New Roman" pitchFamily="18" charset="0"/>
              </a:rPr>
              <a:t> </a:t>
            </a:r>
            <a:r>
              <a:rPr lang="el-GR" altLang="en-US" dirty="0">
                <a:latin typeface="Times New Roman" pitchFamily="18" charset="0"/>
                <a:cs typeface="Times New Roman" pitchFamily="18" charset="0"/>
              </a:rPr>
              <a:t>[Καρφίτσα]. Ορισμένοι ισχυρίζονται ότι ο </a:t>
            </a:r>
            <a:r>
              <a:rPr lang="en-US" altLang="en-US" dirty="0">
                <a:latin typeface="Times New Roman" pitchFamily="18" charset="0"/>
                <a:cs typeface="Times New Roman" pitchFamily="18" charset="0"/>
              </a:rPr>
              <a:t>Smith </a:t>
            </a:r>
            <a:r>
              <a:rPr lang="el-GR" altLang="en-US" dirty="0">
                <a:latin typeface="Times New Roman" pitchFamily="18" charset="0"/>
                <a:cs typeface="Times New Roman" pitchFamily="18" charset="0"/>
              </a:rPr>
              <a:t>εμπνεύστηκε το παράδειγμα με τις καρφίτσες από την </a:t>
            </a:r>
            <a:r>
              <a:rPr lang="el-GR" altLang="en-US" i="1" dirty="0">
                <a:latin typeface="Times New Roman" pitchFamily="18" charset="0"/>
                <a:cs typeface="Times New Roman" pitchFamily="18" charset="0"/>
              </a:rPr>
              <a:t>Εγκυκλοπαίδεια</a:t>
            </a:r>
            <a:r>
              <a:rPr lang="el-GR" altLang="en-US" sz="1200" dirty="0">
                <a:latin typeface="Times New Roman" pitchFamily="18" charset="0"/>
                <a:cs typeface="Times New Roman" pitchFamily="18" charset="0"/>
              </a:rPr>
              <a:t>. </a:t>
            </a:r>
            <a:endParaRPr lang="en-GB" altLang="en-US" sz="1200" dirty="0">
              <a:latin typeface="Times New Roman" pitchFamily="18" charset="0"/>
              <a:cs typeface="Times New Roman" pitchFamily="18" charset="0"/>
            </a:endParaRPr>
          </a:p>
        </p:txBody>
      </p:sp>
    </p:spTree>
    <p:extLst>
      <p:ext uri="{BB962C8B-B14F-4D97-AF65-F5344CB8AC3E}">
        <p14:creationId xmlns:p14="http://schemas.microsoft.com/office/powerpoint/2010/main" val="9331488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epinglier_2[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0"/>
            <a:ext cx="8669337" cy="689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7228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descr="Epinglier_3[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0" y="428625"/>
            <a:ext cx="7399338"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5928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4255673"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060848"/>
            <a:ext cx="388419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692696"/>
            <a:ext cx="3714750"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8906" y="2571833"/>
            <a:ext cx="3714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9507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36712"/>
            <a:ext cx="3800475"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672058"/>
            <a:ext cx="36861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388" y="829095"/>
            <a:ext cx="3848100" cy="168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5501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476672"/>
            <a:ext cx="6172200" cy="1116124"/>
          </a:xfrm>
        </p:spPr>
        <p:txBody>
          <a:bodyPr>
            <a:normAutofit/>
          </a:bodyPr>
          <a:lstStyle/>
          <a:p>
            <a:r>
              <a:rPr lang="el-GR" dirty="0"/>
              <a:t>Το εύρος της αγοράς</a:t>
            </a:r>
            <a:br>
              <a:rPr lang="el-GR" dirty="0"/>
            </a:br>
            <a:r>
              <a:rPr lang="el-GR" dirty="0"/>
              <a:t>(</a:t>
            </a:r>
            <a:r>
              <a:rPr lang="en-GB" dirty="0"/>
              <a:t>The Extent of the Market</a:t>
            </a:r>
            <a:r>
              <a:rPr lang="el-GR" dirty="0"/>
              <a:t>)</a:t>
            </a:r>
            <a:endParaRPr lang="en-GB" dirty="0"/>
          </a:p>
        </p:txBody>
      </p:sp>
      <p:sp>
        <p:nvSpPr>
          <p:cNvPr id="3" name="Content Placeholder 2"/>
          <p:cNvSpPr>
            <a:spLocks noGrp="1"/>
          </p:cNvSpPr>
          <p:nvPr>
            <p:ph idx="1"/>
          </p:nvPr>
        </p:nvSpPr>
        <p:spPr>
          <a:xfrm>
            <a:off x="244502" y="1988982"/>
            <a:ext cx="8658971" cy="4248329"/>
          </a:xfrm>
        </p:spPr>
        <p:txBody>
          <a:bodyPr>
            <a:normAutofit fontScale="77500" lnSpcReduction="20000"/>
          </a:bodyPr>
          <a:lstStyle/>
          <a:p>
            <a:r>
              <a:rPr lang="el-GR" dirty="0"/>
              <a:t>Ο Σμιθ στο πρώτο κεφάλαιο αναφέρεται σε μια παραγωγική διαδικασία, το εργοστάσιο καρφιτσών, και την εξειδίκευση της εργασίας μέσα σε ένα τέτοιο περιβάλλον</a:t>
            </a:r>
            <a:r>
              <a:rPr lang="en-GB" dirty="0"/>
              <a:t>. </a:t>
            </a:r>
          </a:p>
          <a:p>
            <a:pPr lvl="1"/>
            <a:r>
              <a:rPr lang="el-GR" dirty="0"/>
              <a:t>Τώρα το μεγάλο ερώτημα </a:t>
            </a:r>
            <a:r>
              <a:rPr lang="el-GR" dirty="0">
                <a:solidFill>
                  <a:srgbClr val="FF0000"/>
                </a:solidFill>
              </a:rPr>
              <a:t>είναι πως μεταφέρεται αυτό το παράδειγμα σε μια αναλυτική σκέψη για την οργάνωση της κοινωνίας γενικά</a:t>
            </a:r>
            <a:r>
              <a:rPr lang="el-GR" dirty="0"/>
              <a:t>.</a:t>
            </a:r>
            <a:endParaRPr lang="en-GB" dirty="0"/>
          </a:p>
          <a:p>
            <a:pPr lvl="1"/>
            <a:endParaRPr lang="en-GB" dirty="0"/>
          </a:p>
          <a:p>
            <a:r>
              <a:rPr lang="el-GR" dirty="0"/>
              <a:t>Μια από τα σημαντικότερες ιδέες του βιβλίου είναι </a:t>
            </a:r>
            <a:r>
              <a:rPr lang="el-GR" dirty="0">
                <a:solidFill>
                  <a:srgbClr val="FF0000"/>
                </a:solidFill>
              </a:rPr>
              <a:t>η ιδέα ότι η κοινωνία γενικά μπορεί να έχει τα ίδια οφέλη εάν δημιουργηθούν οι συνθήκες για εξειδίκευση των κλάδων της εργασίας. </a:t>
            </a:r>
          </a:p>
          <a:p>
            <a:pPr lvl="1"/>
            <a:r>
              <a:rPr lang="el-GR" dirty="0"/>
              <a:t>Αυτά τα οργανωτικά οφέλη είναι τεράστια. </a:t>
            </a:r>
            <a:endParaRPr lang="en-GB" dirty="0"/>
          </a:p>
          <a:p>
            <a:pPr marL="0" indent="0">
              <a:buNone/>
            </a:pPr>
            <a:endParaRPr lang="en-GB" dirty="0"/>
          </a:p>
          <a:p>
            <a:r>
              <a:rPr lang="el-GR" dirty="0"/>
              <a:t>Ο Σμιθ λέει ότι </a:t>
            </a:r>
            <a:r>
              <a:rPr lang="el-GR" dirty="0">
                <a:solidFill>
                  <a:srgbClr val="FF0000"/>
                </a:solidFill>
              </a:rPr>
              <a:t>η δημιουργία συγκεκριμένων επαγγελμάτων είναι αποτέλεσμα της φυσικής ροπής για εξειδίκευση</a:t>
            </a:r>
            <a:r>
              <a:rPr lang="el-GR" dirty="0"/>
              <a:t>. Οπότε η κοινωνία είναι ένα εργοστάσιο επαγγελμάτων και μια αγορά επαγγελματιών.</a:t>
            </a:r>
            <a:endParaRPr lang="en-GB" dirty="0"/>
          </a:p>
          <a:p>
            <a:pPr lvl="1"/>
            <a:r>
              <a:rPr lang="el-GR" dirty="0"/>
              <a:t>Αυτό εξηγεί και ιστορικά την άνθηση των πόλεων που δίνουν τέτοιες δυνατότητες εξειδίκευσης.</a:t>
            </a:r>
            <a:endParaRPr lang="en-GB" dirty="0"/>
          </a:p>
          <a:p>
            <a:pPr marL="0" indent="0">
              <a:buNone/>
            </a:pPr>
            <a:endParaRPr lang="en-GB"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453" y="1765887"/>
            <a:ext cx="6465094" cy="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DDC84963-09ED-4105-9E27-ACAB19D3C189}"/>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57</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6556588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3400" y="260648"/>
            <a:ext cx="6404954" cy="1224136"/>
          </a:xfrm>
        </p:spPr>
        <p:txBody>
          <a:bodyPr>
            <a:normAutofit/>
          </a:bodyPr>
          <a:lstStyle/>
          <a:p>
            <a:r>
              <a:rPr lang="en-GB" dirty="0">
                <a:solidFill>
                  <a:srgbClr val="0070C0"/>
                </a:solidFill>
              </a:rPr>
              <a:t>The Extent of the Market II</a:t>
            </a:r>
          </a:p>
        </p:txBody>
      </p:sp>
      <p:sp>
        <p:nvSpPr>
          <p:cNvPr id="3" name="Content Placeholder 2"/>
          <p:cNvSpPr>
            <a:spLocks noGrp="1"/>
          </p:cNvSpPr>
          <p:nvPr>
            <p:ph idx="1"/>
          </p:nvPr>
        </p:nvSpPr>
        <p:spPr>
          <a:xfrm>
            <a:off x="137160" y="1476022"/>
            <a:ext cx="8908181" cy="5245455"/>
          </a:xfrm>
        </p:spPr>
        <p:txBody>
          <a:bodyPr>
            <a:normAutofit fontScale="77500" lnSpcReduction="20000"/>
          </a:bodyPr>
          <a:lstStyle/>
          <a:p>
            <a:r>
              <a:rPr lang="el-GR" dirty="0"/>
              <a:t>Το μόνο πράγμα λοιπόν που εμποδίζει την αύξηση της παραγωγής μέσω της </a:t>
            </a:r>
            <a:r>
              <a:rPr lang="el-GR" dirty="0">
                <a:solidFill>
                  <a:srgbClr val="FF0000"/>
                </a:solidFill>
              </a:rPr>
              <a:t>εξειδίκευσης είναι το εύρος της αγοράς</a:t>
            </a:r>
            <a:r>
              <a:rPr lang="el-GR" dirty="0"/>
              <a:t>. Όσο μεγαλώνει το εύρος της αγοράς, τόσο βελτιώνεται η παραγωγή μέσω της εξειδίκευσης. </a:t>
            </a:r>
            <a:endParaRPr lang="en-GB" dirty="0"/>
          </a:p>
          <a:p>
            <a:pPr lvl="1"/>
            <a:r>
              <a:rPr lang="el-GR" dirty="0"/>
              <a:t>Οι αγορές περιορίζονται από φυσικά εμπόδια (γεωγραφικές συνθήκες)</a:t>
            </a:r>
          </a:p>
          <a:p>
            <a:pPr lvl="1"/>
            <a:r>
              <a:rPr lang="el-GR" dirty="0"/>
              <a:t>Και από συνθήκες που δημιουργεί ο άνθρωπος (εθνικά σύνορα </a:t>
            </a:r>
            <a:r>
              <a:rPr lang="el-GR" dirty="0" err="1"/>
              <a:t>κλπ</a:t>
            </a:r>
            <a:r>
              <a:rPr lang="el-GR" dirty="0"/>
              <a:t>)</a:t>
            </a:r>
          </a:p>
          <a:p>
            <a:pPr marL="342900" lvl="1" indent="0">
              <a:buNone/>
            </a:pPr>
            <a:endParaRPr lang="en-GB" dirty="0"/>
          </a:p>
          <a:p>
            <a:r>
              <a:rPr lang="el-GR" dirty="0"/>
              <a:t>Μια βασική αρχή της Θεωρίας του Πλούτου των Εθνών είναι ότι </a:t>
            </a:r>
            <a:r>
              <a:rPr lang="el-GR" dirty="0">
                <a:solidFill>
                  <a:srgbClr val="FF0000"/>
                </a:solidFill>
              </a:rPr>
              <a:t>μεταφέρεται η ιδέα της εξειδίκευσης στη διαδικασία παραγωγής από την ιεραρχική δομή ενός εργοστασίου στην κοινωνία γενικά.</a:t>
            </a:r>
          </a:p>
          <a:p>
            <a:pPr lvl="1"/>
            <a:r>
              <a:rPr lang="el-GR" dirty="0"/>
              <a:t>ως ένα δομικό στοιχείο μια ελεύθερης κοινωνίας και αγοράς που δεν έχει κάποιον να καθορίζει ποιος κάνει τι. </a:t>
            </a:r>
          </a:p>
          <a:p>
            <a:endParaRPr lang="en-GB" dirty="0"/>
          </a:p>
          <a:p>
            <a:r>
              <a:rPr lang="el-GR" dirty="0">
                <a:solidFill>
                  <a:srgbClr val="FF0000"/>
                </a:solidFill>
              </a:rPr>
              <a:t>Όλα τα επαγγέλματα είναι φαινομενικά ίσα </a:t>
            </a:r>
            <a:r>
              <a:rPr lang="el-GR" dirty="0"/>
              <a:t>και απλά δίνουν διαφορετικά προϊόντα στην αγορά. </a:t>
            </a:r>
          </a:p>
          <a:p>
            <a:endParaRPr lang="el-GR" dirty="0"/>
          </a:p>
          <a:p>
            <a:r>
              <a:rPr lang="el-GR" dirty="0"/>
              <a:t>Το βασικό ερώτημα είναι πως οργανώνεται μια τέτοια οικονομία - χωρίς κάποιον να καθορίζει ποιος θα κάνει τι (ποιος θα γίνει δάσκαλος και ποιος π.χ. τραπεζικός υπάλληλος). </a:t>
            </a:r>
          </a:p>
          <a:p>
            <a:endParaRPr lang="el-GR" dirty="0"/>
          </a:p>
          <a:p>
            <a:r>
              <a:rPr lang="el-GR" dirty="0"/>
              <a:t>Δηλαδή σε καθεστώς φαινομενικής αναρχίας πως δουλεύει η εξειδίκευση;</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978" y="1430779"/>
            <a:ext cx="6469856" cy="45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A3E40345-EA95-4A56-8E8E-62874D19876A}"/>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58</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86708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7EA1D-2217-6B7C-A2D7-C1B027209C72}"/>
              </a:ext>
            </a:extLst>
          </p:cNvPr>
          <p:cNvSpPr>
            <a:spLocks noGrp="1"/>
          </p:cNvSpPr>
          <p:nvPr>
            <p:ph type="title"/>
          </p:nvPr>
        </p:nvSpPr>
        <p:spPr>
          <a:xfrm>
            <a:off x="457200" y="274638"/>
            <a:ext cx="8229600" cy="418058"/>
          </a:xfrm>
        </p:spPr>
        <p:txBody>
          <a:bodyPr/>
          <a:lstStyle/>
          <a:p>
            <a:r>
              <a:rPr lang="en-US" dirty="0"/>
              <a:t>The Extent of the Market II</a:t>
            </a:r>
            <a:r>
              <a:rPr lang="el-GR" dirty="0"/>
              <a:t>Ι</a:t>
            </a:r>
            <a:endParaRPr lang="en-GB" dirty="0"/>
          </a:p>
        </p:txBody>
      </p:sp>
      <p:sp>
        <p:nvSpPr>
          <p:cNvPr id="3" name="Content Placeholder 2">
            <a:extLst>
              <a:ext uri="{FF2B5EF4-FFF2-40B4-BE49-F238E27FC236}">
                <a16:creationId xmlns:a16="http://schemas.microsoft.com/office/drawing/2014/main" id="{BA3687F3-FDC7-D685-0890-F45AD27A7FCB}"/>
              </a:ext>
            </a:extLst>
          </p:cNvPr>
          <p:cNvSpPr>
            <a:spLocks noGrp="1"/>
          </p:cNvSpPr>
          <p:nvPr>
            <p:ph idx="1"/>
          </p:nvPr>
        </p:nvSpPr>
        <p:spPr>
          <a:xfrm>
            <a:off x="45840" y="1052736"/>
            <a:ext cx="8990656" cy="5328592"/>
          </a:xfrm>
        </p:spPr>
        <p:txBody>
          <a:bodyPr/>
          <a:lstStyle/>
          <a:p>
            <a:pPr marL="0" indent="0">
              <a:buNone/>
            </a:pPr>
            <a:r>
              <a:rPr lang="el-GR" sz="1800" dirty="0"/>
              <a:t>«Υπάρχουν κάποιες μορφές εργασίας, ακόμη και του πιο απλού είδους, που </a:t>
            </a:r>
            <a:r>
              <a:rPr lang="el-GR" sz="1800" i="1" dirty="0">
                <a:solidFill>
                  <a:srgbClr val="FF0000"/>
                </a:solidFill>
              </a:rPr>
              <a:t>δεν μπορούν να δημιουργηθούν πουθενά παρά μόνο σε μια μεγάλη πόλη</a:t>
            </a:r>
            <a:r>
              <a:rPr lang="el-GR" sz="1800" dirty="0"/>
              <a:t>. Ένας αχθοφόρος, για παράδειγμα, δεν μπορεί να βρει δουλειά και να επιβιώσει σε κανένα άλλο μέρος. Ένα χωριό είναι πολύ μικρό για εκείνον. Ακόμη και μια συνηθισμένη κωμόπολη είναι σπάνια αρκετά μεγάλη ώστε να του προσφέρει συνεχή απασχόληση. Στα μοναχικά σπίτια και στα πολύ μικρά χωριά που είναι διάσπαρτα σε μια χώρα τόσο έρημη όπως τα υψίπεδα της Σκωτίας, κάθε αγρότης πρέπει να είναι κρεοπώλης, φούρναρης και ζυθοποιός για την οικογένειά του. Σε τέτοιες καταστάσεις δεν μπορούμε να περιμένουμε να βρούμε έστω και έναν σιδηρουργό, έναν ξυλουργό ή έναν κτίστη σε απόσταση μικρότερη των είκοσι μιλίων από άλλον του ίδιου επαγγέλματος»</a:t>
            </a:r>
          </a:p>
          <a:p>
            <a:pPr marL="0" indent="0">
              <a:buNone/>
            </a:pPr>
            <a:r>
              <a:rPr lang="el-GR" sz="1800" b="1" i="1" dirty="0">
                <a:solidFill>
                  <a:srgbClr val="FF0000"/>
                </a:solidFill>
              </a:rPr>
              <a:t>«στην πολιτισμένη κοινωνία ο άνθρωπος χρειάζεται διαρκώς τη συνεργασία και βοήθεια πληθώρας ανθρώπων, τόσων πολλών που οι φιλίες μιας ζωής δεν μπορούν να καλύψουν»</a:t>
            </a:r>
            <a:r>
              <a:rPr lang="el-GR" sz="1800" b="1" dirty="0"/>
              <a:t>.</a:t>
            </a:r>
          </a:p>
          <a:p>
            <a:pPr marL="0" indent="0">
              <a:buNone/>
            </a:pPr>
            <a:r>
              <a:rPr lang="el-GR" sz="1800" dirty="0"/>
              <a:t>«τα κράτη που πρώτα παρήγαγαν πολιτισμό σύμφωνα με τις καλύτερες πηγές της ιστορίας</a:t>
            </a:r>
            <a:r>
              <a:rPr lang="el-GR" sz="1800" dirty="0">
                <a:solidFill>
                  <a:srgbClr val="FF0000"/>
                </a:solidFill>
              </a:rPr>
              <a:t>, ήταν αυτά που βρέχονται από την Μεσόγειο θάλασσα. </a:t>
            </a:r>
            <a:r>
              <a:rPr lang="el-GR" sz="1800" dirty="0"/>
              <a:t>Αυτή η θάλασσα, κατά πολύ ο μεγαλύτερος κόλπος του κόσμου, χωρίς μεγάλα κύματα, […] ήταν, λόγω των πολλών νησιών της και των γειτονικών παραλίων, πολύ φιλική στα πρώτα βήματα της ναυσιπλοΐας, όπου οι άνθρωποι, λόγω της έλλειψης της πυξίδας, φοβόντουσαν να ξεμακρύνουν από τη στεριά.»</a:t>
            </a:r>
            <a:endParaRPr lang="en-GB" sz="1800" dirty="0"/>
          </a:p>
        </p:txBody>
      </p:sp>
    </p:spTree>
    <p:extLst>
      <p:ext uri="{BB962C8B-B14F-4D97-AF65-F5344CB8AC3E}">
        <p14:creationId xmlns:p14="http://schemas.microsoft.com/office/powerpoint/2010/main" val="416548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276839" y="4383396"/>
            <a:ext cx="2232248" cy="504056"/>
          </a:xfrm>
          <a:prstGeom prst="rect">
            <a:avLst/>
          </a:prstGeom>
        </p:spPr>
        <p:txBody>
          <a:bodyPr vert="horz" wrap="square" lIns="91440" tIns="45720" rIns="91440" bIns="45720" rtlCol="0" anchor="ctr">
            <a:normAutofit/>
          </a:bodyPr>
          <a:lstStyle/>
          <a:p>
            <a:endParaRPr lang="en-US" dirty="0"/>
          </a:p>
        </p:txBody>
      </p:sp>
      <p:sp>
        <p:nvSpPr>
          <p:cNvPr id="10" name="Rectangle 9"/>
          <p:cNvSpPr/>
          <p:nvPr/>
        </p:nvSpPr>
        <p:spPr>
          <a:xfrm>
            <a:off x="3107234" y="4428395"/>
            <a:ext cx="2736304" cy="1477328"/>
          </a:xfrm>
          <a:prstGeom prst="rect">
            <a:avLst/>
          </a:prstGeom>
        </p:spPr>
        <p:txBody>
          <a:bodyPr wrap="square">
            <a:spAutoFit/>
          </a:bodyPr>
          <a:lstStyle/>
          <a:p>
            <a:pPr algn="ctr"/>
            <a:r>
              <a:rPr lang="en-US" dirty="0"/>
              <a:t>Robert </a:t>
            </a:r>
            <a:r>
              <a:rPr lang="en-US" dirty="0" err="1"/>
              <a:t>Simson</a:t>
            </a:r>
            <a:r>
              <a:rPr lang="en-US" dirty="0"/>
              <a:t> </a:t>
            </a:r>
          </a:p>
          <a:p>
            <a:pPr algn="ctr"/>
            <a:r>
              <a:rPr lang="en-US" dirty="0"/>
              <a:t>(1687 –1768)</a:t>
            </a:r>
          </a:p>
          <a:p>
            <a:pPr algn="ctr"/>
            <a:r>
              <a:rPr lang="el-GR" dirty="0"/>
              <a:t>Καθ. Μαθηματικών στη Γλασκόβη</a:t>
            </a:r>
          </a:p>
          <a:p>
            <a:pPr algn="ctr"/>
            <a:r>
              <a:rPr lang="el-GR" dirty="0"/>
              <a:t>(Δάσκαλος του </a:t>
            </a:r>
            <a:r>
              <a:rPr lang="en-US" dirty="0"/>
              <a:t>Smith)</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1430194"/>
            <a:ext cx="2038485" cy="260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1430194"/>
            <a:ext cx="1953071" cy="2572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563" y="1407163"/>
            <a:ext cx="1904463" cy="230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78802" y="3861048"/>
            <a:ext cx="2233983" cy="2313358"/>
          </a:xfrm>
          <a:prstGeom prst="rect">
            <a:avLst/>
          </a:prstGeom>
        </p:spPr>
        <p:txBody>
          <a:bodyPr vert="horz" wrap="square" lIns="91440" tIns="45720" rIns="91440" bIns="45720" rtlCol="0" anchor="ctr">
            <a:noAutofit/>
          </a:bodyPr>
          <a:lstStyle/>
          <a:p>
            <a:pPr algn="ctr"/>
            <a:r>
              <a:rPr lang="en-US" dirty="0" err="1"/>
              <a:t>Gershom</a:t>
            </a:r>
            <a:r>
              <a:rPr lang="en-US" dirty="0"/>
              <a:t> Carmichael </a:t>
            </a:r>
          </a:p>
          <a:p>
            <a:pPr algn="ctr"/>
            <a:r>
              <a:rPr lang="en-US" dirty="0"/>
              <a:t>(1672-1729)</a:t>
            </a:r>
          </a:p>
          <a:p>
            <a:pPr algn="ctr"/>
            <a:r>
              <a:rPr lang="el-GR" dirty="0"/>
              <a:t>Πρώτος καθ. Ηθικής Φιλοσοφίας στη Γλασκόβη</a:t>
            </a:r>
          </a:p>
          <a:p>
            <a:pPr algn="ctr"/>
            <a:r>
              <a:rPr lang="en-US" dirty="0"/>
              <a:t>(</a:t>
            </a:r>
            <a:r>
              <a:rPr lang="el-GR" dirty="0"/>
              <a:t>Δάσκαλος του </a:t>
            </a:r>
            <a:r>
              <a:rPr lang="en-US" dirty="0"/>
              <a:t>Hutcheson)</a:t>
            </a:r>
          </a:p>
        </p:txBody>
      </p:sp>
      <p:sp>
        <p:nvSpPr>
          <p:cNvPr id="7" name="TextBox 6"/>
          <p:cNvSpPr txBox="1"/>
          <p:nvPr/>
        </p:nvSpPr>
        <p:spPr>
          <a:xfrm>
            <a:off x="6012160" y="4306138"/>
            <a:ext cx="2592288" cy="1868268"/>
          </a:xfrm>
          <a:prstGeom prst="rect">
            <a:avLst/>
          </a:prstGeom>
        </p:spPr>
        <p:txBody>
          <a:bodyPr vert="horz" wrap="square" lIns="91440" tIns="45720" rIns="91440" bIns="45720" rtlCol="0" anchor="ctr">
            <a:noAutofit/>
          </a:bodyPr>
          <a:lstStyle/>
          <a:p>
            <a:pPr algn="ctr"/>
            <a:r>
              <a:rPr lang="en-US" dirty="0"/>
              <a:t>Francis Hutcheson </a:t>
            </a:r>
          </a:p>
          <a:p>
            <a:pPr algn="ctr"/>
            <a:r>
              <a:rPr lang="en-US" dirty="0"/>
              <a:t>(1694-1746)</a:t>
            </a:r>
          </a:p>
          <a:p>
            <a:pPr algn="ctr"/>
            <a:r>
              <a:rPr lang="el-GR" dirty="0"/>
              <a:t>Καθ.</a:t>
            </a:r>
            <a:r>
              <a:rPr lang="en-US" dirty="0"/>
              <a:t> </a:t>
            </a:r>
            <a:r>
              <a:rPr lang="el-GR" dirty="0"/>
              <a:t>Ηθικής Φιλοσοφίας στη Γλασκόβη</a:t>
            </a:r>
          </a:p>
          <a:p>
            <a:pPr algn="ctr"/>
            <a:r>
              <a:rPr lang="el-GR" dirty="0"/>
              <a:t>(Δάσκαλος του </a:t>
            </a:r>
            <a:r>
              <a:rPr lang="en-US" dirty="0"/>
              <a:t>Smith)</a:t>
            </a:r>
          </a:p>
        </p:txBody>
      </p:sp>
    </p:spTree>
    <p:extLst>
      <p:ext uri="{BB962C8B-B14F-4D97-AF65-F5344CB8AC3E}">
        <p14:creationId xmlns:p14="http://schemas.microsoft.com/office/powerpoint/2010/main" val="2413923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332656"/>
            <a:ext cx="6172200" cy="745592"/>
          </a:xfrm>
        </p:spPr>
        <p:txBody>
          <a:bodyPr>
            <a:normAutofit/>
          </a:bodyPr>
          <a:lstStyle/>
          <a:p>
            <a:r>
              <a:rPr lang="el-GR" dirty="0">
                <a:solidFill>
                  <a:srgbClr val="0070C0"/>
                </a:solidFill>
              </a:rPr>
              <a:t>Η φύση του ανθρώπου</a:t>
            </a:r>
            <a:endParaRPr lang="en-GB" dirty="0">
              <a:solidFill>
                <a:srgbClr val="0070C0"/>
              </a:solidFill>
            </a:endParaRPr>
          </a:p>
        </p:txBody>
      </p:sp>
      <p:sp>
        <p:nvSpPr>
          <p:cNvPr id="3" name="Content Placeholder 2"/>
          <p:cNvSpPr>
            <a:spLocks noGrp="1"/>
          </p:cNvSpPr>
          <p:nvPr>
            <p:ph idx="1"/>
          </p:nvPr>
        </p:nvSpPr>
        <p:spPr>
          <a:xfrm>
            <a:off x="457200" y="1401798"/>
            <a:ext cx="8321040" cy="5123546"/>
          </a:xfrm>
        </p:spPr>
        <p:txBody>
          <a:bodyPr>
            <a:normAutofit lnSpcReduction="10000"/>
          </a:bodyPr>
          <a:lstStyle/>
          <a:p>
            <a:pPr marL="0" indent="0">
              <a:buNone/>
            </a:pPr>
            <a:r>
              <a:rPr lang="el-GR" dirty="0"/>
              <a:t>Ο </a:t>
            </a:r>
            <a:r>
              <a:rPr lang="en-GB" dirty="0"/>
              <a:t>Smith </a:t>
            </a:r>
            <a:r>
              <a:rPr lang="el-GR" dirty="0"/>
              <a:t>στο δεύτερο κεφάλαιο του 1ου βιβλίου μιλάει για τη φύση του ανθρώπου.</a:t>
            </a:r>
          </a:p>
          <a:p>
            <a:pPr marL="0" indent="0">
              <a:buNone/>
            </a:pPr>
            <a:endParaRPr lang="en-GB" dirty="0"/>
          </a:p>
          <a:p>
            <a:pPr marL="0" indent="0">
              <a:buNone/>
            </a:pPr>
            <a:r>
              <a:rPr lang="el-GR" dirty="0"/>
              <a:t>Γράφει ότι η εξειδίκευση της εργασίας είναι αποτέλεσμα μιας </a:t>
            </a:r>
            <a:r>
              <a:rPr lang="en-GB" i="1" dirty="0"/>
              <a:t>“</a:t>
            </a:r>
            <a:r>
              <a:rPr lang="en-GB" i="1" dirty="0">
                <a:solidFill>
                  <a:srgbClr val="0070C0"/>
                </a:solidFill>
              </a:rPr>
              <a:t>a very slow and gradual consequence of a certain propensity in human nature…the propensity to truck, barter, and exchange one thing for another”</a:t>
            </a:r>
            <a:r>
              <a:rPr lang="en-GB" i="1" dirty="0"/>
              <a:t> (WN, 117)</a:t>
            </a:r>
          </a:p>
          <a:p>
            <a:pPr marL="0" indent="0">
              <a:buNone/>
            </a:pPr>
            <a:endParaRPr lang="en-GB" i="1" dirty="0"/>
          </a:p>
          <a:p>
            <a:pPr marL="0" indent="0">
              <a:buNone/>
            </a:pPr>
            <a:r>
              <a:rPr lang="el-GR" dirty="0"/>
              <a:t>Αυτή η ιδιότητα του ανθρώπου για εμπόριο και συναλλαγή είναι έμφυτη στον άνθρωπο και μας ξεχωρίζει από το υπόλοιπο ζωικό βασίλειο</a:t>
            </a:r>
          </a:p>
          <a:p>
            <a:pPr marL="0" indent="0">
              <a:buNone/>
            </a:pPr>
            <a:r>
              <a:rPr lang="en-GB" i="1" dirty="0"/>
              <a:t> “</a:t>
            </a:r>
            <a:r>
              <a:rPr lang="en-GB" i="1" dirty="0">
                <a:solidFill>
                  <a:srgbClr val="0070C0"/>
                </a:solidFill>
              </a:rPr>
              <a:t>it is common to all men, and to be found in no other race of animals, which seem to know neither this no other species of contacts</a:t>
            </a:r>
            <a:r>
              <a:rPr lang="en-GB" i="1" dirty="0"/>
              <a:t>” (WN, 118)</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244" y="1251780"/>
            <a:ext cx="6469856" cy="50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96042FF9-B217-4831-8FDA-6C563844F017}"/>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60</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2356740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780928"/>
            <a:ext cx="8712968" cy="3744416"/>
          </a:xfrm>
        </p:spPr>
        <p:txBody>
          <a:bodyPr>
            <a:normAutofit fontScale="85000" lnSpcReduction="10000"/>
          </a:bodyPr>
          <a:lstStyle/>
          <a:p>
            <a:r>
              <a:rPr lang="el-GR" dirty="0"/>
              <a:t>Οπότε, το </a:t>
            </a:r>
            <a:r>
              <a:rPr lang="el-GR" dirty="0">
                <a:solidFill>
                  <a:srgbClr val="FF0000"/>
                </a:solidFill>
              </a:rPr>
              <a:t>άτομο κάνει συναλλαγές ως φυσική αρχή</a:t>
            </a:r>
            <a:r>
              <a:rPr lang="el-GR" dirty="0"/>
              <a:t>, σε οποιοδήποτε περιβάλλον και αν βρεθεί. Η αρχή αυτή είναι μια φυσική ιδιότητα του ανθρώπου να κάνει συναλλαγές και έγινε μια από τις θεμελιώδεις αρχές των οικονομικών. </a:t>
            </a:r>
          </a:p>
          <a:p>
            <a:pPr marL="0" indent="0">
              <a:buNone/>
            </a:pPr>
            <a:endParaRPr lang="en-GB" dirty="0"/>
          </a:p>
          <a:p>
            <a:r>
              <a:rPr lang="el-GR" dirty="0"/>
              <a:t>Αυτή η θεμελιώδης αρχή έδωσε και το </a:t>
            </a:r>
            <a:r>
              <a:rPr lang="el-GR" dirty="0">
                <a:solidFill>
                  <a:srgbClr val="FF0000"/>
                </a:solidFill>
              </a:rPr>
              <a:t>βασικό έναυσμα για την ιδιωτική περιουσία.</a:t>
            </a:r>
            <a:r>
              <a:rPr lang="el-GR" dirty="0"/>
              <a:t> Χωρίς ιδιωτική περιουσία (της εργασίας και των προϊόντων της οικονομίας) δεν μπορεί να υπάρχει φυσική συναλλαγή. </a:t>
            </a:r>
            <a:endParaRPr lang="en-GB" dirty="0"/>
          </a:p>
          <a:p>
            <a:pPr marL="0" indent="0">
              <a:buNone/>
            </a:pPr>
            <a:endParaRPr lang="en-GB" dirty="0"/>
          </a:p>
          <a:p>
            <a:r>
              <a:rPr lang="el-GR" dirty="0"/>
              <a:t>Οπότε, </a:t>
            </a:r>
            <a:r>
              <a:rPr lang="el-GR" dirty="0">
                <a:solidFill>
                  <a:srgbClr val="FF0000"/>
                </a:solidFill>
              </a:rPr>
              <a:t>η ιδιωτική περιουσία είναι μια απαραίτητη αρχή για τη δημιουργία συνθήκων συναλλαγής </a:t>
            </a:r>
            <a:r>
              <a:rPr lang="el-GR" dirty="0"/>
              <a:t>και για την εξειδίκευση της εργασίας- αυτά δημιουργούν την πρόοδο της βιομηχανικής επανάστασης. </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557" y="944724"/>
            <a:ext cx="5762057"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ECF2E04D-2247-46D8-A35B-AE461D689224}"/>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61</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3755866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20688"/>
            <a:ext cx="249555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556792"/>
            <a:ext cx="3924300"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495" y="3573016"/>
            <a:ext cx="3743325"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32" y="4005064"/>
            <a:ext cx="3876675"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415" y="476672"/>
            <a:ext cx="3810000" cy="379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ight Arrow 1"/>
          <p:cNvSpPr/>
          <p:nvPr/>
        </p:nvSpPr>
        <p:spPr>
          <a:xfrm rot="11230800">
            <a:off x="7980291" y="2874590"/>
            <a:ext cx="360040" cy="216024"/>
          </a:xfrm>
          <a:prstGeom prst="rightArrow">
            <a:avLst>
              <a:gd name="adj1" fmla="val 50000"/>
              <a:gd name="adj2" fmla="val 368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16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1077" y="4221088"/>
            <a:ext cx="3667125" cy="94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6F823B18-18F8-F3BD-A70D-AA1A50128A5F}"/>
              </a:ext>
            </a:extLst>
          </p:cNvPr>
          <p:cNvSpPr/>
          <p:nvPr/>
        </p:nvSpPr>
        <p:spPr>
          <a:xfrm>
            <a:off x="275332" y="4058791"/>
            <a:ext cx="3992532" cy="1581150"/>
          </a:xfrm>
          <a:prstGeom prst="rect">
            <a:avLst/>
          </a:prstGeom>
          <a:noFill/>
          <a:ln w="5715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55170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3771900" cy="161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468" y="2276872"/>
            <a:ext cx="3762375" cy="723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800000">
            <a:off x="4129547" y="1413011"/>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361639"/>
            <a:ext cx="3781425"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0330" y="2780928"/>
            <a:ext cx="3848100"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289" y="3762003"/>
            <a:ext cx="3895725" cy="183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75906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76672"/>
            <a:ext cx="38862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582" y="4010447"/>
            <a:ext cx="364807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899592" y="4941168"/>
            <a:ext cx="1800200" cy="648072"/>
          </a:xfrm>
          <a:prstGeom prst="rect">
            <a:avLst/>
          </a:prstGeom>
        </p:spPr>
        <p:txBody>
          <a:bodyPr vert="horz" wrap="square" lIns="91440" tIns="45720" rIns="91440" bIns="45720" rtlCol="0" anchor="ctr">
            <a:normAutofit/>
          </a:bodyPr>
          <a:lstStyle/>
          <a:p>
            <a:r>
              <a:rPr lang="el-GR" dirty="0"/>
              <a:t>κέρδος</a:t>
            </a:r>
            <a:endParaRPr lang="en-US" dirty="0"/>
          </a:p>
        </p:txBody>
      </p:sp>
      <p:pic>
        <p:nvPicPr>
          <p:cNvPr id="512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479" y="548680"/>
            <a:ext cx="3848100" cy="1495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55976" y="2420888"/>
            <a:ext cx="2808312" cy="432048"/>
          </a:xfrm>
          <a:prstGeom prst="rect">
            <a:avLst/>
          </a:prstGeom>
        </p:spPr>
        <p:txBody>
          <a:bodyPr vert="horz" wrap="square" lIns="91440" tIns="45720" rIns="91440" bIns="45720" rtlCol="0" anchor="ctr">
            <a:normAutofit/>
          </a:bodyPr>
          <a:lstStyle/>
          <a:p>
            <a:r>
              <a:rPr lang="el-GR" dirty="0"/>
              <a:t>γαιοπρόσοδος</a:t>
            </a:r>
            <a:endParaRPr lang="en-US" dirty="0"/>
          </a:p>
        </p:txBody>
      </p:sp>
      <p:sp>
        <p:nvSpPr>
          <p:cNvPr id="6" name="TextBox 5"/>
          <p:cNvSpPr txBox="1"/>
          <p:nvPr/>
        </p:nvSpPr>
        <p:spPr>
          <a:xfrm>
            <a:off x="4283968" y="3284984"/>
            <a:ext cx="4104456" cy="432048"/>
          </a:xfrm>
          <a:prstGeom prst="rect">
            <a:avLst/>
          </a:prstGeom>
        </p:spPr>
        <p:txBody>
          <a:bodyPr vert="horz" wrap="square" lIns="91440" tIns="45720" rIns="91440" bIns="45720" rtlCol="0" anchor="ctr">
            <a:normAutofit/>
          </a:bodyPr>
          <a:lstStyle/>
          <a:p>
            <a:r>
              <a:rPr lang="el-GR" sz="2000" dirty="0"/>
              <a:t>Μισθοί + κέρδος + γαιοπρόσοδος</a:t>
            </a:r>
            <a:endParaRPr lang="en-US" sz="2000" dirty="0"/>
          </a:p>
        </p:txBody>
      </p:sp>
      <p:pic>
        <p:nvPicPr>
          <p:cNvPr id="512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010" y="3861048"/>
            <a:ext cx="220027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E2A04F37-2E3B-0F21-EF3D-EEBB3690960B}"/>
              </a:ext>
            </a:extLst>
          </p:cNvPr>
          <p:cNvSpPr/>
          <p:nvPr/>
        </p:nvSpPr>
        <p:spPr>
          <a:xfrm>
            <a:off x="4162480" y="548680"/>
            <a:ext cx="3848100" cy="4320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93970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692696"/>
            <a:ext cx="30861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2776"/>
            <a:ext cx="39147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0161" y="1355987"/>
            <a:ext cx="38100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2773" y="4437112"/>
            <a:ext cx="3914775" cy="87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D13AC68-AF97-A931-C212-07C411319378}"/>
              </a:ext>
            </a:extLst>
          </p:cNvPr>
          <p:cNvSpPr/>
          <p:nvPr/>
        </p:nvSpPr>
        <p:spPr>
          <a:xfrm>
            <a:off x="2482773" y="4293096"/>
            <a:ext cx="3914775" cy="115212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9975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688"/>
            <a:ext cx="3943350" cy="1419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645" y="1988840"/>
            <a:ext cx="3657600"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645025"/>
            <a:ext cx="3960440" cy="653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645" y="2996952"/>
            <a:ext cx="1385118" cy="509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1453728"/>
            <a:ext cx="3694898" cy="1660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3619" y="406375"/>
            <a:ext cx="349567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339E554-FAB6-15D6-727D-D11FDD94098A}"/>
              </a:ext>
            </a:extLst>
          </p:cNvPr>
          <p:cNvSpPr/>
          <p:nvPr/>
        </p:nvSpPr>
        <p:spPr>
          <a:xfrm>
            <a:off x="323528" y="3652267"/>
            <a:ext cx="3960440" cy="10008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9614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2656"/>
            <a:ext cx="3857625" cy="413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653" y="1180381"/>
            <a:ext cx="3705225"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E4357B38-F948-2E44-3D12-95C38FA35874}"/>
              </a:ext>
            </a:extLst>
          </p:cNvPr>
          <p:cNvSpPr/>
          <p:nvPr/>
        </p:nvSpPr>
        <p:spPr>
          <a:xfrm>
            <a:off x="403920" y="1052736"/>
            <a:ext cx="3705225" cy="108012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976469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a:bodyPr>
          <a:lstStyle/>
          <a:p>
            <a:pPr algn="ctr"/>
            <a:r>
              <a:rPr lang="el-GR" sz="2800" dirty="0"/>
              <a:t>Το αόρατο χέρι</a:t>
            </a:r>
            <a:endParaRPr lang="en-US" sz="2800" dirty="0"/>
          </a:p>
        </p:txBody>
      </p:sp>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639" y="980728"/>
            <a:ext cx="4086225"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97" y="2276872"/>
            <a:ext cx="3724275" cy="37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397" y="2648347"/>
            <a:ext cx="3781425" cy="226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ight Arrow 2"/>
          <p:cNvSpPr/>
          <p:nvPr/>
        </p:nvSpPr>
        <p:spPr>
          <a:xfrm rot="10310853">
            <a:off x="4235194" y="3967704"/>
            <a:ext cx="504056"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1700808"/>
            <a:ext cx="3914775"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3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8777" y="4682133"/>
            <a:ext cx="3733800" cy="1628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ight Arrow 12"/>
          <p:cNvSpPr/>
          <p:nvPr/>
        </p:nvSpPr>
        <p:spPr>
          <a:xfrm rot="263245">
            <a:off x="4553165" y="4374661"/>
            <a:ext cx="504056" cy="3013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3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32040" y="908720"/>
            <a:ext cx="32861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28184" y="620688"/>
            <a:ext cx="737493" cy="288032"/>
          </a:xfrm>
          <a:prstGeom prst="rect">
            <a:avLst/>
          </a:prstGeom>
        </p:spPr>
        <p:txBody>
          <a:bodyPr vert="horz" wrap="square" lIns="91440" tIns="45720" rIns="91440" bIns="45720" rtlCol="0" anchor="ctr">
            <a:normAutofit fontScale="85000" lnSpcReduction="20000"/>
          </a:bodyPr>
          <a:lstStyle/>
          <a:p>
            <a:r>
              <a:rPr lang="en-US" dirty="0"/>
              <a:t>TMS</a:t>
            </a:r>
          </a:p>
        </p:txBody>
      </p:sp>
      <p:sp>
        <p:nvSpPr>
          <p:cNvPr id="5" name="TextBox 4"/>
          <p:cNvSpPr txBox="1"/>
          <p:nvPr/>
        </p:nvSpPr>
        <p:spPr>
          <a:xfrm>
            <a:off x="2195736" y="908720"/>
            <a:ext cx="864096" cy="333375"/>
          </a:xfrm>
          <a:prstGeom prst="rect">
            <a:avLst/>
          </a:prstGeom>
        </p:spPr>
        <p:txBody>
          <a:bodyPr vert="horz" wrap="square" lIns="91440" tIns="45720" rIns="91440" bIns="45720" rtlCol="0" anchor="ctr">
            <a:normAutofit fontScale="92500" lnSpcReduction="10000"/>
          </a:bodyPr>
          <a:lstStyle/>
          <a:p>
            <a:r>
              <a:rPr lang="en-US" dirty="0"/>
              <a:t>WN</a:t>
            </a:r>
          </a:p>
        </p:txBody>
      </p:sp>
      <p:sp>
        <p:nvSpPr>
          <p:cNvPr id="6" name="TextBox 5"/>
          <p:cNvSpPr txBox="1"/>
          <p:nvPr/>
        </p:nvSpPr>
        <p:spPr>
          <a:xfrm>
            <a:off x="539552" y="5301208"/>
            <a:ext cx="3528392" cy="504056"/>
          </a:xfrm>
          <a:prstGeom prst="rect">
            <a:avLst/>
          </a:prstGeom>
        </p:spPr>
        <p:txBody>
          <a:bodyPr vert="horz" wrap="square" lIns="91440" tIns="45720" rIns="91440" bIns="45720" rtlCol="0" anchor="ctr">
            <a:normAutofit/>
          </a:bodyPr>
          <a:lstStyle/>
          <a:p>
            <a:r>
              <a:rPr lang="el-GR" dirty="0"/>
              <a:t>Μη σκοπούμενες συνέπειες</a:t>
            </a:r>
            <a:endParaRPr lang="en-US" dirty="0"/>
          </a:p>
        </p:txBody>
      </p:sp>
    </p:spTree>
    <p:extLst>
      <p:ext uri="{BB962C8B-B14F-4D97-AF65-F5344CB8AC3E}">
        <p14:creationId xmlns:p14="http://schemas.microsoft.com/office/powerpoint/2010/main" val="28329864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442888"/>
            <a:ext cx="6172200" cy="540060"/>
          </a:xfrm>
        </p:spPr>
        <p:txBody>
          <a:bodyPr>
            <a:normAutofit fontScale="90000"/>
          </a:bodyPr>
          <a:lstStyle/>
          <a:p>
            <a:r>
              <a:rPr lang="el-GR" dirty="0"/>
              <a:t>Το αόρατο χέρι (</a:t>
            </a:r>
            <a:r>
              <a:rPr lang="en-GB" dirty="0"/>
              <a:t>The Invisible Hand</a:t>
            </a:r>
            <a:r>
              <a:rPr lang="el-GR" dirty="0"/>
              <a:t>)</a:t>
            </a:r>
            <a:r>
              <a:rPr lang="en-GB" dirty="0"/>
              <a:t> I</a:t>
            </a:r>
          </a:p>
        </p:txBody>
      </p:sp>
      <p:sp>
        <p:nvSpPr>
          <p:cNvPr id="3" name="Content Placeholder 2"/>
          <p:cNvSpPr>
            <a:spLocks noGrp="1"/>
          </p:cNvSpPr>
          <p:nvPr>
            <p:ph idx="1"/>
          </p:nvPr>
        </p:nvSpPr>
        <p:spPr>
          <a:xfrm>
            <a:off x="221457" y="1052736"/>
            <a:ext cx="8651081" cy="5472608"/>
          </a:xfrm>
        </p:spPr>
        <p:txBody>
          <a:bodyPr>
            <a:normAutofit fontScale="92500" lnSpcReduction="10000"/>
          </a:bodyPr>
          <a:lstStyle/>
          <a:p>
            <a:pPr marL="0" indent="0" algn="just">
              <a:buNone/>
            </a:pPr>
            <a:r>
              <a:rPr lang="en-GB" dirty="0"/>
              <a:t>As every individual, therefore, endeavours as much as he can both to employ his capital in the support of domestic industry, and so to direct that industry that its produce may be of the greatest value; every individual necessarily labours to render the annual revenue of the society as great as he can. </a:t>
            </a:r>
            <a:r>
              <a:rPr lang="en-GB" i="1" dirty="0">
                <a:solidFill>
                  <a:srgbClr val="FF0000"/>
                </a:solidFill>
              </a:rPr>
              <a:t>He generally, indeed, neither intends to promote the public interest, nor knows how much he is promoting it. </a:t>
            </a:r>
            <a:r>
              <a:rPr lang="en-GB" dirty="0"/>
              <a:t>By preferring the support of domestic to that of foreign industry, he intends only his own security; and by directing that industry in such a manner as its produce may be of the greatest value, </a:t>
            </a:r>
            <a:r>
              <a:rPr lang="en-GB" i="1" dirty="0">
                <a:solidFill>
                  <a:srgbClr val="FF0000"/>
                </a:solidFill>
              </a:rPr>
              <a:t>he intends only his own gain, and he is in this, as in many other cases, led by an invisible hand to promote an end which was no part of his intention</a:t>
            </a:r>
            <a:r>
              <a:rPr lang="en-GB" dirty="0"/>
              <a:t>. Nor is it always the worse for the society that it was no part of it. </a:t>
            </a:r>
            <a:r>
              <a:rPr lang="en-GB" i="1" dirty="0">
                <a:solidFill>
                  <a:srgbClr val="FF0000"/>
                </a:solidFill>
              </a:rPr>
              <a:t>By pursuing his own interest he frequently promotes that of the society more effectually than when he really intends to promote it</a:t>
            </a:r>
            <a:r>
              <a:rPr lang="en-GB" dirty="0"/>
              <a:t>. I have never known much good done by those who affected to trade for the public good. It is an affectation, indeed, not very common among merchants, and very few words need be employed in dissuading them from it. (WN book IV chapter II)</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611560" y="929543"/>
            <a:ext cx="7848872" cy="6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8008F8C4-0390-4F11-9151-1C24CE8D87ED}"/>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69</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077419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477406"/>
            <a:ext cx="2097087"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7300" y="1468599"/>
            <a:ext cx="2146300"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1477406"/>
            <a:ext cx="2305050" cy="2792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743999" y="4402518"/>
            <a:ext cx="3816424" cy="1108447"/>
          </a:xfrm>
          <a:prstGeom prst="rect">
            <a:avLst/>
          </a:prstGeom>
        </p:spPr>
        <p:txBody>
          <a:bodyPr vert="horz" wrap="none" lIns="91440" tIns="45720" rIns="91440" bIns="45720" rtlCol="0" anchor="ctr">
            <a:normAutofit lnSpcReduction="10000"/>
          </a:bodyPr>
          <a:lstStyle/>
          <a:p>
            <a:pPr algn="ctr"/>
            <a:r>
              <a:rPr lang="en-US" dirty="0"/>
              <a:t>Colin </a:t>
            </a:r>
            <a:r>
              <a:rPr lang="en-US" dirty="0" err="1"/>
              <a:t>Maclaurin</a:t>
            </a:r>
            <a:r>
              <a:rPr lang="en-US" dirty="0"/>
              <a:t> </a:t>
            </a:r>
          </a:p>
          <a:p>
            <a:pPr algn="ctr"/>
            <a:r>
              <a:rPr lang="en-US" dirty="0"/>
              <a:t>(1698-1746)</a:t>
            </a:r>
          </a:p>
          <a:p>
            <a:pPr algn="ctr"/>
            <a:r>
              <a:rPr lang="el-GR" dirty="0"/>
              <a:t>Καθ. Μαθηματικών </a:t>
            </a:r>
          </a:p>
          <a:p>
            <a:pPr algn="ctr"/>
            <a:r>
              <a:rPr lang="el-GR" dirty="0"/>
              <a:t>στο Εδιμβούργο</a:t>
            </a:r>
            <a:endParaRPr lang="en-US" dirty="0"/>
          </a:p>
        </p:txBody>
      </p:sp>
      <p:sp>
        <p:nvSpPr>
          <p:cNvPr id="4" name="TextBox 3"/>
          <p:cNvSpPr txBox="1"/>
          <p:nvPr/>
        </p:nvSpPr>
        <p:spPr>
          <a:xfrm>
            <a:off x="467544" y="4379316"/>
            <a:ext cx="2376264" cy="1209924"/>
          </a:xfrm>
          <a:prstGeom prst="rect">
            <a:avLst/>
          </a:prstGeom>
        </p:spPr>
        <p:txBody>
          <a:bodyPr vert="horz" wrap="square" lIns="91440" tIns="45720" rIns="91440" bIns="45720" rtlCol="0" anchor="ctr">
            <a:normAutofit/>
          </a:bodyPr>
          <a:lstStyle/>
          <a:p>
            <a:r>
              <a:rPr lang="en-US" dirty="0"/>
              <a:t>Henry Home, Lord Kames (1696-1782)</a:t>
            </a:r>
          </a:p>
          <a:p>
            <a:r>
              <a:rPr lang="el-GR" dirty="0"/>
              <a:t>Φιλόσοφος, δικαστής, μείζων μορφή του Σ.Δ.</a:t>
            </a:r>
            <a:endParaRPr lang="en-US" dirty="0"/>
          </a:p>
        </p:txBody>
      </p:sp>
      <p:sp>
        <p:nvSpPr>
          <p:cNvPr id="6" name="TextBox 5"/>
          <p:cNvSpPr txBox="1"/>
          <p:nvPr/>
        </p:nvSpPr>
        <p:spPr>
          <a:xfrm>
            <a:off x="6176555" y="4509120"/>
            <a:ext cx="2427893" cy="1512168"/>
          </a:xfrm>
          <a:prstGeom prst="rect">
            <a:avLst/>
          </a:prstGeom>
        </p:spPr>
        <p:txBody>
          <a:bodyPr vert="horz" wrap="square" lIns="91440" tIns="45720" rIns="91440" bIns="45720" rtlCol="0" anchor="ctr">
            <a:normAutofit/>
          </a:bodyPr>
          <a:lstStyle/>
          <a:p>
            <a:pPr algn="ctr"/>
            <a:r>
              <a:rPr lang="en-US" dirty="0"/>
              <a:t>Thomas Reid </a:t>
            </a:r>
            <a:endParaRPr lang="el-GR" dirty="0"/>
          </a:p>
          <a:p>
            <a:pPr algn="ctr"/>
            <a:r>
              <a:rPr lang="en-US" dirty="0"/>
              <a:t>(1710-1796)</a:t>
            </a:r>
          </a:p>
          <a:p>
            <a:pPr algn="ctr"/>
            <a:r>
              <a:rPr lang="el-GR" dirty="0"/>
              <a:t>Φιλόσοφος, διαδέχθηκε τον </a:t>
            </a:r>
            <a:r>
              <a:rPr lang="en-US" dirty="0"/>
              <a:t>Smith </a:t>
            </a:r>
            <a:r>
              <a:rPr lang="el-GR" dirty="0"/>
              <a:t>στη Γλασκόβη</a:t>
            </a:r>
            <a:endParaRPr lang="en-US" dirty="0"/>
          </a:p>
        </p:txBody>
      </p:sp>
    </p:spTree>
    <p:extLst>
      <p:ext uri="{BB962C8B-B14F-4D97-AF65-F5344CB8AC3E}">
        <p14:creationId xmlns:p14="http://schemas.microsoft.com/office/powerpoint/2010/main" val="33054631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3050" y="718292"/>
            <a:ext cx="6172200" cy="594066"/>
          </a:xfrm>
        </p:spPr>
        <p:txBody>
          <a:bodyPr>
            <a:normAutofit fontScale="90000"/>
          </a:bodyPr>
          <a:lstStyle/>
          <a:p>
            <a:r>
              <a:rPr lang="en-GB" dirty="0"/>
              <a:t>The Invisible Hand II</a:t>
            </a:r>
          </a:p>
        </p:txBody>
      </p:sp>
      <p:sp>
        <p:nvSpPr>
          <p:cNvPr id="3" name="Content Placeholder 2"/>
          <p:cNvSpPr>
            <a:spLocks noGrp="1"/>
          </p:cNvSpPr>
          <p:nvPr>
            <p:ph idx="1"/>
          </p:nvPr>
        </p:nvSpPr>
        <p:spPr>
          <a:xfrm>
            <a:off x="357188" y="1412776"/>
            <a:ext cx="8543924" cy="4928458"/>
          </a:xfrm>
        </p:spPr>
        <p:txBody>
          <a:bodyPr>
            <a:normAutofit/>
          </a:bodyPr>
          <a:lstStyle/>
          <a:p>
            <a:r>
              <a:rPr lang="el-GR" i="1" dirty="0">
                <a:solidFill>
                  <a:srgbClr val="FF0000"/>
                </a:solidFill>
              </a:rPr>
              <a:t>Οι τιμές είναι αυτό που λειτουργεί ως το συστατικό στοιχείο για την κοινωνική και οικονομική οργάνωση της αγοράς. </a:t>
            </a:r>
          </a:p>
          <a:p>
            <a:endParaRPr lang="en-GB" dirty="0"/>
          </a:p>
          <a:p>
            <a:r>
              <a:rPr lang="el-GR" dirty="0"/>
              <a:t>Οπότε η εκλογίκευση της διοργάνωσης της παραγωγής και η αύξηση της παραγωγικότητας είναι μια έμμεση συνέπεια της προσπάθειας των ατόμων να καλυτερεύσουν την κατάστασή τους. Η συνέπεια αυτή οδηγεί στη βέλτιστη οργάνωση της οικονομίας από την πλευρά της παραγωγικότητας. </a:t>
            </a:r>
          </a:p>
          <a:p>
            <a:endParaRPr lang="en-GB" dirty="0"/>
          </a:p>
          <a:p>
            <a:r>
              <a:rPr lang="el-GR" dirty="0"/>
              <a:t>Οι λεπτομέρειες του πώς λειτουργεί ο μηχανισμός αυτός δεν αποσαφηνίζονται αρκετά στο</a:t>
            </a:r>
            <a:r>
              <a:rPr lang="en-GB" dirty="0"/>
              <a:t> </a:t>
            </a:r>
            <a:r>
              <a:rPr lang="en-GB" i="1" dirty="0"/>
              <a:t>Wealth of Nations</a:t>
            </a:r>
            <a:r>
              <a:rPr lang="en-GB"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514527" y="1233854"/>
            <a:ext cx="8201025" cy="63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4E24E41F-0139-4CEA-8641-F521D54E2015}"/>
              </a:ext>
            </a:extLst>
          </p:cNvPr>
          <p:cNvSpPr>
            <a:spLocks noGrp="1"/>
          </p:cNvSpPr>
          <p:nvPr>
            <p:ph type="sldNum" sz="quarter" idx="12"/>
          </p:nvPr>
        </p:nvSpPr>
        <p:spPr/>
        <p:txBody>
          <a:bodyPr/>
          <a:lstStyle/>
          <a:p>
            <a:pPr defTabSz="685800" fontAlgn="auto">
              <a:spcBef>
                <a:spcPts val="0"/>
              </a:spcBef>
              <a:spcAft>
                <a:spcPts val="0"/>
              </a:spcAft>
            </a:pPr>
            <a:fld id="{91E430F2-89E1-4100-B166-6EFCDD2D5915}" type="slidenum">
              <a:rPr lang="en-GB">
                <a:solidFill>
                  <a:prstClr val="black">
                    <a:tint val="75000"/>
                  </a:prstClr>
                </a:solidFill>
                <a:latin typeface="Calibri"/>
                <a:cs typeface="+mn-cs"/>
              </a:rPr>
              <a:pPr defTabSz="685800" fontAlgn="auto">
                <a:spcBef>
                  <a:spcPts val="0"/>
                </a:spcBef>
                <a:spcAft>
                  <a:spcPts val="0"/>
                </a:spcAft>
              </a:pPr>
              <a:t>70</a:t>
            </a:fld>
            <a:endParaRPr lang="en-GB">
              <a:solidFill>
                <a:prstClr val="black">
                  <a:tint val="75000"/>
                </a:prstClr>
              </a:solidFill>
              <a:latin typeface="Calibri"/>
              <a:cs typeface="+mn-cs"/>
            </a:endParaRPr>
          </a:p>
        </p:txBody>
      </p:sp>
    </p:spTree>
    <p:extLst>
      <p:ext uri="{BB962C8B-B14F-4D97-AF65-F5344CB8AC3E}">
        <p14:creationId xmlns:p14="http://schemas.microsoft.com/office/powerpoint/2010/main" val="16550474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a:t>Το αόρατο χέρι και ο ρόλος του ατομικού συμφέροντος</a:t>
            </a:r>
            <a:endParaRPr lang="en-US" sz="2800" dirty="0"/>
          </a:p>
        </p:txBody>
      </p:sp>
      <p:pic>
        <p:nvPicPr>
          <p:cNvPr id="593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40768"/>
            <a:ext cx="20955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395536" y="4221088"/>
            <a:ext cx="2599556" cy="646331"/>
          </a:xfrm>
          <a:prstGeom prst="rect">
            <a:avLst/>
          </a:prstGeom>
        </p:spPr>
        <p:txBody>
          <a:bodyPr wrap="square">
            <a:spAutoFit/>
          </a:bodyPr>
          <a:lstStyle/>
          <a:p>
            <a:pPr algn="ctr"/>
            <a:r>
              <a:rPr lang="en-US" dirty="0"/>
              <a:t>Bernard de Mandeville </a:t>
            </a:r>
            <a:endParaRPr lang="el-GR" dirty="0"/>
          </a:p>
          <a:p>
            <a:pPr algn="ctr"/>
            <a:r>
              <a:rPr lang="en-US" dirty="0"/>
              <a:t>(1670 –1733)</a:t>
            </a:r>
          </a:p>
        </p:txBody>
      </p:sp>
      <p:pic>
        <p:nvPicPr>
          <p:cNvPr id="593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1370046"/>
            <a:ext cx="2533650" cy="469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3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6" y="1340768"/>
            <a:ext cx="2684842" cy="4445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48723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9752" y="332656"/>
            <a:ext cx="3600400" cy="648072"/>
          </a:xfrm>
          <a:prstGeom prst="rect">
            <a:avLst/>
          </a:prstGeom>
        </p:spPr>
        <p:txBody>
          <a:bodyPr vert="horz" wrap="square" lIns="91440" tIns="45720" rIns="91440" bIns="45720" rtlCol="0" anchor="ctr">
            <a:normAutofit fontScale="77500" lnSpcReduction="20000"/>
          </a:bodyPr>
          <a:lstStyle/>
          <a:p>
            <a:pPr algn="ctr"/>
            <a:r>
              <a:rPr lang="el-GR" sz="2800" dirty="0"/>
              <a:t>Το αόρατο χέρι και ο ρόλος του ατομικού συμφέροντος</a:t>
            </a:r>
            <a:endParaRPr lang="en-US" sz="2800" dirty="0"/>
          </a:p>
        </p:txBody>
      </p:sp>
      <p:pic>
        <p:nvPicPr>
          <p:cNvPr id="604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30229"/>
            <a:ext cx="3028950"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218028"/>
            <a:ext cx="2619375" cy="57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86" y="3933056"/>
            <a:ext cx="2438400" cy="48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4940" y="1420561"/>
            <a:ext cx="293370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42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8" y="1485131"/>
            <a:ext cx="2181225"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43972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52736"/>
            <a:ext cx="5095875"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845466"/>
            <a:ext cx="5010150" cy="433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084168" y="441310"/>
            <a:ext cx="2160240" cy="2808312"/>
          </a:xfrm>
          <a:prstGeom prst="rect">
            <a:avLst/>
          </a:prstGeom>
        </p:spPr>
        <p:txBody>
          <a:bodyPr vert="horz" wrap="square" lIns="91440" tIns="45720" rIns="91440" bIns="45720" rtlCol="0" anchor="ctr">
            <a:normAutofit/>
          </a:bodyPr>
          <a:lstStyle/>
          <a:p>
            <a:r>
              <a:rPr lang="el-GR" dirty="0"/>
              <a:t>Τα αρνητικά αποτελέσματα του καταμερισμού της εργασίας και ο ρόλος της εκπαίδευσης</a:t>
            </a:r>
            <a:endParaRPr lang="en-US" dirty="0"/>
          </a:p>
        </p:txBody>
      </p:sp>
      <p:pic>
        <p:nvPicPr>
          <p:cNvPr id="57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9850" y="2924944"/>
            <a:ext cx="2428875" cy="1876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868144" y="4941168"/>
            <a:ext cx="2880319" cy="923330"/>
          </a:xfrm>
          <a:prstGeom prst="rect">
            <a:avLst/>
          </a:prstGeom>
        </p:spPr>
        <p:txBody>
          <a:bodyPr wrap="square">
            <a:spAutoFit/>
          </a:bodyPr>
          <a:lstStyle/>
          <a:p>
            <a:pPr algn="ctr"/>
            <a:r>
              <a:rPr lang="en-US" dirty="0"/>
              <a:t>MODERN TIMES</a:t>
            </a:r>
            <a:r>
              <a:rPr lang="el-GR" dirty="0"/>
              <a:t>, </a:t>
            </a:r>
            <a:r>
              <a:rPr lang="en-US" dirty="0"/>
              <a:t>United Artists, 1936. Directed by Charlie Chaplin</a:t>
            </a:r>
          </a:p>
        </p:txBody>
      </p:sp>
      <p:sp>
        <p:nvSpPr>
          <p:cNvPr id="2" name="Rectangle 1">
            <a:extLst>
              <a:ext uri="{FF2B5EF4-FFF2-40B4-BE49-F238E27FC236}">
                <a16:creationId xmlns:a16="http://schemas.microsoft.com/office/drawing/2014/main" id="{1B4B685D-CDC6-2CAE-3D48-7B490A127CBD}"/>
              </a:ext>
            </a:extLst>
          </p:cNvPr>
          <p:cNvSpPr/>
          <p:nvPr/>
        </p:nvSpPr>
        <p:spPr>
          <a:xfrm>
            <a:off x="539552" y="1845466"/>
            <a:ext cx="4879851" cy="18715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3247271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64" y="980728"/>
            <a:ext cx="3762375"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542669"/>
            <a:ext cx="3714750"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64088" y="1268760"/>
            <a:ext cx="2592288" cy="2088232"/>
          </a:xfrm>
          <a:prstGeom prst="rect">
            <a:avLst/>
          </a:prstGeom>
        </p:spPr>
        <p:txBody>
          <a:bodyPr vert="horz" wrap="square" lIns="91440" tIns="45720" rIns="91440" bIns="45720" rtlCol="0" anchor="ctr">
            <a:normAutofit/>
          </a:bodyPr>
          <a:lstStyle/>
          <a:p>
            <a:r>
              <a:rPr lang="en-US" dirty="0"/>
              <a:t>The system of natural liberty</a:t>
            </a:r>
          </a:p>
          <a:p>
            <a:endParaRPr lang="en-US" dirty="0"/>
          </a:p>
          <a:p>
            <a:r>
              <a:rPr lang="el-GR" dirty="0"/>
              <a:t>Ο ρόλος της κυβέρνησης</a:t>
            </a:r>
            <a:endParaRPr lang="en-US" dirty="0"/>
          </a:p>
        </p:txBody>
      </p:sp>
      <p:sp>
        <p:nvSpPr>
          <p:cNvPr id="3" name="Rectangle 2">
            <a:extLst>
              <a:ext uri="{FF2B5EF4-FFF2-40B4-BE49-F238E27FC236}">
                <a16:creationId xmlns:a16="http://schemas.microsoft.com/office/drawing/2014/main" id="{6470613A-50E9-7C99-553B-A8300BB49119}"/>
              </a:ext>
            </a:extLst>
          </p:cNvPr>
          <p:cNvSpPr/>
          <p:nvPr/>
        </p:nvSpPr>
        <p:spPr>
          <a:xfrm>
            <a:off x="899592" y="2492896"/>
            <a:ext cx="3714750" cy="187220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978938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 (1723-1790)</a:t>
            </a:r>
          </a:p>
        </p:txBody>
      </p:sp>
      <p:sp>
        <p:nvSpPr>
          <p:cNvPr id="5" name="TextBox 4"/>
          <p:cNvSpPr txBox="1"/>
          <p:nvPr/>
        </p:nvSpPr>
        <p:spPr>
          <a:xfrm>
            <a:off x="3275856" y="2233624"/>
            <a:ext cx="2664296" cy="2347503"/>
          </a:xfrm>
          <a:prstGeom prst="rect">
            <a:avLst/>
          </a:prstGeom>
        </p:spPr>
        <p:txBody>
          <a:bodyPr vert="horz" wrap="square" lIns="91440" tIns="45720" rIns="91440" bIns="45720" rtlCol="0" anchor="ctr">
            <a:normAutofit/>
          </a:bodyPr>
          <a:lstStyle/>
          <a:p>
            <a:endParaRPr lang="en-US" dirty="0"/>
          </a:p>
        </p:txBody>
      </p:sp>
      <p:sp>
        <p:nvSpPr>
          <p:cNvPr id="6" name="TextBox 5"/>
          <p:cNvSpPr txBox="1"/>
          <p:nvPr/>
        </p:nvSpPr>
        <p:spPr>
          <a:xfrm>
            <a:off x="3491880" y="2348880"/>
            <a:ext cx="914400" cy="914400"/>
          </a:xfrm>
          <a:prstGeom prst="rect">
            <a:avLst/>
          </a:prstGeom>
        </p:spPr>
        <p:txBody>
          <a:bodyPr vert="horz" wrap="none" lIns="91440" tIns="45720" rIns="91440" bIns="45720" rtlCol="0" anchor="ctr">
            <a:normAutofit/>
          </a:bodyPr>
          <a:lstStyle/>
          <a:p>
            <a:endParaRPr lang="en-US" dirty="0"/>
          </a:p>
        </p:txBody>
      </p:sp>
      <p:sp>
        <p:nvSpPr>
          <p:cNvPr id="3" name="TextBox 2"/>
          <p:cNvSpPr txBox="1"/>
          <p:nvPr/>
        </p:nvSpPr>
        <p:spPr>
          <a:xfrm>
            <a:off x="611560" y="1772816"/>
            <a:ext cx="7416824" cy="4464496"/>
          </a:xfrm>
          <a:prstGeom prst="rect">
            <a:avLst/>
          </a:prstGeom>
        </p:spPr>
        <p:txBody>
          <a:bodyPr vert="horz" wrap="square" lIns="91440" tIns="45720" rIns="91440" bIns="45720" rtlCol="0" anchor="ctr">
            <a:normAutofit fontScale="85000" lnSpcReduction="20000"/>
          </a:bodyPr>
          <a:lstStyle/>
          <a:p>
            <a:r>
              <a:rPr lang="en-US" sz="2800" b="1" dirty="0"/>
              <a:t>Das Adam Smith Problem</a:t>
            </a:r>
          </a:p>
          <a:p>
            <a:endParaRPr lang="en-US" sz="2800" dirty="0"/>
          </a:p>
          <a:p>
            <a:r>
              <a:rPr lang="el-GR" sz="2800" dirty="0"/>
              <a:t>Υπάρχει διαφορά μεταξύ της </a:t>
            </a:r>
            <a:r>
              <a:rPr lang="el-GR" sz="2800" i="1" dirty="0"/>
              <a:t>Θεωρίας των Ηθικών Συναισθημάτων</a:t>
            </a:r>
            <a:r>
              <a:rPr lang="el-GR" sz="2800" dirty="0"/>
              <a:t> και του </a:t>
            </a:r>
            <a:r>
              <a:rPr lang="el-GR" sz="2800" i="1" dirty="0"/>
              <a:t>Πλούτου των Εθνών;</a:t>
            </a:r>
          </a:p>
          <a:p>
            <a:endParaRPr lang="el-GR" sz="2800" i="1" dirty="0"/>
          </a:p>
          <a:p>
            <a:r>
              <a:rPr lang="el-GR" sz="2800" i="1" dirty="0"/>
              <a:t>Η αναρχία της αγοράς χρειάζεται κοινωνικούς και ηθικούς κανόνες και φραγμούς, και νομικό πλαίσιο για να λειτουργήσει.</a:t>
            </a:r>
          </a:p>
          <a:p>
            <a:endParaRPr lang="el-GR" sz="2800" i="1" dirty="0"/>
          </a:p>
          <a:p>
            <a:r>
              <a:rPr lang="el-GR" sz="2800" i="1" dirty="0"/>
              <a:t>Ωστόσο, είναι η ανθρώπινη ελευθερία μαζί με την έμφυτη ανάγκη για συναλλαγή που δημιουργεί τον πλούτο των εθνών.</a:t>
            </a:r>
          </a:p>
          <a:p>
            <a:endParaRPr lang="el-GR" sz="2800" i="1" dirty="0"/>
          </a:p>
          <a:p>
            <a:r>
              <a:rPr lang="el-GR" sz="2800" i="1" dirty="0"/>
              <a:t>Υπάρχει άραγε σύγκρουση μεταξύ αυτών των δύο αρχών;</a:t>
            </a:r>
          </a:p>
          <a:p>
            <a:endParaRPr lang="en-US" sz="2800" i="1" dirty="0"/>
          </a:p>
        </p:txBody>
      </p:sp>
    </p:spTree>
    <p:extLst>
      <p:ext uri="{BB962C8B-B14F-4D97-AF65-F5344CB8AC3E}">
        <p14:creationId xmlns:p14="http://schemas.microsoft.com/office/powerpoint/2010/main" val="9238461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944724"/>
            <a:ext cx="6172200" cy="594066"/>
          </a:xfrm>
        </p:spPr>
        <p:txBody>
          <a:bodyPr/>
          <a:lstStyle/>
          <a:p>
            <a:pPr algn="ctr"/>
            <a:r>
              <a:rPr lang="en-GB" dirty="0"/>
              <a:t>Marquis de Condorcet</a:t>
            </a:r>
          </a:p>
        </p:txBody>
      </p:sp>
      <p:sp>
        <p:nvSpPr>
          <p:cNvPr id="3" name="Content Placeholder 2"/>
          <p:cNvSpPr>
            <a:spLocks noGrp="1"/>
          </p:cNvSpPr>
          <p:nvPr>
            <p:ph idx="1"/>
          </p:nvPr>
        </p:nvSpPr>
        <p:spPr>
          <a:xfrm>
            <a:off x="150019" y="1592795"/>
            <a:ext cx="6372225" cy="4788529"/>
          </a:xfrm>
        </p:spPr>
        <p:txBody>
          <a:bodyPr>
            <a:normAutofit fontScale="55000" lnSpcReduction="20000"/>
          </a:bodyPr>
          <a:lstStyle/>
          <a:p>
            <a:r>
              <a:rPr lang="en-GB" dirty="0"/>
              <a:t> </a:t>
            </a:r>
            <a:r>
              <a:rPr lang="el-GR" dirty="0"/>
              <a:t>Ο </a:t>
            </a:r>
            <a:r>
              <a:rPr lang="en-GB" dirty="0"/>
              <a:t>Condorcet </a:t>
            </a:r>
            <a:r>
              <a:rPr lang="el-GR" dirty="0"/>
              <a:t>γεννήθηκε στο</a:t>
            </a:r>
            <a:r>
              <a:rPr lang="en-GB" dirty="0"/>
              <a:t> </a:t>
            </a:r>
            <a:r>
              <a:rPr lang="en-GB" dirty="0" err="1"/>
              <a:t>Ribemont</a:t>
            </a:r>
            <a:r>
              <a:rPr lang="el-GR" dirty="0"/>
              <a:t> της Γαλλίας το</a:t>
            </a:r>
            <a:r>
              <a:rPr lang="en-GB" dirty="0"/>
              <a:t> 1743, </a:t>
            </a:r>
            <a:r>
              <a:rPr lang="el-GR" dirty="0"/>
              <a:t>και ήταν απόγονος της αριστοκρατικής οικογένειας των</a:t>
            </a:r>
            <a:r>
              <a:rPr lang="en-GB" dirty="0"/>
              <a:t> </a:t>
            </a:r>
            <a:r>
              <a:rPr lang="en-GB" dirty="0" err="1"/>
              <a:t>Caritat</a:t>
            </a:r>
            <a:r>
              <a:rPr lang="en-GB" dirty="0"/>
              <a:t>.</a:t>
            </a:r>
            <a:endParaRPr lang="el-GR" i="1" dirty="0"/>
          </a:p>
          <a:p>
            <a:r>
              <a:rPr lang="fr-FR" i="1" dirty="0"/>
              <a:t>Essai sur l'application de l'analyse à la probabilité des décisions rendus à la pluralité des voix </a:t>
            </a:r>
            <a:r>
              <a:rPr lang="en-GB" dirty="0"/>
              <a:t>(1785)</a:t>
            </a:r>
            <a:endParaRPr lang="el-GR" dirty="0"/>
          </a:p>
          <a:p>
            <a:r>
              <a:rPr lang="en-GB" dirty="0"/>
              <a:t>1791 </a:t>
            </a:r>
            <a:r>
              <a:rPr lang="el-GR" dirty="0"/>
              <a:t>ψηφίζεται ως αντιπρόσωπος του Παρισιού στην συνέλευσή και διορίζεται πρόεδρος. </a:t>
            </a:r>
          </a:p>
          <a:p>
            <a:r>
              <a:rPr lang="el-GR" dirty="0"/>
              <a:t>Διαφωνεί με τη θανατική ποινή για τον </a:t>
            </a:r>
            <a:r>
              <a:rPr lang="en-GB" dirty="0"/>
              <a:t>Louis XVI.</a:t>
            </a:r>
            <a:endParaRPr lang="el-GR" dirty="0"/>
          </a:p>
          <a:p>
            <a:r>
              <a:rPr lang="el-GR" dirty="0"/>
              <a:t>Στις</a:t>
            </a:r>
            <a:r>
              <a:rPr lang="en-GB" dirty="0"/>
              <a:t> 2</a:t>
            </a:r>
            <a:r>
              <a:rPr lang="el-GR" dirty="0"/>
              <a:t> Οκτωβρίου του</a:t>
            </a:r>
            <a:r>
              <a:rPr lang="en-GB" dirty="0"/>
              <a:t> 1793 </a:t>
            </a:r>
            <a:r>
              <a:rPr lang="el-GR" dirty="0"/>
              <a:t>βγαίνει ένα ένταλμα για τη φυλάκισή του.</a:t>
            </a:r>
            <a:endParaRPr lang="en-GB" dirty="0"/>
          </a:p>
          <a:p>
            <a:r>
              <a:rPr lang="en-US" i="1" dirty="0"/>
              <a:t>L’</a:t>
            </a:r>
            <a:r>
              <a:rPr lang="fr-FR" i="1" dirty="0"/>
              <a:t>Esquisse d'un tableau historique des progrès de l'esprit humain</a:t>
            </a:r>
            <a:r>
              <a:rPr lang="en-GB" i="1" dirty="0"/>
              <a:t> </a:t>
            </a:r>
            <a:r>
              <a:rPr lang="en-GB" dirty="0"/>
              <a:t>(1795) </a:t>
            </a:r>
            <a:endParaRPr lang="el-GR" dirty="0"/>
          </a:p>
          <a:p>
            <a:r>
              <a:rPr lang="el-GR" dirty="0"/>
              <a:t>Φυλακίζεται τον Μάρτιο</a:t>
            </a:r>
            <a:r>
              <a:rPr lang="en-GB" dirty="0"/>
              <a:t> </a:t>
            </a:r>
            <a:r>
              <a:rPr lang="el-GR" dirty="0"/>
              <a:t>του </a:t>
            </a:r>
            <a:r>
              <a:rPr lang="en-GB" dirty="0"/>
              <a:t>1794.</a:t>
            </a:r>
            <a:endParaRPr lang="el-GR" dirty="0"/>
          </a:p>
          <a:p>
            <a:r>
              <a:rPr lang="el-GR" dirty="0"/>
              <a:t>Πεθαίνει (υπό αδιευκρίνιστες συνθήκες) στο κελί του στις </a:t>
            </a:r>
            <a:r>
              <a:rPr lang="en-GB" dirty="0"/>
              <a:t>28 </a:t>
            </a:r>
            <a:r>
              <a:rPr lang="el-GR" dirty="0"/>
              <a:t>Μαρτίου</a:t>
            </a:r>
            <a:r>
              <a:rPr lang="en-GB" dirty="0"/>
              <a:t> 1794.</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6745" y="2132856"/>
            <a:ext cx="2322711" cy="2871715"/>
          </a:xfrm>
          <a:prstGeom prst="rect">
            <a:avLst/>
          </a:prstGeom>
        </p:spPr>
      </p:pic>
      <p:cxnSp>
        <p:nvCxnSpPr>
          <p:cNvPr id="6" name="Straight Connector 5"/>
          <p:cNvCxnSpPr>
            <a:cxnSpLocks/>
          </p:cNvCxnSpPr>
          <p:nvPr/>
        </p:nvCxnSpPr>
        <p:spPr>
          <a:xfrm>
            <a:off x="150019" y="1538790"/>
            <a:ext cx="84582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352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2B12-F85E-496D-B667-96643A58F12A}"/>
              </a:ext>
            </a:extLst>
          </p:cNvPr>
          <p:cNvSpPr>
            <a:spLocks noGrp="1"/>
          </p:cNvSpPr>
          <p:nvPr>
            <p:ph type="title"/>
          </p:nvPr>
        </p:nvSpPr>
        <p:spPr/>
        <p:txBody>
          <a:bodyPr>
            <a:normAutofit fontScale="90000"/>
          </a:bodyPr>
          <a:lstStyle/>
          <a:p>
            <a:r>
              <a:rPr lang="fr-FR" dirty="0"/>
              <a:t>Esquisse d'un tableau historique des progrès de l'esprit humain (1795) </a:t>
            </a:r>
            <a:endParaRPr lang="en-GB" dirty="0"/>
          </a:p>
        </p:txBody>
      </p:sp>
      <p:sp>
        <p:nvSpPr>
          <p:cNvPr id="3" name="Content Placeholder 2">
            <a:extLst>
              <a:ext uri="{FF2B5EF4-FFF2-40B4-BE49-F238E27FC236}">
                <a16:creationId xmlns:a16="http://schemas.microsoft.com/office/drawing/2014/main" id="{18E1E11C-579C-412F-8D8B-D991A6FB6D3F}"/>
              </a:ext>
            </a:extLst>
          </p:cNvPr>
          <p:cNvSpPr>
            <a:spLocks noGrp="1"/>
          </p:cNvSpPr>
          <p:nvPr>
            <p:ph idx="1"/>
          </p:nvPr>
        </p:nvSpPr>
        <p:spPr>
          <a:xfrm>
            <a:off x="464156" y="1785132"/>
            <a:ext cx="8229600" cy="4297623"/>
          </a:xfrm>
        </p:spPr>
        <p:txBody>
          <a:bodyPr>
            <a:normAutofit fontScale="77500" lnSpcReduction="20000"/>
          </a:bodyPr>
          <a:lstStyle/>
          <a:p>
            <a:pPr marL="0" indent="0">
              <a:buNone/>
            </a:pPr>
            <a:r>
              <a:rPr lang="el-GR" dirty="0"/>
              <a:t>«Ένα σημείωμα για μια ιστορική αναδρομή της </a:t>
            </a:r>
            <a:r>
              <a:rPr lang="el-GR" dirty="0">
                <a:solidFill>
                  <a:srgbClr val="FF0000"/>
                </a:solidFill>
              </a:rPr>
              <a:t>συνεχούς βελτίωσης του ανθρωπίνου νου</a:t>
            </a:r>
            <a:r>
              <a:rPr lang="el-GR" dirty="0"/>
              <a:t>».</a:t>
            </a:r>
          </a:p>
          <a:p>
            <a:r>
              <a:rPr lang="el-GR" dirty="0"/>
              <a:t>Ο </a:t>
            </a:r>
            <a:r>
              <a:rPr lang="el-GR" dirty="0" err="1"/>
              <a:t>Κοντορσέ</a:t>
            </a:r>
            <a:r>
              <a:rPr lang="el-GR" dirty="0"/>
              <a:t> διαβάζει την παγκόσμια ιστορία ως μια διαρκή προσπάθεια του ανθρώπου να αποδεσμευτεί από δεισιδαιμονίες και να </a:t>
            </a:r>
            <a:r>
              <a:rPr lang="el-GR" dirty="0">
                <a:solidFill>
                  <a:srgbClr val="FF0000"/>
                </a:solidFill>
              </a:rPr>
              <a:t>πορευτεί στη λογική και τον Διαφωτισμό</a:t>
            </a:r>
            <a:r>
              <a:rPr lang="el-GR" dirty="0"/>
              <a:t>.</a:t>
            </a:r>
          </a:p>
          <a:p>
            <a:r>
              <a:rPr lang="el-GR" dirty="0"/>
              <a:t>Ο </a:t>
            </a:r>
            <a:r>
              <a:rPr lang="el-GR" dirty="0" err="1"/>
              <a:t>Κοντορσέ</a:t>
            </a:r>
            <a:r>
              <a:rPr lang="el-GR" dirty="0"/>
              <a:t> βλέπει την ανθρώπινη πρόοδο όχι μόνο σε έναν τομέα, αλλά γενικά </a:t>
            </a:r>
            <a:r>
              <a:rPr lang="el-GR" dirty="0">
                <a:solidFill>
                  <a:srgbClr val="FF0000"/>
                </a:solidFill>
              </a:rPr>
              <a:t>σε όλους τους τομείς </a:t>
            </a:r>
            <a:r>
              <a:rPr lang="el-GR" dirty="0"/>
              <a:t>και στις σχέσεις τους. </a:t>
            </a:r>
          </a:p>
          <a:p>
            <a:r>
              <a:rPr lang="el-GR" dirty="0"/>
              <a:t>Οπότε, η ιστορία σημειώνει πρόοδο στη διανόηση, αλλά και στις πολιτικές και οικονομικές συνθήκες, στις τέχνες, και, φυσικά, </a:t>
            </a:r>
            <a:r>
              <a:rPr lang="el-GR" dirty="0">
                <a:solidFill>
                  <a:srgbClr val="FF0000"/>
                </a:solidFill>
              </a:rPr>
              <a:t>γενική κοινωνική πρόοδο</a:t>
            </a:r>
            <a:r>
              <a:rPr lang="el-GR" dirty="0"/>
              <a:t>.</a:t>
            </a:r>
          </a:p>
          <a:p>
            <a:endParaRPr lang="en-GB" dirty="0"/>
          </a:p>
        </p:txBody>
      </p:sp>
      <p:cxnSp>
        <p:nvCxnSpPr>
          <p:cNvPr id="4" name="Straight Connector 3">
            <a:extLst>
              <a:ext uri="{FF2B5EF4-FFF2-40B4-BE49-F238E27FC236}">
                <a16:creationId xmlns:a16="http://schemas.microsoft.com/office/drawing/2014/main" id="{A991E19B-6786-452F-BF7D-E9956DDBE222}"/>
              </a:ext>
            </a:extLst>
          </p:cNvPr>
          <p:cNvCxnSpPr>
            <a:cxnSpLocks/>
          </p:cNvCxnSpPr>
          <p:nvPr/>
        </p:nvCxnSpPr>
        <p:spPr>
          <a:xfrm flipV="1">
            <a:off x="611560" y="1556792"/>
            <a:ext cx="7700963" cy="1231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07323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1E34A2-1892-4804-9AB0-D49EF5F3818D}"/>
              </a:ext>
            </a:extLst>
          </p:cNvPr>
          <p:cNvSpPr>
            <a:spLocks noGrp="1"/>
          </p:cNvSpPr>
          <p:nvPr>
            <p:ph idx="1"/>
          </p:nvPr>
        </p:nvSpPr>
        <p:spPr>
          <a:xfrm>
            <a:off x="100012" y="188640"/>
            <a:ext cx="8651081" cy="6120679"/>
          </a:xfrm>
        </p:spPr>
        <p:txBody>
          <a:bodyPr>
            <a:normAutofit fontScale="77500" lnSpcReduction="20000"/>
          </a:bodyPr>
          <a:lstStyle/>
          <a:p>
            <a:r>
              <a:rPr lang="el-GR" dirty="0"/>
              <a:t>Θεωρεί δεδομένη την δημιουργία μιας αστικής δημοκρατίας</a:t>
            </a:r>
          </a:p>
          <a:p>
            <a:pPr lvl="1"/>
            <a:r>
              <a:rPr lang="el-GR" dirty="0"/>
              <a:t>και φυσικά βλέπει την πολιτική ιστορία όχι ως απλά μια συνέχεια βασιλικών οίκων </a:t>
            </a:r>
            <a:r>
              <a:rPr lang="el-GR" dirty="0">
                <a:solidFill>
                  <a:srgbClr val="FF0000"/>
                </a:solidFill>
              </a:rPr>
              <a:t>αλλά ως την ιστορία των λαών του κόσμου</a:t>
            </a:r>
            <a:r>
              <a:rPr lang="el-GR" dirty="0"/>
              <a:t>.</a:t>
            </a:r>
          </a:p>
          <a:p>
            <a:pPr lvl="1"/>
            <a:r>
              <a:rPr lang="el-GR" dirty="0"/>
              <a:t>Ο ιστορικός πρέπει να ενδιαφέρεται και για την </a:t>
            </a:r>
            <a:r>
              <a:rPr lang="el-GR" dirty="0">
                <a:solidFill>
                  <a:srgbClr val="FF0000"/>
                </a:solidFill>
              </a:rPr>
              <a:t>κατάσταση του λαού στις διάφορες εποχές </a:t>
            </a:r>
            <a:r>
              <a:rPr lang="el-GR" dirty="0"/>
              <a:t>της ιστορίας και τις συνθήκες βελτίωσής τους.</a:t>
            </a:r>
          </a:p>
          <a:p>
            <a:r>
              <a:rPr lang="el-GR" dirty="0"/>
              <a:t>Η εποχή που έρχεται με τον </a:t>
            </a:r>
            <a:r>
              <a:rPr lang="el-GR" dirty="0">
                <a:solidFill>
                  <a:srgbClr val="FF0000"/>
                </a:solidFill>
              </a:rPr>
              <a:t>Διαφωτισμό</a:t>
            </a:r>
            <a:r>
              <a:rPr lang="el-GR" dirty="0"/>
              <a:t> θα έχει:</a:t>
            </a:r>
          </a:p>
          <a:p>
            <a:pPr lvl="1"/>
            <a:r>
              <a:rPr lang="el-GR" dirty="0">
                <a:solidFill>
                  <a:srgbClr val="FF0000"/>
                </a:solidFill>
              </a:rPr>
              <a:t>Εκπαίδευση </a:t>
            </a:r>
            <a:r>
              <a:rPr lang="el-GR" dirty="0"/>
              <a:t>για όλους</a:t>
            </a:r>
          </a:p>
          <a:p>
            <a:pPr lvl="1"/>
            <a:r>
              <a:rPr lang="el-GR" dirty="0">
                <a:solidFill>
                  <a:srgbClr val="FF0000"/>
                </a:solidFill>
              </a:rPr>
              <a:t>Ψήφο</a:t>
            </a:r>
            <a:r>
              <a:rPr lang="el-GR" dirty="0"/>
              <a:t> για όλους</a:t>
            </a:r>
          </a:p>
          <a:p>
            <a:pPr lvl="1"/>
            <a:r>
              <a:rPr lang="el-GR" dirty="0">
                <a:solidFill>
                  <a:srgbClr val="FF0000"/>
                </a:solidFill>
              </a:rPr>
              <a:t>Ισότητα</a:t>
            </a:r>
            <a:r>
              <a:rPr lang="el-GR" dirty="0"/>
              <a:t> ως προς τον νόμο</a:t>
            </a:r>
          </a:p>
          <a:p>
            <a:pPr lvl="1"/>
            <a:r>
              <a:rPr lang="el-GR" dirty="0">
                <a:solidFill>
                  <a:srgbClr val="FF0000"/>
                </a:solidFill>
              </a:rPr>
              <a:t>Ελευθερία</a:t>
            </a:r>
            <a:r>
              <a:rPr lang="el-GR" dirty="0"/>
              <a:t> έκφρασης</a:t>
            </a:r>
          </a:p>
          <a:p>
            <a:pPr lvl="1"/>
            <a:r>
              <a:rPr lang="el-GR" dirty="0"/>
              <a:t>Την </a:t>
            </a:r>
            <a:r>
              <a:rPr lang="el-GR" dirty="0">
                <a:solidFill>
                  <a:srgbClr val="FF0000"/>
                </a:solidFill>
              </a:rPr>
              <a:t>ανεξαρτησία</a:t>
            </a:r>
            <a:r>
              <a:rPr lang="el-GR" dirty="0"/>
              <a:t> των αποικιών</a:t>
            </a:r>
          </a:p>
          <a:p>
            <a:pPr lvl="1"/>
            <a:r>
              <a:rPr lang="el-GR" dirty="0">
                <a:solidFill>
                  <a:srgbClr val="FF0000"/>
                </a:solidFill>
              </a:rPr>
              <a:t>Ανακατανομή</a:t>
            </a:r>
            <a:r>
              <a:rPr lang="el-GR" dirty="0"/>
              <a:t> πλούτου</a:t>
            </a:r>
          </a:p>
          <a:p>
            <a:pPr lvl="1"/>
            <a:r>
              <a:rPr lang="el-GR" dirty="0">
                <a:solidFill>
                  <a:srgbClr val="FF0000"/>
                </a:solidFill>
              </a:rPr>
              <a:t>Ίσα δικαιώματα </a:t>
            </a:r>
            <a:r>
              <a:rPr lang="el-GR" dirty="0"/>
              <a:t>για τις γυναίκες</a:t>
            </a:r>
          </a:p>
          <a:p>
            <a:pPr lvl="1"/>
            <a:r>
              <a:rPr lang="el-GR" dirty="0">
                <a:solidFill>
                  <a:srgbClr val="FF0000"/>
                </a:solidFill>
              </a:rPr>
              <a:t>Εθνική ασφάλιση </a:t>
            </a:r>
            <a:r>
              <a:rPr lang="el-GR" dirty="0"/>
              <a:t>για όλους και συντάξεις</a:t>
            </a:r>
          </a:p>
          <a:p>
            <a:pPr lvl="1"/>
            <a:endParaRPr lang="en-GB" dirty="0"/>
          </a:p>
        </p:txBody>
      </p:sp>
    </p:spTree>
    <p:extLst>
      <p:ext uri="{BB962C8B-B14F-4D97-AF65-F5344CB8AC3E}">
        <p14:creationId xmlns:p14="http://schemas.microsoft.com/office/powerpoint/2010/main" val="12928080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F783F-84D4-49D1-957C-73863A8B3D58}"/>
              </a:ext>
            </a:extLst>
          </p:cNvPr>
          <p:cNvSpPr>
            <a:spLocks noGrp="1"/>
          </p:cNvSpPr>
          <p:nvPr>
            <p:ph type="title"/>
          </p:nvPr>
        </p:nvSpPr>
        <p:spPr>
          <a:xfrm>
            <a:off x="395536" y="188640"/>
            <a:ext cx="8119814" cy="1583010"/>
          </a:xfrm>
        </p:spPr>
        <p:txBody>
          <a:bodyPr/>
          <a:lstStyle/>
          <a:p>
            <a:r>
              <a:rPr lang="el-GR" dirty="0"/>
              <a:t>Ο φυσικός νόμος της ανθρώπινης βελτίωσης</a:t>
            </a:r>
            <a:endParaRPr lang="en-GB" dirty="0"/>
          </a:p>
        </p:txBody>
      </p:sp>
      <p:sp>
        <p:nvSpPr>
          <p:cNvPr id="3" name="Content Placeholder 2">
            <a:extLst>
              <a:ext uri="{FF2B5EF4-FFF2-40B4-BE49-F238E27FC236}">
                <a16:creationId xmlns:a16="http://schemas.microsoft.com/office/drawing/2014/main" id="{6A00CC1F-141B-4700-9AF2-FE868D90C489}"/>
              </a:ext>
            </a:extLst>
          </p:cNvPr>
          <p:cNvSpPr>
            <a:spLocks noGrp="1"/>
          </p:cNvSpPr>
          <p:nvPr>
            <p:ph idx="1"/>
          </p:nvPr>
        </p:nvSpPr>
        <p:spPr>
          <a:xfrm>
            <a:off x="179512" y="1771650"/>
            <a:ext cx="8928992" cy="4332412"/>
          </a:xfrm>
        </p:spPr>
        <p:txBody>
          <a:bodyPr>
            <a:noAutofit/>
          </a:bodyPr>
          <a:lstStyle/>
          <a:p>
            <a:r>
              <a:rPr lang="el-GR" sz="2000" dirty="0"/>
              <a:t>Όλα αυτά τα κοινωνικά αγαθά απορρέουν από τα </a:t>
            </a:r>
            <a:r>
              <a:rPr lang="el-GR" sz="2000" dirty="0">
                <a:solidFill>
                  <a:srgbClr val="FF0000"/>
                </a:solidFill>
              </a:rPr>
              <a:t>φυσικά δικαιώματα του ανθρώπου.</a:t>
            </a:r>
          </a:p>
          <a:p>
            <a:r>
              <a:rPr lang="el-GR" sz="2000" dirty="0"/>
              <a:t>Όλοι οι άνθρωποι έχουν </a:t>
            </a:r>
            <a:r>
              <a:rPr lang="el-GR" sz="2000" dirty="0">
                <a:solidFill>
                  <a:srgbClr val="FF0000"/>
                </a:solidFill>
              </a:rPr>
              <a:t>το ίδιο δικαίωμα στην ελευθερία </a:t>
            </a:r>
            <a:r>
              <a:rPr lang="el-GR" sz="2000" dirty="0"/>
              <a:t>για να καθορίσουν τη δικιά τους ευτυχία.</a:t>
            </a:r>
          </a:p>
          <a:p>
            <a:r>
              <a:rPr lang="el-GR" sz="2000" b="1" dirty="0"/>
              <a:t>Με την εκπαίδευση θα κατανοήσουν τη φωνή της λογικής, και θα μειωθούν τα προβλήματα συνεννόησης και πολιτικής/κοινωνικής αντιπαλότητας.</a:t>
            </a:r>
          </a:p>
          <a:p>
            <a:pPr lvl="1"/>
            <a:r>
              <a:rPr lang="el-GR" sz="2000" dirty="0"/>
              <a:t>Το παρελθόν μαστίζεται από ημιμάθεια και προκαταλήψεις που κάνουν την κοινωνική συνεννόηση δύσκολη ως αδύνατη. </a:t>
            </a:r>
          </a:p>
          <a:p>
            <a:r>
              <a:rPr lang="el-GR" sz="2000" dirty="0"/>
              <a:t>Με την τυπογραφία, και την επιστημονική γνώση οι </a:t>
            </a:r>
            <a:r>
              <a:rPr lang="el-GR" sz="2000" b="1" dirty="0"/>
              <a:t>διαφορές από την παραπληροφόρηση θα μειωθούν ώσπου θα εκλείψουν</a:t>
            </a:r>
            <a:r>
              <a:rPr lang="el-GR" sz="2000" dirty="0"/>
              <a:t>.</a:t>
            </a:r>
          </a:p>
          <a:p>
            <a:pPr lvl="1"/>
            <a:r>
              <a:rPr lang="el-GR" sz="2000" dirty="0"/>
              <a:t>Η κοινή γνώμη θα κατευθύνεται από το διαφωτιστικό πνεύμα. </a:t>
            </a:r>
            <a:endParaRPr lang="en-GB" sz="2000" dirty="0"/>
          </a:p>
        </p:txBody>
      </p:sp>
    </p:spTree>
    <p:extLst>
      <p:ext uri="{BB962C8B-B14F-4D97-AF65-F5344CB8AC3E}">
        <p14:creationId xmlns:p14="http://schemas.microsoft.com/office/powerpoint/2010/main" val="2687041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sp>
        <p:nvSpPr>
          <p:cNvPr id="4" name="Rectangle 3"/>
          <p:cNvSpPr/>
          <p:nvPr/>
        </p:nvSpPr>
        <p:spPr>
          <a:xfrm>
            <a:off x="3131326" y="4407495"/>
            <a:ext cx="1758878" cy="2031325"/>
          </a:xfrm>
          <a:prstGeom prst="rect">
            <a:avLst/>
          </a:prstGeom>
        </p:spPr>
        <p:txBody>
          <a:bodyPr wrap="none">
            <a:spAutoFit/>
          </a:bodyPr>
          <a:lstStyle/>
          <a:p>
            <a:pPr algn="ctr"/>
            <a:r>
              <a:rPr lang="en-US" dirty="0"/>
              <a:t>James Burnett, </a:t>
            </a:r>
          </a:p>
          <a:p>
            <a:pPr algn="ctr"/>
            <a:r>
              <a:rPr lang="en-US" dirty="0"/>
              <a:t>Lord </a:t>
            </a:r>
            <a:r>
              <a:rPr lang="en-US" dirty="0" err="1"/>
              <a:t>Monboddo</a:t>
            </a:r>
            <a:r>
              <a:rPr lang="en-US" dirty="0"/>
              <a:t> </a:t>
            </a:r>
          </a:p>
          <a:p>
            <a:pPr algn="ctr"/>
            <a:r>
              <a:rPr lang="en-US" dirty="0"/>
              <a:t>(1714 –1796)</a:t>
            </a:r>
            <a:endParaRPr lang="el-GR" dirty="0"/>
          </a:p>
          <a:p>
            <a:pPr algn="ctr"/>
            <a:r>
              <a:rPr lang="el-GR" dirty="0"/>
              <a:t>Δικαστής, </a:t>
            </a:r>
          </a:p>
          <a:p>
            <a:pPr algn="ctr"/>
            <a:r>
              <a:rPr lang="el-GR" dirty="0"/>
              <a:t>γλωσσολόγος, </a:t>
            </a:r>
          </a:p>
          <a:p>
            <a:pPr algn="ctr"/>
            <a:r>
              <a:rPr lang="el-GR" dirty="0"/>
              <a:t>φιλόσοφος</a:t>
            </a:r>
          </a:p>
          <a:p>
            <a:pPr algn="ctr"/>
            <a:endParaRPr lang="en-US" dirty="0"/>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555648"/>
            <a:ext cx="1944216" cy="2614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78" y="1555648"/>
            <a:ext cx="209550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788024" y="4407495"/>
            <a:ext cx="4122412" cy="1477328"/>
          </a:xfrm>
          <a:prstGeom prst="rect">
            <a:avLst/>
          </a:prstGeom>
        </p:spPr>
        <p:txBody>
          <a:bodyPr wrap="square">
            <a:spAutoFit/>
          </a:bodyPr>
          <a:lstStyle/>
          <a:p>
            <a:pPr algn="ctr"/>
            <a:r>
              <a:rPr lang="en-US" dirty="0"/>
              <a:t>William Robertson </a:t>
            </a:r>
            <a:endParaRPr lang="el-GR" dirty="0"/>
          </a:p>
          <a:p>
            <a:pPr algn="ctr"/>
            <a:r>
              <a:rPr lang="en-US" dirty="0"/>
              <a:t>(1721–1793) </a:t>
            </a:r>
            <a:endParaRPr lang="el-GR" dirty="0"/>
          </a:p>
          <a:p>
            <a:pPr algn="ctr"/>
            <a:r>
              <a:rPr lang="el-GR" dirty="0"/>
              <a:t>Ιστορικός, </a:t>
            </a:r>
          </a:p>
          <a:p>
            <a:pPr algn="ctr"/>
            <a:r>
              <a:rPr lang="el-GR" dirty="0"/>
              <a:t>Πρύτανης στο Εδιμβούργο</a:t>
            </a:r>
          </a:p>
          <a:p>
            <a:endParaRPr lang="en-US" dirty="0"/>
          </a:p>
        </p:txBody>
      </p:sp>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1487385"/>
            <a:ext cx="2286000" cy="282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38436" y="4797152"/>
            <a:ext cx="1944216" cy="576064"/>
          </a:xfrm>
          <a:prstGeom prst="rect">
            <a:avLst/>
          </a:prstGeom>
        </p:spPr>
        <p:txBody>
          <a:bodyPr vert="horz" wrap="square" lIns="91440" tIns="45720" rIns="91440" bIns="45720" rtlCol="0" anchor="ctr">
            <a:noAutofit/>
          </a:bodyPr>
          <a:lstStyle/>
          <a:p>
            <a:pPr algn="ctr"/>
            <a:r>
              <a:rPr lang="en-US" dirty="0"/>
              <a:t>David Hume</a:t>
            </a:r>
          </a:p>
          <a:p>
            <a:pPr algn="ctr"/>
            <a:r>
              <a:rPr lang="en-US" dirty="0"/>
              <a:t>(1711 – 1776)</a:t>
            </a:r>
          </a:p>
        </p:txBody>
      </p:sp>
    </p:spTree>
    <p:extLst>
      <p:ext uri="{BB962C8B-B14F-4D97-AF65-F5344CB8AC3E}">
        <p14:creationId xmlns:p14="http://schemas.microsoft.com/office/powerpoint/2010/main" val="21139095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363" y="692698"/>
            <a:ext cx="8062093" cy="900098"/>
          </a:xfrm>
        </p:spPr>
        <p:txBody>
          <a:bodyPr/>
          <a:lstStyle/>
          <a:p>
            <a:pPr algn="ctr"/>
            <a:r>
              <a:rPr lang="en-GB" dirty="0"/>
              <a:t>Condorcet’s Paradox I</a:t>
            </a:r>
          </a:p>
        </p:txBody>
      </p:sp>
      <p:sp>
        <p:nvSpPr>
          <p:cNvPr id="3" name="Content Placeholder 2"/>
          <p:cNvSpPr>
            <a:spLocks noGrp="1"/>
          </p:cNvSpPr>
          <p:nvPr>
            <p:ph idx="1"/>
          </p:nvPr>
        </p:nvSpPr>
        <p:spPr>
          <a:xfrm>
            <a:off x="557212" y="1592798"/>
            <a:ext cx="8191252" cy="2862317"/>
          </a:xfrm>
        </p:spPr>
        <p:txBody>
          <a:bodyPr/>
          <a:lstStyle/>
          <a:p>
            <a:r>
              <a:rPr lang="el-GR" dirty="0"/>
              <a:t>Ας υποθέσουμε ότι έχουμε 3 πολίτες/ψηφοφόρους</a:t>
            </a:r>
          </a:p>
          <a:p>
            <a:pPr marL="0" indent="0">
              <a:buNone/>
            </a:pPr>
            <a:endParaRPr lang="en-GB" dirty="0"/>
          </a:p>
          <a:p>
            <a:r>
              <a:rPr lang="el-GR" dirty="0"/>
              <a:t>Ο κάθε ψηφοφόρος έχει προτιμήσεις για τις επιλογές </a:t>
            </a:r>
            <a:r>
              <a:rPr lang="en-GB" dirty="0"/>
              <a:t>A, B, C.</a:t>
            </a:r>
          </a:p>
          <a:p>
            <a:pPr marL="0" indent="0">
              <a:buNone/>
            </a:pPr>
            <a:endParaRPr lang="el-GR" dirty="0"/>
          </a:p>
          <a:p>
            <a:r>
              <a:rPr lang="el-GR" dirty="0"/>
              <a:t>Ας Υποθέσουμε ότι οι τρεις ψηφοφόροι έχουν τις εξής προτιμήσεις</a:t>
            </a:r>
            <a:r>
              <a:rPr lang="en-GB" dirty="0"/>
              <a:t>:</a:t>
            </a:r>
          </a:p>
        </p:txBody>
      </p:sp>
      <p:cxnSp>
        <p:nvCxnSpPr>
          <p:cNvPr id="4" name="Straight Connector 3"/>
          <p:cNvCxnSpPr>
            <a:cxnSpLocks/>
          </p:cNvCxnSpPr>
          <p:nvPr/>
        </p:nvCxnSpPr>
        <p:spPr>
          <a:xfrm>
            <a:off x="614363" y="1538790"/>
            <a:ext cx="7979569"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5" name="Table 4"/>
          <p:cNvGraphicFramePr>
            <a:graphicFrameLocks noGrp="1"/>
          </p:cNvGraphicFramePr>
          <p:nvPr>
            <p:extLst>
              <p:ext uri="{D42A27DB-BD31-4B8C-83A1-F6EECF244321}">
                <p14:modId xmlns:p14="http://schemas.microsoft.com/office/powerpoint/2010/main" val="2157256129"/>
              </p:ext>
            </p:extLst>
          </p:nvPr>
        </p:nvGraphicFramePr>
        <p:xfrm>
          <a:off x="2014536" y="3871912"/>
          <a:ext cx="5509792" cy="2581424"/>
        </p:xfrm>
        <a:graphic>
          <a:graphicData uri="http://schemas.openxmlformats.org/drawingml/2006/table">
            <a:tbl>
              <a:tblPr firstRow="1" bandRow="1">
                <a:tableStyleId>{5C22544A-7EE6-4342-B048-85BDC9FD1C3A}</a:tableStyleId>
              </a:tblPr>
              <a:tblGrid>
                <a:gridCol w="2754896">
                  <a:extLst>
                    <a:ext uri="{9D8B030D-6E8A-4147-A177-3AD203B41FA5}">
                      <a16:colId xmlns:a16="http://schemas.microsoft.com/office/drawing/2014/main" val="20000"/>
                    </a:ext>
                  </a:extLst>
                </a:gridCol>
                <a:gridCol w="2754896">
                  <a:extLst>
                    <a:ext uri="{9D8B030D-6E8A-4147-A177-3AD203B41FA5}">
                      <a16:colId xmlns:a16="http://schemas.microsoft.com/office/drawing/2014/main" val="20001"/>
                    </a:ext>
                  </a:extLst>
                </a:gridCol>
              </a:tblGrid>
              <a:tr h="645356">
                <a:tc>
                  <a:txBody>
                    <a:bodyPr/>
                    <a:lstStyle/>
                    <a:p>
                      <a:pPr algn="ctr"/>
                      <a:r>
                        <a:rPr lang="en-GB" sz="2000" dirty="0"/>
                        <a:t>Individual</a:t>
                      </a:r>
                    </a:p>
                  </a:txBody>
                  <a:tcPr marL="68580" marR="68580" marT="34290" marB="34290"/>
                </a:tc>
                <a:tc>
                  <a:txBody>
                    <a:bodyPr/>
                    <a:lstStyle/>
                    <a:p>
                      <a:pPr algn="ctr"/>
                      <a:r>
                        <a:rPr lang="en-GB" sz="2000" dirty="0"/>
                        <a:t>Preferences</a:t>
                      </a:r>
                    </a:p>
                  </a:txBody>
                  <a:tcPr marL="68580" marR="68580" marT="34290" marB="34290"/>
                </a:tc>
                <a:extLst>
                  <a:ext uri="{0D108BD9-81ED-4DB2-BD59-A6C34878D82A}">
                    <a16:rowId xmlns:a16="http://schemas.microsoft.com/office/drawing/2014/main" val="10000"/>
                  </a:ext>
                </a:extLst>
              </a:tr>
              <a:tr h="645356">
                <a:tc>
                  <a:txBody>
                    <a:bodyPr/>
                    <a:lstStyle/>
                    <a:p>
                      <a:pPr algn="ctr"/>
                      <a:r>
                        <a:rPr lang="en-GB" sz="2000" dirty="0"/>
                        <a:t>1</a:t>
                      </a:r>
                    </a:p>
                  </a:txBody>
                  <a:tcPr marL="68580" marR="68580" marT="34290" marB="34290"/>
                </a:tc>
                <a:tc>
                  <a:txBody>
                    <a:bodyPr/>
                    <a:lstStyle/>
                    <a:p>
                      <a:pPr algn="ctr"/>
                      <a:r>
                        <a:rPr lang="en-GB" sz="2000" dirty="0"/>
                        <a:t>A&gt;B&gt;C</a:t>
                      </a:r>
                    </a:p>
                  </a:txBody>
                  <a:tcPr marL="68580" marR="68580" marT="34290" marB="34290"/>
                </a:tc>
                <a:extLst>
                  <a:ext uri="{0D108BD9-81ED-4DB2-BD59-A6C34878D82A}">
                    <a16:rowId xmlns:a16="http://schemas.microsoft.com/office/drawing/2014/main" val="10001"/>
                  </a:ext>
                </a:extLst>
              </a:tr>
              <a:tr h="645356">
                <a:tc>
                  <a:txBody>
                    <a:bodyPr/>
                    <a:lstStyle/>
                    <a:p>
                      <a:pPr algn="ctr"/>
                      <a:r>
                        <a:rPr lang="en-GB" sz="2000"/>
                        <a:t>2</a:t>
                      </a:r>
                      <a:endParaRPr lang="en-GB" sz="2000" dirty="0"/>
                    </a:p>
                  </a:txBody>
                  <a:tcPr marL="68580" marR="68580" marT="34290" marB="34290"/>
                </a:tc>
                <a:tc>
                  <a:txBody>
                    <a:bodyPr/>
                    <a:lstStyle/>
                    <a:p>
                      <a:pPr algn="ctr"/>
                      <a:r>
                        <a:rPr lang="en-GB" sz="2000" dirty="0"/>
                        <a:t>B&gt;C&gt;A</a:t>
                      </a:r>
                    </a:p>
                  </a:txBody>
                  <a:tcPr marL="68580" marR="68580" marT="34290" marB="34290"/>
                </a:tc>
                <a:extLst>
                  <a:ext uri="{0D108BD9-81ED-4DB2-BD59-A6C34878D82A}">
                    <a16:rowId xmlns:a16="http://schemas.microsoft.com/office/drawing/2014/main" val="10002"/>
                  </a:ext>
                </a:extLst>
              </a:tr>
              <a:tr h="645356">
                <a:tc>
                  <a:txBody>
                    <a:bodyPr/>
                    <a:lstStyle/>
                    <a:p>
                      <a:pPr algn="ctr"/>
                      <a:r>
                        <a:rPr lang="en-GB" sz="2000"/>
                        <a:t>3</a:t>
                      </a:r>
                      <a:endParaRPr lang="en-GB" sz="2000" dirty="0"/>
                    </a:p>
                  </a:txBody>
                  <a:tcPr marL="68580" marR="68580" marT="34290" marB="34290"/>
                </a:tc>
                <a:tc>
                  <a:txBody>
                    <a:bodyPr/>
                    <a:lstStyle/>
                    <a:p>
                      <a:pPr algn="ctr"/>
                      <a:r>
                        <a:rPr lang="en-GB" sz="2000" dirty="0"/>
                        <a:t>C&gt;A&gt;B</a:t>
                      </a: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6251064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998730"/>
            <a:ext cx="8193881" cy="594066"/>
          </a:xfrm>
        </p:spPr>
        <p:txBody>
          <a:bodyPr/>
          <a:lstStyle/>
          <a:p>
            <a:pPr algn="ctr"/>
            <a:r>
              <a:rPr lang="en-GB" dirty="0"/>
              <a:t>Condorcet’s Paradox II</a:t>
            </a:r>
          </a:p>
        </p:txBody>
      </p:sp>
      <p:sp>
        <p:nvSpPr>
          <p:cNvPr id="3" name="Content Placeholder 2"/>
          <p:cNvSpPr>
            <a:spLocks noGrp="1"/>
          </p:cNvSpPr>
          <p:nvPr>
            <p:ph idx="1"/>
          </p:nvPr>
        </p:nvSpPr>
        <p:spPr>
          <a:xfrm>
            <a:off x="314325" y="3428998"/>
            <a:ext cx="8415338" cy="3312369"/>
          </a:xfrm>
        </p:spPr>
        <p:txBody>
          <a:bodyPr>
            <a:normAutofit lnSpcReduction="10000"/>
          </a:bodyPr>
          <a:lstStyle/>
          <a:p>
            <a:r>
              <a:rPr lang="el-GR" dirty="0"/>
              <a:t>Ας υποθέσουμε ότι κανονίζουμε μια ψηφοφορία πρώτα μεταξύ</a:t>
            </a:r>
            <a:r>
              <a:rPr lang="en-GB" dirty="0"/>
              <a:t> A</a:t>
            </a:r>
            <a:r>
              <a:rPr lang="el-GR" dirty="0"/>
              <a:t> και</a:t>
            </a:r>
            <a:r>
              <a:rPr lang="en-GB" dirty="0"/>
              <a:t> B. </a:t>
            </a:r>
            <a:r>
              <a:rPr lang="el-GR" dirty="0"/>
              <a:t>Ποιος θα νικήσει</a:t>
            </a:r>
            <a:r>
              <a:rPr lang="en-GB" dirty="0"/>
              <a:t>? </a:t>
            </a:r>
          </a:p>
          <a:p>
            <a:pPr lvl="1"/>
            <a:r>
              <a:rPr lang="en-GB" dirty="0"/>
              <a:t>A </a:t>
            </a:r>
          </a:p>
          <a:p>
            <a:r>
              <a:rPr lang="el-GR" dirty="0"/>
              <a:t>Εάν τώρα ψηφίσουμε μεταξύ των</a:t>
            </a:r>
            <a:r>
              <a:rPr lang="en-GB" dirty="0"/>
              <a:t> B </a:t>
            </a:r>
            <a:r>
              <a:rPr lang="el-GR" dirty="0"/>
              <a:t>και</a:t>
            </a:r>
            <a:r>
              <a:rPr lang="en-GB" dirty="0"/>
              <a:t> C, </a:t>
            </a:r>
            <a:r>
              <a:rPr lang="el-GR" dirty="0"/>
              <a:t>ποιος θα νικήσει</a:t>
            </a:r>
            <a:r>
              <a:rPr lang="en-GB" dirty="0"/>
              <a:t>? </a:t>
            </a:r>
          </a:p>
          <a:p>
            <a:pPr lvl="1"/>
            <a:r>
              <a:rPr lang="en-GB" dirty="0"/>
              <a:t>B </a:t>
            </a:r>
          </a:p>
          <a:p>
            <a:r>
              <a:rPr lang="el-GR" dirty="0"/>
              <a:t>Και τελικά σε μια ψηφοφορία του</a:t>
            </a:r>
            <a:r>
              <a:rPr lang="en-GB" dirty="0"/>
              <a:t> C </a:t>
            </a:r>
            <a:r>
              <a:rPr lang="el-GR" dirty="0"/>
              <a:t>και του</a:t>
            </a:r>
            <a:r>
              <a:rPr lang="en-GB" dirty="0"/>
              <a:t> A? </a:t>
            </a:r>
          </a:p>
          <a:p>
            <a:pPr lvl="1"/>
            <a:r>
              <a:rPr lang="en-GB" dirty="0"/>
              <a:t>C </a:t>
            </a:r>
          </a:p>
          <a:p>
            <a:r>
              <a:rPr lang="el-GR" dirty="0"/>
              <a:t>Όμως αυτό το </a:t>
            </a:r>
            <a:r>
              <a:rPr lang="el-GR" dirty="0">
                <a:solidFill>
                  <a:srgbClr val="FF0000"/>
                </a:solidFill>
              </a:rPr>
              <a:t>αποτέλεσμα δεν είναι συνεπές</a:t>
            </a:r>
            <a:r>
              <a:rPr lang="el-GR" dirty="0"/>
              <a:t>!!!!</a:t>
            </a:r>
            <a:endParaRPr lang="en-GB" dirty="0"/>
          </a:p>
          <a:p>
            <a:pPr lvl="1"/>
            <a:r>
              <a:rPr lang="el-GR" dirty="0"/>
              <a:t>Εάν το εκλογικό σώμα προτιμά το αποτέλεσμα </a:t>
            </a:r>
            <a:r>
              <a:rPr lang="en-GB" dirty="0"/>
              <a:t>B </a:t>
            </a:r>
            <a:r>
              <a:rPr lang="el-GR" dirty="0"/>
              <a:t>από το αποτέλεσμα</a:t>
            </a:r>
            <a:r>
              <a:rPr lang="en-GB" dirty="0"/>
              <a:t> C</a:t>
            </a:r>
            <a:r>
              <a:rPr lang="el-GR" dirty="0"/>
              <a:t>, και το </a:t>
            </a:r>
            <a:r>
              <a:rPr lang="en-GB" dirty="0"/>
              <a:t>C </a:t>
            </a:r>
            <a:r>
              <a:rPr lang="el-GR" dirty="0"/>
              <a:t>προτιμάται του</a:t>
            </a:r>
            <a:r>
              <a:rPr lang="en-GB" dirty="0"/>
              <a:t> A, </a:t>
            </a:r>
            <a:r>
              <a:rPr lang="el-GR" dirty="0"/>
              <a:t>τότε ακολουθεί ότι το</a:t>
            </a:r>
            <a:r>
              <a:rPr lang="en-GB" dirty="0"/>
              <a:t> B </a:t>
            </a:r>
            <a:r>
              <a:rPr lang="el-GR" dirty="0"/>
              <a:t>είναι προτιμότερο του</a:t>
            </a:r>
            <a:r>
              <a:rPr lang="en-GB" dirty="0"/>
              <a:t> A</a:t>
            </a:r>
            <a:r>
              <a:rPr lang="el-GR" dirty="0"/>
              <a:t>.</a:t>
            </a:r>
          </a:p>
          <a:p>
            <a:pPr lvl="1"/>
            <a:r>
              <a:rPr lang="el-GR" dirty="0"/>
              <a:t>Όμως μια απευθείας ψηφοφορία μεταξύ του</a:t>
            </a:r>
            <a:r>
              <a:rPr lang="en-GB" dirty="0"/>
              <a:t> A</a:t>
            </a:r>
            <a:r>
              <a:rPr lang="el-GR" dirty="0"/>
              <a:t> και του Β βγάζει το Β</a:t>
            </a:r>
            <a:r>
              <a:rPr lang="en-GB" dirty="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2542" y="1646802"/>
            <a:ext cx="5658916" cy="178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a:cxnSpLocks/>
          </p:cNvCxnSpPr>
          <p:nvPr/>
        </p:nvCxnSpPr>
        <p:spPr>
          <a:xfrm>
            <a:off x="564356" y="1538790"/>
            <a:ext cx="794385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1652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2887" y="548680"/>
            <a:ext cx="8615363" cy="5616623"/>
          </a:xfrm>
        </p:spPr>
        <p:txBody>
          <a:bodyPr>
            <a:normAutofit/>
          </a:bodyPr>
          <a:lstStyle/>
          <a:p>
            <a:r>
              <a:rPr lang="el-GR" dirty="0"/>
              <a:t>Το παραπάνω </a:t>
            </a:r>
            <a:r>
              <a:rPr lang="el-GR" dirty="0">
                <a:solidFill>
                  <a:srgbClr val="FF0000"/>
                </a:solidFill>
              </a:rPr>
              <a:t>παράδοξο</a:t>
            </a:r>
            <a:r>
              <a:rPr lang="el-GR" dirty="0"/>
              <a:t> (ότι κάθε ψηφοφόρος έχει ορθολογικές προτιμήσεις, αλλά η άθροισή τους οδηγεί σε ανορθολογικά αποτελέσματα</a:t>
            </a:r>
            <a:r>
              <a:rPr lang="en-US" dirty="0"/>
              <a:t>)</a:t>
            </a:r>
            <a:r>
              <a:rPr lang="el-GR" dirty="0"/>
              <a:t> ονομάζετε Κύκλος α λα </a:t>
            </a:r>
            <a:r>
              <a:rPr lang="el-GR" dirty="0" err="1"/>
              <a:t>Κοντορσέ</a:t>
            </a:r>
            <a:r>
              <a:rPr lang="el-GR" dirty="0"/>
              <a:t>. (</a:t>
            </a:r>
            <a:r>
              <a:rPr lang="en-GB" b="1" dirty="0"/>
              <a:t>Condorcet cycle</a:t>
            </a:r>
            <a:r>
              <a:rPr lang="el-GR" b="1" dirty="0"/>
              <a:t>)</a:t>
            </a:r>
            <a:endParaRPr lang="en-GB" dirty="0"/>
          </a:p>
          <a:p>
            <a:r>
              <a:rPr lang="el-GR" dirty="0"/>
              <a:t>Το αποτέλεσμα αυτό δημιουργεί πραγματικά ένα δυσεπίλυτο πρόβλημα:</a:t>
            </a:r>
            <a:endParaRPr lang="en-GB" dirty="0"/>
          </a:p>
          <a:p>
            <a:pPr lvl="1"/>
            <a:r>
              <a:rPr lang="el-GR" b="1" dirty="0"/>
              <a:t>Δηλαδή ακόμη και πεφωτισμένοι και λογικοί ψηφοφόροι δεν είναι απαραίτητο ότι θα καταλήξουν σε λογικές και συνεπείς λύσεις μέσω ενός αδιάβλητου μηχανισμού ψηφοφορίας. </a:t>
            </a:r>
          </a:p>
          <a:p>
            <a:pPr marL="342900" lvl="1" indent="0">
              <a:buNone/>
            </a:pPr>
            <a:endParaRPr lang="en-GB" b="1" dirty="0"/>
          </a:p>
          <a:p>
            <a:r>
              <a:rPr lang="el-GR" dirty="0"/>
              <a:t>Συνεπώς το </a:t>
            </a:r>
            <a:r>
              <a:rPr lang="el-GR" dirty="0">
                <a:solidFill>
                  <a:srgbClr val="FF0000"/>
                </a:solidFill>
              </a:rPr>
              <a:t>αποτέλεσμα της ψηφοφορίας δεν είναι (πάντα) ανεξάρτητο από τον μηχανισμό με τον οποίο έχουμε στήσει την ψηφοφορία</a:t>
            </a:r>
            <a:r>
              <a:rPr lang="el-GR" dirty="0"/>
              <a:t>. </a:t>
            </a:r>
            <a:endParaRPr lang="en-GB" dirty="0"/>
          </a:p>
          <a:p>
            <a:pPr lvl="1"/>
            <a:r>
              <a:rPr lang="el-GR" dirty="0"/>
              <a:t>Συνεπώς, στο παράδειγμα που δόθηκε, όποιος έχει τη δυνατότητα να στήσει την ψηφοφορία, δηλαδή μεταξύ ποιων δύο θα ψηφίσουμε πρώτα, και ποιους δύο μετά, καθορίζει και το αποτέλεσμα. </a:t>
            </a:r>
          </a:p>
          <a:p>
            <a:pPr lvl="1"/>
            <a:r>
              <a:rPr lang="el-GR" dirty="0">
                <a:solidFill>
                  <a:srgbClr val="FF0000"/>
                </a:solidFill>
              </a:rPr>
              <a:t>Δεν έχουμε λοιπόν ένα απλό μηχανισμό ψηφοφορίας που θα δίνει πάντα αποτέλεσμα και θα είναι αδιάβλητος</a:t>
            </a:r>
            <a:r>
              <a:rPr lang="el-GR" dirty="0"/>
              <a:t>. </a:t>
            </a:r>
          </a:p>
          <a:p>
            <a:pPr lvl="1"/>
            <a:r>
              <a:rPr lang="el-GR" dirty="0"/>
              <a:t>Αυτό παραμένει </a:t>
            </a:r>
            <a:r>
              <a:rPr lang="el-GR" dirty="0">
                <a:solidFill>
                  <a:srgbClr val="FF0000"/>
                </a:solidFill>
              </a:rPr>
              <a:t>ένα θεμελιώδες πρόβλημα </a:t>
            </a:r>
            <a:r>
              <a:rPr lang="el-GR" dirty="0"/>
              <a:t>στην οικονομική θεωρία που ασχολείται με το ζήτημα της ψηφοφορίας ως τις μέρες μας. </a:t>
            </a:r>
            <a:endParaRPr lang="en-GB" dirty="0"/>
          </a:p>
        </p:txBody>
      </p:sp>
    </p:spTree>
    <p:extLst>
      <p:ext uri="{BB962C8B-B14F-4D97-AF65-F5344CB8AC3E}">
        <p14:creationId xmlns:p14="http://schemas.microsoft.com/office/powerpoint/2010/main" val="3236665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6"/>
          <p:cNvSpPr>
            <a:spLocks noGrp="1"/>
          </p:cNvSpPr>
          <p:nvPr>
            <p:ph type="ctrTitle"/>
          </p:nvPr>
        </p:nvSpPr>
        <p:spPr/>
        <p:txBody>
          <a:bodyPr/>
          <a:lstStyle/>
          <a:p>
            <a:pPr eaLnBrk="1" hangingPunct="1"/>
            <a:r>
              <a:rPr lang="el-GR" altLang="el-GR"/>
              <a:t>Τέλος Ενότητας</a:t>
            </a:r>
          </a:p>
        </p:txBody>
      </p:sp>
      <p:sp>
        <p:nvSpPr>
          <p:cNvPr id="22531" name="Υπότιτλος 7"/>
          <p:cNvSpPr>
            <a:spLocks noGrp="1"/>
          </p:cNvSpPr>
          <p:nvPr>
            <p:ph type="subTitle" idx="1"/>
          </p:nvPr>
        </p:nvSpPr>
        <p:spPr>
          <a:xfrm>
            <a:off x="684213" y="3886200"/>
            <a:ext cx="7775575" cy="1752600"/>
          </a:xfrm>
        </p:spPr>
        <p:txBody>
          <a:bodyPr/>
          <a:lstStyle/>
          <a:p>
            <a:pPr eaLnBrk="1" hangingPunct="1"/>
            <a:endParaRPr lang="el-GR" altLang="el-G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7"/>
          <p:cNvSpPr>
            <a:spLocks noGrp="1"/>
          </p:cNvSpPr>
          <p:nvPr>
            <p:ph type="title"/>
          </p:nvPr>
        </p:nvSpPr>
        <p:spPr/>
        <p:txBody>
          <a:bodyPr/>
          <a:lstStyle/>
          <a:p>
            <a:pPr eaLnBrk="1" hangingPunct="1"/>
            <a:r>
              <a:rPr lang="el-GR" altLang="el-GR"/>
              <a:t>Άδειες Χρήσης</a:t>
            </a:r>
          </a:p>
        </p:txBody>
      </p:sp>
      <p:sp>
        <p:nvSpPr>
          <p:cNvPr id="23555" name="Subtitle 8"/>
          <p:cNvSpPr>
            <a:spLocks noGrp="1"/>
          </p:cNvSpPr>
          <p:nvPr>
            <p:ph idx="1"/>
          </p:nvPr>
        </p:nvSpPr>
        <p:spPr>
          <a:xfrm>
            <a:off x="463550" y="1557338"/>
            <a:ext cx="8229600" cy="4525962"/>
          </a:xfrm>
        </p:spPr>
        <p:txBody>
          <a:bodyPr/>
          <a:lstStyle/>
          <a:p>
            <a:pPr eaLnBrk="1" hangingPunct="1"/>
            <a:r>
              <a:rPr lang="el-GR" altLang="el-GR" sz="2800"/>
              <a:t>Το παρόν εκπαιδευτικό υλικό υπόκειται σε</a:t>
            </a:r>
            <a:r>
              <a:rPr lang="en-US" altLang="el-GR" sz="2800"/>
              <a:t> </a:t>
            </a:r>
            <a:r>
              <a:rPr lang="el-GR" altLang="el-GR" sz="2800"/>
              <a:t>άδειες χρήσης </a:t>
            </a:r>
            <a:r>
              <a:rPr lang="en-US" altLang="el-GR" sz="2800"/>
              <a:t>Creative Commons. </a:t>
            </a:r>
          </a:p>
          <a:p>
            <a:pPr eaLnBrk="1" hangingPunct="1"/>
            <a:r>
              <a:rPr lang="el-GR" altLang="el-GR" sz="2800"/>
              <a:t>Για εκπαιδευτικό υλικό, όπως εικόνες, που υπόκειται σε άλλου τύπου άδειας χρήσης, η άδεια χρήσης αναφέρεται ρητώς. </a:t>
            </a:r>
          </a:p>
        </p:txBody>
      </p:sp>
      <p:pic>
        <p:nvPicPr>
          <p:cNvPr id="23556" name="7 - Εικόνα" descr="Λογότυπο για Άδειες χρήσης Creative Commons BY-NC-N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4941888"/>
            <a:ext cx="158115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l-GR" altLang="el-GR"/>
              <a:t>Χρηματοδότηση</a:t>
            </a:r>
          </a:p>
        </p:txBody>
      </p:sp>
      <p:sp>
        <p:nvSpPr>
          <p:cNvPr id="24579" name="Content Placeholder 2"/>
          <p:cNvSpPr>
            <a:spLocks noGrp="1"/>
          </p:cNvSpPr>
          <p:nvPr>
            <p:ph idx="1"/>
          </p:nvPr>
        </p:nvSpPr>
        <p:spPr>
          <a:xfrm>
            <a:off x="457200" y="1341438"/>
            <a:ext cx="8229600" cy="4525962"/>
          </a:xfrm>
        </p:spPr>
        <p:txBody>
          <a:bodyPr/>
          <a:lstStyle/>
          <a:p>
            <a:pPr eaLnBrk="1" hangingPunct="1"/>
            <a:r>
              <a:rPr lang="el-GR" altLang="el-GR" sz="2000"/>
              <a:t>Το παρόν εκπαιδευτικό υλικό έχει αναπτυχθεί στα πλαίσια του εκπαιδευτικού έργου του διδάσκοντα.</a:t>
            </a:r>
            <a:endParaRPr lang="en-US" altLang="el-GR" sz="2000"/>
          </a:p>
          <a:p>
            <a:pPr eaLnBrk="1" hangingPunct="1"/>
            <a:r>
              <a:rPr lang="el-GR" altLang="el-GR" sz="2000"/>
              <a:t>Το έργο «</a:t>
            </a:r>
            <a:r>
              <a:rPr lang="el-GR" altLang="el-GR" sz="2000" b="1"/>
              <a:t>Ανοικτά Ακαδημαϊκά Μαθήματα στο Πανεπιστήμιο Αθηνών</a:t>
            </a:r>
            <a:r>
              <a:rPr lang="el-GR" altLang="el-GR" sz="2000"/>
              <a:t>» έχει χρηματοδοτήσει μόνο την αναδιαμόρφωση του εκπαιδευτικού υλικού. </a:t>
            </a:r>
            <a:endParaRPr lang="en-US" altLang="el-GR" sz="2000"/>
          </a:p>
          <a:p>
            <a:pPr eaLnBrk="1" hangingPunct="1"/>
            <a:r>
              <a:rPr lang="el-GR" altLang="el-GR" sz="200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24580"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4652963"/>
            <a:ext cx="55022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200" dirty="0"/>
              <a:t>Σκωτσέζικος Διαφωτισμός</a:t>
            </a:r>
            <a:endParaRPr lang="en-GB" sz="3200" dirty="0"/>
          </a:p>
        </p:txBody>
      </p:sp>
      <p:sp>
        <p:nvSpPr>
          <p:cNvPr id="5" name="TextBox 4"/>
          <p:cNvSpPr txBox="1"/>
          <p:nvPr/>
        </p:nvSpPr>
        <p:spPr>
          <a:xfrm>
            <a:off x="395536" y="4365104"/>
            <a:ext cx="2232248" cy="504056"/>
          </a:xfrm>
          <a:prstGeom prst="rect">
            <a:avLst/>
          </a:prstGeom>
        </p:spPr>
        <p:txBody>
          <a:bodyPr vert="horz" wrap="square" lIns="91440" tIns="45720" rIns="91440" bIns="45720" rtlCol="0" anchor="ctr">
            <a:normAutofit/>
          </a:bodyPr>
          <a:lstStyle/>
          <a:p>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1829981"/>
            <a:ext cx="2212975" cy="264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4248" y="1815140"/>
            <a:ext cx="2088232" cy="267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948264" y="4665402"/>
            <a:ext cx="2088232" cy="720080"/>
          </a:xfrm>
          <a:prstGeom prst="rect">
            <a:avLst/>
          </a:prstGeom>
        </p:spPr>
        <p:txBody>
          <a:bodyPr vert="horz" wrap="square" lIns="91440" tIns="45720" rIns="91440" bIns="45720" rtlCol="0" anchor="ctr">
            <a:normAutofit/>
          </a:bodyPr>
          <a:lstStyle/>
          <a:p>
            <a:pPr algn="ctr"/>
            <a:r>
              <a:rPr lang="en-US" dirty="0"/>
              <a:t>Adam Smith</a:t>
            </a:r>
          </a:p>
          <a:p>
            <a:pPr algn="ctr"/>
            <a:r>
              <a:rPr lang="en-US" dirty="0"/>
              <a:t>(1723 –1790)</a:t>
            </a:r>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725" y="1920354"/>
            <a:ext cx="2316163"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155759" y="4664670"/>
            <a:ext cx="2208105" cy="1200329"/>
          </a:xfrm>
          <a:prstGeom prst="rect">
            <a:avLst/>
          </a:prstGeom>
        </p:spPr>
        <p:txBody>
          <a:bodyPr wrap="none">
            <a:spAutoFit/>
          </a:bodyPr>
          <a:lstStyle/>
          <a:p>
            <a:pPr algn="ctr"/>
            <a:r>
              <a:rPr lang="en-US" dirty="0"/>
              <a:t>George Campbell </a:t>
            </a:r>
          </a:p>
          <a:p>
            <a:pPr algn="ctr"/>
            <a:r>
              <a:rPr lang="en-US" dirty="0"/>
              <a:t>(1719 –1796)</a:t>
            </a:r>
            <a:endParaRPr lang="el-GR" dirty="0"/>
          </a:p>
          <a:p>
            <a:pPr algn="ctr"/>
            <a:r>
              <a:rPr lang="el-GR" dirty="0"/>
              <a:t>Φιλόσοφος, </a:t>
            </a:r>
          </a:p>
          <a:p>
            <a:pPr algn="ctr"/>
            <a:r>
              <a:rPr lang="el-GR" dirty="0"/>
              <a:t>καθηγητής θεολογίας</a:t>
            </a:r>
            <a:endParaRPr lang="en-US" dirty="0"/>
          </a:p>
        </p:txBody>
      </p:sp>
      <p:sp>
        <p:nvSpPr>
          <p:cNvPr id="4" name="TextBox 3"/>
          <p:cNvSpPr txBox="1"/>
          <p:nvPr/>
        </p:nvSpPr>
        <p:spPr>
          <a:xfrm>
            <a:off x="3563888" y="4581128"/>
            <a:ext cx="3240359" cy="1584176"/>
          </a:xfrm>
          <a:prstGeom prst="rect">
            <a:avLst/>
          </a:prstGeom>
        </p:spPr>
        <p:txBody>
          <a:bodyPr vert="horz" wrap="square" lIns="91440" tIns="45720" rIns="91440" bIns="45720" rtlCol="0" anchor="ctr">
            <a:normAutofit lnSpcReduction="10000"/>
          </a:bodyPr>
          <a:lstStyle/>
          <a:p>
            <a:pPr algn="ctr"/>
            <a:r>
              <a:rPr lang="en-US" dirty="0"/>
              <a:t>Adam Ferguson</a:t>
            </a:r>
          </a:p>
          <a:p>
            <a:pPr algn="ctr"/>
            <a:r>
              <a:rPr lang="en-US" dirty="0"/>
              <a:t>(1723 – 1816)</a:t>
            </a:r>
          </a:p>
          <a:p>
            <a:pPr algn="ctr"/>
            <a:r>
              <a:rPr lang="el-GR" dirty="0"/>
              <a:t>Καθηγητής Ηθικής φιλοσοφίας στο Εδιμβούργο</a:t>
            </a:r>
          </a:p>
          <a:p>
            <a:pPr algn="ctr"/>
            <a:r>
              <a:rPr lang="en-US" i="1" dirty="0"/>
              <a:t>An Essay on the History of Civil Society </a:t>
            </a:r>
            <a:r>
              <a:rPr lang="en-US" dirty="0"/>
              <a:t>(1767)</a:t>
            </a:r>
          </a:p>
        </p:txBody>
      </p:sp>
    </p:spTree>
    <p:extLst>
      <p:ext uri="{BB962C8B-B14F-4D97-AF65-F5344CB8AC3E}">
        <p14:creationId xmlns:p14="http://schemas.microsoft.com/office/powerpoint/2010/main" val="131590083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4692</Words>
  <Application>Microsoft Office PowerPoint</Application>
  <PresentationFormat>On-screen Show (4:3)</PresentationFormat>
  <Paragraphs>465</Paragraphs>
  <Slides>85</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85</vt:i4>
      </vt:variant>
    </vt:vector>
  </HeadingPairs>
  <TitlesOfParts>
    <vt:vector size="93" baseType="lpstr">
      <vt:lpstr>Arial</vt:lpstr>
      <vt:lpstr>Calibri</vt:lpstr>
      <vt:lpstr>Calibri Light</vt:lpstr>
      <vt:lpstr>CenturyGothic</vt:lpstr>
      <vt:lpstr>Times New Roman</vt:lpstr>
      <vt:lpstr>Θέμα του Office</vt:lpstr>
      <vt:lpstr>Office Theme</vt:lpstr>
      <vt:lpstr>2_Office Theme</vt:lpstr>
      <vt:lpstr>Ιστορία Οικονομικών Θεωριών</vt:lpstr>
      <vt:lpstr>Σκοποί  ενότητας</vt:lpstr>
      <vt:lpstr>Περιεχόμενα ενότητας</vt:lpstr>
      <vt:lpstr>Antoine-Nicolas De Condorcet  και  Adam Smith </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Σκωτσέζικος Διαφωτισμός</vt:lpstr>
      <vt:lpstr>Sir James Steuart (1713-1780)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Adam Smith (1723-1790)</vt:lpstr>
      <vt:lpstr>Άνταμ Σμιθ – Η θεωρία των ηθικών συναισθημάτων</vt:lpstr>
      <vt:lpstr>PowerPoint Presentation</vt:lpstr>
      <vt:lpstr>PowerPoint Presentation</vt:lpstr>
      <vt:lpstr>Η πρώτη γραμμή του βιβλίου</vt:lpstr>
      <vt:lpstr>PowerPoint Presentation</vt:lpstr>
      <vt:lpstr>Adam Smith (1723-1790)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Η εξειδίκευση της εργασίας  (The Division of Labour) I</vt:lpstr>
      <vt:lpstr>The Division of Labour II</vt:lpstr>
      <vt:lpstr>The Division of Labour - III</vt:lpstr>
      <vt:lpstr>PowerPoint Presentation</vt:lpstr>
      <vt:lpstr>PowerPoint Presentation</vt:lpstr>
      <vt:lpstr>PowerPoint Presentation</vt:lpstr>
      <vt:lpstr>PowerPoint Presentation</vt:lpstr>
      <vt:lpstr>PowerPoint Presentation</vt:lpstr>
      <vt:lpstr>Το εύρος της αγοράς (The Extent of the Market)</vt:lpstr>
      <vt:lpstr>The Extent of the Market II</vt:lpstr>
      <vt:lpstr>The Extent of the Market IIΙ</vt:lpstr>
      <vt:lpstr>Η φύση του ανθρώπου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 αόρατο χέρι (The Invisible Hand) I</vt:lpstr>
      <vt:lpstr>The Invisible Hand II</vt:lpstr>
      <vt:lpstr>PowerPoint Presentation</vt:lpstr>
      <vt:lpstr>PowerPoint Presentation</vt:lpstr>
      <vt:lpstr>PowerPoint Presentation</vt:lpstr>
      <vt:lpstr>PowerPoint Presentation</vt:lpstr>
      <vt:lpstr>Adam Smith (1723-1790)</vt:lpstr>
      <vt:lpstr>Marquis de Condorcet</vt:lpstr>
      <vt:lpstr>Esquisse d'un tableau historique des progrès de l'esprit humain (1795) </vt:lpstr>
      <vt:lpstr>PowerPoint Presentation</vt:lpstr>
      <vt:lpstr>Ο φυσικός νόμος της ανθρώπινης βελτίωσης</vt:lpstr>
      <vt:lpstr>Condorcet’s Paradox I</vt:lpstr>
      <vt:lpstr>Condorcet’s Paradox II</vt:lpstr>
      <vt:lpstr>PowerPoint Presentation</vt:lpstr>
      <vt:lpstr>Τέλος Ενότητας</vt:lpstr>
      <vt:lpstr>Άδειες Χρήσης</vt:lpstr>
      <vt:lpstr>Χρηματοδότηση</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2014-04-27T23:57:13Z</dcterms:created>
  <dcterms:modified xsi:type="dcterms:W3CDTF">2024-11-04T11:26:30Z</dcterms:modified>
</cp:coreProperties>
</file>