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ink/inkAction1.xml" ContentType="application/vnd.ms-office.inkAction+xml"/>
  <Override PartName="/ppt/tags/tag2.xml" ContentType="application/vnd.openxmlformats-officedocument.presentationml.tags+xml"/>
  <Override PartName="/ppt/ink/inkAction2.xml" ContentType="application/vnd.ms-office.inkAction+xml"/>
  <Override PartName="/ppt/tags/tag3.xml" ContentType="application/vnd.openxmlformats-officedocument.presentationml.tags+xml"/>
  <Override PartName="/ppt/ink/inkAction3.xml" ContentType="application/vnd.ms-office.inkAction+xml"/>
  <Override PartName="/ppt/tags/tag4.xml" ContentType="application/vnd.openxmlformats-officedocument.presentationml.tags+xml"/>
  <Override PartName="/ppt/ink/inkAction4.xml" ContentType="application/vnd.ms-office.inkAction+xml"/>
  <Override PartName="/ppt/tags/tag5.xml" ContentType="application/vnd.openxmlformats-officedocument.presentationml.tags+xml"/>
  <Override PartName="/ppt/ink/inkAction5.xml" ContentType="application/vnd.ms-office.inkAction+xml"/>
  <Override PartName="/ppt/tags/tag6.xml" ContentType="application/vnd.openxmlformats-officedocument.presentationml.tags+xml"/>
  <Override PartName="/ppt/ink/inkAction6.xml" ContentType="application/vnd.ms-office.inkAction+xml"/>
  <Override PartName="/ppt/tags/tag7.xml" ContentType="application/vnd.openxmlformats-officedocument.presentationml.tags+xml"/>
  <Override PartName="/ppt/ink/inkAction7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7" r:id="rId1"/>
    <p:sldMasterId id="2147483787" r:id="rId2"/>
  </p:sldMasterIdLst>
  <p:notesMasterIdLst>
    <p:notesMasterId r:id="rId11"/>
  </p:notesMasterIdLst>
  <p:handoutMasterIdLst>
    <p:handoutMasterId r:id="rId12"/>
  </p:handoutMasterIdLst>
  <p:sldIdLst>
    <p:sldId id="314" r:id="rId3"/>
    <p:sldId id="427" r:id="rId4"/>
    <p:sldId id="435" r:id="rId5"/>
    <p:sldId id="428" r:id="rId6"/>
    <p:sldId id="430" r:id="rId7"/>
    <p:sldId id="432" r:id="rId8"/>
    <p:sldId id="433" r:id="rId9"/>
    <p:sldId id="43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7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CC"/>
    <a:srgbClr val="FFFFCC"/>
    <a:srgbClr val="FF0000"/>
    <a:srgbClr val="777777"/>
    <a:srgbClr val="808080"/>
    <a:srgbClr val="008080"/>
    <a:srgbClr val="6600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62" autoAdjust="0"/>
    <p:restoredTop sz="97670" autoAdjust="0"/>
  </p:normalViewPr>
  <p:slideViewPr>
    <p:cSldViewPr snapToGrid="0">
      <p:cViewPr varScale="1">
        <p:scale>
          <a:sx n="64" d="100"/>
          <a:sy n="64" d="100"/>
        </p:scale>
        <p:origin x="822" y="72"/>
      </p:cViewPr>
      <p:guideLst>
        <p:guide orient="horz" pos="3172"/>
        <p:guide pos="2880"/>
      </p:guideLst>
    </p:cSldViewPr>
  </p:slideViewPr>
  <p:outlineViewPr>
    <p:cViewPr>
      <p:scale>
        <a:sx n="33" d="100"/>
        <a:sy n="33" d="100"/>
      </p:scale>
      <p:origin x="240" y="18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974" y="216"/>
      </p:cViewPr>
      <p:guideLst>
        <p:guide orient="horz" pos="2880"/>
        <p:guide pos="2160"/>
      </p:guideLst>
    </p:cSldViewPr>
  </p:notes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569B8476-F7BC-46D4-BCB4-7B74EACC38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45EEFA6A-D22B-4518-968C-0C1907D2D5C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76132" name="Rectangle 4">
            <a:extLst>
              <a:ext uri="{FF2B5EF4-FFF2-40B4-BE49-F238E27FC236}">
                <a16:creationId xmlns:a16="http://schemas.microsoft.com/office/drawing/2014/main" id="{4F41D8C0-588D-480C-994D-7BB4F949832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76133" name="Rectangle 5">
            <a:extLst>
              <a:ext uri="{FF2B5EF4-FFF2-40B4-BE49-F238E27FC236}">
                <a16:creationId xmlns:a16="http://schemas.microsoft.com/office/drawing/2014/main" id="{E7EB9EBC-EAD5-42C8-AAB4-738B995A2F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AAFD226-49F0-4CDC-8D96-B27DEAC8566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26T18:25:01.5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8674">
    <iact:property name="dataType"/>
    <iact:actionData xml:id="d0">
      <inkml:trace xmlns:inkml="http://www.w3.org/2003/InkML" xml:id="stk0" contextRef="#ctx0" brushRef="#br0">23663 7092 0</inkml:trace>
    </iact:actionData>
  </iact:action>
  <iact:action type="add" startTime="55535">
    <iact:property name="dataType"/>
    <iact:actionData xml:id="d1">
      <inkml:trace xmlns:inkml="http://www.w3.org/2003/InkML" xml:id="stk1" contextRef="#ctx0" brushRef="#br0">15636 3372 0</inkml:trace>
    </iact:actionData>
  </iact:action>
  <iact:action type="add" startTime="57904">
    <iact:property name="dataType"/>
    <iact:actionData xml:id="d2">
      <inkml:trace xmlns:inkml="http://www.w3.org/2003/InkML" xml:id="stk2" contextRef="#ctx0" brushRef="#br0">22829 9421 0</inkml:trace>
    </iact:actionData>
  </iact:action>
  <iact:action type="add" startTime="61391">
    <iact:property name="dataType"/>
    <iact:actionData xml:id="d3">
      <inkml:trace xmlns:inkml="http://www.w3.org/2003/InkML" xml:id="stk3" contextRef="#ctx0" brushRef="#br0">23837 2225 0</inkml:trace>
    </iact:actionData>
  </iact:action>
  <iact:action type="add" startTime="88082">
    <iact:property name="dataType"/>
    <iact:actionData xml:id="d4">
      <inkml:trace xmlns:inkml="http://www.w3.org/2003/InkML" xml:id="stk4" contextRef="#ctx0" brushRef="#br0">23837 2225 0,'-35'0'60,"0"0"-37,1 0-18,-1 0 2,0 0 8,-34 0-8,-1-35 4,1 35-4,-1-34-3,1-36 7,-105 70-7,35-104 4,-35 34 2,35 1-5,-35-1 7,105 1-4,-1 34-5,1 0 9,-1 0-8,36 1 2,-1-36 3,0 70-2,-34-35-1,34 1 3,-35-1-3,36 0 2,-1 35 1,0-35-3,0 1 2,1-1 0,-1 35-2,0-35 1,35 0 15,-35 35-5,1 0 43,-1 0-29,0 0-4,-34 70-12,34 34-7,0 0-1,0-34 1,35-1-1,0-34 1,-34 0 1,-1 0 11,35 0 3</inkml:trace>
    </iact:actionData>
  </iact:action>
  <iact:action type="add" startTime="89380">
    <iact:property name="dataType"/>
    <iact:actionData xml:id="d5">
      <inkml:trace xmlns:inkml="http://www.w3.org/2003/InkML" xml:id="stk5" contextRef="#ctx0" brushRef="#br0">21335 1739 0</inkml:trace>
    </iact:actionData>
  </iact:action>
  <iact:action type="add" startTime="108953">
    <iact:property name="dataType"/>
    <iact:actionData xml:id="d6">
      <inkml:trace xmlns:inkml="http://www.w3.org/2003/InkML" xml:id="stk6" contextRef="#ctx0" brushRef="#br0">18903 5006 0</inkml:trace>
    </iact:actionData>
  </iact:action>
  <iact:action type="add" startTime="154116">
    <iact:property name="dataType"/>
    <iact:actionData xml:id="d7">
      <inkml:trace xmlns:inkml="http://www.w3.org/2003/InkML" xml:id="stk7" contextRef="#ctx0" brushRef="#br0">23246 6953 0</inkml:trace>
    </iact:actionData>
  </iact:action>
  <iact:action type="add" startTime="172929">
    <iact:property name="dataType"/>
    <iact:actionData xml:id="d8">
      <inkml:trace xmlns:inkml="http://www.w3.org/2003/InkML" xml:id="stk8" contextRef="#ctx0" brushRef="#br0">6637 6431 0</inkml:trace>
    </iact:actionData>
  </iact:action>
  <iact:action type="add" startTime="176456">
    <iact:property name="dataType"/>
    <iact:actionData xml:id="d9">
      <inkml:trace xmlns:inkml="http://www.w3.org/2003/InkML" xml:id="stk9" contextRef="#ctx0" brushRef="#br0">7645 6605 0</inkml:trace>
    </iact:actionData>
  </iact:action>
  <iact:action type="add" startTime="297786">
    <iact:property name="dataType"/>
    <iact:actionData xml:id="d10">
      <inkml:trace xmlns:inkml="http://www.w3.org/2003/InkML" xml:id="stk10" contextRef="#ctx0" brushRef="#br0">21231 3824 0</inkml:trace>
    </iact:actionData>
  </iact:action>
  <iact:action type="add" startTime="379002">
    <iact:property name="dataType"/>
    <iact:actionData xml:id="d11">
      <inkml:trace xmlns:inkml="http://www.w3.org/2003/InkML" xml:id="stk11" contextRef="#ctx0" brushRef="#br0">21231 7961 0</inkml:trace>
    </iact:actionData>
  </iact:action>
  <iact:action type="add" startTime="400061">
    <iact:property name="dataType"/>
    <iact:actionData xml:id="d12">
      <inkml:trace xmlns:inkml="http://www.w3.org/2003/InkML" xml:id="stk12" contextRef="#ctx0" brushRef="#br0">16575 3894 0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26T18:25:01.5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0325">
    <iact:property name="dataType"/>
    <iact:actionData xml:id="d0">
      <inkml:trace xmlns:inkml="http://www.w3.org/2003/InkML" xml:id="stk0" contextRef="#ctx0" brushRef="#br0">18937 5006 0</inkml:trace>
    </iact:actionData>
  </iact:action>
  <iact:action type="add" startTime="115177">
    <iact:property name="dataType"/>
    <iact:actionData xml:id="d1">
      <inkml:trace xmlns:inkml="http://www.w3.org/2003/InkML" xml:id="stk1" contextRef="#ctx0" brushRef="#br0">18520 5841 0</inkml:trace>
    </iact:actionData>
  </iact:action>
  <iact:action type="add" startTime="117001">
    <iact:property name="dataType"/>
    <iact:actionData xml:id="d2">
      <inkml:trace xmlns:inkml="http://www.w3.org/2003/InkML" xml:id="stk2" contextRef="#ctx0" brushRef="#br0">19146 7996 0</inkml:trace>
    </iact:actionData>
  </iact:action>
  <iact:action type="add" startTime="184320">
    <iact:property name="dataType"/>
    <iact:actionData xml:id="d3">
      <inkml:trace xmlns:inkml="http://www.w3.org/2003/InkML" xml:id="stk3" contextRef="#ctx0" brushRef="#br0">23698 2051 0</inkml:trace>
    </iact:actionData>
  </iact:action>
  <iact:action type="add" startTime="194633">
    <iact:property name="dataType"/>
    <iact:actionData xml:id="d4">
      <inkml:trace xmlns:inkml="http://www.w3.org/2003/InkML" xml:id="stk4" contextRef="#ctx0" brushRef="#br0">20049 6397 0</inkml:trace>
    </iact:actionData>
  </iact:action>
  <iact:action type="add" startTime="202893">
    <iact:property name="dataType"/>
    <iact:actionData xml:id="d5">
      <inkml:trace xmlns:inkml="http://www.w3.org/2003/InkML" xml:id="stk5" contextRef="#ctx0" brushRef="#br0">19702 6536 0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26T18:25:01.5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61882">
    <iact:property name="dataType"/>
    <iact:actionData xml:id="d0">
      <inkml:trace xmlns:inkml="http://www.w3.org/2003/InkML" xml:id="stk0" contextRef="#ctx0" brushRef="#br0">11606 6883 0</inkml:trace>
    </iact:actionData>
  </iact:action>
  <iact:action type="add" startTime="65298">
    <iact:property name="dataType"/>
    <iact:actionData xml:id="d1">
      <inkml:trace xmlns:inkml="http://www.w3.org/2003/InkML" xml:id="stk1" contextRef="#ctx0" brushRef="#br0">13760 6883 0</inkml:trace>
    </iact:actionData>
  </iact:action>
  <iact:action type="add" startTime="110296">
    <iact:property name="dataType"/>
    <iact:actionData xml:id="d2">
      <inkml:trace xmlns:inkml="http://www.w3.org/2003/InkML" xml:id="stk2" contextRef="#ctx0" brushRef="#br0">10668 10221 0,'34'0'276,"1"0"-267,0 0 27,0 0 22,-1 0-14,1 0-14,0 0 8,0 0-5,-1 0 4,1 0-25,0 0 38,0 0 1,-35 34-37,34-34 16,1 0 19,0 0-27,0 0 46,-1 0 30</inkml:trace>
    </iact:actionData>
  </iact:action>
</iact:actions>
</file>

<file path=ppt/ink/inkAction4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26T18:25:01.5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82080">
    <iact:property name="dataType"/>
    <iact:actionData xml:id="d0">
      <inkml:trace xmlns:inkml="http://www.w3.org/2003/InkML" xml:id="stk0" contextRef="#ctx0" brushRef="#br0">17096 14079 0,'35'0'158,"-1"0"-145,1 0-4,0 0 6,0 0-2,-1 0-5,1 0 1,0 0 13,0 0-7,-1 0-7,1 0 27,0 0-19,0 0-1,-1 0 0,1 0-7,0 0 117,0 0-85,-1 0-20,1 0-13,0 0 9,0 0 21,-1 0-28,1 0-1,0 0 29,0 0 45,-1 0-66,1 0 21,0 0 14,0 0 187</inkml:trace>
    </iact:actionData>
  </iact:action>
  <iact:action type="add" startTime="303254">
    <iact:property name="dataType"/>
    <iact:actionData xml:id="d1">
      <inkml:trace xmlns:inkml="http://www.w3.org/2003/InkML" xml:id="stk1" contextRef="#ctx0" brushRef="#br0">3336 14983 0</inkml:trace>
    </iact:actionData>
  </iact:action>
</iact:actions>
</file>

<file path=ppt/ink/inkAction5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26T18:25:01.5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30621">
    <iact:property name="dataType"/>
    <iact:actionData xml:id="d0">
      <inkml:trace xmlns:inkml="http://www.w3.org/2003/InkML" xml:id="stk0" contextRef="#ctx0" brushRef="#br0">11745 4520 0</inkml:trace>
    </iact:actionData>
  </iact:action>
  <iact:action type="add" startTime="43166">
    <iact:property name="dataType"/>
    <iact:actionData xml:id="d1">
      <inkml:trace xmlns:inkml="http://www.w3.org/2003/InkML" xml:id="stk1" contextRef="#ctx0" brushRef="#br0">13100 4693 0</inkml:trace>
    </iact:actionData>
  </iact:action>
  <iact:action type="add" startTime="67877">
    <iact:property name="dataType"/>
    <iact:actionData xml:id="d2">
      <inkml:trace xmlns:inkml="http://www.w3.org/2003/InkML" xml:id="stk2" contextRef="#ctx0" brushRef="#br0">8235 9699 0</inkml:trace>
    </iact:actionData>
  </iact:action>
  <iact:action type="add" startTime="145626">
    <iact:property name="dataType"/>
    <iact:actionData xml:id="d3">
      <inkml:trace xmlns:inkml="http://www.w3.org/2003/InkML" xml:id="stk3" contextRef="#ctx0" brushRef="#br0">10320 12793 0</inkml:trace>
    </iact:actionData>
  </iact:action>
  <iact:action type="add" startTime="155671">
    <iact:property name="dataType"/>
    <iact:actionData xml:id="d4">
      <inkml:trace xmlns:inkml="http://www.w3.org/2003/InkML" xml:id="stk4" contextRef="#ctx0" brushRef="#br0">7367 14045 0</inkml:trace>
    </iact:actionData>
  </iact:action>
  <iact:action type="add" startTime="159135">
    <iact:property name="dataType"/>
    <iact:actionData xml:id="d5">
      <inkml:trace xmlns:inkml="http://www.w3.org/2003/InkML" xml:id="stk5" contextRef="#ctx0" brushRef="#br0">11675 4867 0</inkml:trace>
    </iact:actionData>
  </iact:action>
  <iact:action type="add" startTime="159964">
    <iact:property name="dataType"/>
    <iact:actionData xml:id="d6">
      <inkml:trace xmlns:inkml="http://www.w3.org/2003/InkML" xml:id="stk6" contextRef="#ctx0" brushRef="#br0">11675 4728 0,'35'0'213,"0"0"-202,0 0-1,34-35 3,-34 1-2,0 34-8,-1 0 6,1 0-3,0-35 1,0 35 2,-1 0-3,36-35 3,-35 35-1,-1 0 0,1-35-3,0 35 3,0 0-2,-1 0 5,36 0 1,-35 0 5,-1 0-1,1 0-4,0 0-3,0 0 4,-1 0-3,1 0 4,0 0-5,0 0-2,-1 0 7,1 0-8,0 0 3,34 0 6,-34 0-1,0 0 0,-1 0 4,1 0-13,0 0 32,0 0 2,-1 0 0,1 0-2,0 0-29,-35 35 19,35-35-20,-1 0 77,1 0-47,0 0-21,0 0 51,-1 0-2,1 0 17,0 0-43,0 0 44,-35 35-39,34-35-14</inkml:trace>
    </iact:actionData>
  </iact:action>
  <iact:action type="add" startTime="166737">
    <iact:property name="dataType"/>
    <iact:actionData xml:id="d7">
      <inkml:trace xmlns:inkml="http://www.w3.org/2003/InkML" xml:id="stk7" contextRef="#ctx0" brushRef="#br0">11919 13871 0</inkml:trace>
    </iact:actionData>
  </iact:action>
</iact:actions>
</file>

<file path=ppt/ink/inkAction6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26T18:25:01.5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52119">
    <iact:property name="dataType"/>
    <iact:actionData xml:id="d0">
      <inkml:trace xmlns:inkml="http://www.w3.org/2003/InkML" xml:id="stk0" contextRef="#ctx0" brushRef="#br0">14907 11715 0</inkml:trace>
    </iact:actionData>
  </iact:action>
  <iact:action type="add" startTime="73181">
    <iact:property name="dataType"/>
    <iact:actionData xml:id="d1">
      <inkml:trace xmlns:inkml="http://www.w3.org/2003/InkML" xml:id="stk1" contextRef="#ctx0" brushRef="#br0">7193 14114 0</inkml:trace>
    </iact:actionData>
  </iact:action>
  <iact:action type="add" startTime="75946">
    <iact:property name="dataType"/>
    <iact:actionData xml:id="d2">
      <inkml:trace xmlns:inkml="http://www.w3.org/2003/InkML" xml:id="stk2" contextRef="#ctx0" brushRef="#br0">10494 4624 0,'35'0'493,"34"0"-477,-34 0-10,0 0 1,-1 0 1,71 0 0,-71 0-1,36 0 8,-1 0-8,-34 0 1,35 0 2,-1 0-6,1 0 6,-1 0-5,35 0 5,-69 0-1,0 0 0,0 0-7,34 0 8,-34 0-6,0 0 6,-1 0-4,36 0 8,-35 0-6,34 0 9,1 0-5,-36 0 6,1 0-11,0 0 9,0 0-8,-1 0-4,1 0 13,0 0-3,0 0-8,-1 0 11,1 0-1,0 0 20,0 0-29,-1 0 8,1 0 23,35 0 365,-36 0-394,1 0-4,35 0 4,-1 0-2,1 0-1,-1 0 3,-34 0-3,34 0 1,1 0 0,-1 0 2,1 0-1,-1 0-1,-34 0 1,34 0-1,1 0 1,-35 0 0,-1 0-1,1 0 0,0 0 6,0 0 10</inkml:trace>
    </iact:actionData>
  </iact:action>
  <iact:action type="add" startTime="89088">
    <iact:property name="dataType"/>
    <iact:actionData xml:id="d3">
      <inkml:trace xmlns:inkml="http://www.w3.org/2003/InkML" xml:id="stk3" contextRef="#ctx0" brushRef="#br0">12509 9421 0</inkml:trace>
    </iact:actionData>
  </iact:action>
  <iact:action type="add" startTime="102292">
    <iact:property name="dataType"/>
    <iact:actionData xml:id="d4">
      <inkml:trace xmlns:inkml="http://www.w3.org/2003/InkML" xml:id="stk4" contextRef="#ctx0" brushRef="#br0">22933 14079 0</inkml:trace>
    </iact:actionData>
  </iact:action>
</iact:actions>
</file>

<file path=ppt/ink/inkAction7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04-26T18:25:01.5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40094">
    <iact:property name="dataType"/>
    <iact:actionData xml:id="d0">
      <inkml:trace xmlns:inkml="http://www.w3.org/2003/InkML" xml:id="stk0" contextRef="#ctx0" brushRef="#br0">4309 9873 0</inkml:trace>
    </iact:actionData>
  </iact:action>
  <iact:action type="add" startTime="143727">
    <iact:property name="dataType"/>
    <iact:actionData xml:id="d1">
      <inkml:trace xmlns:inkml="http://www.w3.org/2003/InkML" xml:id="stk1" contextRef="#ctx0" brushRef="#br0">15115 9803 0</inkml:trace>
    </iact:actionData>
  </iact:action>
  <iact:action type="add" startTime="148465">
    <iact:property name="dataType"/>
    <iact:actionData xml:id="d2">
      <inkml:trace xmlns:inkml="http://www.w3.org/2003/InkML" xml:id="stk2" contextRef="#ctx0" brushRef="#br0">7923 10951 0</inkml:trace>
    </iact:actionData>
  </iact:action>
  <iact:action type="add" startTime="164080">
    <iact:property name="dataType"/>
    <iact:actionData xml:id="d3">
      <inkml:trace xmlns:inkml="http://www.w3.org/2003/InkML" xml:id="stk3" contextRef="#ctx0" brushRef="#br0">13343 5180 0</inkml:trace>
    </iact:actionData>
  </iact:action>
  <iact:action type="add" startTime="168800">
    <iact:property name="dataType"/>
    <iact:actionData xml:id="d4">
      <inkml:trace xmlns:inkml="http://www.w3.org/2003/InkML" xml:id="stk4" contextRef="#ctx0" brushRef="#br0">11884 4450 0,'35'0'285,"-1"0"-265,1 0-5,0 0 1,0 0-10,-1 0 4,1 0 3,0 0 5,0 0-15,-1 0 14,1 0 5,0 0-7,0 0-7,-1 0 14,1 0-7,0 0 0,0 0-9,-1 0 17,1 0-9,0 0 3,0 0-9,-1 0 6,1 0 1,0 0 7,0 0-16,-1 0 9,1 0 0,0 0-4,-1 0-6,1 0 9,0 0 11,0 0-13,-1 0-3,1 0 5,0 0 9,0 0-9,-1 0 16,1 0-16,0 0 3,0 0 88,-1 0-83,1 0 53</inkml:trace>
    </iact:actionData>
  </iact:action>
  <iact:action type="add" startTime="187230">
    <iact:property name="dataType"/>
    <iact:actionData xml:id="d5">
      <inkml:trace xmlns:inkml="http://www.w3.org/2003/InkML" xml:id="stk5" contextRef="#ctx0" brushRef="#br0">9208 12237 0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3C59A38-D2E0-4B9D-B44C-FE08BE3C26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B29C32F-C34E-419C-BF37-12CF6FC9B5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CE54217-9BD4-4DCE-ADE1-7965101B7AB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7F3CE3CA-5058-473D-93C0-40BDBF16980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 noProof="0"/>
              <a:t>Click to edit Master text styles</a:t>
            </a:r>
          </a:p>
          <a:p>
            <a:pPr lvl="1"/>
            <a:r>
              <a:rPr lang="en-US" altLang="el-GR" noProof="0"/>
              <a:t>Second level</a:t>
            </a:r>
          </a:p>
          <a:p>
            <a:pPr lvl="2"/>
            <a:r>
              <a:rPr lang="en-US" altLang="el-GR" noProof="0"/>
              <a:t>Third level</a:t>
            </a:r>
          </a:p>
          <a:p>
            <a:pPr lvl="3"/>
            <a:r>
              <a:rPr lang="en-US" altLang="el-GR" noProof="0"/>
              <a:t>Fourth level</a:t>
            </a:r>
          </a:p>
          <a:p>
            <a:pPr lvl="4"/>
            <a:r>
              <a:rPr lang="en-US" altLang="el-GR" noProof="0"/>
              <a:t>Fifth level</a:t>
            </a:r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91A6D590-4279-4E6E-85A7-5BFB32E1E4B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l-GR"/>
          </a:p>
        </p:txBody>
      </p:sp>
      <p:sp>
        <p:nvSpPr>
          <p:cNvPr id="23559" name="Rectangle 7">
            <a:extLst>
              <a:ext uri="{FF2B5EF4-FFF2-40B4-BE49-F238E27FC236}">
                <a16:creationId xmlns:a16="http://schemas.microsoft.com/office/drawing/2014/main" id="{A56297A4-2E4F-4C3D-9BD7-308155D1FD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D569F52-8CC9-4EAA-B875-F45D9995BD9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B6BE2AB0-E8F8-43B7-A848-2C5B9357BE8E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-9525"/>
            <a:ext cx="9147175" cy="6867525"/>
            <a:chOff x="-2" y="0"/>
            <a:chExt cx="5762" cy="4326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5285E66A-60E6-4B61-BCB5-546663A3EDF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8" name="Rectangle 4">
                <a:extLst>
                  <a:ext uri="{FF2B5EF4-FFF2-40B4-BE49-F238E27FC236}">
                    <a16:creationId xmlns:a16="http://schemas.microsoft.com/office/drawing/2014/main" id="{2DBB477A-A069-4495-9501-FA8F37A3C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9" name="Rectangle 5">
                <a:extLst>
                  <a:ext uri="{FF2B5EF4-FFF2-40B4-BE49-F238E27FC236}">
                    <a16:creationId xmlns:a16="http://schemas.microsoft.com/office/drawing/2014/main" id="{BECDD87C-0E33-4BE3-8F88-ACE27DD5C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0" name="Rectangle 6">
                <a:extLst>
                  <a:ext uri="{FF2B5EF4-FFF2-40B4-BE49-F238E27FC236}">
                    <a16:creationId xmlns:a16="http://schemas.microsoft.com/office/drawing/2014/main" id="{AF7639AD-E84B-4B2D-9F7E-A3807D4E7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1" name="Rectangle 7">
                <a:extLst>
                  <a:ext uri="{FF2B5EF4-FFF2-40B4-BE49-F238E27FC236}">
                    <a16:creationId xmlns:a16="http://schemas.microsoft.com/office/drawing/2014/main" id="{542BAD79-73DC-4708-9513-629D073416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2" name="Rectangle 8">
                <a:extLst>
                  <a:ext uri="{FF2B5EF4-FFF2-40B4-BE49-F238E27FC236}">
                    <a16:creationId xmlns:a16="http://schemas.microsoft.com/office/drawing/2014/main" id="{8E24EC4D-1ED0-4274-B4AC-DC2803205F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3" name="Rectangle 9">
                <a:extLst>
                  <a:ext uri="{FF2B5EF4-FFF2-40B4-BE49-F238E27FC236}">
                    <a16:creationId xmlns:a16="http://schemas.microsoft.com/office/drawing/2014/main" id="{23E568EA-B7A3-4D9E-9E13-072A41CCC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4" name="Rectangle 10">
                <a:extLst>
                  <a:ext uri="{FF2B5EF4-FFF2-40B4-BE49-F238E27FC236}">
                    <a16:creationId xmlns:a16="http://schemas.microsoft.com/office/drawing/2014/main" id="{288385C9-9237-48FA-BB07-8D6F3F7CFE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5" name="Rectangle 11">
                <a:extLst>
                  <a:ext uri="{FF2B5EF4-FFF2-40B4-BE49-F238E27FC236}">
                    <a16:creationId xmlns:a16="http://schemas.microsoft.com/office/drawing/2014/main" id="{79F4A61A-4EA9-4ED0-9E9D-E345A224BF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6" name="Rectangle 12">
                <a:extLst>
                  <a:ext uri="{FF2B5EF4-FFF2-40B4-BE49-F238E27FC236}">
                    <a16:creationId xmlns:a16="http://schemas.microsoft.com/office/drawing/2014/main" id="{0EC6F77D-9F5A-46E1-BD72-83C11BAF07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7" name="Rectangle 13">
                <a:extLst>
                  <a:ext uri="{FF2B5EF4-FFF2-40B4-BE49-F238E27FC236}">
                    <a16:creationId xmlns:a16="http://schemas.microsoft.com/office/drawing/2014/main" id="{8E0E0A96-E85D-4EBA-BECB-2DF97764A9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A9960D88-3E33-4C11-9BE2-2A5BC7A490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19" name="Rectangle 15">
                <a:extLst>
                  <a:ext uri="{FF2B5EF4-FFF2-40B4-BE49-F238E27FC236}">
                    <a16:creationId xmlns:a16="http://schemas.microsoft.com/office/drawing/2014/main" id="{0F3B9B82-7EE5-4F6E-9518-4CF0A512E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0" name="Rectangle 16">
                <a:extLst>
                  <a:ext uri="{FF2B5EF4-FFF2-40B4-BE49-F238E27FC236}">
                    <a16:creationId xmlns:a16="http://schemas.microsoft.com/office/drawing/2014/main" id="{69C1E2C4-EEA8-4B15-82EF-35EC84219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1" name="Rectangle 17">
                <a:extLst>
                  <a:ext uri="{FF2B5EF4-FFF2-40B4-BE49-F238E27FC236}">
                    <a16:creationId xmlns:a16="http://schemas.microsoft.com/office/drawing/2014/main" id="{DA74C68E-C379-4C41-A6F5-A01E99F7E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2" name="Rectangle 18">
                <a:extLst>
                  <a:ext uri="{FF2B5EF4-FFF2-40B4-BE49-F238E27FC236}">
                    <a16:creationId xmlns:a16="http://schemas.microsoft.com/office/drawing/2014/main" id="{0E2343C6-9B29-4256-ACB2-EF2DD6D3E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3" name="Rectangle 19">
                <a:extLst>
                  <a:ext uri="{FF2B5EF4-FFF2-40B4-BE49-F238E27FC236}">
                    <a16:creationId xmlns:a16="http://schemas.microsoft.com/office/drawing/2014/main" id="{481C8329-3E74-47AA-8FEC-204F1C3FC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4" name="Rectangle 20">
                <a:extLst>
                  <a:ext uri="{FF2B5EF4-FFF2-40B4-BE49-F238E27FC236}">
                    <a16:creationId xmlns:a16="http://schemas.microsoft.com/office/drawing/2014/main" id="{039639E2-E983-46B6-B10A-0FC7B9835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8FCA7765-3C9D-4375-809B-DC3746427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6" name="Rectangle 22">
                <a:extLst>
                  <a:ext uri="{FF2B5EF4-FFF2-40B4-BE49-F238E27FC236}">
                    <a16:creationId xmlns:a16="http://schemas.microsoft.com/office/drawing/2014/main" id="{92BD3806-BA93-4007-9C13-A84810983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7" name="Rectangle 23">
                <a:extLst>
                  <a:ext uri="{FF2B5EF4-FFF2-40B4-BE49-F238E27FC236}">
                    <a16:creationId xmlns:a16="http://schemas.microsoft.com/office/drawing/2014/main" id="{81DC9F23-BBF8-4801-A987-0FF9FC25E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8" name="Rectangle 24">
                <a:extLst>
                  <a:ext uri="{FF2B5EF4-FFF2-40B4-BE49-F238E27FC236}">
                    <a16:creationId xmlns:a16="http://schemas.microsoft.com/office/drawing/2014/main" id="{A66F3BEE-3DDD-47C1-99ED-D10674C25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29" name="Rectangle 25">
                <a:extLst>
                  <a:ext uri="{FF2B5EF4-FFF2-40B4-BE49-F238E27FC236}">
                    <a16:creationId xmlns:a16="http://schemas.microsoft.com/office/drawing/2014/main" id="{8B56E270-3CB9-493B-A2D8-FE338B8715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0" name="Rectangle 26">
                <a:extLst>
                  <a:ext uri="{FF2B5EF4-FFF2-40B4-BE49-F238E27FC236}">
                    <a16:creationId xmlns:a16="http://schemas.microsoft.com/office/drawing/2014/main" id="{1D2D2FC3-17D2-4D71-98D4-D41815898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1" name="Rectangle 27">
                <a:extLst>
                  <a:ext uri="{FF2B5EF4-FFF2-40B4-BE49-F238E27FC236}">
                    <a16:creationId xmlns:a16="http://schemas.microsoft.com/office/drawing/2014/main" id="{34283B5C-703B-4B58-A030-DDB9C4332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2" name="Rectangle 28">
                <a:extLst>
                  <a:ext uri="{FF2B5EF4-FFF2-40B4-BE49-F238E27FC236}">
                    <a16:creationId xmlns:a16="http://schemas.microsoft.com/office/drawing/2014/main" id="{586CE489-9EA8-4C80-8B87-CE90A82E9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3" name="Rectangle 29">
                <a:extLst>
                  <a:ext uri="{FF2B5EF4-FFF2-40B4-BE49-F238E27FC236}">
                    <a16:creationId xmlns:a16="http://schemas.microsoft.com/office/drawing/2014/main" id="{99BBCC2F-9EDC-4A0F-B6F8-93DF33D6C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4" name="Rectangle 30">
                <a:extLst>
                  <a:ext uri="{FF2B5EF4-FFF2-40B4-BE49-F238E27FC236}">
                    <a16:creationId xmlns:a16="http://schemas.microsoft.com/office/drawing/2014/main" id="{D06D26FF-2CD4-4157-A467-3255ECB59A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5" name="Rectangle 31">
                <a:extLst>
                  <a:ext uri="{FF2B5EF4-FFF2-40B4-BE49-F238E27FC236}">
                    <a16:creationId xmlns:a16="http://schemas.microsoft.com/office/drawing/2014/main" id="{58C4A594-B08C-47AC-87A1-095AA26F2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6" name="Rectangle 32">
                <a:extLst>
                  <a:ext uri="{FF2B5EF4-FFF2-40B4-BE49-F238E27FC236}">
                    <a16:creationId xmlns:a16="http://schemas.microsoft.com/office/drawing/2014/main" id="{4D697E4D-4C04-4AC2-A81F-2AA84F5DF5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7" name="Rectangle 33">
                <a:extLst>
                  <a:ext uri="{FF2B5EF4-FFF2-40B4-BE49-F238E27FC236}">
                    <a16:creationId xmlns:a16="http://schemas.microsoft.com/office/drawing/2014/main" id="{0125BC4F-021C-415E-8104-9D3A8E3F5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8" name="Rectangle 34">
                <a:extLst>
                  <a:ext uri="{FF2B5EF4-FFF2-40B4-BE49-F238E27FC236}">
                    <a16:creationId xmlns:a16="http://schemas.microsoft.com/office/drawing/2014/main" id="{25EBF8AE-056A-4317-A36F-7A79267A7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39" name="Rectangle 35">
                <a:extLst>
                  <a:ext uri="{FF2B5EF4-FFF2-40B4-BE49-F238E27FC236}">
                    <a16:creationId xmlns:a16="http://schemas.microsoft.com/office/drawing/2014/main" id="{C599C06E-F8FB-497F-B7E6-A30BA15B29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0" name="Rectangle 36">
                <a:extLst>
                  <a:ext uri="{FF2B5EF4-FFF2-40B4-BE49-F238E27FC236}">
                    <a16:creationId xmlns:a16="http://schemas.microsoft.com/office/drawing/2014/main" id="{87A63A41-39C2-4495-9C6F-CD76B0BA9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1" name="Rectangle 37">
                <a:extLst>
                  <a:ext uri="{FF2B5EF4-FFF2-40B4-BE49-F238E27FC236}">
                    <a16:creationId xmlns:a16="http://schemas.microsoft.com/office/drawing/2014/main" id="{7DF9FF09-B5DC-4E56-BB76-898618C90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2" name="Rectangle 38">
                <a:extLst>
                  <a:ext uri="{FF2B5EF4-FFF2-40B4-BE49-F238E27FC236}">
                    <a16:creationId xmlns:a16="http://schemas.microsoft.com/office/drawing/2014/main" id="{EEFE61E1-CBB4-4E68-8C53-68F01F7CB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3" name="Rectangle 39">
                <a:extLst>
                  <a:ext uri="{FF2B5EF4-FFF2-40B4-BE49-F238E27FC236}">
                    <a16:creationId xmlns:a16="http://schemas.microsoft.com/office/drawing/2014/main" id="{EA51187B-BA54-4C94-AD94-244045219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4" name="Rectangle 40">
                <a:extLst>
                  <a:ext uri="{FF2B5EF4-FFF2-40B4-BE49-F238E27FC236}">
                    <a16:creationId xmlns:a16="http://schemas.microsoft.com/office/drawing/2014/main" id="{345A6D02-6AC7-4F17-A776-9638B6192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5" name="Rectangle 41">
                <a:extLst>
                  <a:ext uri="{FF2B5EF4-FFF2-40B4-BE49-F238E27FC236}">
                    <a16:creationId xmlns:a16="http://schemas.microsoft.com/office/drawing/2014/main" id="{8A57B4BC-9286-457F-9166-F1E228AFB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6" name="Rectangle 42">
                <a:extLst>
                  <a:ext uri="{FF2B5EF4-FFF2-40B4-BE49-F238E27FC236}">
                    <a16:creationId xmlns:a16="http://schemas.microsoft.com/office/drawing/2014/main" id="{81863F2D-5D1B-4597-9F93-4EA5B3D70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7" name="Rectangle 43">
                <a:extLst>
                  <a:ext uri="{FF2B5EF4-FFF2-40B4-BE49-F238E27FC236}">
                    <a16:creationId xmlns:a16="http://schemas.microsoft.com/office/drawing/2014/main" id="{E07045BA-8B1A-43E9-BB56-2574D416C1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8" name="Rectangle 44">
                <a:extLst>
                  <a:ext uri="{FF2B5EF4-FFF2-40B4-BE49-F238E27FC236}">
                    <a16:creationId xmlns:a16="http://schemas.microsoft.com/office/drawing/2014/main" id="{E4FB963B-12D6-497A-921B-EE3A599F8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49" name="Rectangle 45">
                <a:extLst>
                  <a:ext uri="{FF2B5EF4-FFF2-40B4-BE49-F238E27FC236}">
                    <a16:creationId xmlns:a16="http://schemas.microsoft.com/office/drawing/2014/main" id="{46E7E133-6867-441B-9B04-FF6B740DB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0" name="Rectangle 46">
                <a:extLst>
                  <a:ext uri="{FF2B5EF4-FFF2-40B4-BE49-F238E27FC236}">
                    <a16:creationId xmlns:a16="http://schemas.microsoft.com/office/drawing/2014/main" id="{51DE1BCE-271A-4015-BF1E-6A7416126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1" name="Rectangle 47">
                <a:extLst>
                  <a:ext uri="{FF2B5EF4-FFF2-40B4-BE49-F238E27FC236}">
                    <a16:creationId xmlns:a16="http://schemas.microsoft.com/office/drawing/2014/main" id="{A3599BD2-5B46-4F0A-BADC-91C888FFD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2" name="Rectangle 48">
                <a:extLst>
                  <a:ext uri="{FF2B5EF4-FFF2-40B4-BE49-F238E27FC236}">
                    <a16:creationId xmlns:a16="http://schemas.microsoft.com/office/drawing/2014/main" id="{8077C91C-F9C3-42E3-8573-32FD8A8578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3" name="Rectangle 49">
                <a:extLst>
                  <a:ext uri="{FF2B5EF4-FFF2-40B4-BE49-F238E27FC236}">
                    <a16:creationId xmlns:a16="http://schemas.microsoft.com/office/drawing/2014/main" id="{A286BCA8-42E6-4022-8913-B879E9D19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4" name="Rectangle 50">
                <a:extLst>
                  <a:ext uri="{FF2B5EF4-FFF2-40B4-BE49-F238E27FC236}">
                    <a16:creationId xmlns:a16="http://schemas.microsoft.com/office/drawing/2014/main" id="{640330F4-5F57-4147-A7C6-50F18001DD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5" name="Rectangle 51">
                <a:extLst>
                  <a:ext uri="{FF2B5EF4-FFF2-40B4-BE49-F238E27FC236}">
                    <a16:creationId xmlns:a16="http://schemas.microsoft.com/office/drawing/2014/main" id="{3494C68B-380F-4023-B53C-C0324ED6B9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6" name="Rectangle 52">
                <a:extLst>
                  <a:ext uri="{FF2B5EF4-FFF2-40B4-BE49-F238E27FC236}">
                    <a16:creationId xmlns:a16="http://schemas.microsoft.com/office/drawing/2014/main" id="{FA34AED6-616A-4DCA-897C-8F6A0DCAAA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7" name="Rectangle 53">
                <a:extLst>
                  <a:ext uri="{FF2B5EF4-FFF2-40B4-BE49-F238E27FC236}">
                    <a16:creationId xmlns:a16="http://schemas.microsoft.com/office/drawing/2014/main" id="{CEC3B7DA-9529-4CC7-A271-1F8099C0E8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8" name="Rectangle 54">
                <a:extLst>
                  <a:ext uri="{FF2B5EF4-FFF2-40B4-BE49-F238E27FC236}">
                    <a16:creationId xmlns:a16="http://schemas.microsoft.com/office/drawing/2014/main" id="{7A992732-5E46-404B-814F-83D178078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59" name="Rectangle 55">
                <a:extLst>
                  <a:ext uri="{FF2B5EF4-FFF2-40B4-BE49-F238E27FC236}">
                    <a16:creationId xmlns:a16="http://schemas.microsoft.com/office/drawing/2014/main" id="{B346E632-3C5C-43FB-8BEA-50EAD0B27B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0" name="Rectangle 56">
                <a:extLst>
                  <a:ext uri="{FF2B5EF4-FFF2-40B4-BE49-F238E27FC236}">
                    <a16:creationId xmlns:a16="http://schemas.microsoft.com/office/drawing/2014/main" id="{84BEE1D3-4AB7-4D0B-BD26-933B79365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1" name="Rectangle 57">
                <a:extLst>
                  <a:ext uri="{FF2B5EF4-FFF2-40B4-BE49-F238E27FC236}">
                    <a16:creationId xmlns:a16="http://schemas.microsoft.com/office/drawing/2014/main" id="{79329F88-3680-4B5D-9CD3-FE1C9041E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2" name="Rectangle 58">
                <a:extLst>
                  <a:ext uri="{FF2B5EF4-FFF2-40B4-BE49-F238E27FC236}">
                    <a16:creationId xmlns:a16="http://schemas.microsoft.com/office/drawing/2014/main" id="{87EFF481-444D-4828-95C5-66B653002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3" name="Rectangle 59">
                <a:extLst>
                  <a:ext uri="{FF2B5EF4-FFF2-40B4-BE49-F238E27FC236}">
                    <a16:creationId xmlns:a16="http://schemas.microsoft.com/office/drawing/2014/main" id="{73646C6B-02F3-4FDC-AC18-737741C3C2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4" name="Rectangle 60">
                <a:extLst>
                  <a:ext uri="{FF2B5EF4-FFF2-40B4-BE49-F238E27FC236}">
                    <a16:creationId xmlns:a16="http://schemas.microsoft.com/office/drawing/2014/main" id="{E143A167-9424-4B02-AEAF-4AD0723AFD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5" name="Rectangle 61">
                <a:extLst>
                  <a:ext uri="{FF2B5EF4-FFF2-40B4-BE49-F238E27FC236}">
                    <a16:creationId xmlns:a16="http://schemas.microsoft.com/office/drawing/2014/main" id="{64A43E04-7BDA-40F3-8DE2-0B61E47ADB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6" name="Rectangle 62">
                <a:extLst>
                  <a:ext uri="{FF2B5EF4-FFF2-40B4-BE49-F238E27FC236}">
                    <a16:creationId xmlns:a16="http://schemas.microsoft.com/office/drawing/2014/main" id="{E013B5A5-5342-455B-B65E-418CC5AF3E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  <p:sp>
            <p:nvSpPr>
              <p:cNvPr id="67" name="Rectangle 63">
                <a:extLst>
                  <a:ext uri="{FF2B5EF4-FFF2-40B4-BE49-F238E27FC236}">
                    <a16:creationId xmlns:a16="http://schemas.microsoft.com/office/drawing/2014/main" id="{6E514E18-42E0-4870-B41D-7F6E1F881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endParaRPr lang="el-GR" altLang="en-US"/>
              </a:p>
            </p:txBody>
          </p:sp>
        </p:grpSp>
        <p:sp>
          <p:nvSpPr>
            <p:cNvPr id="6" name="Rectangle 64">
              <a:extLst>
                <a:ext uri="{FF2B5EF4-FFF2-40B4-BE49-F238E27FC236}">
                  <a16:creationId xmlns:a16="http://schemas.microsoft.com/office/drawing/2014/main" id="{8E59ABCA-F8CB-4E89-A710-4C84FDC0AA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7" name="Rectangle 65">
              <a:extLst>
                <a:ext uri="{FF2B5EF4-FFF2-40B4-BE49-F238E27FC236}">
                  <a16:creationId xmlns:a16="http://schemas.microsoft.com/office/drawing/2014/main" id="{DDAD4493-7FFB-4E6E-A1E4-2C0D904391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</p:grpSp>
      <p:sp>
        <p:nvSpPr>
          <p:cNvPr id="68" name="Rectangle 66">
            <a:extLst>
              <a:ext uri="{FF2B5EF4-FFF2-40B4-BE49-F238E27FC236}">
                <a16:creationId xmlns:a16="http://schemas.microsoft.com/office/drawing/2014/main" id="{61821881-5128-410B-AAC7-C73DD6853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195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l-GR" altLang="el-GR">
              <a:latin typeface="Verdana" panose="020B0604030504040204" pitchFamily="34" charset="0"/>
            </a:endParaRPr>
          </a:p>
        </p:txBody>
      </p:sp>
      <p:pic>
        <p:nvPicPr>
          <p:cNvPr id="69" name="Picture 74">
            <a:extLst>
              <a:ext uri="{FF2B5EF4-FFF2-40B4-BE49-F238E27FC236}">
                <a16:creationId xmlns:a16="http://schemas.microsoft.com/office/drawing/2014/main" id="{82616890-5E62-4285-B8A3-36D9DA2821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549275"/>
            <a:ext cx="23526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ectangle 75">
            <a:extLst>
              <a:ext uri="{FF2B5EF4-FFF2-40B4-BE49-F238E27FC236}">
                <a16:creationId xmlns:a16="http://schemas.microsoft.com/office/drawing/2014/main" id="{1A70EEB5-3E46-4878-82F8-F362AD8A18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3113" y="6162675"/>
            <a:ext cx="2382837" cy="352425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l-GR" altLang="el-GR" sz="1200" i="1">
                <a:latin typeface="Verdana" panose="020B0604030504040204" pitchFamily="34" charset="0"/>
              </a:rPr>
              <a:t>Ευαγγελία</a:t>
            </a:r>
            <a:r>
              <a:rPr lang="el-GR" altLang="el-GR" sz="1400">
                <a:latin typeface="Verdana" panose="020B0604030504040204" pitchFamily="34" charset="0"/>
              </a:rPr>
              <a:t> </a:t>
            </a:r>
            <a:r>
              <a:rPr lang="el-GR" altLang="el-GR" sz="1200" i="1">
                <a:latin typeface="Verdana" panose="020B0604030504040204" pitchFamily="34" charset="0"/>
              </a:rPr>
              <a:t>Παπαπέτρου</a:t>
            </a:r>
            <a:endParaRPr lang="en-US" altLang="el-GR" sz="1200" i="1">
              <a:latin typeface="Verdana" panose="020B0604030504040204" pitchFamily="34" charset="0"/>
            </a:endParaRPr>
          </a:p>
        </p:txBody>
      </p:sp>
      <p:sp>
        <p:nvSpPr>
          <p:cNvPr id="71" name="Rectangle 76">
            <a:extLst>
              <a:ext uri="{FF2B5EF4-FFF2-40B4-BE49-F238E27FC236}">
                <a16:creationId xmlns:a16="http://schemas.microsoft.com/office/drawing/2014/main" id="{8A28E228-BC7A-4969-BEB4-E879375CDD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8813" y="6211888"/>
            <a:ext cx="3859212" cy="27463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l-GR" altLang="el-GR" sz="1200" i="1"/>
              <a:t>Πανεπιστήμιο</a:t>
            </a:r>
            <a:r>
              <a:rPr lang="el-GR" altLang="el-GR" sz="1200"/>
              <a:t> </a:t>
            </a:r>
            <a:r>
              <a:rPr lang="el-GR" altLang="el-GR" sz="1200" i="1"/>
              <a:t>Αθηνών-Τμήμα</a:t>
            </a:r>
            <a:r>
              <a:rPr lang="el-GR" altLang="el-GR" sz="1200"/>
              <a:t> </a:t>
            </a:r>
            <a:r>
              <a:rPr lang="el-GR" altLang="el-GR" sz="1200" i="1"/>
              <a:t>Οικονομικών</a:t>
            </a:r>
            <a:r>
              <a:rPr lang="el-GR" altLang="el-GR" sz="1200"/>
              <a:t> </a:t>
            </a:r>
            <a:r>
              <a:rPr lang="el-GR" altLang="el-GR" sz="1200" i="1"/>
              <a:t>Επιστημών</a:t>
            </a:r>
            <a:endParaRPr lang="en-US" altLang="el-GR" sz="1200" i="1"/>
          </a:p>
        </p:txBody>
      </p:sp>
      <p:sp>
        <p:nvSpPr>
          <p:cNvPr id="174147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l-GR" noProof="0"/>
              <a:t>Click to edit Master title style</a:t>
            </a:r>
          </a:p>
        </p:txBody>
      </p:sp>
      <p:sp>
        <p:nvSpPr>
          <p:cNvPr id="174148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l-GR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07429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CF017294-C508-4ED4-A429-AA6BE5983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C96F51D7-B92E-4296-B91B-38F03F96AA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49321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69094AAB-D482-4524-82F1-30ECEBBBC7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F20FA96A-E3C4-4436-A62B-216D677EE1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31150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AF873DEB-20E9-408C-891B-EE7E60CFB8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Rectangle 68">
            <a:extLst>
              <a:ext uri="{FF2B5EF4-FFF2-40B4-BE49-F238E27FC236}">
                <a16:creationId xmlns:a16="http://schemas.microsoft.com/office/drawing/2014/main" id="{B8ECB05C-C21E-41F4-9E79-2D4EC56A95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21308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id="{47636EB3-411D-4442-B1E1-619C90B086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8" name="Rectangle 68">
            <a:extLst>
              <a:ext uri="{FF2B5EF4-FFF2-40B4-BE49-F238E27FC236}">
                <a16:creationId xmlns:a16="http://schemas.microsoft.com/office/drawing/2014/main" id="{EA9DD266-0725-472E-AD3E-0EC1D51EFC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53435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67">
            <a:extLst>
              <a:ext uri="{FF2B5EF4-FFF2-40B4-BE49-F238E27FC236}">
                <a16:creationId xmlns:a16="http://schemas.microsoft.com/office/drawing/2014/main" id="{D2BAB5B0-FD6F-4A19-B6D7-3ABCF0DE13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4" name="Rectangle 68">
            <a:extLst>
              <a:ext uri="{FF2B5EF4-FFF2-40B4-BE49-F238E27FC236}">
                <a16:creationId xmlns:a16="http://schemas.microsoft.com/office/drawing/2014/main" id="{642D57C8-634D-4AF8-9D44-584C263CE4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37839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7">
            <a:extLst>
              <a:ext uri="{FF2B5EF4-FFF2-40B4-BE49-F238E27FC236}">
                <a16:creationId xmlns:a16="http://schemas.microsoft.com/office/drawing/2014/main" id="{6F5BF865-18DD-4EB5-BD27-E68C28935A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3" name="Rectangle 68">
            <a:extLst>
              <a:ext uri="{FF2B5EF4-FFF2-40B4-BE49-F238E27FC236}">
                <a16:creationId xmlns:a16="http://schemas.microsoft.com/office/drawing/2014/main" id="{E17F48D7-DF3E-456A-B84A-79433AC481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20631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AFC3017F-0706-492F-976A-3F8E6838F4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Rectangle 68">
            <a:extLst>
              <a:ext uri="{FF2B5EF4-FFF2-40B4-BE49-F238E27FC236}">
                <a16:creationId xmlns:a16="http://schemas.microsoft.com/office/drawing/2014/main" id="{81111D1D-113D-4A87-AE11-AD58FDCBFB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86140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9EC0D672-FC4E-4538-BB64-971370A71D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Rectangle 68">
            <a:extLst>
              <a:ext uri="{FF2B5EF4-FFF2-40B4-BE49-F238E27FC236}">
                <a16:creationId xmlns:a16="http://schemas.microsoft.com/office/drawing/2014/main" id="{9350884B-26D0-4CE9-B8D7-4C479F1A52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89264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560F2190-BF0A-4D94-BDC2-56096FDD0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1046C376-F332-45BA-BC18-E2E2D16455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49258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67">
            <a:extLst>
              <a:ext uri="{FF2B5EF4-FFF2-40B4-BE49-F238E27FC236}">
                <a16:creationId xmlns:a16="http://schemas.microsoft.com/office/drawing/2014/main" id="{0656F861-6A9D-43F5-AC7D-01BD98A0EF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6A0309A6-8F52-43EB-AAAE-34646E3E84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957992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GB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75054DB1-01EE-41C0-A4BB-A71C0ABE4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949857C1-C010-4DC8-8C05-45430D527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DFF08037-09C5-44FD-B8B4-39AB4AA72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7367C-B39C-4B1A-A338-6768978034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2782487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670FA045-5A51-45AB-985F-74FC8E82C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43530F7E-C93B-47A8-A3A5-ADE1CC84E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25067E25-C22E-410C-B472-8FF6CAD28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0D40C-5C7F-4D08-A2CD-7CF2684B6D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3797465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7678D874-FA77-4166-A1A7-F3635F03C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4EB80EBA-82F9-46FF-94FA-1AA3403A7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0CECDCC9-4E82-4DAF-A6F3-0534F46D6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C0ACC-1B75-4DEC-A1B7-AE0A1E494E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72183575"/>
      </p:ext>
    </p:extLst>
  </p:cSld>
  <p:clrMapOvr>
    <a:masterClrMapping/>
  </p:clrMapOvr>
  <p:hf sldNum="0"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:a16="http://schemas.microsoft.com/office/drawing/2014/main" id="{A4BA3B20-42E5-41FD-A03F-8912F3024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:a16="http://schemas.microsoft.com/office/drawing/2014/main" id="{F6DF2A19-B559-4F4E-9FFF-C307438BC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:a16="http://schemas.microsoft.com/office/drawing/2014/main" id="{07E733A7-0662-4746-A136-AB531169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53D1A-711F-4BC2-91F4-EC3A53C964F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9833277"/>
      </p:ext>
    </p:extLst>
  </p:cSld>
  <p:clrMapOvr>
    <a:masterClrMapping/>
  </p:clrMapOvr>
  <p:hf sldNum="0"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7" name="3 - Θέση ημερομηνίας">
            <a:extLst>
              <a:ext uri="{FF2B5EF4-FFF2-40B4-BE49-F238E27FC236}">
                <a16:creationId xmlns:a16="http://schemas.microsoft.com/office/drawing/2014/main" id="{0607C9AF-5361-4041-B76D-A69763CB5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8" name="4 - Θέση υποσέλιδου">
            <a:extLst>
              <a:ext uri="{FF2B5EF4-FFF2-40B4-BE49-F238E27FC236}">
                <a16:creationId xmlns:a16="http://schemas.microsoft.com/office/drawing/2014/main" id="{B4C015BD-7874-448D-A73C-AEC5BF690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9" name="5 - Θέση αριθμού διαφάνειας">
            <a:extLst>
              <a:ext uri="{FF2B5EF4-FFF2-40B4-BE49-F238E27FC236}">
                <a16:creationId xmlns:a16="http://schemas.microsoft.com/office/drawing/2014/main" id="{8D38EAB0-8BD4-462F-8341-A38936D4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78B69-605D-4731-B76B-0CC06159D21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0219897"/>
      </p:ext>
    </p:extLst>
  </p:cSld>
  <p:clrMapOvr>
    <a:masterClrMapping/>
  </p:clrMapOvr>
  <p:hf sldNum="0"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3 - Θέση ημερομηνίας">
            <a:extLst>
              <a:ext uri="{FF2B5EF4-FFF2-40B4-BE49-F238E27FC236}">
                <a16:creationId xmlns:a16="http://schemas.microsoft.com/office/drawing/2014/main" id="{0A52C00B-3AB0-4C01-B26B-91CD744F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4" name="4 - Θέση υποσέλιδου">
            <a:extLst>
              <a:ext uri="{FF2B5EF4-FFF2-40B4-BE49-F238E27FC236}">
                <a16:creationId xmlns:a16="http://schemas.microsoft.com/office/drawing/2014/main" id="{F561BC03-003A-4469-8DE4-5B8765A8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5" name="5 - Θέση αριθμού διαφάνειας">
            <a:extLst>
              <a:ext uri="{FF2B5EF4-FFF2-40B4-BE49-F238E27FC236}">
                <a16:creationId xmlns:a16="http://schemas.microsoft.com/office/drawing/2014/main" id="{D7A2C97F-47FC-4D69-A760-081E685CB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D5FBE-06AD-4863-B067-FA5C1D15C2E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42477466"/>
      </p:ext>
    </p:extLst>
  </p:cSld>
  <p:clrMapOvr>
    <a:masterClrMapping/>
  </p:clrMapOvr>
  <p:hf sldNum="0"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>
            <a:extLst>
              <a:ext uri="{FF2B5EF4-FFF2-40B4-BE49-F238E27FC236}">
                <a16:creationId xmlns:a16="http://schemas.microsoft.com/office/drawing/2014/main" id="{11CAE7D2-003C-48CF-8488-6CBC58651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3" name="4 - Θέση υποσέλιδου">
            <a:extLst>
              <a:ext uri="{FF2B5EF4-FFF2-40B4-BE49-F238E27FC236}">
                <a16:creationId xmlns:a16="http://schemas.microsoft.com/office/drawing/2014/main" id="{E385A2B4-EE7B-47DE-9EC5-79E7B99D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4" name="5 - Θέση αριθμού διαφάνειας">
            <a:extLst>
              <a:ext uri="{FF2B5EF4-FFF2-40B4-BE49-F238E27FC236}">
                <a16:creationId xmlns:a16="http://schemas.microsoft.com/office/drawing/2014/main" id="{CB5B8DB4-1A6D-486B-BA4F-F40776A28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6E197-4AB7-489C-A914-C6F5596ACA8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8778134"/>
      </p:ext>
    </p:extLst>
  </p:cSld>
  <p:clrMapOvr>
    <a:masterClrMapping/>
  </p:clrMapOvr>
  <p:hf sldNum="0"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:a16="http://schemas.microsoft.com/office/drawing/2014/main" id="{0E3D7B4A-6ACF-4275-BEF2-C49F71473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:a16="http://schemas.microsoft.com/office/drawing/2014/main" id="{AA4E8EBA-ADCF-42C0-AB6C-82CEE13D2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:a16="http://schemas.microsoft.com/office/drawing/2014/main" id="{720F8944-BB5C-4766-A01E-4E7306FB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A7D21-DE80-4DC0-94AB-1C8B72F066D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179976"/>
      </p:ext>
    </p:extLst>
  </p:cSld>
  <p:clrMapOvr>
    <a:masterClrMapping/>
  </p:clrMapOvr>
  <p:hf sldNum="0"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:a16="http://schemas.microsoft.com/office/drawing/2014/main" id="{5046972D-C597-4401-916E-3A681E41B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:a16="http://schemas.microsoft.com/office/drawing/2014/main" id="{92713B7B-C1F7-4EAB-8313-8D9FEE0C7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:a16="http://schemas.microsoft.com/office/drawing/2014/main" id="{E3C4FB09-C2C9-45BB-AD91-59B5D353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B2483-A62F-4DD3-988D-480C03B28F0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5721669"/>
      </p:ext>
    </p:extLst>
  </p:cSld>
  <p:clrMapOvr>
    <a:masterClrMapping/>
  </p:clrMapOvr>
  <p:hf sldNum="0"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E5EDB2E2-17C1-454B-ACC1-693F39E46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8608F8B9-CA5B-485F-A042-20DB27BF2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FE0BD658-E88A-4C28-991C-C041B24C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BFAE1-C17D-4BAD-88A2-22B840456B4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0588134"/>
      </p:ext>
    </p:extLst>
  </p:cSld>
  <p:clrMapOvr>
    <a:masterClrMapping/>
  </p:clrMapOvr>
  <p:hf sldNum="0"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54206386-CC5B-4CDE-9960-CE1395511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1933FD48-D2CC-4E95-ABE6-F1F3C05C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8D3D0857-5AF7-4D82-9BBC-309E2D127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B892D-6DB9-4E35-B310-F70E530DCCE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5933486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A056111-22E8-47BF-8881-12C420C1DD8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1031" name="Rectangle 3">
              <a:extLst>
                <a:ext uri="{FF2B5EF4-FFF2-40B4-BE49-F238E27FC236}">
                  <a16:creationId xmlns:a16="http://schemas.microsoft.com/office/drawing/2014/main" id="{C868C0C9-9395-407B-9417-A69694B672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2" name="Rectangle 4">
              <a:extLst>
                <a:ext uri="{FF2B5EF4-FFF2-40B4-BE49-F238E27FC236}">
                  <a16:creationId xmlns:a16="http://schemas.microsoft.com/office/drawing/2014/main" id="{5551ACA3-6191-44E8-8E45-8F77D4AA28F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3" name="Rectangle 5">
              <a:extLst>
                <a:ext uri="{FF2B5EF4-FFF2-40B4-BE49-F238E27FC236}">
                  <a16:creationId xmlns:a16="http://schemas.microsoft.com/office/drawing/2014/main" id="{03C20114-DF31-4B23-8B20-CA0E2E22B4F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4" name="Rectangle 6">
              <a:extLst>
                <a:ext uri="{FF2B5EF4-FFF2-40B4-BE49-F238E27FC236}">
                  <a16:creationId xmlns:a16="http://schemas.microsoft.com/office/drawing/2014/main" id="{F9E700D2-832F-4F82-A8F1-D9B5BF2D1CD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5" name="Rectangle 7">
              <a:extLst>
                <a:ext uri="{FF2B5EF4-FFF2-40B4-BE49-F238E27FC236}">
                  <a16:creationId xmlns:a16="http://schemas.microsoft.com/office/drawing/2014/main" id="{5F11ED06-FA9C-49E6-959C-567679ABEBE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6" name="Rectangle 8">
              <a:extLst>
                <a:ext uri="{FF2B5EF4-FFF2-40B4-BE49-F238E27FC236}">
                  <a16:creationId xmlns:a16="http://schemas.microsoft.com/office/drawing/2014/main" id="{AE9FD30B-D549-440A-B675-7100354424B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7" name="Rectangle 9">
              <a:extLst>
                <a:ext uri="{FF2B5EF4-FFF2-40B4-BE49-F238E27FC236}">
                  <a16:creationId xmlns:a16="http://schemas.microsoft.com/office/drawing/2014/main" id="{029D6ADD-E94C-4072-AB27-A6CA191EF56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8" name="Rectangle 10">
              <a:extLst>
                <a:ext uri="{FF2B5EF4-FFF2-40B4-BE49-F238E27FC236}">
                  <a16:creationId xmlns:a16="http://schemas.microsoft.com/office/drawing/2014/main" id="{22D04ACB-0550-43A1-9DDF-D3EF940F98B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39" name="Rectangle 11">
              <a:extLst>
                <a:ext uri="{FF2B5EF4-FFF2-40B4-BE49-F238E27FC236}">
                  <a16:creationId xmlns:a16="http://schemas.microsoft.com/office/drawing/2014/main" id="{50C1BF6D-DA07-41EA-A981-2341341E51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0" name="Rectangle 12">
              <a:extLst>
                <a:ext uri="{FF2B5EF4-FFF2-40B4-BE49-F238E27FC236}">
                  <a16:creationId xmlns:a16="http://schemas.microsoft.com/office/drawing/2014/main" id="{B39AC7F0-A8FE-4FFE-9ABA-9AB68A473EC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1" name="Rectangle 13">
              <a:extLst>
                <a:ext uri="{FF2B5EF4-FFF2-40B4-BE49-F238E27FC236}">
                  <a16:creationId xmlns:a16="http://schemas.microsoft.com/office/drawing/2014/main" id="{525EDFF2-AF31-414C-A0F4-4ADC32E3E1F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2" name="Rectangle 14">
              <a:extLst>
                <a:ext uri="{FF2B5EF4-FFF2-40B4-BE49-F238E27FC236}">
                  <a16:creationId xmlns:a16="http://schemas.microsoft.com/office/drawing/2014/main" id="{57E84719-5218-4AA2-8482-54E1A0A5226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3" name="Rectangle 15">
              <a:extLst>
                <a:ext uri="{FF2B5EF4-FFF2-40B4-BE49-F238E27FC236}">
                  <a16:creationId xmlns:a16="http://schemas.microsoft.com/office/drawing/2014/main" id="{CDC3F66D-CA09-4B20-9D52-C919A16F651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4" name="Rectangle 16">
              <a:extLst>
                <a:ext uri="{FF2B5EF4-FFF2-40B4-BE49-F238E27FC236}">
                  <a16:creationId xmlns:a16="http://schemas.microsoft.com/office/drawing/2014/main" id="{C918D9C7-D5D8-4054-B68A-ABB1BC42050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5" name="Rectangle 17">
              <a:extLst>
                <a:ext uri="{FF2B5EF4-FFF2-40B4-BE49-F238E27FC236}">
                  <a16:creationId xmlns:a16="http://schemas.microsoft.com/office/drawing/2014/main" id="{E1F297BE-872D-4503-9FAF-CBC116DC0F1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6" name="Rectangle 18">
              <a:extLst>
                <a:ext uri="{FF2B5EF4-FFF2-40B4-BE49-F238E27FC236}">
                  <a16:creationId xmlns:a16="http://schemas.microsoft.com/office/drawing/2014/main" id="{372CA42C-139F-411A-935B-2B11D435979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7" name="Rectangle 19">
              <a:extLst>
                <a:ext uri="{FF2B5EF4-FFF2-40B4-BE49-F238E27FC236}">
                  <a16:creationId xmlns:a16="http://schemas.microsoft.com/office/drawing/2014/main" id="{E9721687-8258-4148-8995-43039377A77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8" name="Rectangle 20">
              <a:extLst>
                <a:ext uri="{FF2B5EF4-FFF2-40B4-BE49-F238E27FC236}">
                  <a16:creationId xmlns:a16="http://schemas.microsoft.com/office/drawing/2014/main" id="{E8A5F47E-08C1-49FD-A57B-1095C6464BD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49" name="Rectangle 21">
              <a:extLst>
                <a:ext uri="{FF2B5EF4-FFF2-40B4-BE49-F238E27FC236}">
                  <a16:creationId xmlns:a16="http://schemas.microsoft.com/office/drawing/2014/main" id="{7DA09766-3C82-414D-87E2-2F50F48D7C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0" name="Rectangle 22">
              <a:extLst>
                <a:ext uri="{FF2B5EF4-FFF2-40B4-BE49-F238E27FC236}">
                  <a16:creationId xmlns:a16="http://schemas.microsoft.com/office/drawing/2014/main" id="{358234AB-01FD-41B6-A098-1FD5CE4FD7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1" name="Rectangle 23">
              <a:extLst>
                <a:ext uri="{FF2B5EF4-FFF2-40B4-BE49-F238E27FC236}">
                  <a16:creationId xmlns:a16="http://schemas.microsoft.com/office/drawing/2014/main" id="{067E0B48-C74E-4A60-9597-3B6A66521A3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2" name="Rectangle 24">
              <a:extLst>
                <a:ext uri="{FF2B5EF4-FFF2-40B4-BE49-F238E27FC236}">
                  <a16:creationId xmlns:a16="http://schemas.microsoft.com/office/drawing/2014/main" id="{15A967ED-D047-4868-B20C-F15BA0BD553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3" name="Rectangle 25">
              <a:extLst>
                <a:ext uri="{FF2B5EF4-FFF2-40B4-BE49-F238E27FC236}">
                  <a16:creationId xmlns:a16="http://schemas.microsoft.com/office/drawing/2014/main" id="{F7548EA8-1EE0-466E-AD51-D9CC8D08812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4" name="Rectangle 26">
              <a:extLst>
                <a:ext uri="{FF2B5EF4-FFF2-40B4-BE49-F238E27FC236}">
                  <a16:creationId xmlns:a16="http://schemas.microsoft.com/office/drawing/2014/main" id="{BDFBC1C7-94CC-43BC-8687-903DFBC0C97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5" name="Rectangle 27">
              <a:extLst>
                <a:ext uri="{FF2B5EF4-FFF2-40B4-BE49-F238E27FC236}">
                  <a16:creationId xmlns:a16="http://schemas.microsoft.com/office/drawing/2014/main" id="{DBA5B6B9-42E4-463F-A031-7A43244AACD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6" name="Rectangle 28">
              <a:extLst>
                <a:ext uri="{FF2B5EF4-FFF2-40B4-BE49-F238E27FC236}">
                  <a16:creationId xmlns:a16="http://schemas.microsoft.com/office/drawing/2014/main" id="{CBD944FC-C16B-4D78-A456-CF27E2760F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7" name="Rectangle 29">
              <a:extLst>
                <a:ext uri="{FF2B5EF4-FFF2-40B4-BE49-F238E27FC236}">
                  <a16:creationId xmlns:a16="http://schemas.microsoft.com/office/drawing/2014/main" id="{BA898E1A-9216-4245-8FB8-F63F7280565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8" name="Rectangle 30">
              <a:extLst>
                <a:ext uri="{FF2B5EF4-FFF2-40B4-BE49-F238E27FC236}">
                  <a16:creationId xmlns:a16="http://schemas.microsoft.com/office/drawing/2014/main" id="{2E4EA7E5-27E5-412B-B073-B2B0C3723B2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59" name="Rectangle 31">
              <a:extLst>
                <a:ext uri="{FF2B5EF4-FFF2-40B4-BE49-F238E27FC236}">
                  <a16:creationId xmlns:a16="http://schemas.microsoft.com/office/drawing/2014/main" id="{DB2C70A9-F6B0-48F7-9513-72367D33D26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0" name="Rectangle 32">
              <a:extLst>
                <a:ext uri="{FF2B5EF4-FFF2-40B4-BE49-F238E27FC236}">
                  <a16:creationId xmlns:a16="http://schemas.microsoft.com/office/drawing/2014/main" id="{6D10BD1B-1C3A-4F50-B53C-813B480A2EB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1" name="Rectangle 33">
              <a:extLst>
                <a:ext uri="{FF2B5EF4-FFF2-40B4-BE49-F238E27FC236}">
                  <a16:creationId xmlns:a16="http://schemas.microsoft.com/office/drawing/2014/main" id="{9F03B557-963B-4DF1-A719-BE7DDE3E516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2" name="Rectangle 34">
              <a:extLst>
                <a:ext uri="{FF2B5EF4-FFF2-40B4-BE49-F238E27FC236}">
                  <a16:creationId xmlns:a16="http://schemas.microsoft.com/office/drawing/2014/main" id="{910D9389-33D3-419B-83DE-B21862CC360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3" name="Rectangle 35">
              <a:extLst>
                <a:ext uri="{FF2B5EF4-FFF2-40B4-BE49-F238E27FC236}">
                  <a16:creationId xmlns:a16="http://schemas.microsoft.com/office/drawing/2014/main" id="{9B87390A-75E9-450A-95C3-066FC021A84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4" name="Rectangle 36">
              <a:extLst>
                <a:ext uri="{FF2B5EF4-FFF2-40B4-BE49-F238E27FC236}">
                  <a16:creationId xmlns:a16="http://schemas.microsoft.com/office/drawing/2014/main" id="{C1BCFDC5-0F1D-4924-BA9C-87C095C5614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5" name="Rectangle 37">
              <a:extLst>
                <a:ext uri="{FF2B5EF4-FFF2-40B4-BE49-F238E27FC236}">
                  <a16:creationId xmlns:a16="http://schemas.microsoft.com/office/drawing/2014/main" id="{2534DF48-7F56-436D-A6A0-00E795B7370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6" name="Rectangle 38">
              <a:extLst>
                <a:ext uri="{FF2B5EF4-FFF2-40B4-BE49-F238E27FC236}">
                  <a16:creationId xmlns:a16="http://schemas.microsoft.com/office/drawing/2014/main" id="{0F0AE5F1-BD45-48FC-B747-C9C659C2428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7" name="Rectangle 39">
              <a:extLst>
                <a:ext uri="{FF2B5EF4-FFF2-40B4-BE49-F238E27FC236}">
                  <a16:creationId xmlns:a16="http://schemas.microsoft.com/office/drawing/2014/main" id="{13C53466-F210-4D07-BB1B-AB474849F0A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8" name="Rectangle 40">
              <a:extLst>
                <a:ext uri="{FF2B5EF4-FFF2-40B4-BE49-F238E27FC236}">
                  <a16:creationId xmlns:a16="http://schemas.microsoft.com/office/drawing/2014/main" id="{C3AE02DE-FD44-4B22-BD14-806B205BA8F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69" name="Rectangle 41">
              <a:extLst>
                <a:ext uri="{FF2B5EF4-FFF2-40B4-BE49-F238E27FC236}">
                  <a16:creationId xmlns:a16="http://schemas.microsoft.com/office/drawing/2014/main" id="{0F39605E-34A6-4A0D-9DAE-C1A5A25E618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0" name="Rectangle 42">
              <a:extLst>
                <a:ext uri="{FF2B5EF4-FFF2-40B4-BE49-F238E27FC236}">
                  <a16:creationId xmlns:a16="http://schemas.microsoft.com/office/drawing/2014/main" id="{DF67865C-0A41-4804-BA26-754DFED767B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1" name="Rectangle 43">
              <a:extLst>
                <a:ext uri="{FF2B5EF4-FFF2-40B4-BE49-F238E27FC236}">
                  <a16:creationId xmlns:a16="http://schemas.microsoft.com/office/drawing/2014/main" id="{EC31D85B-C09D-43E2-BAFB-DA5AE9BC762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2" name="Rectangle 44">
              <a:extLst>
                <a:ext uri="{FF2B5EF4-FFF2-40B4-BE49-F238E27FC236}">
                  <a16:creationId xmlns:a16="http://schemas.microsoft.com/office/drawing/2014/main" id="{BCB7FAD9-F11D-4957-8617-270E0034CC9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3" name="Rectangle 45">
              <a:extLst>
                <a:ext uri="{FF2B5EF4-FFF2-40B4-BE49-F238E27FC236}">
                  <a16:creationId xmlns:a16="http://schemas.microsoft.com/office/drawing/2014/main" id="{8486D5B3-9150-492C-9BC0-5594E89F9AF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4" name="Rectangle 46">
              <a:extLst>
                <a:ext uri="{FF2B5EF4-FFF2-40B4-BE49-F238E27FC236}">
                  <a16:creationId xmlns:a16="http://schemas.microsoft.com/office/drawing/2014/main" id="{CD2CF73D-D312-413C-AF2B-5E5CECC58B0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5" name="Rectangle 47">
              <a:extLst>
                <a:ext uri="{FF2B5EF4-FFF2-40B4-BE49-F238E27FC236}">
                  <a16:creationId xmlns:a16="http://schemas.microsoft.com/office/drawing/2014/main" id="{F9385CE7-7BFD-4CE5-8D4B-9D22604125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6" name="Rectangle 48">
              <a:extLst>
                <a:ext uri="{FF2B5EF4-FFF2-40B4-BE49-F238E27FC236}">
                  <a16:creationId xmlns:a16="http://schemas.microsoft.com/office/drawing/2014/main" id="{A33DE5E3-D5BD-42A4-B7FB-E44FEB19A7E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7" name="Rectangle 49">
              <a:extLst>
                <a:ext uri="{FF2B5EF4-FFF2-40B4-BE49-F238E27FC236}">
                  <a16:creationId xmlns:a16="http://schemas.microsoft.com/office/drawing/2014/main" id="{818B6BA5-F1EB-47B8-99BC-A129C527CBC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8" name="Rectangle 50">
              <a:extLst>
                <a:ext uri="{FF2B5EF4-FFF2-40B4-BE49-F238E27FC236}">
                  <a16:creationId xmlns:a16="http://schemas.microsoft.com/office/drawing/2014/main" id="{EE355F84-28D8-4D9E-91AD-D75516CDD8D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79" name="Rectangle 51">
              <a:extLst>
                <a:ext uri="{FF2B5EF4-FFF2-40B4-BE49-F238E27FC236}">
                  <a16:creationId xmlns:a16="http://schemas.microsoft.com/office/drawing/2014/main" id="{E5841D85-0899-42BC-9402-3718553749C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0" name="Rectangle 52">
              <a:extLst>
                <a:ext uri="{FF2B5EF4-FFF2-40B4-BE49-F238E27FC236}">
                  <a16:creationId xmlns:a16="http://schemas.microsoft.com/office/drawing/2014/main" id="{04803DD0-6662-42B3-8F91-55C81411354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1" name="Rectangle 53">
              <a:extLst>
                <a:ext uri="{FF2B5EF4-FFF2-40B4-BE49-F238E27FC236}">
                  <a16:creationId xmlns:a16="http://schemas.microsoft.com/office/drawing/2014/main" id="{3EC81B64-7FAE-4FD1-82E2-E3CAB55849C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2" name="Rectangle 54">
              <a:extLst>
                <a:ext uri="{FF2B5EF4-FFF2-40B4-BE49-F238E27FC236}">
                  <a16:creationId xmlns:a16="http://schemas.microsoft.com/office/drawing/2014/main" id="{EC13B338-382D-48FB-AA00-B1B6C0A533C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3" name="Rectangle 55">
              <a:extLst>
                <a:ext uri="{FF2B5EF4-FFF2-40B4-BE49-F238E27FC236}">
                  <a16:creationId xmlns:a16="http://schemas.microsoft.com/office/drawing/2014/main" id="{0699DB7E-A684-40E0-98CC-6758C40745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4" name="Rectangle 56">
              <a:extLst>
                <a:ext uri="{FF2B5EF4-FFF2-40B4-BE49-F238E27FC236}">
                  <a16:creationId xmlns:a16="http://schemas.microsoft.com/office/drawing/2014/main" id="{724628B5-996C-4BCB-8A1A-09FF1BA8DC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5" name="Rectangle 57">
              <a:extLst>
                <a:ext uri="{FF2B5EF4-FFF2-40B4-BE49-F238E27FC236}">
                  <a16:creationId xmlns:a16="http://schemas.microsoft.com/office/drawing/2014/main" id="{0BEF8165-5CA5-4B95-98BD-96E77F2A201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6" name="Rectangle 58">
              <a:extLst>
                <a:ext uri="{FF2B5EF4-FFF2-40B4-BE49-F238E27FC236}">
                  <a16:creationId xmlns:a16="http://schemas.microsoft.com/office/drawing/2014/main" id="{0DAB0EE4-9EBB-48DE-B8BB-73F66E136EC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7" name="Rectangle 59">
              <a:extLst>
                <a:ext uri="{FF2B5EF4-FFF2-40B4-BE49-F238E27FC236}">
                  <a16:creationId xmlns:a16="http://schemas.microsoft.com/office/drawing/2014/main" id="{DBFE8056-7D7B-4DC4-B0B9-1E886F0C94D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8" name="Rectangle 60">
              <a:extLst>
                <a:ext uri="{FF2B5EF4-FFF2-40B4-BE49-F238E27FC236}">
                  <a16:creationId xmlns:a16="http://schemas.microsoft.com/office/drawing/2014/main" id="{4C3CFB89-5A6F-46FD-99CA-3E6EF5E79C7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89" name="Rectangle 61">
              <a:extLst>
                <a:ext uri="{FF2B5EF4-FFF2-40B4-BE49-F238E27FC236}">
                  <a16:creationId xmlns:a16="http://schemas.microsoft.com/office/drawing/2014/main" id="{8F3453DC-3ED3-4E3D-A2F9-CA5695253AA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90" name="Rectangle 62">
              <a:extLst>
                <a:ext uri="{FF2B5EF4-FFF2-40B4-BE49-F238E27FC236}">
                  <a16:creationId xmlns:a16="http://schemas.microsoft.com/office/drawing/2014/main" id="{C35DAEE8-A34E-4624-A957-35819405830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91" name="Rectangle 63">
              <a:extLst>
                <a:ext uri="{FF2B5EF4-FFF2-40B4-BE49-F238E27FC236}">
                  <a16:creationId xmlns:a16="http://schemas.microsoft.com/office/drawing/2014/main" id="{A0B59FDE-6E64-43F9-9897-B6A2BBCA541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  <p:sp>
          <p:nvSpPr>
            <p:cNvPr id="1092" name="Rectangle 64">
              <a:extLst>
                <a:ext uri="{FF2B5EF4-FFF2-40B4-BE49-F238E27FC236}">
                  <a16:creationId xmlns:a16="http://schemas.microsoft.com/office/drawing/2014/main" id="{DDB8C2F5-3CFA-4DD0-8C7D-65F45F868C71}"/>
                </a:ext>
              </a:extLst>
            </p:cNvPr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el-GR" altLang="en-US"/>
            </a:p>
          </p:txBody>
        </p:sp>
      </p:grpSp>
      <p:sp>
        <p:nvSpPr>
          <p:cNvPr id="1027" name="Rectangle 65">
            <a:extLst>
              <a:ext uri="{FF2B5EF4-FFF2-40B4-BE49-F238E27FC236}">
                <a16:creationId xmlns:a16="http://schemas.microsoft.com/office/drawing/2014/main" id="{EF933C35-A772-40B6-B9BA-E71A7B701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l-GR"/>
              <a:t>Click to edit Master title style</a:t>
            </a:r>
          </a:p>
        </p:txBody>
      </p:sp>
      <p:sp>
        <p:nvSpPr>
          <p:cNvPr id="1028" name="Rectangle 66">
            <a:extLst>
              <a:ext uri="{FF2B5EF4-FFF2-40B4-BE49-F238E27FC236}">
                <a16:creationId xmlns:a16="http://schemas.microsoft.com/office/drawing/2014/main" id="{27C8C349-F9E1-4E80-AE68-9D7A6D3D4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173123" name="Rectangle 67">
            <a:extLst>
              <a:ext uri="{FF2B5EF4-FFF2-40B4-BE49-F238E27FC236}">
                <a16:creationId xmlns:a16="http://schemas.microsoft.com/office/drawing/2014/main" id="{85031FEC-C851-4FEE-8053-D504274F280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8500" y="6207125"/>
            <a:ext cx="2517775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 i="1"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 i="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173124" name="Rectangle 68">
            <a:extLst>
              <a:ext uri="{FF2B5EF4-FFF2-40B4-BE49-F238E27FC236}">
                <a16:creationId xmlns:a16="http://schemas.microsoft.com/office/drawing/2014/main" id="{CA97146A-0C17-4318-B75E-BAAEF8603A5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51275" y="6262688"/>
            <a:ext cx="4826000" cy="4048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200" i="1"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 i="0"/>
              <a:t> </a:t>
            </a:r>
            <a:r>
              <a:rPr lang="el-GR" altLang="el-GR"/>
              <a:t>Αθηνών-Τμήμα</a:t>
            </a:r>
            <a:r>
              <a:rPr lang="el-GR" altLang="el-GR" sz="1400" i="0"/>
              <a:t> </a:t>
            </a:r>
            <a:r>
              <a:rPr lang="el-GR" altLang="el-GR"/>
              <a:t>Οικονομικών</a:t>
            </a:r>
            <a:r>
              <a:rPr lang="el-GR" altLang="el-GR" sz="1400" i="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- Θέση τίτλου">
            <a:extLst>
              <a:ext uri="{FF2B5EF4-FFF2-40B4-BE49-F238E27FC236}">
                <a16:creationId xmlns:a16="http://schemas.microsoft.com/office/drawing/2014/main" id="{B23FF933-886E-411C-9478-D3DB63FFAB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Kλικ για επεξεργασία του τίτλου</a:t>
            </a:r>
            <a:endParaRPr lang="en-GB" altLang="en-US"/>
          </a:p>
        </p:txBody>
      </p:sp>
      <p:sp>
        <p:nvSpPr>
          <p:cNvPr id="2051" name="2 - Θέση κειμένου">
            <a:extLst>
              <a:ext uri="{FF2B5EF4-FFF2-40B4-BE49-F238E27FC236}">
                <a16:creationId xmlns:a16="http://schemas.microsoft.com/office/drawing/2014/main" id="{7C0E1358-15BC-4690-B776-88035869DC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Kλικ για επεξεργασία των στυλ του υποδείγματος</a:t>
            </a:r>
          </a:p>
          <a:p>
            <a:pPr lvl="1"/>
            <a:r>
              <a:rPr lang="el-GR" altLang="en-US"/>
              <a:t>Δεύτερου επιπέδου</a:t>
            </a:r>
          </a:p>
          <a:p>
            <a:pPr lvl="2"/>
            <a:r>
              <a:rPr lang="el-GR" altLang="en-US"/>
              <a:t>Τρίτου επιπέδου</a:t>
            </a:r>
          </a:p>
          <a:p>
            <a:pPr lvl="3"/>
            <a:r>
              <a:rPr lang="el-GR" altLang="en-US"/>
              <a:t>Τέταρτου επιπέδου</a:t>
            </a:r>
          </a:p>
          <a:p>
            <a:pPr lvl="4"/>
            <a:r>
              <a:rPr lang="el-GR" altLang="en-US"/>
              <a:t>Πέμπτου επιπέδου</a:t>
            </a:r>
            <a:endParaRPr lang="en-GB" altLang="en-US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168088ED-378E-4EF1-954D-EB40E1A4D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l-GR" altLang="el-GR"/>
              <a:t>Ευαγγελία</a:t>
            </a:r>
            <a:r>
              <a:rPr lang="el-GR" altLang="el-GR" sz="1400"/>
              <a:t> </a:t>
            </a:r>
            <a:r>
              <a:rPr lang="el-GR" altLang="el-GR"/>
              <a:t>Παπαπέτρου</a:t>
            </a:r>
            <a:endParaRPr lang="en-US" altLang="el-GR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4E63237B-FEEC-4127-AB56-4DE44F1C2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l-GR" altLang="el-GR"/>
              <a:t>Πανεπιστήμιο</a:t>
            </a:r>
            <a:r>
              <a:rPr lang="el-GR" altLang="el-GR" sz="1400"/>
              <a:t> </a:t>
            </a:r>
            <a:r>
              <a:rPr lang="el-GR" altLang="el-GR"/>
              <a:t>Αθηνών-Τμήμα</a:t>
            </a:r>
            <a:r>
              <a:rPr lang="el-GR" altLang="el-GR" sz="1400"/>
              <a:t> </a:t>
            </a:r>
            <a:r>
              <a:rPr lang="el-GR" altLang="el-GR"/>
              <a:t>Οικονομικών</a:t>
            </a:r>
            <a:r>
              <a:rPr lang="el-GR" altLang="el-GR" sz="1400"/>
              <a:t> </a:t>
            </a:r>
            <a:r>
              <a:rPr lang="el-GR" altLang="el-GR"/>
              <a:t>Επιστημών</a:t>
            </a:r>
            <a:endParaRPr lang="en-US" altLang="el-GR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:a16="http://schemas.microsoft.com/office/drawing/2014/main" id="{65E4ECA8-A23C-4BB8-9F6D-5C20491C8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BFA0E6F-1634-4DF4-8E57-03C51DF244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11/relationships/inkAction" Target="../ink/inkAction1.xml"/><Relationship Id="rId3" Type="http://schemas.openxmlformats.org/officeDocument/2006/relationships/audio" Target="../media/media2.m4a"/><Relationship Id="rId7" Type="http://schemas.openxmlformats.org/officeDocument/2006/relationships/image" Target="../media/image5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3.m4a"/><Relationship Id="rId7" Type="http://schemas.microsoft.com/office/2011/relationships/inkAction" Target="../ink/inkAction2.xml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9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microsoft.com/office/2011/relationships/inkAction" Target="../ink/inkAction3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microsoft.com/office/2011/relationships/inkAction" Target="../ink/inkAction4.xml"/><Relationship Id="rId4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6.m4a"/><Relationship Id="rId7" Type="http://schemas.microsoft.com/office/2011/relationships/inkAction" Target="../ink/inkAction5.xml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7.m4a"/><Relationship Id="rId7" Type="http://schemas.microsoft.com/office/2011/relationships/inkAction" Target="../ink/inkAction6.xml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media8.m4a"/><Relationship Id="rId7" Type="http://schemas.microsoft.com/office/2011/relationships/inkAction" Target="../ink/inkAction7.xml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0D5AB88-C164-45B0-AAAE-C7B51A752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463" y="1766888"/>
            <a:ext cx="7678737" cy="762000"/>
          </a:xfrm>
        </p:spPr>
        <p:txBody>
          <a:bodyPr/>
          <a:lstStyle/>
          <a:p>
            <a:pPr eaLnBrk="1" hangingPunct="1"/>
            <a:r>
              <a:rPr lang="el-GR" altLang="el-GR" dirty="0"/>
              <a:t>Κεφάλαιο</a:t>
            </a:r>
            <a:r>
              <a:rPr lang="en-US" altLang="el-GR"/>
              <a:t> 16</a:t>
            </a:r>
            <a:r>
              <a:rPr lang="el-GR" altLang="el-GR">
                <a:latin typeface="Arial" panose="020B0604020202020204" pitchFamily="34" charset="0"/>
              </a:rPr>
              <a:t> (Μ)</a:t>
            </a:r>
            <a:endParaRPr lang="en-US" altLang="el-GR" dirty="0">
              <a:latin typeface="Arial" panose="020B060402020202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4CFBD78-33F7-4248-B143-2E49FE99097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71446" y="2852738"/>
            <a:ext cx="5782042" cy="31226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altLang="en-US" sz="3600" dirty="0"/>
              <a:t>Εναλλακτικές θεωρήσεις της σταθεροποιητικής πολιτικής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l-GR" alt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altLang="en-US" b="1" dirty="0"/>
              <a:t>Προβλήματα και εφαρμογές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altLang="en-US" b="1" dirty="0"/>
              <a:t>(1,</a:t>
            </a:r>
            <a:r>
              <a:rPr lang="en-GB" altLang="en-US" b="1" dirty="0"/>
              <a:t> </a:t>
            </a:r>
            <a:r>
              <a:rPr lang="el-GR" altLang="en-US" b="1" dirty="0"/>
              <a:t>3)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BBADB61-F930-4074-8BD3-4F284748D8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9341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1B7BD18F-35E8-4E5B-A0EF-B390D7A9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09" y="341496"/>
            <a:ext cx="8469312" cy="6223000"/>
          </a:xfrm>
        </p:spPr>
        <p:txBody>
          <a:bodyPr/>
          <a:lstStyle/>
          <a:p>
            <a:pPr eaLnBrk="1" hangingPunct="1"/>
            <a:r>
              <a:rPr lang="el-GR" altLang="en-US" sz="1800" b="1" dirty="0"/>
              <a:t>ΠΕ: 1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Στην οικονομία υπάρχει η καμπύλη </a:t>
            </a:r>
            <a:r>
              <a:rPr lang="en-GB" altLang="en-US" sz="1400" dirty="0"/>
              <a:t>Phillips </a:t>
            </a:r>
            <a:r>
              <a:rPr lang="el-GR" altLang="en-US" sz="1400" dirty="0"/>
              <a:t>που περιγράφεται: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lvl="8">
              <a:lnSpc>
                <a:spcPct val="150000"/>
              </a:lnSpc>
            </a:pPr>
            <a:endParaRPr lang="el-GR" altLang="en-US" sz="2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Σημείο Α: 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Η σχέση αυτή δείχνει ότι αν ο πληθωρισμός υπερβαίνει τον αναμενόμενο πληθωρισμό, τότε αυτό σημαίνει ότι η παραγωγή υπερβαίνει το δυνητικό της επίπεδο (σημείο Β). Αυτή η υπερβάλλουσα ζήτηση σημαίνει ταυτόχρονα ότι η ανεργία μειώνεται και συνεπώς η ανεργία βρίσκεται κάτω από το δυνητικό της επίπεδο (καμπύλη </a:t>
            </a:r>
            <a:r>
              <a:rPr lang="en-GB" altLang="en-US" sz="1400" dirty="0"/>
              <a:t>Phillips).              </a:t>
            </a:r>
            <a:r>
              <a:rPr lang="el-GR" altLang="en-US" sz="1400" dirty="0"/>
              <a:t>Σύμφωνα με την άσκηση αυτή είναι η πολιτική που ακολουθεί το Αριστερό Κόμμα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Μία τέτοια πολιτική συνεπάγεται ότι η οικονομία θα βρεθεί σε </a:t>
            </a:r>
            <a:r>
              <a:rPr lang="el-GR" altLang="en-US" sz="1400" b="1" dirty="0"/>
              <a:t>ανάκαμψη</a:t>
            </a:r>
            <a:r>
              <a:rPr lang="el-GR" altLang="en-US" sz="1400" dirty="0"/>
              <a:t> κατά τη βραχυχρόνια περίοδο.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l-GR" altLang="en-US" sz="1400" dirty="0"/>
              <a:t> </a:t>
            </a:r>
            <a:endParaRPr lang="en-GB" altLang="en-US" sz="1400" dirty="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D5E44F3C-C4E4-47B8-BEB4-5E6D336DF2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0BD5399E-EB50-4CF6-8CA5-4D11AC05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D567E9-EBE4-40C3-A520-9B95BAB415D3}"/>
              </a:ext>
            </a:extLst>
          </p:cNvPr>
          <p:cNvCxnSpPr>
            <a:cxnSpLocks/>
          </p:cNvCxnSpPr>
          <p:nvPr/>
        </p:nvCxnSpPr>
        <p:spPr>
          <a:xfrm>
            <a:off x="5921115" y="764498"/>
            <a:ext cx="0" cy="1963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5518A3-25E2-4E65-AEBE-9202CB24E59C}"/>
              </a:ext>
            </a:extLst>
          </p:cNvPr>
          <p:cNvCxnSpPr>
            <a:cxnSpLocks/>
          </p:cNvCxnSpPr>
          <p:nvPr/>
        </p:nvCxnSpPr>
        <p:spPr>
          <a:xfrm>
            <a:off x="5946097" y="2713220"/>
            <a:ext cx="2765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3BB9F6-BA6E-4278-9036-FCB5EA5CB88C}"/>
              </a:ext>
            </a:extLst>
          </p:cNvPr>
          <p:cNvCxnSpPr>
            <a:cxnSpLocks/>
          </p:cNvCxnSpPr>
          <p:nvPr/>
        </p:nvCxnSpPr>
        <p:spPr>
          <a:xfrm flipV="1">
            <a:off x="6498238" y="512073"/>
            <a:ext cx="1783828" cy="1855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C8A8643-4265-4A55-996C-CB9A4387D0AA}"/>
              </a:ext>
            </a:extLst>
          </p:cNvPr>
          <p:cNvCxnSpPr/>
          <p:nvPr/>
        </p:nvCxnSpPr>
        <p:spPr>
          <a:xfrm>
            <a:off x="7195278" y="344774"/>
            <a:ext cx="0" cy="2368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C78236-B11D-42F2-8DAA-CDCAC90FA166}"/>
              </a:ext>
            </a:extLst>
          </p:cNvPr>
          <p:cNvCxnSpPr/>
          <p:nvPr/>
        </p:nvCxnSpPr>
        <p:spPr>
          <a:xfrm>
            <a:off x="6730584" y="479685"/>
            <a:ext cx="1956216" cy="163392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A85C65-0780-40FE-BB61-6B48E88134E0}"/>
              </a:ext>
            </a:extLst>
          </p:cNvPr>
          <p:cNvCxnSpPr/>
          <p:nvPr/>
        </p:nvCxnSpPr>
        <p:spPr>
          <a:xfrm>
            <a:off x="6325850" y="904107"/>
            <a:ext cx="1956216" cy="1633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CADAA55-C673-4552-ADD8-548038843C0C}"/>
              </a:ext>
            </a:extLst>
          </p:cNvPr>
          <p:cNvSpPr txBox="1"/>
          <p:nvPr/>
        </p:nvSpPr>
        <p:spPr>
          <a:xfrm>
            <a:off x="6573187" y="1474416"/>
            <a:ext cx="32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Α</a:t>
            </a:r>
            <a:endParaRPr lang="en-GB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C19338-275A-4F60-B4F5-5AF42BD46A19}"/>
              </a:ext>
            </a:extLst>
          </p:cNvPr>
          <p:cNvSpPr txBox="1"/>
          <p:nvPr/>
        </p:nvSpPr>
        <p:spPr>
          <a:xfrm>
            <a:off x="7869835" y="971145"/>
            <a:ext cx="32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Β</a:t>
            </a:r>
            <a:endParaRPr lang="en-GB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05EE23-F1CE-4C46-BC13-44C36D2D31E5}"/>
              </a:ext>
            </a:extLst>
          </p:cNvPr>
          <p:cNvSpPr txBox="1"/>
          <p:nvPr/>
        </p:nvSpPr>
        <p:spPr>
          <a:xfrm>
            <a:off x="5493897" y="801341"/>
            <a:ext cx="32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C3EC37-304A-43B4-9A59-1A237639E966}"/>
              </a:ext>
            </a:extLst>
          </p:cNvPr>
          <p:cNvSpPr txBox="1"/>
          <p:nvPr/>
        </p:nvSpPr>
        <p:spPr>
          <a:xfrm>
            <a:off x="8034726" y="2961986"/>
            <a:ext cx="32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E255DE-6189-4437-80BB-24A60E3D7DC2}"/>
              </a:ext>
            </a:extLst>
          </p:cNvPr>
          <p:cNvSpPr txBox="1"/>
          <p:nvPr/>
        </p:nvSpPr>
        <p:spPr>
          <a:xfrm>
            <a:off x="8109678" y="2064763"/>
            <a:ext cx="449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59800B-1576-4063-AA21-04DF8A5DBF2F}"/>
              </a:ext>
            </a:extLst>
          </p:cNvPr>
          <p:cNvSpPr txBox="1"/>
          <p:nvPr/>
        </p:nvSpPr>
        <p:spPr>
          <a:xfrm>
            <a:off x="8338280" y="1632295"/>
            <a:ext cx="449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AD’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A9A45D-6CAA-41F5-9643-0672E2373D40}"/>
              </a:ext>
            </a:extLst>
          </p:cNvPr>
          <p:cNvSpPr txBox="1"/>
          <p:nvPr/>
        </p:nvSpPr>
        <p:spPr>
          <a:xfrm>
            <a:off x="7195278" y="341496"/>
            <a:ext cx="674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LRAS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38B5C7-F29C-41C0-85C3-05D0159F1058}"/>
              </a:ext>
            </a:extLst>
          </p:cNvPr>
          <p:cNvSpPr txBox="1"/>
          <p:nvPr/>
        </p:nvSpPr>
        <p:spPr>
          <a:xfrm>
            <a:off x="8260623" y="479685"/>
            <a:ext cx="674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SRAS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32B785A-450F-4547-9876-BC36D03D3DD7}"/>
              </a:ext>
            </a:extLst>
          </p:cNvPr>
          <p:cNvCxnSpPr>
            <a:cxnSpLocks/>
          </p:cNvCxnSpPr>
          <p:nvPr/>
        </p:nvCxnSpPr>
        <p:spPr>
          <a:xfrm flipV="1">
            <a:off x="7386918" y="1627071"/>
            <a:ext cx="482913" cy="22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9748CCB-7D63-4ECD-9636-CC66C1699D00}"/>
              </a:ext>
            </a:extLst>
          </p:cNvPr>
          <p:cNvCxnSpPr/>
          <p:nvPr/>
        </p:nvCxnSpPr>
        <p:spPr>
          <a:xfrm>
            <a:off x="7615004" y="1296649"/>
            <a:ext cx="0" cy="1416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BBAF50BF-254D-48B2-A013-7EF8966E9F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859" y="1936822"/>
            <a:ext cx="2162175" cy="438150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1CE0047-848E-47EF-8D6A-5A7326C1C59B}"/>
              </a:ext>
            </a:extLst>
          </p:cNvPr>
          <p:cNvCxnSpPr>
            <a:cxnSpLocks/>
          </p:cNvCxnSpPr>
          <p:nvPr/>
        </p:nvCxnSpPr>
        <p:spPr>
          <a:xfrm>
            <a:off x="2276776" y="5159181"/>
            <a:ext cx="314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16 - Έλλειψη">
            <a:extLst>
              <a:ext uri="{FF2B5EF4-FFF2-40B4-BE49-F238E27FC236}">
                <a16:creationId xmlns:a16="http://schemas.microsoft.com/office/drawing/2014/main" id="{460426E3-3635-4DFC-9E16-6F3E71B06678}"/>
              </a:ext>
            </a:extLst>
          </p:cNvPr>
          <p:cNvSpPr/>
          <p:nvPr/>
        </p:nvSpPr>
        <p:spPr>
          <a:xfrm>
            <a:off x="3224092" y="2013521"/>
            <a:ext cx="287438" cy="328241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4" name="16 - Έλλειψη">
            <a:extLst>
              <a:ext uri="{FF2B5EF4-FFF2-40B4-BE49-F238E27FC236}">
                <a16:creationId xmlns:a16="http://schemas.microsoft.com/office/drawing/2014/main" id="{40110A42-B1C1-4CB7-9AAF-EC9CB8086A08}"/>
              </a:ext>
            </a:extLst>
          </p:cNvPr>
          <p:cNvSpPr/>
          <p:nvPr/>
        </p:nvSpPr>
        <p:spPr>
          <a:xfrm>
            <a:off x="3645127" y="2019924"/>
            <a:ext cx="260246" cy="3218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64F01F-7C80-4C3D-AE2C-DE9C1D3F25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9859" y="2608298"/>
            <a:ext cx="942975" cy="1171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34E335-EC13-42C7-9F18-2FE1A527EB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2971" y="2790505"/>
            <a:ext cx="640744" cy="48132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1DC2DFD-93AA-4CEE-9951-89515D08A3E8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389320" y="425520"/>
              <a:ext cx="6192360" cy="29664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1DC2DFD-93AA-4CEE-9951-89515D08A3E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79960" y="416160"/>
                <a:ext cx="6211080" cy="298512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17853A4-81E7-4372-86A1-D4C1AB5E180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5006815"/>
      </p:ext>
    </p:extLst>
  </p:cSld>
  <p:clrMapOvr>
    <a:masterClrMapping/>
  </p:clrMapOvr>
  <p:transition advTm="5347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12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1B7BD18F-35E8-4E5B-A0EF-B390D7A9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09" y="341496"/>
            <a:ext cx="8469312" cy="6223000"/>
          </a:xfrm>
        </p:spPr>
        <p:txBody>
          <a:bodyPr/>
          <a:lstStyle/>
          <a:p>
            <a:pPr eaLnBrk="1" hangingPunct="1"/>
            <a:r>
              <a:rPr lang="el-GR" altLang="en-US" sz="1800" b="1" dirty="0"/>
              <a:t>ΠΕ: 1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Στην οικονομία υπάρχει η καμπύλη </a:t>
            </a:r>
            <a:r>
              <a:rPr lang="en-GB" altLang="en-US" sz="1400" dirty="0"/>
              <a:t>Phillips </a:t>
            </a:r>
            <a:r>
              <a:rPr lang="el-GR" altLang="en-US" sz="1400" dirty="0"/>
              <a:t>που περιγράφεται: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lvl="8">
              <a:lnSpc>
                <a:spcPct val="150000"/>
              </a:lnSpc>
            </a:pPr>
            <a:endParaRPr lang="el-GR" altLang="en-US" sz="2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Αντίθετα όταν ο πληθωρισμός υπολείπεται του αναμενόμενου, τότε η παραγωγή υπολείπεται από το δυνητικό της επίπεδο, συνεπώς υπάρχει υπολειπόμενη ζήτηση (σημείο Γ). Ως συνέπεια η ανεργία αυξάνεται και συνεπώς η ανεργία βρίσκεται πάνω από το δυνητικό της επίπεδο (καμπύλη </a:t>
            </a:r>
            <a:r>
              <a:rPr lang="en-GB" altLang="en-US" sz="1400" dirty="0"/>
              <a:t>Phillips).              </a:t>
            </a:r>
            <a:r>
              <a:rPr lang="el-GR" altLang="en-US" sz="1400" dirty="0"/>
              <a:t>Σύμφωνα με την άσκηση αυτή είναι η πολιτική που ακολουθεί το Δεξιό  Κόμμα.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Μία τέτοια πολιτική συνεπάγεται ότι η οικονομία θα βρεθεί σε </a:t>
            </a:r>
            <a:r>
              <a:rPr lang="el-GR" altLang="en-US" sz="1400" b="1" dirty="0"/>
              <a:t>ύφεση</a:t>
            </a:r>
            <a:r>
              <a:rPr lang="el-GR" altLang="en-US" sz="1400" dirty="0"/>
              <a:t> κατά τη βραχυχρόνια περίοδο.</a:t>
            </a:r>
          </a:p>
          <a:p>
            <a:pPr eaLnBrk="1" hangingPunct="1">
              <a:lnSpc>
                <a:spcPct val="150000"/>
              </a:lnSpc>
            </a:pPr>
            <a:endParaRPr lang="en-GB" altLang="en-US" sz="1400" dirty="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D5E44F3C-C4E4-47B8-BEB4-5E6D336DF2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0BD5399E-EB50-4CF6-8CA5-4D11AC05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D567E9-EBE4-40C3-A520-9B95BAB415D3}"/>
              </a:ext>
            </a:extLst>
          </p:cNvPr>
          <p:cNvCxnSpPr>
            <a:cxnSpLocks/>
          </p:cNvCxnSpPr>
          <p:nvPr/>
        </p:nvCxnSpPr>
        <p:spPr>
          <a:xfrm>
            <a:off x="5921115" y="764498"/>
            <a:ext cx="0" cy="1963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5518A3-25E2-4E65-AEBE-9202CB24E59C}"/>
              </a:ext>
            </a:extLst>
          </p:cNvPr>
          <p:cNvCxnSpPr>
            <a:cxnSpLocks/>
          </p:cNvCxnSpPr>
          <p:nvPr/>
        </p:nvCxnSpPr>
        <p:spPr>
          <a:xfrm>
            <a:off x="5946097" y="2713220"/>
            <a:ext cx="2765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3BB9F6-BA6E-4278-9036-FCB5EA5CB88C}"/>
              </a:ext>
            </a:extLst>
          </p:cNvPr>
          <p:cNvCxnSpPr>
            <a:cxnSpLocks/>
          </p:cNvCxnSpPr>
          <p:nvPr/>
        </p:nvCxnSpPr>
        <p:spPr>
          <a:xfrm flipV="1">
            <a:off x="6498238" y="512073"/>
            <a:ext cx="1783828" cy="1855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C8A8643-4265-4A55-996C-CB9A4387D0AA}"/>
              </a:ext>
            </a:extLst>
          </p:cNvPr>
          <p:cNvCxnSpPr/>
          <p:nvPr/>
        </p:nvCxnSpPr>
        <p:spPr>
          <a:xfrm>
            <a:off x="7195278" y="344774"/>
            <a:ext cx="0" cy="2368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A85C65-0780-40FE-BB61-6B48E88134E0}"/>
              </a:ext>
            </a:extLst>
          </p:cNvPr>
          <p:cNvCxnSpPr/>
          <p:nvPr/>
        </p:nvCxnSpPr>
        <p:spPr>
          <a:xfrm>
            <a:off x="6325850" y="904107"/>
            <a:ext cx="1956216" cy="1633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CADAA55-C673-4552-ADD8-548038843C0C}"/>
              </a:ext>
            </a:extLst>
          </p:cNvPr>
          <p:cNvSpPr txBox="1"/>
          <p:nvPr/>
        </p:nvSpPr>
        <p:spPr>
          <a:xfrm>
            <a:off x="6573187" y="1474416"/>
            <a:ext cx="32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Α</a:t>
            </a:r>
            <a:endParaRPr lang="en-GB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C19338-275A-4F60-B4F5-5AF42BD46A19}"/>
              </a:ext>
            </a:extLst>
          </p:cNvPr>
          <p:cNvSpPr txBox="1"/>
          <p:nvPr/>
        </p:nvSpPr>
        <p:spPr>
          <a:xfrm>
            <a:off x="6326990" y="1812970"/>
            <a:ext cx="32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Γ</a:t>
            </a:r>
            <a:endParaRPr lang="en-GB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05EE23-F1CE-4C46-BC13-44C36D2D31E5}"/>
              </a:ext>
            </a:extLst>
          </p:cNvPr>
          <p:cNvSpPr txBox="1"/>
          <p:nvPr/>
        </p:nvSpPr>
        <p:spPr>
          <a:xfrm>
            <a:off x="5493897" y="801341"/>
            <a:ext cx="32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C3EC37-304A-43B4-9A59-1A237639E966}"/>
              </a:ext>
            </a:extLst>
          </p:cNvPr>
          <p:cNvSpPr txBox="1"/>
          <p:nvPr/>
        </p:nvSpPr>
        <p:spPr>
          <a:xfrm>
            <a:off x="8034726" y="2961986"/>
            <a:ext cx="32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E255DE-6189-4437-80BB-24A60E3D7DC2}"/>
              </a:ext>
            </a:extLst>
          </p:cNvPr>
          <p:cNvSpPr txBox="1"/>
          <p:nvPr/>
        </p:nvSpPr>
        <p:spPr>
          <a:xfrm>
            <a:off x="8109678" y="2064763"/>
            <a:ext cx="449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59800B-1576-4063-AA21-04DF8A5DBF2F}"/>
              </a:ext>
            </a:extLst>
          </p:cNvPr>
          <p:cNvSpPr txBox="1"/>
          <p:nvPr/>
        </p:nvSpPr>
        <p:spPr>
          <a:xfrm>
            <a:off x="8338280" y="1632295"/>
            <a:ext cx="449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AD’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A9A45D-6CAA-41F5-9643-0672E2373D40}"/>
              </a:ext>
            </a:extLst>
          </p:cNvPr>
          <p:cNvSpPr txBox="1"/>
          <p:nvPr/>
        </p:nvSpPr>
        <p:spPr>
          <a:xfrm>
            <a:off x="7195278" y="341496"/>
            <a:ext cx="674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LRAS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38B5C7-F29C-41C0-85C3-05D0159F1058}"/>
              </a:ext>
            </a:extLst>
          </p:cNvPr>
          <p:cNvSpPr txBox="1"/>
          <p:nvPr/>
        </p:nvSpPr>
        <p:spPr>
          <a:xfrm>
            <a:off x="8260623" y="479685"/>
            <a:ext cx="674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SRAS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9748CCB-7D63-4ECD-9636-CC66C1699D00}"/>
              </a:ext>
            </a:extLst>
          </p:cNvPr>
          <p:cNvCxnSpPr>
            <a:cxnSpLocks/>
          </p:cNvCxnSpPr>
          <p:nvPr/>
        </p:nvCxnSpPr>
        <p:spPr>
          <a:xfrm flipH="1">
            <a:off x="6838453" y="2004570"/>
            <a:ext cx="9277" cy="723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BBAF50BF-254D-48B2-A013-7EF8966E9F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859" y="1936822"/>
            <a:ext cx="2162175" cy="438150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1CE0047-848E-47EF-8D6A-5A7326C1C59B}"/>
              </a:ext>
            </a:extLst>
          </p:cNvPr>
          <p:cNvCxnSpPr>
            <a:cxnSpLocks/>
          </p:cNvCxnSpPr>
          <p:nvPr/>
        </p:nvCxnSpPr>
        <p:spPr>
          <a:xfrm>
            <a:off x="7352290" y="4086648"/>
            <a:ext cx="314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7F35273-5956-464A-A373-16FABED202BB}"/>
              </a:ext>
            </a:extLst>
          </p:cNvPr>
          <p:cNvCxnSpPr>
            <a:cxnSpLocks/>
          </p:cNvCxnSpPr>
          <p:nvPr/>
        </p:nvCxnSpPr>
        <p:spPr>
          <a:xfrm>
            <a:off x="6027993" y="1234558"/>
            <a:ext cx="1639475" cy="141851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342514F-83A0-48BC-B1E5-3025F7BB9CAC}"/>
              </a:ext>
            </a:extLst>
          </p:cNvPr>
          <p:cNvCxnSpPr>
            <a:cxnSpLocks/>
          </p:cNvCxnSpPr>
          <p:nvPr/>
        </p:nvCxnSpPr>
        <p:spPr>
          <a:xfrm flipH="1" flipV="1">
            <a:off x="7083995" y="2118618"/>
            <a:ext cx="580134" cy="497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16 - Έλλειψη">
            <a:extLst>
              <a:ext uri="{FF2B5EF4-FFF2-40B4-BE49-F238E27FC236}">
                <a16:creationId xmlns:a16="http://schemas.microsoft.com/office/drawing/2014/main" id="{460426E3-3635-4DFC-9E16-6F3E71B06678}"/>
              </a:ext>
            </a:extLst>
          </p:cNvPr>
          <p:cNvSpPr/>
          <p:nvPr/>
        </p:nvSpPr>
        <p:spPr>
          <a:xfrm>
            <a:off x="3224092" y="2013521"/>
            <a:ext cx="287438" cy="328241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4" name="16 - Έλλειψη">
            <a:extLst>
              <a:ext uri="{FF2B5EF4-FFF2-40B4-BE49-F238E27FC236}">
                <a16:creationId xmlns:a16="http://schemas.microsoft.com/office/drawing/2014/main" id="{40110A42-B1C1-4CB7-9AAF-EC9CB8086A08}"/>
              </a:ext>
            </a:extLst>
          </p:cNvPr>
          <p:cNvSpPr/>
          <p:nvPr/>
        </p:nvSpPr>
        <p:spPr>
          <a:xfrm>
            <a:off x="3645127" y="2019924"/>
            <a:ext cx="260246" cy="3218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21804B-C58D-483B-AD50-656AE23DEB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2865" y="2724700"/>
            <a:ext cx="695325" cy="342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47624CC-860C-4E09-A7C0-220A539E8177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667200" y="738360"/>
              <a:ext cx="1864440" cy="21405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47624CC-860C-4E09-A7C0-220A539E81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57840" y="729000"/>
                <a:ext cx="1883160" cy="21592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F35DCC8-69DE-40EC-B519-AA06DCF2E3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783439"/>
      </p:ext>
    </p:extLst>
  </p:cSld>
  <p:clrMapOvr>
    <a:masterClrMapping/>
  </p:clrMapOvr>
  <p:transition advTm="2240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12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1B7BD18F-35E8-4E5B-A0EF-B390D7A9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52400"/>
            <a:ext cx="8469312" cy="6223000"/>
          </a:xfrm>
        </p:spPr>
        <p:txBody>
          <a:bodyPr/>
          <a:lstStyle/>
          <a:p>
            <a:pPr eaLnBrk="1" hangingPunct="1"/>
            <a:r>
              <a:rPr lang="el-GR" altLang="en-US" sz="1800" b="1" dirty="0"/>
              <a:t>ΠΕ: 1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600" b="1" dirty="0"/>
              <a:t>Α.</a:t>
            </a:r>
            <a:r>
              <a:rPr lang="el-GR" altLang="en-US" sz="1400" dirty="0"/>
              <a:t> Υπάρχει μια πιθανότητα, 50% ο πληθωρισμός να είναι υψηλός και 50% ο πληθωρισμός να είναι χαμηλός. Συνεπώς οι προσδοκίες του κοινού για τον πληθωρισμό στη χώρα πριν από τις εκλογές θα είναι: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Αν κερδίσει το αριστερό κόμμα, τότε ο π &gt; </a:t>
            </a:r>
            <a:r>
              <a:rPr lang="el-GR" altLang="en-US" sz="1400" dirty="0" err="1"/>
              <a:t>Επ</a:t>
            </a:r>
            <a:r>
              <a:rPr lang="el-GR" altLang="en-US" sz="1400" dirty="0"/>
              <a:t>, και προσωρινά η ανεργία είναι χαμηλότερη από το δυνητικό της επίπεδο. Κατά συνέπεια το Υ θα είναι πάνω από το δυνητικό του επίπεδο αν το στρίψιμο του νομίσματος υποδείξει το αριστερό κόμμα ( η χώρα θα είναι σε ανάκαμψη, σημείο Β)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Αν σύμφωνα με το στρίψιμο του νομίσματος κερδίσει το Δεξιό κόμμα, τότε ο πληθωρισμός θα είναι χαμηλότερος από τον αναμενόμενο  (π &lt; </a:t>
            </a:r>
            <a:r>
              <a:rPr lang="el-GR" altLang="en-US" sz="1400" dirty="0" err="1"/>
              <a:t>Επ</a:t>
            </a:r>
            <a:r>
              <a:rPr lang="el-GR" altLang="en-US" sz="1400" dirty="0"/>
              <a:t>) και η ανεργία πάνω από το δυνητικό της επίπεδο, δηλαδή το Υ θα υπολείπεται από το φυσικό του επίπεδο ( η χώρα θα είναι σε ύφεση, σημείο Γ) 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n-GB" altLang="en-US" sz="1400" dirty="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D5E44F3C-C4E4-47B8-BEB4-5E6D336DF2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0BD5399E-EB50-4CF6-8CA5-4D11AC05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75D410-C9FB-4068-8590-A4A6B8A74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8802" y="1817557"/>
            <a:ext cx="2895522" cy="77574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98E11AC-9FCD-4FD6-A986-49DFF2C22C8D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840480" y="2477880"/>
              <a:ext cx="1113480" cy="1214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98E11AC-9FCD-4FD6-A986-49DFF2C22C8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31120" y="2468520"/>
                <a:ext cx="1132200" cy="1233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02D1C1B-63F8-4CB8-A7B2-4806F838F1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9931418"/>
      </p:ext>
    </p:extLst>
  </p:cSld>
  <p:clrMapOvr>
    <a:masterClrMapping/>
  </p:clrMapOvr>
  <p:transition advTm="1807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12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1B7BD18F-35E8-4E5B-A0EF-B390D7A9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34471"/>
            <a:ext cx="8469312" cy="6223000"/>
          </a:xfrm>
        </p:spPr>
        <p:txBody>
          <a:bodyPr/>
          <a:lstStyle/>
          <a:p>
            <a:pPr eaLnBrk="1" hangingPunct="1"/>
            <a:r>
              <a:rPr lang="el-GR" altLang="en-US" sz="1800" b="1" dirty="0"/>
              <a:t>ΠΕ: 1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600" b="1" dirty="0"/>
              <a:t>Β.</a:t>
            </a:r>
            <a:r>
              <a:rPr lang="el-GR" altLang="en-US" sz="1400" dirty="0"/>
              <a:t>  Αν τα κόμματα διαδέχονται το ένα το άλλο τότε δεν θα υπάρχει πολιτικός οικονομικός κύκλος.</a:t>
            </a:r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Γιατί:</a:t>
            </a:r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Τα άτομα θα γνωρίζουν ότι όταν θα έρθει στην εξουσία το Αριστερό κόμμα θα ασκήσει επεκτατική πολιτική, την οποία και με τη χρήση των ορθολογικών προσδοκιών, ο πληθωρισμός θα ισούται με τον αναμενόμενο και το προϊόν με το δυνητικό.</a:t>
            </a:r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Το ίδιο θα ισχύσει αν τα άτομα γνωρίζουν ότι θα έρθει στην εξουσία το Δεξιό κόμμα.</a:t>
            </a:r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600" b="1" dirty="0"/>
              <a:t>Γ.</a:t>
            </a:r>
            <a:r>
              <a:rPr lang="el-GR" altLang="en-US" sz="1400" dirty="0"/>
              <a:t> Από την απάντηση στο Α φάνηκε ότι οι εκλογικές επιτυχίες των κομμάτων μπορεί να δημιουργήσουν </a:t>
            </a:r>
            <a:r>
              <a:rPr lang="el-GR" altLang="en-US" sz="1400" b="1" dirty="0"/>
              <a:t>πολιτικό οικονομικό κύκλο</a:t>
            </a:r>
            <a:r>
              <a:rPr lang="el-GR" altLang="en-US" sz="1400" dirty="0"/>
              <a:t>, ο οποίος είναι ανεπιθύμητος, καθώς η οικονομία διέρχεται από διάφορα στάδια, ύφεσης και ανάπτυξης.</a:t>
            </a:r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Στην απάντηση στο Β φάνηκε ότι η ύπαρξη ορθολογικών προσδοκιών και συστηματικής πολιτικής μπορεί να οδηγήσει στην αποφυγή του πολιτικού οικονομικού κύκλου.</a:t>
            </a:r>
          </a:p>
          <a:p>
            <a:pPr eaLnBrk="1" hangingPunct="1">
              <a:lnSpc>
                <a:spcPct val="150000"/>
              </a:lnSpc>
            </a:pPr>
            <a:r>
              <a:rPr lang="el-GR" altLang="en-US" sz="1400" dirty="0"/>
              <a:t>Το πλεονέκτημα μιας ανεξάρτητης ΚΤ που ακολουθεί μια συστηματική και συνεπή οικονομική πολιτική μπορεί να οδηγήσει στην αποφυγή του πολιτικού οικονομικού κύκλου.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endParaRPr lang="en-GB" altLang="en-US" sz="1400" dirty="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D5E44F3C-C4E4-47B8-BEB4-5E6D336DF2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0BD5399E-EB50-4CF6-8CA5-4D11AC05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76365AB-3324-4629-83EB-E10DFA55A198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200960" y="5068440"/>
              <a:ext cx="5316840" cy="325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76365AB-3324-4629-83EB-E10DFA55A1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91600" y="5059080"/>
                <a:ext cx="5335560" cy="34452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C5F5145-1DD1-48B4-91AE-82E07F01D9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0145765"/>
      </p:ext>
    </p:extLst>
  </p:cSld>
  <p:clrMapOvr>
    <a:masterClrMapping/>
  </p:clrMapOvr>
  <p:transition advTm="3479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1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1B7BD18F-35E8-4E5B-A0EF-B390D7A9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52400"/>
            <a:ext cx="8729288" cy="6223000"/>
          </a:xfrm>
        </p:spPr>
        <p:txBody>
          <a:bodyPr/>
          <a:lstStyle/>
          <a:p>
            <a:pPr eaLnBrk="1" hangingPunct="1"/>
            <a:r>
              <a:rPr lang="el-GR" altLang="en-US" sz="1800" b="1" dirty="0"/>
              <a:t>ΠΕ: 3</a:t>
            </a:r>
          </a:p>
          <a:p>
            <a:pPr eaLnBrk="1" hangingPunct="1"/>
            <a:r>
              <a:rPr lang="el-GR" altLang="en-US" sz="1800" b="1" dirty="0"/>
              <a:t>Η καμπύλη </a:t>
            </a:r>
            <a:r>
              <a:rPr lang="en-GB" altLang="en-US" sz="1800" b="1" dirty="0"/>
              <a:t>Phillips</a:t>
            </a:r>
            <a:r>
              <a:rPr lang="el-GR" altLang="en-US" sz="1800" b="1" dirty="0"/>
              <a:t> (1)</a:t>
            </a:r>
            <a:r>
              <a:rPr lang="en-GB" altLang="en-US" sz="1800" b="1" dirty="0"/>
              <a:t> </a:t>
            </a:r>
            <a:r>
              <a:rPr lang="el-GR" altLang="en-US" sz="1800" b="1" dirty="0"/>
              <a:t>είναι η παρακάτω:</a:t>
            </a:r>
          </a:p>
          <a:p>
            <a:pPr eaLnBrk="1" hangingPunct="1"/>
            <a:endParaRPr lang="el-GR" altLang="en-US" sz="1800" b="1" dirty="0"/>
          </a:p>
          <a:p>
            <a:pPr eaLnBrk="1" hangingPunct="1"/>
            <a:endParaRPr lang="el-GR" altLang="en-US" sz="1800" b="1" dirty="0"/>
          </a:p>
          <a:p>
            <a:pPr eaLnBrk="1" hangingPunct="1"/>
            <a:endParaRPr lang="el-GR" altLang="en-US" sz="1800" b="1" dirty="0"/>
          </a:p>
          <a:p>
            <a:pPr eaLnBrk="1" hangingPunct="1"/>
            <a:endParaRPr lang="el-GR" altLang="en-US" sz="1800" b="1" dirty="0"/>
          </a:p>
          <a:p>
            <a:pPr eaLnBrk="1" hangingPunct="1"/>
            <a:r>
              <a:rPr lang="el-GR" altLang="en-US" sz="1800" b="1" dirty="0"/>
              <a:t>Το κοινωνικό κόστος της ανεργίας (2) είναι το παρακάτω:</a:t>
            </a:r>
          </a:p>
          <a:p>
            <a:pPr eaLnBrk="1" hangingPunct="1"/>
            <a:endParaRPr lang="el-GR" altLang="en-US" sz="1800" b="1" dirty="0"/>
          </a:p>
          <a:p>
            <a:pPr marL="0" indent="0" eaLnBrk="1" hangingPunct="1">
              <a:buNone/>
            </a:pPr>
            <a:endParaRPr lang="el-GR" altLang="en-US" sz="1800" b="1" dirty="0"/>
          </a:p>
          <a:p>
            <a:pPr marL="0" indent="0" eaLnBrk="1" hangingPunct="1">
              <a:buNone/>
            </a:pPr>
            <a:endParaRPr lang="el-GR" altLang="en-US" sz="1800" b="1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n-GB" altLang="en-US" sz="1800" dirty="0"/>
              <a:t>A. </a:t>
            </a:r>
            <a:r>
              <a:rPr lang="el-GR" altLang="en-US" sz="1800" dirty="0"/>
              <a:t>Αν η ΚΤ δεσμευτεί για στόχο στον πληθωρισμό 5% τότε ο αναμενόμενος πληθωρισμός θα είναι 5% (</a:t>
            </a:r>
            <a:r>
              <a:rPr lang="el-GR" altLang="en-US" sz="1800" dirty="0" err="1"/>
              <a:t>Επ</a:t>
            </a:r>
            <a:r>
              <a:rPr lang="el-GR" altLang="en-US" sz="1800" dirty="0"/>
              <a:t>=5%). Τότε επειδή και ο πραγματοποιούμενος πληθωρισμός είναι 5% τότε και το </a:t>
            </a:r>
            <a:r>
              <a:rPr lang="en-GB" altLang="en-US" sz="1800" dirty="0"/>
              <a:t>u = 5%. </a:t>
            </a:r>
            <a:r>
              <a:rPr lang="el-GR" altLang="en-US" sz="1800" dirty="0"/>
              <a:t>Και από την (2) το κοινωνικό κόστος </a:t>
            </a:r>
            <a:r>
              <a:rPr lang="en-GB" altLang="en-US" sz="1800" dirty="0"/>
              <a:t>L</a:t>
            </a:r>
            <a:r>
              <a:rPr lang="el-GR" altLang="en-US" sz="1800" dirty="0"/>
              <a:t> = 6,25.</a:t>
            </a:r>
          </a:p>
          <a:p>
            <a:pPr eaLnBrk="1" hangingPunct="1">
              <a:lnSpc>
                <a:spcPct val="150000"/>
              </a:lnSpc>
            </a:pPr>
            <a:endParaRPr lang="el-GR" altLang="en-US" sz="1800" dirty="0"/>
          </a:p>
          <a:p>
            <a:pPr eaLnBrk="1" hangingPunct="1">
              <a:lnSpc>
                <a:spcPct val="150000"/>
              </a:lnSpc>
            </a:pPr>
            <a:endParaRPr lang="el-GR" altLang="en-US" sz="1800" dirty="0"/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l-GR" altLang="en-US" sz="1800" dirty="0"/>
          </a:p>
          <a:p>
            <a:pPr eaLnBrk="1" hangingPunct="1">
              <a:lnSpc>
                <a:spcPct val="150000"/>
              </a:lnSpc>
            </a:pPr>
            <a:endParaRPr lang="en-GB" altLang="en-US" sz="1400" dirty="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D5E44F3C-C4E4-47B8-BEB4-5E6D336DF2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0BD5399E-EB50-4CF6-8CA5-4D11AC05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B995E8-6704-4EBE-BC5E-3932B7D20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987518"/>
            <a:ext cx="2828925" cy="866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4CE755-9DFC-4FBE-B94C-F179FA663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8328" y="2689411"/>
            <a:ext cx="2228850" cy="876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ADADA95-C73D-4A71-8396-673B314B6636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652120" y="1627200"/>
              <a:ext cx="2239200" cy="3429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ADADA95-C73D-4A71-8396-673B314B663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42760" y="1617840"/>
                <a:ext cx="2257920" cy="34480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A40BECF-700D-4456-8445-48E8702C46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1719805"/>
      </p:ext>
    </p:extLst>
  </p:cSld>
  <p:clrMapOvr>
    <a:masterClrMapping/>
  </p:clrMapOvr>
  <p:transition advTm="1877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12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1B7BD18F-35E8-4E5B-A0EF-B390D7A9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52400"/>
            <a:ext cx="8729288" cy="6223000"/>
          </a:xfrm>
        </p:spPr>
        <p:txBody>
          <a:bodyPr/>
          <a:lstStyle/>
          <a:p>
            <a:pPr eaLnBrk="1" hangingPunct="1"/>
            <a:r>
              <a:rPr lang="el-GR" altLang="en-US" sz="1800" b="1" dirty="0"/>
              <a:t>ΠΕ: 3</a:t>
            </a:r>
          </a:p>
          <a:p>
            <a:pPr eaLnBrk="1" hangingPunct="1"/>
            <a:r>
              <a:rPr lang="el-GR" altLang="en-US" sz="1800" b="1" dirty="0"/>
              <a:t>Η καμπύλη </a:t>
            </a:r>
            <a:r>
              <a:rPr lang="en-GB" altLang="en-US" sz="1800" b="1" dirty="0"/>
              <a:t>Phillips</a:t>
            </a:r>
            <a:r>
              <a:rPr lang="el-GR" altLang="en-US" sz="1800" b="1" dirty="0"/>
              <a:t> (1)</a:t>
            </a:r>
            <a:r>
              <a:rPr lang="en-GB" altLang="en-US" sz="1800" b="1" dirty="0"/>
              <a:t> </a:t>
            </a:r>
            <a:r>
              <a:rPr lang="el-GR" altLang="en-US" sz="1800" b="1" dirty="0"/>
              <a:t>είναι η παρακάτω:</a:t>
            </a:r>
          </a:p>
          <a:p>
            <a:pPr eaLnBrk="1" hangingPunct="1"/>
            <a:endParaRPr lang="el-GR" altLang="en-US" sz="1800" b="1" dirty="0"/>
          </a:p>
          <a:p>
            <a:pPr eaLnBrk="1" hangingPunct="1"/>
            <a:endParaRPr lang="el-GR" altLang="en-US" sz="1800" b="1" dirty="0"/>
          </a:p>
          <a:p>
            <a:pPr eaLnBrk="1" hangingPunct="1"/>
            <a:endParaRPr lang="el-GR" altLang="en-US" sz="1800" b="1" dirty="0"/>
          </a:p>
          <a:p>
            <a:pPr eaLnBrk="1" hangingPunct="1"/>
            <a:endParaRPr lang="el-GR" altLang="en-US" sz="1800" b="1" dirty="0"/>
          </a:p>
          <a:p>
            <a:pPr eaLnBrk="1" hangingPunct="1"/>
            <a:r>
              <a:rPr lang="el-GR" altLang="en-US" sz="1800" b="1" dirty="0"/>
              <a:t>Το κοινωνικό κόστος της ανεργίας (2) είναι το παρακάτω:</a:t>
            </a:r>
          </a:p>
          <a:p>
            <a:pPr eaLnBrk="1" hangingPunct="1"/>
            <a:endParaRPr lang="el-GR" altLang="en-US" sz="1800" b="1" dirty="0"/>
          </a:p>
          <a:p>
            <a:pPr marL="0" indent="0" eaLnBrk="1" hangingPunct="1">
              <a:buNone/>
            </a:pPr>
            <a:endParaRPr lang="el-GR" altLang="en-US" sz="1800" b="1" dirty="0"/>
          </a:p>
          <a:p>
            <a:pPr marL="0" indent="0" eaLnBrk="1" hangingPunct="1">
              <a:buNone/>
            </a:pPr>
            <a:endParaRPr lang="el-GR" altLang="en-US" sz="1800" b="1" dirty="0"/>
          </a:p>
          <a:p>
            <a:pPr eaLnBrk="1" hangingPunct="1">
              <a:lnSpc>
                <a:spcPct val="150000"/>
              </a:lnSpc>
            </a:pPr>
            <a:endParaRPr lang="el-GR" altLang="en-US" sz="1400" dirty="0"/>
          </a:p>
          <a:p>
            <a:pPr eaLnBrk="1" hangingPunct="1">
              <a:lnSpc>
                <a:spcPct val="150000"/>
              </a:lnSpc>
            </a:pPr>
            <a:r>
              <a:rPr lang="en-GB" altLang="en-US" sz="1800" dirty="0"/>
              <a:t>B. </a:t>
            </a:r>
            <a:r>
              <a:rPr lang="el-GR" altLang="en-US" sz="1800" dirty="0"/>
              <a:t>Αν η ΚΤ δεσμευτεί για στόχο στον πληθωρισμό </a:t>
            </a:r>
            <a:r>
              <a:rPr lang="en-GB" altLang="en-US" sz="1800" dirty="0"/>
              <a:t>0</a:t>
            </a:r>
            <a:r>
              <a:rPr lang="el-GR" altLang="en-US" sz="1800" dirty="0"/>
              <a:t>% τότε ο αναμενόμενος πληθωρισμός θα είναι </a:t>
            </a:r>
            <a:r>
              <a:rPr lang="en-GB" altLang="en-US" sz="1800" dirty="0"/>
              <a:t>0</a:t>
            </a:r>
            <a:r>
              <a:rPr lang="el-GR" altLang="en-US" sz="1800" dirty="0"/>
              <a:t>% (</a:t>
            </a:r>
            <a:r>
              <a:rPr lang="el-GR" altLang="en-US" sz="1800" dirty="0" err="1"/>
              <a:t>Επ</a:t>
            </a:r>
            <a:r>
              <a:rPr lang="el-GR" altLang="en-US" sz="1800" dirty="0"/>
              <a:t>=</a:t>
            </a:r>
            <a:r>
              <a:rPr lang="en-GB" altLang="en-US" sz="1800" dirty="0"/>
              <a:t>0</a:t>
            </a:r>
            <a:r>
              <a:rPr lang="el-GR" altLang="en-US" sz="1800" dirty="0"/>
              <a:t>%). Τότε επειδή και ο πραγματοποιούμενος πληθωρισμός είναι </a:t>
            </a:r>
            <a:r>
              <a:rPr lang="en-GB" altLang="en-US" sz="1800" dirty="0"/>
              <a:t>0</a:t>
            </a:r>
            <a:r>
              <a:rPr lang="el-GR" altLang="en-US" sz="1800" dirty="0"/>
              <a:t>% τότε και το </a:t>
            </a:r>
            <a:r>
              <a:rPr lang="en-GB" altLang="en-US" sz="1800" dirty="0"/>
              <a:t>u = 5%. </a:t>
            </a:r>
            <a:r>
              <a:rPr lang="el-GR" altLang="en-US" sz="1800" dirty="0"/>
              <a:t>Και από την (2) το κοινωνικό κόστος </a:t>
            </a:r>
            <a:r>
              <a:rPr lang="en-GB" altLang="en-US" sz="1800" dirty="0"/>
              <a:t>L</a:t>
            </a:r>
            <a:r>
              <a:rPr lang="el-GR" altLang="en-US" sz="1800" dirty="0"/>
              <a:t> = 5.</a:t>
            </a:r>
          </a:p>
          <a:p>
            <a:pPr eaLnBrk="1" hangingPunct="1">
              <a:lnSpc>
                <a:spcPct val="150000"/>
              </a:lnSpc>
            </a:pPr>
            <a:r>
              <a:rPr lang="el-GR" altLang="en-US" sz="1800" dirty="0"/>
              <a:t>Γ. Ο στόχος για πληθωρισμό 0% οδηγεί σε μικρότερο κοινωνικό κόστος, συνεπώς αποτελεί καλύτερη επιλογή</a:t>
            </a:r>
          </a:p>
          <a:p>
            <a:pPr eaLnBrk="1" hangingPunct="1">
              <a:lnSpc>
                <a:spcPct val="150000"/>
              </a:lnSpc>
            </a:pPr>
            <a:endParaRPr lang="el-GR" altLang="en-US" sz="1800" dirty="0"/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l-GR" altLang="en-US" sz="1800" dirty="0"/>
          </a:p>
          <a:p>
            <a:pPr eaLnBrk="1" hangingPunct="1">
              <a:lnSpc>
                <a:spcPct val="150000"/>
              </a:lnSpc>
            </a:pPr>
            <a:endParaRPr lang="en-GB" altLang="en-US" sz="1400" dirty="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D5E44F3C-C4E4-47B8-BEB4-5E6D336DF2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0BD5399E-EB50-4CF6-8CA5-4D11AC05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B995E8-6704-4EBE-BC5E-3932B7D20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987518"/>
            <a:ext cx="2828925" cy="866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4CE755-9DFC-4FBE-B94C-F179FA663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8328" y="2689411"/>
            <a:ext cx="2228850" cy="876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062A41E-7225-40B3-A9F2-8782FB531F89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589480" y="1664640"/>
              <a:ext cx="5666760" cy="34167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062A41E-7225-40B3-A9F2-8782FB531F8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80120" y="1655280"/>
                <a:ext cx="5685480" cy="34354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2359393-48FC-4B7B-8012-DBC86B35C5D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5043846"/>
      </p:ext>
    </p:extLst>
  </p:cSld>
  <p:clrMapOvr>
    <a:masterClrMapping/>
  </p:clrMapOvr>
  <p:transition advTm="1366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12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- Θέση περιεχομένου">
            <a:extLst>
              <a:ext uri="{FF2B5EF4-FFF2-40B4-BE49-F238E27FC236}">
                <a16:creationId xmlns:a16="http://schemas.microsoft.com/office/drawing/2014/main" id="{1B7BD18F-35E8-4E5B-A0EF-B390D7A9B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488" y="152400"/>
            <a:ext cx="8729288" cy="6223000"/>
          </a:xfrm>
        </p:spPr>
        <p:txBody>
          <a:bodyPr/>
          <a:lstStyle/>
          <a:p>
            <a:pPr eaLnBrk="1" hangingPunct="1"/>
            <a:r>
              <a:rPr lang="el-GR" altLang="en-US" sz="1800" b="1" dirty="0"/>
              <a:t>ΠΕ: 3</a:t>
            </a:r>
          </a:p>
          <a:p>
            <a:pPr eaLnBrk="1" hangingPunct="1"/>
            <a:r>
              <a:rPr lang="el-GR" altLang="en-US" sz="1800" b="1" dirty="0"/>
              <a:t>Η καμπύλη </a:t>
            </a:r>
            <a:r>
              <a:rPr lang="en-GB" altLang="en-US" sz="1800" b="1" dirty="0"/>
              <a:t>Phillips</a:t>
            </a:r>
            <a:r>
              <a:rPr lang="el-GR" altLang="en-US" sz="1800" b="1" dirty="0"/>
              <a:t> (1)</a:t>
            </a:r>
            <a:r>
              <a:rPr lang="en-GB" altLang="en-US" sz="1800" b="1" dirty="0"/>
              <a:t> </a:t>
            </a:r>
            <a:r>
              <a:rPr lang="el-GR" altLang="en-US" sz="1800" b="1" dirty="0"/>
              <a:t>είναι η παρακάτω:</a:t>
            </a:r>
          </a:p>
          <a:p>
            <a:pPr eaLnBrk="1" hangingPunct="1"/>
            <a:endParaRPr lang="el-GR" altLang="en-US" sz="1800" b="1" dirty="0"/>
          </a:p>
          <a:p>
            <a:pPr eaLnBrk="1" hangingPunct="1"/>
            <a:endParaRPr lang="el-GR" altLang="en-US" sz="1800" b="1" dirty="0"/>
          </a:p>
          <a:p>
            <a:pPr eaLnBrk="1" hangingPunct="1"/>
            <a:endParaRPr lang="el-GR" altLang="en-US" sz="1800" b="1" dirty="0"/>
          </a:p>
          <a:p>
            <a:pPr eaLnBrk="1" hangingPunct="1"/>
            <a:r>
              <a:rPr lang="el-GR" altLang="en-US" sz="1800" b="1" dirty="0"/>
              <a:t>Το κοινωνικό κόστος της ανεργίας (2) είναι το παρακάτω:</a:t>
            </a:r>
          </a:p>
          <a:p>
            <a:pPr eaLnBrk="1" hangingPunct="1"/>
            <a:endParaRPr lang="el-GR" altLang="en-US" sz="1800" b="1" dirty="0"/>
          </a:p>
          <a:p>
            <a:pPr marL="0" indent="0" eaLnBrk="1" hangingPunct="1">
              <a:buNone/>
            </a:pPr>
            <a:endParaRPr lang="el-GR" altLang="en-US" sz="1800" b="1" dirty="0"/>
          </a:p>
          <a:p>
            <a:pPr marL="0" indent="0" eaLnBrk="1" hangingPunct="1">
              <a:buNone/>
            </a:pPr>
            <a:endParaRPr lang="el-GR" altLang="en-US" sz="1800" b="1" dirty="0"/>
          </a:p>
          <a:p>
            <a:pPr eaLnBrk="1" hangingPunct="1">
              <a:lnSpc>
                <a:spcPct val="150000"/>
              </a:lnSpc>
            </a:pPr>
            <a:r>
              <a:rPr lang="el-GR" altLang="en-US" sz="1800"/>
              <a:t>Δ</a:t>
            </a:r>
            <a:r>
              <a:rPr lang="en-GB" altLang="en-US" sz="1800"/>
              <a:t>. </a:t>
            </a:r>
            <a:r>
              <a:rPr lang="el-GR" altLang="en-US" sz="1800" dirty="0"/>
              <a:t>Αν η ΚΤ δεσμευτεί για στόχο στον πληθωρισμό </a:t>
            </a:r>
            <a:r>
              <a:rPr lang="en-GB" altLang="en-US" sz="1800" dirty="0"/>
              <a:t>0</a:t>
            </a:r>
            <a:r>
              <a:rPr lang="el-GR" altLang="en-US" sz="1800" dirty="0"/>
              <a:t>% τότε ο αναμενόμενος πληθωρισμός θα είναι </a:t>
            </a:r>
            <a:r>
              <a:rPr lang="en-GB" altLang="en-US" sz="1800" dirty="0"/>
              <a:t>0</a:t>
            </a:r>
            <a:r>
              <a:rPr lang="el-GR" altLang="en-US" sz="1800" dirty="0"/>
              <a:t>% (</a:t>
            </a:r>
            <a:r>
              <a:rPr lang="el-GR" altLang="en-US" sz="1800" dirty="0" err="1"/>
              <a:t>Επ</a:t>
            </a:r>
            <a:r>
              <a:rPr lang="el-GR" altLang="en-US" sz="1800" dirty="0"/>
              <a:t>=</a:t>
            </a:r>
            <a:r>
              <a:rPr lang="en-GB" altLang="en-US" sz="1800" dirty="0"/>
              <a:t>0</a:t>
            </a:r>
            <a:r>
              <a:rPr lang="el-GR" altLang="en-US" sz="1800" dirty="0"/>
              <a:t>%). Αν η ΚΤ αιφνιδιάσει τους ανθρώπους με έναν πληθωρισμό 5% και το </a:t>
            </a:r>
            <a:r>
              <a:rPr lang="en-GB" altLang="en-US" sz="1800" dirty="0"/>
              <a:t>u = </a:t>
            </a:r>
            <a:r>
              <a:rPr lang="el-GR" altLang="en-US" sz="1800" dirty="0"/>
              <a:t>2,</a:t>
            </a:r>
            <a:r>
              <a:rPr lang="en-GB" altLang="en-US" sz="1800" dirty="0"/>
              <a:t>5%. </a:t>
            </a:r>
            <a:r>
              <a:rPr lang="el-GR" altLang="en-US" sz="1800" dirty="0"/>
              <a:t>Και από την (2) το κοινωνικό κόστος </a:t>
            </a:r>
            <a:r>
              <a:rPr lang="en-GB" altLang="en-US" sz="1800" dirty="0"/>
              <a:t>L</a:t>
            </a:r>
            <a:r>
              <a:rPr lang="el-GR" altLang="en-US" sz="1800" dirty="0"/>
              <a:t> = 3,75.</a:t>
            </a:r>
          </a:p>
          <a:p>
            <a:pPr eaLnBrk="1" hangingPunct="1">
              <a:lnSpc>
                <a:spcPct val="150000"/>
              </a:lnSpc>
            </a:pPr>
            <a:r>
              <a:rPr lang="el-GR" altLang="en-US" sz="1800" dirty="0"/>
              <a:t>Σε αυτήν την περίπτωση η ΚΤ αιφνιδιάζοντας τους ανθρώπους καταφέρνει να μειώσει την ανεργία (σημείωση: η ΚΤ ακολούθησε μη αναμενόμενη επεκτατική πολιτική). Η συνέπεια αυτής της πολιτικής είναι ότι η ΚΤ χάνει την αξιοπιστία της (πρόβλημα της χρονικής ασυνέπειας)</a:t>
            </a:r>
          </a:p>
          <a:p>
            <a:pPr eaLnBrk="1" hangingPunct="1">
              <a:lnSpc>
                <a:spcPct val="150000"/>
              </a:lnSpc>
            </a:pPr>
            <a:endParaRPr lang="el-GR" altLang="en-US" sz="1800" dirty="0"/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l-GR" altLang="en-US" sz="1800" dirty="0"/>
          </a:p>
          <a:p>
            <a:pPr eaLnBrk="1" hangingPunct="1">
              <a:lnSpc>
                <a:spcPct val="150000"/>
              </a:lnSpc>
            </a:pPr>
            <a:endParaRPr lang="en-GB" altLang="en-US" sz="1400" dirty="0"/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:a16="http://schemas.microsoft.com/office/drawing/2014/main" id="{D5E44F3C-C4E4-47B8-BEB4-5E6D336DF2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altLang="el-GR" dirty="0"/>
              <a:t>Ευαγγελία</a:t>
            </a:r>
            <a:r>
              <a:rPr lang="el-GR" altLang="el-GR" sz="1400" dirty="0"/>
              <a:t> </a:t>
            </a:r>
            <a:r>
              <a:rPr lang="el-GR" altLang="el-GR" dirty="0"/>
              <a:t>Παπαπέτρου</a:t>
            </a:r>
            <a:endParaRPr lang="en-US" altLang="el-GR" dirty="0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:a16="http://schemas.microsoft.com/office/drawing/2014/main" id="{0BD5399E-EB50-4CF6-8CA5-4D11AC05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6563" y="6356350"/>
            <a:ext cx="4351337" cy="268288"/>
          </a:xfrm>
        </p:spPr>
        <p:txBody>
          <a:bodyPr/>
          <a:lstStyle/>
          <a:p>
            <a:pPr>
              <a:defRPr/>
            </a:pPr>
            <a:r>
              <a:rPr lang="el-GR" altLang="el-GR" dirty="0"/>
              <a:t>Πανεπιστήμιο</a:t>
            </a:r>
            <a:r>
              <a:rPr lang="el-GR" altLang="el-GR" sz="1400" dirty="0"/>
              <a:t> </a:t>
            </a:r>
            <a:r>
              <a:rPr lang="el-GR" altLang="el-GR" dirty="0"/>
              <a:t>Αθηνών-Τμήμα</a:t>
            </a:r>
            <a:r>
              <a:rPr lang="el-GR" altLang="el-GR" sz="1400" dirty="0"/>
              <a:t> </a:t>
            </a:r>
            <a:r>
              <a:rPr lang="el-GR" altLang="el-GR" dirty="0"/>
              <a:t>Οικονομικών</a:t>
            </a:r>
            <a:r>
              <a:rPr lang="el-GR" altLang="el-GR" sz="1400" dirty="0"/>
              <a:t> </a:t>
            </a:r>
            <a:r>
              <a:rPr lang="el-GR" altLang="el-GR" dirty="0"/>
              <a:t>Επιστημών</a:t>
            </a:r>
            <a:endParaRPr lang="en-US" altLang="el-G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B995E8-6704-4EBE-BC5E-3932B7D20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987518"/>
            <a:ext cx="2828925" cy="866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4CE755-9DFC-4FBE-B94C-F179FA663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8328" y="2251261"/>
            <a:ext cx="2228850" cy="876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AAF4404-5C9C-4A1B-873A-0FDBC20330A3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551240" y="1602000"/>
              <a:ext cx="3890520" cy="28036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AAF4404-5C9C-4A1B-873A-0FDBC20330A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1880" y="1592640"/>
                <a:ext cx="3909240" cy="2822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D85DF02-5491-4642-80F7-9A770A3AA8F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51838" y="606583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6286123"/>
      </p:ext>
    </p:extLst>
  </p:cSld>
  <p:clrMapOvr>
    <a:masterClrMapping/>
  </p:clrMapOvr>
  <p:transition advTm="2900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122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49.8|4.5|24.4|2.5|24.9|56|7.2|29.3|19.5|115.5|66.5|2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9|30.7|9.1|5.3|4.2|24|3.3|71.7|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3|47.8|23.5|6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9.3|14.3|5.5|132.4|60.9|44|4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7.8|7.2|31.7|12.7|6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9.1|4|3.5|3.6|1.5|76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1.6|3.6|1.4|3.6|37.4|155.2"/>
</p:tagLst>
</file>

<file path=ppt/theme/theme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l-G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l-G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5028</TotalTime>
  <Words>886</Words>
  <Application>Microsoft Office PowerPoint</Application>
  <PresentationFormat>On-screen Show (4:3)</PresentationFormat>
  <Paragraphs>124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Verdana</vt:lpstr>
      <vt:lpstr>Wingdings</vt:lpstr>
      <vt:lpstr>Bold Stripes</vt:lpstr>
      <vt:lpstr>Θέμα του Office</vt:lpstr>
      <vt:lpstr>Κεφάλαιο 16 (Μ)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UNLV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Mankiw 6e PowerPoints</dc:title>
  <dc:creator>Papapetrou Evangelia</dc:creator>
  <cp:lastModifiedBy> </cp:lastModifiedBy>
  <cp:revision>358</cp:revision>
  <dcterms:created xsi:type="dcterms:W3CDTF">2006-04-29T00:50:43Z</dcterms:created>
  <dcterms:modified xsi:type="dcterms:W3CDTF">2020-04-26T19:06:58Z</dcterms:modified>
</cp:coreProperties>
</file>