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5" r:id="rId4"/>
  </p:sldMasterIdLst>
  <p:notesMasterIdLst>
    <p:notesMasterId r:id="rId36"/>
  </p:notesMasterIdLst>
  <p:sldIdLst>
    <p:sldId id="257" r:id="rId5"/>
    <p:sldId id="282" r:id="rId6"/>
    <p:sldId id="321" r:id="rId7"/>
    <p:sldId id="289" r:id="rId8"/>
    <p:sldId id="288" r:id="rId9"/>
    <p:sldId id="290" r:id="rId10"/>
    <p:sldId id="352" r:id="rId11"/>
    <p:sldId id="353" r:id="rId12"/>
    <p:sldId id="351" r:id="rId13"/>
    <p:sldId id="369" r:id="rId14"/>
    <p:sldId id="370" r:id="rId15"/>
    <p:sldId id="297" r:id="rId16"/>
    <p:sldId id="298" r:id="rId17"/>
    <p:sldId id="363" r:id="rId18"/>
    <p:sldId id="364" r:id="rId19"/>
    <p:sldId id="365" r:id="rId20"/>
    <p:sldId id="366" r:id="rId21"/>
    <p:sldId id="367" r:id="rId22"/>
    <p:sldId id="303" r:id="rId23"/>
    <p:sldId id="304" r:id="rId24"/>
    <p:sldId id="306" r:id="rId25"/>
    <p:sldId id="305" r:id="rId26"/>
    <p:sldId id="322" r:id="rId27"/>
    <p:sldId id="323" r:id="rId28"/>
    <p:sldId id="308" r:id="rId29"/>
    <p:sldId id="310" r:id="rId30"/>
    <p:sldId id="311" r:id="rId31"/>
    <p:sldId id="312" r:id="rId32"/>
    <p:sldId id="317" r:id="rId33"/>
    <p:sldId id="313" r:id="rId34"/>
    <p:sldId id="314" r:id="rId3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6B95"/>
    <a:srgbClr val="993366"/>
    <a:srgbClr val="660066"/>
    <a:srgbClr val="136DBF"/>
    <a:srgbClr val="136AB9"/>
    <a:srgbClr val="0066CC"/>
    <a:srgbClr val="3366CC"/>
    <a:srgbClr val="003FBC"/>
    <a:srgbClr val="00339A"/>
    <a:srgbClr val="004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76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597155-595D-4811-8484-BF0A2EF69BD3}" type="datetimeFigureOut">
              <a:rPr lang="el-GR" smtClean="0"/>
              <a:pPr/>
              <a:t>28/3/2024</a:t>
            </a:fld>
            <a:endParaRPr lang="el-GR" dirty="0"/>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782792-4B86-4286-95C2-0AE81B6CEDEA}" type="slidenum">
              <a:rPr lang="el-GR" smtClean="0"/>
              <a:pPr/>
              <a:t>‹#›</a:t>
            </a:fld>
            <a:endParaRPr lang="el-G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dirty="0">
              <a:latin typeface="Tahoma" panose="020B0604030504040204" pitchFamily="34" charset="0"/>
              <a:ea typeface="Tahoma" panose="020B0604030504040204" pitchFamily="34" charset="0"/>
              <a:cs typeface="Tahoma" panose="020B0604030504040204" pitchFamily="34" charset="0"/>
            </a:endParaRPr>
          </a:p>
        </p:txBody>
      </p:sp>
      <p:sp>
        <p:nvSpPr>
          <p:cNvPr id="4" name="Θέση αριθμού διαφάνειας 3"/>
          <p:cNvSpPr>
            <a:spLocks noGrp="1"/>
          </p:cNvSpPr>
          <p:nvPr>
            <p:ph type="sldNum" sz="quarter" idx="10"/>
          </p:nvPr>
        </p:nvSpPr>
        <p:spPr/>
        <p:txBody>
          <a:bodyPr/>
          <a:lstStyle/>
          <a:p>
            <a:fld id="{841221E5-7225-48EB-A4EE-420E7BFCF705}" type="slidenum">
              <a:rPr lang="el-GR" smtClean="0"/>
              <a:pPr/>
              <a:t>1</a:t>
            </a:fld>
            <a:endParaRPr lang="el-GR" dirty="0"/>
          </a:p>
        </p:txBody>
      </p:sp>
    </p:spTree>
    <p:extLst>
      <p:ext uri="{BB962C8B-B14F-4D97-AF65-F5344CB8AC3E}">
        <p14:creationId xmlns:p14="http://schemas.microsoft.com/office/powerpoint/2010/main" val="2154209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6"/>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28/3/2024</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28/3/2024</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9"/>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28/3/2024</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37" name="Ορθογώνιο 36"/>
          <p:cNvSpPr/>
          <p:nvPr userDrawn="1"/>
        </p:nvSpPr>
        <p:spPr>
          <a:xfrm rot="5400000">
            <a:off x="4055286" y="1954973"/>
            <a:ext cx="1125575" cy="867914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l-GR" dirty="0"/>
          </a:p>
        </p:txBody>
      </p:sp>
      <p:cxnSp>
        <p:nvCxnSpPr>
          <p:cNvPr id="16" name="Ευθεία γραμμή σύνδεσης 15"/>
          <p:cNvCxnSpPr/>
          <p:nvPr userDrawn="1"/>
        </p:nvCxnSpPr>
        <p:spPr bwMode="white">
          <a:xfrm>
            <a:off x="1" y="5631204"/>
            <a:ext cx="13716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Τίτλος 1"/>
          <p:cNvSpPr>
            <a:spLocks noGrp="1"/>
          </p:cNvSpPr>
          <p:nvPr>
            <p:ph type="ctrTitle"/>
          </p:nvPr>
        </p:nvSpPr>
        <p:spPr>
          <a:xfrm>
            <a:off x="1821977" y="38102"/>
            <a:ext cx="6248400" cy="2680127"/>
          </a:xfrm>
        </p:spPr>
        <p:txBody>
          <a:bodyPr>
            <a:noAutofit/>
          </a:bodyPr>
          <a:lstStyle>
            <a:lvl1pPr latinLnBrk="0">
              <a:defRPr lang="el-GR" sz="5400">
                <a:latin typeface="Calibri" panose="020F0502020204030204" pitchFamily="34" charset="0"/>
                <a:cs typeface="Calibri" panose="020F0502020204030204" pitchFamily="34" charset="0"/>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1821976" y="3011417"/>
            <a:ext cx="5638800" cy="1116085"/>
          </a:xfrm>
        </p:spPr>
        <p:txBody>
          <a:bodyPr>
            <a:normAutofit/>
          </a:bodyPr>
          <a:lstStyle>
            <a:lvl1pPr marL="0" indent="0" algn="l" latinLnBrk="0">
              <a:spcBef>
                <a:spcPts val="0"/>
              </a:spcBef>
              <a:buNone/>
              <a:defRPr lang="el-GR" sz="3200">
                <a:solidFill>
                  <a:schemeClr val="tx1"/>
                </a:solidFill>
                <a:latin typeface="Calibri" panose="020F0502020204030204" pitchFamily="34" charset="0"/>
                <a:cs typeface="Calibri" panose="020F0502020204030204" pitchFamily="34" charset="0"/>
              </a:defRPr>
            </a:lvl1pPr>
            <a:lvl2pPr marL="457200" indent="0" algn="ctr" latinLnBrk="0">
              <a:buNone/>
              <a:defRPr lang="el-GR">
                <a:solidFill>
                  <a:schemeClr val="tx1">
                    <a:tint val="75000"/>
                  </a:schemeClr>
                </a:solidFill>
              </a:defRPr>
            </a:lvl2pPr>
            <a:lvl3pPr marL="914400" indent="0" algn="ctr" latinLnBrk="0">
              <a:buNone/>
              <a:defRPr lang="el-GR">
                <a:solidFill>
                  <a:schemeClr val="tx1">
                    <a:tint val="75000"/>
                  </a:schemeClr>
                </a:solidFill>
              </a:defRPr>
            </a:lvl3pPr>
            <a:lvl4pPr marL="1371600" indent="0" algn="ctr" latinLnBrk="0">
              <a:buNone/>
              <a:defRPr lang="el-GR">
                <a:solidFill>
                  <a:schemeClr val="tx1">
                    <a:tint val="75000"/>
                  </a:schemeClr>
                </a:solidFill>
              </a:defRPr>
            </a:lvl4pPr>
            <a:lvl5pPr marL="1828800" indent="0" algn="ctr" latinLnBrk="0">
              <a:buNone/>
              <a:defRPr lang="el-GR">
                <a:solidFill>
                  <a:schemeClr val="tx1">
                    <a:tint val="75000"/>
                  </a:schemeClr>
                </a:solidFill>
              </a:defRPr>
            </a:lvl5pPr>
            <a:lvl6pPr marL="2286000" indent="0" algn="ctr" latinLnBrk="0">
              <a:buNone/>
              <a:defRPr lang="el-GR">
                <a:solidFill>
                  <a:schemeClr val="tx1">
                    <a:tint val="75000"/>
                  </a:schemeClr>
                </a:solidFill>
              </a:defRPr>
            </a:lvl6pPr>
            <a:lvl7pPr marL="2743200" indent="0" algn="ctr" latinLnBrk="0">
              <a:buNone/>
              <a:defRPr lang="el-GR">
                <a:solidFill>
                  <a:schemeClr val="tx1">
                    <a:tint val="75000"/>
                  </a:schemeClr>
                </a:solidFill>
              </a:defRPr>
            </a:lvl7pPr>
            <a:lvl8pPr marL="3200400" indent="0" algn="ctr" latinLnBrk="0">
              <a:buNone/>
              <a:defRPr lang="el-GR">
                <a:solidFill>
                  <a:schemeClr val="tx1">
                    <a:tint val="75000"/>
                  </a:schemeClr>
                </a:solidFill>
              </a:defRPr>
            </a:lvl8pPr>
            <a:lvl9pPr marL="3657600" indent="0" algn="ctr" latinLnBrk="0">
              <a:buNone/>
              <a:defRPr lang="el-GR">
                <a:solidFill>
                  <a:schemeClr val="tx1">
                    <a:tint val="75000"/>
                  </a:schemeClr>
                </a:solidFill>
              </a:defRPr>
            </a:lvl9pPr>
          </a:lstStyle>
          <a:p>
            <a:r>
              <a:rPr lang="el-GR" dirty="0" smtClean="0"/>
              <a:t>Στυλ κύριου υπότιτλου</a:t>
            </a:r>
            <a:endParaRPr lang="el-GR" dirty="0"/>
          </a:p>
        </p:txBody>
      </p:sp>
      <p:sp>
        <p:nvSpPr>
          <p:cNvPr id="27" name="Ορθογώνιο 26"/>
          <p:cNvSpPr/>
          <p:nvPr userDrawn="1"/>
        </p:nvSpPr>
        <p:spPr>
          <a:xfrm>
            <a:off x="1" y="2"/>
            <a:ext cx="242768" cy="566583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l-GR" dirty="0"/>
          </a:p>
        </p:txBody>
      </p:sp>
      <p:sp>
        <p:nvSpPr>
          <p:cNvPr id="28" name="Ορθογώνιο 27"/>
          <p:cNvSpPr/>
          <p:nvPr userDrawn="1"/>
        </p:nvSpPr>
        <p:spPr>
          <a:xfrm>
            <a:off x="1" y="5731758"/>
            <a:ext cx="242769" cy="1126242"/>
          </a:xfrm>
          <a:prstGeom prst="rect">
            <a:avLst/>
          </a:prstGeom>
          <a:solidFill>
            <a:schemeClr val="accent4">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l-GR" dirty="0"/>
          </a:p>
        </p:txBody>
      </p:sp>
      <p:sp>
        <p:nvSpPr>
          <p:cNvPr id="30" name="Ορθογώνιο 29"/>
          <p:cNvSpPr/>
          <p:nvPr userDrawn="1"/>
        </p:nvSpPr>
        <p:spPr>
          <a:xfrm>
            <a:off x="8964793" y="5731758"/>
            <a:ext cx="182651" cy="1127442"/>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l-GR" dirty="0"/>
          </a:p>
        </p:txBody>
      </p:sp>
      <p:grpSp>
        <p:nvGrpSpPr>
          <p:cNvPr id="4" name="Ομάδα 1"/>
          <p:cNvGrpSpPr>
            <a:grpSpLocks noChangeAspect="1"/>
          </p:cNvGrpSpPr>
          <p:nvPr userDrawn="1"/>
        </p:nvGrpSpPr>
        <p:grpSpPr bwMode="auto">
          <a:xfrm>
            <a:off x="717806" y="5844926"/>
            <a:ext cx="7426935" cy="895858"/>
            <a:chOff x="0" y="0"/>
            <a:chExt cx="61925" cy="5600"/>
          </a:xfrm>
        </p:grpSpPr>
        <p:pic>
          <p:nvPicPr>
            <p:cNvPr id="32" name="Εικόνα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62" cy="5600"/>
            </a:xfrm>
            <a:prstGeom prst="rect">
              <a:avLst/>
            </a:prstGeom>
            <a:noFill/>
            <a:extLst>
              <a:ext uri="{909E8E84-426E-40DD-AFC4-6F175D3DCCD1}">
                <a14:hiddenFill xmlns:a14="http://schemas.microsoft.com/office/drawing/2010/main">
                  <a:solidFill>
                    <a:srgbClr val="FFFFFF"/>
                  </a:solidFill>
                </a14:hiddenFill>
              </a:ext>
            </a:extLst>
          </p:spPr>
        </p:pic>
        <p:pic>
          <p:nvPicPr>
            <p:cNvPr id="33" name="Εικόνα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08" y="285"/>
              <a:ext cx="15138" cy="4998"/>
            </a:xfrm>
            <a:prstGeom prst="rect">
              <a:avLst/>
            </a:prstGeom>
            <a:noFill/>
            <a:extLst>
              <a:ext uri="{909E8E84-426E-40DD-AFC4-6F175D3DCCD1}">
                <a14:hiddenFill xmlns:a14="http://schemas.microsoft.com/office/drawing/2010/main">
                  <a:solidFill>
                    <a:srgbClr val="FFFFFF"/>
                  </a:solidFill>
                </a14:hiddenFill>
              </a:ext>
            </a:extLst>
          </p:spPr>
        </p:pic>
        <p:pic>
          <p:nvPicPr>
            <p:cNvPr id="34" name="Εικόνα 4"/>
            <p:cNvPicPr>
              <a:picLocks noChangeAspect="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5054" y="95"/>
              <a:ext cx="6871" cy="4572"/>
            </a:xfrm>
            <a:prstGeom prst="rect">
              <a:avLst/>
            </a:prstGeom>
            <a:noFill/>
            <a:extLst>
              <a:ext uri="{909E8E84-426E-40DD-AFC4-6F175D3DCCD1}">
                <a14:hiddenFill xmlns:a14="http://schemas.microsoft.com/office/drawing/2010/main">
                  <a:solidFill>
                    <a:srgbClr val="FFFFFF"/>
                  </a:solidFill>
                </a14:hiddenFill>
              </a:ext>
            </a:extLst>
          </p:spPr>
        </p:pic>
        <p:pic>
          <p:nvPicPr>
            <p:cNvPr id="35" name="Εικόνα 9" descr="logo_doc"/>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24" y="1047"/>
              <a:ext cx="20409" cy="2839"/>
            </a:xfrm>
            <a:prstGeom prst="rect">
              <a:avLst/>
            </a:prstGeom>
            <a:noFill/>
            <a:extLst>
              <a:ext uri="{909E8E84-426E-40DD-AFC4-6F175D3DCCD1}">
                <a14:hiddenFill xmlns:a14="http://schemas.microsoft.com/office/drawing/2010/main">
                  <a:solidFill>
                    <a:srgbClr val="FFFFFF"/>
                  </a:solidFill>
                </a14:hiddenFill>
              </a:ext>
            </a:extLst>
          </p:spPr>
        </p:pic>
        <p:pic>
          <p:nvPicPr>
            <p:cNvPr id="36" name="Εικόνα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005" y="1143"/>
              <a:ext cx="9582" cy="3536"/>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Εικόνα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9716" y="38100"/>
            <a:ext cx="1073416" cy="1116000"/>
          </a:xfrm>
          <a:prstGeom prst="rect">
            <a:avLst/>
          </a:prstGeom>
        </p:spPr>
      </p:pic>
    </p:spTree>
    <p:extLst>
      <p:ext uri="{BB962C8B-B14F-4D97-AF65-F5344CB8AC3E}">
        <p14:creationId xmlns:p14="http://schemas.microsoft.com/office/powerpoint/2010/main" val="381795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Σύμβολο κράτησης θέσης περιεχομένου 2"/>
          <p:cNvSpPr>
            <a:spLocks noGrp="1"/>
          </p:cNvSpPr>
          <p:nvPr>
            <p:ph idx="1"/>
          </p:nvPr>
        </p:nvSpPr>
        <p:spPr/>
        <p:txBody>
          <a:bodyPr/>
          <a:lstStyle>
            <a:lvl5pPr latinLnBrk="0">
              <a:defRPr lang="el-GR"/>
            </a:lvl5pPr>
            <a:lvl6pPr latinLnBrk="0">
              <a:defRPr lang="el-GR"/>
            </a:lvl6pPr>
            <a:lvl7pPr latinLnBrk="0">
              <a:defRPr lang="el-GR"/>
            </a:lvl7pPr>
            <a:lvl8pPr latinLnBrk="0">
              <a:defRPr lang="el-GR"/>
            </a:lvl8pPr>
            <a:lvl9pPr latinLnBrk="0">
              <a:defRPr lang="el-GR"/>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Σύμβολο κράτησης θέσης ημερομηνίας 3"/>
          <p:cNvSpPr>
            <a:spLocks noGrp="1"/>
          </p:cNvSpPr>
          <p:nvPr>
            <p:ph type="dt" sz="half" idx="10"/>
          </p:nvPr>
        </p:nvSpPr>
        <p:spPr/>
        <p:txBody>
          <a:bodyPr/>
          <a:lstStyle/>
          <a:p>
            <a:fld id="{C2C6F8EA-316C-41DE-B9A4-EDCC3A85ED9A}" type="datetimeFigureOut">
              <a:rPr lang="el-GR"/>
              <a:pPr/>
              <a:t>28/3/2024</a:t>
            </a:fld>
            <a:endParaRPr lang="el-GR" dirty="0"/>
          </a:p>
        </p:txBody>
      </p:sp>
      <p:sp>
        <p:nvSpPr>
          <p:cNvPr id="5" name="Σύμβολο κράτησης θέσης υποσέλιδου 4"/>
          <p:cNvSpPr>
            <a:spLocks noGrp="1"/>
          </p:cNvSpPr>
          <p:nvPr>
            <p:ph type="ftr" sz="quarter" idx="11"/>
          </p:nvPr>
        </p:nvSpPr>
        <p:spPr/>
        <p:txBody>
          <a:bodyPr/>
          <a:lstStyle/>
          <a:p>
            <a:endParaRPr lang="el-GR" dirty="0"/>
          </a:p>
        </p:txBody>
      </p:sp>
      <p:sp>
        <p:nvSpPr>
          <p:cNvPr id="6" name="Σύμβολο κράτησης θέσης αριθμού διαφάνειας 5"/>
          <p:cNvSpPr>
            <a:spLocks noGrp="1"/>
          </p:cNvSpPr>
          <p:nvPr>
            <p:ph type="sldNum" sz="quarter" idx="12"/>
          </p:nvPr>
        </p:nvSpPr>
        <p:spPr/>
        <p:txBody>
          <a:bodyPr/>
          <a:lstStyle/>
          <a:p>
            <a:fld id="{7DC1BBB0-96F0-4077-A278-0F3FB5C104D3}" type="slidenum">
              <a:rPr/>
              <a:pPr/>
              <a:t>‹#›</a:t>
            </a:fld>
            <a:endParaRPr lang="el-GR" dirty="0"/>
          </a:p>
        </p:txBody>
      </p:sp>
    </p:spTree>
    <p:extLst>
      <p:ext uri="{BB962C8B-B14F-4D97-AF65-F5344CB8AC3E}">
        <p14:creationId xmlns:p14="http://schemas.microsoft.com/office/powerpoint/2010/main" val="218553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Κεφαλίδα ενότητας">
    <p:spTree>
      <p:nvGrpSpPr>
        <p:cNvPr id="1" name=""/>
        <p:cNvGrpSpPr/>
        <p:nvPr/>
      </p:nvGrpSpPr>
      <p:grpSpPr>
        <a:xfrm>
          <a:off x="0" y="0"/>
          <a:ext cx="0" cy="0"/>
          <a:chOff x="0" y="0"/>
          <a:chExt cx="0" cy="0"/>
        </a:xfrm>
      </p:grpSpPr>
      <p:sp>
        <p:nvSpPr>
          <p:cNvPr id="45" name="Τίτλος 1"/>
          <p:cNvSpPr>
            <a:spLocks noGrp="1"/>
          </p:cNvSpPr>
          <p:nvPr>
            <p:ph type="title"/>
          </p:nvPr>
        </p:nvSpPr>
        <p:spPr>
          <a:xfrm>
            <a:off x="457519" y="13907"/>
            <a:ext cx="8678316" cy="1063871"/>
          </a:xfrm>
        </p:spPr>
        <p:txBody>
          <a:bodyPr/>
          <a:lstStyle>
            <a:lvl1pPr>
              <a:defRPr>
                <a:latin typeface="Calibri" panose="020F0502020204030204" pitchFamily="34" charset="0"/>
                <a:cs typeface="Calibri" panose="020F0502020204030204" pitchFamily="34" charset="0"/>
              </a:defRPr>
            </a:lvl1pPr>
          </a:lstStyle>
          <a:p>
            <a:r>
              <a:rPr lang="el-GR" dirty="0" smtClean="0"/>
              <a:t>Στυλ κύριου τίτλου</a:t>
            </a:r>
            <a:endParaRPr lang="el-GR" dirty="0"/>
          </a:p>
        </p:txBody>
      </p:sp>
      <p:sp>
        <p:nvSpPr>
          <p:cNvPr id="46" name="Σύμβολο κράτησης θέσης περιεχομένου 2"/>
          <p:cNvSpPr>
            <a:spLocks noGrp="1"/>
          </p:cNvSpPr>
          <p:nvPr>
            <p:ph idx="1"/>
          </p:nvPr>
        </p:nvSpPr>
        <p:spPr>
          <a:xfrm>
            <a:off x="467841" y="1117604"/>
            <a:ext cx="8655291" cy="5731929"/>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latinLnBrk="0">
              <a:defRPr lang="el-GR">
                <a:latin typeface="Calibri" panose="020F0502020204030204" pitchFamily="34" charset="0"/>
                <a:cs typeface="Calibri" panose="020F0502020204030204" pitchFamily="34" charset="0"/>
              </a:defRPr>
            </a:lvl5pPr>
            <a:lvl6pPr latinLnBrk="0">
              <a:defRPr lang="el-GR"/>
            </a:lvl6pPr>
            <a:lvl7pPr latinLnBrk="0">
              <a:defRPr lang="el-GR"/>
            </a:lvl7pPr>
            <a:lvl8pPr latinLnBrk="0">
              <a:defRPr lang="el-GR"/>
            </a:lvl8pPr>
            <a:lvl9pPr latinLnBrk="0">
              <a:defRPr lang="el-GR"/>
            </a:lvl9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59" name="Ορθογώνιο 58"/>
          <p:cNvSpPr/>
          <p:nvPr userDrawn="1"/>
        </p:nvSpPr>
        <p:spPr>
          <a:xfrm>
            <a:off x="2" y="2"/>
            <a:ext cx="450140" cy="566583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l-GR" dirty="0"/>
          </a:p>
        </p:txBody>
      </p:sp>
      <p:sp>
        <p:nvSpPr>
          <p:cNvPr id="60" name="Ορθογώνιο 59"/>
          <p:cNvSpPr/>
          <p:nvPr userDrawn="1"/>
        </p:nvSpPr>
        <p:spPr>
          <a:xfrm>
            <a:off x="0" y="5731758"/>
            <a:ext cx="461488" cy="1126242"/>
          </a:xfrm>
          <a:prstGeom prst="rect">
            <a:avLst/>
          </a:prstGeom>
          <a:solidFill>
            <a:schemeClr val="accent4">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l-GR" dirty="0"/>
          </a:p>
        </p:txBody>
      </p:sp>
      <p:pic>
        <p:nvPicPr>
          <p:cNvPr id="2" name="Εικόνα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88" y="6294880"/>
            <a:ext cx="432113" cy="509216"/>
          </a:xfrm>
          <a:prstGeom prst="rect">
            <a:avLst/>
          </a:prstGeom>
        </p:spPr>
      </p:pic>
      <p:pic>
        <p:nvPicPr>
          <p:cNvPr id="3" name="Εικόνα 2"/>
          <p:cNvPicPr>
            <a:picLocks noChangeAspect="1"/>
          </p:cNvPicPr>
          <p:nvPr userDrawn="1"/>
        </p:nvPicPr>
        <p:blipFill>
          <a:blip r:embed="rId3"/>
          <a:stretch>
            <a:fillRect/>
          </a:stretch>
        </p:blipFill>
        <p:spPr>
          <a:xfrm>
            <a:off x="5329" y="13905"/>
            <a:ext cx="432113" cy="448000"/>
          </a:xfrm>
          <a:prstGeom prst="rect">
            <a:avLst/>
          </a:prstGeom>
        </p:spPr>
      </p:pic>
    </p:spTree>
    <p:extLst>
      <p:ext uri="{BB962C8B-B14F-4D97-AF65-F5344CB8AC3E}">
        <p14:creationId xmlns:p14="http://schemas.microsoft.com/office/powerpoint/2010/main" val="323446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Σύμβολο κράτησης θέσης περιεχομένου 2"/>
          <p:cNvSpPr>
            <a:spLocks noGrp="1"/>
          </p:cNvSpPr>
          <p:nvPr>
            <p:ph sz="half" idx="1"/>
          </p:nvPr>
        </p:nvSpPr>
        <p:spPr>
          <a:xfrm>
            <a:off x="1195388" y="1600200"/>
            <a:ext cx="3611880" cy="4572000"/>
          </a:xfrm>
        </p:spPr>
        <p:txBody>
          <a:bodyPr/>
          <a:lstStyle>
            <a:lvl1pPr latinLnBrk="0">
              <a:defRPr lang="el-GR" sz="2800"/>
            </a:lvl1pPr>
            <a:lvl2pPr latinLnBrk="0">
              <a:defRPr lang="el-GR" sz="2400"/>
            </a:lvl2pPr>
            <a:lvl3pPr latinLnBrk="0">
              <a:defRPr lang="el-GR" sz="2000"/>
            </a:lvl3pPr>
            <a:lvl4pPr latinLnBrk="0">
              <a:defRPr lang="el-GR" sz="1800"/>
            </a:lvl4pPr>
            <a:lvl5pPr latinLnBrk="0">
              <a:defRPr lang="el-GR" sz="1800"/>
            </a:lvl5pPr>
            <a:lvl6pPr latinLnBrk="0">
              <a:defRPr lang="el-GR" sz="1800"/>
            </a:lvl6pPr>
            <a:lvl7pPr latinLnBrk="0">
              <a:defRPr lang="el-GR" sz="1800"/>
            </a:lvl7pPr>
            <a:lvl8pPr latinLnBrk="0">
              <a:defRPr lang="el-GR" sz="1800"/>
            </a:lvl8pPr>
            <a:lvl9pPr latinLnBrk="0">
              <a:defRPr lang="el-G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Σύμβολο κράτησης θέσης περιεχομένου 3"/>
          <p:cNvSpPr>
            <a:spLocks noGrp="1"/>
          </p:cNvSpPr>
          <p:nvPr>
            <p:ph sz="half" idx="2"/>
          </p:nvPr>
        </p:nvSpPr>
        <p:spPr>
          <a:xfrm>
            <a:off x="4922520" y="1600200"/>
            <a:ext cx="3611880" cy="4572000"/>
          </a:xfrm>
        </p:spPr>
        <p:txBody>
          <a:bodyPr/>
          <a:lstStyle>
            <a:lvl1pPr latinLnBrk="0">
              <a:defRPr lang="el-GR" sz="2800"/>
            </a:lvl1pPr>
            <a:lvl2pPr latinLnBrk="0">
              <a:defRPr lang="el-GR" sz="2400"/>
            </a:lvl2pPr>
            <a:lvl3pPr latinLnBrk="0">
              <a:defRPr lang="el-GR" sz="2000"/>
            </a:lvl3pPr>
            <a:lvl4pPr latinLnBrk="0">
              <a:defRPr lang="el-GR" sz="1800"/>
            </a:lvl4pPr>
            <a:lvl5pPr latinLnBrk="0">
              <a:defRPr lang="el-GR" sz="1800"/>
            </a:lvl5pPr>
            <a:lvl6pPr latinLnBrk="0">
              <a:defRPr lang="el-GR" sz="1800" baseline="0"/>
            </a:lvl6pPr>
            <a:lvl7pPr latinLnBrk="0">
              <a:defRPr lang="el-GR" sz="1800" baseline="0"/>
            </a:lvl7pPr>
            <a:lvl8pPr latinLnBrk="0">
              <a:defRPr lang="el-GR" sz="1800" baseline="0"/>
            </a:lvl8pPr>
            <a:lvl9pPr latinLnBrk="0">
              <a:defRPr lang="el-GR" sz="1800" baseline="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Σύμβολο κράτησης θέσης ημερομηνίας 4"/>
          <p:cNvSpPr>
            <a:spLocks noGrp="1"/>
          </p:cNvSpPr>
          <p:nvPr>
            <p:ph type="dt" sz="half" idx="10"/>
          </p:nvPr>
        </p:nvSpPr>
        <p:spPr/>
        <p:txBody>
          <a:bodyPr/>
          <a:lstStyle/>
          <a:p>
            <a:fld id="{C2C6F8EA-316C-41DE-B9A4-EDCC3A85ED9A}" type="datetimeFigureOut">
              <a:rPr lang="el-GR"/>
              <a:pPr/>
              <a:t>28/3/2024</a:t>
            </a:fld>
            <a:endParaRPr lang="el-GR" dirty="0"/>
          </a:p>
        </p:txBody>
      </p:sp>
      <p:sp>
        <p:nvSpPr>
          <p:cNvPr id="6" name="Σύμβολο κράτησης θέσης υποσέλιδου 5"/>
          <p:cNvSpPr>
            <a:spLocks noGrp="1"/>
          </p:cNvSpPr>
          <p:nvPr>
            <p:ph type="ftr" sz="quarter" idx="11"/>
          </p:nvPr>
        </p:nvSpPr>
        <p:spPr/>
        <p:txBody>
          <a:bodyPr/>
          <a:lstStyle/>
          <a:p>
            <a:endParaRPr lang="el-GR" dirty="0"/>
          </a:p>
        </p:txBody>
      </p:sp>
      <p:sp>
        <p:nvSpPr>
          <p:cNvPr id="7" name="Σύμβολο κράτησης θέσης αριθμού διαφάνειας 6"/>
          <p:cNvSpPr>
            <a:spLocks noGrp="1"/>
          </p:cNvSpPr>
          <p:nvPr>
            <p:ph type="sldNum" sz="quarter" idx="12"/>
          </p:nvPr>
        </p:nvSpPr>
        <p:spPr/>
        <p:txBody>
          <a:bodyPr/>
          <a:lstStyle/>
          <a:p>
            <a:fld id="{7DC1BBB0-96F0-4077-A278-0F3FB5C104D3}" type="slidenum">
              <a:rPr/>
              <a:pPr/>
              <a:t>‹#›</a:t>
            </a:fld>
            <a:endParaRPr lang="el-GR" dirty="0"/>
          </a:p>
        </p:txBody>
      </p:sp>
    </p:spTree>
    <p:extLst>
      <p:ext uri="{BB962C8B-B14F-4D97-AF65-F5344CB8AC3E}">
        <p14:creationId xmlns:p14="http://schemas.microsoft.com/office/powerpoint/2010/main" val="123911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1195390" y="177802"/>
            <a:ext cx="7339012" cy="1239837"/>
          </a:xfrm>
        </p:spPr>
        <p:txBody>
          <a:bodyPr/>
          <a:lstStyle>
            <a:lvl1pPr latinLnBrk="0">
              <a:defRPr lang="el-GR"/>
            </a:lvl1pPr>
          </a:lstStyle>
          <a:p>
            <a:r>
              <a:rPr lang="el-GR" smtClean="0"/>
              <a:t>Στυλ κύριου τίτλου</a:t>
            </a:r>
            <a:endParaRPr lang="el-GR"/>
          </a:p>
        </p:txBody>
      </p:sp>
      <p:sp>
        <p:nvSpPr>
          <p:cNvPr id="3" name="Σύμβολο κράτησης θέσης κειμένου 2"/>
          <p:cNvSpPr>
            <a:spLocks noGrp="1"/>
          </p:cNvSpPr>
          <p:nvPr>
            <p:ph type="body" idx="1"/>
          </p:nvPr>
        </p:nvSpPr>
        <p:spPr>
          <a:xfrm>
            <a:off x="1195389" y="1499616"/>
            <a:ext cx="3615107" cy="938784"/>
          </a:xfrm>
        </p:spPr>
        <p:txBody>
          <a:bodyPr anchor="b">
            <a:noAutofit/>
          </a:bodyPr>
          <a:lstStyle>
            <a:lvl1pPr marL="0" indent="0" latinLnBrk="0">
              <a:spcBef>
                <a:spcPts val="0"/>
              </a:spcBef>
              <a:buNone/>
              <a:defRPr lang="el-GR" sz="2000" b="0" cap="all" baseline="0"/>
            </a:lvl1pPr>
            <a:lvl2pPr marL="457200" indent="0" latinLnBrk="0">
              <a:buNone/>
              <a:defRPr lang="el-GR" sz="2000" b="1"/>
            </a:lvl2pPr>
            <a:lvl3pPr marL="914400" indent="0" latinLnBrk="0">
              <a:buNone/>
              <a:defRPr lang="el-GR" sz="1800" b="1"/>
            </a:lvl3pPr>
            <a:lvl4pPr marL="1371600" indent="0" latinLnBrk="0">
              <a:buNone/>
              <a:defRPr lang="el-GR" sz="1600" b="1"/>
            </a:lvl4pPr>
            <a:lvl5pPr marL="1828800" indent="0" latinLnBrk="0">
              <a:buNone/>
              <a:defRPr lang="el-GR" sz="1600" b="1"/>
            </a:lvl5pPr>
            <a:lvl6pPr marL="2286000" indent="0" latinLnBrk="0">
              <a:buNone/>
              <a:defRPr lang="el-GR" sz="1600" b="1"/>
            </a:lvl6pPr>
            <a:lvl7pPr marL="2743200" indent="0" latinLnBrk="0">
              <a:buNone/>
              <a:defRPr lang="el-GR" sz="1600" b="1"/>
            </a:lvl7pPr>
            <a:lvl8pPr marL="3200400" indent="0" latinLnBrk="0">
              <a:buNone/>
              <a:defRPr lang="el-GR" sz="1600" b="1"/>
            </a:lvl8pPr>
            <a:lvl9pPr marL="3657600" indent="0" latinLnBrk="0">
              <a:buNone/>
              <a:defRPr lang="el-GR" sz="1600" b="1"/>
            </a:lvl9pPr>
          </a:lstStyle>
          <a:p>
            <a:pPr lvl="0"/>
            <a:r>
              <a:rPr lang="el-GR" smtClean="0"/>
              <a:t>Στυλ υποδείγματος κειμένου</a:t>
            </a:r>
          </a:p>
        </p:txBody>
      </p:sp>
      <p:sp>
        <p:nvSpPr>
          <p:cNvPr id="4" name="Σύμβολο κράτησης θέσης περιεχομένου 3"/>
          <p:cNvSpPr>
            <a:spLocks noGrp="1"/>
          </p:cNvSpPr>
          <p:nvPr>
            <p:ph sz="half" idx="2"/>
          </p:nvPr>
        </p:nvSpPr>
        <p:spPr>
          <a:xfrm>
            <a:off x="1195388" y="2514708"/>
            <a:ext cx="3611880" cy="3657493"/>
          </a:xfrm>
        </p:spPr>
        <p:txBody>
          <a:bodyPr>
            <a:normAutofit/>
          </a:bodyPr>
          <a:lstStyle>
            <a:lvl1pPr latinLnBrk="0">
              <a:defRPr lang="el-GR" sz="2400"/>
            </a:lvl1pPr>
            <a:lvl2pPr latinLnBrk="0">
              <a:defRPr lang="el-GR" sz="2000"/>
            </a:lvl2pPr>
            <a:lvl3pPr latinLnBrk="0">
              <a:defRPr lang="el-GR" sz="1800"/>
            </a:lvl3pPr>
            <a:lvl4pPr latinLnBrk="0">
              <a:defRPr lang="el-GR" sz="1600"/>
            </a:lvl4pPr>
            <a:lvl5pPr latinLnBrk="0">
              <a:defRPr lang="el-GR" sz="1600"/>
            </a:lvl5pPr>
            <a:lvl6pPr latinLnBrk="0">
              <a:defRPr lang="el-GR" sz="1600"/>
            </a:lvl6pPr>
            <a:lvl7pPr latinLnBrk="0">
              <a:defRPr lang="el-GR" sz="1600"/>
            </a:lvl7pPr>
            <a:lvl8pPr latinLnBrk="0">
              <a:defRPr lang="el-GR" sz="1600" baseline="0"/>
            </a:lvl8pPr>
            <a:lvl9pPr latinLnBrk="0">
              <a:defRPr lang="el-GR" sz="1600" baseline="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Σύμβολο κράτησης θέσης κειμένου 4"/>
          <p:cNvSpPr>
            <a:spLocks noGrp="1"/>
          </p:cNvSpPr>
          <p:nvPr>
            <p:ph type="body" sz="quarter" idx="3"/>
          </p:nvPr>
        </p:nvSpPr>
        <p:spPr>
          <a:xfrm>
            <a:off x="4919293" y="1499616"/>
            <a:ext cx="3615107" cy="938784"/>
          </a:xfrm>
        </p:spPr>
        <p:txBody>
          <a:bodyPr anchor="b">
            <a:noAutofit/>
          </a:bodyPr>
          <a:lstStyle>
            <a:lvl1pPr marL="0" indent="0" latinLnBrk="0">
              <a:spcBef>
                <a:spcPts val="0"/>
              </a:spcBef>
              <a:buNone/>
              <a:defRPr lang="el-GR" sz="2000" b="0" cap="all" baseline="0"/>
            </a:lvl1pPr>
            <a:lvl2pPr marL="457200" indent="0" latinLnBrk="0">
              <a:buNone/>
              <a:defRPr lang="el-GR" sz="2000" b="1"/>
            </a:lvl2pPr>
            <a:lvl3pPr marL="914400" indent="0" latinLnBrk="0">
              <a:buNone/>
              <a:defRPr lang="el-GR" sz="1800" b="1"/>
            </a:lvl3pPr>
            <a:lvl4pPr marL="1371600" indent="0" latinLnBrk="0">
              <a:buNone/>
              <a:defRPr lang="el-GR" sz="1600" b="1"/>
            </a:lvl4pPr>
            <a:lvl5pPr marL="1828800" indent="0" latinLnBrk="0">
              <a:buNone/>
              <a:defRPr lang="el-GR" sz="1600" b="1"/>
            </a:lvl5pPr>
            <a:lvl6pPr marL="2286000" indent="0" latinLnBrk="0">
              <a:buNone/>
              <a:defRPr lang="el-GR" sz="1600" b="1"/>
            </a:lvl6pPr>
            <a:lvl7pPr marL="2743200" indent="0" latinLnBrk="0">
              <a:buNone/>
              <a:defRPr lang="el-GR" sz="1600" b="1"/>
            </a:lvl7pPr>
            <a:lvl8pPr marL="3200400" indent="0" latinLnBrk="0">
              <a:buNone/>
              <a:defRPr lang="el-GR" sz="1600" b="1"/>
            </a:lvl8pPr>
            <a:lvl9pPr marL="3657600" indent="0" latinLnBrk="0">
              <a:buNone/>
              <a:defRPr lang="el-GR" sz="1600" b="1"/>
            </a:lvl9pPr>
          </a:lstStyle>
          <a:p>
            <a:pPr lvl="0"/>
            <a:r>
              <a:rPr lang="el-GR" smtClean="0"/>
              <a:t>Στυλ υποδείγματος κειμένου</a:t>
            </a:r>
          </a:p>
        </p:txBody>
      </p:sp>
      <p:sp>
        <p:nvSpPr>
          <p:cNvPr id="6" name="Σύμβολο κράτησης θέσης περιεχομένου 5"/>
          <p:cNvSpPr>
            <a:spLocks noGrp="1"/>
          </p:cNvSpPr>
          <p:nvPr>
            <p:ph sz="quarter" idx="4"/>
          </p:nvPr>
        </p:nvSpPr>
        <p:spPr>
          <a:xfrm>
            <a:off x="4919293" y="2514601"/>
            <a:ext cx="3615107" cy="3655568"/>
          </a:xfrm>
        </p:spPr>
        <p:txBody>
          <a:bodyPr>
            <a:normAutofit/>
          </a:bodyPr>
          <a:lstStyle>
            <a:lvl1pPr latinLnBrk="0">
              <a:defRPr lang="el-GR" sz="2400"/>
            </a:lvl1pPr>
            <a:lvl2pPr latinLnBrk="0">
              <a:defRPr lang="el-GR" sz="2000"/>
            </a:lvl2pPr>
            <a:lvl3pPr latinLnBrk="0">
              <a:defRPr lang="el-GR" sz="1800"/>
            </a:lvl3pPr>
            <a:lvl4pPr latinLnBrk="0">
              <a:defRPr lang="el-GR" sz="1600"/>
            </a:lvl4pPr>
            <a:lvl5pPr latinLnBrk="0">
              <a:defRPr lang="el-GR" sz="1600"/>
            </a:lvl5pPr>
            <a:lvl6pPr latinLnBrk="0">
              <a:defRPr lang="el-GR" sz="1600"/>
            </a:lvl6pPr>
            <a:lvl7pPr latinLnBrk="0">
              <a:defRPr lang="el-GR" sz="1600"/>
            </a:lvl7pPr>
            <a:lvl8pPr latinLnBrk="0">
              <a:defRPr lang="el-GR" sz="1600"/>
            </a:lvl8pPr>
            <a:lvl9pPr latinLnBrk="0">
              <a:defRPr lang="el-G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Σύμβολο κράτησης θέσης ημερομηνίας 6"/>
          <p:cNvSpPr>
            <a:spLocks noGrp="1"/>
          </p:cNvSpPr>
          <p:nvPr>
            <p:ph type="dt" sz="half" idx="10"/>
          </p:nvPr>
        </p:nvSpPr>
        <p:spPr/>
        <p:txBody>
          <a:bodyPr/>
          <a:lstStyle/>
          <a:p>
            <a:fld id="{C2C6F8EA-316C-41DE-B9A4-EDCC3A85ED9A}" type="datetimeFigureOut">
              <a:rPr lang="el-GR"/>
              <a:pPr/>
              <a:t>28/3/2024</a:t>
            </a:fld>
            <a:endParaRPr lang="el-GR" dirty="0"/>
          </a:p>
        </p:txBody>
      </p:sp>
      <p:sp>
        <p:nvSpPr>
          <p:cNvPr id="8" name="Σύμβολο κράτησης θέσης υποσέλιδου 7"/>
          <p:cNvSpPr>
            <a:spLocks noGrp="1"/>
          </p:cNvSpPr>
          <p:nvPr>
            <p:ph type="ftr" sz="quarter" idx="11"/>
          </p:nvPr>
        </p:nvSpPr>
        <p:spPr/>
        <p:txBody>
          <a:bodyPr/>
          <a:lstStyle/>
          <a:p>
            <a:endParaRPr lang="el-GR" dirty="0"/>
          </a:p>
        </p:txBody>
      </p:sp>
      <p:sp>
        <p:nvSpPr>
          <p:cNvPr id="9" name="Σύμβολο κράτησης θέσης αριθμού διαφάνειας 8"/>
          <p:cNvSpPr>
            <a:spLocks noGrp="1"/>
          </p:cNvSpPr>
          <p:nvPr>
            <p:ph type="sldNum" sz="quarter" idx="12"/>
          </p:nvPr>
        </p:nvSpPr>
        <p:spPr/>
        <p:txBody>
          <a:bodyPr/>
          <a:lstStyle/>
          <a:p>
            <a:fld id="{7DC1BBB0-96F0-4077-A278-0F3FB5C104D3}" type="slidenum">
              <a:rPr/>
              <a:pPr/>
              <a:t>‹#›</a:t>
            </a:fld>
            <a:endParaRPr lang="el-GR" dirty="0"/>
          </a:p>
        </p:txBody>
      </p:sp>
    </p:spTree>
    <p:extLst>
      <p:ext uri="{BB962C8B-B14F-4D97-AF65-F5344CB8AC3E}">
        <p14:creationId xmlns:p14="http://schemas.microsoft.com/office/powerpoint/2010/main" val="213835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Σύμβολο κράτησης θέσης ημερομηνίας 2"/>
          <p:cNvSpPr>
            <a:spLocks noGrp="1"/>
          </p:cNvSpPr>
          <p:nvPr>
            <p:ph type="dt" sz="half" idx="10"/>
          </p:nvPr>
        </p:nvSpPr>
        <p:spPr/>
        <p:txBody>
          <a:bodyPr/>
          <a:lstStyle/>
          <a:p>
            <a:fld id="{C2C6F8EA-316C-41DE-B9A4-EDCC3A85ED9A}" type="datetimeFigureOut">
              <a:rPr lang="el-GR"/>
              <a:pPr/>
              <a:t>28/3/2024</a:t>
            </a:fld>
            <a:endParaRPr lang="el-GR" dirty="0"/>
          </a:p>
        </p:txBody>
      </p:sp>
      <p:sp>
        <p:nvSpPr>
          <p:cNvPr id="4" name="Σύμβολο κράτησης θέσης υποσέλιδου 3"/>
          <p:cNvSpPr>
            <a:spLocks noGrp="1"/>
          </p:cNvSpPr>
          <p:nvPr>
            <p:ph type="ftr" sz="quarter" idx="11"/>
          </p:nvPr>
        </p:nvSpPr>
        <p:spPr/>
        <p:txBody>
          <a:bodyPr/>
          <a:lstStyle/>
          <a:p>
            <a:endParaRPr lang="el-GR" dirty="0"/>
          </a:p>
        </p:txBody>
      </p:sp>
      <p:sp>
        <p:nvSpPr>
          <p:cNvPr id="5" name="Σύμβολο κράτησης θέσης αριθμού διαφάνειας 4"/>
          <p:cNvSpPr>
            <a:spLocks noGrp="1"/>
          </p:cNvSpPr>
          <p:nvPr>
            <p:ph type="sldNum" sz="quarter" idx="12"/>
          </p:nvPr>
        </p:nvSpPr>
        <p:spPr/>
        <p:txBody>
          <a:bodyPr/>
          <a:lstStyle/>
          <a:p>
            <a:fld id="{7DC1BBB0-96F0-4077-A278-0F3FB5C104D3}" type="slidenum">
              <a:rPr/>
              <a:pPr/>
              <a:t>‹#›</a:t>
            </a:fld>
            <a:endParaRPr lang="el-GR" dirty="0"/>
          </a:p>
        </p:txBody>
      </p:sp>
    </p:spTree>
    <p:extLst>
      <p:ext uri="{BB962C8B-B14F-4D97-AF65-F5344CB8AC3E}">
        <p14:creationId xmlns:p14="http://schemas.microsoft.com/office/powerpoint/2010/main" val="316357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5" name="Ορθογώνιο 4"/>
          <p:cNvSpPr/>
          <p:nvPr/>
        </p:nvSpPr>
        <p:spPr>
          <a:xfrm>
            <a:off x="469803" y="0"/>
            <a:ext cx="228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el-GR" dirty="0"/>
          </a:p>
        </p:txBody>
      </p:sp>
      <p:sp>
        <p:nvSpPr>
          <p:cNvPr id="6" name="Ορθογώνιο 5"/>
          <p:cNvSpPr/>
          <p:nvPr/>
        </p:nvSpPr>
        <p:spPr>
          <a:xfrm>
            <a:off x="0" y="0"/>
            <a:ext cx="4572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el-GR" dirty="0"/>
          </a:p>
        </p:txBody>
      </p:sp>
      <p:cxnSp>
        <p:nvCxnSpPr>
          <p:cNvPr id="7" name="Ευθεία γραμμή σύνδεσης 6"/>
          <p:cNvCxnSpPr/>
          <p:nvPr/>
        </p:nvCxnSpPr>
        <p:spPr bwMode="white">
          <a:xfrm>
            <a:off x="46297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Ορθογώνιο 7"/>
          <p:cNvSpPr/>
          <p:nvPr/>
        </p:nvSpPr>
        <p:spPr>
          <a:xfrm>
            <a:off x="8229600" y="0"/>
            <a:ext cx="692147"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el-GR" dirty="0"/>
          </a:p>
        </p:txBody>
      </p:sp>
      <p:sp>
        <p:nvSpPr>
          <p:cNvPr id="9" name="Ορθογώνιο 8"/>
          <p:cNvSpPr/>
          <p:nvPr/>
        </p:nvSpPr>
        <p:spPr>
          <a:xfrm>
            <a:off x="8921747" y="0"/>
            <a:ext cx="2286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el-GR" dirty="0"/>
          </a:p>
        </p:txBody>
      </p:sp>
      <p:sp>
        <p:nvSpPr>
          <p:cNvPr id="2" name="Σύμβολο κράτησης θέσης ημερομηνίας 1"/>
          <p:cNvSpPr>
            <a:spLocks noGrp="1"/>
          </p:cNvSpPr>
          <p:nvPr>
            <p:ph type="dt" sz="half" idx="10"/>
          </p:nvPr>
        </p:nvSpPr>
        <p:spPr/>
        <p:txBody>
          <a:bodyPr/>
          <a:lstStyle/>
          <a:p>
            <a:fld id="{C2C6F8EA-316C-41DE-B9A4-EDCC3A85ED9A}" type="datetimeFigureOut">
              <a:rPr lang="el-GR"/>
              <a:pPr/>
              <a:t>28/3/2024</a:t>
            </a:fld>
            <a:endParaRPr lang="el-GR" dirty="0"/>
          </a:p>
        </p:txBody>
      </p:sp>
      <p:sp>
        <p:nvSpPr>
          <p:cNvPr id="3" name="Σύμβολο κράτησης θέσης υποσέλιδου 2"/>
          <p:cNvSpPr>
            <a:spLocks noGrp="1"/>
          </p:cNvSpPr>
          <p:nvPr>
            <p:ph type="ftr" sz="quarter" idx="11"/>
          </p:nvPr>
        </p:nvSpPr>
        <p:spPr/>
        <p:txBody>
          <a:bodyPr/>
          <a:lstStyle/>
          <a:p>
            <a:endParaRPr lang="el-GR" dirty="0"/>
          </a:p>
        </p:txBody>
      </p:sp>
      <p:sp>
        <p:nvSpPr>
          <p:cNvPr id="4" name="Σύμβολο κράτησης θέσης αριθμού διαφάνειας 3"/>
          <p:cNvSpPr>
            <a:spLocks noGrp="1"/>
          </p:cNvSpPr>
          <p:nvPr>
            <p:ph type="sldNum" sz="quarter" idx="12"/>
          </p:nvPr>
        </p:nvSpPr>
        <p:spPr/>
        <p:txBody>
          <a:bodyPr/>
          <a:lstStyle>
            <a:lvl1pPr latinLnBrk="0">
              <a:defRPr lang="el-GR">
                <a:solidFill>
                  <a:schemeClr val="bg1"/>
                </a:solidFill>
              </a:defRPr>
            </a:lvl1pPr>
          </a:lstStyle>
          <a:p>
            <a:fld id="{7DC1BBB0-96F0-4077-A278-0F3FB5C104D3}" type="slidenum">
              <a:rPr/>
              <a:pPr/>
              <a:t>‹#›</a:t>
            </a:fld>
            <a:endParaRPr lang="el-GR" dirty="0"/>
          </a:p>
        </p:txBody>
      </p:sp>
    </p:spTree>
    <p:extLst>
      <p:ext uri="{BB962C8B-B14F-4D97-AF65-F5344CB8AC3E}">
        <p14:creationId xmlns:p14="http://schemas.microsoft.com/office/powerpoint/2010/main" val="17838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Ορθογώνιο 7"/>
          <p:cNvSpPr/>
          <p:nvPr/>
        </p:nvSpPr>
        <p:spPr>
          <a:xfrm>
            <a:off x="466466" y="0"/>
            <a:ext cx="3111599"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el-GR" dirty="0"/>
          </a:p>
        </p:txBody>
      </p:sp>
      <p:sp>
        <p:nvSpPr>
          <p:cNvPr id="9" name="Ορθογώνιο 8"/>
          <p:cNvSpPr/>
          <p:nvPr/>
        </p:nvSpPr>
        <p:spPr>
          <a:xfrm>
            <a:off x="0" y="0"/>
            <a:ext cx="4572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el-GR" dirty="0"/>
          </a:p>
        </p:txBody>
      </p:sp>
      <p:cxnSp>
        <p:nvCxnSpPr>
          <p:cNvPr id="10" name="Ευθεία γραμμή σύνδεσης 9"/>
          <p:cNvCxnSpPr/>
          <p:nvPr/>
        </p:nvCxnSpPr>
        <p:spPr bwMode="white">
          <a:xfrm>
            <a:off x="466465"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Ορθογώνιο 10"/>
          <p:cNvSpPr/>
          <p:nvPr/>
        </p:nvSpPr>
        <p:spPr>
          <a:xfrm>
            <a:off x="8915400" y="0"/>
            <a:ext cx="2286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el-GR" dirty="0"/>
          </a:p>
        </p:txBody>
      </p:sp>
      <p:sp>
        <p:nvSpPr>
          <p:cNvPr id="2" name="Τίτλος 1"/>
          <p:cNvSpPr>
            <a:spLocks noGrp="1"/>
          </p:cNvSpPr>
          <p:nvPr>
            <p:ph type="title"/>
          </p:nvPr>
        </p:nvSpPr>
        <p:spPr bwMode="white">
          <a:xfrm>
            <a:off x="805890" y="381000"/>
            <a:ext cx="2470711" cy="1371600"/>
          </a:xfrm>
        </p:spPr>
        <p:txBody>
          <a:bodyPr anchor="b">
            <a:noAutofit/>
          </a:bodyPr>
          <a:lstStyle>
            <a:lvl1pPr algn="l" latinLnBrk="0">
              <a:defRPr lang="el-GR" sz="2400" b="0" cap="all" baseline="0">
                <a:solidFill>
                  <a:schemeClr val="bg1"/>
                </a:solidFill>
              </a:defRPr>
            </a:lvl1pPr>
          </a:lstStyle>
          <a:p>
            <a:r>
              <a:rPr lang="el-GR" smtClean="0"/>
              <a:t>Στυλ κύριου τίτλου</a:t>
            </a:r>
            <a:endParaRPr lang="el-GR" dirty="0"/>
          </a:p>
        </p:txBody>
      </p:sp>
      <p:sp>
        <p:nvSpPr>
          <p:cNvPr id="3" name="Σύμβολο κράτησης θέσης περιεχομένου 2"/>
          <p:cNvSpPr>
            <a:spLocks noGrp="1"/>
          </p:cNvSpPr>
          <p:nvPr>
            <p:ph idx="1"/>
          </p:nvPr>
        </p:nvSpPr>
        <p:spPr>
          <a:xfrm>
            <a:off x="3886200" y="482601"/>
            <a:ext cx="4648200" cy="5689600"/>
          </a:xfrm>
        </p:spPr>
        <p:txBody>
          <a:bodyPr>
            <a:normAutofit/>
          </a:bodyPr>
          <a:lstStyle>
            <a:lvl1pPr latinLnBrk="0">
              <a:defRPr lang="el-GR" sz="2800"/>
            </a:lvl1pPr>
            <a:lvl2pPr latinLnBrk="0">
              <a:defRPr lang="el-GR" sz="2400"/>
            </a:lvl2pPr>
            <a:lvl3pPr latinLnBrk="0">
              <a:defRPr lang="el-GR" sz="2000"/>
            </a:lvl3pPr>
            <a:lvl4pPr latinLnBrk="0">
              <a:defRPr lang="el-GR" sz="1800"/>
            </a:lvl4pPr>
            <a:lvl5pPr latinLnBrk="0">
              <a:defRPr lang="el-GR" sz="1800"/>
            </a:lvl5pPr>
            <a:lvl6pPr latinLnBrk="0">
              <a:defRPr lang="el-GR" sz="1800"/>
            </a:lvl6pPr>
            <a:lvl7pPr latinLnBrk="0">
              <a:defRPr lang="el-GR" sz="1800"/>
            </a:lvl7pPr>
            <a:lvl8pPr latinLnBrk="0">
              <a:defRPr lang="el-GR" sz="1800" baseline="0"/>
            </a:lvl8pPr>
            <a:lvl9pPr latinLnBrk="0">
              <a:defRPr lang="el-GR" sz="1800" baseline="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Σύμβολο κράτησης θέσης κειμένου 3"/>
          <p:cNvSpPr>
            <a:spLocks noGrp="1"/>
          </p:cNvSpPr>
          <p:nvPr>
            <p:ph type="body" sz="half" idx="2"/>
          </p:nvPr>
        </p:nvSpPr>
        <p:spPr bwMode="white">
          <a:xfrm>
            <a:off x="805890" y="1828800"/>
            <a:ext cx="2470711" cy="4343400"/>
          </a:xfrm>
        </p:spPr>
        <p:txBody>
          <a:bodyPr>
            <a:normAutofit/>
          </a:bodyPr>
          <a:lstStyle>
            <a:lvl1pPr marL="0" indent="0" latinLnBrk="0">
              <a:buNone/>
              <a:defRPr lang="el-GR" sz="2000">
                <a:solidFill>
                  <a:schemeClr val="bg1"/>
                </a:solidFill>
              </a:defRPr>
            </a:lvl1pPr>
            <a:lvl2pPr marL="457200" indent="0" latinLnBrk="0">
              <a:buNone/>
              <a:defRPr lang="el-GR" sz="1200"/>
            </a:lvl2pPr>
            <a:lvl3pPr marL="914400" indent="0" latinLnBrk="0">
              <a:buNone/>
              <a:defRPr lang="el-GR" sz="1000"/>
            </a:lvl3pPr>
            <a:lvl4pPr marL="1371600" indent="0" latinLnBrk="0">
              <a:buNone/>
              <a:defRPr lang="el-GR" sz="900"/>
            </a:lvl4pPr>
            <a:lvl5pPr marL="1828800" indent="0" latinLnBrk="0">
              <a:buNone/>
              <a:defRPr lang="el-GR" sz="900"/>
            </a:lvl5pPr>
            <a:lvl6pPr marL="2286000" indent="0" latinLnBrk="0">
              <a:buNone/>
              <a:defRPr lang="el-GR" sz="900"/>
            </a:lvl6pPr>
            <a:lvl7pPr marL="2743200" indent="0" latinLnBrk="0">
              <a:buNone/>
              <a:defRPr lang="el-GR" sz="900"/>
            </a:lvl7pPr>
            <a:lvl8pPr marL="3200400" indent="0" latinLnBrk="0">
              <a:buNone/>
              <a:defRPr lang="el-GR" sz="900"/>
            </a:lvl8pPr>
            <a:lvl9pPr marL="3657600" indent="0" latinLnBrk="0">
              <a:buNone/>
              <a:defRPr lang="el-GR" sz="900"/>
            </a:lvl9pPr>
          </a:lstStyle>
          <a:p>
            <a:pPr lvl="0"/>
            <a:r>
              <a:rPr lang="el-GR" smtClean="0"/>
              <a:t>Στυλ υποδείγματος κειμένου</a:t>
            </a:r>
          </a:p>
        </p:txBody>
      </p:sp>
      <p:sp>
        <p:nvSpPr>
          <p:cNvPr id="5" name="Σύμβολο κράτησης θέσης ημερομηνίας 4"/>
          <p:cNvSpPr>
            <a:spLocks noGrp="1"/>
          </p:cNvSpPr>
          <p:nvPr>
            <p:ph type="dt" sz="half" idx="10"/>
          </p:nvPr>
        </p:nvSpPr>
        <p:spPr/>
        <p:txBody>
          <a:bodyPr/>
          <a:lstStyle/>
          <a:p>
            <a:fld id="{C2C6F8EA-316C-41DE-B9A4-EDCC3A85ED9A}" type="datetimeFigureOut">
              <a:rPr lang="el-GR"/>
              <a:pPr/>
              <a:t>28/3/2024</a:t>
            </a:fld>
            <a:endParaRPr lang="el-GR" dirty="0"/>
          </a:p>
        </p:txBody>
      </p:sp>
      <p:sp>
        <p:nvSpPr>
          <p:cNvPr id="6" name="Σύμβολο κράτησης θέσης υποσέλιδου 5"/>
          <p:cNvSpPr>
            <a:spLocks noGrp="1"/>
          </p:cNvSpPr>
          <p:nvPr>
            <p:ph type="ftr" sz="quarter" idx="11"/>
          </p:nvPr>
        </p:nvSpPr>
        <p:spPr/>
        <p:txBody>
          <a:bodyPr/>
          <a:lstStyle/>
          <a:p>
            <a:endParaRPr lang="el-GR" dirty="0"/>
          </a:p>
        </p:txBody>
      </p:sp>
      <p:sp>
        <p:nvSpPr>
          <p:cNvPr id="7" name="Σύμβολο κράτησης θέσης αριθμού διαφάνειας 6"/>
          <p:cNvSpPr>
            <a:spLocks noGrp="1"/>
          </p:cNvSpPr>
          <p:nvPr>
            <p:ph type="sldNum" sz="quarter" idx="12"/>
          </p:nvPr>
        </p:nvSpPr>
        <p:spPr/>
        <p:txBody>
          <a:bodyPr/>
          <a:lstStyle/>
          <a:p>
            <a:fld id="{7DC1BBB0-96F0-4077-A278-0F3FB5C104D3}" type="slidenum">
              <a:rPr/>
              <a:pPr/>
              <a:t>‹#›</a:t>
            </a:fld>
            <a:endParaRPr lang="el-GR" dirty="0"/>
          </a:p>
        </p:txBody>
      </p:sp>
    </p:spTree>
    <p:extLst>
      <p:ext uri="{BB962C8B-B14F-4D97-AF65-F5344CB8AC3E}">
        <p14:creationId xmlns:p14="http://schemas.microsoft.com/office/powerpoint/2010/main" val="351804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28/3/2024</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1" name="Ορθογώνιο 10"/>
          <p:cNvSpPr/>
          <p:nvPr/>
        </p:nvSpPr>
        <p:spPr>
          <a:xfrm>
            <a:off x="0" y="0"/>
            <a:ext cx="4572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el-GR" dirty="0"/>
          </a:p>
        </p:txBody>
      </p:sp>
      <p:sp>
        <p:nvSpPr>
          <p:cNvPr id="8" name="Ορθογώνιο 7"/>
          <p:cNvSpPr/>
          <p:nvPr/>
        </p:nvSpPr>
        <p:spPr>
          <a:xfrm>
            <a:off x="8915400" y="0"/>
            <a:ext cx="2286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el-GR" dirty="0"/>
          </a:p>
        </p:txBody>
      </p:sp>
      <p:sp>
        <p:nvSpPr>
          <p:cNvPr id="9" name="Ορθογώνιο 8"/>
          <p:cNvSpPr/>
          <p:nvPr/>
        </p:nvSpPr>
        <p:spPr>
          <a:xfrm>
            <a:off x="3657600" y="0"/>
            <a:ext cx="5264147"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el-GR" dirty="0"/>
          </a:p>
        </p:txBody>
      </p:sp>
      <p:sp>
        <p:nvSpPr>
          <p:cNvPr id="2" name="Τίτλος 1"/>
          <p:cNvSpPr>
            <a:spLocks noGrp="1"/>
          </p:cNvSpPr>
          <p:nvPr>
            <p:ph type="title"/>
          </p:nvPr>
        </p:nvSpPr>
        <p:spPr>
          <a:xfrm>
            <a:off x="805890" y="381000"/>
            <a:ext cx="2470711" cy="1371600"/>
          </a:xfrm>
        </p:spPr>
        <p:txBody>
          <a:bodyPr anchor="b">
            <a:noAutofit/>
          </a:bodyPr>
          <a:lstStyle>
            <a:lvl1pPr algn="l" latinLnBrk="0">
              <a:defRPr lang="el-GR" sz="2400" b="0" cap="all" baseline="0">
                <a:solidFill>
                  <a:schemeClr val="tx1">
                    <a:lumMod val="75000"/>
                  </a:schemeClr>
                </a:solidFill>
              </a:defRPr>
            </a:lvl1pPr>
          </a:lstStyle>
          <a:p>
            <a:r>
              <a:rPr lang="el-GR" smtClean="0"/>
              <a:t>Στυλ κύριου τίτλου</a:t>
            </a:r>
            <a:endParaRPr lang="el-GR" dirty="0"/>
          </a:p>
        </p:txBody>
      </p:sp>
      <p:sp>
        <p:nvSpPr>
          <p:cNvPr id="3" name="Σύμβολο κράτησης θέσης εικόνας 2"/>
          <p:cNvSpPr>
            <a:spLocks noGrp="1"/>
          </p:cNvSpPr>
          <p:nvPr>
            <p:ph type="pic" idx="1"/>
          </p:nvPr>
        </p:nvSpPr>
        <p:spPr bwMode="auto">
          <a:xfrm>
            <a:off x="3886200" y="482601"/>
            <a:ext cx="4648200" cy="5689600"/>
          </a:xfrm>
          <a:ln w="19050">
            <a:solidFill>
              <a:schemeClr val="bg1"/>
            </a:solidFill>
          </a:ln>
        </p:spPr>
        <p:txBody>
          <a:bodyPr>
            <a:normAutofit/>
          </a:bodyPr>
          <a:lstStyle>
            <a:lvl1pPr marL="0" indent="0" latinLnBrk="0">
              <a:buNone/>
              <a:defRPr lang="el-GR" sz="2800"/>
            </a:lvl1pPr>
            <a:lvl2pPr marL="457200" indent="0" latinLnBrk="0">
              <a:buNone/>
              <a:defRPr lang="el-GR" sz="2800"/>
            </a:lvl2pPr>
            <a:lvl3pPr marL="914400" indent="0" latinLnBrk="0">
              <a:buNone/>
              <a:defRPr lang="el-GR" sz="2400"/>
            </a:lvl3pPr>
            <a:lvl4pPr marL="1371600" indent="0" latinLnBrk="0">
              <a:buNone/>
              <a:defRPr lang="el-GR" sz="2000"/>
            </a:lvl4pPr>
            <a:lvl5pPr marL="1828800" indent="0" latinLnBrk="0">
              <a:buNone/>
              <a:defRPr lang="el-GR" sz="2000"/>
            </a:lvl5pPr>
            <a:lvl6pPr marL="2286000" indent="0" latinLnBrk="0">
              <a:buNone/>
              <a:defRPr lang="el-GR" sz="2000"/>
            </a:lvl6pPr>
            <a:lvl7pPr marL="2743200" indent="0" latinLnBrk="0">
              <a:buNone/>
              <a:defRPr lang="el-GR" sz="2000"/>
            </a:lvl7pPr>
            <a:lvl8pPr marL="3200400" indent="0" latinLnBrk="0">
              <a:buNone/>
              <a:defRPr lang="el-GR" sz="2000"/>
            </a:lvl8pPr>
            <a:lvl9pPr marL="3657600" indent="0" latinLnBrk="0">
              <a:buNone/>
              <a:defRPr lang="el-GR" sz="2000"/>
            </a:lvl9pPr>
          </a:lstStyle>
          <a:p>
            <a:r>
              <a:rPr lang="el-GR" dirty="0" smtClean="0"/>
              <a:t>Κάντε κλικ στο εικονίδιο για να προσθέσετε εικόνα</a:t>
            </a:r>
            <a:endParaRPr lang="el-GR" dirty="0"/>
          </a:p>
        </p:txBody>
      </p:sp>
      <p:sp>
        <p:nvSpPr>
          <p:cNvPr id="4" name="Σύμβολο κράτησης θέσης κειμένου 3"/>
          <p:cNvSpPr>
            <a:spLocks noGrp="1"/>
          </p:cNvSpPr>
          <p:nvPr>
            <p:ph type="body" sz="half" idx="2"/>
          </p:nvPr>
        </p:nvSpPr>
        <p:spPr>
          <a:xfrm>
            <a:off x="805890" y="1828800"/>
            <a:ext cx="2470711" cy="4343400"/>
          </a:xfrm>
        </p:spPr>
        <p:txBody>
          <a:bodyPr>
            <a:normAutofit/>
          </a:bodyPr>
          <a:lstStyle>
            <a:lvl1pPr marL="0" indent="0" latinLnBrk="0">
              <a:buNone/>
              <a:defRPr lang="el-GR" sz="2000">
                <a:solidFill>
                  <a:schemeClr val="tx1"/>
                </a:solidFill>
              </a:defRPr>
            </a:lvl1pPr>
            <a:lvl2pPr marL="457200" indent="0" latinLnBrk="0">
              <a:buNone/>
              <a:defRPr lang="el-GR" sz="1200"/>
            </a:lvl2pPr>
            <a:lvl3pPr marL="914400" indent="0" latinLnBrk="0">
              <a:buNone/>
              <a:defRPr lang="el-GR" sz="1000"/>
            </a:lvl3pPr>
            <a:lvl4pPr marL="1371600" indent="0" latinLnBrk="0">
              <a:buNone/>
              <a:defRPr lang="el-GR" sz="900"/>
            </a:lvl4pPr>
            <a:lvl5pPr marL="1828800" indent="0" latinLnBrk="0">
              <a:buNone/>
              <a:defRPr lang="el-GR" sz="900"/>
            </a:lvl5pPr>
            <a:lvl6pPr marL="2286000" indent="0" latinLnBrk="0">
              <a:buNone/>
              <a:defRPr lang="el-GR" sz="900"/>
            </a:lvl6pPr>
            <a:lvl7pPr marL="2743200" indent="0" latinLnBrk="0">
              <a:buNone/>
              <a:defRPr lang="el-GR" sz="900"/>
            </a:lvl7pPr>
            <a:lvl8pPr marL="3200400" indent="0" latinLnBrk="0">
              <a:buNone/>
              <a:defRPr lang="el-GR" sz="900"/>
            </a:lvl8pPr>
            <a:lvl9pPr marL="3657600" indent="0" latinLnBrk="0">
              <a:buNone/>
              <a:defRPr lang="el-GR" sz="900"/>
            </a:lvl9pPr>
          </a:lstStyle>
          <a:p>
            <a:pPr lvl="0"/>
            <a:r>
              <a:rPr lang="el-GR" smtClean="0"/>
              <a:t>Στυλ υποδείγματος κειμένου</a:t>
            </a:r>
          </a:p>
        </p:txBody>
      </p:sp>
      <p:sp>
        <p:nvSpPr>
          <p:cNvPr id="5" name="Σύμβολο κράτησης θέσης ημερομηνίας 4"/>
          <p:cNvSpPr>
            <a:spLocks noGrp="1"/>
          </p:cNvSpPr>
          <p:nvPr>
            <p:ph type="dt" sz="half" idx="10"/>
          </p:nvPr>
        </p:nvSpPr>
        <p:spPr/>
        <p:txBody>
          <a:bodyPr/>
          <a:lstStyle/>
          <a:p>
            <a:fld id="{C2C6F8EA-316C-41DE-B9A4-EDCC3A85ED9A}" type="datetimeFigureOut">
              <a:rPr lang="el-GR"/>
              <a:pPr/>
              <a:t>28/3/2024</a:t>
            </a:fld>
            <a:endParaRPr lang="el-GR" dirty="0"/>
          </a:p>
        </p:txBody>
      </p:sp>
      <p:sp>
        <p:nvSpPr>
          <p:cNvPr id="6" name="Σύμβολο κράτησης θέσης υποσέλιδου 5"/>
          <p:cNvSpPr>
            <a:spLocks noGrp="1"/>
          </p:cNvSpPr>
          <p:nvPr>
            <p:ph type="ftr" sz="quarter" idx="11"/>
          </p:nvPr>
        </p:nvSpPr>
        <p:spPr/>
        <p:txBody>
          <a:bodyPr/>
          <a:lstStyle/>
          <a:p>
            <a:endParaRPr lang="el-GR" dirty="0"/>
          </a:p>
        </p:txBody>
      </p:sp>
      <p:sp>
        <p:nvSpPr>
          <p:cNvPr id="7" name="Σύμβολο κράτησης θέσης αριθμού διαφάνειας 6"/>
          <p:cNvSpPr>
            <a:spLocks noGrp="1"/>
          </p:cNvSpPr>
          <p:nvPr>
            <p:ph type="sldNum" sz="quarter" idx="12"/>
          </p:nvPr>
        </p:nvSpPr>
        <p:spPr/>
        <p:txBody>
          <a:bodyPr/>
          <a:lstStyle/>
          <a:p>
            <a:fld id="{7DC1BBB0-96F0-4077-A278-0F3FB5C104D3}" type="slidenum">
              <a:rPr/>
              <a:pPr/>
              <a:t>‹#›</a:t>
            </a:fld>
            <a:endParaRPr lang="el-GR" dirty="0"/>
          </a:p>
        </p:txBody>
      </p:sp>
      <p:cxnSp>
        <p:nvCxnSpPr>
          <p:cNvPr id="10" name="Ευθεία γραμμή σύνδεσης 9"/>
          <p:cNvCxnSpPr/>
          <p:nvPr/>
        </p:nvCxnSpPr>
        <p:spPr bwMode="white">
          <a:xfrm>
            <a:off x="8912221"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90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Σύμβολο κράτησης θέσης κατακόρυφου κειμένου 2"/>
          <p:cNvSpPr>
            <a:spLocks noGrp="1"/>
          </p:cNvSpPr>
          <p:nvPr>
            <p:ph type="body" orient="vert" idx="1"/>
          </p:nvPr>
        </p:nvSpPr>
        <p:spPr/>
        <p:txBody>
          <a:bodyPr vert="eaVert"/>
          <a:lstStyle>
            <a:lvl5pPr latinLnBrk="0">
              <a:defRPr lang="el-GR"/>
            </a:lvl5pPr>
            <a:lvl6pPr latinLnBrk="0">
              <a:defRPr lang="el-GR"/>
            </a:lvl6pPr>
            <a:lvl7pPr latinLnBrk="0">
              <a:defRPr lang="el-GR"/>
            </a:lvl7pPr>
            <a:lvl8pPr latinLnBrk="0">
              <a:defRPr lang="el-GR"/>
            </a:lvl8pPr>
            <a:lvl9pPr latinLnBrk="0">
              <a:defRPr lang="el-GR"/>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Σύμβολο κράτησης θέσης ημερομηνίας 3"/>
          <p:cNvSpPr>
            <a:spLocks noGrp="1"/>
          </p:cNvSpPr>
          <p:nvPr>
            <p:ph type="dt" sz="half" idx="10"/>
          </p:nvPr>
        </p:nvSpPr>
        <p:spPr/>
        <p:txBody>
          <a:bodyPr/>
          <a:lstStyle/>
          <a:p>
            <a:fld id="{C2C6F8EA-316C-41DE-B9A4-EDCC3A85ED9A}" type="datetimeFigureOut">
              <a:rPr lang="el-GR"/>
              <a:pPr/>
              <a:t>28/3/2024</a:t>
            </a:fld>
            <a:endParaRPr lang="el-GR" dirty="0"/>
          </a:p>
        </p:txBody>
      </p:sp>
      <p:sp>
        <p:nvSpPr>
          <p:cNvPr id="5" name="Σύμβολο κράτησης θέσης υποσέλιδου 4"/>
          <p:cNvSpPr>
            <a:spLocks noGrp="1"/>
          </p:cNvSpPr>
          <p:nvPr>
            <p:ph type="ftr" sz="quarter" idx="11"/>
          </p:nvPr>
        </p:nvSpPr>
        <p:spPr/>
        <p:txBody>
          <a:bodyPr/>
          <a:lstStyle/>
          <a:p>
            <a:endParaRPr lang="el-GR" dirty="0"/>
          </a:p>
        </p:txBody>
      </p:sp>
      <p:sp>
        <p:nvSpPr>
          <p:cNvPr id="6" name="Σύμβολο κράτησης θέσης αριθμού διαφάνειας 5"/>
          <p:cNvSpPr>
            <a:spLocks noGrp="1"/>
          </p:cNvSpPr>
          <p:nvPr>
            <p:ph type="sldNum" sz="quarter" idx="12"/>
          </p:nvPr>
        </p:nvSpPr>
        <p:spPr/>
        <p:txBody>
          <a:bodyPr/>
          <a:lstStyle/>
          <a:p>
            <a:fld id="{7DC1BBB0-96F0-4077-A278-0F3FB5C104D3}" type="slidenum">
              <a:rPr/>
              <a:pPr/>
              <a:t>‹#›</a:t>
            </a:fld>
            <a:endParaRPr lang="el-GR" dirty="0"/>
          </a:p>
        </p:txBody>
      </p:sp>
    </p:spTree>
    <p:extLst>
      <p:ext uri="{BB962C8B-B14F-4D97-AF65-F5344CB8AC3E}">
        <p14:creationId xmlns:p14="http://schemas.microsoft.com/office/powerpoint/2010/main" val="204088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7" name="Ορθογώνιο 6"/>
          <p:cNvSpPr/>
          <p:nvPr/>
        </p:nvSpPr>
        <p:spPr>
          <a:xfrm>
            <a:off x="8915400" y="0"/>
            <a:ext cx="2286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el-GR" dirty="0"/>
          </a:p>
        </p:txBody>
      </p:sp>
      <p:sp>
        <p:nvSpPr>
          <p:cNvPr id="8" name="Ορθογώνιο 7"/>
          <p:cNvSpPr/>
          <p:nvPr/>
        </p:nvSpPr>
        <p:spPr>
          <a:xfrm>
            <a:off x="462979"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l-GR" dirty="0"/>
          </a:p>
        </p:txBody>
      </p:sp>
      <p:sp>
        <p:nvSpPr>
          <p:cNvPr id="9" name="Ορθογώνιο 8"/>
          <p:cNvSpPr/>
          <p:nvPr/>
        </p:nvSpPr>
        <p:spPr>
          <a:xfrm>
            <a:off x="0" y="0"/>
            <a:ext cx="4572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l-GR" dirty="0"/>
          </a:p>
        </p:txBody>
      </p:sp>
      <p:sp>
        <p:nvSpPr>
          <p:cNvPr id="10" name="Ορθογώνιο 9"/>
          <p:cNvSpPr/>
          <p:nvPr/>
        </p:nvSpPr>
        <p:spPr>
          <a:xfrm>
            <a:off x="462979" y="736219"/>
            <a:ext cx="4572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11" name="Ευθεία γραμμή σύνδεσης 10"/>
          <p:cNvCxnSpPr/>
          <p:nvPr/>
        </p:nvCxnSpPr>
        <p:spPr bwMode="white">
          <a:xfrm>
            <a:off x="462979" y="736219"/>
            <a:ext cx="4572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bwMode="white">
          <a:xfrm>
            <a:off x="462979" y="1345819"/>
            <a:ext cx="4572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π"/>
          <p:cNvSpPr>
            <a:spLocks/>
          </p:cNvSpPr>
          <p:nvPr/>
        </p:nvSpPr>
        <p:spPr bwMode="white">
          <a:xfrm rot="5400000">
            <a:off x="525250" y="934836"/>
            <a:ext cx="336023" cy="220631"/>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l-GR" dirty="0"/>
          </a:p>
        </p:txBody>
      </p:sp>
      <p:cxnSp>
        <p:nvCxnSpPr>
          <p:cNvPr id="14" name="Ευθεία γραμμή σύνδεσης 13"/>
          <p:cNvCxnSpPr/>
          <p:nvPr/>
        </p:nvCxnSpPr>
        <p:spPr bwMode="white">
          <a:xfrm>
            <a:off x="46297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Κατακόρυφος τίτλος 1"/>
          <p:cNvSpPr>
            <a:spLocks noGrp="1"/>
          </p:cNvSpPr>
          <p:nvPr>
            <p:ph type="title" orient="vert"/>
          </p:nvPr>
        </p:nvSpPr>
        <p:spPr>
          <a:xfrm>
            <a:off x="7201584" y="685800"/>
            <a:ext cx="1340995" cy="5486400"/>
          </a:xfrm>
        </p:spPr>
        <p:txBody>
          <a:bodyPr vert="eaVert"/>
          <a:lstStyle/>
          <a:p>
            <a:r>
              <a:rPr lang="el-GR" smtClean="0"/>
              <a:t>Στυλ κύριου τίτλου</a:t>
            </a:r>
            <a:endParaRPr lang="el-GR"/>
          </a:p>
        </p:txBody>
      </p:sp>
      <p:sp>
        <p:nvSpPr>
          <p:cNvPr id="3" name="Σύμβολο κράτησης θέσης κατακόρυφου κειμένου 2"/>
          <p:cNvSpPr>
            <a:spLocks noGrp="1"/>
          </p:cNvSpPr>
          <p:nvPr>
            <p:ph type="body" orient="vert" idx="1"/>
          </p:nvPr>
        </p:nvSpPr>
        <p:spPr>
          <a:xfrm>
            <a:off x="1199274" y="685800"/>
            <a:ext cx="5887983" cy="548640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Σύμβολο κράτησης θέσης ημερομηνίας 3"/>
          <p:cNvSpPr>
            <a:spLocks noGrp="1"/>
          </p:cNvSpPr>
          <p:nvPr>
            <p:ph type="dt" sz="half" idx="10"/>
          </p:nvPr>
        </p:nvSpPr>
        <p:spPr/>
        <p:txBody>
          <a:bodyPr/>
          <a:lstStyle/>
          <a:p>
            <a:fld id="{C2C6F8EA-316C-41DE-B9A4-EDCC3A85ED9A}" type="datetimeFigureOut">
              <a:rPr lang="el-GR"/>
              <a:pPr/>
              <a:t>28/3/2024</a:t>
            </a:fld>
            <a:endParaRPr lang="el-GR" dirty="0"/>
          </a:p>
        </p:txBody>
      </p:sp>
      <p:sp>
        <p:nvSpPr>
          <p:cNvPr id="5" name="Σύμβολο κράτησης θέσης υποσέλιδου 4"/>
          <p:cNvSpPr>
            <a:spLocks noGrp="1"/>
          </p:cNvSpPr>
          <p:nvPr>
            <p:ph type="ftr" sz="quarter" idx="11"/>
          </p:nvPr>
        </p:nvSpPr>
        <p:spPr/>
        <p:txBody>
          <a:bodyPr/>
          <a:lstStyle/>
          <a:p>
            <a:endParaRPr lang="el-GR" dirty="0"/>
          </a:p>
        </p:txBody>
      </p:sp>
      <p:sp>
        <p:nvSpPr>
          <p:cNvPr id="6" name="Σύμβολο κράτησης θέσης αριθμού διαφάνειας 5"/>
          <p:cNvSpPr>
            <a:spLocks noGrp="1"/>
          </p:cNvSpPr>
          <p:nvPr>
            <p:ph type="sldNum" sz="quarter" idx="12"/>
          </p:nvPr>
        </p:nvSpPr>
        <p:spPr/>
        <p:txBody>
          <a:bodyPr/>
          <a:lstStyle/>
          <a:p>
            <a:fld id="{7DC1BBB0-96F0-4077-A278-0F3FB5C104D3}" type="slidenum">
              <a:rPr/>
              <a:pPr/>
              <a:t>‹#›</a:t>
            </a:fld>
            <a:endParaRPr lang="el-GR" dirty="0"/>
          </a:p>
        </p:txBody>
      </p:sp>
    </p:spTree>
    <p:extLst>
      <p:ext uri="{BB962C8B-B14F-4D97-AF65-F5344CB8AC3E}">
        <p14:creationId xmlns:p14="http://schemas.microsoft.com/office/powerpoint/2010/main" val="61281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6"/>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FCEECCB3-8DC6-44FB-9A1B-C1A4E4C83241}" type="datetimeFigureOut">
              <a:rPr lang="el-GR" smtClean="0"/>
              <a:pPr/>
              <a:t>28/3/2024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7504493-36F0-4C1B-B09E-AB9432898F42}" type="slidenum">
              <a:rPr lang="el-GR" smtClean="0"/>
              <a:pPr/>
              <a:t>‹#›</a:t>
            </a:fld>
            <a:endParaRPr lang="el-G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CEECCB3-8DC6-44FB-9A1B-C1A4E4C83241}" type="datetimeFigureOut">
              <a:rPr lang="el-GR" smtClean="0"/>
              <a:pPr/>
              <a:t>28/3/2024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7504493-36F0-4C1B-B09E-AB9432898F42}" type="slidenum">
              <a:rPr lang="el-GR" smtClean="0"/>
              <a:pPr/>
              <a:t>‹#›</a:t>
            </a:fld>
            <a:endParaRPr lang="el-G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CEECCB3-8DC6-44FB-9A1B-C1A4E4C83241}" type="datetimeFigureOut">
              <a:rPr lang="el-GR" smtClean="0"/>
              <a:pPr/>
              <a:t>28/3/2024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7504493-36F0-4C1B-B09E-AB9432898F42}" type="slidenum">
              <a:rPr lang="el-GR" smtClean="0"/>
              <a:pPr/>
              <a:t>‹#›</a:t>
            </a:fld>
            <a:endParaRPr lang="el-G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FCEECCB3-8DC6-44FB-9A1B-C1A4E4C83241}" type="datetimeFigureOut">
              <a:rPr lang="el-GR" smtClean="0"/>
              <a:pPr/>
              <a:t>28/3/2024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7504493-36F0-4C1B-B09E-AB9432898F42}" type="slidenum">
              <a:rPr lang="el-GR" smtClean="0"/>
              <a:pPr/>
              <a:t>‹#›</a:t>
            </a:fld>
            <a:endParaRPr lang="el-G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FCEECCB3-8DC6-44FB-9A1B-C1A4E4C83241}" type="datetimeFigureOut">
              <a:rPr lang="el-GR" smtClean="0"/>
              <a:pPr/>
              <a:t>28/3/2024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57504493-36F0-4C1B-B09E-AB9432898F42}" type="slidenum">
              <a:rPr lang="el-GR" smtClean="0"/>
              <a:pPr/>
              <a:t>‹#›</a:t>
            </a:fld>
            <a:endParaRPr lang="el-G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FCEECCB3-8DC6-44FB-9A1B-C1A4E4C83241}" type="datetimeFigureOut">
              <a:rPr lang="el-GR" smtClean="0"/>
              <a:pPr/>
              <a:t>28/3/2024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57504493-36F0-4C1B-B09E-AB9432898F42}" type="slidenum">
              <a:rPr lang="el-GR" smtClean="0"/>
              <a:pPr/>
              <a:t>‹#›</a:t>
            </a:fld>
            <a:endParaRPr lang="el-G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CEECCB3-8DC6-44FB-9A1B-C1A4E4C83241}" type="datetimeFigureOut">
              <a:rPr lang="el-GR" smtClean="0"/>
              <a:pPr/>
              <a:t>28/3/2024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57504493-36F0-4C1B-B09E-AB9432898F42}"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28/3/2024</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1"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CEECCB3-8DC6-44FB-9A1B-C1A4E4C83241}" type="datetimeFigureOut">
              <a:rPr lang="el-GR" smtClean="0"/>
              <a:pPr/>
              <a:t>28/3/2024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7504493-36F0-4C1B-B09E-AB9432898F42}" type="slidenum">
              <a:rPr lang="el-GR" smtClean="0"/>
              <a:pPr/>
              <a:t>‹#›</a:t>
            </a:fld>
            <a:endParaRPr lang="el-G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1"/>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CEECCB3-8DC6-44FB-9A1B-C1A4E4C83241}" type="datetimeFigureOut">
              <a:rPr lang="el-GR" smtClean="0"/>
              <a:pPr/>
              <a:t>28/3/2024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7504493-36F0-4C1B-B09E-AB9432898F42}" type="slidenum">
              <a:rPr lang="el-GR" smtClean="0"/>
              <a:pPr/>
              <a:t>‹#›</a:t>
            </a:fld>
            <a:endParaRPr lang="el-G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CEECCB3-8DC6-44FB-9A1B-C1A4E4C83241}" type="datetimeFigureOut">
              <a:rPr lang="el-GR" smtClean="0"/>
              <a:pPr/>
              <a:t>28/3/2024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7504493-36F0-4C1B-B09E-AB9432898F42}" type="slidenum">
              <a:rPr lang="el-GR" smtClean="0"/>
              <a:pPr/>
              <a:t>‹#›</a:t>
            </a:fld>
            <a:endParaRPr lang="el-G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9"/>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CEECCB3-8DC6-44FB-9A1B-C1A4E4C83241}" type="datetimeFigureOut">
              <a:rPr lang="el-GR" smtClean="0"/>
              <a:pPr/>
              <a:t>28/3/2024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7504493-36F0-4C1B-B09E-AB9432898F42}" type="slidenum">
              <a:rPr lang="el-GR" smtClean="0"/>
              <a:pPr/>
              <a:t>‹#›</a:t>
            </a:fld>
            <a:endParaRPr lang="el-G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Προσαρμοσμένη διάταξ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FCEECCB3-8DC6-44FB-9A1B-C1A4E4C83241}" type="datetimeFigureOut">
              <a:rPr lang="el-GR" smtClean="0"/>
              <a:pPr/>
              <a:t>28/3/2024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57504493-36F0-4C1B-B09E-AB9432898F42}" type="slidenum">
              <a:rPr lang="el-GR" smtClean="0"/>
              <a:pPr/>
              <a:t>‹#›</a:t>
            </a:fld>
            <a:endParaRPr lang="el-G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6"/>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A521D68E-7758-46BB-A6B1-3EC8DA002FE6}" type="datetimeFigureOut">
              <a:rPr lang="el-GR" smtClean="0"/>
              <a:pPr/>
              <a:t>28/3/2024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0730C9C-BF81-440F-9542-CAA08A580327}" type="slidenum">
              <a:rPr lang="el-GR" smtClean="0"/>
              <a:pPr/>
              <a:t>‹#›</a:t>
            </a:fld>
            <a:endParaRPr lang="el-G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A521D68E-7758-46BB-A6B1-3EC8DA002FE6}" type="datetimeFigureOut">
              <a:rPr lang="el-GR" smtClean="0"/>
              <a:pPr/>
              <a:t>28/3/2024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0730C9C-BF81-440F-9542-CAA08A580327}" type="slidenum">
              <a:rPr lang="el-GR" smtClean="0"/>
              <a:pPr/>
              <a:t>‹#›</a:t>
            </a:fld>
            <a:endParaRPr lang="el-G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A521D68E-7758-46BB-A6B1-3EC8DA002FE6}" type="datetimeFigureOut">
              <a:rPr lang="el-GR" smtClean="0"/>
              <a:pPr/>
              <a:t>28/3/2024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0730C9C-BF81-440F-9542-CAA08A580327}" type="slidenum">
              <a:rPr lang="el-GR" smtClean="0"/>
              <a:pPr/>
              <a:t>‹#›</a:t>
            </a:fld>
            <a:endParaRPr lang="el-G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A521D68E-7758-46BB-A6B1-3EC8DA002FE6}" type="datetimeFigureOut">
              <a:rPr lang="el-GR" smtClean="0"/>
              <a:pPr/>
              <a:t>28/3/2024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0730C9C-BF81-440F-9542-CAA08A580327}" type="slidenum">
              <a:rPr lang="el-GR" smtClean="0"/>
              <a:pPr/>
              <a:t>‹#›</a:t>
            </a:fld>
            <a:endParaRPr lang="el-G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A521D68E-7758-46BB-A6B1-3EC8DA002FE6}" type="datetimeFigureOut">
              <a:rPr lang="el-GR" smtClean="0"/>
              <a:pPr/>
              <a:t>28/3/2024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40730C9C-BF81-440F-9542-CAA08A580327}"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28/3/2024</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A521D68E-7758-46BB-A6B1-3EC8DA002FE6}" type="datetimeFigureOut">
              <a:rPr lang="el-GR" smtClean="0"/>
              <a:pPr/>
              <a:t>28/3/2024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40730C9C-BF81-440F-9542-CAA08A580327}" type="slidenum">
              <a:rPr lang="el-GR" smtClean="0"/>
              <a:pPr/>
              <a:t>‹#›</a:t>
            </a:fld>
            <a:endParaRPr lang="el-G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A521D68E-7758-46BB-A6B1-3EC8DA002FE6}" type="datetimeFigureOut">
              <a:rPr lang="el-GR" smtClean="0"/>
              <a:pPr/>
              <a:t>28/3/2024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40730C9C-BF81-440F-9542-CAA08A580327}" type="slidenum">
              <a:rPr lang="el-GR" smtClean="0"/>
              <a:pPr/>
              <a:t>‹#›</a:t>
            </a:fld>
            <a:endParaRPr lang="el-G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1"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521D68E-7758-46BB-A6B1-3EC8DA002FE6}" type="datetimeFigureOut">
              <a:rPr lang="el-GR" smtClean="0"/>
              <a:pPr/>
              <a:t>28/3/2024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0730C9C-BF81-440F-9542-CAA08A580327}" type="slidenum">
              <a:rPr lang="el-GR" smtClean="0"/>
              <a:pPr/>
              <a:t>‹#›</a:t>
            </a:fld>
            <a:endParaRPr lang="el-G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1"/>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521D68E-7758-46BB-A6B1-3EC8DA002FE6}" type="datetimeFigureOut">
              <a:rPr lang="el-GR" smtClean="0"/>
              <a:pPr/>
              <a:t>28/3/2024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0730C9C-BF81-440F-9542-CAA08A580327}" type="slidenum">
              <a:rPr lang="el-GR" smtClean="0"/>
              <a:pPr/>
              <a:t>‹#›</a:t>
            </a:fld>
            <a:endParaRPr lang="el-G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A521D68E-7758-46BB-A6B1-3EC8DA002FE6}" type="datetimeFigureOut">
              <a:rPr lang="el-GR" smtClean="0"/>
              <a:pPr/>
              <a:t>28/3/2024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0730C9C-BF81-440F-9542-CAA08A580327}" type="slidenum">
              <a:rPr lang="el-GR" smtClean="0"/>
              <a:pPr/>
              <a:t>‹#›</a:t>
            </a:fld>
            <a:endParaRPr lang="el-G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9"/>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A521D68E-7758-46BB-A6B1-3EC8DA002FE6}" type="datetimeFigureOut">
              <a:rPr lang="el-GR" smtClean="0"/>
              <a:pPr/>
              <a:t>28/3/2024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0730C9C-BF81-440F-9542-CAA08A580327}"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28/3/2024</a:t>
            </a:fld>
            <a:endParaRPr lang="el-GR" dirty="0"/>
          </a:p>
        </p:txBody>
      </p:sp>
      <p:sp>
        <p:nvSpPr>
          <p:cNvPr id="8" name="7 - Θέση υποσέλιδου"/>
          <p:cNvSpPr>
            <a:spLocks noGrp="1"/>
          </p:cNvSpPr>
          <p:nvPr>
            <p:ph type="ftr" sz="quarter" idx="11"/>
          </p:nvPr>
        </p:nvSpPr>
        <p:spPr/>
        <p:txBody>
          <a:bodyPr/>
          <a:lstStyle/>
          <a:p>
            <a:endParaRPr lang="el-GR" dirty="0"/>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28/3/2024</a:t>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28/3/2024</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1"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28/3/2024</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1"/>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3 - Θέση κειμένου"/>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28/3/2024</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28/3/2024</a:t>
            </a:fld>
            <a:endParaRPr lang="el-GR" dirty="0"/>
          </a:p>
        </p:txBody>
      </p:sp>
      <p:sp>
        <p:nvSpPr>
          <p:cNvPr id="5" name="4 - Θέση υποσέλιδου"/>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5 - Θέση αριθμού διαφάνειας"/>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Ορθογώνιο 6"/>
          <p:cNvSpPr/>
          <p:nvPr/>
        </p:nvSpPr>
        <p:spPr>
          <a:xfrm>
            <a:off x="8915400" y="0"/>
            <a:ext cx="2286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el-GR" dirty="0"/>
          </a:p>
        </p:txBody>
      </p:sp>
      <p:sp>
        <p:nvSpPr>
          <p:cNvPr id="8" name="Ορθογώνιο 7"/>
          <p:cNvSpPr/>
          <p:nvPr/>
        </p:nvSpPr>
        <p:spPr>
          <a:xfrm>
            <a:off x="462979"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l-GR" dirty="0"/>
          </a:p>
        </p:txBody>
      </p:sp>
      <p:sp>
        <p:nvSpPr>
          <p:cNvPr id="9" name="Ορθογώνιο 8"/>
          <p:cNvSpPr/>
          <p:nvPr/>
        </p:nvSpPr>
        <p:spPr>
          <a:xfrm>
            <a:off x="0" y="0"/>
            <a:ext cx="4572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l-GR" dirty="0"/>
          </a:p>
        </p:txBody>
      </p:sp>
      <p:sp>
        <p:nvSpPr>
          <p:cNvPr id="13" name="Ορθογώνιο 12"/>
          <p:cNvSpPr/>
          <p:nvPr/>
        </p:nvSpPr>
        <p:spPr>
          <a:xfrm>
            <a:off x="462979" y="736219"/>
            <a:ext cx="4572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14" name="Ευθεία γραμμή σύνδεσης 13"/>
          <p:cNvCxnSpPr/>
          <p:nvPr/>
        </p:nvCxnSpPr>
        <p:spPr bwMode="white">
          <a:xfrm>
            <a:off x="462979" y="736219"/>
            <a:ext cx="4572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bwMode="white">
          <a:xfrm>
            <a:off x="462979" y="1345819"/>
            <a:ext cx="4572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π"/>
          <p:cNvSpPr>
            <a:spLocks/>
          </p:cNvSpPr>
          <p:nvPr/>
        </p:nvSpPr>
        <p:spPr bwMode="white">
          <a:xfrm>
            <a:off x="567220" y="898104"/>
            <a:ext cx="252083"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l-GR" dirty="0"/>
          </a:p>
        </p:txBody>
      </p:sp>
      <p:cxnSp>
        <p:nvCxnSpPr>
          <p:cNvPr id="16" name="Ευθεία γραμμή σύνδεσης 15"/>
          <p:cNvCxnSpPr/>
          <p:nvPr/>
        </p:nvCxnSpPr>
        <p:spPr bwMode="white">
          <a:xfrm>
            <a:off x="46297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Σύμβολο κράτησης θέσης τίτλου 1"/>
          <p:cNvSpPr>
            <a:spLocks noGrp="1"/>
          </p:cNvSpPr>
          <p:nvPr>
            <p:ph type="title"/>
          </p:nvPr>
        </p:nvSpPr>
        <p:spPr>
          <a:xfrm>
            <a:off x="1195390" y="177802"/>
            <a:ext cx="7339012" cy="1239837"/>
          </a:xfrm>
          <a:prstGeom prst="rect">
            <a:avLst/>
          </a:prstGeom>
        </p:spPr>
        <p:txBody>
          <a:bodyPr vert="horz" lIns="91440" tIns="45720" rIns="91440" bIns="45720" rtlCol="0" anchor="b">
            <a:normAutofit/>
          </a:bodyPr>
          <a:lstStyle/>
          <a:p>
            <a:r>
              <a:rPr lang="el-GR" dirty="0"/>
              <a:t>Κάντε κλικ για να επεξεργαστείτε το στυλ υποδείγματος τίτλου</a:t>
            </a:r>
          </a:p>
        </p:txBody>
      </p:sp>
      <p:sp>
        <p:nvSpPr>
          <p:cNvPr id="3" name="Σύμβολο κράτησης θέσης κειμένου 2"/>
          <p:cNvSpPr>
            <a:spLocks noGrp="1"/>
          </p:cNvSpPr>
          <p:nvPr>
            <p:ph type="body" idx="1"/>
          </p:nvPr>
        </p:nvSpPr>
        <p:spPr>
          <a:xfrm>
            <a:off x="1195390" y="1600200"/>
            <a:ext cx="7339012" cy="4572000"/>
          </a:xfrm>
          <a:prstGeom prst="rect">
            <a:avLst/>
          </a:prstGeom>
        </p:spPr>
        <p:txBody>
          <a:bodyPr vert="horz" lIns="91440" tIns="45720" rIns="91440" bIns="45720" rtlCol="0">
            <a:normAutofit/>
          </a:bodyPr>
          <a:lstStyle/>
          <a:p>
            <a:pPr lvl="0"/>
            <a:r>
              <a:rPr lang="el-GR" dirty="0"/>
              <a:t>Κάντε κλικ για να επεξεργαστείτε τα στυλ υποδείγματος κειμένου</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p>
        </p:txBody>
      </p:sp>
      <p:sp>
        <p:nvSpPr>
          <p:cNvPr id="4" name="Σύμβολο κράτησης θέσης ημερομηνίας 3"/>
          <p:cNvSpPr>
            <a:spLocks noGrp="1"/>
          </p:cNvSpPr>
          <p:nvPr>
            <p:ph type="dt" sz="half" idx="2"/>
          </p:nvPr>
        </p:nvSpPr>
        <p:spPr>
          <a:xfrm>
            <a:off x="3886200" y="6356353"/>
            <a:ext cx="914400" cy="365125"/>
          </a:xfrm>
          <a:prstGeom prst="rect">
            <a:avLst/>
          </a:prstGeom>
        </p:spPr>
        <p:txBody>
          <a:bodyPr vert="horz" lIns="91440" tIns="45720" rIns="91440" bIns="45720" rtlCol="0" anchor="ctr"/>
          <a:lstStyle>
            <a:lvl1pPr algn="l" latinLnBrk="0">
              <a:defRPr lang="el-GR" sz="1200" cap="all" baseline="0">
                <a:solidFill>
                  <a:schemeClr val="tx1">
                    <a:lumMod val="60000"/>
                    <a:lumOff val="40000"/>
                  </a:schemeClr>
                </a:solidFill>
              </a:defRPr>
            </a:lvl1pPr>
          </a:lstStyle>
          <a:p>
            <a:fld id="{C2C6F8EA-316C-41DE-B9A4-EDCC3A85ED9A}" type="datetimeFigureOut">
              <a:rPr lang="el-GR"/>
              <a:pPr/>
              <a:t>28/3/2024</a:t>
            </a:fld>
            <a:endParaRPr lang="el-GR" dirty="0"/>
          </a:p>
        </p:txBody>
      </p:sp>
      <p:sp>
        <p:nvSpPr>
          <p:cNvPr id="5" name="Σύμβολο κράτησης θέσης υποσέλιδου 4"/>
          <p:cNvSpPr>
            <a:spLocks noGrp="1"/>
          </p:cNvSpPr>
          <p:nvPr>
            <p:ph type="ftr" sz="quarter" idx="3"/>
          </p:nvPr>
        </p:nvSpPr>
        <p:spPr>
          <a:xfrm>
            <a:off x="4948240" y="6356353"/>
            <a:ext cx="2981325" cy="365125"/>
          </a:xfrm>
          <a:prstGeom prst="rect">
            <a:avLst/>
          </a:prstGeom>
        </p:spPr>
        <p:txBody>
          <a:bodyPr vert="horz" lIns="91440" tIns="45720" rIns="91440" bIns="45720" rtlCol="0" anchor="ctr"/>
          <a:lstStyle>
            <a:lvl1pPr algn="ctr" latinLnBrk="0">
              <a:defRPr lang="el-GR" sz="1200" cap="all" baseline="0">
                <a:solidFill>
                  <a:schemeClr val="tx1">
                    <a:lumMod val="60000"/>
                    <a:lumOff val="40000"/>
                  </a:schemeClr>
                </a:solidFill>
              </a:defRPr>
            </a:lvl1pPr>
          </a:lstStyle>
          <a:p>
            <a:endParaRPr lang="el-GR" dirty="0"/>
          </a:p>
        </p:txBody>
      </p:sp>
      <p:sp>
        <p:nvSpPr>
          <p:cNvPr id="6" name="Σύμβολο κράτησης θέσης αριθμού διαφάνειας 5"/>
          <p:cNvSpPr>
            <a:spLocks noGrp="1"/>
          </p:cNvSpPr>
          <p:nvPr>
            <p:ph type="sldNum" sz="quarter" idx="4"/>
          </p:nvPr>
        </p:nvSpPr>
        <p:spPr>
          <a:xfrm>
            <a:off x="8077201" y="6356353"/>
            <a:ext cx="457200" cy="365125"/>
          </a:xfrm>
          <a:prstGeom prst="rect">
            <a:avLst/>
          </a:prstGeom>
        </p:spPr>
        <p:txBody>
          <a:bodyPr vert="horz" lIns="91440" tIns="45720" rIns="91440" bIns="45720" rtlCol="0" anchor="ctr"/>
          <a:lstStyle>
            <a:lvl1pPr algn="r" latinLnBrk="0">
              <a:defRPr lang="el-GR" sz="1200" cap="all" baseline="0">
                <a:solidFill>
                  <a:schemeClr val="tx1">
                    <a:lumMod val="60000"/>
                    <a:lumOff val="40000"/>
                  </a:schemeClr>
                </a:solidFill>
              </a:defRPr>
            </a:lvl1pPr>
          </a:lstStyle>
          <a:p>
            <a:fld id="{7DC1BBB0-96F0-4077-A278-0F3FB5C104D3}" type="slidenum">
              <a:rPr/>
              <a:pPr/>
              <a:t>‹#›</a:t>
            </a:fld>
            <a:endParaRPr lang="el-GR" dirty="0"/>
          </a:p>
        </p:txBody>
      </p:sp>
    </p:spTree>
    <p:extLst>
      <p:ext uri="{BB962C8B-B14F-4D97-AF65-F5344CB8AC3E}">
        <p14:creationId xmlns:p14="http://schemas.microsoft.com/office/powerpoint/2010/main" val="20543223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lang="el-GR" sz="3600" kern="120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defRPr>
      </a:lvl1pPr>
    </p:titleStyle>
    <p:bodyStyle>
      <a:lvl1pPr marL="246888" indent="-246888" algn="l" defTabSz="914400" rtl="0" eaLnBrk="1" latinLnBrk="0" hangingPunct="1">
        <a:lnSpc>
          <a:spcPct val="90000"/>
        </a:lnSpc>
        <a:spcBef>
          <a:spcPts val="1400"/>
        </a:spcBef>
        <a:buFont typeface="Euphemia" pitchFamily="34" charset="0"/>
        <a:buChar char="›"/>
        <a:defRPr lang="el-G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12648" indent="-246888" algn="l" defTabSz="914400" rtl="0" eaLnBrk="1" latinLnBrk="0" hangingPunct="1">
        <a:lnSpc>
          <a:spcPct val="90000"/>
        </a:lnSpc>
        <a:spcBef>
          <a:spcPts val="600"/>
        </a:spcBef>
        <a:buFont typeface="Euphemia" pitchFamily="34" charset="0"/>
        <a:buChar char="–"/>
        <a:defRPr lang="el-G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78408" indent="-246888" algn="l" defTabSz="914400" rtl="0" eaLnBrk="1" latinLnBrk="0" hangingPunct="1">
        <a:lnSpc>
          <a:spcPct val="90000"/>
        </a:lnSpc>
        <a:spcBef>
          <a:spcPts val="600"/>
        </a:spcBef>
        <a:buFont typeface="Euphemia" pitchFamily="34" charset="0"/>
        <a:buChar char="›"/>
        <a:defRPr lang="el-G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44168" indent="-246888" algn="l" defTabSz="914400" rtl="0" eaLnBrk="1" latinLnBrk="0" hangingPunct="1">
        <a:lnSpc>
          <a:spcPct val="90000"/>
        </a:lnSpc>
        <a:spcBef>
          <a:spcPts val="600"/>
        </a:spcBef>
        <a:buFont typeface="Arial" pitchFamily="34" charset="0"/>
        <a:buChar char="–"/>
        <a:defRPr lang="el-G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709928" indent="-246888" algn="l" defTabSz="914400" rtl="0" eaLnBrk="1" latinLnBrk="0" hangingPunct="1">
        <a:lnSpc>
          <a:spcPct val="90000"/>
        </a:lnSpc>
        <a:spcBef>
          <a:spcPts val="600"/>
        </a:spcBef>
        <a:buFont typeface="Euphemia" pitchFamily="34" charset="0"/>
        <a:buChar char="›"/>
        <a:defRPr lang="el-G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075688" indent="-246888" algn="l" defTabSz="914400" rtl="0" eaLnBrk="1" latinLnBrk="0" hangingPunct="1">
        <a:lnSpc>
          <a:spcPct val="90000"/>
        </a:lnSpc>
        <a:spcBef>
          <a:spcPts val="600"/>
        </a:spcBef>
        <a:buFont typeface="Euphemia" pitchFamily="34" charset="0"/>
        <a:buChar char="–"/>
        <a:defRPr lang="el-G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lang="el-G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lang="el-G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lang="el-GR" sz="1800" kern="1200" baseline="0">
          <a:solidFill>
            <a:schemeClr val="tx1"/>
          </a:solidFill>
          <a:latin typeface="+mn-lt"/>
          <a:ea typeface="+mn-ea"/>
          <a:cs typeface="+mn-cs"/>
        </a:defRPr>
      </a:lvl9pPr>
    </p:bodyStyle>
    <p:otherStyle>
      <a:defPPr>
        <a:defRPr lang="el-GR"/>
      </a:defPPr>
      <a:lvl1pPr marL="0" algn="l" defTabSz="914400" rtl="0" eaLnBrk="1" latinLnBrk="0" hangingPunct="1">
        <a:defRPr lang="el-GR" sz="1800" kern="1200">
          <a:solidFill>
            <a:schemeClr val="tx1"/>
          </a:solidFill>
          <a:latin typeface="+mn-lt"/>
          <a:ea typeface="+mn-ea"/>
          <a:cs typeface="+mn-cs"/>
        </a:defRPr>
      </a:lvl1pPr>
      <a:lvl2pPr marL="457200" algn="l" defTabSz="914400" rtl="0" eaLnBrk="1" latinLnBrk="0" hangingPunct="1">
        <a:defRPr lang="el-GR" sz="1800" kern="1200">
          <a:solidFill>
            <a:schemeClr val="tx1"/>
          </a:solidFill>
          <a:latin typeface="+mn-lt"/>
          <a:ea typeface="+mn-ea"/>
          <a:cs typeface="+mn-cs"/>
        </a:defRPr>
      </a:lvl2pPr>
      <a:lvl3pPr marL="914400" algn="l" defTabSz="914400" rtl="0" eaLnBrk="1" latinLnBrk="0" hangingPunct="1">
        <a:defRPr lang="el-GR" sz="1800" kern="1200">
          <a:solidFill>
            <a:schemeClr val="tx1"/>
          </a:solidFill>
          <a:latin typeface="+mn-lt"/>
          <a:ea typeface="+mn-ea"/>
          <a:cs typeface="+mn-cs"/>
        </a:defRPr>
      </a:lvl3pPr>
      <a:lvl4pPr marL="1371600" algn="l" defTabSz="914400" rtl="0" eaLnBrk="1" latinLnBrk="0" hangingPunct="1">
        <a:defRPr lang="el-GR" sz="1800" kern="1200">
          <a:solidFill>
            <a:schemeClr val="tx1"/>
          </a:solidFill>
          <a:latin typeface="+mn-lt"/>
          <a:ea typeface="+mn-ea"/>
          <a:cs typeface="+mn-cs"/>
        </a:defRPr>
      </a:lvl4pPr>
      <a:lvl5pPr marL="1828800" algn="l" defTabSz="914400" rtl="0" eaLnBrk="1" latinLnBrk="0" hangingPunct="1">
        <a:defRPr lang="el-GR" sz="1800" kern="1200">
          <a:solidFill>
            <a:schemeClr val="tx1"/>
          </a:solidFill>
          <a:latin typeface="+mn-lt"/>
          <a:ea typeface="+mn-ea"/>
          <a:cs typeface="+mn-cs"/>
        </a:defRPr>
      </a:lvl5pPr>
      <a:lvl6pPr marL="2286000" algn="l" defTabSz="914400" rtl="0" eaLnBrk="1" latinLnBrk="0" hangingPunct="1">
        <a:defRPr lang="el-GR" sz="1800" kern="1200">
          <a:solidFill>
            <a:schemeClr val="tx1"/>
          </a:solidFill>
          <a:latin typeface="+mn-lt"/>
          <a:ea typeface="+mn-ea"/>
          <a:cs typeface="+mn-cs"/>
        </a:defRPr>
      </a:lvl6pPr>
      <a:lvl7pPr marL="2743200" algn="l" defTabSz="914400" rtl="0" eaLnBrk="1" latinLnBrk="0" hangingPunct="1">
        <a:defRPr lang="el-GR" sz="1800" kern="1200">
          <a:solidFill>
            <a:schemeClr val="tx1"/>
          </a:solidFill>
          <a:latin typeface="+mn-lt"/>
          <a:ea typeface="+mn-ea"/>
          <a:cs typeface="+mn-cs"/>
        </a:defRPr>
      </a:lvl7pPr>
      <a:lvl8pPr marL="3200400" algn="l" defTabSz="914400" rtl="0" eaLnBrk="1" latinLnBrk="0" hangingPunct="1">
        <a:defRPr lang="el-GR" sz="1800" kern="1200">
          <a:solidFill>
            <a:schemeClr val="tx1"/>
          </a:solidFill>
          <a:latin typeface="+mn-lt"/>
          <a:ea typeface="+mn-ea"/>
          <a:cs typeface="+mn-cs"/>
        </a:defRPr>
      </a:lvl8pPr>
      <a:lvl9pPr marL="3657600" algn="l" defTabSz="914400" rtl="0" eaLnBrk="1" latinLnBrk="0" hangingPunct="1">
        <a:defRPr lang="el-G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EECCB3-8DC6-44FB-9A1B-C1A4E4C83241}" type="datetimeFigureOut">
              <a:rPr lang="el-GR" smtClean="0"/>
              <a:pPr/>
              <a:t>28/3/2024</a:t>
            </a:fld>
            <a:endParaRPr lang="el-GR"/>
          </a:p>
        </p:txBody>
      </p:sp>
      <p:sp>
        <p:nvSpPr>
          <p:cNvPr id="5" name="4 - Θέση υποσέλιδου"/>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504493-36F0-4C1B-B09E-AB9432898F42}"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21D68E-7758-46BB-A6B1-3EC8DA002FE6}" type="datetimeFigureOut">
              <a:rPr lang="el-GR" smtClean="0"/>
              <a:pPr/>
              <a:t>28/3/2024</a:t>
            </a:fld>
            <a:endParaRPr lang="el-GR"/>
          </a:p>
        </p:txBody>
      </p:sp>
      <p:sp>
        <p:nvSpPr>
          <p:cNvPr id="5" name="4 - Θέση υποσέλιδου"/>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730C9C-BF81-440F-9542-CAA08A580327}"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42977" y="571480"/>
            <a:ext cx="6927401" cy="2643206"/>
          </a:xfrm>
        </p:spPr>
        <p:txBody>
          <a:bodyPr/>
          <a:lstStyle/>
          <a:p>
            <a:pPr algn="ctr">
              <a:lnSpc>
                <a:spcPct val="100000"/>
              </a:lnSpc>
            </a:pPr>
            <a:r>
              <a:rPr lang="el-GR" sz="4800" b="1" dirty="0" smtClean="0">
                <a:solidFill>
                  <a:srgbClr val="3D6B95"/>
                </a:solidFill>
                <a:latin typeface="Cambria" pitchFamily="18" charset="0"/>
                <a:cs typeface="Tahoma" panose="020B0604030504040204" pitchFamily="34" charset="0"/>
              </a:rPr>
              <a:t>Η</a:t>
            </a:r>
            <a:r>
              <a:rPr sz="4800" b="1" smtClean="0">
                <a:solidFill>
                  <a:srgbClr val="3D6B95"/>
                </a:solidFill>
                <a:latin typeface="Cambria" pitchFamily="18" charset="0"/>
                <a:cs typeface="Tahoma" panose="020B0604030504040204" pitchFamily="34" charset="0"/>
              </a:rPr>
              <a:t> ΠΕΡΙΓΡΑΦΙΚΗ ΑΞΙΟΛΟΓΗΣΗ </a:t>
            </a:r>
            <a:r>
              <a:rPr lang="en-US" sz="4800" b="1" dirty="0" smtClean="0">
                <a:solidFill>
                  <a:srgbClr val="3D6B95"/>
                </a:solidFill>
                <a:latin typeface="Cambria" pitchFamily="18" charset="0"/>
                <a:cs typeface="Tahoma" panose="020B0604030504040204" pitchFamily="34" charset="0"/>
              </a:rPr>
              <a:t/>
            </a:r>
            <a:br>
              <a:rPr lang="en-US" sz="4800" b="1" dirty="0" smtClean="0">
                <a:solidFill>
                  <a:srgbClr val="3D6B95"/>
                </a:solidFill>
                <a:latin typeface="Cambria" pitchFamily="18" charset="0"/>
                <a:cs typeface="Tahoma" panose="020B0604030504040204" pitchFamily="34" charset="0"/>
              </a:rPr>
            </a:br>
            <a:r>
              <a:rPr sz="4800" b="1" smtClean="0">
                <a:solidFill>
                  <a:srgbClr val="3D6B95"/>
                </a:solidFill>
                <a:latin typeface="Cambria" pitchFamily="18" charset="0"/>
                <a:cs typeface="Tahoma" panose="020B0604030504040204" pitchFamily="34" charset="0"/>
              </a:rPr>
              <a:t>ΣΤΟ ΝΗΠΙΑΓΩΓΕΙΟ</a:t>
            </a:r>
            <a:endParaRPr lang="el-GR" sz="4800" b="1" dirty="0">
              <a:solidFill>
                <a:srgbClr val="3D6B95"/>
              </a:solidFill>
              <a:latin typeface="Cambria" pitchFamily="18" charset="0"/>
              <a:cs typeface="Tahoma" panose="020B0604030504040204" pitchFamily="34" charset="0"/>
            </a:endParaRPr>
          </a:p>
        </p:txBody>
      </p:sp>
      <p:sp>
        <p:nvSpPr>
          <p:cNvPr id="3" name="Υπότιτλος 2"/>
          <p:cNvSpPr>
            <a:spLocks noGrp="1"/>
          </p:cNvSpPr>
          <p:nvPr>
            <p:ph type="subTitle" idx="1"/>
          </p:nvPr>
        </p:nvSpPr>
        <p:spPr>
          <a:xfrm>
            <a:off x="428596" y="3714753"/>
            <a:ext cx="7715304" cy="1687590"/>
          </a:xfrm>
        </p:spPr>
        <p:txBody>
          <a:bodyPr>
            <a:normAutofit/>
          </a:bodyPr>
          <a:lstStyle/>
          <a:p>
            <a:pPr>
              <a:lnSpc>
                <a:spcPct val="120000"/>
              </a:lnSpc>
            </a:pPr>
            <a:endParaRPr lang="el-GR" b="1" dirty="0">
              <a:solidFill>
                <a:srgbClr val="C00000"/>
              </a:solidFill>
              <a:latin typeface="Cambria" pitchFamily="18" charset="0"/>
            </a:endParaRPr>
          </a:p>
        </p:txBody>
      </p:sp>
    </p:spTree>
    <p:extLst>
      <p:ext uri="{BB962C8B-B14F-4D97-AF65-F5344CB8AC3E}">
        <p14:creationId xmlns:p14="http://schemas.microsoft.com/office/powerpoint/2010/main" val="50676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54032"/>
          </a:xfrm>
        </p:spPr>
        <p:txBody>
          <a:bodyPr>
            <a:normAutofit fontScale="90000"/>
          </a:bodyPr>
          <a:lstStyle/>
          <a:p>
            <a:r>
              <a:rPr lang="el-GR" sz="3100" b="1" dirty="0" smtClean="0">
                <a:latin typeface="Cambria" pitchFamily="18" charset="0"/>
              </a:rPr>
              <a:t/>
            </a:r>
            <a:br>
              <a:rPr lang="el-GR" sz="3100" b="1" dirty="0" smtClean="0">
                <a:latin typeface="Cambria" pitchFamily="18" charset="0"/>
              </a:rPr>
            </a:br>
            <a:r>
              <a:rPr lang="el-GR" sz="2700" b="1" dirty="0" smtClean="0">
                <a:latin typeface="Cambria" pitchFamily="18" charset="0"/>
              </a:rPr>
              <a:t>Παράδειγμα συλλογής δεδομένων στη βάση σχεδιασμού </a:t>
            </a:r>
            <a:br>
              <a:rPr lang="el-GR" sz="2700" b="1" dirty="0" smtClean="0">
                <a:latin typeface="Cambria" pitchFamily="18" charset="0"/>
              </a:rPr>
            </a:br>
            <a:r>
              <a:rPr lang="el-GR" sz="2700" b="1" dirty="0" smtClean="0">
                <a:latin typeface="UB-Fashion" pitchFamily="2" charset="0"/>
              </a:rPr>
              <a:t>Τα χρώματα </a:t>
            </a:r>
            <a:r>
              <a:rPr lang="el-GR" dirty="0" smtClean="0"/>
              <a:t/>
            </a:r>
            <a:br>
              <a:rPr lang="el-GR" dirty="0" smtClean="0"/>
            </a:br>
            <a:r>
              <a:rPr lang="el-GR" b="1" dirty="0" smtClean="0"/>
              <a:t> </a:t>
            </a:r>
            <a:endParaRPr lang="el-GR" dirty="0"/>
          </a:p>
        </p:txBody>
      </p:sp>
      <p:sp>
        <p:nvSpPr>
          <p:cNvPr id="3" name="2 - Θέση περιεχομένου"/>
          <p:cNvSpPr>
            <a:spLocks noGrp="1"/>
          </p:cNvSpPr>
          <p:nvPr>
            <p:ph idx="1"/>
          </p:nvPr>
        </p:nvSpPr>
        <p:spPr>
          <a:xfrm>
            <a:off x="0" y="785794"/>
            <a:ext cx="8929718" cy="5643601"/>
          </a:xfrm>
        </p:spPr>
        <p:txBody>
          <a:bodyPr>
            <a:normAutofit fontScale="32500" lnSpcReduction="20000"/>
          </a:bodyPr>
          <a:lstStyle/>
          <a:p>
            <a:endParaRPr lang="el-GR" dirty="0"/>
          </a:p>
          <a:p>
            <a:pPr>
              <a:lnSpc>
                <a:spcPct val="120000"/>
              </a:lnSpc>
              <a:buNone/>
            </a:pPr>
            <a:r>
              <a:rPr lang="el-GR" sz="7200" dirty="0">
                <a:latin typeface="UB-Fashion" pitchFamily="2" charset="0"/>
              </a:rPr>
              <a:t>	</a:t>
            </a:r>
            <a:r>
              <a:rPr lang="el-GR" sz="4900" dirty="0" smtClean="0">
                <a:latin typeface="UB-Fashion" pitchFamily="2" charset="0"/>
              </a:rPr>
              <a:t>Η </a:t>
            </a:r>
            <a:r>
              <a:rPr lang="el-GR" sz="4900" dirty="0">
                <a:latin typeface="UB-Fashion" pitchFamily="2" charset="0"/>
              </a:rPr>
              <a:t>νηπιαγωγός παρατηρεί τον ενθουσιασμό των παιδιών όταν βλέπουν το ουράνιο τόξο την ώρα του διαλείμματος. Όταν μπαίνουν στην τάξη τους δίνει μαρκαδόρους και χαρτί για να το ζωγραφίσουν. Παρατηρεί ότι πολλά παιδιά συζητούν μεταξύ τους για τα χρώματα του ουράνιου τόξου. Τις επόμενες μέρες σχεδιάζει οργανωμένες δραστηριότητες για τα χρώματα. </a:t>
            </a:r>
            <a:r>
              <a:rPr lang="el-GR" sz="4900" dirty="0" smtClean="0">
                <a:latin typeface="UB-Fashion" pitchFamily="2" charset="0"/>
              </a:rPr>
              <a:t> Με </a:t>
            </a:r>
            <a:r>
              <a:rPr lang="el-GR" sz="4900" dirty="0">
                <a:latin typeface="UB-Fashion" pitchFamily="2" charset="0"/>
              </a:rPr>
              <a:t>τη βοήθεια της νηπιαγωγού τα παιδιά μιλούν και διακρίνουν τα χρώματα καθώς επισκέπτονται το πάρκο, ζωγραφίζουν, ταξινομούν φρούτα ανάλογα με το χρώμα τους και πειραματίζονται με την ανάμειξη χρωμάτων. Στην αρχή αναμειγνύουν το μπλε με το κίτρινο και το κόκκινο με το πορτοκαλί και φτιάχνουν διαφορετικές αποχρώσεις του πράσινου και του πορτοκαλί. Στη συνέχεια αναμειγνύουν και άλλα χρώματα και βλέπουν το αποτέλεσμα. Τοποθετούν σε βαζάκια τα καινούρια χρώματα και τα βάζουν σε μια γωνιά που την ονομάζουν «γωνιά των χρωμάτων». Όλη την εβδομάδα παίζουν με τα χρώματα. Η νηπιαγωγός αποφασίζει να σχεδιάσει δραστηριότητες για να αξιολογήσει την ικανότητα των παιδιών να διακρίνουν και να ονοματίζουν τα χρώματα. Μία από αυτές τις δραστηριότητες ήταν το παιχνίδι με τις κάλτσες. Ζητά από τους γονείς και τα παιδιά να φέρουν από το σπίτι τους ένα ζευγάρι κάλτσες. Κάθε μέρα ζητά από δύο παιδιά να παίζουν τον ρόλο του πωλητή και του πελάτη. Οι πελάτες θα πρέπει να ζητούν συγκεκριμένου χρώματος κάλτσες. Η νηπιαγωγός παρατηρεί πώς ο κάθε πωλητής ανταποκρίνεται στην παραγγελία του πελάτη. </a:t>
            </a:r>
            <a:r>
              <a:rPr lang="el-GR" sz="4900" dirty="0" smtClean="0">
                <a:latin typeface="UB-Fashion" pitchFamily="2" charset="0"/>
              </a:rPr>
              <a:t> </a:t>
            </a:r>
            <a:endParaRPr lang="el-GR" sz="4900" dirty="0">
              <a:latin typeface="Cambria" pitchFamily="18" charset="0"/>
            </a:endParaRPr>
          </a:p>
          <a:p>
            <a:pPr>
              <a:lnSpc>
                <a:spcPct val="120000"/>
              </a:lnSpc>
            </a:pPr>
            <a:endParaRPr lang="el-GR" sz="49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54032"/>
          </a:xfrm>
        </p:spPr>
        <p:txBody>
          <a:bodyPr>
            <a:normAutofit fontScale="90000"/>
          </a:bodyPr>
          <a:lstStyle/>
          <a:p>
            <a:r>
              <a:rPr lang="el-GR" sz="3100" b="1" dirty="0" smtClean="0">
                <a:latin typeface="Cambria" pitchFamily="18" charset="0"/>
              </a:rPr>
              <a:t/>
            </a:r>
            <a:br>
              <a:rPr lang="el-GR" sz="3100" b="1" dirty="0" smtClean="0">
                <a:latin typeface="Cambria" pitchFamily="18" charset="0"/>
              </a:rPr>
            </a:br>
            <a:r>
              <a:rPr lang="el-GR" sz="2700" b="1" dirty="0" smtClean="0">
                <a:latin typeface="Cambria" pitchFamily="18" charset="0"/>
              </a:rPr>
              <a:t>Παράδειγμα συλλογής δεδομένων στη βάση σχεδιασμού </a:t>
            </a:r>
            <a:br>
              <a:rPr lang="el-GR" sz="2700" b="1" dirty="0" smtClean="0">
                <a:latin typeface="Cambria" pitchFamily="18" charset="0"/>
              </a:rPr>
            </a:br>
            <a:r>
              <a:rPr lang="el-GR" sz="2700" b="1" dirty="0" smtClean="0">
                <a:latin typeface="UB-Fashion" pitchFamily="2" charset="0"/>
              </a:rPr>
              <a:t>Τα χρώματα [συνέχεια]</a:t>
            </a:r>
            <a:r>
              <a:rPr lang="el-GR" dirty="0" smtClean="0"/>
              <a:t/>
            </a:r>
            <a:br>
              <a:rPr lang="el-GR" dirty="0" smtClean="0"/>
            </a:br>
            <a:r>
              <a:rPr lang="el-GR" b="1" dirty="0" smtClean="0"/>
              <a:t> </a:t>
            </a:r>
            <a:endParaRPr lang="el-GR" dirty="0"/>
          </a:p>
        </p:txBody>
      </p:sp>
      <p:graphicFrame>
        <p:nvGraphicFramePr>
          <p:cNvPr id="5" name="4 - Πίνακας"/>
          <p:cNvGraphicFramePr>
            <a:graphicFrameLocks noGrp="1"/>
          </p:cNvGraphicFramePr>
          <p:nvPr/>
        </p:nvGraphicFramePr>
        <p:xfrm>
          <a:off x="0" y="2603814"/>
          <a:ext cx="9143999" cy="4039895"/>
        </p:xfrm>
        <a:graphic>
          <a:graphicData uri="http://schemas.openxmlformats.org/drawingml/2006/table">
            <a:tbl>
              <a:tblPr/>
              <a:tblGrid>
                <a:gridCol w="1179874">
                  <a:extLst>
                    <a:ext uri="{9D8B030D-6E8A-4147-A177-3AD203B41FA5}">
                      <a16:colId xmlns:a16="http://schemas.microsoft.com/office/drawing/2014/main" val="20000"/>
                    </a:ext>
                  </a:extLst>
                </a:gridCol>
                <a:gridCol w="1034672">
                  <a:extLst>
                    <a:ext uri="{9D8B030D-6E8A-4147-A177-3AD203B41FA5}">
                      <a16:colId xmlns:a16="http://schemas.microsoft.com/office/drawing/2014/main" val="20001"/>
                    </a:ext>
                  </a:extLst>
                </a:gridCol>
                <a:gridCol w="1437240">
                  <a:extLst>
                    <a:ext uri="{9D8B030D-6E8A-4147-A177-3AD203B41FA5}">
                      <a16:colId xmlns:a16="http://schemas.microsoft.com/office/drawing/2014/main" val="20002"/>
                    </a:ext>
                  </a:extLst>
                </a:gridCol>
                <a:gridCol w="763077">
                  <a:extLst>
                    <a:ext uri="{9D8B030D-6E8A-4147-A177-3AD203B41FA5}">
                      <a16:colId xmlns:a16="http://schemas.microsoft.com/office/drawing/2014/main" val="20003"/>
                    </a:ext>
                  </a:extLst>
                </a:gridCol>
                <a:gridCol w="1067660">
                  <a:extLst>
                    <a:ext uri="{9D8B030D-6E8A-4147-A177-3AD203B41FA5}">
                      <a16:colId xmlns:a16="http://schemas.microsoft.com/office/drawing/2014/main" val="20004"/>
                    </a:ext>
                  </a:extLst>
                </a:gridCol>
                <a:gridCol w="1068738">
                  <a:extLst>
                    <a:ext uri="{9D8B030D-6E8A-4147-A177-3AD203B41FA5}">
                      <a16:colId xmlns:a16="http://schemas.microsoft.com/office/drawing/2014/main" val="20005"/>
                    </a:ext>
                  </a:extLst>
                </a:gridCol>
                <a:gridCol w="762001">
                  <a:extLst>
                    <a:ext uri="{9D8B030D-6E8A-4147-A177-3AD203B41FA5}">
                      <a16:colId xmlns:a16="http://schemas.microsoft.com/office/drawing/2014/main" val="20006"/>
                    </a:ext>
                  </a:extLst>
                </a:gridCol>
                <a:gridCol w="763077">
                  <a:extLst>
                    <a:ext uri="{9D8B030D-6E8A-4147-A177-3AD203B41FA5}">
                      <a16:colId xmlns:a16="http://schemas.microsoft.com/office/drawing/2014/main" val="20007"/>
                    </a:ext>
                  </a:extLst>
                </a:gridCol>
                <a:gridCol w="1067660">
                  <a:extLst>
                    <a:ext uri="{9D8B030D-6E8A-4147-A177-3AD203B41FA5}">
                      <a16:colId xmlns:a16="http://schemas.microsoft.com/office/drawing/2014/main" val="20008"/>
                    </a:ext>
                  </a:extLst>
                </a:gridCol>
              </a:tblGrid>
              <a:tr h="781865">
                <a:tc>
                  <a:txBody>
                    <a:bodyPr/>
                    <a:lstStyle/>
                    <a:p>
                      <a:pPr algn="just">
                        <a:lnSpc>
                          <a:spcPct val="115000"/>
                        </a:lnSpc>
                        <a:spcAft>
                          <a:spcPts val="0"/>
                        </a:spcAft>
                      </a:pPr>
                      <a:r>
                        <a:rPr lang="el-GR" sz="1800" dirty="0">
                          <a:latin typeface="Book Antiqua"/>
                          <a:ea typeface="Trebuchet MS"/>
                          <a:cs typeface="Trebuchet MS"/>
                        </a:rPr>
                        <a:t>Όνομα</a:t>
                      </a:r>
                      <a:endParaRPr lang="el-GR" sz="2800" dirty="0">
                        <a:latin typeface="Trebuchet MS"/>
                        <a:ea typeface="Trebuchet MS"/>
                        <a:cs typeface="Times New Roman"/>
                      </a:endParaRPr>
                    </a:p>
                  </a:txBody>
                  <a:tcPr marL="68580" marR="68580" marT="0" marB="0">
                    <a:lnL w="19050" cap="flat" cmpd="sng" algn="ctr">
                      <a:solidFill>
                        <a:srgbClr val="660066"/>
                      </a:solidFill>
                      <a:prstDash val="solid"/>
                      <a:round/>
                      <a:headEnd type="none" w="med" len="med"/>
                      <a:tailEnd type="none" w="med" len="med"/>
                    </a:lnL>
                    <a:lnR w="19050" cap="flat" cmpd="sng" algn="ctr">
                      <a:solidFill>
                        <a:srgbClr val="660066"/>
                      </a:solidFill>
                      <a:prstDash val="solid"/>
                      <a:round/>
                      <a:headEnd type="none" w="med" len="med"/>
                      <a:tailEnd type="none" w="med" len="med"/>
                    </a:lnR>
                    <a:lnT w="1905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tcPr>
                </a:tc>
                <a:tc>
                  <a:txBody>
                    <a:bodyPr/>
                    <a:lstStyle/>
                    <a:p>
                      <a:pPr algn="just">
                        <a:lnSpc>
                          <a:spcPct val="115000"/>
                        </a:lnSpc>
                        <a:spcAft>
                          <a:spcPts val="0"/>
                        </a:spcAft>
                      </a:pPr>
                      <a:r>
                        <a:rPr lang="el-GR" sz="1800" dirty="0" smtClean="0">
                          <a:latin typeface="Book Antiqua"/>
                          <a:ea typeface="Trebuchet MS"/>
                          <a:cs typeface="Times New Roman"/>
                        </a:rPr>
                        <a:t>Ημερομηνία</a:t>
                      </a:r>
                      <a:endParaRPr lang="el-GR" sz="2800" dirty="0">
                        <a:latin typeface="Trebuchet MS"/>
                        <a:ea typeface="Trebuchet MS"/>
                        <a:cs typeface="Times New Roman"/>
                      </a:endParaRPr>
                    </a:p>
                  </a:txBody>
                  <a:tcPr marL="68580" marR="68580" marT="0" marB="0">
                    <a:lnL w="19050" cap="flat" cmpd="sng" algn="ctr">
                      <a:solidFill>
                        <a:srgbClr val="660066"/>
                      </a:solidFill>
                      <a:prstDash val="solid"/>
                      <a:round/>
                      <a:headEnd type="none" w="med" len="med"/>
                      <a:tailEnd type="none" w="med" len="med"/>
                    </a:lnL>
                    <a:lnR w="19050" cap="flat" cmpd="sng" algn="ctr">
                      <a:solidFill>
                        <a:srgbClr val="660066"/>
                      </a:solidFill>
                      <a:prstDash val="solid"/>
                      <a:round/>
                      <a:headEnd type="none" w="med" len="med"/>
                      <a:tailEnd type="none" w="med" len="med"/>
                    </a:lnR>
                    <a:lnT w="1905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tcPr>
                </a:tc>
                <a:tc>
                  <a:txBody>
                    <a:bodyPr/>
                    <a:lstStyle/>
                    <a:p>
                      <a:pPr algn="just">
                        <a:lnSpc>
                          <a:spcPct val="115000"/>
                        </a:lnSpc>
                        <a:spcAft>
                          <a:spcPts val="0"/>
                        </a:spcAft>
                      </a:pPr>
                      <a:r>
                        <a:rPr lang="el-GR" sz="1800" dirty="0">
                          <a:latin typeface="Book Antiqua"/>
                          <a:ea typeface="Trebuchet MS"/>
                          <a:cs typeface="Trebuchet MS"/>
                        </a:rPr>
                        <a:t>Πορτοκαλί</a:t>
                      </a:r>
                      <a:endParaRPr lang="el-GR" sz="2800" dirty="0">
                        <a:latin typeface="Trebuchet MS"/>
                        <a:ea typeface="Trebuchet MS"/>
                        <a:cs typeface="Times New Roman"/>
                      </a:endParaRPr>
                    </a:p>
                  </a:txBody>
                  <a:tcPr marL="68580" marR="68580" marT="0" marB="0">
                    <a:lnL w="19050" cap="flat" cmpd="sng" algn="ctr">
                      <a:solidFill>
                        <a:srgbClr val="660066"/>
                      </a:solidFill>
                      <a:prstDash val="solid"/>
                      <a:round/>
                      <a:headEnd type="none" w="med" len="med"/>
                      <a:tailEnd type="none" w="med" len="med"/>
                    </a:lnL>
                    <a:lnR w="19050" cap="flat" cmpd="sng" algn="ctr">
                      <a:solidFill>
                        <a:srgbClr val="660066"/>
                      </a:solidFill>
                      <a:prstDash val="solid"/>
                      <a:round/>
                      <a:headEnd type="none" w="med" len="med"/>
                      <a:tailEnd type="none" w="med" len="med"/>
                    </a:lnR>
                    <a:lnT w="1905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tcPr>
                </a:tc>
                <a:tc>
                  <a:txBody>
                    <a:bodyPr/>
                    <a:lstStyle/>
                    <a:p>
                      <a:pPr algn="just">
                        <a:lnSpc>
                          <a:spcPct val="115000"/>
                        </a:lnSpc>
                        <a:spcAft>
                          <a:spcPts val="0"/>
                        </a:spcAft>
                      </a:pPr>
                      <a:r>
                        <a:rPr lang="el-GR" sz="1800">
                          <a:latin typeface="Book Antiqua"/>
                          <a:ea typeface="Trebuchet MS"/>
                          <a:cs typeface="Trebuchet MS"/>
                        </a:rPr>
                        <a:t>Μωβ</a:t>
                      </a:r>
                      <a:endParaRPr lang="el-GR" sz="2800">
                        <a:latin typeface="Trebuchet MS"/>
                        <a:ea typeface="Trebuchet MS"/>
                        <a:cs typeface="Times New Roman"/>
                      </a:endParaRPr>
                    </a:p>
                  </a:txBody>
                  <a:tcPr marL="68580" marR="68580" marT="0" marB="0">
                    <a:lnL w="19050" cap="flat" cmpd="sng" algn="ctr">
                      <a:solidFill>
                        <a:srgbClr val="660066"/>
                      </a:solidFill>
                      <a:prstDash val="solid"/>
                      <a:round/>
                      <a:headEnd type="none" w="med" len="med"/>
                      <a:tailEnd type="none" w="med" len="med"/>
                    </a:lnL>
                    <a:lnR w="19050" cap="flat" cmpd="sng" algn="ctr">
                      <a:solidFill>
                        <a:srgbClr val="660066"/>
                      </a:solidFill>
                      <a:prstDash val="solid"/>
                      <a:round/>
                      <a:headEnd type="none" w="med" len="med"/>
                      <a:tailEnd type="none" w="med" len="med"/>
                    </a:lnR>
                    <a:lnT w="1905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tcPr>
                </a:tc>
                <a:tc>
                  <a:txBody>
                    <a:bodyPr/>
                    <a:lstStyle/>
                    <a:p>
                      <a:pPr algn="just">
                        <a:lnSpc>
                          <a:spcPct val="115000"/>
                        </a:lnSpc>
                        <a:spcAft>
                          <a:spcPts val="0"/>
                        </a:spcAft>
                      </a:pPr>
                      <a:r>
                        <a:rPr lang="el-GR" sz="1800">
                          <a:latin typeface="Book Antiqua"/>
                          <a:ea typeface="Trebuchet MS"/>
                          <a:cs typeface="Trebuchet MS"/>
                        </a:rPr>
                        <a:t>Κόκκινο</a:t>
                      </a:r>
                      <a:endParaRPr lang="el-GR" sz="2800">
                        <a:latin typeface="Trebuchet MS"/>
                        <a:ea typeface="Trebuchet MS"/>
                        <a:cs typeface="Times New Roman"/>
                      </a:endParaRPr>
                    </a:p>
                  </a:txBody>
                  <a:tcPr marL="68580" marR="68580" marT="0" marB="0">
                    <a:lnL w="19050" cap="flat" cmpd="sng" algn="ctr">
                      <a:solidFill>
                        <a:srgbClr val="660066"/>
                      </a:solidFill>
                      <a:prstDash val="solid"/>
                      <a:round/>
                      <a:headEnd type="none" w="med" len="med"/>
                      <a:tailEnd type="none" w="med" len="med"/>
                    </a:lnL>
                    <a:lnR w="19050" cap="flat" cmpd="sng" algn="ctr">
                      <a:solidFill>
                        <a:srgbClr val="660066"/>
                      </a:solidFill>
                      <a:prstDash val="solid"/>
                      <a:round/>
                      <a:headEnd type="none" w="med" len="med"/>
                      <a:tailEnd type="none" w="med" len="med"/>
                    </a:lnR>
                    <a:lnT w="1905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tcPr>
                </a:tc>
                <a:tc>
                  <a:txBody>
                    <a:bodyPr/>
                    <a:lstStyle/>
                    <a:p>
                      <a:pPr algn="just">
                        <a:lnSpc>
                          <a:spcPct val="115000"/>
                        </a:lnSpc>
                        <a:spcAft>
                          <a:spcPts val="0"/>
                        </a:spcAft>
                      </a:pPr>
                      <a:r>
                        <a:rPr lang="el-GR" sz="1800">
                          <a:latin typeface="Book Antiqua"/>
                          <a:ea typeface="Trebuchet MS"/>
                          <a:cs typeface="Trebuchet MS"/>
                        </a:rPr>
                        <a:t>Πράσινο</a:t>
                      </a:r>
                      <a:endParaRPr lang="el-GR" sz="2800">
                        <a:latin typeface="Trebuchet MS"/>
                        <a:ea typeface="Trebuchet MS"/>
                        <a:cs typeface="Times New Roman"/>
                      </a:endParaRPr>
                    </a:p>
                  </a:txBody>
                  <a:tcPr marL="68580" marR="68580" marT="0" marB="0">
                    <a:lnL w="19050" cap="flat" cmpd="sng" algn="ctr">
                      <a:solidFill>
                        <a:srgbClr val="660066"/>
                      </a:solidFill>
                      <a:prstDash val="solid"/>
                      <a:round/>
                      <a:headEnd type="none" w="med" len="med"/>
                      <a:tailEnd type="none" w="med" len="med"/>
                    </a:lnL>
                    <a:lnR w="19050" cap="flat" cmpd="sng" algn="ctr">
                      <a:solidFill>
                        <a:srgbClr val="660066"/>
                      </a:solidFill>
                      <a:prstDash val="solid"/>
                      <a:round/>
                      <a:headEnd type="none" w="med" len="med"/>
                      <a:tailEnd type="none" w="med" len="med"/>
                    </a:lnR>
                    <a:lnT w="1905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tcPr>
                </a:tc>
                <a:tc>
                  <a:txBody>
                    <a:bodyPr/>
                    <a:lstStyle/>
                    <a:p>
                      <a:pPr algn="just">
                        <a:lnSpc>
                          <a:spcPct val="115000"/>
                        </a:lnSpc>
                        <a:spcAft>
                          <a:spcPts val="0"/>
                        </a:spcAft>
                      </a:pPr>
                      <a:r>
                        <a:rPr lang="el-GR" sz="1800">
                          <a:latin typeface="Book Antiqua"/>
                          <a:ea typeface="Trebuchet MS"/>
                          <a:cs typeface="Trebuchet MS"/>
                        </a:rPr>
                        <a:t>Μπλε</a:t>
                      </a:r>
                      <a:endParaRPr lang="el-GR" sz="2800">
                        <a:latin typeface="Trebuchet MS"/>
                        <a:ea typeface="Trebuchet MS"/>
                        <a:cs typeface="Times New Roman"/>
                      </a:endParaRPr>
                    </a:p>
                  </a:txBody>
                  <a:tcPr marL="68580" marR="68580" marT="0" marB="0">
                    <a:lnL w="19050" cap="flat" cmpd="sng" algn="ctr">
                      <a:solidFill>
                        <a:srgbClr val="660066"/>
                      </a:solidFill>
                      <a:prstDash val="solid"/>
                      <a:round/>
                      <a:headEnd type="none" w="med" len="med"/>
                      <a:tailEnd type="none" w="med" len="med"/>
                    </a:lnL>
                    <a:lnR w="19050" cap="flat" cmpd="sng" algn="ctr">
                      <a:solidFill>
                        <a:srgbClr val="660066"/>
                      </a:solidFill>
                      <a:prstDash val="solid"/>
                      <a:round/>
                      <a:headEnd type="none" w="med" len="med"/>
                      <a:tailEnd type="none" w="med" len="med"/>
                    </a:lnR>
                    <a:lnT w="1905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tcPr>
                </a:tc>
                <a:tc>
                  <a:txBody>
                    <a:bodyPr/>
                    <a:lstStyle/>
                    <a:p>
                      <a:pPr algn="just">
                        <a:lnSpc>
                          <a:spcPct val="115000"/>
                        </a:lnSpc>
                        <a:spcAft>
                          <a:spcPts val="0"/>
                        </a:spcAft>
                      </a:pPr>
                      <a:r>
                        <a:rPr lang="el-GR" sz="1800">
                          <a:latin typeface="Book Antiqua"/>
                          <a:ea typeface="Trebuchet MS"/>
                          <a:cs typeface="Trebuchet MS"/>
                        </a:rPr>
                        <a:t>Καφέ</a:t>
                      </a:r>
                      <a:endParaRPr lang="el-GR" sz="2800">
                        <a:latin typeface="Trebuchet MS"/>
                        <a:ea typeface="Trebuchet MS"/>
                        <a:cs typeface="Times New Roman"/>
                      </a:endParaRPr>
                    </a:p>
                  </a:txBody>
                  <a:tcPr marL="68580" marR="68580" marT="0" marB="0">
                    <a:lnL w="19050" cap="flat" cmpd="sng" algn="ctr">
                      <a:solidFill>
                        <a:srgbClr val="660066"/>
                      </a:solidFill>
                      <a:prstDash val="solid"/>
                      <a:round/>
                      <a:headEnd type="none" w="med" len="med"/>
                      <a:tailEnd type="none" w="med" len="med"/>
                    </a:lnL>
                    <a:lnR w="19050" cap="flat" cmpd="sng" algn="ctr">
                      <a:solidFill>
                        <a:srgbClr val="660066"/>
                      </a:solidFill>
                      <a:prstDash val="solid"/>
                      <a:round/>
                      <a:headEnd type="none" w="med" len="med"/>
                      <a:tailEnd type="none" w="med" len="med"/>
                    </a:lnR>
                    <a:lnT w="1905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tcPr>
                </a:tc>
                <a:tc>
                  <a:txBody>
                    <a:bodyPr/>
                    <a:lstStyle/>
                    <a:p>
                      <a:pPr algn="just">
                        <a:lnSpc>
                          <a:spcPct val="115000"/>
                        </a:lnSpc>
                        <a:spcAft>
                          <a:spcPts val="0"/>
                        </a:spcAft>
                      </a:pPr>
                      <a:r>
                        <a:rPr lang="el-GR" sz="1800">
                          <a:latin typeface="Book Antiqua"/>
                          <a:ea typeface="Trebuchet MS"/>
                          <a:cs typeface="Trebuchet MS"/>
                        </a:rPr>
                        <a:t>Θαλασσί</a:t>
                      </a:r>
                      <a:endParaRPr lang="el-GR" sz="2800">
                        <a:latin typeface="Trebuchet MS"/>
                        <a:ea typeface="Trebuchet MS"/>
                        <a:cs typeface="Times New Roman"/>
                      </a:endParaRPr>
                    </a:p>
                  </a:txBody>
                  <a:tcPr marL="68580" marR="68580" marT="0" marB="0">
                    <a:lnL w="19050" cap="flat" cmpd="sng" algn="ctr">
                      <a:solidFill>
                        <a:srgbClr val="660066"/>
                      </a:solidFill>
                      <a:prstDash val="solid"/>
                      <a:round/>
                      <a:headEnd type="none" w="med" len="med"/>
                      <a:tailEnd type="none" w="med" len="med"/>
                    </a:lnL>
                    <a:lnR w="19050" cap="flat" cmpd="sng" algn="ctr">
                      <a:solidFill>
                        <a:srgbClr val="660066"/>
                      </a:solidFill>
                      <a:prstDash val="solid"/>
                      <a:round/>
                      <a:headEnd type="none" w="med" len="med"/>
                      <a:tailEnd type="none" w="med" len="med"/>
                    </a:lnR>
                    <a:lnT w="1905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tcPr>
                </a:tc>
                <a:extLst>
                  <a:ext uri="{0D108BD9-81ED-4DB2-BD59-A6C34878D82A}">
                    <a16:rowId xmlns:a16="http://schemas.microsoft.com/office/drawing/2014/main" val="10000"/>
                  </a:ext>
                </a:extLst>
              </a:tr>
              <a:tr h="553368">
                <a:tc>
                  <a:txBody>
                    <a:bodyPr/>
                    <a:lstStyle/>
                    <a:p>
                      <a:pPr algn="just">
                        <a:lnSpc>
                          <a:spcPct val="115000"/>
                        </a:lnSpc>
                        <a:spcAft>
                          <a:spcPts val="0"/>
                        </a:spcAft>
                      </a:pPr>
                      <a:r>
                        <a:rPr lang="el-GR" sz="1800">
                          <a:latin typeface="Book Antiqua"/>
                          <a:ea typeface="Trebuchet MS"/>
                          <a:cs typeface="Trebuchet MS"/>
                        </a:rPr>
                        <a:t>Μαρία</a:t>
                      </a:r>
                      <a:endParaRPr lang="el-GR" sz="2800">
                        <a:latin typeface="Trebuchet MS"/>
                        <a:ea typeface="Trebuchet MS"/>
                        <a:cs typeface="Times New Roman"/>
                      </a:endParaRPr>
                    </a:p>
                  </a:txBody>
                  <a:tcPr marL="68580" marR="68580" marT="0" marB="0">
                    <a:lnL w="19050" cap="flat" cmpd="sng" algn="ctr">
                      <a:solidFill>
                        <a:srgbClr val="660066"/>
                      </a:solidFill>
                      <a:prstDash val="solid"/>
                      <a:round/>
                      <a:headEnd type="none" w="med" len="med"/>
                      <a:tailEnd type="none" w="med" len="med"/>
                    </a:lnL>
                    <a:lnR w="19050" cap="flat" cmpd="sng" algn="ctr">
                      <a:solidFill>
                        <a:srgbClr val="660066"/>
                      </a:solidFill>
                      <a:prstDash val="solid"/>
                      <a:round/>
                      <a:headEnd type="none" w="med" len="med"/>
                      <a:tailEnd type="none" w="med" len="med"/>
                    </a:lnR>
                    <a:lnT w="1905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tcPr>
                </a:tc>
                <a:tc>
                  <a:txBody>
                    <a:bodyPr/>
                    <a:lstStyle/>
                    <a:p>
                      <a:pPr algn="just">
                        <a:lnSpc>
                          <a:spcPct val="115000"/>
                        </a:lnSpc>
                        <a:spcAft>
                          <a:spcPts val="0"/>
                        </a:spcAft>
                      </a:pPr>
                      <a:r>
                        <a:rPr lang="el-GR" sz="1800">
                          <a:latin typeface="Book Antiqua"/>
                          <a:ea typeface="Trebuchet MS"/>
                          <a:cs typeface="Trebuchet MS"/>
                        </a:rPr>
                        <a:t>15/11</a:t>
                      </a:r>
                      <a:endParaRPr lang="el-GR" sz="2800">
                        <a:latin typeface="Trebuchet MS"/>
                        <a:ea typeface="Trebuchet MS"/>
                        <a:cs typeface="Times New Roman"/>
                      </a:endParaRPr>
                    </a:p>
                  </a:txBody>
                  <a:tcPr marL="68580" marR="68580" marT="0" marB="0">
                    <a:lnL w="19050" cap="flat" cmpd="sng" algn="ctr">
                      <a:solidFill>
                        <a:srgbClr val="660066"/>
                      </a:solidFill>
                      <a:prstDash val="solid"/>
                      <a:round/>
                      <a:headEnd type="none" w="med" len="med"/>
                      <a:tailEnd type="none" w="med" len="med"/>
                    </a:lnL>
                    <a:lnR w="19050" cap="flat" cmpd="sng" algn="ctr">
                      <a:solidFill>
                        <a:srgbClr val="660066"/>
                      </a:solidFill>
                      <a:prstDash val="solid"/>
                      <a:round/>
                      <a:headEnd type="none" w="med" len="med"/>
                      <a:tailEnd type="none" w="med" len="med"/>
                    </a:lnR>
                    <a:lnT w="1905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tcPr>
                </a:tc>
                <a:tc>
                  <a:txBody>
                    <a:bodyPr/>
                    <a:lstStyle/>
                    <a:p>
                      <a:pPr algn="just">
                        <a:lnSpc>
                          <a:spcPct val="115000"/>
                        </a:lnSpc>
                        <a:spcAft>
                          <a:spcPts val="0"/>
                        </a:spcAft>
                      </a:pPr>
                      <a:r>
                        <a:rPr lang="el-GR" sz="1800" dirty="0">
                          <a:latin typeface="Book Antiqua"/>
                          <a:ea typeface="Trebuchet MS"/>
                          <a:cs typeface="Trebuchet MS"/>
                        </a:rPr>
                        <a:t>√</a:t>
                      </a:r>
                      <a:endParaRPr lang="el-GR" sz="2800" dirty="0">
                        <a:latin typeface="Trebuchet MS"/>
                        <a:ea typeface="Trebuchet MS"/>
                        <a:cs typeface="Times New Roman"/>
                      </a:endParaRPr>
                    </a:p>
                  </a:txBody>
                  <a:tcPr marL="68580" marR="68580" marT="0" marB="0">
                    <a:lnL w="19050" cap="flat" cmpd="sng" algn="ctr">
                      <a:solidFill>
                        <a:srgbClr val="660066"/>
                      </a:solidFill>
                      <a:prstDash val="solid"/>
                      <a:round/>
                      <a:headEnd type="none" w="med" len="med"/>
                      <a:tailEnd type="none" w="med" len="med"/>
                    </a:lnL>
                    <a:lnR w="19050" cap="flat" cmpd="sng" algn="ctr">
                      <a:solidFill>
                        <a:srgbClr val="660066"/>
                      </a:solidFill>
                      <a:prstDash val="solid"/>
                      <a:round/>
                      <a:headEnd type="none" w="med" len="med"/>
                      <a:tailEnd type="none" w="med" len="med"/>
                    </a:lnR>
                    <a:lnT w="1905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tcPr>
                </a:tc>
                <a:tc>
                  <a:txBody>
                    <a:bodyPr/>
                    <a:lstStyle/>
                    <a:p>
                      <a:pPr algn="just">
                        <a:lnSpc>
                          <a:spcPct val="115000"/>
                        </a:lnSpc>
                        <a:spcAft>
                          <a:spcPts val="0"/>
                        </a:spcAft>
                      </a:pPr>
                      <a:r>
                        <a:rPr lang="el-GR" sz="1800" dirty="0">
                          <a:latin typeface="Book Antiqua"/>
                          <a:ea typeface="Trebuchet MS"/>
                          <a:cs typeface="Trebuchet MS"/>
                        </a:rPr>
                        <a:t>√</a:t>
                      </a:r>
                      <a:endParaRPr lang="el-GR" sz="2800" dirty="0">
                        <a:latin typeface="Trebuchet MS"/>
                        <a:ea typeface="Trebuchet MS"/>
                        <a:cs typeface="Times New Roman"/>
                      </a:endParaRPr>
                    </a:p>
                  </a:txBody>
                  <a:tcPr marL="68580" marR="68580" marT="0" marB="0">
                    <a:lnL w="19050" cap="flat" cmpd="sng" algn="ctr">
                      <a:solidFill>
                        <a:srgbClr val="660066"/>
                      </a:solidFill>
                      <a:prstDash val="solid"/>
                      <a:round/>
                      <a:headEnd type="none" w="med" len="med"/>
                      <a:tailEnd type="none" w="med" len="med"/>
                    </a:lnL>
                    <a:lnR w="19050" cap="flat" cmpd="sng" algn="ctr">
                      <a:solidFill>
                        <a:srgbClr val="660066"/>
                      </a:solidFill>
                      <a:prstDash val="solid"/>
                      <a:round/>
                      <a:headEnd type="none" w="med" len="med"/>
                      <a:tailEnd type="none" w="med" len="med"/>
                    </a:lnR>
                    <a:lnT w="1905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tcPr>
                </a:tc>
                <a:tc>
                  <a:txBody>
                    <a:bodyPr/>
                    <a:lstStyle/>
                    <a:p>
                      <a:pPr algn="just">
                        <a:lnSpc>
                          <a:spcPct val="115000"/>
                        </a:lnSpc>
                        <a:spcAft>
                          <a:spcPts val="0"/>
                        </a:spcAft>
                      </a:pPr>
                      <a:r>
                        <a:rPr lang="el-GR" sz="1800">
                          <a:latin typeface="Book Antiqua"/>
                          <a:ea typeface="Trebuchet MS"/>
                          <a:cs typeface="Trebuchet MS"/>
                        </a:rPr>
                        <a:t>√</a:t>
                      </a:r>
                      <a:endParaRPr lang="el-GR" sz="2800">
                        <a:latin typeface="Trebuchet MS"/>
                        <a:ea typeface="Trebuchet MS"/>
                        <a:cs typeface="Times New Roman"/>
                      </a:endParaRPr>
                    </a:p>
                  </a:txBody>
                  <a:tcPr marL="68580" marR="68580" marT="0" marB="0">
                    <a:lnL w="19050" cap="flat" cmpd="sng" algn="ctr">
                      <a:solidFill>
                        <a:srgbClr val="660066"/>
                      </a:solidFill>
                      <a:prstDash val="solid"/>
                      <a:round/>
                      <a:headEnd type="none" w="med" len="med"/>
                      <a:tailEnd type="none" w="med" len="med"/>
                    </a:lnL>
                    <a:lnR w="19050" cap="flat" cmpd="sng" algn="ctr">
                      <a:solidFill>
                        <a:srgbClr val="660066"/>
                      </a:solidFill>
                      <a:prstDash val="solid"/>
                      <a:round/>
                      <a:headEnd type="none" w="med" len="med"/>
                      <a:tailEnd type="none" w="med" len="med"/>
                    </a:lnR>
                    <a:lnT w="1905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tcPr>
                </a:tc>
                <a:tc>
                  <a:txBody>
                    <a:bodyPr/>
                    <a:lstStyle/>
                    <a:p>
                      <a:pPr algn="just">
                        <a:lnSpc>
                          <a:spcPct val="115000"/>
                        </a:lnSpc>
                        <a:spcAft>
                          <a:spcPts val="0"/>
                        </a:spcAft>
                      </a:pPr>
                      <a:r>
                        <a:rPr lang="el-GR" sz="1800">
                          <a:latin typeface="Book Antiqua"/>
                          <a:ea typeface="Trebuchet MS"/>
                          <a:cs typeface="Trebuchet MS"/>
                        </a:rPr>
                        <a:t>√</a:t>
                      </a:r>
                      <a:endParaRPr lang="el-GR" sz="2800">
                        <a:latin typeface="Trebuchet MS"/>
                        <a:ea typeface="Trebuchet MS"/>
                        <a:cs typeface="Times New Roman"/>
                      </a:endParaRPr>
                    </a:p>
                  </a:txBody>
                  <a:tcPr marL="68580" marR="68580" marT="0" marB="0">
                    <a:lnL w="19050" cap="flat" cmpd="sng" algn="ctr">
                      <a:solidFill>
                        <a:srgbClr val="660066"/>
                      </a:solidFill>
                      <a:prstDash val="solid"/>
                      <a:round/>
                      <a:headEnd type="none" w="med" len="med"/>
                      <a:tailEnd type="none" w="med" len="med"/>
                    </a:lnL>
                    <a:lnR w="19050" cap="flat" cmpd="sng" algn="ctr">
                      <a:solidFill>
                        <a:srgbClr val="660066"/>
                      </a:solidFill>
                      <a:prstDash val="solid"/>
                      <a:round/>
                      <a:headEnd type="none" w="med" len="med"/>
                      <a:tailEnd type="none" w="med" len="med"/>
                    </a:lnR>
                    <a:lnT w="1905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tcPr>
                </a:tc>
                <a:tc>
                  <a:txBody>
                    <a:bodyPr/>
                    <a:lstStyle/>
                    <a:p>
                      <a:pPr algn="just">
                        <a:lnSpc>
                          <a:spcPct val="115000"/>
                        </a:lnSpc>
                        <a:spcAft>
                          <a:spcPts val="0"/>
                        </a:spcAft>
                      </a:pPr>
                      <a:r>
                        <a:rPr lang="el-GR" sz="1800">
                          <a:latin typeface="Book Antiqua"/>
                          <a:ea typeface="Trebuchet MS"/>
                          <a:cs typeface="Trebuchet MS"/>
                        </a:rPr>
                        <a:t>√</a:t>
                      </a:r>
                      <a:endParaRPr lang="el-GR" sz="2800">
                        <a:latin typeface="Trebuchet MS"/>
                        <a:ea typeface="Trebuchet MS"/>
                        <a:cs typeface="Times New Roman"/>
                      </a:endParaRPr>
                    </a:p>
                  </a:txBody>
                  <a:tcPr marL="68580" marR="68580" marT="0" marB="0">
                    <a:lnL w="19050" cap="flat" cmpd="sng" algn="ctr">
                      <a:solidFill>
                        <a:srgbClr val="660066"/>
                      </a:solidFill>
                      <a:prstDash val="solid"/>
                      <a:round/>
                      <a:headEnd type="none" w="med" len="med"/>
                      <a:tailEnd type="none" w="med" len="med"/>
                    </a:lnL>
                    <a:lnR w="19050" cap="flat" cmpd="sng" algn="ctr">
                      <a:solidFill>
                        <a:srgbClr val="660066"/>
                      </a:solidFill>
                      <a:prstDash val="solid"/>
                      <a:round/>
                      <a:headEnd type="none" w="med" len="med"/>
                      <a:tailEnd type="none" w="med" len="med"/>
                    </a:lnR>
                    <a:lnT w="1905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tcPr>
                </a:tc>
                <a:tc>
                  <a:txBody>
                    <a:bodyPr/>
                    <a:lstStyle/>
                    <a:p>
                      <a:pPr algn="just">
                        <a:lnSpc>
                          <a:spcPct val="115000"/>
                        </a:lnSpc>
                        <a:spcAft>
                          <a:spcPts val="0"/>
                        </a:spcAft>
                      </a:pPr>
                      <a:r>
                        <a:rPr lang="el-GR" sz="1800">
                          <a:latin typeface="Book Antiqua"/>
                          <a:ea typeface="Trebuchet MS"/>
                          <a:cs typeface="Trebuchet MS"/>
                        </a:rPr>
                        <a:t>√</a:t>
                      </a:r>
                      <a:endParaRPr lang="el-GR" sz="2800">
                        <a:latin typeface="Trebuchet MS"/>
                        <a:ea typeface="Trebuchet MS"/>
                        <a:cs typeface="Times New Roman"/>
                      </a:endParaRPr>
                    </a:p>
                  </a:txBody>
                  <a:tcPr marL="68580" marR="68580" marT="0" marB="0">
                    <a:lnL w="19050" cap="flat" cmpd="sng" algn="ctr">
                      <a:solidFill>
                        <a:srgbClr val="660066"/>
                      </a:solidFill>
                      <a:prstDash val="solid"/>
                      <a:round/>
                      <a:headEnd type="none" w="med" len="med"/>
                      <a:tailEnd type="none" w="med" len="med"/>
                    </a:lnL>
                    <a:lnR w="19050" cap="flat" cmpd="sng" algn="ctr">
                      <a:solidFill>
                        <a:srgbClr val="660066"/>
                      </a:solidFill>
                      <a:prstDash val="solid"/>
                      <a:round/>
                      <a:headEnd type="none" w="med" len="med"/>
                      <a:tailEnd type="none" w="med" len="med"/>
                    </a:lnR>
                    <a:lnT w="1905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tcPr>
                </a:tc>
                <a:tc>
                  <a:txBody>
                    <a:bodyPr/>
                    <a:lstStyle/>
                    <a:p>
                      <a:pPr algn="just">
                        <a:lnSpc>
                          <a:spcPct val="115000"/>
                        </a:lnSpc>
                        <a:spcAft>
                          <a:spcPts val="0"/>
                        </a:spcAft>
                      </a:pPr>
                      <a:r>
                        <a:rPr lang="el-GR" sz="1800">
                          <a:latin typeface="Book Antiqua"/>
                          <a:ea typeface="Trebuchet MS"/>
                          <a:cs typeface="Trebuchet MS"/>
                        </a:rPr>
                        <a:t>√</a:t>
                      </a:r>
                      <a:endParaRPr lang="el-GR" sz="2800">
                        <a:latin typeface="Trebuchet MS"/>
                        <a:ea typeface="Trebuchet MS"/>
                        <a:cs typeface="Times New Roman"/>
                      </a:endParaRPr>
                    </a:p>
                  </a:txBody>
                  <a:tcPr marL="68580" marR="68580" marT="0" marB="0">
                    <a:lnL w="19050" cap="flat" cmpd="sng" algn="ctr">
                      <a:solidFill>
                        <a:srgbClr val="660066"/>
                      </a:solidFill>
                      <a:prstDash val="solid"/>
                      <a:round/>
                      <a:headEnd type="none" w="med" len="med"/>
                      <a:tailEnd type="none" w="med" len="med"/>
                    </a:lnL>
                    <a:lnR w="19050" cap="flat" cmpd="sng" algn="ctr">
                      <a:solidFill>
                        <a:srgbClr val="660066"/>
                      </a:solidFill>
                      <a:prstDash val="solid"/>
                      <a:round/>
                      <a:headEnd type="none" w="med" len="med"/>
                      <a:tailEnd type="none" w="med" len="med"/>
                    </a:lnR>
                    <a:lnT w="1905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tcPr>
                </a:tc>
                <a:extLst>
                  <a:ext uri="{0D108BD9-81ED-4DB2-BD59-A6C34878D82A}">
                    <a16:rowId xmlns:a16="http://schemas.microsoft.com/office/drawing/2014/main" val="10001"/>
                  </a:ext>
                </a:extLst>
              </a:tr>
              <a:tr h="553368">
                <a:tc>
                  <a:txBody>
                    <a:bodyPr/>
                    <a:lstStyle/>
                    <a:p>
                      <a:pPr algn="just">
                        <a:lnSpc>
                          <a:spcPct val="115000"/>
                        </a:lnSpc>
                        <a:spcAft>
                          <a:spcPts val="0"/>
                        </a:spcAft>
                      </a:pPr>
                      <a:r>
                        <a:rPr lang="el-GR" sz="1800">
                          <a:latin typeface="Book Antiqua"/>
                          <a:ea typeface="Trebuchet MS"/>
                          <a:cs typeface="Trebuchet MS"/>
                        </a:rPr>
                        <a:t>Λία</a:t>
                      </a:r>
                      <a:endParaRPr lang="el-GR" sz="2800">
                        <a:latin typeface="Trebuchet MS"/>
                        <a:ea typeface="Trebuchet MS"/>
                        <a:cs typeface="Times New Roman"/>
                      </a:endParaRPr>
                    </a:p>
                  </a:txBody>
                  <a:tcPr marL="68580" marR="68580" marT="0" marB="0">
                    <a:lnL w="19050" cap="flat" cmpd="sng" algn="ctr">
                      <a:solidFill>
                        <a:srgbClr val="660066"/>
                      </a:solidFill>
                      <a:prstDash val="solid"/>
                      <a:round/>
                      <a:headEnd type="none" w="med" len="med"/>
                      <a:tailEnd type="none" w="med" len="med"/>
                    </a:lnL>
                    <a:lnR w="19050" cap="flat" cmpd="sng" algn="ctr">
                      <a:solidFill>
                        <a:srgbClr val="660066"/>
                      </a:solidFill>
                      <a:prstDash val="solid"/>
                      <a:round/>
                      <a:headEnd type="none" w="med" len="med"/>
                      <a:tailEnd type="none" w="med" len="med"/>
                    </a:lnR>
                    <a:lnT w="1905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tcPr>
                </a:tc>
                <a:tc>
                  <a:txBody>
                    <a:bodyPr/>
                    <a:lstStyle/>
                    <a:p>
                      <a:pPr algn="just">
                        <a:lnSpc>
                          <a:spcPct val="115000"/>
                        </a:lnSpc>
                        <a:spcAft>
                          <a:spcPts val="0"/>
                        </a:spcAft>
                      </a:pPr>
                      <a:r>
                        <a:rPr lang="el-GR" sz="1800">
                          <a:latin typeface="Book Antiqua"/>
                          <a:ea typeface="Trebuchet MS"/>
                          <a:cs typeface="Trebuchet MS"/>
                        </a:rPr>
                        <a:t>15/11</a:t>
                      </a:r>
                      <a:endParaRPr lang="el-GR" sz="2800">
                        <a:latin typeface="Trebuchet MS"/>
                        <a:ea typeface="Trebuchet MS"/>
                        <a:cs typeface="Times New Roman"/>
                      </a:endParaRPr>
                    </a:p>
                  </a:txBody>
                  <a:tcPr marL="68580" marR="68580" marT="0" marB="0">
                    <a:lnL w="19050" cap="flat" cmpd="sng" algn="ctr">
                      <a:solidFill>
                        <a:srgbClr val="660066"/>
                      </a:solidFill>
                      <a:prstDash val="solid"/>
                      <a:round/>
                      <a:headEnd type="none" w="med" len="med"/>
                      <a:tailEnd type="none" w="med" len="med"/>
                    </a:lnL>
                    <a:lnR w="19050" cap="flat" cmpd="sng" algn="ctr">
                      <a:solidFill>
                        <a:srgbClr val="660066"/>
                      </a:solidFill>
                      <a:prstDash val="solid"/>
                      <a:round/>
                      <a:headEnd type="none" w="med" len="med"/>
                      <a:tailEnd type="none" w="med" len="med"/>
                    </a:lnR>
                    <a:lnT w="1905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tcPr>
                </a:tc>
                <a:tc>
                  <a:txBody>
                    <a:bodyPr/>
                    <a:lstStyle/>
                    <a:p>
                      <a:pPr algn="just">
                        <a:lnSpc>
                          <a:spcPct val="115000"/>
                        </a:lnSpc>
                        <a:spcAft>
                          <a:spcPts val="0"/>
                        </a:spcAft>
                      </a:pPr>
                      <a:endParaRPr lang="el-GR" sz="1800">
                        <a:latin typeface="Book Antiqua"/>
                        <a:ea typeface="Trebuchet MS"/>
                        <a:cs typeface="Trebuchet MS"/>
                      </a:endParaRPr>
                    </a:p>
                  </a:txBody>
                  <a:tcPr marL="68580" marR="68580" marT="0" marB="0">
                    <a:lnL w="19050" cap="flat" cmpd="sng" algn="ctr">
                      <a:solidFill>
                        <a:srgbClr val="660066"/>
                      </a:solidFill>
                      <a:prstDash val="solid"/>
                      <a:round/>
                      <a:headEnd type="none" w="med" len="med"/>
                      <a:tailEnd type="none" w="med" len="med"/>
                    </a:lnL>
                    <a:lnR w="19050" cap="flat" cmpd="sng" algn="ctr">
                      <a:solidFill>
                        <a:srgbClr val="660066"/>
                      </a:solidFill>
                      <a:prstDash val="solid"/>
                      <a:round/>
                      <a:headEnd type="none" w="med" len="med"/>
                      <a:tailEnd type="none" w="med" len="med"/>
                    </a:lnR>
                    <a:lnT w="1905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tcPr>
                </a:tc>
                <a:tc>
                  <a:txBody>
                    <a:bodyPr/>
                    <a:lstStyle/>
                    <a:p>
                      <a:pPr algn="just">
                        <a:lnSpc>
                          <a:spcPct val="115000"/>
                        </a:lnSpc>
                        <a:spcAft>
                          <a:spcPts val="0"/>
                        </a:spcAft>
                      </a:pPr>
                      <a:endParaRPr lang="el-GR" sz="1800" dirty="0">
                        <a:latin typeface="Book Antiqua"/>
                        <a:ea typeface="Trebuchet MS"/>
                        <a:cs typeface="Trebuchet MS"/>
                      </a:endParaRPr>
                    </a:p>
                  </a:txBody>
                  <a:tcPr marL="68580" marR="68580" marT="0" marB="0">
                    <a:lnL w="19050" cap="flat" cmpd="sng" algn="ctr">
                      <a:solidFill>
                        <a:srgbClr val="660066"/>
                      </a:solidFill>
                      <a:prstDash val="solid"/>
                      <a:round/>
                      <a:headEnd type="none" w="med" len="med"/>
                      <a:tailEnd type="none" w="med" len="med"/>
                    </a:lnL>
                    <a:lnR w="19050" cap="flat" cmpd="sng" algn="ctr">
                      <a:solidFill>
                        <a:srgbClr val="660066"/>
                      </a:solidFill>
                      <a:prstDash val="solid"/>
                      <a:round/>
                      <a:headEnd type="none" w="med" len="med"/>
                      <a:tailEnd type="none" w="med" len="med"/>
                    </a:lnR>
                    <a:lnT w="1905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tcPr>
                </a:tc>
                <a:tc>
                  <a:txBody>
                    <a:bodyPr/>
                    <a:lstStyle/>
                    <a:p>
                      <a:pPr algn="just">
                        <a:lnSpc>
                          <a:spcPct val="115000"/>
                        </a:lnSpc>
                        <a:spcAft>
                          <a:spcPts val="0"/>
                        </a:spcAft>
                      </a:pPr>
                      <a:r>
                        <a:rPr lang="el-GR" sz="1800" dirty="0">
                          <a:latin typeface="Book Antiqua"/>
                          <a:ea typeface="Trebuchet MS"/>
                          <a:cs typeface="Trebuchet MS"/>
                        </a:rPr>
                        <a:t>√</a:t>
                      </a:r>
                      <a:endParaRPr lang="el-GR" sz="2800" dirty="0">
                        <a:latin typeface="Trebuchet MS"/>
                        <a:ea typeface="Trebuchet MS"/>
                        <a:cs typeface="Times New Roman"/>
                      </a:endParaRPr>
                    </a:p>
                  </a:txBody>
                  <a:tcPr marL="68580" marR="68580" marT="0" marB="0">
                    <a:lnL w="19050" cap="flat" cmpd="sng" algn="ctr">
                      <a:solidFill>
                        <a:srgbClr val="660066"/>
                      </a:solidFill>
                      <a:prstDash val="solid"/>
                      <a:round/>
                      <a:headEnd type="none" w="med" len="med"/>
                      <a:tailEnd type="none" w="med" len="med"/>
                    </a:lnL>
                    <a:lnR w="19050" cap="flat" cmpd="sng" algn="ctr">
                      <a:solidFill>
                        <a:srgbClr val="660066"/>
                      </a:solidFill>
                      <a:prstDash val="solid"/>
                      <a:round/>
                      <a:headEnd type="none" w="med" len="med"/>
                      <a:tailEnd type="none" w="med" len="med"/>
                    </a:lnR>
                    <a:lnT w="1905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tcPr>
                </a:tc>
                <a:tc>
                  <a:txBody>
                    <a:bodyPr/>
                    <a:lstStyle/>
                    <a:p>
                      <a:pPr algn="just">
                        <a:lnSpc>
                          <a:spcPct val="115000"/>
                        </a:lnSpc>
                        <a:spcAft>
                          <a:spcPts val="0"/>
                        </a:spcAft>
                      </a:pPr>
                      <a:r>
                        <a:rPr lang="el-GR" sz="1800" dirty="0">
                          <a:latin typeface="Book Antiqua"/>
                          <a:ea typeface="Trebuchet MS"/>
                          <a:cs typeface="Trebuchet MS"/>
                        </a:rPr>
                        <a:t>√</a:t>
                      </a:r>
                      <a:endParaRPr lang="el-GR" sz="2800" dirty="0">
                        <a:latin typeface="Trebuchet MS"/>
                        <a:ea typeface="Trebuchet MS"/>
                        <a:cs typeface="Times New Roman"/>
                      </a:endParaRPr>
                    </a:p>
                  </a:txBody>
                  <a:tcPr marL="68580" marR="68580" marT="0" marB="0">
                    <a:lnL w="19050" cap="flat" cmpd="sng" algn="ctr">
                      <a:solidFill>
                        <a:srgbClr val="660066"/>
                      </a:solidFill>
                      <a:prstDash val="solid"/>
                      <a:round/>
                      <a:headEnd type="none" w="med" len="med"/>
                      <a:tailEnd type="none" w="med" len="med"/>
                    </a:lnL>
                    <a:lnR w="19050" cap="flat" cmpd="sng" algn="ctr">
                      <a:solidFill>
                        <a:srgbClr val="660066"/>
                      </a:solidFill>
                      <a:prstDash val="solid"/>
                      <a:round/>
                      <a:headEnd type="none" w="med" len="med"/>
                      <a:tailEnd type="none" w="med" len="med"/>
                    </a:lnR>
                    <a:lnT w="1905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tcPr>
                </a:tc>
                <a:tc>
                  <a:txBody>
                    <a:bodyPr/>
                    <a:lstStyle/>
                    <a:p>
                      <a:pPr algn="just">
                        <a:lnSpc>
                          <a:spcPct val="115000"/>
                        </a:lnSpc>
                        <a:spcAft>
                          <a:spcPts val="0"/>
                        </a:spcAft>
                      </a:pPr>
                      <a:r>
                        <a:rPr lang="el-GR" sz="1800">
                          <a:latin typeface="Book Antiqua"/>
                          <a:ea typeface="Trebuchet MS"/>
                          <a:cs typeface="Trebuchet MS"/>
                        </a:rPr>
                        <a:t>√</a:t>
                      </a:r>
                      <a:endParaRPr lang="el-GR" sz="2800">
                        <a:latin typeface="Trebuchet MS"/>
                        <a:ea typeface="Trebuchet MS"/>
                        <a:cs typeface="Times New Roman"/>
                      </a:endParaRPr>
                    </a:p>
                  </a:txBody>
                  <a:tcPr marL="68580" marR="68580" marT="0" marB="0">
                    <a:lnL w="19050" cap="flat" cmpd="sng" algn="ctr">
                      <a:solidFill>
                        <a:srgbClr val="660066"/>
                      </a:solidFill>
                      <a:prstDash val="solid"/>
                      <a:round/>
                      <a:headEnd type="none" w="med" len="med"/>
                      <a:tailEnd type="none" w="med" len="med"/>
                    </a:lnL>
                    <a:lnR w="19050" cap="flat" cmpd="sng" algn="ctr">
                      <a:solidFill>
                        <a:srgbClr val="660066"/>
                      </a:solidFill>
                      <a:prstDash val="solid"/>
                      <a:round/>
                      <a:headEnd type="none" w="med" len="med"/>
                      <a:tailEnd type="none" w="med" len="med"/>
                    </a:lnR>
                    <a:lnT w="1905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tcPr>
                </a:tc>
                <a:tc>
                  <a:txBody>
                    <a:bodyPr/>
                    <a:lstStyle/>
                    <a:p>
                      <a:pPr algn="just">
                        <a:lnSpc>
                          <a:spcPct val="115000"/>
                        </a:lnSpc>
                        <a:spcAft>
                          <a:spcPts val="0"/>
                        </a:spcAft>
                      </a:pPr>
                      <a:r>
                        <a:rPr lang="el-GR" sz="1800">
                          <a:latin typeface="Book Antiqua"/>
                          <a:ea typeface="Trebuchet MS"/>
                          <a:cs typeface="Trebuchet MS"/>
                        </a:rPr>
                        <a:t>√</a:t>
                      </a:r>
                      <a:endParaRPr lang="el-GR" sz="2800">
                        <a:latin typeface="Trebuchet MS"/>
                        <a:ea typeface="Trebuchet MS"/>
                        <a:cs typeface="Times New Roman"/>
                      </a:endParaRPr>
                    </a:p>
                  </a:txBody>
                  <a:tcPr marL="68580" marR="68580" marT="0" marB="0">
                    <a:lnL w="19050" cap="flat" cmpd="sng" algn="ctr">
                      <a:solidFill>
                        <a:srgbClr val="660066"/>
                      </a:solidFill>
                      <a:prstDash val="solid"/>
                      <a:round/>
                      <a:headEnd type="none" w="med" len="med"/>
                      <a:tailEnd type="none" w="med" len="med"/>
                    </a:lnL>
                    <a:lnR w="19050" cap="flat" cmpd="sng" algn="ctr">
                      <a:solidFill>
                        <a:srgbClr val="660066"/>
                      </a:solidFill>
                      <a:prstDash val="solid"/>
                      <a:round/>
                      <a:headEnd type="none" w="med" len="med"/>
                      <a:tailEnd type="none" w="med" len="med"/>
                    </a:lnR>
                    <a:lnT w="1905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tcPr>
                </a:tc>
                <a:tc>
                  <a:txBody>
                    <a:bodyPr/>
                    <a:lstStyle/>
                    <a:p>
                      <a:pPr algn="just">
                        <a:lnSpc>
                          <a:spcPct val="115000"/>
                        </a:lnSpc>
                        <a:spcAft>
                          <a:spcPts val="0"/>
                        </a:spcAft>
                      </a:pPr>
                      <a:r>
                        <a:rPr lang="el-GR" sz="1800">
                          <a:latin typeface="Book Antiqua"/>
                          <a:ea typeface="Trebuchet MS"/>
                          <a:cs typeface="Trebuchet MS"/>
                        </a:rPr>
                        <a:t>√</a:t>
                      </a:r>
                      <a:endParaRPr lang="el-GR" sz="2800">
                        <a:latin typeface="Trebuchet MS"/>
                        <a:ea typeface="Trebuchet MS"/>
                        <a:cs typeface="Times New Roman"/>
                      </a:endParaRPr>
                    </a:p>
                  </a:txBody>
                  <a:tcPr marL="68580" marR="68580" marT="0" marB="0">
                    <a:lnL w="19050" cap="flat" cmpd="sng" algn="ctr">
                      <a:solidFill>
                        <a:srgbClr val="660066"/>
                      </a:solidFill>
                      <a:prstDash val="solid"/>
                      <a:round/>
                      <a:headEnd type="none" w="med" len="med"/>
                      <a:tailEnd type="none" w="med" len="med"/>
                    </a:lnL>
                    <a:lnR w="19050" cap="flat" cmpd="sng" algn="ctr">
                      <a:solidFill>
                        <a:srgbClr val="660066"/>
                      </a:solidFill>
                      <a:prstDash val="solid"/>
                      <a:round/>
                      <a:headEnd type="none" w="med" len="med"/>
                      <a:tailEnd type="none" w="med" len="med"/>
                    </a:lnR>
                    <a:lnT w="1905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tcPr>
                </a:tc>
                <a:extLst>
                  <a:ext uri="{0D108BD9-81ED-4DB2-BD59-A6C34878D82A}">
                    <a16:rowId xmlns:a16="http://schemas.microsoft.com/office/drawing/2014/main" val="10002"/>
                  </a:ext>
                </a:extLst>
              </a:tr>
              <a:tr h="553368">
                <a:tc>
                  <a:txBody>
                    <a:bodyPr/>
                    <a:lstStyle/>
                    <a:p>
                      <a:pPr algn="just">
                        <a:lnSpc>
                          <a:spcPct val="115000"/>
                        </a:lnSpc>
                        <a:spcAft>
                          <a:spcPts val="0"/>
                        </a:spcAft>
                      </a:pPr>
                      <a:r>
                        <a:rPr lang="el-GR" sz="1800">
                          <a:latin typeface="Book Antiqua"/>
                          <a:ea typeface="Trebuchet MS"/>
                          <a:cs typeface="Trebuchet MS"/>
                        </a:rPr>
                        <a:t>Βασίλης</a:t>
                      </a:r>
                      <a:endParaRPr lang="el-GR" sz="2800">
                        <a:latin typeface="Trebuchet MS"/>
                        <a:ea typeface="Trebuchet MS"/>
                        <a:cs typeface="Times New Roman"/>
                      </a:endParaRPr>
                    </a:p>
                  </a:txBody>
                  <a:tcPr marL="68580" marR="68580" marT="0" marB="0">
                    <a:lnL w="19050" cap="flat" cmpd="sng" algn="ctr">
                      <a:solidFill>
                        <a:srgbClr val="660066"/>
                      </a:solidFill>
                      <a:prstDash val="solid"/>
                      <a:round/>
                      <a:headEnd type="none" w="med" len="med"/>
                      <a:tailEnd type="none" w="med" len="med"/>
                    </a:lnL>
                    <a:lnR w="19050" cap="flat" cmpd="sng" algn="ctr">
                      <a:solidFill>
                        <a:srgbClr val="660066"/>
                      </a:solidFill>
                      <a:prstDash val="solid"/>
                      <a:round/>
                      <a:headEnd type="none" w="med" len="med"/>
                      <a:tailEnd type="none" w="med" len="med"/>
                    </a:lnR>
                    <a:lnT w="1905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tcPr>
                </a:tc>
                <a:tc>
                  <a:txBody>
                    <a:bodyPr/>
                    <a:lstStyle/>
                    <a:p>
                      <a:pPr algn="just">
                        <a:lnSpc>
                          <a:spcPct val="115000"/>
                        </a:lnSpc>
                        <a:spcAft>
                          <a:spcPts val="0"/>
                        </a:spcAft>
                      </a:pPr>
                      <a:r>
                        <a:rPr lang="el-GR" sz="1800">
                          <a:latin typeface="Book Antiqua"/>
                          <a:ea typeface="Trebuchet MS"/>
                          <a:cs typeface="Trebuchet MS"/>
                        </a:rPr>
                        <a:t>16/11</a:t>
                      </a:r>
                      <a:endParaRPr lang="el-GR" sz="2800">
                        <a:latin typeface="Trebuchet MS"/>
                        <a:ea typeface="Trebuchet MS"/>
                        <a:cs typeface="Times New Roman"/>
                      </a:endParaRPr>
                    </a:p>
                  </a:txBody>
                  <a:tcPr marL="68580" marR="68580" marT="0" marB="0">
                    <a:lnL w="19050" cap="flat" cmpd="sng" algn="ctr">
                      <a:solidFill>
                        <a:srgbClr val="660066"/>
                      </a:solidFill>
                      <a:prstDash val="solid"/>
                      <a:round/>
                      <a:headEnd type="none" w="med" len="med"/>
                      <a:tailEnd type="none" w="med" len="med"/>
                    </a:lnL>
                    <a:lnR w="19050" cap="flat" cmpd="sng" algn="ctr">
                      <a:solidFill>
                        <a:srgbClr val="660066"/>
                      </a:solidFill>
                      <a:prstDash val="solid"/>
                      <a:round/>
                      <a:headEnd type="none" w="med" len="med"/>
                      <a:tailEnd type="none" w="med" len="med"/>
                    </a:lnR>
                    <a:lnT w="1905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tcPr>
                </a:tc>
                <a:tc>
                  <a:txBody>
                    <a:bodyPr/>
                    <a:lstStyle/>
                    <a:p>
                      <a:pPr algn="just">
                        <a:lnSpc>
                          <a:spcPct val="115000"/>
                        </a:lnSpc>
                        <a:spcAft>
                          <a:spcPts val="0"/>
                        </a:spcAft>
                      </a:pPr>
                      <a:r>
                        <a:rPr lang="el-GR" sz="1800">
                          <a:latin typeface="Book Antiqua"/>
                          <a:ea typeface="Trebuchet MS"/>
                          <a:cs typeface="Trebuchet MS"/>
                        </a:rPr>
                        <a:t>√</a:t>
                      </a:r>
                      <a:endParaRPr lang="el-GR" sz="2800">
                        <a:latin typeface="Trebuchet MS"/>
                        <a:ea typeface="Trebuchet MS"/>
                        <a:cs typeface="Times New Roman"/>
                      </a:endParaRPr>
                    </a:p>
                  </a:txBody>
                  <a:tcPr marL="68580" marR="68580" marT="0" marB="0">
                    <a:lnL w="19050" cap="flat" cmpd="sng" algn="ctr">
                      <a:solidFill>
                        <a:srgbClr val="660066"/>
                      </a:solidFill>
                      <a:prstDash val="solid"/>
                      <a:round/>
                      <a:headEnd type="none" w="med" len="med"/>
                      <a:tailEnd type="none" w="med" len="med"/>
                    </a:lnL>
                    <a:lnR w="19050" cap="flat" cmpd="sng" algn="ctr">
                      <a:solidFill>
                        <a:srgbClr val="660066"/>
                      </a:solidFill>
                      <a:prstDash val="solid"/>
                      <a:round/>
                      <a:headEnd type="none" w="med" len="med"/>
                      <a:tailEnd type="none" w="med" len="med"/>
                    </a:lnR>
                    <a:lnT w="1905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tcPr>
                </a:tc>
                <a:tc>
                  <a:txBody>
                    <a:bodyPr/>
                    <a:lstStyle/>
                    <a:p>
                      <a:pPr algn="just">
                        <a:lnSpc>
                          <a:spcPct val="115000"/>
                        </a:lnSpc>
                        <a:spcAft>
                          <a:spcPts val="0"/>
                        </a:spcAft>
                      </a:pPr>
                      <a:endParaRPr lang="el-GR" sz="1800">
                        <a:latin typeface="Book Antiqua"/>
                        <a:ea typeface="Trebuchet MS"/>
                        <a:cs typeface="Trebuchet MS"/>
                      </a:endParaRPr>
                    </a:p>
                  </a:txBody>
                  <a:tcPr marL="68580" marR="68580" marT="0" marB="0">
                    <a:lnL w="19050" cap="flat" cmpd="sng" algn="ctr">
                      <a:solidFill>
                        <a:srgbClr val="660066"/>
                      </a:solidFill>
                      <a:prstDash val="solid"/>
                      <a:round/>
                      <a:headEnd type="none" w="med" len="med"/>
                      <a:tailEnd type="none" w="med" len="med"/>
                    </a:lnL>
                    <a:lnR w="19050" cap="flat" cmpd="sng" algn="ctr">
                      <a:solidFill>
                        <a:srgbClr val="660066"/>
                      </a:solidFill>
                      <a:prstDash val="solid"/>
                      <a:round/>
                      <a:headEnd type="none" w="med" len="med"/>
                      <a:tailEnd type="none" w="med" len="med"/>
                    </a:lnR>
                    <a:lnT w="1905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tcPr>
                </a:tc>
                <a:tc>
                  <a:txBody>
                    <a:bodyPr/>
                    <a:lstStyle/>
                    <a:p>
                      <a:pPr algn="just">
                        <a:lnSpc>
                          <a:spcPct val="115000"/>
                        </a:lnSpc>
                        <a:spcAft>
                          <a:spcPts val="0"/>
                        </a:spcAft>
                      </a:pPr>
                      <a:r>
                        <a:rPr lang="el-GR" sz="1800">
                          <a:latin typeface="Book Antiqua"/>
                          <a:ea typeface="Trebuchet MS"/>
                          <a:cs typeface="Trebuchet MS"/>
                        </a:rPr>
                        <a:t>√</a:t>
                      </a:r>
                      <a:endParaRPr lang="el-GR" sz="2800">
                        <a:latin typeface="Trebuchet MS"/>
                        <a:ea typeface="Trebuchet MS"/>
                        <a:cs typeface="Times New Roman"/>
                      </a:endParaRPr>
                    </a:p>
                  </a:txBody>
                  <a:tcPr marL="68580" marR="68580" marT="0" marB="0">
                    <a:lnL w="19050" cap="flat" cmpd="sng" algn="ctr">
                      <a:solidFill>
                        <a:srgbClr val="660066"/>
                      </a:solidFill>
                      <a:prstDash val="solid"/>
                      <a:round/>
                      <a:headEnd type="none" w="med" len="med"/>
                      <a:tailEnd type="none" w="med" len="med"/>
                    </a:lnL>
                    <a:lnR w="19050" cap="flat" cmpd="sng" algn="ctr">
                      <a:solidFill>
                        <a:srgbClr val="660066"/>
                      </a:solidFill>
                      <a:prstDash val="solid"/>
                      <a:round/>
                      <a:headEnd type="none" w="med" len="med"/>
                      <a:tailEnd type="none" w="med" len="med"/>
                    </a:lnR>
                    <a:lnT w="1905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tcPr>
                </a:tc>
                <a:tc>
                  <a:txBody>
                    <a:bodyPr/>
                    <a:lstStyle/>
                    <a:p>
                      <a:pPr algn="just">
                        <a:lnSpc>
                          <a:spcPct val="115000"/>
                        </a:lnSpc>
                        <a:spcAft>
                          <a:spcPts val="0"/>
                        </a:spcAft>
                      </a:pPr>
                      <a:r>
                        <a:rPr lang="el-GR" sz="1800" dirty="0">
                          <a:latin typeface="Book Antiqua"/>
                          <a:ea typeface="Trebuchet MS"/>
                          <a:cs typeface="Trebuchet MS"/>
                        </a:rPr>
                        <a:t>√</a:t>
                      </a:r>
                      <a:endParaRPr lang="el-GR" sz="2800" dirty="0">
                        <a:latin typeface="Trebuchet MS"/>
                        <a:ea typeface="Trebuchet MS"/>
                        <a:cs typeface="Times New Roman"/>
                      </a:endParaRPr>
                    </a:p>
                  </a:txBody>
                  <a:tcPr marL="68580" marR="68580" marT="0" marB="0">
                    <a:lnL w="19050" cap="flat" cmpd="sng" algn="ctr">
                      <a:solidFill>
                        <a:srgbClr val="660066"/>
                      </a:solidFill>
                      <a:prstDash val="solid"/>
                      <a:round/>
                      <a:headEnd type="none" w="med" len="med"/>
                      <a:tailEnd type="none" w="med" len="med"/>
                    </a:lnL>
                    <a:lnR w="19050" cap="flat" cmpd="sng" algn="ctr">
                      <a:solidFill>
                        <a:srgbClr val="660066"/>
                      </a:solidFill>
                      <a:prstDash val="solid"/>
                      <a:round/>
                      <a:headEnd type="none" w="med" len="med"/>
                      <a:tailEnd type="none" w="med" len="med"/>
                    </a:lnR>
                    <a:lnT w="1905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tcPr>
                </a:tc>
                <a:tc>
                  <a:txBody>
                    <a:bodyPr/>
                    <a:lstStyle/>
                    <a:p>
                      <a:pPr algn="just">
                        <a:lnSpc>
                          <a:spcPct val="115000"/>
                        </a:lnSpc>
                        <a:spcAft>
                          <a:spcPts val="0"/>
                        </a:spcAft>
                      </a:pPr>
                      <a:endParaRPr lang="el-GR" sz="1800" dirty="0">
                        <a:latin typeface="Book Antiqua"/>
                        <a:ea typeface="Trebuchet MS"/>
                        <a:cs typeface="Trebuchet MS"/>
                      </a:endParaRPr>
                    </a:p>
                  </a:txBody>
                  <a:tcPr marL="68580" marR="68580" marT="0" marB="0">
                    <a:lnL w="19050" cap="flat" cmpd="sng" algn="ctr">
                      <a:solidFill>
                        <a:srgbClr val="660066"/>
                      </a:solidFill>
                      <a:prstDash val="solid"/>
                      <a:round/>
                      <a:headEnd type="none" w="med" len="med"/>
                      <a:tailEnd type="none" w="med" len="med"/>
                    </a:lnL>
                    <a:lnR w="19050" cap="flat" cmpd="sng" algn="ctr">
                      <a:solidFill>
                        <a:srgbClr val="660066"/>
                      </a:solidFill>
                      <a:prstDash val="solid"/>
                      <a:round/>
                      <a:headEnd type="none" w="med" len="med"/>
                      <a:tailEnd type="none" w="med" len="med"/>
                    </a:lnR>
                    <a:lnT w="1905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tcPr>
                </a:tc>
                <a:tc>
                  <a:txBody>
                    <a:bodyPr/>
                    <a:lstStyle/>
                    <a:p>
                      <a:pPr algn="just">
                        <a:lnSpc>
                          <a:spcPct val="115000"/>
                        </a:lnSpc>
                        <a:spcAft>
                          <a:spcPts val="0"/>
                        </a:spcAft>
                      </a:pPr>
                      <a:endParaRPr lang="el-GR" sz="1800">
                        <a:latin typeface="Book Antiqua"/>
                        <a:ea typeface="Trebuchet MS"/>
                        <a:cs typeface="Trebuchet MS"/>
                      </a:endParaRPr>
                    </a:p>
                  </a:txBody>
                  <a:tcPr marL="68580" marR="68580" marT="0" marB="0">
                    <a:lnL w="19050" cap="flat" cmpd="sng" algn="ctr">
                      <a:solidFill>
                        <a:srgbClr val="660066"/>
                      </a:solidFill>
                      <a:prstDash val="solid"/>
                      <a:round/>
                      <a:headEnd type="none" w="med" len="med"/>
                      <a:tailEnd type="none" w="med" len="med"/>
                    </a:lnL>
                    <a:lnR w="19050" cap="flat" cmpd="sng" algn="ctr">
                      <a:solidFill>
                        <a:srgbClr val="660066"/>
                      </a:solidFill>
                      <a:prstDash val="solid"/>
                      <a:round/>
                      <a:headEnd type="none" w="med" len="med"/>
                      <a:tailEnd type="none" w="med" len="med"/>
                    </a:lnR>
                    <a:lnT w="1905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tcPr>
                </a:tc>
                <a:tc>
                  <a:txBody>
                    <a:bodyPr/>
                    <a:lstStyle/>
                    <a:p>
                      <a:pPr algn="just">
                        <a:lnSpc>
                          <a:spcPct val="115000"/>
                        </a:lnSpc>
                        <a:spcAft>
                          <a:spcPts val="0"/>
                        </a:spcAft>
                      </a:pPr>
                      <a:endParaRPr lang="el-GR" sz="1800" dirty="0">
                        <a:latin typeface="Book Antiqua"/>
                        <a:ea typeface="Trebuchet MS"/>
                        <a:cs typeface="Trebuchet MS"/>
                      </a:endParaRPr>
                    </a:p>
                  </a:txBody>
                  <a:tcPr marL="68580" marR="68580" marT="0" marB="0">
                    <a:lnL w="19050" cap="flat" cmpd="sng" algn="ctr">
                      <a:solidFill>
                        <a:srgbClr val="660066"/>
                      </a:solidFill>
                      <a:prstDash val="solid"/>
                      <a:round/>
                      <a:headEnd type="none" w="med" len="med"/>
                      <a:tailEnd type="none" w="med" len="med"/>
                    </a:lnL>
                    <a:lnR w="19050" cap="flat" cmpd="sng" algn="ctr">
                      <a:solidFill>
                        <a:srgbClr val="660066"/>
                      </a:solidFill>
                      <a:prstDash val="solid"/>
                      <a:round/>
                      <a:headEnd type="none" w="med" len="med"/>
                      <a:tailEnd type="none" w="med" len="med"/>
                    </a:lnR>
                    <a:lnT w="1905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tcPr>
                </a:tc>
                <a:extLst>
                  <a:ext uri="{0D108BD9-81ED-4DB2-BD59-A6C34878D82A}">
                    <a16:rowId xmlns:a16="http://schemas.microsoft.com/office/drawing/2014/main" val="10003"/>
                  </a:ext>
                </a:extLst>
              </a:tr>
              <a:tr h="522279">
                <a:tc>
                  <a:txBody>
                    <a:bodyPr/>
                    <a:lstStyle/>
                    <a:p>
                      <a:pPr algn="just">
                        <a:lnSpc>
                          <a:spcPct val="115000"/>
                        </a:lnSpc>
                        <a:spcAft>
                          <a:spcPts val="0"/>
                        </a:spcAft>
                      </a:pPr>
                      <a:r>
                        <a:rPr lang="el-GR" sz="1800">
                          <a:latin typeface="Book Antiqua"/>
                          <a:ea typeface="Trebuchet MS"/>
                          <a:cs typeface="Trebuchet MS"/>
                        </a:rPr>
                        <a:t>Θανάσης</a:t>
                      </a:r>
                      <a:endParaRPr lang="el-GR" sz="2800">
                        <a:latin typeface="Trebuchet MS"/>
                        <a:ea typeface="Trebuchet MS"/>
                        <a:cs typeface="Times New Roman"/>
                      </a:endParaRPr>
                    </a:p>
                  </a:txBody>
                  <a:tcPr marL="68580" marR="68580" marT="0" marB="0">
                    <a:lnL w="19050" cap="flat" cmpd="sng" algn="ctr">
                      <a:solidFill>
                        <a:srgbClr val="660066"/>
                      </a:solidFill>
                      <a:prstDash val="solid"/>
                      <a:round/>
                      <a:headEnd type="none" w="med" len="med"/>
                      <a:tailEnd type="none" w="med" len="med"/>
                    </a:lnL>
                    <a:lnR w="19050" cap="flat" cmpd="sng" algn="ctr">
                      <a:solidFill>
                        <a:srgbClr val="660066"/>
                      </a:solidFill>
                      <a:prstDash val="solid"/>
                      <a:round/>
                      <a:headEnd type="none" w="med" len="med"/>
                      <a:tailEnd type="none" w="med" len="med"/>
                    </a:lnR>
                    <a:lnT w="1905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tcPr>
                </a:tc>
                <a:tc>
                  <a:txBody>
                    <a:bodyPr/>
                    <a:lstStyle/>
                    <a:p>
                      <a:pPr algn="just">
                        <a:lnSpc>
                          <a:spcPct val="115000"/>
                        </a:lnSpc>
                        <a:spcAft>
                          <a:spcPts val="0"/>
                        </a:spcAft>
                      </a:pPr>
                      <a:r>
                        <a:rPr lang="el-GR" sz="1800">
                          <a:latin typeface="Book Antiqua"/>
                          <a:ea typeface="Trebuchet MS"/>
                          <a:cs typeface="Trebuchet MS"/>
                        </a:rPr>
                        <a:t>16/11</a:t>
                      </a:r>
                      <a:endParaRPr lang="el-GR" sz="2800">
                        <a:latin typeface="Trebuchet MS"/>
                        <a:ea typeface="Trebuchet MS"/>
                        <a:cs typeface="Times New Roman"/>
                      </a:endParaRPr>
                    </a:p>
                  </a:txBody>
                  <a:tcPr marL="68580" marR="68580" marT="0" marB="0">
                    <a:lnL w="19050" cap="flat" cmpd="sng" algn="ctr">
                      <a:solidFill>
                        <a:srgbClr val="660066"/>
                      </a:solidFill>
                      <a:prstDash val="solid"/>
                      <a:round/>
                      <a:headEnd type="none" w="med" len="med"/>
                      <a:tailEnd type="none" w="med" len="med"/>
                    </a:lnL>
                    <a:lnR w="19050" cap="flat" cmpd="sng" algn="ctr">
                      <a:solidFill>
                        <a:srgbClr val="660066"/>
                      </a:solidFill>
                      <a:prstDash val="solid"/>
                      <a:round/>
                      <a:headEnd type="none" w="med" len="med"/>
                      <a:tailEnd type="none" w="med" len="med"/>
                    </a:lnR>
                    <a:lnT w="1905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tcPr>
                </a:tc>
                <a:tc>
                  <a:txBody>
                    <a:bodyPr/>
                    <a:lstStyle/>
                    <a:p>
                      <a:pPr algn="just">
                        <a:lnSpc>
                          <a:spcPct val="115000"/>
                        </a:lnSpc>
                        <a:spcAft>
                          <a:spcPts val="0"/>
                        </a:spcAft>
                      </a:pPr>
                      <a:r>
                        <a:rPr lang="el-GR" sz="1800">
                          <a:latin typeface="Book Antiqua"/>
                          <a:ea typeface="Trebuchet MS"/>
                          <a:cs typeface="Trebuchet MS"/>
                        </a:rPr>
                        <a:t>√</a:t>
                      </a:r>
                      <a:endParaRPr lang="el-GR" sz="2800">
                        <a:latin typeface="Trebuchet MS"/>
                        <a:ea typeface="Trebuchet MS"/>
                        <a:cs typeface="Times New Roman"/>
                      </a:endParaRPr>
                    </a:p>
                  </a:txBody>
                  <a:tcPr marL="68580" marR="68580" marT="0" marB="0">
                    <a:lnL w="19050" cap="flat" cmpd="sng" algn="ctr">
                      <a:solidFill>
                        <a:srgbClr val="660066"/>
                      </a:solidFill>
                      <a:prstDash val="solid"/>
                      <a:round/>
                      <a:headEnd type="none" w="med" len="med"/>
                      <a:tailEnd type="none" w="med" len="med"/>
                    </a:lnL>
                    <a:lnR w="19050" cap="flat" cmpd="sng" algn="ctr">
                      <a:solidFill>
                        <a:srgbClr val="660066"/>
                      </a:solidFill>
                      <a:prstDash val="solid"/>
                      <a:round/>
                      <a:headEnd type="none" w="med" len="med"/>
                      <a:tailEnd type="none" w="med" len="med"/>
                    </a:lnR>
                    <a:lnT w="1905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tcPr>
                </a:tc>
                <a:tc>
                  <a:txBody>
                    <a:bodyPr/>
                    <a:lstStyle/>
                    <a:p>
                      <a:pPr algn="just">
                        <a:lnSpc>
                          <a:spcPct val="115000"/>
                        </a:lnSpc>
                        <a:spcAft>
                          <a:spcPts val="0"/>
                        </a:spcAft>
                      </a:pPr>
                      <a:r>
                        <a:rPr lang="el-GR" sz="1800">
                          <a:latin typeface="Book Antiqua"/>
                          <a:ea typeface="Trebuchet MS"/>
                          <a:cs typeface="Trebuchet MS"/>
                        </a:rPr>
                        <a:t>√</a:t>
                      </a:r>
                      <a:endParaRPr lang="el-GR" sz="2800">
                        <a:latin typeface="Trebuchet MS"/>
                        <a:ea typeface="Trebuchet MS"/>
                        <a:cs typeface="Times New Roman"/>
                      </a:endParaRPr>
                    </a:p>
                  </a:txBody>
                  <a:tcPr marL="68580" marR="68580" marT="0" marB="0">
                    <a:lnL w="19050" cap="flat" cmpd="sng" algn="ctr">
                      <a:solidFill>
                        <a:srgbClr val="660066"/>
                      </a:solidFill>
                      <a:prstDash val="solid"/>
                      <a:round/>
                      <a:headEnd type="none" w="med" len="med"/>
                      <a:tailEnd type="none" w="med" len="med"/>
                    </a:lnL>
                    <a:lnR w="19050" cap="flat" cmpd="sng" algn="ctr">
                      <a:solidFill>
                        <a:srgbClr val="660066"/>
                      </a:solidFill>
                      <a:prstDash val="solid"/>
                      <a:round/>
                      <a:headEnd type="none" w="med" len="med"/>
                      <a:tailEnd type="none" w="med" len="med"/>
                    </a:lnR>
                    <a:lnT w="1905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tcPr>
                </a:tc>
                <a:tc>
                  <a:txBody>
                    <a:bodyPr/>
                    <a:lstStyle/>
                    <a:p>
                      <a:pPr algn="just">
                        <a:lnSpc>
                          <a:spcPct val="115000"/>
                        </a:lnSpc>
                        <a:spcAft>
                          <a:spcPts val="0"/>
                        </a:spcAft>
                      </a:pPr>
                      <a:r>
                        <a:rPr lang="el-GR" sz="1800">
                          <a:latin typeface="Book Antiqua"/>
                          <a:ea typeface="Trebuchet MS"/>
                          <a:cs typeface="Trebuchet MS"/>
                        </a:rPr>
                        <a:t>√</a:t>
                      </a:r>
                      <a:endParaRPr lang="el-GR" sz="2800">
                        <a:latin typeface="Trebuchet MS"/>
                        <a:ea typeface="Trebuchet MS"/>
                        <a:cs typeface="Times New Roman"/>
                      </a:endParaRPr>
                    </a:p>
                  </a:txBody>
                  <a:tcPr marL="68580" marR="68580" marT="0" marB="0">
                    <a:lnL w="19050" cap="flat" cmpd="sng" algn="ctr">
                      <a:solidFill>
                        <a:srgbClr val="660066"/>
                      </a:solidFill>
                      <a:prstDash val="solid"/>
                      <a:round/>
                      <a:headEnd type="none" w="med" len="med"/>
                      <a:tailEnd type="none" w="med" len="med"/>
                    </a:lnL>
                    <a:lnR w="19050" cap="flat" cmpd="sng" algn="ctr">
                      <a:solidFill>
                        <a:srgbClr val="660066"/>
                      </a:solidFill>
                      <a:prstDash val="solid"/>
                      <a:round/>
                      <a:headEnd type="none" w="med" len="med"/>
                      <a:tailEnd type="none" w="med" len="med"/>
                    </a:lnR>
                    <a:lnT w="1905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tcPr>
                </a:tc>
                <a:tc>
                  <a:txBody>
                    <a:bodyPr/>
                    <a:lstStyle/>
                    <a:p>
                      <a:pPr algn="just">
                        <a:lnSpc>
                          <a:spcPct val="115000"/>
                        </a:lnSpc>
                        <a:spcAft>
                          <a:spcPts val="0"/>
                        </a:spcAft>
                      </a:pPr>
                      <a:r>
                        <a:rPr lang="el-GR" sz="1800">
                          <a:latin typeface="Book Antiqua"/>
                          <a:ea typeface="Trebuchet MS"/>
                          <a:cs typeface="Trebuchet MS"/>
                        </a:rPr>
                        <a:t>√</a:t>
                      </a:r>
                      <a:endParaRPr lang="el-GR" sz="2800">
                        <a:latin typeface="Trebuchet MS"/>
                        <a:ea typeface="Trebuchet MS"/>
                        <a:cs typeface="Times New Roman"/>
                      </a:endParaRPr>
                    </a:p>
                  </a:txBody>
                  <a:tcPr marL="68580" marR="68580" marT="0" marB="0">
                    <a:lnL w="19050" cap="flat" cmpd="sng" algn="ctr">
                      <a:solidFill>
                        <a:srgbClr val="660066"/>
                      </a:solidFill>
                      <a:prstDash val="solid"/>
                      <a:round/>
                      <a:headEnd type="none" w="med" len="med"/>
                      <a:tailEnd type="none" w="med" len="med"/>
                    </a:lnL>
                    <a:lnR w="19050" cap="flat" cmpd="sng" algn="ctr">
                      <a:solidFill>
                        <a:srgbClr val="660066"/>
                      </a:solidFill>
                      <a:prstDash val="solid"/>
                      <a:round/>
                      <a:headEnd type="none" w="med" len="med"/>
                      <a:tailEnd type="none" w="med" len="med"/>
                    </a:lnR>
                    <a:lnT w="1905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tcPr>
                </a:tc>
                <a:tc>
                  <a:txBody>
                    <a:bodyPr/>
                    <a:lstStyle/>
                    <a:p>
                      <a:pPr algn="just">
                        <a:lnSpc>
                          <a:spcPct val="115000"/>
                        </a:lnSpc>
                        <a:spcAft>
                          <a:spcPts val="0"/>
                        </a:spcAft>
                      </a:pPr>
                      <a:endParaRPr lang="el-GR" sz="1800" dirty="0">
                        <a:latin typeface="Book Antiqua"/>
                        <a:ea typeface="Trebuchet MS"/>
                        <a:cs typeface="Trebuchet MS"/>
                      </a:endParaRPr>
                    </a:p>
                  </a:txBody>
                  <a:tcPr marL="68580" marR="68580" marT="0" marB="0">
                    <a:lnL w="19050" cap="flat" cmpd="sng" algn="ctr">
                      <a:solidFill>
                        <a:srgbClr val="660066"/>
                      </a:solidFill>
                      <a:prstDash val="solid"/>
                      <a:round/>
                      <a:headEnd type="none" w="med" len="med"/>
                      <a:tailEnd type="none" w="med" len="med"/>
                    </a:lnL>
                    <a:lnR w="19050" cap="flat" cmpd="sng" algn="ctr">
                      <a:solidFill>
                        <a:srgbClr val="660066"/>
                      </a:solidFill>
                      <a:prstDash val="solid"/>
                      <a:round/>
                      <a:headEnd type="none" w="med" len="med"/>
                      <a:tailEnd type="none" w="med" len="med"/>
                    </a:lnR>
                    <a:lnT w="1905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tcPr>
                </a:tc>
                <a:tc>
                  <a:txBody>
                    <a:bodyPr/>
                    <a:lstStyle/>
                    <a:p>
                      <a:pPr algn="just">
                        <a:lnSpc>
                          <a:spcPct val="115000"/>
                        </a:lnSpc>
                        <a:spcAft>
                          <a:spcPts val="0"/>
                        </a:spcAft>
                      </a:pPr>
                      <a:r>
                        <a:rPr lang="el-GR" sz="1800">
                          <a:latin typeface="Book Antiqua"/>
                          <a:ea typeface="Trebuchet MS"/>
                          <a:cs typeface="Trebuchet MS"/>
                        </a:rPr>
                        <a:t>√</a:t>
                      </a:r>
                      <a:endParaRPr lang="el-GR" sz="2800">
                        <a:latin typeface="Trebuchet MS"/>
                        <a:ea typeface="Trebuchet MS"/>
                        <a:cs typeface="Times New Roman"/>
                      </a:endParaRPr>
                    </a:p>
                  </a:txBody>
                  <a:tcPr marL="68580" marR="68580" marT="0" marB="0">
                    <a:lnL w="19050" cap="flat" cmpd="sng" algn="ctr">
                      <a:solidFill>
                        <a:srgbClr val="660066"/>
                      </a:solidFill>
                      <a:prstDash val="solid"/>
                      <a:round/>
                      <a:headEnd type="none" w="med" len="med"/>
                      <a:tailEnd type="none" w="med" len="med"/>
                    </a:lnL>
                    <a:lnR w="19050" cap="flat" cmpd="sng" algn="ctr">
                      <a:solidFill>
                        <a:srgbClr val="660066"/>
                      </a:solidFill>
                      <a:prstDash val="solid"/>
                      <a:round/>
                      <a:headEnd type="none" w="med" len="med"/>
                      <a:tailEnd type="none" w="med" len="med"/>
                    </a:lnR>
                    <a:lnT w="1905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tcPr>
                </a:tc>
                <a:tc>
                  <a:txBody>
                    <a:bodyPr/>
                    <a:lstStyle/>
                    <a:p>
                      <a:pPr algn="just">
                        <a:lnSpc>
                          <a:spcPct val="115000"/>
                        </a:lnSpc>
                        <a:spcAft>
                          <a:spcPts val="0"/>
                        </a:spcAft>
                      </a:pPr>
                      <a:endParaRPr lang="el-GR" sz="1800">
                        <a:latin typeface="Book Antiqua"/>
                        <a:ea typeface="Trebuchet MS"/>
                        <a:cs typeface="Trebuchet MS"/>
                      </a:endParaRPr>
                    </a:p>
                  </a:txBody>
                  <a:tcPr marL="68580" marR="68580" marT="0" marB="0">
                    <a:lnL w="19050" cap="flat" cmpd="sng" algn="ctr">
                      <a:solidFill>
                        <a:srgbClr val="660066"/>
                      </a:solidFill>
                      <a:prstDash val="solid"/>
                      <a:round/>
                      <a:headEnd type="none" w="med" len="med"/>
                      <a:tailEnd type="none" w="med" len="med"/>
                    </a:lnL>
                    <a:lnR w="19050" cap="flat" cmpd="sng" algn="ctr">
                      <a:solidFill>
                        <a:srgbClr val="660066"/>
                      </a:solidFill>
                      <a:prstDash val="solid"/>
                      <a:round/>
                      <a:headEnd type="none" w="med" len="med"/>
                      <a:tailEnd type="none" w="med" len="med"/>
                    </a:lnR>
                    <a:lnT w="1905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tcPr>
                </a:tc>
                <a:extLst>
                  <a:ext uri="{0D108BD9-81ED-4DB2-BD59-A6C34878D82A}">
                    <a16:rowId xmlns:a16="http://schemas.microsoft.com/office/drawing/2014/main" val="10004"/>
                  </a:ext>
                </a:extLst>
              </a:tr>
              <a:tr h="522279">
                <a:tc>
                  <a:txBody>
                    <a:bodyPr/>
                    <a:lstStyle/>
                    <a:p>
                      <a:pPr algn="just">
                        <a:lnSpc>
                          <a:spcPct val="115000"/>
                        </a:lnSpc>
                        <a:spcAft>
                          <a:spcPts val="0"/>
                        </a:spcAft>
                      </a:pPr>
                      <a:r>
                        <a:rPr lang="el-GR" sz="1800">
                          <a:latin typeface="Book Antiqua"/>
                          <a:ea typeface="Trebuchet MS"/>
                          <a:cs typeface="Trebuchet MS"/>
                        </a:rPr>
                        <a:t>Στέλιος</a:t>
                      </a:r>
                      <a:endParaRPr lang="el-GR" sz="2800">
                        <a:latin typeface="Trebuchet MS"/>
                        <a:ea typeface="Trebuchet MS"/>
                        <a:cs typeface="Times New Roman"/>
                      </a:endParaRPr>
                    </a:p>
                  </a:txBody>
                  <a:tcPr marL="68580" marR="68580" marT="0" marB="0">
                    <a:lnL w="19050" cap="flat" cmpd="sng" algn="ctr">
                      <a:solidFill>
                        <a:srgbClr val="660066"/>
                      </a:solidFill>
                      <a:prstDash val="solid"/>
                      <a:round/>
                      <a:headEnd type="none" w="med" len="med"/>
                      <a:tailEnd type="none" w="med" len="med"/>
                    </a:lnL>
                    <a:lnR w="19050" cap="flat" cmpd="sng" algn="ctr">
                      <a:solidFill>
                        <a:srgbClr val="660066"/>
                      </a:solidFill>
                      <a:prstDash val="solid"/>
                      <a:round/>
                      <a:headEnd type="none" w="med" len="med"/>
                      <a:tailEnd type="none" w="med" len="med"/>
                    </a:lnR>
                    <a:lnT w="1905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tcPr>
                </a:tc>
                <a:tc>
                  <a:txBody>
                    <a:bodyPr/>
                    <a:lstStyle/>
                    <a:p>
                      <a:pPr algn="just">
                        <a:lnSpc>
                          <a:spcPct val="115000"/>
                        </a:lnSpc>
                        <a:spcAft>
                          <a:spcPts val="0"/>
                        </a:spcAft>
                      </a:pPr>
                      <a:r>
                        <a:rPr lang="el-GR" sz="1800">
                          <a:latin typeface="Book Antiqua"/>
                          <a:ea typeface="Trebuchet MS"/>
                          <a:cs typeface="Trebuchet MS"/>
                        </a:rPr>
                        <a:t>17/11</a:t>
                      </a:r>
                      <a:endParaRPr lang="el-GR" sz="2800">
                        <a:latin typeface="Trebuchet MS"/>
                        <a:ea typeface="Trebuchet MS"/>
                        <a:cs typeface="Times New Roman"/>
                      </a:endParaRPr>
                    </a:p>
                  </a:txBody>
                  <a:tcPr marL="68580" marR="68580" marT="0" marB="0">
                    <a:lnL w="19050" cap="flat" cmpd="sng" algn="ctr">
                      <a:solidFill>
                        <a:srgbClr val="660066"/>
                      </a:solidFill>
                      <a:prstDash val="solid"/>
                      <a:round/>
                      <a:headEnd type="none" w="med" len="med"/>
                      <a:tailEnd type="none" w="med" len="med"/>
                    </a:lnL>
                    <a:lnR w="19050" cap="flat" cmpd="sng" algn="ctr">
                      <a:solidFill>
                        <a:srgbClr val="660066"/>
                      </a:solidFill>
                      <a:prstDash val="solid"/>
                      <a:round/>
                      <a:headEnd type="none" w="med" len="med"/>
                      <a:tailEnd type="none" w="med" len="med"/>
                    </a:lnR>
                    <a:lnT w="1905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tcPr>
                </a:tc>
                <a:tc>
                  <a:txBody>
                    <a:bodyPr/>
                    <a:lstStyle/>
                    <a:p>
                      <a:pPr algn="just">
                        <a:lnSpc>
                          <a:spcPct val="115000"/>
                        </a:lnSpc>
                        <a:spcAft>
                          <a:spcPts val="0"/>
                        </a:spcAft>
                      </a:pPr>
                      <a:r>
                        <a:rPr lang="el-GR" sz="1800">
                          <a:latin typeface="Book Antiqua"/>
                          <a:ea typeface="Trebuchet MS"/>
                          <a:cs typeface="Trebuchet MS"/>
                        </a:rPr>
                        <a:t>√</a:t>
                      </a:r>
                      <a:endParaRPr lang="el-GR" sz="2800">
                        <a:latin typeface="Trebuchet MS"/>
                        <a:ea typeface="Trebuchet MS"/>
                        <a:cs typeface="Times New Roman"/>
                      </a:endParaRPr>
                    </a:p>
                  </a:txBody>
                  <a:tcPr marL="68580" marR="68580" marT="0" marB="0">
                    <a:lnL w="19050" cap="flat" cmpd="sng" algn="ctr">
                      <a:solidFill>
                        <a:srgbClr val="660066"/>
                      </a:solidFill>
                      <a:prstDash val="solid"/>
                      <a:round/>
                      <a:headEnd type="none" w="med" len="med"/>
                      <a:tailEnd type="none" w="med" len="med"/>
                    </a:lnL>
                    <a:lnR w="19050" cap="flat" cmpd="sng" algn="ctr">
                      <a:solidFill>
                        <a:srgbClr val="660066"/>
                      </a:solidFill>
                      <a:prstDash val="solid"/>
                      <a:round/>
                      <a:headEnd type="none" w="med" len="med"/>
                      <a:tailEnd type="none" w="med" len="med"/>
                    </a:lnR>
                    <a:lnT w="1905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tcPr>
                </a:tc>
                <a:tc>
                  <a:txBody>
                    <a:bodyPr/>
                    <a:lstStyle/>
                    <a:p>
                      <a:pPr algn="just">
                        <a:lnSpc>
                          <a:spcPct val="115000"/>
                        </a:lnSpc>
                        <a:spcAft>
                          <a:spcPts val="0"/>
                        </a:spcAft>
                      </a:pPr>
                      <a:endParaRPr lang="el-GR" sz="1800">
                        <a:latin typeface="Book Antiqua"/>
                        <a:ea typeface="Trebuchet MS"/>
                        <a:cs typeface="Trebuchet MS"/>
                      </a:endParaRPr>
                    </a:p>
                  </a:txBody>
                  <a:tcPr marL="68580" marR="68580" marT="0" marB="0">
                    <a:lnL w="19050" cap="flat" cmpd="sng" algn="ctr">
                      <a:solidFill>
                        <a:srgbClr val="660066"/>
                      </a:solidFill>
                      <a:prstDash val="solid"/>
                      <a:round/>
                      <a:headEnd type="none" w="med" len="med"/>
                      <a:tailEnd type="none" w="med" len="med"/>
                    </a:lnL>
                    <a:lnR w="19050" cap="flat" cmpd="sng" algn="ctr">
                      <a:solidFill>
                        <a:srgbClr val="660066"/>
                      </a:solidFill>
                      <a:prstDash val="solid"/>
                      <a:round/>
                      <a:headEnd type="none" w="med" len="med"/>
                      <a:tailEnd type="none" w="med" len="med"/>
                    </a:lnR>
                    <a:lnT w="1905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tcPr>
                </a:tc>
                <a:tc>
                  <a:txBody>
                    <a:bodyPr/>
                    <a:lstStyle/>
                    <a:p>
                      <a:pPr algn="just">
                        <a:lnSpc>
                          <a:spcPct val="115000"/>
                        </a:lnSpc>
                        <a:spcAft>
                          <a:spcPts val="0"/>
                        </a:spcAft>
                      </a:pPr>
                      <a:r>
                        <a:rPr lang="el-GR" sz="1800">
                          <a:latin typeface="Book Antiqua"/>
                          <a:ea typeface="Trebuchet MS"/>
                          <a:cs typeface="Trebuchet MS"/>
                        </a:rPr>
                        <a:t>√</a:t>
                      </a:r>
                      <a:endParaRPr lang="el-GR" sz="2800">
                        <a:latin typeface="Trebuchet MS"/>
                        <a:ea typeface="Trebuchet MS"/>
                        <a:cs typeface="Times New Roman"/>
                      </a:endParaRPr>
                    </a:p>
                  </a:txBody>
                  <a:tcPr marL="68580" marR="68580" marT="0" marB="0">
                    <a:lnL w="19050" cap="flat" cmpd="sng" algn="ctr">
                      <a:solidFill>
                        <a:srgbClr val="660066"/>
                      </a:solidFill>
                      <a:prstDash val="solid"/>
                      <a:round/>
                      <a:headEnd type="none" w="med" len="med"/>
                      <a:tailEnd type="none" w="med" len="med"/>
                    </a:lnL>
                    <a:lnR w="19050" cap="flat" cmpd="sng" algn="ctr">
                      <a:solidFill>
                        <a:srgbClr val="660066"/>
                      </a:solidFill>
                      <a:prstDash val="solid"/>
                      <a:round/>
                      <a:headEnd type="none" w="med" len="med"/>
                      <a:tailEnd type="none" w="med" len="med"/>
                    </a:lnR>
                    <a:lnT w="1905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tcPr>
                </a:tc>
                <a:tc>
                  <a:txBody>
                    <a:bodyPr/>
                    <a:lstStyle/>
                    <a:p>
                      <a:pPr algn="just">
                        <a:lnSpc>
                          <a:spcPct val="115000"/>
                        </a:lnSpc>
                        <a:spcAft>
                          <a:spcPts val="0"/>
                        </a:spcAft>
                      </a:pPr>
                      <a:r>
                        <a:rPr lang="el-GR" sz="1800">
                          <a:latin typeface="Book Antiqua"/>
                          <a:ea typeface="Trebuchet MS"/>
                          <a:cs typeface="Trebuchet MS"/>
                        </a:rPr>
                        <a:t>√</a:t>
                      </a:r>
                      <a:endParaRPr lang="el-GR" sz="2800">
                        <a:latin typeface="Trebuchet MS"/>
                        <a:ea typeface="Trebuchet MS"/>
                        <a:cs typeface="Times New Roman"/>
                      </a:endParaRPr>
                    </a:p>
                  </a:txBody>
                  <a:tcPr marL="68580" marR="68580" marT="0" marB="0">
                    <a:lnL w="19050" cap="flat" cmpd="sng" algn="ctr">
                      <a:solidFill>
                        <a:srgbClr val="660066"/>
                      </a:solidFill>
                      <a:prstDash val="solid"/>
                      <a:round/>
                      <a:headEnd type="none" w="med" len="med"/>
                      <a:tailEnd type="none" w="med" len="med"/>
                    </a:lnL>
                    <a:lnR w="19050" cap="flat" cmpd="sng" algn="ctr">
                      <a:solidFill>
                        <a:srgbClr val="660066"/>
                      </a:solidFill>
                      <a:prstDash val="solid"/>
                      <a:round/>
                      <a:headEnd type="none" w="med" len="med"/>
                      <a:tailEnd type="none" w="med" len="med"/>
                    </a:lnR>
                    <a:lnT w="1905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tcPr>
                </a:tc>
                <a:tc>
                  <a:txBody>
                    <a:bodyPr/>
                    <a:lstStyle/>
                    <a:p>
                      <a:pPr algn="just">
                        <a:lnSpc>
                          <a:spcPct val="115000"/>
                        </a:lnSpc>
                        <a:spcAft>
                          <a:spcPts val="0"/>
                        </a:spcAft>
                      </a:pPr>
                      <a:endParaRPr lang="el-GR" sz="1800" dirty="0">
                        <a:latin typeface="Book Antiqua"/>
                        <a:ea typeface="Trebuchet MS"/>
                        <a:cs typeface="Trebuchet MS"/>
                      </a:endParaRPr>
                    </a:p>
                  </a:txBody>
                  <a:tcPr marL="68580" marR="68580" marT="0" marB="0">
                    <a:lnL w="19050" cap="flat" cmpd="sng" algn="ctr">
                      <a:solidFill>
                        <a:srgbClr val="660066"/>
                      </a:solidFill>
                      <a:prstDash val="solid"/>
                      <a:round/>
                      <a:headEnd type="none" w="med" len="med"/>
                      <a:tailEnd type="none" w="med" len="med"/>
                    </a:lnL>
                    <a:lnR w="19050" cap="flat" cmpd="sng" algn="ctr">
                      <a:solidFill>
                        <a:srgbClr val="660066"/>
                      </a:solidFill>
                      <a:prstDash val="solid"/>
                      <a:round/>
                      <a:headEnd type="none" w="med" len="med"/>
                      <a:tailEnd type="none" w="med" len="med"/>
                    </a:lnR>
                    <a:lnT w="1905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tcPr>
                </a:tc>
                <a:tc>
                  <a:txBody>
                    <a:bodyPr/>
                    <a:lstStyle/>
                    <a:p>
                      <a:pPr algn="just">
                        <a:lnSpc>
                          <a:spcPct val="115000"/>
                        </a:lnSpc>
                        <a:spcAft>
                          <a:spcPts val="0"/>
                        </a:spcAft>
                      </a:pPr>
                      <a:endParaRPr lang="el-GR" sz="1800" dirty="0">
                        <a:latin typeface="Book Antiqua"/>
                        <a:ea typeface="Trebuchet MS"/>
                        <a:cs typeface="Trebuchet MS"/>
                      </a:endParaRPr>
                    </a:p>
                  </a:txBody>
                  <a:tcPr marL="68580" marR="68580" marT="0" marB="0">
                    <a:lnL w="19050" cap="flat" cmpd="sng" algn="ctr">
                      <a:solidFill>
                        <a:srgbClr val="660066"/>
                      </a:solidFill>
                      <a:prstDash val="solid"/>
                      <a:round/>
                      <a:headEnd type="none" w="med" len="med"/>
                      <a:tailEnd type="none" w="med" len="med"/>
                    </a:lnL>
                    <a:lnR w="19050" cap="flat" cmpd="sng" algn="ctr">
                      <a:solidFill>
                        <a:srgbClr val="660066"/>
                      </a:solidFill>
                      <a:prstDash val="solid"/>
                      <a:round/>
                      <a:headEnd type="none" w="med" len="med"/>
                      <a:tailEnd type="none" w="med" len="med"/>
                    </a:lnR>
                    <a:lnT w="1905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tcPr>
                </a:tc>
                <a:tc>
                  <a:txBody>
                    <a:bodyPr/>
                    <a:lstStyle/>
                    <a:p>
                      <a:pPr algn="just">
                        <a:lnSpc>
                          <a:spcPct val="115000"/>
                        </a:lnSpc>
                        <a:spcAft>
                          <a:spcPts val="0"/>
                        </a:spcAft>
                      </a:pPr>
                      <a:endParaRPr lang="el-GR" sz="1800">
                        <a:latin typeface="Book Antiqua"/>
                        <a:ea typeface="Trebuchet MS"/>
                        <a:cs typeface="Trebuchet MS"/>
                      </a:endParaRPr>
                    </a:p>
                  </a:txBody>
                  <a:tcPr marL="68580" marR="68580" marT="0" marB="0">
                    <a:lnL w="19050" cap="flat" cmpd="sng" algn="ctr">
                      <a:solidFill>
                        <a:srgbClr val="660066"/>
                      </a:solidFill>
                      <a:prstDash val="solid"/>
                      <a:round/>
                      <a:headEnd type="none" w="med" len="med"/>
                      <a:tailEnd type="none" w="med" len="med"/>
                    </a:lnL>
                    <a:lnR w="19050" cap="flat" cmpd="sng" algn="ctr">
                      <a:solidFill>
                        <a:srgbClr val="660066"/>
                      </a:solidFill>
                      <a:prstDash val="solid"/>
                      <a:round/>
                      <a:headEnd type="none" w="med" len="med"/>
                      <a:tailEnd type="none" w="med" len="med"/>
                    </a:lnR>
                    <a:lnT w="1905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tcPr>
                </a:tc>
                <a:extLst>
                  <a:ext uri="{0D108BD9-81ED-4DB2-BD59-A6C34878D82A}">
                    <a16:rowId xmlns:a16="http://schemas.microsoft.com/office/drawing/2014/main" val="10005"/>
                  </a:ext>
                </a:extLst>
              </a:tr>
              <a:tr h="553368">
                <a:tc>
                  <a:txBody>
                    <a:bodyPr/>
                    <a:lstStyle/>
                    <a:p>
                      <a:pPr algn="just">
                        <a:lnSpc>
                          <a:spcPct val="115000"/>
                        </a:lnSpc>
                        <a:spcAft>
                          <a:spcPts val="0"/>
                        </a:spcAft>
                      </a:pPr>
                      <a:r>
                        <a:rPr lang="el-GR" sz="1800">
                          <a:latin typeface="Book Antiqua"/>
                          <a:ea typeface="Trebuchet MS"/>
                          <a:cs typeface="Trebuchet MS"/>
                        </a:rPr>
                        <a:t>Λευτέρης </a:t>
                      </a:r>
                      <a:endParaRPr lang="el-GR" sz="2800">
                        <a:latin typeface="Trebuchet MS"/>
                        <a:ea typeface="Trebuchet MS"/>
                        <a:cs typeface="Times New Roman"/>
                      </a:endParaRPr>
                    </a:p>
                  </a:txBody>
                  <a:tcPr marL="68580" marR="68580" marT="0" marB="0">
                    <a:lnL w="19050" cap="flat" cmpd="sng" algn="ctr">
                      <a:solidFill>
                        <a:srgbClr val="660066"/>
                      </a:solidFill>
                      <a:prstDash val="solid"/>
                      <a:round/>
                      <a:headEnd type="none" w="med" len="med"/>
                      <a:tailEnd type="none" w="med" len="med"/>
                    </a:lnL>
                    <a:lnR w="19050" cap="flat" cmpd="sng" algn="ctr">
                      <a:solidFill>
                        <a:srgbClr val="660066"/>
                      </a:solidFill>
                      <a:prstDash val="solid"/>
                      <a:round/>
                      <a:headEnd type="none" w="med" len="med"/>
                      <a:tailEnd type="none" w="med" len="med"/>
                    </a:lnR>
                    <a:lnT w="1905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tcPr>
                </a:tc>
                <a:tc>
                  <a:txBody>
                    <a:bodyPr/>
                    <a:lstStyle/>
                    <a:p>
                      <a:pPr algn="just">
                        <a:lnSpc>
                          <a:spcPct val="115000"/>
                        </a:lnSpc>
                        <a:spcAft>
                          <a:spcPts val="0"/>
                        </a:spcAft>
                      </a:pPr>
                      <a:r>
                        <a:rPr lang="el-GR" sz="1800">
                          <a:latin typeface="Book Antiqua"/>
                          <a:ea typeface="Trebuchet MS"/>
                          <a:cs typeface="Trebuchet MS"/>
                        </a:rPr>
                        <a:t>17/11</a:t>
                      </a:r>
                      <a:endParaRPr lang="el-GR" sz="2800">
                        <a:latin typeface="Trebuchet MS"/>
                        <a:ea typeface="Trebuchet MS"/>
                        <a:cs typeface="Times New Roman"/>
                      </a:endParaRPr>
                    </a:p>
                  </a:txBody>
                  <a:tcPr marL="68580" marR="68580" marT="0" marB="0">
                    <a:lnL w="19050" cap="flat" cmpd="sng" algn="ctr">
                      <a:solidFill>
                        <a:srgbClr val="660066"/>
                      </a:solidFill>
                      <a:prstDash val="solid"/>
                      <a:round/>
                      <a:headEnd type="none" w="med" len="med"/>
                      <a:tailEnd type="none" w="med" len="med"/>
                    </a:lnL>
                    <a:lnR w="19050" cap="flat" cmpd="sng" algn="ctr">
                      <a:solidFill>
                        <a:srgbClr val="660066"/>
                      </a:solidFill>
                      <a:prstDash val="solid"/>
                      <a:round/>
                      <a:headEnd type="none" w="med" len="med"/>
                      <a:tailEnd type="none" w="med" len="med"/>
                    </a:lnR>
                    <a:lnT w="1905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tcPr>
                </a:tc>
                <a:tc>
                  <a:txBody>
                    <a:bodyPr/>
                    <a:lstStyle/>
                    <a:p>
                      <a:pPr algn="just">
                        <a:lnSpc>
                          <a:spcPct val="115000"/>
                        </a:lnSpc>
                        <a:spcAft>
                          <a:spcPts val="0"/>
                        </a:spcAft>
                      </a:pPr>
                      <a:endParaRPr lang="el-GR" sz="1800">
                        <a:latin typeface="Book Antiqua"/>
                        <a:ea typeface="Trebuchet MS"/>
                        <a:cs typeface="Trebuchet MS"/>
                      </a:endParaRPr>
                    </a:p>
                  </a:txBody>
                  <a:tcPr marL="68580" marR="68580" marT="0" marB="0">
                    <a:lnL w="19050" cap="flat" cmpd="sng" algn="ctr">
                      <a:solidFill>
                        <a:srgbClr val="660066"/>
                      </a:solidFill>
                      <a:prstDash val="solid"/>
                      <a:round/>
                      <a:headEnd type="none" w="med" len="med"/>
                      <a:tailEnd type="none" w="med" len="med"/>
                    </a:lnL>
                    <a:lnR w="19050" cap="flat" cmpd="sng" algn="ctr">
                      <a:solidFill>
                        <a:srgbClr val="660066"/>
                      </a:solidFill>
                      <a:prstDash val="solid"/>
                      <a:round/>
                      <a:headEnd type="none" w="med" len="med"/>
                      <a:tailEnd type="none" w="med" len="med"/>
                    </a:lnR>
                    <a:lnT w="1905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tcPr>
                </a:tc>
                <a:tc>
                  <a:txBody>
                    <a:bodyPr/>
                    <a:lstStyle/>
                    <a:p>
                      <a:pPr algn="just">
                        <a:lnSpc>
                          <a:spcPct val="115000"/>
                        </a:lnSpc>
                        <a:spcAft>
                          <a:spcPts val="0"/>
                        </a:spcAft>
                      </a:pPr>
                      <a:endParaRPr lang="el-GR" sz="1800">
                        <a:latin typeface="Book Antiqua"/>
                        <a:ea typeface="Trebuchet MS"/>
                        <a:cs typeface="Trebuchet MS"/>
                      </a:endParaRPr>
                    </a:p>
                  </a:txBody>
                  <a:tcPr marL="68580" marR="68580" marT="0" marB="0">
                    <a:lnL w="19050" cap="flat" cmpd="sng" algn="ctr">
                      <a:solidFill>
                        <a:srgbClr val="660066"/>
                      </a:solidFill>
                      <a:prstDash val="solid"/>
                      <a:round/>
                      <a:headEnd type="none" w="med" len="med"/>
                      <a:tailEnd type="none" w="med" len="med"/>
                    </a:lnL>
                    <a:lnR w="19050" cap="flat" cmpd="sng" algn="ctr">
                      <a:solidFill>
                        <a:srgbClr val="660066"/>
                      </a:solidFill>
                      <a:prstDash val="solid"/>
                      <a:round/>
                      <a:headEnd type="none" w="med" len="med"/>
                      <a:tailEnd type="none" w="med" len="med"/>
                    </a:lnR>
                    <a:lnT w="1905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tcPr>
                </a:tc>
                <a:tc>
                  <a:txBody>
                    <a:bodyPr/>
                    <a:lstStyle/>
                    <a:p>
                      <a:pPr algn="just">
                        <a:lnSpc>
                          <a:spcPct val="115000"/>
                        </a:lnSpc>
                        <a:spcAft>
                          <a:spcPts val="0"/>
                        </a:spcAft>
                      </a:pPr>
                      <a:r>
                        <a:rPr lang="el-GR" sz="1800">
                          <a:latin typeface="Book Antiqua"/>
                          <a:ea typeface="Trebuchet MS"/>
                          <a:cs typeface="Trebuchet MS"/>
                        </a:rPr>
                        <a:t>√</a:t>
                      </a:r>
                      <a:endParaRPr lang="el-GR" sz="2800">
                        <a:latin typeface="Trebuchet MS"/>
                        <a:ea typeface="Trebuchet MS"/>
                        <a:cs typeface="Times New Roman"/>
                      </a:endParaRPr>
                    </a:p>
                  </a:txBody>
                  <a:tcPr marL="68580" marR="68580" marT="0" marB="0">
                    <a:lnL w="19050" cap="flat" cmpd="sng" algn="ctr">
                      <a:solidFill>
                        <a:srgbClr val="660066"/>
                      </a:solidFill>
                      <a:prstDash val="solid"/>
                      <a:round/>
                      <a:headEnd type="none" w="med" len="med"/>
                      <a:tailEnd type="none" w="med" len="med"/>
                    </a:lnL>
                    <a:lnR w="19050" cap="flat" cmpd="sng" algn="ctr">
                      <a:solidFill>
                        <a:srgbClr val="660066"/>
                      </a:solidFill>
                      <a:prstDash val="solid"/>
                      <a:round/>
                      <a:headEnd type="none" w="med" len="med"/>
                      <a:tailEnd type="none" w="med" len="med"/>
                    </a:lnR>
                    <a:lnT w="1905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tcPr>
                </a:tc>
                <a:tc>
                  <a:txBody>
                    <a:bodyPr/>
                    <a:lstStyle/>
                    <a:p>
                      <a:pPr algn="just">
                        <a:lnSpc>
                          <a:spcPct val="115000"/>
                        </a:lnSpc>
                        <a:spcAft>
                          <a:spcPts val="0"/>
                        </a:spcAft>
                      </a:pPr>
                      <a:r>
                        <a:rPr lang="el-GR" sz="1800">
                          <a:latin typeface="Book Antiqua"/>
                          <a:ea typeface="Trebuchet MS"/>
                          <a:cs typeface="Trebuchet MS"/>
                        </a:rPr>
                        <a:t>√</a:t>
                      </a:r>
                      <a:endParaRPr lang="el-GR" sz="2800">
                        <a:latin typeface="Trebuchet MS"/>
                        <a:ea typeface="Trebuchet MS"/>
                        <a:cs typeface="Times New Roman"/>
                      </a:endParaRPr>
                    </a:p>
                  </a:txBody>
                  <a:tcPr marL="68580" marR="68580" marT="0" marB="0">
                    <a:lnL w="19050" cap="flat" cmpd="sng" algn="ctr">
                      <a:solidFill>
                        <a:srgbClr val="660066"/>
                      </a:solidFill>
                      <a:prstDash val="solid"/>
                      <a:round/>
                      <a:headEnd type="none" w="med" len="med"/>
                      <a:tailEnd type="none" w="med" len="med"/>
                    </a:lnL>
                    <a:lnR w="19050" cap="flat" cmpd="sng" algn="ctr">
                      <a:solidFill>
                        <a:srgbClr val="660066"/>
                      </a:solidFill>
                      <a:prstDash val="solid"/>
                      <a:round/>
                      <a:headEnd type="none" w="med" len="med"/>
                      <a:tailEnd type="none" w="med" len="med"/>
                    </a:lnR>
                    <a:lnT w="1905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tcPr>
                </a:tc>
                <a:tc>
                  <a:txBody>
                    <a:bodyPr/>
                    <a:lstStyle/>
                    <a:p>
                      <a:pPr algn="just">
                        <a:lnSpc>
                          <a:spcPct val="115000"/>
                        </a:lnSpc>
                        <a:spcAft>
                          <a:spcPts val="0"/>
                        </a:spcAft>
                      </a:pPr>
                      <a:endParaRPr lang="el-GR" sz="1800">
                        <a:latin typeface="Book Antiqua"/>
                        <a:ea typeface="Trebuchet MS"/>
                        <a:cs typeface="Trebuchet MS"/>
                      </a:endParaRPr>
                    </a:p>
                  </a:txBody>
                  <a:tcPr marL="68580" marR="68580" marT="0" marB="0">
                    <a:lnL w="19050" cap="flat" cmpd="sng" algn="ctr">
                      <a:solidFill>
                        <a:srgbClr val="660066"/>
                      </a:solidFill>
                      <a:prstDash val="solid"/>
                      <a:round/>
                      <a:headEnd type="none" w="med" len="med"/>
                      <a:tailEnd type="none" w="med" len="med"/>
                    </a:lnL>
                    <a:lnR w="19050" cap="flat" cmpd="sng" algn="ctr">
                      <a:solidFill>
                        <a:srgbClr val="660066"/>
                      </a:solidFill>
                      <a:prstDash val="solid"/>
                      <a:round/>
                      <a:headEnd type="none" w="med" len="med"/>
                      <a:tailEnd type="none" w="med" len="med"/>
                    </a:lnR>
                    <a:lnT w="1905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tcPr>
                </a:tc>
                <a:tc>
                  <a:txBody>
                    <a:bodyPr/>
                    <a:lstStyle/>
                    <a:p>
                      <a:pPr algn="just">
                        <a:lnSpc>
                          <a:spcPct val="115000"/>
                        </a:lnSpc>
                        <a:spcAft>
                          <a:spcPts val="0"/>
                        </a:spcAft>
                      </a:pPr>
                      <a:endParaRPr lang="el-GR" sz="1800" dirty="0">
                        <a:latin typeface="Book Antiqua"/>
                        <a:ea typeface="Trebuchet MS"/>
                        <a:cs typeface="Trebuchet MS"/>
                      </a:endParaRPr>
                    </a:p>
                  </a:txBody>
                  <a:tcPr marL="68580" marR="68580" marT="0" marB="0">
                    <a:lnL w="19050" cap="flat" cmpd="sng" algn="ctr">
                      <a:solidFill>
                        <a:srgbClr val="660066"/>
                      </a:solidFill>
                      <a:prstDash val="solid"/>
                      <a:round/>
                      <a:headEnd type="none" w="med" len="med"/>
                      <a:tailEnd type="none" w="med" len="med"/>
                    </a:lnL>
                    <a:lnR w="19050" cap="flat" cmpd="sng" algn="ctr">
                      <a:solidFill>
                        <a:srgbClr val="660066"/>
                      </a:solidFill>
                      <a:prstDash val="solid"/>
                      <a:round/>
                      <a:headEnd type="none" w="med" len="med"/>
                      <a:tailEnd type="none" w="med" len="med"/>
                    </a:lnR>
                    <a:lnT w="1905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tcPr>
                </a:tc>
                <a:tc>
                  <a:txBody>
                    <a:bodyPr/>
                    <a:lstStyle/>
                    <a:p>
                      <a:pPr algn="just">
                        <a:lnSpc>
                          <a:spcPct val="115000"/>
                        </a:lnSpc>
                        <a:spcAft>
                          <a:spcPts val="0"/>
                        </a:spcAft>
                      </a:pPr>
                      <a:r>
                        <a:rPr lang="el-GR" sz="1800" dirty="0">
                          <a:latin typeface="Book Antiqua"/>
                          <a:ea typeface="Trebuchet MS"/>
                          <a:cs typeface="Trebuchet MS"/>
                        </a:rPr>
                        <a:t>√</a:t>
                      </a:r>
                      <a:endParaRPr lang="el-GR" sz="2800" dirty="0">
                        <a:latin typeface="Trebuchet MS"/>
                        <a:ea typeface="Trebuchet MS"/>
                        <a:cs typeface="Times New Roman"/>
                      </a:endParaRPr>
                    </a:p>
                  </a:txBody>
                  <a:tcPr marL="68580" marR="68580" marT="0" marB="0">
                    <a:lnL w="19050" cap="flat" cmpd="sng" algn="ctr">
                      <a:solidFill>
                        <a:srgbClr val="660066"/>
                      </a:solidFill>
                      <a:prstDash val="solid"/>
                      <a:round/>
                      <a:headEnd type="none" w="med" len="med"/>
                      <a:tailEnd type="none" w="med" len="med"/>
                    </a:lnL>
                    <a:lnR w="19050" cap="flat" cmpd="sng" algn="ctr">
                      <a:solidFill>
                        <a:srgbClr val="660066"/>
                      </a:solidFill>
                      <a:prstDash val="solid"/>
                      <a:round/>
                      <a:headEnd type="none" w="med" len="med"/>
                      <a:tailEnd type="none" w="med" len="med"/>
                    </a:lnR>
                    <a:lnT w="19050" cap="flat" cmpd="sng" algn="ctr">
                      <a:solidFill>
                        <a:srgbClr val="660066"/>
                      </a:solidFill>
                      <a:prstDash val="solid"/>
                      <a:round/>
                      <a:headEnd type="none" w="med" len="med"/>
                      <a:tailEnd type="none" w="med" len="med"/>
                    </a:lnT>
                    <a:lnB w="19050" cap="flat" cmpd="sng" algn="ctr">
                      <a:solidFill>
                        <a:srgbClr val="660066"/>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9" name="8 - TextBox"/>
          <p:cNvSpPr txBox="1"/>
          <p:nvPr/>
        </p:nvSpPr>
        <p:spPr>
          <a:xfrm>
            <a:off x="285720" y="1142984"/>
            <a:ext cx="8358246" cy="1200329"/>
          </a:xfrm>
          <a:prstGeom prst="rect">
            <a:avLst/>
          </a:prstGeom>
          <a:noFill/>
        </p:spPr>
        <p:txBody>
          <a:bodyPr wrap="square" rtlCol="0">
            <a:spAutoFit/>
          </a:bodyPr>
          <a:lstStyle/>
          <a:p>
            <a:r>
              <a:rPr lang="el-GR" sz="2400" dirty="0" smtClean="0">
                <a:latin typeface="UB-Fashion" pitchFamily="2" charset="0"/>
              </a:rPr>
              <a:t>Η νηπιαγωγός φτιάχνει μια </a:t>
            </a:r>
            <a:r>
              <a:rPr lang="el-GR" sz="2400" b="1" dirty="0" smtClean="0">
                <a:latin typeface="UB-Fashion" pitchFamily="2" charset="0"/>
              </a:rPr>
              <a:t>κλίμακα ελέγχου </a:t>
            </a:r>
            <a:r>
              <a:rPr lang="el-GR" sz="2400" dirty="0" smtClean="0">
                <a:latin typeface="UB-Fashion" pitchFamily="2" charset="0"/>
              </a:rPr>
              <a:t>στο ημερολόγιό της για να καταγράψει τις παρατηρήσεις της σχετικά με την ικανότητα των παιδιών να διακρίνουν και να ονοματίζουν τα χρώματα</a:t>
            </a:r>
            <a:r>
              <a:rPr lang="el-GR" sz="2400" dirty="0" smtClean="0">
                <a:latin typeface="Cambria" pitchFamily="18" charset="0"/>
              </a:rPr>
              <a:t>.</a:t>
            </a:r>
            <a:endParaRPr lang="el-GR"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b="1" smtClean="0">
                <a:solidFill>
                  <a:srgbClr val="3D6B95"/>
                </a:solidFill>
                <a:latin typeface="Cambria" pitchFamily="18" charset="0"/>
              </a:rPr>
              <a:t>Τι είναι οι μέθοδοι αξιολόγησης;</a:t>
            </a:r>
            <a:endParaRPr lang="el-GR" b="1" dirty="0">
              <a:solidFill>
                <a:srgbClr val="3D6B95"/>
              </a:solidFill>
              <a:latin typeface="Cambria" pitchFamily="18" charset="0"/>
            </a:endParaRPr>
          </a:p>
        </p:txBody>
      </p:sp>
      <p:sp>
        <p:nvSpPr>
          <p:cNvPr id="3" name="2 - Θέση περιεχομένου"/>
          <p:cNvSpPr>
            <a:spLocks noGrp="1"/>
          </p:cNvSpPr>
          <p:nvPr>
            <p:ph idx="1"/>
          </p:nvPr>
        </p:nvSpPr>
        <p:spPr>
          <a:xfrm>
            <a:off x="467841" y="1428737"/>
            <a:ext cx="8655291" cy="5420797"/>
          </a:xfrm>
        </p:spPr>
        <p:txBody>
          <a:bodyPr/>
          <a:lstStyle/>
          <a:p>
            <a:pPr marL="630238" indent="-269875">
              <a:lnSpc>
                <a:spcPct val="100000"/>
              </a:lnSpc>
              <a:buFont typeface="Wingdings" pitchFamily="2" charset="2"/>
              <a:buChar char="§"/>
              <a:tabLst>
                <a:tab pos="900113" algn="l"/>
              </a:tabLst>
            </a:pPr>
            <a:r>
              <a:rPr smtClean="0">
                <a:solidFill>
                  <a:schemeClr val="tx2"/>
                </a:solidFill>
                <a:latin typeface="Cambria" pitchFamily="18" charset="0"/>
              </a:rPr>
              <a:t> </a:t>
            </a:r>
            <a:r>
              <a:rPr sz="3200" smtClean="0">
                <a:solidFill>
                  <a:schemeClr val="tx2"/>
                </a:solidFill>
                <a:latin typeface="Cambria" pitchFamily="18" charset="0"/>
              </a:rPr>
              <a:t>το σύνολο των </a:t>
            </a:r>
            <a:r>
              <a:rPr sz="3200" b="1" smtClean="0">
                <a:solidFill>
                  <a:schemeClr val="tx2"/>
                </a:solidFill>
                <a:latin typeface="Cambria" pitchFamily="18" charset="0"/>
              </a:rPr>
              <a:t>στρατηγικών</a:t>
            </a:r>
            <a:r>
              <a:rPr sz="3200" smtClean="0">
                <a:solidFill>
                  <a:schemeClr val="tx2"/>
                </a:solidFill>
                <a:latin typeface="Cambria" pitchFamily="18" charset="0"/>
              </a:rPr>
              <a:t> (μεθόδων, τεχνικών, εργαλείων, δραστηριοτήτων, μέσων κ.λπ.) με τα οποία ο/η εκπαιδευτικός συλλέγει </a:t>
            </a:r>
            <a:r>
              <a:rPr sz="3200" b="1" smtClean="0">
                <a:solidFill>
                  <a:schemeClr val="tx2"/>
                </a:solidFill>
                <a:latin typeface="Cambria" pitchFamily="18" charset="0"/>
              </a:rPr>
              <a:t>«τεκμήρια», </a:t>
            </a:r>
            <a:r>
              <a:rPr sz="3200" smtClean="0">
                <a:solidFill>
                  <a:schemeClr val="tx2"/>
                </a:solidFill>
                <a:latin typeface="Cambria" pitchFamily="18" charset="0"/>
              </a:rPr>
              <a:t>δηλαδή, καταγεγραμμένα στοιχεία, στη βάση των οποίων θα αξιολογήσει τη μάθηση και την ανάπτυξη των παιδιών. </a:t>
            </a:r>
            <a:endParaRPr lang="el-GR" sz="3200" dirty="0">
              <a:solidFill>
                <a:schemeClr val="tx2"/>
              </a:solidFill>
              <a:latin typeface="Cambria"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519" y="13906"/>
            <a:ext cx="8678316" cy="1414830"/>
          </a:xfrm>
        </p:spPr>
        <p:txBody>
          <a:bodyPr>
            <a:normAutofit/>
          </a:bodyPr>
          <a:lstStyle/>
          <a:p>
            <a:pPr marL="630238"/>
            <a:r>
              <a:rPr sz="2800" b="1" smtClean="0">
                <a:solidFill>
                  <a:srgbClr val="3D6B95"/>
                </a:solidFill>
                <a:latin typeface="Cambria" pitchFamily="18" charset="0"/>
              </a:rPr>
              <a:t>Μέθοδοι αξιολόγησης που προτείνονται για το Νηπιαγωγείο  </a:t>
            </a:r>
            <a:endParaRPr lang="el-GR" sz="2800" b="1" dirty="0">
              <a:solidFill>
                <a:srgbClr val="3D6B95"/>
              </a:solidFill>
              <a:latin typeface="Cambria" pitchFamily="18" charset="0"/>
            </a:endParaRPr>
          </a:p>
        </p:txBody>
      </p:sp>
      <p:sp>
        <p:nvSpPr>
          <p:cNvPr id="3" name="2 - Θέση περιεχομένου"/>
          <p:cNvSpPr>
            <a:spLocks noGrp="1"/>
          </p:cNvSpPr>
          <p:nvPr>
            <p:ph idx="1"/>
          </p:nvPr>
        </p:nvSpPr>
        <p:spPr>
          <a:xfrm>
            <a:off x="1071537" y="1714489"/>
            <a:ext cx="8051595" cy="5135045"/>
          </a:xfrm>
        </p:spPr>
        <p:txBody>
          <a:bodyPr/>
          <a:lstStyle/>
          <a:p>
            <a:pPr marL="539750" indent="-539750">
              <a:buFont typeface="Wingdings" pitchFamily="2" charset="2"/>
              <a:buChar char="§"/>
            </a:pPr>
            <a:r>
              <a:rPr smtClean="0">
                <a:solidFill>
                  <a:schemeClr val="tx2"/>
                </a:solidFill>
                <a:latin typeface="Cambria" pitchFamily="18" charset="0"/>
              </a:rPr>
              <a:t>Η αυτοαξιολόγηση</a:t>
            </a:r>
          </a:p>
          <a:p>
            <a:pPr marL="539750" indent="-539750">
              <a:buFont typeface="Wingdings" pitchFamily="2" charset="2"/>
              <a:buChar char="§"/>
            </a:pPr>
            <a:r>
              <a:rPr smtClean="0">
                <a:solidFill>
                  <a:schemeClr val="tx2"/>
                </a:solidFill>
                <a:latin typeface="Cambria" pitchFamily="18" charset="0"/>
              </a:rPr>
              <a:t>Ο ατομικός φάκελος </a:t>
            </a:r>
          </a:p>
          <a:p>
            <a:pPr marL="539750" indent="-539750">
              <a:buFont typeface="Wingdings" pitchFamily="2" charset="2"/>
              <a:buChar char="§"/>
            </a:pPr>
            <a:r>
              <a:rPr smtClean="0">
                <a:solidFill>
                  <a:schemeClr val="tx2"/>
                </a:solidFill>
                <a:latin typeface="Cambria" pitchFamily="18" charset="0"/>
              </a:rPr>
              <a:t>Οι συζητήσεις και οι συνεντεύξεις</a:t>
            </a:r>
          </a:p>
          <a:p>
            <a:pPr marL="539750" indent="-539750">
              <a:buFont typeface="Wingdings" pitchFamily="2" charset="2"/>
              <a:buChar char="§"/>
            </a:pPr>
            <a:r>
              <a:rPr smtClean="0">
                <a:solidFill>
                  <a:schemeClr val="tx2"/>
                </a:solidFill>
                <a:latin typeface="Cambria" pitchFamily="18" charset="0"/>
              </a:rPr>
              <a:t>Η παρατήρηση</a:t>
            </a:r>
          </a:p>
          <a:p>
            <a:pPr marL="539750" indent="-539750">
              <a:buFont typeface="Wingdings" pitchFamily="2" charset="2"/>
              <a:buChar char="§"/>
            </a:pPr>
            <a:r>
              <a:rPr smtClean="0">
                <a:solidFill>
                  <a:schemeClr val="tx2"/>
                </a:solidFill>
                <a:latin typeface="Cambria" pitchFamily="18" charset="0"/>
              </a:rPr>
              <a:t>Οι ειδικά σχεδιασμένες και οργανωμένες δραστηριότητες </a:t>
            </a:r>
            <a:endParaRPr lang="el-GR" dirty="0">
              <a:solidFill>
                <a:schemeClr val="tx2"/>
              </a:solidFill>
              <a:latin typeface="Cambria"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 Θέση περιεχομένου"/>
          <p:cNvSpPr txBox="1">
            <a:spLocks/>
          </p:cNvSpPr>
          <p:nvPr/>
        </p:nvSpPr>
        <p:spPr>
          <a:xfrm>
            <a:off x="0" y="1000108"/>
            <a:ext cx="9144000" cy="5849425"/>
          </a:xfrm>
          <a:prstGeom prst="rect">
            <a:avLst/>
          </a:prstGeom>
        </p:spPr>
        <p:txBody>
          <a:bodyPr>
            <a:normAutofit fontScale="4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3200" b="1" i="0" u="none" strike="noStrike" kern="1200" cap="none" spc="0" normalizeH="0" baseline="0" noProof="0" dirty="0" smtClean="0">
                <a:ln>
                  <a:noFill/>
                </a:ln>
                <a:solidFill>
                  <a:schemeClr val="tx1"/>
                </a:solidFill>
                <a:effectLst/>
                <a:uLnTx/>
                <a:uFillTx/>
                <a:latin typeface="UB-Fashion" pitchFamily="2" charset="0"/>
                <a:ea typeface="+mn-ea"/>
                <a:cs typeface="+mn-cs"/>
              </a:rPr>
              <a:t>Όνομα παιδιού: Ειρήνη</a:t>
            </a:r>
            <a:endParaRPr kumimoji="0" lang="el-GR" sz="3200" b="0" i="0" u="none" strike="noStrike" kern="1200" cap="none" spc="0" normalizeH="0" baseline="0" noProof="0" dirty="0" smtClean="0">
              <a:ln>
                <a:noFill/>
              </a:ln>
              <a:solidFill>
                <a:schemeClr val="tx1"/>
              </a:solidFill>
              <a:effectLst/>
              <a:uLnTx/>
              <a:uFillTx/>
              <a:latin typeface="UB-Fashion" pitchFamily="2"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3200" b="1" i="0" u="none" strike="noStrike" kern="1200" cap="none" spc="0" normalizeH="0" baseline="0" noProof="0" dirty="0" smtClean="0">
                <a:ln>
                  <a:noFill/>
                </a:ln>
                <a:solidFill>
                  <a:schemeClr val="tx1"/>
                </a:solidFill>
                <a:effectLst/>
                <a:uLnTx/>
                <a:uFillTx/>
                <a:latin typeface="UB-Fashion" pitchFamily="2" charset="0"/>
                <a:ea typeface="+mn-ea"/>
                <a:cs typeface="+mn-cs"/>
              </a:rPr>
              <a:t>Ημερομηνία: 28/3</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3200" b="1" i="0" u="none" strike="noStrike" kern="1200" cap="none" spc="0" normalizeH="0" baseline="0" noProof="0" dirty="0" smtClean="0">
                <a:ln>
                  <a:noFill/>
                </a:ln>
                <a:solidFill>
                  <a:schemeClr val="tx1"/>
                </a:solidFill>
                <a:effectLst/>
                <a:uLnTx/>
                <a:uFillTx/>
                <a:latin typeface="UB-Fashion" pitchFamily="2" charset="0"/>
                <a:ea typeface="+mn-ea"/>
                <a:cs typeface="+mn-cs"/>
              </a:rPr>
              <a:t>Πλαίσιο: Ελεύθερες δραστηριότητες </a:t>
            </a:r>
            <a:endParaRPr kumimoji="0" lang="el-GR" sz="3200" b="0" i="0" u="none" strike="noStrike" kern="1200" cap="none" spc="0" normalizeH="0" baseline="0" noProof="0" dirty="0" smtClean="0">
              <a:ln>
                <a:noFill/>
              </a:ln>
              <a:solidFill>
                <a:schemeClr val="tx1"/>
              </a:solidFill>
              <a:effectLst/>
              <a:uLnTx/>
              <a:uFillTx/>
              <a:latin typeface="UB-Fashion" pitchFamily="2" charset="0"/>
              <a:ea typeface="+mn-ea"/>
              <a:cs typeface="+mn-cs"/>
            </a:endParaRPr>
          </a:p>
          <a:p>
            <a:pPr marL="0" marR="0" lvl="0" indent="0" algn="l" defTabSz="914400" rtl="0" eaLnBrk="1" fontAlgn="auto" latinLnBrk="0" hangingPunct="1">
              <a:lnSpc>
                <a:spcPct val="120000"/>
              </a:lnSpc>
              <a:spcBef>
                <a:spcPct val="20000"/>
              </a:spcBef>
              <a:spcAft>
                <a:spcPts val="0"/>
              </a:spcAft>
              <a:buClrTx/>
              <a:buSzTx/>
              <a:buFont typeface="Arial" pitchFamily="34" charset="0"/>
              <a:buNone/>
              <a:tabLst/>
              <a:defRPr/>
            </a:pPr>
            <a:r>
              <a:rPr kumimoji="0" lang="el-GR" sz="3200" b="0" i="0" u="none" strike="noStrike" kern="1200" cap="none" spc="0" normalizeH="0" baseline="0" noProof="0" dirty="0" smtClean="0">
                <a:ln>
                  <a:noFill/>
                </a:ln>
                <a:solidFill>
                  <a:schemeClr val="tx1"/>
                </a:solidFill>
                <a:effectLst/>
                <a:uLnTx/>
                <a:uFillTx/>
                <a:latin typeface="UB-Fashion" pitchFamily="2" charset="0"/>
                <a:ea typeface="+mn-ea"/>
                <a:cs typeface="+mn-cs"/>
              </a:rPr>
              <a:t>Η νηπιαγωγός έχει εξηγήσει στα παιδιά εκ των προτέρων τον σκοπό του ατομικού φακέλου, τα κριτήρια που θα λαμβάνονται υπόψη για την επιλογή του υλικού και τον ρόλο τους. Είναι η τελευταία Παρασκευή του μήνα, η ημέρα που έχουν αποφασίσει να επιλέγουν τις εργασίες που θα τοποθετούν στον ατομικό τους φάκελο. Η Ειρήνη είχε γενέθλια αυτόν το μήνα κι έχει ζωγραφίσει πολλές σχετικές ζωγραφιές (π.χ. τούρτα, κεράκια, δώρα κ.λπ.). Βγάζει από το συρτάρι της τις ζωγραφιές πάνω στο τραπέζι. Τις κοιτά και φαίνεται να μην μπορεί να διαλέξει ποια θα τοποθετήσει στον φάκελο. Η νηπιαγωγός την πλησιάζει: «Έχεις αποφασίσει ποια ζωγραφιά θα βάλεις στο φάκελό σου;». «Μου αρέσουν πολλές και δεν ξέρω».  Η νηπιαγωγός παρατηρεί ότι δύο ζωγραφιές δεν έχουν ούτε όνομα, ούτε ημερομηνία και ρωτά το παιδί: «Γιατί αυτές οι εργασίες  δεν έχουν ούτε όνομα, ούτε ημερομηνία;». Το παιδί σκέπτεται λίγο και απαντά: «Θυμάμαι ότι βγαίναμε διάλειμμα και βιαζόμουν…  και την άλλη φορά το ξέχασα. Δεν θα τις βάλουμε αυτές…» λέει και προσπαθεί να διαλέξει από τις υπόλοιπες. Η νηπιαγωγός παρατηρεί ότι σε κάποιες ζωγραφιές, εκτός από τα 5 ζωγραφισμένα κεράκια πάνω στην τούρτα, υπάρχει γραμμένος και ο αριθμός 5. Στις πιο πρόσφατες ζωγραφιές του παιδιού ο αριθμός είναι «σωστά» γραμμένος, ενώ σε κάποιες παλαιότερες είναι «λάθος». Το παιδί κοιτά προσεκτικά τις ζωγραφιές του και επιλέγει αυτήν που έχει γράψει «σωστά» τον αριθμό. «Αυτή θα βάλω στον φάκελο λέει. Τώρα ξέρω να γράφω το 5».</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1 - Τίτλος"/>
          <p:cNvSpPr txBox="1">
            <a:spLocks/>
          </p:cNvSpPr>
          <p:nvPr/>
        </p:nvSpPr>
        <p:spPr>
          <a:xfrm>
            <a:off x="642911" y="13907"/>
            <a:ext cx="8492926" cy="700449"/>
          </a:xfrm>
          <a:prstGeom prst="rect">
            <a:avLst/>
          </a:prstGeom>
        </p:spPr>
        <p:txBody>
          <a:bodyP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1" i="0" u="none" strike="noStrike" kern="1200" cap="none" spc="0" normalizeH="0" baseline="0" noProof="0" smtClean="0">
                <a:ln>
                  <a:noFill/>
                </a:ln>
                <a:solidFill>
                  <a:srgbClr val="3D6B95"/>
                </a:solidFill>
                <a:effectLst/>
                <a:uLnTx/>
                <a:uFillTx/>
                <a:latin typeface="Cambria" pitchFamily="18" charset="0"/>
                <a:ea typeface="+mj-ea"/>
                <a:cs typeface="+mj-cs"/>
              </a:rPr>
              <a:t>Η αυτοαξιολόγηση</a:t>
            </a:r>
            <a:endParaRPr kumimoji="0" lang="el-GR" sz="4400" b="1" i="0" u="none" strike="noStrike" kern="1200" cap="none" spc="0" normalizeH="0" baseline="0" noProof="0" dirty="0">
              <a:ln>
                <a:noFill/>
              </a:ln>
              <a:solidFill>
                <a:srgbClr val="3D6B95"/>
              </a:solidFill>
              <a:effectLst/>
              <a:uLnTx/>
              <a:uFillTx/>
              <a:latin typeface="Cambria" pitchFamily="18" charset="0"/>
              <a:ea typeface="+mj-ea"/>
              <a:cs typeface="+mj-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l="3333" t="1839" r="8333" b="4730"/>
          <a:stretch>
            <a:fillRect/>
          </a:stretch>
        </p:blipFill>
        <p:spPr bwMode="auto">
          <a:xfrm>
            <a:off x="0" y="928670"/>
            <a:ext cx="9144000" cy="5929330"/>
          </a:xfrm>
          <a:prstGeom prst="rect">
            <a:avLst/>
          </a:prstGeom>
          <a:noFill/>
          <a:ln w="9525">
            <a:noFill/>
            <a:miter lim="800000"/>
            <a:headEnd/>
            <a:tailEnd/>
          </a:ln>
          <a:effectLst/>
        </p:spPr>
      </p:pic>
      <p:sp>
        <p:nvSpPr>
          <p:cNvPr id="3" name="1 - Τίτλος"/>
          <p:cNvSpPr txBox="1">
            <a:spLocks/>
          </p:cNvSpPr>
          <p:nvPr/>
        </p:nvSpPr>
        <p:spPr>
          <a:xfrm>
            <a:off x="1071538" y="285728"/>
            <a:ext cx="7707107" cy="700449"/>
          </a:xfrm>
          <a:prstGeom prst="rect">
            <a:avLst/>
          </a:prstGeom>
        </p:spPr>
        <p:txBody>
          <a:bodyPr>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1" i="0" u="none" strike="noStrike" kern="1200" cap="none" spc="0" normalizeH="0" baseline="0" noProof="0" smtClean="0">
                <a:ln>
                  <a:noFill/>
                </a:ln>
                <a:solidFill>
                  <a:srgbClr val="3D6B95"/>
                </a:solidFill>
                <a:effectLst/>
                <a:uLnTx/>
                <a:uFillTx/>
                <a:latin typeface="Cambria" pitchFamily="18" charset="0"/>
                <a:ea typeface="+mj-ea"/>
                <a:cs typeface="+mj-cs"/>
              </a:rPr>
              <a:t>Οι συζητήσεις &amp; οι συνεντεύξεις </a:t>
            </a:r>
            <a:endParaRPr kumimoji="0" lang="el-GR" sz="4400" b="1" i="0" u="none" strike="noStrike" kern="1200" cap="none" spc="0" normalizeH="0" baseline="0" noProof="0" dirty="0">
              <a:ln>
                <a:noFill/>
              </a:ln>
              <a:solidFill>
                <a:srgbClr val="3D6B95"/>
              </a:solidFill>
              <a:effectLst/>
              <a:uLnTx/>
              <a:uFillTx/>
              <a:latin typeface="Cambria" pitchFamily="18" charset="0"/>
              <a:ea typeface="+mj-ea"/>
              <a:cs typeface="+mj-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 - Θέση περιεχομένου" descr="E:\ΕΝΕΡΓΗΤΙΚΗ_ΑΚΡΟΑΣΗ\ΚΥΠΡΟΣ_ΕΝΕΡΓΗΤΙΚΗ_ΑΚΡΟΑΣΗ\cyprus_listening\ΖΩΓΡΑΦΙΕΣ\3ο ΝΗΠ.ΔΙΑΒΑΤΩΝolo\IMG_0879.JPG"/>
          <p:cNvPicPr>
            <a:picLocks/>
          </p:cNvPicPr>
          <p:nvPr/>
        </p:nvPicPr>
        <p:blipFill>
          <a:blip r:embed="rId2" cstate="print"/>
          <a:srcRect t="4926"/>
          <a:stretch>
            <a:fillRect/>
          </a:stretch>
        </p:blipFill>
        <p:spPr bwMode="auto">
          <a:xfrm>
            <a:off x="0" y="1142984"/>
            <a:ext cx="9144000" cy="5715016"/>
          </a:xfrm>
          <a:prstGeom prst="rect">
            <a:avLst/>
          </a:prstGeom>
          <a:noFill/>
          <a:ln w="9525">
            <a:noFill/>
            <a:miter lim="800000"/>
            <a:headEnd/>
            <a:tailEnd/>
          </a:ln>
        </p:spPr>
      </p:pic>
      <p:sp>
        <p:nvSpPr>
          <p:cNvPr id="3" name="1 - Τίτλος"/>
          <p:cNvSpPr txBox="1">
            <a:spLocks/>
          </p:cNvSpPr>
          <p:nvPr/>
        </p:nvSpPr>
        <p:spPr>
          <a:xfrm>
            <a:off x="857224" y="0"/>
            <a:ext cx="7707107" cy="1063871"/>
          </a:xfrm>
          <a:prstGeom prst="rect">
            <a:avLst/>
          </a:prstGeom>
        </p:spPr>
        <p:txBody>
          <a:bodyPr>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1" i="0" u="none" strike="noStrike" kern="1200" cap="none" spc="0" normalizeH="0" baseline="0" noProof="0" smtClean="0">
                <a:ln>
                  <a:noFill/>
                </a:ln>
                <a:solidFill>
                  <a:srgbClr val="3D6B95"/>
                </a:solidFill>
                <a:effectLst/>
                <a:uLnTx/>
                <a:uFillTx/>
                <a:latin typeface="Cambria" pitchFamily="18" charset="0"/>
                <a:ea typeface="+mj-ea"/>
                <a:cs typeface="+mj-cs"/>
              </a:rPr>
              <a:t>Οι συζητήσεις &amp; οι συνεντεύξεις </a:t>
            </a:r>
            <a:endParaRPr kumimoji="0" lang="el-GR" sz="4400" b="1" i="0" u="none" strike="noStrike" kern="1200" cap="none" spc="0" normalizeH="0" baseline="0" noProof="0" dirty="0">
              <a:ln>
                <a:noFill/>
              </a:ln>
              <a:solidFill>
                <a:srgbClr val="3D6B95"/>
              </a:solidFill>
              <a:effectLst/>
              <a:uLnTx/>
              <a:uFillTx/>
              <a:latin typeface="Cambria" pitchFamily="18" charset="0"/>
              <a:ea typeface="+mj-ea"/>
              <a:cs typeface="+mj-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l="3333" t="4301" r="2500" b="9677"/>
          <a:stretch>
            <a:fillRect/>
          </a:stretch>
        </p:blipFill>
        <p:spPr bwMode="auto">
          <a:xfrm>
            <a:off x="0" y="500042"/>
            <a:ext cx="9144000" cy="6357958"/>
          </a:xfrm>
          <a:prstGeom prst="rect">
            <a:avLst/>
          </a:prstGeom>
          <a:noFill/>
          <a:ln w="9525">
            <a:noFill/>
            <a:miter lim="800000"/>
            <a:headEnd/>
            <a:tailEnd/>
          </a:ln>
          <a:effectLst/>
        </p:spPr>
      </p:pic>
      <p:sp>
        <p:nvSpPr>
          <p:cNvPr id="3" name="1 - Τίτλος"/>
          <p:cNvSpPr txBox="1">
            <a:spLocks/>
          </p:cNvSpPr>
          <p:nvPr/>
        </p:nvSpPr>
        <p:spPr>
          <a:xfrm>
            <a:off x="1428729" y="13907"/>
            <a:ext cx="7707107" cy="486135"/>
          </a:xfrm>
          <a:prstGeom prst="rect">
            <a:avLst/>
          </a:prstGeom>
        </p:spPr>
        <p:txBody>
          <a:bodyPr>
            <a:normAutofit fontScale="6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1" i="0" u="none" strike="noStrike" kern="1200" cap="none" spc="0" normalizeH="0" baseline="0" noProof="0" smtClean="0">
                <a:ln>
                  <a:noFill/>
                </a:ln>
                <a:solidFill>
                  <a:srgbClr val="3D6B95"/>
                </a:solidFill>
                <a:effectLst/>
                <a:uLnTx/>
                <a:uFillTx/>
                <a:latin typeface="Cambria" pitchFamily="18" charset="0"/>
                <a:ea typeface="+mj-ea"/>
                <a:cs typeface="+mj-cs"/>
              </a:rPr>
              <a:t>Ο ατομικός φάκελος</a:t>
            </a:r>
            <a:endParaRPr kumimoji="0" lang="el-GR" sz="4400" b="1" i="0" u="none" strike="noStrike" kern="1200" cap="none" spc="0" normalizeH="0" baseline="0" noProof="0" dirty="0">
              <a:ln>
                <a:noFill/>
              </a:ln>
              <a:solidFill>
                <a:srgbClr val="3D6B95"/>
              </a:solidFill>
              <a:effectLst/>
              <a:uLnTx/>
              <a:uFillTx/>
              <a:latin typeface="Cambria" pitchFamily="18" charset="0"/>
              <a:ea typeface="+mj-ea"/>
              <a:cs typeface="+mj-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Picture 2"/>
          <p:cNvPicPr>
            <a:picLocks noChangeAspect="1" noChangeArrowheads="1"/>
          </p:cNvPicPr>
          <p:nvPr/>
        </p:nvPicPr>
        <p:blipFill>
          <a:blip r:embed="rId2"/>
          <a:srcRect/>
          <a:stretch>
            <a:fillRect/>
          </a:stretch>
        </p:blipFill>
        <p:spPr bwMode="auto">
          <a:xfrm>
            <a:off x="357158" y="500042"/>
            <a:ext cx="8572559" cy="6143668"/>
          </a:xfrm>
          <a:prstGeom prst="rect">
            <a:avLst/>
          </a:prstGeom>
          <a:noFill/>
          <a:ln w="9525">
            <a:noFill/>
            <a:miter lim="800000"/>
            <a:headEnd/>
            <a:tailEnd/>
          </a:ln>
          <a:effectLst/>
        </p:spPr>
      </p:pic>
      <p:sp>
        <p:nvSpPr>
          <p:cNvPr id="3" name="1 - Τίτλος"/>
          <p:cNvSpPr txBox="1">
            <a:spLocks/>
          </p:cNvSpPr>
          <p:nvPr/>
        </p:nvSpPr>
        <p:spPr>
          <a:xfrm>
            <a:off x="571472" y="0"/>
            <a:ext cx="8286808" cy="557573"/>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1" i="0" u="none" strike="noStrike" kern="1200" cap="none" spc="0" normalizeH="0" baseline="0" noProof="0" dirty="0" smtClean="0">
                <a:ln>
                  <a:noFill/>
                </a:ln>
                <a:solidFill>
                  <a:srgbClr val="3D6B95"/>
                </a:solidFill>
                <a:effectLst/>
                <a:uLnTx/>
                <a:uFillTx/>
                <a:latin typeface="Cambria" pitchFamily="18" charset="0"/>
                <a:ea typeface="+mj-ea"/>
                <a:cs typeface="+mj-cs"/>
              </a:rPr>
              <a:t>Οι ειδικά σχεδιασμένες &amp; οργανωμένες δραστηριότητες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14348" y="214290"/>
            <a:ext cx="7707107" cy="986202"/>
          </a:xfrm>
        </p:spPr>
        <p:txBody>
          <a:bodyPr>
            <a:normAutofit/>
          </a:bodyPr>
          <a:lstStyle/>
          <a:p>
            <a:r>
              <a:rPr b="1" smtClean="0">
                <a:solidFill>
                  <a:srgbClr val="3D6B95"/>
                </a:solidFill>
                <a:latin typeface="Cambria" pitchFamily="18" charset="0"/>
              </a:rPr>
              <a:t>Η παρατήρηση </a:t>
            </a:r>
            <a:endParaRPr lang="el-GR" b="1" dirty="0">
              <a:solidFill>
                <a:srgbClr val="3D6B95"/>
              </a:solidFill>
              <a:latin typeface="Cambria" pitchFamily="18" charset="0"/>
            </a:endParaRPr>
          </a:p>
        </p:txBody>
      </p:sp>
      <p:sp>
        <p:nvSpPr>
          <p:cNvPr id="3" name="2 - Θέση περιεχομένου"/>
          <p:cNvSpPr>
            <a:spLocks noGrp="1"/>
          </p:cNvSpPr>
          <p:nvPr>
            <p:ph idx="1"/>
          </p:nvPr>
        </p:nvSpPr>
        <p:spPr>
          <a:xfrm>
            <a:off x="714348" y="1643051"/>
            <a:ext cx="8408784" cy="5206483"/>
          </a:xfrm>
        </p:spPr>
        <p:txBody>
          <a:bodyPr/>
          <a:lstStyle/>
          <a:p>
            <a:pPr>
              <a:buFont typeface="Wingdings" pitchFamily="2" charset="2"/>
              <a:buChar char="§"/>
            </a:pPr>
            <a:r>
              <a:rPr smtClean="0">
                <a:solidFill>
                  <a:schemeClr val="tx2"/>
                </a:solidFill>
                <a:latin typeface="Cambria" pitchFamily="18" charset="0"/>
              </a:rPr>
              <a:t>Η κατεξοχήν παραδοσιακή μέθοδος αξιολόγησης στο Νηπιαγωγείο. </a:t>
            </a:r>
          </a:p>
          <a:p>
            <a:pPr>
              <a:buFont typeface="Wingdings" pitchFamily="2" charset="2"/>
              <a:buChar char="§"/>
            </a:pPr>
            <a:r>
              <a:rPr b="1" smtClean="0">
                <a:solidFill>
                  <a:schemeClr val="tx2"/>
                </a:solidFill>
                <a:latin typeface="Cambria" pitchFamily="18" charset="0"/>
              </a:rPr>
              <a:t>Μη δομημένη παρατήρηση</a:t>
            </a:r>
            <a:r>
              <a:rPr smtClean="0">
                <a:solidFill>
                  <a:schemeClr val="tx2"/>
                </a:solidFill>
                <a:latin typeface="Cambria" pitchFamily="18" charset="0"/>
              </a:rPr>
              <a:t>:  όταν πραγματοποιείται σε συνθήκες αναδυόμενων περιστατικών ή καταστάσεων. </a:t>
            </a:r>
          </a:p>
          <a:p>
            <a:pPr>
              <a:buFont typeface="Wingdings" pitchFamily="2" charset="2"/>
              <a:buChar char="§"/>
            </a:pPr>
            <a:r>
              <a:rPr b="1" smtClean="0">
                <a:solidFill>
                  <a:schemeClr val="tx2"/>
                </a:solidFill>
                <a:latin typeface="Cambria" pitchFamily="18" charset="0"/>
              </a:rPr>
              <a:t>Δομημένη παρατήρηση: </a:t>
            </a:r>
            <a:r>
              <a:rPr smtClean="0">
                <a:solidFill>
                  <a:schemeClr val="tx2"/>
                </a:solidFill>
                <a:latin typeface="Cambria" pitchFamily="18" charset="0"/>
              </a:rPr>
              <a:t>όταν ο/η εκπαιδευτικός έχει σχεδιάσει τι ακριβώς θα παρατηρήσει, πότε και πώς θα παρατηρήσει ή πώς θα καταγράψει και θα αξιοποιήσει τα στοιχεία της παρατήρησης. </a:t>
            </a:r>
            <a:endParaRPr lang="el-GR" dirty="0">
              <a:solidFill>
                <a:schemeClr val="tx2"/>
              </a:solidFill>
              <a:latin typeface="Cambria"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42909" y="274638"/>
            <a:ext cx="8043891" cy="1143000"/>
          </a:xfrm>
        </p:spPr>
        <p:txBody>
          <a:bodyPr>
            <a:noAutofit/>
          </a:bodyPr>
          <a:lstStyle/>
          <a:p>
            <a:pPr algn="l"/>
            <a:r>
              <a:rPr lang="el-GR" sz="4000" b="1" dirty="0" smtClean="0">
                <a:solidFill>
                  <a:srgbClr val="3D6B95"/>
                </a:solidFill>
                <a:latin typeface="Cambria" pitchFamily="18" charset="0"/>
              </a:rPr>
              <a:t>Τα κριτήρια αξιολόγησης ….</a:t>
            </a:r>
            <a:endParaRPr lang="el-GR" sz="4000" b="1" dirty="0">
              <a:solidFill>
                <a:srgbClr val="3D6B95"/>
              </a:solidFill>
              <a:latin typeface="Cambria" pitchFamily="18" charset="0"/>
            </a:endParaRPr>
          </a:p>
        </p:txBody>
      </p:sp>
      <p:sp>
        <p:nvSpPr>
          <p:cNvPr id="3" name="2 - Θέση περιεχομένου"/>
          <p:cNvSpPr>
            <a:spLocks noGrp="1"/>
          </p:cNvSpPr>
          <p:nvPr>
            <p:ph idx="1"/>
          </p:nvPr>
        </p:nvSpPr>
        <p:spPr>
          <a:xfrm>
            <a:off x="642909" y="1357299"/>
            <a:ext cx="8501091" cy="5286412"/>
          </a:xfrm>
        </p:spPr>
        <p:txBody>
          <a:bodyPr>
            <a:normAutofit/>
          </a:bodyPr>
          <a:lstStyle/>
          <a:p>
            <a:pPr>
              <a:buFont typeface="Wingdings" pitchFamily="2" charset="2"/>
              <a:buChar char="§"/>
            </a:pPr>
            <a:r>
              <a:rPr lang="el-GR" sz="3000" dirty="0" smtClean="0">
                <a:latin typeface="Cambria" pitchFamily="18" charset="0"/>
              </a:rPr>
              <a:t>περιγράφουν τα «επιθυμητά χαρακτηριστικά» της μάθησης και της ανάπτυξης. </a:t>
            </a:r>
          </a:p>
          <a:p>
            <a:pPr>
              <a:buFont typeface="Wingdings" pitchFamily="2" charset="2"/>
              <a:buChar char="§"/>
            </a:pPr>
            <a:r>
              <a:rPr lang="el-GR" sz="3000" dirty="0" smtClean="0">
                <a:latin typeface="Cambria" pitchFamily="18" charset="0"/>
              </a:rPr>
              <a:t>είναι ενδεικτικά. </a:t>
            </a:r>
          </a:p>
          <a:p>
            <a:pPr>
              <a:buFont typeface="Wingdings" pitchFamily="2" charset="2"/>
              <a:buChar char="§"/>
            </a:pPr>
            <a:r>
              <a:rPr lang="el-GR" sz="3000" dirty="0" smtClean="0">
                <a:latin typeface="Cambria" pitchFamily="18" charset="0"/>
              </a:rPr>
              <a:t>δεν αποτελούν διεξοδική λίστα με βάση την οποία αποτιμάται το «αποτέλεσμα» της μάθησης και της ανάπτυξης των παιδιών.</a:t>
            </a:r>
          </a:p>
          <a:p>
            <a:pPr>
              <a:buFont typeface="Wingdings" pitchFamily="2" charset="2"/>
              <a:buChar char="§"/>
            </a:pPr>
            <a:r>
              <a:rPr lang="el-GR" sz="3000" dirty="0" smtClean="0">
                <a:latin typeface="Cambria" pitchFamily="18" charset="0"/>
              </a:rPr>
              <a:t>υποστηρίζουν τον/την εκπαιδευτικό να αναγνωρίζει και να διακρίνει τις «ενδείξεις» της προσδοκώμενης μάθησης και ανάπτυξης.  </a:t>
            </a:r>
          </a:p>
          <a:p>
            <a:pPr>
              <a:buFont typeface="Wingdings" pitchFamily="2" charset="2"/>
              <a:buChar char="§"/>
            </a:pPr>
            <a:endParaRPr lang="el-GR" dirty="0">
              <a:latin typeface="Cambria" pitchFamily="18" charset="0"/>
            </a:endParaRPr>
          </a:p>
        </p:txBody>
      </p:sp>
      <p:sp>
        <p:nvSpPr>
          <p:cNvPr id="4" name="Ορθογώνιο 59"/>
          <p:cNvSpPr/>
          <p:nvPr/>
        </p:nvSpPr>
        <p:spPr>
          <a:xfrm>
            <a:off x="-1" y="5731758"/>
            <a:ext cx="615157" cy="1126242"/>
          </a:xfrm>
          <a:prstGeom prst="rect">
            <a:avLst/>
          </a:prstGeom>
          <a:solidFill>
            <a:schemeClr val="accent6">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l-GR"/>
          </a:p>
        </p:txBody>
      </p:sp>
      <p:pic>
        <p:nvPicPr>
          <p:cNvPr id="5"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77" y="6294880"/>
            <a:ext cx="576000" cy="509216"/>
          </a:xfrm>
          <a:prstGeom prst="rect">
            <a:avLst/>
          </a:prstGeom>
        </p:spPr>
      </p:pic>
      <p:sp>
        <p:nvSpPr>
          <p:cNvPr id="6" name="Ορθογώνιο 58"/>
          <p:cNvSpPr/>
          <p:nvPr/>
        </p:nvSpPr>
        <p:spPr>
          <a:xfrm>
            <a:off x="2" y="0"/>
            <a:ext cx="600031" cy="571501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l-GR"/>
          </a:p>
        </p:txBody>
      </p:sp>
      <p:pic>
        <p:nvPicPr>
          <p:cNvPr id="7" name="Εικόνα 2"/>
          <p:cNvPicPr>
            <a:picLocks noChangeAspect="1"/>
          </p:cNvPicPr>
          <p:nvPr/>
        </p:nvPicPr>
        <p:blipFill>
          <a:blip r:embed="rId3"/>
          <a:stretch>
            <a:fillRect/>
          </a:stretch>
        </p:blipFill>
        <p:spPr>
          <a:xfrm>
            <a:off x="7101" y="13905"/>
            <a:ext cx="576000" cy="448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214413" y="1643050"/>
            <a:ext cx="7707107" cy="986202"/>
          </a:xfrm>
        </p:spPr>
        <p:txBody>
          <a:bodyPr>
            <a:normAutofit fontScale="90000"/>
          </a:bodyPr>
          <a:lstStyle/>
          <a:p>
            <a:r>
              <a:rPr b="1" smtClean="0">
                <a:solidFill>
                  <a:srgbClr val="3D6B95"/>
                </a:solidFill>
                <a:latin typeface="Cambria" pitchFamily="18" charset="0"/>
              </a:rPr>
              <a:t>Τι είδους δεδομένα μπορούμε να συλλέξουμε με την παρατήρηση; </a:t>
            </a:r>
            <a:endParaRPr lang="el-GR" b="1" dirty="0">
              <a:solidFill>
                <a:srgbClr val="3D6B95"/>
              </a:solidFill>
              <a:latin typeface="Cambria" pitchFamily="18" charset="0"/>
            </a:endParaRPr>
          </a:p>
        </p:txBody>
      </p:sp>
      <p:sp>
        <p:nvSpPr>
          <p:cNvPr id="3" name="2 - Θέση περιεχομένου"/>
          <p:cNvSpPr>
            <a:spLocks noGrp="1"/>
          </p:cNvSpPr>
          <p:nvPr>
            <p:ph idx="1"/>
          </p:nvPr>
        </p:nvSpPr>
        <p:spPr>
          <a:xfrm>
            <a:off x="928662" y="1285861"/>
            <a:ext cx="8194471" cy="5563673"/>
          </a:xfrm>
        </p:spPr>
        <p:txBody>
          <a:bodyPr/>
          <a:lstStyle/>
          <a:p>
            <a:pPr>
              <a:buNone/>
            </a:pPr>
            <a:r>
              <a:rPr smtClean="0">
                <a:solidFill>
                  <a:schemeClr val="tx2"/>
                </a:solidFill>
                <a:latin typeface="Cambria" pitchFamily="18" charset="0"/>
              </a:rPr>
              <a:t> </a:t>
            </a:r>
            <a:endParaRPr lang="el-GR" dirty="0">
              <a:solidFill>
                <a:schemeClr val="tx2"/>
              </a:solidFill>
              <a:latin typeface="Cambria"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928794" y="1600200"/>
            <a:ext cx="6758007" cy="4829196"/>
          </a:xfrm>
        </p:spPr>
        <p:txBody>
          <a:bodyPr>
            <a:normAutofit/>
          </a:bodyPr>
          <a:lstStyle/>
          <a:p>
            <a:pPr>
              <a:buNone/>
            </a:pPr>
            <a:r>
              <a:rPr lang="el-GR" sz="2800" dirty="0" smtClean="0">
                <a:latin typeface="Cambria" pitchFamily="18" charset="0"/>
              </a:rPr>
              <a:t>	</a:t>
            </a:r>
            <a:r>
              <a:rPr lang="el-GR" b="1" dirty="0" smtClean="0">
                <a:solidFill>
                  <a:srgbClr val="3D6B95"/>
                </a:solidFill>
                <a:latin typeface="Cambria" pitchFamily="18" charset="0"/>
              </a:rPr>
              <a:t>Πότε και πώς μπορεί να χρησιμοποιηθεί η παρατήρηση ως μέθοδος αξιολόγησης; </a:t>
            </a:r>
            <a:endParaRPr lang="el-GR" b="1" dirty="0">
              <a:solidFill>
                <a:srgbClr val="3D6B95"/>
              </a:solidFill>
              <a:latin typeface="Cambria" pitchFamily="18" charset="0"/>
            </a:endParaRPr>
          </a:p>
        </p:txBody>
      </p:sp>
      <p:sp>
        <p:nvSpPr>
          <p:cNvPr id="4" name="Ορθογώνιο 59"/>
          <p:cNvSpPr/>
          <p:nvPr/>
        </p:nvSpPr>
        <p:spPr>
          <a:xfrm>
            <a:off x="-1" y="5731758"/>
            <a:ext cx="615157" cy="1126242"/>
          </a:xfrm>
          <a:prstGeom prst="rect">
            <a:avLst/>
          </a:prstGeom>
          <a:solidFill>
            <a:schemeClr val="accent6">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l-GR"/>
          </a:p>
        </p:txBody>
      </p:sp>
      <p:pic>
        <p:nvPicPr>
          <p:cNvPr id="5"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77" y="6294880"/>
            <a:ext cx="576000" cy="509216"/>
          </a:xfrm>
          <a:prstGeom prst="rect">
            <a:avLst/>
          </a:prstGeom>
        </p:spPr>
      </p:pic>
      <p:sp>
        <p:nvSpPr>
          <p:cNvPr id="6" name="Ορθογώνιο 58"/>
          <p:cNvSpPr/>
          <p:nvPr/>
        </p:nvSpPr>
        <p:spPr>
          <a:xfrm>
            <a:off x="2" y="0"/>
            <a:ext cx="600031" cy="571501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l-GR"/>
          </a:p>
        </p:txBody>
      </p:sp>
      <p:pic>
        <p:nvPicPr>
          <p:cNvPr id="7" name="Εικόνα 2"/>
          <p:cNvPicPr>
            <a:picLocks noChangeAspect="1"/>
          </p:cNvPicPr>
          <p:nvPr/>
        </p:nvPicPr>
        <p:blipFill>
          <a:blip r:embed="rId3"/>
          <a:stretch>
            <a:fillRect/>
          </a:stretch>
        </p:blipFill>
        <p:spPr>
          <a:xfrm>
            <a:off x="7101" y="13905"/>
            <a:ext cx="576000" cy="448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42909" y="274638"/>
            <a:ext cx="8043891" cy="1143000"/>
          </a:xfrm>
        </p:spPr>
        <p:txBody>
          <a:bodyPr>
            <a:noAutofit/>
          </a:bodyPr>
          <a:lstStyle/>
          <a:p>
            <a:r>
              <a:rPr lang="el-GR" sz="3600" b="1" dirty="0" smtClean="0">
                <a:solidFill>
                  <a:srgbClr val="3D6B95"/>
                </a:solidFill>
                <a:latin typeface="Cambria" pitchFamily="18" charset="0"/>
              </a:rPr>
              <a:t>Η καταγραφή των δεδομένων  </a:t>
            </a:r>
            <a:endParaRPr lang="el-GR" sz="3600" b="1" dirty="0">
              <a:solidFill>
                <a:srgbClr val="3D6B95"/>
              </a:solidFill>
              <a:latin typeface="Cambria" pitchFamily="18" charset="0"/>
            </a:endParaRPr>
          </a:p>
        </p:txBody>
      </p:sp>
      <p:sp>
        <p:nvSpPr>
          <p:cNvPr id="3" name="2 - Θέση περιεχομένου"/>
          <p:cNvSpPr>
            <a:spLocks noGrp="1"/>
          </p:cNvSpPr>
          <p:nvPr>
            <p:ph idx="1"/>
          </p:nvPr>
        </p:nvSpPr>
        <p:spPr>
          <a:xfrm>
            <a:off x="642909" y="1600200"/>
            <a:ext cx="8043891" cy="4829196"/>
          </a:xfrm>
        </p:spPr>
        <p:txBody>
          <a:bodyPr>
            <a:normAutofit/>
          </a:bodyPr>
          <a:lstStyle/>
          <a:p>
            <a:r>
              <a:rPr lang="el-GR" dirty="0" smtClean="0">
                <a:latin typeface="Cambria" pitchFamily="18" charset="0"/>
              </a:rPr>
              <a:t>είναι η γραπτή αποτύπωση και καταχώριση των πληροφοριών, των «τεκμηρίων» που συγκεντρώθηκαν μέσω των διαφορετικών μεθόδων συλλογής τους. </a:t>
            </a:r>
          </a:p>
        </p:txBody>
      </p:sp>
      <p:sp>
        <p:nvSpPr>
          <p:cNvPr id="4" name="Ορθογώνιο 59"/>
          <p:cNvSpPr/>
          <p:nvPr/>
        </p:nvSpPr>
        <p:spPr>
          <a:xfrm>
            <a:off x="-1" y="5731758"/>
            <a:ext cx="615157" cy="1126242"/>
          </a:xfrm>
          <a:prstGeom prst="rect">
            <a:avLst/>
          </a:prstGeom>
          <a:solidFill>
            <a:schemeClr val="accent6">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l-GR"/>
          </a:p>
        </p:txBody>
      </p:sp>
      <p:pic>
        <p:nvPicPr>
          <p:cNvPr id="5"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77" y="6294880"/>
            <a:ext cx="576000" cy="509216"/>
          </a:xfrm>
          <a:prstGeom prst="rect">
            <a:avLst/>
          </a:prstGeom>
        </p:spPr>
      </p:pic>
      <p:sp>
        <p:nvSpPr>
          <p:cNvPr id="6" name="Ορθογώνιο 58"/>
          <p:cNvSpPr/>
          <p:nvPr/>
        </p:nvSpPr>
        <p:spPr>
          <a:xfrm>
            <a:off x="2" y="0"/>
            <a:ext cx="600031" cy="571501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l-GR"/>
          </a:p>
        </p:txBody>
      </p:sp>
      <p:pic>
        <p:nvPicPr>
          <p:cNvPr id="7" name="Εικόνα 2"/>
          <p:cNvPicPr>
            <a:picLocks noChangeAspect="1"/>
          </p:cNvPicPr>
          <p:nvPr/>
        </p:nvPicPr>
        <p:blipFill>
          <a:blip r:embed="rId3"/>
          <a:stretch>
            <a:fillRect/>
          </a:stretch>
        </p:blipFill>
        <p:spPr>
          <a:xfrm>
            <a:off x="7101" y="13905"/>
            <a:ext cx="576000" cy="448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42909" y="274638"/>
            <a:ext cx="8043891" cy="1143000"/>
          </a:xfrm>
        </p:spPr>
        <p:txBody>
          <a:bodyPr>
            <a:noAutofit/>
          </a:bodyPr>
          <a:lstStyle/>
          <a:p>
            <a:r>
              <a:rPr lang="el-GR" sz="3600" b="1" dirty="0" smtClean="0">
                <a:solidFill>
                  <a:srgbClr val="3D6B95"/>
                </a:solidFill>
                <a:latin typeface="Cambria" pitchFamily="18" charset="0"/>
              </a:rPr>
              <a:t>Γιατί είναι απαραίτητη; </a:t>
            </a:r>
            <a:endParaRPr lang="el-GR" sz="3600" b="1" dirty="0">
              <a:solidFill>
                <a:srgbClr val="3D6B95"/>
              </a:solidFill>
              <a:latin typeface="Cambria" pitchFamily="18" charset="0"/>
            </a:endParaRPr>
          </a:p>
        </p:txBody>
      </p:sp>
      <p:sp>
        <p:nvSpPr>
          <p:cNvPr id="3" name="2 - Θέση περιεχομένου"/>
          <p:cNvSpPr>
            <a:spLocks noGrp="1"/>
          </p:cNvSpPr>
          <p:nvPr>
            <p:ph idx="1"/>
          </p:nvPr>
        </p:nvSpPr>
        <p:spPr>
          <a:xfrm>
            <a:off x="642909" y="1600200"/>
            <a:ext cx="8043891" cy="4829196"/>
          </a:xfrm>
        </p:spPr>
        <p:txBody>
          <a:bodyPr>
            <a:normAutofit/>
          </a:bodyPr>
          <a:lstStyle/>
          <a:p>
            <a:pPr>
              <a:buFont typeface="Wingdings" pitchFamily="2" charset="2"/>
              <a:buChar char="§"/>
            </a:pPr>
            <a:r>
              <a:rPr lang="el-GR" sz="2800" dirty="0" smtClean="0">
                <a:latin typeface="Cambria" pitchFamily="18" charset="0"/>
              </a:rPr>
              <a:t>Βοηθά τις/τους  εκπαιδευτικούς και τα παιδιά να κατανοήσουν τη μάθηση και να σχεδιάσουν τα επόμενα βήματα της πορείας της. </a:t>
            </a:r>
          </a:p>
          <a:p>
            <a:pPr>
              <a:buFont typeface="Wingdings" pitchFamily="2" charset="2"/>
              <a:buChar char="§"/>
            </a:pPr>
            <a:r>
              <a:rPr lang="el-GR" sz="2800" dirty="0" smtClean="0">
                <a:latin typeface="Cambria" pitchFamily="18" charset="0"/>
              </a:rPr>
              <a:t>Βοηθά τους γονείς να αναγνωρίσουν την εξέλιξη του παιδιού τους και να την υποστηρίξουν.</a:t>
            </a:r>
            <a:endParaRPr lang="el-GR" sz="2800" dirty="0">
              <a:latin typeface="Cambria" pitchFamily="18" charset="0"/>
            </a:endParaRPr>
          </a:p>
        </p:txBody>
      </p:sp>
      <p:sp>
        <p:nvSpPr>
          <p:cNvPr id="4" name="Ορθογώνιο 59"/>
          <p:cNvSpPr/>
          <p:nvPr/>
        </p:nvSpPr>
        <p:spPr>
          <a:xfrm>
            <a:off x="-1" y="5731758"/>
            <a:ext cx="615157" cy="1126242"/>
          </a:xfrm>
          <a:prstGeom prst="rect">
            <a:avLst/>
          </a:prstGeom>
          <a:solidFill>
            <a:schemeClr val="accent6">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l-GR"/>
          </a:p>
        </p:txBody>
      </p:sp>
      <p:pic>
        <p:nvPicPr>
          <p:cNvPr id="5"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77" y="6294880"/>
            <a:ext cx="576000" cy="509216"/>
          </a:xfrm>
          <a:prstGeom prst="rect">
            <a:avLst/>
          </a:prstGeom>
        </p:spPr>
      </p:pic>
      <p:sp>
        <p:nvSpPr>
          <p:cNvPr id="6" name="Ορθογώνιο 58"/>
          <p:cNvSpPr/>
          <p:nvPr/>
        </p:nvSpPr>
        <p:spPr>
          <a:xfrm>
            <a:off x="2" y="0"/>
            <a:ext cx="600031" cy="571501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l-GR"/>
          </a:p>
        </p:txBody>
      </p:sp>
      <p:pic>
        <p:nvPicPr>
          <p:cNvPr id="7" name="Εικόνα 2"/>
          <p:cNvPicPr>
            <a:picLocks noChangeAspect="1"/>
          </p:cNvPicPr>
          <p:nvPr/>
        </p:nvPicPr>
        <p:blipFill>
          <a:blip r:embed="rId3"/>
          <a:stretch>
            <a:fillRect/>
          </a:stretch>
        </p:blipFill>
        <p:spPr>
          <a:xfrm>
            <a:off x="7101" y="13905"/>
            <a:ext cx="576000" cy="448000"/>
          </a:xfrm>
          <a:prstGeom prst="rect">
            <a:avLst/>
          </a:prstGeom>
        </p:spPr>
      </p:pic>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42909" y="274638"/>
            <a:ext cx="8043891" cy="1143000"/>
          </a:xfrm>
        </p:spPr>
        <p:txBody>
          <a:bodyPr>
            <a:noAutofit/>
          </a:bodyPr>
          <a:lstStyle/>
          <a:p>
            <a:r>
              <a:rPr lang="el-GR" sz="3600" b="1" dirty="0" smtClean="0">
                <a:solidFill>
                  <a:srgbClr val="3D6B95"/>
                </a:solidFill>
                <a:latin typeface="Cambria" pitchFamily="18" charset="0"/>
              </a:rPr>
              <a:t>Αποτελεσματική καταγραφή </a:t>
            </a:r>
            <a:endParaRPr lang="el-GR" sz="3600" b="1" dirty="0">
              <a:solidFill>
                <a:srgbClr val="3D6B95"/>
              </a:solidFill>
              <a:latin typeface="Cambria" pitchFamily="18" charset="0"/>
            </a:endParaRPr>
          </a:p>
        </p:txBody>
      </p:sp>
      <p:sp>
        <p:nvSpPr>
          <p:cNvPr id="3" name="2 - Θέση περιεχομένου"/>
          <p:cNvSpPr>
            <a:spLocks noGrp="1"/>
          </p:cNvSpPr>
          <p:nvPr>
            <p:ph idx="1"/>
          </p:nvPr>
        </p:nvSpPr>
        <p:spPr>
          <a:xfrm>
            <a:off x="642909" y="1600200"/>
            <a:ext cx="8043891" cy="4829196"/>
          </a:xfrm>
        </p:spPr>
        <p:txBody>
          <a:bodyPr>
            <a:normAutofit/>
          </a:bodyPr>
          <a:lstStyle/>
          <a:p>
            <a:pPr>
              <a:buFont typeface="Wingdings" pitchFamily="2" charset="2"/>
              <a:buChar char="§"/>
            </a:pPr>
            <a:r>
              <a:rPr lang="el-GR" sz="2800" b="1" dirty="0" smtClean="0">
                <a:latin typeface="Cambria" pitchFamily="18" charset="0"/>
              </a:rPr>
              <a:t>Επιλέγουμε τι θα καταγράψουμε: </a:t>
            </a:r>
            <a:r>
              <a:rPr lang="el-GR" sz="2800" i="1" dirty="0" smtClean="0">
                <a:latin typeface="Cambria" pitchFamily="18" charset="0"/>
              </a:rPr>
              <a:t>Δεν είναι ούτε πρακτικό ούτε χρήσιμο να καταγράφουμε οτιδήποτε βλέπουμε, ακούμε ή ανακαλύπτουμε. </a:t>
            </a:r>
          </a:p>
          <a:p>
            <a:pPr>
              <a:buFont typeface="Wingdings" pitchFamily="2" charset="2"/>
              <a:buChar char="§"/>
            </a:pPr>
            <a:r>
              <a:rPr lang="el-GR" sz="2800" b="1" dirty="0" smtClean="0">
                <a:latin typeface="Cambria" pitchFamily="18" charset="0"/>
              </a:rPr>
              <a:t>Καταγράφουμε συστηματικά. </a:t>
            </a:r>
          </a:p>
          <a:p>
            <a:pPr>
              <a:buFont typeface="Wingdings" pitchFamily="2" charset="2"/>
              <a:buChar char="§"/>
            </a:pPr>
            <a:r>
              <a:rPr lang="el-GR" sz="2800" b="1" dirty="0" smtClean="0">
                <a:latin typeface="Cambria" pitchFamily="18" charset="0"/>
              </a:rPr>
              <a:t>Αναζητούμε τρόπους για να απλοποιήσουμε τη διαδικασία:</a:t>
            </a:r>
            <a:r>
              <a:rPr lang="el-GR" sz="2800" dirty="0" smtClean="0">
                <a:latin typeface="Cambria" pitchFamily="18" charset="0"/>
              </a:rPr>
              <a:t> </a:t>
            </a:r>
            <a:r>
              <a:rPr lang="el-GR" sz="2800" i="1" dirty="0" smtClean="0">
                <a:latin typeface="Cambria" pitchFamily="18" charset="0"/>
              </a:rPr>
              <a:t>Συμμετοχή των παιδιών, χρήση απλών τεχνικών (π.χ. φωτογραφίες, χρήση αυτοκόλλητων σημειώσεων κ.λπ.) </a:t>
            </a:r>
          </a:p>
          <a:p>
            <a:pPr>
              <a:buNone/>
            </a:pPr>
            <a:endParaRPr lang="el-GR" sz="2800" dirty="0">
              <a:latin typeface="Cambria" pitchFamily="18" charset="0"/>
            </a:endParaRPr>
          </a:p>
        </p:txBody>
      </p:sp>
      <p:sp>
        <p:nvSpPr>
          <p:cNvPr id="4" name="Ορθογώνιο 59"/>
          <p:cNvSpPr/>
          <p:nvPr/>
        </p:nvSpPr>
        <p:spPr>
          <a:xfrm>
            <a:off x="-1" y="5731758"/>
            <a:ext cx="615157" cy="1126242"/>
          </a:xfrm>
          <a:prstGeom prst="rect">
            <a:avLst/>
          </a:prstGeom>
          <a:solidFill>
            <a:schemeClr val="accent6">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l-GR"/>
          </a:p>
        </p:txBody>
      </p:sp>
      <p:pic>
        <p:nvPicPr>
          <p:cNvPr id="5"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77" y="6294880"/>
            <a:ext cx="576000" cy="509216"/>
          </a:xfrm>
          <a:prstGeom prst="rect">
            <a:avLst/>
          </a:prstGeom>
        </p:spPr>
      </p:pic>
      <p:sp>
        <p:nvSpPr>
          <p:cNvPr id="6" name="Ορθογώνιο 58"/>
          <p:cNvSpPr/>
          <p:nvPr/>
        </p:nvSpPr>
        <p:spPr>
          <a:xfrm>
            <a:off x="2" y="0"/>
            <a:ext cx="600031" cy="571501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l-GR"/>
          </a:p>
        </p:txBody>
      </p:sp>
      <p:pic>
        <p:nvPicPr>
          <p:cNvPr id="7" name="Εικόνα 2"/>
          <p:cNvPicPr>
            <a:picLocks noChangeAspect="1"/>
          </p:cNvPicPr>
          <p:nvPr/>
        </p:nvPicPr>
        <p:blipFill>
          <a:blip r:embed="rId3"/>
          <a:stretch>
            <a:fillRect/>
          </a:stretch>
        </p:blipFill>
        <p:spPr>
          <a:xfrm>
            <a:off x="7101" y="13905"/>
            <a:ext cx="576000" cy="448000"/>
          </a:xfrm>
          <a:prstGeom prst="rect">
            <a:avLst/>
          </a:prstGeom>
        </p:spPr>
      </p:pic>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42909" y="274638"/>
            <a:ext cx="8043891" cy="1143000"/>
          </a:xfrm>
        </p:spPr>
        <p:txBody>
          <a:bodyPr>
            <a:noAutofit/>
          </a:bodyPr>
          <a:lstStyle/>
          <a:p>
            <a:r>
              <a:rPr lang="el-GR" sz="3600" b="1" dirty="0" smtClean="0">
                <a:solidFill>
                  <a:srgbClr val="3D6B95"/>
                </a:solidFill>
                <a:latin typeface="Cambria" pitchFamily="18" charset="0"/>
              </a:rPr>
              <a:t>Παραδείγματα τεχνικών καταγραφής παρατήρησης </a:t>
            </a:r>
            <a:endParaRPr lang="el-GR" sz="3600" b="1" dirty="0">
              <a:solidFill>
                <a:srgbClr val="3D6B95"/>
              </a:solidFill>
              <a:latin typeface="Cambria" pitchFamily="18" charset="0"/>
            </a:endParaRPr>
          </a:p>
        </p:txBody>
      </p:sp>
      <p:sp>
        <p:nvSpPr>
          <p:cNvPr id="3" name="2 - Θέση περιεχομένου"/>
          <p:cNvSpPr>
            <a:spLocks noGrp="1"/>
          </p:cNvSpPr>
          <p:nvPr>
            <p:ph idx="1"/>
          </p:nvPr>
        </p:nvSpPr>
        <p:spPr>
          <a:xfrm>
            <a:off x="642909" y="1600200"/>
            <a:ext cx="8043891" cy="4829196"/>
          </a:xfrm>
        </p:spPr>
        <p:txBody>
          <a:bodyPr>
            <a:normAutofit/>
          </a:bodyPr>
          <a:lstStyle/>
          <a:p>
            <a:pPr lvl="0">
              <a:buFont typeface="Wingdings" pitchFamily="2" charset="2"/>
              <a:buChar char="§"/>
            </a:pPr>
            <a:r>
              <a:rPr lang="el-GR" sz="2800" dirty="0" smtClean="0">
                <a:latin typeface="Cambria" pitchFamily="18" charset="0"/>
              </a:rPr>
              <a:t>Ανεκδοτικές καταγραφές.</a:t>
            </a:r>
          </a:p>
          <a:p>
            <a:pPr lvl="0">
              <a:buFont typeface="Wingdings" pitchFamily="2" charset="2"/>
              <a:buChar char="§"/>
            </a:pPr>
            <a:r>
              <a:rPr lang="el-GR" sz="2800" dirty="0" smtClean="0">
                <a:latin typeface="Cambria" pitchFamily="18" charset="0"/>
              </a:rPr>
              <a:t>Εργασίες των παιδιών με σημειώσεις του/της εκπαιδευτικού.</a:t>
            </a:r>
          </a:p>
          <a:p>
            <a:pPr>
              <a:buFont typeface="Wingdings" pitchFamily="2" charset="2"/>
              <a:buChar char="§"/>
            </a:pPr>
            <a:r>
              <a:rPr lang="el-GR" sz="2800" dirty="0" smtClean="0">
                <a:latin typeface="Cambria" pitchFamily="18" charset="0"/>
              </a:rPr>
              <a:t>Συνεχείς καταγραφές. </a:t>
            </a:r>
          </a:p>
          <a:p>
            <a:pPr lvl="0">
              <a:buFont typeface="Wingdings" pitchFamily="2" charset="2"/>
              <a:buChar char="§"/>
            </a:pPr>
            <a:r>
              <a:rPr lang="el-GR" sz="2800" dirty="0" smtClean="0">
                <a:latin typeface="Cambria" pitchFamily="18" charset="0"/>
              </a:rPr>
              <a:t>Κλίμακες ελέγχου. </a:t>
            </a:r>
          </a:p>
          <a:p>
            <a:pPr lvl="0">
              <a:buFont typeface="Wingdings" pitchFamily="2" charset="2"/>
              <a:buChar char="§"/>
            </a:pPr>
            <a:r>
              <a:rPr lang="el-GR" sz="2800" dirty="0" smtClean="0">
                <a:latin typeface="Cambria" pitchFamily="18" charset="0"/>
              </a:rPr>
              <a:t>Κλίμακες διαβάθμισης (ρουμπρίκες)</a:t>
            </a:r>
          </a:p>
          <a:p>
            <a:pPr>
              <a:buNone/>
            </a:pPr>
            <a:endParaRPr lang="el-GR" sz="2800" dirty="0">
              <a:latin typeface="Cambria" pitchFamily="18" charset="0"/>
            </a:endParaRPr>
          </a:p>
        </p:txBody>
      </p:sp>
      <p:sp>
        <p:nvSpPr>
          <p:cNvPr id="4" name="Ορθογώνιο 59"/>
          <p:cNvSpPr/>
          <p:nvPr/>
        </p:nvSpPr>
        <p:spPr>
          <a:xfrm>
            <a:off x="-1" y="5731758"/>
            <a:ext cx="615157" cy="1126242"/>
          </a:xfrm>
          <a:prstGeom prst="rect">
            <a:avLst/>
          </a:prstGeom>
          <a:solidFill>
            <a:schemeClr val="accent6">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l-GR"/>
          </a:p>
        </p:txBody>
      </p:sp>
      <p:pic>
        <p:nvPicPr>
          <p:cNvPr id="5"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77" y="6294880"/>
            <a:ext cx="576000" cy="509216"/>
          </a:xfrm>
          <a:prstGeom prst="rect">
            <a:avLst/>
          </a:prstGeom>
        </p:spPr>
      </p:pic>
      <p:sp>
        <p:nvSpPr>
          <p:cNvPr id="6" name="Ορθογώνιο 58"/>
          <p:cNvSpPr/>
          <p:nvPr/>
        </p:nvSpPr>
        <p:spPr>
          <a:xfrm>
            <a:off x="2" y="0"/>
            <a:ext cx="600031" cy="571501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l-GR"/>
          </a:p>
        </p:txBody>
      </p:sp>
      <p:pic>
        <p:nvPicPr>
          <p:cNvPr id="7" name="Εικόνα 2"/>
          <p:cNvPicPr>
            <a:picLocks noChangeAspect="1"/>
          </p:cNvPicPr>
          <p:nvPr/>
        </p:nvPicPr>
        <p:blipFill>
          <a:blip r:embed="rId3"/>
          <a:stretch>
            <a:fillRect/>
          </a:stretch>
        </p:blipFill>
        <p:spPr>
          <a:xfrm>
            <a:off x="7101" y="13905"/>
            <a:ext cx="576000" cy="448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p:cNvPicPr>
            <a:picLocks noChangeAspect="1" noChangeArrowheads="1"/>
          </p:cNvPicPr>
          <p:nvPr/>
        </p:nvPicPr>
        <p:blipFill>
          <a:blip r:embed="rId2"/>
          <a:srcRect/>
          <a:stretch>
            <a:fillRect/>
          </a:stretch>
        </p:blipFill>
        <p:spPr bwMode="auto">
          <a:xfrm>
            <a:off x="285720" y="714357"/>
            <a:ext cx="8572560" cy="5715040"/>
          </a:xfrm>
          <a:prstGeom prst="rect">
            <a:avLst/>
          </a:prstGeom>
          <a:noFill/>
          <a:ln w="9525">
            <a:noFill/>
            <a:miter lim="800000"/>
            <a:headEnd/>
            <a:tailEnd/>
          </a:ln>
          <a:effectLst/>
        </p:spPr>
      </p:pic>
      <p:sp>
        <p:nvSpPr>
          <p:cNvPr id="3" name="2 - TextBox"/>
          <p:cNvSpPr txBox="1"/>
          <p:nvPr/>
        </p:nvSpPr>
        <p:spPr>
          <a:xfrm>
            <a:off x="500033" y="214291"/>
            <a:ext cx="7929619" cy="461665"/>
          </a:xfrm>
          <a:prstGeom prst="rect">
            <a:avLst/>
          </a:prstGeom>
          <a:noFill/>
        </p:spPr>
        <p:txBody>
          <a:bodyPr wrap="square" rtlCol="0">
            <a:spAutoFit/>
          </a:bodyPr>
          <a:lstStyle/>
          <a:p>
            <a:r>
              <a:rPr lang="el-GR" sz="2400" b="1" dirty="0" smtClean="0">
                <a:solidFill>
                  <a:srgbClr val="3D6B95"/>
                </a:solidFill>
                <a:latin typeface="UB-Fashion" pitchFamily="2" charset="0"/>
              </a:rPr>
              <a:t>Παράδειγμα ανεκδοτικής καταγραφής (ΟΕΠΑΝ, σελ. 46)</a:t>
            </a:r>
            <a:endParaRPr lang="el-GR" sz="2400" b="1" dirty="0">
              <a:solidFill>
                <a:srgbClr val="3D6B95"/>
              </a:solidFill>
              <a:latin typeface="UB-Fashion" pitchFamily="2"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p:cNvPicPr>
            <a:picLocks noChangeAspect="1" noChangeArrowheads="1"/>
          </p:cNvPicPr>
          <p:nvPr/>
        </p:nvPicPr>
        <p:blipFill>
          <a:blip r:embed="rId2"/>
          <a:srcRect/>
          <a:stretch>
            <a:fillRect/>
          </a:stretch>
        </p:blipFill>
        <p:spPr bwMode="auto">
          <a:xfrm>
            <a:off x="214283" y="0"/>
            <a:ext cx="8572562" cy="685800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p:cNvPicPr>
            <a:picLocks noChangeAspect="1" noChangeArrowheads="1"/>
          </p:cNvPicPr>
          <p:nvPr/>
        </p:nvPicPr>
        <p:blipFill>
          <a:blip r:embed="rId2"/>
          <a:srcRect/>
          <a:stretch>
            <a:fillRect/>
          </a:stretch>
        </p:blipFill>
        <p:spPr bwMode="auto">
          <a:xfrm>
            <a:off x="571473" y="0"/>
            <a:ext cx="7858180" cy="6643710"/>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42909" y="274638"/>
            <a:ext cx="8043891" cy="1011222"/>
          </a:xfrm>
        </p:spPr>
        <p:txBody>
          <a:bodyPr>
            <a:noAutofit/>
          </a:bodyPr>
          <a:lstStyle/>
          <a:p>
            <a:r>
              <a:rPr lang="el-GR" sz="2800" b="1" dirty="0" smtClean="0">
                <a:solidFill>
                  <a:srgbClr val="3D6B95"/>
                </a:solidFill>
                <a:latin typeface="Cambria" pitchFamily="18" charset="0"/>
              </a:rPr>
              <a:t>Τι είναι η κλίμακα διαβάθμισης (ρουμπρίκα); </a:t>
            </a:r>
            <a:endParaRPr lang="el-GR" sz="2800" b="1" dirty="0">
              <a:solidFill>
                <a:srgbClr val="3D6B95"/>
              </a:solidFill>
              <a:latin typeface="Cambria" pitchFamily="18" charset="0"/>
            </a:endParaRPr>
          </a:p>
        </p:txBody>
      </p:sp>
      <p:sp>
        <p:nvSpPr>
          <p:cNvPr id="3" name="2 - Θέση περιεχομένου"/>
          <p:cNvSpPr>
            <a:spLocks noGrp="1"/>
          </p:cNvSpPr>
          <p:nvPr>
            <p:ph idx="1"/>
          </p:nvPr>
        </p:nvSpPr>
        <p:spPr>
          <a:xfrm>
            <a:off x="642909" y="1600200"/>
            <a:ext cx="8043891" cy="4829196"/>
          </a:xfrm>
        </p:spPr>
        <p:txBody>
          <a:bodyPr>
            <a:normAutofit fontScale="92500"/>
          </a:bodyPr>
          <a:lstStyle/>
          <a:p>
            <a:pPr>
              <a:buFont typeface="Wingdings" pitchFamily="2" charset="2"/>
              <a:buChar char="§"/>
            </a:pPr>
            <a:r>
              <a:rPr lang="el-GR" sz="2800" dirty="0" smtClean="0">
                <a:latin typeface="Cambria" pitchFamily="18" charset="0"/>
              </a:rPr>
              <a:t>Έχει δύο ουσιαστικά χαρακτηριστικά: </a:t>
            </a:r>
          </a:p>
          <a:p>
            <a:pPr lvl="1">
              <a:buFont typeface="Wingdings" pitchFamily="2" charset="2"/>
              <a:buChar char="§"/>
            </a:pPr>
            <a:r>
              <a:rPr lang="el-GR" sz="2400" dirty="0" smtClean="0">
                <a:latin typeface="Cambria" pitchFamily="18" charset="0"/>
              </a:rPr>
              <a:t>α) μια λίστα κριτηρίων, π.χ. τα κύρια χαρακτηριστικά μιας εργασίας και </a:t>
            </a:r>
          </a:p>
          <a:p>
            <a:pPr lvl="1">
              <a:buFont typeface="Wingdings" pitchFamily="2" charset="2"/>
              <a:buChar char="§"/>
            </a:pPr>
            <a:r>
              <a:rPr lang="el-GR" sz="2400" dirty="0" smtClean="0">
                <a:latin typeface="Cambria" pitchFamily="18" charset="0"/>
              </a:rPr>
              <a:t>β) ποιοτικά επίπεδα, π.χ. πώς είναι τα χαρακτηριστικά μιας εργασίας σε κάθε επίπεδο ποιότητας. </a:t>
            </a:r>
          </a:p>
          <a:p>
            <a:pPr>
              <a:buFont typeface="Wingdings" pitchFamily="2" charset="2"/>
              <a:buChar char="§"/>
            </a:pPr>
            <a:r>
              <a:rPr lang="el-GR" dirty="0" smtClean="0">
                <a:latin typeface="Cambria" pitchFamily="18" charset="0"/>
              </a:rPr>
              <a:t>Αποτελεί «μια μορφή ερωτήσεων κλειστού τύπου πολλαπλής επιλογής», στις οποίες οι απαντήσεις κλιμακώνονται από το πιο ισχυρό στο πιο ασθενές, από το ανώτερο στο κατώτερο, από το θετικό στο αρνητικό. </a:t>
            </a:r>
            <a:endParaRPr lang="el-GR" sz="2800" dirty="0">
              <a:latin typeface="Cambria" pitchFamily="18" charset="0"/>
            </a:endParaRPr>
          </a:p>
        </p:txBody>
      </p:sp>
      <p:sp>
        <p:nvSpPr>
          <p:cNvPr id="4" name="Ορθογώνιο 59"/>
          <p:cNvSpPr/>
          <p:nvPr/>
        </p:nvSpPr>
        <p:spPr>
          <a:xfrm>
            <a:off x="-1" y="5731758"/>
            <a:ext cx="615157" cy="1126242"/>
          </a:xfrm>
          <a:prstGeom prst="rect">
            <a:avLst/>
          </a:prstGeom>
          <a:solidFill>
            <a:schemeClr val="accent6">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l-GR"/>
          </a:p>
        </p:txBody>
      </p:sp>
      <p:pic>
        <p:nvPicPr>
          <p:cNvPr id="5"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77" y="6294880"/>
            <a:ext cx="576000" cy="509216"/>
          </a:xfrm>
          <a:prstGeom prst="rect">
            <a:avLst/>
          </a:prstGeom>
        </p:spPr>
      </p:pic>
      <p:sp>
        <p:nvSpPr>
          <p:cNvPr id="6" name="Ορθογώνιο 58"/>
          <p:cNvSpPr/>
          <p:nvPr/>
        </p:nvSpPr>
        <p:spPr>
          <a:xfrm>
            <a:off x="2" y="0"/>
            <a:ext cx="600031" cy="571501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l-GR"/>
          </a:p>
        </p:txBody>
      </p:sp>
      <p:pic>
        <p:nvPicPr>
          <p:cNvPr id="7" name="Εικόνα 2"/>
          <p:cNvPicPr>
            <a:picLocks noChangeAspect="1"/>
          </p:cNvPicPr>
          <p:nvPr/>
        </p:nvPicPr>
        <p:blipFill>
          <a:blip r:embed="rId3"/>
          <a:stretch>
            <a:fillRect/>
          </a:stretch>
        </p:blipFill>
        <p:spPr>
          <a:xfrm>
            <a:off x="7101" y="13905"/>
            <a:ext cx="576000" cy="44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642909" y="1600200"/>
            <a:ext cx="8043891" cy="4829196"/>
          </a:xfrm>
        </p:spPr>
        <p:txBody>
          <a:bodyPr>
            <a:normAutofit fontScale="70000" lnSpcReduction="20000"/>
          </a:bodyPr>
          <a:lstStyle/>
          <a:p>
            <a:pPr>
              <a:buNone/>
            </a:pPr>
            <a:endParaRPr lang="el-GR" sz="2800" dirty="0" smtClean="0">
              <a:latin typeface="Cambria" pitchFamily="18" charset="0"/>
            </a:endParaRPr>
          </a:p>
          <a:p>
            <a:pPr>
              <a:buNone/>
            </a:pPr>
            <a:endParaRPr lang="el-GR" sz="2800" dirty="0" smtClean="0">
              <a:latin typeface="Cambria" pitchFamily="18" charset="0"/>
            </a:endParaRPr>
          </a:p>
          <a:p>
            <a:pPr>
              <a:buNone/>
            </a:pPr>
            <a:endParaRPr lang="el-GR" sz="2800" dirty="0" smtClean="0">
              <a:latin typeface="Cambria" pitchFamily="18" charset="0"/>
            </a:endParaRPr>
          </a:p>
          <a:p>
            <a:pPr algn="r">
              <a:buNone/>
            </a:pPr>
            <a:r>
              <a:rPr lang="el-GR" sz="16300" b="1" dirty="0" smtClean="0">
                <a:solidFill>
                  <a:srgbClr val="3D6B95"/>
                </a:solidFill>
                <a:latin typeface="Cambria" pitchFamily="18" charset="0"/>
              </a:rPr>
              <a:t>2</a:t>
            </a:r>
          </a:p>
          <a:p>
            <a:pPr>
              <a:buNone/>
            </a:pPr>
            <a:endParaRPr lang="el-GR" sz="2800" b="1" dirty="0" smtClean="0">
              <a:solidFill>
                <a:srgbClr val="3D6B95"/>
              </a:solidFill>
              <a:latin typeface="Cambria" pitchFamily="18" charset="0"/>
            </a:endParaRPr>
          </a:p>
          <a:p>
            <a:pPr algn="r">
              <a:lnSpc>
                <a:spcPct val="120000"/>
              </a:lnSpc>
              <a:buNone/>
            </a:pPr>
            <a:r>
              <a:rPr lang="el-GR" sz="6300" b="1" dirty="0" smtClean="0">
                <a:solidFill>
                  <a:srgbClr val="3D6B95"/>
                </a:solidFill>
                <a:latin typeface="Cambria" pitchFamily="18" charset="0"/>
              </a:rPr>
              <a:t>Η συλλογή και η καταγραφή των δεδομένων </a:t>
            </a:r>
            <a:endParaRPr lang="el-GR" sz="6300" b="1" dirty="0">
              <a:solidFill>
                <a:srgbClr val="3D6B95"/>
              </a:solidFill>
              <a:latin typeface="Cambria" pitchFamily="18" charset="0"/>
            </a:endParaRPr>
          </a:p>
        </p:txBody>
      </p:sp>
      <p:sp>
        <p:nvSpPr>
          <p:cNvPr id="4" name="Ορθογώνιο 59"/>
          <p:cNvSpPr/>
          <p:nvPr/>
        </p:nvSpPr>
        <p:spPr>
          <a:xfrm>
            <a:off x="-1" y="5731758"/>
            <a:ext cx="615157" cy="1126242"/>
          </a:xfrm>
          <a:prstGeom prst="rect">
            <a:avLst/>
          </a:prstGeom>
          <a:solidFill>
            <a:schemeClr val="accent6">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l-GR"/>
          </a:p>
        </p:txBody>
      </p:sp>
      <p:pic>
        <p:nvPicPr>
          <p:cNvPr id="5"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77" y="6294880"/>
            <a:ext cx="576000" cy="509216"/>
          </a:xfrm>
          <a:prstGeom prst="rect">
            <a:avLst/>
          </a:prstGeom>
        </p:spPr>
      </p:pic>
      <p:sp>
        <p:nvSpPr>
          <p:cNvPr id="6" name="Ορθογώνιο 58"/>
          <p:cNvSpPr/>
          <p:nvPr/>
        </p:nvSpPr>
        <p:spPr>
          <a:xfrm>
            <a:off x="2" y="0"/>
            <a:ext cx="600031" cy="571501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l-GR"/>
          </a:p>
        </p:txBody>
      </p:sp>
      <p:pic>
        <p:nvPicPr>
          <p:cNvPr id="7" name="Εικόνα 2"/>
          <p:cNvPicPr>
            <a:picLocks noChangeAspect="1"/>
          </p:cNvPicPr>
          <p:nvPr/>
        </p:nvPicPr>
        <p:blipFill>
          <a:blip r:embed="rId3"/>
          <a:stretch>
            <a:fillRect/>
          </a:stretch>
        </p:blipFill>
        <p:spPr>
          <a:xfrm>
            <a:off x="7101" y="13905"/>
            <a:ext cx="576000" cy="448000"/>
          </a:xfrm>
          <a:prstGeom prst="rect">
            <a:avLst/>
          </a:prstGeom>
        </p:spPr>
      </p:pic>
      <p:pic>
        <p:nvPicPr>
          <p:cNvPr id="9" name="8 - Εικόνα" descr="E:\ΕΝΕΡΓΗΤΙΚΗ_ΑΚΡΟΑΣΗ\ΚΥΠΡΟΣ_ΕΝΕΡΓΗΤΙΚΗ_ΑΚΡΟΑΣΗ\cyprus_listening\ΦΩΤΟΓΡΑΦΙΕΣ\ΦΩΤΟΓΡΑΦΙΕΣ 1ο ΝΗΠΙΑΓΩΓΕΙΟ\ΝΗΠΙΑ\ΖΩΗ\3. μου αρεσε οπως την εκανε τη ζωγραφιά.JPG"/>
          <p:cNvPicPr/>
          <p:nvPr/>
        </p:nvPicPr>
        <p:blipFill>
          <a:blip r:embed="rId4" cstate="print"/>
          <a:srcRect/>
          <a:stretch>
            <a:fillRect/>
          </a:stretch>
        </p:blipFill>
        <p:spPr bwMode="auto">
          <a:xfrm>
            <a:off x="642910" y="0"/>
            <a:ext cx="6643702" cy="3929066"/>
          </a:xfrm>
          <a:prstGeom prst="rect">
            <a:avLst/>
          </a:prstGeom>
          <a:noFill/>
          <a:ln w="9525">
            <a:noFill/>
            <a:miter lim="800000"/>
            <a:headEnd/>
            <a:tailEnd/>
          </a:ln>
        </p:spPr>
      </p:pic>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p:cNvPicPr>
            <a:picLocks noChangeAspect="1" noChangeArrowheads="1"/>
          </p:cNvPicPr>
          <p:nvPr/>
        </p:nvPicPr>
        <p:blipFill>
          <a:blip r:embed="rId2"/>
          <a:srcRect l="2679" r="6250" b="11905"/>
          <a:stretch>
            <a:fillRect/>
          </a:stretch>
        </p:blipFill>
        <p:spPr bwMode="auto">
          <a:xfrm>
            <a:off x="500035" y="257176"/>
            <a:ext cx="8143932" cy="6315097"/>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p:cNvPicPr>
            <a:picLocks noChangeAspect="1" noChangeArrowheads="1"/>
          </p:cNvPicPr>
          <p:nvPr/>
        </p:nvPicPr>
        <p:blipFill>
          <a:blip r:embed="rId2"/>
          <a:srcRect/>
          <a:stretch>
            <a:fillRect/>
          </a:stretch>
        </p:blipFill>
        <p:spPr bwMode="auto">
          <a:xfrm>
            <a:off x="285722" y="0"/>
            <a:ext cx="8605871" cy="68580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42909" y="274638"/>
            <a:ext cx="8043891" cy="1143000"/>
          </a:xfrm>
        </p:spPr>
        <p:txBody>
          <a:bodyPr>
            <a:noAutofit/>
          </a:bodyPr>
          <a:lstStyle/>
          <a:p>
            <a:pPr algn="l"/>
            <a:r>
              <a:rPr lang="el-GR" sz="4000" b="1" dirty="0" smtClean="0">
                <a:solidFill>
                  <a:srgbClr val="3D6B95"/>
                </a:solidFill>
                <a:latin typeface="Cambria" pitchFamily="18" charset="0"/>
              </a:rPr>
              <a:t> Η περιγραφική αξιολόγηση…. </a:t>
            </a:r>
            <a:endParaRPr lang="el-GR" sz="4000" b="1" dirty="0">
              <a:solidFill>
                <a:srgbClr val="3D6B95"/>
              </a:solidFill>
              <a:latin typeface="Cambria" pitchFamily="18" charset="0"/>
            </a:endParaRPr>
          </a:p>
        </p:txBody>
      </p:sp>
      <p:sp>
        <p:nvSpPr>
          <p:cNvPr id="3" name="2 - Θέση περιεχομένου"/>
          <p:cNvSpPr>
            <a:spLocks noGrp="1"/>
          </p:cNvSpPr>
          <p:nvPr>
            <p:ph idx="1"/>
          </p:nvPr>
        </p:nvSpPr>
        <p:spPr>
          <a:xfrm>
            <a:off x="642909" y="1857364"/>
            <a:ext cx="8215371" cy="4786346"/>
          </a:xfrm>
        </p:spPr>
        <p:txBody>
          <a:bodyPr>
            <a:normAutofit/>
          </a:bodyPr>
          <a:lstStyle/>
          <a:p>
            <a:pPr>
              <a:buFont typeface="Wingdings" pitchFamily="2" charset="2"/>
              <a:buChar char="§"/>
            </a:pPr>
            <a:r>
              <a:rPr lang="el-GR" dirty="0" smtClean="0">
                <a:latin typeface="Cambria" pitchFamily="18" charset="0"/>
              </a:rPr>
              <a:t>μια συνεχής και συστηματική διαδικασία </a:t>
            </a:r>
            <a:r>
              <a:rPr lang="el-GR" b="1" dirty="0" smtClean="0">
                <a:latin typeface="Cambria" pitchFamily="18" charset="0"/>
              </a:rPr>
              <a:t>συλλογής</a:t>
            </a:r>
            <a:r>
              <a:rPr lang="el-GR" dirty="0" smtClean="0">
                <a:latin typeface="Cambria" pitchFamily="18" charset="0"/>
              </a:rPr>
              <a:t>, </a:t>
            </a:r>
            <a:r>
              <a:rPr lang="el-GR" b="1" dirty="0" smtClean="0">
                <a:latin typeface="Cambria" pitchFamily="18" charset="0"/>
              </a:rPr>
              <a:t>καταγραφής</a:t>
            </a:r>
            <a:r>
              <a:rPr lang="el-GR" dirty="0" smtClean="0">
                <a:latin typeface="Cambria" pitchFamily="18" charset="0"/>
              </a:rPr>
              <a:t>, </a:t>
            </a:r>
            <a:r>
              <a:rPr lang="el-GR" b="1" dirty="0" smtClean="0">
                <a:latin typeface="Cambria" pitchFamily="18" charset="0"/>
              </a:rPr>
              <a:t>ερμηνείας</a:t>
            </a:r>
            <a:r>
              <a:rPr lang="el-GR" dirty="0" smtClean="0">
                <a:latin typeface="Cambria" pitchFamily="18" charset="0"/>
              </a:rPr>
              <a:t>, </a:t>
            </a:r>
            <a:r>
              <a:rPr lang="el-GR" b="1" dirty="0" smtClean="0">
                <a:latin typeface="Cambria" pitchFamily="18" charset="0"/>
              </a:rPr>
              <a:t>αξιοποίησης και κοινοποίησης </a:t>
            </a:r>
            <a:r>
              <a:rPr lang="el-GR" dirty="0" smtClean="0">
                <a:latin typeface="Cambria" pitchFamily="18" charset="0"/>
              </a:rPr>
              <a:t>πληροφοριών σχετικά με την πρόοδο και τα επιτεύγματα του κάθε παιδιού.</a:t>
            </a:r>
          </a:p>
          <a:p>
            <a:pPr>
              <a:buFont typeface="Wingdings" pitchFamily="2" charset="2"/>
              <a:buChar char="§"/>
            </a:pPr>
            <a:r>
              <a:rPr lang="el-GR" dirty="0" smtClean="0">
                <a:latin typeface="Cambria" pitchFamily="18" charset="0"/>
              </a:rPr>
              <a:t>μια «αναστοχαστική διαδικασία» με </a:t>
            </a:r>
            <a:r>
              <a:rPr lang="el-GR" b="1" dirty="0" smtClean="0">
                <a:latin typeface="Cambria" pitchFamily="18" charset="0"/>
              </a:rPr>
              <a:t>διαμορφωτική</a:t>
            </a:r>
            <a:r>
              <a:rPr lang="el-GR" dirty="0" smtClean="0">
                <a:latin typeface="Cambria" pitchFamily="18" charset="0"/>
              </a:rPr>
              <a:t> λειτουργία. </a:t>
            </a:r>
            <a:endParaRPr lang="el-GR" dirty="0">
              <a:latin typeface="Cambria" pitchFamily="18" charset="0"/>
            </a:endParaRPr>
          </a:p>
        </p:txBody>
      </p:sp>
      <p:sp>
        <p:nvSpPr>
          <p:cNvPr id="4" name="Ορθογώνιο 59"/>
          <p:cNvSpPr/>
          <p:nvPr/>
        </p:nvSpPr>
        <p:spPr>
          <a:xfrm>
            <a:off x="-1" y="5731758"/>
            <a:ext cx="615157" cy="1126242"/>
          </a:xfrm>
          <a:prstGeom prst="rect">
            <a:avLst/>
          </a:prstGeom>
          <a:solidFill>
            <a:schemeClr val="accent6">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l-GR"/>
          </a:p>
        </p:txBody>
      </p:sp>
      <p:pic>
        <p:nvPicPr>
          <p:cNvPr id="5"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77" y="6294880"/>
            <a:ext cx="576000" cy="509216"/>
          </a:xfrm>
          <a:prstGeom prst="rect">
            <a:avLst/>
          </a:prstGeom>
        </p:spPr>
      </p:pic>
      <p:sp>
        <p:nvSpPr>
          <p:cNvPr id="6" name="Ορθογώνιο 58"/>
          <p:cNvSpPr/>
          <p:nvPr/>
        </p:nvSpPr>
        <p:spPr>
          <a:xfrm>
            <a:off x="2" y="0"/>
            <a:ext cx="600031" cy="571501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l-GR"/>
          </a:p>
        </p:txBody>
      </p:sp>
      <p:pic>
        <p:nvPicPr>
          <p:cNvPr id="7" name="Εικόνα 2"/>
          <p:cNvPicPr>
            <a:picLocks noChangeAspect="1"/>
          </p:cNvPicPr>
          <p:nvPr/>
        </p:nvPicPr>
        <p:blipFill>
          <a:blip r:embed="rId3"/>
          <a:stretch>
            <a:fillRect/>
          </a:stretch>
        </p:blipFill>
        <p:spPr>
          <a:xfrm>
            <a:off x="7101" y="13905"/>
            <a:ext cx="576000" cy="44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85785" y="0"/>
            <a:ext cx="8043891" cy="1000108"/>
          </a:xfrm>
        </p:spPr>
        <p:txBody>
          <a:bodyPr>
            <a:noAutofit/>
          </a:bodyPr>
          <a:lstStyle/>
          <a:p>
            <a:r>
              <a:rPr lang="el-GR" sz="2800" b="1" dirty="0" smtClean="0">
                <a:solidFill>
                  <a:srgbClr val="3D6B95"/>
                </a:solidFill>
                <a:latin typeface="Cambria" pitchFamily="18" charset="0"/>
              </a:rPr>
              <a:t>Τα στάδια της περιγραφικής αξιολόγησης </a:t>
            </a:r>
            <a:endParaRPr lang="el-GR" sz="2800" b="1" dirty="0">
              <a:solidFill>
                <a:srgbClr val="3D6B95"/>
              </a:solidFill>
              <a:latin typeface="Cambria" pitchFamily="18" charset="0"/>
            </a:endParaRPr>
          </a:p>
        </p:txBody>
      </p:sp>
      <p:sp>
        <p:nvSpPr>
          <p:cNvPr id="4" name="Ορθογώνιο 59"/>
          <p:cNvSpPr/>
          <p:nvPr/>
        </p:nvSpPr>
        <p:spPr>
          <a:xfrm>
            <a:off x="-1" y="5731758"/>
            <a:ext cx="615157" cy="1126242"/>
          </a:xfrm>
          <a:prstGeom prst="rect">
            <a:avLst/>
          </a:prstGeom>
          <a:solidFill>
            <a:schemeClr val="accent6">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l-GR"/>
          </a:p>
        </p:txBody>
      </p:sp>
      <p:pic>
        <p:nvPicPr>
          <p:cNvPr id="5"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77" y="6294880"/>
            <a:ext cx="576000" cy="509216"/>
          </a:xfrm>
          <a:prstGeom prst="rect">
            <a:avLst/>
          </a:prstGeom>
        </p:spPr>
      </p:pic>
      <p:sp>
        <p:nvSpPr>
          <p:cNvPr id="6" name="Ορθογώνιο 58"/>
          <p:cNvSpPr/>
          <p:nvPr/>
        </p:nvSpPr>
        <p:spPr>
          <a:xfrm>
            <a:off x="2" y="0"/>
            <a:ext cx="600031" cy="571501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l-GR"/>
          </a:p>
        </p:txBody>
      </p:sp>
      <p:pic>
        <p:nvPicPr>
          <p:cNvPr id="7" name="Εικόνα 2"/>
          <p:cNvPicPr>
            <a:picLocks noChangeAspect="1"/>
          </p:cNvPicPr>
          <p:nvPr/>
        </p:nvPicPr>
        <p:blipFill>
          <a:blip r:embed="rId3"/>
          <a:stretch>
            <a:fillRect/>
          </a:stretch>
        </p:blipFill>
        <p:spPr>
          <a:xfrm>
            <a:off x="7101" y="13905"/>
            <a:ext cx="576000" cy="448000"/>
          </a:xfrm>
          <a:prstGeom prst="rect">
            <a:avLst/>
          </a:prstGeom>
        </p:spPr>
      </p:pic>
      <p:pic>
        <p:nvPicPr>
          <p:cNvPr id="102402" name="Picture 2"/>
          <p:cNvPicPr>
            <a:picLocks noGrp="1" noChangeAspect="1" noChangeArrowheads="1"/>
          </p:cNvPicPr>
          <p:nvPr>
            <p:ph idx="1"/>
          </p:nvPr>
        </p:nvPicPr>
        <p:blipFill>
          <a:blip r:embed="rId4"/>
          <a:srcRect l="3960" t="2410" r="6931" b="6024"/>
          <a:stretch>
            <a:fillRect/>
          </a:stretch>
        </p:blipFill>
        <p:spPr bwMode="auto">
          <a:xfrm>
            <a:off x="1357291" y="785794"/>
            <a:ext cx="6858048" cy="5786478"/>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42909" y="274638"/>
            <a:ext cx="8043891" cy="1143000"/>
          </a:xfrm>
        </p:spPr>
        <p:txBody>
          <a:bodyPr>
            <a:noAutofit/>
          </a:bodyPr>
          <a:lstStyle/>
          <a:p>
            <a:pPr algn="l"/>
            <a:r>
              <a:rPr lang="el-GR" sz="4000" b="1" dirty="0" smtClean="0">
                <a:solidFill>
                  <a:srgbClr val="3D6B95"/>
                </a:solidFill>
                <a:latin typeface="Cambria" pitchFamily="18" charset="0"/>
              </a:rPr>
              <a:t>Η συλλογή των δεδομένων … [1]</a:t>
            </a:r>
            <a:endParaRPr lang="el-GR" sz="4000" b="1" dirty="0">
              <a:solidFill>
                <a:srgbClr val="3D6B95"/>
              </a:solidFill>
              <a:latin typeface="Cambria" pitchFamily="18" charset="0"/>
            </a:endParaRPr>
          </a:p>
        </p:txBody>
      </p:sp>
      <p:sp>
        <p:nvSpPr>
          <p:cNvPr id="3" name="2 - Θέση περιεχομένου"/>
          <p:cNvSpPr>
            <a:spLocks noGrp="1"/>
          </p:cNvSpPr>
          <p:nvPr>
            <p:ph idx="1"/>
          </p:nvPr>
        </p:nvSpPr>
        <p:spPr>
          <a:xfrm>
            <a:off x="642909" y="1357299"/>
            <a:ext cx="8215371" cy="5286412"/>
          </a:xfrm>
        </p:spPr>
        <p:txBody>
          <a:bodyPr>
            <a:normAutofit/>
          </a:bodyPr>
          <a:lstStyle/>
          <a:p>
            <a:pPr>
              <a:buFont typeface="Wingdings" pitchFamily="2" charset="2"/>
              <a:buChar char="§"/>
            </a:pPr>
            <a:r>
              <a:rPr lang="el-GR" dirty="0" smtClean="0">
                <a:latin typeface="Cambria" pitchFamily="18" charset="0"/>
              </a:rPr>
              <a:t>είναι μέρος της καθημερινής πρακτικής στην τάξη.</a:t>
            </a:r>
          </a:p>
          <a:p>
            <a:pPr>
              <a:buFont typeface="Wingdings" pitchFamily="2" charset="2"/>
              <a:buChar char="§"/>
            </a:pPr>
            <a:r>
              <a:rPr lang="el-GR" dirty="0" smtClean="0">
                <a:latin typeface="Cambria" pitchFamily="18" charset="0"/>
              </a:rPr>
              <a:t>αποτελεί τη βάση για να διαμορφώσει η/ο εκπαιδευτικός μια ολοκληρωμένη εικόνα για την πρόοδο του παιδιού.</a:t>
            </a:r>
          </a:p>
          <a:p>
            <a:pPr>
              <a:buFont typeface="Wingdings" pitchFamily="2" charset="2"/>
              <a:buChar char="§"/>
            </a:pPr>
            <a:r>
              <a:rPr lang="el-GR" dirty="0" smtClean="0">
                <a:latin typeface="Cambria" pitchFamily="18" charset="0"/>
              </a:rPr>
              <a:t>μπορεί γίνει με βάση ένα συγκεκριμένο σχεδιασμό ή να γίνει στο πλαίσιο αναδυόμενων καταστάσεων. </a:t>
            </a:r>
          </a:p>
        </p:txBody>
      </p:sp>
      <p:sp>
        <p:nvSpPr>
          <p:cNvPr id="4" name="Ορθογώνιο 59"/>
          <p:cNvSpPr/>
          <p:nvPr/>
        </p:nvSpPr>
        <p:spPr>
          <a:xfrm>
            <a:off x="-1" y="5731758"/>
            <a:ext cx="615157" cy="1126242"/>
          </a:xfrm>
          <a:prstGeom prst="rect">
            <a:avLst/>
          </a:prstGeom>
          <a:solidFill>
            <a:schemeClr val="accent6">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l-GR"/>
          </a:p>
        </p:txBody>
      </p:sp>
      <p:pic>
        <p:nvPicPr>
          <p:cNvPr id="5"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77" y="6294880"/>
            <a:ext cx="576000" cy="509216"/>
          </a:xfrm>
          <a:prstGeom prst="rect">
            <a:avLst/>
          </a:prstGeom>
        </p:spPr>
      </p:pic>
      <p:sp>
        <p:nvSpPr>
          <p:cNvPr id="6" name="Ορθογώνιο 58"/>
          <p:cNvSpPr/>
          <p:nvPr/>
        </p:nvSpPr>
        <p:spPr>
          <a:xfrm>
            <a:off x="2" y="0"/>
            <a:ext cx="600031" cy="571501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l-GR"/>
          </a:p>
        </p:txBody>
      </p:sp>
      <p:pic>
        <p:nvPicPr>
          <p:cNvPr id="7" name="Εικόνα 2"/>
          <p:cNvPicPr>
            <a:picLocks noChangeAspect="1"/>
          </p:cNvPicPr>
          <p:nvPr/>
        </p:nvPicPr>
        <p:blipFill>
          <a:blip r:embed="rId3"/>
          <a:stretch>
            <a:fillRect/>
          </a:stretch>
        </p:blipFill>
        <p:spPr>
          <a:xfrm>
            <a:off x="7101" y="13905"/>
            <a:ext cx="576000" cy="44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42909" y="274638"/>
            <a:ext cx="8043891" cy="1143000"/>
          </a:xfrm>
        </p:spPr>
        <p:txBody>
          <a:bodyPr>
            <a:noAutofit/>
          </a:bodyPr>
          <a:lstStyle/>
          <a:p>
            <a:pPr algn="l"/>
            <a:r>
              <a:rPr lang="el-GR" sz="4000" b="1" dirty="0" smtClean="0">
                <a:solidFill>
                  <a:srgbClr val="3D6B95"/>
                </a:solidFill>
                <a:latin typeface="Cambria" pitchFamily="18" charset="0"/>
              </a:rPr>
              <a:t>Η συλλογή των δεδομένων … [2]</a:t>
            </a:r>
            <a:endParaRPr lang="el-GR" sz="4000" b="1" dirty="0">
              <a:solidFill>
                <a:srgbClr val="3D6B95"/>
              </a:solidFill>
              <a:latin typeface="Cambria" pitchFamily="18" charset="0"/>
            </a:endParaRPr>
          </a:p>
        </p:txBody>
      </p:sp>
      <p:sp>
        <p:nvSpPr>
          <p:cNvPr id="3" name="2 - Θέση περιεχομένου"/>
          <p:cNvSpPr>
            <a:spLocks noGrp="1"/>
          </p:cNvSpPr>
          <p:nvPr>
            <p:ph idx="1"/>
          </p:nvPr>
        </p:nvSpPr>
        <p:spPr>
          <a:xfrm>
            <a:off x="642909" y="1357299"/>
            <a:ext cx="8215371" cy="5286412"/>
          </a:xfrm>
        </p:spPr>
        <p:txBody>
          <a:bodyPr>
            <a:normAutofit/>
          </a:bodyPr>
          <a:lstStyle/>
          <a:p>
            <a:pPr>
              <a:buNone/>
            </a:pPr>
            <a:endParaRPr lang="el-GR" dirty="0" smtClean="0">
              <a:latin typeface="Cambria" pitchFamily="18" charset="0"/>
            </a:endParaRPr>
          </a:p>
          <a:p>
            <a:pPr>
              <a:buFont typeface="Wingdings" pitchFamily="2" charset="2"/>
              <a:buChar char="§"/>
            </a:pPr>
            <a:r>
              <a:rPr lang="el-GR" dirty="0" smtClean="0">
                <a:latin typeface="Cambria" pitchFamily="18" charset="0"/>
              </a:rPr>
              <a:t>μια </a:t>
            </a:r>
            <a:r>
              <a:rPr lang="el-GR" b="1" dirty="0" smtClean="0">
                <a:latin typeface="Cambria" pitchFamily="18" charset="0"/>
              </a:rPr>
              <a:t>πολυμεθοδική</a:t>
            </a:r>
            <a:r>
              <a:rPr lang="el-GR" dirty="0" smtClean="0">
                <a:latin typeface="Cambria" pitchFamily="18" charset="0"/>
              </a:rPr>
              <a:t> προσέγγιση: προϋποθέτει τη συνδυαστική χρήση πολλαπλών μεθόδων αξιολόγησης. </a:t>
            </a:r>
          </a:p>
          <a:p>
            <a:pPr>
              <a:buFont typeface="Wingdings" pitchFamily="2" charset="2"/>
              <a:buChar char="§"/>
            </a:pPr>
            <a:r>
              <a:rPr lang="el-GR" dirty="0" smtClean="0">
                <a:latin typeface="Cambria" pitchFamily="18" charset="0"/>
              </a:rPr>
              <a:t>μια συμμετοχική προσέγγιση: εμπλέκονται </a:t>
            </a:r>
            <a:r>
              <a:rPr lang="el-GR" b="1" dirty="0" smtClean="0">
                <a:latin typeface="Cambria" pitchFamily="18" charset="0"/>
              </a:rPr>
              <a:t>ενεργητικά </a:t>
            </a:r>
            <a:r>
              <a:rPr lang="el-GR" dirty="0" smtClean="0">
                <a:latin typeface="Cambria" pitchFamily="18" charset="0"/>
              </a:rPr>
              <a:t>τα παιδιά ή/και η οικογένεια. </a:t>
            </a:r>
          </a:p>
        </p:txBody>
      </p:sp>
      <p:sp>
        <p:nvSpPr>
          <p:cNvPr id="4" name="Ορθογώνιο 59"/>
          <p:cNvSpPr/>
          <p:nvPr/>
        </p:nvSpPr>
        <p:spPr>
          <a:xfrm>
            <a:off x="-1" y="5731758"/>
            <a:ext cx="615157" cy="1126242"/>
          </a:xfrm>
          <a:prstGeom prst="rect">
            <a:avLst/>
          </a:prstGeom>
          <a:solidFill>
            <a:schemeClr val="accent6">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l-GR"/>
          </a:p>
        </p:txBody>
      </p:sp>
      <p:pic>
        <p:nvPicPr>
          <p:cNvPr id="5"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77" y="6294880"/>
            <a:ext cx="576000" cy="509216"/>
          </a:xfrm>
          <a:prstGeom prst="rect">
            <a:avLst/>
          </a:prstGeom>
        </p:spPr>
      </p:pic>
      <p:sp>
        <p:nvSpPr>
          <p:cNvPr id="6" name="Ορθογώνιο 58"/>
          <p:cNvSpPr/>
          <p:nvPr/>
        </p:nvSpPr>
        <p:spPr>
          <a:xfrm>
            <a:off x="2" y="0"/>
            <a:ext cx="600031" cy="571501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l-GR"/>
          </a:p>
        </p:txBody>
      </p:sp>
      <p:pic>
        <p:nvPicPr>
          <p:cNvPr id="7" name="Εικόνα 2"/>
          <p:cNvPicPr>
            <a:picLocks noChangeAspect="1"/>
          </p:cNvPicPr>
          <p:nvPr/>
        </p:nvPicPr>
        <p:blipFill>
          <a:blip r:embed="rId3"/>
          <a:stretch>
            <a:fillRect/>
          </a:stretch>
        </p:blipFill>
        <p:spPr>
          <a:xfrm>
            <a:off x="7101" y="13905"/>
            <a:ext cx="576000" cy="44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l="3125" r="2343"/>
          <a:stretch>
            <a:fillRect/>
          </a:stretch>
        </p:blipFill>
        <p:spPr bwMode="auto">
          <a:xfrm>
            <a:off x="0" y="1000108"/>
            <a:ext cx="9144000" cy="5857892"/>
          </a:xfrm>
          <a:prstGeom prst="rect">
            <a:avLst/>
          </a:prstGeom>
          <a:noFill/>
          <a:ln w="9525">
            <a:noFill/>
            <a:miter lim="800000"/>
            <a:headEnd/>
            <a:tailEnd/>
          </a:ln>
          <a:effectLst/>
        </p:spPr>
      </p:pic>
      <p:sp>
        <p:nvSpPr>
          <p:cNvPr id="3" name="2 - TextBox"/>
          <p:cNvSpPr txBox="1"/>
          <p:nvPr/>
        </p:nvSpPr>
        <p:spPr>
          <a:xfrm>
            <a:off x="1" y="1"/>
            <a:ext cx="7000924" cy="954107"/>
          </a:xfrm>
          <a:prstGeom prst="rect">
            <a:avLst/>
          </a:prstGeom>
          <a:noFill/>
        </p:spPr>
        <p:txBody>
          <a:bodyPr wrap="square" rtlCol="0">
            <a:spAutoFit/>
          </a:bodyPr>
          <a:lstStyle/>
          <a:p>
            <a:r>
              <a:rPr lang="el-GR" sz="2800" b="1" dirty="0" smtClean="0">
                <a:solidFill>
                  <a:srgbClr val="3D6B95"/>
                </a:solidFill>
                <a:latin typeface="Cambria" pitchFamily="18" charset="0"/>
              </a:rPr>
              <a:t>Συλλογή δεδομένων στο πλαίσιο αναδυόμενων καταστάσεων </a:t>
            </a:r>
            <a:endParaRPr lang="el-GR" sz="2800" b="1" dirty="0">
              <a:solidFill>
                <a:srgbClr val="3D6B95"/>
              </a:solidFill>
              <a:latin typeface="Cambria"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14348" y="214290"/>
            <a:ext cx="7707107" cy="986202"/>
          </a:xfrm>
        </p:spPr>
        <p:txBody>
          <a:bodyPr>
            <a:normAutofit fontScale="90000"/>
          </a:bodyPr>
          <a:lstStyle/>
          <a:p>
            <a:pPr>
              <a:lnSpc>
                <a:spcPct val="100000"/>
              </a:lnSpc>
            </a:pPr>
            <a:r>
              <a:rPr b="1" smtClean="0">
                <a:solidFill>
                  <a:srgbClr val="3D6B95"/>
                </a:solidFill>
                <a:latin typeface="Cambria" pitchFamily="18" charset="0"/>
              </a:rPr>
              <a:t>Συλλογή και καταγραφή δεδομένων με βάση συγκεκριμένο σχεδιασμό </a:t>
            </a:r>
            <a:endParaRPr lang="el-GR" b="1" dirty="0">
              <a:solidFill>
                <a:srgbClr val="3D6B95"/>
              </a:solidFill>
              <a:latin typeface="Cambria" pitchFamily="18" charset="0"/>
            </a:endParaRPr>
          </a:p>
        </p:txBody>
      </p:sp>
      <p:sp>
        <p:nvSpPr>
          <p:cNvPr id="3" name="2 - Θέση περιεχομένου"/>
          <p:cNvSpPr>
            <a:spLocks noGrp="1"/>
          </p:cNvSpPr>
          <p:nvPr>
            <p:ph idx="1"/>
          </p:nvPr>
        </p:nvSpPr>
        <p:spPr>
          <a:xfrm>
            <a:off x="714348" y="1643051"/>
            <a:ext cx="8408784" cy="5206483"/>
          </a:xfrm>
        </p:spPr>
        <p:txBody>
          <a:bodyPr/>
          <a:lstStyle/>
          <a:p>
            <a:pPr>
              <a:lnSpc>
                <a:spcPct val="100000"/>
              </a:lnSpc>
              <a:buFont typeface="Wingdings" pitchFamily="2" charset="2"/>
              <a:buChar char="§"/>
            </a:pPr>
            <a:r>
              <a:rPr b="1" smtClean="0">
                <a:solidFill>
                  <a:schemeClr val="tx2"/>
                </a:solidFill>
                <a:latin typeface="Cambria" pitchFamily="18" charset="0"/>
              </a:rPr>
              <a:t>Τι θέλουμε να αξιολογήσουμε; </a:t>
            </a:r>
            <a:r>
              <a:rPr smtClean="0">
                <a:solidFill>
                  <a:schemeClr val="tx2"/>
                </a:solidFill>
                <a:latin typeface="Cambria" pitchFamily="18" charset="0"/>
              </a:rPr>
              <a:t>Ποιο είναι το αντικείμενο της αξιολόγησης; Ένα συγκεκριμένο παιδί, μια ομάδα παιδιών, ολόκληρη την τάξη; </a:t>
            </a:r>
          </a:p>
          <a:p>
            <a:pPr>
              <a:lnSpc>
                <a:spcPct val="100000"/>
              </a:lnSpc>
              <a:buFont typeface="Wingdings" pitchFamily="2" charset="2"/>
              <a:buChar char="§"/>
            </a:pPr>
            <a:r>
              <a:rPr b="1" smtClean="0">
                <a:solidFill>
                  <a:schemeClr val="tx2"/>
                </a:solidFill>
                <a:latin typeface="Cambria" pitchFamily="18" charset="0"/>
              </a:rPr>
              <a:t>Γιατί θα αξιολογήσουμε</a:t>
            </a:r>
            <a:r>
              <a:rPr smtClean="0">
                <a:solidFill>
                  <a:schemeClr val="tx2"/>
                </a:solidFill>
                <a:latin typeface="Cambria" pitchFamily="18" charset="0"/>
              </a:rPr>
              <a:t>; Ποιος είναι ο στόχος της αξιολόγησης; </a:t>
            </a:r>
          </a:p>
          <a:p>
            <a:pPr>
              <a:lnSpc>
                <a:spcPct val="100000"/>
              </a:lnSpc>
              <a:buFont typeface="Wingdings" pitchFamily="2" charset="2"/>
              <a:buChar char="§"/>
            </a:pPr>
            <a:r>
              <a:rPr b="1" smtClean="0">
                <a:solidFill>
                  <a:schemeClr val="tx2"/>
                </a:solidFill>
                <a:latin typeface="Cambria" pitchFamily="18" charset="0"/>
              </a:rPr>
              <a:t>Ως προς τι θα αξιολογήσουμε</a:t>
            </a:r>
            <a:r>
              <a:rPr smtClean="0">
                <a:solidFill>
                  <a:schemeClr val="tx2"/>
                </a:solidFill>
                <a:latin typeface="Cambria" pitchFamily="18" charset="0"/>
              </a:rPr>
              <a:t>; Ποια είναι τα κριτήρια της αξιολόγησης; </a:t>
            </a:r>
          </a:p>
          <a:p>
            <a:pPr>
              <a:lnSpc>
                <a:spcPct val="100000"/>
              </a:lnSpc>
              <a:buFont typeface="Wingdings" pitchFamily="2" charset="2"/>
              <a:buChar char="§"/>
            </a:pPr>
            <a:r>
              <a:rPr b="1" smtClean="0">
                <a:solidFill>
                  <a:schemeClr val="tx2"/>
                </a:solidFill>
                <a:latin typeface="Cambria" pitchFamily="18" charset="0"/>
              </a:rPr>
              <a:t>Πώς θα αξιολογήσουμε; </a:t>
            </a:r>
            <a:r>
              <a:rPr smtClean="0">
                <a:solidFill>
                  <a:schemeClr val="tx2"/>
                </a:solidFill>
                <a:latin typeface="Cambria" pitchFamily="18" charset="0"/>
              </a:rPr>
              <a:t>Ποιες μεθόδους, εργαλεία, τεχνικές θα χρησιμοποιήσουμε για να συλλέξουμε τα δεδομένα; Πώς θα τα καταγράψουμε; </a:t>
            </a:r>
            <a:endParaRPr lang="el-GR" dirty="0">
              <a:solidFill>
                <a:schemeClr val="tx2"/>
              </a:solidFill>
              <a:latin typeface="Cambria"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th_16x9">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3.xml><?xml version="1.0" encoding="utf-8"?>
<a:theme xmlns:a="http://schemas.openxmlformats.org/drawingml/2006/main" name="Προσαρμοσμένη σχεδίαση">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Προσαρμοσμένη σχεδίαση">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1291</TotalTime>
  <Words>1036</Words>
  <Application>Microsoft Office PowerPoint</Application>
  <PresentationFormat>Προβολή στην οθόνη (4:3)</PresentationFormat>
  <Paragraphs>128</Paragraphs>
  <Slides>31</Slides>
  <Notes>1</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4</vt:i4>
      </vt:variant>
      <vt:variant>
        <vt:lpstr>Τίτλοι διαφανειών</vt:lpstr>
      </vt:variant>
      <vt:variant>
        <vt:i4>31</vt:i4>
      </vt:variant>
    </vt:vector>
  </HeadingPairs>
  <TitlesOfParts>
    <vt:vector size="45" baseType="lpstr">
      <vt:lpstr>Arial</vt:lpstr>
      <vt:lpstr>Book Antiqua</vt:lpstr>
      <vt:lpstr>Calibri</vt:lpstr>
      <vt:lpstr>Cambria</vt:lpstr>
      <vt:lpstr>Euphemia</vt:lpstr>
      <vt:lpstr>Tahoma</vt:lpstr>
      <vt:lpstr>Times New Roman</vt:lpstr>
      <vt:lpstr>Trebuchet MS</vt:lpstr>
      <vt:lpstr>UB-Fashion</vt:lpstr>
      <vt:lpstr>Wingdings</vt:lpstr>
      <vt:lpstr>Θέμα του Office</vt:lpstr>
      <vt:lpstr>Math_16x9</vt:lpstr>
      <vt:lpstr>Προσαρμοσμένη σχεδίαση</vt:lpstr>
      <vt:lpstr>1_Προσαρμοσμένη σχεδίαση</vt:lpstr>
      <vt:lpstr>Η ΠΕΡΙΓΡΑΦΙΚΗ ΑΞΙΟΛΟΓΗΣΗ  ΣΤΟ ΝΗΠΙΑΓΩΓΕΙΟ</vt:lpstr>
      <vt:lpstr>Τα κριτήρια αξιολόγησης ….</vt:lpstr>
      <vt:lpstr>Παρουσίαση του PowerPoint</vt:lpstr>
      <vt:lpstr> Η περιγραφική αξιολόγηση…. </vt:lpstr>
      <vt:lpstr>Τα στάδια της περιγραφικής αξιολόγησης </vt:lpstr>
      <vt:lpstr>Η συλλογή των δεδομένων … [1]</vt:lpstr>
      <vt:lpstr>Η συλλογή των δεδομένων … [2]</vt:lpstr>
      <vt:lpstr>Παρουσίαση του PowerPoint</vt:lpstr>
      <vt:lpstr>Συλλογή και καταγραφή δεδομένων με βάση συγκεκριμένο σχεδιασμό </vt:lpstr>
      <vt:lpstr> Παράδειγμα συλλογής δεδομένων στη βάση σχεδιασμού  Τα χρώματα   </vt:lpstr>
      <vt:lpstr> Παράδειγμα συλλογής δεδομένων στη βάση σχεδιασμού  Τα χρώματα [συνέχεια]  </vt:lpstr>
      <vt:lpstr>Τι είναι οι μέθοδοι αξιολόγησης;</vt:lpstr>
      <vt:lpstr>Μέθοδοι αξιολόγησης που προτείνονται για το Νηπιαγωγείο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Η παρατήρηση </vt:lpstr>
      <vt:lpstr>Τι είδους δεδομένα μπορούμε να συλλέξουμε με την παρατήρηση; </vt:lpstr>
      <vt:lpstr>Παρουσίαση του PowerPoint</vt:lpstr>
      <vt:lpstr>Η καταγραφή των δεδομένων  </vt:lpstr>
      <vt:lpstr>Γιατί είναι απαραίτητη; </vt:lpstr>
      <vt:lpstr>Αποτελεσματική καταγραφή </vt:lpstr>
      <vt:lpstr>Παραδείγματα τεχνικών καταγραφής παρατήρησης </vt:lpstr>
      <vt:lpstr>Παρουσίαση του PowerPoint</vt:lpstr>
      <vt:lpstr>Παρουσίαση του PowerPoint</vt:lpstr>
      <vt:lpstr>Παρουσίαση του PowerPoint</vt:lpstr>
      <vt:lpstr>Τι είναι η κλίμακα διαβάθμισης (ρουμπρίκα); </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ΠΕΡΙΓΡΑΦΙΚΗ ΑΞΙΟΛΟΓΗΣΗ ΣΤΟ ΝΗΠΙΑΓΩΓΕΙΟ</dc:title>
  <dc:creator>laptop</dc:creator>
  <cp:lastModifiedBy>user</cp:lastModifiedBy>
  <cp:revision>9</cp:revision>
  <dcterms:created xsi:type="dcterms:W3CDTF">2017-10-03T14:22:32Z</dcterms:created>
  <dcterms:modified xsi:type="dcterms:W3CDTF">2024-03-28T08:19:59Z</dcterms:modified>
</cp:coreProperties>
</file>