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8" r:id="rId8"/>
    <p:sldId id="262" r:id="rId9"/>
    <p:sldId id="265" r:id="rId10"/>
    <p:sldId id="269" r:id="rId11"/>
    <p:sldId id="281" r:id="rId12"/>
    <p:sldId id="271" r:id="rId13"/>
    <p:sldId id="263" r:id="rId14"/>
    <p:sldId id="270" r:id="rId15"/>
    <p:sldId id="266" r:id="rId16"/>
    <p:sldId id="264" r:id="rId17"/>
    <p:sldId id="282" r:id="rId18"/>
    <p:sldId id="274" r:id="rId19"/>
    <p:sldId id="267" r:id="rId20"/>
    <p:sldId id="275" r:id="rId21"/>
    <p:sldId id="283" r:id="rId22"/>
    <p:sldId id="272" r:id="rId23"/>
    <p:sldId id="284" r:id="rId24"/>
    <p:sldId id="273" r:id="rId25"/>
    <p:sldId id="285" r:id="rId26"/>
    <p:sldId id="276" r:id="rId27"/>
    <p:sldId id="280" r:id="rId28"/>
    <p:sldId id="279" r:id="rId29"/>
    <p:sldId id="277" r:id="rId30"/>
    <p:sldId id="286" r:id="rId31"/>
    <p:sldId id="287" r:id="rId3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8BA1D9-DE93-414E-A18F-835A6954BA98}" v="50" dt="2021-10-12T21:29:44.5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fia Anassontzi" userId="6b862e684eef3c74" providerId="LiveId" clId="{6E8BA1D9-DE93-414E-A18F-835A6954BA98}"/>
    <pc:docChg chg="undo custSel addSld delSld modSld">
      <pc:chgData name="Sofia Anassontzi" userId="6b862e684eef3c74" providerId="LiveId" clId="{6E8BA1D9-DE93-414E-A18F-835A6954BA98}" dt="2021-10-12T21:38:30.906" v="13273" actId="20577"/>
      <pc:docMkLst>
        <pc:docMk/>
      </pc:docMkLst>
      <pc:sldChg chg="modSp mod">
        <pc:chgData name="Sofia Anassontzi" userId="6b862e684eef3c74" providerId="LiveId" clId="{6E8BA1D9-DE93-414E-A18F-835A6954BA98}" dt="2021-10-12T21:02:57.321" v="12460" actId="113"/>
        <pc:sldMkLst>
          <pc:docMk/>
          <pc:sldMk cId="406387804" sldId="257"/>
        </pc:sldMkLst>
        <pc:spChg chg="mod">
          <ac:chgData name="Sofia Anassontzi" userId="6b862e684eef3c74" providerId="LiveId" clId="{6E8BA1D9-DE93-414E-A18F-835A6954BA98}" dt="2021-10-12T21:02:57.321" v="12460" actId="113"/>
          <ac:spMkLst>
            <pc:docMk/>
            <pc:sldMk cId="406387804" sldId="257"/>
            <ac:spMk id="2" creationId="{AF114CBB-8039-4D30-83AA-4B55D684DC6B}"/>
          </ac:spMkLst>
        </pc:spChg>
        <pc:spChg chg="mod">
          <ac:chgData name="Sofia Anassontzi" userId="6b862e684eef3c74" providerId="LiveId" clId="{6E8BA1D9-DE93-414E-A18F-835A6954BA98}" dt="2021-10-10T09:17:34.444" v="419" actId="255"/>
          <ac:spMkLst>
            <pc:docMk/>
            <pc:sldMk cId="406387804" sldId="257"/>
            <ac:spMk id="5" creationId="{8C67AAFA-1A4C-4692-8B1A-49FEA7901D7A}"/>
          </ac:spMkLst>
        </pc:spChg>
      </pc:sldChg>
      <pc:sldChg chg="modSp mod">
        <pc:chgData name="Sofia Anassontzi" userId="6b862e684eef3c74" providerId="LiveId" clId="{6E8BA1D9-DE93-414E-A18F-835A6954BA98}" dt="2021-10-12T21:05:05.965" v="12478" actId="113"/>
        <pc:sldMkLst>
          <pc:docMk/>
          <pc:sldMk cId="3321052379" sldId="258"/>
        </pc:sldMkLst>
        <pc:spChg chg="mod">
          <ac:chgData name="Sofia Anassontzi" userId="6b862e684eef3c74" providerId="LiveId" clId="{6E8BA1D9-DE93-414E-A18F-835A6954BA98}" dt="2021-10-12T21:05:05.965" v="12478" actId="113"/>
          <ac:spMkLst>
            <pc:docMk/>
            <pc:sldMk cId="3321052379" sldId="258"/>
            <ac:spMk id="2" creationId="{124F9464-F52F-4906-8FFB-BE6789AFAD79}"/>
          </ac:spMkLst>
        </pc:spChg>
      </pc:sldChg>
      <pc:sldChg chg="modSp mod">
        <pc:chgData name="Sofia Anassontzi" userId="6b862e684eef3c74" providerId="LiveId" clId="{6E8BA1D9-DE93-414E-A18F-835A6954BA98}" dt="2021-10-12T21:04:58.284" v="12477" actId="255"/>
        <pc:sldMkLst>
          <pc:docMk/>
          <pc:sldMk cId="196870488" sldId="259"/>
        </pc:sldMkLst>
        <pc:spChg chg="mod">
          <ac:chgData name="Sofia Anassontzi" userId="6b862e684eef3c74" providerId="LiveId" clId="{6E8BA1D9-DE93-414E-A18F-835A6954BA98}" dt="2021-10-12T21:04:58.284" v="12477" actId="255"/>
          <ac:spMkLst>
            <pc:docMk/>
            <pc:sldMk cId="196870488" sldId="259"/>
            <ac:spMk id="2" creationId="{FCF4E516-71FE-4BB2-9318-39817A938144}"/>
          </ac:spMkLst>
        </pc:spChg>
        <pc:spChg chg="mod">
          <ac:chgData name="Sofia Anassontzi" userId="6b862e684eef3c74" providerId="LiveId" clId="{6E8BA1D9-DE93-414E-A18F-835A6954BA98}" dt="2021-10-10T09:17:16.796" v="418" actId="27636"/>
          <ac:spMkLst>
            <pc:docMk/>
            <pc:sldMk cId="196870488" sldId="259"/>
            <ac:spMk id="3" creationId="{40E52DF2-442E-425F-9B49-3376E27F4C82}"/>
          </ac:spMkLst>
        </pc:spChg>
      </pc:sldChg>
      <pc:sldChg chg="modSp mod">
        <pc:chgData name="Sofia Anassontzi" userId="6b862e684eef3c74" providerId="LiveId" clId="{6E8BA1D9-DE93-414E-A18F-835A6954BA98}" dt="2021-10-12T21:04:34.646" v="12475" actId="113"/>
        <pc:sldMkLst>
          <pc:docMk/>
          <pc:sldMk cId="3002043872" sldId="260"/>
        </pc:sldMkLst>
        <pc:spChg chg="mod">
          <ac:chgData name="Sofia Anassontzi" userId="6b862e684eef3c74" providerId="LiveId" clId="{6E8BA1D9-DE93-414E-A18F-835A6954BA98}" dt="2021-10-12T21:04:34.646" v="12475" actId="113"/>
          <ac:spMkLst>
            <pc:docMk/>
            <pc:sldMk cId="3002043872" sldId="260"/>
            <ac:spMk id="2" creationId="{B10A5D15-3A3B-4E39-BBF0-E083B3880501}"/>
          </ac:spMkLst>
        </pc:spChg>
        <pc:spChg chg="mod">
          <ac:chgData name="Sofia Anassontzi" userId="6b862e684eef3c74" providerId="LiveId" clId="{6E8BA1D9-DE93-414E-A18F-835A6954BA98}" dt="2021-10-10T09:17:05.651" v="416" actId="14100"/>
          <ac:spMkLst>
            <pc:docMk/>
            <pc:sldMk cId="3002043872" sldId="260"/>
            <ac:spMk id="3" creationId="{990269F6-D3FC-48DC-A57B-18C71B4A1489}"/>
          </ac:spMkLst>
        </pc:spChg>
      </pc:sldChg>
      <pc:sldChg chg="modSp mod">
        <pc:chgData name="Sofia Anassontzi" userId="6b862e684eef3c74" providerId="LiveId" clId="{6E8BA1D9-DE93-414E-A18F-835A6954BA98}" dt="2021-10-10T20:12:25.212" v="4883" actId="6549"/>
        <pc:sldMkLst>
          <pc:docMk/>
          <pc:sldMk cId="1252974740" sldId="261"/>
        </pc:sldMkLst>
        <pc:spChg chg="mod">
          <ac:chgData name="Sofia Anassontzi" userId="6b862e684eef3c74" providerId="LiveId" clId="{6E8BA1D9-DE93-414E-A18F-835A6954BA98}" dt="2021-10-10T20:12:25.212" v="4883" actId="6549"/>
          <ac:spMkLst>
            <pc:docMk/>
            <pc:sldMk cId="1252974740" sldId="261"/>
            <ac:spMk id="3" creationId="{31DE1C81-0BB4-4E6D-9F36-292D42AF6E03}"/>
          </ac:spMkLst>
        </pc:spChg>
      </pc:sldChg>
      <pc:sldChg chg="modSp mod">
        <pc:chgData name="Sofia Anassontzi" userId="6b862e684eef3c74" providerId="LiveId" clId="{6E8BA1D9-DE93-414E-A18F-835A6954BA98}" dt="2021-10-10T15:32:15.662" v="3573" actId="20577"/>
        <pc:sldMkLst>
          <pc:docMk/>
          <pc:sldMk cId="2713131186" sldId="262"/>
        </pc:sldMkLst>
        <pc:spChg chg="mod">
          <ac:chgData name="Sofia Anassontzi" userId="6b862e684eef3c74" providerId="LiveId" clId="{6E8BA1D9-DE93-414E-A18F-835A6954BA98}" dt="2021-10-10T15:32:15.662" v="3573" actId="20577"/>
          <ac:spMkLst>
            <pc:docMk/>
            <pc:sldMk cId="2713131186" sldId="262"/>
            <ac:spMk id="3" creationId="{2227F9CC-7514-40A9-B913-1F7D1C63D44B}"/>
          </ac:spMkLst>
        </pc:spChg>
      </pc:sldChg>
      <pc:sldChg chg="modSp mod">
        <pc:chgData name="Sofia Anassontzi" userId="6b862e684eef3c74" providerId="LiveId" clId="{6E8BA1D9-DE93-414E-A18F-835A6954BA98}" dt="2021-10-10T19:23:51.828" v="4352" actId="122"/>
        <pc:sldMkLst>
          <pc:docMk/>
          <pc:sldMk cId="1939184250" sldId="263"/>
        </pc:sldMkLst>
        <pc:spChg chg="mod">
          <ac:chgData name="Sofia Anassontzi" userId="6b862e684eef3c74" providerId="LiveId" clId="{6E8BA1D9-DE93-414E-A18F-835A6954BA98}" dt="2021-10-10T19:23:51.828" v="4352" actId="122"/>
          <ac:spMkLst>
            <pc:docMk/>
            <pc:sldMk cId="1939184250" sldId="263"/>
            <ac:spMk id="2" creationId="{440A3200-6F67-47FF-A60B-18BF9646AA77}"/>
          </ac:spMkLst>
        </pc:spChg>
        <pc:spChg chg="mod">
          <ac:chgData name="Sofia Anassontzi" userId="6b862e684eef3c74" providerId="LiveId" clId="{6E8BA1D9-DE93-414E-A18F-835A6954BA98}" dt="2021-10-10T13:08:02.305" v="3570" actId="20577"/>
          <ac:spMkLst>
            <pc:docMk/>
            <pc:sldMk cId="1939184250" sldId="263"/>
            <ac:spMk id="3" creationId="{2036C464-BFBF-4838-9B3C-0499706B59A2}"/>
          </ac:spMkLst>
        </pc:spChg>
      </pc:sldChg>
      <pc:sldChg chg="addSp delSp modSp mod">
        <pc:chgData name="Sofia Anassontzi" userId="6b862e684eef3c74" providerId="LiveId" clId="{6E8BA1D9-DE93-414E-A18F-835A6954BA98}" dt="2021-10-12T21:09:11.330" v="12521" actId="1076"/>
        <pc:sldMkLst>
          <pc:docMk/>
          <pc:sldMk cId="1995164065" sldId="264"/>
        </pc:sldMkLst>
        <pc:spChg chg="mod">
          <ac:chgData name="Sofia Anassontzi" userId="6b862e684eef3c74" providerId="LiveId" clId="{6E8BA1D9-DE93-414E-A18F-835A6954BA98}" dt="2021-10-12T21:09:11.330" v="12521" actId="1076"/>
          <ac:spMkLst>
            <pc:docMk/>
            <pc:sldMk cId="1995164065" sldId="264"/>
            <ac:spMk id="2" creationId="{4DD782B7-8959-4517-91D1-FBE00B622B84}"/>
          </ac:spMkLst>
        </pc:spChg>
        <pc:spChg chg="add del mod">
          <ac:chgData name="Sofia Anassontzi" userId="6b862e684eef3c74" providerId="LiveId" clId="{6E8BA1D9-DE93-414E-A18F-835A6954BA98}" dt="2021-10-12T12:56:08.390" v="11855" actId="20577"/>
          <ac:spMkLst>
            <pc:docMk/>
            <pc:sldMk cId="1995164065" sldId="264"/>
            <ac:spMk id="3" creationId="{A6D63F8C-5580-4740-A2D4-E46C826E354C}"/>
          </ac:spMkLst>
        </pc:spChg>
        <pc:spChg chg="add del">
          <ac:chgData name="Sofia Anassontzi" userId="6b862e684eef3c74" providerId="LiveId" clId="{6E8BA1D9-DE93-414E-A18F-835A6954BA98}" dt="2021-10-10T21:30:48.279" v="5880"/>
          <ac:spMkLst>
            <pc:docMk/>
            <pc:sldMk cId="1995164065" sldId="264"/>
            <ac:spMk id="4" creationId="{1D5111A3-D3D8-4A10-B9A4-C00C5921DAB0}"/>
          </ac:spMkLst>
        </pc:spChg>
        <pc:spChg chg="add del mod">
          <ac:chgData name="Sofia Anassontzi" userId="6b862e684eef3c74" providerId="LiveId" clId="{6E8BA1D9-DE93-414E-A18F-835A6954BA98}" dt="2021-10-10T21:30:47.463" v="5879"/>
          <ac:spMkLst>
            <pc:docMk/>
            <pc:sldMk cId="1995164065" sldId="264"/>
            <ac:spMk id="5" creationId="{44EB93B1-0BD9-4946-904C-8BC02212F54C}"/>
          </ac:spMkLst>
        </pc:spChg>
        <pc:spChg chg="add del mod">
          <ac:chgData name="Sofia Anassontzi" userId="6b862e684eef3c74" providerId="LiveId" clId="{6E8BA1D9-DE93-414E-A18F-835A6954BA98}" dt="2021-10-11T20:42:43.945" v="5957" actId="478"/>
          <ac:spMkLst>
            <pc:docMk/>
            <pc:sldMk cId="1995164065" sldId="264"/>
            <ac:spMk id="5" creationId="{9A508571-A2F2-4F5A-80A2-D4D9D376A7C5}"/>
          </ac:spMkLst>
        </pc:spChg>
      </pc:sldChg>
      <pc:sldChg chg="modSp mod">
        <pc:chgData name="Sofia Anassontzi" userId="6b862e684eef3c74" providerId="LiveId" clId="{6E8BA1D9-DE93-414E-A18F-835A6954BA98}" dt="2021-10-12T21:06:19.259" v="12487" actId="5793"/>
        <pc:sldMkLst>
          <pc:docMk/>
          <pc:sldMk cId="1908440362" sldId="265"/>
        </pc:sldMkLst>
        <pc:spChg chg="mod">
          <ac:chgData name="Sofia Anassontzi" userId="6b862e684eef3c74" providerId="LiveId" clId="{6E8BA1D9-DE93-414E-A18F-835A6954BA98}" dt="2021-10-10T19:23:34.571" v="4348" actId="122"/>
          <ac:spMkLst>
            <pc:docMk/>
            <pc:sldMk cId="1908440362" sldId="265"/>
            <ac:spMk id="2" creationId="{7D16691D-C606-455B-A0AD-F213A23C9850}"/>
          </ac:spMkLst>
        </pc:spChg>
        <pc:spChg chg="mod">
          <ac:chgData name="Sofia Anassontzi" userId="6b862e684eef3c74" providerId="LiveId" clId="{6E8BA1D9-DE93-414E-A18F-835A6954BA98}" dt="2021-10-12T21:06:19.259" v="12487" actId="5793"/>
          <ac:spMkLst>
            <pc:docMk/>
            <pc:sldMk cId="1908440362" sldId="265"/>
            <ac:spMk id="3" creationId="{5874D673-0D54-450D-8644-6D329C0679D4}"/>
          </ac:spMkLst>
        </pc:spChg>
      </pc:sldChg>
      <pc:sldChg chg="modSp mod">
        <pc:chgData name="Sofia Anassontzi" userId="6b862e684eef3c74" providerId="LiveId" clId="{6E8BA1D9-DE93-414E-A18F-835A6954BA98}" dt="2021-10-10T20:50:57.810" v="5334" actId="27636"/>
        <pc:sldMkLst>
          <pc:docMk/>
          <pc:sldMk cId="768807344" sldId="266"/>
        </pc:sldMkLst>
        <pc:spChg chg="mod">
          <ac:chgData name="Sofia Anassontzi" userId="6b862e684eef3c74" providerId="LiveId" clId="{6E8BA1D9-DE93-414E-A18F-835A6954BA98}" dt="2021-10-10T19:24:05.566" v="4356" actId="122"/>
          <ac:spMkLst>
            <pc:docMk/>
            <pc:sldMk cId="768807344" sldId="266"/>
            <ac:spMk id="2" creationId="{98B3B8AE-F7AF-4A6F-AD1F-ACDAE5AEB6AE}"/>
          </ac:spMkLst>
        </pc:spChg>
        <pc:spChg chg="mod">
          <ac:chgData name="Sofia Anassontzi" userId="6b862e684eef3c74" providerId="LiveId" clId="{6E8BA1D9-DE93-414E-A18F-835A6954BA98}" dt="2021-10-10T20:50:57.810" v="5334" actId="27636"/>
          <ac:spMkLst>
            <pc:docMk/>
            <pc:sldMk cId="768807344" sldId="266"/>
            <ac:spMk id="3" creationId="{B215B61A-B7BC-40FE-A3F9-9861690B0190}"/>
          </ac:spMkLst>
        </pc:spChg>
      </pc:sldChg>
      <pc:sldChg chg="modSp mod">
        <pc:chgData name="Sofia Anassontzi" userId="6b862e684eef3c74" providerId="LiveId" clId="{6E8BA1D9-DE93-414E-A18F-835A6954BA98}" dt="2021-10-12T12:56:31.447" v="11857" actId="255"/>
        <pc:sldMkLst>
          <pc:docMk/>
          <pc:sldMk cId="3579739691" sldId="267"/>
        </pc:sldMkLst>
        <pc:spChg chg="mod">
          <ac:chgData name="Sofia Anassontzi" userId="6b862e684eef3c74" providerId="LiveId" clId="{6E8BA1D9-DE93-414E-A18F-835A6954BA98}" dt="2021-10-12T11:06:31.460" v="8851" actId="122"/>
          <ac:spMkLst>
            <pc:docMk/>
            <pc:sldMk cId="3579739691" sldId="267"/>
            <ac:spMk id="2" creationId="{274A2CCF-4369-46A3-BDB1-3A5EBB7CEA14}"/>
          </ac:spMkLst>
        </pc:spChg>
        <pc:spChg chg="mod">
          <ac:chgData name="Sofia Anassontzi" userId="6b862e684eef3c74" providerId="LiveId" clId="{6E8BA1D9-DE93-414E-A18F-835A6954BA98}" dt="2021-10-12T12:56:31.447" v="11857" actId="255"/>
          <ac:spMkLst>
            <pc:docMk/>
            <pc:sldMk cId="3579739691" sldId="267"/>
            <ac:spMk id="3" creationId="{6F33E91A-01E8-4350-9B8E-20E0BA54D75A}"/>
          </ac:spMkLst>
        </pc:spChg>
      </pc:sldChg>
      <pc:sldChg chg="modSp new mod">
        <pc:chgData name="Sofia Anassontzi" userId="6b862e684eef3c74" providerId="LiveId" clId="{6E8BA1D9-DE93-414E-A18F-835A6954BA98}" dt="2021-10-12T21:07:45.492" v="12493" actId="113"/>
        <pc:sldMkLst>
          <pc:docMk/>
          <pc:sldMk cId="2352794639" sldId="268"/>
        </pc:sldMkLst>
        <pc:spChg chg="mod">
          <ac:chgData name="Sofia Anassontzi" userId="6b862e684eef3c74" providerId="LiveId" clId="{6E8BA1D9-DE93-414E-A18F-835A6954BA98}" dt="2021-10-12T21:07:45.492" v="12493" actId="113"/>
          <ac:spMkLst>
            <pc:docMk/>
            <pc:sldMk cId="2352794639" sldId="268"/>
            <ac:spMk id="2" creationId="{F90BE927-8B5D-4ED3-A6D4-813E795E142F}"/>
          </ac:spMkLst>
        </pc:spChg>
        <pc:spChg chg="mod">
          <ac:chgData name="Sofia Anassontzi" userId="6b862e684eef3c74" providerId="LiveId" clId="{6E8BA1D9-DE93-414E-A18F-835A6954BA98}" dt="2021-10-12T21:05:58.456" v="12486" actId="20577"/>
          <ac:spMkLst>
            <pc:docMk/>
            <pc:sldMk cId="2352794639" sldId="268"/>
            <ac:spMk id="3" creationId="{E38E2215-16C5-4612-9F3E-8BE4EA777756}"/>
          </ac:spMkLst>
        </pc:spChg>
      </pc:sldChg>
      <pc:sldChg chg="modSp new mod">
        <pc:chgData name="Sofia Anassontzi" userId="6b862e684eef3c74" providerId="LiveId" clId="{6E8BA1D9-DE93-414E-A18F-835A6954BA98}" dt="2021-10-12T21:10:38.167" v="12555" actId="20577"/>
        <pc:sldMkLst>
          <pc:docMk/>
          <pc:sldMk cId="3816164644" sldId="269"/>
        </pc:sldMkLst>
        <pc:spChg chg="mod">
          <ac:chgData name="Sofia Anassontzi" userId="6b862e684eef3c74" providerId="LiveId" clId="{6E8BA1D9-DE93-414E-A18F-835A6954BA98}" dt="2021-10-12T21:10:38.167" v="12555" actId="20577"/>
          <ac:spMkLst>
            <pc:docMk/>
            <pc:sldMk cId="3816164644" sldId="269"/>
            <ac:spMk id="2" creationId="{AD9A7D85-4946-4A5F-880E-A483E2F20A97}"/>
          </ac:spMkLst>
        </pc:spChg>
        <pc:spChg chg="mod">
          <ac:chgData name="Sofia Anassontzi" userId="6b862e684eef3c74" providerId="LiveId" clId="{6E8BA1D9-DE93-414E-A18F-835A6954BA98}" dt="2021-10-12T21:09:44.753" v="12528" actId="20577"/>
          <ac:spMkLst>
            <pc:docMk/>
            <pc:sldMk cId="3816164644" sldId="269"/>
            <ac:spMk id="3" creationId="{6BC506B4-9400-4432-A33B-C8B676B40298}"/>
          </ac:spMkLst>
        </pc:spChg>
      </pc:sldChg>
      <pc:sldChg chg="modSp new mod">
        <pc:chgData name="Sofia Anassontzi" userId="6b862e684eef3c74" providerId="LiveId" clId="{6E8BA1D9-DE93-414E-A18F-835A6954BA98}" dt="2021-10-10T20:49:22.994" v="5328" actId="27636"/>
        <pc:sldMkLst>
          <pc:docMk/>
          <pc:sldMk cId="3440616207" sldId="270"/>
        </pc:sldMkLst>
        <pc:spChg chg="mod">
          <ac:chgData name="Sofia Anassontzi" userId="6b862e684eef3c74" providerId="LiveId" clId="{6E8BA1D9-DE93-414E-A18F-835A6954BA98}" dt="2021-10-10T19:23:58.413" v="4354" actId="122"/>
          <ac:spMkLst>
            <pc:docMk/>
            <pc:sldMk cId="3440616207" sldId="270"/>
            <ac:spMk id="2" creationId="{737657B9-267C-46EA-B50E-4CA79F5E54FB}"/>
          </ac:spMkLst>
        </pc:spChg>
        <pc:spChg chg="mod">
          <ac:chgData name="Sofia Anassontzi" userId="6b862e684eef3c74" providerId="LiveId" clId="{6E8BA1D9-DE93-414E-A18F-835A6954BA98}" dt="2021-10-10T20:49:22.994" v="5328" actId="27636"/>
          <ac:spMkLst>
            <pc:docMk/>
            <pc:sldMk cId="3440616207" sldId="270"/>
            <ac:spMk id="3" creationId="{46363E30-ECB2-4C77-BD46-00363CCE7927}"/>
          </ac:spMkLst>
        </pc:spChg>
      </pc:sldChg>
      <pc:sldChg chg="modSp new del mod">
        <pc:chgData name="Sofia Anassontzi" userId="6b862e684eef3c74" providerId="LiveId" clId="{6E8BA1D9-DE93-414E-A18F-835A6954BA98}" dt="2021-10-10T13:08:35.074" v="3572" actId="2696"/>
        <pc:sldMkLst>
          <pc:docMk/>
          <pc:sldMk cId="180563494" sldId="271"/>
        </pc:sldMkLst>
        <pc:spChg chg="mod">
          <ac:chgData name="Sofia Anassontzi" userId="6b862e684eef3c74" providerId="LiveId" clId="{6E8BA1D9-DE93-414E-A18F-835A6954BA98}" dt="2021-10-10T13:08:15.163" v="3571" actId="6549"/>
          <ac:spMkLst>
            <pc:docMk/>
            <pc:sldMk cId="180563494" sldId="271"/>
            <ac:spMk id="3" creationId="{5FA06857-EE9F-4DCB-ABAC-A8EF3221ED1F}"/>
          </ac:spMkLst>
        </pc:spChg>
      </pc:sldChg>
      <pc:sldChg chg="modSp new mod">
        <pc:chgData name="Sofia Anassontzi" userId="6b862e684eef3c74" providerId="LiveId" clId="{6E8BA1D9-DE93-414E-A18F-835A6954BA98}" dt="2021-10-12T21:06:44.946" v="12490" actId="27636"/>
        <pc:sldMkLst>
          <pc:docMk/>
          <pc:sldMk cId="2963493984" sldId="271"/>
        </pc:sldMkLst>
        <pc:spChg chg="mod">
          <ac:chgData name="Sofia Anassontzi" userId="6b862e684eef3c74" providerId="LiveId" clId="{6E8BA1D9-DE93-414E-A18F-835A6954BA98}" dt="2021-10-10T21:14:12.342" v="5530" actId="122"/>
          <ac:spMkLst>
            <pc:docMk/>
            <pc:sldMk cId="2963493984" sldId="271"/>
            <ac:spMk id="2" creationId="{09533227-6B89-46D4-87CC-1F04ABB776BF}"/>
          </ac:spMkLst>
        </pc:spChg>
        <pc:spChg chg="mod">
          <ac:chgData name="Sofia Anassontzi" userId="6b862e684eef3c74" providerId="LiveId" clId="{6E8BA1D9-DE93-414E-A18F-835A6954BA98}" dt="2021-10-12T21:06:44.946" v="12490" actId="27636"/>
          <ac:spMkLst>
            <pc:docMk/>
            <pc:sldMk cId="2963493984" sldId="271"/>
            <ac:spMk id="3" creationId="{20FE8D66-D62D-4B69-8298-446AE57ACBB0}"/>
          </ac:spMkLst>
        </pc:spChg>
      </pc:sldChg>
      <pc:sldChg chg="modSp new mod">
        <pc:chgData name="Sofia Anassontzi" userId="6b862e684eef3c74" providerId="LiveId" clId="{6E8BA1D9-DE93-414E-A18F-835A6954BA98}" dt="2021-10-12T12:59:06.386" v="11876" actId="27636"/>
        <pc:sldMkLst>
          <pc:docMk/>
          <pc:sldMk cId="1706039660" sldId="272"/>
        </pc:sldMkLst>
        <pc:spChg chg="mod">
          <ac:chgData name="Sofia Anassontzi" userId="6b862e684eef3c74" providerId="LiveId" clId="{6E8BA1D9-DE93-414E-A18F-835A6954BA98}" dt="2021-10-12T11:06:46.164" v="8856" actId="122"/>
          <ac:spMkLst>
            <pc:docMk/>
            <pc:sldMk cId="1706039660" sldId="272"/>
            <ac:spMk id="2" creationId="{71A62F29-E70D-465F-A23F-1D6F7170CF3B}"/>
          </ac:spMkLst>
        </pc:spChg>
        <pc:spChg chg="mod">
          <ac:chgData name="Sofia Anassontzi" userId="6b862e684eef3c74" providerId="LiveId" clId="{6E8BA1D9-DE93-414E-A18F-835A6954BA98}" dt="2021-10-12T12:59:06.386" v="11876" actId="27636"/>
          <ac:spMkLst>
            <pc:docMk/>
            <pc:sldMk cId="1706039660" sldId="272"/>
            <ac:spMk id="3" creationId="{A13BC2E4-89BA-4B21-84A6-0E1DA1CA1E2A}"/>
          </ac:spMkLst>
        </pc:spChg>
      </pc:sldChg>
      <pc:sldChg chg="modSp new mod">
        <pc:chgData name="Sofia Anassontzi" userId="6b862e684eef3c74" providerId="LiveId" clId="{6E8BA1D9-DE93-414E-A18F-835A6954BA98}" dt="2021-10-12T13:03:49.844" v="11964" actId="255"/>
        <pc:sldMkLst>
          <pc:docMk/>
          <pc:sldMk cId="1103720247" sldId="273"/>
        </pc:sldMkLst>
        <pc:spChg chg="mod">
          <ac:chgData name="Sofia Anassontzi" userId="6b862e684eef3c74" providerId="LiveId" clId="{6E8BA1D9-DE93-414E-A18F-835A6954BA98}" dt="2021-10-12T11:06:51.781" v="8858" actId="122"/>
          <ac:spMkLst>
            <pc:docMk/>
            <pc:sldMk cId="1103720247" sldId="273"/>
            <ac:spMk id="2" creationId="{8AB5DC08-1FDF-4995-B1D5-4DE915B14B25}"/>
          </ac:spMkLst>
        </pc:spChg>
        <pc:spChg chg="mod">
          <ac:chgData name="Sofia Anassontzi" userId="6b862e684eef3c74" providerId="LiveId" clId="{6E8BA1D9-DE93-414E-A18F-835A6954BA98}" dt="2021-10-12T13:03:49.844" v="11964" actId="255"/>
          <ac:spMkLst>
            <pc:docMk/>
            <pc:sldMk cId="1103720247" sldId="273"/>
            <ac:spMk id="3" creationId="{4FA9854E-E500-4B8F-8840-1FF6B01D3FAA}"/>
          </ac:spMkLst>
        </pc:spChg>
      </pc:sldChg>
      <pc:sldChg chg="modSp new add del mod">
        <pc:chgData name="Sofia Anassontzi" userId="6b862e684eef3c74" providerId="LiveId" clId="{6E8BA1D9-DE93-414E-A18F-835A6954BA98}" dt="2021-10-12T21:12:14.816" v="12562" actId="255"/>
        <pc:sldMkLst>
          <pc:docMk/>
          <pc:sldMk cId="4163800135" sldId="274"/>
        </pc:sldMkLst>
        <pc:spChg chg="mod">
          <ac:chgData name="Sofia Anassontzi" userId="6b862e684eef3c74" providerId="LiveId" clId="{6E8BA1D9-DE93-414E-A18F-835A6954BA98}" dt="2021-10-12T11:06:21.700" v="8848" actId="122"/>
          <ac:spMkLst>
            <pc:docMk/>
            <pc:sldMk cId="4163800135" sldId="274"/>
            <ac:spMk id="2" creationId="{A6590B79-7F03-4B5A-A892-D1567306EFA8}"/>
          </ac:spMkLst>
        </pc:spChg>
        <pc:spChg chg="mod">
          <ac:chgData name="Sofia Anassontzi" userId="6b862e684eef3c74" providerId="LiveId" clId="{6E8BA1D9-DE93-414E-A18F-835A6954BA98}" dt="2021-10-12T21:12:14.816" v="12562" actId="255"/>
          <ac:spMkLst>
            <pc:docMk/>
            <pc:sldMk cId="4163800135" sldId="274"/>
            <ac:spMk id="3" creationId="{0E23DB41-781B-467E-975D-16485B08608D}"/>
          </ac:spMkLst>
        </pc:spChg>
      </pc:sldChg>
      <pc:sldChg chg="modSp new mod">
        <pc:chgData name="Sofia Anassontzi" userId="6b862e684eef3c74" providerId="LiveId" clId="{6E8BA1D9-DE93-414E-A18F-835A6954BA98}" dt="2021-10-12T12:58:05.597" v="11867" actId="255"/>
        <pc:sldMkLst>
          <pc:docMk/>
          <pc:sldMk cId="4128315973" sldId="275"/>
        </pc:sldMkLst>
        <pc:spChg chg="mod">
          <ac:chgData name="Sofia Anassontzi" userId="6b862e684eef3c74" providerId="LiveId" clId="{6E8BA1D9-DE93-414E-A18F-835A6954BA98}" dt="2021-10-12T11:06:40.308" v="8854" actId="122"/>
          <ac:spMkLst>
            <pc:docMk/>
            <pc:sldMk cId="4128315973" sldId="275"/>
            <ac:spMk id="2" creationId="{494D3F23-F3C6-46FC-8DBF-ACEEB5DA7BFC}"/>
          </ac:spMkLst>
        </pc:spChg>
        <pc:spChg chg="mod">
          <ac:chgData name="Sofia Anassontzi" userId="6b862e684eef3c74" providerId="LiveId" clId="{6E8BA1D9-DE93-414E-A18F-835A6954BA98}" dt="2021-10-12T12:58:05.597" v="11867" actId="255"/>
          <ac:spMkLst>
            <pc:docMk/>
            <pc:sldMk cId="4128315973" sldId="275"/>
            <ac:spMk id="3" creationId="{642272A0-326E-415A-83BC-CF3C62F25D67}"/>
          </ac:spMkLst>
        </pc:spChg>
      </pc:sldChg>
      <pc:sldChg chg="modSp new mod">
        <pc:chgData name="Sofia Anassontzi" userId="6b862e684eef3c74" providerId="LiveId" clId="{6E8BA1D9-DE93-414E-A18F-835A6954BA98}" dt="2021-10-12T21:13:19.059" v="12570" actId="113"/>
        <pc:sldMkLst>
          <pc:docMk/>
          <pc:sldMk cId="1563664805" sldId="276"/>
        </pc:sldMkLst>
        <pc:spChg chg="mod">
          <ac:chgData name="Sofia Anassontzi" userId="6b862e684eef3c74" providerId="LiveId" clId="{6E8BA1D9-DE93-414E-A18F-835A6954BA98}" dt="2021-10-12T21:13:19.059" v="12570" actId="113"/>
          <ac:spMkLst>
            <pc:docMk/>
            <pc:sldMk cId="1563664805" sldId="276"/>
            <ac:spMk id="2" creationId="{051B2D59-5787-462A-83C9-171D8F1EF238}"/>
          </ac:spMkLst>
        </pc:spChg>
        <pc:spChg chg="mod">
          <ac:chgData name="Sofia Anassontzi" userId="6b862e684eef3c74" providerId="LiveId" clId="{6E8BA1D9-DE93-414E-A18F-835A6954BA98}" dt="2021-10-12T21:13:05.262" v="12567" actId="6549"/>
          <ac:spMkLst>
            <pc:docMk/>
            <pc:sldMk cId="1563664805" sldId="276"/>
            <ac:spMk id="3" creationId="{8E96B996-98A6-434F-A069-2AAE56F2C4AC}"/>
          </ac:spMkLst>
        </pc:spChg>
      </pc:sldChg>
      <pc:sldChg chg="modSp new mod">
        <pc:chgData name="Sofia Anassontzi" userId="6b862e684eef3c74" providerId="LiveId" clId="{6E8BA1D9-DE93-414E-A18F-835A6954BA98}" dt="2021-10-12T13:08:28.164" v="12186" actId="255"/>
        <pc:sldMkLst>
          <pc:docMk/>
          <pc:sldMk cId="1148276152" sldId="277"/>
        </pc:sldMkLst>
        <pc:spChg chg="mod">
          <ac:chgData name="Sofia Anassontzi" userId="6b862e684eef3c74" providerId="LiveId" clId="{6E8BA1D9-DE93-414E-A18F-835A6954BA98}" dt="2021-10-12T12:20:27.159" v="10201" actId="122"/>
          <ac:spMkLst>
            <pc:docMk/>
            <pc:sldMk cId="1148276152" sldId="277"/>
            <ac:spMk id="2" creationId="{B37F5828-AC3B-43DB-970A-4D388A4D4F41}"/>
          </ac:spMkLst>
        </pc:spChg>
        <pc:spChg chg="mod">
          <ac:chgData name="Sofia Anassontzi" userId="6b862e684eef3c74" providerId="LiveId" clId="{6E8BA1D9-DE93-414E-A18F-835A6954BA98}" dt="2021-10-12T13:08:28.164" v="12186" actId="255"/>
          <ac:spMkLst>
            <pc:docMk/>
            <pc:sldMk cId="1148276152" sldId="277"/>
            <ac:spMk id="3" creationId="{BD928257-2F87-4ADB-A5D5-437204634845}"/>
          </ac:spMkLst>
        </pc:spChg>
      </pc:sldChg>
      <pc:sldChg chg="add del">
        <pc:chgData name="Sofia Anassontzi" userId="6b862e684eef3c74" providerId="LiveId" clId="{6E8BA1D9-DE93-414E-A18F-835A6954BA98}" dt="2021-10-12T13:14:47.139" v="12430" actId="2696"/>
        <pc:sldMkLst>
          <pc:docMk/>
          <pc:sldMk cId="2068445460" sldId="278"/>
        </pc:sldMkLst>
      </pc:sldChg>
      <pc:sldChg chg="modSp new del mod">
        <pc:chgData name="Sofia Anassontzi" userId="6b862e684eef3c74" providerId="LiveId" clId="{6E8BA1D9-DE93-414E-A18F-835A6954BA98}" dt="2021-10-12T13:14:11.492" v="12425" actId="2696"/>
        <pc:sldMkLst>
          <pc:docMk/>
          <pc:sldMk cId="2662471836" sldId="278"/>
        </pc:sldMkLst>
        <pc:spChg chg="mod">
          <ac:chgData name="Sofia Anassontzi" userId="6b862e684eef3c74" providerId="LiveId" clId="{6E8BA1D9-DE93-414E-A18F-835A6954BA98}" dt="2021-10-12T12:48:47.658" v="11771" actId="122"/>
          <ac:spMkLst>
            <pc:docMk/>
            <pc:sldMk cId="2662471836" sldId="278"/>
            <ac:spMk id="2" creationId="{EA9EBB4D-D1A6-465B-97C7-99377BAE1E62}"/>
          </ac:spMkLst>
        </pc:spChg>
        <pc:spChg chg="mod">
          <ac:chgData name="Sofia Anassontzi" userId="6b862e684eef3c74" providerId="LiveId" clId="{6E8BA1D9-DE93-414E-A18F-835A6954BA98}" dt="2021-10-12T12:52:01.681" v="11787" actId="6549"/>
          <ac:spMkLst>
            <pc:docMk/>
            <pc:sldMk cId="2662471836" sldId="278"/>
            <ac:spMk id="3" creationId="{36D5A26F-0469-4A4B-A087-370CC06883B5}"/>
          </ac:spMkLst>
        </pc:spChg>
      </pc:sldChg>
      <pc:sldChg chg="modSp new mod">
        <pc:chgData name="Sofia Anassontzi" userId="6b862e684eef3c74" providerId="LiveId" clId="{6E8BA1D9-DE93-414E-A18F-835A6954BA98}" dt="2021-10-12T13:05:26.333" v="12152" actId="20577"/>
        <pc:sldMkLst>
          <pc:docMk/>
          <pc:sldMk cId="747978213" sldId="279"/>
        </pc:sldMkLst>
        <pc:spChg chg="mod">
          <ac:chgData name="Sofia Anassontzi" userId="6b862e684eef3c74" providerId="LiveId" clId="{6E8BA1D9-DE93-414E-A18F-835A6954BA98}" dt="2021-10-12T12:36:40.085" v="10864" actId="122"/>
          <ac:spMkLst>
            <pc:docMk/>
            <pc:sldMk cId="747978213" sldId="279"/>
            <ac:spMk id="2" creationId="{C3FF5F8B-167B-4AEB-A5E0-17921B39E019}"/>
          </ac:spMkLst>
        </pc:spChg>
        <pc:spChg chg="mod">
          <ac:chgData name="Sofia Anassontzi" userId="6b862e684eef3c74" providerId="LiveId" clId="{6E8BA1D9-DE93-414E-A18F-835A6954BA98}" dt="2021-10-12T13:05:26.333" v="12152" actId="20577"/>
          <ac:spMkLst>
            <pc:docMk/>
            <pc:sldMk cId="747978213" sldId="279"/>
            <ac:spMk id="3" creationId="{D9FC3185-E563-4845-BBFD-921C51C13FCC}"/>
          </ac:spMkLst>
        </pc:spChg>
      </pc:sldChg>
      <pc:sldChg chg="modSp new mod">
        <pc:chgData name="Sofia Anassontzi" userId="6b862e684eef3c74" providerId="LiveId" clId="{6E8BA1D9-DE93-414E-A18F-835A6954BA98}" dt="2021-10-12T21:34:14.232" v="13181" actId="6549"/>
        <pc:sldMkLst>
          <pc:docMk/>
          <pc:sldMk cId="3050589657" sldId="280"/>
        </pc:sldMkLst>
        <pc:spChg chg="mod">
          <ac:chgData name="Sofia Anassontzi" userId="6b862e684eef3c74" providerId="LiveId" clId="{6E8BA1D9-DE93-414E-A18F-835A6954BA98}" dt="2021-10-12T12:50:42.659" v="11781" actId="122"/>
          <ac:spMkLst>
            <pc:docMk/>
            <pc:sldMk cId="3050589657" sldId="280"/>
            <ac:spMk id="2" creationId="{00913128-CBD3-4D9F-BEAA-42DF3C179716}"/>
          </ac:spMkLst>
        </pc:spChg>
        <pc:spChg chg="mod">
          <ac:chgData name="Sofia Anassontzi" userId="6b862e684eef3c74" providerId="LiveId" clId="{6E8BA1D9-DE93-414E-A18F-835A6954BA98}" dt="2021-10-12T21:34:14.232" v="13181" actId="6549"/>
          <ac:spMkLst>
            <pc:docMk/>
            <pc:sldMk cId="3050589657" sldId="280"/>
            <ac:spMk id="3" creationId="{3E064044-96D5-4E79-83F4-3003AD55F93A}"/>
          </ac:spMkLst>
        </pc:spChg>
      </pc:sldChg>
      <pc:sldChg chg="modSp new mod">
        <pc:chgData name="Sofia Anassontzi" userId="6b862e684eef3c74" providerId="LiveId" clId="{6E8BA1D9-DE93-414E-A18F-835A6954BA98}" dt="2021-10-12T12:53:44.210" v="11798" actId="122"/>
        <pc:sldMkLst>
          <pc:docMk/>
          <pc:sldMk cId="4155245741" sldId="281"/>
        </pc:sldMkLst>
        <pc:spChg chg="mod">
          <ac:chgData name="Sofia Anassontzi" userId="6b862e684eef3c74" providerId="LiveId" clId="{6E8BA1D9-DE93-414E-A18F-835A6954BA98}" dt="2021-10-12T12:53:44.210" v="11798" actId="122"/>
          <ac:spMkLst>
            <pc:docMk/>
            <pc:sldMk cId="4155245741" sldId="281"/>
            <ac:spMk id="2" creationId="{B5C75A01-FC8F-49C6-BA01-2F0F5CD1F123}"/>
          </ac:spMkLst>
        </pc:spChg>
        <pc:spChg chg="mod">
          <ac:chgData name="Sofia Anassontzi" userId="6b862e684eef3c74" providerId="LiveId" clId="{6E8BA1D9-DE93-414E-A18F-835A6954BA98}" dt="2021-10-12T12:53:06.851" v="11791" actId="27636"/>
          <ac:spMkLst>
            <pc:docMk/>
            <pc:sldMk cId="4155245741" sldId="281"/>
            <ac:spMk id="3" creationId="{044EDC2F-C65D-47AB-9B8F-33DB9C8EF9FB}"/>
          </ac:spMkLst>
        </pc:spChg>
      </pc:sldChg>
      <pc:sldChg chg="modSp new mod">
        <pc:chgData name="Sofia Anassontzi" userId="6b862e684eef3c74" providerId="LiveId" clId="{6E8BA1D9-DE93-414E-A18F-835A6954BA98}" dt="2021-10-12T12:54:46.471" v="11809" actId="27636"/>
        <pc:sldMkLst>
          <pc:docMk/>
          <pc:sldMk cId="1941887344" sldId="282"/>
        </pc:sldMkLst>
        <pc:spChg chg="mod">
          <ac:chgData name="Sofia Anassontzi" userId="6b862e684eef3c74" providerId="LiveId" clId="{6E8BA1D9-DE93-414E-A18F-835A6954BA98}" dt="2021-10-12T12:54:32.985" v="11805" actId="122"/>
          <ac:spMkLst>
            <pc:docMk/>
            <pc:sldMk cId="1941887344" sldId="282"/>
            <ac:spMk id="2" creationId="{94DC96C1-F3E7-428E-9ED8-47FE09BBB65D}"/>
          </ac:spMkLst>
        </pc:spChg>
        <pc:spChg chg="mod">
          <ac:chgData name="Sofia Anassontzi" userId="6b862e684eef3c74" providerId="LiveId" clId="{6E8BA1D9-DE93-414E-A18F-835A6954BA98}" dt="2021-10-12T12:54:46.471" v="11809" actId="27636"/>
          <ac:spMkLst>
            <pc:docMk/>
            <pc:sldMk cId="1941887344" sldId="282"/>
            <ac:spMk id="3" creationId="{5170B244-09CC-48F7-A633-2FEBF4A86701}"/>
          </ac:spMkLst>
        </pc:spChg>
      </pc:sldChg>
      <pc:sldChg chg="modSp new mod">
        <pc:chgData name="Sofia Anassontzi" userId="6b862e684eef3c74" providerId="LiveId" clId="{6E8BA1D9-DE93-414E-A18F-835A6954BA98}" dt="2021-10-12T21:12:33.275" v="12563" actId="122"/>
        <pc:sldMkLst>
          <pc:docMk/>
          <pc:sldMk cId="2978144789" sldId="283"/>
        </pc:sldMkLst>
        <pc:spChg chg="mod">
          <ac:chgData name="Sofia Anassontzi" userId="6b862e684eef3c74" providerId="LiveId" clId="{6E8BA1D9-DE93-414E-A18F-835A6954BA98}" dt="2021-10-12T21:12:33.275" v="12563" actId="122"/>
          <ac:spMkLst>
            <pc:docMk/>
            <pc:sldMk cId="2978144789" sldId="283"/>
            <ac:spMk id="2" creationId="{D752F05F-6ED9-4A8A-BD53-7A95CFFED23C}"/>
          </ac:spMkLst>
        </pc:spChg>
        <pc:spChg chg="mod">
          <ac:chgData name="Sofia Anassontzi" userId="6b862e684eef3c74" providerId="LiveId" clId="{6E8BA1D9-DE93-414E-A18F-835A6954BA98}" dt="2021-10-12T12:58:43.938" v="11873" actId="6549"/>
          <ac:spMkLst>
            <pc:docMk/>
            <pc:sldMk cId="2978144789" sldId="283"/>
            <ac:spMk id="3" creationId="{B4981E1D-3254-46C2-923D-2A4FFD133344}"/>
          </ac:spMkLst>
        </pc:spChg>
      </pc:sldChg>
      <pc:sldChg chg="modSp new mod">
        <pc:chgData name="Sofia Anassontzi" userId="6b862e684eef3c74" providerId="LiveId" clId="{6E8BA1D9-DE93-414E-A18F-835A6954BA98}" dt="2021-10-12T13:00:54.185" v="11896" actId="122"/>
        <pc:sldMkLst>
          <pc:docMk/>
          <pc:sldMk cId="373362667" sldId="284"/>
        </pc:sldMkLst>
        <pc:spChg chg="mod">
          <ac:chgData name="Sofia Anassontzi" userId="6b862e684eef3c74" providerId="LiveId" clId="{6E8BA1D9-DE93-414E-A18F-835A6954BA98}" dt="2021-10-12T13:00:54.185" v="11896" actId="122"/>
          <ac:spMkLst>
            <pc:docMk/>
            <pc:sldMk cId="373362667" sldId="284"/>
            <ac:spMk id="2" creationId="{31CF2862-6EFE-4AE9-ADF5-1C30F9DCFA43}"/>
          </ac:spMkLst>
        </pc:spChg>
        <pc:spChg chg="mod">
          <ac:chgData name="Sofia Anassontzi" userId="6b862e684eef3c74" providerId="LiveId" clId="{6E8BA1D9-DE93-414E-A18F-835A6954BA98}" dt="2021-10-12T13:00:40.758" v="11894" actId="14100"/>
          <ac:spMkLst>
            <pc:docMk/>
            <pc:sldMk cId="373362667" sldId="284"/>
            <ac:spMk id="3" creationId="{715EA465-9AA1-4984-8F51-A4B7CD7473C5}"/>
          </ac:spMkLst>
        </pc:spChg>
      </pc:sldChg>
      <pc:sldChg chg="modSp new mod">
        <pc:chgData name="Sofia Anassontzi" userId="6b862e684eef3c74" providerId="LiveId" clId="{6E8BA1D9-DE93-414E-A18F-835A6954BA98}" dt="2021-10-12T13:04:11.726" v="11968" actId="20577"/>
        <pc:sldMkLst>
          <pc:docMk/>
          <pc:sldMk cId="3522408157" sldId="285"/>
        </pc:sldMkLst>
        <pc:spChg chg="mod">
          <ac:chgData name="Sofia Anassontzi" userId="6b862e684eef3c74" providerId="LiveId" clId="{6E8BA1D9-DE93-414E-A18F-835A6954BA98}" dt="2021-10-12T13:02:58.417" v="11922" actId="122"/>
          <ac:spMkLst>
            <pc:docMk/>
            <pc:sldMk cId="3522408157" sldId="285"/>
            <ac:spMk id="2" creationId="{2440D163-CD41-4057-9634-7762E9901EF3}"/>
          </ac:spMkLst>
        </pc:spChg>
        <pc:spChg chg="mod">
          <ac:chgData name="Sofia Anassontzi" userId="6b862e684eef3c74" providerId="LiveId" clId="{6E8BA1D9-DE93-414E-A18F-835A6954BA98}" dt="2021-10-12T13:04:11.726" v="11968" actId="20577"/>
          <ac:spMkLst>
            <pc:docMk/>
            <pc:sldMk cId="3522408157" sldId="285"/>
            <ac:spMk id="3" creationId="{459832D1-8DED-4A7F-973B-80D5C6B14EBE}"/>
          </ac:spMkLst>
        </pc:spChg>
      </pc:sldChg>
      <pc:sldChg chg="modSp new mod">
        <pc:chgData name="Sofia Anassontzi" userId="6b862e684eef3c74" providerId="LiveId" clId="{6E8BA1D9-DE93-414E-A18F-835A6954BA98}" dt="2021-10-12T21:19:42.475" v="13057" actId="207"/>
        <pc:sldMkLst>
          <pc:docMk/>
          <pc:sldMk cId="3753054677" sldId="286"/>
        </pc:sldMkLst>
        <pc:spChg chg="mod">
          <ac:chgData name="Sofia Anassontzi" userId="6b862e684eef3c74" providerId="LiveId" clId="{6E8BA1D9-DE93-414E-A18F-835A6954BA98}" dt="2021-10-12T21:13:48.097" v="12579" actId="20577"/>
          <ac:spMkLst>
            <pc:docMk/>
            <pc:sldMk cId="3753054677" sldId="286"/>
            <ac:spMk id="2" creationId="{D45FB434-40D5-4FC1-97E9-E012BCDDC067}"/>
          </ac:spMkLst>
        </pc:spChg>
        <pc:spChg chg="mod">
          <ac:chgData name="Sofia Anassontzi" userId="6b862e684eef3c74" providerId="LiveId" clId="{6E8BA1D9-DE93-414E-A18F-835A6954BA98}" dt="2021-10-12T21:19:42.475" v="13057" actId="207"/>
          <ac:spMkLst>
            <pc:docMk/>
            <pc:sldMk cId="3753054677" sldId="286"/>
            <ac:spMk id="3" creationId="{2F9D3540-84DF-4A50-B0B3-65665B8568B1}"/>
          </ac:spMkLst>
        </pc:spChg>
      </pc:sldChg>
      <pc:sldChg chg="modSp new mod">
        <pc:chgData name="Sofia Anassontzi" userId="6b862e684eef3c74" providerId="LiveId" clId="{6E8BA1D9-DE93-414E-A18F-835A6954BA98}" dt="2021-10-12T21:38:30.906" v="13273" actId="20577"/>
        <pc:sldMkLst>
          <pc:docMk/>
          <pc:sldMk cId="1239553231" sldId="287"/>
        </pc:sldMkLst>
        <pc:spChg chg="mod">
          <ac:chgData name="Sofia Anassontzi" userId="6b862e684eef3c74" providerId="LiveId" clId="{6E8BA1D9-DE93-414E-A18F-835A6954BA98}" dt="2021-10-12T21:29:05.877" v="13085" actId="122"/>
          <ac:spMkLst>
            <pc:docMk/>
            <pc:sldMk cId="1239553231" sldId="287"/>
            <ac:spMk id="2" creationId="{9E70A5F0-C3D0-43D1-9AB8-98F676CC0937}"/>
          </ac:spMkLst>
        </pc:spChg>
        <pc:spChg chg="mod">
          <ac:chgData name="Sofia Anassontzi" userId="6b862e684eef3c74" providerId="LiveId" clId="{6E8BA1D9-DE93-414E-A18F-835A6954BA98}" dt="2021-10-12T21:38:30.906" v="13273" actId="20577"/>
          <ac:spMkLst>
            <pc:docMk/>
            <pc:sldMk cId="1239553231" sldId="287"/>
            <ac:spMk id="3" creationId="{0BEEAE5A-F92C-4FD3-B2A3-15F150166FB6}"/>
          </ac:spMkLst>
        </pc:spChg>
      </pc:sldChg>
      <pc:sldChg chg="add del">
        <pc:chgData name="Sofia Anassontzi" userId="6b862e684eef3c74" providerId="LiveId" clId="{6E8BA1D9-DE93-414E-A18F-835A6954BA98}" dt="2021-10-12T13:14:44.161" v="12429" actId="2696"/>
        <pc:sldMkLst>
          <pc:docMk/>
          <pc:sldMk cId="4013318225" sldId="28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524FD3-BEBA-46EE-9FBB-981D82DD145F}"/>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2CAF227E-0BF5-4A9C-80F9-BCE29E6FFF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058BEF6E-B034-4604-9770-F08ED1BD154E}"/>
              </a:ext>
            </a:extLst>
          </p:cNvPr>
          <p:cNvSpPr>
            <a:spLocks noGrp="1"/>
          </p:cNvSpPr>
          <p:nvPr>
            <p:ph type="dt" sz="half" idx="10"/>
          </p:nvPr>
        </p:nvSpPr>
        <p:spPr/>
        <p:txBody>
          <a:bodyPr/>
          <a:lstStyle/>
          <a:p>
            <a:fld id="{CC203DA9-51A7-4BF5-802E-70B3008BB455}" type="datetimeFigureOut">
              <a:rPr lang="el-GR" smtClean="0"/>
              <a:t>13/10/2021</a:t>
            </a:fld>
            <a:endParaRPr lang="el-GR"/>
          </a:p>
        </p:txBody>
      </p:sp>
      <p:sp>
        <p:nvSpPr>
          <p:cNvPr id="5" name="Θέση υποσέλιδου 4">
            <a:extLst>
              <a:ext uri="{FF2B5EF4-FFF2-40B4-BE49-F238E27FC236}">
                <a16:creationId xmlns:a16="http://schemas.microsoft.com/office/drawing/2014/main" id="{D20149B5-0062-43D0-8B5D-C12F0524A4F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3B677A0-8603-4A63-A640-C7225024DE70}"/>
              </a:ext>
            </a:extLst>
          </p:cNvPr>
          <p:cNvSpPr>
            <a:spLocks noGrp="1"/>
          </p:cNvSpPr>
          <p:nvPr>
            <p:ph type="sldNum" sz="quarter" idx="12"/>
          </p:nvPr>
        </p:nvSpPr>
        <p:spPr/>
        <p:txBody>
          <a:bodyPr/>
          <a:lstStyle/>
          <a:p>
            <a:fld id="{A49A72F7-52AD-4A4A-A4C6-92BA365C141B}" type="slidenum">
              <a:rPr lang="el-GR" smtClean="0"/>
              <a:t>‹#›</a:t>
            </a:fld>
            <a:endParaRPr lang="el-GR"/>
          </a:p>
        </p:txBody>
      </p:sp>
    </p:spTree>
    <p:extLst>
      <p:ext uri="{BB962C8B-B14F-4D97-AF65-F5344CB8AC3E}">
        <p14:creationId xmlns:p14="http://schemas.microsoft.com/office/powerpoint/2010/main" val="3900669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9D0492-D59B-49AE-B704-D8D51AA3A46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C0282944-F179-431F-857C-51820A617A3E}"/>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2C119F7-7601-4631-9216-676A4EDCFE6E}"/>
              </a:ext>
            </a:extLst>
          </p:cNvPr>
          <p:cNvSpPr>
            <a:spLocks noGrp="1"/>
          </p:cNvSpPr>
          <p:nvPr>
            <p:ph type="dt" sz="half" idx="10"/>
          </p:nvPr>
        </p:nvSpPr>
        <p:spPr/>
        <p:txBody>
          <a:bodyPr/>
          <a:lstStyle/>
          <a:p>
            <a:fld id="{CC203DA9-51A7-4BF5-802E-70B3008BB455}" type="datetimeFigureOut">
              <a:rPr lang="el-GR" smtClean="0"/>
              <a:t>13/10/2021</a:t>
            </a:fld>
            <a:endParaRPr lang="el-GR"/>
          </a:p>
        </p:txBody>
      </p:sp>
      <p:sp>
        <p:nvSpPr>
          <p:cNvPr id="5" name="Θέση υποσέλιδου 4">
            <a:extLst>
              <a:ext uri="{FF2B5EF4-FFF2-40B4-BE49-F238E27FC236}">
                <a16:creationId xmlns:a16="http://schemas.microsoft.com/office/drawing/2014/main" id="{F9C34E35-A7D3-41C7-A31F-918D1F4C7DC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051D4AC-4F81-4D8E-A5A0-0EF53A3F0513}"/>
              </a:ext>
            </a:extLst>
          </p:cNvPr>
          <p:cNvSpPr>
            <a:spLocks noGrp="1"/>
          </p:cNvSpPr>
          <p:nvPr>
            <p:ph type="sldNum" sz="quarter" idx="12"/>
          </p:nvPr>
        </p:nvSpPr>
        <p:spPr/>
        <p:txBody>
          <a:bodyPr/>
          <a:lstStyle/>
          <a:p>
            <a:fld id="{A49A72F7-52AD-4A4A-A4C6-92BA365C141B}" type="slidenum">
              <a:rPr lang="el-GR" smtClean="0"/>
              <a:t>‹#›</a:t>
            </a:fld>
            <a:endParaRPr lang="el-GR"/>
          </a:p>
        </p:txBody>
      </p:sp>
    </p:spTree>
    <p:extLst>
      <p:ext uri="{BB962C8B-B14F-4D97-AF65-F5344CB8AC3E}">
        <p14:creationId xmlns:p14="http://schemas.microsoft.com/office/powerpoint/2010/main" val="1848539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E32BC5FD-8489-41BB-9333-9E99477B5FAA}"/>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5279B8E9-CB27-40DF-AE1D-F097909F8FB3}"/>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67DDDEF-8564-4FA3-BAC9-B879CCB6423E}"/>
              </a:ext>
            </a:extLst>
          </p:cNvPr>
          <p:cNvSpPr>
            <a:spLocks noGrp="1"/>
          </p:cNvSpPr>
          <p:nvPr>
            <p:ph type="dt" sz="half" idx="10"/>
          </p:nvPr>
        </p:nvSpPr>
        <p:spPr/>
        <p:txBody>
          <a:bodyPr/>
          <a:lstStyle/>
          <a:p>
            <a:fld id="{CC203DA9-51A7-4BF5-802E-70B3008BB455}" type="datetimeFigureOut">
              <a:rPr lang="el-GR" smtClean="0"/>
              <a:t>13/10/2021</a:t>
            </a:fld>
            <a:endParaRPr lang="el-GR"/>
          </a:p>
        </p:txBody>
      </p:sp>
      <p:sp>
        <p:nvSpPr>
          <p:cNvPr id="5" name="Θέση υποσέλιδου 4">
            <a:extLst>
              <a:ext uri="{FF2B5EF4-FFF2-40B4-BE49-F238E27FC236}">
                <a16:creationId xmlns:a16="http://schemas.microsoft.com/office/drawing/2014/main" id="{85E387EF-B7C8-4D1D-8B74-D8B4B89D78E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B67702C-3071-46E4-B134-91CD22CE9BDD}"/>
              </a:ext>
            </a:extLst>
          </p:cNvPr>
          <p:cNvSpPr>
            <a:spLocks noGrp="1"/>
          </p:cNvSpPr>
          <p:nvPr>
            <p:ph type="sldNum" sz="quarter" idx="12"/>
          </p:nvPr>
        </p:nvSpPr>
        <p:spPr/>
        <p:txBody>
          <a:bodyPr/>
          <a:lstStyle/>
          <a:p>
            <a:fld id="{A49A72F7-52AD-4A4A-A4C6-92BA365C141B}" type="slidenum">
              <a:rPr lang="el-GR" smtClean="0"/>
              <a:t>‹#›</a:t>
            </a:fld>
            <a:endParaRPr lang="el-GR"/>
          </a:p>
        </p:txBody>
      </p:sp>
    </p:spTree>
    <p:extLst>
      <p:ext uri="{BB962C8B-B14F-4D97-AF65-F5344CB8AC3E}">
        <p14:creationId xmlns:p14="http://schemas.microsoft.com/office/powerpoint/2010/main" val="635025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EB6355-FE4D-48B6-BE2C-2887C589559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C6A4071-8A10-47EA-9508-EEC63BC1483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A5FEE76-AF70-42D9-B9E9-D85B73F70B6B}"/>
              </a:ext>
            </a:extLst>
          </p:cNvPr>
          <p:cNvSpPr>
            <a:spLocks noGrp="1"/>
          </p:cNvSpPr>
          <p:nvPr>
            <p:ph type="dt" sz="half" idx="10"/>
          </p:nvPr>
        </p:nvSpPr>
        <p:spPr/>
        <p:txBody>
          <a:bodyPr/>
          <a:lstStyle/>
          <a:p>
            <a:fld id="{CC203DA9-51A7-4BF5-802E-70B3008BB455}" type="datetimeFigureOut">
              <a:rPr lang="el-GR" smtClean="0"/>
              <a:t>13/10/2021</a:t>
            </a:fld>
            <a:endParaRPr lang="el-GR"/>
          </a:p>
        </p:txBody>
      </p:sp>
      <p:sp>
        <p:nvSpPr>
          <p:cNvPr id="5" name="Θέση υποσέλιδου 4">
            <a:extLst>
              <a:ext uri="{FF2B5EF4-FFF2-40B4-BE49-F238E27FC236}">
                <a16:creationId xmlns:a16="http://schemas.microsoft.com/office/drawing/2014/main" id="{7E6EBA9A-4A6F-4B19-BDAF-C257DF0B652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0FCDF72-C07A-4730-8399-3D99CFF6B3D4}"/>
              </a:ext>
            </a:extLst>
          </p:cNvPr>
          <p:cNvSpPr>
            <a:spLocks noGrp="1"/>
          </p:cNvSpPr>
          <p:nvPr>
            <p:ph type="sldNum" sz="quarter" idx="12"/>
          </p:nvPr>
        </p:nvSpPr>
        <p:spPr/>
        <p:txBody>
          <a:bodyPr/>
          <a:lstStyle/>
          <a:p>
            <a:fld id="{A49A72F7-52AD-4A4A-A4C6-92BA365C141B}" type="slidenum">
              <a:rPr lang="el-GR" smtClean="0"/>
              <a:t>‹#›</a:t>
            </a:fld>
            <a:endParaRPr lang="el-GR"/>
          </a:p>
        </p:txBody>
      </p:sp>
    </p:spTree>
    <p:extLst>
      <p:ext uri="{BB962C8B-B14F-4D97-AF65-F5344CB8AC3E}">
        <p14:creationId xmlns:p14="http://schemas.microsoft.com/office/powerpoint/2010/main" val="515742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AAFB8A-B507-4453-AE1D-40C9CD36074D}"/>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E0198A6-6495-441D-86FA-E434EA3C5E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D77A976E-4AD1-4B25-B079-9FCACBCFE99F}"/>
              </a:ext>
            </a:extLst>
          </p:cNvPr>
          <p:cNvSpPr>
            <a:spLocks noGrp="1"/>
          </p:cNvSpPr>
          <p:nvPr>
            <p:ph type="dt" sz="half" idx="10"/>
          </p:nvPr>
        </p:nvSpPr>
        <p:spPr/>
        <p:txBody>
          <a:bodyPr/>
          <a:lstStyle/>
          <a:p>
            <a:fld id="{CC203DA9-51A7-4BF5-802E-70B3008BB455}" type="datetimeFigureOut">
              <a:rPr lang="el-GR" smtClean="0"/>
              <a:t>13/10/2021</a:t>
            </a:fld>
            <a:endParaRPr lang="el-GR"/>
          </a:p>
        </p:txBody>
      </p:sp>
      <p:sp>
        <p:nvSpPr>
          <p:cNvPr id="5" name="Θέση υποσέλιδου 4">
            <a:extLst>
              <a:ext uri="{FF2B5EF4-FFF2-40B4-BE49-F238E27FC236}">
                <a16:creationId xmlns:a16="http://schemas.microsoft.com/office/drawing/2014/main" id="{668C7966-E788-4DCE-AADE-E6FFEEE0BDA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B0D5ECC-816E-45D4-8AB4-48AD40CE0BDD}"/>
              </a:ext>
            </a:extLst>
          </p:cNvPr>
          <p:cNvSpPr>
            <a:spLocks noGrp="1"/>
          </p:cNvSpPr>
          <p:nvPr>
            <p:ph type="sldNum" sz="quarter" idx="12"/>
          </p:nvPr>
        </p:nvSpPr>
        <p:spPr/>
        <p:txBody>
          <a:bodyPr/>
          <a:lstStyle/>
          <a:p>
            <a:fld id="{A49A72F7-52AD-4A4A-A4C6-92BA365C141B}" type="slidenum">
              <a:rPr lang="el-GR" smtClean="0"/>
              <a:t>‹#›</a:t>
            </a:fld>
            <a:endParaRPr lang="el-GR"/>
          </a:p>
        </p:txBody>
      </p:sp>
    </p:spTree>
    <p:extLst>
      <p:ext uri="{BB962C8B-B14F-4D97-AF65-F5344CB8AC3E}">
        <p14:creationId xmlns:p14="http://schemas.microsoft.com/office/powerpoint/2010/main" val="4060425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2A3B9D-BAF5-47D7-A54A-BF366F306F0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FD5C489-20C0-49ED-A5AE-F625358E6C96}"/>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3D7B1CCB-3080-4488-AB62-77E0B43E297E}"/>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B74151AF-5C1E-4209-A1F3-2754182E4BBA}"/>
              </a:ext>
            </a:extLst>
          </p:cNvPr>
          <p:cNvSpPr>
            <a:spLocks noGrp="1"/>
          </p:cNvSpPr>
          <p:nvPr>
            <p:ph type="dt" sz="half" idx="10"/>
          </p:nvPr>
        </p:nvSpPr>
        <p:spPr/>
        <p:txBody>
          <a:bodyPr/>
          <a:lstStyle/>
          <a:p>
            <a:fld id="{CC203DA9-51A7-4BF5-802E-70B3008BB455}" type="datetimeFigureOut">
              <a:rPr lang="el-GR" smtClean="0"/>
              <a:t>13/10/2021</a:t>
            </a:fld>
            <a:endParaRPr lang="el-GR"/>
          </a:p>
        </p:txBody>
      </p:sp>
      <p:sp>
        <p:nvSpPr>
          <p:cNvPr id="6" name="Θέση υποσέλιδου 5">
            <a:extLst>
              <a:ext uri="{FF2B5EF4-FFF2-40B4-BE49-F238E27FC236}">
                <a16:creationId xmlns:a16="http://schemas.microsoft.com/office/drawing/2014/main" id="{056C97FD-3465-41EC-B709-0F399ECA48A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BD67B7C-32A7-4FEE-8DC5-D9C032F01A05}"/>
              </a:ext>
            </a:extLst>
          </p:cNvPr>
          <p:cNvSpPr>
            <a:spLocks noGrp="1"/>
          </p:cNvSpPr>
          <p:nvPr>
            <p:ph type="sldNum" sz="quarter" idx="12"/>
          </p:nvPr>
        </p:nvSpPr>
        <p:spPr/>
        <p:txBody>
          <a:bodyPr/>
          <a:lstStyle/>
          <a:p>
            <a:fld id="{A49A72F7-52AD-4A4A-A4C6-92BA365C141B}" type="slidenum">
              <a:rPr lang="el-GR" smtClean="0"/>
              <a:t>‹#›</a:t>
            </a:fld>
            <a:endParaRPr lang="el-GR"/>
          </a:p>
        </p:txBody>
      </p:sp>
    </p:spTree>
    <p:extLst>
      <p:ext uri="{BB962C8B-B14F-4D97-AF65-F5344CB8AC3E}">
        <p14:creationId xmlns:p14="http://schemas.microsoft.com/office/powerpoint/2010/main" val="348171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A9E4AB-0815-4283-AA01-56C8CA8901B7}"/>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2446C40-6D8A-453A-93D5-C66FCF999E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E13BBFEC-A191-42C0-B404-8D7EAD082D4A}"/>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6BB85F6B-5942-401E-B98D-E110A92C7F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D8403388-A458-4C86-810A-F9EB366C6265}"/>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AA26F0B0-2769-467A-BB6A-D3604ED3D937}"/>
              </a:ext>
            </a:extLst>
          </p:cNvPr>
          <p:cNvSpPr>
            <a:spLocks noGrp="1"/>
          </p:cNvSpPr>
          <p:nvPr>
            <p:ph type="dt" sz="half" idx="10"/>
          </p:nvPr>
        </p:nvSpPr>
        <p:spPr/>
        <p:txBody>
          <a:bodyPr/>
          <a:lstStyle/>
          <a:p>
            <a:fld id="{CC203DA9-51A7-4BF5-802E-70B3008BB455}" type="datetimeFigureOut">
              <a:rPr lang="el-GR" smtClean="0"/>
              <a:t>13/10/2021</a:t>
            </a:fld>
            <a:endParaRPr lang="el-GR"/>
          </a:p>
        </p:txBody>
      </p:sp>
      <p:sp>
        <p:nvSpPr>
          <p:cNvPr id="8" name="Θέση υποσέλιδου 7">
            <a:extLst>
              <a:ext uri="{FF2B5EF4-FFF2-40B4-BE49-F238E27FC236}">
                <a16:creationId xmlns:a16="http://schemas.microsoft.com/office/drawing/2014/main" id="{21F4D6C4-67B1-4A22-9B94-9C47C0AF38E1}"/>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29923570-5B0C-44D7-A8F2-2D1A03E8B7F5}"/>
              </a:ext>
            </a:extLst>
          </p:cNvPr>
          <p:cNvSpPr>
            <a:spLocks noGrp="1"/>
          </p:cNvSpPr>
          <p:nvPr>
            <p:ph type="sldNum" sz="quarter" idx="12"/>
          </p:nvPr>
        </p:nvSpPr>
        <p:spPr/>
        <p:txBody>
          <a:bodyPr/>
          <a:lstStyle/>
          <a:p>
            <a:fld id="{A49A72F7-52AD-4A4A-A4C6-92BA365C141B}" type="slidenum">
              <a:rPr lang="el-GR" smtClean="0"/>
              <a:t>‹#›</a:t>
            </a:fld>
            <a:endParaRPr lang="el-GR"/>
          </a:p>
        </p:txBody>
      </p:sp>
    </p:spTree>
    <p:extLst>
      <p:ext uri="{BB962C8B-B14F-4D97-AF65-F5344CB8AC3E}">
        <p14:creationId xmlns:p14="http://schemas.microsoft.com/office/powerpoint/2010/main" val="81546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3ABDEF3-A9BA-4C42-B796-EB2BC9E5440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94FDAC19-B091-462F-B048-47D46DBA8C9A}"/>
              </a:ext>
            </a:extLst>
          </p:cNvPr>
          <p:cNvSpPr>
            <a:spLocks noGrp="1"/>
          </p:cNvSpPr>
          <p:nvPr>
            <p:ph type="dt" sz="half" idx="10"/>
          </p:nvPr>
        </p:nvSpPr>
        <p:spPr/>
        <p:txBody>
          <a:bodyPr/>
          <a:lstStyle/>
          <a:p>
            <a:fld id="{CC203DA9-51A7-4BF5-802E-70B3008BB455}" type="datetimeFigureOut">
              <a:rPr lang="el-GR" smtClean="0"/>
              <a:t>13/10/2021</a:t>
            </a:fld>
            <a:endParaRPr lang="el-GR"/>
          </a:p>
        </p:txBody>
      </p:sp>
      <p:sp>
        <p:nvSpPr>
          <p:cNvPr id="4" name="Θέση υποσέλιδου 3">
            <a:extLst>
              <a:ext uri="{FF2B5EF4-FFF2-40B4-BE49-F238E27FC236}">
                <a16:creationId xmlns:a16="http://schemas.microsoft.com/office/drawing/2014/main" id="{162655FE-26AF-4036-894E-32CCA5AA726E}"/>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F1852C1B-1791-40AD-861A-81864A247F8C}"/>
              </a:ext>
            </a:extLst>
          </p:cNvPr>
          <p:cNvSpPr>
            <a:spLocks noGrp="1"/>
          </p:cNvSpPr>
          <p:nvPr>
            <p:ph type="sldNum" sz="quarter" idx="12"/>
          </p:nvPr>
        </p:nvSpPr>
        <p:spPr/>
        <p:txBody>
          <a:bodyPr/>
          <a:lstStyle/>
          <a:p>
            <a:fld id="{A49A72F7-52AD-4A4A-A4C6-92BA365C141B}" type="slidenum">
              <a:rPr lang="el-GR" smtClean="0"/>
              <a:t>‹#›</a:t>
            </a:fld>
            <a:endParaRPr lang="el-GR"/>
          </a:p>
        </p:txBody>
      </p:sp>
    </p:spTree>
    <p:extLst>
      <p:ext uri="{BB962C8B-B14F-4D97-AF65-F5344CB8AC3E}">
        <p14:creationId xmlns:p14="http://schemas.microsoft.com/office/powerpoint/2010/main" val="2539910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7F6A1898-4B6B-4725-988E-D37E8F045694}"/>
              </a:ext>
            </a:extLst>
          </p:cNvPr>
          <p:cNvSpPr>
            <a:spLocks noGrp="1"/>
          </p:cNvSpPr>
          <p:nvPr>
            <p:ph type="dt" sz="half" idx="10"/>
          </p:nvPr>
        </p:nvSpPr>
        <p:spPr/>
        <p:txBody>
          <a:bodyPr/>
          <a:lstStyle/>
          <a:p>
            <a:fld id="{CC203DA9-51A7-4BF5-802E-70B3008BB455}" type="datetimeFigureOut">
              <a:rPr lang="el-GR" smtClean="0"/>
              <a:t>13/10/2021</a:t>
            </a:fld>
            <a:endParaRPr lang="el-GR"/>
          </a:p>
        </p:txBody>
      </p:sp>
      <p:sp>
        <p:nvSpPr>
          <p:cNvPr id="3" name="Θέση υποσέλιδου 2">
            <a:extLst>
              <a:ext uri="{FF2B5EF4-FFF2-40B4-BE49-F238E27FC236}">
                <a16:creationId xmlns:a16="http://schemas.microsoft.com/office/drawing/2014/main" id="{7E71E442-E358-4C64-934E-1C420C9513BD}"/>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2E7908BF-01EE-4EC6-8D51-476F3386F082}"/>
              </a:ext>
            </a:extLst>
          </p:cNvPr>
          <p:cNvSpPr>
            <a:spLocks noGrp="1"/>
          </p:cNvSpPr>
          <p:nvPr>
            <p:ph type="sldNum" sz="quarter" idx="12"/>
          </p:nvPr>
        </p:nvSpPr>
        <p:spPr/>
        <p:txBody>
          <a:bodyPr/>
          <a:lstStyle/>
          <a:p>
            <a:fld id="{A49A72F7-52AD-4A4A-A4C6-92BA365C141B}" type="slidenum">
              <a:rPr lang="el-GR" smtClean="0"/>
              <a:t>‹#›</a:t>
            </a:fld>
            <a:endParaRPr lang="el-GR"/>
          </a:p>
        </p:txBody>
      </p:sp>
    </p:spTree>
    <p:extLst>
      <p:ext uri="{BB962C8B-B14F-4D97-AF65-F5344CB8AC3E}">
        <p14:creationId xmlns:p14="http://schemas.microsoft.com/office/powerpoint/2010/main" val="3202916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449D1D-14C3-40EA-9848-05D350ECA85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8A01EAC-F985-4AEB-8004-9E9E40D4AA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1EC5B091-ABC0-4EDF-932C-7FC1291432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74662B1-5A42-4AAA-B6D7-D67AF42F3058}"/>
              </a:ext>
            </a:extLst>
          </p:cNvPr>
          <p:cNvSpPr>
            <a:spLocks noGrp="1"/>
          </p:cNvSpPr>
          <p:nvPr>
            <p:ph type="dt" sz="half" idx="10"/>
          </p:nvPr>
        </p:nvSpPr>
        <p:spPr/>
        <p:txBody>
          <a:bodyPr/>
          <a:lstStyle/>
          <a:p>
            <a:fld id="{CC203DA9-51A7-4BF5-802E-70B3008BB455}" type="datetimeFigureOut">
              <a:rPr lang="el-GR" smtClean="0"/>
              <a:t>13/10/2021</a:t>
            </a:fld>
            <a:endParaRPr lang="el-GR"/>
          </a:p>
        </p:txBody>
      </p:sp>
      <p:sp>
        <p:nvSpPr>
          <p:cNvPr id="6" name="Θέση υποσέλιδου 5">
            <a:extLst>
              <a:ext uri="{FF2B5EF4-FFF2-40B4-BE49-F238E27FC236}">
                <a16:creationId xmlns:a16="http://schemas.microsoft.com/office/drawing/2014/main" id="{0F6D7A3D-4186-4BA8-BA6A-FF909C0C899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56E88E3-1D40-4A88-BAC0-C64C8EF61D2E}"/>
              </a:ext>
            </a:extLst>
          </p:cNvPr>
          <p:cNvSpPr>
            <a:spLocks noGrp="1"/>
          </p:cNvSpPr>
          <p:nvPr>
            <p:ph type="sldNum" sz="quarter" idx="12"/>
          </p:nvPr>
        </p:nvSpPr>
        <p:spPr/>
        <p:txBody>
          <a:bodyPr/>
          <a:lstStyle/>
          <a:p>
            <a:fld id="{A49A72F7-52AD-4A4A-A4C6-92BA365C141B}" type="slidenum">
              <a:rPr lang="el-GR" smtClean="0"/>
              <a:t>‹#›</a:t>
            </a:fld>
            <a:endParaRPr lang="el-GR"/>
          </a:p>
        </p:txBody>
      </p:sp>
    </p:spTree>
    <p:extLst>
      <p:ext uri="{BB962C8B-B14F-4D97-AF65-F5344CB8AC3E}">
        <p14:creationId xmlns:p14="http://schemas.microsoft.com/office/powerpoint/2010/main" val="652606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AEBC0D-BD84-49FB-87DE-D92737E0FE4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8168C007-E952-4D89-91BD-4D73DDAE75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CA319AC8-FF9B-48E2-97F6-A62433AFD1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9A80626E-C32A-4CC2-AC5F-24567AC82AD1}"/>
              </a:ext>
            </a:extLst>
          </p:cNvPr>
          <p:cNvSpPr>
            <a:spLocks noGrp="1"/>
          </p:cNvSpPr>
          <p:nvPr>
            <p:ph type="dt" sz="half" idx="10"/>
          </p:nvPr>
        </p:nvSpPr>
        <p:spPr/>
        <p:txBody>
          <a:bodyPr/>
          <a:lstStyle/>
          <a:p>
            <a:fld id="{CC203DA9-51A7-4BF5-802E-70B3008BB455}" type="datetimeFigureOut">
              <a:rPr lang="el-GR" smtClean="0"/>
              <a:t>13/10/2021</a:t>
            </a:fld>
            <a:endParaRPr lang="el-GR"/>
          </a:p>
        </p:txBody>
      </p:sp>
      <p:sp>
        <p:nvSpPr>
          <p:cNvPr id="6" name="Θέση υποσέλιδου 5">
            <a:extLst>
              <a:ext uri="{FF2B5EF4-FFF2-40B4-BE49-F238E27FC236}">
                <a16:creationId xmlns:a16="http://schemas.microsoft.com/office/drawing/2014/main" id="{AB199F6D-B3E8-42F8-914D-FA5F12F0B06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651882D-D171-4684-BE03-6F77B54172F7}"/>
              </a:ext>
            </a:extLst>
          </p:cNvPr>
          <p:cNvSpPr>
            <a:spLocks noGrp="1"/>
          </p:cNvSpPr>
          <p:nvPr>
            <p:ph type="sldNum" sz="quarter" idx="12"/>
          </p:nvPr>
        </p:nvSpPr>
        <p:spPr/>
        <p:txBody>
          <a:bodyPr/>
          <a:lstStyle/>
          <a:p>
            <a:fld id="{A49A72F7-52AD-4A4A-A4C6-92BA365C141B}" type="slidenum">
              <a:rPr lang="el-GR" smtClean="0"/>
              <a:t>‹#›</a:t>
            </a:fld>
            <a:endParaRPr lang="el-GR"/>
          </a:p>
        </p:txBody>
      </p:sp>
    </p:spTree>
    <p:extLst>
      <p:ext uri="{BB962C8B-B14F-4D97-AF65-F5344CB8AC3E}">
        <p14:creationId xmlns:p14="http://schemas.microsoft.com/office/powerpoint/2010/main" val="2188938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4476CC4-AFB1-43B2-A4EF-9D279FF84A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8AAFDD3-C025-4222-9EC2-23B132F9E7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A1708EB-A1CB-4106-BB5D-BF5F861B96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203DA9-51A7-4BF5-802E-70B3008BB455}" type="datetimeFigureOut">
              <a:rPr lang="el-GR" smtClean="0"/>
              <a:t>13/10/2021</a:t>
            </a:fld>
            <a:endParaRPr lang="el-GR"/>
          </a:p>
        </p:txBody>
      </p:sp>
      <p:sp>
        <p:nvSpPr>
          <p:cNvPr id="5" name="Θέση υποσέλιδου 4">
            <a:extLst>
              <a:ext uri="{FF2B5EF4-FFF2-40B4-BE49-F238E27FC236}">
                <a16:creationId xmlns:a16="http://schemas.microsoft.com/office/drawing/2014/main" id="{E53441BE-4034-42A6-959D-BBD7A433CE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003E8A1B-40A7-4497-A6CD-44E24EB5C0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A72F7-52AD-4A4A-A4C6-92BA365C141B}" type="slidenum">
              <a:rPr lang="el-GR" smtClean="0"/>
              <a:t>‹#›</a:t>
            </a:fld>
            <a:endParaRPr lang="el-GR"/>
          </a:p>
        </p:txBody>
      </p:sp>
    </p:spTree>
    <p:extLst>
      <p:ext uri="{BB962C8B-B14F-4D97-AF65-F5344CB8AC3E}">
        <p14:creationId xmlns:p14="http://schemas.microsoft.com/office/powerpoint/2010/main" val="1634620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EE3A76-6DF0-4989-A7DC-6C0A963084BE}"/>
              </a:ext>
            </a:extLst>
          </p:cNvPr>
          <p:cNvSpPr>
            <a:spLocks noGrp="1"/>
          </p:cNvSpPr>
          <p:nvPr>
            <p:ph type="ctrTitle"/>
          </p:nvPr>
        </p:nvSpPr>
        <p:spPr/>
        <p:txBody>
          <a:bodyPr/>
          <a:lstStyle/>
          <a:p>
            <a:r>
              <a:rPr lang="en-US" dirty="0"/>
              <a:t>MELANIE KLEIN</a:t>
            </a:r>
            <a:endParaRPr lang="el-GR" dirty="0"/>
          </a:p>
        </p:txBody>
      </p:sp>
      <p:sp>
        <p:nvSpPr>
          <p:cNvPr id="3" name="Υπότιτλος 2">
            <a:extLst>
              <a:ext uri="{FF2B5EF4-FFF2-40B4-BE49-F238E27FC236}">
                <a16:creationId xmlns:a16="http://schemas.microsoft.com/office/drawing/2014/main" id="{C9D15C5D-5442-49C9-979E-BBA37265C63C}"/>
              </a:ext>
            </a:extLst>
          </p:cNvPr>
          <p:cNvSpPr>
            <a:spLocks noGrp="1"/>
          </p:cNvSpPr>
          <p:nvPr>
            <p:ph type="subTitle" idx="1"/>
          </p:nvPr>
        </p:nvSpPr>
        <p:spPr/>
        <p:txBody>
          <a:bodyPr>
            <a:normAutofit lnSpcReduction="10000"/>
          </a:bodyPr>
          <a:lstStyle/>
          <a:p>
            <a:r>
              <a:rPr lang="el-GR" dirty="0"/>
              <a:t>Παρουσίαση από</a:t>
            </a:r>
          </a:p>
          <a:p>
            <a:r>
              <a:rPr lang="el-GR" dirty="0" err="1"/>
              <a:t>Ανασοντζή</a:t>
            </a:r>
            <a:r>
              <a:rPr lang="el-GR" dirty="0"/>
              <a:t> Σοφία</a:t>
            </a:r>
          </a:p>
          <a:p>
            <a:r>
              <a:rPr lang="el-GR" dirty="0"/>
              <a:t>Κλινική Ψυχολόγο</a:t>
            </a:r>
          </a:p>
          <a:p>
            <a:r>
              <a:rPr lang="el-GR" dirty="0"/>
              <a:t>Ψυχαναλυτική Ψυχοθεραπεύτρια Παιδιών και Εφήβων</a:t>
            </a:r>
          </a:p>
        </p:txBody>
      </p:sp>
    </p:spTree>
    <p:extLst>
      <p:ext uri="{BB962C8B-B14F-4D97-AF65-F5344CB8AC3E}">
        <p14:creationId xmlns:p14="http://schemas.microsoft.com/office/powerpoint/2010/main" val="2918730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9A7D85-4946-4A5F-880E-A483E2F20A97}"/>
              </a:ext>
            </a:extLst>
          </p:cNvPr>
          <p:cNvSpPr>
            <a:spLocks noGrp="1"/>
          </p:cNvSpPr>
          <p:nvPr>
            <p:ph type="title"/>
          </p:nvPr>
        </p:nvSpPr>
        <p:spPr>
          <a:xfrm>
            <a:off x="838200" y="365125"/>
            <a:ext cx="10515600" cy="753461"/>
          </a:xfrm>
        </p:spPr>
        <p:txBody>
          <a:bodyPr>
            <a:normAutofit fontScale="90000"/>
          </a:bodyPr>
          <a:lstStyle/>
          <a:p>
            <a:pPr algn="ctr"/>
            <a:r>
              <a:rPr lang="en-US" dirty="0"/>
              <a:t>Melanie Klein</a:t>
            </a:r>
            <a:br>
              <a:rPr lang="el-GR" dirty="0"/>
            </a:br>
            <a:r>
              <a:rPr lang="el-GR" dirty="0"/>
              <a:t>Η Διαμόρφωση του Ψυχισμού</a:t>
            </a:r>
          </a:p>
        </p:txBody>
      </p:sp>
      <p:sp>
        <p:nvSpPr>
          <p:cNvPr id="3" name="Θέση περιεχομένου 2">
            <a:extLst>
              <a:ext uri="{FF2B5EF4-FFF2-40B4-BE49-F238E27FC236}">
                <a16:creationId xmlns:a16="http://schemas.microsoft.com/office/drawing/2014/main" id="{6BC506B4-9400-4432-A33B-C8B676B40298}"/>
              </a:ext>
            </a:extLst>
          </p:cNvPr>
          <p:cNvSpPr>
            <a:spLocks noGrp="1"/>
          </p:cNvSpPr>
          <p:nvPr>
            <p:ph idx="1"/>
          </p:nvPr>
        </p:nvSpPr>
        <p:spPr>
          <a:xfrm>
            <a:off x="838200" y="1331650"/>
            <a:ext cx="10515600" cy="5317725"/>
          </a:xfrm>
        </p:spPr>
        <p:txBody>
          <a:bodyPr>
            <a:normAutofit/>
          </a:bodyPr>
          <a:lstStyle/>
          <a:p>
            <a:pPr marL="0" indent="0">
              <a:buNone/>
            </a:pPr>
            <a:endParaRPr lang="el-GR" sz="2400" dirty="0">
              <a:latin typeface="Calibri" panose="020F0502020204030204" pitchFamily="34" charset="0"/>
              <a:cs typeface="Times New Roman" panose="02020603050405020304" pitchFamily="18" charset="0"/>
            </a:endParaRPr>
          </a:p>
          <a:p>
            <a:pPr marL="0" indent="0">
              <a:buNone/>
            </a:pPr>
            <a:r>
              <a:rPr lang="el-GR" sz="2400" dirty="0">
                <a:latin typeface="Calibri" panose="020F0502020204030204" pitchFamily="34" charset="0"/>
                <a:cs typeface="Times New Roman" panose="02020603050405020304" pitchFamily="18" charset="0"/>
              </a:rPr>
              <a:t>Από το σημείο αυτό και μετά η </a:t>
            </a:r>
            <a:r>
              <a:rPr lang="en-US" sz="2400" dirty="0">
                <a:latin typeface="Calibri" panose="020F0502020204030204" pitchFamily="34" charset="0"/>
                <a:cs typeface="Times New Roman" panose="02020603050405020304" pitchFamily="18" charset="0"/>
              </a:rPr>
              <a:t>Klein</a:t>
            </a:r>
            <a:r>
              <a:rPr lang="el-GR" sz="2400" dirty="0">
                <a:latin typeface="Calibri" panose="020F0502020204030204" pitchFamily="34" charset="0"/>
                <a:cs typeface="Times New Roman" panose="02020603050405020304" pitchFamily="18" charset="0"/>
              </a:rPr>
              <a:t> διαφοροποιείται και στρέφει το ενδιαφέρον της στο βρέφος και στις ψυχικές λειτουργίες του, που συντελούνται εξαρχής για να διαχειριστεί ο υπό διαμόρφωση ψυχισμός τα 2 ένστικτα. Το ένστικτο του θανάτου που στρέφεται εσωτερικά βιώνεται ως μία απειλή και μία επίθεση και  προβάλλεται εκτός του εαυτού. Συγκεκριμένα, το βρέφος για να αντιμετωπίσει το ένστικτο του θανάτου προχωρά σε </a:t>
            </a:r>
            <a:r>
              <a:rPr lang="el-GR" sz="2400" dirty="0" err="1">
                <a:latin typeface="Calibri" panose="020F0502020204030204" pitchFamily="34" charset="0"/>
                <a:cs typeface="Times New Roman" panose="02020603050405020304" pitchFamily="18" charset="0"/>
              </a:rPr>
              <a:t>προβλητικές</a:t>
            </a:r>
            <a:r>
              <a:rPr lang="el-GR" sz="2400" dirty="0">
                <a:latin typeface="Calibri" panose="020F0502020204030204" pitchFamily="34" charset="0"/>
                <a:cs typeface="Times New Roman" panose="02020603050405020304" pitchFamily="18" charset="0"/>
              </a:rPr>
              <a:t> κινήσεις προς τα εξωτερικά αντικείμενα, όπως αρχικά είναι το μητρικό στήθος (μερικό αντικείμενο). Παρατηρούμε ότι με την εσωτερική παρουσία των δύο ενστίκτων και την εξωτερική ύπαρξη του αντικειμένου μέσα από συνεχείς διαδικασίες σχάσεων, προβολών και </a:t>
            </a:r>
            <a:r>
              <a:rPr lang="el-GR" sz="2400" dirty="0" err="1">
                <a:latin typeface="Calibri" panose="020F0502020204030204" pitchFamily="34" charset="0"/>
                <a:cs typeface="Times New Roman" panose="02020603050405020304" pitchFamily="18" charset="0"/>
              </a:rPr>
              <a:t>ενδοβολών</a:t>
            </a:r>
            <a:r>
              <a:rPr lang="el-GR" sz="2400" dirty="0">
                <a:latin typeface="Calibri" panose="020F0502020204030204" pitchFamily="34" charset="0"/>
                <a:cs typeface="Times New Roman" panose="02020603050405020304" pitchFamily="18" charset="0"/>
              </a:rPr>
              <a:t> πραγματοποιείται η αρχική οργάνωση του Εγώ. </a:t>
            </a:r>
          </a:p>
        </p:txBody>
      </p:sp>
    </p:spTree>
    <p:extLst>
      <p:ext uri="{BB962C8B-B14F-4D97-AF65-F5344CB8AC3E}">
        <p14:creationId xmlns:p14="http://schemas.microsoft.com/office/powerpoint/2010/main" val="3816164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C75A01-FC8F-49C6-BA01-2F0F5CD1F123}"/>
              </a:ext>
            </a:extLst>
          </p:cNvPr>
          <p:cNvSpPr>
            <a:spLocks noGrp="1"/>
          </p:cNvSpPr>
          <p:nvPr>
            <p:ph type="title"/>
          </p:nvPr>
        </p:nvSpPr>
        <p:spPr>
          <a:xfrm>
            <a:off x="838200" y="365126"/>
            <a:ext cx="10515600" cy="1064180"/>
          </a:xfrm>
        </p:spPr>
        <p:txBody>
          <a:bodyPr/>
          <a:lstStyle/>
          <a:p>
            <a:pPr algn="ctr"/>
            <a:r>
              <a:rPr lang="en-US" dirty="0"/>
              <a:t>Melanie Klein</a:t>
            </a:r>
            <a:endParaRPr lang="el-GR" dirty="0"/>
          </a:p>
        </p:txBody>
      </p:sp>
      <p:sp>
        <p:nvSpPr>
          <p:cNvPr id="3" name="Θέση περιεχομένου 2">
            <a:extLst>
              <a:ext uri="{FF2B5EF4-FFF2-40B4-BE49-F238E27FC236}">
                <a16:creationId xmlns:a16="http://schemas.microsoft.com/office/drawing/2014/main" id="{044EDC2F-C65D-47AB-9B8F-33DB9C8EF9FB}"/>
              </a:ext>
            </a:extLst>
          </p:cNvPr>
          <p:cNvSpPr>
            <a:spLocks noGrp="1"/>
          </p:cNvSpPr>
          <p:nvPr>
            <p:ph idx="1"/>
          </p:nvPr>
        </p:nvSpPr>
        <p:spPr/>
        <p:txBody>
          <a:bodyPr>
            <a:normAutofit fontScale="85000" lnSpcReduction="20000"/>
          </a:bodyPr>
          <a:lstStyle/>
          <a:p>
            <a:pPr marL="0" indent="0">
              <a:buNone/>
            </a:pPr>
            <a:r>
              <a:rPr lang="el-GR" sz="2800" dirty="0">
                <a:latin typeface="Calibri" panose="020F0502020204030204" pitchFamily="34" charset="0"/>
                <a:cs typeface="Times New Roman" panose="02020603050405020304" pitchFamily="18" charset="0"/>
              </a:rPr>
              <a:t>Η παρουσία καθώς και η κυριαρχία του κάθε ενστίκτου εξηγεί και γιατί το στήθος βιώνεται άλλοτε ως καλό και άλλοτε ως κακό ανάλογα με όσα τι βρέφος βιώνει μέσα του και προβάλει. Το στήθος που θα λειτουργήσει </a:t>
            </a:r>
            <a:r>
              <a:rPr lang="el-GR" sz="2800" dirty="0" err="1">
                <a:latin typeface="Calibri" panose="020F0502020204030204" pitchFamily="34" charset="0"/>
                <a:cs typeface="Times New Roman" panose="02020603050405020304" pitchFamily="18" charset="0"/>
              </a:rPr>
              <a:t>φροντιστικά</a:t>
            </a:r>
            <a:r>
              <a:rPr lang="el-GR" sz="2800" dirty="0">
                <a:latin typeface="Calibri" panose="020F0502020204030204" pitchFamily="34" charset="0"/>
                <a:cs typeface="Times New Roman" panose="02020603050405020304" pitchFamily="18" charset="0"/>
              </a:rPr>
              <a:t> δημιουργεί την παρουσία ενός εξιδανικευμένου καλού αντικειμένου(καλό στήθος) και αποσχίζεται </a:t>
            </a:r>
            <a:r>
              <a:rPr lang="el-GR" sz="2800" dirty="0" err="1">
                <a:latin typeface="Calibri" panose="020F0502020204030204" pitchFamily="34" charset="0"/>
                <a:cs typeface="Times New Roman" panose="02020603050405020304" pitchFamily="18" charset="0"/>
              </a:rPr>
              <a:t>φαντασιωσικά</a:t>
            </a:r>
            <a:r>
              <a:rPr lang="el-GR" sz="2800" dirty="0">
                <a:latin typeface="Calibri" panose="020F0502020204030204" pitchFamily="34" charset="0"/>
                <a:cs typeface="Times New Roman" panose="02020603050405020304" pitchFamily="18" charset="0"/>
              </a:rPr>
              <a:t> από το στερητικό στήθος που επιβεβαιώνει την παρουσία ενός κακού αντικειμένου(κακό στήθος). Τα πρώιμα άγχη που αναδύονται  οδηγούν στη σχάση του στήθους και της μητέρας από τη μία ως  μία σωτήρια παρουσία και από την άλλη ως μία απειλητική. Όταν οι σχάσεις και οι προβολές είναι στα αρχικά στάδια της ψυχικής διαμόρφωσης δηλαδή στους πρώτους τρεις τέσσερις μήνες ζωής, είναι πιο έντονες διαχωρίζοντας την απειλητική από την προστατευτική πλευρά του αντικειμένου. Τα «καλά» και τα «κακά» αντικείμενα είναι μία εξωτερική έκφανση του ενστίκτου του θανάτου και της ζωής σε κάθε πλευρά του εαυτού. Αυτή η αρχική κατάσταση ονομάζεται παρανοειδής/σχιζοειδής θέση και χαρακτηρίζεται από πρώιμους μηχανισμούς σχάσης, άρνησης, εξιδανίκευσης, απόρριψης και από προβολές/</a:t>
            </a:r>
            <a:r>
              <a:rPr lang="el-GR" sz="2800" dirty="0" err="1">
                <a:latin typeface="Calibri" panose="020F0502020204030204" pitchFamily="34" charset="0"/>
                <a:cs typeface="Times New Roman" panose="02020603050405020304" pitchFamily="18" charset="0"/>
              </a:rPr>
              <a:t>ενδοβολές</a:t>
            </a:r>
            <a:r>
              <a:rPr lang="el-GR" sz="2800" dirty="0">
                <a:latin typeface="Calibri" panose="020F0502020204030204" pitchFamily="34" charset="0"/>
                <a:cs typeface="Times New Roman" panose="02020603050405020304" pitchFamily="18" charset="0"/>
              </a:rPr>
              <a:t>.</a:t>
            </a:r>
          </a:p>
          <a:p>
            <a:pPr marL="0" indent="0">
              <a:buNone/>
            </a:pPr>
            <a:endParaRPr lang="el-GR" dirty="0"/>
          </a:p>
        </p:txBody>
      </p:sp>
    </p:spTree>
    <p:extLst>
      <p:ext uri="{BB962C8B-B14F-4D97-AF65-F5344CB8AC3E}">
        <p14:creationId xmlns:p14="http://schemas.microsoft.com/office/powerpoint/2010/main" val="4155245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533227-6B89-46D4-87CC-1F04ABB776BF}"/>
              </a:ext>
            </a:extLst>
          </p:cNvPr>
          <p:cNvSpPr>
            <a:spLocks noGrp="1"/>
          </p:cNvSpPr>
          <p:nvPr>
            <p:ph type="title"/>
          </p:nvPr>
        </p:nvSpPr>
        <p:spPr>
          <a:xfrm>
            <a:off x="838200" y="365125"/>
            <a:ext cx="10515600" cy="913259"/>
          </a:xfrm>
        </p:spPr>
        <p:txBody>
          <a:bodyPr/>
          <a:lstStyle/>
          <a:p>
            <a:pPr algn="ctr"/>
            <a:r>
              <a:rPr lang="en-US" dirty="0"/>
              <a:t>Melanie Klein</a:t>
            </a:r>
            <a:endParaRPr lang="el-GR" dirty="0"/>
          </a:p>
        </p:txBody>
      </p:sp>
      <p:sp>
        <p:nvSpPr>
          <p:cNvPr id="3" name="Θέση περιεχομένου 2">
            <a:extLst>
              <a:ext uri="{FF2B5EF4-FFF2-40B4-BE49-F238E27FC236}">
                <a16:creationId xmlns:a16="http://schemas.microsoft.com/office/drawing/2014/main" id="{20FE8D66-D62D-4B69-8298-446AE57ACBB0}"/>
              </a:ext>
            </a:extLst>
          </p:cNvPr>
          <p:cNvSpPr>
            <a:spLocks noGrp="1"/>
          </p:cNvSpPr>
          <p:nvPr>
            <p:ph idx="1"/>
          </p:nvPr>
        </p:nvSpPr>
        <p:spPr>
          <a:xfrm>
            <a:off x="838200" y="1162975"/>
            <a:ext cx="10515600" cy="5013988"/>
          </a:xfrm>
        </p:spPr>
        <p:txBody>
          <a:bodyPr>
            <a:normAutofit fontScale="85000" lnSpcReduction="20000"/>
          </a:bodyPr>
          <a:lstStyle/>
          <a:p>
            <a:pPr marL="0" indent="0">
              <a:buNone/>
            </a:pPr>
            <a:r>
              <a:rPr lang="el-GR" sz="2800" dirty="0">
                <a:latin typeface="Calibri" panose="020F0502020204030204" pitchFamily="34" charset="0"/>
                <a:cs typeface="Times New Roman" panose="02020603050405020304" pitchFamily="18" charset="0"/>
              </a:rPr>
              <a:t>Αυτή η διαδικασία επαναλαμβάνεται και ταυτόχρονα ενισχύεται από τις πραγματικές εμπειρίες στην σχέση με το αντικείμενο. Το </a:t>
            </a:r>
            <a:r>
              <a:rPr lang="el-GR" sz="2800" dirty="0" err="1">
                <a:latin typeface="Calibri" panose="020F0502020204030204" pitchFamily="34" charset="0"/>
                <a:cs typeface="Times New Roman" panose="02020603050405020304" pitchFamily="18" charset="0"/>
              </a:rPr>
              <a:t>ενδοβλημένο</a:t>
            </a:r>
            <a:r>
              <a:rPr lang="el-GR" sz="2800" dirty="0">
                <a:latin typeface="Calibri" panose="020F0502020204030204" pitchFamily="34" charset="0"/>
                <a:cs typeface="Times New Roman" panose="02020603050405020304" pitchFamily="18" charset="0"/>
              </a:rPr>
              <a:t> καλό αντικείμενο σταδιακά ενισχύει το Εγώ απέναντι στο ενδεχόμενο κακό αντικείμενο. </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Καθώς το Εγώ ισχυροποιείται με την παράλληλη βοήθεια της εμπειρίας με το πραγματικό αντικείμενο αρχίζει να εμφανίζεται μία ικανότητα συνύπαρξης και σταδιακά απαρτίωσης των εσωτερικών ενστικτωδών δυνάμεων. Η σύνθεσή τους οδηγεί σε μία καταθλιπτική παραδοχή όπου το αντικείμενο και εντέλει και ο εαυτός βιώνονται ταυτόχρονα ως απειλητικά αλλά και ως προστατευτικά. Αυτή η </a:t>
            </a:r>
            <a:r>
              <a:rPr lang="el-GR" sz="2800" dirty="0" err="1">
                <a:effectLst/>
                <a:latin typeface="Calibri" panose="020F0502020204030204" pitchFamily="34" charset="0"/>
                <a:ea typeface="Times New Roman" panose="02020603050405020304" pitchFamily="18" charset="0"/>
                <a:cs typeface="Times New Roman" panose="02020603050405020304" pitchFamily="18" charset="0"/>
              </a:rPr>
              <a:t>απαρτιωτική</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διάσταση του Εγώ χαρακτηρίζεται από καταθλιπτικά άγχη, ονομάζεται καταθλιπτική θέση και σταδιακά δημιουργεί ένα αίσθημα ενοχής και μία τάση για επανόρθωση. Το στάδιο αυτό κατακτιέται γύρω στο μέσον του πρώτου έτους και οδηγεί στην μείωση της έντασης των προβολών και στην επαρκέστερη προσαρμογή στην πραγματικότητα καθώς το Εγώ αποδέχεται σταδιακά όσα μέχρι εκείνη τη στιγμή απέρριπτε και πρόβαλε. Το Εγώ αρχίζει να αποδέχεται την πατρότητα των θανατηφόρων και των ζωογόνων χαρακτηριστικών του, αποδεσμεύοντας έτσι τα πραγματικά αντικείμενα που αναγνωρίζονται πλέον στην αληθινή τους διάσταση. Ενδυναμώνεται η σχέση με την εξωτερική πραγματικότητα και σταδιακά </a:t>
            </a:r>
            <a:r>
              <a:rPr lang="el-GR" sz="2800" dirty="0">
                <a:latin typeface="Calibri" panose="020F0502020204030204" pitchFamily="34" charset="0"/>
                <a:ea typeface="Times New Roman" panose="02020603050405020304" pitchFamily="18" charset="0"/>
                <a:cs typeface="Times New Roman" panose="02020603050405020304" pitchFamily="18" charset="0"/>
              </a:rPr>
              <a:t>διαφοροποιείται από τη φαντασία. </a:t>
            </a:r>
            <a:endParaRPr lang="el-GR" sz="2800" dirty="0"/>
          </a:p>
          <a:p>
            <a:pPr marL="0" indent="0">
              <a:buNone/>
            </a:pPr>
            <a:endParaRPr lang="el-GR" dirty="0"/>
          </a:p>
        </p:txBody>
      </p:sp>
    </p:spTree>
    <p:extLst>
      <p:ext uri="{BB962C8B-B14F-4D97-AF65-F5344CB8AC3E}">
        <p14:creationId xmlns:p14="http://schemas.microsoft.com/office/powerpoint/2010/main" val="2963493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0A3200-6F67-47FF-A60B-18BF9646AA77}"/>
              </a:ext>
            </a:extLst>
          </p:cNvPr>
          <p:cNvSpPr>
            <a:spLocks noGrp="1"/>
          </p:cNvSpPr>
          <p:nvPr>
            <p:ph type="title"/>
          </p:nvPr>
        </p:nvSpPr>
        <p:spPr>
          <a:xfrm>
            <a:off x="838200" y="365126"/>
            <a:ext cx="10515600" cy="691318"/>
          </a:xfrm>
        </p:spPr>
        <p:txBody>
          <a:bodyPr>
            <a:normAutofit fontScale="90000"/>
          </a:bodyPr>
          <a:lstStyle/>
          <a:p>
            <a:pPr algn="ctr"/>
            <a:r>
              <a:rPr lang="en-US" dirty="0"/>
              <a:t>Melanie Klein</a:t>
            </a:r>
            <a:endParaRPr lang="el-GR" dirty="0"/>
          </a:p>
        </p:txBody>
      </p:sp>
      <p:sp>
        <p:nvSpPr>
          <p:cNvPr id="3" name="Θέση περιεχομένου 2">
            <a:extLst>
              <a:ext uri="{FF2B5EF4-FFF2-40B4-BE49-F238E27FC236}">
                <a16:creationId xmlns:a16="http://schemas.microsoft.com/office/drawing/2014/main" id="{2036C464-BFBF-4838-9B3C-0499706B59A2}"/>
              </a:ext>
            </a:extLst>
          </p:cNvPr>
          <p:cNvSpPr>
            <a:spLocks noGrp="1"/>
          </p:cNvSpPr>
          <p:nvPr>
            <p:ph idx="1"/>
          </p:nvPr>
        </p:nvSpPr>
        <p:spPr>
          <a:xfrm>
            <a:off x="838200" y="1313894"/>
            <a:ext cx="10515600" cy="5255581"/>
          </a:xfrm>
        </p:spPr>
        <p:txBody>
          <a:bodyPr>
            <a:noAutofit/>
          </a:bodyPr>
          <a:lstStyle/>
          <a:p>
            <a:pPr marL="0" indent="0">
              <a:buNone/>
            </a:pPr>
            <a:r>
              <a:rPr lang="el-GR" sz="2400" dirty="0">
                <a:effectLst/>
                <a:latin typeface="Calibri" panose="020F0502020204030204" pitchFamily="34" charset="0"/>
                <a:ea typeface="Times New Roman" panose="02020603050405020304" pitchFamily="18" charset="0"/>
                <a:cs typeface="Times New Roman" panose="02020603050405020304" pitchFamily="18" charset="0"/>
              </a:rPr>
              <a:t>Ο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Freud </a:t>
            </a:r>
            <a:r>
              <a:rPr lang="el-GR" sz="2400" dirty="0">
                <a:effectLst/>
                <a:latin typeface="Calibri" panose="020F0502020204030204" pitchFamily="34" charset="0"/>
                <a:ea typeface="Times New Roman" panose="02020603050405020304" pitchFamily="18" charset="0"/>
                <a:cs typeface="Times New Roman" panose="02020603050405020304" pitchFamily="18" charset="0"/>
              </a:rPr>
              <a:t>αναφέρει ότι λόγω της πραγματικής σχέσης με το αντικείμενο και τις πραγματικές εμπειρίες με αυτό το Εγώ στην πορεία διχοτομεί τον εαυτό του και έτσι πολλές λειτουργίες του μεταφέρονται πλέον στο Υπερεγώ όπου </a:t>
            </a:r>
            <a:r>
              <a:rPr lang="el-GR" sz="2400" dirty="0" err="1">
                <a:effectLst/>
                <a:latin typeface="Calibri" panose="020F0502020204030204" pitchFamily="34" charset="0"/>
                <a:ea typeface="Times New Roman" panose="02020603050405020304" pitchFamily="18" charset="0"/>
                <a:cs typeface="Times New Roman" panose="02020603050405020304" pitchFamily="18" charset="0"/>
              </a:rPr>
              <a:t>ενδοβάλονται</a:t>
            </a:r>
            <a:r>
              <a:rPr lang="el-GR" sz="2400" dirty="0">
                <a:effectLst/>
                <a:latin typeface="Calibri" panose="020F0502020204030204" pitchFamily="34" charset="0"/>
                <a:ea typeface="Times New Roman" panose="02020603050405020304" pitchFamily="18" charset="0"/>
                <a:cs typeface="Times New Roman" panose="02020603050405020304" pitchFamily="18" charset="0"/>
              </a:rPr>
              <a:t> πολλές πλευρές της πραγματικής λειτουργίας των γονέων. </a:t>
            </a:r>
            <a:r>
              <a:rPr lang="el-GR" sz="2400" dirty="0">
                <a:latin typeface="Calibri" panose="020F0502020204030204" pitchFamily="34" charset="0"/>
                <a:ea typeface="Times New Roman" panose="02020603050405020304" pitchFamily="18" charset="0"/>
                <a:cs typeface="Times New Roman" panose="02020603050405020304" pitchFamily="18" charset="0"/>
              </a:rPr>
              <a:t>Η διχοτόμηση του Εγώ και η αναδυόμενη λειτουργία του Υπερεγώ θα απορροφήσουν μέρος του ενστίκτου του θανάτου και το μέρος του ενστίκτου της ζωής που συμπεριλαμβάνεται σε αυτό με αποτέλεσμα το Υπερεγώ να είναι ταυτόχρονα θανατηφόρο αλλά και ζωογόνο, απειλητικό και προστατευτικό. </a:t>
            </a:r>
            <a:r>
              <a:rPr lang="el-GR" sz="2400" dirty="0">
                <a:effectLst/>
                <a:latin typeface="Calibri" panose="020F0502020204030204" pitchFamily="34" charset="0"/>
                <a:ea typeface="Times New Roman" panose="02020603050405020304" pitchFamily="18" charset="0"/>
                <a:cs typeface="Times New Roman" panose="02020603050405020304" pitchFamily="18" charset="0"/>
              </a:rPr>
              <a:t>Στην περίπτωση που η πραγματική εμπειρία συνδράμει θετικά το Υπερεγώ σταδιακά θα βιωθεί περισσότερο προστατευτικό παρά καταδιωκτικό. </a:t>
            </a:r>
          </a:p>
          <a:p>
            <a:pPr marL="0" indent="0">
              <a:buNone/>
            </a:pPr>
            <a:r>
              <a:rPr lang="el-GR" sz="2400" dirty="0">
                <a:effectLst/>
                <a:latin typeface="Calibri" panose="020F0502020204030204" pitchFamily="34" charset="0"/>
                <a:ea typeface="Times New Roman" panose="02020603050405020304" pitchFamily="18" charset="0"/>
                <a:cs typeface="Times New Roman" panose="02020603050405020304" pitchFamily="18" charset="0"/>
              </a:rPr>
              <a:t>Στο σημείο αυτό η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Klein </a:t>
            </a:r>
            <a:r>
              <a:rPr lang="el-GR" sz="2400" dirty="0">
                <a:effectLst/>
                <a:latin typeface="Calibri" panose="020F0502020204030204" pitchFamily="34" charset="0"/>
                <a:ea typeface="Times New Roman" panose="02020603050405020304" pitchFamily="18" charset="0"/>
                <a:cs typeface="Times New Roman" panose="02020603050405020304" pitchFamily="18" charset="0"/>
              </a:rPr>
              <a:t> αν και συμφωνεί με την τοποθέτηση του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Freud</a:t>
            </a:r>
            <a:r>
              <a:rPr lang="el-GR" sz="2400" dirty="0">
                <a:effectLst/>
                <a:latin typeface="Calibri" panose="020F0502020204030204" pitchFamily="34" charset="0"/>
                <a:ea typeface="Times New Roman" panose="02020603050405020304" pitchFamily="18" charset="0"/>
                <a:cs typeface="Times New Roman" panose="02020603050405020304" pitchFamily="18" charset="0"/>
              </a:rPr>
              <a:t> τοποθετεί όλη τη διαδικασία στο πρώτο έτος της ζωής του βρέφους και όχι στην μετέπειτα οιδιπόδεια περίοδο. Για την </a:t>
            </a:r>
            <a:r>
              <a:rPr lang="en-US" sz="2400" dirty="0">
                <a:latin typeface="Calibri" panose="020F0502020204030204" pitchFamily="34" charset="0"/>
                <a:ea typeface="Times New Roman" panose="02020603050405020304" pitchFamily="18" charset="0"/>
                <a:cs typeface="Times New Roman" panose="02020603050405020304" pitchFamily="18" charset="0"/>
              </a:rPr>
              <a:t>Klein </a:t>
            </a:r>
            <a:r>
              <a:rPr lang="el-GR" sz="2400" dirty="0">
                <a:effectLst/>
                <a:latin typeface="Calibri" panose="020F0502020204030204" pitchFamily="34" charset="0"/>
                <a:ea typeface="Times New Roman" panose="02020603050405020304" pitchFamily="18" charset="0"/>
                <a:cs typeface="Times New Roman" panose="02020603050405020304" pitchFamily="18" charset="0"/>
              </a:rPr>
              <a:t>οι αρχικές </a:t>
            </a:r>
            <a:r>
              <a:rPr lang="el-GR" sz="2400" dirty="0" err="1">
                <a:effectLst/>
                <a:latin typeface="Calibri" panose="020F0502020204030204" pitchFamily="34" charset="0"/>
                <a:ea typeface="Times New Roman" panose="02020603050405020304" pitchFamily="18" charset="0"/>
                <a:cs typeface="Times New Roman" panose="02020603050405020304" pitchFamily="18" charset="0"/>
              </a:rPr>
              <a:t>ενδοβολές</a:t>
            </a:r>
            <a:r>
              <a:rPr lang="el-GR" sz="2400" dirty="0">
                <a:effectLst/>
                <a:latin typeface="Calibri" panose="020F0502020204030204" pitchFamily="34" charset="0"/>
                <a:ea typeface="Times New Roman" panose="02020603050405020304" pitchFamily="18" charset="0"/>
                <a:cs typeface="Times New Roman" panose="02020603050405020304" pitchFamily="18" charset="0"/>
              </a:rPr>
              <a:t> αποτελούν το θεμέλιο λίθο του Υπερεγώ ουσιαστικά ορίζοντας τα ποιοτικά χαρακτηριστικά της λύσης του </a:t>
            </a:r>
            <a:r>
              <a:rPr lang="el-GR" sz="2400" dirty="0" err="1">
                <a:effectLst/>
                <a:latin typeface="Calibri" panose="020F0502020204030204" pitchFamily="34" charset="0"/>
                <a:ea typeface="Times New Roman" panose="02020603050405020304" pitchFamily="18" charset="0"/>
                <a:cs typeface="Times New Roman" panose="02020603050405020304" pitchFamily="18" charset="0"/>
              </a:rPr>
              <a:t>οιδιποδείου</a:t>
            </a:r>
            <a:r>
              <a:rPr lang="el-GR" sz="2400" dirty="0">
                <a:effectLst/>
                <a:latin typeface="Calibri" panose="020F0502020204030204" pitchFamily="34" charset="0"/>
                <a:ea typeface="Times New Roman" panose="02020603050405020304" pitchFamily="18" charset="0"/>
                <a:cs typeface="Times New Roman" panose="02020603050405020304" pitchFamily="18" charset="0"/>
              </a:rPr>
              <a:t> και όχι το αντίστροφο.</a:t>
            </a:r>
          </a:p>
        </p:txBody>
      </p:sp>
    </p:spTree>
    <p:extLst>
      <p:ext uri="{BB962C8B-B14F-4D97-AF65-F5344CB8AC3E}">
        <p14:creationId xmlns:p14="http://schemas.microsoft.com/office/powerpoint/2010/main" val="1939184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7657B9-267C-46EA-B50E-4CA79F5E54FB}"/>
              </a:ext>
            </a:extLst>
          </p:cNvPr>
          <p:cNvSpPr>
            <a:spLocks noGrp="1"/>
          </p:cNvSpPr>
          <p:nvPr>
            <p:ph type="title"/>
          </p:nvPr>
        </p:nvSpPr>
        <p:spPr>
          <a:xfrm>
            <a:off x="838200" y="365125"/>
            <a:ext cx="10515600" cy="877749"/>
          </a:xfrm>
        </p:spPr>
        <p:txBody>
          <a:bodyPr/>
          <a:lstStyle/>
          <a:p>
            <a:pPr algn="ctr"/>
            <a:r>
              <a:rPr lang="en-US" dirty="0"/>
              <a:t>Melanie Klein</a:t>
            </a:r>
            <a:endParaRPr lang="el-GR" dirty="0"/>
          </a:p>
        </p:txBody>
      </p:sp>
      <p:sp>
        <p:nvSpPr>
          <p:cNvPr id="3" name="Θέση περιεχομένου 2">
            <a:extLst>
              <a:ext uri="{FF2B5EF4-FFF2-40B4-BE49-F238E27FC236}">
                <a16:creationId xmlns:a16="http://schemas.microsoft.com/office/drawing/2014/main" id="{46363E30-ECB2-4C77-BD46-00363CCE7927}"/>
              </a:ext>
            </a:extLst>
          </p:cNvPr>
          <p:cNvSpPr>
            <a:spLocks noGrp="1"/>
          </p:cNvSpPr>
          <p:nvPr>
            <p:ph idx="1"/>
          </p:nvPr>
        </p:nvSpPr>
        <p:spPr>
          <a:xfrm>
            <a:off x="838200" y="1482571"/>
            <a:ext cx="10515600" cy="4694392"/>
          </a:xfrm>
        </p:spPr>
        <p:txBody>
          <a:bodyPr>
            <a:normAutofit/>
          </a:bodyPr>
          <a:lstStyle/>
          <a:p>
            <a:pPr marL="0" indent="0">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Σύμφωνα με τη</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Klein </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αυτή η θεωρητική προσέγγιση επιβεβαιώνεται κλινικά από την ψυχοθεραπεία μικρών παιδιών έως 3 ετών και την ερμηνεία του παιχνιδιού τους, όπου αναδύονται τόσο επικίνδυνα όσο και προστατευτικά εξωτερικά αντικείμενα που στο παιχνίδι και στις ζωγραφιές τους συνοδεύονται από πρώιμες φαντασιώσεις και άγχη. Αυτή η διπλή σύσταση του Εγώ όπως εμφανίζεται στις ψυχαναλυτικές περιπτώσεις παιδιών είναι παράλληλη με τη διπλή υπόσταση του </a:t>
            </a:r>
            <a:r>
              <a:rPr lang="el-GR" dirty="0">
                <a:latin typeface="Calibri" panose="020F0502020204030204" pitchFamily="34" charset="0"/>
                <a:ea typeface="Times New Roman" panose="02020603050405020304" pitchFamily="18" charset="0"/>
                <a:cs typeface="Times New Roman" panose="02020603050405020304" pitchFamily="18" charset="0"/>
              </a:rPr>
              <a:t>Υπερεγώ</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και υποδεικνύει την κοινή τους αφετηρία. </a:t>
            </a:r>
          </a:p>
        </p:txBody>
      </p:sp>
    </p:spTree>
    <p:extLst>
      <p:ext uri="{BB962C8B-B14F-4D97-AF65-F5344CB8AC3E}">
        <p14:creationId xmlns:p14="http://schemas.microsoft.com/office/powerpoint/2010/main" val="3440616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B3B8AE-F7AF-4A6F-AD1F-ACDAE5AEB6AE}"/>
              </a:ext>
            </a:extLst>
          </p:cNvPr>
          <p:cNvSpPr>
            <a:spLocks noGrp="1"/>
          </p:cNvSpPr>
          <p:nvPr>
            <p:ph type="title"/>
          </p:nvPr>
        </p:nvSpPr>
        <p:spPr>
          <a:xfrm>
            <a:off x="838200" y="365125"/>
            <a:ext cx="10515600" cy="558153"/>
          </a:xfrm>
        </p:spPr>
        <p:txBody>
          <a:bodyPr>
            <a:normAutofit fontScale="90000"/>
          </a:bodyPr>
          <a:lstStyle/>
          <a:p>
            <a:pPr algn="ctr"/>
            <a:r>
              <a:rPr lang="en-US" dirty="0"/>
              <a:t>Melanie Klein</a:t>
            </a:r>
            <a:endParaRPr lang="el-GR" dirty="0"/>
          </a:p>
        </p:txBody>
      </p:sp>
      <p:sp>
        <p:nvSpPr>
          <p:cNvPr id="3" name="Θέση περιεχομένου 2">
            <a:extLst>
              <a:ext uri="{FF2B5EF4-FFF2-40B4-BE49-F238E27FC236}">
                <a16:creationId xmlns:a16="http://schemas.microsoft.com/office/drawing/2014/main" id="{B215B61A-B7BC-40FE-A3F9-9861690B0190}"/>
              </a:ext>
            </a:extLst>
          </p:cNvPr>
          <p:cNvSpPr>
            <a:spLocks noGrp="1"/>
          </p:cNvSpPr>
          <p:nvPr>
            <p:ph idx="1"/>
          </p:nvPr>
        </p:nvSpPr>
        <p:spPr>
          <a:xfrm>
            <a:off x="838200" y="1313895"/>
            <a:ext cx="10515600" cy="4863068"/>
          </a:xfrm>
        </p:spPr>
        <p:txBody>
          <a:bodyPr>
            <a:normAutofit fontScale="85000" lnSpcReduction="20000"/>
          </a:bodyPr>
          <a:lstStyle/>
          <a:p>
            <a:pPr marL="0" indent="0">
              <a:buNone/>
            </a:pPr>
            <a:r>
              <a:rPr lang="el-GR" dirty="0">
                <a:latin typeface="Calibri" panose="020F0502020204030204" pitchFamily="34" charset="0"/>
                <a:ea typeface="Times New Roman" panose="02020603050405020304" pitchFamily="18" charset="0"/>
                <a:cs typeface="Times New Roman" panose="02020603050405020304" pitchFamily="18" charset="0"/>
              </a:rPr>
              <a:t>Ακόμα όμως και στις ιδανικές συνθήκες ανάπτυξης αν η εσωτερική κι η εξωτερική ενστικτώδης πίεση αυξηθεί, όλο το απειλητικό δυναμικό που βρίσκεται στα βαθύτερα στρώματα του Εκείνου μπορεί να αναδυθεί ανεπεξέργαστα και να λειτουργήσει αποδιοργανωτικά. Οι διαδικασίες αυτές γίνονται εμφανείς στα πρώιμα στάδια της ανάπτυξης ή στις βαρύτερες παθολογίες. Το Εκείνο αποτελεί την πηγή όλων, ταυτίζεται με το ίδιο το ένστικτο και ουσιαστικά η ποιότητα του Εκείνο είναι σε ένα διαφορετικό επίπεδο από τα άλλα στοιχεία του εαυτού.</a:t>
            </a:r>
            <a:endParaRPr lang="el-GR" dirty="0"/>
          </a:p>
          <a:p>
            <a:pPr marL="0" indent="0">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Αυτή η διαδικασία δεν ολοκληρώνεται εδώ καθώς η </a:t>
            </a:r>
            <a:r>
              <a:rPr lang="el-GR" sz="2800" dirty="0" err="1">
                <a:effectLst/>
                <a:latin typeface="Calibri" panose="020F0502020204030204" pitchFamily="34" charset="0"/>
                <a:ea typeface="Times New Roman" panose="02020603050405020304" pitchFamily="18" charset="0"/>
                <a:cs typeface="Times New Roman" panose="02020603050405020304" pitchFamily="18" charset="0"/>
              </a:rPr>
              <a:t>ενορμητική</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πίεση συνεχίζεται αέναα όσο και η ίδια η ζωή, το ίδιο και οι σχάσεις, οι προβολές και οι </a:t>
            </a:r>
            <a:r>
              <a:rPr lang="el-GR" sz="2800" dirty="0" err="1">
                <a:effectLst/>
                <a:latin typeface="Calibri" panose="020F0502020204030204" pitchFamily="34" charset="0"/>
                <a:ea typeface="Times New Roman" panose="02020603050405020304" pitchFamily="18" charset="0"/>
                <a:cs typeface="Times New Roman" panose="02020603050405020304" pitchFamily="18" charset="0"/>
              </a:rPr>
              <a:t>ενδοβολές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Όσο το Εγώ ωριμάζει σταδιακά ωριμάζουν και οι αμυντικοί μηχανισμοί του και κάνει την εμφάνισή της η απώθηση. Για παράδειγμα στη λανθάνουσα περίοδο το παιδί θα προβάλλει το σκληρό ακόμα Υπερεγώ του στο εξωτερικό περιβάλλον και κυρίως στα πρόσωπα εξουσίας με τα οποία ταυτίζεται. Αντίθετα ένα μεγαλύτερο παιδί ή ένας έφηβος έχει αναπτύξει ένα πιο ισχυρό και ολοκληρωμένο Εγώ και μπορεί να διαχειριστεί πληρέστερα το </a:t>
            </a:r>
            <a:r>
              <a:rPr lang="el-GR" sz="2800" dirty="0" err="1">
                <a:effectLst/>
                <a:latin typeface="Calibri" panose="020F0502020204030204" pitchFamily="34" charset="0"/>
                <a:ea typeface="Times New Roman" panose="02020603050405020304" pitchFamily="18" charset="0"/>
                <a:cs typeface="Times New Roman" panose="02020603050405020304" pitchFamily="18" charset="0"/>
              </a:rPr>
              <a:t>ενορμητικό</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υλικό που τον κατακλύζει. Τότε το συνειδητό και το ασυνείδητο μέρος του εαυτού μέσω </a:t>
            </a:r>
            <a:r>
              <a:rPr lang="el-GR" sz="2800" dirty="0" err="1">
                <a:effectLst/>
                <a:latin typeface="Calibri" panose="020F0502020204030204" pitchFamily="34" charset="0"/>
                <a:ea typeface="Times New Roman" panose="02020603050405020304" pitchFamily="18" charset="0"/>
                <a:cs typeface="Times New Roman" panose="02020603050405020304" pitchFamily="18" charset="0"/>
              </a:rPr>
              <a:t>απαρτιωτικών</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λειτουργιών μοιάζει να «ανέχονται» το ένα το άλλο, να συμπορεύονται και ο εαυτός να αποκτά ένα πιο συγκροτημένο χαρακτήρα.</a:t>
            </a:r>
          </a:p>
          <a:p>
            <a:pPr marL="0" indent="0">
              <a:buNone/>
            </a:pPr>
            <a:endParaRPr lang="el-GR"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768807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D782B7-8959-4517-91D1-FBE00B622B84}"/>
              </a:ext>
            </a:extLst>
          </p:cNvPr>
          <p:cNvSpPr>
            <a:spLocks noGrp="1"/>
          </p:cNvSpPr>
          <p:nvPr>
            <p:ph type="title"/>
          </p:nvPr>
        </p:nvSpPr>
        <p:spPr>
          <a:xfrm>
            <a:off x="767178" y="276348"/>
            <a:ext cx="10515600" cy="762339"/>
          </a:xfrm>
        </p:spPr>
        <p:txBody>
          <a:bodyPr>
            <a:normAutofit fontScale="90000"/>
          </a:bodyPr>
          <a:lstStyle/>
          <a:p>
            <a:pPr algn="ctr"/>
            <a:r>
              <a:rPr lang="en-US" dirty="0"/>
              <a:t>Melanie Klein</a:t>
            </a:r>
            <a:br>
              <a:rPr lang="el-GR" dirty="0"/>
            </a:br>
            <a:r>
              <a:rPr lang="el-GR" dirty="0"/>
              <a:t>Βασικές αρχές της Θεωρίας</a:t>
            </a:r>
          </a:p>
        </p:txBody>
      </p:sp>
      <p:sp>
        <p:nvSpPr>
          <p:cNvPr id="3" name="Θέση περιεχομένου 2">
            <a:extLst>
              <a:ext uri="{FF2B5EF4-FFF2-40B4-BE49-F238E27FC236}">
                <a16:creationId xmlns:a16="http://schemas.microsoft.com/office/drawing/2014/main" id="{A6D63F8C-5580-4740-A2D4-E46C826E354C}"/>
              </a:ext>
            </a:extLst>
          </p:cNvPr>
          <p:cNvSpPr>
            <a:spLocks noGrp="1"/>
          </p:cNvSpPr>
          <p:nvPr>
            <p:ph idx="1"/>
          </p:nvPr>
        </p:nvSpPr>
        <p:spPr>
          <a:xfrm>
            <a:off x="767178" y="1251751"/>
            <a:ext cx="10515600" cy="5049499"/>
          </a:xfrm>
        </p:spPr>
        <p:txBody>
          <a:bodyPr>
            <a:normAutofit fontScale="25000" lnSpcReduction="20000"/>
          </a:bodyPr>
          <a:lstStyle/>
          <a:p>
            <a:pPr marL="0" indent="0">
              <a:lnSpc>
                <a:spcPct val="107000"/>
              </a:lnSpc>
              <a:spcAft>
                <a:spcPts val="800"/>
              </a:spcAft>
              <a:buNone/>
            </a:pPr>
            <a:r>
              <a:rPr lang="en-US" sz="8000" dirty="0">
                <a:solidFill>
                  <a:srgbClr val="0A0A0A"/>
                </a:solidFill>
                <a:effectLst/>
                <a:ea typeface="Times New Roman" panose="02020603050405020304" pitchFamily="18" charset="0"/>
                <a:cs typeface="Times New Roman" panose="02020603050405020304" pitchFamily="18" charset="0"/>
              </a:rPr>
              <a:t>Reproduced from </a:t>
            </a:r>
            <a:r>
              <a:rPr lang="en-US" sz="8000" i="1" dirty="0">
                <a:solidFill>
                  <a:srgbClr val="0A0A0A"/>
                </a:solidFill>
                <a:effectLst/>
                <a:ea typeface="Times New Roman" panose="02020603050405020304" pitchFamily="18" charset="0"/>
                <a:cs typeface="Times New Roman" panose="02020603050405020304" pitchFamily="18" charset="0"/>
              </a:rPr>
              <a:t>The New Dictionary of Kleinian Thought</a:t>
            </a:r>
            <a:r>
              <a:rPr lang="en-US" sz="8000" dirty="0">
                <a:solidFill>
                  <a:srgbClr val="0A0A0A"/>
                </a:solidFill>
                <a:effectLst/>
                <a:ea typeface="Times New Roman" panose="02020603050405020304" pitchFamily="18" charset="0"/>
                <a:cs typeface="Times New Roman" panose="02020603050405020304" pitchFamily="18" charset="0"/>
              </a:rPr>
              <a:t> by Bott </a:t>
            </a:r>
            <a:r>
              <a:rPr lang="en-US" sz="8000" dirty="0" err="1">
                <a:solidFill>
                  <a:srgbClr val="0A0A0A"/>
                </a:solidFill>
                <a:effectLst/>
                <a:ea typeface="Times New Roman" panose="02020603050405020304" pitchFamily="18" charset="0"/>
                <a:cs typeface="Times New Roman" panose="02020603050405020304" pitchFamily="18" charset="0"/>
              </a:rPr>
              <a:t>Spillius</a:t>
            </a:r>
            <a:r>
              <a:rPr lang="en-US" sz="8000" dirty="0">
                <a:solidFill>
                  <a:srgbClr val="0A0A0A"/>
                </a:solidFill>
                <a:effectLst/>
                <a:ea typeface="Times New Roman" panose="02020603050405020304" pitchFamily="18" charset="0"/>
                <a:cs typeface="Times New Roman" panose="02020603050405020304" pitchFamily="18" charset="0"/>
              </a:rPr>
              <a:t>, E., Milton, J., Garvey, P., </a:t>
            </a:r>
            <a:r>
              <a:rPr lang="en-US" sz="8000" dirty="0" err="1">
                <a:solidFill>
                  <a:srgbClr val="0A0A0A"/>
                </a:solidFill>
                <a:effectLst/>
                <a:ea typeface="Times New Roman" panose="02020603050405020304" pitchFamily="18" charset="0"/>
                <a:cs typeface="Times New Roman" panose="02020603050405020304" pitchFamily="18" charset="0"/>
              </a:rPr>
              <a:t>Couve</a:t>
            </a:r>
            <a:r>
              <a:rPr lang="en-US" sz="8000" dirty="0">
                <a:solidFill>
                  <a:srgbClr val="0A0A0A"/>
                </a:solidFill>
                <a:effectLst/>
                <a:ea typeface="Times New Roman" panose="02020603050405020304" pitchFamily="18" charset="0"/>
                <a:cs typeface="Times New Roman" panose="02020603050405020304" pitchFamily="18" charset="0"/>
              </a:rPr>
              <a:t>, C. and Steiner, D. (Routledge, 2011)</a:t>
            </a:r>
            <a:endParaRPr lang="el-GR" sz="80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8000" b="1" dirty="0">
                <a:solidFill>
                  <a:srgbClr val="0A0A0A"/>
                </a:solidFill>
                <a:ea typeface="Times New Roman" panose="02020603050405020304" pitchFamily="18" charset="0"/>
                <a:cs typeface="Calibri" panose="020F0502020204030204" pitchFamily="34" charset="0"/>
              </a:rPr>
              <a:t>Παρανοϊκή-σχιζοειδής θέση</a:t>
            </a:r>
          </a:p>
          <a:p>
            <a:pPr marL="0" indent="0">
              <a:lnSpc>
                <a:spcPct val="107000"/>
              </a:lnSpc>
              <a:spcAft>
                <a:spcPts val="800"/>
              </a:spcAft>
              <a:buNone/>
            </a:pPr>
            <a:r>
              <a:rPr lang="el-GR" sz="8000" dirty="0">
                <a:solidFill>
                  <a:srgbClr val="0A0A0A"/>
                </a:solidFill>
                <a:ea typeface="Times New Roman" panose="02020603050405020304" pitchFamily="18" charset="0"/>
                <a:cs typeface="Calibri" panose="020F0502020204030204" pitchFamily="34" charset="0"/>
              </a:rPr>
              <a:t>Ο όρος «παρανοϊκή-σχιζοειδής θέση» αναφέρεται στο σύνολο των αγχών, των </a:t>
            </a:r>
            <a:r>
              <a:rPr lang="el-GR" sz="8000" dirty="0" err="1">
                <a:solidFill>
                  <a:srgbClr val="0A0A0A"/>
                </a:solidFill>
                <a:ea typeface="Times New Roman" panose="02020603050405020304" pitchFamily="18" charset="0"/>
                <a:cs typeface="Calibri" panose="020F0502020204030204" pitchFamily="34" charset="0"/>
              </a:rPr>
              <a:t>αμυνών</a:t>
            </a:r>
            <a:r>
              <a:rPr lang="el-GR" sz="8000" dirty="0">
                <a:solidFill>
                  <a:srgbClr val="0A0A0A"/>
                </a:solidFill>
                <a:ea typeface="Times New Roman" panose="02020603050405020304" pitchFamily="18" charset="0"/>
                <a:cs typeface="Calibri" panose="020F0502020204030204" pitchFamily="34" charset="0"/>
              </a:rPr>
              <a:t> και των εσωτερικών και εξωτερικών σχέσεων υποκειμένου - αντικειμένου που η </a:t>
            </a:r>
            <a:r>
              <a:rPr lang="el-GR" sz="8000" dirty="0" err="1">
                <a:solidFill>
                  <a:srgbClr val="0A0A0A"/>
                </a:solidFill>
                <a:ea typeface="Times New Roman" panose="02020603050405020304" pitchFamily="18" charset="0"/>
                <a:cs typeface="Calibri" panose="020F0502020204030204" pitchFamily="34" charset="0"/>
              </a:rPr>
              <a:t>Klein</a:t>
            </a:r>
            <a:r>
              <a:rPr lang="el-GR" sz="8000" dirty="0">
                <a:solidFill>
                  <a:srgbClr val="0A0A0A"/>
                </a:solidFill>
                <a:ea typeface="Times New Roman" panose="02020603050405020304" pitchFamily="18" charset="0"/>
                <a:cs typeface="Calibri" panose="020F0502020204030204" pitchFamily="34" charset="0"/>
              </a:rPr>
              <a:t> θεωρεί ότι χαρακτηρίζουν το πρώτο έτος ζωής ενός βρέφους και θα συνεχίσουν σε μεγαλύτερο ή μικρότερο βαθμό στην παιδική ηλικία και την ενηλικίωση. Η σύγχρονη κατανόηση είναι ότι οι παρανοϊκές-σχιζοειδείς ψυχικές καταστάσεις παίζουν σημαντικό ρόλο </a:t>
            </a:r>
            <a:r>
              <a:rPr lang="el-GR" sz="8000" dirty="0" err="1">
                <a:solidFill>
                  <a:srgbClr val="0A0A0A"/>
                </a:solidFill>
                <a:ea typeface="Times New Roman" panose="02020603050405020304" pitchFamily="18" charset="0"/>
                <a:cs typeface="Calibri" panose="020F0502020204030204" pitchFamily="34" charset="0"/>
              </a:rPr>
              <a:t>καθ</a:t>
            </a:r>
            <a:r>
              <a:rPr lang="el-GR" sz="8000" dirty="0">
                <a:solidFill>
                  <a:srgbClr val="0A0A0A"/>
                </a:solidFill>
                <a:ea typeface="Times New Roman" panose="02020603050405020304" pitchFamily="18" charset="0"/>
                <a:cs typeface="Calibri" panose="020F0502020204030204" pitchFamily="34" charset="0"/>
              </a:rPr>
              <a:t> 'όλη τη διάρκεια της ζωής. Το κύριο χαρακτηριστικό της παρανοϊκής-σχιζοειδούς θέσης είναι ο διαχωρισμός τόσο του εαυτού όσο και του αντικειμένου σε καλό και κακό, με αρχικά μικρή ή καθόλου ενσωμάτωση μεταξύ τους. Υποθέτει ότι το πολύ μικρό βρέφος έχει ένα στοιχειώδες αν και ακούσιο εγώ, που προσπαθεί να αντιμετωπίσει τις εμπειρίες, ιδιαίτερα το άγχος, χρησιμοποιώντας φαντασιώσεις σχάσης, προβολής και </a:t>
            </a:r>
            <a:r>
              <a:rPr lang="el-GR" sz="8000" dirty="0" err="1">
                <a:solidFill>
                  <a:srgbClr val="0A0A0A"/>
                </a:solidFill>
                <a:ea typeface="Times New Roman" panose="02020603050405020304" pitchFamily="18" charset="0"/>
                <a:cs typeface="Calibri" panose="020F0502020204030204" pitchFamily="34" charset="0"/>
              </a:rPr>
              <a:t>ενδοβολής</a:t>
            </a:r>
            <a:r>
              <a:rPr lang="el-GR" sz="8000" dirty="0">
                <a:solidFill>
                  <a:srgbClr val="0A0A0A"/>
                </a:solidFill>
                <a:ea typeface="Times New Roman" panose="02020603050405020304" pitchFamily="18" charset="0"/>
                <a:cs typeface="Calibri" panose="020F0502020204030204" pitchFamily="34" charset="0"/>
              </a:rPr>
              <a:t>. Η παντοδυναμία και η εξιδανίκευση είναι σημαντικές πτυχές αυτής της δραστηριότητας. Οι κακές εμπειρίες απορρίπτονται παντοδύναμα όποτε είναι δυνατόν και οι καλές εμπειρίες εξιδανικεύονται και χρησιμοποιούνται ως προστασία από το φόβο του «κακού» μαστού. </a:t>
            </a:r>
          </a:p>
          <a:p>
            <a:pPr marL="0" indent="0">
              <a:buNone/>
            </a:pPr>
            <a:r>
              <a:rPr lang="el-GR" sz="8000" dirty="0">
                <a:ea typeface="Times New Roman" panose="02020603050405020304" pitchFamily="18" charset="0"/>
                <a:cs typeface="Times New Roman" panose="02020603050405020304" pitchFamily="18" charset="0"/>
              </a:rPr>
              <a:t>
</a:t>
            </a:r>
            <a:endParaRPr lang="el-GR" sz="8000" dirty="0">
              <a:effectLst/>
              <a:ea typeface="Times New Roman" panose="02020603050405020304" pitchFamily="18" charset="0"/>
              <a:cs typeface="Times New Roman" panose="02020603050405020304" pitchFamily="18" charset="0"/>
            </a:endParaRPr>
          </a:p>
          <a:p>
            <a:pPr marL="0" indent="0">
              <a:buNone/>
            </a:pPr>
            <a:endParaRPr lang="el-GR"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5164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DC96C1-F3E7-428E-9ED8-47FE09BBB65D}"/>
              </a:ext>
            </a:extLst>
          </p:cNvPr>
          <p:cNvSpPr>
            <a:spLocks noGrp="1"/>
          </p:cNvSpPr>
          <p:nvPr>
            <p:ph type="title"/>
          </p:nvPr>
        </p:nvSpPr>
        <p:spPr>
          <a:xfrm>
            <a:off x="838200" y="365125"/>
            <a:ext cx="10515600" cy="771217"/>
          </a:xfrm>
        </p:spPr>
        <p:txBody>
          <a:bodyPr/>
          <a:lstStyle/>
          <a:p>
            <a:pPr algn="ctr"/>
            <a:r>
              <a:rPr lang="en-US" dirty="0"/>
              <a:t>Melanie Klein</a:t>
            </a:r>
            <a:endParaRPr lang="el-GR" dirty="0"/>
          </a:p>
        </p:txBody>
      </p:sp>
      <p:sp>
        <p:nvSpPr>
          <p:cNvPr id="3" name="Θέση περιεχομένου 2">
            <a:extLst>
              <a:ext uri="{FF2B5EF4-FFF2-40B4-BE49-F238E27FC236}">
                <a16:creationId xmlns:a16="http://schemas.microsoft.com/office/drawing/2014/main" id="{5170B244-09CC-48F7-A633-2FEBF4A86701}"/>
              </a:ext>
            </a:extLst>
          </p:cNvPr>
          <p:cNvSpPr>
            <a:spLocks noGrp="1"/>
          </p:cNvSpPr>
          <p:nvPr>
            <p:ph idx="1"/>
          </p:nvPr>
        </p:nvSpPr>
        <p:spPr>
          <a:xfrm>
            <a:off x="838200" y="1242874"/>
            <a:ext cx="10515600" cy="4934089"/>
          </a:xfrm>
        </p:spPr>
        <p:txBody>
          <a:bodyPr>
            <a:normAutofit fontScale="92500" lnSpcReduction="10000"/>
          </a:bodyPr>
          <a:lstStyle/>
          <a:p>
            <a:pPr marL="0" indent="0">
              <a:buNone/>
            </a:pPr>
            <a:r>
              <a:rPr lang="el-GR" sz="2800" dirty="0">
                <a:solidFill>
                  <a:srgbClr val="0A0A0A"/>
                </a:solidFill>
                <a:latin typeface="Calibri" panose="020F0502020204030204" pitchFamily="34" charset="0"/>
                <a:ea typeface="Times New Roman" panose="02020603050405020304" pitchFamily="18" charset="0"/>
                <a:cs typeface="Calibri" panose="020F0502020204030204" pitchFamily="34" charset="0"/>
              </a:rPr>
              <a:t>Αυτή η «δυαδική διάσπαση» είναι απαραίτητη για την υγιή ανάπτυξη, καθώς επιτρέπει στο βρέφος να αναλάβει και να διατηρήσει επαρκή καλή εμπειρία για να παρέχει έναν κεντρικό πυρήνα γύρω από τον οποίο θα αρχίσει να ενσωματώνει τις αντίθετες πτυχές του εαυτού. Η δημιουργία ενός καλού εσωτερικού αντικειμένου θεωρείται από τον </a:t>
            </a:r>
            <a:r>
              <a:rPr lang="el-GR" sz="2800" dirty="0" err="1">
                <a:solidFill>
                  <a:srgbClr val="0A0A0A"/>
                </a:solidFill>
                <a:latin typeface="Calibri" panose="020F0502020204030204" pitchFamily="34" charset="0"/>
                <a:ea typeface="Times New Roman" panose="02020603050405020304" pitchFamily="18" charset="0"/>
                <a:cs typeface="Calibri" panose="020F0502020204030204" pitchFamily="34" charset="0"/>
              </a:rPr>
              <a:t>Klein</a:t>
            </a:r>
            <a:r>
              <a:rPr lang="el-GR" sz="2800" dirty="0">
                <a:solidFill>
                  <a:srgbClr val="0A0A0A"/>
                </a:solidFill>
                <a:latin typeface="Calibri" panose="020F0502020204030204" pitchFamily="34" charset="0"/>
                <a:ea typeface="Times New Roman" panose="02020603050405020304" pitchFamily="18" charset="0"/>
                <a:cs typeface="Calibri" panose="020F0502020204030204" pitchFamily="34" charset="0"/>
              </a:rPr>
              <a:t> απαραίτητη προϋπόθεση για την μετέπειτα εργασία μέσω της «καταθλιπτικής θέσης». Η </a:t>
            </a:r>
            <a:r>
              <a:rPr lang="en-US" sz="2800" dirty="0">
                <a:solidFill>
                  <a:srgbClr val="0A0A0A"/>
                </a:solidFill>
                <a:latin typeface="Calibri" panose="020F0502020204030204" pitchFamily="34" charset="0"/>
                <a:ea typeface="Times New Roman" panose="02020603050405020304" pitchFamily="18" charset="0"/>
                <a:cs typeface="Calibri" panose="020F0502020204030204" pitchFamily="34" charset="0"/>
              </a:rPr>
              <a:t>Klein </a:t>
            </a:r>
            <a:r>
              <a:rPr lang="el-GR" sz="2800" dirty="0">
                <a:solidFill>
                  <a:srgbClr val="0A0A0A"/>
                </a:solidFill>
                <a:latin typeface="Calibri" panose="020F0502020204030204" pitchFamily="34" charset="0"/>
                <a:ea typeface="Times New Roman" panose="02020603050405020304" pitchFamily="18" charset="0"/>
                <a:cs typeface="Calibri" panose="020F0502020204030204" pitchFamily="34" charset="0"/>
              </a:rPr>
              <a:t>θεωρεί ότι τόσο οι συνταγματικοί όσο και οι περιβαλλοντικοί παράγοντες επηρεάζουν την πορεία της παρανοϊκής-σχιζοειδούς θέσης. Ο κεντρικός συνταγματικός παράγοντας είναι η ισορροπία των ενστίκτων ζωής και θανάτου στο βρέφος. Ο κεντρικός περιβαλλοντικός παράγοντας είναι η μητέρα που λαμβάνει το βρέφος. Εάν η ανάπτυξη προχωρήσει κανονικά, οι ακραίες παρανοϊκές ανησυχίες και οι σχιζοειδείς άμυνες παραμερίζονται σε μεγάλο βαθμό κατά τη διάρκεια της πρώιμης βρεφικής παρανοϊκής-σχιζοειδούς θέσης και κατά τη διάρκεια της εργασίας μέσω της καταθλιπτικής θέσης. </a:t>
            </a:r>
            <a:endParaRPr lang="en-US" sz="2800" dirty="0">
              <a:solidFill>
                <a:srgbClr val="0A0A0A"/>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el-GR" dirty="0"/>
          </a:p>
        </p:txBody>
      </p:sp>
    </p:spTree>
    <p:extLst>
      <p:ext uri="{BB962C8B-B14F-4D97-AF65-F5344CB8AC3E}">
        <p14:creationId xmlns:p14="http://schemas.microsoft.com/office/powerpoint/2010/main" val="1941887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590B79-7F03-4B5A-A892-D1567306EFA8}"/>
              </a:ext>
            </a:extLst>
          </p:cNvPr>
          <p:cNvSpPr>
            <a:spLocks noGrp="1"/>
          </p:cNvSpPr>
          <p:nvPr>
            <p:ph type="title"/>
          </p:nvPr>
        </p:nvSpPr>
        <p:spPr>
          <a:xfrm>
            <a:off x="838200" y="365125"/>
            <a:ext cx="10515600" cy="966525"/>
          </a:xfrm>
        </p:spPr>
        <p:txBody>
          <a:bodyPr/>
          <a:lstStyle/>
          <a:p>
            <a:pPr algn="ctr"/>
            <a:r>
              <a:rPr lang="en-US" dirty="0"/>
              <a:t>Melanie Klein</a:t>
            </a:r>
            <a:endParaRPr lang="el-GR" dirty="0"/>
          </a:p>
        </p:txBody>
      </p:sp>
      <p:sp>
        <p:nvSpPr>
          <p:cNvPr id="3" name="Θέση περιεχομένου 2">
            <a:extLst>
              <a:ext uri="{FF2B5EF4-FFF2-40B4-BE49-F238E27FC236}">
                <a16:creationId xmlns:a16="http://schemas.microsoft.com/office/drawing/2014/main" id="{0E23DB41-781B-467E-975D-16485B08608D}"/>
              </a:ext>
            </a:extLst>
          </p:cNvPr>
          <p:cNvSpPr>
            <a:spLocks noGrp="1"/>
          </p:cNvSpPr>
          <p:nvPr>
            <p:ph idx="1"/>
          </p:nvPr>
        </p:nvSpPr>
        <p:spPr>
          <a:xfrm>
            <a:off x="838200" y="1198485"/>
            <a:ext cx="10515600" cy="4978478"/>
          </a:xfrm>
        </p:spPr>
        <p:txBody>
          <a:bodyPr>
            <a:normAutofit fontScale="55000" lnSpcReduction="20000"/>
          </a:bodyPr>
          <a:lstStyle/>
          <a:p>
            <a:pPr marL="0" indent="0">
              <a:buNone/>
            </a:pPr>
            <a:r>
              <a:rPr lang="en-US" sz="2900" dirty="0">
                <a:solidFill>
                  <a:srgbClr val="0A0A0A"/>
                </a:solidFill>
                <a:latin typeface="Calibri" panose="020F0502020204030204" pitchFamily="34" charset="0"/>
                <a:ea typeface="Times New Roman" panose="02020603050405020304" pitchFamily="18" charset="0"/>
                <a:cs typeface="Calibri" panose="020F0502020204030204" pitchFamily="34" charset="0"/>
              </a:rPr>
              <a:t>Reproduced from </a:t>
            </a:r>
            <a:r>
              <a:rPr lang="en-US" sz="2900" i="1" dirty="0">
                <a:solidFill>
                  <a:srgbClr val="0A0A0A"/>
                </a:solidFill>
                <a:latin typeface="Calibri" panose="020F0502020204030204" pitchFamily="34" charset="0"/>
                <a:ea typeface="Times New Roman" panose="02020603050405020304" pitchFamily="18" charset="0"/>
                <a:cs typeface="Calibri" panose="020F0502020204030204" pitchFamily="34" charset="0"/>
              </a:rPr>
              <a:t>The New Dictionary of Kleinian Thought</a:t>
            </a:r>
            <a:r>
              <a:rPr lang="en-US" sz="2900" dirty="0">
                <a:solidFill>
                  <a:srgbClr val="0A0A0A"/>
                </a:solidFill>
                <a:latin typeface="Calibri" panose="020F0502020204030204" pitchFamily="34" charset="0"/>
                <a:ea typeface="Times New Roman" panose="02020603050405020304" pitchFamily="18" charset="0"/>
                <a:cs typeface="Calibri" panose="020F0502020204030204" pitchFamily="34" charset="0"/>
              </a:rPr>
              <a:t> by Bott </a:t>
            </a:r>
            <a:r>
              <a:rPr lang="en-US" sz="2900" dirty="0" err="1">
                <a:solidFill>
                  <a:srgbClr val="0A0A0A"/>
                </a:solidFill>
                <a:latin typeface="Calibri" panose="020F0502020204030204" pitchFamily="34" charset="0"/>
                <a:ea typeface="Times New Roman" panose="02020603050405020304" pitchFamily="18" charset="0"/>
                <a:cs typeface="Calibri" panose="020F0502020204030204" pitchFamily="34" charset="0"/>
              </a:rPr>
              <a:t>Spillius</a:t>
            </a:r>
            <a:r>
              <a:rPr lang="en-US" sz="2900" dirty="0">
                <a:solidFill>
                  <a:srgbClr val="0A0A0A"/>
                </a:solidFill>
                <a:latin typeface="Calibri" panose="020F0502020204030204" pitchFamily="34" charset="0"/>
                <a:ea typeface="Times New Roman" panose="02020603050405020304" pitchFamily="18" charset="0"/>
                <a:cs typeface="Calibri" panose="020F0502020204030204" pitchFamily="34" charset="0"/>
              </a:rPr>
              <a:t>, E., Milton, J., Garvey, P., </a:t>
            </a:r>
            <a:r>
              <a:rPr lang="en-US" sz="2900" dirty="0" err="1">
                <a:solidFill>
                  <a:srgbClr val="0A0A0A"/>
                </a:solidFill>
                <a:latin typeface="Calibri" panose="020F0502020204030204" pitchFamily="34" charset="0"/>
                <a:ea typeface="Times New Roman" panose="02020603050405020304" pitchFamily="18" charset="0"/>
                <a:cs typeface="Calibri" panose="020F0502020204030204" pitchFamily="34" charset="0"/>
              </a:rPr>
              <a:t>Couve</a:t>
            </a:r>
            <a:r>
              <a:rPr lang="en-US" sz="2900" dirty="0">
                <a:solidFill>
                  <a:srgbClr val="0A0A0A"/>
                </a:solidFill>
                <a:latin typeface="Calibri" panose="020F0502020204030204" pitchFamily="34" charset="0"/>
                <a:ea typeface="Times New Roman" panose="02020603050405020304" pitchFamily="18" charset="0"/>
                <a:cs typeface="Calibri" panose="020F0502020204030204" pitchFamily="34" charset="0"/>
              </a:rPr>
              <a:t>, C. and Steiner, D. (Routledge, 2011)</a:t>
            </a:r>
            <a:endParaRPr lang="el-GR" sz="2900" dirty="0">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el-GR" sz="3600" b="1" dirty="0">
                <a:latin typeface="Calibri" panose="020F0502020204030204" pitchFamily="34" charset="0"/>
                <a:ea typeface="Times New Roman" panose="02020603050405020304" pitchFamily="18" charset="0"/>
                <a:cs typeface="Times New Roman" panose="02020603050405020304" pitchFamily="18" charset="0"/>
              </a:rPr>
              <a:t>Καταθλιπτική θέση</a:t>
            </a:r>
          </a:p>
          <a:p>
            <a:pPr marL="0" indent="0">
              <a:buNone/>
            </a:pPr>
            <a:r>
              <a:rPr lang="el-GR" sz="3600" dirty="0">
                <a:latin typeface="Calibri" panose="020F0502020204030204" pitchFamily="34" charset="0"/>
                <a:ea typeface="Times New Roman" panose="02020603050405020304" pitchFamily="18" charset="0"/>
                <a:cs typeface="Times New Roman" panose="02020603050405020304" pitchFamily="18" charset="0"/>
              </a:rPr>
              <a:t>Η «καταθλιπτική θέση» είναι ένα ψυχικό στάδιο που ορίζεται από την </a:t>
            </a:r>
            <a:r>
              <a:rPr lang="en-US" sz="3600" dirty="0">
                <a:latin typeface="Calibri" panose="020F0502020204030204" pitchFamily="34" charset="0"/>
                <a:ea typeface="Times New Roman" panose="02020603050405020304" pitchFamily="18" charset="0"/>
                <a:cs typeface="Times New Roman" panose="02020603050405020304" pitchFamily="18" charset="0"/>
              </a:rPr>
              <a:t>Klein</a:t>
            </a:r>
            <a:r>
              <a:rPr lang="el-GR" sz="3600" dirty="0">
                <a:latin typeface="Calibri" panose="020F0502020204030204" pitchFamily="34" charset="0"/>
                <a:ea typeface="Times New Roman" panose="02020603050405020304" pitchFamily="18" charset="0"/>
                <a:cs typeface="Times New Roman" panose="02020603050405020304" pitchFamily="18" charset="0"/>
              </a:rPr>
              <a:t> ως κεντρικός στην ανάπτυξη του παιδιού</a:t>
            </a:r>
            <a:r>
              <a:rPr lang="en-US" sz="3600" dirty="0">
                <a:latin typeface="Calibri" panose="020F0502020204030204" pitchFamily="34" charset="0"/>
                <a:ea typeface="Times New Roman" panose="02020603050405020304" pitchFamily="18" charset="0"/>
                <a:cs typeface="Times New Roman" panose="02020603050405020304" pitchFamily="18" charset="0"/>
              </a:rPr>
              <a:t> </a:t>
            </a:r>
            <a:r>
              <a:rPr lang="el-GR" sz="3600" dirty="0">
                <a:latin typeface="Calibri" panose="020F0502020204030204" pitchFamily="34" charset="0"/>
                <a:ea typeface="Times New Roman" panose="02020603050405020304" pitchFamily="18" charset="0"/>
                <a:cs typeface="Times New Roman" panose="02020603050405020304" pitchFamily="18" charset="0"/>
              </a:rPr>
              <a:t>και ο οποίος συνήθως βιώνεται για πρώτη φορά προς τα μέσα του πρώτου έτους της ζωής. Ο πυρήνας του είναι η συνειδητοποίηση και η σύνθεση των συναισθημάτων και φαντασιώσεων για το πρωταρχικό αντικείμενο. Νωρίτερα θεωρήθηκε ότι υπήρχαν δύο ξεχωριστά αντικείμενα: ιδανικό και μισητό. Σε αυτή την προηγούμενη περίοδο το κύριο άγχος αφορούσε την επιβίωση του εαυτού. Στην καταθλιπτική θέση, το άγχος γίνεται επίσης αισθητό για την επιβίωση του αντικειμένου, προκαλώντας τελικά μεταμέλεια, ενοχή και οδυνηρή θλίψη, που συνδέεται με την επανόρθωση και την εμβάθυνση της αγάπης.</a:t>
            </a:r>
          </a:p>
          <a:p>
            <a:pPr marL="0" indent="0">
              <a:buNone/>
            </a:pPr>
            <a:r>
              <a:rPr lang="el-GR" sz="3600" dirty="0">
                <a:latin typeface="Calibri" panose="020F0502020204030204" pitchFamily="34" charset="0"/>
                <a:ea typeface="Times New Roman" panose="02020603050405020304" pitchFamily="18" charset="0"/>
                <a:cs typeface="Times New Roman" panose="02020603050405020304" pitchFamily="18" charset="0"/>
              </a:rPr>
              <a:t> Οι ικανότητες του Εγώ διευρύνονται και ο κόσμος γίνεται πλουσιότερος και ρεαλιστικά αντιληπτός. Ο παντοδύναμος έλεγχος του αντικειμένου, που τώρα θεωρείται πιο πραγματικό και ξεχωριστό, μειώνεται. Έτσι, η ωρίμανση συνδέεται στενά με την απώλεια και το πένθος. Η αναγνώριση του άλλου ως ξεχωριστού από τον εαυτό του περιλαμβάνει τις σχέσεις του άλλου. Έτσι, η συνειδητοποίηση της οιδιπόδειας κατάστασης αναπόφευκτα συνοδεύει την καταθλιπτική θέση. Ο όρος χρησιμοποιείται επίσης χαλαρά για να αναφερθεί στην «καταθλιπτική λειτουργία θέσης», που σημαίνει ότι το άτομο μπορεί να αναλάβει την προσωπική ευθύνη και να αντιληφθεί τον εαυτό του και τον άλλο ως ξεχωριστό.</a:t>
            </a:r>
            <a:r>
              <a:rPr lang="el-GR" sz="3400" dirty="0">
                <a:latin typeface="Calibri" panose="020F0502020204030204" pitchFamily="34" charset="0"/>
                <a:ea typeface="Times New Roman" panose="02020603050405020304" pitchFamily="18" charset="0"/>
                <a:cs typeface="Times New Roman" panose="02020603050405020304" pitchFamily="18" charset="0"/>
              </a:rPr>
              <a:t>
</a:t>
            </a:r>
            <a:endParaRPr lang="el-GR" sz="3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l-GR" sz="2800" dirty="0">
              <a:effectLst/>
              <a:latin typeface="Times New Roman" panose="02020603050405020304" pitchFamily="18" charset="0"/>
              <a:ea typeface="Times New Roman" panose="02020603050405020304" pitchFamily="18" charset="0"/>
            </a:endParaRPr>
          </a:p>
          <a:p>
            <a:pPr marL="0" indent="0">
              <a:buNone/>
            </a:pPr>
            <a:endParaRPr lang="el-GR" sz="2800" dirty="0">
              <a:effectLst/>
              <a:latin typeface="Times New Roman" panose="02020603050405020304" pitchFamily="18" charset="0"/>
              <a:ea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4163800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4A2CCF-4369-46A3-BDB1-3A5EBB7CEA14}"/>
              </a:ext>
            </a:extLst>
          </p:cNvPr>
          <p:cNvSpPr>
            <a:spLocks noGrp="1"/>
          </p:cNvSpPr>
          <p:nvPr>
            <p:ph type="title"/>
          </p:nvPr>
        </p:nvSpPr>
        <p:spPr>
          <a:xfrm>
            <a:off x="838200" y="365126"/>
            <a:ext cx="10515600" cy="1073058"/>
          </a:xfrm>
        </p:spPr>
        <p:txBody>
          <a:bodyPr/>
          <a:lstStyle/>
          <a:p>
            <a:pPr algn="ctr"/>
            <a:r>
              <a:rPr lang="en-US" dirty="0"/>
              <a:t>Melanie Klein</a:t>
            </a:r>
            <a:endParaRPr lang="el-GR" dirty="0"/>
          </a:p>
        </p:txBody>
      </p:sp>
      <p:sp>
        <p:nvSpPr>
          <p:cNvPr id="3" name="Θέση περιεχομένου 2">
            <a:extLst>
              <a:ext uri="{FF2B5EF4-FFF2-40B4-BE49-F238E27FC236}">
                <a16:creationId xmlns:a16="http://schemas.microsoft.com/office/drawing/2014/main" id="{6F33E91A-01E8-4350-9B8E-20E0BA54D75A}"/>
              </a:ext>
            </a:extLst>
          </p:cNvPr>
          <p:cNvSpPr>
            <a:spLocks noGrp="1"/>
          </p:cNvSpPr>
          <p:nvPr>
            <p:ph idx="1"/>
          </p:nvPr>
        </p:nvSpPr>
        <p:spPr>
          <a:xfrm>
            <a:off x="838200" y="1322773"/>
            <a:ext cx="10515600" cy="4836435"/>
          </a:xfrm>
        </p:spPr>
        <p:txBody>
          <a:bodyPr>
            <a:normAutofit fontScale="25000" lnSpcReduction="20000"/>
          </a:bodyPr>
          <a:lstStyle/>
          <a:p>
            <a:pPr marL="0" indent="0">
              <a:buNone/>
            </a:pPr>
            <a:r>
              <a:rPr lang="en-US" sz="8000" dirty="0">
                <a:solidFill>
                  <a:srgbClr val="0A0A0A"/>
                </a:solidFill>
                <a:latin typeface="Calibri" panose="020F0502020204030204" pitchFamily="34" charset="0"/>
                <a:ea typeface="Times New Roman" panose="02020603050405020304" pitchFamily="18" charset="0"/>
                <a:cs typeface="Calibri" panose="020F0502020204030204" pitchFamily="34" charset="0"/>
              </a:rPr>
              <a:t>Reproduced from </a:t>
            </a:r>
            <a:r>
              <a:rPr lang="en-US" sz="8000" i="1" dirty="0">
                <a:solidFill>
                  <a:srgbClr val="0A0A0A"/>
                </a:solidFill>
                <a:latin typeface="Calibri" panose="020F0502020204030204" pitchFamily="34" charset="0"/>
                <a:ea typeface="Times New Roman" panose="02020603050405020304" pitchFamily="18" charset="0"/>
                <a:cs typeface="Calibri" panose="020F0502020204030204" pitchFamily="34" charset="0"/>
              </a:rPr>
              <a:t>The New Dictionary of Kleinian Thought</a:t>
            </a:r>
            <a:r>
              <a:rPr lang="en-US" sz="8000" dirty="0">
                <a:solidFill>
                  <a:srgbClr val="0A0A0A"/>
                </a:solidFill>
                <a:latin typeface="Calibri" panose="020F0502020204030204" pitchFamily="34" charset="0"/>
                <a:ea typeface="Times New Roman" panose="02020603050405020304" pitchFamily="18" charset="0"/>
                <a:cs typeface="Calibri" panose="020F0502020204030204" pitchFamily="34" charset="0"/>
              </a:rPr>
              <a:t> by Bott </a:t>
            </a:r>
            <a:r>
              <a:rPr lang="en-US" sz="8000" dirty="0" err="1">
                <a:solidFill>
                  <a:srgbClr val="0A0A0A"/>
                </a:solidFill>
                <a:latin typeface="Calibri" panose="020F0502020204030204" pitchFamily="34" charset="0"/>
                <a:ea typeface="Times New Roman" panose="02020603050405020304" pitchFamily="18" charset="0"/>
                <a:cs typeface="Calibri" panose="020F0502020204030204" pitchFamily="34" charset="0"/>
              </a:rPr>
              <a:t>Spillius</a:t>
            </a:r>
            <a:r>
              <a:rPr lang="en-US" sz="8000" dirty="0">
                <a:solidFill>
                  <a:srgbClr val="0A0A0A"/>
                </a:solidFill>
                <a:latin typeface="Calibri" panose="020F0502020204030204" pitchFamily="34" charset="0"/>
                <a:ea typeface="Times New Roman" panose="02020603050405020304" pitchFamily="18" charset="0"/>
                <a:cs typeface="Calibri" panose="020F0502020204030204" pitchFamily="34" charset="0"/>
              </a:rPr>
              <a:t>, E., Milton, J., Garvey, P., </a:t>
            </a:r>
            <a:r>
              <a:rPr lang="en-US" sz="8000" dirty="0" err="1">
                <a:solidFill>
                  <a:srgbClr val="0A0A0A"/>
                </a:solidFill>
                <a:latin typeface="Calibri" panose="020F0502020204030204" pitchFamily="34" charset="0"/>
                <a:ea typeface="Times New Roman" panose="02020603050405020304" pitchFamily="18" charset="0"/>
                <a:cs typeface="Calibri" panose="020F0502020204030204" pitchFamily="34" charset="0"/>
              </a:rPr>
              <a:t>Couve</a:t>
            </a:r>
            <a:r>
              <a:rPr lang="en-US" sz="8000" dirty="0">
                <a:solidFill>
                  <a:srgbClr val="0A0A0A"/>
                </a:solidFill>
                <a:latin typeface="Calibri" panose="020F0502020204030204" pitchFamily="34" charset="0"/>
                <a:ea typeface="Times New Roman" panose="02020603050405020304" pitchFamily="18" charset="0"/>
                <a:cs typeface="Calibri" panose="020F0502020204030204" pitchFamily="34" charset="0"/>
              </a:rPr>
              <a:t>, C. and Steiner, D. (Routledge, 2011)</a:t>
            </a:r>
            <a:endParaRPr lang="el-GR" sz="8000" dirty="0">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el-GR" sz="8000" b="1" dirty="0">
                <a:solidFill>
                  <a:srgbClr val="0A0A0A"/>
                </a:solidFill>
                <a:latin typeface="Calibri" panose="020F0502020204030204" pitchFamily="34" charset="0"/>
                <a:ea typeface="Times New Roman" panose="02020603050405020304" pitchFamily="18" charset="0"/>
                <a:cs typeface="Calibri" panose="020F0502020204030204" pitchFamily="34" charset="0"/>
              </a:rPr>
              <a:t>Οιδιπόδειο σύμπλεγμα</a:t>
            </a:r>
          </a:p>
          <a:p>
            <a:pPr marL="0" indent="0">
              <a:buNone/>
            </a:pPr>
            <a:r>
              <a:rPr lang="el-GR" sz="8000" dirty="0">
                <a:solidFill>
                  <a:srgbClr val="0A0A0A"/>
                </a:solidFill>
                <a:latin typeface="Calibri" panose="020F0502020204030204" pitchFamily="34" charset="0"/>
                <a:ea typeface="Times New Roman" panose="02020603050405020304" pitchFamily="18" charset="0"/>
                <a:cs typeface="Calibri" panose="020F0502020204030204" pitchFamily="34" charset="0"/>
              </a:rPr>
              <a:t>Το  Οιδιπόδειο σύμπλεγμα μεταξύ τριών και πέντε ετών  περιλαμβάνει φαντασιώσεις που ικανοποιούν τις επιθυμίες για το θάνατο του γονέα του ίδιου φύλου, με τον σφετερισμό της θέσης του στο ζευγάρι και την κατάκτηση του άλλου γονέα. Ο φόβος του αγοριού για ευνουχισμό από τον εκδικητικό πατέρα και ο φόβος του κοριτσιού για απώλεια αγάπης οδηγούν στην εγκατάλειψη αυτών των επιθυμιών, την ταύτιση με τον γονέα του ιδίου φύλου και στην εγκατάσταση του Υπερεγώ. Ο Φρόιντ τα περιγράφει όλα αυτά σε φαλλικό επίπεδο.
Η  </a:t>
            </a:r>
            <a:r>
              <a:rPr lang="en-US" sz="8000" dirty="0">
                <a:solidFill>
                  <a:srgbClr val="0A0A0A"/>
                </a:solidFill>
                <a:latin typeface="Calibri" panose="020F0502020204030204" pitchFamily="34" charset="0"/>
                <a:ea typeface="Times New Roman" panose="02020603050405020304" pitchFamily="18" charset="0"/>
                <a:cs typeface="Calibri" panose="020F0502020204030204" pitchFamily="34" charset="0"/>
              </a:rPr>
              <a:t>Klein</a:t>
            </a:r>
            <a:r>
              <a:rPr lang="el-GR" sz="8000" dirty="0">
                <a:solidFill>
                  <a:srgbClr val="0A0A0A"/>
                </a:solidFill>
                <a:latin typeface="Calibri" panose="020F0502020204030204" pitchFamily="34" charset="0"/>
                <a:ea typeface="Times New Roman" panose="02020603050405020304" pitchFamily="18" charset="0"/>
                <a:cs typeface="Calibri" panose="020F0502020204030204" pitchFamily="34" charset="0"/>
              </a:rPr>
              <a:t>, όπως και ο </a:t>
            </a:r>
            <a:r>
              <a:rPr lang="en-US" sz="8000" dirty="0">
                <a:solidFill>
                  <a:srgbClr val="0A0A0A"/>
                </a:solidFill>
                <a:latin typeface="Calibri" panose="020F0502020204030204" pitchFamily="34" charset="0"/>
                <a:ea typeface="Times New Roman" panose="02020603050405020304" pitchFamily="18" charset="0"/>
                <a:cs typeface="Calibri" panose="020F0502020204030204" pitchFamily="34" charset="0"/>
              </a:rPr>
              <a:t>Freud</a:t>
            </a:r>
            <a:r>
              <a:rPr lang="el-GR" sz="8000" dirty="0">
                <a:solidFill>
                  <a:srgbClr val="0A0A0A"/>
                </a:solidFill>
                <a:latin typeface="Calibri" panose="020F0502020204030204" pitchFamily="34" charset="0"/>
                <a:ea typeface="Times New Roman" panose="02020603050405020304" pitchFamily="18" charset="0"/>
                <a:cs typeface="Calibri" panose="020F0502020204030204" pitchFamily="34" charset="0"/>
              </a:rPr>
              <a:t>, βλέπει το σύμπλεγμα του </a:t>
            </a:r>
            <a:r>
              <a:rPr lang="el-GR" sz="8000" dirty="0" err="1">
                <a:solidFill>
                  <a:srgbClr val="0A0A0A"/>
                </a:solidFill>
                <a:latin typeface="Calibri" panose="020F0502020204030204" pitchFamily="34" charset="0"/>
                <a:ea typeface="Times New Roman" panose="02020603050405020304" pitchFamily="18" charset="0"/>
                <a:cs typeface="Calibri" panose="020F0502020204030204" pitchFamily="34" charset="0"/>
              </a:rPr>
              <a:t>Οιδίποδα</a:t>
            </a:r>
            <a:r>
              <a:rPr lang="el-GR" sz="8000" dirty="0">
                <a:solidFill>
                  <a:srgbClr val="0A0A0A"/>
                </a:solidFill>
                <a:latin typeface="Calibri" panose="020F0502020204030204" pitchFamily="34" charset="0"/>
                <a:ea typeface="Times New Roman" panose="02020603050405020304" pitchFamily="18" charset="0"/>
                <a:cs typeface="Calibri" panose="020F0502020204030204" pitchFamily="34" charset="0"/>
              </a:rPr>
              <a:t> ως κεντρικό, αλλά τροποποιεί και επεκτείνει τις ιδέες του στις νέες αντιλήψεις της για μια πρώιμη κατάσταση οιδιπόδειου. Περιγράφει την παιδική φαντασίωση με ένα συναρπαστικό και τρομακτικό γονικό ζευγάρι, που φαντασιώνεται πρώτα ως «συνδυασμένη φιγούρα»: το μητρικό σώμα που περιέχει το πέος του πατέρα και μαζί τα αντίπαλα μωρά. Οι πρωτόγονες μορφές υπερεγώ αναπτύσσονται νωρίς, σε σχέση με τον παιδικό σαδισμό γενικά, όχι απλά ως αποτέλεσμα της οιδιπόδειας κατάστασης. 
Η αυξανόμενη συνειδητοποίηση ολόκληρων αντικειμένων, που θεωρούνται διφορούμενοι, και η έναρξη της καταθλιπτικής ενοχής για επιθέσεις οδηγούν όλο και περισσότερο στην ανάγκη να εγκαταλείψουν τις οιδιπόδειες επιθυμίες και να επισκευάσουν τους εσωτερικούς γονείς, επιτρέποντάς τους να ενωθούν (βλ. καταθλιπτική θέση). Για την </a:t>
            </a:r>
            <a:r>
              <a:rPr lang="en-US" sz="8000" dirty="0">
                <a:solidFill>
                  <a:srgbClr val="0A0A0A"/>
                </a:solidFill>
                <a:latin typeface="Calibri" panose="020F0502020204030204" pitchFamily="34" charset="0"/>
                <a:ea typeface="Times New Roman" panose="02020603050405020304" pitchFamily="18" charset="0"/>
                <a:cs typeface="Calibri" panose="020F0502020204030204" pitchFamily="34" charset="0"/>
              </a:rPr>
              <a:t>Klein</a:t>
            </a:r>
            <a:r>
              <a:rPr lang="el-GR" sz="8000" dirty="0">
                <a:solidFill>
                  <a:srgbClr val="0A0A0A"/>
                </a:solidFill>
                <a:latin typeface="Calibri" panose="020F0502020204030204" pitchFamily="34" charset="0"/>
                <a:ea typeface="Times New Roman" panose="02020603050405020304" pitchFamily="18" charset="0"/>
                <a:cs typeface="Calibri" panose="020F0502020204030204" pitchFamily="34" charset="0"/>
              </a:rPr>
              <a:t>, το σύμπλεγμα </a:t>
            </a:r>
            <a:r>
              <a:rPr lang="en-US" sz="8000" dirty="0">
                <a:solidFill>
                  <a:srgbClr val="0A0A0A"/>
                </a:solidFill>
                <a:latin typeface="Calibri" panose="020F0502020204030204" pitchFamily="34" charset="0"/>
                <a:ea typeface="Times New Roman" panose="02020603050405020304" pitchFamily="18" charset="0"/>
                <a:cs typeface="Calibri" panose="020F0502020204030204" pitchFamily="34" charset="0"/>
              </a:rPr>
              <a:t> </a:t>
            </a:r>
            <a:r>
              <a:rPr lang="el-GR" sz="8000" dirty="0">
                <a:solidFill>
                  <a:srgbClr val="0A0A0A"/>
                </a:solidFill>
                <a:latin typeface="Calibri" panose="020F0502020204030204" pitchFamily="34" charset="0"/>
                <a:ea typeface="Times New Roman" panose="02020603050405020304" pitchFamily="18" charset="0"/>
                <a:cs typeface="Calibri" panose="020F0502020204030204" pitchFamily="34" charset="0"/>
              </a:rPr>
              <a:t>του οιδιπόδειου και η καταθλιπτική θέση συνδέονται στενά.</a:t>
            </a:r>
            <a:r>
              <a:rPr lang="el-GR" dirty="0">
                <a:solidFill>
                  <a:srgbClr val="0A0A0A"/>
                </a:solidFill>
                <a:latin typeface="Arial" panose="020B0604020202020204" pitchFamily="34" charset="0"/>
                <a:ea typeface="Times New Roman" panose="02020603050405020304" pitchFamily="18" charset="0"/>
              </a:rPr>
              <a:t>
</a:t>
            </a:r>
            <a:endParaRPr lang="el-GR" dirty="0"/>
          </a:p>
        </p:txBody>
      </p:sp>
    </p:spTree>
    <p:extLst>
      <p:ext uri="{BB962C8B-B14F-4D97-AF65-F5344CB8AC3E}">
        <p14:creationId xmlns:p14="http://schemas.microsoft.com/office/powerpoint/2010/main" val="3579739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114CBB-8039-4D30-83AA-4B55D684DC6B}"/>
              </a:ext>
            </a:extLst>
          </p:cNvPr>
          <p:cNvSpPr>
            <a:spLocks noGrp="1"/>
          </p:cNvSpPr>
          <p:nvPr>
            <p:ph type="title"/>
          </p:nvPr>
        </p:nvSpPr>
        <p:spPr>
          <a:xfrm>
            <a:off x="838200" y="365126"/>
            <a:ext cx="10515600" cy="635000"/>
          </a:xfrm>
        </p:spPr>
        <p:txBody>
          <a:bodyPr>
            <a:noAutofit/>
          </a:bodyPr>
          <a:lstStyle/>
          <a:p>
            <a:pPr algn="ctr"/>
            <a:r>
              <a:rPr lang="en-US" sz="3200" b="1" dirty="0"/>
              <a:t>Melanie Klein</a:t>
            </a:r>
            <a:br>
              <a:rPr lang="en-US" sz="3200" b="1" dirty="0"/>
            </a:br>
            <a:r>
              <a:rPr lang="el-GR" sz="3200" b="1" dirty="0"/>
              <a:t>Βιογραφικά στοιχεία</a:t>
            </a:r>
          </a:p>
        </p:txBody>
      </p:sp>
      <p:sp>
        <p:nvSpPr>
          <p:cNvPr id="5" name="Θέση περιεχομένου 4">
            <a:extLst>
              <a:ext uri="{FF2B5EF4-FFF2-40B4-BE49-F238E27FC236}">
                <a16:creationId xmlns:a16="http://schemas.microsoft.com/office/drawing/2014/main" id="{8C67AAFA-1A4C-4692-8B1A-49FEA7901D7A}"/>
              </a:ext>
            </a:extLst>
          </p:cNvPr>
          <p:cNvSpPr>
            <a:spLocks noGrp="1"/>
          </p:cNvSpPr>
          <p:nvPr>
            <p:ph idx="1"/>
          </p:nvPr>
        </p:nvSpPr>
        <p:spPr>
          <a:xfrm>
            <a:off x="838200" y="1145219"/>
            <a:ext cx="10515600" cy="5184560"/>
          </a:xfrm>
        </p:spPr>
        <p:txBody>
          <a:bodyPr>
            <a:normAutofit fontScale="25000" lnSpcReduction="20000"/>
          </a:bodyPr>
          <a:lstStyle/>
          <a:p>
            <a:pPr marL="0" indent="0" algn="just">
              <a:buNone/>
            </a:pPr>
            <a:r>
              <a:rPr lang="el-GR" sz="9600" dirty="0"/>
              <a:t>Η </a:t>
            </a:r>
            <a:r>
              <a:rPr lang="en-US" sz="9600" dirty="0"/>
              <a:t>Melanie Klein</a:t>
            </a:r>
            <a:r>
              <a:rPr lang="el-GR" sz="9600" dirty="0"/>
              <a:t> γεννήθηκε στη Βιέννη το 1882 σε μια εβραϊκή οικογένεια της μεσαίας τάξης.  Αν και εκπαιδεύτηκε στο γυμνάσιο, η επιθυμία της να φοιτήσει στην ιατρική σχολή εμποδίστηκε από την οικονομική κατάρρευση της οικογένειας της. </a:t>
            </a:r>
            <a:r>
              <a:rPr lang="en-US" sz="9600" dirty="0"/>
              <a:t>B</a:t>
            </a:r>
            <a:r>
              <a:rPr lang="el-GR" sz="9600" dirty="0" err="1"/>
              <a:t>ίωσε</a:t>
            </a:r>
            <a:r>
              <a:rPr lang="el-GR" sz="9600" dirty="0"/>
              <a:t> αρκετά πένθη από πολύ νωρίς (στα 4 της χρόνια έχασε τη μεγαλύτερη αδερφή της Σοφία από φυματίωση, στα 18 τον πατέρα της και στα 20 τον αδελφό της από ναρκωτικά). </a:t>
            </a:r>
            <a:endParaRPr lang="en-US" sz="9600" dirty="0"/>
          </a:p>
          <a:p>
            <a:pPr marL="0" indent="0" algn="just">
              <a:buNone/>
            </a:pPr>
            <a:r>
              <a:rPr lang="el-GR" sz="9600" dirty="0"/>
              <a:t>Σε ηλικία είκοσι ενός ετών παντρεύτηκε τον </a:t>
            </a:r>
            <a:r>
              <a:rPr lang="el-GR" sz="9600" dirty="0" err="1"/>
              <a:t>Arthur</a:t>
            </a:r>
            <a:r>
              <a:rPr lang="el-GR" sz="9600" dirty="0"/>
              <a:t> </a:t>
            </a:r>
            <a:r>
              <a:rPr lang="el-GR" sz="9600" dirty="0" err="1"/>
              <a:t>Klein</a:t>
            </a:r>
            <a:r>
              <a:rPr lang="el-GR" sz="9600" dirty="0"/>
              <a:t>, έναν βιομηχανικό χημικό, και άρχισε να μεγαλώνει μια οικογένεια.  Τελικά απέκτησε τρία παιδιά αλλά μετά από λίγα χρόνια πήρε διαζύγιο. Κατά τη διάρκεια της πρώιμης έγγαμης ζωής της, η Κλάιν υπέφερε από κατάθλιψη και παρουσίασε «νευρικό κλονισμό». </a:t>
            </a:r>
          </a:p>
          <a:p>
            <a:pPr marL="0" indent="0">
              <a:buNone/>
            </a:pPr>
            <a:r>
              <a:rPr lang="el-GR" sz="9600" dirty="0"/>
              <a:t>Μετακόμισε στη Βουδαπέστη το 1910 και ξεκίνησε ψυχανάλυση με τον S. </a:t>
            </a:r>
            <a:r>
              <a:rPr lang="el-GR" sz="9600" dirty="0" err="1"/>
              <a:t>Ferenczi</a:t>
            </a:r>
            <a:r>
              <a:rPr lang="el-GR" sz="9600" dirty="0"/>
              <a:t>. Βασιζόμενη στο πνευματικό ενδιαφέρον της για την ψυχανάλυση, ο </a:t>
            </a:r>
            <a:r>
              <a:rPr lang="en-US" sz="9600" dirty="0"/>
              <a:t>Ferenczi </a:t>
            </a:r>
            <a:r>
              <a:rPr lang="el-GR" sz="9600" dirty="0"/>
              <a:t>ενθάρρυνε την </a:t>
            </a:r>
            <a:r>
              <a:rPr lang="en-US" sz="9600" dirty="0"/>
              <a:t>Klein</a:t>
            </a:r>
            <a:r>
              <a:rPr lang="el-GR" sz="9600" dirty="0"/>
              <a:t> να ψυχαναλύει τα ίδια της τα παιδιά.  Μέχρι τότε κανείς δεν είχε δοκιμάσει να αναλύσει τα παιδιά, οπότε χωρίς καμία καθοδήγηση η </a:t>
            </a:r>
            <a:r>
              <a:rPr lang="el-GR" sz="9600" dirty="0" err="1"/>
              <a:t>Klein</a:t>
            </a:r>
            <a:r>
              <a:rPr lang="el-GR" sz="9600" dirty="0"/>
              <a:t> έθεσε ως στόχο την ανάπτυξη μιας τεχνικής ανάλυσης παιδιών που εξακολουθεί να</a:t>
            </a:r>
            <a:r>
              <a:rPr lang="en-US" sz="9600" dirty="0"/>
              <a:t> x</a:t>
            </a:r>
            <a:r>
              <a:rPr lang="el-GR" sz="9600" dirty="0" err="1"/>
              <a:t>ρησιμοποιείται</a:t>
            </a:r>
            <a:r>
              <a:rPr lang="en-US" sz="9600" dirty="0"/>
              <a:t> </a:t>
            </a:r>
            <a:r>
              <a:rPr lang="el-GR" sz="9600" dirty="0"/>
              <a:t>μέχρι σήμερα.                           </a:t>
            </a:r>
            <a:br>
              <a:rPr lang="el-GR" sz="9600" dirty="0"/>
            </a:br>
            <a:endParaRPr lang="el-GR" sz="9600" dirty="0"/>
          </a:p>
          <a:p>
            <a:endParaRPr lang="el-GR" dirty="0"/>
          </a:p>
        </p:txBody>
      </p:sp>
    </p:spTree>
    <p:extLst>
      <p:ext uri="{BB962C8B-B14F-4D97-AF65-F5344CB8AC3E}">
        <p14:creationId xmlns:p14="http://schemas.microsoft.com/office/powerpoint/2010/main" val="406387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4D3F23-F3C6-46FC-8DBF-ACEEB5DA7BFC}"/>
              </a:ext>
            </a:extLst>
          </p:cNvPr>
          <p:cNvSpPr>
            <a:spLocks noGrp="1"/>
          </p:cNvSpPr>
          <p:nvPr>
            <p:ph type="title"/>
          </p:nvPr>
        </p:nvSpPr>
        <p:spPr>
          <a:xfrm>
            <a:off x="838200" y="365125"/>
            <a:ext cx="10515600" cy="931015"/>
          </a:xfrm>
        </p:spPr>
        <p:txBody>
          <a:bodyPr/>
          <a:lstStyle/>
          <a:p>
            <a:pPr algn="ctr"/>
            <a:r>
              <a:rPr lang="en-US" dirty="0"/>
              <a:t>Melanie Klein</a:t>
            </a:r>
            <a:endParaRPr lang="el-GR" dirty="0"/>
          </a:p>
        </p:txBody>
      </p:sp>
      <p:sp>
        <p:nvSpPr>
          <p:cNvPr id="3" name="Θέση περιεχομένου 2">
            <a:extLst>
              <a:ext uri="{FF2B5EF4-FFF2-40B4-BE49-F238E27FC236}">
                <a16:creationId xmlns:a16="http://schemas.microsoft.com/office/drawing/2014/main" id="{642272A0-326E-415A-83BC-CF3C62F25D67}"/>
              </a:ext>
            </a:extLst>
          </p:cNvPr>
          <p:cNvSpPr>
            <a:spLocks noGrp="1"/>
          </p:cNvSpPr>
          <p:nvPr>
            <p:ph idx="1"/>
          </p:nvPr>
        </p:nvSpPr>
        <p:spPr/>
        <p:txBody>
          <a:bodyPr>
            <a:noAutofit/>
          </a:bodyPr>
          <a:lstStyle/>
          <a:p>
            <a:pPr marL="0" indent="0">
              <a:buNone/>
            </a:pPr>
            <a:r>
              <a:rPr lang="en-US" sz="2400" dirty="0">
                <a:latin typeface="Calibri" panose="020F0502020204030204" pitchFamily="34" charset="0"/>
                <a:ea typeface="Times New Roman" panose="02020603050405020304" pitchFamily="18" charset="0"/>
                <a:cs typeface="Calibri" panose="020F0502020204030204" pitchFamily="34" charset="0"/>
              </a:rPr>
              <a:t>Reproduced from </a:t>
            </a:r>
            <a:r>
              <a:rPr lang="en-US" sz="2400" i="1" dirty="0">
                <a:latin typeface="Calibri" panose="020F0502020204030204" pitchFamily="34" charset="0"/>
                <a:ea typeface="Times New Roman" panose="02020603050405020304" pitchFamily="18" charset="0"/>
                <a:cs typeface="Calibri" panose="020F0502020204030204" pitchFamily="34" charset="0"/>
              </a:rPr>
              <a:t>The New Dictionary of Kleinian Thought</a:t>
            </a:r>
            <a:r>
              <a:rPr lang="en-US" sz="2400" dirty="0">
                <a:latin typeface="Calibri" panose="020F0502020204030204" pitchFamily="34" charset="0"/>
                <a:ea typeface="Times New Roman" panose="02020603050405020304" pitchFamily="18" charset="0"/>
                <a:cs typeface="Calibri" panose="020F0502020204030204" pitchFamily="34" charset="0"/>
              </a:rPr>
              <a:t> by Bott </a:t>
            </a:r>
            <a:r>
              <a:rPr lang="en-US" sz="2400" dirty="0" err="1">
                <a:latin typeface="Calibri" panose="020F0502020204030204" pitchFamily="34" charset="0"/>
                <a:ea typeface="Times New Roman" panose="02020603050405020304" pitchFamily="18" charset="0"/>
                <a:cs typeface="Calibri" panose="020F0502020204030204" pitchFamily="34" charset="0"/>
              </a:rPr>
              <a:t>Spillius</a:t>
            </a:r>
            <a:r>
              <a:rPr lang="en-US" sz="2400" dirty="0">
                <a:latin typeface="Calibri" panose="020F0502020204030204" pitchFamily="34" charset="0"/>
                <a:ea typeface="Times New Roman" panose="02020603050405020304" pitchFamily="18" charset="0"/>
                <a:cs typeface="Calibri" panose="020F0502020204030204" pitchFamily="34" charset="0"/>
              </a:rPr>
              <a:t>, E., Milton, J., Garvey, P., </a:t>
            </a:r>
            <a:r>
              <a:rPr lang="en-US" sz="2400" dirty="0" err="1">
                <a:latin typeface="Calibri" panose="020F0502020204030204" pitchFamily="34" charset="0"/>
                <a:ea typeface="Times New Roman" panose="02020603050405020304" pitchFamily="18" charset="0"/>
                <a:cs typeface="Calibri" panose="020F0502020204030204" pitchFamily="34" charset="0"/>
              </a:rPr>
              <a:t>Couve</a:t>
            </a:r>
            <a:r>
              <a:rPr lang="en-US" sz="2400" dirty="0">
                <a:latin typeface="Calibri" panose="020F0502020204030204" pitchFamily="34" charset="0"/>
                <a:ea typeface="Times New Roman" panose="02020603050405020304" pitchFamily="18" charset="0"/>
                <a:cs typeface="Calibri" panose="020F0502020204030204" pitchFamily="34" charset="0"/>
              </a:rPr>
              <a:t>, C. and Steiner, D. (Routledge, 2011)</a:t>
            </a:r>
            <a:endParaRPr lang="el-GR" sz="2400" dirty="0">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el-GR" sz="2400" b="1" kern="0" dirty="0" err="1">
                <a:effectLst/>
                <a:latin typeface="Calibri" panose="020F0502020204030204" pitchFamily="34" charset="0"/>
                <a:ea typeface="Times New Roman" panose="02020603050405020304" pitchFamily="18" charset="0"/>
                <a:cs typeface="Calibri" panose="020F0502020204030204" pitchFamily="34" charset="0"/>
              </a:rPr>
              <a:t>Προβλητική</a:t>
            </a:r>
            <a:r>
              <a:rPr lang="el-GR" sz="2400" b="1" kern="0" dirty="0">
                <a:effectLst/>
                <a:latin typeface="Calibri" panose="020F0502020204030204" pitchFamily="34" charset="0"/>
                <a:ea typeface="Times New Roman" panose="02020603050405020304" pitchFamily="18" charset="0"/>
                <a:cs typeface="Calibri" panose="020F0502020204030204" pitchFamily="34" charset="0"/>
              </a:rPr>
              <a:t> Ταύτιση</a:t>
            </a:r>
          </a:p>
          <a:p>
            <a:pPr marL="0" indent="0">
              <a:buNone/>
            </a:pPr>
            <a:r>
              <a:rPr lang="el-GR" sz="2400" dirty="0">
                <a:latin typeface="Calibri" panose="020F0502020204030204" pitchFamily="34" charset="0"/>
                <a:ea typeface="Times New Roman" panose="02020603050405020304" pitchFamily="18" charset="0"/>
                <a:cs typeface="Calibri" panose="020F0502020204030204" pitchFamily="34" charset="0"/>
              </a:rPr>
              <a:t>Η </a:t>
            </a:r>
            <a:r>
              <a:rPr lang="el-GR" sz="2400" dirty="0" err="1">
                <a:latin typeface="Calibri" panose="020F0502020204030204" pitchFamily="34" charset="0"/>
                <a:ea typeface="Times New Roman" panose="02020603050405020304" pitchFamily="18" charset="0"/>
                <a:cs typeface="Calibri" panose="020F0502020204030204" pitchFamily="34" charset="0"/>
              </a:rPr>
              <a:t>προβλητική</a:t>
            </a:r>
            <a:r>
              <a:rPr lang="el-GR" sz="2400" dirty="0">
                <a:latin typeface="Calibri" panose="020F0502020204030204" pitchFamily="34" charset="0"/>
                <a:ea typeface="Times New Roman" panose="02020603050405020304" pitchFamily="18" charset="0"/>
                <a:cs typeface="Calibri" panose="020F0502020204030204" pitchFamily="34" charset="0"/>
              </a:rPr>
              <a:t> ταύτιση είναι μια ασυνείδητη φαντασίωση στην οποία πτυχές του εαυτού χωρίζονται και προβάλλονται σε ένα εξωτερικό </a:t>
            </a:r>
            <a:r>
              <a:rPr lang="el-GR" sz="2400" dirty="0" err="1">
                <a:latin typeface="Calibri" panose="020F0502020204030204" pitchFamily="34" charset="0"/>
                <a:ea typeface="Times New Roman" panose="02020603050405020304" pitchFamily="18" charset="0"/>
                <a:cs typeface="Calibri" panose="020F0502020204030204" pitchFamily="34" charset="0"/>
              </a:rPr>
              <a:t>αντικείμενο.Οι</a:t>
            </a:r>
            <a:r>
              <a:rPr lang="el-GR" sz="2400" dirty="0">
                <a:latin typeface="Calibri" panose="020F0502020204030204" pitchFamily="34" charset="0"/>
                <a:ea typeface="Times New Roman" panose="02020603050405020304" pitchFamily="18" charset="0"/>
                <a:cs typeface="Calibri" panose="020F0502020204030204" pitchFamily="34" charset="0"/>
              </a:rPr>
              <a:t> προβαλλόμενες φαντασιώσεις μπορεί να γίνουν αισθητές είτε είναι καλές είτε κακές καθώς μπορούν να συνοδεύονται από υποβλητική συμπεριφορά που προορίζεται ασυνείδητα να παρακινήσει τον αποδέκτη της προβολής να αισθανθεί και να ενεργήσει σύμφωνα με την προβαλλόμενη φαντασίωση.</a:t>
            </a:r>
            <a:r>
              <a:rPr lang="en-US" sz="2400" dirty="0">
                <a:latin typeface="Calibri" panose="020F0502020204030204" pitchFamily="34" charset="0"/>
                <a:ea typeface="Times New Roman" panose="02020603050405020304" pitchFamily="18" charset="0"/>
                <a:cs typeface="Calibri" panose="020F0502020204030204" pitchFamily="34" charset="0"/>
              </a:rPr>
              <a:t> </a:t>
            </a:r>
            <a:r>
              <a:rPr lang="el-GR" sz="2400" dirty="0">
                <a:latin typeface="Calibri" panose="020F0502020204030204" pitchFamily="34" charset="0"/>
                <a:ea typeface="Times New Roman" panose="02020603050405020304" pitchFamily="18" charset="0"/>
                <a:cs typeface="Calibri" panose="020F0502020204030204" pitchFamily="34" charset="0"/>
              </a:rPr>
              <a:t>Για τη </a:t>
            </a:r>
            <a:r>
              <a:rPr lang="en-US" sz="2400" dirty="0">
                <a:latin typeface="Calibri" panose="020F0502020204030204" pitchFamily="34" charset="0"/>
                <a:ea typeface="Times New Roman" panose="02020603050405020304" pitchFamily="18" charset="0"/>
                <a:cs typeface="Calibri" panose="020F0502020204030204" pitchFamily="34" charset="0"/>
              </a:rPr>
              <a:t>Klein </a:t>
            </a:r>
            <a:r>
              <a:rPr lang="el-GR" sz="2400" dirty="0">
                <a:latin typeface="Calibri" panose="020F0502020204030204" pitchFamily="34" charset="0"/>
                <a:ea typeface="Times New Roman" panose="02020603050405020304" pitchFamily="18" charset="0"/>
                <a:cs typeface="Calibri" panose="020F0502020204030204" pitchFamily="34" charset="0"/>
              </a:rPr>
              <a:t>αποτελεί σημαντικό στοιχείο της παρανοειδούς – σχιζοειδούς θέσης καθώς οι προβολές στο αντικείμενο είναι μαζικές και έντονες.</a:t>
            </a:r>
            <a:r>
              <a:rPr lang="en-US" sz="2400" dirty="0">
                <a:latin typeface="Calibri" panose="020F0502020204030204" pitchFamily="34" charset="0"/>
                <a:ea typeface="Times New Roman" panose="02020603050405020304" pitchFamily="18" charset="0"/>
                <a:cs typeface="Calibri" panose="020F0502020204030204" pitchFamily="34" charset="0"/>
              </a:rPr>
              <a:t> </a:t>
            </a:r>
            <a:r>
              <a:rPr lang="el-GR" sz="2400" dirty="0">
                <a:latin typeface="Calibri" panose="020F0502020204030204" pitchFamily="34" charset="0"/>
                <a:ea typeface="Times New Roman" panose="02020603050405020304" pitchFamily="18" charset="0"/>
                <a:cs typeface="Calibri" panose="020F0502020204030204" pitchFamily="34" charset="0"/>
              </a:rPr>
              <a:t>
</a:t>
            </a:r>
            <a:endParaRPr lang="el-G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283159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52F05F-6ED9-4A8A-BD53-7A95CFFED23C}"/>
              </a:ext>
            </a:extLst>
          </p:cNvPr>
          <p:cNvSpPr>
            <a:spLocks noGrp="1"/>
          </p:cNvSpPr>
          <p:nvPr>
            <p:ph type="title"/>
          </p:nvPr>
        </p:nvSpPr>
        <p:spPr>
          <a:xfrm>
            <a:off x="838200" y="365126"/>
            <a:ext cx="10515600" cy="797850"/>
          </a:xfrm>
        </p:spPr>
        <p:txBody>
          <a:bodyPr/>
          <a:lstStyle/>
          <a:p>
            <a:pPr algn="ctr"/>
            <a:r>
              <a:rPr lang="en-US" dirty="0"/>
              <a:t>Melanie Klein</a:t>
            </a:r>
            <a:endParaRPr lang="el-GR" dirty="0"/>
          </a:p>
        </p:txBody>
      </p:sp>
      <p:sp>
        <p:nvSpPr>
          <p:cNvPr id="3" name="Θέση περιεχομένου 2">
            <a:extLst>
              <a:ext uri="{FF2B5EF4-FFF2-40B4-BE49-F238E27FC236}">
                <a16:creationId xmlns:a16="http://schemas.microsoft.com/office/drawing/2014/main" id="{B4981E1D-3254-46C2-923D-2A4FFD133344}"/>
              </a:ext>
            </a:extLst>
          </p:cNvPr>
          <p:cNvSpPr>
            <a:spLocks noGrp="1"/>
          </p:cNvSpPr>
          <p:nvPr>
            <p:ph idx="1"/>
          </p:nvPr>
        </p:nvSpPr>
        <p:spPr>
          <a:xfrm>
            <a:off x="838200" y="1162976"/>
            <a:ext cx="10515600" cy="5013987"/>
          </a:xfrm>
        </p:spPr>
        <p:txBody>
          <a:bodyPr>
            <a:normAutofit fontScale="70000" lnSpcReduction="20000"/>
          </a:bodyPr>
          <a:lstStyle/>
          <a:p>
            <a:pPr marL="0" indent="0">
              <a:buNone/>
            </a:pPr>
            <a:r>
              <a:rPr lang="en-US" sz="2800" dirty="0">
                <a:latin typeface="Calibri" panose="020F0502020204030204" pitchFamily="34" charset="0"/>
                <a:ea typeface="Times New Roman" panose="02020603050405020304" pitchFamily="18" charset="0"/>
                <a:cs typeface="Calibri" panose="020F0502020204030204" pitchFamily="34" charset="0"/>
              </a:rPr>
              <a:t>Reproduced from </a:t>
            </a:r>
            <a:r>
              <a:rPr lang="en-US" sz="2800" i="1" dirty="0">
                <a:latin typeface="Calibri" panose="020F0502020204030204" pitchFamily="34" charset="0"/>
                <a:ea typeface="Times New Roman" panose="02020603050405020304" pitchFamily="18" charset="0"/>
                <a:cs typeface="Calibri" panose="020F0502020204030204" pitchFamily="34" charset="0"/>
              </a:rPr>
              <a:t>The New Dictionary of Kleinian Thought</a:t>
            </a:r>
            <a:r>
              <a:rPr lang="en-US" sz="2800" dirty="0">
                <a:latin typeface="Calibri" panose="020F0502020204030204" pitchFamily="34" charset="0"/>
                <a:ea typeface="Times New Roman" panose="02020603050405020304" pitchFamily="18" charset="0"/>
                <a:cs typeface="Calibri" panose="020F0502020204030204" pitchFamily="34" charset="0"/>
              </a:rPr>
              <a:t> by Bott </a:t>
            </a:r>
            <a:r>
              <a:rPr lang="en-US" sz="2800" dirty="0" err="1">
                <a:latin typeface="Calibri" panose="020F0502020204030204" pitchFamily="34" charset="0"/>
                <a:ea typeface="Times New Roman" panose="02020603050405020304" pitchFamily="18" charset="0"/>
                <a:cs typeface="Calibri" panose="020F0502020204030204" pitchFamily="34" charset="0"/>
              </a:rPr>
              <a:t>Spillius</a:t>
            </a:r>
            <a:r>
              <a:rPr lang="en-US" sz="2800" dirty="0">
                <a:latin typeface="Calibri" panose="020F0502020204030204" pitchFamily="34" charset="0"/>
                <a:ea typeface="Times New Roman" panose="02020603050405020304" pitchFamily="18" charset="0"/>
                <a:cs typeface="Calibri" panose="020F0502020204030204" pitchFamily="34" charset="0"/>
              </a:rPr>
              <a:t>, E., Milton, J., Garvey, P., </a:t>
            </a:r>
            <a:r>
              <a:rPr lang="en-US" sz="2800" dirty="0" err="1">
                <a:latin typeface="Calibri" panose="020F0502020204030204" pitchFamily="34" charset="0"/>
                <a:ea typeface="Times New Roman" panose="02020603050405020304" pitchFamily="18" charset="0"/>
                <a:cs typeface="Calibri" panose="020F0502020204030204" pitchFamily="34" charset="0"/>
              </a:rPr>
              <a:t>Couve</a:t>
            </a:r>
            <a:r>
              <a:rPr lang="en-US" sz="2800" dirty="0">
                <a:latin typeface="Calibri" panose="020F0502020204030204" pitchFamily="34" charset="0"/>
                <a:ea typeface="Times New Roman" panose="02020603050405020304" pitchFamily="18" charset="0"/>
                <a:cs typeface="Calibri" panose="020F0502020204030204" pitchFamily="34" charset="0"/>
              </a:rPr>
              <a:t>, C. and Steiner, D. (Routledge, 2011)</a:t>
            </a:r>
            <a:endParaRPr lang="el-GR" sz="2800" dirty="0">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el-GR" b="1" dirty="0">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el-GR" sz="2800" b="1" dirty="0">
                <a:latin typeface="Calibri" panose="020F0502020204030204" pitchFamily="34" charset="0"/>
                <a:ea typeface="Times New Roman" panose="02020603050405020304" pitchFamily="18" charset="0"/>
                <a:cs typeface="Calibri" panose="020F0502020204030204" pitchFamily="34" charset="0"/>
              </a:rPr>
              <a:t>Υπερεγώ</a:t>
            </a:r>
            <a:endParaRPr lang="el-GR" sz="2800" b="1" kern="0" dirty="0">
              <a:solidFill>
                <a:srgbClr val="2F5496"/>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el-GR" sz="2800" dirty="0">
                <a:latin typeface="Calibri" panose="020F0502020204030204" pitchFamily="34" charset="0"/>
                <a:ea typeface="Times New Roman" panose="02020603050405020304" pitchFamily="18" charset="0"/>
                <a:cs typeface="Calibri" panose="020F0502020204030204" pitchFamily="34" charset="0"/>
              </a:rPr>
              <a:t>Ένα ψυχικό μέρος του εαυτού που, που ασκεί εσωτερικό έλεγχο, κάνει κρίσεις, ασκεί ηθική πίεση και είναι η έδρα της συνείδησης, της ενοχής και της αυτοεκτίμησης. Στην </a:t>
            </a:r>
            <a:r>
              <a:rPr lang="el-GR" sz="2800" dirty="0" err="1">
                <a:latin typeface="Calibri" panose="020F0502020204030204" pitchFamily="34" charset="0"/>
                <a:ea typeface="Times New Roman" panose="02020603050405020304" pitchFamily="18" charset="0"/>
                <a:cs typeface="Calibri" panose="020F0502020204030204" pitchFamily="34" charset="0"/>
              </a:rPr>
              <a:t>Kleinian</a:t>
            </a:r>
            <a:r>
              <a:rPr lang="el-GR" sz="2800" dirty="0">
                <a:latin typeface="Calibri" panose="020F0502020204030204" pitchFamily="34" charset="0"/>
                <a:ea typeface="Times New Roman" panose="02020603050405020304" pitchFamily="18" charset="0"/>
                <a:cs typeface="Calibri" panose="020F0502020204030204" pitchFamily="34" charset="0"/>
              </a:rPr>
              <a:t> σκέψη το Υπερεγώ αποτελείται από ένα διαχωρισμένο μέρος του Εγώ, στο οποίο προβάλλεται το ένστικτο θανάτου που συγχωνεύεται με το ένστικτο ζωής, και αντιπροσωπεύει τις καλές και κακές πτυχές του πρωταρχικού Εγώ και αργότερα και των αντικειμένων. Αποκτά τόσο προστατευτικές όσο και απειλητικές ιδιότητες. 
Κατά την άποψη της </a:t>
            </a:r>
            <a:r>
              <a:rPr lang="en-US" sz="2800" dirty="0">
                <a:latin typeface="Calibri" panose="020F0502020204030204" pitchFamily="34" charset="0"/>
                <a:ea typeface="Times New Roman" panose="02020603050405020304" pitchFamily="18" charset="0"/>
                <a:cs typeface="Calibri" panose="020F0502020204030204" pitchFamily="34" charset="0"/>
              </a:rPr>
              <a:t>Klein</a:t>
            </a:r>
            <a:r>
              <a:rPr lang="el-GR" sz="2800" dirty="0">
                <a:latin typeface="Calibri" panose="020F0502020204030204" pitchFamily="34" charset="0"/>
                <a:ea typeface="Times New Roman" panose="02020603050405020304" pitchFamily="18" charset="0"/>
                <a:cs typeface="Calibri" panose="020F0502020204030204" pitchFamily="34" charset="0"/>
              </a:rPr>
              <a:t>, το </a:t>
            </a:r>
            <a:r>
              <a:rPr lang="en-US" sz="2800" dirty="0">
                <a:latin typeface="Calibri" panose="020F0502020204030204" pitchFamily="34" charset="0"/>
                <a:ea typeface="Times New Roman" panose="02020603050405020304" pitchFamily="18" charset="0"/>
                <a:cs typeface="Calibri" panose="020F0502020204030204" pitchFamily="34" charset="0"/>
              </a:rPr>
              <a:t>Y</a:t>
            </a:r>
            <a:r>
              <a:rPr lang="el-GR" sz="2800" dirty="0" err="1">
                <a:latin typeface="Calibri" panose="020F0502020204030204" pitchFamily="34" charset="0"/>
                <a:ea typeface="Times New Roman" panose="02020603050405020304" pitchFamily="18" charset="0"/>
                <a:cs typeface="Calibri" panose="020F0502020204030204" pitchFamily="34" charset="0"/>
              </a:rPr>
              <a:t>περεγώ</a:t>
            </a:r>
            <a:r>
              <a:rPr lang="el-GR" sz="2800" dirty="0">
                <a:latin typeface="Calibri" panose="020F0502020204030204" pitchFamily="34" charset="0"/>
                <a:ea typeface="Times New Roman" panose="02020603050405020304" pitchFamily="18" charset="0"/>
                <a:cs typeface="Calibri" panose="020F0502020204030204" pitchFamily="34" charset="0"/>
              </a:rPr>
              <a:t> αρχίζει να σχηματίζεται στην αρχή της ζωής και όχι με την επίλυση του οιδιπόδειου συγκροτήματος, όπως θεωρούσε ο </a:t>
            </a:r>
            <a:r>
              <a:rPr lang="en-US" sz="2800" dirty="0">
                <a:latin typeface="Calibri" panose="020F0502020204030204" pitchFamily="34" charset="0"/>
                <a:ea typeface="Times New Roman" panose="02020603050405020304" pitchFamily="18" charset="0"/>
                <a:cs typeface="Calibri" panose="020F0502020204030204" pitchFamily="34" charset="0"/>
              </a:rPr>
              <a:t>Freud</a:t>
            </a:r>
            <a:r>
              <a:rPr lang="el-GR" sz="2800" dirty="0">
                <a:latin typeface="Calibri" panose="020F0502020204030204" pitchFamily="34" charset="0"/>
                <a:ea typeface="Times New Roman" panose="02020603050405020304" pitchFamily="18" charset="0"/>
                <a:cs typeface="Calibri" panose="020F0502020204030204" pitchFamily="34" charset="0"/>
              </a:rPr>
              <a:t>. Το πρώιμο Υπερεγώ είναι πολύ ακραίο, αλλά, στη διαδικασία ανάπτυξης, γίνεται λιγότερο αυστηρό και πιο ρεαλιστικό. Στην παθολογική ανάπτυξη, το πρώιμο σοβαρό Υπερεγώ δεν τροποποιείται και, σε ακραίες περιπτώσεις, οι τρομακτικές και εξιδανικευμένες πτυχές των πρωτογενών αντικειμένων εξορίζονται σε μια περιοχή βαθιά ασυνείδητη. Η </a:t>
            </a:r>
            <a:r>
              <a:rPr lang="en-US" sz="2800" dirty="0">
                <a:latin typeface="Calibri" panose="020F0502020204030204" pitchFamily="34" charset="0"/>
                <a:ea typeface="Times New Roman" panose="02020603050405020304" pitchFamily="18" charset="0"/>
                <a:cs typeface="Calibri" panose="020F0502020204030204" pitchFamily="34" charset="0"/>
              </a:rPr>
              <a:t>Klein</a:t>
            </a:r>
            <a:r>
              <a:rPr lang="el-GR" sz="2800" dirty="0">
                <a:latin typeface="Calibri" panose="020F0502020204030204" pitchFamily="34" charset="0"/>
                <a:ea typeface="Times New Roman" panose="02020603050405020304" pitchFamily="18" charset="0"/>
                <a:cs typeface="Calibri" panose="020F0502020204030204" pitchFamily="34" charset="0"/>
              </a:rPr>
              <a:t> σκέφτηκε αυτά τα εξουδετερωμένα αντικείμενα ως ξεχωριστά από το Υπερεγώ, ενώ άλλοι τα θεωρούν ότι σχηματίζουν ένα ασυνήθιστα καταστροφικό υπερεγώ. Είτε θεωρούνται ως Υπερεγώ είτε όχι, αυτά τα ακραία εσωτερικά αντικείμενα θεωρούνται από την </a:t>
            </a:r>
            <a:r>
              <a:rPr lang="el-GR" sz="2800" dirty="0" err="1">
                <a:latin typeface="Calibri" panose="020F0502020204030204" pitchFamily="34" charset="0"/>
                <a:ea typeface="Times New Roman" panose="02020603050405020304" pitchFamily="18" charset="0"/>
                <a:cs typeface="Calibri" panose="020F0502020204030204" pitchFamily="34" charset="0"/>
              </a:rPr>
              <a:t>Klein</a:t>
            </a:r>
            <a:r>
              <a:rPr lang="el-GR" sz="2800" dirty="0">
                <a:latin typeface="Calibri" panose="020F0502020204030204" pitchFamily="34" charset="0"/>
                <a:ea typeface="Times New Roman" panose="02020603050405020304" pitchFamily="18" charset="0"/>
                <a:cs typeface="Calibri" panose="020F0502020204030204" pitchFamily="34" charset="0"/>
              </a:rPr>
              <a:t> και άλλους ότι σχετίζονται με ακραία διαταραχή και ακόμη και ψύχωση. </a:t>
            </a:r>
            <a:endParaRPr lang="el-GR" sz="2800" dirty="0">
              <a:latin typeface="Calibri" panose="020F0502020204030204" pitchFamily="34" charset="0"/>
              <a:cs typeface="Calibri" panose="020F0502020204030204" pitchFamily="34" charset="0"/>
            </a:endParaRPr>
          </a:p>
          <a:p>
            <a:pPr marL="0" indent="0">
              <a:buNone/>
            </a:pPr>
            <a:endParaRPr lang="el-GR" dirty="0"/>
          </a:p>
        </p:txBody>
      </p:sp>
    </p:spTree>
    <p:extLst>
      <p:ext uri="{BB962C8B-B14F-4D97-AF65-F5344CB8AC3E}">
        <p14:creationId xmlns:p14="http://schemas.microsoft.com/office/powerpoint/2010/main" val="2978144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A62F29-E70D-465F-A23F-1D6F7170CF3B}"/>
              </a:ext>
            </a:extLst>
          </p:cNvPr>
          <p:cNvSpPr>
            <a:spLocks noGrp="1"/>
          </p:cNvSpPr>
          <p:nvPr>
            <p:ph type="title"/>
          </p:nvPr>
        </p:nvSpPr>
        <p:spPr>
          <a:xfrm>
            <a:off x="838200" y="365125"/>
            <a:ext cx="10515600" cy="717951"/>
          </a:xfrm>
        </p:spPr>
        <p:txBody>
          <a:bodyPr/>
          <a:lstStyle/>
          <a:p>
            <a:pPr algn="ctr"/>
            <a:r>
              <a:rPr lang="en-US" dirty="0"/>
              <a:t>Melanie Klein</a:t>
            </a:r>
            <a:endParaRPr lang="el-GR" dirty="0"/>
          </a:p>
        </p:txBody>
      </p:sp>
      <p:sp>
        <p:nvSpPr>
          <p:cNvPr id="3" name="Θέση περιεχομένου 2">
            <a:extLst>
              <a:ext uri="{FF2B5EF4-FFF2-40B4-BE49-F238E27FC236}">
                <a16:creationId xmlns:a16="http://schemas.microsoft.com/office/drawing/2014/main" id="{A13BC2E4-89BA-4B21-84A6-0E1DA1CA1E2A}"/>
              </a:ext>
            </a:extLst>
          </p:cNvPr>
          <p:cNvSpPr>
            <a:spLocks noGrp="1"/>
          </p:cNvSpPr>
          <p:nvPr>
            <p:ph idx="1"/>
          </p:nvPr>
        </p:nvSpPr>
        <p:spPr>
          <a:xfrm>
            <a:off x="838200" y="1411550"/>
            <a:ext cx="10515600" cy="4765413"/>
          </a:xfrm>
        </p:spPr>
        <p:txBody>
          <a:bodyPr>
            <a:normAutofit fontScale="40000" lnSpcReduction="20000"/>
          </a:bodyPr>
          <a:lstStyle/>
          <a:p>
            <a:pPr marL="0" indent="0">
              <a:lnSpc>
                <a:spcPct val="107000"/>
              </a:lnSpc>
              <a:spcBef>
                <a:spcPts val="1200"/>
              </a:spcBef>
              <a:buNone/>
            </a:pPr>
            <a:r>
              <a:rPr lang="en-US" sz="5600" dirty="0">
                <a:ea typeface="Times New Roman" panose="02020603050405020304" pitchFamily="18" charset="0"/>
              </a:rPr>
              <a:t>Reproduced from </a:t>
            </a:r>
            <a:r>
              <a:rPr lang="en-US" sz="5600" i="1" dirty="0">
                <a:ea typeface="Times New Roman" panose="02020603050405020304" pitchFamily="18" charset="0"/>
              </a:rPr>
              <a:t>The New Dictionary of Kleinian Thought</a:t>
            </a:r>
            <a:r>
              <a:rPr lang="en-US" sz="5600" dirty="0">
                <a:ea typeface="Times New Roman" panose="02020603050405020304" pitchFamily="18" charset="0"/>
              </a:rPr>
              <a:t> by Bott </a:t>
            </a:r>
            <a:r>
              <a:rPr lang="en-US" sz="5600" dirty="0" err="1">
                <a:ea typeface="Times New Roman" panose="02020603050405020304" pitchFamily="18" charset="0"/>
              </a:rPr>
              <a:t>Spillius</a:t>
            </a:r>
            <a:r>
              <a:rPr lang="en-US" sz="5600" dirty="0">
                <a:ea typeface="Times New Roman" panose="02020603050405020304" pitchFamily="18" charset="0"/>
              </a:rPr>
              <a:t>, E., Milton, J., Garvey, P., </a:t>
            </a:r>
            <a:r>
              <a:rPr lang="en-US" sz="5600" dirty="0" err="1">
                <a:ea typeface="Times New Roman" panose="02020603050405020304" pitchFamily="18" charset="0"/>
              </a:rPr>
              <a:t>Couve</a:t>
            </a:r>
            <a:r>
              <a:rPr lang="en-US" sz="5600" dirty="0">
                <a:ea typeface="Times New Roman" panose="02020603050405020304" pitchFamily="18" charset="0"/>
              </a:rPr>
              <a:t>, C. and Steiner, D. (Routledge, 2011)</a:t>
            </a:r>
            <a:endParaRPr lang="el-GR" sz="5600" dirty="0">
              <a:ea typeface="Times New Roman" panose="02020603050405020304" pitchFamily="18" charset="0"/>
            </a:endParaRPr>
          </a:p>
          <a:p>
            <a:pPr marL="0" indent="0">
              <a:lnSpc>
                <a:spcPct val="107000"/>
              </a:lnSpc>
              <a:spcBef>
                <a:spcPts val="1200"/>
              </a:spcBef>
              <a:buNone/>
            </a:pPr>
            <a:r>
              <a:rPr lang="el-GR" sz="5600" b="1" kern="0" dirty="0">
                <a:ea typeface="Times New Roman" panose="02020603050405020304" pitchFamily="18" charset="0"/>
                <a:cs typeface="Times New Roman" panose="02020603050405020304" pitchFamily="18" charset="0"/>
              </a:rPr>
              <a:t>Φθόνος</a:t>
            </a:r>
            <a:endParaRPr lang="el-GR" sz="5600" b="1" kern="0" dirty="0">
              <a:effectLst/>
              <a:ea typeface="Times New Roman" panose="02020603050405020304" pitchFamily="18" charset="0"/>
              <a:cs typeface="Times New Roman" panose="02020603050405020304" pitchFamily="18" charset="0"/>
            </a:endParaRPr>
          </a:p>
          <a:p>
            <a:pPr marL="0" indent="0">
              <a:buNone/>
            </a:pPr>
            <a:r>
              <a:rPr lang="el-GR" sz="5600" dirty="0">
                <a:ea typeface="Times New Roman" panose="02020603050405020304" pitchFamily="18" charset="0"/>
              </a:rPr>
              <a:t>Ο ορισμός του φθόνου που χρησιμοποιείται από την </a:t>
            </a:r>
            <a:r>
              <a:rPr lang="el-GR" sz="5600" dirty="0" err="1">
                <a:ea typeface="Times New Roman" panose="02020603050405020304" pitchFamily="18" charset="0"/>
              </a:rPr>
              <a:t>Klein</a:t>
            </a:r>
            <a:r>
              <a:rPr lang="el-GR" sz="5600" dirty="0">
                <a:ea typeface="Times New Roman" panose="02020603050405020304" pitchFamily="18" charset="0"/>
              </a:rPr>
              <a:t> περιγράφει την οργή και τη ζήλια επειδή ένα άλλο άτομο κατέχει και απολαμβάνει κάτι άλλο επιθυμητό, συνοδευόμενο από μια παρόρμηση να το πάρει ή να το </a:t>
            </a:r>
            <a:r>
              <a:rPr lang="el-GR" sz="5600" dirty="0" err="1">
                <a:ea typeface="Times New Roman" panose="02020603050405020304" pitchFamily="18" charset="0"/>
              </a:rPr>
              <a:t>καταστρεψει</a:t>
            </a:r>
            <a:r>
              <a:rPr lang="el-GR" sz="5600" dirty="0">
                <a:ea typeface="Times New Roman" panose="02020603050405020304" pitchFamily="18" charset="0"/>
              </a:rPr>
              <a:t>. Η </a:t>
            </a:r>
            <a:r>
              <a:rPr lang="en-US" sz="5600" dirty="0">
                <a:ea typeface="Times New Roman" panose="02020603050405020304" pitchFamily="18" charset="0"/>
              </a:rPr>
              <a:t>Klein</a:t>
            </a:r>
            <a:r>
              <a:rPr lang="el-GR" sz="5600" dirty="0">
                <a:ea typeface="Times New Roman" panose="02020603050405020304" pitchFamily="18" charset="0"/>
              </a:rPr>
              <a:t> πιστεύει ότι οι ζηλόφθονες, καταστροφικές παρορμήσεις, λειτουργούν από την αρχή της ζωής, αρχικά στρέφονται κατά του θηλασμού και στη συνέχεια κατά του </a:t>
            </a:r>
            <a:r>
              <a:rPr lang="el-GR" sz="5600" dirty="0" err="1">
                <a:ea typeface="Times New Roman" panose="02020603050405020304" pitchFamily="18" charset="0"/>
              </a:rPr>
              <a:t>γονέικου</a:t>
            </a:r>
            <a:r>
              <a:rPr lang="el-GR" sz="5600" dirty="0">
                <a:ea typeface="Times New Roman" panose="02020603050405020304" pitchFamily="18" charset="0"/>
              </a:rPr>
              <a:t> ζεύγους. Βλέπει τον φθόνο ως εκδήλωση του ενστίκτου του θανάτου και η επίθεση στο καλό αντικείμενο ενισχύει τη </a:t>
            </a:r>
            <a:r>
              <a:rPr lang="el-GR" sz="5600" dirty="0" err="1">
                <a:ea typeface="Times New Roman" panose="02020603050405020304" pitchFamily="18" charset="0"/>
              </a:rPr>
              <a:t>φαντασιωσική</a:t>
            </a:r>
            <a:r>
              <a:rPr lang="el-GR" sz="5600" dirty="0">
                <a:ea typeface="Times New Roman" panose="02020603050405020304" pitchFamily="18" charset="0"/>
              </a:rPr>
              <a:t>  </a:t>
            </a:r>
            <a:r>
              <a:rPr lang="el-GR" sz="5600" dirty="0" err="1">
                <a:ea typeface="Times New Roman" panose="02020603050405020304" pitchFamily="18" charset="0"/>
              </a:rPr>
              <a:t>διαφοροποίση</a:t>
            </a:r>
            <a:r>
              <a:rPr lang="el-GR" sz="5600" dirty="0">
                <a:ea typeface="Times New Roman" panose="02020603050405020304" pitchFamily="18" charset="0"/>
              </a:rPr>
              <a:t> μεταξύ καλού και κακού και, ως εκ </a:t>
            </a:r>
            <a:r>
              <a:rPr lang="el-GR" sz="5600" dirty="0" err="1">
                <a:ea typeface="Times New Roman" panose="02020603050405020304" pitchFamily="18" charset="0"/>
              </a:rPr>
              <a:t>τούτου,εκφράζει</a:t>
            </a:r>
            <a:r>
              <a:rPr lang="el-GR" sz="5600" dirty="0">
                <a:ea typeface="Times New Roman" panose="02020603050405020304" pitchFamily="18" charset="0"/>
              </a:rPr>
              <a:t> δυσκολίες με την καταθλιπτική ενσωμάτωση της θέσης. Ο φθόνος αυξάνει τις διώξεις και τις ενοχές. Η </a:t>
            </a:r>
            <a:r>
              <a:rPr lang="en-US" sz="5600" dirty="0">
                <a:ea typeface="Times New Roman" panose="02020603050405020304" pitchFamily="18" charset="0"/>
              </a:rPr>
              <a:t>Klein</a:t>
            </a:r>
            <a:r>
              <a:rPr lang="el-GR" sz="5600" dirty="0">
                <a:ea typeface="Times New Roman" panose="02020603050405020304" pitchFamily="18" charset="0"/>
              </a:rPr>
              <a:t> ήρθε να δει την ευγνωμοσύνη ως έκφραση αγάπης και συνεπώς του ενστίκτου της ζωής, ως αντίθεση του φθόνου.
</a:t>
            </a:r>
            <a:endParaRPr lang="el-GR" dirty="0"/>
          </a:p>
        </p:txBody>
      </p:sp>
    </p:spTree>
    <p:extLst>
      <p:ext uri="{BB962C8B-B14F-4D97-AF65-F5344CB8AC3E}">
        <p14:creationId xmlns:p14="http://schemas.microsoft.com/office/powerpoint/2010/main" val="17060396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CF2862-6EFE-4AE9-ADF5-1C30F9DCFA43}"/>
              </a:ext>
            </a:extLst>
          </p:cNvPr>
          <p:cNvSpPr>
            <a:spLocks noGrp="1"/>
          </p:cNvSpPr>
          <p:nvPr>
            <p:ph type="title"/>
          </p:nvPr>
        </p:nvSpPr>
        <p:spPr>
          <a:xfrm>
            <a:off x="838200" y="365125"/>
            <a:ext cx="10515600" cy="859993"/>
          </a:xfrm>
        </p:spPr>
        <p:txBody>
          <a:bodyPr/>
          <a:lstStyle/>
          <a:p>
            <a:pPr algn="ctr"/>
            <a:r>
              <a:rPr lang="en-US" dirty="0"/>
              <a:t>Melanie Klein</a:t>
            </a:r>
            <a:endParaRPr lang="el-GR" dirty="0"/>
          </a:p>
        </p:txBody>
      </p:sp>
      <p:sp>
        <p:nvSpPr>
          <p:cNvPr id="3" name="Θέση περιεχομένου 2">
            <a:extLst>
              <a:ext uri="{FF2B5EF4-FFF2-40B4-BE49-F238E27FC236}">
                <a16:creationId xmlns:a16="http://schemas.microsoft.com/office/drawing/2014/main" id="{715EA465-9AA1-4984-8F51-A4B7CD7473C5}"/>
              </a:ext>
            </a:extLst>
          </p:cNvPr>
          <p:cNvSpPr>
            <a:spLocks noGrp="1"/>
          </p:cNvSpPr>
          <p:nvPr>
            <p:ph idx="1"/>
          </p:nvPr>
        </p:nvSpPr>
        <p:spPr>
          <a:xfrm>
            <a:off x="838200" y="1367161"/>
            <a:ext cx="10515600" cy="5125714"/>
          </a:xfrm>
        </p:spPr>
        <p:txBody>
          <a:bodyPr>
            <a:normAutofit fontScale="25000" lnSpcReduction="20000"/>
          </a:bodyPr>
          <a:lstStyle/>
          <a:p>
            <a:pPr marL="0" indent="0">
              <a:buNone/>
            </a:pPr>
            <a:r>
              <a:rPr lang="en-US" sz="7200" dirty="0">
                <a:ea typeface="Times New Roman" panose="02020603050405020304" pitchFamily="18" charset="0"/>
              </a:rPr>
              <a:t>Reproduced from </a:t>
            </a:r>
            <a:r>
              <a:rPr lang="en-US" sz="7200" i="1" dirty="0">
                <a:ea typeface="Times New Roman" panose="02020603050405020304" pitchFamily="18" charset="0"/>
              </a:rPr>
              <a:t>The New Dictionary of Kleinian Thought</a:t>
            </a:r>
            <a:r>
              <a:rPr lang="en-US" sz="7200" dirty="0">
                <a:ea typeface="Times New Roman" panose="02020603050405020304" pitchFamily="18" charset="0"/>
              </a:rPr>
              <a:t> by Bott </a:t>
            </a:r>
            <a:r>
              <a:rPr lang="en-US" sz="7200" dirty="0" err="1">
                <a:ea typeface="Times New Roman" panose="02020603050405020304" pitchFamily="18" charset="0"/>
              </a:rPr>
              <a:t>Spillius</a:t>
            </a:r>
            <a:r>
              <a:rPr lang="en-US" sz="7200" dirty="0">
                <a:ea typeface="Times New Roman" panose="02020603050405020304" pitchFamily="18" charset="0"/>
              </a:rPr>
              <a:t>, E., Milton, J., Garvey, P., </a:t>
            </a:r>
            <a:r>
              <a:rPr lang="en-US" sz="7200" dirty="0" err="1">
                <a:ea typeface="Times New Roman" panose="02020603050405020304" pitchFamily="18" charset="0"/>
              </a:rPr>
              <a:t>Couve</a:t>
            </a:r>
            <a:r>
              <a:rPr lang="en-US" sz="7200" dirty="0">
                <a:ea typeface="Times New Roman" panose="02020603050405020304" pitchFamily="18" charset="0"/>
              </a:rPr>
              <a:t>, C. and Steiner, D. (Routledge, 2011) </a:t>
            </a:r>
            <a:endParaRPr lang="el-GR" sz="7200" dirty="0">
              <a:ea typeface="Times New Roman" panose="02020603050405020304" pitchFamily="18" charset="0"/>
            </a:endParaRPr>
          </a:p>
          <a:p>
            <a:pPr marL="0" indent="0">
              <a:buNone/>
            </a:pPr>
            <a:r>
              <a:rPr lang="en-US" sz="7200" b="1" dirty="0">
                <a:ea typeface="Times New Roman" panose="02020603050405020304" pitchFamily="18" charset="0"/>
              </a:rPr>
              <a:t>E</a:t>
            </a:r>
            <a:r>
              <a:rPr lang="el-GR" sz="7200" b="1" dirty="0" err="1">
                <a:ea typeface="Times New Roman" panose="02020603050405020304" pitchFamily="18" charset="0"/>
              </a:rPr>
              <a:t>σωτερικό</a:t>
            </a:r>
            <a:r>
              <a:rPr lang="el-GR" sz="7200" b="1" dirty="0">
                <a:ea typeface="Times New Roman" panose="02020603050405020304" pitchFamily="18" charset="0"/>
              </a:rPr>
              <a:t> αντικείμενο</a:t>
            </a:r>
            <a:endParaRPr lang="el-GR" sz="7200" b="1" dirty="0">
              <a:effectLst/>
              <a:ea typeface="Times New Roman" panose="02020603050405020304" pitchFamily="18" charset="0"/>
            </a:endParaRPr>
          </a:p>
          <a:p>
            <a:pPr marL="0" indent="0">
              <a:buNone/>
            </a:pPr>
            <a:r>
              <a:rPr lang="el-GR" sz="7200" dirty="0">
                <a:ea typeface="Times New Roman" panose="02020603050405020304" pitchFamily="18" charset="0"/>
              </a:rPr>
              <a:t>Στην ουσία, ο όρος «εσωτερικό αντικείμενο» σημαίνει μια διανοητική και </a:t>
            </a:r>
            <a:r>
              <a:rPr lang="el-GR" sz="7200" dirty="0" err="1">
                <a:ea typeface="Times New Roman" panose="02020603050405020304" pitchFamily="18" charset="0"/>
              </a:rPr>
              <a:t>ψυχοσυναισθηματική</a:t>
            </a:r>
            <a:r>
              <a:rPr lang="el-GR" sz="7200" dirty="0">
                <a:ea typeface="Times New Roman" panose="02020603050405020304" pitchFamily="18" charset="0"/>
              </a:rPr>
              <a:t> εικόνα ενός εξωτερικού αντικειμένου που έχει ληφθεί μέσα στον εαυτό του. Ο χαρακτήρας του εσωτερικού αντικειμένου χρωματίζεται από πτυχές του εαυτού που έχουν προβληθεί σε αυτό. Μια πολύπλοκη αλληλεπίδραση συνεχίζεται καθ' όλη τη διάρκεια της ζωής μεταξύ του κόσμου των εσωτερικών αντικειμένων και του πραγματικού κόσμου μέσω επαναλαμβανόμενων κύκλων προβολής και </a:t>
            </a:r>
            <a:r>
              <a:rPr lang="el-GR" sz="7200" dirty="0" err="1">
                <a:ea typeface="Times New Roman" panose="02020603050405020304" pitchFamily="18" charset="0"/>
              </a:rPr>
              <a:t>ενδοβολής</a:t>
            </a:r>
            <a:r>
              <a:rPr lang="el-GR" sz="7200" dirty="0">
                <a:ea typeface="Times New Roman" panose="02020603050405020304" pitchFamily="18" charset="0"/>
              </a:rPr>
              <a:t>. Τα σημαντικότερα εσωτερικά αντικείμενα είναι αυτά που προέρχονται από τους γονείς, ιδίως από τη μητέρα ή το στήθος στο οποίο το βρέφος προβάλλει τις πτυχές αγάπης (ένστικτο ζωής) ή μίσους (ένστικτο θανάτου).</a:t>
            </a:r>
            <a:r>
              <a:rPr lang="en-US" sz="7200" dirty="0">
                <a:ea typeface="Times New Roman" panose="02020603050405020304" pitchFamily="18" charset="0"/>
              </a:rPr>
              <a:t> </a:t>
            </a:r>
            <a:r>
              <a:rPr lang="el-GR" sz="7200" dirty="0">
                <a:ea typeface="Times New Roman" panose="02020603050405020304" pitchFamily="18" charset="0"/>
              </a:rPr>
              <a:t>Μέσα στην </a:t>
            </a:r>
            <a:r>
              <a:rPr lang="el-GR" sz="7200" dirty="0" err="1">
                <a:ea typeface="Times New Roman" panose="02020603050405020304" pitchFamily="18" charset="0"/>
              </a:rPr>
              <a:t>Kleinian</a:t>
            </a:r>
            <a:r>
              <a:rPr lang="el-GR" sz="7200" dirty="0">
                <a:ea typeface="Times New Roman" panose="02020603050405020304" pitchFamily="18" charset="0"/>
              </a:rPr>
              <a:t> θεωρία η κατάσταση του εσωτερικού αντικειμένου θεωρείται πρωταρχικής σημασίας για την ανάπτυξη και την ψυχική υγεία του ατόμου. Η εισαγωγή και η ταύτιση με ένα σταθερό καλό αντικείμενο είναι ζωτικής σημασίας για την ικανότητα του εγώ να συνυπάρχει και να ενσωματώνει την εμπειρία. Τα κατεστραμμένα ή νεκρά εσωτερικά αντικείμενα προκαλούν τεράστιο άγχος και μπορούν να οδηγήσουν σε αποσύνθεση της προσωπικότητας, ενώ τα αντικείμενα που αισθάνθηκε να είναι σε καλή κατάσταση προάγουν την εμπιστοσύνη και την ευημερία.
Εσωτερικά αντικείμενα μπορεί να υπάρχουν σε διάφορα επίπεδα. Μπορούν να είναι λίγο πολύ ασυνείδητοι και λίγο πολύ πρωτόγονοι. Τα εσωτερικά αντικείμενα των παιδιών βιώνονται αρχικά μαζί στο σώμα και το μυαλό και αργότερα πιο επεξεργασμένα στις αντιλήψεις, συναισθήματα και σκέψεις. Τα εσωτερικά αντικείμενα μπορούν να αναπαρασταθούν στον εαυτό στα όνειρα, τις φαντασιώσεις και στη γλώσσα. Η σύλληψη των εσωτερικών αντικειμένων είναι άρρηκτα συνδεδεμένη με τη θεωρία του Κλάιν για τα ένστικτα της ζωής και του θανάτου, τις ιδέες της για την ασυνείδητη φαντασίωση και τις θεωρίες της για την εξέλιξη από την παρανοϊκή-σχιζοειδή θέση στην καταθλιπτική θέση μέσα στην οποία υπάρχει μια μετάβαση από το μέρος-αντικείμενο στη λειτουργία ολόκληρου του αντικειμένου. </a:t>
            </a:r>
            <a:endParaRPr lang="el-GR" sz="7200" dirty="0">
              <a:effectLst/>
              <a:ea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3733626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B5DC08-1FDF-4995-B1D5-4DE915B14B25}"/>
              </a:ext>
            </a:extLst>
          </p:cNvPr>
          <p:cNvSpPr>
            <a:spLocks noGrp="1"/>
          </p:cNvSpPr>
          <p:nvPr>
            <p:ph type="title"/>
          </p:nvPr>
        </p:nvSpPr>
        <p:spPr>
          <a:xfrm>
            <a:off x="838200" y="365126"/>
            <a:ext cx="10515600" cy="629174"/>
          </a:xfrm>
        </p:spPr>
        <p:txBody>
          <a:bodyPr>
            <a:normAutofit fontScale="90000"/>
          </a:bodyPr>
          <a:lstStyle/>
          <a:p>
            <a:pPr algn="ctr"/>
            <a:r>
              <a:rPr lang="en-US" dirty="0"/>
              <a:t>Melanie Klein</a:t>
            </a:r>
            <a:endParaRPr lang="el-GR" dirty="0"/>
          </a:p>
        </p:txBody>
      </p:sp>
      <p:sp>
        <p:nvSpPr>
          <p:cNvPr id="3" name="Θέση περιεχομένου 2">
            <a:extLst>
              <a:ext uri="{FF2B5EF4-FFF2-40B4-BE49-F238E27FC236}">
                <a16:creationId xmlns:a16="http://schemas.microsoft.com/office/drawing/2014/main" id="{4FA9854E-E500-4B8F-8840-1FF6B01D3FAA}"/>
              </a:ext>
            </a:extLst>
          </p:cNvPr>
          <p:cNvSpPr>
            <a:spLocks noGrp="1"/>
          </p:cNvSpPr>
          <p:nvPr>
            <p:ph idx="1"/>
          </p:nvPr>
        </p:nvSpPr>
        <p:spPr>
          <a:xfrm>
            <a:off x="838200" y="1420428"/>
            <a:ext cx="10515600" cy="4756536"/>
          </a:xfrm>
        </p:spPr>
        <p:txBody>
          <a:bodyPr>
            <a:noAutofit/>
          </a:bodyPr>
          <a:lstStyle/>
          <a:p>
            <a:pPr marL="0" indent="0">
              <a:lnSpc>
                <a:spcPct val="107000"/>
              </a:lnSpc>
              <a:spcBef>
                <a:spcPts val="1200"/>
              </a:spcBef>
              <a:buNone/>
            </a:pPr>
            <a:r>
              <a:rPr lang="en-US" sz="2000" dirty="0">
                <a:solidFill>
                  <a:srgbClr val="0A0A0A"/>
                </a:solidFill>
                <a:ea typeface="Times New Roman" panose="02020603050405020304" pitchFamily="18" charset="0"/>
              </a:rPr>
              <a:t>Reproduced from </a:t>
            </a:r>
            <a:r>
              <a:rPr lang="en-US" sz="2000" i="1" dirty="0">
                <a:solidFill>
                  <a:srgbClr val="0A0A0A"/>
                </a:solidFill>
                <a:ea typeface="Times New Roman" panose="02020603050405020304" pitchFamily="18" charset="0"/>
              </a:rPr>
              <a:t>The New Dictionary of Kleinian Thought</a:t>
            </a:r>
            <a:r>
              <a:rPr lang="en-US" sz="2000" dirty="0">
                <a:solidFill>
                  <a:srgbClr val="0A0A0A"/>
                </a:solidFill>
                <a:ea typeface="Times New Roman" panose="02020603050405020304" pitchFamily="18" charset="0"/>
              </a:rPr>
              <a:t> by Bott </a:t>
            </a:r>
            <a:r>
              <a:rPr lang="en-US" sz="2000" dirty="0" err="1">
                <a:solidFill>
                  <a:srgbClr val="0A0A0A"/>
                </a:solidFill>
                <a:ea typeface="Times New Roman" panose="02020603050405020304" pitchFamily="18" charset="0"/>
              </a:rPr>
              <a:t>Spillius</a:t>
            </a:r>
            <a:r>
              <a:rPr lang="en-US" sz="2000" dirty="0">
                <a:solidFill>
                  <a:srgbClr val="0A0A0A"/>
                </a:solidFill>
                <a:ea typeface="Times New Roman" panose="02020603050405020304" pitchFamily="18" charset="0"/>
              </a:rPr>
              <a:t>, E., Milton, J., Garvey, P., </a:t>
            </a:r>
            <a:r>
              <a:rPr lang="en-US" sz="2000" dirty="0" err="1">
                <a:solidFill>
                  <a:srgbClr val="0A0A0A"/>
                </a:solidFill>
                <a:ea typeface="Times New Roman" panose="02020603050405020304" pitchFamily="18" charset="0"/>
              </a:rPr>
              <a:t>Couve</a:t>
            </a:r>
            <a:r>
              <a:rPr lang="en-US" sz="2000" dirty="0">
                <a:solidFill>
                  <a:srgbClr val="0A0A0A"/>
                </a:solidFill>
                <a:ea typeface="Times New Roman" panose="02020603050405020304" pitchFamily="18" charset="0"/>
              </a:rPr>
              <a:t>, C. and Steiner, D. (Routledge, 2011)</a:t>
            </a:r>
            <a:endParaRPr lang="el-GR" sz="2000" dirty="0">
              <a:solidFill>
                <a:srgbClr val="0A0A0A"/>
              </a:solidFill>
              <a:ea typeface="Times New Roman" panose="02020603050405020304" pitchFamily="18" charset="0"/>
            </a:endParaRPr>
          </a:p>
          <a:p>
            <a:pPr marL="0" indent="0">
              <a:buNone/>
            </a:pPr>
            <a:r>
              <a:rPr lang="el-GR" sz="2000" b="1" dirty="0">
                <a:solidFill>
                  <a:srgbClr val="0A0A0A"/>
                </a:solidFill>
                <a:ea typeface="Times New Roman" panose="02020603050405020304" pitchFamily="18" charset="0"/>
              </a:rPr>
              <a:t>Σχηματισμός συμβόλων, συμβολισμών</a:t>
            </a:r>
          </a:p>
          <a:p>
            <a:pPr marL="0" indent="0">
              <a:buNone/>
            </a:pPr>
            <a:r>
              <a:rPr lang="el-GR" sz="2000" dirty="0">
                <a:solidFill>
                  <a:srgbClr val="0A0A0A"/>
                </a:solidFill>
                <a:ea typeface="Times New Roman" panose="02020603050405020304" pitchFamily="18" charset="0"/>
              </a:rPr>
              <a:t>Ο όρος «σχηματισμός συμβόλων» χρησιμοποιείται στην ψυχανάλυση για να υποδηλώσει έναν τρόπο έμμεσης ή μεταφορικής αναπαράστασης μιας σημαντικής ιδέας, σύγκρουσης ή επιθυμίας. Η ικανότητα να προχωρήσουμε από τη συγκεκριμένη σχέση με αρχαϊκά αντικείμενα στη συμβολική σχέση μαζί τους είναι ένα αναπτυξιακό επίτευγμα. Η </a:t>
            </a:r>
            <a:r>
              <a:rPr lang="en-US" sz="2000" dirty="0">
                <a:solidFill>
                  <a:srgbClr val="0A0A0A"/>
                </a:solidFill>
                <a:ea typeface="Times New Roman" panose="02020603050405020304" pitchFamily="18" charset="0"/>
              </a:rPr>
              <a:t>Klein</a:t>
            </a:r>
            <a:r>
              <a:rPr lang="el-GR" sz="2000" dirty="0">
                <a:solidFill>
                  <a:srgbClr val="0A0A0A"/>
                </a:solidFill>
                <a:ea typeface="Times New Roman" panose="02020603050405020304" pitchFamily="18" charset="0"/>
              </a:rPr>
              <a:t> επέκτεινε τις ιδέες του </a:t>
            </a:r>
            <a:r>
              <a:rPr lang="en-US" sz="2000" dirty="0">
                <a:solidFill>
                  <a:srgbClr val="0A0A0A"/>
                </a:solidFill>
                <a:ea typeface="Times New Roman" panose="02020603050405020304" pitchFamily="18" charset="0"/>
              </a:rPr>
              <a:t>Freud</a:t>
            </a:r>
            <a:r>
              <a:rPr lang="el-GR" sz="2000" dirty="0">
                <a:solidFill>
                  <a:srgbClr val="0A0A0A"/>
                </a:solidFill>
                <a:ea typeface="Times New Roman" panose="02020603050405020304" pitchFamily="18" charset="0"/>
              </a:rPr>
              <a:t>, δείχνοντας ιδιαίτερα τη συμβολική σημασία του παιχνιδιού και πώς η ικανότητα ενός παιδιού να παίζει και να δημιουργεί εξαρτάται από την ικανότητα του να συμβολίζει. Ο </a:t>
            </a:r>
            <a:r>
              <a:rPr lang="el-GR" sz="2000" dirty="0" err="1">
                <a:solidFill>
                  <a:srgbClr val="0A0A0A"/>
                </a:solidFill>
                <a:ea typeface="Times New Roman" panose="02020603050405020304" pitchFamily="18" charset="0"/>
              </a:rPr>
              <a:t>Segal</a:t>
            </a:r>
            <a:r>
              <a:rPr lang="el-GR" sz="2000" dirty="0">
                <a:solidFill>
                  <a:srgbClr val="0A0A0A"/>
                </a:solidFill>
                <a:ea typeface="Times New Roman" panose="02020603050405020304" pitchFamily="18" charset="0"/>
              </a:rPr>
              <a:t> ανέπτυξε περαιτέρω τη θεωρία των συμβόλων της </a:t>
            </a:r>
            <a:r>
              <a:rPr lang="el-GR" sz="2000" dirty="0" err="1">
                <a:solidFill>
                  <a:srgbClr val="0A0A0A"/>
                </a:solidFill>
                <a:ea typeface="Times New Roman" panose="02020603050405020304" pitchFamily="18" charset="0"/>
              </a:rPr>
              <a:t>Klein</a:t>
            </a:r>
            <a:r>
              <a:rPr lang="el-GR" sz="2000" dirty="0">
                <a:solidFill>
                  <a:srgbClr val="0A0A0A"/>
                </a:solidFill>
                <a:ea typeface="Times New Roman" panose="02020603050405020304" pitchFamily="18" charset="0"/>
              </a:rPr>
              <a:t>, κάνοντας διάκριση μεταξύ του συμβόλου που σχηματίζεται σωστά στην καταθλιπτική θέση και μιας πιο πρωτόγονης έκδοσης, της συμβολικής εξίσωσης, που ανήκει στην παρανοϊκή-σχιζοειδή λειτουργία. Στη συμβολική εξίσωση, το σύμβολο εξισώνεται με το πράγμα που συμβολίζεται.</a:t>
            </a:r>
          </a:p>
        </p:txBody>
      </p:sp>
    </p:spTree>
    <p:extLst>
      <p:ext uri="{BB962C8B-B14F-4D97-AF65-F5344CB8AC3E}">
        <p14:creationId xmlns:p14="http://schemas.microsoft.com/office/powerpoint/2010/main" val="11037202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40D163-CD41-4057-9634-7762E9901EF3}"/>
              </a:ext>
            </a:extLst>
          </p:cNvPr>
          <p:cNvSpPr>
            <a:spLocks noGrp="1"/>
          </p:cNvSpPr>
          <p:nvPr>
            <p:ph type="title"/>
          </p:nvPr>
        </p:nvSpPr>
        <p:spPr>
          <a:xfrm>
            <a:off x="838200" y="365126"/>
            <a:ext cx="10515600" cy="851116"/>
          </a:xfrm>
        </p:spPr>
        <p:txBody>
          <a:bodyPr/>
          <a:lstStyle/>
          <a:p>
            <a:pPr algn="ctr"/>
            <a:r>
              <a:rPr lang="en-US" dirty="0"/>
              <a:t>Melanie Klein</a:t>
            </a:r>
            <a:endParaRPr lang="el-GR" dirty="0"/>
          </a:p>
        </p:txBody>
      </p:sp>
      <p:sp>
        <p:nvSpPr>
          <p:cNvPr id="3" name="Θέση περιεχομένου 2">
            <a:extLst>
              <a:ext uri="{FF2B5EF4-FFF2-40B4-BE49-F238E27FC236}">
                <a16:creationId xmlns:a16="http://schemas.microsoft.com/office/drawing/2014/main" id="{459832D1-8DED-4A7F-973B-80D5C6B14EBE}"/>
              </a:ext>
            </a:extLst>
          </p:cNvPr>
          <p:cNvSpPr>
            <a:spLocks noGrp="1"/>
          </p:cNvSpPr>
          <p:nvPr>
            <p:ph idx="1"/>
          </p:nvPr>
        </p:nvSpPr>
        <p:spPr>
          <a:xfrm>
            <a:off x="838200" y="1331650"/>
            <a:ext cx="10515600" cy="5161225"/>
          </a:xfrm>
        </p:spPr>
        <p:txBody>
          <a:bodyPr>
            <a:normAutofit fontScale="25000" lnSpcReduction="20000"/>
          </a:bodyPr>
          <a:lstStyle/>
          <a:p>
            <a:pPr marL="0" indent="0">
              <a:buNone/>
            </a:pPr>
            <a:r>
              <a:rPr lang="en-US" sz="8000" dirty="0">
                <a:solidFill>
                  <a:srgbClr val="0A0A0A"/>
                </a:solidFill>
                <a:ea typeface="Times New Roman" panose="02020603050405020304" pitchFamily="18" charset="0"/>
              </a:rPr>
              <a:t>Reproduced from </a:t>
            </a:r>
            <a:r>
              <a:rPr lang="en-US" sz="8000" i="1" dirty="0">
                <a:solidFill>
                  <a:srgbClr val="0A0A0A"/>
                </a:solidFill>
                <a:ea typeface="Times New Roman" panose="02020603050405020304" pitchFamily="18" charset="0"/>
              </a:rPr>
              <a:t>The New Dictionary of Kleinian Thought</a:t>
            </a:r>
            <a:r>
              <a:rPr lang="en-US" sz="8000" dirty="0">
                <a:solidFill>
                  <a:srgbClr val="0A0A0A"/>
                </a:solidFill>
                <a:ea typeface="Times New Roman" panose="02020603050405020304" pitchFamily="18" charset="0"/>
              </a:rPr>
              <a:t> by Bott </a:t>
            </a:r>
            <a:r>
              <a:rPr lang="en-US" sz="8000" dirty="0" err="1">
                <a:solidFill>
                  <a:srgbClr val="0A0A0A"/>
                </a:solidFill>
                <a:ea typeface="Times New Roman" panose="02020603050405020304" pitchFamily="18" charset="0"/>
              </a:rPr>
              <a:t>Spillius</a:t>
            </a:r>
            <a:r>
              <a:rPr lang="en-US" sz="8000" dirty="0">
                <a:solidFill>
                  <a:srgbClr val="0A0A0A"/>
                </a:solidFill>
                <a:ea typeface="Times New Roman" panose="02020603050405020304" pitchFamily="18" charset="0"/>
              </a:rPr>
              <a:t>, E., Milton, J., Garvey, P., </a:t>
            </a:r>
            <a:r>
              <a:rPr lang="en-US" sz="8000" dirty="0" err="1">
                <a:solidFill>
                  <a:srgbClr val="0A0A0A"/>
                </a:solidFill>
                <a:ea typeface="Times New Roman" panose="02020603050405020304" pitchFamily="18" charset="0"/>
              </a:rPr>
              <a:t>Couve</a:t>
            </a:r>
            <a:r>
              <a:rPr lang="en-US" sz="8000" dirty="0">
                <a:solidFill>
                  <a:srgbClr val="0A0A0A"/>
                </a:solidFill>
                <a:ea typeface="Times New Roman" panose="02020603050405020304" pitchFamily="18" charset="0"/>
              </a:rPr>
              <a:t>, C. and Steiner, D. (Routledge, 2011)</a:t>
            </a:r>
            <a:endParaRPr lang="el-GR" sz="8000" b="1" dirty="0">
              <a:solidFill>
                <a:srgbClr val="0A0A0A"/>
              </a:solidFill>
              <a:effectLst/>
              <a:ea typeface="Times New Roman" panose="02020603050405020304" pitchFamily="18" charset="0"/>
            </a:endParaRPr>
          </a:p>
          <a:p>
            <a:pPr marL="0" indent="0">
              <a:buNone/>
            </a:pPr>
            <a:endParaRPr lang="en-US" sz="8000" b="1" dirty="0">
              <a:solidFill>
                <a:srgbClr val="0A0A0A"/>
              </a:solidFill>
              <a:effectLst/>
              <a:ea typeface="Times New Roman" panose="02020603050405020304" pitchFamily="18" charset="0"/>
            </a:endParaRPr>
          </a:p>
          <a:p>
            <a:pPr marL="0" indent="0">
              <a:buNone/>
            </a:pPr>
            <a:r>
              <a:rPr lang="el-GR" sz="8000" b="1" dirty="0">
                <a:solidFill>
                  <a:srgbClr val="0A0A0A"/>
                </a:solidFill>
                <a:effectLst/>
                <a:ea typeface="Times New Roman" panose="02020603050405020304" pitchFamily="18" charset="0"/>
              </a:rPr>
              <a:t>Φαντασίωση</a:t>
            </a:r>
            <a:endParaRPr lang="en-US" sz="8000" b="1" dirty="0">
              <a:solidFill>
                <a:srgbClr val="0A0A0A"/>
              </a:solidFill>
              <a:effectLst/>
              <a:ea typeface="Times New Roman" panose="02020603050405020304" pitchFamily="18" charset="0"/>
            </a:endParaRPr>
          </a:p>
          <a:p>
            <a:pPr marL="0" indent="0">
              <a:buNone/>
            </a:pPr>
            <a:endParaRPr lang="el-GR" sz="8000" b="1" dirty="0">
              <a:effectLst/>
              <a:ea typeface="Times New Roman" panose="02020603050405020304" pitchFamily="18" charset="0"/>
            </a:endParaRPr>
          </a:p>
          <a:p>
            <a:pPr marL="0" indent="0">
              <a:buNone/>
            </a:pPr>
            <a:r>
              <a:rPr lang="el-GR" sz="8000" dirty="0">
                <a:ea typeface="Times New Roman" panose="02020603050405020304" pitchFamily="18" charset="0"/>
              </a:rPr>
              <a:t>Στην θεωρία της </a:t>
            </a:r>
            <a:r>
              <a:rPr lang="en-US" sz="8000" dirty="0">
                <a:ea typeface="Times New Roman" panose="02020603050405020304" pitchFamily="18" charset="0"/>
              </a:rPr>
              <a:t>Klein</a:t>
            </a:r>
            <a:r>
              <a:rPr lang="el-GR" sz="8000" dirty="0">
                <a:ea typeface="Times New Roman" panose="02020603050405020304" pitchFamily="18" charset="0"/>
              </a:rPr>
              <a:t> οι ασυνείδητες φαντασιώσεις στηρίζουν κάθε ψυχική διαδικασία και συνοδεύουν όλη την ψυχική δραστηριότητα. Οι φαντασιώσεις είναι η πνευματική έκφραση τόσο των </a:t>
            </a:r>
            <a:r>
              <a:rPr lang="el-GR" sz="8000" dirty="0" err="1">
                <a:ea typeface="Times New Roman" panose="02020603050405020304" pitchFamily="18" charset="0"/>
              </a:rPr>
              <a:t>λιβιδινικών</a:t>
            </a:r>
            <a:r>
              <a:rPr lang="el-GR" sz="8000" dirty="0">
                <a:ea typeface="Times New Roman" panose="02020603050405020304" pitchFamily="18" charset="0"/>
              </a:rPr>
              <a:t> όσο και των επιθετικών παρορμήσεων, αλλά και των αμυντικών μηχανισμών ενάντια σε αυτές τις παρορμήσεις. Οι φαντασιώσεις ξεκινούν με την αναπαράσταση των σωματικών βιωμάτων που αποτελούν τα ένστικτα και οι σωματικές αισθήσεις και στη πορεία αφορούν και τη σχέση με τα αντικείμενα που προκαλούν αυτές τις αισθήσεις. Μεγάλο μέρος της θεραπευτικής δραστηριότητας της ψυχανάλυσης μπορεί να </a:t>
            </a:r>
            <a:r>
              <a:rPr lang="el-GR" sz="8000" dirty="0" err="1">
                <a:ea typeface="Times New Roman" panose="02020603050405020304" pitchFamily="18" charset="0"/>
              </a:rPr>
              <a:t>περιγραφεί</a:t>
            </a:r>
            <a:r>
              <a:rPr lang="el-GR" sz="8000" dirty="0">
                <a:ea typeface="Times New Roman" panose="02020603050405020304" pitchFamily="18" charset="0"/>
              </a:rPr>
              <a:t> ως μια προσπάθεια μετατροπής της ασυνείδητης φαντασίας σε συνειδητή σκέψη.
Ο </a:t>
            </a:r>
            <a:r>
              <a:rPr lang="en-US" sz="8000" dirty="0">
                <a:ea typeface="Times New Roman" panose="02020603050405020304" pitchFamily="18" charset="0"/>
              </a:rPr>
              <a:t>Freud</a:t>
            </a:r>
            <a:r>
              <a:rPr lang="el-GR" sz="8000" dirty="0">
                <a:ea typeface="Times New Roman" panose="02020603050405020304" pitchFamily="18" charset="0"/>
              </a:rPr>
              <a:t> εισήγαγε την έννοια της ασυνείδητης φαντασίωσης, την οποία θεωρούσε φυλογενετική κληρονομική ικανότητα του ανθρώπινου νου. Η </a:t>
            </a:r>
            <a:r>
              <a:rPr lang="en-US" sz="8000" dirty="0">
                <a:ea typeface="Times New Roman" panose="02020603050405020304" pitchFamily="18" charset="0"/>
              </a:rPr>
              <a:t>Klein</a:t>
            </a:r>
            <a:r>
              <a:rPr lang="el-GR" sz="8000" dirty="0">
                <a:ea typeface="Times New Roman" panose="02020603050405020304" pitchFamily="18" charset="0"/>
              </a:rPr>
              <a:t> υιοθέτησε την ιδέα της ασυνείδητης φαντασίωσης, αλλά και την διεύρυνε σημαντικά επειδή η δουλειά της με τα παιδιά της έδωσε μεγάλη εμπειρία στο ευρύ περιεχόμενο των παιδικών φαντασιώσεων. Αυτή και οι διάδοχοί της έχουν τονίσει ότι οι φαντασιώσεις </a:t>
            </a:r>
            <a:r>
              <a:rPr lang="el-GR" sz="8000" dirty="0" err="1">
                <a:ea typeface="Times New Roman" panose="02020603050405020304" pitchFamily="18" charset="0"/>
              </a:rPr>
              <a:t>αλληλεπιδρούν</a:t>
            </a:r>
            <a:r>
              <a:rPr lang="el-GR" sz="8000" dirty="0">
                <a:ea typeface="Times New Roman" panose="02020603050405020304" pitchFamily="18" charset="0"/>
              </a:rPr>
              <a:t> αμοιβαία με την εμπειρία για να σχηματίσουν τα αναπτυσσόμενα διανοητικά και συναισθηματικά χαρακτηριστικά του ατόμου. Οι φαντασιώσεις θεωρούνται βασικές στη σκέψη, στο όνειρο, στα συμπτώματα και στις άμυνες.
</a:t>
            </a:r>
            <a:endParaRPr lang="el-GR" sz="8000" dirty="0"/>
          </a:p>
          <a:p>
            <a:pPr marL="0" indent="0">
              <a:buNone/>
            </a:pPr>
            <a:endParaRPr lang="el-GR" dirty="0"/>
          </a:p>
        </p:txBody>
      </p:sp>
    </p:spTree>
    <p:extLst>
      <p:ext uri="{BB962C8B-B14F-4D97-AF65-F5344CB8AC3E}">
        <p14:creationId xmlns:p14="http://schemas.microsoft.com/office/powerpoint/2010/main" val="3522408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1B2D59-5787-462A-83C9-171D8F1EF238}"/>
              </a:ext>
            </a:extLst>
          </p:cNvPr>
          <p:cNvSpPr>
            <a:spLocks noGrp="1"/>
          </p:cNvSpPr>
          <p:nvPr>
            <p:ph type="title"/>
          </p:nvPr>
        </p:nvSpPr>
        <p:spPr>
          <a:xfrm>
            <a:off x="838200" y="365125"/>
            <a:ext cx="10515600" cy="1135201"/>
          </a:xfrm>
        </p:spPr>
        <p:txBody>
          <a:bodyPr>
            <a:normAutofit fontScale="90000"/>
          </a:bodyPr>
          <a:lstStyle/>
          <a:p>
            <a:pPr algn="ctr"/>
            <a:r>
              <a:rPr lang="en-US" dirty="0"/>
              <a:t>Melanie Klein</a:t>
            </a:r>
            <a:br>
              <a:rPr lang="el-GR" dirty="0"/>
            </a:br>
            <a:r>
              <a:rPr lang="el-GR" sz="4400" dirty="0">
                <a:solidFill>
                  <a:srgbClr val="0A0A0A"/>
                </a:solidFill>
                <a:latin typeface="Calibri" panose="020F0502020204030204" pitchFamily="34" charset="0"/>
                <a:ea typeface="Times New Roman" panose="02020603050405020304" pitchFamily="18" charset="0"/>
                <a:cs typeface="Calibri" panose="020F0502020204030204" pitchFamily="34" charset="0"/>
              </a:rPr>
              <a:t>Κλινική και θεραπεία</a:t>
            </a:r>
            <a:br>
              <a:rPr lang="el-GR" sz="4400" dirty="0">
                <a:solidFill>
                  <a:srgbClr val="0A0A0A"/>
                </a:solidFill>
                <a:latin typeface="Calibri" panose="020F0502020204030204" pitchFamily="34" charset="0"/>
                <a:ea typeface="Times New Roman" panose="02020603050405020304" pitchFamily="18" charset="0"/>
                <a:cs typeface="Calibri" panose="020F0502020204030204" pitchFamily="34" charset="0"/>
              </a:rPr>
            </a:br>
            <a:endParaRPr lang="el-GR" dirty="0"/>
          </a:p>
        </p:txBody>
      </p:sp>
      <p:sp>
        <p:nvSpPr>
          <p:cNvPr id="3" name="Θέση περιεχομένου 2">
            <a:extLst>
              <a:ext uri="{FF2B5EF4-FFF2-40B4-BE49-F238E27FC236}">
                <a16:creationId xmlns:a16="http://schemas.microsoft.com/office/drawing/2014/main" id="{8E96B996-98A6-434F-A069-2AAE56F2C4AC}"/>
              </a:ext>
            </a:extLst>
          </p:cNvPr>
          <p:cNvSpPr>
            <a:spLocks noGrp="1"/>
          </p:cNvSpPr>
          <p:nvPr>
            <p:ph idx="1"/>
          </p:nvPr>
        </p:nvSpPr>
        <p:spPr>
          <a:xfrm>
            <a:off x="838200" y="1065320"/>
            <a:ext cx="10515600" cy="5427555"/>
          </a:xfrm>
        </p:spPr>
        <p:txBody>
          <a:bodyPr>
            <a:noAutofit/>
          </a:bodyPr>
          <a:lstStyle/>
          <a:p>
            <a:pPr marL="0" indent="0">
              <a:buNone/>
            </a:pPr>
            <a:endParaRPr lang="el-GR" sz="2400" dirty="0">
              <a:solidFill>
                <a:srgbClr val="0A0A0A"/>
              </a:solidFill>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el-GR" sz="2400" dirty="0">
                <a:solidFill>
                  <a:srgbClr val="0A0A0A"/>
                </a:solidFill>
                <a:latin typeface="Calibri" panose="020F0502020204030204" pitchFamily="34" charset="0"/>
                <a:ea typeface="Times New Roman" panose="02020603050405020304" pitchFamily="18" charset="0"/>
                <a:cs typeface="Calibri" panose="020F0502020204030204" pitchFamily="34" charset="0"/>
              </a:rPr>
              <a:t>Η θεραπευτική τεχνική είναι ένα σύνολο διαδικασιών που μέσα στο αναλυτικό πλαίσιο βοηθούν στην αναγνώριση και την επεξεργασία των συνειδητών και των ασυνειδήτων πλευρών του ψυχισμού.
Η </a:t>
            </a:r>
            <a:r>
              <a:rPr lang="el-GR" sz="2400" dirty="0" err="1">
                <a:solidFill>
                  <a:srgbClr val="0A0A0A"/>
                </a:solidFill>
                <a:latin typeface="Calibri" panose="020F0502020204030204" pitchFamily="34" charset="0"/>
                <a:ea typeface="Times New Roman" panose="02020603050405020304" pitchFamily="18" charset="0"/>
                <a:cs typeface="Calibri" panose="020F0502020204030204" pitchFamily="34" charset="0"/>
              </a:rPr>
              <a:t>Klein</a:t>
            </a:r>
            <a:r>
              <a:rPr lang="el-GR" sz="2400" dirty="0">
                <a:solidFill>
                  <a:srgbClr val="0A0A0A"/>
                </a:solidFill>
                <a:latin typeface="Calibri" panose="020F0502020204030204" pitchFamily="34" charset="0"/>
                <a:ea typeface="Times New Roman" panose="02020603050405020304" pitchFamily="18" charset="0"/>
                <a:cs typeface="Calibri" panose="020F0502020204030204" pitchFamily="34" charset="0"/>
              </a:rPr>
              <a:t> έχει ως αφετηρία όπως και στη θεωρία έτσι και στη τεχνική της, τις βασικές αρχές του </a:t>
            </a:r>
            <a:r>
              <a:rPr lang="el-GR" sz="2400" dirty="0" err="1">
                <a:solidFill>
                  <a:srgbClr val="0A0A0A"/>
                </a:solidFill>
                <a:latin typeface="Calibri" panose="020F0502020204030204" pitchFamily="34" charset="0"/>
                <a:ea typeface="Times New Roman" panose="02020603050405020304" pitchFamily="18" charset="0"/>
                <a:cs typeface="Calibri" panose="020F0502020204030204" pitchFamily="34" charset="0"/>
              </a:rPr>
              <a:t>Freud</a:t>
            </a:r>
            <a:r>
              <a:rPr lang="el-GR" sz="2400" dirty="0">
                <a:solidFill>
                  <a:srgbClr val="0A0A0A"/>
                </a:solidFill>
                <a:latin typeface="Calibri" panose="020F0502020204030204" pitchFamily="34" charset="0"/>
                <a:ea typeface="Times New Roman" panose="02020603050405020304" pitchFamily="18" charset="0"/>
                <a:cs typeface="Calibri" panose="020F0502020204030204" pitchFamily="34" charset="0"/>
              </a:rPr>
              <a:t>. Η </a:t>
            </a:r>
            <a:r>
              <a:rPr lang="en-US" sz="2400" dirty="0">
                <a:solidFill>
                  <a:srgbClr val="0A0A0A"/>
                </a:solidFill>
                <a:latin typeface="Calibri" panose="020F0502020204030204" pitchFamily="34" charset="0"/>
                <a:ea typeface="Times New Roman" panose="02020603050405020304" pitchFamily="18" charset="0"/>
                <a:cs typeface="Calibri" panose="020F0502020204030204" pitchFamily="34" charset="0"/>
              </a:rPr>
              <a:t>Klein</a:t>
            </a:r>
            <a:r>
              <a:rPr lang="el-GR" sz="2400" dirty="0">
                <a:solidFill>
                  <a:srgbClr val="0A0A0A"/>
                </a:solidFill>
                <a:latin typeface="Calibri" panose="020F0502020204030204" pitchFamily="34" charset="0"/>
                <a:ea typeface="Times New Roman" panose="02020603050405020304" pitchFamily="18" charset="0"/>
                <a:cs typeface="Calibri" panose="020F0502020204030204" pitchFamily="34" charset="0"/>
              </a:rPr>
              <a:t> συμφωνεί με την έννοια της «μεταφοράς» του </a:t>
            </a:r>
            <a:r>
              <a:rPr lang="en-US" sz="2400" dirty="0">
                <a:solidFill>
                  <a:srgbClr val="0A0A0A"/>
                </a:solidFill>
                <a:latin typeface="Calibri" panose="020F0502020204030204" pitchFamily="34" charset="0"/>
                <a:ea typeface="Times New Roman" panose="02020603050405020304" pitchFamily="18" charset="0"/>
                <a:cs typeface="Calibri" panose="020F0502020204030204" pitchFamily="34" charset="0"/>
              </a:rPr>
              <a:t>Freud</a:t>
            </a:r>
            <a:r>
              <a:rPr lang="el-GR" sz="2400" dirty="0">
                <a:solidFill>
                  <a:srgbClr val="0A0A0A"/>
                </a:solidFill>
                <a:latin typeface="Calibri" panose="020F0502020204030204" pitchFamily="34" charset="0"/>
                <a:ea typeface="Times New Roman" panose="02020603050405020304" pitchFamily="18" charset="0"/>
                <a:cs typeface="Calibri" panose="020F0502020204030204" pitchFamily="34" charset="0"/>
              </a:rPr>
              <a:t>, που σημαίνει τη συνειδητή αλλά και ασυνείδητη έκφραση προηγούμενων και σημερινών εμπειριών, σχέσεων, σκέψεων, φαντασιώσεις και συναισθήματα, τόσο θετικά όσο και αρνητικά, σε σχέση με τον αναλυτή. Τονίζει το ρόλο στη μεταφορά της «συνολικής κατάστασης» των προηγούμενων και σημερινών εμπειριών του ασθενούς και θεωρεί την ερμηνεία του αναλυτή ως το κύριο εργαλείο της αναλυτικής θεραπείας</a:t>
            </a:r>
            <a:r>
              <a:rPr lang="en-US" sz="2400" dirty="0">
                <a:solidFill>
                  <a:srgbClr val="0A0A0A"/>
                </a:solidFill>
                <a:latin typeface="Calibri" panose="020F0502020204030204" pitchFamily="34" charset="0"/>
                <a:ea typeface="Times New Roman" panose="02020603050405020304" pitchFamily="18" charset="0"/>
                <a:cs typeface="Calibri" panose="020F0502020204030204" pitchFamily="34" charset="0"/>
              </a:rPr>
              <a:t>, </a:t>
            </a:r>
            <a:r>
              <a:rPr lang="el-GR" sz="2400" dirty="0">
                <a:solidFill>
                  <a:srgbClr val="0A0A0A"/>
                </a:solidFill>
                <a:latin typeface="Calibri" panose="020F0502020204030204" pitchFamily="34" charset="0"/>
                <a:ea typeface="Times New Roman" panose="02020603050405020304" pitchFamily="18" charset="0"/>
                <a:cs typeface="Calibri" panose="020F0502020204030204" pitchFamily="34" charset="0"/>
              </a:rPr>
              <a:t>κυρίως όταν απευθύνεται στο ασυνείδητο. Όπως ο </a:t>
            </a:r>
            <a:r>
              <a:rPr lang="en-US" sz="2400" dirty="0">
                <a:solidFill>
                  <a:srgbClr val="0A0A0A"/>
                </a:solidFill>
                <a:latin typeface="Calibri" panose="020F0502020204030204" pitchFamily="34" charset="0"/>
                <a:ea typeface="Times New Roman" panose="02020603050405020304" pitchFamily="18" charset="0"/>
                <a:cs typeface="Calibri" panose="020F0502020204030204" pitchFamily="34" charset="0"/>
              </a:rPr>
              <a:t>Freud</a:t>
            </a:r>
            <a:r>
              <a:rPr lang="el-GR" sz="2400" dirty="0">
                <a:solidFill>
                  <a:srgbClr val="0A0A0A"/>
                </a:solidFill>
                <a:latin typeface="Calibri" panose="020F0502020204030204" pitchFamily="34" charset="0"/>
                <a:ea typeface="Times New Roman" panose="02020603050405020304" pitchFamily="18" charset="0"/>
                <a:cs typeface="Calibri" panose="020F0502020204030204" pitchFamily="34" charset="0"/>
              </a:rPr>
              <a:t>, συμπεριλαμβάνει στη θεραπευτική εργασία τις άμυνες του ασθενούς που άλλοτε βοηθούν και άλλοτε εμποδίζουν την θεραπευτική διαδικασία. 
</a:t>
            </a:r>
            <a:endParaRPr lang="el-G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636648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913128-CBD3-4D9F-BEAA-42DF3C179716}"/>
              </a:ext>
            </a:extLst>
          </p:cNvPr>
          <p:cNvSpPr>
            <a:spLocks noGrp="1"/>
          </p:cNvSpPr>
          <p:nvPr>
            <p:ph type="title"/>
          </p:nvPr>
        </p:nvSpPr>
        <p:spPr>
          <a:xfrm>
            <a:off x="838200" y="365126"/>
            <a:ext cx="10515600" cy="895504"/>
          </a:xfrm>
        </p:spPr>
        <p:txBody>
          <a:bodyPr/>
          <a:lstStyle/>
          <a:p>
            <a:pPr algn="ctr"/>
            <a:r>
              <a:rPr lang="en-US" dirty="0"/>
              <a:t>Melanie Klein</a:t>
            </a:r>
            <a:endParaRPr lang="el-GR" dirty="0"/>
          </a:p>
        </p:txBody>
      </p:sp>
      <p:sp>
        <p:nvSpPr>
          <p:cNvPr id="3" name="Θέση περιεχομένου 2">
            <a:extLst>
              <a:ext uri="{FF2B5EF4-FFF2-40B4-BE49-F238E27FC236}">
                <a16:creationId xmlns:a16="http://schemas.microsoft.com/office/drawing/2014/main" id="{3E064044-96D5-4E79-83F4-3003AD55F93A}"/>
              </a:ext>
            </a:extLst>
          </p:cNvPr>
          <p:cNvSpPr>
            <a:spLocks noGrp="1"/>
          </p:cNvSpPr>
          <p:nvPr>
            <p:ph idx="1"/>
          </p:nvPr>
        </p:nvSpPr>
        <p:spPr>
          <a:xfrm>
            <a:off x="838200" y="1411550"/>
            <a:ext cx="10515600" cy="4765413"/>
          </a:xfrm>
        </p:spPr>
        <p:txBody>
          <a:bodyPr>
            <a:normAutofit fontScale="32500" lnSpcReduction="20000"/>
          </a:bodyPr>
          <a:lstStyle/>
          <a:p>
            <a:pPr marL="0" indent="0">
              <a:buNone/>
            </a:pPr>
            <a:endParaRPr lang="el-GR" sz="2800" dirty="0">
              <a:solidFill>
                <a:srgbClr val="0A0A0A"/>
              </a:solidFill>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el-GR" sz="7400" dirty="0">
                <a:solidFill>
                  <a:srgbClr val="0A0A0A"/>
                </a:solidFill>
                <a:latin typeface="Calibri" panose="020F0502020204030204" pitchFamily="34" charset="0"/>
                <a:ea typeface="Times New Roman" panose="02020603050405020304" pitchFamily="18" charset="0"/>
                <a:cs typeface="Calibri" panose="020F0502020204030204" pitchFamily="34" charset="0"/>
              </a:rPr>
              <a:t>Η </a:t>
            </a:r>
            <a:r>
              <a:rPr lang="en-US" sz="7400" dirty="0">
                <a:solidFill>
                  <a:srgbClr val="0A0A0A"/>
                </a:solidFill>
                <a:latin typeface="Calibri" panose="020F0502020204030204" pitchFamily="34" charset="0"/>
                <a:ea typeface="Times New Roman" panose="02020603050405020304" pitchFamily="18" charset="0"/>
                <a:cs typeface="Calibri" panose="020F0502020204030204" pitchFamily="34" charset="0"/>
              </a:rPr>
              <a:t>Klein</a:t>
            </a:r>
            <a:r>
              <a:rPr lang="el-GR" sz="7400" dirty="0">
                <a:solidFill>
                  <a:srgbClr val="0A0A0A"/>
                </a:solidFill>
                <a:latin typeface="Calibri" panose="020F0502020204030204" pitchFamily="34" charset="0"/>
                <a:ea typeface="Times New Roman" panose="02020603050405020304" pitchFamily="18" charset="0"/>
                <a:cs typeface="Calibri" panose="020F0502020204030204" pitchFamily="34" charset="0"/>
              </a:rPr>
              <a:t> κατάλαβε ότι τα παιδιά επικοινωνούν την εσωτερική τους πραγματικότητα τους  όχι τόσο μιλώντας, αλλά μέσα από τα σχέδιά τους και – πάνω απ' όλα – μέσα από το παιχνίδι τους. Έτσι χρησιμοποίησε ένα χαμηλό τραπέζι στο οποίο είχε ξύλινους άνδρες και γυναίκες, παιδιά, αυτοκίνητα, ζώα, τούβλα και σπίτια, καθώς και χαρτί, ψαλίδι και μολύβια». Στην τεχνική του παιχνιδιού η δραστηριότητα του παιδιού γίνεται κατανοητή και ερμηνεύεται ως μία συμβολική δραστηριότητα του ασυνειδήτου, όπως ο ελεύθερος συνειρμός και τα όνειρα στους ενήλικες.</a:t>
            </a:r>
          </a:p>
          <a:p>
            <a:pPr marL="0" indent="0">
              <a:buNone/>
            </a:pPr>
            <a:r>
              <a:rPr lang="el-GR" sz="7400" dirty="0">
                <a:solidFill>
                  <a:srgbClr val="0A0A0A"/>
                </a:solidFill>
                <a:latin typeface="Calibri" panose="020F0502020204030204" pitchFamily="34" charset="0"/>
                <a:ea typeface="Times New Roman" panose="02020603050405020304" pitchFamily="18" charset="0"/>
                <a:cs typeface="Calibri" panose="020F0502020204030204" pitchFamily="34" charset="0"/>
              </a:rPr>
              <a:t>Η </a:t>
            </a:r>
            <a:r>
              <a:rPr lang="en-US" sz="7400" dirty="0">
                <a:solidFill>
                  <a:srgbClr val="0A0A0A"/>
                </a:solidFill>
                <a:latin typeface="Calibri" panose="020F0502020204030204" pitchFamily="34" charset="0"/>
                <a:ea typeface="Times New Roman" panose="02020603050405020304" pitchFamily="18" charset="0"/>
                <a:cs typeface="Calibri" panose="020F0502020204030204" pitchFamily="34" charset="0"/>
              </a:rPr>
              <a:t>Klein</a:t>
            </a:r>
            <a:r>
              <a:rPr lang="el-GR" sz="7400" dirty="0">
                <a:solidFill>
                  <a:srgbClr val="0A0A0A"/>
                </a:solidFill>
                <a:latin typeface="Calibri" panose="020F0502020204030204" pitchFamily="34" charset="0"/>
                <a:ea typeface="Times New Roman" panose="02020603050405020304" pitchFamily="18" charset="0"/>
                <a:cs typeface="Calibri" panose="020F0502020204030204" pitchFamily="34" charset="0"/>
              </a:rPr>
              <a:t> καθόταν δίπλα στο παιδί, παρακολουθώντας το να ζωγραφίζει ή να παίζει, με μια στάση «</a:t>
            </a:r>
            <a:r>
              <a:rPr lang="en-US" sz="7400" dirty="0">
                <a:solidFill>
                  <a:srgbClr val="0A0A0A"/>
                </a:solidFill>
                <a:latin typeface="Calibri" panose="020F0502020204030204" pitchFamily="34" charset="0"/>
                <a:ea typeface="Times New Roman" panose="02020603050405020304" pitchFamily="18" charset="0"/>
                <a:cs typeface="Calibri" panose="020F0502020204030204" pitchFamily="34" charset="0"/>
              </a:rPr>
              <a:t>reserved interest</a:t>
            </a:r>
            <a:r>
              <a:rPr lang="el-GR" sz="7400" dirty="0">
                <a:solidFill>
                  <a:srgbClr val="0A0A0A"/>
                </a:solidFill>
                <a:latin typeface="Calibri" panose="020F0502020204030204" pitchFamily="34" charset="0"/>
                <a:ea typeface="Times New Roman" panose="02020603050405020304" pitchFamily="18" charset="0"/>
                <a:cs typeface="Calibri" panose="020F0502020204030204" pitchFamily="34" charset="0"/>
              </a:rPr>
              <a:t>». Συμμετείχε αν την προσκαλούσαν στο έργο, αναλαμβάνοντας τους ρόλους που της ανατέθηκαν, και μιλούσε στο παιδί για τις ανησυχίες του. Μερικές φορές επικεντρώθηκε σε πραγματικές ανησυχίες, αλλά πάνω από όλα την απασχολούσαν οι ασυνείδητες επιθυμίες, τα ασυνείδητα άγχη και συγκρούσεις. Ο θεραπευτικός της λόγος ήταν άμεσος και ευθύς, αλλά πάντα με βαθύ αίσθημα συμπόνιας.</a:t>
            </a:r>
            <a:r>
              <a:rPr lang="el-GR" sz="3800" dirty="0">
                <a:solidFill>
                  <a:srgbClr val="0A0A0A"/>
                </a:solidFill>
                <a:latin typeface="Calibri" panose="020F0502020204030204" pitchFamily="34" charset="0"/>
                <a:ea typeface="Times New Roman" panose="02020603050405020304" pitchFamily="18" charset="0"/>
                <a:cs typeface="Calibri" panose="020F0502020204030204" pitchFamily="34" charset="0"/>
              </a:rPr>
              <a:t>
 </a:t>
            </a:r>
            <a:r>
              <a:rPr lang="el-GR" sz="2800" dirty="0">
                <a:solidFill>
                  <a:srgbClr val="0A0A0A"/>
                </a:solidFill>
                <a:latin typeface="Calibri" panose="020F0502020204030204" pitchFamily="34" charset="0"/>
                <a:ea typeface="Times New Roman" panose="02020603050405020304" pitchFamily="18" charset="0"/>
                <a:cs typeface="Calibri" panose="020F0502020204030204" pitchFamily="34" charset="0"/>
              </a:rPr>
              <a:t>
</a:t>
            </a:r>
            <a:endParaRPr lang="el-GR" sz="2800" dirty="0">
              <a:latin typeface="Calibri" panose="020F0502020204030204" pitchFamily="34" charset="0"/>
              <a:cs typeface="Calibri" panose="020F0502020204030204" pitchFamily="34" charset="0"/>
            </a:endParaRPr>
          </a:p>
          <a:p>
            <a:endParaRPr lang="el-GR" dirty="0"/>
          </a:p>
        </p:txBody>
      </p:sp>
    </p:spTree>
    <p:extLst>
      <p:ext uri="{BB962C8B-B14F-4D97-AF65-F5344CB8AC3E}">
        <p14:creationId xmlns:p14="http://schemas.microsoft.com/office/powerpoint/2010/main" val="30505896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FF5F8B-167B-4AEB-A5E0-17921B39E019}"/>
              </a:ext>
            </a:extLst>
          </p:cNvPr>
          <p:cNvSpPr>
            <a:spLocks noGrp="1"/>
          </p:cNvSpPr>
          <p:nvPr>
            <p:ph type="title"/>
          </p:nvPr>
        </p:nvSpPr>
        <p:spPr>
          <a:xfrm>
            <a:off x="838200" y="365125"/>
            <a:ext cx="10515600" cy="681355"/>
          </a:xfrm>
        </p:spPr>
        <p:txBody>
          <a:bodyPr>
            <a:normAutofit fontScale="90000"/>
          </a:bodyPr>
          <a:lstStyle/>
          <a:p>
            <a:pPr algn="ctr"/>
            <a:r>
              <a:rPr lang="en-US" dirty="0"/>
              <a:t>Melanie Klein</a:t>
            </a:r>
            <a:endParaRPr lang="el-GR" dirty="0"/>
          </a:p>
        </p:txBody>
      </p:sp>
      <p:sp>
        <p:nvSpPr>
          <p:cNvPr id="3" name="Θέση περιεχομένου 2">
            <a:extLst>
              <a:ext uri="{FF2B5EF4-FFF2-40B4-BE49-F238E27FC236}">
                <a16:creationId xmlns:a16="http://schemas.microsoft.com/office/drawing/2014/main" id="{D9FC3185-E563-4845-BBFD-921C51C13FCC}"/>
              </a:ext>
            </a:extLst>
          </p:cNvPr>
          <p:cNvSpPr>
            <a:spLocks noGrp="1"/>
          </p:cNvSpPr>
          <p:nvPr>
            <p:ph idx="1"/>
          </p:nvPr>
        </p:nvSpPr>
        <p:spPr>
          <a:xfrm>
            <a:off x="838200" y="1290320"/>
            <a:ext cx="10515600" cy="4886643"/>
          </a:xfrm>
        </p:spPr>
        <p:txBody>
          <a:bodyPr>
            <a:normAutofit lnSpcReduction="10000"/>
          </a:bodyPr>
          <a:lstStyle/>
          <a:p>
            <a:pPr marL="0" indent="0">
              <a:lnSpc>
                <a:spcPct val="107000"/>
              </a:lnSpc>
              <a:spcBef>
                <a:spcPts val="600"/>
              </a:spcBef>
              <a:spcAft>
                <a:spcPts val="600"/>
              </a:spcAft>
              <a:buNone/>
            </a:pPr>
            <a:r>
              <a:rPr lang="el-GR" sz="2000" dirty="0">
                <a:solidFill>
                  <a:srgbClr val="202122"/>
                </a:solidFill>
                <a:latin typeface="Calibri" panose="020F0502020204030204" pitchFamily="34" charset="0"/>
                <a:ea typeface="Times New Roman" panose="02020603050405020304" pitchFamily="18" charset="0"/>
                <a:cs typeface="Calibri" panose="020F0502020204030204" pitchFamily="34" charset="0"/>
              </a:rPr>
              <a:t>Η </a:t>
            </a:r>
            <a:r>
              <a:rPr lang="en-US" sz="2000" dirty="0">
                <a:solidFill>
                  <a:srgbClr val="202122"/>
                </a:solidFill>
                <a:latin typeface="Calibri" panose="020F0502020204030204" pitchFamily="34" charset="0"/>
                <a:ea typeface="Times New Roman" panose="02020603050405020304" pitchFamily="18" charset="0"/>
                <a:cs typeface="Calibri" panose="020F0502020204030204" pitchFamily="34" charset="0"/>
              </a:rPr>
              <a:t>Klein </a:t>
            </a:r>
            <a:r>
              <a:rPr lang="el-GR" sz="2000" dirty="0">
                <a:solidFill>
                  <a:srgbClr val="202122"/>
                </a:solidFill>
                <a:latin typeface="Calibri" panose="020F0502020204030204" pitchFamily="34" charset="0"/>
                <a:ea typeface="Times New Roman" panose="02020603050405020304" pitchFamily="18" charset="0"/>
                <a:cs typeface="Calibri" panose="020F0502020204030204" pitchFamily="34" charset="0"/>
              </a:rPr>
              <a:t>μίλησε</a:t>
            </a:r>
            <a:r>
              <a:rPr lang="el-GR" sz="2000" dirty="0">
                <a:solidFill>
                  <a:srgbClr val="202122"/>
                </a:solidFill>
                <a:effectLst/>
                <a:latin typeface="Calibri" panose="020F0502020204030204" pitchFamily="34" charset="0"/>
                <a:ea typeface="Times New Roman" panose="02020603050405020304" pitchFamily="18" charset="0"/>
                <a:cs typeface="Calibri" panose="020F0502020204030204" pitchFamily="34" charset="0"/>
              </a:rPr>
              <a:t> για τη σημασία της παρατήρησης των βρεφών το 1935.</a:t>
            </a:r>
            <a:endParaRPr lang="el-GR" sz="20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spcBef>
                <a:spcPts val="600"/>
              </a:spcBef>
              <a:spcAft>
                <a:spcPts val="600"/>
              </a:spcAft>
              <a:buNone/>
            </a:pPr>
            <a:r>
              <a:rPr lang="el-GR" sz="2000" dirty="0">
                <a:effectLst/>
                <a:latin typeface="Calibri" panose="020F0502020204030204" pitchFamily="34" charset="0"/>
                <a:ea typeface="Times New Roman" panose="02020603050405020304" pitchFamily="18" charset="0"/>
                <a:cs typeface="Calibri" panose="020F0502020204030204" pitchFamily="34" charset="0"/>
              </a:rPr>
              <a:t>Από τη σκοπιά της </a:t>
            </a:r>
            <a:r>
              <a:rPr lang="el-GR" sz="2000" dirty="0">
                <a:latin typeface="Calibri" panose="020F0502020204030204" pitchFamily="34" charset="0"/>
                <a:ea typeface="Times New Roman" panose="02020603050405020304" pitchFamily="18" charset="0"/>
                <a:cs typeface="Calibri" panose="020F0502020204030204" pitchFamily="34" charset="0"/>
              </a:rPr>
              <a:t>θεωρίας η </a:t>
            </a:r>
            <a:r>
              <a:rPr lang="en-US" sz="2000" dirty="0">
                <a:latin typeface="Calibri" panose="020F0502020204030204" pitchFamily="34" charset="0"/>
                <a:ea typeface="Times New Roman" panose="02020603050405020304" pitchFamily="18" charset="0"/>
                <a:cs typeface="Calibri" panose="020F0502020204030204" pitchFamily="34" charset="0"/>
              </a:rPr>
              <a:t>Klein</a:t>
            </a:r>
            <a:r>
              <a:rPr lang="el-GR" sz="2000" dirty="0">
                <a:effectLst/>
                <a:latin typeface="Calibri" panose="020F0502020204030204" pitchFamily="34" charset="0"/>
                <a:ea typeface="Times New Roman" panose="02020603050405020304" pitchFamily="18" charset="0"/>
                <a:cs typeface="Calibri" panose="020F0502020204030204" pitchFamily="34" charset="0"/>
              </a:rPr>
              <a:t> εξαρχής υποστηρίζει πως η σχέση </a:t>
            </a:r>
            <a:r>
              <a:rPr lang="el-GR" sz="2000" dirty="0">
                <a:latin typeface="Calibri" panose="020F0502020204030204" pitchFamily="34" charset="0"/>
                <a:ea typeface="Times New Roman" panose="02020603050405020304" pitchFamily="18" charset="0"/>
                <a:cs typeface="Calibri" panose="020F0502020204030204" pitchFamily="34" charset="0"/>
              </a:rPr>
              <a:t>μητέρας – βρέφους όπως και η σχέση μητέρας - παιδιού</a:t>
            </a:r>
            <a:r>
              <a:rPr lang="el-GR" sz="2000" dirty="0">
                <a:effectLst/>
                <a:latin typeface="Calibri" panose="020F0502020204030204" pitchFamily="34" charset="0"/>
                <a:ea typeface="Times New Roman" panose="02020603050405020304" pitchFamily="18" charset="0"/>
                <a:cs typeface="Calibri" panose="020F0502020204030204" pitchFamily="34" charset="0"/>
              </a:rPr>
              <a:t> συμπεριλαμβάνει κάτι περισσότερο από την θρέψη και την ανάπτυξη. Είναι δηλαδή εξίσου σημαντική, αν όχι σημαντικότερη, και η ανάπτυξη του πρωταρχικού δεσμού και της πρωταρχικής σχέσης της μητέρας με το μωρό της. Η σχέση βασίζεται στην αγάπη που μοιράζονται ή όχι, στην παρουσία της μητέρας και στην απουσία της. Ο τρόπος με τον οποίο το βρέφος αντιδρά και ανταποκρίνεται στη στάση και τα συναισθήματα της μητέρας του, συνειδητά και ασυνείδητα, αντιπροσωπεύει μια  σχέση με το αντικείμενο, μία </a:t>
            </a:r>
            <a:r>
              <a:rPr lang="el-GR" sz="2000" dirty="0" err="1">
                <a:effectLst/>
                <a:latin typeface="Calibri" panose="020F0502020204030204" pitchFamily="34" charset="0"/>
                <a:ea typeface="Times New Roman" panose="02020603050405020304" pitchFamily="18" charset="0"/>
                <a:cs typeface="Calibri" panose="020F0502020204030204" pitchFamily="34" charset="0"/>
              </a:rPr>
              <a:t>αντικειμενότροπη</a:t>
            </a:r>
            <a:r>
              <a:rPr lang="el-GR" sz="2000" dirty="0">
                <a:effectLst/>
                <a:latin typeface="Calibri" panose="020F0502020204030204" pitchFamily="34" charset="0"/>
                <a:ea typeface="Times New Roman" panose="02020603050405020304" pitchFamily="18" charset="0"/>
                <a:cs typeface="Calibri" panose="020F0502020204030204" pitchFamily="34" charset="0"/>
              </a:rPr>
              <a:t> σχέση.</a:t>
            </a:r>
            <a:endParaRPr lang="el-GR" sz="20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spcBef>
                <a:spcPts val="600"/>
              </a:spcBef>
              <a:spcAft>
                <a:spcPts val="600"/>
              </a:spcAft>
              <a:buNone/>
            </a:pPr>
            <a:r>
              <a:rPr lang="el-GR" sz="2000" dirty="0">
                <a:solidFill>
                  <a:srgbClr val="202122"/>
                </a:solidFill>
                <a:effectLst/>
                <a:latin typeface="Calibri" panose="020F0502020204030204" pitchFamily="34" charset="0"/>
                <a:ea typeface="Times New Roman" panose="02020603050405020304" pitchFamily="18" charset="0"/>
                <a:cs typeface="Calibri" panose="020F0502020204030204" pitchFamily="34" charset="0"/>
              </a:rPr>
              <a:t>Σε μια παρατήρηση της, η </a:t>
            </a:r>
            <a:r>
              <a:rPr lang="en-US" sz="2000" dirty="0">
                <a:solidFill>
                  <a:srgbClr val="202122"/>
                </a:solidFill>
                <a:effectLst/>
                <a:latin typeface="Calibri" panose="020F0502020204030204" pitchFamily="34" charset="0"/>
                <a:ea typeface="Times New Roman" panose="02020603050405020304" pitchFamily="18" charset="0"/>
                <a:cs typeface="Calibri" panose="020F0502020204030204" pitchFamily="34" charset="0"/>
              </a:rPr>
              <a:t>Klein</a:t>
            </a:r>
            <a:r>
              <a:rPr lang="el-GR" sz="2000" dirty="0">
                <a:solidFill>
                  <a:srgbClr val="202122"/>
                </a:solidFill>
                <a:effectLst/>
                <a:latin typeface="Calibri" panose="020F0502020204030204" pitchFamily="34" charset="0"/>
                <a:ea typeface="Times New Roman" panose="02020603050405020304" pitchFamily="18" charset="0"/>
                <a:cs typeface="Calibri" panose="020F0502020204030204" pitchFamily="34" charset="0"/>
              </a:rPr>
              <a:t> λέει ότι το βρέφος όχι μόνο αναγνωρίζει αυτήν την χαρά αλλά και ότι επιθυμεί να προκαλέσει την αγάπη της μητέρα του με τα επιτεύγματά του. Το βρέφος αναγνωρίζει επίσης ότι το χαμόγελό του μπορεί να εξυπηρετήσει έναν σκοπό όπως και το κλάμα του. Η έλλειψη κλάματος μπορεί να οφείλεται σε κάποια μορφή απάθειας και όταν παρακολουθούνται περαιτέρω αυτά τα μωρά βλέπουμε ότι εμφανίζονται δυσκολίες στη ψυχολογική τους ανάπτυξη.</a:t>
            </a:r>
            <a:endParaRPr lang="el-GR" sz="2000" dirty="0">
              <a:effectLst/>
              <a:latin typeface="Calibri" panose="020F0502020204030204" pitchFamily="34" charset="0"/>
              <a:ea typeface="Calibri" panose="020F0502020204030204" pitchFamily="34" charset="0"/>
              <a:cs typeface="Calibri" panose="020F0502020204030204" pitchFamily="34" charset="0"/>
            </a:endParaRPr>
          </a:p>
          <a:p>
            <a:endParaRPr lang="el-GR" dirty="0"/>
          </a:p>
        </p:txBody>
      </p:sp>
    </p:spTree>
    <p:extLst>
      <p:ext uri="{BB962C8B-B14F-4D97-AF65-F5344CB8AC3E}">
        <p14:creationId xmlns:p14="http://schemas.microsoft.com/office/powerpoint/2010/main" val="7479782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7F5828-AC3B-43DB-970A-4D388A4D4F41}"/>
              </a:ext>
            </a:extLst>
          </p:cNvPr>
          <p:cNvSpPr>
            <a:spLocks noGrp="1"/>
          </p:cNvSpPr>
          <p:nvPr>
            <p:ph type="title"/>
          </p:nvPr>
        </p:nvSpPr>
        <p:spPr>
          <a:xfrm>
            <a:off x="838200" y="365126"/>
            <a:ext cx="10515600" cy="629174"/>
          </a:xfrm>
        </p:spPr>
        <p:txBody>
          <a:bodyPr>
            <a:normAutofit fontScale="90000"/>
          </a:bodyPr>
          <a:lstStyle/>
          <a:p>
            <a:pPr algn="ctr"/>
            <a:r>
              <a:rPr lang="en-US" dirty="0"/>
              <a:t>Melanie Klein</a:t>
            </a:r>
            <a:endParaRPr lang="el-GR" dirty="0"/>
          </a:p>
        </p:txBody>
      </p:sp>
      <p:sp>
        <p:nvSpPr>
          <p:cNvPr id="3" name="Θέση περιεχομένου 2">
            <a:extLst>
              <a:ext uri="{FF2B5EF4-FFF2-40B4-BE49-F238E27FC236}">
                <a16:creationId xmlns:a16="http://schemas.microsoft.com/office/drawing/2014/main" id="{BD928257-2F87-4ADB-A5D5-437204634845}"/>
              </a:ext>
            </a:extLst>
          </p:cNvPr>
          <p:cNvSpPr>
            <a:spLocks noGrp="1"/>
          </p:cNvSpPr>
          <p:nvPr>
            <p:ph idx="1"/>
          </p:nvPr>
        </p:nvSpPr>
        <p:spPr>
          <a:xfrm>
            <a:off x="838200" y="1109709"/>
            <a:ext cx="10515600" cy="5067254"/>
          </a:xfrm>
        </p:spPr>
        <p:txBody>
          <a:bodyPr>
            <a:normAutofit fontScale="25000" lnSpcReduction="20000"/>
          </a:bodyPr>
          <a:lstStyle/>
          <a:p>
            <a:pPr marL="0" indent="0">
              <a:lnSpc>
                <a:spcPct val="107000"/>
              </a:lnSpc>
              <a:spcAft>
                <a:spcPts val="800"/>
              </a:spcAft>
              <a:buNone/>
            </a:pPr>
            <a:endParaRPr lang="el-GR" sz="2000" dirty="0">
              <a:solidFill>
                <a:srgbClr val="0A0A0A"/>
              </a:solidFill>
              <a:latin typeface="Calibri" panose="020F0502020204030204" pitchFamily="34" charset="0"/>
              <a:ea typeface="Times New Roman" panose="02020603050405020304" pitchFamily="18" charset="0"/>
              <a:cs typeface="Calibri" panose="020F0502020204030204" pitchFamily="34" charset="0"/>
            </a:endParaRPr>
          </a:p>
          <a:p>
            <a:pPr marL="0" indent="0">
              <a:lnSpc>
                <a:spcPct val="107000"/>
              </a:lnSpc>
              <a:spcAft>
                <a:spcPts val="800"/>
              </a:spcAft>
              <a:buNone/>
            </a:pPr>
            <a:r>
              <a:rPr lang="el-GR" sz="9600" dirty="0">
                <a:solidFill>
                  <a:srgbClr val="0A0A0A"/>
                </a:solidFill>
                <a:latin typeface="Calibri" panose="020F0502020204030204" pitchFamily="34" charset="0"/>
                <a:ea typeface="Times New Roman" panose="02020603050405020304" pitchFamily="18" charset="0"/>
                <a:cs typeface="Calibri" panose="020F0502020204030204" pitchFamily="34" charset="0"/>
              </a:rPr>
              <a:t>Το κλινικό έργο της </a:t>
            </a:r>
            <a:r>
              <a:rPr lang="en-US" sz="9600" dirty="0">
                <a:solidFill>
                  <a:srgbClr val="0A0A0A"/>
                </a:solidFill>
                <a:latin typeface="Calibri" panose="020F0502020204030204" pitchFamily="34" charset="0"/>
                <a:ea typeface="Times New Roman" panose="02020603050405020304" pitchFamily="18" charset="0"/>
                <a:cs typeface="Calibri" panose="020F0502020204030204" pitchFamily="34" charset="0"/>
              </a:rPr>
              <a:t>Klein</a:t>
            </a:r>
            <a:r>
              <a:rPr lang="el-GR" sz="9600" dirty="0">
                <a:solidFill>
                  <a:srgbClr val="0A0A0A"/>
                </a:solidFill>
                <a:latin typeface="Calibri" panose="020F0502020204030204" pitchFamily="34" charset="0"/>
                <a:ea typeface="Times New Roman" panose="02020603050405020304" pitchFamily="18" charset="0"/>
                <a:cs typeface="Calibri" panose="020F0502020204030204" pitchFamily="34" charset="0"/>
              </a:rPr>
              <a:t>, μαζί με τις άμεσες παρατηρήσεις της για τα μωρά και τις μητέρες τους, την οδήγησαν σε μια όλο και βαθύτερη κατανόηση των ψυχικών εσωτερικών ιστοριών που διαδραματίζονται κατά τη διάρκεια των πρώτων εβδομάδων και μηνών της ζωής.</a:t>
            </a:r>
          </a:p>
          <a:p>
            <a:pPr marL="0" indent="0">
              <a:lnSpc>
                <a:spcPct val="107000"/>
              </a:lnSpc>
              <a:spcAft>
                <a:spcPts val="800"/>
              </a:spcAft>
              <a:buNone/>
            </a:pPr>
            <a:r>
              <a:rPr lang="el-GR" sz="9600" dirty="0">
                <a:solidFill>
                  <a:srgbClr val="0A0A0A"/>
                </a:solidFill>
                <a:latin typeface="Calibri" panose="020F0502020204030204" pitchFamily="34" charset="0"/>
                <a:ea typeface="Times New Roman" panose="02020603050405020304" pitchFamily="18" charset="0"/>
                <a:cs typeface="Calibri" panose="020F0502020204030204" pitchFamily="34" charset="0"/>
              </a:rPr>
              <a:t>Αν και η </a:t>
            </a:r>
            <a:r>
              <a:rPr lang="en-US" sz="9600" dirty="0">
                <a:solidFill>
                  <a:srgbClr val="0A0A0A"/>
                </a:solidFill>
                <a:latin typeface="Calibri" panose="020F0502020204030204" pitchFamily="34" charset="0"/>
                <a:ea typeface="Times New Roman" panose="02020603050405020304" pitchFamily="18" charset="0"/>
                <a:cs typeface="Calibri" panose="020F0502020204030204" pitchFamily="34" charset="0"/>
              </a:rPr>
              <a:t>Klein</a:t>
            </a:r>
            <a:r>
              <a:rPr lang="el-GR" sz="9600" dirty="0">
                <a:solidFill>
                  <a:srgbClr val="0A0A0A"/>
                </a:solidFill>
                <a:latin typeface="Calibri" panose="020F0502020204030204" pitchFamily="34" charset="0"/>
                <a:ea typeface="Times New Roman" panose="02020603050405020304" pitchFamily="18" charset="0"/>
                <a:cs typeface="Calibri" panose="020F0502020204030204" pitchFamily="34" charset="0"/>
              </a:rPr>
              <a:t> συμφωνεί γενικά με τον </a:t>
            </a:r>
            <a:r>
              <a:rPr lang="en-US" sz="9600" dirty="0">
                <a:solidFill>
                  <a:srgbClr val="0A0A0A"/>
                </a:solidFill>
                <a:latin typeface="Calibri" panose="020F0502020204030204" pitchFamily="34" charset="0"/>
                <a:ea typeface="Times New Roman" panose="02020603050405020304" pitchFamily="18" charset="0"/>
                <a:cs typeface="Calibri" panose="020F0502020204030204" pitchFamily="34" charset="0"/>
              </a:rPr>
              <a:t>Freud</a:t>
            </a:r>
            <a:r>
              <a:rPr lang="el-GR" sz="9600" dirty="0">
                <a:solidFill>
                  <a:srgbClr val="0A0A0A"/>
                </a:solidFill>
                <a:latin typeface="Calibri" panose="020F0502020204030204" pitchFamily="34" charset="0"/>
                <a:ea typeface="Times New Roman" panose="02020603050405020304" pitchFamily="18" charset="0"/>
                <a:cs typeface="Calibri" panose="020F0502020204030204" pitchFamily="34" charset="0"/>
              </a:rPr>
              <a:t> για τα ένστικτα ζωής και θανάτου, στην τεχνική της προσέγγιση ενδιαφέρεται περισσότερο για το συγκεκριμένο περιεχόμενο των ενστίκτων. Στην τεχνική της, η κλινική παρατήρηση και οι θεραπευτικές παρεμβάσεις συνδυάζονται. Για την </a:t>
            </a:r>
            <a:r>
              <a:rPr lang="en-US" sz="9600" dirty="0">
                <a:solidFill>
                  <a:srgbClr val="0A0A0A"/>
                </a:solidFill>
                <a:latin typeface="Calibri" panose="020F0502020204030204" pitchFamily="34" charset="0"/>
                <a:ea typeface="Times New Roman" panose="02020603050405020304" pitchFamily="18" charset="0"/>
                <a:cs typeface="Calibri" panose="020F0502020204030204" pitchFamily="34" charset="0"/>
              </a:rPr>
              <a:t>Klein </a:t>
            </a:r>
            <a:r>
              <a:rPr lang="el-GR" sz="9600" dirty="0">
                <a:solidFill>
                  <a:srgbClr val="0A0A0A"/>
                </a:solidFill>
                <a:latin typeface="Calibri" panose="020F0502020204030204" pitchFamily="34" charset="0"/>
                <a:ea typeface="Times New Roman" panose="02020603050405020304" pitchFamily="18" charset="0"/>
                <a:cs typeface="Calibri" panose="020F0502020204030204" pitchFamily="34" charset="0"/>
              </a:rPr>
              <a:t>η κλινική παρατήρηση και το κλινικό περιεχόμενο είναι αναπόφευκτα συνδεδεμένα και </a:t>
            </a:r>
            <a:r>
              <a:rPr lang="el-GR" sz="9600" dirty="0" err="1">
                <a:solidFill>
                  <a:srgbClr val="0A0A0A"/>
                </a:solidFill>
                <a:latin typeface="Calibri" panose="020F0502020204030204" pitchFamily="34" charset="0"/>
                <a:ea typeface="Times New Roman" panose="02020603050405020304" pitchFamily="18" charset="0"/>
                <a:cs typeface="Calibri" panose="020F0502020204030204" pitchFamily="34" charset="0"/>
              </a:rPr>
              <a:t>αλληλοεξαρτώμενα</a:t>
            </a:r>
            <a:r>
              <a:rPr lang="el-GR" sz="9600" dirty="0">
                <a:solidFill>
                  <a:srgbClr val="0A0A0A"/>
                </a:solidFill>
                <a:latin typeface="Calibri" panose="020F0502020204030204" pitchFamily="34" charset="0"/>
                <a:ea typeface="Times New Roman" panose="02020603050405020304" pitchFamily="18" charset="0"/>
                <a:cs typeface="Calibri" panose="020F0502020204030204" pitchFamily="34" charset="0"/>
              </a:rPr>
              <a:t>.</a:t>
            </a:r>
          </a:p>
          <a:p>
            <a:pPr marL="0" indent="0">
              <a:lnSpc>
                <a:spcPct val="107000"/>
              </a:lnSpc>
              <a:spcAft>
                <a:spcPts val="800"/>
              </a:spcAft>
              <a:buNone/>
            </a:pPr>
            <a:r>
              <a:rPr lang="el-GR" sz="9600" dirty="0">
                <a:solidFill>
                  <a:srgbClr val="0A0A0A"/>
                </a:solidFill>
                <a:latin typeface="Calibri" panose="020F0502020204030204" pitchFamily="34" charset="0"/>
                <a:ea typeface="Times New Roman" panose="02020603050405020304" pitchFamily="18" charset="0"/>
                <a:cs typeface="Calibri" panose="020F0502020204030204" pitchFamily="34" charset="0"/>
              </a:rPr>
              <a:t>Συμφωνώντας με το θεωρητικό  μοντέλο του </a:t>
            </a:r>
            <a:r>
              <a:rPr lang="en-US" sz="9600" dirty="0">
                <a:solidFill>
                  <a:srgbClr val="0A0A0A"/>
                </a:solidFill>
                <a:latin typeface="Calibri" panose="020F0502020204030204" pitchFamily="34" charset="0"/>
                <a:ea typeface="Times New Roman" panose="02020603050405020304" pitchFamily="18" charset="0"/>
                <a:cs typeface="Calibri" panose="020F0502020204030204" pitchFamily="34" charset="0"/>
              </a:rPr>
              <a:t>Freud</a:t>
            </a:r>
            <a:r>
              <a:rPr lang="el-GR" sz="9600" dirty="0">
                <a:solidFill>
                  <a:srgbClr val="0A0A0A"/>
                </a:solidFill>
                <a:latin typeface="Calibri" panose="020F0502020204030204" pitchFamily="34" charset="0"/>
                <a:ea typeface="Times New Roman" panose="02020603050405020304" pitchFamily="18" charset="0"/>
                <a:cs typeface="Calibri" panose="020F0502020204030204" pitchFamily="34" charset="0"/>
              </a:rPr>
              <a:t>, η </a:t>
            </a:r>
            <a:r>
              <a:rPr lang="en-US" sz="9600" dirty="0">
                <a:solidFill>
                  <a:srgbClr val="0A0A0A"/>
                </a:solidFill>
                <a:latin typeface="Calibri" panose="020F0502020204030204" pitchFamily="34" charset="0"/>
                <a:ea typeface="Times New Roman" panose="02020603050405020304" pitchFamily="18" charset="0"/>
                <a:cs typeface="Calibri" panose="020F0502020204030204" pitchFamily="34" charset="0"/>
              </a:rPr>
              <a:t>Klein</a:t>
            </a:r>
            <a:r>
              <a:rPr lang="el-GR" sz="9600" dirty="0">
                <a:solidFill>
                  <a:srgbClr val="0A0A0A"/>
                </a:solidFill>
                <a:latin typeface="Calibri" panose="020F0502020204030204" pitchFamily="34" charset="0"/>
                <a:ea typeface="Times New Roman" panose="02020603050405020304" pitchFamily="18" charset="0"/>
                <a:cs typeface="Calibri" panose="020F0502020204030204" pitchFamily="34" charset="0"/>
              </a:rPr>
              <a:t> συνέχισε να αναπτύσσει ριζοσπαστικές νέες θεωρίες για την παιδική</a:t>
            </a:r>
            <a:r>
              <a:rPr lang="en-US" sz="9600" dirty="0">
                <a:solidFill>
                  <a:srgbClr val="0A0A0A"/>
                </a:solidFill>
                <a:latin typeface="Calibri" panose="020F0502020204030204" pitchFamily="34" charset="0"/>
                <a:ea typeface="Times New Roman" panose="02020603050405020304" pitchFamily="18" charset="0"/>
                <a:cs typeface="Calibri" panose="020F0502020204030204" pitchFamily="34" charset="0"/>
              </a:rPr>
              <a:t> </a:t>
            </a:r>
            <a:r>
              <a:rPr lang="el-GR" sz="9600" dirty="0">
                <a:solidFill>
                  <a:srgbClr val="0A0A0A"/>
                </a:solidFill>
                <a:latin typeface="Calibri" panose="020F0502020204030204" pitchFamily="34" charset="0"/>
                <a:ea typeface="Times New Roman" panose="02020603050405020304" pitchFamily="18" charset="0"/>
                <a:cs typeface="Calibri" panose="020F0502020204030204" pitchFamily="34" charset="0"/>
              </a:rPr>
              <a:t>ψυχική ανάπτυξη και ψυχοπαθολογία, υποστηρίζοντας πώς τα βρεφικά και παιδικά ψυχικά βιώματα καθορίζουν τη διαμόρφωση του ψυχισμού σε όλη τη διάρκεια της ζωής μας.
</a:t>
            </a:r>
            <a:r>
              <a:rPr lang="el-GR" sz="1800" dirty="0">
                <a:solidFill>
                  <a:srgbClr val="0A0A0A"/>
                </a:solidFill>
                <a:latin typeface="Arial" panose="020B0604020202020204" pitchFamily="34" charset="0"/>
                <a:ea typeface="Times New Roman" panose="02020603050405020304" pitchFamily="18" charset="0"/>
                <a:cs typeface="Times New Roman" panose="02020603050405020304" pitchFamily="18" charset="0"/>
              </a:rPr>
              <a:t>
</a:t>
            </a:r>
            <a:endParaRPr lang="el-GR" dirty="0"/>
          </a:p>
        </p:txBody>
      </p:sp>
    </p:spTree>
    <p:extLst>
      <p:ext uri="{BB962C8B-B14F-4D97-AF65-F5344CB8AC3E}">
        <p14:creationId xmlns:p14="http://schemas.microsoft.com/office/powerpoint/2010/main" val="1148276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F4E516-71FE-4BB2-9318-39817A938144}"/>
              </a:ext>
            </a:extLst>
          </p:cNvPr>
          <p:cNvSpPr>
            <a:spLocks noGrp="1"/>
          </p:cNvSpPr>
          <p:nvPr>
            <p:ph type="title"/>
          </p:nvPr>
        </p:nvSpPr>
        <p:spPr>
          <a:xfrm>
            <a:off x="838200" y="1"/>
            <a:ext cx="10515600" cy="1287262"/>
          </a:xfrm>
        </p:spPr>
        <p:txBody>
          <a:bodyPr>
            <a:normAutofit/>
          </a:bodyPr>
          <a:lstStyle/>
          <a:p>
            <a:pPr algn="ctr"/>
            <a:r>
              <a:rPr lang="en-US" sz="4000" b="1" dirty="0"/>
              <a:t>Melanie Klein</a:t>
            </a:r>
            <a:br>
              <a:rPr lang="en-US" sz="2800" b="1" dirty="0"/>
            </a:br>
            <a:endParaRPr lang="el-GR" sz="2800" dirty="0"/>
          </a:p>
        </p:txBody>
      </p:sp>
      <p:sp>
        <p:nvSpPr>
          <p:cNvPr id="3" name="Θέση περιεχομένου 2">
            <a:extLst>
              <a:ext uri="{FF2B5EF4-FFF2-40B4-BE49-F238E27FC236}">
                <a16:creationId xmlns:a16="http://schemas.microsoft.com/office/drawing/2014/main" id="{40E52DF2-442E-425F-9B49-3376E27F4C82}"/>
              </a:ext>
            </a:extLst>
          </p:cNvPr>
          <p:cNvSpPr>
            <a:spLocks noGrp="1"/>
          </p:cNvSpPr>
          <p:nvPr>
            <p:ph idx="1"/>
          </p:nvPr>
        </p:nvSpPr>
        <p:spPr>
          <a:xfrm>
            <a:off x="838200" y="1038687"/>
            <a:ext cx="10515600" cy="5548544"/>
          </a:xfrm>
        </p:spPr>
        <p:txBody>
          <a:bodyPr>
            <a:normAutofit fontScale="85000" lnSpcReduction="20000"/>
          </a:bodyPr>
          <a:lstStyle/>
          <a:p>
            <a:pPr marL="0" indent="0" algn="just">
              <a:buNone/>
            </a:pPr>
            <a:r>
              <a:rPr lang="el-GR" dirty="0"/>
              <a:t>Έτσι ξεκινά τη σταδιοδρομία της ως ψυχαναλύτρια παιδιών, εμβαθύνει με μεγαλύτερο πάθος στην ψυχανάλυση ενώ η ψυχαναλυτική της σκέψη της την έφερε πολλές φορές αντιμέτωπη με την Άννα </a:t>
            </a:r>
            <a:r>
              <a:rPr lang="el-GR" dirty="0" err="1"/>
              <a:t>Φρόυντ</a:t>
            </a:r>
            <a:r>
              <a:rPr lang="el-GR" dirty="0"/>
              <a:t>. Η </a:t>
            </a:r>
            <a:r>
              <a:rPr lang="el-GR" dirty="0" err="1"/>
              <a:t>Klein</a:t>
            </a:r>
            <a:r>
              <a:rPr lang="el-GR" dirty="0"/>
              <a:t> ήταν η πρώτη ψυχολόγος που είδε το παιδικό παιχνίδι ως μια ουσιαστική ψυχική δραστηριότητα και η τεχνική της της συνέβαλε στην ανάπτυξη της ψυχοθεραπείας των παιδιών.</a:t>
            </a:r>
            <a:r>
              <a:rPr lang="en-US" dirty="0"/>
              <a:t> </a:t>
            </a:r>
            <a:endParaRPr lang="el-GR" dirty="0"/>
          </a:p>
          <a:p>
            <a:pPr marL="0" indent="0" algn="just">
              <a:buNone/>
            </a:pPr>
            <a:r>
              <a:rPr lang="el-GR" dirty="0"/>
              <a:t>Το 1925 μετακόμισε στο Λονδίνο ενώ παρακολουθεί την κόρη της </a:t>
            </a:r>
            <a:r>
              <a:rPr lang="el-GR" dirty="0" err="1"/>
              <a:t>Μελίττα</a:t>
            </a:r>
            <a:r>
              <a:rPr lang="el-GR" dirty="0"/>
              <a:t> να γίνεται ψυχαναλύτρια αλλά σταδιακά να απομακρύνεται από κοντά της. </a:t>
            </a:r>
            <a:r>
              <a:rPr lang="el-GR" sz="2900" dirty="0"/>
              <a:t>Συνέχισε μέχρι το τέλος της ζωής της να ενισχύει τις θέσεις της για την πρώιμη διαμόρφωση του ψυχισμού, την παρανοειδή/σχιζοειδή καθώς και την καταθλιπτική θέση. Η τελευταία της εργασία εξερευνούσε τον φθόνο, την ευγνωμοσύνη και την επανόρθωση, κεντρικά θέματα για τη θεωρία της.</a:t>
            </a:r>
            <a:r>
              <a:rPr lang="en-US" sz="2900" dirty="0"/>
              <a:t> </a:t>
            </a:r>
          </a:p>
          <a:p>
            <a:pPr marL="0" indent="0" algn="just">
              <a:buNone/>
            </a:pPr>
            <a:r>
              <a:rPr lang="el-GR" sz="2900" dirty="0"/>
              <a:t>Οι απόψεις της αυτές έγιναν αντικείμενο έντονων συζητήσεων στη Βρετανική Ψυχαναλυτική Εταιρεία χωρίζοντας τους ψυχαναλυτικούς κύκλους σε δύο στρατόπεδα: τους </a:t>
            </a:r>
            <a:r>
              <a:rPr lang="el-GR" sz="2900" dirty="0" err="1"/>
              <a:t>κλαϊνικούς</a:t>
            </a:r>
            <a:r>
              <a:rPr lang="el-GR" sz="2900" dirty="0"/>
              <a:t>  (συμπεριλαμβανομένων των </a:t>
            </a:r>
            <a:r>
              <a:rPr lang="en-US" sz="2900" dirty="0"/>
              <a:t>D. Winnicott</a:t>
            </a:r>
            <a:r>
              <a:rPr lang="el-GR" sz="2900" dirty="0"/>
              <a:t> και τον </a:t>
            </a:r>
            <a:r>
              <a:rPr lang="en-US" sz="2900" dirty="0"/>
              <a:t>J. Bowlby</a:t>
            </a:r>
            <a:r>
              <a:rPr lang="el-GR" sz="2900" dirty="0"/>
              <a:t>) και τους Φροϋδικούς.</a:t>
            </a:r>
            <a:r>
              <a:rPr lang="en-US" sz="2900" dirty="0"/>
              <a:t> </a:t>
            </a:r>
          </a:p>
          <a:p>
            <a:pPr marL="0" indent="0">
              <a:buNone/>
            </a:pPr>
            <a:r>
              <a:rPr lang="el-GR" sz="2900" dirty="0"/>
              <a:t>Πέθανε το 1960 ενώ στη μνήμη της συγκροτήθηκε το Ίδρυμα "</a:t>
            </a:r>
            <a:r>
              <a:rPr lang="el-GR" sz="2900" dirty="0" err="1"/>
              <a:t>Melanie</a:t>
            </a:r>
            <a:r>
              <a:rPr lang="el-GR" sz="2900" dirty="0"/>
              <a:t> </a:t>
            </a:r>
            <a:r>
              <a:rPr lang="el-GR" sz="2900" dirty="0" err="1"/>
              <a:t>Klein</a:t>
            </a:r>
            <a:r>
              <a:rPr lang="el-GR" sz="2900" dirty="0"/>
              <a:t> </a:t>
            </a:r>
            <a:r>
              <a:rPr lang="en-US" sz="2900" dirty="0"/>
              <a:t>Trust</a:t>
            </a:r>
            <a:r>
              <a:rPr lang="el-GR" sz="2900" dirty="0"/>
              <a:t>", που έχει αναλάβει την επίβλεψη του έργου της. Το έργο της, αποτελούμενο κυρίως από άρθρα έχει μεταφραστεί σε 15 γλώσσες ενώ το 1991 κυκλοφόρησε και ψυχαναλυτικό λεξικό </a:t>
            </a:r>
            <a:r>
              <a:rPr lang="el-GR" sz="2900" dirty="0" err="1"/>
              <a:t>Κλαϊνικών</a:t>
            </a:r>
            <a:r>
              <a:rPr lang="el-GR" sz="2900" dirty="0"/>
              <a:t> όρων.</a:t>
            </a:r>
          </a:p>
          <a:p>
            <a:endParaRPr lang="el-GR" dirty="0"/>
          </a:p>
        </p:txBody>
      </p:sp>
    </p:spTree>
    <p:extLst>
      <p:ext uri="{BB962C8B-B14F-4D97-AF65-F5344CB8AC3E}">
        <p14:creationId xmlns:p14="http://schemas.microsoft.com/office/powerpoint/2010/main" val="1968704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5FB434-40D5-4FC1-97E9-E012BCDDC067}"/>
              </a:ext>
            </a:extLst>
          </p:cNvPr>
          <p:cNvSpPr>
            <a:spLocks noGrp="1"/>
          </p:cNvSpPr>
          <p:nvPr>
            <p:ph type="title"/>
          </p:nvPr>
        </p:nvSpPr>
        <p:spPr>
          <a:xfrm>
            <a:off x="838200" y="365125"/>
            <a:ext cx="10515600" cy="815605"/>
          </a:xfrm>
        </p:spPr>
        <p:txBody>
          <a:bodyPr>
            <a:normAutofit fontScale="90000"/>
          </a:bodyPr>
          <a:lstStyle/>
          <a:p>
            <a:pPr algn="ctr"/>
            <a:r>
              <a:rPr lang="en-US" dirty="0"/>
              <a:t>Melanie Klein</a:t>
            </a:r>
            <a:br>
              <a:rPr lang="el-GR" dirty="0"/>
            </a:br>
            <a:r>
              <a:rPr lang="el-GR" dirty="0"/>
              <a:t>Κριτική</a:t>
            </a:r>
          </a:p>
        </p:txBody>
      </p:sp>
      <p:sp>
        <p:nvSpPr>
          <p:cNvPr id="3" name="Θέση περιεχομένου 2">
            <a:extLst>
              <a:ext uri="{FF2B5EF4-FFF2-40B4-BE49-F238E27FC236}">
                <a16:creationId xmlns:a16="http://schemas.microsoft.com/office/drawing/2014/main" id="{2F9D3540-84DF-4A50-B0B3-65665B8568B1}"/>
              </a:ext>
            </a:extLst>
          </p:cNvPr>
          <p:cNvSpPr>
            <a:spLocks noGrp="1"/>
          </p:cNvSpPr>
          <p:nvPr>
            <p:ph idx="1"/>
          </p:nvPr>
        </p:nvSpPr>
        <p:spPr>
          <a:xfrm>
            <a:off x="844118" y="1313895"/>
            <a:ext cx="10515600" cy="4765413"/>
          </a:xfrm>
        </p:spPr>
        <p:txBody>
          <a:bodyPr>
            <a:normAutofit/>
          </a:bodyPr>
          <a:lstStyle/>
          <a:p>
            <a:pPr marL="342900" lvl="0" indent="-342900">
              <a:spcAft>
                <a:spcPts val="790"/>
              </a:spcAft>
              <a:buSzPts val="1000"/>
              <a:buFont typeface="Symbol" panose="05050102010706020507" pitchFamily="18" charset="2"/>
              <a:buChar char=""/>
              <a:tabLst>
                <a:tab pos="457200" algn="l"/>
              </a:tabLst>
            </a:pPr>
            <a:endParaRPr lang="en-US" sz="1800" dirty="0">
              <a:solidFill>
                <a:srgbClr val="444444"/>
              </a:solidFill>
              <a:effectLst/>
              <a:latin typeface="Helvetica" panose="020B0604020202020204" pitchFamily="34" charset="0"/>
              <a:ea typeface="Times New Roman" panose="02020603050405020304" pitchFamily="18" charset="0"/>
            </a:endParaRPr>
          </a:p>
          <a:p>
            <a:pPr marL="342900" lvl="0" indent="-342900">
              <a:spcAft>
                <a:spcPts val="790"/>
              </a:spcAft>
              <a:buSzPts val="1000"/>
              <a:buFont typeface="Symbol" panose="05050102010706020507" pitchFamily="18" charset="2"/>
              <a:buChar char=""/>
              <a:tabLst>
                <a:tab pos="457200" algn="l"/>
              </a:tabLst>
            </a:pPr>
            <a:endParaRPr lang="en-US" sz="1800" dirty="0">
              <a:solidFill>
                <a:srgbClr val="444444"/>
              </a:solidFill>
              <a:latin typeface="Helvetica" panose="020B0604020202020204" pitchFamily="34" charset="0"/>
              <a:ea typeface="Times New Roman" panose="02020603050405020304" pitchFamily="18" charset="0"/>
            </a:endParaRPr>
          </a:p>
          <a:p>
            <a:pPr marL="0" lvl="0" indent="0">
              <a:spcAft>
                <a:spcPts val="790"/>
              </a:spcAft>
              <a:buSzPts val="1000"/>
              <a:buNone/>
              <a:tabLst>
                <a:tab pos="457200" algn="l"/>
              </a:tabLst>
            </a:pPr>
            <a:r>
              <a:rPr lang="el-GR" sz="2400" dirty="0">
                <a:effectLst/>
                <a:ea typeface="Times New Roman" panose="02020603050405020304" pitchFamily="18" charset="0"/>
              </a:rPr>
              <a:t>Η θεωρία της </a:t>
            </a:r>
            <a:r>
              <a:rPr lang="el-GR" sz="2400" dirty="0" err="1">
                <a:effectLst/>
                <a:ea typeface="Times New Roman" panose="02020603050405020304" pitchFamily="18" charset="0"/>
              </a:rPr>
              <a:t>Klein</a:t>
            </a:r>
            <a:r>
              <a:rPr lang="el-GR" sz="2400" dirty="0">
                <a:effectLst/>
                <a:ea typeface="Times New Roman" panose="02020603050405020304" pitchFamily="18" charset="0"/>
              </a:rPr>
              <a:t> υπήρξε πάντα αμφιλεγόμενη κυρίως γιατί δίνει δυσανάλογη έμφαση στο </a:t>
            </a:r>
            <a:r>
              <a:rPr lang="el-GR" sz="2400" dirty="0" err="1">
                <a:effectLst/>
                <a:ea typeface="Times New Roman" panose="02020603050405020304" pitchFamily="18" charset="0"/>
              </a:rPr>
              <a:t>φαντασιωσικό</a:t>
            </a:r>
            <a:r>
              <a:rPr lang="el-GR" sz="2400" dirty="0">
                <a:effectLst/>
                <a:ea typeface="Times New Roman" panose="02020603050405020304" pitchFamily="18" charset="0"/>
              </a:rPr>
              <a:t> και λιγότερη στην πραγματική εμπειρία μητρικής σχέσης μητέρας - βρέφους. Καθώς πολλά μέρη της θεωρίας της αφορούν αποκλειστικά τον εσωτερικό κόσμο των παιδιών δεν συνδέονται με πραγματικά γεγονότα, δεν είναι εφικτό να επικυρωθεί εμπειρικά η ορθότητα των θέσεων της.</a:t>
            </a:r>
          </a:p>
          <a:p>
            <a:pPr marL="0" indent="0">
              <a:buNone/>
            </a:pPr>
            <a:r>
              <a:rPr lang="el-GR" sz="2400" dirty="0"/>
              <a:t>Η έμφαση στο υποκειμενικό καθώς κι ο πρωτοποριακός τρόπος που αντιμετώπιζε τη θεραπεία και τη θεραπευτική τεχνική έδωσαν λαβή για ένα μεγάλο μέρος κριτικής απέναντι της.</a:t>
            </a:r>
          </a:p>
        </p:txBody>
      </p:sp>
    </p:spTree>
    <p:extLst>
      <p:ext uri="{BB962C8B-B14F-4D97-AF65-F5344CB8AC3E}">
        <p14:creationId xmlns:p14="http://schemas.microsoft.com/office/powerpoint/2010/main" val="37530546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70A5F0-C3D0-43D1-9AB8-98F676CC0937}"/>
              </a:ext>
            </a:extLst>
          </p:cNvPr>
          <p:cNvSpPr>
            <a:spLocks noGrp="1"/>
          </p:cNvSpPr>
          <p:nvPr>
            <p:ph type="title"/>
          </p:nvPr>
        </p:nvSpPr>
        <p:spPr/>
        <p:txBody>
          <a:bodyPr/>
          <a:lstStyle/>
          <a:p>
            <a:pPr algn="ctr"/>
            <a:r>
              <a:rPr lang="el-GR" dirty="0"/>
              <a:t>Βιβλιογραφικές αναφορές</a:t>
            </a:r>
          </a:p>
        </p:txBody>
      </p:sp>
      <p:sp>
        <p:nvSpPr>
          <p:cNvPr id="3" name="Θέση περιεχομένου 2">
            <a:extLst>
              <a:ext uri="{FF2B5EF4-FFF2-40B4-BE49-F238E27FC236}">
                <a16:creationId xmlns:a16="http://schemas.microsoft.com/office/drawing/2014/main" id="{0BEEAE5A-F92C-4FD3-B2A3-15F150166FB6}"/>
              </a:ext>
            </a:extLst>
          </p:cNvPr>
          <p:cNvSpPr>
            <a:spLocks noGrp="1"/>
          </p:cNvSpPr>
          <p:nvPr>
            <p:ph idx="1"/>
          </p:nvPr>
        </p:nvSpPr>
        <p:spPr/>
        <p:txBody>
          <a:bodyPr/>
          <a:lstStyle/>
          <a:p>
            <a:r>
              <a:rPr lang="el-GR" sz="2000" dirty="0">
                <a:effectLst/>
                <a:ea typeface="Times New Roman" panose="02020603050405020304" pitchFamily="18" charset="0"/>
              </a:rPr>
              <a:t>Γρηγόρη Ποταμιάνου (2008)</a:t>
            </a:r>
            <a:r>
              <a:rPr lang="en-US" sz="2000" dirty="0">
                <a:effectLst/>
                <a:ea typeface="Times New Roman" panose="02020603050405020304" pitchFamily="18" charset="0"/>
              </a:rPr>
              <a:t>.</a:t>
            </a:r>
            <a:r>
              <a:rPr lang="el-GR" sz="2000" dirty="0">
                <a:effectLst/>
                <a:ea typeface="Times New Roman" panose="02020603050405020304" pitchFamily="18" charset="0"/>
              </a:rPr>
              <a:t> Θεωρίες Προσωπικότητας και κλινική πρακτική, </a:t>
            </a:r>
            <a:r>
              <a:rPr lang="el-GR" sz="2000" dirty="0" err="1">
                <a:effectLst/>
                <a:ea typeface="Times New Roman" panose="02020603050405020304" pitchFamily="18" charset="0"/>
              </a:rPr>
              <a:t>Εκδ</a:t>
            </a:r>
            <a:r>
              <a:rPr lang="el-GR" sz="2000" dirty="0">
                <a:effectLst/>
                <a:ea typeface="Times New Roman" panose="02020603050405020304" pitchFamily="18" charset="0"/>
              </a:rPr>
              <a:t>. Ελληνικά Γράμματα</a:t>
            </a:r>
            <a:endParaRPr lang="el-GR" sz="2000" dirty="0">
              <a:ea typeface="Times New Roman" panose="02020603050405020304" pitchFamily="18" charset="0"/>
            </a:endParaRPr>
          </a:p>
          <a:p>
            <a:r>
              <a:rPr lang="en-US" sz="2000" dirty="0">
                <a:effectLst/>
                <a:ea typeface="Times New Roman" panose="02020603050405020304" pitchFamily="18" charset="0"/>
              </a:rPr>
              <a:t> Bott </a:t>
            </a:r>
            <a:r>
              <a:rPr lang="en-US" sz="2000" dirty="0" err="1">
                <a:effectLst/>
                <a:ea typeface="Times New Roman" panose="02020603050405020304" pitchFamily="18" charset="0"/>
              </a:rPr>
              <a:t>Spillius</a:t>
            </a:r>
            <a:r>
              <a:rPr lang="en-US" sz="2000" dirty="0">
                <a:effectLst/>
                <a:ea typeface="Times New Roman" panose="02020603050405020304" pitchFamily="18" charset="0"/>
              </a:rPr>
              <a:t>, E., Milton, J., Garvey, P., </a:t>
            </a:r>
            <a:r>
              <a:rPr lang="en-US" sz="2000" dirty="0" err="1">
                <a:effectLst/>
                <a:ea typeface="Times New Roman" panose="02020603050405020304" pitchFamily="18" charset="0"/>
              </a:rPr>
              <a:t>Couve</a:t>
            </a:r>
            <a:r>
              <a:rPr lang="en-US" sz="2000" dirty="0">
                <a:effectLst/>
                <a:ea typeface="Times New Roman" panose="02020603050405020304" pitchFamily="18" charset="0"/>
              </a:rPr>
              <a:t>, C. and Steiner, D. ( 2011).</a:t>
            </a:r>
            <a:r>
              <a:rPr lang="en-US" sz="2000" i="1" dirty="0">
                <a:ea typeface="Times New Roman" panose="02020603050405020304" pitchFamily="18" charset="0"/>
              </a:rPr>
              <a:t> The New Dictionary of Kleinian Thought</a:t>
            </a:r>
            <a:r>
              <a:rPr lang="el-GR" sz="2000" i="1" dirty="0">
                <a:ea typeface="Times New Roman" panose="02020603050405020304" pitchFamily="18" charset="0"/>
              </a:rPr>
              <a:t>,</a:t>
            </a:r>
            <a:r>
              <a:rPr lang="en-US" sz="2000" dirty="0">
                <a:ea typeface="Times New Roman" panose="02020603050405020304" pitchFamily="18" charset="0"/>
              </a:rPr>
              <a:t> Routledge</a:t>
            </a:r>
            <a:r>
              <a:rPr lang="el-GR" sz="2000" dirty="0">
                <a:ea typeface="Times New Roman" panose="02020603050405020304" pitchFamily="18" charset="0"/>
              </a:rPr>
              <a:t>.</a:t>
            </a:r>
            <a:endParaRPr lang="el-GR" sz="2000" dirty="0">
              <a:effectLst/>
              <a:ea typeface="Times New Roman" panose="02020603050405020304" pitchFamily="18" charset="0"/>
            </a:endParaRPr>
          </a:p>
          <a:p>
            <a:r>
              <a:rPr lang="en-US" sz="2000" dirty="0" err="1">
                <a:effectLst/>
                <a:ea typeface="Times New Roman" panose="02020603050405020304" pitchFamily="18" charset="0"/>
                <a:cs typeface="Times New Roman" panose="02020603050405020304" pitchFamily="18" charset="0"/>
              </a:rPr>
              <a:t>Temperley</a:t>
            </a:r>
            <a:r>
              <a:rPr lang="en-US" sz="2000" dirty="0">
                <a:effectLst/>
                <a:ea typeface="Times New Roman" panose="02020603050405020304" pitchFamily="18" charset="0"/>
                <a:cs typeface="Times New Roman" panose="02020603050405020304" pitchFamily="18" charset="0"/>
              </a:rPr>
              <a:t>, J. (2001). ‘The depressive position’, in C. Bronstein (ed.) </a:t>
            </a:r>
            <a:r>
              <a:rPr lang="en-US" sz="2000" i="1" dirty="0">
                <a:effectLst/>
                <a:ea typeface="Times New Roman" panose="02020603050405020304" pitchFamily="18" charset="0"/>
                <a:cs typeface="Times New Roman" panose="02020603050405020304" pitchFamily="18" charset="0"/>
              </a:rPr>
              <a:t>Kleinian Theory: A Contemporary Perspective</a:t>
            </a:r>
            <a:r>
              <a:rPr lang="en-US" sz="2000" dirty="0">
                <a:effectLst/>
                <a:ea typeface="Times New Roman" panose="02020603050405020304" pitchFamily="18" charset="0"/>
                <a:cs typeface="Times New Roman" panose="02020603050405020304" pitchFamily="18" charset="0"/>
              </a:rPr>
              <a:t>. London: </a:t>
            </a:r>
            <a:r>
              <a:rPr lang="en-US" sz="2000" dirty="0" err="1">
                <a:effectLst/>
                <a:ea typeface="Times New Roman" panose="02020603050405020304" pitchFamily="18" charset="0"/>
                <a:cs typeface="Times New Roman" panose="02020603050405020304" pitchFamily="18" charset="0"/>
              </a:rPr>
              <a:t>Whurr</a:t>
            </a:r>
            <a:r>
              <a:rPr lang="en-US" sz="2000" dirty="0">
                <a:effectLst/>
                <a:ea typeface="Times New Roman" panose="02020603050405020304" pitchFamily="18" charset="0"/>
                <a:cs typeface="Times New Roman" panose="02020603050405020304" pitchFamily="18" charset="0"/>
              </a:rPr>
              <a:t>, pp. 47-62. </a:t>
            </a:r>
            <a:endParaRPr lang="el-GR" sz="2000" dirty="0">
              <a:effectLst/>
              <a:ea typeface="Times New Roman" panose="02020603050405020304" pitchFamily="18" charset="0"/>
              <a:cs typeface="Times New Roman" panose="02020603050405020304" pitchFamily="18" charset="0"/>
            </a:endParaRPr>
          </a:p>
          <a:p>
            <a:r>
              <a:rPr lang="en-US" sz="2000" dirty="0">
                <a:effectLst/>
                <a:ea typeface="Calibri" panose="020F0502020204030204" pitchFamily="34" charset="0"/>
                <a:cs typeface="Times New Roman" panose="02020603050405020304" pitchFamily="18" charset="0"/>
              </a:rPr>
              <a:t> Melanie Klein Trust.org.uk</a:t>
            </a:r>
            <a:endParaRPr lang="el-GR" sz="2000" dirty="0">
              <a:effectLst/>
              <a:ea typeface="Calibri" panose="020F0502020204030204" pitchFamily="34" charset="0"/>
              <a:cs typeface="Times New Roman" panose="02020603050405020304" pitchFamily="18" charset="0"/>
            </a:endParaRPr>
          </a:p>
          <a:p>
            <a:r>
              <a:rPr lang="en-US" sz="2000" dirty="0">
                <a:ea typeface="Calibri" panose="020F0502020204030204" pitchFamily="34" charset="0"/>
                <a:cs typeface="Times New Roman" panose="02020603050405020304" pitchFamily="18" charset="0"/>
              </a:rPr>
              <a:t>Klein (1984).</a:t>
            </a:r>
            <a:r>
              <a:rPr lang="en-US" sz="2000" dirty="0"/>
              <a:t> Envy and Gratitude and Other Works 1946-1963. London</a:t>
            </a:r>
            <a:r>
              <a:rPr lang="el-GR" sz="2000" dirty="0"/>
              <a:t>:</a:t>
            </a:r>
            <a:r>
              <a:rPr lang="en-US" sz="2000" dirty="0"/>
              <a:t> The Hogarth Press and The Institute </a:t>
            </a:r>
            <a:r>
              <a:rPr lang="en-US" sz="2000"/>
              <a:t>of Psychoanalysis.</a:t>
            </a:r>
            <a:endParaRPr lang="en-US" sz="2000" dirty="0"/>
          </a:p>
          <a:p>
            <a:endParaRPr lang="el-GR" sz="2000" dirty="0">
              <a:effectLst/>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1239553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4F9464-F52F-4906-8FFB-BE6789AFAD79}"/>
              </a:ext>
            </a:extLst>
          </p:cNvPr>
          <p:cNvSpPr>
            <a:spLocks noGrp="1"/>
          </p:cNvSpPr>
          <p:nvPr>
            <p:ph type="title"/>
          </p:nvPr>
        </p:nvSpPr>
        <p:spPr>
          <a:xfrm>
            <a:off x="838200" y="365125"/>
            <a:ext cx="10515600" cy="1028669"/>
          </a:xfrm>
        </p:spPr>
        <p:txBody>
          <a:bodyPr/>
          <a:lstStyle/>
          <a:p>
            <a:pPr algn="ctr"/>
            <a:r>
              <a:rPr lang="el-GR" b="1" dirty="0"/>
              <a:t>Συγγραφικό έργο</a:t>
            </a:r>
          </a:p>
        </p:txBody>
      </p:sp>
      <p:sp>
        <p:nvSpPr>
          <p:cNvPr id="3" name="Θέση περιεχομένου 2">
            <a:extLst>
              <a:ext uri="{FF2B5EF4-FFF2-40B4-BE49-F238E27FC236}">
                <a16:creationId xmlns:a16="http://schemas.microsoft.com/office/drawing/2014/main" id="{530BE430-20E8-442D-AF94-8447CAE31AF6}"/>
              </a:ext>
            </a:extLst>
          </p:cNvPr>
          <p:cNvSpPr>
            <a:spLocks noGrp="1"/>
          </p:cNvSpPr>
          <p:nvPr>
            <p:ph idx="1"/>
          </p:nvPr>
        </p:nvSpPr>
        <p:spPr/>
        <p:txBody>
          <a:bodyPr/>
          <a:lstStyle/>
          <a:p>
            <a:pPr algn="l">
              <a:buFont typeface="Arial" panose="020B0604020202020204" pitchFamily="34" charset="0"/>
              <a:buChar char="•"/>
            </a:pPr>
            <a:r>
              <a:rPr lang="en-US" sz="2200" dirty="0"/>
              <a:t>The Writings of Melanie Klein, Volumes 1-4</a:t>
            </a:r>
          </a:p>
          <a:p>
            <a:pPr algn="l">
              <a:buFont typeface="Arial" panose="020B0604020202020204" pitchFamily="34" charset="0"/>
              <a:buChar char="•"/>
            </a:pPr>
            <a:r>
              <a:rPr lang="en-US" sz="2200" dirty="0"/>
              <a:t>Love, Guilt and Reparation And Other Works 1921-1945</a:t>
            </a:r>
          </a:p>
          <a:p>
            <a:pPr algn="l">
              <a:buFont typeface="Arial" panose="020B0604020202020204" pitchFamily="34" charset="0"/>
              <a:buChar char="•"/>
            </a:pPr>
            <a:r>
              <a:rPr lang="en-US" sz="2200" dirty="0"/>
              <a:t>The Psychoanalysis of Children (1932)</a:t>
            </a:r>
          </a:p>
          <a:p>
            <a:pPr algn="l">
              <a:buFont typeface="Arial" panose="020B0604020202020204" pitchFamily="34" charset="0"/>
              <a:buChar char="•"/>
            </a:pPr>
            <a:r>
              <a:rPr lang="en-US" sz="2200" dirty="0"/>
              <a:t>Envy and Gratitude and Other Works 1946-1963</a:t>
            </a:r>
          </a:p>
          <a:p>
            <a:pPr algn="l">
              <a:buFont typeface="Arial" panose="020B0604020202020204" pitchFamily="34" charset="0"/>
              <a:buChar char="•"/>
            </a:pPr>
            <a:r>
              <a:rPr lang="en-US" sz="2200" dirty="0"/>
              <a:t>Narrative of a Child Analysis: The Conduct of the Psychoanalysis of Children as Seen in the Treatment of a Ten-Year-Old Boy</a:t>
            </a:r>
          </a:p>
          <a:p>
            <a:pPr marL="0" indent="0">
              <a:buNone/>
            </a:pPr>
            <a:endParaRPr lang="el-GR" dirty="0"/>
          </a:p>
        </p:txBody>
      </p:sp>
    </p:spTree>
    <p:extLst>
      <p:ext uri="{BB962C8B-B14F-4D97-AF65-F5344CB8AC3E}">
        <p14:creationId xmlns:p14="http://schemas.microsoft.com/office/powerpoint/2010/main" val="3321052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0A5D15-3A3B-4E39-BBF0-E083B3880501}"/>
              </a:ext>
            </a:extLst>
          </p:cNvPr>
          <p:cNvSpPr>
            <a:spLocks noGrp="1"/>
          </p:cNvSpPr>
          <p:nvPr>
            <p:ph type="title"/>
          </p:nvPr>
        </p:nvSpPr>
        <p:spPr>
          <a:xfrm>
            <a:off x="838200" y="365126"/>
            <a:ext cx="10515600" cy="797850"/>
          </a:xfrm>
        </p:spPr>
        <p:txBody>
          <a:bodyPr>
            <a:noAutofit/>
          </a:bodyPr>
          <a:lstStyle/>
          <a:p>
            <a:pPr algn="ctr"/>
            <a:r>
              <a:rPr lang="en-US" sz="3200" b="1" dirty="0"/>
              <a:t>Melanie Klein</a:t>
            </a:r>
            <a:br>
              <a:rPr lang="el-GR" sz="3200" b="1" dirty="0"/>
            </a:br>
            <a:r>
              <a:rPr lang="el-GR" sz="3200" b="1" dirty="0"/>
              <a:t>Θεωρία</a:t>
            </a:r>
          </a:p>
        </p:txBody>
      </p:sp>
      <p:sp>
        <p:nvSpPr>
          <p:cNvPr id="3" name="Θέση περιεχομένου 2">
            <a:extLst>
              <a:ext uri="{FF2B5EF4-FFF2-40B4-BE49-F238E27FC236}">
                <a16:creationId xmlns:a16="http://schemas.microsoft.com/office/drawing/2014/main" id="{990269F6-D3FC-48DC-A57B-18C71B4A1489}"/>
              </a:ext>
            </a:extLst>
          </p:cNvPr>
          <p:cNvSpPr>
            <a:spLocks noGrp="1"/>
          </p:cNvSpPr>
          <p:nvPr>
            <p:ph idx="1"/>
          </p:nvPr>
        </p:nvSpPr>
        <p:spPr>
          <a:xfrm>
            <a:off x="909221" y="1162976"/>
            <a:ext cx="10515600" cy="5548542"/>
          </a:xfrm>
        </p:spPr>
        <p:txBody>
          <a:bodyPr>
            <a:normAutofit fontScale="25000" lnSpcReduction="20000"/>
          </a:bodyPr>
          <a:lstStyle/>
          <a:p>
            <a:pPr marL="0" lvl="0" indent="0">
              <a:lnSpc>
                <a:spcPct val="107000"/>
              </a:lnSpc>
              <a:spcAft>
                <a:spcPts val="790"/>
              </a:spcAft>
              <a:buSzPts val="1000"/>
              <a:buNone/>
              <a:tabLst>
                <a:tab pos="457200" algn="l"/>
              </a:tabLst>
            </a:pPr>
            <a:r>
              <a:rPr lang="el-GR" sz="9600" dirty="0"/>
              <a:t>Η Ψυχαναλυτική θεωρία αρχικά επικεντρώθηκε στο θέμα της κατανόησης των </a:t>
            </a:r>
            <a:r>
              <a:rPr lang="el-GR" sz="9600" dirty="0" err="1"/>
              <a:t>ενορμήσεων</a:t>
            </a:r>
            <a:r>
              <a:rPr lang="el-GR" sz="9600" dirty="0"/>
              <a:t>, στην ανάπτυξη του ψυχικού οργάνου και των ψυχοπαθολογικών εκδηλώσεων. Στη συνέχεια, μεγαλύτερη έμφαση δόθηκε στις διαμεσολαβητικές λειτουργίες του Εγώ, στον έλεγχο που ασκεί, στους μηχανισμούς άμυνας, στα χαρακτηριστικά της λειτουργίας του, καθώς και στη σχέση των χαρακτηριστικών αυτών με το </a:t>
            </a:r>
            <a:r>
              <a:rPr lang="el-GR" sz="9600" dirty="0" err="1"/>
              <a:t>ενορμητικό</a:t>
            </a:r>
            <a:r>
              <a:rPr lang="el-GR" sz="9600" dirty="0"/>
              <a:t> δυναμικό (</a:t>
            </a:r>
            <a:r>
              <a:rPr lang="en-US" sz="9600" dirty="0"/>
              <a:t>Freud)</a:t>
            </a:r>
            <a:r>
              <a:rPr lang="el-GR" sz="9600" dirty="0"/>
              <a:t>.</a:t>
            </a:r>
          </a:p>
          <a:p>
            <a:pPr marL="0" indent="0">
              <a:lnSpc>
                <a:spcPct val="107000"/>
              </a:lnSpc>
              <a:spcAft>
                <a:spcPts val="790"/>
              </a:spcAft>
              <a:buSzPts val="1000"/>
              <a:buNone/>
              <a:tabLst>
                <a:tab pos="457200" algn="l"/>
              </a:tabLst>
            </a:pPr>
            <a:r>
              <a:rPr lang="el-GR" sz="9600" dirty="0"/>
              <a:t>Σταδιακά στη Μ. Βρετανία, παρατηρείται μια σαφή αποστασιοποίηση από το πλαίσιο των δομών, των δυνάμεων και των ενεργειών που κυριαρχούν στο δομικό μοντέλο του </a:t>
            </a:r>
            <a:r>
              <a:rPr lang="en-US" sz="9600" dirty="0"/>
              <a:t>Freud.</a:t>
            </a:r>
            <a:r>
              <a:rPr lang="el-GR" sz="9600" dirty="0"/>
              <a:t> Το ενδιαφέρον αρχίζει να επικεντρώνεται στην ανάπτυξη του βρέφους και της αίσθησης του εαυτού του, στις σχέσεις του με τα πρόσωπα φροντίδας, καθώς και στην επίδραση ψυχικών λειτουργιών όπως των προβολών/</a:t>
            </a:r>
            <a:r>
              <a:rPr lang="el-GR" sz="9600" dirty="0" err="1"/>
              <a:t>ενδοβολών</a:t>
            </a:r>
            <a:r>
              <a:rPr lang="el-GR" sz="9600" dirty="0"/>
              <a:t> και εσωτερικών αναπαραστάσεων των σχέσεων αυτών. Η ψυχαναλυτική θεωρία, εξελίσσεται σε συνάρτηση με την κλινική </a:t>
            </a:r>
            <a:r>
              <a:rPr lang="el-GR" sz="9600" dirty="0" err="1"/>
              <a:t>πρακτική.Η</a:t>
            </a:r>
            <a:r>
              <a:rPr lang="el-GR" sz="9600" dirty="0"/>
              <a:t> πρωτοποριακή ψυχαναλυτική σκέψη της </a:t>
            </a:r>
            <a:r>
              <a:rPr lang="en-US" sz="9600" dirty="0"/>
              <a:t>Klein </a:t>
            </a:r>
            <a:r>
              <a:rPr lang="el-GR" sz="9600" dirty="0"/>
              <a:t>εδραίωσε θεωρητικά τις καινοτόμες θεωρίες στηρίζοντας τις στο κλινικό και θεραπευτικό υλικό των ψυχοθεραπειών παιδιών με σοβαρή ψυχοπαθολογία.</a:t>
            </a:r>
          </a:p>
          <a:p>
            <a:pPr marL="0" lvl="0" indent="0">
              <a:lnSpc>
                <a:spcPct val="107000"/>
              </a:lnSpc>
              <a:spcAft>
                <a:spcPts val="790"/>
              </a:spcAft>
              <a:buSzPts val="1000"/>
              <a:buNone/>
              <a:tabLst>
                <a:tab pos="457200" algn="l"/>
              </a:tabLst>
            </a:pPr>
            <a:endParaRPr lang="el-GR" sz="2400" dirty="0"/>
          </a:p>
        </p:txBody>
      </p:sp>
    </p:spTree>
    <p:extLst>
      <p:ext uri="{BB962C8B-B14F-4D97-AF65-F5344CB8AC3E}">
        <p14:creationId xmlns:p14="http://schemas.microsoft.com/office/powerpoint/2010/main" val="3002043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B48A7A-27A5-49E9-A7BE-939F3E921FD5}"/>
              </a:ext>
            </a:extLst>
          </p:cNvPr>
          <p:cNvSpPr>
            <a:spLocks noGrp="1"/>
          </p:cNvSpPr>
          <p:nvPr>
            <p:ph type="title"/>
          </p:nvPr>
        </p:nvSpPr>
        <p:spPr>
          <a:xfrm>
            <a:off x="838200" y="365125"/>
            <a:ext cx="10515600" cy="824483"/>
          </a:xfrm>
        </p:spPr>
        <p:txBody>
          <a:bodyPr/>
          <a:lstStyle/>
          <a:p>
            <a:pPr algn="ctr"/>
            <a:r>
              <a:rPr lang="en-US" dirty="0"/>
              <a:t>Melanie Klein</a:t>
            </a:r>
            <a:endParaRPr lang="el-GR" dirty="0"/>
          </a:p>
        </p:txBody>
      </p:sp>
      <p:sp>
        <p:nvSpPr>
          <p:cNvPr id="3" name="Θέση περιεχομένου 2">
            <a:extLst>
              <a:ext uri="{FF2B5EF4-FFF2-40B4-BE49-F238E27FC236}">
                <a16:creationId xmlns:a16="http://schemas.microsoft.com/office/drawing/2014/main" id="{31DE1C81-0BB4-4E6D-9F36-292D42AF6E03}"/>
              </a:ext>
            </a:extLst>
          </p:cNvPr>
          <p:cNvSpPr>
            <a:spLocks noGrp="1"/>
          </p:cNvSpPr>
          <p:nvPr>
            <p:ph idx="1"/>
          </p:nvPr>
        </p:nvSpPr>
        <p:spPr>
          <a:xfrm>
            <a:off x="838200" y="1189608"/>
            <a:ext cx="10515600" cy="4987355"/>
          </a:xfrm>
        </p:spPr>
        <p:txBody>
          <a:bodyPr>
            <a:normAutofit/>
          </a:bodyPr>
          <a:lstStyle/>
          <a:p>
            <a:pPr marL="0" indent="0">
              <a:spcAft>
                <a:spcPts val="790"/>
              </a:spcAft>
              <a:buSzPts val="1000"/>
              <a:buNone/>
              <a:tabLst>
                <a:tab pos="457200" algn="l"/>
              </a:tabLst>
            </a:pPr>
            <a:r>
              <a:rPr lang="el-GR" sz="2400" dirty="0"/>
              <a:t>Για τη </a:t>
            </a:r>
            <a:r>
              <a:rPr lang="en-US" sz="2400" dirty="0"/>
              <a:t>Melanie Klein </a:t>
            </a:r>
            <a:r>
              <a:rPr lang="el-GR" sz="2400" dirty="0"/>
              <a:t>η ψυχολογική ανάπτυξη δεν αφορά το άτομο ως μεμονωμένη ύπαρξη, αλλά είναι το αποτέλεσμα της σχέσης και της </a:t>
            </a:r>
            <a:r>
              <a:rPr lang="el-GR" sz="2400" dirty="0" err="1"/>
              <a:t>διάδρασης</a:t>
            </a:r>
            <a:r>
              <a:rPr lang="el-GR" sz="2400" dirty="0"/>
              <a:t> που λαμβάνει χώρα σε σχέση με τα πρωταρχικά αντικείμενα φροντίδας, τα πρωταρχικά αντικείμενα. Η </a:t>
            </a:r>
            <a:r>
              <a:rPr lang="el-GR" sz="2400" dirty="0" err="1"/>
              <a:t>Melanie</a:t>
            </a:r>
            <a:r>
              <a:rPr lang="el-GR" sz="2400" dirty="0"/>
              <a:t> </a:t>
            </a:r>
            <a:r>
              <a:rPr lang="el-GR" sz="2400" dirty="0" err="1"/>
              <a:t>Klein</a:t>
            </a:r>
            <a:r>
              <a:rPr lang="el-GR" sz="2400" dirty="0"/>
              <a:t> (1932, 1948) ήταν η πρώτη που επισήμανε τη σημασία των πρώιμων σχέσεων του βρέφους. Σύμφωνα με τη θεωρία της, κατά τους πρώτους μήνες της ζωής το βρέφος έχει μια συγκεχυμένη αντίληψη του εαυτού του και του εξωτερικού κόσμου και δεν μπορεί να αντιληφθεί τη μητέρα ξεχωριστή από το ίδιο. Το σημαντικότερο αντικείμενο για το βρέφος στο στάδιο αυτό είναι το μητρικό στήθος και η κυριότερη δυσκολία που αντιμετωπίζει είναι η  αμφιθυμία του προς το στήθος. Για αυτό μια ιδιαίτερα σημαντική θεωρητική συμβολή της </a:t>
            </a:r>
            <a:r>
              <a:rPr lang="el-GR" sz="2400" dirty="0" err="1"/>
              <a:t>Klein</a:t>
            </a:r>
            <a:r>
              <a:rPr lang="el-GR" sz="2400" dirty="0"/>
              <a:t> είναι η ιδέα ότι η προέλευση της νεύρωσης θα πρέπει να αναζητηθεί στον πρώτο χρόνο της ζωής.</a:t>
            </a:r>
          </a:p>
          <a:p>
            <a:pPr marL="0" indent="0">
              <a:spcAft>
                <a:spcPts val="790"/>
              </a:spcAft>
              <a:buSzPts val="1000"/>
              <a:buNone/>
              <a:tabLst>
                <a:tab pos="457200" algn="l"/>
              </a:tabLst>
            </a:pPr>
            <a:endParaRPr lang="el-GR" sz="1800" dirty="0">
              <a:solidFill>
                <a:srgbClr val="444444"/>
              </a:solidFill>
              <a:latin typeface="Helvetica" panose="020B0604020202020204" pitchFamily="34" charset="0"/>
            </a:endParaRPr>
          </a:p>
          <a:p>
            <a:endParaRPr lang="el-GR" dirty="0"/>
          </a:p>
        </p:txBody>
      </p:sp>
    </p:spTree>
    <p:extLst>
      <p:ext uri="{BB962C8B-B14F-4D97-AF65-F5344CB8AC3E}">
        <p14:creationId xmlns:p14="http://schemas.microsoft.com/office/powerpoint/2010/main" val="1252974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0BE927-8B5D-4ED3-A6D4-813E795E142F}"/>
              </a:ext>
            </a:extLst>
          </p:cNvPr>
          <p:cNvSpPr>
            <a:spLocks noGrp="1"/>
          </p:cNvSpPr>
          <p:nvPr>
            <p:ph type="title"/>
          </p:nvPr>
        </p:nvSpPr>
        <p:spPr>
          <a:xfrm>
            <a:off x="838200" y="365126"/>
            <a:ext cx="10515600" cy="797850"/>
          </a:xfrm>
        </p:spPr>
        <p:txBody>
          <a:bodyPr>
            <a:noAutofit/>
          </a:bodyPr>
          <a:lstStyle/>
          <a:p>
            <a:pPr algn="ctr"/>
            <a:r>
              <a:rPr lang="en-US" sz="4800" dirty="0"/>
              <a:t>Melanie Klein</a:t>
            </a:r>
            <a:br>
              <a:rPr lang="el-GR" sz="3600" b="1" dirty="0"/>
            </a:br>
            <a:endParaRPr lang="el-GR" sz="3600" b="1" dirty="0"/>
          </a:p>
        </p:txBody>
      </p:sp>
      <p:sp>
        <p:nvSpPr>
          <p:cNvPr id="3" name="Θέση περιεχομένου 2">
            <a:extLst>
              <a:ext uri="{FF2B5EF4-FFF2-40B4-BE49-F238E27FC236}">
                <a16:creationId xmlns:a16="http://schemas.microsoft.com/office/drawing/2014/main" id="{E38E2215-16C5-4612-9F3E-8BE4EA777756}"/>
              </a:ext>
            </a:extLst>
          </p:cNvPr>
          <p:cNvSpPr>
            <a:spLocks noGrp="1"/>
          </p:cNvSpPr>
          <p:nvPr>
            <p:ph idx="1"/>
          </p:nvPr>
        </p:nvSpPr>
        <p:spPr>
          <a:xfrm>
            <a:off x="838200" y="1162975"/>
            <a:ext cx="10515600" cy="5575175"/>
          </a:xfrm>
        </p:spPr>
        <p:txBody>
          <a:bodyPr>
            <a:normAutofit fontScale="40000" lnSpcReduction="20000"/>
          </a:bodyPr>
          <a:lstStyle/>
          <a:p>
            <a:pPr marL="0" indent="0">
              <a:spcAft>
                <a:spcPts val="790"/>
              </a:spcAft>
              <a:buSzPts val="1000"/>
              <a:buNone/>
              <a:tabLst>
                <a:tab pos="457200" algn="l"/>
              </a:tabLst>
            </a:pPr>
            <a:r>
              <a:rPr lang="el-GR" sz="6000" dirty="0"/>
              <a:t>Το όνομα της που συνδέεται με τη Θεωρία των </a:t>
            </a:r>
            <a:r>
              <a:rPr lang="el-GR" sz="6000" dirty="0" err="1"/>
              <a:t>Αντικειμενοτρόπων</a:t>
            </a:r>
            <a:r>
              <a:rPr lang="el-GR" sz="6000" dirty="0"/>
              <a:t> Σχέσεων είναι αυτό της </a:t>
            </a:r>
            <a:r>
              <a:rPr lang="el-GR" sz="6000" dirty="0" err="1"/>
              <a:t>Melanie</a:t>
            </a:r>
            <a:r>
              <a:rPr lang="el-GR" sz="6000" dirty="0"/>
              <a:t> </a:t>
            </a:r>
            <a:r>
              <a:rPr lang="el-GR" sz="6000" dirty="0" err="1"/>
              <a:t>Κlein</a:t>
            </a:r>
            <a:r>
              <a:rPr lang="el-GR" sz="6000" dirty="0"/>
              <a:t>, της οποίας οι θεμελιακές απόψεις εξακολουθούν μέχρι και σήμερα να ασκούν σημαντική επιρροή στον ψυχαναλυτικό κόσμο και συνιστούν ένα ιδιαίτερο ρεύμα του διεθνούς ψυχαναλυτικού κινήματος. Ο όρος Θεωρία </a:t>
            </a:r>
            <a:r>
              <a:rPr lang="el-GR" sz="6000" dirty="0" err="1"/>
              <a:t>Αντικειμενοτρόπων</a:t>
            </a:r>
            <a:r>
              <a:rPr lang="el-GR" sz="6000" dirty="0"/>
              <a:t> Σχέσεων συχνά χρησιμοποιείται με αναφορά σε κάθε ψυχαναλυτική προσέγγιση που επικεντρώνεται στη σχέση ανάμεσα στο Εγώ κατά τη διάρκεια της ανάπτυξής του και στα αντικείμενα (πρόσωπα) με τα οποία έρχεται σε επαφή. Μολονότι θα εξετάσουμε τη θεωρία που εισήγαγε η Μ. </a:t>
            </a:r>
            <a:r>
              <a:rPr lang="el-GR" sz="6000" dirty="0" err="1"/>
              <a:t>Klein</a:t>
            </a:r>
            <a:r>
              <a:rPr lang="el-GR" sz="6000" dirty="0"/>
              <a:t> ξεχωριστά, επειδή παρουσιάζει πολλές ιδιομορφίες και διαφορές από την προσέγγιση των κλασικών εκπροσώπων της σχολής των </a:t>
            </a:r>
            <a:r>
              <a:rPr lang="el-GR" sz="6000" dirty="0" err="1"/>
              <a:t>Αντικειμενοτρόπων</a:t>
            </a:r>
            <a:r>
              <a:rPr lang="el-GR" sz="6000" dirty="0"/>
              <a:t> Σχέσεων, θα πρέπει να επισημάνουμε ότι η σχέση Εγώ-Αντικειμένου κατέχει κεντρική θέση στη σκέψη της </a:t>
            </a:r>
            <a:r>
              <a:rPr lang="el-GR" sz="6000" dirty="0" err="1"/>
              <a:t>Klein</a:t>
            </a:r>
            <a:r>
              <a:rPr lang="el-GR" sz="6000" dirty="0"/>
              <a:t> και άρα οι δύο θεωρίες δεν μπορούν να διαφοροποιηθούν πλήρως. </a:t>
            </a:r>
          </a:p>
          <a:p>
            <a:pPr marL="0" indent="0">
              <a:spcAft>
                <a:spcPts val="790"/>
              </a:spcAft>
              <a:buSzPts val="1000"/>
              <a:buNone/>
              <a:tabLst>
                <a:tab pos="457200" algn="l"/>
              </a:tabLst>
            </a:pPr>
            <a:r>
              <a:rPr lang="el-GR" sz="6000" dirty="0"/>
              <a:t>Οι σημαντικότεροι θεωρητικοί εκπρόσωποι της σχολής των </a:t>
            </a:r>
            <a:r>
              <a:rPr lang="el-GR" sz="6000" dirty="0" err="1"/>
              <a:t>Αντικειμενοτρόπων</a:t>
            </a:r>
            <a:r>
              <a:rPr lang="el-GR" sz="6000" dirty="0"/>
              <a:t> Σχέσεων είναι : Οι Βρετανοί ψυχαναλυτές </a:t>
            </a:r>
            <a:r>
              <a:rPr lang="el-GR" sz="6000" dirty="0" err="1"/>
              <a:t>Fairbairn</a:t>
            </a:r>
            <a:r>
              <a:rPr lang="el-GR" sz="6000" dirty="0"/>
              <a:t> και </a:t>
            </a:r>
            <a:r>
              <a:rPr lang="el-GR" sz="6000" dirty="0" err="1"/>
              <a:t>Winnicott</a:t>
            </a:r>
            <a:r>
              <a:rPr lang="el-GR" sz="6000" dirty="0"/>
              <a:t> θεωρούνται οι σημαντικότεροι θεωρητικοί εκπρόσωποι της σχολής των </a:t>
            </a:r>
            <a:r>
              <a:rPr lang="el-GR" sz="6000" dirty="0" err="1"/>
              <a:t>Αντικειμενοτρόπων</a:t>
            </a:r>
            <a:r>
              <a:rPr lang="el-GR" sz="6000" dirty="0"/>
              <a:t> Σχέσεων ή Σχέσεων του Αντικειμένου. Και οι δύο επηρεάστηκαν πολύ από τις απόψεις της Μ. </a:t>
            </a:r>
            <a:r>
              <a:rPr lang="el-GR" sz="6000" dirty="0" err="1"/>
              <a:t>Klein</a:t>
            </a:r>
            <a:r>
              <a:rPr lang="el-GR" sz="6000" dirty="0"/>
              <a:t> για την πρώιμη ανάπτυξη, αλλά δυσκολεύθηκαν να ενστερνιστούν την κλασική θεωρία των </a:t>
            </a:r>
            <a:r>
              <a:rPr lang="el-GR" sz="6000" dirty="0" err="1"/>
              <a:t>ενορμήσεων</a:t>
            </a:r>
            <a:r>
              <a:rPr lang="el-GR" sz="6000" dirty="0"/>
              <a:t> στην οποία η θεωρία της </a:t>
            </a:r>
            <a:r>
              <a:rPr lang="el-GR" sz="6000" dirty="0" err="1"/>
              <a:t>Klein</a:t>
            </a:r>
            <a:r>
              <a:rPr lang="el-GR" sz="6000" dirty="0"/>
              <a:t> βασίζεται απόλυτα.</a:t>
            </a:r>
          </a:p>
          <a:p>
            <a:pPr marL="0" indent="0">
              <a:buNone/>
            </a:pPr>
            <a:endParaRPr lang="el-GR" dirty="0"/>
          </a:p>
        </p:txBody>
      </p:sp>
    </p:spTree>
    <p:extLst>
      <p:ext uri="{BB962C8B-B14F-4D97-AF65-F5344CB8AC3E}">
        <p14:creationId xmlns:p14="http://schemas.microsoft.com/office/powerpoint/2010/main" val="2352794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0A5F89-1364-41FF-BEE8-DA55F262A8C0}"/>
              </a:ext>
            </a:extLst>
          </p:cNvPr>
          <p:cNvSpPr>
            <a:spLocks noGrp="1"/>
          </p:cNvSpPr>
          <p:nvPr>
            <p:ph type="title"/>
          </p:nvPr>
        </p:nvSpPr>
        <p:spPr>
          <a:xfrm>
            <a:off x="838200" y="365125"/>
            <a:ext cx="10515600" cy="762339"/>
          </a:xfrm>
        </p:spPr>
        <p:txBody>
          <a:bodyPr/>
          <a:lstStyle/>
          <a:p>
            <a:pPr algn="ctr"/>
            <a:r>
              <a:rPr lang="en-US" dirty="0"/>
              <a:t>Melanie Klein</a:t>
            </a:r>
            <a:endParaRPr lang="el-GR" dirty="0"/>
          </a:p>
        </p:txBody>
      </p:sp>
      <p:sp>
        <p:nvSpPr>
          <p:cNvPr id="3" name="Θέση περιεχομένου 2">
            <a:extLst>
              <a:ext uri="{FF2B5EF4-FFF2-40B4-BE49-F238E27FC236}">
                <a16:creationId xmlns:a16="http://schemas.microsoft.com/office/drawing/2014/main" id="{2227F9CC-7514-40A9-B913-1F7D1C63D44B}"/>
              </a:ext>
            </a:extLst>
          </p:cNvPr>
          <p:cNvSpPr>
            <a:spLocks noGrp="1"/>
          </p:cNvSpPr>
          <p:nvPr>
            <p:ph idx="1"/>
          </p:nvPr>
        </p:nvSpPr>
        <p:spPr>
          <a:xfrm>
            <a:off x="879629" y="1127464"/>
            <a:ext cx="10515600" cy="4827557"/>
          </a:xfrm>
        </p:spPr>
        <p:txBody>
          <a:bodyPr>
            <a:normAutofit/>
          </a:bodyPr>
          <a:lstStyle/>
          <a:p>
            <a:pPr marL="0" indent="0">
              <a:buNone/>
            </a:pPr>
            <a:r>
              <a:rPr lang="el-GR" sz="2400" dirty="0">
                <a:effectLst/>
                <a:latin typeface="Calibri" panose="020F0502020204030204" pitchFamily="34" charset="0"/>
                <a:ea typeface="Times New Roman" panose="02020603050405020304" pitchFamily="18" charset="0"/>
                <a:cs typeface="Times New Roman" panose="02020603050405020304" pitchFamily="18" charset="0"/>
              </a:rPr>
              <a:t>Στο κείμενο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Envy and Gratitude </a:t>
            </a:r>
            <a:r>
              <a:rPr lang="el-GR" sz="2400" dirty="0">
                <a:effectLst/>
                <a:latin typeface="Calibri" panose="020F0502020204030204" pitchFamily="34" charset="0"/>
                <a:ea typeface="Times New Roman" panose="02020603050405020304" pitchFamily="18" charset="0"/>
                <a:cs typeface="Times New Roman" panose="02020603050405020304" pitchFamily="18" charset="0"/>
              </a:rPr>
              <a:t>της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Melanie Klein </a:t>
            </a:r>
            <a:r>
              <a:rPr lang="el-GR" sz="2400" dirty="0">
                <a:effectLst/>
                <a:latin typeface="Calibri" panose="020F0502020204030204" pitchFamily="34" charset="0"/>
                <a:ea typeface="Times New Roman" panose="02020603050405020304" pitchFamily="18" charset="0"/>
                <a:cs typeface="Times New Roman" panose="02020603050405020304" pitchFamily="18" charset="0"/>
              </a:rPr>
              <a:t>αναφέρεται ότι ο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F</a:t>
            </a:r>
            <a:r>
              <a:rPr lang="el-GR" sz="2400" dirty="0" err="1">
                <a:effectLst/>
                <a:latin typeface="Calibri" panose="020F0502020204030204" pitchFamily="34" charset="0"/>
                <a:ea typeface="Times New Roman" panose="02020603050405020304" pitchFamily="18" charset="0"/>
                <a:cs typeface="Times New Roman" panose="02020603050405020304" pitchFamily="18" charset="0"/>
              </a:rPr>
              <a:t>reud</a:t>
            </a:r>
            <a:r>
              <a:rPr lang="el-GR" sz="2400" dirty="0">
                <a:effectLst/>
                <a:latin typeface="Calibri" panose="020F0502020204030204" pitchFamily="34" charset="0"/>
                <a:ea typeface="Times New Roman" panose="02020603050405020304" pitchFamily="18" charset="0"/>
                <a:cs typeface="Times New Roman" panose="02020603050405020304" pitchFamily="18" charset="0"/>
              </a:rPr>
              <a:t> παρουσίασε στη δεύτερη δομική θεωρία του τα τρία επίπεδα λειτουργίας του Ψυχικού οργάνου: το Εκείνο, το Εγώ και το Υπερεγώ, τα οποία λειτουργούν αυτόνομα αλλά δεν είναι απολύτως διαφοροποιημένα καθώς οι λειτουργίες τους συχνά επικαλύπτονται. Σύμφωνα με την θεωρία το Εκείνο αποτελεί την βάση και το θεμέλιο λίθο κάθε ψυχικής οντότητας, λειτουργίας και δραστηριότητας. Το Εγώ προέρχεται από το Εκείνο και ακριβώς για αυτό βρίσκεται μόνιμα κάτω από την επίδραση ασυνείδητων διαδικασιών που προσπαθεί να διαχειριστεί. </a:t>
            </a:r>
          </a:p>
          <a:p>
            <a:pPr marL="0" indent="0">
              <a:buNone/>
            </a:pPr>
            <a:r>
              <a:rPr lang="el-GR" sz="2400" dirty="0">
                <a:effectLst/>
                <a:latin typeface="Calibri" panose="020F0502020204030204" pitchFamily="34" charset="0"/>
                <a:ea typeface="Times New Roman" panose="02020603050405020304" pitchFamily="18" charset="0"/>
                <a:cs typeface="Times New Roman" panose="02020603050405020304" pitchFamily="18" charset="0"/>
              </a:rPr>
              <a:t>Ο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F</a:t>
            </a:r>
            <a:r>
              <a:rPr lang="el-GR" sz="2400" dirty="0" err="1">
                <a:effectLst/>
                <a:latin typeface="Calibri" panose="020F0502020204030204" pitchFamily="34" charset="0"/>
                <a:ea typeface="Times New Roman" panose="02020603050405020304" pitchFamily="18" charset="0"/>
                <a:cs typeface="Times New Roman" panose="02020603050405020304" pitchFamily="18" charset="0"/>
              </a:rPr>
              <a:t>reud</a:t>
            </a:r>
            <a:r>
              <a:rPr lang="el-GR" sz="2400" dirty="0">
                <a:effectLst/>
                <a:latin typeface="Calibri" panose="020F0502020204030204" pitchFamily="34" charset="0"/>
                <a:ea typeface="Times New Roman" panose="02020603050405020304" pitchFamily="18" charset="0"/>
                <a:cs typeface="Times New Roman" panose="02020603050405020304" pitchFamily="18" charset="0"/>
              </a:rPr>
              <a:t> υποστήριξε τη θεωρία των ενστίκτων, ε</a:t>
            </a:r>
            <a:r>
              <a:rPr lang="el-GR" sz="2400" dirty="0">
                <a:latin typeface="Calibri" panose="020F0502020204030204" pitchFamily="34" charset="0"/>
                <a:ea typeface="Times New Roman" panose="02020603050405020304" pitchFamily="18" charset="0"/>
                <a:cs typeface="Times New Roman" panose="02020603050405020304" pitchFamily="18" charset="0"/>
              </a:rPr>
              <a:t>ισάγοντας </a:t>
            </a:r>
            <a:r>
              <a:rPr lang="el-GR" sz="2400" dirty="0">
                <a:effectLst/>
                <a:latin typeface="Calibri" panose="020F0502020204030204" pitchFamily="34" charset="0"/>
                <a:ea typeface="Times New Roman" panose="02020603050405020304" pitchFamily="18" charset="0"/>
                <a:cs typeface="Times New Roman" panose="02020603050405020304" pitchFamily="18" charset="0"/>
              </a:rPr>
              <a:t>το ένστικτο της ζωής και στην συνέχεια του θανάτου</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a:t>
            </a:r>
            <a:r>
              <a:rPr lang="el-GR" sz="2400" dirty="0">
                <a:effectLst/>
                <a:latin typeface="Calibri" panose="020F0502020204030204" pitchFamily="34" charset="0"/>
                <a:ea typeface="Times New Roman" panose="02020603050405020304" pitchFamily="18" charset="0"/>
                <a:cs typeface="Times New Roman" panose="02020603050405020304" pitchFamily="18" charset="0"/>
              </a:rPr>
              <a:t> των οποίων τόσο η πόλωση όσο και η μίξη λειτουργεί από τη στιγμή της γέννησης, προκαλώντας τη αδιάλειπτη ύπαρξη ψυχικών διεργασιών. Αυτές ταλαντώνονται ανάμεσα στις </a:t>
            </a:r>
            <a:r>
              <a:rPr lang="el-GR" sz="2400" dirty="0" err="1">
                <a:effectLst/>
                <a:latin typeface="Calibri" panose="020F0502020204030204" pitchFamily="34" charset="0"/>
                <a:ea typeface="Times New Roman" panose="02020603050405020304" pitchFamily="18" charset="0"/>
                <a:cs typeface="Times New Roman" panose="02020603050405020304" pitchFamily="18" charset="0"/>
              </a:rPr>
              <a:t>ενορμητικές</a:t>
            </a:r>
            <a:r>
              <a:rPr lang="el-GR" sz="2400" dirty="0">
                <a:effectLst/>
                <a:latin typeface="Calibri" panose="020F0502020204030204" pitchFamily="34" charset="0"/>
                <a:ea typeface="Times New Roman" panose="02020603050405020304" pitchFamily="18" charset="0"/>
                <a:cs typeface="Times New Roman" panose="02020603050405020304" pitchFamily="18" charset="0"/>
              </a:rPr>
              <a:t> τάσεις που αφορούν την καταστροφή αλλά ταυτόχρονα και την επιβίωση του εαυτού όπως αφορούν και επίθεση αλλά συνάμα και την διαφύλαξη των αντικειμένων γύρω του. </a:t>
            </a:r>
          </a:p>
        </p:txBody>
      </p:sp>
    </p:spTree>
    <p:extLst>
      <p:ext uri="{BB962C8B-B14F-4D97-AF65-F5344CB8AC3E}">
        <p14:creationId xmlns:p14="http://schemas.microsoft.com/office/powerpoint/2010/main" val="2713131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16691D-C606-455B-A0AD-F213A23C9850}"/>
              </a:ext>
            </a:extLst>
          </p:cNvPr>
          <p:cNvSpPr>
            <a:spLocks noGrp="1"/>
          </p:cNvSpPr>
          <p:nvPr>
            <p:ph type="title"/>
          </p:nvPr>
        </p:nvSpPr>
        <p:spPr>
          <a:xfrm>
            <a:off x="838200" y="365125"/>
            <a:ext cx="10515600" cy="549275"/>
          </a:xfrm>
        </p:spPr>
        <p:txBody>
          <a:bodyPr>
            <a:normAutofit fontScale="90000"/>
          </a:bodyPr>
          <a:lstStyle/>
          <a:p>
            <a:pPr algn="ctr"/>
            <a:r>
              <a:rPr lang="en-US" dirty="0"/>
              <a:t>Melanie Klein</a:t>
            </a:r>
            <a:endParaRPr lang="el-GR" dirty="0"/>
          </a:p>
        </p:txBody>
      </p:sp>
      <p:sp>
        <p:nvSpPr>
          <p:cNvPr id="3" name="Θέση περιεχομένου 2">
            <a:extLst>
              <a:ext uri="{FF2B5EF4-FFF2-40B4-BE49-F238E27FC236}">
                <a16:creationId xmlns:a16="http://schemas.microsoft.com/office/drawing/2014/main" id="{5874D673-0D54-450D-8644-6D329C0679D4}"/>
              </a:ext>
            </a:extLst>
          </p:cNvPr>
          <p:cNvSpPr>
            <a:spLocks noGrp="1"/>
          </p:cNvSpPr>
          <p:nvPr>
            <p:ph idx="1"/>
          </p:nvPr>
        </p:nvSpPr>
        <p:spPr>
          <a:xfrm>
            <a:off x="838200" y="1180730"/>
            <a:ext cx="10515600" cy="4996233"/>
          </a:xfrm>
        </p:spPr>
        <p:txBody>
          <a:bodyPr>
            <a:normAutofit lnSpcReduction="10000"/>
          </a:bodyPr>
          <a:lstStyle/>
          <a:p>
            <a:pPr marL="0" indent="0">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Ο </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Freud</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βά</a:t>
            </a:r>
            <a:r>
              <a:rPr lang="el-GR" sz="2800" dirty="0">
                <a:latin typeface="Calibri" panose="020F0502020204030204" pitchFamily="34" charset="0"/>
                <a:ea typeface="Times New Roman" panose="02020603050405020304" pitchFamily="18" charset="0"/>
                <a:cs typeface="Times New Roman" panose="02020603050405020304" pitchFamily="18" charset="0"/>
              </a:rPr>
              <a:t>σ</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ισε τις θεωρητικές και τις </a:t>
            </a:r>
            <a:r>
              <a:rPr lang="el-GR" sz="2800" dirty="0">
                <a:latin typeface="Calibri" panose="020F0502020204030204" pitchFamily="34" charset="0"/>
                <a:ea typeface="Times New Roman" panose="02020603050405020304" pitchFamily="18" charset="0"/>
                <a:cs typeface="Times New Roman" panose="02020603050405020304" pitchFamily="18" charset="0"/>
              </a:rPr>
              <a:t>κλινικές του </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απόψεις πάνω στη θεωρία των δύο ενστίκτων όπως φαίνεται και στο κείμενο του «Το οικονομικό πρόβλημα του μαζοχισμού». Μάλιστα στο τέλος του κειμένου αναφέρει χαρακτηριστικά: Ο ηθικός μαζοχισμός ένα κλασικό αποδεικτικό στοιχείο για την μίξη των ενστίκτων». </a:t>
            </a:r>
            <a:r>
              <a:rPr lang="el-GR" sz="2800" dirty="0">
                <a:latin typeface="Calibri" panose="020F0502020204030204" pitchFamily="34" charset="0"/>
                <a:ea typeface="Times New Roman" panose="02020603050405020304" pitchFamily="18" charset="0"/>
                <a:cs typeface="Times New Roman" panose="02020603050405020304" pitchFamily="18" charset="0"/>
              </a:rPr>
              <a:t>Η εγγενής παρουσία και </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λειτουργία των δύο ενστίκτων χαρακτηρίζει και την θεωρητική σκέψη της </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Melanie Klein</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παρότι υπάρχει μία βασική διαφοροποίηση για την παρουσία και τη δράση του ενστίκτου του θανάτου.  Ο </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Freud </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υποστηρίζει πως στο </a:t>
            </a:r>
            <a:r>
              <a:rPr lang="el-GR" sz="2800" dirty="0">
                <a:latin typeface="Calibri" panose="020F0502020204030204" pitchFamily="34" charset="0"/>
                <a:ea typeface="Times New Roman" panose="02020603050405020304" pitchFamily="18" charset="0"/>
                <a:cs typeface="Times New Roman" panose="02020603050405020304" pitchFamily="18" charset="0"/>
              </a:rPr>
              <a:t>Ασυνείδητο δεν συμπεριλαμβάνεται το άγχος θανάτου και τα άγχη αυτά παραλληλίζονται με το άγχος ευνουχισμού. Αντίθετα η </a:t>
            </a:r>
            <a:r>
              <a:rPr lang="en-US" sz="2800" dirty="0">
                <a:latin typeface="Calibri" panose="020F0502020204030204" pitchFamily="34" charset="0"/>
                <a:ea typeface="Times New Roman" panose="02020603050405020304" pitchFamily="18" charset="0"/>
                <a:cs typeface="Times New Roman" panose="02020603050405020304" pitchFamily="18" charset="0"/>
              </a:rPr>
              <a:t>Klein </a:t>
            </a:r>
            <a:r>
              <a:rPr lang="el-GR" sz="2800" dirty="0">
                <a:latin typeface="Calibri" panose="020F0502020204030204" pitchFamily="34" charset="0"/>
                <a:ea typeface="Times New Roman" panose="02020603050405020304" pitchFamily="18" charset="0"/>
                <a:cs typeface="Times New Roman" panose="02020603050405020304" pitchFamily="18" charset="0"/>
              </a:rPr>
              <a:t>θεωρεί πως τα πρώιμα άγχη θανάτου και αφανισμού </a:t>
            </a:r>
            <a:r>
              <a:rPr lang="el-GR" dirty="0">
                <a:latin typeface="Calibri" panose="020F0502020204030204" pitchFamily="34" charset="0"/>
                <a:ea typeface="Times New Roman" panose="02020603050405020304" pitchFamily="18" charset="0"/>
                <a:cs typeface="Times New Roman" panose="02020603050405020304" pitchFamily="18" charset="0"/>
              </a:rPr>
              <a:t>είναι εξαρχής παρόντα </a:t>
            </a:r>
            <a:r>
              <a:rPr lang="el-GR" sz="2800" dirty="0">
                <a:latin typeface="Calibri" panose="020F0502020204030204" pitchFamily="34" charset="0"/>
                <a:ea typeface="Times New Roman" panose="02020603050405020304" pitchFamily="18" charset="0"/>
                <a:cs typeface="Times New Roman" panose="02020603050405020304" pitchFamily="18" charset="0"/>
              </a:rPr>
              <a:t>στο ασυνείδητο, συνδέονται με το ένστικτο του θανάτου και είναι αυτά που το Εγώ προσπαθεί να αντιμετωπίσει. </a:t>
            </a:r>
            <a:endParaRPr lang="el-GR" dirty="0"/>
          </a:p>
        </p:txBody>
      </p:sp>
    </p:spTree>
    <p:extLst>
      <p:ext uri="{BB962C8B-B14F-4D97-AF65-F5344CB8AC3E}">
        <p14:creationId xmlns:p14="http://schemas.microsoft.com/office/powerpoint/2010/main" val="190844036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996</TotalTime>
  <Words>5440</Words>
  <Application>Microsoft Office PowerPoint</Application>
  <PresentationFormat>Ευρεία οθόνη</PresentationFormat>
  <Paragraphs>119</Paragraphs>
  <Slides>31</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31</vt:i4>
      </vt:variant>
    </vt:vector>
  </HeadingPairs>
  <TitlesOfParts>
    <vt:vector size="38" baseType="lpstr">
      <vt:lpstr>Arial</vt:lpstr>
      <vt:lpstr>Calibri</vt:lpstr>
      <vt:lpstr>Calibri Light</vt:lpstr>
      <vt:lpstr>Helvetica</vt:lpstr>
      <vt:lpstr>Symbol</vt:lpstr>
      <vt:lpstr>Times New Roman</vt:lpstr>
      <vt:lpstr>Θέμα του Office</vt:lpstr>
      <vt:lpstr>MELANIE KLEIN</vt:lpstr>
      <vt:lpstr>Melanie Klein Βιογραφικά στοιχεία</vt:lpstr>
      <vt:lpstr>Melanie Klein </vt:lpstr>
      <vt:lpstr>Συγγραφικό έργο</vt:lpstr>
      <vt:lpstr>Melanie Klein Θεωρία</vt:lpstr>
      <vt:lpstr>Melanie Klein</vt:lpstr>
      <vt:lpstr>Melanie Klein </vt:lpstr>
      <vt:lpstr>Melanie Klein</vt:lpstr>
      <vt:lpstr>Melanie Klein</vt:lpstr>
      <vt:lpstr>Melanie Klein Η Διαμόρφωση του Ψυχισμού</vt:lpstr>
      <vt:lpstr>Melanie Klein</vt:lpstr>
      <vt:lpstr>Melanie Klein</vt:lpstr>
      <vt:lpstr>Melanie Klein</vt:lpstr>
      <vt:lpstr>Melanie Klein</vt:lpstr>
      <vt:lpstr>Melanie Klein</vt:lpstr>
      <vt:lpstr>Melanie Klein Βασικές αρχές της Θεωρίας</vt:lpstr>
      <vt:lpstr>Melanie Klein</vt:lpstr>
      <vt:lpstr>Melanie Klein</vt:lpstr>
      <vt:lpstr>Melanie Klein</vt:lpstr>
      <vt:lpstr>Melanie Klein</vt:lpstr>
      <vt:lpstr>Melanie Klein</vt:lpstr>
      <vt:lpstr>Melanie Klein</vt:lpstr>
      <vt:lpstr>Melanie Klein</vt:lpstr>
      <vt:lpstr>Melanie Klein</vt:lpstr>
      <vt:lpstr>Melanie Klein</vt:lpstr>
      <vt:lpstr>Melanie Klein Κλινική και θεραπεία </vt:lpstr>
      <vt:lpstr>Melanie Klein</vt:lpstr>
      <vt:lpstr>Melanie Klein</vt:lpstr>
      <vt:lpstr>Melanie Klein</vt:lpstr>
      <vt:lpstr>Melanie Klein Κριτική</vt:lpstr>
      <vt:lpstr>Βιβλιογραφικές αναφορές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MELANIE KLEIN</dc:title>
  <dc:creator>Sofia Anassontzi</dc:creator>
  <cp:lastModifiedBy>Sofia Anassontzi</cp:lastModifiedBy>
  <cp:revision>1</cp:revision>
  <dcterms:created xsi:type="dcterms:W3CDTF">2021-10-09T21:15:33Z</dcterms:created>
  <dcterms:modified xsi:type="dcterms:W3CDTF">2021-10-12T21:38:35Z</dcterms:modified>
</cp:coreProperties>
</file>