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sldIdLst>
    <p:sldId id="256" r:id="rId2"/>
    <p:sldId id="287" r:id="rId3"/>
    <p:sldId id="288" r:id="rId4"/>
    <p:sldId id="289" r:id="rId5"/>
    <p:sldId id="258" r:id="rId6"/>
    <p:sldId id="260" r:id="rId7"/>
    <p:sldId id="262" r:id="rId8"/>
    <p:sldId id="263" r:id="rId9"/>
    <p:sldId id="264" r:id="rId10"/>
    <p:sldId id="267" r:id="rId11"/>
    <p:sldId id="269" r:id="rId12"/>
    <p:sldId id="266" r:id="rId13"/>
    <p:sldId id="265" r:id="rId14"/>
    <p:sldId id="270" r:id="rId15"/>
    <p:sldId id="271" r:id="rId16"/>
    <p:sldId id="290"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6" r:id="rId30"/>
    <p:sldId id="275" r:id="rId31"/>
    <p:sldId id="291" r:id="rId32"/>
    <p:sldId id="292" r:id="rId33"/>
    <p:sldId id="293" r:id="rId34"/>
    <p:sldId id="295" r:id="rId35"/>
    <p:sldId id="261" r:id="rId36"/>
    <p:sldId id="296" r:id="rId37"/>
    <p:sldId id="297" r:id="rId38"/>
    <p:sldId id="298" r:id="rId39"/>
    <p:sldId id="299" r:id="rId40"/>
    <p:sldId id="259" r:id="rId41"/>
    <p:sldId id="300" r:id="rId42"/>
    <p:sldId id="301" r:id="rId43"/>
    <p:sldId id="302" r:id="rId44"/>
    <p:sldId id="294"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07"/>
    <p:restoredTop sz="94830"/>
  </p:normalViewPr>
  <p:slideViewPr>
    <p:cSldViewPr>
      <p:cViewPr varScale="1">
        <p:scale>
          <a:sx n="121" d="100"/>
          <a:sy n="121" d="100"/>
        </p:scale>
        <p:origin x="2368" y="176"/>
      </p:cViewPr>
      <p:guideLst>
        <p:guide orient="horz" pos="2160"/>
        <p:guide pos="288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4A9925-3A34-48A9-8EBA-FEC187AA7E1A}" type="datetimeFigureOut">
              <a:rPr lang="el-GR" smtClean="0"/>
              <a:pPr/>
              <a:t>27/9/25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CEE788-64CB-452E-90CA-8B712A38477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9</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32</a:t>
            </a:fld>
            <a:endParaRPr lang="el-GR"/>
          </a:p>
        </p:txBody>
      </p:sp>
    </p:spTree>
    <p:extLst>
      <p:ext uri="{BB962C8B-B14F-4D97-AF65-F5344CB8AC3E}">
        <p14:creationId xmlns:p14="http://schemas.microsoft.com/office/powerpoint/2010/main" val="3041184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34</a:t>
            </a:fld>
            <a:endParaRPr lang="el-GR"/>
          </a:p>
        </p:txBody>
      </p:sp>
    </p:spTree>
    <p:extLst>
      <p:ext uri="{BB962C8B-B14F-4D97-AF65-F5344CB8AC3E}">
        <p14:creationId xmlns:p14="http://schemas.microsoft.com/office/powerpoint/2010/main" val="300952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35</a:t>
            </a:fld>
            <a:endParaRPr lang="el-GR"/>
          </a:p>
        </p:txBody>
      </p:sp>
    </p:spTree>
    <p:extLst>
      <p:ext uri="{BB962C8B-B14F-4D97-AF65-F5344CB8AC3E}">
        <p14:creationId xmlns:p14="http://schemas.microsoft.com/office/powerpoint/2010/main" val="3856535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36</a:t>
            </a:fld>
            <a:endParaRPr lang="el-GR"/>
          </a:p>
        </p:txBody>
      </p:sp>
    </p:spTree>
    <p:extLst>
      <p:ext uri="{BB962C8B-B14F-4D97-AF65-F5344CB8AC3E}">
        <p14:creationId xmlns:p14="http://schemas.microsoft.com/office/powerpoint/2010/main" val="262847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37</a:t>
            </a:fld>
            <a:endParaRPr lang="el-GR"/>
          </a:p>
        </p:txBody>
      </p:sp>
    </p:spTree>
    <p:extLst>
      <p:ext uri="{BB962C8B-B14F-4D97-AF65-F5344CB8AC3E}">
        <p14:creationId xmlns:p14="http://schemas.microsoft.com/office/powerpoint/2010/main" val="3017427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42</a:t>
            </a:fld>
            <a:endParaRPr lang="el-GR"/>
          </a:p>
        </p:txBody>
      </p:sp>
    </p:spTree>
    <p:extLst>
      <p:ext uri="{BB962C8B-B14F-4D97-AF65-F5344CB8AC3E}">
        <p14:creationId xmlns:p14="http://schemas.microsoft.com/office/powerpoint/2010/main" val="1217452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10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12</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13</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Κάθε κατηγορία έχει και </a:t>
            </a:r>
            <a:r>
              <a:rPr lang="el-GR" dirty="0" err="1"/>
              <a:t>υπο</a:t>
            </a:r>
            <a:r>
              <a:rPr lang="el-GR" dirty="0"/>
              <a:t> </a:t>
            </a:r>
            <a:r>
              <a:rPr lang="el-GR" dirty="0" err="1"/>
              <a:t>κατηγοριες</a:t>
            </a:r>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17</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Ποιο</a:t>
            </a:r>
            <a:r>
              <a:rPr lang="el-GR" baseline="0" dirty="0"/>
              <a:t> πιστεύεται ότι είναι το βασικό κριτήριο για τη κατηγοριοποίηση σε μία από τις τρεις </a:t>
            </a:r>
            <a:r>
              <a:rPr lang="el-GR" baseline="0"/>
              <a:t>κατηγορίες δεσμού; </a:t>
            </a:r>
            <a:endParaRPr lang="el-GR"/>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20</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22</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ECEE788-64CB-452E-90CA-8B712A384779}" type="slidenum">
              <a:rPr lang="el-GR" smtClean="0"/>
              <a:pPr/>
              <a:t>23</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BDAE0E8-B4FB-41C2-8B29-7DAB70452103}" type="slidenum">
              <a:rPr lang="el-GR" smtClean="0"/>
              <a:pPr/>
              <a:t>31</a:t>
            </a:fld>
            <a:endParaRPr lang="el-GR"/>
          </a:p>
        </p:txBody>
      </p:sp>
    </p:spTree>
    <p:extLst>
      <p:ext uri="{BB962C8B-B14F-4D97-AF65-F5344CB8AC3E}">
        <p14:creationId xmlns:p14="http://schemas.microsoft.com/office/powerpoint/2010/main" val="3177097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C6B9F76A-33CA-4CEE-B5D2-B7BEF5D3C0A7}" type="datetimeFigureOut">
              <a:rPr lang="el-GR" smtClean="0"/>
              <a:pPr/>
              <a:t>27/9/25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2582A7-EDE4-4D58-9AE9-35E719B80EA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fld id="{C6B9F76A-33CA-4CEE-B5D2-B7BEF5D3C0A7}" type="datetimeFigureOut">
              <a:rPr lang="el-GR" smtClean="0"/>
              <a:pPr/>
              <a:t>27/9/25</a:t>
            </a:fld>
            <a:endParaRPr lang="el-GR"/>
          </a:p>
        </p:txBody>
      </p:sp>
      <p:sp>
        <p:nvSpPr>
          <p:cNvPr id="27" name="26 - Θέση αριθμού διαφάνειας"/>
          <p:cNvSpPr>
            <a:spLocks noGrp="1"/>
          </p:cNvSpPr>
          <p:nvPr>
            <p:ph type="sldNum" sz="quarter" idx="11"/>
          </p:nvPr>
        </p:nvSpPr>
        <p:spPr/>
        <p:txBody>
          <a:bodyPr rtlCol="0"/>
          <a:lstStyle/>
          <a:p>
            <a:fld id="{422582A7-EDE4-4D58-9AE9-35E719B80EAE}"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C6B9F76A-33CA-4CEE-B5D2-B7BEF5D3C0A7}" type="datetimeFigureOut">
              <a:rPr lang="el-GR" smtClean="0"/>
              <a:pPr/>
              <a:t>27/9/25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422582A7-EDE4-4D58-9AE9-35E719B80EA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6B9F76A-33CA-4CEE-B5D2-B7BEF5D3C0A7}" type="datetimeFigureOut">
              <a:rPr lang="el-GR" smtClean="0"/>
              <a:pPr/>
              <a:t>27/9/25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22582A7-EDE4-4D58-9AE9-35E719B80EA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6B9F76A-33CA-4CEE-B5D2-B7BEF5D3C0A7}" type="datetimeFigureOut">
              <a:rPr lang="el-GR" smtClean="0"/>
              <a:pPr/>
              <a:t>27/9/25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2582A7-EDE4-4D58-9AE9-35E719B80EA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video" Target="https://www.youtube.com/embed/QquZxJhuSg8?start=12&amp;feature=oembed" TargetMode="External"/><Relationship Id="rId4" Type="http://schemas.openxmlformats.org/officeDocument/2006/relationships/hyperlink" Target="https://www.youtube.com/watch?v=QquZxJhuSg8&amp;t=12s"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video" Target="https://www.youtube.com/embed/DRejV6f-Y3c?feature=oembed" TargetMode="External"/><Relationship Id="rId4" Type="http://schemas.openxmlformats.org/officeDocument/2006/relationships/hyperlink" Target="https://www.youtube.com/watch?v=DRejV6f-Y3c"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s14Q-_Bxc_U?feature=oembed"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00034" y="1142984"/>
            <a:ext cx="7772400" cy="1828800"/>
          </a:xfrm>
        </p:spPr>
        <p:txBody>
          <a:bodyPr>
            <a:normAutofit fontScale="90000"/>
          </a:bodyPr>
          <a:lstStyle/>
          <a:p>
            <a:pPr algn="ctr"/>
            <a:r>
              <a:rPr lang="en-US" dirty="0"/>
              <a:t>Margaret Mahler </a:t>
            </a:r>
            <a:r>
              <a:rPr lang="el-GR" dirty="0"/>
              <a:t>και Θεωρία Δεσμού:</a:t>
            </a:r>
            <a:br>
              <a:rPr lang="el-GR" dirty="0"/>
            </a:br>
            <a:r>
              <a:rPr lang="el-GR" sz="3600" dirty="0"/>
              <a:t>Εστιάζοντας στη σχέση από ψυχαναλυτική και ερευνητική πλευρά</a:t>
            </a:r>
          </a:p>
        </p:txBody>
      </p:sp>
      <p:sp>
        <p:nvSpPr>
          <p:cNvPr id="3" name="2 - Υπότιτλος"/>
          <p:cNvSpPr>
            <a:spLocks noGrp="1"/>
          </p:cNvSpPr>
          <p:nvPr>
            <p:ph type="subTitle" idx="1"/>
          </p:nvPr>
        </p:nvSpPr>
        <p:spPr>
          <a:xfrm>
            <a:off x="251520" y="4509120"/>
            <a:ext cx="8568952" cy="1440160"/>
          </a:xfrm>
        </p:spPr>
        <p:txBody>
          <a:bodyPr>
            <a:normAutofit/>
          </a:bodyPr>
          <a:lstStyle/>
          <a:p>
            <a:r>
              <a:rPr lang="el-GR" sz="2000" dirty="0">
                <a:latin typeface="Arial" pitchFamily="34" charset="0"/>
                <a:cs typeface="Arial" pitchFamily="34" charset="0"/>
              </a:rPr>
              <a:t>ΜΠΣ Κλινική Ψυχολογία</a:t>
            </a:r>
          </a:p>
          <a:p>
            <a:r>
              <a:rPr lang="el-GR" sz="2000" dirty="0">
                <a:latin typeface="Arial" pitchFamily="34" charset="0"/>
                <a:cs typeface="Arial" pitchFamily="34" charset="0"/>
              </a:rPr>
              <a:t>Διδάσκουσα: Λήδα Αναγνωστάκη, Αναπληρώτρια Καθηγήτρια ΤΕΑΠΗ/ΕΚΠΑ (και Ελεάνα </a:t>
            </a:r>
            <a:r>
              <a:rPr lang="el-GR" sz="2000" dirty="0" err="1">
                <a:latin typeface="Arial" pitchFamily="34" charset="0"/>
                <a:cs typeface="Arial" pitchFamily="34" charset="0"/>
              </a:rPr>
              <a:t>Αρμάο</a:t>
            </a:r>
            <a:r>
              <a:rPr lang="el-GR" sz="2000" dirty="0">
                <a:latin typeface="Arial" pitchFamily="34" charset="0"/>
                <a:cs typeface="Arial" pitchFamily="34" charset="0"/>
              </a:rPr>
              <a:t>, Ψυχολόγος, Διδάκτορας ΕΚΠΑ)</a:t>
            </a:r>
          </a:p>
          <a:p>
            <a:r>
              <a:rPr lang="el-GR" sz="2000" dirty="0">
                <a:latin typeface="Arial" pitchFamily="34" charset="0"/>
                <a:cs typeface="Arial" pitchFamily="34" charset="0"/>
              </a:rPr>
              <a:t>2025-26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Τερματισμός Συμπεριφοράς Δεσμού</a:t>
            </a:r>
          </a:p>
        </p:txBody>
      </p:sp>
      <p:sp>
        <p:nvSpPr>
          <p:cNvPr id="3" name="2 - Θέση περιεχομένου"/>
          <p:cNvSpPr>
            <a:spLocks noGrp="1"/>
          </p:cNvSpPr>
          <p:nvPr>
            <p:ph idx="1"/>
          </p:nvPr>
        </p:nvSpPr>
        <p:spPr/>
        <p:txBody>
          <a:bodyPr>
            <a:normAutofit/>
          </a:bodyPr>
          <a:lstStyle/>
          <a:p>
            <a:pPr algn="ctr">
              <a:buNone/>
            </a:pPr>
            <a:r>
              <a:rPr lang="el-GR" b="1" dirty="0"/>
              <a:t>1. Ικανοποίηση της ανάγκης για εγγύτητα </a:t>
            </a:r>
          </a:p>
          <a:p>
            <a:r>
              <a:rPr lang="el-GR" dirty="0"/>
              <a:t>Σωματική επαφή με τη φιγούρα δεσμού </a:t>
            </a:r>
          </a:p>
          <a:p>
            <a:r>
              <a:rPr lang="el-GR" dirty="0"/>
              <a:t>Οπτική ή ακουστική επιβεβαίωση της εγγύτητας</a:t>
            </a:r>
          </a:p>
          <a:p>
            <a:r>
              <a:rPr lang="el-GR" dirty="0"/>
              <a:t>Εγγύτητα με υποκατάσταση φιγούρα </a:t>
            </a:r>
          </a:p>
          <a:p>
            <a:endParaRPr lang="el-GR" dirty="0"/>
          </a:p>
          <a:p>
            <a:pPr algn="ctr">
              <a:buNone/>
            </a:pPr>
            <a:r>
              <a:rPr lang="el-GR" b="1" dirty="0"/>
              <a:t>2. Βεβαιότητα για τη διαθεσιμότητα της φιγούρα δεσμού </a:t>
            </a:r>
          </a:p>
          <a:p>
            <a:endParaRPr lang="el-GR" dirty="0"/>
          </a:p>
          <a:p>
            <a:pPr>
              <a:buNone/>
            </a:pPr>
            <a:endParaRPr lang="el-GR" dirty="0"/>
          </a:p>
          <a:p>
            <a:endParaRPr lang="el-GR" dirty="0"/>
          </a:p>
          <a:p>
            <a:endParaRPr lang="el-GR" dirty="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Το πρόσωπο δεσμού ως Ασφαλής Βάση</a:t>
            </a:r>
          </a:p>
        </p:txBody>
      </p:sp>
      <p:sp>
        <p:nvSpPr>
          <p:cNvPr id="3" name="2 - Θέση περιεχομένου"/>
          <p:cNvSpPr>
            <a:spLocks noGrp="1"/>
          </p:cNvSpPr>
          <p:nvPr>
            <p:ph idx="1"/>
          </p:nvPr>
        </p:nvSpPr>
        <p:spPr/>
        <p:txBody>
          <a:bodyPr>
            <a:normAutofit/>
          </a:bodyPr>
          <a:lstStyle/>
          <a:p>
            <a:pPr>
              <a:buNone/>
            </a:pPr>
            <a:r>
              <a:rPr lang="el-GR" dirty="0"/>
              <a:t>   Όταν το πρόσωπο δεσμού ικανοποιεί σταθερά και με συνέπεια τις ανάγκες του βρέφους (συντονισμός με τις ανάγκες του παιδιού </a:t>
            </a:r>
            <a:r>
              <a:rPr lang="el-GR" dirty="0">
                <a:sym typeface="Wingdings" pitchFamily="2" charset="2"/>
              </a:rPr>
              <a:t> σωστή ερμηνεία  έγκαιρη και κατάλληλη ικανοποίηση ανάγκης)</a:t>
            </a:r>
            <a:r>
              <a:rPr lang="el-GR" dirty="0"/>
              <a:t> το βρέφος εσωτερικεύει μία ασφαλή βάση, η οποία αποτελεί σημείο αναφοράς για την εξερεύνηση του περιβάλλοντος και τη δημιουργία νέων δεσμών.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Συμπεριφορά εξερεύνησης </a:t>
            </a:r>
          </a:p>
        </p:txBody>
      </p:sp>
      <p:sp>
        <p:nvSpPr>
          <p:cNvPr id="3" name="2 - Θέση περιεχομένου"/>
          <p:cNvSpPr>
            <a:spLocks noGrp="1"/>
          </p:cNvSpPr>
          <p:nvPr>
            <p:ph idx="1"/>
          </p:nvPr>
        </p:nvSpPr>
        <p:spPr/>
        <p:txBody>
          <a:bodyPr>
            <a:normAutofit/>
          </a:bodyPr>
          <a:lstStyle/>
          <a:p>
            <a:r>
              <a:rPr lang="el-GR" dirty="0"/>
              <a:t>Μία εξίσου σημαντική συνιστώσα για τη κατανόηση του δεσμού μητέρας – παιδιού</a:t>
            </a:r>
          </a:p>
          <a:p>
            <a:r>
              <a:rPr lang="el-GR" dirty="0"/>
              <a:t> Το αντίβαρο στη συμπεριφορά δεσμού </a:t>
            </a:r>
          </a:p>
          <a:p>
            <a:r>
              <a:rPr lang="el-GR" dirty="0"/>
              <a:t>Η ενθάρρυνση της συμπεριφοράς εξερεύνησης  από τη μητέρα είναι ιδιαίτερα σημαντική</a:t>
            </a:r>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142984"/>
            <a:ext cx="8229600" cy="1066800"/>
          </a:xfrm>
        </p:spPr>
        <p:txBody>
          <a:bodyPr>
            <a:normAutofit fontScale="90000"/>
          </a:bodyPr>
          <a:lstStyle/>
          <a:p>
            <a:pPr algn="ctr"/>
            <a:r>
              <a:rPr lang="el-GR" dirty="0"/>
              <a:t>Η Μελέτη της Ποιότητας Δεσμού Μητέρας – Βρέφους </a:t>
            </a:r>
          </a:p>
        </p:txBody>
      </p:sp>
      <p:sp>
        <p:nvSpPr>
          <p:cNvPr id="3" name="2 - Θέση περιεχομένου"/>
          <p:cNvSpPr>
            <a:spLocks noGrp="1"/>
          </p:cNvSpPr>
          <p:nvPr>
            <p:ph idx="1"/>
          </p:nvPr>
        </p:nvSpPr>
        <p:spPr/>
        <p:txBody>
          <a:bodyPr>
            <a:normAutofit fontScale="92500" lnSpcReduction="10000"/>
          </a:bodyPr>
          <a:lstStyle/>
          <a:p>
            <a:pPr>
              <a:buNone/>
            </a:pPr>
            <a:r>
              <a:rPr lang="el-GR" dirty="0"/>
              <a:t>Τα παιδιά που μένουν σε ένα σταθερό περιβάλλον με σταθερά πρόσωπα φροντίδας μέχρι την ηλικία των 12 μηνών θα έχουν δημιουργήσει δεσμό με ένα ή περισσότερα πρόσωπα φροντίδας.</a:t>
            </a:r>
          </a:p>
          <a:p>
            <a:pPr>
              <a:buNone/>
            </a:pPr>
            <a:endParaRPr lang="el-GR" dirty="0"/>
          </a:p>
          <a:p>
            <a:pPr>
              <a:buNone/>
            </a:pPr>
            <a:r>
              <a:rPr lang="el-GR" dirty="0"/>
              <a:t>Ωστόσο, η παρατήρηση ότι οι συμπεριφορές δεσμού και εξερεύνησης δεν εκδηλώνονται με τον ίδιο τρόπο, συχνότητα και ένταση σε όλα τα βρέφη είναι ενδεικτική ότι η ποιότητα δεσμού διαφέρει από δυάδα σε δυάδα με όρους ασφάλειας ή ανασφάλειας.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Η συνθήκη του Ξένου</a:t>
            </a:r>
          </a:p>
        </p:txBody>
      </p:sp>
      <p:sp>
        <p:nvSpPr>
          <p:cNvPr id="3" name="2 - Θέση περιεχομένου"/>
          <p:cNvSpPr>
            <a:spLocks noGrp="1"/>
          </p:cNvSpPr>
          <p:nvPr>
            <p:ph idx="1"/>
          </p:nvPr>
        </p:nvSpPr>
        <p:spPr/>
        <p:txBody>
          <a:bodyPr/>
          <a:lstStyle/>
          <a:p>
            <a:r>
              <a:rPr lang="el-GR" dirty="0"/>
              <a:t>Το 1963 η </a:t>
            </a:r>
            <a:r>
              <a:rPr lang="en-US" dirty="0"/>
              <a:t>Mary Ainsworth </a:t>
            </a:r>
            <a:r>
              <a:rPr lang="el-GR" dirty="0"/>
              <a:t>επινόησε μία πειραματική διαδικασία για τη μελέτη της ποιότητας δεσμού του βρέφους με τη μητέρα του, η οποία ονομάστηκε «Συνθήκη του Ξένου». </a:t>
            </a:r>
          </a:p>
          <a:p>
            <a:r>
              <a:rPr lang="el-GR" dirty="0"/>
              <a:t>Στη συνθήκη αυτή υποβάλλονται βρέφη </a:t>
            </a:r>
            <a:r>
              <a:rPr lang="el-GR" b="1" dirty="0"/>
              <a:t>12 έως 18  μηνών</a:t>
            </a:r>
            <a:r>
              <a:rPr lang="el-GR" dirty="0"/>
              <a:t>, τα οποία εκτίθενται σε μία διαδοχή επτά τρίλεπτων επεισοδίων που ενεργοποιούν τη συμπεριφορά δεσμού και εξερεύνησης.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857232"/>
            <a:ext cx="8229600" cy="1066800"/>
          </a:xfrm>
        </p:spPr>
        <p:txBody>
          <a:bodyPr>
            <a:normAutofit fontScale="90000"/>
          </a:bodyPr>
          <a:lstStyle/>
          <a:p>
            <a:r>
              <a:rPr lang="el-GR" dirty="0"/>
              <a:t>Τα Επεισόδια στη Συνθήκη του Ξένου</a:t>
            </a:r>
          </a:p>
        </p:txBody>
      </p:sp>
      <p:sp>
        <p:nvSpPr>
          <p:cNvPr id="3" name="2 - Θέση περιεχομένου"/>
          <p:cNvSpPr>
            <a:spLocks noGrp="1"/>
          </p:cNvSpPr>
          <p:nvPr>
            <p:ph idx="1"/>
          </p:nvPr>
        </p:nvSpPr>
        <p:spPr>
          <a:xfrm>
            <a:off x="285720" y="1857364"/>
            <a:ext cx="8229600" cy="5000636"/>
          </a:xfrm>
        </p:spPr>
        <p:txBody>
          <a:bodyPr>
            <a:normAutofit fontScale="77500" lnSpcReduction="20000"/>
          </a:bodyPr>
          <a:lstStyle/>
          <a:p>
            <a:r>
              <a:rPr lang="el-GR" b="1" dirty="0"/>
              <a:t>1</a:t>
            </a:r>
            <a:r>
              <a:rPr lang="el-GR" b="1" baseline="30000" dirty="0"/>
              <a:t>ο</a:t>
            </a:r>
            <a:r>
              <a:rPr lang="el-GR" b="1" dirty="0"/>
              <a:t> επεισόδιο</a:t>
            </a:r>
            <a:r>
              <a:rPr lang="el-GR" dirty="0"/>
              <a:t>: Η μητέρα και το βρέφος εισάγονται σε ένα δωμάτιο για πρώτη φορά, στο οποίο υπάρχουν αρκετά παιχνίδια. </a:t>
            </a:r>
          </a:p>
          <a:p>
            <a:r>
              <a:rPr lang="el-GR" b="1" dirty="0"/>
              <a:t>2</a:t>
            </a:r>
            <a:r>
              <a:rPr lang="el-GR" b="1" baseline="30000" dirty="0"/>
              <a:t>ο</a:t>
            </a:r>
            <a:r>
              <a:rPr lang="el-GR" b="1" dirty="0"/>
              <a:t> επεισόδιο</a:t>
            </a:r>
            <a:r>
              <a:rPr lang="el-GR" dirty="0"/>
              <a:t>: Στο δωμάτιο εισέρχεται ένας ο ξένος και προσεγγίζει τη δυάδα. </a:t>
            </a:r>
          </a:p>
          <a:p>
            <a:r>
              <a:rPr lang="el-GR" b="1" dirty="0"/>
              <a:t>3</a:t>
            </a:r>
            <a:r>
              <a:rPr lang="el-GR" b="1" baseline="30000" dirty="0"/>
              <a:t>ο</a:t>
            </a:r>
            <a:r>
              <a:rPr lang="el-GR" b="1" dirty="0"/>
              <a:t> επεισόδιο</a:t>
            </a:r>
            <a:r>
              <a:rPr lang="el-GR" dirty="0"/>
              <a:t>:  Η μητέρα αποχωρεί από το δωμάτιο. Μετά τον αποχωρισμό από την μητέρα, η συμπεριφορά του ξένου προσαρμόζεται στις ανάγκες του βρέφους.  </a:t>
            </a:r>
          </a:p>
          <a:p>
            <a:r>
              <a:rPr lang="el-GR" b="1" dirty="0"/>
              <a:t>4</a:t>
            </a:r>
            <a:r>
              <a:rPr lang="el-GR" b="1" baseline="30000" dirty="0"/>
              <a:t>ο</a:t>
            </a:r>
            <a:r>
              <a:rPr lang="el-GR" b="1" dirty="0"/>
              <a:t> επεισόδιο</a:t>
            </a:r>
            <a:r>
              <a:rPr lang="el-GR" dirty="0"/>
              <a:t>: Η μητέρα επιστρέφει στο δωμάτιο χαιρετάει και προσφέρει παρηγοριά αν χρειαστεί. </a:t>
            </a:r>
            <a:r>
              <a:rPr lang="en-US" dirty="0"/>
              <a:t>O </a:t>
            </a:r>
            <a:r>
              <a:rPr lang="el-GR" dirty="0"/>
              <a:t>ξένος φεύγει. </a:t>
            </a:r>
          </a:p>
          <a:p>
            <a:r>
              <a:rPr lang="el-GR" b="1" dirty="0"/>
              <a:t>5</a:t>
            </a:r>
            <a:r>
              <a:rPr lang="el-GR" b="1" baseline="30000" dirty="0"/>
              <a:t>ο</a:t>
            </a:r>
            <a:r>
              <a:rPr lang="el-GR" b="1" dirty="0"/>
              <a:t> επεισόδιο</a:t>
            </a:r>
            <a:r>
              <a:rPr lang="el-GR" dirty="0"/>
              <a:t>: Η μητέρα φεύγει ξανά και το βρέφος μένει μόνο στο δωμάτιο. </a:t>
            </a:r>
          </a:p>
          <a:p>
            <a:r>
              <a:rPr lang="el-GR" b="1" dirty="0"/>
              <a:t>6</a:t>
            </a:r>
            <a:r>
              <a:rPr lang="el-GR" b="1" baseline="30000" dirty="0"/>
              <a:t>ο</a:t>
            </a:r>
            <a:r>
              <a:rPr lang="el-GR" b="1" dirty="0"/>
              <a:t> επεισόδιο</a:t>
            </a:r>
            <a:r>
              <a:rPr lang="el-GR" dirty="0"/>
              <a:t>: Ο ξένος επιστρέφει στο δωμάτιο και προσαρμόζει τη συμπεριφορά του στις ανάγκες του βρέφους.</a:t>
            </a:r>
          </a:p>
          <a:p>
            <a:r>
              <a:rPr lang="el-GR" b="1" dirty="0"/>
              <a:t>7</a:t>
            </a:r>
            <a:r>
              <a:rPr lang="el-GR" b="1" baseline="30000" dirty="0"/>
              <a:t>ο</a:t>
            </a:r>
            <a:r>
              <a:rPr lang="el-GR" b="1" dirty="0"/>
              <a:t> επεισόδιο</a:t>
            </a:r>
            <a:r>
              <a:rPr lang="el-GR" dirty="0"/>
              <a:t>: Η μητέρα επιστρέφει στο δωμάτιο, χαιρετάει και προσφέρει παρηγοριά αν χρειαστεί</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69250EF4-7EF3-4BC5-93A8-B501A45F987F}"/>
              </a:ext>
            </a:extLst>
          </p:cNvPr>
          <p:cNvSpPr>
            <a:spLocks noGrp="1"/>
          </p:cNvSpPr>
          <p:nvPr>
            <p:ph type="title"/>
          </p:nvPr>
        </p:nvSpPr>
        <p:spPr>
          <a:xfrm>
            <a:off x="457200" y="1143000"/>
            <a:ext cx="8229600" cy="1066800"/>
          </a:xfrm>
        </p:spPr>
        <p:txBody>
          <a:bodyPr>
            <a:normAutofit/>
          </a:bodyPr>
          <a:lstStyle/>
          <a:p>
            <a:r>
              <a:rPr lang="en-US" sz="3200" dirty="0"/>
              <a:t>Strange situation/H </a:t>
            </a:r>
            <a:r>
              <a:rPr lang="el-GR" sz="3200" dirty="0"/>
              <a:t>Συνθήκη του Ξένου</a:t>
            </a:r>
            <a:endParaRPr lang="en-US" sz="3200" dirty="0"/>
          </a:p>
        </p:txBody>
      </p:sp>
      <p:pic>
        <p:nvPicPr>
          <p:cNvPr id="4" name="Online Media 3" descr="Attachment - secure">
            <a:hlinkClick r:id="" action="ppaction://media"/>
            <a:extLst>
              <a:ext uri="{FF2B5EF4-FFF2-40B4-BE49-F238E27FC236}">
                <a16:creationId xmlns:a16="http://schemas.microsoft.com/office/drawing/2014/main" id="{6EC1C8BB-EACB-C54B-B178-FF488994BAC3}"/>
              </a:ext>
            </a:extLst>
          </p:cNvPr>
          <p:cNvPicPr>
            <a:picLocks noRot="1" noChangeAspect="1"/>
          </p:cNvPicPr>
          <p:nvPr>
            <a:videoFile r:link="rId1"/>
          </p:nvPr>
        </p:nvPicPr>
        <p:blipFill>
          <a:blip r:embed="rId3"/>
          <a:stretch>
            <a:fillRect/>
          </a:stretch>
        </p:blipFill>
        <p:spPr>
          <a:xfrm>
            <a:off x="558627" y="2249424"/>
            <a:ext cx="4038600" cy="3028950"/>
          </a:xfrm>
          <a:prstGeom prst="rect">
            <a:avLst/>
          </a:prstGeom>
          <a:noFill/>
        </p:spPr>
      </p:pic>
      <p:sp>
        <p:nvSpPr>
          <p:cNvPr id="3" name="Content Placeholder 2">
            <a:extLst>
              <a:ext uri="{FF2B5EF4-FFF2-40B4-BE49-F238E27FC236}">
                <a16:creationId xmlns:a16="http://schemas.microsoft.com/office/drawing/2014/main" id="{B4A3D269-E8AB-B24F-83B7-78D76D58C6B9}"/>
              </a:ext>
            </a:extLst>
          </p:cNvPr>
          <p:cNvSpPr>
            <a:spLocks noGrp="1"/>
          </p:cNvSpPr>
          <p:nvPr>
            <p:ph sz="half" idx="2"/>
          </p:nvPr>
        </p:nvSpPr>
        <p:spPr>
          <a:xfrm>
            <a:off x="4648200" y="2249424"/>
            <a:ext cx="4038600" cy="4525963"/>
          </a:xfrm>
        </p:spPr>
        <p:txBody>
          <a:bodyPr>
            <a:normAutofit/>
          </a:bodyPr>
          <a:lstStyle/>
          <a:p>
            <a:r>
              <a:rPr lang="en-GB" dirty="0">
                <a:hlinkClick r:id="rId4"/>
              </a:rPr>
              <a:t>https://www.youtube.com/watch?v=QquZxJhuSg8&amp;t=12s</a:t>
            </a:r>
            <a:r>
              <a:rPr lang="el-GR" dirty="0"/>
              <a:t> </a:t>
            </a:r>
          </a:p>
          <a:p>
            <a:endParaRPr lang="en-GR" dirty="0"/>
          </a:p>
        </p:txBody>
      </p:sp>
    </p:spTree>
    <p:extLst>
      <p:ext uri="{BB962C8B-B14F-4D97-AF65-F5344CB8AC3E}">
        <p14:creationId xmlns:p14="http://schemas.microsoft.com/office/powerpoint/2010/main" val="1215118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85794"/>
            <a:ext cx="8229600" cy="1066800"/>
          </a:xfrm>
        </p:spPr>
        <p:txBody>
          <a:bodyPr/>
          <a:lstStyle/>
          <a:p>
            <a:pPr algn="ctr"/>
            <a:r>
              <a:rPr lang="el-GR" dirty="0"/>
              <a:t>Αξιολόγηση της ποιότητα δεσμού</a:t>
            </a:r>
          </a:p>
        </p:txBody>
      </p:sp>
      <p:sp>
        <p:nvSpPr>
          <p:cNvPr id="3" name="2 - Θέση περιεχομένου"/>
          <p:cNvSpPr>
            <a:spLocks noGrp="1"/>
          </p:cNvSpPr>
          <p:nvPr>
            <p:ph idx="1"/>
          </p:nvPr>
        </p:nvSpPr>
        <p:spPr/>
        <p:txBody>
          <a:bodyPr>
            <a:normAutofit lnSpcReduction="10000"/>
          </a:bodyPr>
          <a:lstStyle/>
          <a:p>
            <a:r>
              <a:rPr lang="el-GR" dirty="0"/>
              <a:t>Η  αξιολόγηση της ποιότητα δεσμού καθορίζεται από τη συμπεριφορά των βρεφών σε κάθε ένα από τα εφτά επεισόδια της Συνθήκης του Ξένου, </a:t>
            </a:r>
            <a:r>
              <a:rPr lang="el-GR" u="sng" dirty="0"/>
              <a:t>κυρίως</a:t>
            </a:r>
            <a:r>
              <a:rPr lang="el-GR" dirty="0"/>
              <a:t>, </a:t>
            </a:r>
            <a:r>
              <a:rPr lang="el-GR" u="sng" dirty="0"/>
              <a:t>όμως, στα επεισόδια επανασύνδεσης με το πρόσωπο φροντίδας</a:t>
            </a:r>
            <a:r>
              <a:rPr lang="en-US" u="sng" dirty="0"/>
              <a:t>.</a:t>
            </a:r>
            <a:endParaRPr lang="el-GR" u="sng" dirty="0"/>
          </a:p>
          <a:p>
            <a:endParaRPr lang="el-GR" dirty="0"/>
          </a:p>
          <a:p>
            <a:r>
              <a:rPr lang="el-GR" dirty="0"/>
              <a:t>Βάσει της Συνθήκης του Ξένου ο δεσμός μπορεί να χαρακτηριστεί α) ασφαλής, β) ανασφαλής – </a:t>
            </a:r>
            <a:r>
              <a:rPr lang="el-GR" dirty="0" err="1"/>
              <a:t>αποφευκτικός</a:t>
            </a:r>
            <a:r>
              <a:rPr lang="el-GR" dirty="0"/>
              <a:t>, γ) ανασφαλής – αμφιθυμικός, δ) αποδιοργανωμένος</a:t>
            </a:r>
            <a:r>
              <a:rPr lang="en-US" dirty="0"/>
              <a:t>.</a:t>
            </a:r>
            <a:r>
              <a:rPr lang="el-GR"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Ασφαλής Δεσμός</a:t>
            </a:r>
          </a:p>
        </p:txBody>
      </p:sp>
      <p:sp>
        <p:nvSpPr>
          <p:cNvPr id="3" name="2 - Θέση περιεχομένου"/>
          <p:cNvSpPr>
            <a:spLocks noGrp="1"/>
          </p:cNvSpPr>
          <p:nvPr>
            <p:ph idx="1"/>
          </p:nvPr>
        </p:nvSpPr>
        <p:spPr/>
        <p:txBody>
          <a:bodyPr>
            <a:normAutofit lnSpcReduction="10000"/>
          </a:bodyPr>
          <a:lstStyle/>
          <a:p>
            <a:r>
              <a:rPr lang="el-GR" dirty="0"/>
              <a:t>Εξερευνά το νέο περιβάλλον παρουσία του προσώπου φροντίδας (ΠΦ).</a:t>
            </a:r>
          </a:p>
          <a:p>
            <a:r>
              <a:rPr lang="el-GR" dirty="0"/>
              <a:t>Αναστατώνεται όταν το ΠΦ αποχωρεί, κυρίως όταν παραμένει μόνο</a:t>
            </a:r>
            <a:endParaRPr lang="en-US" dirty="0"/>
          </a:p>
          <a:p>
            <a:r>
              <a:rPr lang="el-GR" dirty="0"/>
              <a:t>Φιλικότητα προς τον ξένο όταν το ΠΦ είναι παρόν και </a:t>
            </a:r>
            <a:r>
              <a:rPr lang="el-GR" dirty="0" err="1"/>
              <a:t>αποφευκτικότητα</a:t>
            </a:r>
            <a:r>
              <a:rPr lang="el-GR" dirty="0"/>
              <a:t> όταν είναι απόν </a:t>
            </a:r>
          </a:p>
          <a:p>
            <a:r>
              <a:rPr lang="el-GR" dirty="0"/>
              <a:t>Όταν το ΠΦ επιστρέψει το χαιρετάει, επιζητά την εγγύτητα και ηρεμεί γρήγορα</a:t>
            </a:r>
          </a:p>
          <a:p>
            <a:r>
              <a:rPr lang="el-GR" dirty="0"/>
              <a:t>Σύντομα μετά την επανασύνδεση επιστρέφει στην εξερεύνηση του περιβάλλοντος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Ανασφαλής – </a:t>
            </a:r>
            <a:r>
              <a:rPr lang="el-GR" dirty="0" err="1"/>
              <a:t>Αποφευκτικός</a:t>
            </a:r>
            <a:r>
              <a:rPr lang="el-GR" dirty="0"/>
              <a:t> Δεσμός</a:t>
            </a:r>
          </a:p>
        </p:txBody>
      </p:sp>
      <p:sp>
        <p:nvSpPr>
          <p:cNvPr id="3" name="2 - Θέση περιεχομένου"/>
          <p:cNvSpPr>
            <a:spLocks noGrp="1"/>
          </p:cNvSpPr>
          <p:nvPr>
            <p:ph idx="1"/>
          </p:nvPr>
        </p:nvSpPr>
        <p:spPr/>
        <p:txBody>
          <a:bodyPr>
            <a:normAutofit/>
          </a:bodyPr>
          <a:lstStyle/>
          <a:p>
            <a:r>
              <a:rPr lang="el-GR" dirty="0"/>
              <a:t>Εξερευνά το νέο περιβάλλον παρουσία και απουσία του ΠΦ</a:t>
            </a:r>
          </a:p>
          <a:p>
            <a:r>
              <a:rPr lang="el-GR" dirty="0"/>
              <a:t>Δεν διαμαρτυρείται όταν το ΠΦ αποχωρεί</a:t>
            </a:r>
          </a:p>
          <a:p>
            <a:r>
              <a:rPr lang="el-GR" dirty="0"/>
              <a:t>Φιλικό με τον ξένο παρουσία και απουσία του ΠΦ</a:t>
            </a:r>
          </a:p>
          <a:p>
            <a:r>
              <a:rPr lang="el-GR" dirty="0"/>
              <a:t>Δεν επιζητάει εγγύτητα όταν το ΠΦ επιστρέφει </a:t>
            </a:r>
          </a:p>
          <a:p>
            <a:endParaRPr lang="el-GR" dirty="0"/>
          </a:p>
          <a:p>
            <a:endParaRPr lang="el-GR" dirty="0"/>
          </a:p>
          <a:p>
            <a:endParaRPr lang="el-GR"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B2780-17FF-BF4F-881F-1E36753C63ED}"/>
              </a:ext>
            </a:extLst>
          </p:cNvPr>
          <p:cNvSpPr>
            <a:spLocks noGrp="1"/>
          </p:cNvSpPr>
          <p:nvPr>
            <p:ph type="title"/>
          </p:nvPr>
        </p:nvSpPr>
        <p:spPr/>
        <p:txBody>
          <a:bodyPr/>
          <a:lstStyle/>
          <a:p>
            <a:r>
              <a:rPr lang="el-GR" dirty="0"/>
              <a:t>M</a:t>
            </a:r>
            <a:r>
              <a:rPr lang="en-US" dirty="0" err="1"/>
              <a:t>argaret</a:t>
            </a:r>
            <a:r>
              <a:rPr lang="en-US" dirty="0"/>
              <a:t> Mahler</a:t>
            </a:r>
            <a:endParaRPr lang="en-GR" dirty="0"/>
          </a:p>
        </p:txBody>
      </p:sp>
      <p:sp>
        <p:nvSpPr>
          <p:cNvPr id="3" name="Content Placeholder 2">
            <a:extLst>
              <a:ext uri="{FF2B5EF4-FFF2-40B4-BE49-F238E27FC236}">
                <a16:creationId xmlns:a16="http://schemas.microsoft.com/office/drawing/2014/main" id="{F3F585B3-BE12-AA4D-A7BD-9E83CECD3CAA}"/>
              </a:ext>
            </a:extLst>
          </p:cNvPr>
          <p:cNvSpPr>
            <a:spLocks noGrp="1"/>
          </p:cNvSpPr>
          <p:nvPr>
            <p:ph idx="1"/>
          </p:nvPr>
        </p:nvSpPr>
        <p:spPr/>
        <p:txBody>
          <a:bodyPr>
            <a:normAutofit fontScale="92500"/>
          </a:bodyPr>
          <a:lstStyle/>
          <a:p>
            <a:r>
              <a:rPr lang="en-GR" dirty="0"/>
              <a:t>1897–1985 </a:t>
            </a:r>
          </a:p>
          <a:p>
            <a:r>
              <a:rPr lang="el-GR" dirty="0"/>
              <a:t>Έζησε στις ΗΠΑ</a:t>
            </a:r>
          </a:p>
          <a:p>
            <a:r>
              <a:rPr lang="el-GR" dirty="0" err="1"/>
              <a:t>Παιδ</a:t>
            </a:r>
            <a:r>
              <a:rPr lang="en-GR" dirty="0"/>
              <a:t>ί</a:t>
            </a:r>
            <a:r>
              <a:rPr lang="el-GR" dirty="0" err="1"/>
              <a:t>ατρος</a:t>
            </a:r>
            <a:r>
              <a:rPr lang="el-GR" dirty="0"/>
              <a:t> που έγινε ψυχαναλύτρια. Αναζητούσε τις αιτίες της παιδικής ψύχωσης</a:t>
            </a:r>
          </a:p>
          <a:p>
            <a:r>
              <a:rPr lang="el-GR" dirty="0"/>
              <a:t>Βάσει παρατηρήσεων: </a:t>
            </a:r>
            <a:r>
              <a:rPr lang="en-US" i="1" dirty="0"/>
              <a:t>The psychological birth of the human infant, 1975 (</a:t>
            </a:r>
            <a:r>
              <a:rPr lang="en-US" dirty="0"/>
              <a:t>Mahler, Pine &amp; Bergman)</a:t>
            </a:r>
            <a:endParaRPr lang="el-GR" dirty="0"/>
          </a:p>
          <a:p>
            <a:r>
              <a:rPr lang="el-GR" dirty="0"/>
              <a:t>Η </a:t>
            </a:r>
            <a:r>
              <a:rPr lang="el-GR" dirty="0" err="1"/>
              <a:t>θεωρ</a:t>
            </a:r>
            <a:r>
              <a:rPr lang="en-US" dirty="0" err="1"/>
              <a:t>ί</a:t>
            </a:r>
            <a:r>
              <a:rPr lang="el-GR" dirty="0"/>
              <a:t>α της δέχτηκε επιθέσεις (δες επόμενο </a:t>
            </a:r>
            <a:r>
              <a:rPr lang="en-US" dirty="0"/>
              <a:t>slide), </a:t>
            </a:r>
            <a:r>
              <a:rPr lang="el-GR" dirty="0"/>
              <a:t> η ίδια αναθεώρησε μερικά στοιχεία της θεωρίας, σε μερικά σημεία παραμένει ενδιαφέρουσα και κλινικά/αναπτυξιακά χρήσιμη θεωρία</a:t>
            </a:r>
            <a:endParaRPr lang="en-GR" dirty="0"/>
          </a:p>
        </p:txBody>
      </p:sp>
    </p:spTree>
    <p:extLst>
      <p:ext uri="{BB962C8B-B14F-4D97-AF65-F5344CB8AC3E}">
        <p14:creationId xmlns:p14="http://schemas.microsoft.com/office/powerpoint/2010/main" val="3465054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Ανασφαλής – Αμφιθυμικός Δεσμός</a:t>
            </a:r>
          </a:p>
        </p:txBody>
      </p:sp>
      <p:sp>
        <p:nvSpPr>
          <p:cNvPr id="3" name="2 - Θέση περιεχομένου"/>
          <p:cNvSpPr>
            <a:spLocks noGrp="1"/>
          </p:cNvSpPr>
          <p:nvPr>
            <p:ph idx="1"/>
          </p:nvPr>
        </p:nvSpPr>
        <p:spPr/>
        <p:txBody>
          <a:bodyPr>
            <a:normAutofit/>
          </a:bodyPr>
          <a:lstStyle/>
          <a:p>
            <a:r>
              <a:rPr lang="el-GR" dirty="0"/>
              <a:t>Δείχνει περισσότερο ενδιαφέρον για το ΠΦ παρά για το νέο περιβάλλον</a:t>
            </a:r>
          </a:p>
          <a:p>
            <a:r>
              <a:rPr lang="el-GR" dirty="0"/>
              <a:t>Αποφεύγει τον ξένο παρουσία και απουσία του ΠΦ</a:t>
            </a:r>
          </a:p>
          <a:p>
            <a:r>
              <a:rPr lang="el-GR" dirty="0"/>
              <a:t>Διαμαρτύρεται έντονα όταν το ΠΦ αποχωρεί</a:t>
            </a:r>
          </a:p>
          <a:p>
            <a:r>
              <a:rPr lang="el-GR" dirty="0"/>
              <a:t>Όταν το ΠΦ επιστρέψει συμπεριφέρεται αμφιθυμικά, δυσκολεύεται να ηρεμήσει και να επιστρέψει στην εξερεύνηση του περιβάλλοντος</a:t>
            </a:r>
            <a:endParaRPr lang="en-US"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err="1"/>
              <a:t>Γονεϊκή</a:t>
            </a:r>
            <a:r>
              <a:rPr lang="el-GR" dirty="0"/>
              <a:t> Ευαισθησία και Ποιότητα Δεσμού </a:t>
            </a:r>
          </a:p>
        </p:txBody>
      </p:sp>
      <p:sp>
        <p:nvSpPr>
          <p:cNvPr id="3" name="2 - Θέση περιεχομένου"/>
          <p:cNvSpPr>
            <a:spLocks noGrp="1"/>
          </p:cNvSpPr>
          <p:nvPr>
            <p:ph idx="1"/>
          </p:nvPr>
        </p:nvSpPr>
        <p:spPr/>
        <p:txBody>
          <a:bodyPr/>
          <a:lstStyle/>
          <a:p>
            <a:endParaRPr lang="el-GR" dirty="0"/>
          </a:p>
          <a:p>
            <a:r>
              <a:rPr lang="el-GR" dirty="0"/>
              <a:t>Ασφαλής δεσμός: Υψηλή </a:t>
            </a:r>
            <a:r>
              <a:rPr lang="el-GR" dirty="0" err="1"/>
              <a:t>γονεϊκή</a:t>
            </a:r>
            <a:r>
              <a:rPr lang="el-GR" dirty="0"/>
              <a:t> ευαισθησία</a:t>
            </a:r>
          </a:p>
          <a:p>
            <a:r>
              <a:rPr lang="el-GR" dirty="0"/>
              <a:t>Ανασφαλής – </a:t>
            </a:r>
            <a:r>
              <a:rPr lang="el-GR" dirty="0" err="1"/>
              <a:t>Αποφευκτικός</a:t>
            </a:r>
            <a:r>
              <a:rPr lang="el-GR" dirty="0"/>
              <a:t> Δεσμός: χαμηλή </a:t>
            </a:r>
            <a:r>
              <a:rPr lang="el-GR" dirty="0" err="1"/>
              <a:t>γονεϊκή</a:t>
            </a:r>
            <a:r>
              <a:rPr lang="el-GR" dirty="0"/>
              <a:t> ευαισθησία – μειωμένη ανταπόκριση στα σήματα επικοινωνίας του παιδιού</a:t>
            </a:r>
          </a:p>
          <a:p>
            <a:r>
              <a:rPr lang="el-GR" dirty="0"/>
              <a:t>Ανασφαλής - Αμφιθυμικός: χαμηλή ευαισθησία - ασυνεπής ανταπόκριση στα σήματα επικοινωνίας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Αναπαραστάσεις για το Δεσμό </a:t>
            </a:r>
          </a:p>
        </p:txBody>
      </p:sp>
      <p:sp>
        <p:nvSpPr>
          <p:cNvPr id="3" name="2 - Θέση περιεχομένου"/>
          <p:cNvSpPr>
            <a:spLocks noGrp="1"/>
          </p:cNvSpPr>
          <p:nvPr>
            <p:ph idx="1"/>
          </p:nvPr>
        </p:nvSpPr>
        <p:spPr>
          <a:xfrm>
            <a:off x="179512" y="2214554"/>
            <a:ext cx="8821644" cy="4166774"/>
          </a:xfrm>
        </p:spPr>
        <p:txBody>
          <a:bodyPr>
            <a:normAutofit/>
          </a:bodyPr>
          <a:lstStyle/>
          <a:p>
            <a:pPr marL="109728" indent="0">
              <a:buNone/>
            </a:pPr>
            <a:r>
              <a:rPr lang="el-GR" sz="2000" dirty="0"/>
              <a:t>Το πρότυπο αλληλεπίδρασης με μία φιγούρα δεσμού καθοριστικής σημασίας καθώς:</a:t>
            </a:r>
          </a:p>
          <a:p>
            <a:pPr marL="109728" indent="0">
              <a:buNone/>
            </a:pPr>
            <a:endParaRPr lang="el-GR" sz="2000" dirty="0"/>
          </a:p>
          <a:p>
            <a:r>
              <a:rPr lang="el-GR" sz="2000" dirty="0"/>
              <a:t>Οι</a:t>
            </a:r>
            <a:r>
              <a:rPr lang="el-GR" sz="2000" b="1" dirty="0"/>
              <a:t> αναπαραστάσεις για τον άλλο </a:t>
            </a:r>
            <a:r>
              <a:rPr lang="el-GR" sz="2000" dirty="0"/>
              <a:t>καθορίζουν τις προσδοκίες για τη διαθεσιμότητα και την ανταπόκριση σημαντικών ανθρώπων. </a:t>
            </a:r>
          </a:p>
          <a:p>
            <a:endParaRPr lang="el-GR" sz="2000" dirty="0"/>
          </a:p>
          <a:p>
            <a:r>
              <a:rPr lang="el-GR" sz="2000" dirty="0"/>
              <a:t>Οι </a:t>
            </a:r>
            <a:r>
              <a:rPr lang="el-GR" sz="2000" b="1" dirty="0"/>
              <a:t>αναπαραστάσεις για τον εαυτό </a:t>
            </a:r>
            <a:r>
              <a:rPr lang="el-GR" sz="2000" dirty="0"/>
              <a:t>καθορίζουν την εικόνα του εαυτού ως άξιου να δεχτεί φροντίδα και ικανού να αντιμετωπίζει </a:t>
            </a:r>
            <a:r>
              <a:rPr lang="el-GR" sz="2000" dirty="0" err="1"/>
              <a:t>ψυχοπιεστικές</a:t>
            </a:r>
            <a:r>
              <a:rPr lang="el-GR" sz="2000" dirty="0"/>
              <a:t> καταστάσεις. </a:t>
            </a:r>
          </a:p>
          <a:p>
            <a:pPr marL="109728" indent="0">
              <a:buNone/>
            </a:pPr>
            <a:endParaRPr lang="el-GR" sz="2000" dirty="0"/>
          </a:p>
          <a:p>
            <a:pPr marL="109728" indent="0">
              <a:buNone/>
            </a:pPr>
            <a:r>
              <a:rPr lang="el-GR" sz="2000" dirty="0">
                <a:sym typeface="Wingdings" panose="05000000000000000000" pitchFamily="2" charset="2"/>
              </a:rPr>
              <a:t> </a:t>
            </a:r>
            <a:r>
              <a:rPr lang="el-GR" sz="2000" dirty="0"/>
              <a:t>Η επίδραση στη συμπεριφορά είναι αυτόματη και μη συνειδητή.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a:t>Αναπαραστάσεις Ενηλίκων για το Δεσμό </a:t>
            </a:r>
          </a:p>
        </p:txBody>
      </p:sp>
      <p:sp>
        <p:nvSpPr>
          <p:cNvPr id="3" name="2 - Θέση περιεχομένου"/>
          <p:cNvSpPr>
            <a:spLocks noGrp="1"/>
          </p:cNvSpPr>
          <p:nvPr>
            <p:ph idx="1"/>
          </p:nvPr>
        </p:nvSpPr>
        <p:spPr/>
        <p:txBody>
          <a:bodyPr>
            <a:normAutofit fontScale="92500"/>
          </a:bodyPr>
          <a:lstStyle/>
          <a:p>
            <a:r>
              <a:rPr lang="el-GR" dirty="0"/>
              <a:t>Οι αναπαραστάσεις για το δεσμό έχουν μελετηθεί σε ενήλικες με τη χρήση του ερευνητικού εργαλείου ΑΑΙ (</a:t>
            </a:r>
            <a:r>
              <a:rPr lang="en-US" dirty="0"/>
              <a:t>Adult Attachment Interview)</a:t>
            </a:r>
            <a:endParaRPr lang="el-GR" dirty="0"/>
          </a:p>
          <a:p>
            <a:r>
              <a:rPr lang="el-GR" dirty="0"/>
              <a:t>Η ανάλυση των συνεντεύξεων ταξινομεί τα υποκείμενα σε αντίστοιχες κατηγορίες με αυτές στη Συνθήκη του Ξένου:</a:t>
            </a:r>
          </a:p>
          <a:p>
            <a:pPr>
              <a:buNone/>
            </a:pPr>
            <a:r>
              <a:rPr lang="el-GR" dirty="0"/>
              <a:t>   α) ασφαλής – αυτόνομος, </a:t>
            </a:r>
          </a:p>
          <a:p>
            <a:pPr>
              <a:buNone/>
            </a:pPr>
            <a:r>
              <a:rPr lang="el-GR" dirty="0"/>
              <a:t>   β) ανασφαλής – απορριπτικός,</a:t>
            </a:r>
          </a:p>
          <a:p>
            <a:pPr>
              <a:buNone/>
            </a:pPr>
            <a:r>
              <a:rPr lang="el-GR" dirty="0"/>
              <a:t>   γ) ανασφαλής – απορροφημένος,</a:t>
            </a:r>
          </a:p>
          <a:p>
            <a:pPr>
              <a:buNone/>
            </a:pPr>
            <a:r>
              <a:rPr lang="el-GR" dirty="0"/>
              <a:t>   δ) ανεπίλυτος – αποδιοργανωμένος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Η Δομή της Συνέντευξης </a:t>
            </a:r>
          </a:p>
        </p:txBody>
      </p:sp>
      <p:sp>
        <p:nvSpPr>
          <p:cNvPr id="3" name="2 - Θέση περιεχομένου"/>
          <p:cNvSpPr>
            <a:spLocks noGrp="1"/>
          </p:cNvSpPr>
          <p:nvPr>
            <p:ph idx="1"/>
          </p:nvPr>
        </p:nvSpPr>
        <p:spPr/>
        <p:txBody>
          <a:bodyPr>
            <a:normAutofit fontScale="85000" lnSpcReduction="20000"/>
          </a:bodyPr>
          <a:lstStyle/>
          <a:p>
            <a:r>
              <a:rPr lang="el-GR" dirty="0" err="1"/>
              <a:t>Ημι</a:t>
            </a:r>
            <a:r>
              <a:rPr lang="el-GR" dirty="0"/>
              <a:t>-δομημένη συνέντευξη 20 βασικών ερωτήσεων και διάρκειας μίας ώρας, η οποία επικεντρώνεται στις πρώιμες σχέσεις δεσμού των ενηλίκων με τους γονείς τους και στις επιδράσεις τους </a:t>
            </a:r>
            <a:r>
              <a:rPr lang="el-GR" sz="1400" dirty="0"/>
              <a:t>(</a:t>
            </a:r>
            <a:r>
              <a:rPr lang="en-US" sz="1400" dirty="0"/>
              <a:t>George et al</a:t>
            </a:r>
            <a:r>
              <a:rPr lang="el-GR" sz="1400" dirty="0"/>
              <a:t>., 1996).</a:t>
            </a:r>
          </a:p>
          <a:p>
            <a:r>
              <a:rPr lang="el-GR" dirty="0"/>
              <a:t>Περιγραφή της σχέσης με γονείς με πέντε επίθετα και αναμνήσεις </a:t>
            </a:r>
          </a:p>
          <a:p>
            <a:r>
              <a:rPr lang="el-GR" dirty="0"/>
              <a:t>Αίσθηση εγγύτητας με μητέρα και πατέρα</a:t>
            </a:r>
          </a:p>
          <a:p>
            <a:r>
              <a:rPr lang="el-GR" dirty="0"/>
              <a:t>Εμπειρίες απόρριψης και απειλής από τους γονείς τους. </a:t>
            </a:r>
          </a:p>
          <a:p>
            <a:r>
              <a:rPr lang="el-GR" dirty="0" err="1"/>
              <a:t>Νοηματοδότηση</a:t>
            </a:r>
            <a:r>
              <a:rPr lang="el-GR" dirty="0"/>
              <a:t> συμπεριφοράς γονέων </a:t>
            </a:r>
          </a:p>
          <a:p>
            <a:r>
              <a:rPr lang="el-GR" dirty="0"/>
              <a:t>Τρόπος που η συμπεριφορά των γονέων έχει επηρεάσει την εξέλιξη της προσωπικότητάς τους. </a:t>
            </a:r>
          </a:p>
          <a:p>
            <a:r>
              <a:rPr lang="el-GR" dirty="0"/>
              <a:t>Σημαντικές απώλειες και τραυματικά γεγονότα </a:t>
            </a:r>
            <a:r>
              <a:rPr lang="el-GR" sz="1400" dirty="0"/>
              <a:t>(</a:t>
            </a:r>
            <a:r>
              <a:rPr lang="en-US" sz="1400" dirty="0"/>
              <a:t>George et al</a:t>
            </a:r>
            <a:r>
              <a:rPr lang="el-GR" sz="1400" dirty="0"/>
              <a:t>., 1996).</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Αποκωδικοποίηση της Συνέντευξης </a:t>
            </a:r>
          </a:p>
        </p:txBody>
      </p:sp>
      <p:sp>
        <p:nvSpPr>
          <p:cNvPr id="3" name="2 - Θέση περιεχομένου"/>
          <p:cNvSpPr>
            <a:spLocks noGrp="1"/>
          </p:cNvSpPr>
          <p:nvPr>
            <p:ph idx="1"/>
          </p:nvPr>
        </p:nvSpPr>
        <p:spPr/>
        <p:txBody>
          <a:bodyPr>
            <a:normAutofit fontScale="77500" lnSpcReduction="20000"/>
          </a:bodyPr>
          <a:lstStyle/>
          <a:p>
            <a:r>
              <a:rPr lang="el-GR" dirty="0"/>
              <a:t>Η αποκωδικοποίηση της Συνέντευξης Ενηλίκων για το Δεσμό στηρίζεται  στη συνεκτικότητα ή μη που χαρακτηρίζει το λόγο του υποκειμένου όταν επεξεργάζεται και αξιολογεί τις παιδικές του εμπειρίες και τις επιδράσεις αυτών των εμπειριών στην τωρινή του λειτουργικότητα </a:t>
            </a:r>
            <a:r>
              <a:rPr lang="el-GR" sz="1300" dirty="0"/>
              <a:t>(</a:t>
            </a:r>
            <a:r>
              <a:rPr lang="en-US" sz="1300" dirty="0"/>
              <a:t>v</a:t>
            </a:r>
            <a:r>
              <a:rPr lang="el-GR" sz="1300" dirty="0" err="1"/>
              <a:t>an</a:t>
            </a:r>
            <a:r>
              <a:rPr lang="el-GR" sz="1300" dirty="0"/>
              <a:t> </a:t>
            </a:r>
            <a:r>
              <a:rPr lang="el-GR" sz="1300" dirty="0" err="1"/>
              <a:t>IJzendoorn</a:t>
            </a:r>
            <a:r>
              <a:rPr lang="el-GR" sz="1300" dirty="0"/>
              <a:t>, 1995). </a:t>
            </a:r>
          </a:p>
          <a:p>
            <a:r>
              <a:rPr lang="el-GR" dirty="0"/>
              <a:t>Η συνεκτικότητα του λόγου αξιολογείται βάσει τεσσάρων αρχών: </a:t>
            </a:r>
          </a:p>
          <a:p>
            <a:r>
              <a:rPr lang="el-GR" dirty="0"/>
              <a:t>α) ποιότητα (το υποκείμενο φαίνεται ειλικρινές και αποδεικνύει το τί λέει), </a:t>
            </a:r>
          </a:p>
          <a:p>
            <a:r>
              <a:rPr lang="el-GR" dirty="0"/>
              <a:t>β) ποσότητα (ο λόγος του είναι σαφής, σύντομος και ολοκληρωμένος), </a:t>
            </a:r>
          </a:p>
          <a:p>
            <a:r>
              <a:rPr lang="el-GR" dirty="0"/>
              <a:t>γ) σχετικότητα (ο λόγος του είναι σχετικός με το προς συζήτηση θέμα), </a:t>
            </a:r>
          </a:p>
          <a:p>
            <a:r>
              <a:rPr lang="el-GR" dirty="0"/>
              <a:t>δ) τρόπος (ο λόγος του είναι ξεκάθαρος και οργανωμένος)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Ασφαλής – Αυτόνομος</a:t>
            </a:r>
          </a:p>
        </p:txBody>
      </p:sp>
      <p:sp>
        <p:nvSpPr>
          <p:cNvPr id="3" name="2 - Θέση περιεχομένου"/>
          <p:cNvSpPr>
            <a:spLocks noGrp="1"/>
          </p:cNvSpPr>
          <p:nvPr>
            <p:ph idx="1"/>
          </p:nvPr>
        </p:nvSpPr>
        <p:spPr/>
        <p:txBody>
          <a:bodyPr/>
          <a:lstStyle/>
          <a:p>
            <a:pPr lvl="0">
              <a:buNone/>
            </a:pPr>
            <a:r>
              <a:rPr lang="el-GR" dirty="0"/>
              <a:t>   Ο λόγος των υποκειμένων που ανήκουν σε αυτή τη κατηγορία  είναι συνεκτικός και συνεπής και οι απαντήσεις που δίνουν είναι ξεκάθαρες, σχετικές και σαφείς. Ένα άτομο μπορεί να ανήκει σε αυτή τη κατηγορία ανεξαρτήτως από το εάν είχαν βιώσει θετικές εμπειρίες δεσμού ή όχι. </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Ανασφαλής - Απορριπτικός</a:t>
            </a:r>
          </a:p>
        </p:txBody>
      </p:sp>
      <p:sp>
        <p:nvSpPr>
          <p:cNvPr id="3" name="2 - Θέση περιεχομένου"/>
          <p:cNvSpPr>
            <a:spLocks noGrp="1"/>
          </p:cNvSpPr>
          <p:nvPr>
            <p:ph idx="1"/>
          </p:nvPr>
        </p:nvSpPr>
        <p:spPr/>
        <p:txBody>
          <a:bodyPr>
            <a:normAutofit lnSpcReduction="10000"/>
          </a:bodyPr>
          <a:lstStyle/>
          <a:p>
            <a:pPr lvl="0">
              <a:buNone/>
            </a:pPr>
            <a:r>
              <a:rPr lang="el-GR" dirty="0"/>
              <a:t>   Χαρακτηριστικό των υποκειμένων που ανήκουν στη κατηγορία του ανασφαλούς – απορριπτικού δεσμού είναι μία εξιδανικευμένη περιγραφή των γονέων τους, η οποία είτε διαψεύδεται στη συνέχεια της συνέντευξης χωρίς να το συνειδητοποιούν είτε δεν μπορούν να την υποστηρίξουν ανακαλώντας κατάλληλες μνήμες. Επίσης, τείνουν να υποτιμούν τις επιδράσεις των πρώιμων εμπειριών στη διαμόρφωση της προσωπικότητας τους. </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Ανασφαλής – Απορροφημένος </a:t>
            </a:r>
          </a:p>
        </p:txBody>
      </p:sp>
      <p:sp>
        <p:nvSpPr>
          <p:cNvPr id="3" name="2 - Θέση περιεχομένου"/>
          <p:cNvSpPr>
            <a:spLocks noGrp="1"/>
          </p:cNvSpPr>
          <p:nvPr>
            <p:ph idx="1"/>
          </p:nvPr>
        </p:nvSpPr>
        <p:spPr/>
        <p:txBody>
          <a:bodyPr/>
          <a:lstStyle/>
          <a:p>
            <a:pPr>
              <a:buNone/>
            </a:pPr>
            <a:r>
              <a:rPr lang="el-GR" dirty="0"/>
              <a:t>   Χαρακτηριστική είναι μία μπερδεμένη, θυμωμένη ή παθητική ενασχόληση με τις φιγούρες δεσμού τους. Επίσης, όσον αφορά τη συνεκτικότητα του λόγου τους, συνήθως, χαρακτηρίζονται από ακατάληπτη γλώσσα με μακροσκελείς και γραμματικά περίπλοκες προτάσεις.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Σημαντικά ευρήματα</a:t>
            </a:r>
          </a:p>
        </p:txBody>
      </p:sp>
      <p:sp>
        <p:nvSpPr>
          <p:cNvPr id="3" name="2 - Θέση περιεχομένου"/>
          <p:cNvSpPr>
            <a:spLocks noGrp="1"/>
          </p:cNvSpPr>
          <p:nvPr>
            <p:ph idx="1"/>
          </p:nvPr>
        </p:nvSpPr>
        <p:spPr/>
        <p:txBody>
          <a:bodyPr/>
          <a:lstStyle/>
          <a:p>
            <a:pPr>
              <a:buNone/>
            </a:pPr>
            <a:endParaRPr lang="el-GR" dirty="0"/>
          </a:p>
          <a:p>
            <a:pPr>
              <a:buNone/>
            </a:pPr>
            <a:r>
              <a:rPr lang="el-GR" dirty="0"/>
              <a:t>	Έρευνες έχουν δείξει ότι η ποιότητα δεσμού των ενηλίκων με τους γονείς τους προβλέπει τη ποιότητα δεσμού των δικών παιδιών τους με τους ίδιους και τον τρόπο με τον οποίο οι ίδιοι αναθρέφουν και αλληλεπιδρούν με τα παιδιά τους </a:t>
            </a:r>
            <a:r>
              <a:rPr lang="el-GR" sz="1200" dirty="0"/>
              <a:t>(</a:t>
            </a:r>
            <a:r>
              <a:rPr lang="el-GR" sz="1200" dirty="0" err="1"/>
              <a:t>Van</a:t>
            </a:r>
            <a:r>
              <a:rPr lang="el-GR" sz="1200" dirty="0"/>
              <a:t> </a:t>
            </a:r>
            <a:r>
              <a:rPr lang="el-GR" sz="1200" dirty="0" err="1"/>
              <a:t>IJzendoorn</a:t>
            </a:r>
            <a:r>
              <a:rPr lang="el-GR" sz="1200" dirty="0"/>
              <a:t>, 1992; 1995).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B2780-17FF-BF4F-881F-1E36753C63ED}"/>
              </a:ext>
            </a:extLst>
          </p:cNvPr>
          <p:cNvSpPr>
            <a:spLocks noGrp="1"/>
          </p:cNvSpPr>
          <p:nvPr>
            <p:ph type="title"/>
          </p:nvPr>
        </p:nvSpPr>
        <p:spPr/>
        <p:txBody>
          <a:bodyPr/>
          <a:lstStyle/>
          <a:p>
            <a:r>
              <a:rPr lang="el-GR" dirty="0"/>
              <a:t>M</a:t>
            </a:r>
            <a:r>
              <a:rPr lang="en-US" dirty="0" err="1"/>
              <a:t>argaret</a:t>
            </a:r>
            <a:r>
              <a:rPr lang="en-US" dirty="0"/>
              <a:t> Mahler</a:t>
            </a:r>
            <a:endParaRPr lang="en-GR" dirty="0"/>
          </a:p>
        </p:txBody>
      </p:sp>
      <p:sp>
        <p:nvSpPr>
          <p:cNvPr id="3" name="Content Placeholder 2">
            <a:extLst>
              <a:ext uri="{FF2B5EF4-FFF2-40B4-BE49-F238E27FC236}">
                <a16:creationId xmlns:a16="http://schemas.microsoft.com/office/drawing/2014/main" id="{F3F585B3-BE12-AA4D-A7BD-9E83CECD3CAA}"/>
              </a:ext>
            </a:extLst>
          </p:cNvPr>
          <p:cNvSpPr>
            <a:spLocks noGrp="1"/>
          </p:cNvSpPr>
          <p:nvPr>
            <p:ph idx="1"/>
          </p:nvPr>
        </p:nvSpPr>
        <p:spPr/>
        <p:txBody>
          <a:bodyPr>
            <a:normAutofit/>
          </a:bodyPr>
          <a:lstStyle/>
          <a:p>
            <a:r>
              <a:rPr lang="el-GR" dirty="0"/>
              <a:t>0-1 μηνών: φυσιολογική αυτιστική φάση (το βρέφος ως ένα κλειστό σύστημα-αυτή η φάση αναθεωρήθηκε)</a:t>
            </a:r>
          </a:p>
          <a:p>
            <a:r>
              <a:rPr lang="el-GR" dirty="0"/>
              <a:t>1-5 μηνών: φυσιολογική συμβιωτική φάση. Φάση κατά την οποία δεν έχει διαχωριστεί ο εαυτός από τη μητέρα. Σταδιακά υπάρχει η αναγνώριση του φροντιστή ως εξωτερικού αντικειμένου (βλ. ας πούμε κοινωνικό χαμόγελο)</a:t>
            </a:r>
          </a:p>
        </p:txBody>
      </p:sp>
    </p:spTree>
    <p:extLst>
      <p:ext uri="{BB962C8B-B14F-4D97-AF65-F5344CB8AC3E}">
        <p14:creationId xmlns:p14="http://schemas.microsoft.com/office/powerpoint/2010/main" val="1942055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6800"/>
          </a:xfrm>
        </p:spPr>
        <p:txBody>
          <a:bodyPr anchor="ctr">
            <a:normAutofit/>
          </a:bodyPr>
          <a:lstStyle/>
          <a:p>
            <a:r>
              <a:rPr lang="el-GR" dirty="0"/>
              <a:t>Συζήτηση </a:t>
            </a:r>
            <a:endParaRPr lang="el-GR"/>
          </a:p>
        </p:txBody>
      </p:sp>
      <p:pic>
        <p:nvPicPr>
          <p:cNvPr id="4" name="Online Media 3" descr="Secure, Insecure, Avoidant   Ambivalent Attachment in Mothers   Babies">
            <a:hlinkClick r:id="" action="ppaction://media"/>
            <a:extLst>
              <a:ext uri="{FF2B5EF4-FFF2-40B4-BE49-F238E27FC236}">
                <a16:creationId xmlns:a16="http://schemas.microsoft.com/office/drawing/2014/main" id="{9272074C-8AAF-3F45-B739-A8F3A5CDF2C9}"/>
              </a:ext>
            </a:extLst>
          </p:cNvPr>
          <p:cNvPicPr>
            <a:picLocks noRot="1" noChangeAspect="1"/>
          </p:cNvPicPr>
          <p:nvPr>
            <a:videoFile r:link="rId1"/>
          </p:nvPr>
        </p:nvPicPr>
        <p:blipFill>
          <a:blip r:embed="rId3"/>
          <a:stretch>
            <a:fillRect/>
          </a:stretch>
        </p:blipFill>
        <p:spPr>
          <a:xfrm>
            <a:off x="457200" y="2997930"/>
            <a:ext cx="4038600" cy="3028950"/>
          </a:xfrm>
          <a:prstGeom prst="rect">
            <a:avLst/>
          </a:prstGeom>
          <a:noFill/>
        </p:spPr>
      </p:pic>
      <p:sp>
        <p:nvSpPr>
          <p:cNvPr id="3" name="2 - Θέση περιεχομένου"/>
          <p:cNvSpPr>
            <a:spLocks noGrp="1"/>
          </p:cNvSpPr>
          <p:nvPr>
            <p:ph sz="half" idx="2"/>
          </p:nvPr>
        </p:nvSpPr>
        <p:spPr>
          <a:xfrm>
            <a:off x="4648200" y="2249424"/>
            <a:ext cx="4038600" cy="4525963"/>
          </a:xfrm>
        </p:spPr>
        <p:txBody>
          <a:bodyPr>
            <a:normAutofit/>
          </a:bodyPr>
          <a:lstStyle/>
          <a:p>
            <a:r>
              <a:rPr lang="el-GR" dirty="0"/>
              <a:t>Σε ποια κατηγορία δεσμού ανήκουν τα τρία παιδιά του βίντεο και γιατί; </a:t>
            </a:r>
          </a:p>
          <a:p>
            <a:r>
              <a:rPr lang="en-GB" dirty="0">
                <a:hlinkClick r:id="rId4"/>
              </a:rPr>
              <a:t>https://www.youtube.com/watch?v=DRejV6f-Y3c</a:t>
            </a:r>
            <a:endParaRPr lang="el-GR" dirty="0"/>
          </a:p>
          <a:p>
            <a:pPr marL="109728" indent="0">
              <a:buNone/>
            </a:pP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19" fill="hold" display="0">
                  <p:stCondLst>
                    <p:cond delay="indefinite"/>
                  </p:stCondLst>
                </p:cTn>
                <p:tgtEl>
                  <p:spTgt spid="4"/>
                </p:tgtEl>
              </p:cMediaNode>
            </p:video>
            <p:seq concurrent="1" nextAc="seek">
              <p:cTn id="20" restart="whenNotActive" fill="hold" evtFilter="cancelBubble" nodeType="interactiveSeq">
                <p:stCondLst>
                  <p:cond evt="onClick" delay="0">
                    <p:tgtEl>
                      <p:spTgt spid="4"/>
                    </p:tgtEl>
                  </p:cond>
                </p:stCondLst>
                <p:endSync evt="end" delay="0">
                  <p:rtn val="all"/>
                </p:endSync>
                <p:childTnLst>
                  <p:par>
                    <p:cTn id="21" fill="hold">
                      <p:stCondLst>
                        <p:cond delay="0"/>
                      </p:stCondLst>
                      <p:childTnLst>
                        <p:par>
                          <p:cTn id="22" fill="hold">
                            <p:stCondLst>
                              <p:cond delay="0"/>
                            </p:stCondLst>
                            <p:childTnLst>
                              <p:par>
                                <p:cTn id="23" presetID="2" presetClass="mediacall" presetSubtype="0" fill="hold" nodeType="clickEffect">
                                  <p:stCondLst>
                                    <p:cond delay="0"/>
                                  </p:stCondLst>
                                  <p:childTnLst>
                                    <p:cmd type="call" cmd="togglePause">
                                      <p:cBhvr>
                                        <p:cTn id="24" dur="1" fill="hold"/>
                                        <p:tgtEl>
                                          <p:spTgt spid="4"/>
                                        </p:tgtEl>
                                      </p:cBhvr>
                                    </p:cmd>
                                  </p:childTnLst>
                                </p:cTn>
                              </p:par>
                            </p:childTnLst>
                          </p:cTn>
                        </p:par>
                      </p:childTnLst>
                    </p:cTn>
                  </p:par>
                </p:childTnLst>
              </p:cTn>
              <p:nextCondLst>
                <p:cond evt="onClick" delay="0">
                  <p:tgtEl>
                    <p:spTgt spid="4"/>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79307" y="1124744"/>
            <a:ext cx="8229600" cy="1143008"/>
          </a:xfrm>
        </p:spPr>
        <p:txBody>
          <a:bodyPr>
            <a:normAutofit/>
          </a:bodyPr>
          <a:lstStyle/>
          <a:p>
            <a:pPr algn="ctr"/>
            <a:r>
              <a:rPr lang="el-GR" sz="3200" dirty="0">
                <a:solidFill>
                  <a:schemeClr val="accent2"/>
                </a:solidFill>
              </a:rPr>
              <a:t>Παράγοντες που επιδρούν στην ποιότητα δεσμού </a:t>
            </a:r>
          </a:p>
        </p:txBody>
      </p:sp>
      <p:sp>
        <p:nvSpPr>
          <p:cNvPr id="3" name="2 - Θέση περιεχομένου"/>
          <p:cNvSpPr>
            <a:spLocks noGrp="1"/>
          </p:cNvSpPr>
          <p:nvPr>
            <p:ph idx="1"/>
          </p:nvPr>
        </p:nvSpPr>
        <p:spPr>
          <a:xfrm>
            <a:off x="479307" y="2552329"/>
            <a:ext cx="8229600" cy="4325112"/>
          </a:xfrm>
        </p:spPr>
        <p:txBody>
          <a:bodyPr>
            <a:normAutofit/>
          </a:bodyPr>
          <a:lstStyle/>
          <a:p>
            <a:r>
              <a:rPr lang="en-US" dirty="0"/>
              <a:t>O </a:t>
            </a:r>
            <a:r>
              <a:rPr lang="el-GR" dirty="0"/>
              <a:t>βαθμός </a:t>
            </a:r>
            <a:r>
              <a:rPr lang="el-GR" dirty="0" err="1"/>
              <a:t>γονε</a:t>
            </a:r>
            <a:r>
              <a:rPr lang="en-US" dirty="0" err="1"/>
              <a:t>ϊ</a:t>
            </a:r>
            <a:r>
              <a:rPr lang="el-GR" dirty="0" err="1"/>
              <a:t>κής</a:t>
            </a:r>
            <a:r>
              <a:rPr lang="el-GR" dirty="0"/>
              <a:t> ευαισθησίας </a:t>
            </a:r>
          </a:p>
          <a:p>
            <a:r>
              <a:rPr lang="el-GR" dirty="0"/>
              <a:t>Οι αναπαραστάσεις των γονέων για το δεσμό</a:t>
            </a:r>
          </a:p>
          <a:p>
            <a:r>
              <a:rPr lang="el-GR" dirty="0"/>
              <a:t> Παρατεταμένος αποχωρισμός </a:t>
            </a:r>
            <a:r>
              <a:rPr lang="en-US" dirty="0" err="1"/>
              <a:t>φ</a:t>
            </a:r>
            <a:r>
              <a:rPr lang="el-GR" dirty="0" err="1"/>
              <a:t>ροντιστ</a:t>
            </a:r>
            <a:r>
              <a:rPr lang="en-US" dirty="0" err="1"/>
              <a:t>ή</a:t>
            </a:r>
            <a:r>
              <a:rPr lang="el-GR" dirty="0"/>
              <a:t> – παιδιού </a:t>
            </a:r>
            <a:endParaRPr lang="en-US" dirty="0"/>
          </a:p>
          <a:p>
            <a:r>
              <a:rPr lang="el-GR" dirty="0"/>
              <a:t>Η ιδιοσυγκρασία του βρέφους </a:t>
            </a:r>
          </a:p>
          <a:p>
            <a:r>
              <a:rPr lang="el-GR" dirty="0"/>
              <a:t>Διαμάχες μεταξύ των γονέων </a:t>
            </a:r>
          </a:p>
          <a:p>
            <a:pPr>
              <a:buNone/>
            </a:pPr>
            <a:endParaRPr lang="el-GR" dirty="0"/>
          </a:p>
        </p:txBody>
      </p:sp>
    </p:spTree>
    <p:extLst>
      <p:ext uri="{BB962C8B-B14F-4D97-AF65-F5344CB8AC3E}">
        <p14:creationId xmlns:p14="http://schemas.microsoft.com/office/powerpoint/2010/main" val="299389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1000108"/>
            <a:ext cx="8229600" cy="1066800"/>
          </a:xfrm>
        </p:spPr>
        <p:txBody>
          <a:bodyPr>
            <a:normAutofit/>
          </a:bodyPr>
          <a:lstStyle/>
          <a:p>
            <a:pPr algn="ctr"/>
            <a:r>
              <a:rPr lang="el-GR" sz="3200" dirty="0">
                <a:solidFill>
                  <a:schemeClr val="accent2"/>
                </a:solidFill>
              </a:rPr>
              <a:t>Έρευνες για τον Αποχωρισμό από τη Μητέρα και το Πένθος της Παιδικής Ηλικίας </a:t>
            </a:r>
          </a:p>
        </p:txBody>
      </p:sp>
      <p:sp>
        <p:nvSpPr>
          <p:cNvPr id="3" name="2 - Θέση περιεχομένου"/>
          <p:cNvSpPr>
            <a:spLocks noGrp="1"/>
          </p:cNvSpPr>
          <p:nvPr>
            <p:ph idx="1"/>
          </p:nvPr>
        </p:nvSpPr>
        <p:spPr>
          <a:xfrm>
            <a:off x="428596" y="2357430"/>
            <a:ext cx="8229600" cy="4325112"/>
          </a:xfrm>
        </p:spPr>
        <p:txBody>
          <a:bodyPr>
            <a:normAutofit/>
          </a:bodyPr>
          <a:lstStyle/>
          <a:p>
            <a:r>
              <a:rPr lang="el-GR" sz="2400" dirty="0"/>
              <a:t>Έρευνες πραγματοποιήθηκαν από την ερευνητική ομάδα του </a:t>
            </a:r>
            <a:r>
              <a:rPr lang="en-US" sz="2400" dirty="0" err="1"/>
              <a:t>Bowlby</a:t>
            </a:r>
            <a:r>
              <a:rPr lang="en-US" sz="2400" dirty="0"/>
              <a:t> </a:t>
            </a:r>
            <a:r>
              <a:rPr lang="el-GR" sz="2400" dirty="0"/>
              <a:t>(1969; 1973)</a:t>
            </a:r>
            <a:r>
              <a:rPr lang="en-US" sz="2400" dirty="0"/>
              <a:t> </a:t>
            </a:r>
            <a:r>
              <a:rPr lang="el-GR" sz="2400"/>
              <a:t>στην ψυχαναλυτική </a:t>
            </a:r>
            <a:r>
              <a:rPr lang="el-GR" sz="2400" dirty="0"/>
              <a:t>κλινική </a:t>
            </a:r>
            <a:r>
              <a:rPr lang="en-US" sz="2400" dirty="0" err="1"/>
              <a:t>Tavistock</a:t>
            </a:r>
            <a:r>
              <a:rPr lang="en-US" sz="2400" dirty="0"/>
              <a:t>  </a:t>
            </a:r>
            <a:r>
              <a:rPr lang="el-GR" sz="2400" dirty="0"/>
              <a:t>(</a:t>
            </a:r>
            <a:r>
              <a:rPr lang="en-US" sz="2400" dirty="0"/>
              <a:t>Robertson </a:t>
            </a:r>
            <a:r>
              <a:rPr lang="el-GR" sz="2400" dirty="0"/>
              <a:t>και </a:t>
            </a:r>
            <a:r>
              <a:rPr lang="en-US" sz="2400" dirty="0" err="1"/>
              <a:t>Heinicke</a:t>
            </a:r>
            <a:r>
              <a:rPr lang="en-US" sz="2400" dirty="0"/>
              <a:t>)</a:t>
            </a:r>
          </a:p>
          <a:p>
            <a:r>
              <a:rPr lang="el-GR" sz="2400" dirty="0"/>
              <a:t>Δείγμα: Παιδιά ηλικίας 2 – 3 ετών που έπρεπε να αποχωριστούν τους γονείς τους για τουλάχιστον 1 εβδομάδα</a:t>
            </a:r>
          </a:p>
          <a:p>
            <a:r>
              <a:rPr lang="el-GR" sz="2400" dirty="0"/>
              <a:t>Υποκατάστατη φροντίδα (π.χ. νοσοκόμες) σε ένα ανοίκειο περιβάλλον (π.χ. νοσοκομείο, ίδρυμα)</a:t>
            </a:r>
          </a:p>
          <a:p>
            <a:r>
              <a:rPr lang="el-GR" sz="2400" dirty="0"/>
              <a:t>Παρατήρηση αντίδρασης κατά το διάστημα αποχωρισμού και της επανένωσης </a:t>
            </a:r>
          </a:p>
        </p:txBody>
      </p:sp>
    </p:spTree>
    <p:extLst>
      <p:ext uri="{BB962C8B-B14F-4D97-AF65-F5344CB8AC3E}">
        <p14:creationId xmlns:p14="http://schemas.microsoft.com/office/powerpoint/2010/main" val="1441051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849F5-1736-B740-B12C-F80BDB98DD2A}"/>
              </a:ext>
            </a:extLst>
          </p:cNvPr>
          <p:cNvSpPr>
            <a:spLocks noGrp="1"/>
          </p:cNvSpPr>
          <p:nvPr>
            <p:ph type="title"/>
          </p:nvPr>
        </p:nvSpPr>
        <p:spPr>
          <a:xfrm>
            <a:off x="457200" y="1143000"/>
            <a:ext cx="8229600" cy="1106488"/>
          </a:xfrm>
        </p:spPr>
        <p:txBody>
          <a:bodyPr>
            <a:normAutofit fontScale="90000"/>
          </a:bodyPr>
          <a:lstStyle/>
          <a:p>
            <a:r>
              <a:rPr lang="en-GR" dirty="0"/>
              <a:t>Έ</a:t>
            </a:r>
            <a:r>
              <a:rPr lang="el-GR" dirty="0"/>
              <a:t>να δίχρονο στο Νοσοκομείο (</a:t>
            </a:r>
            <a:r>
              <a:rPr lang="en-US" dirty="0"/>
              <a:t>Robertson, 1952)</a:t>
            </a:r>
            <a:endParaRPr lang="en-GR" dirty="0"/>
          </a:p>
        </p:txBody>
      </p:sp>
      <p:pic>
        <p:nvPicPr>
          <p:cNvPr id="4" name="Online Media 3" descr="A Two Year Old goes to Hospital (Robertson Films)">
            <a:hlinkClick r:id="" action="ppaction://media"/>
            <a:extLst>
              <a:ext uri="{FF2B5EF4-FFF2-40B4-BE49-F238E27FC236}">
                <a16:creationId xmlns:a16="http://schemas.microsoft.com/office/drawing/2014/main" id="{0882C6AC-F584-6D4F-AED2-D835B67E4F6C}"/>
              </a:ext>
            </a:extLst>
          </p:cNvPr>
          <p:cNvPicPr>
            <a:picLocks noGrp="1" noRot="1" noChangeAspect="1"/>
          </p:cNvPicPr>
          <p:nvPr>
            <p:ph idx="1"/>
            <a:videoFile r:link="rId1"/>
          </p:nvPr>
        </p:nvPicPr>
        <p:blipFill>
          <a:blip r:embed="rId3"/>
          <a:stretch>
            <a:fillRect/>
          </a:stretch>
        </p:blipFill>
        <p:spPr>
          <a:xfrm>
            <a:off x="1689100" y="2492896"/>
            <a:ext cx="5765800" cy="4080942"/>
          </a:xfrm>
          <a:prstGeom prst="rect">
            <a:avLst/>
          </a:prstGeom>
        </p:spPr>
      </p:pic>
    </p:spTree>
    <p:extLst>
      <p:ext uri="{BB962C8B-B14F-4D97-AF65-F5344CB8AC3E}">
        <p14:creationId xmlns:p14="http://schemas.microsoft.com/office/powerpoint/2010/main" val="1718382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928670"/>
            <a:ext cx="8229600" cy="1066800"/>
          </a:xfrm>
        </p:spPr>
        <p:txBody>
          <a:bodyPr>
            <a:normAutofit fontScale="90000"/>
          </a:bodyPr>
          <a:lstStyle/>
          <a:p>
            <a:pPr algn="ctr"/>
            <a:r>
              <a:rPr lang="el-GR" dirty="0">
                <a:solidFill>
                  <a:schemeClr val="accent2"/>
                </a:solidFill>
              </a:rPr>
              <a:t>Αποτελέσματα: Τα 3 στάδια αντίδρασης στον αποχωρισμό</a:t>
            </a:r>
          </a:p>
        </p:txBody>
      </p:sp>
      <p:sp>
        <p:nvSpPr>
          <p:cNvPr id="3" name="2 - Θέση περιεχομένου"/>
          <p:cNvSpPr>
            <a:spLocks noGrp="1"/>
          </p:cNvSpPr>
          <p:nvPr>
            <p:ph idx="1"/>
          </p:nvPr>
        </p:nvSpPr>
        <p:spPr/>
        <p:txBody>
          <a:bodyPr>
            <a:normAutofit lnSpcReduction="10000"/>
          </a:bodyPr>
          <a:lstStyle/>
          <a:p>
            <a:r>
              <a:rPr lang="el-GR" dirty="0"/>
              <a:t>Παρατηρήθηκε μία προβλέψιμη ακολουθία αντιδράσεων στον αποχωρισμό </a:t>
            </a:r>
            <a:r>
              <a:rPr lang="el-GR" dirty="0">
                <a:sym typeface="Wingdings" pitchFamily="2" charset="2"/>
              </a:rPr>
              <a:t> </a:t>
            </a:r>
            <a:r>
              <a:rPr lang="el-GR" b="1" dirty="0">
                <a:sym typeface="Wingdings" pitchFamily="2" charset="2"/>
              </a:rPr>
              <a:t>τ</a:t>
            </a:r>
            <a:r>
              <a:rPr lang="el-GR" b="1" dirty="0"/>
              <a:t>ρία στάδια:</a:t>
            </a:r>
          </a:p>
          <a:p>
            <a:pPr marL="624078" indent="-514350">
              <a:buAutoNum type="arabicParenR"/>
            </a:pPr>
            <a:r>
              <a:rPr lang="el-GR" b="1" dirty="0"/>
              <a:t>Διαμαρτυρία </a:t>
            </a:r>
            <a:r>
              <a:rPr lang="el-GR" dirty="0"/>
              <a:t>(παρατεταμένο κλάμα, θυμός, απαίτηση επιστροφής της μητέρας, ελπίδα)</a:t>
            </a:r>
          </a:p>
          <a:p>
            <a:pPr marL="624078" indent="-514350">
              <a:buAutoNum type="arabicParenR"/>
            </a:pPr>
            <a:r>
              <a:rPr lang="el-GR" b="1" dirty="0"/>
              <a:t>Απελπισία</a:t>
            </a:r>
            <a:r>
              <a:rPr lang="en-US" b="1" dirty="0"/>
              <a:t> </a:t>
            </a:r>
            <a:r>
              <a:rPr lang="el-GR" dirty="0"/>
              <a:t>(καταθλιπτική ενασχόληση με την μητέρα χωρίς ελπίδα επιστροφής) </a:t>
            </a:r>
            <a:endParaRPr lang="el-GR" b="1" dirty="0"/>
          </a:p>
          <a:p>
            <a:pPr marL="624078" indent="-514350">
              <a:buAutoNum type="arabicParenR"/>
            </a:pPr>
            <a:r>
              <a:rPr lang="el-GR" b="1" dirty="0"/>
              <a:t>Αποδέσμευση </a:t>
            </a:r>
            <a:r>
              <a:rPr lang="el-GR" dirty="0"/>
              <a:t>(απόσυρση ενδιαφέροντος από μητέρα)</a:t>
            </a:r>
          </a:p>
          <a:p>
            <a:pPr marL="624078" indent="-514350">
              <a:buNone/>
            </a:pPr>
            <a:r>
              <a:rPr lang="el-GR" dirty="0"/>
              <a:t>Σε όλα τα στάδια το παιδί μπορεί να εκδηλώσει επιθετικά ξεσπάσματα. </a:t>
            </a:r>
            <a:endParaRPr lang="en-US" dirty="0"/>
          </a:p>
        </p:txBody>
      </p:sp>
    </p:spTree>
    <p:extLst>
      <p:ext uri="{BB962C8B-B14F-4D97-AF65-F5344CB8AC3E}">
        <p14:creationId xmlns:p14="http://schemas.microsoft.com/office/powerpoint/2010/main" val="810810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000108"/>
            <a:ext cx="8229600" cy="1066800"/>
          </a:xfrm>
        </p:spPr>
        <p:txBody>
          <a:bodyPr>
            <a:normAutofit/>
          </a:bodyPr>
          <a:lstStyle/>
          <a:p>
            <a:pPr algn="ctr"/>
            <a:r>
              <a:rPr lang="el-GR" sz="3200" dirty="0">
                <a:solidFill>
                  <a:schemeClr val="accent2"/>
                </a:solidFill>
              </a:rPr>
              <a:t>Αποτελέσματα: Τα 3 στάδια αντίδρασης στην επανένωση </a:t>
            </a:r>
          </a:p>
        </p:txBody>
      </p:sp>
      <p:sp>
        <p:nvSpPr>
          <p:cNvPr id="3" name="2 - Θέση περιεχομένου"/>
          <p:cNvSpPr>
            <a:spLocks noGrp="1"/>
          </p:cNvSpPr>
          <p:nvPr>
            <p:ph idx="1"/>
          </p:nvPr>
        </p:nvSpPr>
        <p:spPr>
          <a:xfrm>
            <a:off x="457200" y="2249424"/>
            <a:ext cx="8686800" cy="4965790"/>
          </a:xfrm>
        </p:spPr>
        <p:txBody>
          <a:bodyPr>
            <a:normAutofit fontScale="77500" lnSpcReduction="20000"/>
          </a:bodyPr>
          <a:lstStyle/>
          <a:p>
            <a:pPr>
              <a:buNone/>
            </a:pPr>
            <a:r>
              <a:rPr lang="el-GR" dirty="0"/>
              <a:t>1) Μη αναγνώριση /Αδιαφορία/ Απόρριψη</a:t>
            </a:r>
          </a:p>
          <a:p>
            <a:pPr>
              <a:buNone/>
            </a:pPr>
            <a:r>
              <a:rPr lang="el-GR" dirty="0"/>
              <a:t>2) Αμφιθυμία (έντονη προσκόλληση, άγχος αποχωρισμού, θυμός)</a:t>
            </a:r>
          </a:p>
          <a:p>
            <a:pPr>
              <a:buNone/>
            </a:pPr>
            <a:r>
              <a:rPr lang="el-GR" dirty="0"/>
              <a:t>3) Σταθεροποίηση ασφάλειας?</a:t>
            </a:r>
          </a:p>
          <a:p>
            <a:pPr>
              <a:buNone/>
            </a:pPr>
            <a:endParaRPr lang="el-GR" dirty="0"/>
          </a:p>
          <a:p>
            <a:pPr>
              <a:buFont typeface="Wingdings"/>
              <a:buChar char="à"/>
            </a:pPr>
            <a:r>
              <a:rPr lang="el-GR" dirty="0">
                <a:sym typeface="Wingdings" pitchFamily="2" charset="2"/>
              </a:rPr>
              <a:t>Παράγοντες που επηρεάζουν την ένταση και διάρκεια κάθε σταδίου και το εάν τελικά θα αποκατασταθεί η ασφάλεια του δεσμού μητέρας – παιδιού: </a:t>
            </a:r>
          </a:p>
          <a:p>
            <a:pPr marL="624078" indent="-514350">
              <a:buAutoNum type="arabicPeriod"/>
            </a:pPr>
            <a:r>
              <a:rPr lang="el-GR" dirty="0">
                <a:sym typeface="Wingdings" pitchFamily="2" charset="2"/>
              </a:rPr>
              <a:t>Η ποιότητα δεσμού πριν τον αποχωρισμό</a:t>
            </a:r>
          </a:p>
          <a:p>
            <a:pPr marL="624078" indent="-514350">
              <a:buAutoNum type="arabicPeriod"/>
            </a:pPr>
            <a:r>
              <a:rPr lang="el-GR" dirty="0">
                <a:sym typeface="Wingdings" pitchFamily="2" charset="2"/>
              </a:rPr>
              <a:t>Η διάρκεια του αποχωρισμού </a:t>
            </a:r>
          </a:p>
          <a:p>
            <a:pPr marL="624078" indent="-514350">
              <a:buAutoNum type="arabicPeriod"/>
            </a:pPr>
            <a:r>
              <a:rPr lang="el-GR" dirty="0">
                <a:sym typeface="Wingdings" pitchFamily="2" charset="2"/>
              </a:rPr>
              <a:t>Η αντίδραση της μητέρας στις απαιτήσεις του παιδιού κατά το δεύτερο στάδιο</a:t>
            </a:r>
          </a:p>
          <a:p>
            <a:pPr marL="624078" indent="-514350">
              <a:buAutoNum type="arabicPeriod"/>
            </a:pPr>
            <a:r>
              <a:rPr lang="el-GR" dirty="0">
                <a:sym typeface="Wingdings" pitchFamily="2" charset="2"/>
              </a:rPr>
              <a:t>Ο βαθμός οικειότητας του περιβάλλοντος και των φροντιστών </a:t>
            </a:r>
          </a:p>
          <a:p>
            <a:pPr marL="624078" indent="-514350">
              <a:buAutoNum type="arabicPeriod"/>
            </a:pPr>
            <a:r>
              <a:rPr lang="el-GR" dirty="0">
                <a:sym typeface="Wingdings" pitchFamily="2" charset="2"/>
              </a:rPr>
              <a:t>Ο βαθμός σωματικού πόνου σε περίπτωση ιατρικών επεμβάσεων </a:t>
            </a:r>
            <a:endParaRPr lang="el-GR" dirty="0"/>
          </a:p>
        </p:txBody>
      </p:sp>
    </p:spTree>
    <p:extLst>
      <p:ext uri="{BB962C8B-B14F-4D97-AF65-F5344CB8AC3E}">
        <p14:creationId xmlns:p14="http://schemas.microsoft.com/office/powerpoint/2010/main" val="3563810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85794"/>
            <a:ext cx="8229600" cy="1066800"/>
          </a:xfrm>
        </p:spPr>
        <p:txBody>
          <a:bodyPr/>
          <a:lstStyle/>
          <a:p>
            <a:pPr algn="ctr"/>
            <a:r>
              <a:rPr lang="el-GR" dirty="0">
                <a:solidFill>
                  <a:schemeClr val="accent2"/>
                </a:solidFill>
              </a:rPr>
              <a:t>Αποδιοργανωμένος Δεσμός</a:t>
            </a:r>
          </a:p>
        </p:txBody>
      </p:sp>
      <p:sp>
        <p:nvSpPr>
          <p:cNvPr id="3" name="2 - Θέση περιεχομένου"/>
          <p:cNvSpPr>
            <a:spLocks noGrp="1"/>
          </p:cNvSpPr>
          <p:nvPr>
            <p:ph idx="1"/>
          </p:nvPr>
        </p:nvSpPr>
        <p:spPr>
          <a:xfrm>
            <a:off x="0" y="1928802"/>
            <a:ext cx="9001156" cy="4929198"/>
          </a:xfrm>
        </p:spPr>
        <p:txBody>
          <a:bodyPr>
            <a:normAutofit fontScale="70000" lnSpcReduction="20000"/>
          </a:bodyPr>
          <a:lstStyle/>
          <a:p>
            <a:pPr>
              <a:buNone/>
            </a:pPr>
            <a:r>
              <a:rPr lang="el-GR" dirty="0"/>
              <a:t>Προστέθηκε το 1990 από τους </a:t>
            </a:r>
            <a:r>
              <a:rPr lang="en-US" dirty="0"/>
              <a:t>Solomon </a:t>
            </a:r>
            <a:r>
              <a:rPr lang="el-GR" dirty="0"/>
              <a:t>και </a:t>
            </a:r>
            <a:r>
              <a:rPr lang="en-US" dirty="0"/>
              <a:t>Main </a:t>
            </a:r>
            <a:endParaRPr lang="el-GR" dirty="0"/>
          </a:p>
          <a:p>
            <a:pPr>
              <a:buNone/>
            </a:pPr>
            <a:endParaRPr lang="el-GR" dirty="0"/>
          </a:p>
          <a:p>
            <a:pPr>
              <a:buNone/>
            </a:pPr>
            <a:r>
              <a:rPr lang="el-GR" dirty="0"/>
              <a:t>Κατά τη διάρκεια της Συνθήκη του Ξένου: </a:t>
            </a:r>
          </a:p>
          <a:p>
            <a:pPr>
              <a:buNone/>
            </a:pPr>
            <a:endParaRPr lang="el-GR" dirty="0"/>
          </a:p>
          <a:p>
            <a:r>
              <a:rPr lang="en-US" dirty="0"/>
              <a:t>To </a:t>
            </a:r>
            <a:r>
              <a:rPr lang="el-GR" dirty="0"/>
              <a:t>παιδί επιδεικνύει διαδοχικά και ταυτόχρονα ένα πρότυπο αντιφατικών συμπεριφορών  </a:t>
            </a:r>
          </a:p>
          <a:p>
            <a:r>
              <a:rPr lang="el-GR" dirty="0"/>
              <a:t>Οι κινήσεις και οι εκφράσεις του δεν έχουν συγκεκριμένη κατεύθυνση, έχουν λάθος κατεύθυνση, δεν ολοκληρώνονται και διακόπτονται</a:t>
            </a:r>
            <a:endParaRPr lang="en-US" dirty="0"/>
          </a:p>
          <a:p>
            <a:r>
              <a:rPr lang="el-GR" dirty="0"/>
              <a:t>Στερεοτυπίες, ασύμμετρες και ακατάλληλες κινήσεις και απροσδόκητες στάσεις </a:t>
            </a:r>
          </a:p>
          <a:p>
            <a:r>
              <a:rPr lang="el-GR" dirty="0"/>
              <a:t>Πάγωμα και αργή συμπεριφορά και έκφραση</a:t>
            </a:r>
          </a:p>
          <a:p>
            <a:r>
              <a:rPr lang="el-GR" dirty="0"/>
              <a:t>Υπάρχουν άμεσες ενδείξεις ότι ο γονέας προκαλεί ανησυχία στο παιδί</a:t>
            </a:r>
          </a:p>
          <a:p>
            <a:r>
              <a:rPr lang="el-GR" dirty="0"/>
              <a:t>Υπάρχουν άμεσες ενδείξεις αποδιοργάνωσης και αποπροσανατολισμού </a:t>
            </a:r>
          </a:p>
          <a:p>
            <a:endParaRPr lang="el-GR" dirty="0"/>
          </a:p>
          <a:p>
            <a:pPr>
              <a:buNone/>
            </a:pPr>
            <a:r>
              <a:rPr lang="el-GR" dirty="0">
                <a:sym typeface="Wingdings" pitchFamily="2" charset="2"/>
              </a:rPr>
              <a:t> Απουσία </a:t>
            </a:r>
            <a:r>
              <a:rPr lang="el-GR" dirty="0"/>
              <a:t>οργανωμένης στρατηγικής δεσμού </a:t>
            </a:r>
          </a:p>
          <a:p>
            <a:r>
              <a:rPr lang="el-GR" dirty="0"/>
              <a:t>Συνήθως δεν αποτελεί σταθερό χαρακτηριστικό γνώρισμα του παιδιού αλλά της σχέσης με το συγκεκριμένο πρόσωπο φροντίδας. </a:t>
            </a:r>
          </a:p>
          <a:p>
            <a:endParaRPr lang="el-GR" dirty="0"/>
          </a:p>
        </p:txBody>
      </p:sp>
    </p:spTree>
    <p:extLst>
      <p:ext uri="{BB962C8B-B14F-4D97-AF65-F5344CB8AC3E}">
        <p14:creationId xmlns:p14="http://schemas.microsoft.com/office/powerpoint/2010/main" val="34335258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1000108"/>
            <a:ext cx="8686800" cy="1066800"/>
          </a:xfrm>
        </p:spPr>
        <p:txBody>
          <a:bodyPr>
            <a:normAutofit fontScale="90000"/>
          </a:bodyPr>
          <a:lstStyle/>
          <a:p>
            <a:pPr algn="ctr"/>
            <a:r>
              <a:rPr lang="el-GR" dirty="0">
                <a:solidFill>
                  <a:schemeClr val="accent2"/>
                </a:solidFill>
              </a:rPr>
              <a:t>Οι Γονείς στον Αποδιοργανωμένο Δεσμό</a:t>
            </a:r>
          </a:p>
        </p:txBody>
      </p:sp>
      <p:sp>
        <p:nvSpPr>
          <p:cNvPr id="3" name="2 - Θέση περιεχομένου"/>
          <p:cNvSpPr>
            <a:spLocks noGrp="1"/>
          </p:cNvSpPr>
          <p:nvPr>
            <p:ph idx="1"/>
          </p:nvPr>
        </p:nvSpPr>
        <p:spPr/>
        <p:txBody>
          <a:bodyPr>
            <a:normAutofit/>
          </a:bodyPr>
          <a:lstStyle/>
          <a:p>
            <a:pPr>
              <a:buFont typeface="Wingdings"/>
              <a:buChar char="à"/>
            </a:pPr>
            <a:r>
              <a:rPr lang="el-GR" dirty="0"/>
              <a:t>Ο γονέας ως πηγή τρόμου (</a:t>
            </a:r>
            <a:r>
              <a:rPr lang="en-US" dirty="0" err="1"/>
              <a:t>Hesse</a:t>
            </a:r>
            <a:r>
              <a:rPr lang="en-US" dirty="0"/>
              <a:t> &amp; Main, 2006)</a:t>
            </a:r>
            <a:r>
              <a:rPr lang="el-GR" dirty="0"/>
              <a:t> </a:t>
            </a:r>
          </a:p>
          <a:p>
            <a:pPr>
              <a:buNone/>
            </a:pPr>
            <a:r>
              <a:rPr lang="el-GR" dirty="0"/>
              <a:t>Α) Ο γονέας προκαλεί τρόμο </a:t>
            </a:r>
            <a:r>
              <a:rPr lang="en-US" dirty="0"/>
              <a:t>(</a:t>
            </a:r>
            <a:r>
              <a:rPr lang="el-GR" dirty="0"/>
              <a:t>κακοποίηση, απειλές κακοποίησης)</a:t>
            </a:r>
          </a:p>
          <a:p>
            <a:pPr>
              <a:buNone/>
            </a:pPr>
            <a:r>
              <a:rPr lang="el-GR" dirty="0"/>
              <a:t>Β) Ο γονέας είναι τρομαγμένος</a:t>
            </a:r>
            <a:r>
              <a:rPr lang="en-US" dirty="0"/>
              <a:t> (</a:t>
            </a:r>
            <a:r>
              <a:rPr lang="el-GR" dirty="0"/>
              <a:t>ανεπεξέργαστο πένθος ή/και τραύμα)</a:t>
            </a:r>
          </a:p>
          <a:p>
            <a:pPr>
              <a:buNone/>
            </a:pPr>
            <a:r>
              <a:rPr lang="el-GR" dirty="0">
                <a:sym typeface="Wingdings" pitchFamily="2" charset="2"/>
              </a:rPr>
              <a:t> Γονείς με αποδιοργανωμένο – ανεπίλυτο τύπο δεσμού με τους γονείς τους  </a:t>
            </a:r>
            <a:endParaRPr lang="en-US" dirty="0"/>
          </a:p>
          <a:p>
            <a:pPr>
              <a:buNone/>
            </a:pPr>
            <a:endParaRPr lang="el-GR" dirty="0"/>
          </a:p>
          <a:p>
            <a:endParaRPr lang="el-GR" dirty="0"/>
          </a:p>
        </p:txBody>
      </p:sp>
    </p:spTree>
    <p:extLst>
      <p:ext uri="{BB962C8B-B14F-4D97-AF65-F5344CB8AC3E}">
        <p14:creationId xmlns:p14="http://schemas.microsoft.com/office/powerpoint/2010/main" val="34705038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200" dirty="0">
                <a:solidFill>
                  <a:schemeClr val="accent2"/>
                </a:solidFill>
              </a:rPr>
              <a:t>Συνέντευξη Ενηλίκων για τον Δεσμό: Ανεπίλυτος – Αποδιοργανωμένος Τύπος</a:t>
            </a:r>
          </a:p>
        </p:txBody>
      </p:sp>
      <p:sp>
        <p:nvSpPr>
          <p:cNvPr id="3" name="2 - Θέση περιεχομένου"/>
          <p:cNvSpPr>
            <a:spLocks noGrp="1"/>
          </p:cNvSpPr>
          <p:nvPr>
            <p:ph idx="1"/>
          </p:nvPr>
        </p:nvSpPr>
        <p:spPr>
          <a:xfrm>
            <a:off x="457200" y="2214554"/>
            <a:ext cx="8401080" cy="4359982"/>
          </a:xfrm>
        </p:spPr>
        <p:txBody>
          <a:bodyPr>
            <a:normAutofit/>
          </a:bodyPr>
          <a:lstStyle/>
          <a:p>
            <a:pPr>
              <a:buNone/>
            </a:pPr>
            <a:r>
              <a:rPr lang="el-GR" dirty="0"/>
              <a:t>   </a:t>
            </a:r>
          </a:p>
          <a:p>
            <a:pPr>
              <a:buNone/>
            </a:pPr>
            <a:r>
              <a:rPr lang="el-GR" dirty="0"/>
              <a:t>Τα υποκείμενα που ανήκουν σε αυτή τη κατηγορία μοιάζουν να μην έχουν μία οργανωμένη στάση σε σχέση με το δεσμό και δείχνουν ενδείξεις ενός ανεπίλυτου τραύματος (π.χ. απώλεια, κακοποίηση), παρουσιάζοντας κενά λόγου και ασάφειες κατά τη διάρκεια της αφήγησης σχετικών γεγονότων </a:t>
            </a:r>
            <a:r>
              <a:rPr lang="el-GR" sz="1300" dirty="0"/>
              <a:t>(</a:t>
            </a:r>
            <a:r>
              <a:rPr lang="en-US" sz="1300" dirty="0"/>
              <a:t>v</a:t>
            </a:r>
            <a:r>
              <a:rPr lang="el-GR" sz="1300" dirty="0" err="1"/>
              <a:t>an</a:t>
            </a:r>
            <a:r>
              <a:rPr lang="el-GR" sz="1300" dirty="0"/>
              <a:t> </a:t>
            </a:r>
            <a:r>
              <a:rPr lang="el-GR" sz="1300" dirty="0" err="1"/>
              <a:t>IJzendoorn</a:t>
            </a:r>
            <a:r>
              <a:rPr lang="el-GR" sz="1300" dirty="0"/>
              <a:t>, 1995)</a:t>
            </a:r>
            <a:r>
              <a:rPr lang="el-GR" dirty="0"/>
              <a:t>. </a:t>
            </a:r>
          </a:p>
          <a:p>
            <a:pPr>
              <a:buNone/>
            </a:pPr>
            <a:endParaRPr lang="el-GR" dirty="0"/>
          </a:p>
          <a:p>
            <a:pPr>
              <a:buNone/>
            </a:pPr>
            <a:endParaRPr lang="el-GR" dirty="0"/>
          </a:p>
        </p:txBody>
      </p:sp>
    </p:spTree>
    <p:extLst>
      <p:ext uri="{BB962C8B-B14F-4D97-AF65-F5344CB8AC3E}">
        <p14:creationId xmlns:p14="http://schemas.microsoft.com/office/powerpoint/2010/main" val="108102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56B1-5488-5342-A874-5A2576A50F7D}"/>
              </a:ext>
            </a:extLst>
          </p:cNvPr>
          <p:cNvSpPr>
            <a:spLocks noGrp="1"/>
          </p:cNvSpPr>
          <p:nvPr>
            <p:ph type="title"/>
          </p:nvPr>
        </p:nvSpPr>
        <p:spPr/>
        <p:txBody>
          <a:bodyPr/>
          <a:lstStyle/>
          <a:p>
            <a:r>
              <a:rPr lang="el-GR" dirty="0" err="1"/>
              <a:t>Δεσμ</a:t>
            </a:r>
            <a:r>
              <a:rPr lang="en-GR" dirty="0"/>
              <a:t>ό</a:t>
            </a:r>
            <a:r>
              <a:rPr lang="el-GR" dirty="0"/>
              <a:t>ς και ψυχοπαθολογία</a:t>
            </a:r>
            <a:endParaRPr lang="en-GR" dirty="0"/>
          </a:p>
        </p:txBody>
      </p:sp>
      <p:sp>
        <p:nvSpPr>
          <p:cNvPr id="3" name="Content Placeholder 2">
            <a:extLst>
              <a:ext uri="{FF2B5EF4-FFF2-40B4-BE49-F238E27FC236}">
                <a16:creationId xmlns:a16="http://schemas.microsoft.com/office/drawing/2014/main" id="{1BA114EA-D877-B34B-8ADD-0A015C319684}"/>
              </a:ext>
            </a:extLst>
          </p:cNvPr>
          <p:cNvSpPr>
            <a:spLocks noGrp="1"/>
          </p:cNvSpPr>
          <p:nvPr>
            <p:ph idx="1"/>
          </p:nvPr>
        </p:nvSpPr>
        <p:spPr/>
        <p:txBody>
          <a:bodyPr>
            <a:normAutofit fontScale="92500" lnSpcReduction="20000"/>
          </a:bodyPr>
          <a:lstStyle/>
          <a:p>
            <a:r>
              <a:rPr lang="el-GR" dirty="0">
                <a:sym typeface="Wingdings" pitchFamily="2" charset="2"/>
              </a:rPr>
              <a:t>Δεν σημαίνει απαραίτητα ότι οι γονείς με ανεπίλυτο – αποδιοργανωμένο δεσμό είναι </a:t>
            </a:r>
            <a:r>
              <a:rPr lang="el-GR" dirty="0" err="1">
                <a:sym typeface="Wingdings" pitchFamily="2" charset="2"/>
              </a:rPr>
              <a:t>παραμελητικοί</a:t>
            </a:r>
            <a:r>
              <a:rPr lang="el-GR" dirty="0">
                <a:sym typeface="Wingdings" pitchFamily="2" charset="2"/>
              </a:rPr>
              <a:t> ή κακοποιητικοί.</a:t>
            </a:r>
          </a:p>
          <a:p>
            <a:r>
              <a:rPr lang="el-GR" dirty="0">
                <a:sym typeface="Wingdings" pitchFamily="2" charset="2"/>
              </a:rPr>
              <a:t>Ούτε κάποιος τύπος δεσμού από αυτούς που περιγράφονται ερευνητικά αποτελεί ψυχοπαθολογική οντότητα. Αποτελούν ερευνητικές καταγραφές. </a:t>
            </a:r>
          </a:p>
          <a:p>
            <a:r>
              <a:rPr lang="el-GR" dirty="0">
                <a:sym typeface="Wingdings" pitchFamily="2" charset="2"/>
              </a:rPr>
              <a:t>Ωστόσο, υπάρχει στα διαγνωστικά εγχειρίδια διαταραχές που συνδέονται με το δεσμό και εντοπίζονται κατά κύριο λόγο  σε περιπτώσεις όπου το παιδί έχει βιώσει ένα πρότυπο ακραίας ακατάλληλης φροντίδας (παραμέληση, αποστέρηση, επαναλαμβανόμενες αλλαγές φροντιστών </a:t>
            </a:r>
            <a:r>
              <a:rPr lang="el-GR" dirty="0" err="1">
                <a:sym typeface="Wingdings" pitchFamily="2" charset="2"/>
              </a:rPr>
              <a:t>κλπ</a:t>
            </a:r>
            <a:r>
              <a:rPr lang="el-GR" dirty="0">
                <a:sym typeface="Wingdings" pitchFamily="2" charset="2"/>
              </a:rPr>
              <a:t>)</a:t>
            </a:r>
            <a:endParaRPr lang="en-GR" dirty="0"/>
          </a:p>
        </p:txBody>
      </p:sp>
    </p:spTree>
    <p:extLst>
      <p:ext uri="{BB962C8B-B14F-4D97-AF65-F5344CB8AC3E}">
        <p14:creationId xmlns:p14="http://schemas.microsoft.com/office/powerpoint/2010/main" val="220705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B2780-17FF-BF4F-881F-1E36753C63ED}"/>
              </a:ext>
            </a:extLst>
          </p:cNvPr>
          <p:cNvSpPr>
            <a:spLocks noGrp="1"/>
          </p:cNvSpPr>
          <p:nvPr>
            <p:ph type="title"/>
          </p:nvPr>
        </p:nvSpPr>
        <p:spPr/>
        <p:txBody>
          <a:bodyPr/>
          <a:lstStyle/>
          <a:p>
            <a:r>
              <a:rPr lang="el-GR" dirty="0"/>
              <a:t>M</a:t>
            </a:r>
            <a:r>
              <a:rPr lang="en-US" dirty="0" err="1"/>
              <a:t>argaret</a:t>
            </a:r>
            <a:r>
              <a:rPr lang="en-US" dirty="0"/>
              <a:t> Mahler</a:t>
            </a:r>
            <a:endParaRPr lang="en-GR" dirty="0"/>
          </a:p>
        </p:txBody>
      </p:sp>
      <p:sp>
        <p:nvSpPr>
          <p:cNvPr id="3" name="Content Placeholder 2">
            <a:extLst>
              <a:ext uri="{FF2B5EF4-FFF2-40B4-BE49-F238E27FC236}">
                <a16:creationId xmlns:a16="http://schemas.microsoft.com/office/drawing/2014/main" id="{F3F585B3-BE12-AA4D-A7BD-9E83CECD3CAA}"/>
              </a:ext>
            </a:extLst>
          </p:cNvPr>
          <p:cNvSpPr>
            <a:spLocks noGrp="1"/>
          </p:cNvSpPr>
          <p:nvPr>
            <p:ph idx="1"/>
          </p:nvPr>
        </p:nvSpPr>
        <p:spPr/>
        <p:txBody>
          <a:bodyPr>
            <a:normAutofit lnSpcReduction="10000"/>
          </a:bodyPr>
          <a:lstStyle/>
          <a:p>
            <a:r>
              <a:rPr lang="el-GR" dirty="0"/>
              <a:t>Διαδικασία αποχωρισμού-εξατομίκευσης (</a:t>
            </a:r>
            <a:r>
              <a:rPr lang="en-US" dirty="0"/>
              <a:t>separation-individuation)</a:t>
            </a:r>
            <a:r>
              <a:rPr lang="el-GR" dirty="0"/>
              <a:t>:</a:t>
            </a:r>
            <a:endParaRPr lang="en-US" dirty="0"/>
          </a:p>
          <a:p>
            <a:pPr marL="109728" indent="0">
              <a:buNone/>
            </a:pPr>
            <a:r>
              <a:rPr lang="el-GR" dirty="0"/>
              <a:t>α) διαφοροποίηση (5-9 μηνών).  Συνδέεται και με την ωρίμανση σωματικών ικανοτήτων και λειτουργιών του εγώ «</a:t>
            </a:r>
            <a:r>
              <a:rPr lang="en-US" dirty="0"/>
              <a:t>hatching</a:t>
            </a:r>
            <a:r>
              <a:rPr lang="el-GR" dirty="0"/>
              <a:t>»</a:t>
            </a:r>
            <a:r>
              <a:rPr lang="en-US" dirty="0"/>
              <a:t> </a:t>
            </a:r>
            <a:r>
              <a:rPr lang="el-GR" dirty="0"/>
              <a:t>(εκκόλαψη)</a:t>
            </a:r>
          </a:p>
          <a:p>
            <a:pPr marL="109728" indent="0">
              <a:buNone/>
            </a:pPr>
            <a:r>
              <a:rPr lang="el-GR" dirty="0"/>
              <a:t>β) εξάσκηση (9-15 μηνών). Ο έρωτας με τον κόσμο</a:t>
            </a:r>
          </a:p>
          <a:p>
            <a:pPr marL="109728" indent="0">
              <a:buNone/>
            </a:pPr>
            <a:r>
              <a:rPr lang="el-GR" dirty="0"/>
              <a:t>γ) </a:t>
            </a:r>
            <a:r>
              <a:rPr lang="el-GR" dirty="0">
                <a:solidFill>
                  <a:srgbClr val="FF0000"/>
                </a:solidFill>
              </a:rPr>
              <a:t>επαναπροσέγγιση</a:t>
            </a:r>
            <a:r>
              <a:rPr lang="el-GR" dirty="0"/>
              <a:t> (15-24 μηνών)</a:t>
            </a:r>
          </a:p>
          <a:p>
            <a:pPr marL="109728" indent="0">
              <a:buNone/>
            </a:pPr>
            <a:r>
              <a:rPr lang="el-GR" dirty="0"/>
              <a:t>δ) μονιμότητα αντικειμένου (24-36 μηνών). Δημιουργία σταθερών εσωτερικών αναπαραστάσεων εαυτού και άλλου.</a:t>
            </a:r>
          </a:p>
        </p:txBody>
      </p:sp>
    </p:spTree>
    <p:extLst>
      <p:ext uri="{BB962C8B-B14F-4D97-AF65-F5344CB8AC3E}">
        <p14:creationId xmlns:p14="http://schemas.microsoft.com/office/powerpoint/2010/main" val="18290762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571480"/>
            <a:ext cx="8229600" cy="1066800"/>
          </a:xfrm>
        </p:spPr>
        <p:txBody>
          <a:bodyPr>
            <a:normAutofit/>
          </a:bodyPr>
          <a:lstStyle/>
          <a:p>
            <a:pPr algn="ctr"/>
            <a:r>
              <a:rPr lang="el-GR" dirty="0">
                <a:solidFill>
                  <a:schemeClr val="accent2"/>
                </a:solidFill>
              </a:rPr>
              <a:t>Αντιδραστική Διαταραχή Δεσμού </a:t>
            </a:r>
            <a:r>
              <a:rPr lang="en-US" sz="2200" dirty="0">
                <a:solidFill>
                  <a:schemeClr val="accent2"/>
                </a:solidFill>
              </a:rPr>
              <a:t>(Reactive Attachment Disorder)</a:t>
            </a:r>
            <a:endParaRPr lang="el-GR" sz="2200" dirty="0">
              <a:solidFill>
                <a:schemeClr val="accent2"/>
              </a:solidFill>
            </a:endParaRPr>
          </a:p>
        </p:txBody>
      </p:sp>
      <p:sp>
        <p:nvSpPr>
          <p:cNvPr id="3" name="2 - Θέση περιεχομένου"/>
          <p:cNvSpPr>
            <a:spLocks noGrp="1"/>
          </p:cNvSpPr>
          <p:nvPr>
            <p:ph idx="1"/>
          </p:nvPr>
        </p:nvSpPr>
        <p:spPr>
          <a:xfrm>
            <a:off x="214282" y="1916832"/>
            <a:ext cx="8929718" cy="5143536"/>
          </a:xfrm>
        </p:spPr>
        <p:txBody>
          <a:bodyPr>
            <a:normAutofit/>
          </a:bodyPr>
          <a:lstStyle/>
          <a:p>
            <a:pPr marL="109728" indent="0">
              <a:buNone/>
            </a:pPr>
            <a:r>
              <a:rPr lang="el-GR" sz="2400" dirty="0"/>
              <a:t>1. Ένα σταθερό πρότυπο </a:t>
            </a:r>
            <a:r>
              <a:rPr lang="el-GR" sz="2400" b="1" dirty="0"/>
              <a:t>ανεσταλμένης και συναισθηματικά αποσυρμένης συμπεριφοράς </a:t>
            </a:r>
            <a:r>
              <a:rPr lang="el-GR" sz="2400" dirty="0"/>
              <a:t>π.χ. Το παιδί σπάνια ή ελάχιστα αναζητάει ή αποδέχεται εγγύτητα από κάποιον ενήλικα όταν βιώνει δυσφορία</a:t>
            </a:r>
          </a:p>
          <a:p>
            <a:pPr marL="624078" indent="-514350">
              <a:buNone/>
            </a:pPr>
            <a:r>
              <a:rPr lang="el-GR" sz="2400" dirty="0"/>
              <a:t>2. Μία επίμονη </a:t>
            </a:r>
            <a:r>
              <a:rPr lang="el-GR" sz="2400" b="1" dirty="0"/>
              <a:t>συναισθηματική ή κοινωνική διαταραχή, όπως:</a:t>
            </a:r>
          </a:p>
          <a:p>
            <a:pPr marL="624078" indent="-514350">
              <a:buNone/>
            </a:pPr>
            <a:r>
              <a:rPr lang="el-GR" sz="2400" dirty="0"/>
              <a:t>α. Ελάχιστη κοινωνική ή συναισθηματική ανταπόκριση στους άλλους </a:t>
            </a:r>
          </a:p>
          <a:p>
            <a:pPr marL="624078" indent="-514350">
              <a:buNone/>
            </a:pPr>
            <a:r>
              <a:rPr lang="el-GR" sz="2400" dirty="0"/>
              <a:t>β. Περιορισμένο θετικό συναίσθημα</a:t>
            </a:r>
          </a:p>
          <a:p>
            <a:pPr marL="624078" indent="-514350">
              <a:buNone/>
            </a:pPr>
            <a:r>
              <a:rPr lang="el-GR" sz="2400" dirty="0"/>
              <a:t>γ. Επεισόδια </a:t>
            </a:r>
            <a:r>
              <a:rPr lang="el-GR" sz="2400" b="1" dirty="0"/>
              <a:t>αδικαιολόγητου θυμού, στενοχώριας, ή φόβου, </a:t>
            </a:r>
            <a:r>
              <a:rPr lang="el-GR" sz="2400" dirty="0"/>
              <a:t>τα οποία    εκδηλώνονται κατά τη διάρκεια μη απειλητικών αλληλεπιδράσεων με ενήλικες φροντιστές </a:t>
            </a:r>
          </a:p>
        </p:txBody>
      </p:sp>
    </p:spTree>
    <p:extLst>
      <p:ext uri="{BB962C8B-B14F-4D97-AF65-F5344CB8AC3E}">
        <p14:creationId xmlns:p14="http://schemas.microsoft.com/office/powerpoint/2010/main" val="15166180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804" y="647688"/>
            <a:ext cx="9144000" cy="1066800"/>
          </a:xfrm>
        </p:spPr>
        <p:txBody>
          <a:bodyPr>
            <a:normAutofit/>
          </a:bodyPr>
          <a:lstStyle/>
          <a:p>
            <a:pPr algn="ctr"/>
            <a:r>
              <a:rPr lang="el-GR" sz="3100" dirty="0">
                <a:solidFill>
                  <a:schemeClr val="accent2"/>
                </a:solidFill>
              </a:rPr>
              <a:t>Διαταραχή Ανεσταλμένης Κοινωνικής Δέσμευσης </a:t>
            </a:r>
            <a:br>
              <a:rPr lang="el-GR" sz="3100" dirty="0">
                <a:solidFill>
                  <a:schemeClr val="accent2"/>
                </a:solidFill>
              </a:rPr>
            </a:br>
            <a:r>
              <a:rPr lang="en-US" sz="3100" dirty="0">
                <a:solidFill>
                  <a:schemeClr val="accent2"/>
                </a:solidFill>
              </a:rPr>
              <a:t>Disinhibited Social Engagement </a:t>
            </a:r>
            <a:r>
              <a:rPr lang="el-GR" sz="3100" dirty="0">
                <a:solidFill>
                  <a:schemeClr val="accent2"/>
                </a:solidFill>
              </a:rPr>
              <a:t> </a:t>
            </a:r>
            <a:r>
              <a:rPr lang="en-US" sz="3100" dirty="0">
                <a:solidFill>
                  <a:schemeClr val="accent2"/>
                </a:solidFill>
              </a:rPr>
              <a:t>Disorder </a:t>
            </a:r>
            <a:endParaRPr lang="el-GR" dirty="0"/>
          </a:p>
        </p:txBody>
      </p:sp>
      <p:sp>
        <p:nvSpPr>
          <p:cNvPr id="3" name="2 - Θέση περιεχομένου"/>
          <p:cNvSpPr>
            <a:spLocks noGrp="1"/>
          </p:cNvSpPr>
          <p:nvPr>
            <p:ph idx="1"/>
          </p:nvPr>
        </p:nvSpPr>
        <p:spPr>
          <a:xfrm>
            <a:off x="0" y="2132856"/>
            <a:ext cx="9048504" cy="5357850"/>
          </a:xfrm>
        </p:spPr>
        <p:txBody>
          <a:bodyPr>
            <a:normAutofit/>
          </a:bodyPr>
          <a:lstStyle/>
          <a:p>
            <a:pPr marL="624078" indent="-514350">
              <a:buAutoNum type="arabicPeriod"/>
            </a:pPr>
            <a:r>
              <a:rPr lang="el-GR" sz="2400" dirty="0"/>
              <a:t>Ένα πρότυπο συμπεριφοράς κατά το οποίο το παιδί </a:t>
            </a:r>
            <a:r>
              <a:rPr lang="el-GR" sz="2400" b="1" dirty="0"/>
              <a:t>προσεγγίζει και αλληλοεπιδρά με άγνωστους ενήλικες </a:t>
            </a:r>
            <a:r>
              <a:rPr lang="el-GR" sz="2400" dirty="0"/>
              <a:t>χωρίς επιφυλακτικότητα και με υπερβολικά οικείο τρόπο (σωματικά και λεκτικά)</a:t>
            </a:r>
          </a:p>
          <a:p>
            <a:pPr marL="624078" indent="-514350">
              <a:buAutoNum type="arabicPeriod"/>
            </a:pPr>
            <a:r>
              <a:rPr lang="el-GR" sz="2400" dirty="0"/>
              <a:t>Αδιαφορεί για το που βρίσκεται η φιγούρα φροντίδας όταν απομακρύνεται, ακόμα και όταν βρίσκεται σε άγνωστο περιβάλλον </a:t>
            </a:r>
          </a:p>
          <a:p>
            <a:pPr marL="624078" indent="-514350">
              <a:buAutoNum type="arabicPeriod"/>
            </a:pPr>
            <a:r>
              <a:rPr lang="el-GR" sz="2400" dirty="0"/>
              <a:t>Δείχνει πρόθυμο να </a:t>
            </a:r>
            <a:r>
              <a:rPr lang="el-GR" sz="2400" b="1" dirty="0"/>
              <a:t>απομακρυνθεί μαζί με αγνώστους </a:t>
            </a:r>
            <a:r>
              <a:rPr lang="el-GR" sz="2400" dirty="0"/>
              <a:t>με ελάχιστο ή καθόλου δισταγμό</a:t>
            </a:r>
          </a:p>
          <a:p>
            <a:pPr marL="624078" indent="-514350">
              <a:buNone/>
            </a:pPr>
            <a:r>
              <a:rPr lang="el-GR" sz="2400" dirty="0">
                <a:solidFill>
                  <a:schemeClr val="accent3"/>
                </a:solidFill>
              </a:rPr>
              <a:t>	</a:t>
            </a:r>
            <a:endParaRPr lang="el-GR" sz="2400" dirty="0"/>
          </a:p>
          <a:p>
            <a:endParaRPr lang="el-GR" dirty="0"/>
          </a:p>
          <a:p>
            <a:endParaRPr lang="el-GR" dirty="0"/>
          </a:p>
        </p:txBody>
      </p:sp>
    </p:spTree>
    <p:extLst>
      <p:ext uri="{BB962C8B-B14F-4D97-AF65-F5344CB8AC3E}">
        <p14:creationId xmlns:p14="http://schemas.microsoft.com/office/powerpoint/2010/main" val="17885072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836712"/>
            <a:ext cx="8229600" cy="1066800"/>
          </a:xfrm>
        </p:spPr>
        <p:txBody>
          <a:bodyPr>
            <a:normAutofit/>
          </a:bodyPr>
          <a:lstStyle/>
          <a:p>
            <a:pPr algn="ctr"/>
            <a:r>
              <a:rPr lang="el-GR" sz="3200" dirty="0">
                <a:solidFill>
                  <a:schemeClr val="accent2"/>
                </a:solidFill>
              </a:rPr>
              <a:t>Παρεμβάσεις Βασισμένες στο Δεσμό</a:t>
            </a:r>
            <a:br>
              <a:rPr lang="el-GR" sz="3200" dirty="0">
                <a:solidFill>
                  <a:schemeClr val="accent2"/>
                </a:solidFill>
              </a:rPr>
            </a:br>
            <a:r>
              <a:rPr lang="el-GR" sz="2400" dirty="0">
                <a:solidFill>
                  <a:schemeClr val="accent2"/>
                </a:solidFill>
              </a:rPr>
              <a:t>(</a:t>
            </a:r>
            <a:r>
              <a:rPr lang="en-US" sz="2400" dirty="0">
                <a:solidFill>
                  <a:schemeClr val="accent2"/>
                </a:solidFill>
              </a:rPr>
              <a:t>Attachment based interventions)</a:t>
            </a:r>
            <a:endParaRPr lang="el-GR" sz="2400" dirty="0">
              <a:solidFill>
                <a:schemeClr val="accent2"/>
              </a:solidFill>
            </a:endParaRPr>
          </a:p>
        </p:txBody>
      </p:sp>
      <p:sp>
        <p:nvSpPr>
          <p:cNvPr id="3" name="2 - Θέση περιεχομένου"/>
          <p:cNvSpPr>
            <a:spLocks noGrp="1"/>
          </p:cNvSpPr>
          <p:nvPr>
            <p:ph idx="1"/>
          </p:nvPr>
        </p:nvSpPr>
        <p:spPr>
          <a:xfrm>
            <a:off x="457200" y="1903512"/>
            <a:ext cx="8229600" cy="4621832"/>
          </a:xfrm>
        </p:spPr>
        <p:txBody>
          <a:bodyPr>
            <a:noAutofit/>
          </a:bodyPr>
          <a:lstStyle/>
          <a:p>
            <a:r>
              <a:rPr lang="el-GR" sz="1800" dirty="0"/>
              <a:t>Υπάρχει μία μεγάλη ποικιλία παρεμβάσεων που στοχεύουν στη </a:t>
            </a:r>
            <a:r>
              <a:rPr lang="el-GR" sz="1800" dirty="0" err="1"/>
              <a:t>θεραπείασχέσεων</a:t>
            </a:r>
            <a:r>
              <a:rPr lang="el-GR" sz="1800" dirty="0"/>
              <a:t> γονέων – παιδιών και βασίζονται στη θεωρία του δεσμού</a:t>
            </a:r>
            <a:r>
              <a:rPr lang="en-US" sz="1800" dirty="0"/>
              <a:t> (Berlin, </a:t>
            </a:r>
            <a:r>
              <a:rPr lang="en-US" sz="1800" dirty="0" err="1"/>
              <a:t>Zeanah</a:t>
            </a:r>
            <a:r>
              <a:rPr lang="en-US" sz="1800" dirty="0"/>
              <a:t> &amp; Lieberman, 2016)</a:t>
            </a:r>
            <a:r>
              <a:rPr lang="el-GR" sz="1800" dirty="0"/>
              <a:t>.</a:t>
            </a:r>
          </a:p>
          <a:p>
            <a:r>
              <a:rPr lang="el-GR" sz="1800" dirty="0"/>
              <a:t>Η πλειοψηφία αυτών δίνει έμφαση:</a:t>
            </a:r>
          </a:p>
          <a:p>
            <a:pPr marL="624078" indent="-514350">
              <a:buAutoNum type="arabicParenR"/>
            </a:pPr>
            <a:r>
              <a:rPr lang="el-GR" sz="1800" dirty="0"/>
              <a:t>Στην αύξηση της ευαισθησίας των προσώπων φροντίδας και της κατάλληλης ανταπόκρισης στα σήματα επικοινωνίας του παιδιού </a:t>
            </a:r>
          </a:p>
          <a:p>
            <a:pPr marL="624078" indent="-514350">
              <a:buAutoNum type="arabicParenR"/>
            </a:pPr>
            <a:r>
              <a:rPr lang="el-GR" sz="1800" dirty="0"/>
              <a:t>Στην ενίσχυση της ικανότητας να σκεφτούν αναφορικά με τον τρόπο που συμπεριφέρονται στο παιδί τους και το παιδί τους σε εκείνους όταν αλληλεπιδρούν</a:t>
            </a:r>
          </a:p>
          <a:p>
            <a:pPr marL="624078" indent="-514350">
              <a:buAutoNum type="arabicParenR"/>
            </a:pPr>
            <a:r>
              <a:rPr lang="el-GR" sz="1800" dirty="0"/>
              <a:t>Στο να σκεφτούν και να επεξεργαστούν αναφορικά με το πώς οι σχέσεις τους με τους δικούς τους γονείς όταν ήταν παιδιά επηρεάζει τον τρόπο που αλληλεπιδρούν και μεγαλώνουν το παιδί τους</a:t>
            </a:r>
          </a:p>
          <a:p>
            <a:pPr marL="624078" indent="-514350">
              <a:buNone/>
            </a:pPr>
            <a:r>
              <a:rPr lang="el-GR" sz="1800" dirty="0">
                <a:sym typeface="Wingdings" pitchFamily="2" charset="2"/>
              </a:rPr>
              <a:t>Οι παρεμβάσεις αυτές αποτελούν μέρος της «πρώιμης παρέμβασης». Έμφαση σε «καθαρά» ψυχαναλυτική μέθοδο πρώιμης παρέμβασης θα δοθεί στα μαθήματα της κ. Αθανασιάδου σε αυτό το εξάμηνο και ιδιαίτερα στο επόμενο εξάμηνο.  </a:t>
            </a:r>
            <a:endParaRPr lang="el-GR" sz="1800" dirty="0"/>
          </a:p>
        </p:txBody>
      </p:sp>
    </p:spTree>
    <p:extLst>
      <p:ext uri="{BB962C8B-B14F-4D97-AF65-F5344CB8AC3E}">
        <p14:creationId xmlns:p14="http://schemas.microsoft.com/office/powerpoint/2010/main" val="2322626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71480"/>
            <a:ext cx="8229600" cy="1066800"/>
          </a:xfrm>
        </p:spPr>
        <p:txBody>
          <a:bodyPr>
            <a:normAutofit/>
          </a:bodyPr>
          <a:lstStyle/>
          <a:p>
            <a:pPr algn="ctr"/>
            <a:r>
              <a:rPr lang="el-GR" sz="3200" dirty="0">
                <a:solidFill>
                  <a:schemeClr val="accent2"/>
                </a:solidFill>
              </a:rPr>
              <a:t>Μελέτη Περίπτωσης </a:t>
            </a:r>
          </a:p>
        </p:txBody>
      </p:sp>
      <p:sp>
        <p:nvSpPr>
          <p:cNvPr id="3" name="2 - Θέση περιεχομένου"/>
          <p:cNvSpPr>
            <a:spLocks noGrp="1"/>
          </p:cNvSpPr>
          <p:nvPr>
            <p:ph idx="1"/>
          </p:nvPr>
        </p:nvSpPr>
        <p:spPr>
          <a:xfrm>
            <a:off x="0" y="1571612"/>
            <a:ext cx="9144000" cy="5643578"/>
          </a:xfrm>
        </p:spPr>
        <p:txBody>
          <a:bodyPr>
            <a:normAutofit fontScale="47500" lnSpcReduction="20000"/>
          </a:bodyPr>
          <a:lstStyle/>
          <a:p>
            <a:pPr>
              <a:buNone/>
            </a:pPr>
            <a:r>
              <a:rPr lang="el-GR" dirty="0"/>
              <a:t>Η </a:t>
            </a:r>
            <a:r>
              <a:rPr lang="el-GR" dirty="0" err="1"/>
              <a:t>Νατζαχ</a:t>
            </a:r>
            <a:r>
              <a:rPr lang="el-GR" dirty="0"/>
              <a:t> είναι 3 ½  χρονών, κατάγεται από τη Συρία και βρίσκεται στην Ελλάδα με την μητέρα της, ηλικίας 18 ετών, τα τελευταία 2 χρόνια. Οι δυο τους φιλοξενούνται  προσωρινά σε ένα ξενώνα για ασυνόδευτα ανήλικα κορίτσια και μητέρες πρόσφυγες. Η </a:t>
            </a:r>
            <a:r>
              <a:rPr lang="el-GR" dirty="0" err="1"/>
              <a:t>Νατζάχ</a:t>
            </a:r>
            <a:r>
              <a:rPr lang="el-GR" dirty="0"/>
              <a:t> ξεκίνησε να συμμετέχει σε ένα δίωρο πρόγραμμα  δημιουργικής απασχόλησης για παιδιά  προσφύγων προσχολικής ηλικίας μίας ΜΚΟ. Οι δύο νηπιαγωγοί του προγράμματος ζήτησαν βοήθεια από τη διεπιστημονική ομάδα της οργάνωσης  για τη διαχείριση της συμπεριφοράς της στη τάξη. Οι συμπεριφορές που τις απασχολούν είναι οι εξής:</a:t>
            </a:r>
          </a:p>
          <a:p>
            <a:pPr>
              <a:buNone/>
            </a:pPr>
            <a:endParaRPr lang="el-GR" dirty="0"/>
          </a:p>
          <a:p>
            <a:r>
              <a:rPr lang="el-GR" dirty="0"/>
              <a:t>Αδυνατεί να κατανοήσει βασικούς κανόνες συμπεριφοράς</a:t>
            </a:r>
          </a:p>
          <a:p>
            <a:r>
              <a:rPr lang="el-GR" dirty="0"/>
              <a:t>Αδυνατεί να παρακολουθήσει τις νηπιαγωγούς</a:t>
            </a:r>
          </a:p>
          <a:p>
            <a:r>
              <a:rPr lang="el-GR" dirty="0"/>
              <a:t>Αδυνατεί να συμμετέχει σε οποιαδήποτε κοινή δραστηριότητα</a:t>
            </a:r>
          </a:p>
          <a:p>
            <a:r>
              <a:rPr lang="el-GR" dirty="0"/>
              <a:t>Αδυνατεί να κάτσει σε ένα μέρος</a:t>
            </a:r>
          </a:p>
          <a:p>
            <a:r>
              <a:rPr lang="el-GR" dirty="0"/>
              <a:t>Κατά κύριο λόγο τρέχει μέσα στη τάξη χωρίς συγκεκριμένο προσανατολισμό και σκοπό και αρκετά συχνά ουρλιάζει</a:t>
            </a:r>
          </a:p>
          <a:p>
            <a:r>
              <a:rPr lang="el-GR" dirty="0"/>
              <a:t>Εκφράζει επιθετική συμπεριφορά προς τους υπόλοιπους μαθητές (π.χ. σπρώχνει δυνατά) και προς τα αντικείμενα χωρίς κάποια πρόφαση</a:t>
            </a:r>
          </a:p>
          <a:p>
            <a:r>
              <a:rPr lang="el-GR" dirty="0"/>
              <a:t>Οι πράξεις και οι κινήσεις της δείχνουν να μην έχουν συγκεκριμένη σκοπιμότητα </a:t>
            </a:r>
          </a:p>
          <a:p>
            <a:r>
              <a:rPr lang="el-GR" dirty="0"/>
              <a:t>Η συμπεριφορά της αναστατώνει την υπόλοιπη τάξη και την εύρυθμη λειτουργία  του προγράμματος</a:t>
            </a:r>
          </a:p>
          <a:p>
            <a:endParaRPr lang="el-GR" dirty="0"/>
          </a:p>
          <a:p>
            <a:pPr>
              <a:buNone/>
            </a:pPr>
            <a:r>
              <a:rPr lang="el-GR" dirty="0"/>
              <a:t>Μετά από επικοινωνία της οργάνωσης με τη ψυχοκοινωνική υπηρεσία του ξενώνα , έγινε γνωστό ότι η ίδια συμπεριφορά παρουσιάζεται στη καθημερινότητα του ξενώνα.  Η μητέρα της είναι αρκετά </a:t>
            </a:r>
            <a:r>
              <a:rPr lang="el-GR" dirty="0" err="1"/>
              <a:t>παραμελητική</a:t>
            </a:r>
            <a:r>
              <a:rPr lang="el-GR" dirty="0"/>
              <a:t> ως προς τις  βασικές της ανάγκες και περιστασιακά γίνεται επιθετική.  Η </a:t>
            </a:r>
            <a:r>
              <a:rPr lang="el-GR" dirty="0" err="1"/>
              <a:t>Νατζάχ</a:t>
            </a:r>
            <a:r>
              <a:rPr lang="el-GR" dirty="0"/>
              <a:t> αλληλεπιδράει το μεγαλύτερο μέρος της ημέρας με το προσωπικό του ξενώνα, αν και δε δείχνει προτίμηση σε κάποιο συγκεκριμένο πρόσωπο.  Σύντομα  θα μεταφερθούν σε διαμερίσματα για ενήλικους πρόσφυγες. Ακόμη, οι εξής πληροφορίες για το ιστορικό της μητέρας έγιναν γνωστές:</a:t>
            </a:r>
          </a:p>
          <a:p>
            <a:r>
              <a:rPr lang="el-GR" dirty="0"/>
              <a:t>Έχει χάσει  τους γονείς  της σε βομβαρδισμό πριν από τέσσερα χρόνια</a:t>
            </a:r>
          </a:p>
          <a:p>
            <a:r>
              <a:rPr lang="el-GR" dirty="0"/>
              <a:t>Παντρεύτηκε  σε ηλικία  14 ετών τον πατέρα της </a:t>
            </a:r>
            <a:r>
              <a:rPr lang="el-GR" dirty="0" err="1"/>
              <a:t>Νατζάχ</a:t>
            </a:r>
            <a:r>
              <a:rPr lang="el-GR" dirty="0"/>
              <a:t>. Ωστόσο,  τα τελευταία  3 χρόνια  εκείνος βρίσκεται στην Γερμανία </a:t>
            </a:r>
            <a:r>
              <a:rPr lang="en-US" dirty="0"/>
              <a:t> </a:t>
            </a:r>
            <a:r>
              <a:rPr lang="el-GR" dirty="0"/>
              <a:t>υπό καθεστώς ασύλου. </a:t>
            </a:r>
          </a:p>
          <a:p>
            <a:r>
              <a:rPr lang="el-GR" dirty="0"/>
              <a:t>Έχει αιτηθεί επανένωση με τον άντρα της στη Γερμανία και έχει απορριφθεί. </a:t>
            </a:r>
          </a:p>
        </p:txBody>
      </p:sp>
    </p:spTree>
    <p:extLst>
      <p:ext uri="{BB962C8B-B14F-4D97-AF65-F5344CB8AC3E}">
        <p14:creationId xmlns:p14="http://schemas.microsoft.com/office/powerpoint/2010/main" val="7839465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02B8A-3498-5E4C-A873-B2C702C7183D}"/>
              </a:ext>
            </a:extLst>
          </p:cNvPr>
          <p:cNvSpPr>
            <a:spLocks noGrp="1"/>
          </p:cNvSpPr>
          <p:nvPr>
            <p:ph type="title"/>
          </p:nvPr>
        </p:nvSpPr>
        <p:spPr/>
        <p:txBody>
          <a:bodyPr/>
          <a:lstStyle/>
          <a:p>
            <a:r>
              <a:rPr lang="el-GR" dirty="0"/>
              <a:t>Συζήτηση</a:t>
            </a:r>
            <a:endParaRPr lang="en-GR" dirty="0"/>
          </a:p>
        </p:txBody>
      </p:sp>
      <p:sp>
        <p:nvSpPr>
          <p:cNvPr id="3" name="Content Placeholder 2">
            <a:extLst>
              <a:ext uri="{FF2B5EF4-FFF2-40B4-BE49-F238E27FC236}">
                <a16:creationId xmlns:a16="http://schemas.microsoft.com/office/drawing/2014/main" id="{E5E4C3F6-A23E-964A-A8E6-F84EF05271F7}"/>
              </a:ext>
            </a:extLst>
          </p:cNvPr>
          <p:cNvSpPr>
            <a:spLocks noGrp="1"/>
          </p:cNvSpPr>
          <p:nvPr>
            <p:ph idx="1"/>
          </p:nvPr>
        </p:nvSpPr>
        <p:spPr/>
        <p:txBody>
          <a:bodyPr/>
          <a:lstStyle/>
          <a:p>
            <a:r>
              <a:rPr lang="el-GR" dirty="0"/>
              <a:t>Τι σκέφτεστε για το δεσμό της </a:t>
            </a:r>
            <a:r>
              <a:rPr lang="el-GR" dirty="0" err="1"/>
              <a:t>Νατζάχ</a:t>
            </a:r>
            <a:r>
              <a:rPr lang="el-GR" dirty="0"/>
              <a:t> με τη μητέρα της</a:t>
            </a:r>
            <a:r>
              <a:rPr lang="el-GR"/>
              <a:t>; </a:t>
            </a:r>
          </a:p>
          <a:p>
            <a:endParaRPr lang="el-GR" dirty="0"/>
          </a:p>
          <a:p>
            <a:pPr marL="109728" indent="0">
              <a:buNone/>
            </a:pPr>
            <a:r>
              <a:rPr lang="el-GR" dirty="0"/>
              <a:t>(πώς εμφανίζεται, πώς έχει δημιουργηθεί, ποιοι παράγοντες τον έχουν επηρεάσει, τι τρόπους παρέμβασης σκέφτεστε </a:t>
            </a:r>
            <a:r>
              <a:rPr lang="el-GR" dirty="0" err="1"/>
              <a:t>κλπ</a:t>
            </a:r>
            <a:r>
              <a:rPr lang="el-GR" dirty="0"/>
              <a:t>)</a:t>
            </a:r>
          </a:p>
          <a:p>
            <a:pPr marL="109728" indent="0">
              <a:buNone/>
            </a:pPr>
            <a:endParaRPr lang="el-GR" dirty="0"/>
          </a:p>
          <a:p>
            <a:pPr marL="109728" indent="0">
              <a:buNone/>
            </a:pPr>
            <a:endParaRPr lang="en-GR" dirty="0"/>
          </a:p>
        </p:txBody>
      </p:sp>
    </p:spTree>
    <p:extLst>
      <p:ext uri="{BB962C8B-B14F-4D97-AF65-F5344CB8AC3E}">
        <p14:creationId xmlns:p14="http://schemas.microsoft.com/office/powerpoint/2010/main" val="2359370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Εισαγωγή στη Θεωρία του Δεσμού</a:t>
            </a:r>
          </a:p>
        </p:txBody>
      </p:sp>
      <p:sp>
        <p:nvSpPr>
          <p:cNvPr id="3" name="2 - Θέση περιεχομένου"/>
          <p:cNvSpPr>
            <a:spLocks noGrp="1"/>
          </p:cNvSpPr>
          <p:nvPr>
            <p:ph idx="1"/>
          </p:nvPr>
        </p:nvSpPr>
        <p:spPr/>
        <p:txBody>
          <a:bodyPr>
            <a:normAutofit fontScale="92500"/>
          </a:bodyPr>
          <a:lstStyle/>
          <a:p>
            <a:r>
              <a:rPr lang="el-GR" sz="2200" dirty="0"/>
              <a:t>Η θεωρία δεσμού δημιουργήθηκε από τον ψυχίατρο και ψυχαναλυτή </a:t>
            </a:r>
            <a:r>
              <a:rPr lang="en-US" sz="2200" b="1" dirty="0"/>
              <a:t>John </a:t>
            </a:r>
            <a:r>
              <a:rPr lang="en-US" sz="2200" b="1" dirty="0" err="1"/>
              <a:t>Bowlby</a:t>
            </a:r>
            <a:r>
              <a:rPr lang="en-US" sz="2200" b="1" dirty="0"/>
              <a:t> </a:t>
            </a:r>
            <a:r>
              <a:rPr lang="el-GR" sz="2200" dirty="0"/>
              <a:t>σε συνεργασία με την αναπτυξιακή ψυχολόγο </a:t>
            </a:r>
            <a:r>
              <a:rPr lang="en-US" sz="2200" b="1" dirty="0"/>
              <a:t>Mary Ainsworth</a:t>
            </a:r>
            <a:r>
              <a:rPr lang="en-US" sz="2200" dirty="0"/>
              <a:t>. </a:t>
            </a:r>
            <a:endParaRPr lang="el-GR" sz="2200" dirty="0"/>
          </a:p>
          <a:p>
            <a:endParaRPr lang="en-US" sz="2200" dirty="0"/>
          </a:p>
          <a:p>
            <a:r>
              <a:rPr lang="el-GR" sz="2200" dirty="0"/>
              <a:t>Η θεωρία δεσμού αποτελεί μία ψυχαναλυτική και ηθολογική προσέγγιση στην ανάπτυξη της προσωπικότητας (αργότερα μοιάζει να προστέθηκαν και αρκετά στοιχεία γνωσιακής προσέγγισης). </a:t>
            </a:r>
          </a:p>
          <a:p>
            <a:endParaRPr lang="el-GR" sz="2200" dirty="0"/>
          </a:p>
          <a:p>
            <a:r>
              <a:rPr lang="el-GR" sz="2200" dirty="0"/>
              <a:t>Αποτελείται από ένα τεράστιο σώμα ερευνών οι οποίες πηγάζουν από τη θεωρία και παράλληλα την επεκτείνουν και της προσφέρουν αξιοπιστία (δες κλασικό άρθρο </a:t>
            </a:r>
            <a:r>
              <a:rPr lang="en-GB" sz="2200" dirty="0"/>
              <a:t>Implications of attachment theory for developmental psychopathology</a:t>
            </a:r>
            <a:r>
              <a:rPr lang="el-GR" sz="2200" dirty="0"/>
              <a:t> των </a:t>
            </a:r>
            <a:r>
              <a:rPr lang="en-US" sz="2200" dirty="0" err="1"/>
              <a:t>Sroufe</a:t>
            </a:r>
            <a:r>
              <a:rPr lang="en-US" sz="2200" dirty="0"/>
              <a:t> et al.) </a:t>
            </a:r>
            <a:endParaRPr lang="el-GR" sz="2200" dirty="0"/>
          </a:p>
          <a:p>
            <a:endParaRPr lang="el-GR" sz="2000" dirty="0"/>
          </a:p>
          <a:p>
            <a:endParaRPr lang="el-GR" sz="2000" dirty="0"/>
          </a:p>
          <a:p>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Τι είναι ο δεσμός;</a:t>
            </a:r>
          </a:p>
        </p:txBody>
      </p:sp>
      <p:sp>
        <p:nvSpPr>
          <p:cNvPr id="3" name="2 - Θέση περιεχομένου"/>
          <p:cNvSpPr>
            <a:spLocks noGrp="1"/>
          </p:cNvSpPr>
          <p:nvPr>
            <p:ph idx="1"/>
          </p:nvPr>
        </p:nvSpPr>
        <p:spPr/>
        <p:txBody>
          <a:bodyPr>
            <a:normAutofit/>
          </a:bodyPr>
          <a:lstStyle/>
          <a:p>
            <a:pPr>
              <a:buNone/>
            </a:pPr>
            <a:r>
              <a:rPr lang="el-GR" i="1" dirty="0"/>
              <a:t>«Δεσμός είναι η μόνιμη συναισθηματική δέσμευση, η οποία χαρακτηρίζεται από τη τάση αναζήτησης και διατήρησης εγγύτητας με το πρόσωπο του δεσμού, κυρίως, όταν υπάρχουν </a:t>
            </a:r>
            <a:r>
              <a:rPr lang="el-GR" i="1" dirty="0" err="1"/>
              <a:t>ψυχοπιεστικές</a:t>
            </a:r>
            <a:r>
              <a:rPr lang="el-GR" i="1" dirty="0"/>
              <a:t> καταστάσεις στο περιβάλλον.» </a:t>
            </a:r>
            <a:r>
              <a:rPr lang="el-GR" sz="1500" dirty="0"/>
              <a:t>(</a:t>
            </a:r>
            <a:r>
              <a:rPr lang="el-GR" sz="1500" dirty="0" err="1"/>
              <a:t>Βορριά</a:t>
            </a:r>
            <a:r>
              <a:rPr lang="el-GR" sz="1500" dirty="0"/>
              <a:t>, 2008, σ. 72 – 73)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a:t>Η Λειτουργία </a:t>
            </a:r>
            <a:r>
              <a:rPr lang="el-GR"/>
              <a:t>του δεσμού </a:t>
            </a:r>
            <a:endParaRPr lang="el-GR" dirty="0"/>
          </a:p>
        </p:txBody>
      </p:sp>
      <p:sp>
        <p:nvSpPr>
          <p:cNvPr id="3" name="2 - Θέση περιεχομένου"/>
          <p:cNvSpPr>
            <a:spLocks noGrp="1"/>
          </p:cNvSpPr>
          <p:nvPr>
            <p:ph idx="1"/>
          </p:nvPr>
        </p:nvSpPr>
        <p:spPr/>
        <p:txBody>
          <a:bodyPr>
            <a:normAutofit/>
          </a:bodyPr>
          <a:lstStyle/>
          <a:p>
            <a:r>
              <a:rPr lang="el-GR" dirty="0"/>
              <a:t>Ο άνθρωπος είναι βιολογικά προδιατεθειμένος να συνάπτει δεσμούς. Ο δεσμός είναι εγγενές χαρακτηριστικό της ανθρώπινης φύσης. </a:t>
            </a:r>
          </a:p>
          <a:p>
            <a:endParaRPr lang="el-GR" dirty="0"/>
          </a:p>
          <a:p>
            <a:r>
              <a:rPr lang="el-GR" dirty="0"/>
              <a:t>Η λειτουργία του δεσμού είναι η παροχή συναισθηματικής ασφάλειας και προστασίας (δεν περιορίζεται στην βρεφική ηλικία)</a:t>
            </a:r>
          </a:p>
          <a:p>
            <a:endParaRPr lang="el-GR" dirty="0"/>
          </a:p>
          <a:p>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85794"/>
            <a:ext cx="8229600" cy="1066800"/>
          </a:xfrm>
        </p:spPr>
        <p:txBody>
          <a:bodyPr>
            <a:normAutofit/>
          </a:bodyPr>
          <a:lstStyle/>
          <a:p>
            <a:pPr algn="ctr"/>
            <a:r>
              <a:rPr lang="el-GR" dirty="0"/>
              <a:t>Συμπεριφορές Δεσμού</a:t>
            </a:r>
          </a:p>
        </p:txBody>
      </p:sp>
      <p:sp>
        <p:nvSpPr>
          <p:cNvPr id="3" name="2 - Θέση περιεχομένου"/>
          <p:cNvSpPr>
            <a:spLocks noGrp="1"/>
          </p:cNvSpPr>
          <p:nvPr>
            <p:ph idx="1"/>
          </p:nvPr>
        </p:nvSpPr>
        <p:spPr>
          <a:xfrm>
            <a:off x="500034" y="2000240"/>
            <a:ext cx="8229600" cy="4610864"/>
          </a:xfrm>
        </p:spPr>
        <p:txBody>
          <a:bodyPr>
            <a:normAutofit fontScale="77500" lnSpcReduction="20000"/>
          </a:bodyPr>
          <a:lstStyle/>
          <a:p>
            <a:pPr>
              <a:buNone/>
            </a:pPr>
            <a:r>
              <a:rPr lang="el-GR" dirty="0"/>
              <a:t>Συμπεριφορές που έχουν ως προβλεπόμενο αποτέλεσμα την εγγύτητα με τη φιγούρα δεσμού (στη βρεφική και παιδική ηλικία)</a:t>
            </a:r>
          </a:p>
          <a:p>
            <a:pPr algn="ctr">
              <a:buNone/>
            </a:pPr>
            <a:endParaRPr lang="en-US" dirty="0"/>
          </a:p>
          <a:p>
            <a:pPr>
              <a:buNone/>
            </a:pPr>
            <a:r>
              <a:rPr lang="el-GR" b="1" dirty="0"/>
              <a:t>Κοινωνικά σήματα</a:t>
            </a:r>
          </a:p>
          <a:p>
            <a:pPr>
              <a:buNone/>
            </a:pPr>
            <a:endParaRPr lang="el-GR" dirty="0"/>
          </a:p>
          <a:p>
            <a:pPr>
              <a:buFontTx/>
              <a:buChar char="-"/>
            </a:pPr>
            <a:r>
              <a:rPr lang="el-GR" sz="2400" dirty="0"/>
              <a:t>Κλάμα </a:t>
            </a:r>
          </a:p>
          <a:p>
            <a:pPr>
              <a:buFontTx/>
              <a:buChar char="-"/>
            </a:pPr>
            <a:r>
              <a:rPr lang="el-GR" sz="2400" dirty="0"/>
              <a:t>Χαμόγελο</a:t>
            </a:r>
          </a:p>
          <a:p>
            <a:pPr>
              <a:buFontTx/>
              <a:buChar char="-"/>
            </a:pPr>
            <a:r>
              <a:rPr lang="el-GR" sz="2400" dirty="0"/>
              <a:t>Παραγωγή ήχων </a:t>
            </a:r>
          </a:p>
          <a:p>
            <a:pPr>
              <a:buFontTx/>
              <a:buChar char="-"/>
            </a:pPr>
            <a:r>
              <a:rPr lang="el-GR" sz="2400" dirty="0"/>
              <a:t>Κάλεσμα </a:t>
            </a:r>
          </a:p>
          <a:p>
            <a:pPr>
              <a:buFontTx/>
              <a:buChar char="-"/>
            </a:pPr>
            <a:endParaRPr lang="el-GR" sz="2400" dirty="0"/>
          </a:p>
          <a:p>
            <a:pPr>
              <a:buNone/>
            </a:pPr>
            <a:r>
              <a:rPr lang="el-GR" b="1" dirty="0"/>
              <a:t>Συμπεριφορές σωματικής προσέγγισης </a:t>
            </a:r>
          </a:p>
          <a:p>
            <a:pPr algn="ctr">
              <a:buNone/>
            </a:pPr>
            <a:endParaRPr lang="el-GR" dirty="0"/>
          </a:p>
          <a:p>
            <a:pPr>
              <a:buFontTx/>
              <a:buChar char="-"/>
            </a:pPr>
            <a:r>
              <a:rPr lang="el-GR" sz="2400" dirty="0"/>
              <a:t>Το παιδί αναζητάει το πρόσωπο δεσμού</a:t>
            </a:r>
          </a:p>
          <a:p>
            <a:pPr>
              <a:buFontTx/>
              <a:buChar char="-"/>
            </a:pPr>
            <a:r>
              <a:rPr lang="el-GR" sz="2400" dirty="0"/>
              <a:t>Το ακολουθεί </a:t>
            </a:r>
          </a:p>
          <a:p>
            <a:pPr>
              <a:buFontTx/>
              <a:buChar char="-"/>
            </a:pPr>
            <a:r>
              <a:rPr lang="el-GR" sz="2400" dirty="0"/>
              <a:t>Προσκολλάται σωματικά πάνω του</a:t>
            </a:r>
          </a:p>
          <a:p>
            <a:pPr marL="109728" indent="0">
              <a:buNone/>
            </a:pPr>
            <a:endParaRPr lang="en-US" sz="2400" dirty="0"/>
          </a:p>
          <a:p>
            <a:pPr>
              <a:buFontTx/>
              <a:buChar char="-"/>
            </a:pPr>
            <a:endParaRPr lang="el-GR" dirty="0"/>
          </a:p>
          <a:p>
            <a:pPr>
              <a:buFontTx/>
              <a:buChar char="-"/>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857232"/>
            <a:ext cx="8229600" cy="1066800"/>
          </a:xfrm>
        </p:spPr>
        <p:txBody>
          <a:bodyPr>
            <a:normAutofit fontScale="90000"/>
          </a:bodyPr>
          <a:lstStyle/>
          <a:p>
            <a:pPr algn="ctr"/>
            <a:r>
              <a:rPr lang="el-GR" dirty="0"/>
              <a:t>Ενεργοποίηση Συμπεριφοράς Δεσμού</a:t>
            </a:r>
          </a:p>
        </p:txBody>
      </p:sp>
      <p:sp>
        <p:nvSpPr>
          <p:cNvPr id="3" name="2 - Θέση περιεχομένου"/>
          <p:cNvSpPr>
            <a:spLocks noGrp="1"/>
          </p:cNvSpPr>
          <p:nvPr>
            <p:ph idx="1"/>
          </p:nvPr>
        </p:nvSpPr>
        <p:spPr>
          <a:xfrm>
            <a:off x="357158" y="1928802"/>
            <a:ext cx="8786842" cy="4714884"/>
          </a:xfrm>
        </p:spPr>
        <p:txBody>
          <a:bodyPr>
            <a:normAutofit/>
          </a:bodyPr>
          <a:lstStyle/>
          <a:p>
            <a:pPr algn="ctr">
              <a:buNone/>
            </a:pPr>
            <a:endParaRPr lang="el-GR" dirty="0"/>
          </a:p>
          <a:p>
            <a:r>
              <a:rPr lang="el-GR" dirty="0"/>
              <a:t>Απομάκρυνση της φιγούρας δεσμού</a:t>
            </a:r>
          </a:p>
          <a:p>
            <a:r>
              <a:rPr lang="el-GR" dirty="0"/>
              <a:t>Μεγάλη απόσταση </a:t>
            </a:r>
          </a:p>
          <a:p>
            <a:r>
              <a:rPr lang="el-GR" dirty="0"/>
              <a:t>Είσοδος ενός ξένου ατόμου </a:t>
            </a:r>
          </a:p>
          <a:p>
            <a:r>
              <a:rPr lang="el-GR" dirty="0"/>
              <a:t>Είσοδος σε ένα άγνωστο περιβάλλον</a:t>
            </a:r>
          </a:p>
          <a:p>
            <a:r>
              <a:rPr lang="el-GR" dirty="0"/>
              <a:t>Φόβος </a:t>
            </a:r>
          </a:p>
          <a:p>
            <a:r>
              <a:rPr lang="el-GR" dirty="0"/>
              <a:t>Σωματική κούραση </a:t>
            </a:r>
          </a:p>
          <a:p>
            <a:r>
              <a:rPr lang="el-GR" dirty="0"/>
              <a:t>Πείνα </a:t>
            </a:r>
          </a:p>
          <a:p>
            <a:r>
              <a:rPr lang="el-GR" dirty="0"/>
              <a:t>Ασθένεια  </a:t>
            </a:r>
          </a:p>
          <a:p>
            <a:endParaRPr lang="el-GR"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1834</TotalTime>
  <Words>2996</Words>
  <Application>Microsoft Macintosh PowerPoint</Application>
  <PresentationFormat>On-screen Show (4:3)</PresentationFormat>
  <Paragraphs>271</Paragraphs>
  <Slides>44</Slides>
  <Notes>15</Notes>
  <HiddenSlides>0</HiddenSlides>
  <MMClips>3</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Calibri</vt:lpstr>
      <vt:lpstr>Georgia</vt:lpstr>
      <vt:lpstr>Trebuchet MS</vt:lpstr>
      <vt:lpstr>Wingdings</vt:lpstr>
      <vt:lpstr>Wingdings 2</vt:lpstr>
      <vt:lpstr>Αστικό</vt:lpstr>
      <vt:lpstr>Margaret Mahler και Θεωρία Δεσμού: Εστιάζοντας στη σχέση από ψυχαναλυτική και ερευνητική πλευρά</vt:lpstr>
      <vt:lpstr>Margaret Mahler</vt:lpstr>
      <vt:lpstr>Margaret Mahler</vt:lpstr>
      <vt:lpstr>Margaret Mahler</vt:lpstr>
      <vt:lpstr>Εισαγωγή στη Θεωρία του Δεσμού</vt:lpstr>
      <vt:lpstr>Τι είναι ο δεσμός;</vt:lpstr>
      <vt:lpstr>Η Λειτουργία του δεσμού </vt:lpstr>
      <vt:lpstr>Συμπεριφορές Δεσμού</vt:lpstr>
      <vt:lpstr>Ενεργοποίηση Συμπεριφοράς Δεσμού</vt:lpstr>
      <vt:lpstr>Τερματισμός Συμπεριφοράς Δεσμού</vt:lpstr>
      <vt:lpstr>Το πρόσωπο δεσμού ως Ασφαλής Βάση</vt:lpstr>
      <vt:lpstr>Συμπεριφορά εξερεύνησης </vt:lpstr>
      <vt:lpstr>Η Μελέτη της Ποιότητας Δεσμού Μητέρας – Βρέφους </vt:lpstr>
      <vt:lpstr>Η συνθήκη του Ξένου</vt:lpstr>
      <vt:lpstr>Τα Επεισόδια στη Συνθήκη του Ξένου</vt:lpstr>
      <vt:lpstr>Strange situation/H Συνθήκη του Ξένου</vt:lpstr>
      <vt:lpstr>Αξιολόγηση της ποιότητα δεσμού</vt:lpstr>
      <vt:lpstr>Ασφαλής Δεσμός</vt:lpstr>
      <vt:lpstr>Ανασφαλής – Αποφευκτικός Δεσμός</vt:lpstr>
      <vt:lpstr>Ανασφαλής – Αμφιθυμικός Δεσμός</vt:lpstr>
      <vt:lpstr>Γονεϊκή Ευαισθησία και Ποιότητα Δεσμού </vt:lpstr>
      <vt:lpstr>Αναπαραστάσεις για το Δεσμό </vt:lpstr>
      <vt:lpstr>Αναπαραστάσεις Ενηλίκων για το Δεσμό </vt:lpstr>
      <vt:lpstr>Η Δομή της Συνέντευξης </vt:lpstr>
      <vt:lpstr>Αποκωδικοποίηση της Συνέντευξης </vt:lpstr>
      <vt:lpstr>Ασφαλής – Αυτόνομος</vt:lpstr>
      <vt:lpstr>Ανασφαλής - Απορριπτικός</vt:lpstr>
      <vt:lpstr>Ανασφαλής – Απορροφημένος </vt:lpstr>
      <vt:lpstr>Σημαντικά ευρήματα</vt:lpstr>
      <vt:lpstr>Συζήτηση </vt:lpstr>
      <vt:lpstr>Παράγοντες που επιδρούν στην ποιότητα δεσμού </vt:lpstr>
      <vt:lpstr>Έρευνες για τον Αποχωρισμό από τη Μητέρα και το Πένθος της Παιδικής Ηλικίας </vt:lpstr>
      <vt:lpstr>Ένα δίχρονο στο Νοσοκομείο (Robertson, 1952)</vt:lpstr>
      <vt:lpstr>Αποτελέσματα: Τα 3 στάδια αντίδρασης στον αποχωρισμό</vt:lpstr>
      <vt:lpstr>Αποτελέσματα: Τα 3 στάδια αντίδρασης στην επανένωση </vt:lpstr>
      <vt:lpstr>Αποδιοργανωμένος Δεσμός</vt:lpstr>
      <vt:lpstr>Οι Γονείς στον Αποδιοργανωμένο Δεσμό</vt:lpstr>
      <vt:lpstr>Συνέντευξη Ενηλίκων για τον Δεσμό: Ανεπίλυτος – Αποδιοργανωμένος Τύπος</vt:lpstr>
      <vt:lpstr>Δεσμός και ψυχοπαθολογία</vt:lpstr>
      <vt:lpstr>Αντιδραστική Διαταραχή Δεσμού (Reactive Attachment Disorder)</vt:lpstr>
      <vt:lpstr>Διαταραχή Ανεσταλμένης Κοινωνικής Δέσμευσης  Disinhibited Social Engagement  Disorder </vt:lpstr>
      <vt:lpstr>Παρεμβάσεις Βασισμένες στο Δεσμό (Attachment based interventions)</vt:lpstr>
      <vt:lpstr>Μελέτη Περίπτωσης </vt:lpstr>
      <vt:lpstr>Συζήτηση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Θεωρία Δεσμού και οι  Εφαρμογές της Έρευνα, Κλινική Πρακτική, Γονεικότητα</dc:title>
  <dc:creator>Eleanna_pc</dc:creator>
  <cp:lastModifiedBy>Lida Anagnostaki</cp:lastModifiedBy>
  <cp:revision>62</cp:revision>
  <dcterms:created xsi:type="dcterms:W3CDTF">2019-04-02T08:42:28Z</dcterms:created>
  <dcterms:modified xsi:type="dcterms:W3CDTF">2025-09-27T16:58:39Z</dcterms:modified>
</cp:coreProperties>
</file>