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2" r:id="rId1"/>
  </p:sldMasterIdLst>
  <p:sldIdLst>
    <p:sldId id="256" r:id="rId2"/>
    <p:sldId id="258" r:id="rId3"/>
    <p:sldId id="301" r:id="rId4"/>
    <p:sldId id="292" r:id="rId5"/>
    <p:sldId id="299" r:id="rId6"/>
    <p:sldId id="275" r:id="rId7"/>
    <p:sldId id="303" r:id="rId8"/>
    <p:sldId id="304" r:id="rId9"/>
    <p:sldId id="266" r:id="rId10"/>
    <p:sldId id="269" r:id="rId11"/>
    <p:sldId id="306" r:id="rId12"/>
    <p:sldId id="307" r:id="rId13"/>
    <p:sldId id="309" r:id="rId14"/>
    <p:sldId id="263" r:id="rId15"/>
    <p:sldId id="320" r:id="rId16"/>
    <p:sldId id="302" r:id="rId17"/>
    <p:sldId id="321" r:id="rId18"/>
    <p:sldId id="311" r:id="rId19"/>
    <p:sldId id="296" r:id="rId20"/>
    <p:sldId id="312" r:id="rId21"/>
    <p:sldId id="297" r:id="rId22"/>
    <p:sldId id="313" r:id="rId23"/>
    <p:sldId id="265" r:id="rId24"/>
    <p:sldId id="322" r:id="rId25"/>
    <p:sldId id="274" r:id="rId26"/>
    <p:sldId id="315" r:id="rId27"/>
    <p:sldId id="314" r:id="rId28"/>
    <p:sldId id="261" r:id="rId29"/>
    <p:sldId id="280" r:id="rId30"/>
    <p:sldId id="284" r:id="rId31"/>
    <p:sldId id="281" r:id="rId32"/>
    <p:sldId id="316" r:id="rId33"/>
    <p:sldId id="318" r:id="rId34"/>
    <p:sldId id="319" r:id="rId35"/>
    <p:sldId id="276" r:id="rId36"/>
    <p:sldId id="283" r:id="rId37"/>
    <p:sldId id="310" r:id="rId38"/>
    <p:sldId id="262" r:id="rId39"/>
    <p:sldId id="260" r:id="rId40"/>
    <p:sldId id="317" r:id="rId41"/>
    <p:sldId id="288" r:id="rId42"/>
    <p:sldId id="291" r:id="rId43"/>
    <p:sldId id="289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B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0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1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463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719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1542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7093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991484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30546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47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5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51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638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04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8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54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8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57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9B482E8-6E0E-1B4F-B1FD-C69DB9E858D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370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fLK3Av0bBQ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15F0-2F2E-4749-9C08-6F2B59723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5A481B-C639-4892-B0EF-4D8373A9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639734" cy="6858000"/>
          </a:xfrm>
          <a:prstGeom prst="rect">
            <a:avLst/>
          </a:prstGeom>
          <a:solidFill>
            <a:schemeClr val="bg2">
              <a:lumMod val="75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2BD58B-6284-459E-9FF4-A97F3A569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438656" cy="6858000"/>
          </a:xfrm>
          <a:prstGeom prst="rect">
            <a:avLst/>
          </a:prstGeom>
          <a:solidFill>
            <a:schemeClr val="bg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911703-8F76-418B-A5BE-312E5FF98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3449715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83E51D0-80D2-4A0E-BC33-FC2854416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6DDC556-F181-4330-9D5E-06CD9B5F7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1744895-D69C-4B43-BBB6-644C78E57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547E019-B61B-46EA-8987-B3A661CFB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A95601E-850C-471E-B37C-61C13AB1C1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116738" y="685798"/>
            <a:ext cx="6159273" cy="4495801"/>
          </a:xfrm>
        </p:spPr>
        <p:txBody>
          <a:bodyPr anchor="ctr">
            <a:normAutofit/>
          </a:bodyPr>
          <a:lstStyle/>
          <a:p>
            <a:r>
              <a:rPr lang="el-GR"/>
              <a:t>ΘΕΒ 2026</a:t>
            </a:r>
            <a:br>
              <a:rPr lang="el-GR"/>
            </a:br>
            <a:r>
              <a:rPr lang="el-GR"/>
              <a:t>ΜΟΥΣΕΙΟ ΚΑΙ ΕΚΠΑΙΔΕΥΣΗ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98171" y="685798"/>
            <a:ext cx="2502578" cy="4495801"/>
          </a:xfrm>
        </p:spPr>
        <p:txBody>
          <a:bodyPr anchor="ctr">
            <a:normAutofit/>
          </a:bodyPr>
          <a:lstStyle/>
          <a:p>
            <a:pPr algn="r"/>
            <a:r>
              <a:rPr lang="el-GR">
                <a:solidFill>
                  <a:schemeClr val="tx1"/>
                </a:solidFill>
              </a:rPr>
              <a:t>Ομάδα ΤΕΑΠΗΣΤΕΥΤΕΣ &amp; Χρήστος</a:t>
            </a:r>
          </a:p>
        </p:txBody>
      </p:sp>
    </p:spTree>
    <p:extLst>
      <p:ext uri="{BB962C8B-B14F-4D97-AF65-F5344CB8AC3E}">
        <p14:creationId xmlns:p14="http://schemas.microsoft.com/office/powerpoint/2010/main" val="274623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3F8250A-B5BC-48E8-9E34-320C6AB61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nip Diagonal Corner Rectangle 24">
            <a:extLst>
              <a:ext uri="{FF2B5EF4-FFF2-40B4-BE49-F238E27FC236}">
                <a16:creationId xmlns:a16="http://schemas.microsoft.com/office/drawing/2014/main" id="{A2829537-8D6E-4F27-8454-8F19BEA8C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 descr="A group of people gathered in a gallery, attentively listening to a woman in a black dress and white blouse explaining a painting depicting a historical scene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6BAE282-C862-C700-9264-77EE538A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105" r="2" b="15597"/>
          <a:stretch>
            <a:fillRect/>
          </a:stretch>
        </p:blipFill>
        <p:spPr>
          <a:xfrm>
            <a:off x="792480" y="786117"/>
            <a:ext cx="10607040" cy="4956048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2304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2B0C4CC-95B3-1F0D-BE0F-A651AA6A5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l-GR" sz="3600" dirty="0"/>
              <a:t>Το Μουσείο ως </a:t>
            </a:r>
            <a:r>
              <a:rPr lang="el-GR" sz="3600" dirty="0" err="1"/>
              <a:t>χωροσ</a:t>
            </a:r>
            <a:r>
              <a:rPr lang="el-GR" sz="3600" dirty="0"/>
              <a:t> μη </a:t>
            </a:r>
            <a:r>
              <a:rPr lang="el-GR" sz="3600" dirty="0" err="1"/>
              <a:t>τυπικησ</a:t>
            </a:r>
            <a:r>
              <a:rPr lang="el-GR" sz="3600" dirty="0"/>
              <a:t> </a:t>
            </a:r>
            <a:r>
              <a:rPr lang="el-GR" sz="3600" dirty="0" err="1"/>
              <a:t>εκπαιδευσησ</a:t>
            </a:r>
            <a:endParaRPr lang="en-US" sz="3600" dirty="0"/>
          </a:p>
        </p:txBody>
      </p:sp>
      <p:pic>
        <p:nvPicPr>
          <p:cNvPr id="10" name="Εικόνα 9" descr="The image shows a group of people seated in a room, likely a museum or gallery, with a mix of casual and stylish attire, and some personal items like a backpack and a handbag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A3E1009-48FB-98B3-2668-294E217C65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01" r="7975"/>
          <a:stretch>
            <a:fillRect/>
          </a:stretch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822F8FF-0C34-A5C4-C713-BD1678E4D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84612" y="685800"/>
            <a:ext cx="662607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b="1"/>
              <a:t>Το μουσείο ως χώρος μη τυπικής εκπαίδευσης</a:t>
            </a:r>
            <a:r>
              <a:rPr lang="en-US"/>
              <a:t> επιτρέπει διαδικασίες που: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βασίζονται αλλά και στοχεύουν στη δημιουργικότητα, 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συνδέουν τη μάθηση με την ψυχαγωγία,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επιτρέπουν ποικίλους ρυθμούς μάθησης αλλά και επικοινωνίας-αλληλεπίδρασης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0367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28B1BFF-5AE0-166D-BDD3-C84C18B1B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/>
              <a:t>Από την αποστασιοποιηση στην προσωπικη ερμηνεια</a:t>
            </a:r>
          </a:p>
        </p:txBody>
      </p:sp>
      <p:sp>
        <p:nvSpPr>
          <p:cNvPr id="20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Θέση εικόνας 5" descr="The image shows a group of people sitting in a spacious, well-lit room with marble flooring and wearing casual, uniform clothing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5F1CE5D-DFBB-D69A-8409-0FCC0808FD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607" r="13606" b="-1"/>
          <a:stretch>
            <a:fillRect/>
          </a:stretch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9623F3F-D9F8-040F-3064-2AA470418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5998" y="685800"/>
            <a:ext cx="4819653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/>
              <a:t>Αποδόμηση της αντίληψης του μουσείου ως «αυθεντίας», όπου οι επισκέπτες ανακαλύπτουν την μόνη αλήθεια → 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Διαφορετικές αφηγήσεις μέσα σε ένα χώρο αλληλεπίδρασης &amp; ένα πεδίο συζήτησης &amp; επικοινωνίας 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0651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96DC7F0-1053-BE85-9709-DB82EB1E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Διευρύνοντασ το βιωμα</a:t>
            </a:r>
          </a:p>
        </p:txBody>
      </p:sp>
      <p:sp>
        <p:nvSpPr>
          <p:cNvPr id="24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 descr="The image shows a group of people sitting on a picnic table, some writing and drinking, while others engage in conversation in an outdoor setting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91A8CB1-BE9B-3BD4-004B-A1C9F1AE9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01" r="-1" b="27662"/>
          <a:stretch>
            <a:fillRect/>
          </a:stretch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458FB90-6AFE-4844-F278-AF2F214D2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2710" y="1822448"/>
            <a:ext cx="3479419" cy="381635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400" dirty="0"/>
              <a:t>Βα</a:t>
            </a:r>
            <a:r>
              <a:rPr lang="en-US" sz="1400" dirty="0" err="1"/>
              <a:t>σική</a:t>
            </a:r>
            <a:r>
              <a:rPr lang="en-US" sz="1400" dirty="0"/>
              <a:t> α</a:t>
            </a:r>
            <a:r>
              <a:rPr lang="en-US" sz="1400" dirty="0" err="1"/>
              <a:t>ρχή</a:t>
            </a:r>
            <a:r>
              <a:rPr lang="en-US" sz="1400" dirty="0"/>
              <a:t> π</a:t>
            </a:r>
            <a:r>
              <a:rPr lang="en-US" sz="1400" dirty="0" err="1"/>
              <a:t>ου</a:t>
            </a:r>
            <a:r>
              <a:rPr lang="en-US" sz="1400" dirty="0"/>
              <a:t> </a:t>
            </a:r>
            <a:r>
              <a:rPr lang="en-US" sz="1400" dirty="0" err="1"/>
              <a:t>διέ</a:t>
            </a:r>
            <a:r>
              <a:rPr lang="en-US" sz="1400" dirty="0"/>
              <a:t>πει τις βιωματικές δραστηριότητες είναι η μάθηση μέσα από την πράξη, η μάθηση μέσω των αισθήσεων βασισμένη σε απτικές</a:t>
            </a:r>
            <a:r>
              <a:rPr lang="el-GR" sz="1400" dirty="0"/>
              <a:t>, οσφρητικές, οπτικές και ακουστικές </a:t>
            </a:r>
            <a:r>
              <a:rPr lang="en-US" sz="1400" dirty="0"/>
              <a:t> δραστηριότητες, η προώθηση της δημιουργικότητας σε συνδυασμό με τη διανοητική επεξεργασία των περιεχομένων.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400" dirty="0"/>
              <a:t>Εξίσου </a:t>
            </a:r>
            <a:r>
              <a:rPr lang="en-US" sz="1400" dirty="0" err="1"/>
              <a:t>σημ</a:t>
            </a:r>
            <a:r>
              <a:rPr lang="en-US" sz="1400" dirty="0"/>
              <a:t>αντικές είναι και οι «ιστορίες» που μπορούν να αναπτυχθούν γύρω από αυτά και τις θεματικές, ώστε να δίνουν «</a:t>
            </a:r>
            <a:r>
              <a:rPr lang="en-US" sz="1400" b="1" dirty="0"/>
              <a:t>έναυσμα για ταξίδια με τη φαντασία, διηγήσεις παραμυθιών, μύθων και θρύλων, την επινόηση φανταστικών βιογραφιών, τη γνωριμία με λογοτεχνικά κείμενα ....</a:t>
            </a:r>
            <a:r>
              <a:rPr lang="en-US" sz="1400" dirty="0"/>
              <a:t>» (Ströter-Bender 2009: 44).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11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8139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Ο δικός μου πινακασ</a:t>
            </a:r>
          </a:p>
        </p:txBody>
      </p:sp>
      <p:sp>
        <p:nvSpPr>
          <p:cNvPr id="19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r="5488" b="-1"/>
          <a:stretch>
            <a:fillRect/>
          </a:stretch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479419" cy="307022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Οι</a:t>
            </a:r>
            <a:r>
              <a:rPr lang="en-US" dirty="0"/>
              <a:t> α</a:t>
            </a:r>
            <a:r>
              <a:rPr lang="en-US" dirty="0" err="1"/>
              <a:t>φηγήσεις</a:t>
            </a:r>
            <a:r>
              <a:rPr lang="en-US" dirty="0"/>
              <a:t> </a:t>
            </a:r>
            <a:r>
              <a:rPr lang="en-US" dirty="0" err="1"/>
              <a:t>των</a:t>
            </a:r>
            <a:r>
              <a:rPr lang="en-US" dirty="0"/>
              <a:t> </a:t>
            </a:r>
            <a:r>
              <a:rPr lang="en-US" dirty="0" err="1"/>
              <a:t>γονιών</a:t>
            </a:r>
            <a:r>
              <a:rPr lang="en-US" dirty="0"/>
              <a:t> </a:t>
            </a:r>
            <a:r>
              <a:rPr lang="en-US" dirty="0" err="1"/>
              <a:t>μου</a:t>
            </a:r>
            <a:r>
              <a:rPr lang="en-US" dirty="0"/>
              <a:t> </a:t>
            </a:r>
            <a:r>
              <a:rPr lang="en-US" dirty="0" err="1"/>
              <a:t>γι</a:t>
            </a:r>
            <a:r>
              <a:rPr lang="en-US" dirty="0"/>
              <a:t>α τις περιπέτειές τους, το ξερίζωμά τους, τις προσπάθειές, τις ματαιώσεις τους…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Όλ</a:t>
            </a:r>
            <a:r>
              <a:rPr lang="en-US" dirty="0"/>
              <a:t>α όσα εγχαράχθηκαν στην ψυχή μου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/>
              <a:t>Και μα</a:t>
            </a:r>
            <a:r>
              <a:rPr lang="en-US" dirty="0" err="1"/>
              <a:t>ζί</a:t>
            </a:r>
            <a:r>
              <a:rPr lang="en-US" dirty="0"/>
              <a:t> </a:t>
            </a:r>
            <a:r>
              <a:rPr lang="en-US" dirty="0" err="1"/>
              <a:t>οι</a:t>
            </a:r>
            <a:r>
              <a:rPr lang="en-US" dirty="0"/>
              <a:t> </a:t>
            </a:r>
            <a:r>
              <a:rPr lang="en-US" dirty="0" err="1"/>
              <a:t>δικές</a:t>
            </a:r>
            <a:r>
              <a:rPr lang="en-US" dirty="0"/>
              <a:t> </a:t>
            </a:r>
            <a:r>
              <a:rPr lang="en-US" dirty="0" err="1"/>
              <a:t>μου</a:t>
            </a:r>
            <a:r>
              <a:rPr lang="en-US" dirty="0"/>
              <a:t> α</a:t>
            </a:r>
            <a:r>
              <a:rPr lang="en-US" dirty="0" err="1"/>
              <a:t>φηγήσεις</a:t>
            </a:r>
            <a:r>
              <a:rPr lang="en-US" dirty="0"/>
              <a:t> </a:t>
            </a:r>
            <a:r>
              <a:rPr lang="en-US" dirty="0" err="1"/>
              <a:t>γι</a:t>
            </a:r>
            <a:r>
              <a:rPr lang="en-US" dirty="0"/>
              <a:t>α τις δικές μου περιπέτειες στη ζωή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5877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10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8" name="Rectangle 17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0D5D884-20E9-91FC-6908-4AAA6C59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Η τέχνη ωσ εναυσμα συνομιλιασ </a:t>
            </a:r>
          </a:p>
        </p:txBody>
      </p:sp>
      <p:pic>
        <p:nvPicPr>
          <p:cNvPr id="6" name="Θέση εικόνας 5" descr="The image depicts a somber, abstract room with a solitary figure standing in the foreground, the walls and floor rendered in muted, muted color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6940BBC-9D72-244A-3A99-DCC96A17FE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911" r="25024"/>
          <a:stretch>
            <a:fillRect/>
          </a:stretch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E7249A5-1369-5856-60E4-AD5CD7422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84612" y="685800"/>
            <a:ext cx="662607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/>
              <a:t>Με το έργο τέχνης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Τους άλλους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Τον εαυτό μου</a:t>
            </a:r>
          </a:p>
        </p:txBody>
      </p:sp>
      <p:grpSp>
        <p:nvGrpSpPr>
          <p:cNvPr id="29" name="Group 19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2299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A50343-CCC7-341D-2919-A4093EA8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00FD108-C31C-9A50-8AF5-E718F8F4659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2030B26-821D-7736-A501-78ECE1A65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C1D74EF-EAE3-8FC2-4F8D-5E312FD48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6080" y="0"/>
            <a:ext cx="122529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65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CE0D4D-42A2-CE6F-2D36-F31035C7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το εγώ στο εμείς</a:t>
            </a:r>
          </a:p>
        </p:txBody>
      </p:sp>
      <p:pic>
        <p:nvPicPr>
          <p:cNvPr id="6" name="Θέση εικόνας 5" descr="The image depicts a bronze sculpture of a rider on horseback, with the rider's back turned, seated in a dynamic, somewhat abstract pose, against a backdrop of red walls and a distant, classical figure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F0D1902-5E97-BE22-CEF1-80AE5B2334C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245" r="26245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C7D9458-C39D-2343-68A0-BAB37541B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3359574"/>
          </a:xfrm>
        </p:spPr>
        <p:txBody>
          <a:bodyPr>
            <a:normAutofit/>
          </a:bodyPr>
          <a:lstStyle/>
          <a:p>
            <a:r>
              <a:rPr lang="el-GR" dirty="0"/>
              <a:t>Προσεγγίζοντας το «ηρωικό παρελθόν»</a:t>
            </a:r>
          </a:p>
          <a:p>
            <a:r>
              <a:rPr lang="el-GR" dirty="0"/>
              <a:t>Γιώργος Σεφέρης</a:t>
            </a:r>
          </a:p>
          <a:p>
            <a:r>
              <a:rPr lang="el-GR" dirty="0"/>
              <a:t>Γ΄ [Ξύπνησα...]</a:t>
            </a:r>
          </a:p>
          <a:p>
            <a:endParaRPr lang="el-GR" dirty="0"/>
          </a:p>
          <a:p>
            <a:r>
              <a:rPr lang="el-GR" dirty="0"/>
              <a:t>Ξύπνησα με το μαρμάρινο τούτο κεφάλι στα χέρια</a:t>
            </a:r>
          </a:p>
          <a:p>
            <a:r>
              <a:rPr lang="el-GR" dirty="0"/>
              <a:t>που μου εξαντλεί τους αγκώνες και δεν ξέρω πού να τ’ ακουμπήσω.</a:t>
            </a:r>
          </a:p>
        </p:txBody>
      </p:sp>
    </p:spTree>
    <p:extLst>
      <p:ext uri="{BB962C8B-B14F-4D97-AF65-F5344CB8AC3E}">
        <p14:creationId xmlns:p14="http://schemas.microsoft.com/office/powerpoint/2010/main" val="1002470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B6D7060-11D0-4C7D-AC60-7D5D7C63E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478FE19-7766-4C59-97B9-DC76C7810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72507C7-2D59-4B04-AB3A-D05863222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82A1E68-4AA3-43FF-87EF-909D12D4E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8B4FA5A-0922-4F9A-9EA7-7D2CBF03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FE70857-F5A1-41BA-93E3-BEF6A3C8C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B199E71-5B75-49FD-A1A2-B7DA98321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F8B4820-8B8A-D9B0-413D-2D1D9B59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Η εκφραση – το συναισθημα – η επικοινωνια</a:t>
            </a:r>
          </a:p>
        </p:txBody>
      </p:sp>
      <p:sp>
        <p:nvSpPr>
          <p:cNvPr id="26" name="Snip Diagonal Corner Rectangle 40">
            <a:extLst>
              <a:ext uri="{FF2B5EF4-FFF2-40B4-BE49-F238E27FC236}">
                <a16:creationId xmlns:a16="http://schemas.microsoft.com/office/drawing/2014/main" id="{7EB7416A-9432-4340-BECA-CDA3F2D4D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56248" cy="5266944"/>
          </a:xfrm>
          <a:prstGeom prst="snip2DiagRect">
            <a:avLst>
              <a:gd name="adj1" fmla="val 11870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Εικόνα 9" descr="The image depicts three people smiling and sharing a ring, possibly in a casual outdoor setting with graffiti on a wall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BA3BAC9-EF56-EE8B-291B-61999421D7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72" r="4330" b="-2"/>
          <a:stretch>
            <a:fillRect/>
          </a:stretch>
        </p:blipFill>
        <p:spPr>
          <a:xfrm>
            <a:off x="799073" y="786115"/>
            <a:ext cx="3311119" cy="2967046"/>
          </a:xfrm>
          <a:custGeom>
            <a:avLst/>
            <a:gdLst/>
            <a:ahLst/>
            <a:cxnLst/>
            <a:rect l="l" t="t" r="r" b="b"/>
            <a:pathLst>
              <a:path w="3311119" h="2967046">
                <a:moveTo>
                  <a:pt x="534609" y="0"/>
                </a:moveTo>
                <a:lnTo>
                  <a:pt x="3311119" y="0"/>
                </a:lnTo>
                <a:lnTo>
                  <a:pt x="3311119" y="2967046"/>
                </a:lnTo>
                <a:lnTo>
                  <a:pt x="0" y="2967046"/>
                </a:lnTo>
                <a:lnTo>
                  <a:pt x="0" y="534609"/>
                </a:lnTo>
                <a:close/>
              </a:path>
            </a:pathLst>
          </a:custGeom>
        </p:spPr>
      </p:pic>
      <p:pic>
        <p:nvPicPr>
          <p:cNvPr id="12" name="Εικόνα 11" descr="Three people are standing close together, with one person leaning against a wall and raising their arms, while the others are posed in front of a building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7BDB14E-E8C4-5182-4860-70E17A7A05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" b="18491"/>
          <a:stretch>
            <a:fillRect/>
          </a:stretch>
        </p:blipFill>
        <p:spPr>
          <a:xfrm>
            <a:off x="4261002" y="786609"/>
            <a:ext cx="2783422" cy="1701655"/>
          </a:xfrm>
          <a:prstGeom prst="rect">
            <a:avLst/>
          </a:prstGeom>
        </p:spPr>
      </p:pic>
      <p:pic>
        <p:nvPicPr>
          <p:cNvPr id="8" name="Εικόνα 7" descr="Four friends are gathered outdoors, enjoying a conversation under the shade of tall tree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9F5FA6B-EF53-D809-EE3F-3DD8F43CA0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39" r="3" b="17272"/>
          <a:stretch>
            <a:fillRect/>
          </a:stretch>
        </p:blipFill>
        <p:spPr>
          <a:xfrm>
            <a:off x="795897" y="3883046"/>
            <a:ext cx="3314293" cy="1859120"/>
          </a:xfrm>
          <a:prstGeom prst="rect">
            <a:avLst/>
          </a:prstGeom>
        </p:spPr>
      </p:pic>
      <p:pic>
        <p:nvPicPr>
          <p:cNvPr id="6" name="Θέση εικόνας 5" descr="Two people are standing in a park, one raising their hand and the other holding a bag, under some tree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4D611DD-AF34-05F5-01EF-F2DC8B1B1E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13920" r="19000" b="-4"/>
          <a:stretch>
            <a:fillRect/>
          </a:stretch>
        </p:blipFill>
        <p:spPr>
          <a:xfrm>
            <a:off x="4250406" y="2618147"/>
            <a:ext cx="2794018" cy="3124019"/>
          </a:xfrm>
          <a:custGeom>
            <a:avLst/>
            <a:gdLst/>
            <a:ahLst/>
            <a:cxnLst/>
            <a:rect l="l" t="t" r="r" b="b"/>
            <a:pathLst>
              <a:path w="2794018" h="3124019">
                <a:moveTo>
                  <a:pt x="0" y="0"/>
                </a:moveTo>
                <a:lnTo>
                  <a:pt x="2794018" y="0"/>
                </a:lnTo>
                <a:lnTo>
                  <a:pt x="2794018" y="2589410"/>
                </a:lnTo>
                <a:lnTo>
                  <a:pt x="2259409" y="3124019"/>
                </a:lnTo>
                <a:lnTo>
                  <a:pt x="0" y="3124019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06E6C59-63EF-9879-FE92-3F2274401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652361" cy="2922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l-GR" sz="1400" dirty="0"/>
              <a:t> Εμείς και το έκθεμα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l-GR" dirty="0"/>
              <a:t>Ο επισκέπτης του μουσείου ως ένσαρκο υποκείμενο, ως ενεργός φορέας αισθήσεων, μνήμης, φαντασίας, συναισθήματος και </a:t>
            </a:r>
            <a:r>
              <a:rPr lang="el-GR" dirty="0" err="1"/>
              <a:t>νοηματοδότησης</a:t>
            </a:r>
            <a:endParaRPr lang="en-US" sz="14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1D927EF-4EA2-4056-882B-CB84454E3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3429000"/>
            <a:ext cx="1896535" cy="2218267"/>
            <a:chOff x="10292292" y="2963333"/>
            <a:chExt cx="1896535" cy="22182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E98674C-3774-4C2D-BBAD-759875FCC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8FBF186-3FEC-4002-9105-072484F2E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764ABB-65FC-4142-A18D-9213DCFCA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7005BEB-313C-4F9A-AEF5-4E095D352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C54D9E-4215-47B1-8E57-1A7A80ECA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6672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Μουσειακοσ χωροσ</a:t>
            </a:r>
          </a:p>
        </p:txBody>
      </p:sp>
      <p:pic>
        <p:nvPicPr>
          <p:cNvPr id="8" name="Εικόνα 7" descr="The image shows a table lined with colorful drawings, paintings, and various art supplies, with people wearing white shirts and black pants standing around it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78EE5C1-8FCB-3530-8F7F-E2D566992A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0" r="20644"/>
          <a:stretch>
            <a:fillRect/>
          </a:stretch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84612" y="685800"/>
            <a:ext cx="662607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/>
              <a:t>ο μουσειακός χώρος πρέπει να μπορεί να μετατραπεί σε χώρο εκπαιδευτικών δραστηριοτήτων με δυνατότητα για εφαρμογή μιας ποικιλίας μεθόδων δράσεων (θεατρικό παιχνίδι, εικαστική έκφραση, εφαρμογή υλικών ή εικαστικών ή κατασκευαστικών δραστηριοτήτων με χαρακτηριστικά την ευελιξία και τη δυνατότητα χρήσης διαφορετικών υλικών) με στόχο την προώθηση της προσωπικής δημιουργικής έκφρασης των επισκεπτών.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359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l-GR" sz="5200"/>
              <a:t>ΒΙΩΜΕΝΗ ΜΑΘΗΣΗ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tx1"/>
                </a:solidFill>
              </a:rPr>
              <a:t>1</a:t>
            </a:r>
            <a:r>
              <a:rPr lang="el-GR" baseline="30000">
                <a:solidFill>
                  <a:schemeClr val="tx1"/>
                </a:solidFill>
              </a:rPr>
              <a:t>η</a:t>
            </a:r>
            <a:r>
              <a:rPr lang="el-GR">
                <a:solidFill>
                  <a:schemeClr val="tx1"/>
                </a:solidFill>
              </a:rPr>
              <a:t> Ημέρα: Ανασύροντας εμπειρίες</a:t>
            </a:r>
          </a:p>
          <a:p>
            <a:r>
              <a:rPr lang="el-GR">
                <a:solidFill>
                  <a:schemeClr val="tx1"/>
                </a:solidFill>
              </a:rPr>
              <a:t>Το παρελθόν μου</a:t>
            </a:r>
          </a:p>
          <a:p>
            <a:r>
              <a:rPr lang="el-GR">
                <a:solidFill>
                  <a:schemeClr val="tx1"/>
                </a:solidFill>
              </a:rPr>
              <a:t>Η εκπαιδευτική αξιοποίηση αυθεντικών αντικειμένων και των εκθέσεων/μουσείων ως χώρων εμπειριών</a:t>
            </a:r>
          </a:p>
          <a:p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516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EB2786-A84C-5495-9412-AF000985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Ενσωματεσ</a:t>
            </a:r>
            <a:r>
              <a:rPr lang="el-GR" dirty="0"/>
              <a:t> </a:t>
            </a:r>
            <a:r>
              <a:rPr lang="el-GR" dirty="0" err="1"/>
              <a:t>πρακτικεσ</a:t>
            </a:r>
            <a:r>
              <a:rPr lang="el-GR" dirty="0"/>
              <a:t> στη </a:t>
            </a:r>
            <a:r>
              <a:rPr lang="el-GR" dirty="0" err="1"/>
              <a:t>μουσειοπαιδαγωγικη</a:t>
            </a:r>
            <a:endParaRPr lang="el-GR" dirty="0"/>
          </a:p>
        </p:txBody>
      </p:sp>
      <p:pic>
        <p:nvPicPr>
          <p:cNvPr id="6" name="Θέση εικόνας 5" descr="Three people are gathered outdoors, each holding a potted plant, under a canopy of leafy greenery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27F95DE-1DB0-515E-47B2-9D33FBB798B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FD84719-B52C-91B0-5CAB-71802F481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Ο χορός, η δημιουργική κίνηση ως εργαλεία ενεργοποίησης της αισθητηριακής, βιωματικής, συμμετοχικής και συμπεριληπτικής μάθησης στο μουσείο,</a:t>
            </a:r>
          </a:p>
        </p:txBody>
      </p:sp>
    </p:spTree>
    <p:extLst>
      <p:ext uri="{BB962C8B-B14F-4D97-AF65-F5344CB8AC3E}">
        <p14:creationId xmlns:p14="http://schemas.microsoft.com/office/powerpoint/2010/main" val="3288471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/>
              <a:t>Α</a:t>
            </a:r>
            <a:r>
              <a:rPr lang="el-GR" sz="3300" dirty="0" err="1"/>
              <a:t>ποδομηση</a:t>
            </a:r>
            <a:r>
              <a:rPr lang="el-GR" sz="3300" dirty="0"/>
              <a:t> </a:t>
            </a:r>
            <a:r>
              <a:rPr lang="el-GR" sz="3300" dirty="0" err="1"/>
              <a:t>τησ</a:t>
            </a:r>
            <a:r>
              <a:rPr lang="en-US" sz="3300" dirty="0"/>
              <a:t> </a:t>
            </a:r>
            <a:r>
              <a:rPr lang="en-US" sz="3300" dirty="0" err="1"/>
              <a:t>κυρι</a:t>
            </a:r>
            <a:r>
              <a:rPr lang="en-US" sz="3300" dirty="0"/>
              <a:t>αρχη</a:t>
            </a:r>
            <a:r>
              <a:rPr lang="el-GR" sz="3300" dirty="0"/>
              <a:t>σ</a:t>
            </a:r>
            <a:r>
              <a:rPr lang="en-US" sz="3300" dirty="0"/>
              <a:t> α</a:t>
            </a:r>
            <a:r>
              <a:rPr lang="en-US" sz="3300" dirty="0" err="1"/>
              <a:t>ντιληψη</a:t>
            </a:r>
            <a:r>
              <a:rPr lang="el-GR" sz="3300" dirty="0"/>
              <a:t>σ</a:t>
            </a:r>
            <a:r>
              <a:rPr lang="en-US" sz="3300" dirty="0"/>
              <a:t> για το μουσειο</a:t>
            </a:r>
          </a:p>
        </p:txBody>
      </p:sp>
      <p:pic>
        <p:nvPicPr>
          <p:cNvPr id="6" name="Εικόνα 5" descr="Visitors gather around a marble statue of a seated figure, possibly a Roman god, in a museum gallery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F0D5B2E-806B-E98A-EA7E-1DC94EA441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965" r="27736"/>
          <a:stretch>
            <a:fillRect/>
          </a:stretch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84612" y="685800"/>
            <a:ext cx="662607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/>
              <a:t>Μουσείο ως </a:t>
            </a:r>
            <a:r>
              <a:rPr lang="en-US" u="sng"/>
              <a:t>θεματοφύλακας του παρελθόντος &amp; της επιστημονικής αλήθειας</a:t>
            </a:r>
            <a:r>
              <a:rPr lang="en-US"/>
              <a:t> είναι ένας χώρος όπου επιτελείται μια </a:t>
            </a:r>
            <a:r>
              <a:rPr lang="en-US" b="1"/>
              <a:t>τελετουργία</a:t>
            </a:r>
            <a:r>
              <a:rPr lang="en-US"/>
              <a:t>: οι επισκέπτες θαυμάζουν τα επιτεύγματα του παρελθόντος μέσα από τα  κατάλοιπα (πολιτιστικά υλικά) και έτσι επικοινωνούν με έναν πολιτισμό-πρότυπο.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b="1"/>
              <a:t>Στόχος </a:t>
            </a:r>
            <a:r>
              <a:rPr lang="en-US"/>
              <a:t>του μουσείου η ανάδειξη ενός σημαντικού παρελθόντος – επιβολή μιας συγκεκριμένης εικόνας για το παρελθόν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2393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54714F-64DE-183B-C352-EB0B9FB6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Προσωπικη</a:t>
            </a:r>
            <a:r>
              <a:rPr lang="el-GR" dirty="0"/>
              <a:t> </a:t>
            </a:r>
            <a:r>
              <a:rPr lang="el-GR" dirty="0" err="1"/>
              <a:t>διαδρομη</a:t>
            </a:r>
            <a:endParaRPr lang="el-GR" dirty="0"/>
          </a:p>
        </p:txBody>
      </p:sp>
      <p:pic>
        <p:nvPicPr>
          <p:cNvPr id="6" name="Θέση εικόνας 5" descr="The image depicts a book cover with a title in Greek, authored by Vasilios Tsafos, and includes a scenic landscape with a path, suggesting a historical or educational context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A5039B6-0F6E-98CC-EB74-4B0A8C73830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115" r="14115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46AAD3B-2FF6-5EEB-5662-BCB6918A2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Ή εναλλακτική μαθητεία στον αρχαίο κόσμο</a:t>
            </a:r>
          </a:p>
        </p:txBody>
      </p:sp>
    </p:spTree>
    <p:extLst>
      <p:ext uri="{BB962C8B-B14F-4D97-AF65-F5344CB8AC3E}">
        <p14:creationId xmlns:p14="http://schemas.microsoft.com/office/powerpoint/2010/main" val="3053872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Ένα έργο τέχνης </a:t>
            </a:r>
          </a:p>
        </p:txBody>
      </p:sp>
      <p:sp>
        <p:nvSpPr>
          <p:cNvPr id="19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r="5994" b="1"/>
          <a:stretch>
            <a:fillRect/>
          </a:stretch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479419" cy="30702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sz="1400"/>
              <a:t>Από το σπίτι στο Πανεπιστήμιο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 sz="1400"/>
          </a:p>
          <a:p>
            <a:pPr>
              <a:buFont typeface="Wingdings 3" panose="05040102010807070707" pitchFamily="18" charset="2"/>
              <a:buChar char=""/>
            </a:pPr>
            <a:r>
              <a:rPr lang="en-US" sz="1400"/>
              <a:t>Ο Δρομέας: Η ορμή του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3226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0B0F25-43C8-191F-FFF9-1F727A18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το </a:t>
            </a:r>
            <a:r>
              <a:rPr lang="el-GR" dirty="0" err="1"/>
              <a:t>τοτε</a:t>
            </a:r>
            <a:r>
              <a:rPr lang="el-GR" dirty="0"/>
              <a:t> στο </a:t>
            </a:r>
            <a:r>
              <a:rPr lang="el-GR" dirty="0" err="1"/>
              <a:t>τωρα</a:t>
            </a:r>
            <a:endParaRPr lang="el-GR" dirty="0"/>
          </a:p>
        </p:txBody>
      </p:sp>
      <p:pic>
        <p:nvPicPr>
          <p:cNvPr id="6" name="Θέση εικόνας 5" descr="GAP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461ED3E-2B90-E214-D501-58035AA5B1F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5CBDB0-0054-FC3A-58CC-02AEBD5FE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Το παρελθόν μέσα από το παρόν…</a:t>
            </a:r>
          </a:p>
          <a:p>
            <a:r>
              <a:rPr lang="el-GR" dirty="0"/>
              <a:t>Ο τόπος και οι ιστορίες του – οι περιπέτειές του</a:t>
            </a:r>
          </a:p>
          <a:p>
            <a:r>
              <a:rPr lang="el-GR" dirty="0"/>
              <a:t>Εμείς και ο τόπος – η γειτονιά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8750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B6D7060-11D0-4C7D-AC60-7D5D7C63E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478FE19-7766-4C59-97B9-DC76C7810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72507C7-2D59-4B04-AB3A-D05863222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2A1E68-4AA3-43FF-87EF-909D12D4E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8B4FA5A-0922-4F9A-9EA7-7D2CBF03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FE70857-F5A1-41BA-93E3-BEF6A3C8C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B199E71-5B75-49FD-A1A2-B7DA98321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Περιδιαβαίνοντας στη γειτονια</a:t>
            </a:r>
          </a:p>
        </p:txBody>
      </p:sp>
      <p:sp>
        <p:nvSpPr>
          <p:cNvPr id="32" name="Snip Diagonal Corner Rectangle 40">
            <a:extLst>
              <a:ext uri="{FF2B5EF4-FFF2-40B4-BE49-F238E27FC236}">
                <a16:creationId xmlns:a16="http://schemas.microsoft.com/office/drawing/2014/main" id="{7EB7416A-9432-4340-BECA-CDA3F2D4D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56248" cy="5266944"/>
          </a:xfrm>
          <a:prstGeom prst="snip2DiagRect">
            <a:avLst>
              <a:gd name="adj1" fmla="val 11870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Θέση εικόνας 11" descr="The image depicts a group of people gathered around a life-sized sculpture of a lion in a lush, shaded park surrounded by mature trees and residential building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D8CA329-056E-D245-D0D4-EA77AF364C5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303" r="-2" b="-2"/>
          <a:stretch>
            <a:fillRect/>
          </a:stretch>
        </p:blipFill>
        <p:spPr>
          <a:xfrm>
            <a:off x="799073" y="786115"/>
            <a:ext cx="3311119" cy="2967046"/>
          </a:xfrm>
          <a:custGeom>
            <a:avLst/>
            <a:gdLst/>
            <a:ahLst/>
            <a:cxnLst/>
            <a:rect l="l" t="t" r="r" b="b"/>
            <a:pathLst>
              <a:path w="3311119" h="2967046">
                <a:moveTo>
                  <a:pt x="534609" y="0"/>
                </a:moveTo>
                <a:lnTo>
                  <a:pt x="3311119" y="0"/>
                </a:lnTo>
                <a:lnTo>
                  <a:pt x="3311119" y="2967046"/>
                </a:lnTo>
                <a:lnTo>
                  <a:pt x="0" y="2967046"/>
                </a:lnTo>
                <a:lnTo>
                  <a:pt x="0" y="534609"/>
                </a:lnTo>
                <a:close/>
              </a:path>
            </a:pathLst>
          </a:custGeom>
        </p:spPr>
      </p:pic>
      <p:pic>
        <p:nvPicPr>
          <p:cNvPr id="14" name="Εικόνα 13" descr="The image shows a group of people gathered under a tree, with some standing and others seated, amidst lush greenery and vibrant color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DD65826-5434-0263-FA96-75388C3535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46" r="6" b="9545"/>
          <a:stretch>
            <a:fillRect/>
          </a:stretch>
        </p:blipFill>
        <p:spPr>
          <a:xfrm>
            <a:off x="4261002" y="786609"/>
            <a:ext cx="2783422" cy="1701655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29ADF63-42A8-62D3-9283-6E85BD07A5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08" r="3" b="10002"/>
          <a:stretch>
            <a:fillRect/>
          </a:stretch>
        </p:blipFill>
        <p:spPr>
          <a:xfrm>
            <a:off x="795897" y="3883046"/>
            <a:ext cx="3314293" cy="1859120"/>
          </a:xfrm>
          <a:prstGeom prst="rect">
            <a:avLst/>
          </a:prstGeom>
        </p:spPr>
      </p:pic>
      <p:pic>
        <p:nvPicPr>
          <p:cNvPr id="16" name="Εικόνα 15" descr="The image shows a group of people standing in front of a store, some holding shopping bags, and the store's display includes various decorations and ornament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C2AAC88-BBD4-E873-DF67-1A58B3F1F1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05" r="28015" b="-4"/>
          <a:stretch>
            <a:fillRect/>
          </a:stretch>
        </p:blipFill>
        <p:spPr>
          <a:xfrm>
            <a:off x="4250406" y="2618147"/>
            <a:ext cx="2794018" cy="3124019"/>
          </a:xfrm>
          <a:custGeom>
            <a:avLst/>
            <a:gdLst/>
            <a:ahLst/>
            <a:cxnLst/>
            <a:rect l="l" t="t" r="r" b="b"/>
            <a:pathLst>
              <a:path w="2794018" h="3124019">
                <a:moveTo>
                  <a:pt x="0" y="0"/>
                </a:moveTo>
                <a:lnTo>
                  <a:pt x="2794018" y="0"/>
                </a:lnTo>
                <a:lnTo>
                  <a:pt x="2794018" y="2589410"/>
                </a:lnTo>
                <a:lnTo>
                  <a:pt x="2259409" y="3124019"/>
                </a:lnTo>
                <a:lnTo>
                  <a:pt x="0" y="3124019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652361" cy="2922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/>
              <a:t>Πώς απ</a:t>
            </a:r>
            <a:r>
              <a:rPr lang="en-US" dirty="0" err="1"/>
              <a:t>οκτάει</a:t>
            </a:r>
            <a:r>
              <a:rPr lang="en-US" dirty="0"/>
              <a:t> </a:t>
            </a:r>
            <a:r>
              <a:rPr lang="en-US" dirty="0" err="1"/>
              <a:t>οντότητ</a:t>
            </a:r>
            <a:r>
              <a:rPr lang="en-US" dirty="0"/>
              <a:t>α ο τόπος;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/>
              <a:t>Πώς </a:t>
            </a:r>
            <a:r>
              <a:rPr lang="en-US" dirty="0" err="1"/>
              <a:t>δι</a:t>
            </a:r>
            <a:r>
              <a:rPr lang="en-US" dirty="0"/>
              <a:t>αφοροποιείται το νόημα;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Τι</a:t>
            </a:r>
            <a:r>
              <a:rPr lang="en-US" dirty="0"/>
              <a:t> α</a:t>
            </a:r>
            <a:r>
              <a:rPr lang="en-US" dirty="0" err="1"/>
              <a:t>ισθάνομ</a:t>
            </a:r>
            <a:r>
              <a:rPr lang="en-US" dirty="0"/>
              <a:t>αι;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Τι</a:t>
            </a:r>
            <a:r>
              <a:rPr lang="en-US" dirty="0"/>
              <a:t> μαθα</a:t>
            </a:r>
            <a:r>
              <a:rPr lang="en-US" dirty="0" err="1"/>
              <a:t>ίνω</a:t>
            </a:r>
            <a:r>
              <a:rPr lang="en-US" dirty="0"/>
              <a:t> </a:t>
            </a:r>
            <a:r>
              <a:rPr lang="en-US" dirty="0" err="1"/>
              <a:t>ως</a:t>
            </a:r>
            <a:r>
              <a:rPr lang="en-US" dirty="0"/>
              <a:t> υπ</a:t>
            </a:r>
            <a:r>
              <a:rPr lang="en-US" dirty="0" err="1"/>
              <a:t>οκείμενο</a:t>
            </a:r>
            <a:r>
              <a:rPr lang="en-US" dirty="0"/>
              <a:t>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Τι</a:t>
            </a:r>
            <a:r>
              <a:rPr lang="en-US" dirty="0"/>
              <a:t> μαθα</a:t>
            </a:r>
            <a:r>
              <a:rPr lang="en-US" dirty="0" err="1"/>
              <a:t>ίνω</a:t>
            </a:r>
            <a:r>
              <a:rPr lang="en-US" dirty="0"/>
              <a:t> </a:t>
            </a:r>
            <a:r>
              <a:rPr lang="en-US" dirty="0" err="1"/>
              <a:t>ως</a:t>
            </a:r>
            <a:r>
              <a:rPr lang="en-US" dirty="0"/>
              <a:t> υπ</a:t>
            </a:r>
            <a:r>
              <a:rPr lang="en-US" dirty="0" err="1"/>
              <a:t>οψήφιος</a:t>
            </a:r>
            <a:r>
              <a:rPr lang="en-US" dirty="0"/>
              <a:t> </a:t>
            </a:r>
            <a:r>
              <a:rPr lang="en-US" dirty="0" err="1"/>
              <a:t>εκ</a:t>
            </a:r>
            <a:r>
              <a:rPr lang="en-US" dirty="0"/>
              <a:t>παιδευτικός;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1D927EF-4EA2-4056-882B-CB84454E3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3429000"/>
            <a:ext cx="1896535" cy="2218267"/>
            <a:chOff x="10292292" y="2963333"/>
            <a:chExt cx="1896535" cy="22182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E98674C-3774-4C2D-BBAD-759875FCC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35">
              <a:extLst>
                <a:ext uri="{FF2B5EF4-FFF2-40B4-BE49-F238E27FC236}">
                  <a16:creationId xmlns:a16="http://schemas.microsoft.com/office/drawing/2014/main" id="{E8FBF186-3FEC-4002-9105-072484F2E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764ABB-65FC-4142-A18D-9213DCFCA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37">
              <a:extLst>
                <a:ext uri="{FF2B5EF4-FFF2-40B4-BE49-F238E27FC236}">
                  <a16:creationId xmlns:a16="http://schemas.microsoft.com/office/drawing/2014/main" id="{47005BEB-313C-4F9A-AEF5-4E095D352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C54D9E-4215-47B1-8E57-1A7A80ECA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8015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097F4-C509-0163-7ADA-0EF777FC0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DCDAFC-F793-3217-32FE-BD0B880AA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τις </a:t>
            </a:r>
            <a:r>
              <a:rPr lang="el-GR" dirty="0" err="1"/>
              <a:t>ιστοριεσ</a:t>
            </a:r>
            <a:r>
              <a:rPr lang="el-GR" dirty="0"/>
              <a:t> των </a:t>
            </a:r>
            <a:r>
              <a:rPr lang="el-GR" dirty="0" err="1"/>
              <a:t>ανθρωπων</a:t>
            </a:r>
            <a:r>
              <a:rPr lang="el-GR" dirty="0"/>
              <a:t> στην </a:t>
            </a:r>
            <a:r>
              <a:rPr lang="el-GR" dirty="0" err="1"/>
              <a:t>ιστορια</a:t>
            </a:r>
            <a:r>
              <a:rPr lang="el-GR" dirty="0"/>
              <a:t> 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ACEFB08-BF0A-4C7A-7DE3-869A94013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Βιώματα</a:t>
            </a:r>
          </a:p>
          <a:p>
            <a:r>
              <a:rPr lang="el-GR" dirty="0"/>
              <a:t>Αφηγήσεις </a:t>
            </a:r>
          </a:p>
          <a:p>
            <a:r>
              <a:rPr lang="el-GR" dirty="0"/>
              <a:t>Ταυτότητες</a:t>
            </a:r>
          </a:p>
          <a:p>
            <a:r>
              <a:rPr lang="el-GR" dirty="0"/>
              <a:t>Κοινότητες</a:t>
            </a:r>
          </a:p>
          <a:p>
            <a:r>
              <a:rPr lang="el-GR" dirty="0"/>
              <a:t>Συλλογική μνήμη</a:t>
            </a:r>
          </a:p>
          <a:p>
            <a:endParaRPr lang="el-GR" dirty="0"/>
          </a:p>
        </p:txBody>
      </p:sp>
      <p:pic>
        <p:nvPicPr>
          <p:cNvPr id="8" name="Θέση εικόνας 7" descr="The image shows a group of people gathered around a woman, likely performing a dance or ceremony, with colorful flags and a decorative cloth laid out on the ground, amidst a tree-lined street with buildings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C5D3271-227F-400E-AC8A-FE34B35AC0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567697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361A37-2E54-5A5F-A1EB-B1B09DF4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Αναβιωνοντασ</a:t>
            </a:r>
            <a:r>
              <a:rPr lang="el-GR" dirty="0"/>
              <a:t> τον </a:t>
            </a:r>
            <a:r>
              <a:rPr lang="el-GR" dirty="0" err="1"/>
              <a:t>χωρο</a:t>
            </a:r>
            <a:endParaRPr lang="el-GR" dirty="0"/>
          </a:p>
        </p:txBody>
      </p:sp>
      <p:pic>
        <p:nvPicPr>
          <p:cNvPr id="6" name="Θέση εικόνας 5" descr="The image depicts a group of people gathered in a room, likely an event or meeting, with some seated, others standing, and various signs and documents visible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7AC0E24-AB04-EEB4-44F3-4E315DDCF7E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626AF48-EEC0-56D5-C9CF-E34618177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Ο ρόλος των μουσείων, των πολιτιστικών χώρων και άλλων άτυπων περιβαλλόντων ως πεδίων μάθησης, δημιουργικότητας και κοινωνικής συμμετοχής</a:t>
            </a:r>
          </a:p>
          <a:p>
            <a:endParaRPr lang="el-GR" dirty="0"/>
          </a:p>
          <a:p>
            <a:r>
              <a:rPr lang="el-GR" dirty="0"/>
              <a:t>Διευρύνοντας την </a:t>
            </a:r>
            <a:r>
              <a:rPr lang="el-GR" dirty="0" err="1"/>
              <a:t>μουσειοπαιδαγωγική</a:t>
            </a:r>
            <a:r>
              <a:rPr lang="el-GR" dirty="0"/>
              <a:t> εμπειρία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9670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 χώρος μου: Η γειτονιά μου, το μέρος μου, εγώ (;)</a:t>
            </a:r>
            <a:br>
              <a:rPr lang="el-GR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114" r="23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Κάθε χώρος κάτι σημαίνει για όλους μας. Κάθε του σημείο κουβαλάει μια ιστορία, μια ανθρώπινη εμπειρία</a:t>
            </a:r>
          </a:p>
        </p:txBody>
      </p:sp>
    </p:spTree>
    <p:extLst>
      <p:ext uri="{BB962C8B-B14F-4D97-AF65-F5344CB8AC3E}">
        <p14:creationId xmlns:p14="http://schemas.microsoft.com/office/powerpoint/2010/main" val="4200997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10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3" name="Rectangle 17">
            <a:extLst>
              <a:ext uri="{FF2B5EF4-FFF2-40B4-BE49-F238E27FC236}">
                <a16:creationId xmlns:a16="http://schemas.microsoft.com/office/drawing/2014/main" id="{08E8BA51-FC95-4979-B554-7B13D3FE4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5803" y="4487332"/>
            <a:ext cx="3983314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Μουσεια από κοντα &amp; μακρια</a:t>
            </a:r>
          </a:p>
        </p:txBody>
      </p:sp>
      <p:sp>
        <p:nvSpPr>
          <p:cNvPr id="34" name="Snip Diagonal Corner Rectangle 20">
            <a:extLst>
              <a:ext uri="{FF2B5EF4-FFF2-40B4-BE49-F238E27FC236}">
                <a16:creationId xmlns:a16="http://schemas.microsoft.com/office/drawing/2014/main" id="{6100855A-1E75-49BA-9F71-A825AD8A6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-2"/>
            <a:ext cx="6084115" cy="6858000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21">
            <a:extLst>
              <a:ext uri="{FF2B5EF4-FFF2-40B4-BE49-F238E27FC236}">
                <a16:creationId xmlns:a16="http://schemas.microsoft.com/office/drawing/2014/main" id="{A38F1D93-3E69-4EF1-B60F-335C2986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2157" y="0"/>
            <a:ext cx="1935271" cy="3082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69BC569-E369-4563-9EF3-7CB91D8AB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50" y="4061862"/>
            <a:ext cx="2401830" cy="27868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491" r="13597" b="1"/>
          <a:stretch>
            <a:fillRect/>
          </a:stretch>
        </p:blipFill>
        <p:spPr>
          <a:xfrm>
            <a:off x="2556346" y="3243069"/>
            <a:ext cx="3361082" cy="3605670"/>
          </a:xfrm>
          <a:prstGeom prst="rect">
            <a:avLst/>
          </a:prstGeom>
        </p:spPr>
      </p:pic>
      <p:pic>
        <p:nvPicPr>
          <p:cNvPr id="5" name="Εικόνα 4" descr="The image shows a grid of people's names, some with Greek accents, possibly on a computer screen or document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D35536A-0FC7-78CE-DBA1-070860BFB6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51" r="13583" b="-1"/>
          <a:stretch>
            <a:fillRect/>
          </a:stretch>
        </p:blipFill>
        <p:spPr>
          <a:xfrm>
            <a:off x="-499" y="10"/>
            <a:ext cx="3835570" cy="3899748"/>
          </a:xfrm>
          <a:custGeom>
            <a:avLst/>
            <a:gdLst/>
            <a:ahLst/>
            <a:cxnLst/>
            <a:rect l="l" t="t" r="r" b="b"/>
            <a:pathLst>
              <a:path w="4551358" h="3899758">
                <a:moveTo>
                  <a:pt x="0" y="0"/>
                </a:moveTo>
                <a:lnTo>
                  <a:pt x="4551358" y="0"/>
                </a:lnTo>
                <a:lnTo>
                  <a:pt x="4551358" y="3077500"/>
                </a:lnTo>
                <a:lnTo>
                  <a:pt x="2843111" y="3077500"/>
                </a:lnTo>
                <a:lnTo>
                  <a:pt x="2843111" y="3899758"/>
                </a:lnTo>
                <a:lnTo>
                  <a:pt x="0" y="3899758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5803" y="685800"/>
            <a:ext cx="4609848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/>
              <a:t>Εικονικά Μουσεία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Διαδικτυακή Σύνδεση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Μουσειοσκευές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C415EB-3460-4754-9FEA-02108AED7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2963333"/>
            <a:ext cx="1896535" cy="2218267"/>
            <a:chOff x="10292292" y="2963333"/>
            <a:chExt cx="1896535" cy="22182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84F6811-8EEA-45A0-BF89-5C06734F5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05DEA48-56FF-4C47-AD6B-302A2E7DA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E262D76-9C36-442D-B023-F1E8AB3B7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2FC0AB4-E8C8-467E-A0BD-EF27798DE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3664711-E34F-4F11-8E5C-CAAD69B2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587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3F4B0FD7-A738-4FAA-0C2E-CEE68C7EF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ΠΡΟΣΩΠΙΚΟ ΑΝΤΙΚΕΙΜΕΝΟ</a:t>
            </a: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pic>
        <p:nvPicPr>
          <p:cNvPr id="31" name="Θέση εικόνας 30" descr="The image shows a young child, dressed in a light blue shirt, sitting at a wooden desk, meticulously drawing on a piece of paper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BBD839B-24BC-4AE0-B398-98084AC287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579" r="11579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F0EE04-8576-D9E1-0617-283384FDC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1532" y="2404533"/>
            <a:ext cx="6021388" cy="2048933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buFont typeface="Wingdings 3" panose="05040102010807070707" pitchFamily="18" charset="2"/>
              <a:buChar char=""/>
            </a:pPr>
            <a:endParaRPr lang="en-US" dirty="0">
              <a:solidFill>
                <a:srgbClr val="FFFFFF"/>
              </a:solidFill>
            </a:endParaRPr>
          </a:p>
          <a:p>
            <a:pPr>
              <a:buFont typeface="Wingdings 3" panose="05040102010807070707" pitchFamily="18" charset="2"/>
              <a:buChar char=""/>
            </a:pPr>
            <a:r>
              <a:rPr lang="en-US" sz="3000" dirty="0">
                <a:solidFill>
                  <a:srgbClr val="FFFFFF"/>
                </a:solidFill>
              </a:rPr>
              <a:t>Η </a:t>
            </a:r>
            <a:r>
              <a:rPr lang="en-US" sz="3000" dirty="0" err="1">
                <a:solidFill>
                  <a:srgbClr val="FFFFFF"/>
                </a:solidFill>
              </a:rPr>
              <a:t>έν</a:t>
            </a:r>
            <a:r>
              <a:rPr lang="en-US" sz="3000" dirty="0">
                <a:solidFill>
                  <a:srgbClr val="FFFFFF"/>
                </a:solidFill>
              </a:rPr>
              <a:t>αρξη της προσωπικής μου </a:t>
            </a:r>
            <a:r>
              <a:rPr lang="el-GR" sz="3000" dirty="0">
                <a:solidFill>
                  <a:srgbClr val="FFFFFF"/>
                </a:solidFill>
              </a:rPr>
              <a:t>   </a:t>
            </a:r>
            <a:r>
              <a:rPr lang="en-US" sz="3000" dirty="0" err="1">
                <a:solidFill>
                  <a:srgbClr val="FFFFFF"/>
                </a:solidFill>
              </a:rPr>
              <a:t>δι</a:t>
            </a:r>
            <a:r>
              <a:rPr lang="en-US" sz="3000" dirty="0">
                <a:solidFill>
                  <a:srgbClr val="FFFFFF"/>
                </a:solidFill>
              </a:rPr>
              <a:t>αδρομής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sz="3000" b="1" dirty="0">
                <a:solidFill>
                  <a:srgbClr val="FFFFFF"/>
                </a:solidFill>
              </a:rPr>
              <a:t>Η π</a:t>
            </a:r>
            <a:r>
              <a:rPr lang="en-US" sz="3000" b="1" dirty="0" err="1">
                <a:solidFill>
                  <a:srgbClr val="FFFFFF"/>
                </a:solidFill>
              </a:rPr>
              <a:t>ροσω</a:t>
            </a:r>
            <a:r>
              <a:rPr lang="en-US" sz="3000" b="1" dirty="0">
                <a:solidFill>
                  <a:srgbClr val="FFFFFF"/>
                </a:solidFill>
              </a:rPr>
              <a:t>πική μου ιστορία και η αξία της</a:t>
            </a:r>
            <a:endParaRPr lang="en-US" sz="3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39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13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3" name="Rectangle 20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Θέση εικόνας 8">
            <a:extLst>
              <a:ext uri="{FF2B5EF4-FFF2-40B4-BE49-F238E27FC236}">
                <a16:creationId xmlns:a16="http://schemas.microsoft.com/office/drawing/2014/main" id="{75D3CE51-418E-23CF-C522-7581CABCDA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alphaModFix amt="35000"/>
          </a:blip>
          <a:srcRect t="12500" b="12500"/>
          <a:stretch>
            <a:fillRect/>
          </a:stretch>
        </p:blipFill>
        <p:spPr>
          <a:xfrm>
            <a:off x="3174" y="10"/>
            <a:ext cx="12192000" cy="685799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ΑΠΌ ΤΟ ΕΔΏ ΚΑΙ ΤΟ ΤΩΡΑ ΣΤΟ ΕΚΕΙ ΚΑΙ ΜΑΚΡΙΑ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84212" y="685800"/>
            <a:ext cx="8534400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>
                <a:solidFill>
                  <a:schemeClr val="tx1"/>
                </a:solidFill>
              </a:rPr>
              <a:t>Πόσο κοντά μας βρίσκεται;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>
                <a:solidFill>
                  <a:schemeClr val="tx1"/>
                </a:solidFill>
              </a:rPr>
              <a:t>Τι νιώσαμε με την επίσκεψη στο εικονικό μουσείο μετανάστευσης;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>
                <a:solidFill>
                  <a:schemeClr val="tx1"/>
                </a:solidFill>
              </a:rPr>
              <a:t>Ποια κοινωνικά θέματα θίξαμε;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>
                <a:solidFill>
                  <a:schemeClr val="tx1"/>
                </a:solidFill>
              </a:rPr>
              <a:t>Τι σκεφτήκαμε για μας;</a:t>
            </a:r>
          </a:p>
        </p:txBody>
      </p:sp>
    </p:spTree>
    <p:extLst>
      <p:ext uri="{BB962C8B-B14F-4D97-AF65-F5344CB8AC3E}">
        <p14:creationId xmlns:p14="http://schemas.microsoft.com/office/powerpoint/2010/main" val="867513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9220CFE-A3C6-448E-A8C7-CEAED9325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61860" y="4487332"/>
            <a:ext cx="5627258" cy="15070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l-GR" sz="3600" dirty="0" err="1"/>
              <a:t>Επιστροφη</a:t>
            </a:r>
            <a:r>
              <a:rPr lang="el-GR" sz="3600" dirty="0"/>
              <a:t> στην </a:t>
            </a:r>
            <a:r>
              <a:rPr lang="el-GR" sz="3600" dirty="0" err="1"/>
              <a:t>προσωπικη</a:t>
            </a:r>
            <a:r>
              <a:rPr lang="el-GR" sz="3600" dirty="0"/>
              <a:t> μας </a:t>
            </a:r>
            <a:r>
              <a:rPr lang="el-GR" sz="3600" dirty="0" err="1"/>
              <a:t>ιστορια</a:t>
            </a:r>
            <a:endParaRPr lang="en-US" sz="3600" dirty="0"/>
          </a:p>
        </p:txBody>
      </p:sp>
      <p:sp>
        <p:nvSpPr>
          <p:cNvPr id="19" name="Snip Diagonal Corner Rectangle 25">
            <a:extLst>
              <a:ext uri="{FF2B5EF4-FFF2-40B4-BE49-F238E27FC236}">
                <a16:creationId xmlns:a16="http://schemas.microsoft.com/office/drawing/2014/main" id="{2E91ED80-632C-4328-8E5C-0CAF33E77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0" r="18876" b="-1"/>
          <a:stretch>
            <a:fillRect/>
          </a:stretch>
        </p:blipFill>
        <p:spPr>
          <a:xfrm>
            <a:off x="800558" y="786117"/>
            <a:ext cx="3337560" cy="4956048"/>
          </a:xfrm>
          <a:custGeom>
            <a:avLst/>
            <a:gdLst/>
            <a:ahLst/>
            <a:cxnLst/>
            <a:rect l="l" t="t" r="r" b="b"/>
            <a:pathLst>
              <a:path w="3337560" h="4956048">
                <a:moveTo>
                  <a:pt x="384420" y="0"/>
                </a:moveTo>
                <a:lnTo>
                  <a:pt x="3337560" y="0"/>
                </a:lnTo>
                <a:lnTo>
                  <a:pt x="3337560" y="4571628"/>
                </a:lnTo>
                <a:lnTo>
                  <a:pt x="2953140" y="4956048"/>
                </a:lnTo>
                <a:lnTo>
                  <a:pt x="0" y="4956048"/>
                </a:lnTo>
                <a:lnTo>
                  <a:pt x="0" y="384420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661860" y="685800"/>
            <a:ext cx="625379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Τι</a:t>
            </a:r>
            <a:r>
              <a:rPr lang="en-US" dirty="0"/>
              <a:t> ανα</a:t>
            </a:r>
            <a:r>
              <a:rPr lang="en-US" dirty="0" err="1"/>
              <a:t>σύρ</a:t>
            </a:r>
            <a:r>
              <a:rPr lang="en-US" dirty="0"/>
              <a:t>αμε;</a:t>
            </a:r>
            <a:endParaRPr lang="el-GR" dirty="0"/>
          </a:p>
          <a:p>
            <a:pPr>
              <a:buFont typeface="Wingdings 3" panose="05040102010807070707" pitchFamily="18" charset="2"/>
              <a:buChar char=""/>
            </a:pPr>
            <a:r>
              <a:rPr lang="el-GR" dirty="0"/>
              <a:t>Πώς εντάσσεται η εμπειρία μας στην ιστορική εξέλιξη αλλά και στην προσωπική μας διαδρομή; 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A271B6-83F2-4E87-A6AD-450F042D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A433C90-9936-4ABD-B763-2CD6C4216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D1147B-1DF4-4FA0-9601-3AB638E3B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E30F5C-D28E-4B06-847C-1104626FC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1B65F81-D52E-422A-BA2A-0E3294D0C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992E9D3-9DB7-4C46-8AFB-E50194C89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0940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B6D7060-11D0-4C7D-AC60-7D5D7C63E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478FE19-7766-4C59-97B9-DC76C7810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72507C7-2D59-4B04-AB3A-D05863222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82A1E68-4AA3-43FF-87EF-909D12D4E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8B4FA5A-0922-4F9A-9EA7-7D2CBF03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FE70857-F5A1-41BA-93E3-BEF6A3C8C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B199E71-5B75-49FD-A1A2-B7DA98321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06F6ACDE-19F1-0CB1-DAC2-869CD1470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Περιδιαβαινοντασ την πολη</a:t>
            </a:r>
          </a:p>
        </p:txBody>
      </p:sp>
      <p:sp>
        <p:nvSpPr>
          <p:cNvPr id="30" name="Snip Diagonal Corner Rectangle 40">
            <a:extLst>
              <a:ext uri="{FF2B5EF4-FFF2-40B4-BE49-F238E27FC236}">
                <a16:creationId xmlns:a16="http://schemas.microsoft.com/office/drawing/2014/main" id="{7EB7416A-9432-4340-BECA-CDA3F2D4D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56248" cy="5266944"/>
          </a:xfrm>
          <a:prstGeom prst="snip2DiagRect">
            <a:avLst>
              <a:gd name="adj1" fmla="val 11870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Εικόνα 13" descr="The image shows a group of people standing near a stone wall, with one person writing on a piece of paper.">
            <a:extLst>
              <a:ext uri="{FF2B5EF4-FFF2-40B4-BE49-F238E27FC236}">
                <a16:creationId xmlns:a16="http://schemas.microsoft.com/office/drawing/2014/main" id="{77E99532-29A5-60CB-AFA2-0A3FAB018B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8" r="12063" b="-2"/>
          <a:stretch>
            <a:fillRect/>
          </a:stretch>
        </p:blipFill>
        <p:spPr>
          <a:xfrm>
            <a:off x="799073" y="786115"/>
            <a:ext cx="3311119" cy="2967046"/>
          </a:xfrm>
          <a:custGeom>
            <a:avLst/>
            <a:gdLst/>
            <a:ahLst/>
            <a:cxnLst/>
            <a:rect l="l" t="t" r="r" b="b"/>
            <a:pathLst>
              <a:path w="3311119" h="2967046">
                <a:moveTo>
                  <a:pt x="534609" y="0"/>
                </a:moveTo>
                <a:lnTo>
                  <a:pt x="3311119" y="0"/>
                </a:lnTo>
                <a:lnTo>
                  <a:pt x="3311119" y="2967046"/>
                </a:lnTo>
                <a:lnTo>
                  <a:pt x="0" y="2967046"/>
                </a:lnTo>
                <a:lnTo>
                  <a:pt x="0" y="534609"/>
                </a:lnTo>
                <a:close/>
              </a:path>
            </a:pathLst>
          </a:custGeom>
        </p:spPr>
      </p:pic>
      <p:pic>
        <p:nvPicPr>
          <p:cNvPr id="8" name="Εικόνα 7" descr="The image shows a group of people gathered around a statue, possibly enjoying a picnic or a relaxed outdoor gathering, with a few trees and buildings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E81324F-FD5A-301F-CA3F-4107470BBF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9" r="6" b="17693"/>
          <a:stretch>
            <a:fillRect/>
          </a:stretch>
        </p:blipFill>
        <p:spPr>
          <a:xfrm>
            <a:off x="4261002" y="786609"/>
            <a:ext cx="2783422" cy="1701655"/>
          </a:xfrm>
          <a:prstGeom prst="rect">
            <a:avLst/>
          </a:prstGeom>
        </p:spPr>
      </p:pic>
      <p:pic>
        <p:nvPicPr>
          <p:cNvPr id="10" name="Εικόνα 9" descr="The image shows a group of four people sitting on a tiled surface, engaging with their smartphones, with some green foliage and a distant architectural structure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821330A-55B0-B429-D464-6038D4F5F0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207" r="3" b="3"/>
          <a:stretch>
            <a:fillRect/>
          </a:stretch>
        </p:blipFill>
        <p:spPr>
          <a:xfrm>
            <a:off x="795897" y="3883046"/>
            <a:ext cx="3314293" cy="1859120"/>
          </a:xfrm>
          <a:prstGeom prst="rect">
            <a:avLst/>
          </a:prstGeom>
        </p:spPr>
      </p:pic>
      <p:pic>
        <p:nvPicPr>
          <p:cNvPr id="12" name="Εικόνα 11" descr="Three people, dressed in casual attire, are walking down a cobblestone path, surrounded by greenery and shrubbery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58D3A9E-0920-B760-8444-94A9918FB9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302" r="11618" b="-4"/>
          <a:stretch>
            <a:fillRect/>
          </a:stretch>
        </p:blipFill>
        <p:spPr>
          <a:xfrm>
            <a:off x="4250406" y="2618147"/>
            <a:ext cx="2794018" cy="3124019"/>
          </a:xfrm>
          <a:custGeom>
            <a:avLst/>
            <a:gdLst/>
            <a:ahLst/>
            <a:cxnLst/>
            <a:rect l="l" t="t" r="r" b="b"/>
            <a:pathLst>
              <a:path w="2794018" h="3124019">
                <a:moveTo>
                  <a:pt x="0" y="0"/>
                </a:moveTo>
                <a:lnTo>
                  <a:pt x="2794018" y="0"/>
                </a:lnTo>
                <a:lnTo>
                  <a:pt x="2794018" y="2589410"/>
                </a:lnTo>
                <a:lnTo>
                  <a:pt x="2259409" y="3124019"/>
                </a:lnTo>
                <a:lnTo>
                  <a:pt x="0" y="3124019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779405E-81E7-3E80-C6AF-3F1C0331A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652361" cy="2922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l-GR" sz="1400" dirty="0"/>
              <a:t>Αναζητώντας το παρελθόν και το παρόν της πόλης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l-GR" sz="1400" dirty="0"/>
              <a:t>Οικειοποιώντας την εξέλιξή της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l-GR" sz="1400" dirty="0"/>
              <a:t>Ανακαλύπτοντας τις περιπέτειές της 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l-GR" sz="1400" dirty="0"/>
              <a:t>Ανασυνθέτοντάς την ιστορία της 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 sz="14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D927EF-4EA2-4056-882B-CB84454E3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3429000"/>
            <a:ext cx="1896535" cy="2218267"/>
            <a:chOff x="10292292" y="2963333"/>
            <a:chExt cx="1896535" cy="22182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E98674C-3774-4C2D-BBAD-759875FCC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8FBF186-3FEC-4002-9105-072484F2E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1764ABB-65FC-4142-A18D-9213DCFCA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005BEB-313C-4F9A-AEF5-4E095D352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DC54D9E-4215-47B1-8E57-1A7A80ECA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18995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F785D9-CD3A-491B-EECB-4B083073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Προσεγγιζοντασ</a:t>
            </a:r>
            <a:r>
              <a:rPr lang="el-GR" dirty="0"/>
              <a:t> την </a:t>
            </a:r>
            <a:r>
              <a:rPr lang="el-GR" dirty="0" err="1"/>
              <a:t>εκπαιδευτικη</a:t>
            </a:r>
            <a:r>
              <a:rPr lang="el-GR" dirty="0"/>
              <a:t> μου </a:t>
            </a:r>
            <a:r>
              <a:rPr lang="el-GR" dirty="0" err="1"/>
              <a:t>πορεια</a:t>
            </a:r>
            <a:endParaRPr lang="el-GR" dirty="0"/>
          </a:p>
        </p:txBody>
      </p:sp>
      <p:pic>
        <p:nvPicPr>
          <p:cNvPr id="6" name="Θέση εικόνας 5" descr="The image shows a group of people standing together, some seated and some standing, around a statue on a tiled outdoor pavement, with a building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8EB86EA-8A7F-32CF-74F6-82F501669F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DC7BFBD-FECC-4C54-2743-E6ABCCD95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Καβάφης (;) – Τραγικοί ποιητές (;) – Θέατρο Διονύσου (;) – Πνύκα (;)…..</a:t>
            </a:r>
          </a:p>
          <a:p>
            <a:r>
              <a:rPr lang="el-GR" dirty="0"/>
              <a:t>Πόσες χαμένες ώρες…</a:t>
            </a:r>
          </a:p>
        </p:txBody>
      </p:sp>
    </p:spTree>
    <p:extLst>
      <p:ext uri="{BB962C8B-B14F-4D97-AF65-F5344CB8AC3E}">
        <p14:creationId xmlns:p14="http://schemas.microsoft.com/office/powerpoint/2010/main" val="1317114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C152077-984A-4612-B0E1-251C62EB1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05450BA-2A87-4847-A5A0-E7D960557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16F9ADA-A824-456A-9728-D5BFFE04D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3034157-938C-45F5-8DCA-208D22E5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369327A-A6C5-4293-80D1-DECEBA3F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E49B76A8-D4D2-428D-84FA-657EEA587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47670DE-8D33-82A0-4052-B6623E965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41" y="4473679"/>
            <a:ext cx="9552558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Μακρια…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F7D0F80-4277-139D-D477-607C4E710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8815" y="5686129"/>
            <a:ext cx="9623477" cy="4629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/>
              <a:t>Ανάμνηση – νοσταλγία - ποίηση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463EDB-0644-4F84-9901-D2434D55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02079FA-226E-4AF1-B818-2CA9EF1B6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D376604-76CD-4D25-B281-35796F367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B5A32B1-F178-4FE5-8916-712F46FCB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C3339F8-6376-45A3-A77E-5F5C212D4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AD1BBAE-26A1-4BE9-9536-C15B1A87E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Snip Diagonal Corner Rectangle 12">
            <a:extLst>
              <a:ext uri="{FF2B5EF4-FFF2-40B4-BE49-F238E27FC236}">
                <a16:creationId xmlns:a16="http://schemas.microsoft.com/office/drawing/2014/main" id="{15A54023-E435-4098-A370-AE54A007E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 descr="The image is a handwritten Greek poem fragment by K. T. Kabadys, attributed to Euripides, and is part of the Cavafy Archive Onassis Foundation collection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F5F4979-98F3-0243-3167-14B074B69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979" b="-3"/>
          <a:stretch>
            <a:fillRect/>
          </a:stretch>
        </p:blipFill>
        <p:spPr>
          <a:xfrm>
            <a:off x="153989" y="228600"/>
            <a:ext cx="6263910" cy="4656667"/>
          </a:xfrm>
          <a:custGeom>
            <a:avLst/>
            <a:gdLst/>
            <a:ahLst/>
            <a:cxnLst/>
            <a:rect l="l" t="t" r="r" b="b"/>
            <a:pathLst>
              <a:path w="5582963" h="3280831">
                <a:moveTo>
                  <a:pt x="402071" y="0"/>
                </a:moveTo>
                <a:lnTo>
                  <a:pt x="5582963" y="0"/>
                </a:lnTo>
                <a:lnTo>
                  <a:pt x="5582963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  <p:pic>
        <p:nvPicPr>
          <p:cNvPr id="6" name="Θέση εικόνας 5" descr="The image shows a person sitting on a bench next to a bronze statue in a sunny, indoor setting, possibly a plaza or lobby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F177042-CCE7-74C3-812E-014CB2083C8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r="5" b="4176"/>
          <a:stretch>
            <a:fillRect/>
          </a:stretch>
        </p:blipFill>
        <p:spPr>
          <a:xfrm>
            <a:off x="6517910" y="789900"/>
            <a:ext cx="3557016" cy="3280831"/>
          </a:xfrm>
          <a:custGeom>
            <a:avLst/>
            <a:gdLst/>
            <a:ahLst/>
            <a:cxnLst/>
            <a:rect l="l" t="t" r="r" b="b"/>
            <a:pathLst>
              <a:path w="3557016" h="3280831">
                <a:moveTo>
                  <a:pt x="0" y="0"/>
                </a:moveTo>
                <a:lnTo>
                  <a:pt x="3557016" y="0"/>
                </a:lnTo>
                <a:lnTo>
                  <a:pt x="3557016" y="2876895"/>
                </a:lnTo>
                <a:lnTo>
                  <a:pt x="3153080" y="3280831"/>
                </a:lnTo>
                <a:lnTo>
                  <a:pt x="0" y="328083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865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Πώς μαθαίνω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;</a:t>
            </a:r>
          </a:p>
          <a:p>
            <a:r>
              <a:rPr lang="el-GR" dirty="0"/>
              <a:t>Εποπτικό υλικό: κατόψεις, φωτογραφίες, σχέδια, σκίτσα που συμπληρώνουν </a:t>
            </a:r>
          </a:p>
          <a:p>
            <a:r>
              <a:rPr lang="el-GR" dirty="0"/>
              <a:t>Υποστηρικτικό υλικό: φύλλα εργασίας, εκπαιδευτικά παιχνίδια </a:t>
            </a:r>
          </a:p>
          <a:p>
            <a:endParaRPr lang="el-GR" dirty="0"/>
          </a:p>
        </p:txBody>
      </p:sp>
      <p:pic>
        <p:nvPicPr>
          <p:cNvPr id="8" name="Θέση εικόνας 7" descr="Several people are gathered outdoors under trees, engaged in conversation and looking at something on their phone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BA1D2AD-340F-5327-5C33-9310B6C486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85410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E9F8AD66-CC09-4C8D-94EE-932C3785B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E364623-3F66-4AAD-94F8-C053CD4F1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E37E17-44F9-4E44-8F2F-0E873C68E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D327A4D-ADCE-482F-9F55-3B64D197A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600A8AB-CDF2-4E93-92C8-2CCB8230B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F8EE76C-974C-43A5-806B-47687FCB9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EFC3BF2D-25C6-4594-8B55-8F1185219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52378" y="4487332"/>
            <a:ext cx="5556822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ΠΩΣ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7A12C12-F8D4-4AC9-84E1-E4F85BFA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070923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FA7E0C49-67B5-5537-D79E-4469E7EE9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1" y="727547"/>
            <a:ext cx="3092569" cy="2319426"/>
          </a:xfrm>
          <a:prstGeom prst="rect">
            <a:avLst/>
          </a:prstGeom>
        </p:spPr>
      </p:pic>
      <p:pic>
        <p:nvPicPr>
          <p:cNvPr id="8" name="Εικόνα 7" descr="A man is giving a presentation to a group of students standing on a tiled platform.">
            <a:extLst>
              <a:ext uri="{FF2B5EF4-FFF2-40B4-BE49-F238E27FC236}">
                <a16:creationId xmlns:a16="http://schemas.microsoft.com/office/drawing/2014/main" id="{D6EB1A42-A645-2F44-A9CE-569DE8963E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88" b="-1"/>
          <a:stretch>
            <a:fillRect/>
          </a:stretch>
        </p:blipFill>
        <p:spPr>
          <a:xfrm>
            <a:off x="484632" y="3754127"/>
            <a:ext cx="3092568" cy="2454132"/>
          </a:xfrm>
          <a:prstGeom prst="rect">
            <a:avLst/>
          </a:pr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52378" y="685800"/>
            <a:ext cx="6952234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700" dirty="0" err="1"/>
              <a:t>Αφήγηση</a:t>
            </a:r>
            <a:endParaRPr lang="en-US" sz="17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700" dirty="0"/>
              <a:t>Κα</a:t>
            </a:r>
            <a:r>
              <a:rPr lang="en-US" sz="1700" dirty="0" err="1"/>
              <a:t>τευθυνόμενη</a:t>
            </a:r>
            <a:r>
              <a:rPr lang="en-US" sz="1700" dirty="0"/>
              <a:t> </a:t>
            </a:r>
            <a:r>
              <a:rPr lang="en-US" sz="1700" dirty="0" err="1"/>
              <a:t>συζήτηση</a:t>
            </a:r>
            <a:endParaRPr lang="en-US" sz="17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700" dirty="0" err="1"/>
              <a:t>Δρ</a:t>
            </a:r>
            <a:r>
              <a:rPr lang="en-US" sz="1700" dirty="0"/>
              <a:t>αματοποίηση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700" dirty="0" err="1"/>
              <a:t>Εξερεύνηση</a:t>
            </a:r>
            <a:endParaRPr lang="en-US" sz="17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700" dirty="0" err="1"/>
              <a:t>Βιωμ</a:t>
            </a:r>
            <a:r>
              <a:rPr lang="en-US" sz="1700" dirty="0"/>
              <a:t>ατική μάθηση (υλική-αισθητηριακή δραστηριότητα, παιχνίδι, project, μουσειακές εργασίες,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17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17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D8AD14-0613-481A-BA78-CCA8DD1F3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36D0C6A-5417-49B9-A556-98633131B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46">
              <a:extLst>
                <a:ext uri="{FF2B5EF4-FFF2-40B4-BE49-F238E27FC236}">
                  <a16:creationId xmlns:a16="http://schemas.microsoft.com/office/drawing/2014/main" id="{08727C4A-D172-4E5A-9D28-9C04CC829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D19D09-0DC1-4FC2-B1AD-011ED901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48">
              <a:extLst>
                <a:ext uri="{FF2B5EF4-FFF2-40B4-BE49-F238E27FC236}">
                  <a16:creationId xmlns:a16="http://schemas.microsoft.com/office/drawing/2014/main" id="{E9016FDD-D596-484A-87E8-CC1E7BAD8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D7E80C5-88F9-44F8-A8D1-0F2F223A7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8586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l-GR" sz="2300"/>
              <a:t>Παράμετροι που λαμβάνουμε υπόψη μας κατά το σχεδιασμό ενός </a:t>
            </a:r>
            <a:r>
              <a:rPr lang="el-GR" sz="2300" err="1"/>
              <a:t>μουσειοπαιδαγωγικού</a:t>
            </a:r>
            <a:r>
              <a:rPr lang="el-GR" sz="2300"/>
              <a:t> προγράμματος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1700" b="1">
                <a:solidFill>
                  <a:schemeClr val="tx1"/>
                </a:solidFill>
              </a:rPr>
              <a:t>Κοινό</a:t>
            </a:r>
            <a:r>
              <a:rPr lang="el-GR" sz="1700">
                <a:solidFill>
                  <a:schemeClr val="tx1"/>
                </a:solidFill>
              </a:rPr>
              <a:t>: η ομάδα επισκεπτών καθορίζει την επιλογή των περιεχομένων, των στόχων και των μεθόδων αλλά και των μέσων (για παιδιά προσχολικής και πρώτης σχολικής ηλικίας ανάγνωση παραμυθιού, δραματοποίηση…)</a:t>
            </a:r>
          </a:p>
          <a:p>
            <a:pPr>
              <a:lnSpc>
                <a:spcPct val="90000"/>
              </a:lnSpc>
            </a:pPr>
            <a:r>
              <a:rPr lang="el-GR" sz="1700" b="1">
                <a:solidFill>
                  <a:schemeClr val="tx1"/>
                </a:solidFill>
              </a:rPr>
              <a:t>Μουσειακός χώρος</a:t>
            </a:r>
            <a:r>
              <a:rPr lang="el-GR" sz="1700">
                <a:solidFill>
                  <a:schemeClr val="tx1"/>
                </a:solidFill>
              </a:rPr>
              <a:t>: ο μουσειακός χώρος πρέπει να μπορεί να μετατραπεί σε χώρο εκπαιδευτικών δραστηριοτήτων με δυνατότητα για εφαρμογή μιας ποικιλίας μεθόδων δράσεων (θεατρικό παιχνίδι, εικαστική έκφραση, εφαρμογή υλικών ή εικαστικών ή κατασκευαστικών δραστηριοτήτων με χαρακτηριστικά την ευελιξία και τη δυνατότητα χρήσης διαφορετικών υλικών) με στόχο την προώθηση της προσωπικής δημιουργικής έκφρασης των επισκεπτών.</a:t>
            </a:r>
          </a:p>
          <a:p>
            <a:pPr>
              <a:lnSpc>
                <a:spcPct val="90000"/>
              </a:lnSpc>
            </a:pPr>
            <a:r>
              <a:rPr lang="el-GR" sz="1700" b="1">
                <a:solidFill>
                  <a:schemeClr val="tx1"/>
                </a:solidFill>
              </a:rPr>
              <a:t>Κοινωνική διάσταση: </a:t>
            </a:r>
            <a:r>
              <a:rPr lang="el-GR" sz="1700">
                <a:solidFill>
                  <a:schemeClr val="tx1"/>
                </a:solidFill>
              </a:rPr>
              <a:t>Οι εμψυχωτές (μουσειο-παιδαγωγοί) εμπλουτίζουν τις δυνατότητες διάδρασης επισκέπτη-εκθέματος μέσα από την αλληλεπίδραση με αφορμή τα εκθεσιακά περιεχόμενα. </a:t>
            </a:r>
            <a:endParaRPr lang="el-GR" sz="17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είναι το </a:t>
            </a:r>
            <a:r>
              <a:rPr lang="el-GR" dirty="0" err="1"/>
              <a:t>μουσειο</a:t>
            </a:r>
            <a:r>
              <a:rPr lang="el-GR" dirty="0"/>
              <a:t> και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πηγαινουμε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Μουσείο είναι ένας χώρος όπου αποκτάμε εμπειρίες, εκφράζουμε προσωπικές ερμηνείες και συζητάμε διαφορετικές αφηγήσεις για τον κόσμο και την εξέλιξή του</a:t>
            </a:r>
          </a:p>
          <a:p>
            <a:r>
              <a:rPr lang="el-GR" dirty="0"/>
              <a:t>Πολιτισμικό μοντέλο επικοινωνίας με κεντρικό τον ρόλο του επισκέπτη στην διαδικασία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7866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είναι ΤΕΛΙΚΑ μουσείο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55291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Τα </a:t>
            </a:r>
            <a:r>
              <a:rPr lang="el-GR" dirty="0" err="1"/>
              <a:t>μουσεία</a:t>
            </a:r>
            <a:r>
              <a:rPr lang="el-GR" dirty="0"/>
              <a:t> </a:t>
            </a:r>
            <a:r>
              <a:rPr lang="el-GR" dirty="0" err="1"/>
              <a:t>αποτελούν</a:t>
            </a:r>
            <a:r>
              <a:rPr lang="el-GR" dirty="0"/>
              <a:t> </a:t>
            </a:r>
            <a:r>
              <a:rPr lang="el-GR" dirty="0" err="1"/>
              <a:t>χώρους</a:t>
            </a:r>
            <a:r>
              <a:rPr lang="el-GR" dirty="0"/>
              <a:t> </a:t>
            </a:r>
            <a:r>
              <a:rPr lang="el-GR" dirty="0" err="1"/>
              <a:t>εκδημοκρατικοποίησης</a:t>
            </a:r>
            <a:r>
              <a:rPr lang="el-GR" dirty="0"/>
              <a:t>, </a:t>
            </a:r>
            <a:r>
              <a:rPr lang="el-GR" dirty="0" err="1"/>
              <a:t>ενσωμάτωσης</a:t>
            </a:r>
            <a:r>
              <a:rPr lang="el-GR" dirty="0"/>
              <a:t> και </a:t>
            </a:r>
            <a:r>
              <a:rPr lang="el-GR" dirty="0" err="1"/>
              <a:t>πολυφωνίας</a:t>
            </a:r>
            <a:r>
              <a:rPr lang="el-GR" dirty="0"/>
              <a:t> που </a:t>
            </a:r>
            <a:r>
              <a:rPr lang="el-GR" dirty="0" err="1"/>
              <a:t>προάγουν</a:t>
            </a:r>
            <a:r>
              <a:rPr lang="el-GR" dirty="0"/>
              <a:t> τον </a:t>
            </a:r>
            <a:r>
              <a:rPr lang="el-GR" dirty="0" err="1"/>
              <a:t>κριτικο</a:t>
            </a:r>
            <a:r>
              <a:rPr lang="el-GR" dirty="0"/>
              <a:t>́ </a:t>
            </a:r>
            <a:r>
              <a:rPr lang="el-GR" dirty="0" err="1"/>
              <a:t>διάλογο</a:t>
            </a:r>
            <a:r>
              <a:rPr lang="el-GR" dirty="0"/>
              <a:t> </a:t>
            </a:r>
            <a:r>
              <a:rPr lang="el-GR" dirty="0" err="1"/>
              <a:t>σχετικα</a:t>
            </a:r>
            <a:r>
              <a:rPr lang="el-GR" dirty="0"/>
              <a:t>́ με το παρελθόν και το </a:t>
            </a:r>
            <a:r>
              <a:rPr lang="el-GR" dirty="0" err="1"/>
              <a:t>μέλλον</a:t>
            </a:r>
            <a:r>
              <a:rPr lang="el-GR" dirty="0"/>
              <a:t>. </a:t>
            </a:r>
            <a:r>
              <a:rPr lang="el-GR" dirty="0" err="1"/>
              <a:t>Αναγνωρίζοντας</a:t>
            </a:r>
            <a:r>
              <a:rPr lang="el-GR" dirty="0"/>
              <a:t> και </a:t>
            </a:r>
            <a:r>
              <a:rPr lang="el-GR" dirty="0" err="1"/>
              <a:t>αντιμετωπίζοντας</a:t>
            </a:r>
            <a:r>
              <a:rPr lang="el-GR" dirty="0"/>
              <a:t> τις </a:t>
            </a:r>
            <a:r>
              <a:rPr lang="el-GR" dirty="0" err="1"/>
              <a:t>συγκρούσεις</a:t>
            </a:r>
            <a:r>
              <a:rPr lang="el-GR" dirty="0"/>
              <a:t> και τις </a:t>
            </a:r>
            <a:r>
              <a:rPr lang="el-GR" dirty="0" err="1"/>
              <a:t>προκλήσεις</a:t>
            </a:r>
            <a:r>
              <a:rPr lang="el-GR" dirty="0"/>
              <a:t> του </a:t>
            </a:r>
            <a:r>
              <a:rPr lang="el-GR" dirty="0" err="1"/>
              <a:t>παρόντος</a:t>
            </a:r>
            <a:r>
              <a:rPr lang="el-GR" dirty="0"/>
              <a:t>, </a:t>
            </a:r>
            <a:r>
              <a:rPr lang="el-GR" dirty="0" err="1"/>
              <a:t>φυλάσσουν</a:t>
            </a:r>
            <a:r>
              <a:rPr lang="el-GR" dirty="0"/>
              <a:t> </a:t>
            </a:r>
            <a:r>
              <a:rPr lang="el-GR" dirty="0" err="1"/>
              <a:t>αντικείμενα</a:t>
            </a:r>
            <a:r>
              <a:rPr lang="el-GR" dirty="0"/>
              <a:t> </a:t>
            </a:r>
            <a:r>
              <a:rPr lang="el-GR" dirty="0" err="1"/>
              <a:t>τέχνης</a:t>
            </a:r>
            <a:r>
              <a:rPr lang="el-GR" dirty="0"/>
              <a:t> και </a:t>
            </a:r>
            <a:r>
              <a:rPr lang="el-GR" dirty="0" err="1"/>
              <a:t>εμπιστεύονται</a:t>
            </a:r>
            <a:r>
              <a:rPr lang="el-GR" dirty="0"/>
              <a:t> </a:t>
            </a:r>
            <a:r>
              <a:rPr lang="el-GR" dirty="0" err="1"/>
              <a:t>δείγματα</a:t>
            </a:r>
            <a:r>
              <a:rPr lang="el-GR" dirty="0"/>
              <a:t> της </a:t>
            </a:r>
            <a:r>
              <a:rPr lang="el-GR" dirty="0" err="1"/>
              <a:t>κοινωνίας</a:t>
            </a:r>
            <a:r>
              <a:rPr lang="el-GR" dirty="0"/>
              <a:t>, </a:t>
            </a:r>
            <a:r>
              <a:rPr lang="el-GR" dirty="0" err="1"/>
              <a:t>διαφυλάσσουν</a:t>
            </a:r>
            <a:r>
              <a:rPr lang="el-GR" dirty="0"/>
              <a:t> </a:t>
            </a:r>
            <a:r>
              <a:rPr lang="el-GR" dirty="0" err="1"/>
              <a:t>ποικίλες</a:t>
            </a:r>
            <a:r>
              <a:rPr lang="el-GR" dirty="0"/>
              <a:t> </a:t>
            </a:r>
            <a:r>
              <a:rPr lang="el-GR" dirty="0" err="1"/>
              <a:t>μνήμες</a:t>
            </a:r>
            <a:r>
              <a:rPr lang="el-GR" dirty="0"/>
              <a:t> για τις </a:t>
            </a:r>
            <a:r>
              <a:rPr lang="el-GR" dirty="0" err="1"/>
              <a:t>μελλοντικές</a:t>
            </a:r>
            <a:r>
              <a:rPr lang="el-GR" dirty="0"/>
              <a:t> </a:t>
            </a:r>
            <a:r>
              <a:rPr lang="el-GR" dirty="0" err="1"/>
              <a:t>γενιές</a:t>
            </a:r>
            <a:r>
              <a:rPr lang="el-GR" dirty="0"/>
              <a:t> και </a:t>
            </a:r>
            <a:r>
              <a:rPr lang="el-GR" dirty="0" err="1"/>
              <a:t>εγγυώνται</a:t>
            </a:r>
            <a:r>
              <a:rPr lang="el-GR" dirty="0"/>
              <a:t> </a:t>
            </a:r>
            <a:r>
              <a:rPr lang="el-GR" dirty="0" err="1"/>
              <a:t>ίσα</a:t>
            </a:r>
            <a:r>
              <a:rPr lang="el-GR" dirty="0"/>
              <a:t> </a:t>
            </a:r>
            <a:r>
              <a:rPr lang="el-GR" dirty="0" err="1"/>
              <a:t>δικαιώματα</a:t>
            </a:r>
            <a:r>
              <a:rPr lang="el-GR" dirty="0"/>
              <a:t> και </a:t>
            </a:r>
            <a:r>
              <a:rPr lang="el-GR" dirty="0" err="1"/>
              <a:t>ισότιμη</a:t>
            </a:r>
            <a:r>
              <a:rPr lang="el-GR" dirty="0"/>
              <a:t> </a:t>
            </a:r>
            <a:r>
              <a:rPr lang="el-GR" dirty="0" err="1"/>
              <a:t>πρόσβαση</a:t>
            </a:r>
            <a:r>
              <a:rPr lang="el-GR" dirty="0"/>
              <a:t> για </a:t>
            </a:r>
            <a:r>
              <a:rPr lang="el-GR" dirty="0" err="1"/>
              <a:t>όλους</a:t>
            </a:r>
            <a:r>
              <a:rPr lang="el-GR" dirty="0"/>
              <a:t> τους </a:t>
            </a:r>
            <a:r>
              <a:rPr lang="el-GR" dirty="0" err="1"/>
              <a:t>ανθρώπους</a:t>
            </a:r>
            <a:r>
              <a:rPr lang="el-GR" dirty="0"/>
              <a:t> στην </a:t>
            </a:r>
            <a:r>
              <a:rPr lang="el-GR" dirty="0" err="1"/>
              <a:t>κληρονομια</a:t>
            </a:r>
            <a:r>
              <a:rPr lang="el-GR" dirty="0"/>
              <a:t>́. Τα </a:t>
            </a:r>
            <a:r>
              <a:rPr lang="el-GR" dirty="0" err="1"/>
              <a:t>μουσεία</a:t>
            </a:r>
            <a:r>
              <a:rPr lang="el-GR" dirty="0"/>
              <a:t> δεν </a:t>
            </a:r>
            <a:r>
              <a:rPr lang="el-GR" dirty="0" err="1"/>
              <a:t>έχουν</a:t>
            </a:r>
            <a:r>
              <a:rPr lang="el-GR" dirty="0"/>
              <a:t> </a:t>
            </a:r>
            <a:r>
              <a:rPr lang="el-GR" dirty="0" err="1"/>
              <a:t>στόχο</a:t>
            </a:r>
            <a:r>
              <a:rPr lang="el-GR" dirty="0"/>
              <a:t> το </a:t>
            </a:r>
            <a:r>
              <a:rPr lang="el-GR" dirty="0" err="1"/>
              <a:t>κέρδος</a:t>
            </a:r>
            <a:r>
              <a:rPr lang="el-GR" dirty="0"/>
              <a:t>. </a:t>
            </a:r>
            <a:r>
              <a:rPr lang="el-GR" dirty="0" err="1"/>
              <a:t>Είναι</a:t>
            </a:r>
            <a:r>
              <a:rPr lang="el-GR" dirty="0"/>
              <a:t> </a:t>
            </a:r>
            <a:r>
              <a:rPr lang="el-GR" dirty="0" err="1"/>
              <a:t>συμμετοχικα</a:t>
            </a:r>
            <a:r>
              <a:rPr lang="el-GR" dirty="0"/>
              <a:t>́ και </a:t>
            </a:r>
            <a:r>
              <a:rPr lang="el-GR" dirty="0" err="1"/>
              <a:t>διαφανη</a:t>
            </a:r>
            <a:r>
              <a:rPr lang="el-GR" dirty="0"/>
              <a:t>́ κι </a:t>
            </a:r>
            <a:r>
              <a:rPr lang="el-GR" dirty="0" err="1"/>
              <a:t>εργάζονται</a:t>
            </a:r>
            <a:r>
              <a:rPr lang="el-GR" dirty="0"/>
              <a:t> σε </a:t>
            </a:r>
            <a:r>
              <a:rPr lang="el-GR" dirty="0" err="1"/>
              <a:t>ενεργο</a:t>
            </a:r>
            <a:r>
              <a:rPr lang="el-GR" dirty="0"/>
              <a:t>́ </a:t>
            </a:r>
            <a:r>
              <a:rPr lang="el-GR" dirty="0" err="1"/>
              <a:t>σύμπραξη</a:t>
            </a:r>
            <a:r>
              <a:rPr lang="el-GR" dirty="0"/>
              <a:t> με </a:t>
            </a:r>
            <a:r>
              <a:rPr lang="el-GR" dirty="0" err="1"/>
              <a:t>διάφορες</a:t>
            </a:r>
            <a:r>
              <a:rPr lang="el-GR" dirty="0"/>
              <a:t> </a:t>
            </a:r>
            <a:r>
              <a:rPr lang="el-GR" dirty="0" err="1"/>
              <a:t>κοινότητες</a:t>
            </a:r>
            <a:r>
              <a:rPr lang="el-GR" dirty="0"/>
              <a:t> και για </a:t>
            </a:r>
            <a:r>
              <a:rPr lang="el-GR" dirty="0" err="1"/>
              <a:t>διάφορες</a:t>
            </a:r>
            <a:r>
              <a:rPr lang="el-GR" dirty="0"/>
              <a:t> </a:t>
            </a:r>
            <a:r>
              <a:rPr lang="el-GR" dirty="0" err="1"/>
              <a:t>κοινότητες</a:t>
            </a:r>
            <a:r>
              <a:rPr lang="el-GR" dirty="0"/>
              <a:t> για τη </a:t>
            </a:r>
            <a:r>
              <a:rPr lang="el-GR" dirty="0" err="1"/>
              <a:t>συλλογη</a:t>
            </a:r>
            <a:r>
              <a:rPr lang="el-GR" dirty="0"/>
              <a:t>́, τη </a:t>
            </a:r>
            <a:r>
              <a:rPr lang="el-GR" dirty="0" err="1"/>
              <a:t>διατήρηση</a:t>
            </a:r>
            <a:r>
              <a:rPr lang="el-GR" dirty="0"/>
              <a:t>, την </a:t>
            </a:r>
            <a:r>
              <a:rPr lang="el-GR" dirty="0" err="1"/>
              <a:t>έρευνα</a:t>
            </a:r>
            <a:r>
              <a:rPr lang="el-GR" dirty="0"/>
              <a:t>, την </a:t>
            </a:r>
            <a:r>
              <a:rPr lang="el-GR" dirty="0" err="1"/>
              <a:t>ερμηνεία</a:t>
            </a:r>
            <a:r>
              <a:rPr lang="el-GR" dirty="0"/>
              <a:t>, την </a:t>
            </a:r>
            <a:r>
              <a:rPr lang="el-GR" dirty="0" err="1"/>
              <a:t>έκθεση</a:t>
            </a:r>
            <a:r>
              <a:rPr lang="el-GR" dirty="0"/>
              <a:t> και την </a:t>
            </a:r>
            <a:r>
              <a:rPr lang="el-GR" dirty="0" err="1"/>
              <a:t>ενίσχυση</a:t>
            </a:r>
            <a:r>
              <a:rPr lang="el-GR" dirty="0"/>
              <a:t> της </a:t>
            </a:r>
            <a:r>
              <a:rPr lang="el-GR" dirty="0" err="1"/>
              <a:t>κατανόησης</a:t>
            </a:r>
            <a:r>
              <a:rPr lang="el-GR" dirty="0"/>
              <a:t> του </a:t>
            </a:r>
            <a:r>
              <a:rPr lang="el-GR" dirty="0" err="1"/>
              <a:t>κόσμου</a:t>
            </a:r>
            <a:r>
              <a:rPr lang="el-GR" dirty="0"/>
              <a:t>, με </a:t>
            </a:r>
            <a:r>
              <a:rPr lang="el-GR" dirty="0" err="1"/>
              <a:t>σκοπο</a:t>
            </a:r>
            <a:r>
              <a:rPr lang="el-GR" dirty="0"/>
              <a:t>́ να </a:t>
            </a:r>
            <a:r>
              <a:rPr lang="el-GR" dirty="0" err="1"/>
              <a:t>συμβάλουν</a:t>
            </a:r>
            <a:r>
              <a:rPr lang="el-GR" dirty="0"/>
              <a:t> στην </a:t>
            </a:r>
            <a:r>
              <a:rPr lang="el-GR" dirty="0" err="1"/>
              <a:t>ανθρώπινη</a:t>
            </a:r>
            <a:r>
              <a:rPr lang="el-GR" dirty="0"/>
              <a:t> </a:t>
            </a:r>
            <a:r>
              <a:rPr lang="el-GR" dirty="0" err="1"/>
              <a:t>αξιοπρέπεια</a:t>
            </a:r>
            <a:r>
              <a:rPr lang="el-GR" dirty="0"/>
              <a:t>, την </a:t>
            </a:r>
            <a:r>
              <a:rPr lang="el-GR" dirty="0" err="1"/>
              <a:t>κοινωνικη</a:t>
            </a:r>
            <a:r>
              <a:rPr lang="el-GR" dirty="0"/>
              <a:t>́ </a:t>
            </a:r>
            <a:r>
              <a:rPr lang="el-GR" dirty="0" err="1"/>
              <a:t>δικαιοσύνη</a:t>
            </a:r>
            <a:r>
              <a:rPr lang="el-GR" dirty="0"/>
              <a:t>, την </a:t>
            </a:r>
            <a:r>
              <a:rPr lang="el-GR" dirty="0" err="1"/>
              <a:t>παγκόσμια</a:t>
            </a:r>
            <a:r>
              <a:rPr lang="el-GR" dirty="0"/>
              <a:t> </a:t>
            </a:r>
            <a:r>
              <a:rPr lang="el-GR" dirty="0" err="1"/>
              <a:t>ισότητα</a:t>
            </a:r>
            <a:r>
              <a:rPr lang="el-GR" dirty="0"/>
              <a:t> και την </a:t>
            </a:r>
            <a:r>
              <a:rPr lang="el-GR" dirty="0" err="1"/>
              <a:t>πλανητικη</a:t>
            </a:r>
            <a:r>
              <a:rPr lang="el-GR" dirty="0"/>
              <a:t>́ </a:t>
            </a:r>
            <a:r>
              <a:rPr lang="el-GR" dirty="0" err="1"/>
              <a:t>ευημερία</a:t>
            </a:r>
            <a:r>
              <a:rPr lang="el-GR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18956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Από τις </a:t>
            </a:r>
            <a:r>
              <a:rPr lang="el-GR" dirty="0" err="1"/>
              <a:t>προσωπικεσ</a:t>
            </a:r>
            <a:r>
              <a:rPr lang="el-GR" dirty="0"/>
              <a:t> </a:t>
            </a:r>
            <a:r>
              <a:rPr lang="el-GR" dirty="0" err="1"/>
              <a:t>ιστοριεσ</a:t>
            </a:r>
            <a:r>
              <a:rPr lang="el-GR" dirty="0"/>
              <a:t> στην </a:t>
            </a:r>
            <a:r>
              <a:rPr lang="el-GR" dirty="0" err="1"/>
              <a:t>ιστορια</a:t>
            </a:r>
            <a:endParaRPr lang="el-GR" dirty="0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9005" r="2900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Η εκπαιδευτική αξιοποίηση αυθεντικών αντικειμένων και των εκθέσεων ως χώρων εμπειριών</a:t>
            </a:r>
          </a:p>
          <a:p>
            <a:r>
              <a:rPr lang="el-GR" dirty="0"/>
              <a:t>Η σύνδεση της μάθησης/εμπειρίας με την ψυχαγωγία </a:t>
            </a:r>
          </a:p>
        </p:txBody>
      </p:sp>
    </p:spTree>
    <p:extLst>
      <p:ext uri="{BB962C8B-B14F-4D97-AF65-F5344CB8AC3E}">
        <p14:creationId xmlns:p14="http://schemas.microsoft.com/office/powerpoint/2010/main" val="3864609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Εικόνα 7" descr="The image shows a group of people, some in winter jackets and others in black and white clothing, gathered around a fence in a park with trees and a playground in the background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2AB533E-0F85-DE5A-F5E9-72B0E45E6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6719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6" name="Εικόνα 5" descr="The image shows a group of people standing outdoors, with some taking pictures, and the background includes trees and building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9629F03-0F04-4350-A5B2-218B6F060E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4186"/>
          <a:stretch>
            <a:fillRect/>
          </a:stretch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12" name="Εικόνα 11" descr="Musical educator constructing bridges between the musical and common reality, engaging with various dialogues and providing diverse interaction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B59D22D-D6AD-C7D8-E9CE-77A51F6369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51" r="12320" b="-5"/>
          <a:stretch>
            <a:fillRect/>
          </a:stretch>
        </p:blipFill>
        <p:spPr>
          <a:xfrm>
            <a:off x="7046974" y="3429000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55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τραγουδι</a:t>
            </a:r>
            <a:r>
              <a:rPr lang="el-GR" dirty="0"/>
              <a:t> της </a:t>
            </a:r>
            <a:r>
              <a:rPr lang="el-GR" dirty="0" err="1"/>
              <a:t>θεβ</a:t>
            </a:r>
            <a:endParaRPr lang="el-GR" dirty="0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153" r="215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https://www.youtube.com/watch?v=zvs2tRIqjnw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72243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Και από το </a:t>
            </a:r>
            <a:r>
              <a:rPr lang="el-GR" dirty="0" err="1"/>
              <a:t>παιδακι</a:t>
            </a:r>
            <a:r>
              <a:rPr lang="el-GR" dirty="0"/>
              <a:t> που </a:t>
            </a:r>
            <a:r>
              <a:rPr lang="el-GR" dirty="0" err="1"/>
              <a:t>βλεπετε</a:t>
            </a:r>
            <a:r>
              <a:rPr lang="el-GR" dirty="0"/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4" r="23114"/>
          <a:stretch>
            <a:fillRect/>
          </a:stretch>
        </p:blipFill>
        <p:spPr/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Που τώρα είναι ένα μεγάλο παιδί</a:t>
            </a:r>
          </a:p>
          <a:p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236" y="3325090"/>
            <a:ext cx="5015346" cy="962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891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Ένα τραγούδι αφιερωμένο σε σας</a:t>
            </a:r>
          </a:p>
        </p:txBody>
      </p:sp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573" r="357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https://www.youtube.com/watch?v=_fLK3Av0bBQ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55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212A1-0906-AA40-6C28-B062B14D5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D655DFC-B826-45CE-70C2-AB39026A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ΕΠΙΣΚΕΨΗ ΣΤΟ ΜΟΥΣΕΙΟΠΑΙΧΝΙΔΙΩΝ</a:t>
            </a:r>
            <a:br>
              <a:rPr lang="el-GR" dirty="0"/>
            </a:br>
            <a:endParaRPr lang="en-US" sz="2400" dirty="0"/>
          </a:p>
        </p:txBody>
      </p:sp>
      <p:sp>
        <p:nvSpPr>
          <p:cNvPr id="40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Θέση εικόνας 7" descr="The image shows a group of people gathered around tables in an open-plan setting, some actively listening to a speaker while others engage in casual conversation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164B6BE-8628-64DD-B5DF-3437038C6DB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943" r="7943"/>
          <a:stretch>
            <a:fillRect/>
          </a:stretch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90DC19-2FF7-440C-3870-295DB998B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479419" cy="3070226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Wingdings 3" panose="05040102010807070707" pitchFamily="18" charset="2"/>
              <a:buChar char=""/>
            </a:pPr>
            <a:r>
              <a:rPr lang="el-GR" sz="2000" dirty="0"/>
              <a:t>Αξιοποιώντας τις αισθήσεις –τα εκθέματα και η δράση ως αφορμή ανάδυσης &amp; διεύρυνσης των εμπειριών – Εστίαση στον επισκέπτη</a:t>
            </a:r>
            <a:br>
              <a:rPr lang="el-GR" sz="2000" dirty="0"/>
            </a:br>
            <a:endParaRPr lang="el-GR" sz="2000" dirty="0"/>
          </a:p>
          <a:p>
            <a:pPr indent="-228600">
              <a:buFont typeface="Wingdings 3" panose="05040102010807070707" pitchFamily="18" charset="2"/>
              <a:buChar char=""/>
            </a:pPr>
            <a:r>
              <a:rPr lang="el-GR" sz="2000" dirty="0"/>
              <a:t>Οι εμψυχωτές (</a:t>
            </a:r>
            <a:r>
              <a:rPr lang="el-GR" sz="2000" dirty="0" err="1"/>
              <a:t>μουσειο</a:t>
            </a:r>
            <a:r>
              <a:rPr lang="el-GR" sz="2000" dirty="0"/>
              <a:t>-παιδαγωγοί) εμπλουτίζουν τις δυνατότητες </a:t>
            </a:r>
            <a:r>
              <a:rPr lang="el-GR" sz="2000" dirty="0" err="1"/>
              <a:t>διάδρασης</a:t>
            </a:r>
            <a:r>
              <a:rPr lang="el-GR" sz="2000" dirty="0"/>
              <a:t> επισκέπτη-εκθέματος μέσα από την αλληλεπίδραση με αφορμή τα εκθεσιακά περιεχόμενα. </a:t>
            </a:r>
            <a:endParaRPr lang="en-US" sz="2000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6172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42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61" name="Rectangle 49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Η εξοικείωση</a:t>
            </a:r>
          </a:p>
        </p:txBody>
      </p:sp>
      <p:sp>
        <p:nvSpPr>
          <p:cNvPr id="52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85139496-CB09-E523-024D-82A44A6E4E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4" r="2744" b="-1"/>
          <a:stretch>
            <a:fillRect/>
          </a:stretch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532710" y="1822449"/>
            <a:ext cx="3479419" cy="3919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Προώθηση </a:t>
            </a:r>
            <a:r>
              <a:rPr lang="en-US" sz="2000" dirty="0" err="1"/>
              <a:t>ενεργητικής</a:t>
            </a:r>
            <a:r>
              <a:rPr lang="en-US" sz="2000" dirty="0"/>
              <a:t> </a:t>
            </a:r>
            <a:r>
              <a:rPr lang="en-US" sz="2000" dirty="0" err="1"/>
              <a:t>στάσης</a:t>
            </a:r>
            <a:r>
              <a:rPr lang="en-US" sz="2000" dirty="0"/>
              <a:t> </a:t>
            </a:r>
            <a:r>
              <a:rPr lang="en-US" sz="2000" dirty="0" err="1"/>
              <a:t>των</a:t>
            </a:r>
            <a:r>
              <a:rPr lang="en-US" sz="2000" dirty="0"/>
              <a:t> επ</a:t>
            </a:r>
            <a:r>
              <a:rPr lang="en-US" sz="2000" dirty="0" err="1"/>
              <a:t>ισκε</a:t>
            </a:r>
            <a:r>
              <a:rPr lang="en-US" sz="2000" dirty="0"/>
              <a:t>πτών,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Πα</a:t>
            </a:r>
            <a:r>
              <a:rPr lang="en-US" sz="2000" dirty="0" err="1"/>
              <a:t>ροχή</a:t>
            </a:r>
            <a:r>
              <a:rPr lang="en-US" sz="2000" dirty="0"/>
              <a:t> </a:t>
            </a:r>
            <a:r>
              <a:rPr lang="en-US" sz="2000" dirty="0" err="1"/>
              <a:t>δυν</a:t>
            </a:r>
            <a:r>
              <a:rPr lang="en-US" sz="2000" dirty="0"/>
              <a:t>ατοτήτων βιωματικής προσέγγισης των μουσειακών αντικειμένων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b="1" dirty="0" err="1"/>
              <a:t>Διευκόλυνση</a:t>
            </a:r>
            <a:r>
              <a:rPr lang="en-US" sz="2000" b="1" dirty="0"/>
              <a:t> επ</a:t>
            </a:r>
            <a:r>
              <a:rPr lang="en-US" sz="2000" b="1" dirty="0" err="1"/>
              <a:t>ικοινωνί</a:t>
            </a:r>
            <a:r>
              <a:rPr lang="en-US" sz="2000" b="1" dirty="0"/>
              <a:t>ας με εμψυχωτές και άλλα μέλη της ομάδας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945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CBEC666E-043C-4EA7-B3A5-55D2F52D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F9C1051E-7E19-67CF-B877-8E4F0F9A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860" y="5240864"/>
            <a:ext cx="5627258" cy="75353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300" dirty="0" err="1"/>
              <a:t>Συζήτηση</a:t>
            </a:r>
            <a:r>
              <a:rPr lang="en-US" sz="3300" dirty="0"/>
              <a:t> </a:t>
            </a:r>
            <a:r>
              <a:rPr lang="en-US" sz="3300" dirty="0" err="1"/>
              <a:t>με</a:t>
            </a:r>
            <a:r>
              <a:rPr lang="en-US" sz="3300" dirty="0"/>
              <a:t> β</a:t>
            </a:r>
            <a:r>
              <a:rPr lang="el-GR" sz="3300" dirty="0"/>
              <a:t>α</a:t>
            </a:r>
            <a:r>
              <a:rPr lang="en-US" sz="3300" dirty="0" err="1"/>
              <a:t>ση</a:t>
            </a:r>
            <a:r>
              <a:rPr lang="en-US" sz="3300" dirty="0"/>
              <a:t> τα </a:t>
            </a:r>
            <a:r>
              <a:rPr lang="en-US" sz="3300" dirty="0" err="1"/>
              <a:t>εκθ</a:t>
            </a:r>
            <a:r>
              <a:rPr lang="el-GR" sz="3300" dirty="0"/>
              <a:t>ε</a:t>
            </a:r>
            <a:r>
              <a:rPr lang="en-US" sz="3300" dirty="0"/>
              <a:t>ματα και </a:t>
            </a:r>
            <a:r>
              <a:rPr lang="en-US" sz="3300" dirty="0" err="1"/>
              <a:t>τις</a:t>
            </a:r>
            <a:r>
              <a:rPr lang="en-US" sz="3300" dirty="0"/>
              <a:t> </a:t>
            </a:r>
            <a:r>
              <a:rPr lang="en-US" sz="3300" dirty="0" err="1"/>
              <a:t>λεζ</a:t>
            </a:r>
            <a:r>
              <a:rPr lang="el-GR" sz="3300" dirty="0"/>
              <a:t>α</a:t>
            </a:r>
            <a:r>
              <a:rPr lang="en-US" sz="3300" dirty="0" err="1"/>
              <a:t>ντες</a:t>
            </a:r>
            <a:endParaRPr lang="en-US" sz="3300" dirty="0"/>
          </a:p>
        </p:txBody>
      </p:sp>
      <p:sp>
        <p:nvSpPr>
          <p:cNvPr id="66" name="Snip Diagonal Corner Rectangle 16">
            <a:extLst>
              <a:ext uri="{FF2B5EF4-FFF2-40B4-BE49-F238E27FC236}">
                <a16:creationId xmlns:a16="http://schemas.microsoft.com/office/drawing/2014/main" id="{D05C369B-0FDD-402D-9EE1-858137FB5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Εικόνα 11" descr="The image depicts two stuffed characters, one dressed in a striped shirt and tie, and the other in a purple dress, positioned next to each other, with a background featuring a tree and other decorative items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FC45997-FEA9-E6E0-148D-DC99FFA98B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53" r="1" b="1"/>
          <a:stretch>
            <a:fillRect/>
          </a:stretch>
        </p:blipFill>
        <p:spPr>
          <a:xfrm>
            <a:off x="800558" y="786118"/>
            <a:ext cx="3337560" cy="2404227"/>
          </a:xfrm>
          <a:custGeom>
            <a:avLst/>
            <a:gdLst/>
            <a:ahLst/>
            <a:cxnLst/>
            <a:rect l="l" t="t" r="r" b="b"/>
            <a:pathLst>
              <a:path w="3337560" h="2404227">
                <a:moveTo>
                  <a:pt x="384420" y="0"/>
                </a:moveTo>
                <a:lnTo>
                  <a:pt x="3337560" y="0"/>
                </a:lnTo>
                <a:lnTo>
                  <a:pt x="3337560" y="2404227"/>
                </a:lnTo>
                <a:lnTo>
                  <a:pt x="0" y="2404227"/>
                </a:lnTo>
                <a:lnTo>
                  <a:pt x="0" y="384420"/>
                </a:lnTo>
                <a:close/>
              </a:path>
            </a:pathLst>
          </a:custGeom>
        </p:spPr>
      </p:pic>
      <p:pic>
        <p:nvPicPr>
          <p:cNvPr id="10" name="Εικόνα 9" descr="The text appears to be a list of Greek words related to engaging activities and experiences, such as entertainment, enjoyment, imagination, challenges, and social interaction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B7F8595-5525-44A4-B611-BB659A29E3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18" r="1" b="1"/>
          <a:stretch>
            <a:fillRect/>
          </a:stretch>
        </p:blipFill>
        <p:spPr>
          <a:xfrm>
            <a:off x="800558" y="3344575"/>
            <a:ext cx="3337560" cy="2397590"/>
          </a:xfrm>
          <a:custGeom>
            <a:avLst/>
            <a:gdLst/>
            <a:ahLst/>
            <a:cxnLst/>
            <a:rect l="l" t="t" r="r" b="b"/>
            <a:pathLst>
              <a:path w="3337560" h="2397590">
                <a:moveTo>
                  <a:pt x="0" y="0"/>
                </a:moveTo>
                <a:lnTo>
                  <a:pt x="3337560" y="0"/>
                </a:lnTo>
                <a:lnTo>
                  <a:pt x="3337560" y="2013170"/>
                </a:lnTo>
                <a:lnTo>
                  <a:pt x="2953140" y="2397590"/>
                </a:lnTo>
                <a:lnTo>
                  <a:pt x="0" y="2397590"/>
                </a:lnTo>
                <a:close/>
              </a:path>
            </a:pathLst>
          </a:cu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6D0B78B-3B2C-CA20-935D-7B9F7020F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63447" y="1145645"/>
            <a:ext cx="6253792" cy="39174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/>
              <a:t>Τα </a:t>
            </a:r>
            <a:r>
              <a:rPr lang="en-US" dirty="0" err="1"/>
              <a:t>δικά</a:t>
            </a:r>
            <a:r>
              <a:rPr lang="en-US" dirty="0"/>
              <a:t> μας πα</a:t>
            </a:r>
            <a:r>
              <a:rPr lang="en-US" dirty="0" err="1"/>
              <a:t>ιχνίδι</a:t>
            </a:r>
            <a:r>
              <a:rPr lang="en-US" dirty="0"/>
              <a:t>α….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Τότε</a:t>
            </a:r>
            <a:r>
              <a:rPr lang="en-US" dirty="0"/>
              <a:t> ….. </a:t>
            </a:r>
            <a:r>
              <a:rPr lang="en-US" dirty="0" err="1"/>
              <a:t>Τώρ</a:t>
            </a:r>
            <a:r>
              <a:rPr lang="en-US" dirty="0"/>
              <a:t>α….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Το</a:t>
            </a:r>
            <a:r>
              <a:rPr lang="en-US" dirty="0"/>
              <a:t> πα</a:t>
            </a:r>
            <a:r>
              <a:rPr lang="en-US" dirty="0" err="1"/>
              <a:t>ιχνίδι</a:t>
            </a:r>
            <a:r>
              <a:rPr lang="en-US" dirty="0"/>
              <a:t> </a:t>
            </a:r>
            <a:r>
              <a:rPr lang="en-US" dirty="0" err="1"/>
              <a:t>είν</a:t>
            </a:r>
            <a:r>
              <a:rPr lang="en-US" dirty="0"/>
              <a:t>αι…</a:t>
            </a:r>
            <a:endParaRPr lang="el-GR" dirty="0"/>
          </a:p>
          <a:p>
            <a:pPr>
              <a:buFont typeface="Wingdings 3" panose="05040102010807070707" pitchFamily="18" charset="2"/>
              <a:buChar char=""/>
            </a:pPr>
            <a:r>
              <a:rPr lang="el-GR" dirty="0"/>
              <a:t>Με αφορμή ένα μουσειακό αντικείμενο ή και το εποπτικό ερμηνευτικό υλικό οι υπεύθυνοι θέτουν ερωτήματα ή παρακινούν τους επισκέπτες να θέσουν τα δικά τους ερωτήματα προσανατολίζοντάς τους σε παρατήρηση, </a:t>
            </a:r>
            <a:r>
              <a:rPr lang="el-GR" dirty="0" err="1"/>
              <a:t>διάδραση</a:t>
            </a:r>
            <a:r>
              <a:rPr lang="el-GR" dirty="0"/>
              <a:t> με το έκθεμα, στοχασμό, συζήτηση, </a:t>
            </a:r>
            <a:r>
              <a:rPr lang="el-GR" b="1" dirty="0"/>
              <a:t>διατύπωση προσωπικών ερμηνειών </a:t>
            </a:r>
            <a:r>
              <a:rPr lang="el-GR" dirty="0"/>
              <a:t>(</a:t>
            </a:r>
            <a:r>
              <a:rPr lang="el-GR" dirty="0" err="1"/>
              <a:t>διάδραση</a:t>
            </a:r>
            <a:r>
              <a:rPr lang="el-GR" dirty="0"/>
              <a:t> με τους άλλους συμμετέχοντες)…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buFont typeface="Wingdings 3" panose="05040102010807070707" pitchFamily="18" charset="2"/>
              <a:buChar char=""/>
            </a:pPr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DDE2C3E-3205-470A-BD3C-E856A8E21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9FA431E-B32D-412B-8EE8-27BFACD9B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F1AC587-B106-44DD-92F0-2DCA0B700D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FFBA5D3-FE61-4D23-AB2F-EC12CE5A6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A661ABF-E2D0-44E1-9762-393FF470A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0F6BF17-560A-4388-83EB-CD5FABE5D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615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7169F5-D7E7-706C-9F96-FBBBEF7C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Δεξιότητες</a:t>
            </a:r>
          </a:p>
        </p:txBody>
      </p:sp>
      <p:pic>
        <p:nvPicPr>
          <p:cNvPr id="6" name="Θέση εικόνας 5" descr="The image depicts a group of people seated at a table in a modern, open-plan office or classroom, engaging in conversation, with a view of greenery outside the large, transparent roof structure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0F91A8C-BAC0-6B0D-22B0-EEA3F06F5A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086" r="23086"/>
          <a:stretch/>
        </p:blipFill>
        <p:spPr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prstClr val="white">
                <a:alpha val="40000"/>
              </a:prst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A61ABE7-59F9-EE21-6FE6-5F2946FF2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902374"/>
          </a:xfrm>
        </p:spPr>
        <p:txBody>
          <a:bodyPr>
            <a:normAutofit/>
          </a:bodyPr>
          <a:lstStyle/>
          <a:p>
            <a:r>
              <a:rPr lang="en-US" dirty="0"/>
              <a:t>Πα</a:t>
            </a:r>
            <a:r>
              <a:rPr lang="en-US" dirty="0" err="1"/>
              <a:t>ροχή</a:t>
            </a:r>
            <a:r>
              <a:rPr lang="en-US" dirty="0"/>
              <a:t> </a:t>
            </a:r>
            <a:r>
              <a:rPr lang="en-US" dirty="0" err="1"/>
              <a:t>δυν</a:t>
            </a:r>
            <a:r>
              <a:rPr lang="en-US" dirty="0"/>
              <a:t>ατότητας διαφορετικών προσεγγίσεων (συζήτηση, εξερεύνηση, προσωπική δημιουργία…) → διαμόρφωση νοημάτων μέσα από την έκφραση προσωπικών απόψεων, ερμηνειών και κρίσεων</a:t>
            </a:r>
          </a:p>
          <a:p>
            <a:r>
              <a:rPr lang="el-GR" dirty="0"/>
              <a:t>Συνομιλία – προσωπική άποψη – σύνθεση</a:t>
            </a:r>
          </a:p>
          <a:p>
            <a:r>
              <a:rPr lang="el-GR" dirty="0"/>
              <a:t>Συνεργασία</a:t>
            </a:r>
          </a:p>
          <a:p>
            <a:r>
              <a:rPr lang="el-GR" dirty="0" err="1"/>
              <a:t>Ενσυναίσθηση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2854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31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51" name="Rectangle 38">
            <a:extLst>
              <a:ext uri="{FF2B5EF4-FFF2-40B4-BE49-F238E27FC236}">
                <a16:creationId xmlns:a16="http://schemas.microsoft.com/office/drawing/2014/main" id="{2BDB7F85-D796-4A23-94A0-EAB405E0B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Επίσκεψη στην «Πινακοθήκη»</a:t>
            </a:r>
            <a:br>
              <a:rPr lang="en-US" sz="3600"/>
            </a:br>
            <a:endParaRPr lang="en-US" sz="360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84211" y="685800"/>
            <a:ext cx="7493137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endParaRPr lang="en-US"/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Κάνοντας οικείο το έργο τέχνης: 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Συνομιλία – Σύνδεση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Σύνθεση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/>
              <a:t>Δημιουργικότητα</a:t>
            </a:r>
          </a:p>
        </p:txBody>
      </p:sp>
      <p:pic>
        <p:nvPicPr>
          <p:cNvPr id="6" name="Εικόνα 5" descr="The image shows a group of people gathered around an art museum display, with a guide explaining a painting depicting a historical scene.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3E75F4F-FBA4-1B5A-3F1E-E0F8B6387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72" r="24615" b="2"/>
          <a:stretch>
            <a:fillRect/>
          </a:stretch>
        </p:blipFill>
        <p:spPr>
          <a:xfrm>
            <a:off x="8820603" y="10"/>
            <a:ext cx="3371397" cy="420623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5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321" r="8764" b="-3"/>
          <a:stretch>
            <a:fillRect/>
          </a:stretch>
        </p:blipFill>
        <p:spPr>
          <a:xfrm>
            <a:off x="8820603" y="4206240"/>
            <a:ext cx="3368222" cy="265176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52" name="Group 40">
            <a:extLst>
              <a:ext uri="{FF2B5EF4-FFF2-40B4-BE49-F238E27FC236}">
                <a16:creationId xmlns:a16="http://schemas.microsoft.com/office/drawing/2014/main" id="{77DDCDD8-143F-41FD-A4BE-4A424229F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97FB148-36BD-4DF5-AED7-F0EE776D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42">
              <a:extLst>
                <a:ext uri="{FF2B5EF4-FFF2-40B4-BE49-F238E27FC236}">
                  <a16:creationId xmlns:a16="http://schemas.microsoft.com/office/drawing/2014/main" id="{F69E5424-8C76-4C97-BCC8-57D9EEF3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41D80E0-0C02-40B8-ACF6-95AB99037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91EB48E-ACE3-4132-B26B-4F49093F0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7CE3CAA-34A8-4268-9EA2-AC393E07F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1814714"/>
      </p:ext>
    </p:extLst>
  </p:cSld>
  <p:clrMapOvr>
    <a:masterClrMapping/>
  </p:clrMapOvr>
</p:sld>
</file>

<file path=ppt/theme/theme1.xml><?xml version="1.0" encoding="utf-8"?>
<a:theme xmlns:a="http://schemas.openxmlformats.org/drawingml/2006/main" name="Κομμάτι">
  <a:themeElements>
    <a:clrScheme name="Κομμάτι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Κομμάτ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ομμάτ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8753</TotalTime>
  <Words>1391</Words>
  <Application>Microsoft Office PowerPoint</Application>
  <PresentationFormat>Ευρεία οθόνη</PresentationFormat>
  <Paragraphs>148</Paragraphs>
  <Slides>43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6" baseType="lpstr">
      <vt:lpstr>Century Gothic</vt:lpstr>
      <vt:lpstr>Wingdings 3</vt:lpstr>
      <vt:lpstr>Κομμάτι</vt:lpstr>
      <vt:lpstr>ΘΕΒ 2026 ΜΟΥΣΕΙΟ ΚΑΙ ΕΚΠΑΙΔΕΥΣΗ</vt:lpstr>
      <vt:lpstr>ΒΙΩΜΕΝΗ ΜΑΘΗΣΗ</vt:lpstr>
      <vt:lpstr>ΠΡΟΣΩΠΙΚΟ ΑΝΤΙΚΕΙΜΕΝΟ </vt:lpstr>
      <vt:lpstr>Από τις προσωπικεσ ιστοριεσ στην ιστορια</vt:lpstr>
      <vt:lpstr> ΕΠΙΣΚΕΨΗ ΣΤΟ ΜΟΥΣΕΙΟΠΑΙΧΝΙΔΙΩΝ </vt:lpstr>
      <vt:lpstr>Η εξοικείωση</vt:lpstr>
      <vt:lpstr>Συζήτηση με βαση τα εκθεματα και τις λεζαντες</vt:lpstr>
      <vt:lpstr>Δεξιότητες</vt:lpstr>
      <vt:lpstr>Επίσκεψη στην «Πινακοθήκη» </vt:lpstr>
      <vt:lpstr>Παρουσίαση του PowerPoint</vt:lpstr>
      <vt:lpstr>Το Μουσείο ως χωροσ μη τυπικησ εκπαιδευσησ</vt:lpstr>
      <vt:lpstr>Από την αποστασιοποιηση στην προσωπικη ερμηνεια</vt:lpstr>
      <vt:lpstr>Διευρύνοντασ το βιωμα</vt:lpstr>
      <vt:lpstr>Ο δικός μου πινακασ</vt:lpstr>
      <vt:lpstr>Η τέχνη ωσ εναυσμα συνομιλιασ </vt:lpstr>
      <vt:lpstr>Παρουσίαση του PowerPoint</vt:lpstr>
      <vt:lpstr>Από το εγώ στο εμείς</vt:lpstr>
      <vt:lpstr>Η εκφραση – το συναισθημα – η επικοινωνια</vt:lpstr>
      <vt:lpstr>Μουσειακοσ χωροσ</vt:lpstr>
      <vt:lpstr>Ενσωματεσ πρακτικεσ στη μουσειοπαιδαγωγικη</vt:lpstr>
      <vt:lpstr>Αποδομηση τησ κυριαρχησ αντιληψησ για το μουσειο</vt:lpstr>
      <vt:lpstr>Προσωπικη διαδρομη</vt:lpstr>
      <vt:lpstr>Ένα έργο τέχνης </vt:lpstr>
      <vt:lpstr>Από το τοτε στο τωρα</vt:lpstr>
      <vt:lpstr>Περιδιαβαίνοντας στη γειτονια</vt:lpstr>
      <vt:lpstr>Από τις ιστοριεσ των ανθρωπων στην ιστορια </vt:lpstr>
      <vt:lpstr>Αναβιωνοντασ τον χωρο</vt:lpstr>
      <vt:lpstr>Ο χώρος μου: Η γειτονιά μου, το μέρος μου, εγώ (;) </vt:lpstr>
      <vt:lpstr>Μουσεια από κοντα &amp; μακρια</vt:lpstr>
      <vt:lpstr>ΑΠΌ ΤΟ ΕΔΏ ΚΑΙ ΤΟ ΤΩΡΑ ΣΤΟ ΕΚΕΙ ΚΑΙ ΜΑΚΡΙΑ</vt:lpstr>
      <vt:lpstr>Επιστροφη στην προσωπικη μας ιστορια</vt:lpstr>
      <vt:lpstr>Περιδιαβαινοντασ την πολη</vt:lpstr>
      <vt:lpstr>Προσεγγιζοντασ την εκπαιδευτικη μου πορεια</vt:lpstr>
      <vt:lpstr>Μακρια…</vt:lpstr>
      <vt:lpstr>Πώς μαθαίνω</vt:lpstr>
      <vt:lpstr>ΠΩΣ</vt:lpstr>
      <vt:lpstr>Παράμετροι που λαμβάνουμε υπόψη μας κατά το σχεδιασμό ενός μουσειοπαιδαγωγικού προγράμματος</vt:lpstr>
      <vt:lpstr>Τι είναι το μουσειο και γιατι πηγαινουμε;</vt:lpstr>
      <vt:lpstr>Τι είναι ΤΕΛΙΚΑ μουσείο</vt:lpstr>
      <vt:lpstr>Παρουσίαση του PowerPoint</vt:lpstr>
      <vt:lpstr>Το τραγουδι της θεβ</vt:lpstr>
      <vt:lpstr>Και από το παιδακι που βλεπετε  </vt:lpstr>
      <vt:lpstr>Ένα τραγούδι αφιερωμένο σε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ΘΕΒ 2022  ΜΟΥΣΕΙΟ ΚΑΙ ΕΚΠΑΙΔΕΥΣΗ</dc:title>
  <dc:creator>Vasilios Tsafos</dc:creator>
  <cp:lastModifiedBy>Vasileios Tsafos</cp:lastModifiedBy>
  <cp:revision>32</cp:revision>
  <dcterms:created xsi:type="dcterms:W3CDTF">2022-05-29T07:41:01Z</dcterms:created>
  <dcterms:modified xsi:type="dcterms:W3CDTF">2026-05-10T11:23:13Z</dcterms:modified>
</cp:coreProperties>
</file>