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2" r:id="rId2"/>
    <p:sldMasterId id="2147483685" r:id="rId3"/>
  </p:sldMasterIdLst>
  <p:notesMasterIdLst>
    <p:notesMasterId r:id="rId39"/>
  </p:notesMasterIdLst>
  <p:sldIdLst>
    <p:sldId id="1013" r:id="rId4"/>
    <p:sldId id="1091" r:id="rId5"/>
    <p:sldId id="1092" r:id="rId6"/>
    <p:sldId id="1026" r:id="rId7"/>
    <p:sldId id="1101" r:id="rId8"/>
    <p:sldId id="1093" r:id="rId9"/>
    <p:sldId id="1106" r:id="rId10"/>
    <p:sldId id="1112" r:id="rId11"/>
    <p:sldId id="1097" r:id="rId12"/>
    <p:sldId id="1094" r:id="rId13"/>
    <p:sldId id="1111" r:id="rId14"/>
    <p:sldId id="516" r:id="rId15"/>
    <p:sldId id="1108" r:id="rId16"/>
    <p:sldId id="1109" r:id="rId17"/>
    <p:sldId id="447" r:id="rId18"/>
    <p:sldId id="1063" r:id="rId19"/>
    <p:sldId id="1060" r:id="rId20"/>
    <p:sldId id="1073" r:id="rId21"/>
    <p:sldId id="1099" r:id="rId22"/>
    <p:sldId id="298" r:id="rId23"/>
    <p:sldId id="297" r:id="rId24"/>
    <p:sldId id="1104" r:id="rId25"/>
    <p:sldId id="1089" r:id="rId26"/>
    <p:sldId id="1113" r:id="rId27"/>
    <p:sldId id="1048" r:id="rId28"/>
    <p:sldId id="378" r:id="rId29"/>
    <p:sldId id="973" r:id="rId30"/>
    <p:sldId id="1020" r:id="rId31"/>
    <p:sldId id="258" r:id="rId32"/>
    <p:sldId id="1084" r:id="rId33"/>
    <p:sldId id="1083" r:id="rId34"/>
    <p:sldId id="1114" r:id="rId35"/>
    <p:sldId id="319" r:id="rId36"/>
    <p:sldId id="1110" r:id="rId37"/>
    <p:sldId id="1085" r:id="rId38"/>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30714A9-8C20-C344-8379-DC88926F49BB}">
          <p14:sldIdLst>
            <p14:sldId id="1013"/>
          </p14:sldIdLst>
        </p14:section>
        <p14:section name="What do we know about inclusion?" id="{97DD0BA0-394D-3649-8827-28E1EC470BF0}">
          <p14:sldIdLst>
            <p14:sldId id="1091"/>
            <p14:sldId id="1092"/>
            <p14:sldId id="1026"/>
            <p14:sldId id="1101"/>
            <p14:sldId id="1093"/>
            <p14:sldId id="1106"/>
            <p14:sldId id="1112"/>
            <p14:sldId id="1097"/>
            <p14:sldId id="1094"/>
            <p14:sldId id="1111"/>
            <p14:sldId id="516"/>
            <p14:sldId id="1108"/>
            <p14:sldId id="1109"/>
            <p14:sldId id="447"/>
            <p14:sldId id="1063"/>
            <p14:sldId id="1060"/>
            <p14:sldId id="1073"/>
            <p14:sldId id="1099"/>
            <p14:sldId id="298"/>
            <p14:sldId id="297"/>
            <p14:sldId id="1104"/>
            <p14:sldId id="1089"/>
            <p14:sldId id="1113"/>
            <p14:sldId id="1048"/>
            <p14:sldId id="378"/>
            <p14:sldId id="973"/>
            <p14:sldId id="1020"/>
            <p14:sldId id="258"/>
            <p14:sldId id="1084"/>
            <p14:sldId id="1083"/>
            <p14:sldId id="1114"/>
          </p14:sldIdLst>
        </p14:section>
        <p14:section name="How do we implement?" id="{8EBA677A-7BEA-DE4C-8969-2FA7A198728B}">
          <p14:sldIdLst>
            <p14:sldId id="319"/>
            <p14:sldId id="1110"/>
            <p14:sldId id="108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m, Chih-Ing" initials="LC"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92" autoAdjust="0"/>
    <p:restoredTop sz="93917" autoAdjust="0"/>
  </p:normalViewPr>
  <p:slideViewPr>
    <p:cSldViewPr>
      <p:cViewPr varScale="1">
        <p:scale>
          <a:sx n="28" d="100"/>
          <a:sy n="28" d="100"/>
        </p:scale>
        <p:origin x="747" y="250"/>
      </p:cViewPr>
      <p:guideLst>
        <p:guide orient="horz" pos="2160"/>
        <p:guide pos="2880"/>
      </p:guideLst>
    </p:cSldViewPr>
  </p:slideViewPr>
  <p:outlineViewPr>
    <p:cViewPr>
      <p:scale>
        <a:sx n="33" d="100"/>
        <a:sy n="33" d="100"/>
      </p:scale>
      <p:origin x="0" y="0"/>
    </p:cViewPr>
  </p:outlineViewPr>
  <p:notesTextViewPr>
    <p:cViewPr>
      <p:scale>
        <a:sx n="168" d="100"/>
        <a:sy n="168" d="100"/>
      </p:scale>
      <p:origin x="0" y="0"/>
    </p:cViewPr>
  </p:notesTextViewPr>
  <p:sorterViewPr>
    <p:cViewPr>
      <p:scale>
        <a:sx n="1" d="1"/>
        <a:sy n="1" d="1"/>
      </p:scale>
      <p:origin x="0" y="-49550"/>
    </p:cViewPr>
  </p:sorterViewPr>
  <p:notesViewPr>
    <p:cSldViewPr>
      <p:cViewPr varScale="1">
        <p:scale>
          <a:sx n="85" d="100"/>
          <a:sy n="85" d="100"/>
        </p:scale>
        <p:origin x="-318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4AC23F-E637-2A4D-9E5D-5C262C855576}" type="datetimeFigureOut">
              <a:rPr lang="en-US" smtClean="0"/>
              <a:t>2/16/2026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152FB7-3C21-5841-812D-B028AADA1FD8}" type="slidenum">
              <a:rPr lang="en-US" smtClean="0"/>
              <a:t>‹#›</a:t>
            </a:fld>
            <a:endParaRPr lang="en-US"/>
          </a:p>
        </p:txBody>
      </p:sp>
    </p:spTree>
    <p:extLst>
      <p:ext uri="{BB962C8B-B14F-4D97-AF65-F5344CB8AC3E}">
        <p14:creationId xmlns:p14="http://schemas.microsoft.com/office/powerpoint/2010/main" val="2100004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 </a:t>
            </a:r>
            <a:endParaRPr lang="el-GR"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0152FB7-3C21-5841-812D-B028AADA1FD8}" type="slidenum">
              <a:rPr lang="en-US" smtClean="0"/>
              <a:t>1</a:t>
            </a:fld>
            <a:endParaRPr lang="en-US"/>
          </a:p>
        </p:txBody>
      </p:sp>
    </p:spTree>
    <p:extLst>
      <p:ext uri="{BB962C8B-B14F-4D97-AF65-F5344CB8AC3E}">
        <p14:creationId xmlns:p14="http://schemas.microsoft.com/office/powerpoint/2010/main" val="1624496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2</a:t>
            </a:fld>
            <a:endParaRPr lang="en-US"/>
          </a:p>
        </p:txBody>
      </p:sp>
    </p:spTree>
    <p:extLst>
      <p:ext uri="{BB962C8B-B14F-4D97-AF65-F5344CB8AC3E}">
        <p14:creationId xmlns:p14="http://schemas.microsoft.com/office/powerpoint/2010/main" val="4224772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baseline="0" dirty="0"/>
          </a:p>
        </p:txBody>
      </p:sp>
      <p:sp>
        <p:nvSpPr>
          <p:cNvPr id="4" name="Slide Number Placeholder 3"/>
          <p:cNvSpPr>
            <a:spLocks noGrp="1"/>
          </p:cNvSpPr>
          <p:nvPr>
            <p:ph type="sldNum" sz="quarter" idx="5"/>
          </p:nvPr>
        </p:nvSpPr>
        <p:spPr/>
        <p:txBody>
          <a:bodyPr/>
          <a:lstStyle/>
          <a:p>
            <a:fld id="{C0152FB7-3C21-5841-812D-B028AADA1FD8}" type="slidenum">
              <a:rPr lang="en-US" smtClean="0"/>
              <a:t>4</a:t>
            </a:fld>
            <a:endParaRPr lang="en-US"/>
          </a:p>
        </p:txBody>
      </p:sp>
    </p:spTree>
    <p:extLst>
      <p:ext uri="{BB962C8B-B14F-4D97-AF65-F5344CB8AC3E}">
        <p14:creationId xmlns:p14="http://schemas.microsoft.com/office/powerpoint/2010/main" val="2247079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a:p>
            <a:endParaRPr lang="el-GR" baseline="0" dirty="0"/>
          </a:p>
        </p:txBody>
      </p:sp>
      <p:sp>
        <p:nvSpPr>
          <p:cNvPr id="4" name="Slide Number Placeholder 3"/>
          <p:cNvSpPr>
            <a:spLocks noGrp="1"/>
          </p:cNvSpPr>
          <p:nvPr>
            <p:ph type="sldNum" sz="quarter" idx="5"/>
          </p:nvPr>
        </p:nvSpPr>
        <p:spPr/>
        <p:txBody>
          <a:bodyPr/>
          <a:lstStyle/>
          <a:p>
            <a:fld id="{C0152FB7-3C21-5841-812D-B028AADA1FD8}" type="slidenum">
              <a:rPr lang="en-US" smtClean="0"/>
              <a:t>5</a:t>
            </a:fld>
            <a:endParaRPr lang="en-US"/>
          </a:p>
        </p:txBody>
      </p:sp>
    </p:spTree>
    <p:extLst>
      <p:ext uri="{BB962C8B-B14F-4D97-AF65-F5344CB8AC3E}">
        <p14:creationId xmlns:p14="http://schemas.microsoft.com/office/powerpoint/2010/main" val="1351746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l-GR" dirty="0"/>
              <a:t>Πριν </a:t>
            </a:r>
            <a:r>
              <a:rPr lang="el-GR" dirty="0" err="1"/>
              <a:t>ξεκινισο</a:t>
            </a:r>
            <a:r>
              <a:rPr lang="el-GR" dirty="0"/>
              <a:t> θα </a:t>
            </a:r>
            <a:r>
              <a:rPr lang="el-GR" dirty="0" err="1"/>
              <a:t>ητηελα</a:t>
            </a:r>
            <a:r>
              <a:rPr lang="el-GR" dirty="0"/>
              <a:t> να μας  </a:t>
            </a:r>
            <a:r>
              <a:rPr lang="el-GR" dirty="0" err="1"/>
              <a:t>θυμησω</a:t>
            </a:r>
            <a:r>
              <a:rPr lang="el-GR" dirty="0"/>
              <a:t> ότι η  </a:t>
            </a:r>
            <a:r>
              <a:rPr lang="el-GR" dirty="0" err="1"/>
              <a:t>κατοχυροσι</a:t>
            </a:r>
            <a:r>
              <a:rPr lang="el-GR" dirty="0"/>
              <a:t> </a:t>
            </a:r>
            <a:r>
              <a:rPr lang="el-GR" dirty="0" err="1"/>
              <a:t>ενταξιακησ</a:t>
            </a:r>
            <a:r>
              <a:rPr lang="el-GR" dirty="0"/>
              <a:t> και </a:t>
            </a:r>
            <a:r>
              <a:rPr lang="el-GR" dirty="0" err="1"/>
              <a:t>δικαιοματικι</a:t>
            </a:r>
            <a:r>
              <a:rPr lang="el-GR" dirty="0"/>
              <a:t> </a:t>
            </a:r>
            <a:r>
              <a:rPr lang="el-GR" dirty="0" err="1"/>
              <a:t>εκπαιδευσησ</a:t>
            </a:r>
            <a:r>
              <a:rPr lang="el-GR" dirty="0"/>
              <a:t> </a:t>
            </a:r>
            <a:r>
              <a:rPr lang="el-GR" dirty="0" err="1"/>
              <a:t>υψηλης</a:t>
            </a:r>
            <a:r>
              <a:rPr lang="el-GR" dirty="0"/>
              <a:t> </a:t>
            </a:r>
            <a:r>
              <a:rPr lang="el-GR" dirty="0" err="1"/>
              <a:t>ποιοτιτασ</a:t>
            </a:r>
            <a:r>
              <a:rPr lang="el-GR" dirty="0"/>
              <a:t>,  είναι και ένας από τους </a:t>
            </a:r>
            <a:r>
              <a:rPr lang="el-GR" dirty="0" err="1"/>
              <a:t>βασικοθσ</a:t>
            </a:r>
            <a:r>
              <a:rPr lang="el-GR" dirty="0"/>
              <a:t> </a:t>
            </a:r>
            <a:r>
              <a:rPr lang="el-GR" dirty="0" err="1"/>
              <a:t>εκαπιδευτικοθσ</a:t>
            </a:r>
            <a:r>
              <a:rPr lang="el-GR" dirty="0"/>
              <a:t>  </a:t>
            </a:r>
            <a:r>
              <a:rPr lang="el-GR" dirty="0" err="1"/>
              <a:t>στοχοθσ</a:t>
            </a:r>
            <a:r>
              <a:rPr lang="el-GR" dirty="0"/>
              <a:t> τον ΗΕ για τα </a:t>
            </a:r>
            <a:r>
              <a:rPr lang="el-GR" dirty="0" err="1"/>
              <a:t>επομενα</a:t>
            </a:r>
            <a:r>
              <a:rPr lang="el-GR" dirty="0"/>
              <a:t> </a:t>
            </a:r>
            <a:r>
              <a:rPr lang="el-GR" dirty="0" err="1"/>
              <a:t>χρονια</a:t>
            </a:r>
            <a:r>
              <a:rPr lang="el-GR" dirty="0"/>
              <a:t>, </a:t>
            </a:r>
          </a:p>
          <a:p>
            <a:endParaRPr lang="el-GR" dirty="0"/>
          </a:p>
        </p:txBody>
      </p:sp>
    </p:spTree>
    <p:extLst>
      <p:ext uri="{BB962C8B-B14F-4D97-AF65-F5344CB8AC3E}">
        <p14:creationId xmlns:p14="http://schemas.microsoft.com/office/powerpoint/2010/main" val="847773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152FB7-3C21-5841-812D-B028AADA1F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0036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a:p>
            <a:endParaRPr lang="el-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152FB7-3C21-5841-812D-B028AADA1F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633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a:p>
            <a:endParaRPr lang="el-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152FB7-3C21-5841-812D-B028AADA1F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9767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a:p>
            <a:endParaRPr lang="el-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152FB7-3C21-5841-812D-B028AADA1F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2646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a:p>
            <a:endParaRPr lang="el-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152FB7-3C21-5841-812D-B028AADA1F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95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FA5168-638D-4493-9247-DDE041A1F9C0}" type="slidenum">
              <a:rPr lang="en-US" smtClean="0"/>
              <a:pPr/>
              <a:t>12</a:t>
            </a:fld>
            <a:endParaRPr lang="en-US"/>
          </a:p>
        </p:txBody>
      </p:sp>
    </p:spTree>
    <p:extLst>
      <p:ext uri="{BB962C8B-B14F-4D97-AF65-F5344CB8AC3E}">
        <p14:creationId xmlns:p14="http://schemas.microsoft.com/office/powerpoint/2010/main" val="1336981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152FB7-3C21-5841-812D-B028AADA1F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1215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162050"/>
            <a:ext cx="5575300" cy="3136900"/>
          </a:xfrm>
        </p:spPr>
      </p:sp>
      <p:sp>
        <p:nvSpPr>
          <p:cNvPr id="3" name="Notes Placeholder 2"/>
          <p:cNvSpPr>
            <a:spLocks noGrp="1"/>
          </p:cNvSpPr>
          <p:nvPr>
            <p:ph type="body" idx="1"/>
          </p:nvPr>
        </p:nvSpPr>
        <p:spPr/>
        <p:txBody>
          <a:bodyPr>
            <a:normAutofit/>
          </a:bodyPr>
          <a:lstStyle/>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69B4A5D1-ABE6-4374-A35F-50DA0E5960AF}" type="slidenum">
              <a:rPr lang="en-US" smtClean="0"/>
              <a:pPr/>
              <a:t>14</a:t>
            </a:fld>
            <a:endParaRPr lang="en-US"/>
          </a:p>
        </p:txBody>
      </p:sp>
    </p:spTree>
    <p:extLst>
      <p:ext uri="{BB962C8B-B14F-4D97-AF65-F5344CB8AC3E}">
        <p14:creationId xmlns:p14="http://schemas.microsoft.com/office/powerpoint/2010/main" val="4273910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1162050"/>
            <a:ext cx="5575300" cy="3136900"/>
          </a:xfrm>
        </p:spPr>
      </p:sp>
      <p:sp>
        <p:nvSpPr>
          <p:cNvPr id="3" name="Notes Placeholder 2"/>
          <p:cNvSpPr>
            <a:spLocks noGrp="1"/>
          </p:cNvSpPr>
          <p:nvPr>
            <p:ph type="body" idx="1"/>
          </p:nvPr>
        </p:nvSpPr>
        <p:spPr/>
        <p:txBody>
          <a:bodyPr>
            <a:normAutofit/>
          </a:bodyPr>
          <a:lstStyle/>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69B4A5D1-ABE6-4374-A35F-50DA0E5960AF}" type="slidenum">
              <a:rPr lang="en-US" smtClean="0"/>
              <a:pPr/>
              <a:t>15</a:t>
            </a:fld>
            <a:endParaRPr lang="en-US"/>
          </a:p>
        </p:txBody>
      </p:sp>
    </p:spTree>
    <p:extLst>
      <p:ext uri="{BB962C8B-B14F-4D97-AF65-F5344CB8AC3E}">
        <p14:creationId xmlns:p14="http://schemas.microsoft.com/office/powerpoint/2010/main" val="1586364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0152FB7-3C21-5841-812D-B028AADA1FD8}" type="slidenum">
              <a:rPr lang="en-US" smtClean="0"/>
              <a:t>16</a:t>
            </a:fld>
            <a:endParaRPr lang="en-US"/>
          </a:p>
        </p:txBody>
      </p:sp>
    </p:spTree>
    <p:extLst>
      <p:ext uri="{BB962C8B-B14F-4D97-AF65-F5344CB8AC3E}">
        <p14:creationId xmlns:p14="http://schemas.microsoft.com/office/powerpoint/2010/main" val="3963640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17</a:t>
            </a:fld>
            <a:endParaRPr lang="en-US"/>
          </a:p>
        </p:txBody>
      </p:sp>
    </p:spTree>
    <p:extLst>
      <p:ext uri="{BB962C8B-B14F-4D97-AF65-F5344CB8AC3E}">
        <p14:creationId xmlns:p14="http://schemas.microsoft.com/office/powerpoint/2010/main" val="4155375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18</a:t>
            </a:fld>
            <a:endParaRPr lang="en-US"/>
          </a:p>
        </p:txBody>
      </p:sp>
    </p:spTree>
    <p:extLst>
      <p:ext uri="{BB962C8B-B14F-4D97-AF65-F5344CB8AC3E}">
        <p14:creationId xmlns:p14="http://schemas.microsoft.com/office/powerpoint/2010/main" val="19556525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19</a:t>
            </a:fld>
            <a:endParaRPr lang="en-US"/>
          </a:p>
        </p:txBody>
      </p:sp>
    </p:spTree>
    <p:extLst>
      <p:ext uri="{BB962C8B-B14F-4D97-AF65-F5344CB8AC3E}">
        <p14:creationId xmlns:p14="http://schemas.microsoft.com/office/powerpoint/2010/main" val="20627803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9EFAA6-CBD6-4B36-82C6-7D5046A621BD}" type="slidenum">
              <a:rPr lang="en-GB" smtClean="0"/>
              <a:pPr/>
              <a:t>20</a:t>
            </a:fld>
            <a:endParaRPr lang="en-GB"/>
          </a:p>
        </p:txBody>
      </p:sp>
    </p:spTree>
    <p:extLst>
      <p:ext uri="{BB962C8B-B14F-4D97-AF65-F5344CB8AC3E}">
        <p14:creationId xmlns:p14="http://schemas.microsoft.com/office/powerpoint/2010/main" val="578925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21</a:t>
            </a:fld>
            <a:endParaRPr lang="en-US"/>
          </a:p>
        </p:txBody>
      </p:sp>
    </p:spTree>
    <p:extLst>
      <p:ext uri="{BB962C8B-B14F-4D97-AF65-F5344CB8AC3E}">
        <p14:creationId xmlns:p14="http://schemas.microsoft.com/office/powerpoint/2010/main" val="539788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FA5168-638D-4493-9247-DDE041A1F9C0}" type="slidenum">
              <a:rPr lang="en-US" smtClean="0"/>
              <a:pPr/>
              <a:t>22</a:t>
            </a:fld>
            <a:endParaRPr lang="en-US"/>
          </a:p>
        </p:txBody>
      </p:sp>
    </p:spTree>
    <p:extLst>
      <p:ext uri="{BB962C8B-B14F-4D97-AF65-F5344CB8AC3E}">
        <p14:creationId xmlns:p14="http://schemas.microsoft.com/office/powerpoint/2010/main" val="993211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a:p>
            <a:endParaRPr lang="en-US" dirty="0"/>
          </a:p>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23</a:t>
            </a:fld>
            <a:endParaRPr lang="en-US"/>
          </a:p>
        </p:txBody>
      </p:sp>
    </p:spTree>
    <p:extLst>
      <p:ext uri="{BB962C8B-B14F-4D97-AF65-F5344CB8AC3E}">
        <p14:creationId xmlns:p14="http://schemas.microsoft.com/office/powerpoint/2010/main" val="34467584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a:p>
            <a:endParaRPr lang="en-US" dirty="0"/>
          </a:p>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24</a:t>
            </a:fld>
            <a:endParaRPr lang="en-US"/>
          </a:p>
        </p:txBody>
      </p:sp>
    </p:spTree>
    <p:extLst>
      <p:ext uri="{BB962C8B-B14F-4D97-AF65-F5344CB8AC3E}">
        <p14:creationId xmlns:p14="http://schemas.microsoft.com/office/powerpoint/2010/main" val="41578969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a:t>
            </a:r>
          </a:p>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25</a:t>
            </a:fld>
            <a:endParaRPr lang="en-US"/>
          </a:p>
        </p:txBody>
      </p:sp>
    </p:spTree>
    <p:extLst>
      <p:ext uri="{BB962C8B-B14F-4D97-AF65-F5344CB8AC3E}">
        <p14:creationId xmlns:p14="http://schemas.microsoft.com/office/powerpoint/2010/main" val="381440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496B7C-1C45-4047-8985-D00F6C24E9F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78588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496B7C-1C45-4047-8985-D00F6C24E9F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474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CB37D7-DB7C-6B48-800C-3D92EA058480}" type="slidenum">
              <a:rPr lang="en-US" smtClean="0"/>
              <a:t>28</a:t>
            </a:fld>
            <a:endParaRPr lang="en-US"/>
          </a:p>
        </p:txBody>
      </p:sp>
    </p:spTree>
    <p:extLst>
      <p:ext uri="{BB962C8B-B14F-4D97-AF65-F5344CB8AC3E}">
        <p14:creationId xmlns:p14="http://schemas.microsoft.com/office/powerpoint/2010/main" val="18438978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l-GR" altLang="en-US" dirty="0">
              <a:latin typeface="Arial"/>
              <a:cs typeface="Arial"/>
            </a:endParaRPr>
          </a:p>
          <a:p>
            <a:endParaRPr lang="en-US" dirty="0"/>
          </a:p>
        </p:txBody>
      </p:sp>
      <p:sp>
        <p:nvSpPr>
          <p:cNvPr id="4" name="Slide Number Placeholder 3"/>
          <p:cNvSpPr>
            <a:spLocks noGrp="1"/>
          </p:cNvSpPr>
          <p:nvPr>
            <p:ph type="sldNum" sz="quarter" idx="5"/>
          </p:nvPr>
        </p:nvSpPr>
        <p:spPr/>
        <p:txBody>
          <a:bodyPr/>
          <a:lstStyle/>
          <a:p>
            <a:fld id="{C0152FB7-3C21-5841-812D-B028AADA1FD8}" type="slidenum">
              <a:rPr lang="en-US" smtClean="0"/>
              <a:t>29</a:t>
            </a:fld>
            <a:endParaRPr lang="en-US"/>
          </a:p>
        </p:txBody>
      </p:sp>
    </p:spTree>
    <p:extLst>
      <p:ext uri="{BB962C8B-B14F-4D97-AF65-F5344CB8AC3E}">
        <p14:creationId xmlns:p14="http://schemas.microsoft.com/office/powerpoint/2010/main" val="2216840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31</a:t>
            </a:fld>
            <a:endParaRPr lang="en-US"/>
          </a:p>
        </p:txBody>
      </p:sp>
    </p:spTree>
    <p:extLst>
      <p:ext uri="{BB962C8B-B14F-4D97-AF65-F5344CB8AC3E}">
        <p14:creationId xmlns:p14="http://schemas.microsoft.com/office/powerpoint/2010/main" val="5991320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33</a:t>
            </a:fld>
            <a:endParaRPr lang="en-US"/>
          </a:p>
        </p:txBody>
      </p:sp>
    </p:spTree>
    <p:extLst>
      <p:ext uri="{BB962C8B-B14F-4D97-AF65-F5344CB8AC3E}">
        <p14:creationId xmlns:p14="http://schemas.microsoft.com/office/powerpoint/2010/main" val="13790264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34</a:t>
            </a:fld>
            <a:endParaRPr lang="en-US"/>
          </a:p>
        </p:txBody>
      </p:sp>
    </p:spTree>
    <p:extLst>
      <p:ext uri="{BB962C8B-B14F-4D97-AF65-F5344CB8AC3E}">
        <p14:creationId xmlns:p14="http://schemas.microsoft.com/office/powerpoint/2010/main" val="3329049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ntent Full">
    <p:spTree>
      <p:nvGrpSpPr>
        <p:cNvPr id="1" name=""/>
        <p:cNvGrpSpPr/>
        <p:nvPr/>
      </p:nvGrpSpPr>
      <p:grpSpPr>
        <a:xfrm>
          <a:off x="0" y="0"/>
          <a:ext cx="0" cy="0"/>
          <a:chOff x="0" y="0"/>
          <a:chExt cx="0" cy="0"/>
        </a:xfrm>
      </p:grpSpPr>
      <p:sp>
        <p:nvSpPr>
          <p:cNvPr id="41" name="Rectangle 40"/>
          <p:cNvSpPr/>
          <p:nvPr userDrawn="1"/>
        </p:nvSpPr>
        <p:spPr>
          <a:xfrm>
            <a:off x="1797894" y="-1"/>
            <a:ext cx="16490106" cy="1441343"/>
          </a:xfrm>
          <a:prstGeom prst="rect">
            <a:avLst/>
          </a:prstGeom>
          <a:solidFill>
            <a:srgbClr val="15A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p>
        </p:txBody>
      </p:sp>
      <p:sp>
        <p:nvSpPr>
          <p:cNvPr id="39" name="Text Placeholder 32"/>
          <p:cNvSpPr>
            <a:spLocks noGrp="1"/>
          </p:cNvSpPr>
          <p:nvPr>
            <p:ph type="body" sz="quarter" idx="14"/>
          </p:nvPr>
        </p:nvSpPr>
        <p:spPr>
          <a:xfrm>
            <a:off x="2007219" y="288054"/>
            <a:ext cx="15941823" cy="865230"/>
          </a:xfrm>
          <a:prstGeom prst="rect">
            <a:avLst/>
          </a:prstGeom>
        </p:spPr>
        <p:txBody>
          <a:bodyPr/>
          <a:lstStyle>
            <a:lvl1pPr marL="0" indent="0">
              <a:buNone/>
              <a:defRPr sz="5400" b="0" i="0" baseline="0">
                <a:solidFill>
                  <a:schemeClr val="bg1"/>
                </a:solidFill>
                <a:latin typeface="+mj-lt"/>
                <a:ea typeface="Arial" charset="0"/>
                <a:cs typeface="Arial" charset="0"/>
              </a:defRPr>
            </a:lvl1pPr>
            <a:lvl2pPr marL="685800" indent="0">
              <a:buNone/>
              <a:defRPr sz="2700" b="0" i="0">
                <a:latin typeface="Segoe UI" charset="0"/>
                <a:ea typeface="Segoe UI" charset="0"/>
                <a:cs typeface="Segoe UI" charset="0"/>
              </a:defRPr>
            </a:lvl2pPr>
            <a:lvl3pPr marL="1371600" indent="0">
              <a:buNone/>
              <a:defRPr sz="2400" b="0" i="0">
                <a:latin typeface="Segoe UI" charset="0"/>
                <a:ea typeface="Segoe UI" charset="0"/>
                <a:cs typeface="Segoe UI" charset="0"/>
              </a:defRPr>
            </a:lvl3pPr>
            <a:lvl4pPr marL="2057400" indent="0">
              <a:buNone/>
              <a:defRPr sz="2100" b="0" i="0">
                <a:latin typeface="Segoe UI" charset="0"/>
                <a:ea typeface="Segoe UI" charset="0"/>
                <a:cs typeface="Segoe UI" charset="0"/>
              </a:defRPr>
            </a:lvl4pPr>
            <a:lvl5pPr marL="2743200" indent="0">
              <a:buNone/>
              <a:defRPr sz="2100" b="0" i="0">
                <a:latin typeface="Segoe UI" charset="0"/>
                <a:ea typeface="Segoe UI" charset="0"/>
                <a:cs typeface="Segoe UI" charset="0"/>
              </a:defRPr>
            </a:lvl5pPr>
          </a:lstStyle>
          <a:p>
            <a:pPr lvl="0"/>
            <a:r>
              <a:rPr lang="en-US" dirty="0"/>
              <a:t>Edit Master text styles</a:t>
            </a:r>
          </a:p>
        </p:txBody>
      </p:sp>
      <p:sp>
        <p:nvSpPr>
          <p:cNvPr id="40" name="Text Placeholder 20"/>
          <p:cNvSpPr>
            <a:spLocks noGrp="1"/>
          </p:cNvSpPr>
          <p:nvPr>
            <p:ph type="body" sz="quarter" idx="10"/>
          </p:nvPr>
        </p:nvSpPr>
        <p:spPr>
          <a:xfrm>
            <a:off x="387660" y="1729398"/>
            <a:ext cx="17561382" cy="7817283"/>
          </a:xfrm>
          <a:prstGeom prst="rect">
            <a:avLst/>
          </a:prstGeom>
        </p:spPr>
        <p:txBody>
          <a:bodyPr/>
          <a:lstStyle>
            <a:lvl1pPr marL="514350" indent="-514350">
              <a:buClr>
                <a:srgbClr val="0F6523"/>
              </a:buClr>
              <a:buSzPct val="100000"/>
              <a:buFont typeface="Arial" panose="020B0604020202020204" pitchFamily="34" charset="0"/>
              <a:buChar char="•"/>
              <a:defRPr sz="3600" b="0" i="0">
                <a:latin typeface="+mj-lt"/>
                <a:ea typeface="Arial" charset="0"/>
                <a:cs typeface="Arial" charset="0"/>
              </a:defRPr>
            </a:lvl1pPr>
            <a:lvl2pPr marL="685800" indent="0">
              <a:buNone/>
              <a:defRPr sz="2700" b="0" i="0">
                <a:latin typeface="Segoe UI Light" charset="0"/>
                <a:ea typeface="Segoe UI Light" charset="0"/>
                <a:cs typeface="Segoe UI Light" charset="0"/>
              </a:defRPr>
            </a:lvl2pPr>
            <a:lvl3pPr marL="1371600" indent="0">
              <a:buNone/>
              <a:defRPr sz="2400" b="0" i="0">
                <a:latin typeface="Segoe UI Light" charset="0"/>
                <a:ea typeface="Segoe UI Light" charset="0"/>
                <a:cs typeface="Segoe UI Light" charset="0"/>
              </a:defRPr>
            </a:lvl3pPr>
            <a:lvl4pPr marL="2057400" indent="0">
              <a:buNone/>
              <a:defRPr sz="2100" b="0" i="0">
                <a:latin typeface="Segoe UI Light" charset="0"/>
                <a:ea typeface="Segoe UI Light" charset="0"/>
                <a:cs typeface="Segoe UI Light" charset="0"/>
              </a:defRPr>
            </a:lvl4pPr>
            <a:lvl5pPr marL="2743200" indent="0">
              <a:buNone/>
              <a:defRPr sz="2100" b="0" i="0">
                <a:latin typeface="Segoe UI Light" charset="0"/>
                <a:ea typeface="Segoe UI Light" charset="0"/>
                <a:cs typeface="Segoe UI Light" charset="0"/>
              </a:defRPr>
            </a:lvl5pPr>
          </a:lstStyle>
          <a:p>
            <a:pPr lvl="0"/>
            <a:r>
              <a:rPr lang="en-US"/>
              <a:t>Edit Master text styles</a:t>
            </a:r>
          </a:p>
        </p:txBody>
      </p:sp>
      <p:pic>
        <p:nvPicPr>
          <p:cNvPr id="43" name="Picture 4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9795501"/>
            <a:ext cx="4928462" cy="491499"/>
          </a:xfrm>
          <a:prstGeom prst="rect">
            <a:avLst/>
          </a:prstGeom>
        </p:spPr>
      </p:pic>
      <p:sp>
        <p:nvSpPr>
          <p:cNvPr id="44" name="Rectangle 43"/>
          <p:cNvSpPr/>
          <p:nvPr userDrawn="1"/>
        </p:nvSpPr>
        <p:spPr>
          <a:xfrm>
            <a:off x="1627322" y="9795501"/>
            <a:ext cx="16660679" cy="491499"/>
          </a:xfrm>
          <a:prstGeom prst="rect">
            <a:avLst/>
          </a:prstGeom>
          <a:solidFill>
            <a:srgbClr val="47C0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3" name="Rectangle 12"/>
          <p:cNvSpPr/>
          <p:nvPr userDrawn="1"/>
        </p:nvSpPr>
        <p:spPr>
          <a:xfrm>
            <a:off x="0" y="-1"/>
            <a:ext cx="1805742" cy="1441343"/>
          </a:xfrm>
          <a:prstGeom prst="rect">
            <a:avLst/>
          </a:prstGeom>
          <a:solidFill>
            <a:schemeClr val="bg1">
              <a:lumMod val="85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1278" y="158264"/>
            <a:ext cx="1335140" cy="1124810"/>
          </a:xfrm>
          <a:prstGeom prst="rect">
            <a:avLst/>
          </a:prstGeom>
        </p:spPr>
      </p:pic>
    </p:spTree>
    <p:extLst>
      <p:ext uri="{BB962C8B-B14F-4D97-AF65-F5344CB8AC3E}">
        <p14:creationId xmlns:p14="http://schemas.microsoft.com/office/powerpoint/2010/main" val="9578015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Content with Caption">
    <p:spTree>
      <p:nvGrpSpPr>
        <p:cNvPr id="1" name=""/>
        <p:cNvGrpSpPr/>
        <p:nvPr/>
      </p:nvGrpSpPr>
      <p:grpSpPr>
        <a:xfrm>
          <a:off x="0" y="0"/>
          <a:ext cx="0" cy="0"/>
          <a:chOff x="0" y="0"/>
          <a:chExt cx="0" cy="0"/>
        </a:xfrm>
      </p:grpSpPr>
      <p:pic>
        <p:nvPicPr>
          <p:cNvPr id="9" name="Picture 8" descr="A picture containing person, little, child, small&#10;&#10;Description automatically generated">
            <a:extLst>
              <a:ext uri="{FF2B5EF4-FFF2-40B4-BE49-F238E27FC236}">
                <a16:creationId xmlns:a16="http://schemas.microsoft.com/office/drawing/2014/main" id="{F6E3AAB5-10A0-1346-9BA9-C4DF343FE263}"/>
              </a:ext>
            </a:extLst>
          </p:cNvPr>
          <p:cNvPicPr>
            <a:picLocks noChangeAspect="1"/>
          </p:cNvPicPr>
          <p:nvPr/>
        </p:nvPicPr>
        <p:blipFill rotWithShape="1">
          <a:blip r:embed="rId2"/>
          <a:srcRect t="10613" b="6250"/>
          <a:stretch/>
        </p:blipFill>
        <p:spPr>
          <a:xfrm>
            <a:off x="-123063" y="-1"/>
            <a:ext cx="18534125" cy="10287002"/>
          </a:xfrm>
          <a:prstGeom prst="rect">
            <a:avLst/>
          </a:prstGeom>
        </p:spPr>
      </p:pic>
      <p:sp>
        <p:nvSpPr>
          <p:cNvPr id="2" name="Title 1">
            <a:extLst>
              <a:ext uri="{FF2B5EF4-FFF2-40B4-BE49-F238E27FC236}">
                <a16:creationId xmlns:a16="http://schemas.microsoft.com/office/drawing/2014/main" id="{8A21892B-A3D8-564D-9A90-53F2F335DD11}"/>
              </a:ext>
            </a:extLst>
          </p:cNvPr>
          <p:cNvSpPr>
            <a:spLocks noGrp="1"/>
          </p:cNvSpPr>
          <p:nvPr>
            <p:ph type="title" hasCustomPrompt="1"/>
          </p:nvPr>
        </p:nvSpPr>
        <p:spPr>
          <a:xfrm>
            <a:off x="4820006" y="5807414"/>
            <a:ext cx="9654752" cy="2801564"/>
          </a:xfrm>
        </p:spPr>
        <p:txBody>
          <a:bodyPr anchor="b"/>
          <a:lstStyle>
            <a:lvl1pPr>
              <a:defRPr sz="4800" b="0">
                <a:solidFill>
                  <a:schemeClr val="bg1"/>
                </a:solidFill>
                <a:latin typeface="Poppins" pitchFamily="2" charset="77"/>
                <a:cs typeface="Poppins" pitchFamily="2" charset="77"/>
              </a:defRPr>
            </a:lvl1pPr>
          </a:lstStyle>
          <a:p>
            <a:r>
              <a:rPr lang="en-US"/>
              <a:t>Click to edit Master title style- </a:t>
            </a:r>
            <a:br>
              <a:rPr lang="en-US"/>
            </a:br>
            <a:r>
              <a:rPr lang="en-US"/>
              <a:t>add a quote, section break, announcement</a:t>
            </a:r>
          </a:p>
        </p:txBody>
      </p:sp>
      <p:pic>
        <p:nvPicPr>
          <p:cNvPr id="13" name="Picture 12" descr="A close up of a logo&#10;&#10;Description automatically generated">
            <a:extLst>
              <a:ext uri="{FF2B5EF4-FFF2-40B4-BE49-F238E27FC236}">
                <a16:creationId xmlns:a16="http://schemas.microsoft.com/office/drawing/2014/main" id="{244E0F54-8398-C04A-82A3-EB6218A0D175}"/>
              </a:ext>
            </a:extLst>
          </p:cNvPr>
          <p:cNvPicPr>
            <a:picLocks noChangeAspect="1"/>
          </p:cNvPicPr>
          <p:nvPr/>
        </p:nvPicPr>
        <p:blipFill>
          <a:blip r:embed="rId3">
            <a:alphaModFix amt="49000"/>
          </a:blip>
          <a:stretch>
            <a:fillRect/>
          </a:stretch>
        </p:blipFill>
        <p:spPr>
          <a:xfrm>
            <a:off x="16235465" y="138620"/>
            <a:ext cx="1371600" cy="1562100"/>
          </a:xfrm>
          <a:prstGeom prst="rect">
            <a:avLst/>
          </a:prstGeom>
        </p:spPr>
      </p:pic>
      <p:pic>
        <p:nvPicPr>
          <p:cNvPr id="15" name="Picture 14" descr="A close up of a logo&#10;&#10;Description automatically generated">
            <a:extLst>
              <a:ext uri="{FF2B5EF4-FFF2-40B4-BE49-F238E27FC236}">
                <a16:creationId xmlns:a16="http://schemas.microsoft.com/office/drawing/2014/main" id="{DEB1F802-4C21-2B4B-83D2-F2BF614175F5}"/>
              </a:ext>
            </a:extLst>
          </p:cNvPr>
          <p:cNvPicPr>
            <a:picLocks noChangeAspect="1"/>
          </p:cNvPicPr>
          <p:nvPr/>
        </p:nvPicPr>
        <p:blipFill>
          <a:blip r:embed="rId4">
            <a:alphaModFix amt="34000"/>
          </a:blip>
          <a:stretch>
            <a:fillRect/>
          </a:stretch>
        </p:blipFill>
        <p:spPr>
          <a:xfrm>
            <a:off x="97275" y="8130702"/>
            <a:ext cx="1600200" cy="1905000"/>
          </a:xfrm>
          <a:prstGeom prst="rect">
            <a:avLst/>
          </a:prstGeom>
        </p:spPr>
      </p:pic>
    </p:spTree>
    <p:extLst>
      <p:ext uri="{BB962C8B-B14F-4D97-AF65-F5344CB8AC3E}">
        <p14:creationId xmlns:p14="http://schemas.microsoft.com/office/powerpoint/2010/main" val="21635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7C54DD1-1DCB-415E-BF17-312B67F8BC7B}" type="datetimeFigureOut">
              <a:rPr lang="en-GB" smtClean="0"/>
              <a:pPr/>
              <a:t>16/02/2026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0B1E9-752B-4EA6-9496-112A154CCD19}" type="slidenum">
              <a:rPr lang="en-GB" smtClean="0"/>
              <a:pPr/>
              <a:t>‹#›</a:t>
            </a:fld>
            <a:endParaRPr lang="en-GB"/>
          </a:p>
        </p:txBody>
      </p:sp>
      <p:sp>
        <p:nvSpPr>
          <p:cNvPr id="25" name="Title Placeholder 1"/>
          <p:cNvSpPr>
            <a:spLocks noGrp="1"/>
          </p:cNvSpPr>
          <p:nvPr>
            <p:ph type="title"/>
          </p:nvPr>
        </p:nvSpPr>
        <p:spPr>
          <a:xfrm>
            <a:off x="552450" y="342901"/>
            <a:ext cx="17183100" cy="1600202"/>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1" name="Content Placeholder 30"/>
          <p:cNvSpPr>
            <a:spLocks noGrp="1"/>
          </p:cNvSpPr>
          <p:nvPr>
            <p:ph sz="quarter" idx="13"/>
          </p:nvPr>
        </p:nvSpPr>
        <p:spPr>
          <a:xfrm>
            <a:off x="548640" y="1947672"/>
            <a:ext cx="17190720" cy="7406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9038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Basic Content">
    <p:spTree>
      <p:nvGrpSpPr>
        <p:cNvPr id="1" name=""/>
        <p:cNvGrpSpPr/>
        <p:nvPr/>
      </p:nvGrpSpPr>
      <p:grpSpPr>
        <a:xfrm>
          <a:off x="0" y="0"/>
          <a:ext cx="0" cy="0"/>
          <a:chOff x="0" y="0"/>
          <a:chExt cx="0" cy="0"/>
        </a:xfrm>
      </p:grpSpPr>
      <p:sp>
        <p:nvSpPr>
          <p:cNvPr id="39" name="Text Placeholder 32"/>
          <p:cNvSpPr>
            <a:spLocks noGrp="1"/>
          </p:cNvSpPr>
          <p:nvPr>
            <p:ph type="body" sz="quarter" idx="14" hasCustomPrompt="1"/>
          </p:nvPr>
        </p:nvSpPr>
        <p:spPr>
          <a:xfrm>
            <a:off x="2007219" y="288054"/>
            <a:ext cx="16079304" cy="865230"/>
          </a:xfrm>
          <a:prstGeom prst="rect">
            <a:avLst/>
          </a:prstGeom>
        </p:spPr>
        <p:txBody>
          <a:bodyPr/>
          <a:lstStyle>
            <a:lvl1pPr marL="0" indent="0">
              <a:buNone/>
              <a:defRPr sz="5400" b="0" i="0" baseline="0">
                <a:solidFill>
                  <a:schemeClr val="bg1"/>
                </a:solidFill>
                <a:latin typeface="Segoe UI Light" charset="0"/>
                <a:ea typeface="Segoe UI Light" charset="0"/>
                <a:cs typeface="Segoe UI Light" charset="0"/>
              </a:defRPr>
            </a:lvl1pPr>
            <a:lvl2pPr marL="685800" indent="0">
              <a:buNone/>
              <a:defRPr sz="2700" b="0" i="0">
                <a:latin typeface="Segoe UI" charset="0"/>
                <a:ea typeface="Segoe UI" charset="0"/>
                <a:cs typeface="Segoe UI" charset="0"/>
              </a:defRPr>
            </a:lvl2pPr>
            <a:lvl3pPr marL="1371600" indent="0">
              <a:buNone/>
              <a:defRPr sz="2400" b="0" i="0">
                <a:latin typeface="Segoe UI" charset="0"/>
                <a:ea typeface="Segoe UI" charset="0"/>
                <a:cs typeface="Segoe UI" charset="0"/>
              </a:defRPr>
            </a:lvl3pPr>
            <a:lvl4pPr marL="2057400" indent="0">
              <a:buNone/>
              <a:defRPr sz="2100" b="0" i="0">
                <a:latin typeface="Segoe UI" charset="0"/>
                <a:ea typeface="Segoe UI" charset="0"/>
                <a:cs typeface="Segoe UI" charset="0"/>
              </a:defRPr>
            </a:lvl4pPr>
            <a:lvl5pPr marL="2743200" indent="0">
              <a:buNone/>
              <a:defRPr sz="2100" b="0" i="0">
                <a:latin typeface="Segoe UI" charset="0"/>
                <a:ea typeface="Segoe UI" charset="0"/>
                <a:cs typeface="Segoe UI" charset="0"/>
              </a:defRPr>
            </a:lvl5pPr>
          </a:lstStyle>
          <a:p>
            <a:pPr lvl="0"/>
            <a:r>
              <a:rPr lang="en-US"/>
              <a:t>This is a slide Title</a:t>
            </a:r>
          </a:p>
        </p:txBody>
      </p:sp>
      <p:sp>
        <p:nvSpPr>
          <p:cNvPr id="40" name="Text Placeholder 20"/>
          <p:cNvSpPr>
            <a:spLocks noGrp="1"/>
          </p:cNvSpPr>
          <p:nvPr>
            <p:ph type="body" sz="quarter" idx="10" hasCustomPrompt="1"/>
          </p:nvPr>
        </p:nvSpPr>
        <p:spPr>
          <a:xfrm>
            <a:off x="1088767" y="2347995"/>
            <a:ext cx="6885113" cy="5974596"/>
          </a:xfrm>
          <a:prstGeom prst="rect">
            <a:avLst/>
          </a:prstGeom>
        </p:spPr>
        <p:txBody>
          <a:bodyPr/>
          <a:lstStyle>
            <a:lvl1pPr marL="514350" indent="-514350">
              <a:buSzPct val="130000"/>
              <a:buFontTx/>
              <a:buBlip>
                <a:blip r:embed="rId2"/>
              </a:buBlip>
              <a:defRPr sz="3000" b="0" i="0">
                <a:latin typeface="Segoe UI Light" charset="0"/>
                <a:ea typeface="Segoe UI Light" charset="0"/>
                <a:cs typeface="Segoe UI Light" charset="0"/>
              </a:defRPr>
            </a:lvl1pPr>
            <a:lvl2pPr marL="685800" indent="0">
              <a:buNone/>
              <a:defRPr sz="2700" b="0" i="0">
                <a:latin typeface="Segoe UI Light" charset="0"/>
                <a:ea typeface="Segoe UI Light" charset="0"/>
                <a:cs typeface="Segoe UI Light" charset="0"/>
              </a:defRPr>
            </a:lvl2pPr>
            <a:lvl3pPr marL="1371600" indent="0">
              <a:buNone/>
              <a:defRPr sz="2400" b="0" i="0">
                <a:latin typeface="Segoe UI Light" charset="0"/>
                <a:ea typeface="Segoe UI Light" charset="0"/>
                <a:cs typeface="Segoe UI Light" charset="0"/>
              </a:defRPr>
            </a:lvl3pPr>
            <a:lvl4pPr marL="2057400" indent="0">
              <a:buNone/>
              <a:defRPr sz="2100" b="0" i="0">
                <a:latin typeface="Segoe UI Light" charset="0"/>
                <a:ea typeface="Segoe UI Light" charset="0"/>
                <a:cs typeface="Segoe UI Light" charset="0"/>
              </a:defRPr>
            </a:lvl4pPr>
            <a:lvl5pPr marL="2743200" indent="0">
              <a:buNone/>
              <a:defRPr sz="2100" b="0" i="0">
                <a:latin typeface="Segoe UI Light" charset="0"/>
                <a:ea typeface="Segoe UI Light" charset="0"/>
                <a:cs typeface="Segoe UI Light" charset="0"/>
              </a:defRPr>
            </a:lvl5pPr>
          </a:lstStyle>
          <a:p>
            <a:pPr lvl="0"/>
            <a:r>
              <a:rPr lang="en-US" err="1"/>
              <a:t>Fusce</a:t>
            </a:r>
            <a:r>
              <a:rPr lang="en-US"/>
              <a:t> </a:t>
            </a:r>
            <a:r>
              <a:rPr lang="en-US" err="1"/>
              <a:t>dapibus</a:t>
            </a:r>
            <a:r>
              <a:rPr lang="en-US"/>
              <a:t>, </a:t>
            </a:r>
            <a:r>
              <a:rPr lang="en-US" err="1"/>
              <a:t>tellus</a:t>
            </a:r>
            <a:r>
              <a:rPr lang="en-US"/>
              <a:t> ac cursus </a:t>
            </a:r>
            <a:r>
              <a:rPr lang="en-US" err="1"/>
              <a:t>commodo</a:t>
            </a:r>
            <a:r>
              <a:rPr lang="en-US"/>
              <a:t>, </a:t>
            </a:r>
            <a:r>
              <a:rPr lang="en-US" err="1"/>
              <a:t>tortor</a:t>
            </a:r>
            <a:r>
              <a:rPr lang="en-US"/>
              <a:t> </a:t>
            </a:r>
            <a:r>
              <a:rPr lang="en-US" err="1"/>
              <a:t>mauris</a:t>
            </a:r>
            <a:r>
              <a:rPr lang="en-US"/>
              <a:t> </a:t>
            </a:r>
            <a:r>
              <a:rPr lang="en-US" err="1"/>
              <a:t>condimentum</a:t>
            </a:r>
            <a:r>
              <a:rPr lang="en-US"/>
              <a:t> </a:t>
            </a:r>
            <a:r>
              <a:rPr lang="en-US" err="1"/>
              <a:t>nibh</a:t>
            </a:r>
            <a:r>
              <a:rPr lang="en-US"/>
              <a:t>, </a:t>
            </a:r>
            <a:r>
              <a:rPr lang="en-US" err="1"/>
              <a:t>ut</a:t>
            </a:r>
            <a:r>
              <a:rPr lang="en-US"/>
              <a:t> </a:t>
            </a:r>
            <a:r>
              <a:rPr lang="en-US" err="1"/>
              <a:t>fermentum</a:t>
            </a:r>
            <a:r>
              <a:rPr lang="en-US"/>
              <a:t> </a:t>
            </a:r>
            <a:r>
              <a:rPr lang="en-US" err="1"/>
              <a:t>massa</a:t>
            </a:r>
            <a:r>
              <a:rPr lang="en-US"/>
              <a:t> </a:t>
            </a:r>
            <a:r>
              <a:rPr lang="en-US" err="1"/>
              <a:t>justo</a:t>
            </a:r>
            <a:r>
              <a:rPr lang="en-US"/>
              <a:t> sit </a:t>
            </a:r>
            <a:r>
              <a:rPr lang="en-US" err="1"/>
              <a:t>amet</a:t>
            </a:r>
            <a:r>
              <a:rPr lang="en-US"/>
              <a:t> </a:t>
            </a:r>
            <a:r>
              <a:rPr lang="en-US" err="1"/>
              <a:t>risus</a:t>
            </a:r>
            <a:r>
              <a:rPr lang="en-US"/>
              <a:t>. </a:t>
            </a:r>
            <a:r>
              <a:rPr lang="en-US" err="1"/>
              <a:t>Duis</a:t>
            </a:r>
            <a:r>
              <a:rPr lang="en-US"/>
              <a:t> </a:t>
            </a:r>
            <a:r>
              <a:rPr lang="en-US" err="1"/>
              <a:t>mollis</a:t>
            </a:r>
            <a:r>
              <a:rPr lang="en-US"/>
              <a:t>, </a:t>
            </a:r>
            <a:r>
              <a:rPr lang="en-US" err="1"/>
              <a:t>est</a:t>
            </a:r>
            <a:r>
              <a:rPr lang="en-US"/>
              <a:t> non </a:t>
            </a:r>
            <a:r>
              <a:rPr lang="en-US" err="1"/>
              <a:t>commodo</a:t>
            </a:r>
            <a:r>
              <a:rPr lang="en-US"/>
              <a:t> </a:t>
            </a:r>
            <a:r>
              <a:rPr lang="en-US" err="1"/>
              <a:t>luctus</a:t>
            </a:r>
            <a:r>
              <a:rPr lang="en-US"/>
              <a:t>, nisi </a:t>
            </a:r>
            <a:r>
              <a:rPr lang="en-US" err="1"/>
              <a:t>erat</a:t>
            </a:r>
            <a:r>
              <a:rPr lang="en-US"/>
              <a:t> </a:t>
            </a:r>
            <a:r>
              <a:rPr lang="en-US" err="1"/>
              <a:t>porttitor</a:t>
            </a:r>
            <a:r>
              <a:rPr lang="en-US"/>
              <a:t> ligula, </a:t>
            </a:r>
            <a:r>
              <a:rPr lang="en-US" err="1"/>
              <a:t>eget</a:t>
            </a:r>
            <a:r>
              <a:rPr lang="en-US"/>
              <a:t> </a:t>
            </a:r>
            <a:r>
              <a:rPr lang="en-US" err="1"/>
              <a:t>lacinia</a:t>
            </a:r>
            <a:r>
              <a:rPr lang="en-US"/>
              <a:t> </a:t>
            </a:r>
            <a:r>
              <a:rPr lang="en-US" err="1"/>
              <a:t>odio</a:t>
            </a:r>
            <a:r>
              <a:rPr lang="en-US"/>
              <a:t> </a:t>
            </a:r>
            <a:r>
              <a:rPr lang="en-US" err="1"/>
              <a:t>sem</a:t>
            </a:r>
            <a:r>
              <a:rPr lang="en-US"/>
              <a:t> </a:t>
            </a:r>
            <a:r>
              <a:rPr lang="en-US" err="1"/>
              <a:t>nec</a:t>
            </a:r>
            <a:r>
              <a:rPr lang="en-US"/>
              <a:t> </a:t>
            </a:r>
            <a:r>
              <a:rPr lang="en-US" err="1"/>
              <a:t>elit</a:t>
            </a:r>
            <a:r>
              <a:rPr lang="en-US"/>
              <a:t>. Maecenas </a:t>
            </a:r>
            <a:r>
              <a:rPr lang="en-US" err="1"/>
              <a:t>faucibus</a:t>
            </a:r>
            <a:r>
              <a:rPr lang="en-US"/>
              <a:t> </a:t>
            </a:r>
            <a:r>
              <a:rPr lang="en-US" err="1"/>
              <a:t>mollis</a:t>
            </a:r>
            <a:r>
              <a:rPr lang="en-US"/>
              <a:t> </a:t>
            </a:r>
            <a:r>
              <a:rPr lang="en-US" err="1"/>
              <a:t>interdum</a:t>
            </a:r>
            <a:r>
              <a:rPr lang="en-US"/>
              <a:t>. </a:t>
            </a:r>
          </a:p>
          <a:p>
            <a:pPr lvl="0"/>
            <a:r>
              <a:rPr lang="en-US" err="1"/>
              <a:t>Aenean</a:t>
            </a:r>
            <a:r>
              <a:rPr lang="en-US"/>
              <a:t> </a:t>
            </a:r>
            <a:r>
              <a:rPr lang="en-US" err="1"/>
              <a:t>eu</a:t>
            </a:r>
            <a:r>
              <a:rPr lang="en-US"/>
              <a:t> </a:t>
            </a:r>
            <a:r>
              <a:rPr lang="en-US" err="1"/>
              <a:t>leo</a:t>
            </a:r>
            <a:r>
              <a:rPr lang="en-US"/>
              <a:t> quam. </a:t>
            </a:r>
            <a:r>
              <a:rPr lang="en-US" err="1"/>
              <a:t>Pellentesque</a:t>
            </a:r>
            <a:r>
              <a:rPr lang="en-US"/>
              <a:t> </a:t>
            </a:r>
            <a:r>
              <a:rPr lang="en-US" err="1"/>
              <a:t>ornare</a:t>
            </a:r>
            <a:r>
              <a:rPr lang="en-US"/>
              <a:t> </a:t>
            </a:r>
            <a:r>
              <a:rPr lang="en-US" err="1"/>
              <a:t>sem</a:t>
            </a:r>
            <a:r>
              <a:rPr lang="en-US"/>
              <a:t> </a:t>
            </a:r>
            <a:r>
              <a:rPr lang="en-US" err="1"/>
              <a:t>lacinia</a:t>
            </a:r>
            <a:r>
              <a:rPr lang="en-US"/>
              <a:t> quam </a:t>
            </a:r>
            <a:r>
              <a:rPr lang="en-US" err="1"/>
              <a:t>venenatis</a:t>
            </a:r>
            <a:r>
              <a:rPr lang="en-US"/>
              <a:t> </a:t>
            </a:r>
            <a:r>
              <a:rPr lang="en-US" err="1"/>
              <a:t>vestibulum</a:t>
            </a:r>
            <a:r>
              <a:rPr lang="en-US"/>
              <a:t>. Integer </a:t>
            </a:r>
            <a:r>
              <a:rPr lang="en-US" err="1"/>
              <a:t>posuere</a:t>
            </a:r>
            <a:r>
              <a:rPr lang="en-US"/>
              <a:t> </a:t>
            </a:r>
            <a:r>
              <a:rPr lang="en-US" err="1"/>
              <a:t>erat</a:t>
            </a:r>
            <a:r>
              <a:rPr lang="en-US"/>
              <a:t> a ante </a:t>
            </a:r>
            <a:r>
              <a:rPr lang="en-US" err="1"/>
              <a:t>venenatis</a:t>
            </a:r>
            <a:r>
              <a:rPr lang="en-US"/>
              <a:t> </a:t>
            </a:r>
            <a:r>
              <a:rPr lang="en-US" err="1"/>
              <a:t>dapibus</a:t>
            </a:r>
            <a:r>
              <a:rPr lang="en-US"/>
              <a:t> </a:t>
            </a:r>
            <a:r>
              <a:rPr lang="en-US" err="1"/>
              <a:t>posuere</a:t>
            </a:r>
            <a:r>
              <a:rPr lang="en-US"/>
              <a:t> </a:t>
            </a:r>
            <a:r>
              <a:rPr lang="en-US" err="1"/>
              <a:t>velit</a:t>
            </a:r>
            <a:r>
              <a:rPr lang="en-US"/>
              <a:t> </a:t>
            </a:r>
            <a:r>
              <a:rPr lang="en-US" err="1"/>
              <a:t>aliquet</a:t>
            </a:r>
            <a:r>
              <a:rPr lang="en-US"/>
              <a:t>.</a:t>
            </a:r>
          </a:p>
        </p:txBody>
      </p:sp>
      <p:sp>
        <p:nvSpPr>
          <p:cNvPr id="42" name="Text Placeholder 20"/>
          <p:cNvSpPr>
            <a:spLocks noGrp="1"/>
          </p:cNvSpPr>
          <p:nvPr>
            <p:ph type="body" sz="quarter" idx="15" hasCustomPrompt="1"/>
          </p:nvPr>
        </p:nvSpPr>
        <p:spPr>
          <a:xfrm>
            <a:off x="9736820" y="2347996"/>
            <a:ext cx="6885113" cy="5974595"/>
          </a:xfrm>
          <a:prstGeom prst="rect">
            <a:avLst/>
          </a:prstGeom>
        </p:spPr>
        <p:txBody>
          <a:bodyPr/>
          <a:lstStyle>
            <a:lvl1pPr marL="0" indent="0">
              <a:buNone/>
              <a:defRPr sz="3000" b="0" i="0">
                <a:latin typeface="Segoe UI Light" charset="0"/>
                <a:ea typeface="Segoe UI Light" charset="0"/>
                <a:cs typeface="Segoe UI Light" charset="0"/>
              </a:defRPr>
            </a:lvl1pPr>
            <a:lvl2pPr marL="685800" indent="0">
              <a:buNone/>
              <a:defRPr sz="2700" b="0" i="0">
                <a:latin typeface="Segoe UI Light" charset="0"/>
                <a:ea typeface="Segoe UI Light" charset="0"/>
                <a:cs typeface="Segoe UI Light" charset="0"/>
              </a:defRPr>
            </a:lvl2pPr>
            <a:lvl3pPr marL="1371600" indent="0">
              <a:buNone/>
              <a:defRPr sz="2400" b="0" i="0">
                <a:latin typeface="Segoe UI Light" charset="0"/>
                <a:ea typeface="Segoe UI Light" charset="0"/>
                <a:cs typeface="Segoe UI Light" charset="0"/>
              </a:defRPr>
            </a:lvl3pPr>
            <a:lvl4pPr marL="2057400" indent="0">
              <a:buNone/>
              <a:defRPr sz="2100" b="0" i="0">
                <a:latin typeface="Segoe UI Light" charset="0"/>
                <a:ea typeface="Segoe UI Light" charset="0"/>
                <a:cs typeface="Segoe UI Light" charset="0"/>
              </a:defRPr>
            </a:lvl4pPr>
            <a:lvl5pPr marL="2743200" indent="0">
              <a:buNone/>
              <a:defRPr sz="2100" b="0" i="0">
                <a:latin typeface="Segoe UI Light" charset="0"/>
                <a:ea typeface="Segoe UI Light" charset="0"/>
                <a:cs typeface="Segoe UI Light" charset="0"/>
              </a:defRPr>
            </a:lvl5pPr>
          </a:lstStyle>
          <a:p>
            <a:pPr lvl="0"/>
            <a:r>
              <a:rPr lang="en-US" err="1"/>
              <a:t>Fusce</a:t>
            </a:r>
            <a:r>
              <a:rPr lang="en-US"/>
              <a:t> </a:t>
            </a:r>
            <a:r>
              <a:rPr lang="en-US" err="1"/>
              <a:t>dapibus</a:t>
            </a:r>
            <a:r>
              <a:rPr lang="en-US"/>
              <a:t>, </a:t>
            </a:r>
            <a:r>
              <a:rPr lang="en-US" err="1"/>
              <a:t>tellus</a:t>
            </a:r>
            <a:r>
              <a:rPr lang="en-US"/>
              <a:t> ac cursus </a:t>
            </a:r>
            <a:r>
              <a:rPr lang="en-US" err="1"/>
              <a:t>commodo</a:t>
            </a:r>
            <a:r>
              <a:rPr lang="en-US"/>
              <a:t>, </a:t>
            </a:r>
            <a:r>
              <a:rPr lang="en-US" err="1"/>
              <a:t>tortor</a:t>
            </a:r>
            <a:r>
              <a:rPr lang="en-US"/>
              <a:t> </a:t>
            </a:r>
            <a:r>
              <a:rPr lang="en-US" err="1"/>
              <a:t>mauris</a:t>
            </a:r>
            <a:r>
              <a:rPr lang="en-US"/>
              <a:t> </a:t>
            </a:r>
            <a:r>
              <a:rPr lang="en-US" err="1"/>
              <a:t>condimentum</a:t>
            </a:r>
            <a:r>
              <a:rPr lang="en-US"/>
              <a:t> </a:t>
            </a:r>
            <a:r>
              <a:rPr lang="en-US" err="1"/>
              <a:t>nibh</a:t>
            </a:r>
            <a:r>
              <a:rPr lang="en-US"/>
              <a:t>, </a:t>
            </a:r>
            <a:r>
              <a:rPr lang="en-US" err="1"/>
              <a:t>ut</a:t>
            </a:r>
            <a:r>
              <a:rPr lang="en-US"/>
              <a:t> </a:t>
            </a:r>
            <a:r>
              <a:rPr lang="en-US" err="1"/>
              <a:t>fermentum</a:t>
            </a:r>
            <a:r>
              <a:rPr lang="en-US"/>
              <a:t> </a:t>
            </a:r>
            <a:r>
              <a:rPr lang="en-US" err="1"/>
              <a:t>massa</a:t>
            </a:r>
            <a:r>
              <a:rPr lang="en-US"/>
              <a:t> </a:t>
            </a:r>
            <a:r>
              <a:rPr lang="en-US" err="1"/>
              <a:t>justo</a:t>
            </a:r>
            <a:r>
              <a:rPr lang="en-US"/>
              <a:t> sit </a:t>
            </a:r>
            <a:r>
              <a:rPr lang="en-US" err="1"/>
              <a:t>amet</a:t>
            </a:r>
            <a:r>
              <a:rPr lang="en-US"/>
              <a:t> </a:t>
            </a:r>
            <a:r>
              <a:rPr lang="en-US" err="1"/>
              <a:t>risus</a:t>
            </a:r>
            <a:r>
              <a:rPr lang="en-US"/>
              <a:t>. </a:t>
            </a:r>
            <a:r>
              <a:rPr lang="en-US" err="1"/>
              <a:t>Duis</a:t>
            </a:r>
            <a:r>
              <a:rPr lang="en-US"/>
              <a:t> </a:t>
            </a:r>
            <a:r>
              <a:rPr lang="en-US" err="1"/>
              <a:t>mollis</a:t>
            </a:r>
            <a:r>
              <a:rPr lang="en-US"/>
              <a:t>, </a:t>
            </a:r>
            <a:r>
              <a:rPr lang="en-US" err="1"/>
              <a:t>est</a:t>
            </a:r>
            <a:r>
              <a:rPr lang="en-US"/>
              <a:t> non </a:t>
            </a:r>
            <a:r>
              <a:rPr lang="en-US" err="1"/>
              <a:t>commodo</a:t>
            </a:r>
            <a:r>
              <a:rPr lang="en-US"/>
              <a:t> </a:t>
            </a:r>
            <a:r>
              <a:rPr lang="en-US" err="1"/>
              <a:t>luctus</a:t>
            </a:r>
            <a:r>
              <a:rPr lang="en-US"/>
              <a:t>, nisi </a:t>
            </a:r>
            <a:r>
              <a:rPr lang="en-US" err="1"/>
              <a:t>erat</a:t>
            </a:r>
            <a:r>
              <a:rPr lang="en-US"/>
              <a:t> </a:t>
            </a:r>
            <a:r>
              <a:rPr lang="en-US" err="1"/>
              <a:t>porttitor</a:t>
            </a:r>
            <a:r>
              <a:rPr lang="en-US"/>
              <a:t> ligula, </a:t>
            </a:r>
            <a:r>
              <a:rPr lang="en-US" err="1"/>
              <a:t>eget</a:t>
            </a:r>
            <a:r>
              <a:rPr lang="en-US"/>
              <a:t> </a:t>
            </a:r>
            <a:r>
              <a:rPr lang="en-US" err="1"/>
              <a:t>lacinia</a:t>
            </a:r>
            <a:r>
              <a:rPr lang="en-US"/>
              <a:t> </a:t>
            </a:r>
            <a:r>
              <a:rPr lang="en-US" err="1"/>
              <a:t>odio</a:t>
            </a:r>
            <a:r>
              <a:rPr lang="en-US"/>
              <a:t> </a:t>
            </a:r>
            <a:r>
              <a:rPr lang="en-US" err="1"/>
              <a:t>sem</a:t>
            </a:r>
            <a:r>
              <a:rPr lang="en-US"/>
              <a:t> </a:t>
            </a:r>
            <a:r>
              <a:rPr lang="en-US" err="1"/>
              <a:t>nec</a:t>
            </a:r>
            <a:r>
              <a:rPr lang="en-US"/>
              <a:t> </a:t>
            </a:r>
            <a:r>
              <a:rPr lang="en-US" err="1"/>
              <a:t>elit</a:t>
            </a:r>
            <a:r>
              <a:rPr lang="en-US"/>
              <a:t>. Maecenas </a:t>
            </a:r>
            <a:r>
              <a:rPr lang="en-US" err="1"/>
              <a:t>faucibus</a:t>
            </a:r>
            <a:r>
              <a:rPr lang="en-US"/>
              <a:t> </a:t>
            </a:r>
            <a:r>
              <a:rPr lang="en-US" err="1"/>
              <a:t>mollis</a:t>
            </a:r>
            <a:r>
              <a:rPr lang="en-US"/>
              <a:t> </a:t>
            </a:r>
            <a:r>
              <a:rPr lang="en-US" err="1"/>
              <a:t>interdum</a:t>
            </a:r>
            <a:r>
              <a:rPr lang="en-US"/>
              <a:t>. </a:t>
            </a:r>
            <a:r>
              <a:rPr lang="en-US" err="1"/>
              <a:t>Aenean</a:t>
            </a:r>
            <a:r>
              <a:rPr lang="en-US"/>
              <a:t> </a:t>
            </a:r>
            <a:r>
              <a:rPr lang="en-US" err="1"/>
              <a:t>eu</a:t>
            </a:r>
            <a:r>
              <a:rPr lang="en-US"/>
              <a:t> </a:t>
            </a:r>
            <a:r>
              <a:rPr lang="en-US" err="1"/>
              <a:t>leo</a:t>
            </a:r>
            <a:r>
              <a:rPr lang="en-US"/>
              <a:t> quam. </a:t>
            </a:r>
            <a:r>
              <a:rPr lang="en-US" err="1"/>
              <a:t>Pellentesque</a:t>
            </a:r>
            <a:r>
              <a:rPr lang="en-US"/>
              <a:t> </a:t>
            </a:r>
            <a:r>
              <a:rPr lang="en-US" err="1"/>
              <a:t>ornare</a:t>
            </a:r>
            <a:r>
              <a:rPr lang="en-US"/>
              <a:t> </a:t>
            </a:r>
            <a:r>
              <a:rPr lang="en-US" err="1"/>
              <a:t>sem</a:t>
            </a:r>
            <a:r>
              <a:rPr lang="en-US"/>
              <a:t> </a:t>
            </a:r>
            <a:r>
              <a:rPr lang="en-US" err="1"/>
              <a:t>lacinia</a:t>
            </a:r>
            <a:r>
              <a:rPr lang="en-US"/>
              <a:t> quam </a:t>
            </a:r>
            <a:r>
              <a:rPr lang="en-US" err="1"/>
              <a:t>venenatis</a:t>
            </a:r>
            <a:r>
              <a:rPr lang="en-US"/>
              <a:t> </a:t>
            </a:r>
            <a:r>
              <a:rPr lang="en-US" err="1"/>
              <a:t>vestibulum</a:t>
            </a:r>
            <a:r>
              <a:rPr lang="en-US"/>
              <a:t>. Integer </a:t>
            </a:r>
            <a:r>
              <a:rPr lang="en-US" err="1"/>
              <a:t>posuere</a:t>
            </a:r>
            <a:r>
              <a:rPr lang="en-US"/>
              <a:t> </a:t>
            </a:r>
            <a:r>
              <a:rPr lang="en-US" err="1"/>
              <a:t>erat</a:t>
            </a:r>
            <a:r>
              <a:rPr lang="en-US"/>
              <a:t> a ante </a:t>
            </a:r>
            <a:r>
              <a:rPr lang="en-US" err="1"/>
              <a:t>venenatis</a:t>
            </a:r>
            <a:r>
              <a:rPr lang="en-US"/>
              <a:t> </a:t>
            </a:r>
            <a:r>
              <a:rPr lang="en-US" err="1"/>
              <a:t>dapibus</a:t>
            </a:r>
            <a:r>
              <a:rPr lang="en-US"/>
              <a:t> </a:t>
            </a:r>
            <a:r>
              <a:rPr lang="en-US" err="1"/>
              <a:t>posuere</a:t>
            </a:r>
            <a:r>
              <a:rPr lang="en-US"/>
              <a:t> </a:t>
            </a:r>
            <a:r>
              <a:rPr lang="en-US" err="1"/>
              <a:t>velit</a:t>
            </a:r>
            <a:r>
              <a:rPr lang="en-US"/>
              <a:t> </a:t>
            </a:r>
            <a:r>
              <a:rPr lang="en-US" err="1"/>
              <a:t>aliquet</a:t>
            </a:r>
            <a:r>
              <a:rPr lang="en-US"/>
              <a:t>.</a:t>
            </a:r>
          </a:p>
        </p:txBody>
      </p:sp>
    </p:spTree>
    <p:extLst>
      <p:ext uri="{BB962C8B-B14F-4D97-AF65-F5344CB8AC3E}">
        <p14:creationId xmlns:p14="http://schemas.microsoft.com/office/powerpoint/2010/main" val="2974933578"/>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8288000"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5800" y="7440206"/>
            <a:ext cx="11658600" cy="2194560"/>
          </a:xfrm>
        </p:spPr>
        <p:txBody>
          <a:bodyPr anchor="ctr">
            <a:normAutofit/>
          </a:bodyPr>
          <a:lstStyle>
            <a:lvl1pPr algn="r">
              <a:defRPr sz="7500" spc="300" baseline="0"/>
            </a:lvl1pPr>
          </a:lstStyle>
          <a:p>
            <a:r>
              <a:rPr lang="en-US"/>
              <a:t>Click to edit Master title style</a:t>
            </a:r>
            <a:endParaRPr lang="en-US" dirty="0"/>
          </a:p>
        </p:txBody>
      </p:sp>
      <p:sp>
        <p:nvSpPr>
          <p:cNvPr id="3" name="Subtitle 2"/>
          <p:cNvSpPr>
            <a:spLocks noGrp="1"/>
          </p:cNvSpPr>
          <p:nvPr>
            <p:ph type="subTitle" idx="1"/>
          </p:nvPr>
        </p:nvSpPr>
        <p:spPr>
          <a:xfrm>
            <a:off x="12915900" y="7440206"/>
            <a:ext cx="4800600" cy="2194560"/>
          </a:xfrm>
        </p:spPr>
        <p:txBody>
          <a:bodyPr lIns="91440" rIns="91440" anchor="ctr">
            <a:normAutofit/>
          </a:bodyPr>
          <a:lstStyle>
            <a:lvl1pPr marL="0" indent="0" algn="l">
              <a:lnSpc>
                <a:spcPct val="100000"/>
              </a:lnSpc>
              <a:spcBef>
                <a:spcPts val="0"/>
              </a:spcBef>
              <a:buNone/>
              <a:defRPr sz="2700">
                <a:solidFill>
                  <a:schemeClr val="tx1">
                    <a:lumMod val="90000"/>
                    <a:lumOff val="10000"/>
                  </a:schemeClr>
                </a:solidFill>
              </a:defRPr>
            </a:lvl1pPr>
            <a:lvl2pPr marL="685800" indent="0" algn="ctr">
              <a:buNone/>
              <a:defRPr sz="2700"/>
            </a:lvl2pPr>
            <a:lvl3pPr marL="1371600" indent="0" algn="ctr">
              <a:buNone/>
              <a:defRPr sz="2700"/>
            </a:lvl3pPr>
            <a:lvl4pPr marL="2057400" indent="0" algn="ctr">
              <a:buNone/>
              <a:defRPr sz="2700"/>
            </a:lvl4pPr>
            <a:lvl5pPr marL="2743200" indent="0" algn="ctr">
              <a:buNone/>
              <a:defRPr sz="2700"/>
            </a:lvl5pPr>
            <a:lvl6pPr marL="3429000" indent="0" algn="ctr">
              <a:buNone/>
              <a:defRPr sz="2700"/>
            </a:lvl6pPr>
            <a:lvl7pPr marL="4114800" indent="0" algn="ctr">
              <a:buNone/>
              <a:defRPr sz="2700"/>
            </a:lvl7pPr>
            <a:lvl8pPr marL="4800600" indent="0" algn="ctr">
              <a:buNone/>
              <a:defRPr sz="2700"/>
            </a:lvl8pPr>
            <a:lvl9pPr marL="5486400" indent="0" algn="ctr">
              <a:buNone/>
              <a:defRPr sz="27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pPr defTabSz="685800">
              <a:defRPr/>
            </a:pPr>
            <a:fld id="{0157FD27-5760-468A-ABCB-3D2CBE5900B5}" type="datetimeFigureOut">
              <a:rPr lang="en-US" smtClean="0">
                <a:solidFill>
                  <a:srgbClr val="2E2B21">
                    <a:lumMod val="90000"/>
                    <a:lumOff val="10000"/>
                  </a:srgbClr>
                </a:solidFill>
              </a:rPr>
              <a:pPr defTabSz="685800">
                <a:defRPr/>
              </a:pPr>
              <a:t>2/16/2026</a:t>
            </a:fld>
            <a:endParaRPr lang="en-US">
              <a:solidFill>
                <a:srgbClr val="2E2B21">
                  <a:lumMod val="90000"/>
                  <a:lumOff val="10000"/>
                </a:srgbClr>
              </a:solidFill>
            </a:endParaRPr>
          </a:p>
        </p:txBody>
      </p:sp>
      <p:sp>
        <p:nvSpPr>
          <p:cNvPr id="5" name="Footer Placeholder 4"/>
          <p:cNvSpPr>
            <a:spLocks noGrp="1"/>
          </p:cNvSpPr>
          <p:nvPr>
            <p:ph type="ftr" sz="quarter" idx="11"/>
          </p:nvPr>
        </p:nvSpPr>
        <p:spPr/>
        <p:txBody>
          <a:bodyPr/>
          <a:lstStyle/>
          <a:p>
            <a:pPr defTabSz="685800">
              <a:defRPr/>
            </a:pPr>
            <a:endParaRPr lang="en-US">
              <a:solidFill>
                <a:srgbClr val="2E2B21">
                  <a:lumMod val="90000"/>
                  <a:lumOff val="10000"/>
                </a:srgbClr>
              </a:solidFill>
            </a:endParaRPr>
          </a:p>
        </p:txBody>
      </p:sp>
      <p:sp>
        <p:nvSpPr>
          <p:cNvPr id="6" name="Slide Number Placeholder 5"/>
          <p:cNvSpPr>
            <a:spLocks noGrp="1"/>
          </p:cNvSpPr>
          <p:nvPr>
            <p:ph type="sldNum" sz="quarter" idx="12"/>
          </p:nvPr>
        </p:nvSpPr>
        <p:spPr/>
        <p:txBody>
          <a:bodyPr/>
          <a:lstStyle/>
          <a:p>
            <a:pPr defTabSz="685800">
              <a:defRPr/>
            </a:pPr>
            <a:fld id="{84B244BE-DE1E-4FE2-AC7D-F5AE20DF1A4D}" type="slidenum">
              <a:rPr lang="en-US" smtClean="0">
                <a:solidFill>
                  <a:srgbClr val="2E2B21">
                    <a:lumMod val="90000"/>
                    <a:lumOff val="10000"/>
                  </a:srgbClr>
                </a:solidFill>
              </a:rPr>
              <a:pPr defTabSz="685800">
                <a:defRPr/>
              </a:pPr>
              <a:t>‹#›</a:t>
            </a:fld>
            <a:endParaRPr lang="en-US">
              <a:solidFill>
                <a:srgbClr val="2E2B21">
                  <a:lumMod val="90000"/>
                  <a:lumOff val="10000"/>
                </a:srgbClr>
              </a:solidFill>
            </a:endParaRPr>
          </a:p>
        </p:txBody>
      </p:sp>
      <p:cxnSp>
        <p:nvCxnSpPr>
          <p:cNvPr id="8" name="Straight Connector 7"/>
          <p:cNvCxnSpPr/>
          <p:nvPr/>
        </p:nvCxnSpPr>
        <p:spPr>
          <a:xfrm flipV="1">
            <a:off x="12580263" y="7896159"/>
            <a:ext cx="0" cy="13716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2827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685800">
              <a:defRPr/>
            </a:pPr>
            <a:fld id="{0157FD27-5760-468A-ABCB-3D2CBE5900B5}" type="datetimeFigureOut">
              <a:rPr lang="en-US" smtClean="0">
                <a:solidFill>
                  <a:srgbClr val="2E2B21">
                    <a:lumMod val="90000"/>
                    <a:lumOff val="10000"/>
                  </a:srgbClr>
                </a:solidFill>
              </a:rPr>
              <a:pPr defTabSz="685800">
                <a:defRPr/>
              </a:pPr>
              <a:t>2/16/2026</a:t>
            </a:fld>
            <a:endParaRPr lang="en-US">
              <a:solidFill>
                <a:srgbClr val="2E2B21">
                  <a:lumMod val="90000"/>
                  <a:lumOff val="10000"/>
                </a:srgbClr>
              </a:solidFill>
            </a:endParaRPr>
          </a:p>
        </p:txBody>
      </p:sp>
      <p:sp>
        <p:nvSpPr>
          <p:cNvPr id="5" name="Footer Placeholder 4"/>
          <p:cNvSpPr>
            <a:spLocks noGrp="1"/>
          </p:cNvSpPr>
          <p:nvPr>
            <p:ph type="ftr" sz="quarter" idx="11"/>
          </p:nvPr>
        </p:nvSpPr>
        <p:spPr/>
        <p:txBody>
          <a:bodyPr/>
          <a:lstStyle/>
          <a:p>
            <a:pPr defTabSz="685800">
              <a:defRPr/>
            </a:pPr>
            <a:endParaRPr lang="en-US">
              <a:solidFill>
                <a:srgbClr val="2E2B21">
                  <a:lumMod val="90000"/>
                  <a:lumOff val="10000"/>
                </a:srgbClr>
              </a:solidFill>
            </a:endParaRPr>
          </a:p>
        </p:txBody>
      </p:sp>
      <p:sp>
        <p:nvSpPr>
          <p:cNvPr id="6" name="Slide Number Placeholder 5"/>
          <p:cNvSpPr>
            <a:spLocks noGrp="1"/>
          </p:cNvSpPr>
          <p:nvPr>
            <p:ph type="sldNum" sz="quarter" idx="12"/>
          </p:nvPr>
        </p:nvSpPr>
        <p:spPr/>
        <p:txBody>
          <a:bodyPr/>
          <a:lstStyle/>
          <a:p>
            <a:pPr defTabSz="685800">
              <a:defRPr/>
            </a:pPr>
            <a:fld id="{84B244BE-DE1E-4FE2-AC7D-F5AE20DF1A4D}" type="slidenum">
              <a:rPr lang="en-US" smtClean="0">
                <a:solidFill>
                  <a:srgbClr val="2E2B21">
                    <a:lumMod val="90000"/>
                    <a:lumOff val="10000"/>
                  </a:srgbClr>
                </a:solidFill>
              </a:rPr>
              <a:pPr defTabSz="685800">
                <a:defRPr/>
              </a:pPr>
              <a:t>‹#›</a:t>
            </a:fld>
            <a:endParaRPr lang="en-US">
              <a:solidFill>
                <a:srgbClr val="2E2B21">
                  <a:lumMod val="90000"/>
                  <a:lumOff val="10000"/>
                </a:srgbClr>
              </a:solidFill>
            </a:endParaRPr>
          </a:p>
        </p:txBody>
      </p:sp>
    </p:spTree>
    <p:extLst>
      <p:ext uri="{BB962C8B-B14F-4D97-AF65-F5344CB8AC3E}">
        <p14:creationId xmlns:p14="http://schemas.microsoft.com/office/powerpoint/2010/main" val="634788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2"/>
            <a:ext cx="18288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7440206"/>
            <a:ext cx="11658600" cy="2194560"/>
          </a:xfrm>
        </p:spPr>
        <p:txBody>
          <a:bodyPr anchor="ctr">
            <a:normAutofit/>
          </a:bodyPr>
          <a:lstStyle>
            <a:lvl1pPr algn="r">
              <a:defRPr sz="7500" b="0" spc="300" baseline="0"/>
            </a:lvl1pPr>
          </a:lstStyle>
          <a:p>
            <a:r>
              <a:rPr lang="en-US"/>
              <a:t>Click to edit Master title style</a:t>
            </a:r>
            <a:endParaRPr lang="en-US" dirty="0"/>
          </a:p>
        </p:txBody>
      </p:sp>
      <p:sp>
        <p:nvSpPr>
          <p:cNvPr id="3" name="Text Placeholder 2"/>
          <p:cNvSpPr>
            <a:spLocks noGrp="1"/>
          </p:cNvSpPr>
          <p:nvPr>
            <p:ph type="body" idx="1"/>
          </p:nvPr>
        </p:nvSpPr>
        <p:spPr>
          <a:xfrm>
            <a:off x="12915900" y="7440206"/>
            <a:ext cx="4800600" cy="2194560"/>
          </a:xfrm>
        </p:spPr>
        <p:txBody>
          <a:bodyPr lIns="91440" rIns="91440" anchor="ctr">
            <a:normAutofit/>
          </a:bodyPr>
          <a:lstStyle>
            <a:lvl1pPr marL="0" indent="0">
              <a:lnSpc>
                <a:spcPct val="100000"/>
              </a:lnSpc>
              <a:spcBef>
                <a:spcPts val="0"/>
              </a:spcBef>
              <a:buNone/>
              <a:defRPr sz="2700">
                <a:solidFill>
                  <a:schemeClr val="tx1">
                    <a:lumMod val="90000"/>
                    <a:lumOff val="10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685800">
              <a:defRPr/>
            </a:pPr>
            <a:fld id="{0157FD27-5760-468A-ABCB-3D2CBE5900B5}" type="datetimeFigureOut">
              <a:rPr lang="en-US" smtClean="0">
                <a:solidFill>
                  <a:srgbClr val="2E2B21">
                    <a:lumMod val="90000"/>
                    <a:lumOff val="10000"/>
                  </a:srgbClr>
                </a:solidFill>
              </a:rPr>
              <a:pPr defTabSz="685800">
                <a:defRPr/>
              </a:pPr>
              <a:t>2/16/2026</a:t>
            </a:fld>
            <a:endParaRPr lang="en-US">
              <a:solidFill>
                <a:srgbClr val="2E2B21">
                  <a:lumMod val="90000"/>
                  <a:lumOff val="10000"/>
                </a:srgbClr>
              </a:solidFill>
            </a:endParaRPr>
          </a:p>
        </p:txBody>
      </p:sp>
      <p:sp>
        <p:nvSpPr>
          <p:cNvPr id="5" name="Footer Placeholder 4"/>
          <p:cNvSpPr>
            <a:spLocks noGrp="1"/>
          </p:cNvSpPr>
          <p:nvPr>
            <p:ph type="ftr" sz="quarter" idx="11"/>
          </p:nvPr>
        </p:nvSpPr>
        <p:spPr/>
        <p:txBody>
          <a:bodyPr/>
          <a:lstStyle/>
          <a:p>
            <a:pPr defTabSz="685800">
              <a:defRPr/>
            </a:pPr>
            <a:endParaRPr lang="en-US">
              <a:solidFill>
                <a:srgbClr val="2E2B21">
                  <a:lumMod val="90000"/>
                  <a:lumOff val="10000"/>
                </a:srgbClr>
              </a:solidFill>
            </a:endParaRPr>
          </a:p>
        </p:txBody>
      </p:sp>
      <p:sp>
        <p:nvSpPr>
          <p:cNvPr id="6" name="Slide Number Placeholder 5"/>
          <p:cNvSpPr>
            <a:spLocks noGrp="1"/>
          </p:cNvSpPr>
          <p:nvPr>
            <p:ph type="sldNum" sz="quarter" idx="12"/>
          </p:nvPr>
        </p:nvSpPr>
        <p:spPr/>
        <p:txBody>
          <a:bodyPr/>
          <a:lstStyle/>
          <a:p>
            <a:pPr defTabSz="685800">
              <a:defRPr/>
            </a:pPr>
            <a:fld id="{84B244BE-DE1E-4FE2-AC7D-F5AE20DF1A4D}" type="slidenum">
              <a:rPr lang="en-US" smtClean="0">
                <a:solidFill>
                  <a:srgbClr val="2E2B21">
                    <a:lumMod val="90000"/>
                    <a:lumOff val="10000"/>
                  </a:srgbClr>
                </a:solidFill>
              </a:rPr>
              <a:pPr defTabSz="685800">
                <a:defRPr/>
              </a:pPr>
              <a:t>‹#›</a:t>
            </a:fld>
            <a:endParaRPr lang="en-US">
              <a:solidFill>
                <a:srgbClr val="2E2B21">
                  <a:lumMod val="90000"/>
                  <a:lumOff val="10000"/>
                </a:srgbClr>
              </a:solidFill>
            </a:endParaRPr>
          </a:p>
        </p:txBody>
      </p:sp>
      <p:cxnSp>
        <p:nvCxnSpPr>
          <p:cNvPr id="8" name="Straight Connector 7"/>
          <p:cNvCxnSpPr/>
          <p:nvPr/>
        </p:nvCxnSpPr>
        <p:spPr>
          <a:xfrm flipV="1">
            <a:off x="12580263" y="7896159"/>
            <a:ext cx="0" cy="13716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33307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6192" y="877824"/>
            <a:ext cx="14580108" cy="2249424"/>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6192" y="3429000"/>
            <a:ext cx="713232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983980" y="3429000"/>
            <a:ext cx="713232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defTabSz="685800">
              <a:defRPr/>
            </a:pPr>
            <a:fld id="{0157FD27-5760-468A-ABCB-3D2CBE5900B5}" type="datetimeFigureOut">
              <a:rPr lang="en-US" smtClean="0">
                <a:solidFill>
                  <a:srgbClr val="2E2B21">
                    <a:lumMod val="90000"/>
                    <a:lumOff val="10000"/>
                  </a:srgbClr>
                </a:solidFill>
              </a:rPr>
              <a:pPr defTabSz="685800">
                <a:defRPr/>
              </a:pPr>
              <a:t>2/16/2026</a:t>
            </a:fld>
            <a:endParaRPr lang="en-US">
              <a:solidFill>
                <a:srgbClr val="2E2B21">
                  <a:lumMod val="90000"/>
                  <a:lumOff val="10000"/>
                </a:srgbClr>
              </a:solidFill>
            </a:endParaRPr>
          </a:p>
        </p:txBody>
      </p:sp>
      <p:sp>
        <p:nvSpPr>
          <p:cNvPr id="6" name="Footer Placeholder 5"/>
          <p:cNvSpPr>
            <a:spLocks noGrp="1"/>
          </p:cNvSpPr>
          <p:nvPr>
            <p:ph type="ftr" sz="quarter" idx="11"/>
          </p:nvPr>
        </p:nvSpPr>
        <p:spPr/>
        <p:txBody>
          <a:bodyPr/>
          <a:lstStyle/>
          <a:p>
            <a:pPr defTabSz="685800">
              <a:defRPr/>
            </a:pPr>
            <a:endParaRPr lang="en-US">
              <a:solidFill>
                <a:srgbClr val="2E2B21">
                  <a:lumMod val="90000"/>
                  <a:lumOff val="10000"/>
                </a:srgbClr>
              </a:solidFill>
            </a:endParaRPr>
          </a:p>
        </p:txBody>
      </p:sp>
      <p:sp>
        <p:nvSpPr>
          <p:cNvPr id="7" name="Slide Number Placeholder 6"/>
          <p:cNvSpPr>
            <a:spLocks noGrp="1"/>
          </p:cNvSpPr>
          <p:nvPr>
            <p:ph type="sldNum" sz="quarter" idx="12"/>
          </p:nvPr>
        </p:nvSpPr>
        <p:spPr/>
        <p:txBody>
          <a:bodyPr/>
          <a:lstStyle/>
          <a:p>
            <a:pPr defTabSz="685800">
              <a:defRPr/>
            </a:pPr>
            <a:fld id="{84B244BE-DE1E-4FE2-AC7D-F5AE20DF1A4D}" type="slidenum">
              <a:rPr lang="en-US" smtClean="0">
                <a:solidFill>
                  <a:srgbClr val="2E2B21">
                    <a:lumMod val="90000"/>
                    <a:lumOff val="10000"/>
                  </a:srgbClr>
                </a:solidFill>
              </a:rPr>
              <a:pPr defTabSz="685800">
                <a:defRPr/>
              </a:pPr>
              <a:t>‹#›</a:t>
            </a:fld>
            <a:endParaRPr lang="en-US">
              <a:solidFill>
                <a:srgbClr val="2E2B21">
                  <a:lumMod val="90000"/>
                  <a:lumOff val="10000"/>
                </a:srgbClr>
              </a:solidFill>
            </a:endParaRPr>
          </a:p>
        </p:txBody>
      </p:sp>
    </p:spTree>
    <p:extLst>
      <p:ext uri="{BB962C8B-B14F-4D97-AF65-F5344CB8AC3E}">
        <p14:creationId xmlns:p14="http://schemas.microsoft.com/office/powerpoint/2010/main" val="8470730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536192" y="877824"/>
            <a:ext cx="14580108" cy="22494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6192" y="3269454"/>
            <a:ext cx="7132320" cy="1234440"/>
          </a:xfrm>
        </p:spPr>
        <p:txBody>
          <a:bodyPr lIns="137160" rIns="137160" anchor="ctr">
            <a:normAutofit/>
          </a:bodyPr>
          <a:lstStyle>
            <a:lvl1pPr marL="0" indent="0">
              <a:spcBef>
                <a:spcPts val="0"/>
              </a:spcBef>
              <a:spcAft>
                <a:spcPts val="0"/>
              </a:spcAft>
              <a:buNone/>
              <a:defRPr sz="3450" b="0" cap="none" baseline="0">
                <a:solidFill>
                  <a:schemeClr val="accent2">
                    <a:lumMod val="75000"/>
                  </a:schemeClr>
                </a:solidFill>
                <a:latin typeface="+mn-lt"/>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536192" y="4451682"/>
            <a:ext cx="7132320" cy="5012358"/>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983980" y="3269454"/>
            <a:ext cx="7132320" cy="1234440"/>
          </a:xfrm>
        </p:spPr>
        <p:txBody>
          <a:bodyPr lIns="137160" rIns="137160" anchor="ctr">
            <a:normAutofit/>
          </a:bodyPr>
          <a:lstStyle>
            <a:lvl1pPr marL="0" indent="0">
              <a:spcBef>
                <a:spcPts val="0"/>
              </a:spcBef>
              <a:spcAft>
                <a:spcPts val="0"/>
              </a:spcAft>
              <a:buNone/>
              <a:defRPr lang="en-US" sz="3450" b="0" kern="1200" cap="none" baseline="0" dirty="0">
                <a:solidFill>
                  <a:schemeClr val="accent2">
                    <a:lumMod val="75000"/>
                  </a:schemeClr>
                </a:solidFill>
                <a:latin typeface="+mn-lt"/>
                <a:ea typeface="+mn-ea"/>
                <a:cs typeface="+mn-cs"/>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marL="0" lvl="0" indent="0" algn="l" defTabSz="1371600" rtl="0" eaLnBrk="1" latinLnBrk="0" hangingPunct="1">
              <a:lnSpc>
                <a:spcPct val="90000"/>
              </a:lnSpc>
              <a:spcBef>
                <a:spcPts val="2700"/>
              </a:spcBef>
              <a:buNone/>
            </a:pPr>
            <a:r>
              <a:rPr lang="en-US"/>
              <a:t>Click to edit Master text styles</a:t>
            </a:r>
          </a:p>
        </p:txBody>
      </p:sp>
      <p:sp>
        <p:nvSpPr>
          <p:cNvPr id="6" name="Content Placeholder 5"/>
          <p:cNvSpPr>
            <a:spLocks noGrp="1"/>
          </p:cNvSpPr>
          <p:nvPr>
            <p:ph sz="quarter" idx="4"/>
          </p:nvPr>
        </p:nvSpPr>
        <p:spPr>
          <a:xfrm>
            <a:off x="8983980" y="4451682"/>
            <a:ext cx="7132320" cy="5012358"/>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685800">
              <a:defRPr/>
            </a:pPr>
            <a:fld id="{0157FD27-5760-468A-ABCB-3D2CBE5900B5}" type="datetimeFigureOut">
              <a:rPr lang="en-US" smtClean="0">
                <a:solidFill>
                  <a:srgbClr val="2E2B21">
                    <a:lumMod val="90000"/>
                    <a:lumOff val="10000"/>
                  </a:srgbClr>
                </a:solidFill>
              </a:rPr>
              <a:pPr defTabSz="685800">
                <a:defRPr/>
              </a:pPr>
              <a:t>2/16/2026</a:t>
            </a:fld>
            <a:endParaRPr lang="en-US">
              <a:solidFill>
                <a:srgbClr val="2E2B21">
                  <a:lumMod val="90000"/>
                  <a:lumOff val="10000"/>
                </a:srgbClr>
              </a:solidFill>
            </a:endParaRPr>
          </a:p>
        </p:txBody>
      </p:sp>
      <p:sp>
        <p:nvSpPr>
          <p:cNvPr id="8" name="Footer Placeholder 7"/>
          <p:cNvSpPr>
            <a:spLocks noGrp="1"/>
          </p:cNvSpPr>
          <p:nvPr>
            <p:ph type="ftr" sz="quarter" idx="11"/>
          </p:nvPr>
        </p:nvSpPr>
        <p:spPr/>
        <p:txBody>
          <a:bodyPr/>
          <a:lstStyle/>
          <a:p>
            <a:pPr defTabSz="685800">
              <a:defRPr/>
            </a:pPr>
            <a:endParaRPr lang="en-US">
              <a:solidFill>
                <a:srgbClr val="2E2B21">
                  <a:lumMod val="90000"/>
                  <a:lumOff val="10000"/>
                </a:srgbClr>
              </a:solidFill>
            </a:endParaRPr>
          </a:p>
        </p:txBody>
      </p:sp>
      <p:sp>
        <p:nvSpPr>
          <p:cNvPr id="9" name="Slide Number Placeholder 8"/>
          <p:cNvSpPr>
            <a:spLocks noGrp="1"/>
          </p:cNvSpPr>
          <p:nvPr>
            <p:ph type="sldNum" sz="quarter" idx="12"/>
          </p:nvPr>
        </p:nvSpPr>
        <p:spPr/>
        <p:txBody>
          <a:bodyPr/>
          <a:lstStyle/>
          <a:p>
            <a:pPr defTabSz="685800">
              <a:defRPr/>
            </a:pPr>
            <a:fld id="{84B244BE-DE1E-4FE2-AC7D-F5AE20DF1A4D}" type="slidenum">
              <a:rPr lang="en-US" smtClean="0">
                <a:solidFill>
                  <a:srgbClr val="2E2B21">
                    <a:lumMod val="90000"/>
                    <a:lumOff val="10000"/>
                  </a:srgbClr>
                </a:solidFill>
              </a:rPr>
              <a:pPr defTabSz="685800">
                <a:defRPr/>
              </a:pPr>
              <a:t>‹#›</a:t>
            </a:fld>
            <a:endParaRPr lang="en-US">
              <a:solidFill>
                <a:srgbClr val="2E2B21">
                  <a:lumMod val="90000"/>
                  <a:lumOff val="10000"/>
                </a:srgbClr>
              </a:solidFill>
            </a:endParaRPr>
          </a:p>
        </p:txBody>
      </p:sp>
    </p:spTree>
    <p:extLst>
      <p:ext uri="{BB962C8B-B14F-4D97-AF65-F5344CB8AC3E}">
        <p14:creationId xmlns:p14="http://schemas.microsoft.com/office/powerpoint/2010/main" val="27782942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defTabSz="685800">
              <a:defRPr/>
            </a:pPr>
            <a:fld id="{0157FD27-5760-468A-ABCB-3D2CBE5900B5}" type="datetimeFigureOut">
              <a:rPr lang="en-US" smtClean="0">
                <a:solidFill>
                  <a:srgbClr val="2E2B21">
                    <a:lumMod val="90000"/>
                    <a:lumOff val="10000"/>
                  </a:srgbClr>
                </a:solidFill>
              </a:rPr>
              <a:pPr defTabSz="685800">
                <a:defRPr/>
              </a:pPr>
              <a:t>2/16/2026</a:t>
            </a:fld>
            <a:endParaRPr lang="en-US">
              <a:solidFill>
                <a:srgbClr val="2E2B21">
                  <a:lumMod val="90000"/>
                  <a:lumOff val="10000"/>
                </a:srgbClr>
              </a:solidFill>
            </a:endParaRPr>
          </a:p>
        </p:txBody>
      </p:sp>
      <p:sp>
        <p:nvSpPr>
          <p:cNvPr id="4" name="Footer Placeholder 3"/>
          <p:cNvSpPr>
            <a:spLocks noGrp="1"/>
          </p:cNvSpPr>
          <p:nvPr>
            <p:ph type="ftr" sz="quarter" idx="11"/>
          </p:nvPr>
        </p:nvSpPr>
        <p:spPr/>
        <p:txBody>
          <a:bodyPr/>
          <a:lstStyle/>
          <a:p>
            <a:pPr defTabSz="685800">
              <a:defRPr/>
            </a:pPr>
            <a:endParaRPr lang="en-US">
              <a:solidFill>
                <a:srgbClr val="2E2B21">
                  <a:lumMod val="90000"/>
                  <a:lumOff val="10000"/>
                </a:srgbClr>
              </a:solidFill>
            </a:endParaRPr>
          </a:p>
        </p:txBody>
      </p:sp>
      <p:sp>
        <p:nvSpPr>
          <p:cNvPr id="5" name="Slide Number Placeholder 4"/>
          <p:cNvSpPr>
            <a:spLocks noGrp="1"/>
          </p:cNvSpPr>
          <p:nvPr>
            <p:ph type="sldNum" sz="quarter" idx="12"/>
          </p:nvPr>
        </p:nvSpPr>
        <p:spPr/>
        <p:txBody>
          <a:bodyPr/>
          <a:lstStyle/>
          <a:p>
            <a:pPr defTabSz="685800">
              <a:defRPr/>
            </a:pPr>
            <a:fld id="{84B244BE-DE1E-4FE2-AC7D-F5AE20DF1A4D}" type="slidenum">
              <a:rPr lang="en-US" smtClean="0">
                <a:solidFill>
                  <a:srgbClr val="2E2B21">
                    <a:lumMod val="90000"/>
                    <a:lumOff val="10000"/>
                  </a:srgbClr>
                </a:solidFill>
              </a:rPr>
              <a:pPr defTabSz="685800">
                <a:defRPr/>
              </a:pPr>
              <a:t>‹#›</a:t>
            </a:fld>
            <a:endParaRPr lang="en-US">
              <a:solidFill>
                <a:srgbClr val="2E2B21">
                  <a:lumMod val="90000"/>
                  <a:lumOff val="10000"/>
                </a:srgbClr>
              </a:solidFill>
            </a:endParaRPr>
          </a:p>
        </p:txBody>
      </p:sp>
    </p:spTree>
    <p:extLst>
      <p:ext uri="{BB962C8B-B14F-4D97-AF65-F5344CB8AC3E}">
        <p14:creationId xmlns:p14="http://schemas.microsoft.com/office/powerpoint/2010/main" val="16132414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800">
              <a:defRPr/>
            </a:pPr>
            <a:fld id="{0157FD27-5760-468A-ABCB-3D2CBE5900B5}" type="datetimeFigureOut">
              <a:rPr lang="en-US" smtClean="0">
                <a:solidFill>
                  <a:srgbClr val="2E2B21">
                    <a:lumMod val="90000"/>
                    <a:lumOff val="10000"/>
                  </a:srgbClr>
                </a:solidFill>
              </a:rPr>
              <a:pPr defTabSz="685800">
                <a:defRPr/>
              </a:pPr>
              <a:t>2/16/2026</a:t>
            </a:fld>
            <a:endParaRPr lang="en-US">
              <a:solidFill>
                <a:srgbClr val="2E2B21">
                  <a:lumMod val="90000"/>
                  <a:lumOff val="10000"/>
                </a:srgbClr>
              </a:solidFill>
            </a:endParaRPr>
          </a:p>
        </p:txBody>
      </p:sp>
      <p:sp>
        <p:nvSpPr>
          <p:cNvPr id="3" name="Footer Placeholder 2"/>
          <p:cNvSpPr>
            <a:spLocks noGrp="1"/>
          </p:cNvSpPr>
          <p:nvPr>
            <p:ph type="ftr" sz="quarter" idx="11"/>
          </p:nvPr>
        </p:nvSpPr>
        <p:spPr/>
        <p:txBody>
          <a:bodyPr/>
          <a:lstStyle/>
          <a:p>
            <a:pPr defTabSz="685800">
              <a:defRPr/>
            </a:pPr>
            <a:endParaRPr lang="en-US">
              <a:solidFill>
                <a:srgbClr val="2E2B21">
                  <a:lumMod val="90000"/>
                  <a:lumOff val="10000"/>
                </a:srgbClr>
              </a:solidFill>
            </a:endParaRPr>
          </a:p>
        </p:txBody>
      </p:sp>
      <p:sp>
        <p:nvSpPr>
          <p:cNvPr id="4" name="Slide Number Placeholder 3"/>
          <p:cNvSpPr>
            <a:spLocks noGrp="1"/>
          </p:cNvSpPr>
          <p:nvPr>
            <p:ph type="sldNum" sz="quarter" idx="12"/>
          </p:nvPr>
        </p:nvSpPr>
        <p:spPr/>
        <p:txBody>
          <a:bodyPr/>
          <a:lstStyle/>
          <a:p>
            <a:pPr defTabSz="685800">
              <a:defRPr/>
            </a:pPr>
            <a:fld id="{84B244BE-DE1E-4FE2-AC7D-F5AE20DF1A4D}" type="slidenum">
              <a:rPr lang="en-US" smtClean="0">
                <a:solidFill>
                  <a:srgbClr val="2E2B21">
                    <a:lumMod val="90000"/>
                    <a:lumOff val="10000"/>
                  </a:srgbClr>
                </a:solidFill>
              </a:rPr>
              <a:pPr defTabSz="685800">
                <a:defRPr/>
              </a:pPr>
              <a:t>‹#›</a:t>
            </a:fld>
            <a:endParaRPr lang="en-US">
              <a:solidFill>
                <a:srgbClr val="2E2B21">
                  <a:lumMod val="90000"/>
                  <a:lumOff val="10000"/>
                </a:srgbClr>
              </a:solidFill>
            </a:endParaRPr>
          </a:p>
        </p:txBody>
      </p:sp>
    </p:spTree>
    <p:extLst>
      <p:ext uri="{BB962C8B-B14F-4D97-AF65-F5344CB8AC3E}">
        <p14:creationId xmlns:p14="http://schemas.microsoft.com/office/powerpoint/2010/main" val="39912023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536192" y="707264"/>
            <a:ext cx="6583680" cy="2606040"/>
          </a:xfrm>
        </p:spPr>
        <p:txBody>
          <a:bodyPr>
            <a:noAutofit/>
          </a:bodyPr>
          <a:lstStyle>
            <a:lvl1pPr>
              <a:lnSpc>
                <a:spcPct val="80000"/>
              </a:lnSpc>
              <a:defRPr sz="6000"/>
            </a:lvl1pPr>
          </a:lstStyle>
          <a:p>
            <a:r>
              <a:rPr lang="en-US"/>
              <a:t>Click to edit Master title style</a:t>
            </a:r>
            <a:endParaRPr lang="en-US" dirty="0"/>
          </a:p>
        </p:txBody>
      </p:sp>
      <p:sp>
        <p:nvSpPr>
          <p:cNvPr id="3" name="Content Placeholder 2"/>
          <p:cNvSpPr>
            <a:spLocks noGrp="1"/>
          </p:cNvSpPr>
          <p:nvPr>
            <p:ph idx="1"/>
          </p:nvPr>
        </p:nvSpPr>
        <p:spPr>
          <a:xfrm>
            <a:off x="8572500" y="1234440"/>
            <a:ext cx="8517636" cy="7776972"/>
          </a:xfrm>
        </p:spPr>
        <p:txBody>
          <a:bodyPr/>
          <a:lstStyle>
            <a:lvl1pPr>
              <a:defRPr sz="3600"/>
            </a:lvl1pPr>
            <a:lvl2pPr>
              <a:defRPr sz="30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6192" y="3386259"/>
            <a:ext cx="6583680" cy="5643441"/>
          </a:xfrm>
        </p:spPr>
        <p:txBody>
          <a:bodyPr lIns="91440" rIns="91440">
            <a:normAutofit/>
          </a:bodyPr>
          <a:lstStyle>
            <a:lvl1pPr marL="0" indent="0">
              <a:lnSpc>
                <a:spcPct val="108000"/>
              </a:lnSpc>
              <a:spcBef>
                <a:spcPts val="900"/>
              </a:spcBef>
              <a:buNone/>
              <a:defRPr sz="24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pPr defTabSz="685800">
              <a:defRPr/>
            </a:pPr>
            <a:fld id="{0157FD27-5760-468A-ABCB-3D2CBE5900B5}" type="datetimeFigureOut">
              <a:rPr lang="en-US" smtClean="0">
                <a:solidFill>
                  <a:srgbClr val="2E2B21">
                    <a:lumMod val="90000"/>
                    <a:lumOff val="10000"/>
                  </a:srgbClr>
                </a:solidFill>
              </a:rPr>
              <a:pPr defTabSz="685800">
                <a:defRPr/>
              </a:pPr>
              <a:t>2/16/2026</a:t>
            </a:fld>
            <a:endParaRPr lang="en-US">
              <a:solidFill>
                <a:srgbClr val="2E2B21">
                  <a:lumMod val="90000"/>
                  <a:lumOff val="10000"/>
                </a:srgbClr>
              </a:solidFill>
            </a:endParaRPr>
          </a:p>
        </p:txBody>
      </p:sp>
      <p:sp>
        <p:nvSpPr>
          <p:cNvPr id="6" name="Footer Placeholder 5"/>
          <p:cNvSpPr>
            <a:spLocks noGrp="1"/>
          </p:cNvSpPr>
          <p:nvPr>
            <p:ph type="ftr" sz="quarter" idx="11"/>
          </p:nvPr>
        </p:nvSpPr>
        <p:spPr/>
        <p:txBody>
          <a:bodyPr/>
          <a:lstStyle/>
          <a:p>
            <a:pPr defTabSz="685800">
              <a:defRPr/>
            </a:pPr>
            <a:endParaRPr lang="en-US">
              <a:solidFill>
                <a:srgbClr val="2E2B21">
                  <a:lumMod val="90000"/>
                  <a:lumOff val="10000"/>
                </a:srgbClr>
              </a:solidFill>
            </a:endParaRPr>
          </a:p>
        </p:txBody>
      </p:sp>
      <p:sp>
        <p:nvSpPr>
          <p:cNvPr id="7" name="Slide Number Placeholder 6"/>
          <p:cNvSpPr>
            <a:spLocks noGrp="1"/>
          </p:cNvSpPr>
          <p:nvPr>
            <p:ph type="sldNum" sz="quarter" idx="12"/>
          </p:nvPr>
        </p:nvSpPr>
        <p:spPr/>
        <p:txBody>
          <a:bodyPr/>
          <a:lstStyle/>
          <a:p>
            <a:pPr defTabSz="685800">
              <a:defRPr/>
            </a:pPr>
            <a:fld id="{84B244BE-DE1E-4FE2-AC7D-F5AE20DF1A4D}" type="slidenum">
              <a:rPr lang="en-US" smtClean="0">
                <a:solidFill>
                  <a:srgbClr val="2E2B21">
                    <a:lumMod val="90000"/>
                    <a:lumOff val="10000"/>
                  </a:srgbClr>
                </a:solidFill>
              </a:rPr>
              <a:pPr defTabSz="685800">
                <a:defRPr/>
              </a:pPr>
              <a:t>‹#›</a:t>
            </a:fld>
            <a:endParaRPr lang="en-US">
              <a:solidFill>
                <a:srgbClr val="2E2B21">
                  <a:lumMod val="90000"/>
                  <a:lumOff val="10000"/>
                </a:srgbClr>
              </a:solidFill>
            </a:endParaRPr>
          </a:p>
        </p:txBody>
      </p:sp>
    </p:spTree>
    <p:extLst>
      <p:ext uri="{BB962C8B-B14F-4D97-AF65-F5344CB8AC3E}">
        <p14:creationId xmlns:p14="http://schemas.microsoft.com/office/powerpoint/2010/main" val="17777954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7440207"/>
            <a:ext cx="11658600" cy="2194560"/>
          </a:xfrm>
        </p:spPr>
        <p:txBody>
          <a:bodyPr anchor="ctr">
            <a:normAutofit/>
          </a:bodyPr>
          <a:lstStyle>
            <a:lvl1pPr algn="r">
              <a:defRPr sz="7500" spc="3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2"/>
            <a:ext cx="18283428" cy="6858000"/>
          </a:xfrm>
          <a:solidFill>
            <a:schemeClr val="accent2">
              <a:lumMod val="60000"/>
              <a:lumOff val="40000"/>
            </a:schemeClr>
          </a:solidFill>
        </p:spPr>
        <p:txBody>
          <a:bodyPr lIns="457200" tIns="365760" rIns="45720" bIns="45720"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2915900" y="7440207"/>
            <a:ext cx="4800600" cy="2194560"/>
          </a:xfrm>
        </p:spPr>
        <p:txBody>
          <a:bodyPr lIns="91440" rIns="91440" anchor="ctr">
            <a:normAutofit/>
          </a:bodyPr>
          <a:lstStyle>
            <a:lvl1pPr marL="0" indent="0">
              <a:lnSpc>
                <a:spcPct val="100000"/>
              </a:lnSpc>
              <a:spcBef>
                <a:spcPts val="0"/>
              </a:spcBef>
              <a:buNone/>
              <a:defRPr sz="2700">
                <a:solidFill>
                  <a:schemeClr val="tx1">
                    <a:lumMod val="90000"/>
                    <a:lumOff val="10000"/>
                  </a:schemeClr>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pPr defTabSz="685800">
              <a:defRPr/>
            </a:pPr>
            <a:fld id="{0157FD27-5760-468A-ABCB-3D2CBE5900B5}" type="datetimeFigureOut">
              <a:rPr lang="en-US" smtClean="0">
                <a:solidFill>
                  <a:srgbClr val="2E2B21">
                    <a:lumMod val="90000"/>
                    <a:lumOff val="10000"/>
                  </a:srgbClr>
                </a:solidFill>
              </a:rPr>
              <a:pPr defTabSz="685800">
                <a:defRPr/>
              </a:pPr>
              <a:t>2/16/2026</a:t>
            </a:fld>
            <a:endParaRPr lang="en-US">
              <a:solidFill>
                <a:srgbClr val="2E2B21">
                  <a:lumMod val="90000"/>
                  <a:lumOff val="10000"/>
                </a:srgbClr>
              </a:solidFill>
            </a:endParaRPr>
          </a:p>
        </p:txBody>
      </p:sp>
      <p:sp>
        <p:nvSpPr>
          <p:cNvPr id="6" name="Footer Placeholder 5"/>
          <p:cNvSpPr>
            <a:spLocks noGrp="1"/>
          </p:cNvSpPr>
          <p:nvPr>
            <p:ph type="ftr" sz="quarter" idx="11"/>
          </p:nvPr>
        </p:nvSpPr>
        <p:spPr/>
        <p:txBody>
          <a:bodyPr/>
          <a:lstStyle/>
          <a:p>
            <a:pPr defTabSz="685800">
              <a:defRPr/>
            </a:pPr>
            <a:endParaRPr lang="en-US">
              <a:solidFill>
                <a:srgbClr val="2E2B21">
                  <a:lumMod val="90000"/>
                  <a:lumOff val="10000"/>
                </a:srgbClr>
              </a:solidFill>
            </a:endParaRPr>
          </a:p>
        </p:txBody>
      </p:sp>
      <p:sp>
        <p:nvSpPr>
          <p:cNvPr id="7" name="Slide Number Placeholder 6"/>
          <p:cNvSpPr>
            <a:spLocks noGrp="1"/>
          </p:cNvSpPr>
          <p:nvPr>
            <p:ph type="sldNum" sz="quarter" idx="12"/>
          </p:nvPr>
        </p:nvSpPr>
        <p:spPr/>
        <p:txBody>
          <a:bodyPr/>
          <a:lstStyle/>
          <a:p>
            <a:pPr defTabSz="685800">
              <a:defRPr/>
            </a:pPr>
            <a:fld id="{84B244BE-DE1E-4FE2-AC7D-F5AE20DF1A4D}" type="slidenum">
              <a:rPr lang="en-US" smtClean="0">
                <a:solidFill>
                  <a:srgbClr val="2E2B21">
                    <a:lumMod val="90000"/>
                    <a:lumOff val="10000"/>
                  </a:srgbClr>
                </a:solidFill>
              </a:rPr>
              <a:pPr defTabSz="685800">
                <a:defRPr/>
              </a:pPr>
              <a:t>‹#›</a:t>
            </a:fld>
            <a:endParaRPr lang="en-US">
              <a:solidFill>
                <a:srgbClr val="2E2B21">
                  <a:lumMod val="90000"/>
                  <a:lumOff val="10000"/>
                </a:srgbClr>
              </a:solidFill>
            </a:endParaRPr>
          </a:p>
        </p:txBody>
      </p:sp>
      <p:cxnSp>
        <p:nvCxnSpPr>
          <p:cNvPr id="9" name="Straight Connector 8"/>
          <p:cNvCxnSpPr/>
          <p:nvPr/>
        </p:nvCxnSpPr>
        <p:spPr>
          <a:xfrm flipV="1">
            <a:off x="12580263" y="7896159"/>
            <a:ext cx="0" cy="13716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94732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685800">
              <a:defRPr/>
            </a:pPr>
            <a:fld id="{0157FD27-5760-468A-ABCB-3D2CBE5900B5}" type="datetimeFigureOut">
              <a:rPr lang="en-US" smtClean="0">
                <a:solidFill>
                  <a:srgbClr val="2E2B21">
                    <a:lumMod val="90000"/>
                    <a:lumOff val="10000"/>
                  </a:srgbClr>
                </a:solidFill>
              </a:rPr>
              <a:pPr defTabSz="685800">
                <a:defRPr/>
              </a:pPr>
              <a:t>2/16/2026</a:t>
            </a:fld>
            <a:endParaRPr lang="en-US">
              <a:solidFill>
                <a:srgbClr val="2E2B21">
                  <a:lumMod val="90000"/>
                  <a:lumOff val="10000"/>
                </a:srgbClr>
              </a:solidFill>
            </a:endParaRPr>
          </a:p>
        </p:txBody>
      </p:sp>
      <p:sp>
        <p:nvSpPr>
          <p:cNvPr id="5" name="Footer Placeholder 4"/>
          <p:cNvSpPr>
            <a:spLocks noGrp="1"/>
          </p:cNvSpPr>
          <p:nvPr>
            <p:ph type="ftr" sz="quarter" idx="11"/>
          </p:nvPr>
        </p:nvSpPr>
        <p:spPr/>
        <p:txBody>
          <a:bodyPr/>
          <a:lstStyle/>
          <a:p>
            <a:pPr defTabSz="685800">
              <a:defRPr/>
            </a:pPr>
            <a:endParaRPr lang="en-US">
              <a:solidFill>
                <a:srgbClr val="2E2B21">
                  <a:lumMod val="90000"/>
                  <a:lumOff val="10000"/>
                </a:srgbClr>
              </a:solidFill>
            </a:endParaRPr>
          </a:p>
        </p:txBody>
      </p:sp>
      <p:sp>
        <p:nvSpPr>
          <p:cNvPr id="6" name="Slide Number Placeholder 5"/>
          <p:cNvSpPr>
            <a:spLocks noGrp="1"/>
          </p:cNvSpPr>
          <p:nvPr>
            <p:ph type="sldNum" sz="quarter" idx="12"/>
          </p:nvPr>
        </p:nvSpPr>
        <p:spPr/>
        <p:txBody>
          <a:bodyPr/>
          <a:lstStyle/>
          <a:p>
            <a:pPr defTabSz="685800">
              <a:defRPr/>
            </a:pPr>
            <a:fld id="{84B244BE-DE1E-4FE2-AC7D-F5AE20DF1A4D}" type="slidenum">
              <a:rPr lang="en-US" smtClean="0">
                <a:solidFill>
                  <a:srgbClr val="2E2B21">
                    <a:lumMod val="90000"/>
                    <a:lumOff val="10000"/>
                  </a:srgbClr>
                </a:solidFill>
              </a:rPr>
              <a:pPr defTabSz="685800">
                <a:defRPr/>
              </a:pPr>
              <a:t>‹#›</a:t>
            </a:fld>
            <a:endParaRPr lang="en-US">
              <a:solidFill>
                <a:srgbClr val="2E2B21">
                  <a:lumMod val="90000"/>
                  <a:lumOff val="10000"/>
                </a:srgbClr>
              </a:solidFill>
            </a:endParaRPr>
          </a:p>
        </p:txBody>
      </p:sp>
    </p:spTree>
    <p:extLst>
      <p:ext uri="{BB962C8B-B14F-4D97-AF65-F5344CB8AC3E}">
        <p14:creationId xmlns:p14="http://schemas.microsoft.com/office/powerpoint/2010/main" val="35482934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1143000"/>
            <a:ext cx="3943350" cy="81153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1485900" y="1143000"/>
            <a:ext cx="11372850" cy="8115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685800">
              <a:defRPr/>
            </a:pPr>
            <a:fld id="{0157FD27-5760-468A-ABCB-3D2CBE5900B5}" type="datetimeFigureOut">
              <a:rPr lang="en-US" smtClean="0">
                <a:solidFill>
                  <a:srgbClr val="2E2B21">
                    <a:lumMod val="90000"/>
                    <a:lumOff val="10000"/>
                  </a:srgbClr>
                </a:solidFill>
              </a:rPr>
              <a:pPr defTabSz="685800">
                <a:defRPr/>
              </a:pPr>
              <a:t>2/16/2026</a:t>
            </a:fld>
            <a:endParaRPr lang="en-US">
              <a:solidFill>
                <a:srgbClr val="2E2B21">
                  <a:lumMod val="90000"/>
                  <a:lumOff val="10000"/>
                </a:srgbClr>
              </a:solidFill>
            </a:endParaRPr>
          </a:p>
        </p:txBody>
      </p:sp>
      <p:sp>
        <p:nvSpPr>
          <p:cNvPr id="5" name="Footer Placeholder 4"/>
          <p:cNvSpPr>
            <a:spLocks noGrp="1"/>
          </p:cNvSpPr>
          <p:nvPr>
            <p:ph type="ftr" sz="quarter" idx="11"/>
          </p:nvPr>
        </p:nvSpPr>
        <p:spPr/>
        <p:txBody>
          <a:bodyPr/>
          <a:lstStyle/>
          <a:p>
            <a:pPr defTabSz="685800">
              <a:defRPr/>
            </a:pPr>
            <a:endParaRPr lang="en-US">
              <a:solidFill>
                <a:srgbClr val="2E2B21">
                  <a:lumMod val="90000"/>
                  <a:lumOff val="10000"/>
                </a:srgbClr>
              </a:solidFill>
            </a:endParaRPr>
          </a:p>
        </p:txBody>
      </p:sp>
      <p:sp>
        <p:nvSpPr>
          <p:cNvPr id="6" name="Slide Number Placeholder 5"/>
          <p:cNvSpPr>
            <a:spLocks noGrp="1"/>
          </p:cNvSpPr>
          <p:nvPr>
            <p:ph type="sldNum" sz="quarter" idx="12"/>
          </p:nvPr>
        </p:nvSpPr>
        <p:spPr/>
        <p:txBody>
          <a:bodyPr/>
          <a:lstStyle/>
          <a:p>
            <a:pPr defTabSz="685800">
              <a:defRPr/>
            </a:pPr>
            <a:fld id="{84B244BE-DE1E-4FE2-AC7D-F5AE20DF1A4D}" type="slidenum">
              <a:rPr lang="en-US" smtClean="0">
                <a:solidFill>
                  <a:srgbClr val="2E2B21">
                    <a:lumMod val="90000"/>
                    <a:lumOff val="10000"/>
                  </a:srgbClr>
                </a:solidFill>
              </a:rPr>
              <a:pPr defTabSz="685800">
                <a:defRPr/>
              </a:pPr>
              <a:t>‹#›</a:t>
            </a:fld>
            <a:endParaRPr lang="en-US">
              <a:solidFill>
                <a:srgbClr val="2E2B21">
                  <a:lumMod val="90000"/>
                  <a:lumOff val="10000"/>
                </a:srgbClr>
              </a:solidFill>
            </a:endParaRPr>
          </a:p>
        </p:txBody>
      </p:sp>
      <p:cxnSp>
        <p:nvCxnSpPr>
          <p:cNvPr id="7" name="Straight Connector 6"/>
          <p:cNvCxnSpPr/>
          <p:nvPr/>
        </p:nvCxnSpPr>
        <p:spPr>
          <a:xfrm rot="5400000" flipV="1">
            <a:off x="15087600" y="88895"/>
            <a:ext cx="0" cy="13716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50000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defTabSz="1371600">
              <a:defRPr/>
            </a:pPr>
            <a:fld id="{07C54DD1-1DCB-415E-BF17-312B67F8BC7B}" type="datetimeFigureOut">
              <a:rPr lang="en-GB" smtClean="0">
                <a:solidFill>
                  <a:srgbClr val="2E2B21">
                    <a:lumMod val="90000"/>
                    <a:lumOff val="10000"/>
                  </a:srgbClr>
                </a:solidFill>
              </a:rPr>
              <a:pPr defTabSz="1371600">
                <a:defRPr/>
              </a:pPr>
              <a:t>16/02/2026</a:t>
            </a:fld>
            <a:endParaRPr lang="en-GB">
              <a:solidFill>
                <a:srgbClr val="2E2B21">
                  <a:lumMod val="90000"/>
                  <a:lumOff val="10000"/>
                </a:srgbClr>
              </a:solidFill>
            </a:endParaRPr>
          </a:p>
        </p:txBody>
      </p:sp>
      <p:sp>
        <p:nvSpPr>
          <p:cNvPr id="5" name="Footer Placeholder 4"/>
          <p:cNvSpPr>
            <a:spLocks noGrp="1"/>
          </p:cNvSpPr>
          <p:nvPr>
            <p:ph type="ftr" sz="quarter" idx="11"/>
          </p:nvPr>
        </p:nvSpPr>
        <p:spPr/>
        <p:txBody>
          <a:bodyPr/>
          <a:lstStyle/>
          <a:p>
            <a:pPr defTabSz="1371600">
              <a:defRPr/>
            </a:pPr>
            <a:endParaRPr lang="en-GB">
              <a:solidFill>
                <a:srgbClr val="2E2B21">
                  <a:lumMod val="90000"/>
                  <a:lumOff val="10000"/>
                </a:srgbClr>
              </a:solidFill>
            </a:endParaRPr>
          </a:p>
        </p:txBody>
      </p:sp>
      <p:sp>
        <p:nvSpPr>
          <p:cNvPr id="6" name="Slide Number Placeholder 5"/>
          <p:cNvSpPr>
            <a:spLocks noGrp="1"/>
          </p:cNvSpPr>
          <p:nvPr>
            <p:ph type="sldNum" sz="quarter" idx="12"/>
          </p:nvPr>
        </p:nvSpPr>
        <p:spPr/>
        <p:txBody>
          <a:bodyPr/>
          <a:lstStyle/>
          <a:p>
            <a:pPr defTabSz="1371600">
              <a:defRPr/>
            </a:pPr>
            <a:fld id="{5750B1E9-752B-4EA6-9496-112A154CCD19}" type="slidenum">
              <a:rPr lang="en-GB" smtClean="0">
                <a:solidFill>
                  <a:srgbClr val="2E2B21">
                    <a:lumMod val="90000"/>
                    <a:lumOff val="10000"/>
                  </a:srgbClr>
                </a:solidFill>
              </a:rPr>
              <a:pPr defTabSz="1371600">
                <a:defRPr/>
              </a:pPr>
              <a:t>‹#›</a:t>
            </a:fld>
            <a:endParaRPr lang="en-GB">
              <a:solidFill>
                <a:srgbClr val="2E2B21">
                  <a:lumMod val="90000"/>
                  <a:lumOff val="10000"/>
                </a:srgbClr>
              </a:solidFill>
            </a:endParaRPr>
          </a:p>
        </p:txBody>
      </p:sp>
      <p:sp>
        <p:nvSpPr>
          <p:cNvPr id="25" name="Title Placeholder 1"/>
          <p:cNvSpPr>
            <a:spLocks noGrp="1"/>
          </p:cNvSpPr>
          <p:nvPr>
            <p:ph type="title"/>
          </p:nvPr>
        </p:nvSpPr>
        <p:spPr>
          <a:xfrm>
            <a:off x="552450" y="342902"/>
            <a:ext cx="17183100" cy="1600202"/>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1" name="Content Placeholder 30"/>
          <p:cNvSpPr>
            <a:spLocks noGrp="1"/>
          </p:cNvSpPr>
          <p:nvPr>
            <p:ph sz="quarter" idx="13"/>
          </p:nvPr>
        </p:nvSpPr>
        <p:spPr>
          <a:xfrm>
            <a:off x="548640" y="1947672"/>
            <a:ext cx="17190720" cy="7406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17021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45920" y="1138428"/>
            <a:ext cx="15087600" cy="5349240"/>
          </a:xfrm>
        </p:spPr>
        <p:txBody>
          <a:bodyPr anchor="b">
            <a:normAutofit/>
          </a:bodyPr>
          <a:lstStyle>
            <a:lvl1pPr algn="l">
              <a:lnSpc>
                <a:spcPct val="85000"/>
              </a:lnSpc>
              <a:defRPr sz="12000" spc="-75"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650077" y="6683430"/>
            <a:ext cx="15087600" cy="1714500"/>
          </a:xfrm>
        </p:spPr>
        <p:txBody>
          <a:bodyPr lIns="91440" rIns="91440">
            <a:normAutofit/>
          </a:bodyPr>
          <a:lstStyle>
            <a:lvl1pPr marL="0" indent="0" algn="l">
              <a:buNone/>
              <a:defRPr sz="3600" cap="all" spc="300" baseline="0">
                <a:solidFill>
                  <a:schemeClr val="tx2"/>
                </a:solidFill>
                <a:latin typeface="+mj-lt"/>
              </a:defRPr>
            </a:lvl1pPr>
            <a:lvl2pPr marL="685800" indent="0" algn="ctr">
              <a:buNone/>
              <a:defRPr sz="3600"/>
            </a:lvl2pPr>
            <a:lvl3pPr marL="1371600" indent="0" algn="ctr">
              <a:buNone/>
              <a:defRPr sz="36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2/16/2026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cxnSp>
        <p:nvCxnSpPr>
          <p:cNvPr id="9" name="Straight Connector 8"/>
          <p:cNvCxnSpPr/>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54413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2/16/2026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29266237"/>
      </p:ext>
    </p:extLst>
  </p:cSld>
  <p:clrMapOvr>
    <a:masterClrMapping/>
  </p:clrMapOvr>
  <p:transition spd="slow">
    <p:wipe di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45920" y="1138428"/>
            <a:ext cx="15087600" cy="5349240"/>
          </a:xfrm>
        </p:spPr>
        <p:txBody>
          <a:bodyPr anchor="b" anchorCtr="0">
            <a:normAutofit/>
          </a:bodyPr>
          <a:lstStyle>
            <a:lvl1pPr>
              <a:lnSpc>
                <a:spcPct val="85000"/>
              </a:lnSpc>
              <a:defRPr sz="12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645920" y="6679692"/>
            <a:ext cx="15087600" cy="1714500"/>
          </a:xfrm>
        </p:spPr>
        <p:txBody>
          <a:bodyPr lIns="91440" rIns="91440" anchor="t" anchorCtr="0">
            <a:normAutofit/>
          </a:bodyPr>
          <a:lstStyle>
            <a:lvl1pPr marL="0" indent="0">
              <a:buNone/>
              <a:defRPr sz="3600" cap="all" spc="300" baseline="0">
                <a:solidFill>
                  <a:schemeClr val="tx2"/>
                </a:solidFill>
                <a:latin typeface="+mj-lt"/>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B281C-5159-4971-8228-52B9A72E9ED2}" type="datetimeFigureOut">
              <a:rPr lang="en-US" smtClean="0"/>
              <a:pPr/>
              <a:t>2/16/2026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cxnSp>
        <p:nvCxnSpPr>
          <p:cNvPr id="9" name="Straight Connector 8"/>
          <p:cNvCxnSpPr/>
          <p:nvPr/>
        </p:nvCxnSpPr>
        <p:spPr>
          <a:xfrm>
            <a:off x="1811487" y="6515100"/>
            <a:ext cx="148132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7495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645920" y="429905"/>
            <a:ext cx="15087600" cy="217613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645919" y="2768601"/>
            <a:ext cx="740664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326880" y="2768603"/>
            <a:ext cx="740664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7B281C-5159-4971-8228-52B9A72E9ED2}" type="datetimeFigureOut">
              <a:rPr lang="en-US" smtClean="0"/>
              <a:pPr/>
              <a:t>2/16/2026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580734624"/>
      </p:ext>
    </p:extLst>
  </p:cSld>
  <p:clrMapOvr>
    <a:masterClrMapping/>
  </p:clrMapOvr>
  <p:transition spd="slow">
    <p:wipe dir="d"/>
  </p:transition>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645920" y="429905"/>
            <a:ext cx="15087600" cy="21761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45920" y="2769078"/>
            <a:ext cx="7406640" cy="1104423"/>
          </a:xfrm>
        </p:spPr>
        <p:txBody>
          <a:bodyPr lIns="91440" rIns="91440" anchor="ctr">
            <a:normAutofit/>
          </a:bodyPr>
          <a:lstStyle>
            <a:lvl1pPr marL="0" indent="0">
              <a:buNone/>
              <a:defRPr sz="3000" b="0" cap="all" baseline="0">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645920" y="3873501"/>
            <a:ext cx="740664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326880" y="2769078"/>
            <a:ext cx="7406640" cy="1104423"/>
          </a:xfrm>
        </p:spPr>
        <p:txBody>
          <a:bodyPr lIns="91440" rIns="91440" anchor="ctr">
            <a:normAutofit/>
          </a:bodyPr>
          <a:lstStyle>
            <a:lvl1pPr marL="0" indent="0">
              <a:buNone/>
              <a:defRPr sz="3000" b="0" cap="all" baseline="0">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326880" y="3873501"/>
            <a:ext cx="740664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7B281C-5159-4971-8228-52B9A72E9ED2}" type="datetimeFigureOut">
              <a:rPr lang="en-US" smtClean="0"/>
              <a:pPr/>
              <a:t>2/16/2026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44624860"/>
      </p:ext>
    </p:extLst>
  </p:cSld>
  <p:clrMapOvr>
    <a:masterClrMapping/>
  </p:clrMapOvr>
  <p:transition spd="slow">
    <p:wipe dir="d"/>
  </p:transition>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7B281C-5159-4971-8228-52B9A72E9ED2}" type="datetimeFigureOut">
              <a:rPr lang="en-US" smtClean="0"/>
              <a:pPr/>
              <a:t>2/16/2026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288687430"/>
      </p:ext>
    </p:extLst>
  </p:cSld>
  <p:clrMapOvr>
    <a:masterClrMapping/>
  </p:clrMapOvr>
  <p:transition spd="slow">
    <p:wipe di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4763" y="9601200"/>
            <a:ext cx="18283238"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23" y="950147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57B281C-5159-4971-8228-52B9A72E9ED2}" type="datetimeFigureOut">
              <a:rPr lang="en-US" smtClean="0"/>
              <a:pPr/>
              <a:t>2/16/2026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085578408"/>
      </p:ext>
    </p:extLst>
  </p:cSld>
  <p:clrMapOvr>
    <a:masterClrMapping/>
  </p:clrMapOvr>
  <p:transition spd="slow">
    <p:wipe di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5" y="0"/>
            <a:ext cx="6076187"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060107" y="0"/>
            <a:ext cx="96012"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891538"/>
            <a:ext cx="4800600" cy="3429000"/>
          </a:xfrm>
        </p:spPr>
        <p:txBody>
          <a:bodyPr anchor="b">
            <a:normAutofit/>
          </a:bodyPr>
          <a:lstStyle>
            <a:lvl1pPr>
              <a:defRPr sz="5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200900" y="1097280"/>
            <a:ext cx="9738360" cy="7886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4389120"/>
            <a:ext cx="4800600" cy="5068686"/>
          </a:xfrm>
        </p:spPr>
        <p:txBody>
          <a:bodyPr lIns="91440" rIns="91440">
            <a:normAutofit/>
          </a:bodyPr>
          <a:lstStyle>
            <a:lvl1pPr marL="0" indent="0">
              <a:buNone/>
              <a:defRPr sz="225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a:xfrm>
            <a:off x="698268" y="9689678"/>
            <a:ext cx="3927765" cy="547688"/>
          </a:xfrm>
        </p:spPr>
        <p:txBody>
          <a:bodyPr/>
          <a:lstStyle>
            <a:lvl1pPr algn="l">
              <a:defRPr/>
            </a:lvl1pPr>
          </a:lstStyle>
          <a:p>
            <a:fld id="{757B281C-5159-4971-8228-52B9A72E9ED2}" type="datetimeFigureOut">
              <a:rPr lang="en-US" smtClean="0"/>
              <a:pPr/>
              <a:t>2/16/2026</a:t>
            </a:fld>
            <a:endParaRPr lang="en-US" dirty="0"/>
          </a:p>
        </p:txBody>
      </p:sp>
      <p:sp>
        <p:nvSpPr>
          <p:cNvPr id="6" name="Footer Placeholder 5"/>
          <p:cNvSpPr>
            <a:spLocks noGrp="1"/>
          </p:cNvSpPr>
          <p:nvPr>
            <p:ph type="ftr" sz="quarter" idx="11"/>
          </p:nvPr>
        </p:nvSpPr>
        <p:spPr>
          <a:xfrm>
            <a:off x="7200900" y="9689678"/>
            <a:ext cx="6972300" cy="547688"/>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267070335"/>
      </p:ext>
    </p:extLst>
  </p:cSld>
  <p:clrMapOvr>
    <a:masterClrMapping/>
  </p:clrMapOvr>
  <p:transition spd="slow">
    <p:wipe dir="d"/>
  </p:transition>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7429500"/>
            <a:ext cx="18283238" cy="2857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3" y="737261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45920" y="7612380"/>
            <a:ext cx="15169896" cy="1234440"/>
          </a:xfrm>
        </p:spPr>
        <p:txBody>
          <a:bodyPr lIns="91440" tIns="0" rIns="91440" bIns="0" anchor="b">
            <a:noAutofit/>
          </a:bodyPr>
          <a:lstStyle>
            <a:lvl1pPr>
              <a:defRPr sz="54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3" y="0"/>
            <a:ext cx="18287978" cy="7372614"/>
          </a:xfrm>
          <a:blipFill>
            <a:blip r:embed="rId2"/>
            <a:stretch>
              <a:fillRect/>
            </a:stretch>
          </a:blipFill>
        </p:spPr>
        <p:txBody>
          <a:bodyPr lIns="457200" tIns="457200" anchor="t"/>
          <a:lstStyle>
            <a:lvl1pPr marL="0" indent="0">
              <a:buNone/>
              <a:defRPr sz="4800">
                <a:solidFill>
                  <a:schemeClr val="bg1"/>
                </a:solidFill>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645920" y="8860535"/>
            <a:ext cx="15169896" cy="891540"/>
          </a:xfrm>
        </p:spPr>
        <p:txBody>
          <a:bodyPr lIns="91440" tIns="0" rIns="91440" bIns="0">
            <a:normAutofit/>
          </a:bodyPr>
          <a:lstStyle>
            <a:lvl1pPr marL="0" indent="0">
              <a:spcBef>
                <a:spcPts val="0"/>
              </a:spcBef>
              <a:spcAft>
                <a:spcPts val="900"/>
              </a:spcAft>
              <a:buNone/>
              <a:defRPr sz="225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2/16/2026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794083310"/>
      </p:ext>
    </p:extLst>
  </p:cSld>
  <p:clrMapOvr>
    <a:masterClrMapping/>
  </p:clrMapOvr>
  <p:transition spd="slow">
    <p:wipe dir="d"/>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2/16/2026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918603956"/>
      </p:ext>
    </p:extLst>
  </p:cSld>
  <p:clrMapOvr>
    <a:masterClrMapping/>
  </p:clrMapOvr>
  <p:transition spd="slow">
    <p:wipe dir="d"/>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4763" y="9601200"/>
            <a:ext cx="18283238"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3" y="9501474"/>
            <a:ext cx="18283238" cy="96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3087350" y="622168"/>
            <a:ext cx="3943350" cy="86361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622167"/>
            <a:ext cx="11601450" cy="8636133"/>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2/16/2026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110329201"/>
      </p:ext>
    </p:extLst>
  </p:cSld>
  <p:clrMapOvr>
    <a:masterClrMapping/>
  </p:clrMapOvr>
  <p:transition spd="slow">
    <p:wipe dir="d"/>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7088" y="1"/>
            <a:ext cx="18200915" cy="10319657"/>
          </a:xfrm>
          <a:prstGeom prst="rect">
            <a:avLst/>
          </a:prstGeom>
        </p:spPr>
      </p:pic>
      <p:sp>
        <p:nvSpPr>
          <p:cNvPr id="2" name="Title 1"/>
          <p:cNvSpPr>
            <a:spLocks noGrp="1"/>
          </p:cNvSpPr>
          <p:nvPr>
            <p:ph type="ctrTitle" hasCustomPrompt="1"/>
          </p:nvPr>
        </p:nvSpPr>
        <p:spPr>
          <a:xfrm>
            <a:off x="5181601" y="3429002"/>
            <a:ext cx="12360449" cy="2205038"/>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7924801" y="6057900"/>
            <a:ext cx="9545057" cy="1485900"/>
          </a:xfrm>
        </p:spPr>
        <p:txBody>
          <a:bodyPr>
            <a:normAutofit/>
          </a:bodyPr>
          <a:lstStyle>
            <a:lvl1pPr marL="0" indent="0" algn="r">
              <a:buNone/>
              <a:defRPr sz="3000" b="0">
                <a:solidFill>
                  <a:schemeClr val="tx1"/>
                </a:solidFill>
                <a:latin typeface="Georgia" pitchFamily="18" charset="0"/>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1877"/>
            <a:ext cx="7443236" cy="10287000"/>
          </a:xfrm>
          <a:prstGeom prst="rect">
            <a:avLst/>
          </a:prstGeom>
        </p:spPr>
      </p:pic>
      <p:sp>
        <p:nvSpPr>
          <p:cNvPr id="10" name="Picture Placeholder 9"/>
          <p:cNvSpPr>
            <a:spLocks noGrp="1"/>
          </p:cNvSpPr>
          <p:nvPr>
            <p:ph type="pic" sz="quarter" idx="13" hasCustomPrompt="1"/>
          </p:nvPr>
        </p:nvSpPr>
        <p:spPr>
          <a:xfrm>
            <a:off x="13716000" y="7658100"/>
            <a:ext cx="3657600" cy="1485900"/>
          </a:xfrm>
        </p:spPr>
        <p:txBody>
          <a:bodyPr>
            <a:normAutofit/>
          </a:bodyPr>
          <a:lstStyle>
            <a:lvl1pPr marL="0" indent="0" algn="ctr">
              <a:buNone/>
              <a:defRPr sz="3000" baseline="0"/>
            </a:lvl1pPr>
          </a:lstStyle>
          <a:p>
            <a:r>
              <a:rPr lang="en-US" dirty="0"/>
              <a:t>Company Logo</a:t>
            </a:r>
          </a:p>
        </p:txBody>
      </p:sp>
    </p:spTree>
    <p:extLst>
      <p:ext uri="{BB962C8B-B14F-4D97-AF65-F5344CB8AC3E}">
        <p14:creationId xmlns:p14="http://schemas.microsoft.com/office/powerpoint/2010/main" val="3409960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0" y="404448"/>
            <a:ext cx="16154400" cy="1714500"/>
          </a:xfr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1524000" y="2394620"/>
            <a:ext cx="16154400" cy="6446045"/>
          </a:xfrm>
        </p:spPr>
        <p:txBody>
          <a:bodyPr>
            <a:normAutofit/>
          </a:bodyPr>
          <a:lstStyle>
            <a:lvl1pPr>
              <a:defRPr sz="4800">
                <a:latin typeface="+mn-lt"/>
              </a:defRPr>
            </a:lvl1pPr>
            <a:lvl2pPr>
              <a:defRPr sz="4200">
                <a:latin typeface="+mn-lt"/>
              </a:defRPr>
            </a:lvl2pPr>
            <a:lvl3pPr>
              <a:defRPr sz="3600">
                <a:latin typeface="+mn-lt"/>
              </a:defRPr>
            </a:lvl3pPr>
            <a:lvl4pPr>
              <a:defRPr sz="3600">
                <a:latin typeface="+mn-lt"/>
              </a:defRPr>
            </a:lvl4pPr>
            <a:lvl5pPr>
              <a:defRPr sz="3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2/16/2026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3411200" y="9534527"/>
            <a:ext cx="4267200" cy="547688"/>
          </a:xfr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686572204"/>
      </p:ext>
    </p:extLst>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70" r:id="rId14"/>
    <p:sldLayoutId id="2147483671"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6192" y="877824"/>
            <a:ext cx="14580108" cy="224942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36193" y="3429000"/>
            <a:ext cx="14580107" cy="603504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36192" y="9706056"/>
            <a:ext cx="3231213" cy="411480"/>
          </a:xfrm>
          <a:prstGeom prst="rect">
            <a:avLst/>
          </a:prstGeom>
        </p:spPr>
        <p:txBody>
          <a:bodyPr vert="horz" lIns="91440" tIns="45720" rIns="91440" bIns="45720" rtlCol="0" anchor="ctr"/>
          <a:lstStyle>
            <a:lvl1pPr algn="l">
              <a:defRPr sz="1500">
                <a:solidFill>
                  <a:schemeClr val="tx1">
                    <a:lumMod val="90000"/>
                    <a:lumOff val="10000"/>
                  </a:schemeClr>
                </a:solidFill>
                <a:latin typeface="+mj-lt"/>
              </a:defRPr>
            </a:lvl1pPr>
          </a:lstStyle>
          <a:p>
            <a:pPr defTabSz="1371600">
              <a:defRPr/>
            </a:pPr>
            <a:fld id="{1CADD818-59C7-489B-9DF6-E78FD1369265}" type="datetimeFigureOut">
              <a:rPr lang="el-GR" smtClean="0">
                <a:solidFill>
                  <a:srgbClr val="2E2B21">
                    <a:lumMod val="90000"/>
                    <a:lumOff val="10000"/>
                  </a:srgbClr>
                </a:solidFill>
              </a:rPr>
              <a:pPr defTabSz="1371600">
                <a:defRPr/>
              </a:pPr>
              <a:t>16/2/2026</a:t>
            </a:fld>
            <a:endParaRPr lang="el-GR">
              <a:solidFill>
                <a:srgbClr val="2E2B21">
                  <a:lumMod val="90000"/>
                  <a:lumOff val="10000"/>
                </a:srgbClr>
              </a:solidFill>
            </a:endParaRPr>
          </a:p>
        </p:txBody>
      </p:sp>
      <p:sp>
        <p:nvSpPr>
          <p:cNvPr id="5" name="Footer Placeholder 4"/>
          <p:cNvSpPr>
            <a:spLocks noGrp="1"/>
          </p:cNvSpPr>
          <p:nvPr>
            <p:ph type="ftr" sz="quarter" idx="3"/>
          </p:nvPr>
        </p:nvSpPr>
        <p:spPr>
          <a:xfrm>
            <a:off x="7264398" y="9706056"/>
            <a:ext cx="8852187" cy="411480"/>
          </a:xfrm>
          <a:prstGeom prst="rect">
            <a:avLst/>
          </a:prstGeom>
        </p:spPr>
        <p:txBody>
          <a:bodyPr vert="horz" lIns="91440" tIns="45720" rIns="91440" bIns="45720" rtlCol="0" anchor="ctr"/>
          <a:lstStyle>
            <a:lvl1pPr algn="r">
              <a:defRPr sz="1500" cap="all" baseline="0">
                <a:solidFill>
                  <a:schemeClr val="tx1">
                    <a:lumMod val="90000"/>
                    <a:lumOff val="10000"/>
                  </a:schemeClr>
                </a:solidFill>
                <a:latin typeface="+mj-lt"/>
              </a:defRPr>
            </a:lvl1pPr>
          </a:lstStyle>
          <a:p>
            <a:pPr defTabSz="1371600">
              <a:defRPr/>
            </a:pPr>
            <a:endParaRPr lang="el-GR">
              <a:solidFill>
                <a:srgbClr val="2E2B21">
                  <a:lumMod val="90000"/>
                  <a:lumOff val="10000"/>
                </a:srgbClr>
              </a:solidFill>
            </a:endParaRPr>
          </a:p>
        </p:txBody>
      </p:sp>
      <p:sp>
        <p:nvSpPr>
          <p:cNvPr id="6" name="Slide Number Placeholder 5"/>
          <p:cNvSpPr>
            <a:spLocks noGrp="1"/>
          </p:cNvSpPr>
          <p:nvPr>
            <p:ph type="sldNum" sz="quarter" idx="4"/>
          </p:nvPr>
        </p:nvSpPr>
        <p:spPr>
          <a:xfrm>
            <a:off x="16256001" y="9706056"/>
            <a:ext cx="1460499" cy="411480"/>
          </a:xfrm>
          <a:prstGeom prst="rect">
            <a:avLst/>
          </a:prstGeom>
        </p:spPr>
        <p:txBody>
          <a:bodyPr vert="horz" lIns="91440" tIns="45720" rIns="91440" bIns="45720" rtlCol="0" anchor="ctr"/>
          <a:lstStyle>
            <a:lvl1pPr algn="l">
              <a:defRPr sz="1500">
                <a:solidFill>
                  <a:schemeClr val="tx1">
                    <a:lumMod val="90000"/>
                    <a:lumOff val="10000"/>
                  </a:schemeClr>
                </a:solidFill>
                <a:latin typeface="+mj-lt"/>
              </a:defRPr>
            </a:lvl1pPr>
          </a:lstStyle>
          <a:p>
            <a:pPr defTabSz="1371600">
              <a:defRPr/>
            </a:pPr>
            <a:fld id="{16C1A619-CB96-4AEB-AD05-F9C84D85058A}" type="slidenum">
              <a:rPr lang="el-GR" smtClean="0">
                <a:solidFill>
                  <a:srgbClr val="2E2B21">
                    <a:lumMod val="90000"/>
                    <a:lumOff val="10000"/>
                  </a:srgbClr>
                </a:solidFill>
              </a:rPr>
              <a:pPr defTabSz="1371600">
                <a:defRPr/>
              </a:pPr>
              <a:t>‹#›</a:t>
            </a:fld>
            <a:endParaRPr lang="el-GR">
              <a:solidFill>
                <a:srgbClr val="2E2B21">
                  <a:lumMod val="90000"/>
                  <a:lumOff val="10000"/>
                </a:srgbClr>
              </a:solidFill>
            </a:endParaRPr>
          </a:p>
        </p:txBody>
      </p:sp>
      <p:cxnSp>
        <p:nvCxnSpPr>
          <p:cNvPr id="7" name="Straight Connector 6"/>
          <p:cNvCxnSpPr/>
          <p:nvPr/>
        </p:nvCxnSpPr>
        <p:spPr>
          <a:xfrm flipV="1">
            <a:off x="1143000" y="1239486"/>
            <a:ext cx="0" cy="13716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97048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1371600" rtl="0" eaLnBrk="1" latinLnBrk="0" hangingPunct="1">
        <a:lnSpc>
          <a:spcPct val="80000"/>
        </a:lnSpc>
        <a:spcBef>
          <a:spcPct val="0"/>
        </a:spcBef>
        <a:buNone/>
        <a:defRPr sz="7500" kern="1200" cap="all" spc="150" baseline="0">
          <a:solidFill>
            <a:schemeClr val="tx1">
              <a:lumMod val="90000"/>
              <a:lumOff val="10000"/>
            </a:schemeClr>
          </a:solidFill>
          <a:latin typeface="+mj-lt"/>
          <a:ea typeface="+mj-ea"/>
          <a:cs typeface="+mj-cs"/>
        </a:defRPr>
      </a:lvl1pPr>
    </p:titleStyle>
    <p:bodyStyle>
      <a:lvl1pPr marL="137160" indent="-137160" algn="l" defTabSz="1371600" rtl="0" eaLnBrk="1" latinLnBrk="0" hangingPunct="1">
        <a:lnSpc>
          <a:spcPct val="90000"/>
        </a:lnSpc>
        <a:spcBef>
          <a:spcPts val="1800"/>
        </a:spcBef>
        <a:spcAft>
          <a:spcPts val="300"/>
        </a:spcAft>
        <a:buClr>
          <a:schemeClr val="accent2"/>
        </a:buClr>
        <a:buSzPct val="100000"/>
        <a:buFont typeface="Tw Cen MT" panose="020B0602020104020603" pitchFamily="34" charset="0"/>
        <a:buChar char=" "/>
        <a:defRPr sz="3300" kern="1200">
          <a:solidFill>
            <a:schemeClr val="tx1"/>
          </a:solidFill>
          <a:latin typeface="+mn-lt"/>
          <a:ea typeface="+mn-ea"/>
          <a:cs typeface="+mn-cs"/>
        </a:defRPr>
      </a:lvl1pPr>
      <a:lvl2pPr marL="397764" indent="-205740" algn="l" defTabSz="1371600" rtl="0" eaLnBrk="1" latinLnBrk="0" hangingPunct="1">
        <a:lnSpc>
          <a:spcPct val="90000"/>
        </a:lnSpc>
        <a:spcBef>
          <a:spcPts val="300"/>
        </a:spcBef>
        <a:spcAft>
          <a:spcPts val="600"/>
        </a:spcAft>
        <a:buClr>
          <a:schemeClr val="accent2"/>
        </a:buClr>
        <a:buFont typeface="Wingdings 3" pitchFamily="18" charset="2"/>
        <a:buChar char=""/>
        <a:defRPr sz="2700" kern="1200">
          <a:solidFill>
            <a:schemeClr val="tx1"/>
          </a:solidFill>
          <a:latin typeface="+mn-lt"/>
          <a:ea typeface="+mn-ea"/>
          <a:cs typeface="+mn-cs"/>
        </a:defRPr>
      </a:lvl2pPr>
      <a:lvl3pPr marL="672084" indent="-205740" algn="l" defTabSz="1371600" rtl="0" eaLnBrk="1" latinLnBrk="0" hangingPunct="1">
        <a:lnSpc>
          <a:spcPct val="90000"/>
        </a:lnSpc>
        <a:spcBef>
          <a:spcPts val="300"/>
        </a:spcBef>
        <a:spcAft>
          <a:spcPts val="600"/>
        </a:spcAft>
        <a:buClr>
          <a:schemeClr val="accent2"/>
        </a:buClr>
        <a:buFont typeface="Wingdings 3" pitchFamily="18" charset="2"/>
        <a:buChar char=""/>
        <a:defRPr sz="2100" kern="1200">
          <a:solidFill>
            <a:schemeClr val="tx1"/>
          </a:solidFill>
          <a:latin typeface="+mn-lt"/>
          <a:ea typeface="+mn-ea"/>
          <a:cs typeface="+mn-cs"/>
        </a:defRPr>
      </a:lvl3pPr>
      <a:lvl4pPr marL="891540" indent="-205740" algn="l" defTabSz="1371600" rtl="0" eaLnBrk="1" latinLnBrk="0" hangingPunct="1">
        <a:lnSpc>
          <a:spcPct val="90000"/>
        </a:lnSpc>
        <a:spcBef>
          <a:spcPts val="300"/>
        </a:spcBef>
        <a:spcAft>
          <a:spcPts val="600"/>
        </a:spcAft>
        <a:buClr>
          <a:schemeClr val="accent2"/>
        </a:buClr>
        <a:buFont typeface="Wingdings 3" pitchFamily="18" charset="2"/>
        <a:buChar char=""/>
        <a:defRPr sz="2100" kern="1200">
          <a:solidFill>
            <a:schemeClr val="tx1"/>
          </a:solidFill>
          <a:latin typeface="+mn-lt"/>
          <a:ea typeface="+mn-ea"/>
          <a:cs typeface="+mn-cs"/>
        </a:defRPr>
      </a:lvl4pPr>
      <a:lvl5pPr marL="1165860" indent="-205740" algn="l" defTabSz="1371600" rtl="0" eaLnBrk="1" latinLnBrk="0" hangingPunct="1">
        <a:lnSpc>
          <a:spcPct val="90000"/>
        </a:lnSpc>
        <a:spcBef>
          <a:spcPts val="300"/>
        </a:spcBef>
        <a:spcAft>
          <a:spcPts val="600"/>
        </a:spcAft>
        <a:buClr>
          <a:schemeClr val="accent2"/>
        </a:buClr>
        <a:buFont typeface="Wingdings 3" pitchFamily="18" charset="2"/>
        <a:buChar char=""/>
        <a:defRPr sz="2100" kern="1200">
          <a:solidFill>
            <a:schemeClr val="tx1"/>
          </a:solidFill>
          <a:latin typeface="+mn-lt"/>
          <a:ea typeface="+mn-ea"/>
          <a:cs typeface="+mn-cs"/>
        </a:defRPr>
      </a:lvl5pPr>
      <a:lvl6pPr marL="1371600" indent="-205740" algn="l" defTabSz="1371600" rtl="0" eaLnBrk="1" latinLnBrk="0" hangingPunct="1">
        <a:lnSpc>
          <a:spcPct val="90000"/>
        </a:lnSpc>
        <a:spcBef>
          <a:spcPts val="300"/>
        </a:spcBef>
        <a:spcAft>
          <a:spcPts val="600"/>
        </a:spcAft>
        <a:buClr>
          <a:schemeClr val="accent2"/>
        </a:buClr>
        <a:buFont typeface="Wingdings 3" pitchFamily="18" charset="2"/>
        <a:buChar char=""/>
        <a:defRPr sz="2100" kern="1200">
          <a:solidFill>
            <a:schemeClr val="tx1"/>
          </a:solidFill>
          <a:latin typeface="+mn-lt"/>
          <a:ea typeface="+mn-ea"/>
          <a:cs typeface="+mn-cs"/>
        </a:defRPr>
      </a:lvl6pPr>
      <a:lvl7pPr marL="1591056" indent="-205740" algn="l" defTabSz="1371600" rtl="0" eaLnBrk="1" latinLnBrk="0" hangingPunct="1">
        <a:lnSpc>
          <a:spcPct val="90000"/>
        </a:lnSpc>
        <a:spcBef>
          <a:spcPts val="300"/>
        </a:spcBef>
        <a:spcAft>
          <a:spcPts val="600"/>
        </a:spcAft>
        <a:buClr>
          <a:schemeClr val="accent2"/>
        </a:buClr>
        <a:buFont typeface="Wingdings 3" pitchFamily="18" charset="2"/>
        <a:buChar char=""/>
        <a:defRPr sz="2100" kern="1200">
          <a:solidFill>
            <a:schemeClr val="tx1"/>
          </a:solidFill>
          <a:latin typeface="+mn-lt"/>
          <a:ea typeface="+mn-ea"/>
          <a:cs typeface="+mn-cs"/>
        </a:defRPr>
      </a:lvl7pPr>
      <a:lvl8pPr marL="1824228" indent="-205740" algn="l" defTabSz="1371600" rtl="0" eaLnBrk="1" latinLnBrk="0" hangingPunct="1">
        <a:lnSpc>
          <a:spcPct val="90000"/>
        </a:lnSpc>
        <a:spcBef>
          <a:spcPts val="300"/>
        </a:spcBef>
        <a:spcAft>
          <a:spcPts val="600"/>
        </a:spcAft>
        <a:buClr>
          <a:schemeClr val="accent2"/>
        </a:buClr>
        <a:buFont typeface="Wingdings 3" pitchFamily="18" charset="2"/>
        <a:buChar char=""/>
        <a:defRPr sz="2100" kern="1200">
          <a:solidFill>
            <a:schemeClr val="tx1"/>
          </a:solidFill>
          <a:latin typeface="+mn-lt"/>
          <a:ea typeface="+mn-ea"/>
          <a:cs typeface="+mn-cs"/>
        </a:defRPr>
      </a:lvl8pPr>
      <a:lvl9pPr marL="2043684" indent="-205740" algn="l" defTabSz="1371600" rtl="0" eaLnBrk="1" latinLnBrk="0" hangingPunct="1">
        <a:lnSpc>
          <a:spcPct val="90000"/>
        </a:lnSpc>
        <a:spcBef>
          <a:spcPts val="300"/>
        </a:spcBef>
        <a:spcAft>
          <a:spcPts val="600"/>
        </a:spcAft>
        <a:buClr>
          <a:schemeClr val="accent2"/>
        </a:buClr>
        <a:buFont typeface="Wingdings 3" pitchFamily="18" charset="2"/>
        <a:buChar char=""/>
        <a:defRPr sz="21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9601200"/>
            <a:ext cx="18288000"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 y="9501474"/>
            <a:ext cx="18288002" cy="989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645920" y="429905"/>
            <a:ext cx="15087600" cy="217613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645920" y="2768601"/>
            <a:ext cx="15087600" cy="603504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45921" y="9689678"/>
            <a:ext cx="3708407" cy="547688"/>
          </a:xfrm>
          <a:prstGeom prst="rect">
            <a:avLst/>
          </a:prstGeom>
        </p:spPr>
        <p:txBody>
          <a:bodyPr vert="horz" lIns="91440" tIns="45720" rIns="91440" bIns="45720" rtlCol="0" anchor="ctr"/>
          <a:lstStyle>
            <a:lvl1pPr algn="l">
              <a:defRPr sz="1350">
                <a:solidFill>
                  <a:srgbClr val="FFFFFF"/>
                </a:solidFill>
              </a:defRPr>
            </a:lvl1pPr>
          </a:lstStyle>
          <a:p>
            <a:fld id="{1D8BD707-D9CF-40AE-B4C6-C98DA3205C09}" type="datetimeFigureOut">
              <a:rPr lang="en-US" smtClean="0"/>
              <a:pPr/>
              <a:t>2/16/2026</a:t>
            </a:fld>
            <a:endParaRPr lang="en-US"/>
          </a:p>
        </p:txBody>
      </p:sp>
      <p:sp>
        <p:nvSpPr>
          <p:cNvPr id="5" name="Footer Placeholder 4"/>
          <p:cNvSpPr>
            <a:spLocks noGrp="1"/>
          </p:cNvSpPr>
          <p:nvPr>
            <p:ph type="ftr" sz="quarter" idx="3"/>
          </p:nvPr>
        </p:nvSpPr>
        <p:spPr>
          <a:xfrm>
            <a:off x="5529278" y="9689678"/>
            <a:ext cx="7234206" cy="547688"/>
          </a:xfrm>
          <a:prstGeom prst="rect">
            <a:avLst/>
          </a:prstGeom>
        </p:spPr>
        <p:txBody>
          <a:bodyPr vert="horz" lIns="91440" tIns="45720" rIns="91440" bIns="45720" rtlCol="0" anchor="ctr"/>
          <a:lstStyle>
            <a:lvl1pPr algn="ctr">
              <a:defRPr sz="135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14850688" y="9689678"/>
            <a:ext cx="1968038" cy="547688"/>
          </a:xfrm>
          <a:prstGeom prst="rect">
            <a:avLst/>
          </a:prstGeom>
        </p:spPr>
        <p:txBody>
          <a:bodyPr vert="horz" lIns="91440" tIns="45720" rIns="91440" bIns="45720" rtlCol="0" anchor="ctr"/>
          <a:lstStyle>
            <a:lvl1pPr algn="r">
              <a:defRPr sz="1575">
                <a:solidFill>
                  <a:srgbClr val="FFFFFF"/>
                </a:solidFill>
              </a:defRPr>
            </a:lvl1pPr>
          </a:lstStyle>
          <a:p>
            <a:fld id="{B6F15528-21DE-4FAA-801E-634DDDAF4B2B}" type="slidenum">
              <a:rPr lang="en-US" smtClean="0"/>
              <a:pPr/>
              <a:t>‹#›</a:t>
            </a:fld>
            <a:endParaRPr lang="en-US"/>
          </a:p>
        </p:txBody>
      </p:sp>
      <p:cxnSp>
        <p:nvCxnSpPr>
          <p:cNvPr id="10" name="Straight Connector 9"/>
          <p:cNvCxnSpPr/>
          <p:nvPr/>
        </p:nvCxnSpPr>
        <p:spPr>
          <a:xfrm>
            <a:off x="1790298" y="2606768"/>
            <a:ext cx="149504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672136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ransition spd="slow">
    <p:wipe dir="d"/>
  </p:transition>
  <p:txStyles>
    <p:titleStyle>
      <a:lvl1pPr algn="l" defTabSz="1371600" rtl="0" eaLnBrk="1" latinLnBrk="0" hangingPunct="1">
        <a:lnSpc>
          <a:spcPct val="85000"/>
        </a:lnSpc>
        <a:spcBef>
          <a:spcPct val="0"/>
        </a:spcBef>
        <a:buNone/>
        <a:defRPr sz="7200" kern="1200" spc="-75" baseline="0">
          <a:solidFill>
            <a:schemeClr val="tx1">
              <a:lumMod val="75000"/>
              <a:lumOff val="25000"/>
            </a:schemeClr>
          </a:solidFill>
          <a:latin typeface="+mj-lt"/>
          <a:ea typeface="+mj-ea"/>
          <a:cs typeface="+mj-cs"/>
        </a:defRPr>
      </a:lvl1pPr>
    </p:titleStyle>
    <p:bodyStyle>
      <a:lvl1pPr marL="137160" indent="-137160" algn="l" defTabSz="1371600" rtl="0" eaLnBrk="1" latinLnBrk="0" hangingPunct="1">
        <a:lnSpc>
          <a:spcPct val="90000"/>
        </a:lnSpc>
        <a:spcBef>
          <a:spcPts val="1800"/>
        </a:spcBef>
        <a:spcAft>
          <a:spcPts val="300"/>
        </a:spcAft>
        <a:buClr>
          <a:schemeClr val="accent1"/>
        </a:buClr>
        <a:buSzPct val="100000"/>
        <a:buFont typeface="Calibri" panose="020F0502020204030204" pitchFamily="34" charset="0"/>
        <a:buChar char=" "/>
        <a:defRPr sz="3000" kern="1200">
          <a:solidFill>
            <a:schemeClr val="tx1">
              <a:lumMod val="75000"/>
              <a:lumOff val="25000"/>
            </a:schemeClr>
          </a:solidFill>
          <a:latin typeface="+mn-lt"/>
          <a:ea typeface="+mn-ea"/>
          <a:cs typeface="+mn-cs"/>
        </a:defRPr>
      </a:lvl1pPr>
      <a:lvl2pPr marL="576072" indent="-274320" algn="l" defTabSz="1371600" rtl="0" eaLnBrk="1" latinLnBrk="0" hangingPunct="1">
        <a:lnSpc>
          <a:spcPct val="90000"/>
        </a:lnSpc>
        <a:spcBef>
          <a:spcPts val="300"/>
        </a:spcBef>
        <a:spcAft>
          <a:spcPts val="600"/>
        </a:spcAft>
        <a:buClr>
          <a:schemeClr val="accent1"/>
        </a:buClr>
        <a:buFont typeface="Calibri" pitchFamily="34" charset="0"/>
        <a:buChar char="◦"/>
        <a:defRPr sz="2700" kern="1200">
          <a:solidFill>
            <a:schemeClr val="tx1">
              <a:lumMod val="75000"/>
              <a:lumOff val="25000"/>
            </a:schemeClr>
          </a:solidFill>
          <a:latin typeface="+mn-lt"/>
          <a:ea typeface="+mn-ea"/>
          <a:cs typeface="+mn-cs"/>
        </a:defRPr>
      </a:lvl2pPr>
      <a:lvl3pPr marL="850392" indent="-27432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3pPr>
      <a:lvl4pPr marL="1124712" indent="-27432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4pPr>
      <a:lvl5pPr marL="1399032" indent="-27432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5pPr>
      <a:lvl6pPr marL="16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6pPr>
      <a:lvl7pPr marL="19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7pPr>
      <a:lvl8pPr marL="22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8pPr>
      <a:lvl9pPr marL="2550000" indent="-342900" algn="l" defTabSz="1371600" rtl="0" eaLnBrk="1" latinLnBrk="0" hangingPunct="1">
        <a:lnSpc>
          <a:spcPct val="90000"/>
        </a:lnSpc>
        <a:spcBef>
          <a:spcPts val="300"/>
        </a:spcBef>
        <a:spcAft>
          <a:spcPts val="600"/>
        </a:spcAft>
        <a:buClr>
          <a:schemeClr val="accent1"/>
        </a:buClr>
        <a:buFont typeface="Calibri" pitchFamily="34" charset="0"/>
        <a:buChar char="◦"/>
        <a:defRPr sz="2100" kern="1200">
          <a:solidFill>
            <a:schemeClr val="tx1">
              <a:lumMod val="75000"/>
              <a:lumOff val="25000"/>
            </a:schemeClr>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www.allwhitebackground.com/children.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unesdoc.unesco.org/ark:/48223/pf0000372651/PDF/372651eng.pdf.multi"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wBz6glO5x5Q&amp;ab_channel=RubysRainbow" TargetMode="External"/><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33.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npdci.fpg.unc.edu/sites/npdci.fpg.unc.edu/files/resources/NPDCI-ResearchSynthesisPointsInclusivePractices-2011_0.pdf" TargetMode="External"/><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hyperlink" Target="https://connectmodules.dec-sped.org/connect-modules/resources/videos/video-1-12/"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naeyc.org/sites/default/files/globally-shared/downloads/PDFs/resources/position-statements/DEC_NAEYC_EC_updatedKS.pdf" TargetMode="External"/><Relationship Id="rId2" Type="http://schemas.openxmlformats.org/officeDocument/2006/relationships/notesSlide" Target="../notesSlides/notesSlide31.xml"/><Relationship Id="rId1" Type="http://schemas.openxmlformats.org/officeDocument/2006/relationships/slideLayout" Target="../slideLayouts/slideLayout14.xml"/><Relationship Id="rId4" Type="http://schemas.openxmlformats.org/officeDocument/2006/relationships/hyperlink" Target="http://www.iiep.unesco.org/en/inclusive-education"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457200" y="571500"/>
            <a:ext cx="7972859" cy="7486100"/>
            <a:chOff x="0" y="-3487511"/>
            <a:chExt cx="9386714" cy="8914698"/>
          </a:xfrm>
        </p:grpSpPr>
        <p:sp>
          <p:nvSpPr>
            <p:cNvPr id="3" name="TextBox 3"/>
            <p:cNvSpPr txBox="1"/>
            <p:nvPr/>
          </p:nvSpPr>
          <p:spPr>
            <a:xfrm>
              <a:off x="0" y="-3487511"/>
              <a:ext cx="9386714" cy="1144124"/>
            </a:xfrm>
            <a:prstGeom prst="rect">
              <a:avLst/>
            </a:prstGeom>
          </p:spPr>
          <p:txBody>
            <a:bodyPr lIns="0" tIns="0" rIns="0" bIns="0" rtlCol="0" anchor="t">
              <a:spAutoFit/>
            </a:bodyPr>
            <a:lstStyle/>
            <a:p>
              <a:pPr>
                <a:lnSpc>
                  <a:spcPts val="8250"/>
                </a:lnSpc>
              </a:pPr>
              <a:endParaRPr lang="en-US" sz="4800" dirty="0">
                <a:solidFill>
                  <a:srgbClr val="3E602F"/>
                </a:solidFill>
                <a:latin typeface="Poppins Bold Bold"/>
              </a:endParaRPr>
            </a:p>
          </p:txBody>
        </p:sp>
        <p:sp>
          <p:nvSpPr>
            <p:cNvPr id="4" name="TextBox 4"/>
            <p:cNvSpPr txBox="1"/>
            <p:nvPr/>
          </p:nvSpPr>
          <p:spPr>
            <a:xfrm>
              <a:off x="0" y="4132488"/>
              <a:ext cx="9386714" cy="1294699"/>
            </a:xfrm>
            <a:prstGeom prst="rect">
              <a:avLst/>
            </a:prstGeom>
          </p:spPr>
          <p:txBody>
            <a:bodyPr lIns="0" tIns="0" rIns="0" bIns="0" rtlCol="0" anchor="t">
              <a:spAutoFit/>
            </a:bodyPr>
            <a:lstStyle/>
            <a:p>
              <a:pPr>
                <a:lnSpc>
                  <a:spcPts val="4200"/>
                </a:lnSpc>
                <a:spcBef>
                  <a:spcPct val="0"/>
                </a:spcBef>
                <a:spcAft>
                  <a:spcPts val="600"/>
                </a:spcAft>
              </a:pPr>
              <a:endParaRPr lang="en-US" sz="2000" b="1" dirty="0">
                <a:solidFill>
                  <a:schemeClr val="accent3">
                    <a:lumMod val="50000"/>
                  </a:schemeClr>
                </a:solidFill>
                <a:latin typeface="Poppins Medium"/>
              </a:endParaRPr>
            </a:p>
            <a:p>
              <a:pPr>
                <a:lnSpc>
                  <a:spcPts val="4200"/>
                </a:lnSpc>
                <a:spcBef>
                  <a:spcPct val="0"/>
                </a:spcBef>
                <a:spcAft>
                  <a:spcPts val="600"/>
                </a:spcAft>
              </a:pPr>
              <a:endParaRPr lang="en-US" sz="2000" b="1" dirty="0">
                <a:solidFill>
                  <a:schemeClr val="accent3">
                    <a:lumMod val="50000"/>
                  </a:schemeClr>
                </a:solidFill>
                <a:latin typeface="Poppins Medium"/>
              </a:endParaRPr>
            </a:p>
          </p:txBody>
        </p:sp>
        <p:sp>
          <p:nvSpPr>
            <p:cNvPr id="5" name="AutoShape 5"/>
            <p:cNvSpPr/>
            <p:nvPr/>
          </p:nvSpPr>
          <p:spPr>
            <a:xfrm>
              <a:off x="0" y="3576895"/>
              <a:ext cx="9386714" cy="12700"/>
            </a:xfrm>
            <a:prstGeom prst="rect">
              <a:avLst/>
            </a:prstGeom>
            <a:solidFill>
              <a:srgbClr val="3E602F"/>
            </a:solidFill>
          </p:spPr>
          <p:txBody>
            <a:bodyPr/>
            <a:lstStyle/>
            <a:p>
              <a:endParaRPr lang="en-US"/>
            </a:p>
          </p:txBody>
        </p:sp>
      </p:grpSp>
      <p:sp>
        <p:nvSpPr>
          <p:cNvPr id="8" name="Rectangle 7">
            <a:extLst>
              <a:ext uri="{FF2B5EF4-FFF2-40B4-BE49-F238E27FC236}">
                <a16:creationId xmlns:a16="http://schemas.microsoft.com/office/drawing/2014/main" id="{178BE306-B8DA-7942-B2D9-FD4B7093F09B}"/>
              </a:ext>
            </a:extLst>
          </p:cNvPr>
          <p:cNvSpPr/>
          <p:nvPr/>
        </p:nvSpPr>
        <p:spPr>
          <a:xfrm>
            <a:off x="9067800" y="8733558"/>
            <a:ext cx="9144000" cy="557204"/>
          </a:xfrm>
          <a:prstGeom prst="rect">
            <a:avLst/>
          </a:prstGeom>
        </p:spPr>
        <p:txBody>
          <a:bodyPr>
            <a:spAutoFit/>
          </a:bodyPr>
          <a:lstStyle/>
          <a:p>
            <a:pPr algn="r">
              <a:lnSpc>
                <a:spcPts val="4200"/>
              </a:lnSpc>
              <a:spcBef>
                <a:spcPct val="0"/>
              </a:spcBef>
              <a:spcAft>
                <a:spcPts val="600"/>
              </a:spcAft>
            </a:pPr>
            <a:endParaRPr lang="en-US" b="1" dirty="0">
              <a:solidFill>
                <a:schemeClr val="accent3">
                  <a:lumMod val="50000"/>
                </a:schemeClr>
              </a:solidFill>
              <a:latin typeface="Poppins Medium"/>
            </a:endParaRPr>
          </a:p>
        </p:txBody>
      </p:sp>
      <p:sp>
        <p:nvSpPr>
          <p:cNvPr id="10" name="TextBox 9">
            <a:extLst>
              <a:ext uri="{FF2B5EF4-FFF2-40B4-BE49-F238E27FC236}">
                <a16:creationId xmlns:a16="http://schemas.microsoft.com/office/drawing/2014/main" id="{6BD9B0F8-83CC-42A3-9C35-ED1D8AE34AFE}"/>
              </a:ext>
            </a:extLst>
          </p:cNvPr>
          <p:cNvSpPr txBox="1"/>
          <p:nvPr/>
        </p:nvSpPr>
        <p:spPr>
          <a:xfrm>
            <a:off x="436418" y="1659251"/>
            <a:ext cx="13868400" cy="3126690"/>
          </a:xfrm>
          <a:prstGeom prst="rect">
            <a:avLst/>
          </a:prstGeom>
          <a:noFill/>
        </p:spPr>
        <p:txBody>
          <a:bodyPr wrap="square">
            <a:spAutoFit/>
          </a:bodyPr>
          <a:lstStyle/>
          <a:p>
            <a:pPr algn="just">
              <a:lnSpc>
                <a:spcPct val="150000"/>
              </a:lnSpc>
            </a:pPr>
            <a:r>
              <a:rPr lang="el-GR" sz="4400" b="1" dirty="0">
                <a:solidFill>
                  <a:schemeClr val="bg1"/>
                </a:solidFill>
                <a:effectLst/>
                <a:latin typeface="Arial" panose="020B0604020202020204" pitchFamily="34" charset="0"/>
                <a:ea typeface="Times New Roman" panose="02020603050405020304" pitchFamily="18" charset="0"/>
              </a:rPr>
              <a:t> </a:t>
            </a:r>
            <a:r>
              <a:rPr lang="el-GR" sz="4400" dirty="0">
                <a:solidFill>
                  <a:schemeClr val="bg2"/>
                </a:solidFill>
                <a:latin typeface="Arial" panose="020B0604020202020204" pitchFamily="34" charset="0"/>
                <a:ea typeface="Times New Roman" panose="02020603050405020304" pitchFamily="18" charset="0"/>
              </a:rPr>
              <a:t>Εισαγωγή Στις Ενταξιακές Πρακτικές Μέρος Α</a:t>
            </a:r>
            <a:r>
              <a:rPr lang="en-US" sz="4400" dirty="0">
                <a:solidFill>
                  <a:schemeClr val="bg2"/>
                </a:solidFill>
                <a:latin typeface="Arial" panose="020B0604020202020204" pitchFamily="34" charset="0"/>
                <a:ea typeface="Times New Roman" panose="02020603050405020304" pitchFamily="18" charset="0"/>
              </a:rPr>
              <a:t>:</a:t>
            </a:r>
          </a:p>
          <a:p>
            <a:pPr algn="just">
              <a:lnSpc>
                <a:spcPct val="150000"/>
              </a:lnSpc>
            </a:pPr>
            <a:r>
              <a:rPr lang="el-GR" sz="4800" dirty="0">
                <a:solidFill>
                  <a:schemeClr val="bg2"/>
                </a:solidFill>
                <a:effectLst/>
                <a:latin typeface="+mj-lt"/>
                <a:ea typeface="Times New Roman" panose="02020603050405020304" pitchFamily="18" charset="0"/>
                <a:cs typeface="Arial" panose="020B0604020202020204" pitchFamily="34" charset="0"/>
              </a:rPr>
              <a:t>Πώς χτίζεται μια ενταξιακή σχολική κουλτούρα? </a:t>
            </a:r>
            <a:endParaRPr lang="en-US" sz="4800" dirty="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l-GR" sz="4400" dirty="0">
              <a:solidFill>
                <a:schemeClr val="bg2">
                  <a:lumMod val="9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BBFFC051-2081-4BED-98BE-93523AB2F599}"/>
              </a:ext>
            </a:extLst>
          </p:cNvPr>
          <p:cNvSpPr txBox="1"/>
          <p:nvPr/>
        </p:nvSpPr>
        <p:spPr>
          <a:xfrm>
            <a:off x="304800" y="6740152"/>
            <a:ext cx="9144000" cy="2702343"/>
          </a:xfrm>
          <a:prstGeom prst="rect">
            <a:avLst/>
          </a:prstGeom>
          <a:noFill/>
        </p:spPr>
        <p:txBody>
          <a:bodyPr wrap="square">
            <a:spAutoFit/>
          </a:bodyPr>
          <a:lstStyle/>
          <a:p>
            <a:pPr>
              <a:lnSpc>
                <a:spcPct val="150000"/>
              </a:lnSpc>
              <a:spcAft>
                <a:spcPts val="750"/>
              </a:spcAft>
            </a:pPr>
            <a:r>
              <a:rPr lang="en-US" sz="2800" dirty="0" err="1">
                <a:solidFill>
                  <a:schemeClr val="bg1"/>
                </a:solidFill>
                <a:effectLst/>
                <a:latin typeface="Arial" panose="020B0604020202020204" pitchFamily="34" charset="0"/>
                <a:ea typeface="Times New Roman" panose="02020603050405020304" pitchFamily="18" charset="0"/>
              </a:rPr>
              <a:t>Έλεν</a:t>
            </a:r>
            <a:r>
              <a:rPr lang="en-US" sz="2800" dirty="0">
                <a:solidFill>
                  <a:schemeClr val="bg1"/>
                </a:solidFill>
                <a:effectLst/>
                <a:latin typeface="Arial" panose="020B0604020202020204" pitchFamily="34" charset="0"/>
                <a:ea typeface="Times New Roman" panose="02020603050405020304" pitchFamily="18" charset="0"/>
              </a:rPr>
              <a:t>α Π.  </a:t>
            </a:r>
            <a:r>
              <a:rPr lang="en-US" sz="2800" dirty="0" err="1">
                <a:solidFill>
                  <a:schemeClr val="bg1"/>
                </a:solidFill>
                <a:effectLst/>
                <a:latin typeface="Arial" panose="020B0604020202020204" pitchFamily="34" charset="0"/>
                <a:ea typeface="Times New Roman" panose="02020603050405020304" pitchFamily="18" charset="0"/>
              </a:rPr>
              <a:t>Σουκάκου</a:t>
            </a:r>
            <a:endParaRPr lang="el-GR" sz="2800" dirty="0">
              <a:solidFill>
                <a:schemeClr val="bg1"/>
              </a:solidFill>
              <a:effectLst/>
              <a:latin typeface="Times New Roman" panose="02020603050405020304" pitchFamily="18" charset="0"/>
              <a:ea typeface="Times New Roman" panose="02020603050405020304" pitchFamily="18" charset="0"/>
            </a:endParaRPr>
          </a:p>
          <a:p>
            <a:pPr>
              <a:lnSpc>
                <a:spcPct val="150000"/>
              </a:lnSpc>
              <a:spcAft>
                <a:spcPts val="750"/>
              </a:spcAft>
            </a:pPr>
            <a:r>
              <a:rPr lang="en-US" sz="2800" dirty="0">
                <a:solidFill>
                  <a:schemeClr val="bg1"/>
                </a:solidFill>
                <a:effectLst/>
                <a:latin typeface="Arial" panose="020B0604020202020204" pitchFamily="34" charset="0"/>
                <a:ea typeface="Times New Roman" panose="02020603050405020304" pitchFamily="18" charset="0"/>
              </a:rPr>
              <a:t> </a:t>
            </a:r>
            <a:r>
              <a:rPr lang="el-GR" sz="2800" dirty="0">
                <a:solidFill>
                  <a:schemeClr val="bg1"/>
                </a:solidFill>
                <a:effectLst/>
                <a:latin typeface="Arial" panose="020B0604020202020204" pitchFamily="34" charset="0"/>
                <a:ea typeface="Times New Roman" panose="02020603050405020304" pitchFamily="18" charset="0"/>
              </a:rPr>
              <a:t>Επίτιμη Εταίρος Έρευνας Στη Σχολή Παιδαγωγικών Επιστημών στο Πανεπιστήμιο </a:t>
            </a:r>
            <a:r>
              <a:rPr lang="nl-NL" sz="2800" dirty="0">
                <a:solidFill>
                  <a:schemeClr val="bg1"/>
                </a:solidFill>
                <a:effectLst/>
                <a:latin typeface="Arial" panose="020B0604020202020204" pitchFamily="34" charset="0"/>
                <a:ea typeface="Times New Roman" panose="02020603050405020304" pitchFamily="18" charset="0"/>
              </a:rPr>
              <a:t>Roehampton, </a:t>
            </a:r>
            <a:r>
              <a:rPr lang="el-GR" sz="2800" dirty="0">
                <a:solidFill>
                  <a:schemeClr val="bg1"/>
                </a:solidFill>
                <a:effectLst/>
                <a:latin typeface="Arial" panose="020B0604020202020204" pitchFamily="34" charset="0"/>
                <a:ea typeface="Times New Roman" panose="02020603050405020304" pitchFamily="18" charset="0"/>
              </a:rPr>
              <a:t>Ηνωμένο Βασίλειο.</a:t>
            </a:r>
            <a:endParaRPr lang="el-GR" sz="2800" dirty="0">
              <a:solidFill>
                <a:schemeClr val="bg1"/>
              </a:solidFill>
              <a:effectLst/>
              <a:latin typeface="Times New Roman" panose="02020603050405020304" pitchFamily="18" charset="0"/>
              <a:ea typeface="Times New Roman" panose="02020603050405020304" pitchFamily="18" charset="0"/>
            </a:endParaRPr>
          </a:p>
        </p:txBody>
      </p:sp>
      <p:sp>
        <p:nvSpPr>
          <p:cNvPr id="13" name="TextBox 12">
            <a:extLst>
              <a:ext uri="{FF2B5EF4-FFF2-40B4-BE49-F238E27FC236}">
                <a16:creationId xmlns:a16="http://schemas.microsoft.com/office/drawing/2014/main" id="{E3C5B6A0-C29F-436C-9F51-F26AD3023B92}"/>
              </a:ext>
            </a:extLst>
          </p:cNvPr>
          <p:cNvSpPr txBox="1"/>
          <p:nvPr/>
        </p:nvSpPr>
        <p:spPr>
          <a:xfrm>
            <a:off x="9982200" y="8057600"/>
            <a:ext cx="8416636" cy="2616101"/>
          </a:xfrm>
          <a:prstGeom prst="rect">
            <a:avLst/>
          </a:prstGeom>
          <a:noFill/>
        </p:spPr>
        <p:txBody>
          <a:bodyPr wrap="square">
            <a:spAutoFit/>
          </a:bodyPr>
          <a:lstStyle/>
          <a:p>
            <a:r>
              <a:rPr lang="el-GR" sz="2800" b="1" i="1" dirty="0">
                <a:solidFill>
                  <a:schemeClr val="bg2"/>
                </a:solidFill>
                <a:effectLst/>
                <a:latin typeface="inherit"/>
              </a:rPr>
              <a:t>ΠΜΣ «Ειδική Αγωγή»</a:t>
            </a:r>
            <a:r>
              <a:rPr lang="el-GR" sz="2800" b="1" dirty="0">
                <a:solidFill>
                  <a:schemeClr val="bg2"/>
                </a:solidFill>
                <a:latin typeface="Calibri" panose="020F0502020204030204" pitchFamily="34" charset="0"/>
              </a:rPr>
              <a:t>  </a:t>
            </a:r>
            <a:r>
              <a:rPr lang="el-GR" sz="2800" b="1" i="1" dirty="0">
                <a:solidFill>
                  <a:schemeClr val="bg2"/>
                </a:solidFill>
                <a:effectLst/>
                <a:latin typeface="inherit"/>
              </a:rPr>
              <a:t>Τ.Ε.Α.Π.Η. ΕΚΠΑ</a:t>
            </a:r>
          </a:p>
          <a:p>
            <a:pPr algn="l">
              <a:spcAft>
                <a:spcPts val="0"/>
              </a:spcAft>
            </a:pPr>
            <a:r>
              <a:rPr lang="el-GR" sz="2800" b="1" i="1" dirty="0">
                <a:solidFill>
                  <a:schemeClr val="bg2">
                    <a:lumMod val="90000"/>
                  </a:schemeClr>
                </a:solidFill>
                <a:latin typeface="inherit"/>
              </a:rPr>
              <a:t> </a:t>
            </a:r>
            <a:r>
              <a:rPr lang="en-US" sz="2800" b="1" i="1" dirty="0">
                <a:solidFill>
                  <a:schemeClr val="bg2">
                    <a:lumMod val="90000"/>
                  </a:schemeClr>
                </a:solidFill>
                <a:latin typeface="inherit"/>
              </a:rPr>
              <a:t>1</a:t>
            </a:r>
            <a:r>
              <a:rPr lang="el-GR" sz="2800" b="1" i="1" dirty="0">
                <a:solidFill>
                  <a:schemeClr val="bg2">
                    <a:lumMod val="90000"/>
                  </a:schemeClr>
                </a:solidFill>
                <a:latin typeface="inherit"/>
              </a:rPr>
              <a:t>7 </a:t>
            </a:r>
            <a:r>
              <a:rPr lang="en-US" sz="2800" b="1" i="1" dirty="0">
                <a:solidFill>
                  <a:schemeClr val="bg2">
                    <a:lumMod val="90000"/>
                  </a:schemeClr>
                </a:solidFill>
                <a:latin typeface="inherit"/>
              </a:rPr>
              <a:t> </a:t>
            </a:r>
            <a:r>
              <a:rPr lang="el-GR" sz="2800" b="1" i="1" dirty="0">
                <a:solidFill>
                  <a:schemeClr val="bg2">
                    <a:lumMod val="90000"/>
                  </a:schemeClr>
                </a:solidFill>
                <a:latin typeface="inherit"/>
              </a:rPr>
              <a:t>Φεβρουαρίου, 2026</a:t>
            </a:r>
          </a:p>
          <a:p>
            <a:pPr algn="l">
              <a:spcAft>
                <a:spcPts val="0"/>
              </a:spcAft>
            </a:pPr>
            <a:r>
              <a:rPr lang="el-GR" sz="2800" b="1" i="1" dirty="0">
                <a:solidFill>
                  <a:schemeClr val="bg2">
                    <a:lumMod val="90000"/>
                  </a:schemeClr>
                </a:solidFill>
                <a:latin typeface="inherit"/>
              </a:rPr>
              <a:t>Σύγχρονα θέματα ειδικής αγωγής</a:t>
            </a:r>
            <a:endParaRPr lang="el-GR" sz="2800" b="1" i="0" dirty="0">
              <a:solidFill>
                <a:schemeClr val="bg2">
                  <a:lumMod val="90000"/>
                </a:schemeClr>
              </a:solidFill>
              <a:effectLst/>
              <a:latin typeface="Calibri" panose="020F0502020204030204" pitchFamily="34" charset="0"/>
            </a:endParaRPr>
          </a:p>
          <a:p>
            <a:endParaRPr lang="el-GR" sz="2000" b="1" i="0" dirty="0">
              <a:solidFill>
                <a:schemeClr val="accent3">
                  <a:lumMod val="50000"/>
                </a:schemeClr>
              </a:solidFill>
              <a:effectLst/>
              <a:latin typeface="Segoe UI" panose="020B0502040204020203" pitchFamily="34" charset="0"/>
            </a:endParaRPr>
          </a:p>
          <a:p>
            <a:endParaRPr lang="el-GR" dirty="0">
              <a:solidFill>
                <a:srgbClr val="201F1E"/>
              </a:solidFill>
              <a:latin typeface="Segoe UI" panose="020B0502040204020203" pitchFamily="34" charset="0"/>
            </a:endParaRPr>
          </a:p>
          <a:p>
            <a:r>
              <a:rPr lang="el-GR" sz="2400" b="1" dirty="0">
                <a:solidFill>
                  <a:schemeClr val="accent3">
                    <a:lumMod val="50000"/>
                  </a:schemeClr>
                </a:solidFill>
                <a:latin typeface="Poppins Medium"/>
              </a:rPr>
              <a:t>				</a:t>
            </a:r>
            <a:endParaRPr lang="en-US" sz="2400" b="1" dirty="0">
              <a:solidFill>
                <a:schemeClr val="accent3">
                  <a:lumMod val="50000"/>
                </a:schemeClr>
              </a:solidFill>
              <a:latin typeface="Poppins Medium"/>
            </a:endParaRPr>
          </a:p>
          <a:p>
            <a:endParaRPr lang="el-GR" dirty="0"/>
          </a:p>
        </p:txBody>
      </p:sp>
      <p:pic>
        <p:nvPicPr>
          <p:cNvPr id="6" name="Picture 5" descr="A group of children raising their hands&#10;&#10;Description automatically generated">
            <a:extLst>
              <a:ext uri="{FF2B5EF4-FFF2-40B4-BE49-F238E27FC236}">
                <a16:creationId xmlns:a16="http://schemas.microsoft.com/office/drawing/2014/main" id="{62256887-A4AE-0572-F2DD-80C618CE58C6}"/>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502" r="24096"/>
          <a:stretch/>
        </p:blipFill>
        <p:spPr>
          <a:xfrm>
            <a:off x="13639800" y="608391"/>
            <a:ext cx="4087368" cy="5645380"/>
          </a:xfrm>
          <a:prstGeom prst="rect">
            <a:avLst/>
          </a:prstGeom>
        </p:spPr>
      </p:pic>
    </p:spTree>
    <p:extLst>
      <p:ext uri="{BB962C8B-B14F-4D97-AF65-F5344CB8AC3E}">
        <p14:creationId xmlns:p14="http://schemas.microsoft.com/office/powerpoint/2010/main" val="4213854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133498B-0ED5-443D-8884-FB55F129F978}"/>
              </a:ext>
            </a:extLst>
          </p:cNvPr>
          <p:cNvSpPr>
            <a:spLocks noGrp="1"/>
          </p:cNvSpPr>
          <p:nvPr>
            <p:ph type="title"/>
          </p:nvPr>
        </p:nvSpPr>
        <p:spPr>
          <a:xfrm>
            <a:off x="457200" y="274638"/>
            <a:ext cx="16459200" cy="1143000"/>
          </a:xfrm>
        </p:spPr>
        <p:txBody>
          <a:bodyPr/>
          <a:lstStyle/>
          <a:p>
            <a:r>
              <a:rPr lang="en-US" b="0" i="0" dirty="0">
                <a:solidFill>
                  <a:schemeClr val="bg1"/>
                </a:solidFill>
                <a:effectLst/>
                <a:latin typeface="Roboto"/>
              </a:rPr>
              <a:t>UNESCO </a:t>
            </a:r>
            <a:endParaRPr lang="el-GR" dirty="0">
              <a:solidFill>
                <a:schemeClr val="bg1"/>
              </a:solidFill>
            </a:endParaRPr>
          </a:p>
        </p:txBody>
      </p:sp>
      <p:sp>
        <p:nvSpPr>
          <p:cNvPr id="10" name="Content Placeholder 9">
            <a:extLst>
              <a:ext uri="{FF2B5EF4-FFF2-40B4-BE49-F238E27FC236}">
                <a16:creationId xmlns:a16="http://schemas.microsoft.com/office/drawing/2014/main" id="{712E7942-F7AE-483F-99AD-E983091307CD}"/>
              </a:ext>
            </a:extLst>
          </p:cNvPr>
          <p:cNvSpPr>
            <a:spLocks noGrp="1"/>
          </p:cNvSpPr>
          <p:nvPr>
            <p:ph idx="1"/>
          </p:nvPr>
        </p:nvSpPr>
        <p:spPr>
          <a:xfrm>
            <a:off x="457200" y="1600200"/>
            <a:ext cx="16002000" cy="6972300"/>
          </a:xfrm>
        </p:spPr>
        <p:txBody>
          <a:bodyPr/>
          <a:lstStyle/>
          <a:p>
            <a:pPr marL="0" indent="0">
              <a:lnSpc>
                <a:spcPct val="200000"/>
              </a:lnSpc>
              <a:spcAft>
                <a:spcPts val="800"/>
              </a:spcAft>
              <a:buNone/>
            </a:pPr>
            <a:endParaRPr lang="en-AU"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200000"/>
              </a:lnSpc>
              <a:spcAft>
                <a:spcPts val="800"/>
              </a:spcAft>
              <a:buNone/>
            </a:pPr>
            <a:endParaRPr lang="en-AU"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200000"/>
              </a:lnSpc>
              <a:spcAft>
                <a:spcPts val="800"/>
              </a:spcAft>
              <a:buNone/>
            </a:pPr>
            <a:endParaRPr lang="en-AU"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200000"/>
              </a:lnSpc>
              <a:spcAft>
                <a:spcPts val="800"/>
              </a:spcAft>
              <a:buNone/>
            </a:pPr>
            <a:endParaRPr lang="en-AU"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200000"/>
              </a:lnSpc>
              <a:spcAft>
                <a:spcPts val="800"/>
              </a:spcAft>
              <a:buNone/>
            </a:pPr>
            <a:endParaRPr lang="en-AU"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200000"/>
              </a:lnSpc>
              <a:spcAft>
                <a:spcPts val="800"/>
              </a:spcAft>
              <a:buNone/>
            </a:pPr>
            <a:endParaRPr lang="en-AU"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5" name="TextBox 4">
            <a:extLst>
              <a:ext uri="{FF2B5EF4-FFF2-40B4-BE49-F238E27FC236}">
                <a16:creationId xmlns:a16="http://schemas.microsoft.com/office/drawing/2014/main" id="{DFFC80F9-744A-4D3A-AF6F-DE726ADC2BE7}"/>
              </a:ext>
            </a:extLst>
          </p:cNvPr>
          <p:cNvSpPr txBox="1"/>
          <p:nvPr/>
        </p:nvSpPr>
        <p:spPr>
          <a:xfrm>
            <a:off x="1295400" y="8222025"/>
            <a:ext cx="9144000" cy="929550"/>
          </a:xfrm>
          <a:prstGeom prst="rect">
            <a:avLst/>
          </a:prstGeom>
          <a:noFill/>
        </p:spPr>
        <p:txBody>
          <a:bodyPr wrap="square">
            <a:spAutoFit/>
          </a:bodyPr>
          <a:lstStyle/>
          <a:p>
            <a:pPr>
              <a:lnSpc>
                <a:spcPct val="107000"/>
              </a:lnSpc>
              <a:spcAft>
                <a:spcPts val="800"/>
              </a:spcAft>
            </a:pPr>
            <a:r>
              <a:rPr lang="en-A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AU" sz="2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(IIEP/UNESCO, 2020, para. 1).</a:t>
            </a:r>
            <a:endParaRPr lang="el-GR"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Illustrating Equality VS Equity - Interaction Institute for Social Change :  Interaction Institute for Social Change">
            <a:extLst>
              <a:ext uri="{FF2B5EF4-FFF2-40B4-BE49-F238E27FC236}">
                <a16:creationId xmlns:a16="http://schemas.microsoft.com/office/drawing/2014/main" id="{B8C3FF7D-A526-4E31-A609-704CD13C91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4" t="1319" r="3555" b="12806"/>
          <a:stretch/>
        </p:blipFill>
        <p:spPr bwMode="auto">
          <a:xfrm>
            <a:off x="561109" y="309274"/>
            <a:ext cx="16459200" cy="868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097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ISC_EqualityVsEquityCartoon">
            <a:extLst>
              <a:ext uri="{FF2B5EF4-FFF2-40B4-BE49-F238E27FC236}">
                <a16:creationId xmlns:a16="http://schemas.microsoft.com/office/drawing/2014/main" id="{2F42EFAC-7A94-4680-8719-8134ABF383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28293"/>
            <a:ext cx="15697200" cy="9903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030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Education System: “Now Climb That Tree” | The Marquette Educator">
            <a:extLst>
              <a:ext uri="{FF2B5EF4-FFF2-40B4-BE49-F238E27FC236}">
                <a16:creationId xmlns:a16="http://schemas.microsoft.com/office/drawing/2014/main" id="{807B36B9-0DAB-4701-ADF2-7C41766A64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96726"/>
            <a:ext cx="15392400" cy="9893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378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9717868" y="2476500"/>
            <a:ext cx="7396053" cy="4733925"/>
            <a:chOff x="-21265" y="66675"/>
            <a:chExt cx="9861404" cy="6311900"/>
          </a:xfrm>
        </p:grpSpPr>
        <p:sp>
          <p:nvSpPr>
            <p:cNvPr id="4" name="AutoShape 4"/>
            <p:cNvSpPr/>
            <p:nvPr/>
          </p:nvSpPr>
          <p:spPr>
            <a:xfrm>
              <a:off x="-21265" y="6365875"/>
              <a:ext cx="9840139" cy="12700"/>
            </a:xfrm>
            <a:prstGeom prst="rect">
              <a:avLst/>
            </a:prstGeom>
            <a:solidFill>
              <a:srgbClr val="FBFDFF"/>
            </a:solidFill>
          </p:spPr>
          <p:txBody>
            <a:bodyPr/>
            <a:lstStyle/>
            <a:p>
              <a:endParaRPr lang="en-US"/>
            </a:p>
          </p:txBody>
        </p:sp>
        <p:sp>
          <p:nvSpPr>
            <p:cNvPr id="5" name="TextBox 5"/>
            <p:cNvSpPr txBox="1"/>
            <p:nvPr/>
          </p:nvSpPr>
          <p:spPr>
            <a:xfrm>
              <a:off x="0" y="66675"/>
              <a:ext cx="9840139" cy="3009371"/>
            </a:xfrm>
            <a:prstGeom prst="rect">
              <a:avLst/>
            </a:prstGeom>
          </p:spPr>
          <p:txBody>
            <a:bodyPr lIns="0" tIns="0" rIns="0" bIns="0" rtlCol="0" anchor="t">
              <a:spAutoFit/>
            </a:bodyPr>
            <a:lstStyle/>
            <a:p>
              <a:pPr marL="0" marR="0" lvl="0" indent="0" algn="l" defTabSz="914400" rtl="0" eaLnBrk="1" fontAlgn="auto" latinLnBrk="0" hangingPunct="1">
                <a:lnSpc>
                  <a:spcPts val="8800"/>
                </a:lnSpc>
                <a:spcBef>
                  <a:spcPts val="0"/>
                </a:spcBef>
                <a:spcAft>
                  <a:spcPts val="0"/>
                </a:spcAft>
                <a:buClrTx/>
                <a:buSzTx/>
                <a:buFontTx/>
                <a:buNone/>
                <a:tabLst/>
                <a:defRPr/>
              </a:pPr>
              <a:r>
                <a:rPr lang="el-GR" sz="8000" dirty="0">
                  <a:latin typeface="Poppins Bold Bold"/>
                </a:rPr>
                <a:t>Πώς ορίζεται η ένταξη;</a:t>
              </a:r>
              <a:endParaRPr kumimoji="0" lang="en-US" sz="8000" b="0" i="0" u="none" strike="noStrike" kern="1200" cap="none" spc="0" normalizeH="0" baseline="0" noProof="0" dirty="0">
                <a:ln>
                  <a:noFill/>
                </a:ln>
                <a:effectLst/>
                <a:uLnTx/>
                <a:uFillTx/>
                <a:latin typeface="Poppins Bold Bold"/>
                <a:ea typeface="+mn-ea"/>
                <a:cs typeface="+mn-cs"/>
              </a:endParaRPr>
            </a:p>
          </p:txBody>
        </p:sp>
      </p:grpSp>
      <p:pic>
        <p:nvPicPr>
          <p:cNvPr id="3074" name="Picture 2" descr="Diversity &amp; Inclusion | Syngenta">
            <a:extLst>
              <a:ext uri="{FF2B5EF4-FFF2-40B4-BE49-F238E27FC236}">
                <a16:creationId xmlns:a16="http://schemas.microsoft.com/office/drawing/2014/main" id="{1EA52EA1-86B2-4D56-BD74-AAFA20CB7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453983"/>
            <a:ext cx="8915400" cy="3423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629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C5AB1-5EBF-4473-8A0F-6C0D68AC64D0}"/>
              </a:ext>
            </a:extLst>
          </p:cNvPr>
          <p:cNvSpPr>
            <a:spLocks noGrp="1"/>
          </p:cNvSpPr>
          <p:nvPr>
            <p:ph type="title"/>
          </p:nvPr>
        </p:nvSpPr>
        <p:spPr>
          <a:xfrm>
            <a:off x="2057401" y="600740"/>
            <a:ext cx="16659062" cy="2120829"/>
          </a:xfrm>
        </p:spPr>
        <p:txBody>
          <a:bodyPr>
            <a:normAutofit/>
          </a:bodyPr>
          <a:lstStyle/>
          <a:p>
            <a:r>
              <a:rPr lang="en-US" dirty="0"/>
              <a:t>UN 2030 SUSTAINABLE DEVELOPMENT</a:t>
            </a:r>
            <a:r>
              <a:rPr lang="el-GR" dirty="0"/>
              <a:t> </a:t>
            </a:r>
            <a:r>
              <a:rPr lang="en-US" dirty="0"/>
              <a:t>GOALS</a:t>
            </a:r>
            <a:endParaRPr lang="el-GR" dirty="0"/>
          </a:p>
        </p:txBody>
      </p:sp>
      <p:pic>
        <p:nvPicPr>
          <p:cNvPr id="7" name="Content Placeholder 6">
            <a:extLst>
              <a:ext uri="{FF2B5EF4-FFF2-40B4-BE49-F238E27FC236}">
                <a16:creationId xmlns:a16="http://schemas.microsoft.com/office/drawing/2014/main" id="{CF0F2BEC-803B-425C-8971-EF29362F29EA}"/>
              </a:ext>
            </a:extLst>
          </p:cNvPr>
          <p:cNvPicPr>
            <a:picLocks noGrp="1" noChangeAspect="1"/>
          </p:cNvPicPr>
          <p:nvPr>
            <p:ph idx="1"/>
          </p:nvPr>
        </p:nvPicPr>
        <p:blipFill>
          <a:blip r:embed="rId3"/>
          <a:stretch>
            <a:fillRect/>
          </a:stretch>
        </p:blipFill>
        <p:spPr>
          <a:xfrm>
            <a:off x="1485900" y="2128771"/>
            <a:ext cx="15965001" cy="7648907"/>
          </a:xfrm>
        </p:spPr>
      </p:pic>
      <p:sp>
        <p:nvSpPr>
          <p:cNvPr id="5" name="Slide Number Placeholder 4">
            <a:extLst>
              <a:ext uri="{FF2B5EF4-FFF2-40B4-BE49-F238E27FC236}">
                <a16:creationId xmlns:a16="http://schemas.microsoft.com/office/drawing/2014/main" id="{98099A3F-E8D4-45BA-A43E-621766AF8901}"/>
              </a:ext>
            </a:extLst>
          </p:cNvPr>
          <p:cNvSpPr>
            <a:spLocks noGrp="1"/>
          </p:cNvSpPr>
          <p:nvPr>
            <p:ph type="sldNum" sz="quarter" idx="12"/>
          </p:nvPr>
        </p:nvSpPr>
        <p:spPr/>
        <p:txBody>
          <a:bodyPr/>
          <a:lstStyle/>
          <a:p>
            <a:fld id="{EF354F6C-538C-4866-8431-FA82E8056D50}" type="slidenum">
              <a:rPr lang="en-US" smtClean="0"/>
              <a:pPr/>
              <a:t>6</a:t>
            </a:fld>
            <a:endParaRPr lang="en-US"/>
          </a:p>
        </p:txBody>
      </p:sp>
    </p:spTree>
    <p:extLst>
      <p:ext uri="{BB962C8B-B14F-4D97-AF65-F5344CB8AC3E}">
        <p14:creationId xmlns:p14="http://schemas.microsoft.com/office/powerpoint/2010/main" val="3421060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B11DD-14EA-484D-B4C9-87C06CFD40E8}"/>
              </a:ext>
            </a:extLst>
          </p:cNvPr>
          <p:cNvSpPr>
            <a:spLocks noGrp="1"/>
          </p:cNvSpPr>
          <p:nvPr>
            <p:ph type="title"/>
          </p:nvPr>
        </p:nvSpPr>
        <p:spPr>
          <a:xfrm>
            <a:off x="457200" y="274638"/>
            <a:ext cx="17297400" cy="1668462"/>
          </a:xfrm>
          <a:solidFill>
            <a:schemeClr val="accent5">
              <a:lumMod val="50000"/>
            </a:schemeClr>
          </a:solidFill>
          <a:ln>
            <a:solidFill>
              <a:schemeClr val="accent2">
                <a:lumMod val="75000"/>
              </a:schemeClr>
            </a:solidFill>
          </a:ln>
        </p:spPr>
        <p:txBody>
          <a:bodyPr>
            <a:noAutofit/>
          </a:bodyPr>
          <a:lstStyle/>
          <a:p>
            <a:pPr algn="l"/>
            <a:r>
              <a:rPr lang="el-GR" b="1" dirty="0">
                <a:solidFill>
                  <a:schemeClr val="bg1"/>
                </a:solidFill>
                <a:latin typeface="+mn-lt"/>
                <a:cs typeface="Poppins" pitchFamily="2" charset="77"/>
              </a:rPr>
              <a:t>Ηνωμένα Έθνη, </a:t>
            </a:r>
            <a:r>
              <a:rPr lang="el-GR" b="1" i="0" dirty="0">
                <a:solidFill>
                  <a:schemeClr val="bg1"/>
                </a:solidFill>
                <a:effectLst/>
                <a:latin typeface="+mn-lt"/>
              </a:rPr>
              <a:t>Σύμβαση για τα Δικαιώματα των Ατόμων με Αναπηρία</a:t>
            </a:r>
            <a:endParaRPr lang="el-GR" b="1" dirty="0">
              <a:solidFill>
                <a:schemeClr val="bg1"/>
              </a:solidFill>
              <a:latin typeface="+mn-lt"/>
              <a:cs typeface="Poppins" pitchFamily="2" charset="77"/>
            </a:endParaRPr>
          </a:p>
        </p:txBody>
      </p:sp>
      <p:sp>
        <p:nvSpPr>
          <p:cNvPr id="3" name="Content Placeholder 2">
            <a:extLst>
              <a:ext uri="{FF2B5EF4-FFF2-40B4-BE49-F238E27FC236}">
                <a16:creationId xmlns:a16="http://schemas.microsoft.com/office/drawing/2014/main" id="{290F3B46-1734-4845-B408-8304AA93320E}"/>
              </a:ext>
            </a:extLst>
          </p:cNvPr>
          <p:cNvSpPr>
            <a:spLocks noGrp="1"/>
          </p:cNvSpPr>
          <p:nvPr>
            <p:ph idx="1"/>
          </p:nvPr>
        </p:nvSpPr>
        <p:spPr>
          <a:xfrm>
            <a:off x="495300" y="1943100"/>
            <a:ext cx="17297400" cy="7764462"/>
          </a:xfrm>
          <a:solidFill>
            <a:schemeClr val="accent5">
              <a:lumMod val="50000"/>
            </a:schemeClr>
          </a:solidFill>
        </p:spPr>
        <p:txBody>
          <a:bodyPr>
            <a:normAutofit fontScale="85000" lnSpcReduction="20000"/>
          </a:bodyPr>
          <a:lstStyle/>
          <a:p>
            <a:pPr marL="0" indent="0" algn="l">
              <a:buNone/>
            </a:pPr>
            <a:endParaRPr lang="en-US" sz="3500" b="1" dirty="0">
              <a:solidFill>
                <a:schemeClr val="bg1"/>
              </a:solidFill>
              <a:cs typeface="Poppins" pitchFamily="2" charset="77"/>
            </a:endParaRPr>
          </a:p>
          <a:p>
            <a:pPr marL="0" indent="0" algn="l">
              <a:buNone/>
            </a:pPr>
            <a:r>
              <a:rPr lang="en-US" sz="3500" b="1" dirty="0">
                <a:solidFill>
                  <a:schemeClr val="bg1"/>
                </a:solidFill>
                <a:cs typeface="Poppins" pitchFamily="2" charset="77"/>
              </a:rPr>
              <a:t>United Nations, The Convention On the Rights of Persons with Disabilities (CRPD), Right To Inclusive Education</a:t>
            </a:r>
          </a:p>
          <a:p>
            <a:pPr marL="0" indent="0" algn="l">
              <a:buNone/>
            </a:pPr>
            <a:endParaRPr lang="en-GB" sz="3500" dirty="0">
              <a:solidFill>
                <a:schemeClr val="bg1"/>
              </a:solidFill>
              <a:effectLst/>
              <a:latin typeface="Poppins"/>
              <a:ea typeface="Arial Unicode MS"/>
            </a:endParaRPr>
          </a:p>
          <a:p>
            <a:pPr marL="0" indent="0" algn="l">
              <a:buNone/>
            </a:pPr>
            <a:r>
              <a:rPr lang="en-GB" sz="3600" dirty="0">
                <a:solidFill>
                  <a:schemeClr val="bg1"/>
                </a:solidFill>
                <a:effectLst/>
                <a:latin typeface="Poppins"/>
                <a:ea typeface="Arial Unicode MS"/>
              </a:rPr>
              <a:t>“The right to inclusive education </a:t>
            </a:r>
            <a:r>
              <a:rPr lang="en-US" sz="3600" dirty="0">
                <a:solidFill>
                  <a:schemeClr val="bg1"/>
                </a:solidFill>
                <a:effectLst/>
                <a:latin typeface="Poppins"/>
                <a:ea typeface="Arial Unicode MS"/>
              </a:rPr>
              <a:t>encompasses a transformation in culture, policy and practice in all formal and informal educational environments to accommodate the differing requirements and identities of individual students, together with a commitment to remove the barriers that impede that possibility. </a:t>
            </a:r>
            <a:r>
              <a:rPr lang="en-US" sz="3600" dirty="0">
                <a:solidFill>
                  <a:schemeClr val="bg1"/>
                </a:solidFill>
                <a:effectLst/>
                <a:latin typeface="Poppins"/>
                <a:ea typeface="Arial Unicode MS"/>
                <a:cs typeface="Arial Unicode MS"/>
              </a:rPr>
              <a:t>It involves strengthening the capacity of the education system to reach out to all learners. </a:t>
            </a:r>
            <a:r>
              <a:rPr lang="en-GB" sz="3600" dirty="0">
                <a:solidFill>
                  <a:schemeClr val="bg1"/>
                </a:solidFill>
                <a:effectLst/>
                <a:latin typeface="Poppins"/>
                <a:ea typeface="Arial Unicode MS"/>
              </a:rPr>
              <a:t>It focuses on the full and effective participation, accessibility, attendance and achievement of all students, especially those who, for different reasons, are excluded or at risk of being marginalized. Inclusion involves access to and progress in high-quality formal and informal education without discrimination. </a:t>
            </a:r>
            <a:r>
              <a:rPr lang="en-US" sz="3600" dirty="0">
                <a:solidFill>
                  <a:schemeClr val="bg1"/>
                </a:solidFill>
                <a:effectLst/>
                <a:latin typeface="Poppins"/>
                <a:ea typeface="Arial Unicode MS"/>
                <a:cs typeface="Arial Unicode MS"/>
              </a:rPr>
              <a:t>It seeks to enable communities, systems and structures to combat discrimination, including harmful stereotypes, recognize diversity, promote participation and overcome barriers to learning and participation for all by focusing on well-being and success of students with disabilities”. </a:t>
            </a:r>
          </a:p>
          <a:p>
            <a:pPr marL="0" indent="0" algn="l">
              <a:buNone/>
            </a:pPr>
            <a:endParaRPr lang="en-US" sz="2800" dirty="0">
              <a:solidFill>
                <a:schemeClr val="bg1"/>
              </a:solidFill>
              <a:latin typeface="Open Sans"/>
            </a:endParaRPr>
          </a:p>
          <a:p>
            <a:pPr marL="0" indent="0" algn="l">
              <a:buNone/>
            </a:pPr>
            <a:r>
              <a:rPr lang="en-US" sz="2800" b="0" i="0" dirty="0">
                <a:solidFill>
                  <a:schemeClr val="bg1"/>
                </a:solidFill>
                <a:effectLst/>
                <a:latin typeface="Open Sans"/>
              </a:rPr>
              <a:t>UN CRPD Committee, General comment 4, par 9: Right to inclusive education (2016).</a:t>
            </a:r>
          </a:p>
          <a:p>
            <a:pPr marL="0" indent="0" algn="l">
              <a:buNone/>
            </a:pPr>
            <a:r>
              <a:rPr lang="fr-FR" sz="1600" b="0" i="0" dirty="0">
                <a:effectLst/>
                <a:latin typeface="Arial" panose="020B0604020202020204" pitchFamily="34" charset="0"/>
              </a:rPr>
              <a:t> </a:t>
            </a:r>
            <a:endParaRPr lang="el-GR" sz="2800" b="0" i="0" u="none" strike="noStrike" baseline="0" dirty="0">
              <a:solidFill>
                <a:schemeClr val="bg1"/>
              </a:solidFill>
              <a:latin typeface="Arial" panose="020B0604020202020204" pitchFamily="34" charset="0"/>
              <a:cs typeface="Poppins" pitchFamily="2" charset="77"/>
            </a:endParaRPr>
          </a:p>
        </p:txBody>
      </p:sp>
    </p:spTree>
    <p:extLst>
      <p:ext uri="{BB962C8B-B14F-4D97-AF65-F5344CB8AC3E}">
        <p14:creationId xmlns:p14="http://schemas.microsoft.com/office/powerpoint/2010/main" val="3138800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133498B-0ED5-443D-8884-FB55F129F978}"/>
              </a:ext>
            </a:extLst>
          </p:cNvPr>
          <p:cNvSpPr>
            <a:spLocks noGrp="1"/>
          </p:cNvSpPr>
          <p:nvPr>
            <p:ph type="title"/>
          </p:nvPr>
        </p:nvSpPr>
        <p:spPr>
          <a:xfrm>
            <a:off x="457200" y="274638"/>
            <a:ext cx="16459200" cy="1143000"/>
          </a:xfrm>
        </p:spPr>
        <p:txBody>
          <a:bodyPr>
            <a:normAutofit/>
          </a:bodyPr>
          <a:lstStyle/>
          <a:p>
            <a:r>
              <a:rPr lang="en-US" sz="5400" dirty="0">
                <a:solidFill>
                  <a:schemeClr val="bg1"/>
                </a:solidFill>
              </a:rPr>
              <a:t>UNESCO: </a:t>
            </a:r>
            <a:r>
              <a:rPr lang="el-GR" sz="5400" dirty="0">
                <a:solidFill>
                  <a:schemeClr val="bg1"/>
                </a:solidFill>
              </a:rPr>
              <a:t>ΟΡΙΣΜΟΣ ΤΗΣ ΕΝΤΑΞΙΑΚΗΣ ΕΚΠΑΙΔΕΥΣΗΣ</a:t>
            </a:r>
          </a:p>
        </p:txBody>
      </p:sp>
      <p:sp>
        <p:nvSpPr>
          <p:cNvPr id="10" name="Content Placeholder 9">
            <a:extLst>
              <a:ext uri="{FF2B5EF4-FFF2-40B4-BE49-F238E27FC236}">
                <a16:creationId xmlns:a16="http://schemas.microsoft.com/office/drawing/2014/main" id="{712E7942-F7AE-483F-99AD-E983091307CD}"/>
              </a:ext>
            </a:extLst>
          </p:cNvPr>
          <p:cNvSpPr>
            <a:spLocks noGrp="1"/>
          </p:cNvSpPr>
          <p:nvPr>
            <p:ph idx="1"/>
          </p:nvPr>
        </p:nvSpPr>
        <p:spPr>
          <a:xfrm>
            <a:off x="685800" y="2019300"/>
            <a:ext cx="16002000" cy="7467600"/>
          </a:xfrm>
        </p:spPr>
        <p:txBody>
          <a:bodyPr>
            <a:normAutofit lnSpcReduction="10000"/>
          </a:bodyPr>
          <a:lstStyle/>
          <a:p>
            <a:pPr marL="0" indent="0">
              <a:buNone/>
            </a:pPr>
            <a:endParaRPr lang="el-GR" sz="3600" b="0" i="0" dirty="0">
              <a:solidFill>
                <a:schemeClr val="bg1"/>
              </a:solidFill>
              <a:effectLst/>
              <a:latin typeface="Arial" panose="020B0604020202020204" pitchFamily="34" charset="0"/>
            </a:endParaRPr>
          </a:p>
          <a:p>
            <a:pPr marL="0" indent="0">
              <a:buNone/>
            </a:pPr>
            <a:r>
              <a:rPr lang="el-GR" sz="3600" i="1" dirty="0">
                <a:solidFill>
                  <a:schemeClr val="bg1"/>
                </a:solidFill>
                <a:effectLst/>
                <a:latin typeface="Arial" panose="020B0604020202020204" pitchFamily="34" charset="0"/>
                <a:ea typeface="Arial" panose="020B0604020202020204" pitchFamily="34" charset="0"/>
                <a:cs typeface="Arial" panose="020B0604020202020204" pitchFamily="34" charset="0"/>
              </a:rPr>
              <a:t>«Μια διαδικασία εντοπισμού και ανταπόκρισης στην ποικιλομορφία των αναγκών όλων των μαθητών/τριών  μέσω ενταξιακών πρακτικών για τη μάθηση, τους πολιτισμούς και τις κοινότητες και της μείωσης του αποκλεισμού εντός και εκτός της εκπαίδευσης. Περιλαμβάνει αλλαγές και τροποποιήσεις στο περιεχόμενο, τις προσεγγίσεις, τις δομές και τις στρατηγικές, με ένα κοινό όραμα που καλύπτει όλα τα παιδιά του κατάλληλου ηλικιακού εύρους και την πεποίθηση ότι είναι ευθύνη του γενικού συστήματος να εκπαιδεύσει όλα τα παιδιά»</a:t>
            </a:r>
            <a:r>
              <a:rPr lang="el-GR" sz="3600" dirty="0">
                <a:solidFill>
                  <a:schemeClr val="bg1"/>
                </a:solidFill>
                <a:effectLst/>
                <a:latin typeface="Arial" panose="020B0604020202020204" pitchFamily="34" charset="0"/>
                <a:ea typeface="Arial" panose="020B0604020202020204" pitchFamily="34" charset="0"/>
                <a:cs typeface="Arial" panose="020B0604020202020204" pitchFamily="34" charset="0"/>
              </a:rPr>
              <a:t>.</a:t>
            </a:r>
            <a:endParaRPr lang="en-US" sz="3600" dirty="0">
              <a:solidFill>
                <a:schemeClr val="bg1"/>
              </a:solidFill>
              <a:effectLst/>
              <a:latin typeface="Arial" panose="020B0604020202020204" pitchFamily="34" charset="0"/>
              <a:ea typeface="Arial" panose="020B0604020202020204" pitchFamily="34" charset="0"/>
              <a:cs typeface="Arial" panose="020B0604020202020204" pitchFamily="34" charset="0"/>
            </a:endParaRPr>
          </a:p>
          <a:p>
            <a:pPr marL="0" indent="0">
              <a:buNone/>
            </a:pPr>
            <a:endParaRPr lang="el-GR" sz="5400" dirty="0">
              <a:solidFill>
                <a:schemeClr val="bg1"/>
              </a:solidFill>
              <a:latin typeface="Arial" panose="020B0604020202020204" pitchFamily="34" charset="0"/>
            </a:endParaRPr>
          </a:p>
          <a:p>
            <a:pPr marL="0" indent="0">
              <a:buNone/>
            </a:pPr>
            <a:endParaRPr lang="en-US" sz="5400" dirty="0">
              <a:solidFill>
                <a:schemeClr val="bg1"/>
              </a:solidFill>
              <a:latin typeface="Arial" panose="020B0604020202020204" pitchFamily="34" charset="0"/>
            </a:endParaRPr>
          </a:p>
          <a:p>
            <a:pPr marL="0" indent="0">
              <a:buNone/>
            </a:pPr>
            <a:r>
              <a:rPr lang="en-GB" sz="3600" dirty="0">
                <a:solidFill>
                  <a:schemeClr val="bg1"/>
                </a:solidFill>
              </a:rPr>
              <a:t>(UNESCO, 2005)</a:t>
            </a:r>
            <a:endParaRPr lang="el-GR" sz="3600" dirty="0">
              <a:solidFill>
                <a:schemeClr val="bg1"/>
              </a:solidFill>
            </a:endParaRPr>
          </a:p>
        </p:txBody>
      </p:sp>
    </p:spTree>
    <p:extLst>
      <p:ext uri="{BB962C8B-B14F-4D97-AF65-F5344CB8AC3E}">
        <p14:creationId xmlns:p14="http://schemas.microsoft.com/office/powerpoint/2010/main" val="137762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133498B-0ED5-443D-8884-FB55F129F978}"/>
              </a:ext>
            </a:extLst>
          </p:cNvPr>
          <p:cNvSpPr>
            <a:spLocks noGrp="1"/>
          </p:cNvSpPr>
          <p:nvPr>
            <p:ph type="title"/>
          </p:nvPr>
        </p:nvSpPr>
        <p:spPr>
          <a:xfrm>
            <a:off x="457200" y="274638"/>
            <a:ext cx="16459200" cy="1143000"/>
          </a:xfrm>
        </p:spPr>
        <p:txBody>
          <a:bodyPr>
            <a:normAutofit/>
          </a:bodyPr>
          <a:lstStyle/>
          <a:p>
            <a:r>
              <a:rPr lang="en-US" sz="5400" dirty="0">
                <a:solidFill>
                  <a:schemeClr val="bg1"/>
                </a:solidFill>
              </a:rPr>
              <a:t>UNESCO: </a:t>
            </a:r>
            <a:r>
              <a:rPr lang="el-GR" sz="5400" dirty="0">
                <a:solidFill>
                  <a:schemeClr val="bg1"/>
                </a:solidFill>
              </a:rPr>
              <a:t>ΟΡΙΣΜΟΣ ΤΗΣ ΕΝΤΑΞΙΑΚΗΣ ΕΚΠΑΙΔΕΥΣΗΣ</a:t>
            </a:r>
          </a:p>
        </p:txBody>
      </p:sp>
      <p:sp>
        <p:nvSpPr>
          <p:cNvPr id="10" name="Content Placeholder 9">
            <a:extLst>
              <a:ext uri="{FF2B5EF4-FFF2-40B4-BE49-F238E27FC236}">
                <a16:creationId xmlns:a16="http://schemas.microsoft.com/office/drawing/2014/main" id="{712E7942-F7AE-483F-99AD-E983091307CD}"/>
              </a:ext>
            </a:extLst>
          </p:cNvPr>
          <p:cNvSpPr>
            <a:spLocks noGrp="1"/>
          </p:cNvSpPr>
          <p:nvPr>
            <p:ph idx="1"/>
          </p:nvPr>
        </p:nvSpPr>
        <p:spPr>
          <a:xfrm>
            <a:off x="685800" y="2019300"/>
            <a:ext cx="16002000" cy="7467600"/>
          </a:xfrm>
        </p:spPr>
        <p:txBody>
          <a:bodyPr>
            <a:normAutofit/>
          </a:bodyPr>
          <a:lstStyle/>
          <a:p>
            <a:pPr marL="0" indent="0">
              <a:buNone/>
            </a:pPr>
            <a:endParaRPr lang="el-GR" sz="3600" b="0" i="0" dirty="0">
              <a:solidFill>
                <a:schemeClr val="bg1"/>
              </a:solidFill>
              <a:effectLst/>
              <a:latin typeface="Arial" panose="020B0604020202020204" pitchFamily="34" charset="0"/>
            </a:endParaRPr>
          </a:p>
          <a:p>
            <a:pPr marL="0" indent="0">
              <a:buNone/>
            </a:pPr>
            <a:r>
              <a:rPr lang="en-US" sz="3600" b="0" i="0" dirty="0">
                <a:solidFill>
                  <a:schemeClr val="bg1"/>
                </a:solidFill>
                <a:effectLst/>
                <a:latin typeface="Arial" panose="020B0604020202020204" pitchFamily="34" charset="0"/>
              </a:rPr>
              <a:t>“a process of addressing and responding to the diversity of needs of all learners through inclusive practices in learning, cultures and communities and reducing exclusion within and from education. It involves changes and modifications in content, approaches, structures and strategies, with a common vision which covers all children of the appropriate age range and a conviction that it is the responsibility of the regular system to educate all children”.</a:t>
            </a:r>
            <a:endParaRPr lang="en-US" sz="5400" dirty="0">
              <a:solidFill>
                <a:schemeClr val="bg1"/>
              </a:solidFill>
              <a:latin typeface="Arial" panose="020B0604020202020204" pitchFamily="34" charset="0"/>
            </a:endParaRPr>
          </a:p>
          <a:p>
            <a:pPr marL="0" indent="0">
              <a:buNone/>
            </a:pPr>
            <a:endParaRPr lang="el-GR" sz="5400" dirty="0">
              <a:solidFill>
                <a:schemeClr val="bg1"/>
              </a:solidFill>
              <a:latin typeface="Arial" panose="020B0604020202020204" pitchFamily="34" charset="0"/>
            </a:endParaRPr>
          </a:p>
          <a:p>
            <a:pPr marL="0" indent="0">
              <a:buNone/>
            </a:pPr>
            <a:endParaRPr lang="en-US" sz="5400" dirty="0">
              <a:solidFill>
                <a:schemeClr val="bg1"/>
              </a:solidFill>
              <a:latin typeface="Arial" panose="020B0604020202020204" pitchFamily="34" charset="0"/>
            </a:endParaRPr>
          </a:p>
          <a:p>
            <a:pPr marL="0" indent="0">
              <a:buNone/>
            </a:pPr>
            <a:r>
              <a:rPr lang="en-GB" sz="3600" dirty="0">
                <a:solidFill>
                  <a:schemeClr val="bg1"/>
                </a:solidFill>
              </a:rPr>
              <a:t>(UNESCO, 2005)</a:t>
            </a:r>
            <a:endParaRPr lang="el-GR" sz="3600" dirty="0">
              <a:solidFill>
                <a:schemeClr val="bg1"/>
              </a:solidFill>
            </a:endParaRPr>
          </a:p>
        </p:txBody>
      </p:sp>
    </p:spTree>
    <p:extLst>
      <p:ext uri="{BB962C8B-B14F-4D97-AF65-F5344CB8AC3E}">
        <p14:creationId xmlns:p14="http://schemas.microsoft.com/office/powerpoint/2010/main" val="306232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133498B-0ED5-443D-8884-FB55F129F978}"/>
              </a:ext>
            </a:extLst>
          </p:cNvPr>
          <p:cNvSpPr>
            <a:spLocks noGrp="1"/>
          </p:cNvSpPr>
          <p:nvPr>
            <p:ph type="title"/>
          </p:nvPr>
        </p:nvSpPr>
        <p:spPr>
          <a:xfrm>
            <a:off x="457200" y="274638"/>
            <a:ext cx="16459200" cy="1143000"/>
          </a:xfrm>
        </p:spPr>
        <p:txBody>
          <a:bodyPr>
            <a:normAutofit/>
          </a:bodyPr>
          <a:lstStyle/>
          <a:p>
            <a:r>
              <a:rPr lang="en-US" sz="5400" dirty="0">
                <a:solidFill>
                  <a:schemeClr val="bg1"/>
                </a:solidFill>
              </a:rPr>
              <a:t>UNESCO: </a:t>
            </a:r>
            <a:r>
              <a:rPr lang="el-GR" sz="5400" dirty="0">
                <a:solidFill>
                  <a:schemeClr val="bg1"/>
                </a:solidFill>
              </a:rPr>
              <a:t>ΣΚΟΠΟΣ ΤΗΣ ΕΝΤΑΞΙΑΚΗΣ ΕΚΠΑΙΔΕΥΣΗΣ</a:t>
            </a:r>
          </a:p>
        </p:txBody>
      </p:sp>
      <p:sp>
        <p:nvSpPr>
          <p:cNvPr id="10" name="Content Placeholder 9">
            <a:extLst>
              <a:ext uri="{FF2B5EF4-FFF2-40B4-BE49-F238E27FC236}">
                <a16:creationId xmlns:a16="http://schemas.microsoft.com/office/drawing/2014/main" id="{712E7942-F7AE-483F-99AD-E983091307CD}"/>
              </a:ext>
            </a:extLst>
          </p:cNvPr>
          <p:cNvSpPr>
            <a:spLocks noGrp="1"/>
          </p:cNvSpPr>
          <p:nvPr>
            <p:ph idx="1"/>
          </p:nvPr>
        </p:nvSpPr>
        <p:spPr>
          <a:xfrm>
            <a:off x="685800" y="2019300"/>
            <a:ext cx="16002000" cy="7467600"/>
          </a:xfrm>
        </p:spPr>
        <p:txBody>
          <a:bodyPr>
            <a:normAutofit fontScale="92500"/>
          </a:bodyPr>
          <a:lstStyle/>
          <a:p>
            <a:pPr marL="0" indent="0">
              <a:buNone/>
            </a:pPr>
            <a:r>
              <a:rPr lang="en-US" sz="5400" dirty="0">
                <a:solidFill>
                  <a:schemeClr val="bg1"/>
                </a:solidFill>
                <a:latin typeface="Arial" panose="020B0604020202020204" pitchFamily="34" charset="0"/>
              </a:rPr>
              <a:t>The purpose of Inclusive Education is to  </a:t>
            </a:r>
            <a:endParaRPr lang="el-GR" sz="5400" dirty="0">
              <a:solidFill>
                <a:schemeClr val="bg1"/>
              </a:solidFill>
              <a:latin typeface="Arial" panose="020B0604020202020204" pitchFamily="34" charset="0"/>
            </a:endParaRPr>
          </a:p>
          <a:p>
            <a:pPr marL="0" indent="0">
              <a:buNone/>
            </a:pPr>
            <a:r>
              <a:rPr lang="en-US" sz="5400" dirty="0">
                <a:solidFill>
                  <a:schemeClr val="bg1"/>
                </a:solidFill>
                <a:latin typeface="Arial" panose="020B0604020202020204" pitchFamily="34" charset="0"/>
              </a:rPr>
              <a:t> “..R</a:t>
            </a:r>
            <a:r>
              <a:rPr lang="en-US" sz="5400" b="0" i="0" dirty="0">
                <a:solidFill>
                  <a:schemeClr val="bg1"/>
                </a:solidFill>
                <a:effectLst/>
                <a:latin typeface="Arial" panose="020B0604020202020204" pitchFamily="34" charset="0"/>
              </a:rPr>
              <a:t>emove the barriers limiting the participation and achievement of all learners, respect diverse needs, abilities and characteristics and that eliminate all forms of discrimination in the learning environment”.</a:t>
            </a:r>
          </a:p>
          <a:p>
            <a:pPr marL="0" indent="0">
              <a:buNone/>
            </a:pPr>
            <a:endParaRPr lang="en-US" sz="5400" dirty="0">
              <a:solidFill>
                <a:schemeClr val="bg1"/>
              </a:solidFill>
              <a:latin typeface="Arial" panose="020B0604020202020204" pitchFamily="34" charset="0"/>
            </a:endParaRPr>
          </a:p>
          <a:p>
            <a:pPr marL="0" indent="0">
              <a:buNone/>
            </a:pPr>
            <a:endParaRPr lang="el-GR" sz="5400" dirty="0">
              <a:solidFill>
                <a:schemeClr val="bg1"/>
              </a:solidFill>
              <a:latin typeface="Arial" panose="020B0604020202020204" pitchFamily="34" charset="0"/>
            </a:endParaRPr>
          </a:p>
          <a:p>
            <a:pPr marL="0" indent="0">
              <a:buNone/>
            </a:pPr>
            <a:endParaRPr lang="en-US" sz="5400" dirty="0">
              <a:solidFill>
                <a:schemeClr val="bg1"/>
              </a:solidFill>
              <a:latin typeface="Arial" panose="020B0604020202020204" pitchFamily="34" charset="0"/>
            </a:endParaRPr>
          </a:p>
          <a:p>
            <a:pPr marL="0" indent="0">
              <a:buNone/>
            </a:pPr>
            <a:r>
              <a:rPr lang="en-GB" sz="3600" dirty="0">
                <a:solidFill>
                  <a:schemeClr val="bg1"/>
                </a:solidFill>
              </a:rPr>
              <a:t>(Retrieved February 26</a:t>
            </a:r>
            <a:r>
              <a:rPr lang="en-GB" sz="3600" baseline="30000" dirty="0">
                <a:solidFill>
                  <a:schemeClr val="bg1"/>
                </a:solidFill>
              </a:rPr>
              <a:t>th</a:t>
            </a:r>
            <a:r>
              <a:rPr lang="en-GB" sz="3600" dirty="0">
                <a:solidFill>
                  <a:schemeClr val="bg1"/>
                </a:solidFill>
              </a:rPr>
              <a:t> , 2020 from: https://en.unesco.org/themes/inclusion-in-education)</a:t>
            </a:r>
            <a:endParaRPr lang="el-GR" sz="3600" dirty="0">
              <a:solidFill>
                <a:schemeClr val="bg1"/>
              </a:solidFill>
            </a:endParaRPr>
          </a:p>
        </p:txBody>
      </p:sp>
    </p:spTree>
    <p:extLst>
      <p:ext uri="{BB962C8B-B14F-4D97-AF65-F5344CB8AC3E}">
        <p14:creationId xmlns:p14="http://schemas.microsoft.com/office/powerpoint/2010/main" val="2035416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133498B-0ED5-443D-8884-FB55F129F978}"/>
              </a:ext>
            </a:extLst>
          </p:cNvPr>
          <p:cNvSpPr>
            <a:spLocks noGrp="1"/>
          </p:cNvSpPr>
          <p:nvPr>
            <p:ph type="title"/>
          </p:nvPr>
        </p:nvSpPr>
        <p:spPr>
          <a:xfrm>
            <a:off x="457200" y="274638"/>
            <a:ext cx="16459200" cy="1143000"/>
          </a:xfrm>
        </p:spPr>
        <p:txBody>
          <a:bodyPr/>
          <a:lstStyle/>
          <a:p>
            <a:r>
              <a:rPr lang="el-GR" dirty="0">
                <a:solidFill>
                  <a:schemeClr val="bg1"/>
                </a:solidFill>
              </a:rPr>
              <a:t>Η Διακήρυξη της Σαλαμάνκα (</a:t>
            </a:r>
            <a:r>
              <a:rPr lang="en-US" dirty="0">
                <a:solidFill>
                  <a:schemeClr val="bg1"/>
                </a:solidFill>
              </a:rPr>
              <a:t>Salamanca Statement</a:t>
            </a:r>
            <a:r>
              <a:rPr lang="el-GR" dirty="0">
                <a:solidFill>
                  <a:schemeClr val="bg1"/>
                </a:solidFill>
              </a:rPr>
              <a:t>)</a:t>
            </a:r>
            <a:r>
              <a:rPr lang="en-US" dirty="0">
                <a:solidFill>
                  <a:schemeClr val="bg1"/>
                </a:solidFill>
              </a:rPr>
              <a:t> 1994</a:t>
            </a:r>
            <a:endParaRPr lang="el-GR" dirty="0">
              <a:solidFill>
                <a:schemeClr val="bg1"/>
              </a:solidFill>
            </a:endParaRPr>
          </a:p>
        </p:txBody>
      </p:sp>
      <p:sp>
        <p:nvSpPr>
          <p:cNvPr id="10" name="Content Placeholder 9">
            <a:extLst>
              <a:ext uri="{FF2B5EF4-FFF2-40B4-BE49-F238E27FC236}">
                <a16:creationId xmlns:a16="http://schemas.microsoft.com/office/drawing/2014/main" id="{712E7942-F7AE-483F-99AD-E983091307CD}"/>
              </a:ext>
            </a:extLst>
          </p:cNvPr>
          <p:cNvSpPr>
            <a:spLocks noGrp="1"/>
          </p:cNvSpPr>
          <p:nvPr>
            <p:ph idx="1"/>
          </p:nvPr>
        </p:nvSpPr>
        <p:spPr>
          <a:xfrm>
            <a:off x="457200" y="1600200"/>
            <a:ext cx="16002000" cy="6972300"/>
          </a:xfrm>
        </p:spPr>
        <p:txBody>
          <a:bodyPr>
            <a:normAutofit/>
          </a:bodyPr>
          <a:lstStyle/>
          <a:p>
            <a:pPr marL="0" indent="0">
              <a:buNone/>
            </a:pPr>
            <a:r>
              <a:rPr lang="el-GR" sz="4800" i="1" dirty="0">
                <a:solidFill>
                  <a:schemeClr val="bg1"/>
                </a:solidFill>
                <a:effectLst/>
                <a:latin typeface="Arial" panose="020B0604020202020204" pitchFamily="34" charset="0"/>
                <a:ea typeface="Arial" panose="020B0604020202020204" pitchFamily="34" charset="0"/>
              </a:rPr>
              <a:t>[…]Τα σχολεία πρέπει να περιλαμβάνουν και να φροντίζουν όλα τα παιδιά ανεξαρτήτως σωματικής, διανοητικής, κοινωνικής, συναισθηματικής, γλωσσικής ή άλλης κατάστασης τους. Σε αυτή την υποχρέωση συμπεριλαμβάνονται ανάπηρα και χαρισματικά παιδιά, εργαζόμενα και παιδιά που ζουν στον δρόμο […] και παιδιά από άλλες μη προνομιούχες ή περιθωριοποιημένες περιοχές ή ομάδες</a:t>
            </a:r>
            <a:endParaRPr lang="el-GR" sz="4800" dirty="0">
              <a:solidFill>
                <a:schemeClr val="bg1"/>
              </a:solidFill>
            </a:endParaRPr>
          </a:p>
        </p:txBody>
      </p:sp>
      <p:sp>
        <p:nvSpPr>
          <p:cNvPr id="4" name="TextBox 3">
            <a:extLst>
              <a:ext uri="{FF2B5EF4-FFF2-40B4-BE49-F238E27FC236}">
                <a16:creationId xmlns:a16="http://schemas.microsoft.com/office/drawing/2014/main" id="{AA42250B-ABFF-4265-B90B-8F067A1D61E2}"/>
              </a:ext>
            </a:extLst>
          </p:cNvPr>
          <p:cNvSpPr txBox="1"/>
          <p:nvPr/>
        </p:nvSpPr>
        <p:spPr>
          <a:xfrm>
            <a:off x="762000" y="8755062"/>
            <a:ext cx="9677400" cy="12618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UNESCO (1994). The Salamanca Statement and Framework for Action on Special Needs Education. Paris: UNESCO.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8481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D0123-8BCE-4E0F-A7A1-4414DC23E997}"/>
              </a:ext>
            </a:extLst>
          </p:cNvPr>
          <p:cNvSpPr>
            <a:spLocks noGrp="1"/>
          </p:cNvSpPr>
          <p:nvPr>
            <p:ph type="title"/>
          </p:nvPr>
        </p:nvSpPr>
        <p:spPr>
          <a:xfrm>
            <a:off x="10647485" y="603503"/>
            <a:ext cx="7359162" cy="2176136"/>
          </a:xfrm>
        </p:spPr>
        <p:txBody>
          <a:bodyPr>
            <a:normAutofit fontScale="90000"/>
          </a:bodyPr>
          <a:lstStyle/>
          <a:p>
            <a:pPr algn="ctr"/>
            <a:r>
              <a:rPr lang="en-US" sz="4800" b="1" dirty="0"/>
              <a:t>International Forum on Inclusion and Equity in Education UNESCO, 2019</a:t>
            </a:r>
            <a:endParaRPr lang="en-GB" sz="4800" b="1" dirty="0"/>
          </a:p>
        </p:txBody>
      </p:sp>
      <p:pic>
        <p:nvPicPr>
          <p:cNvPr id="1026" name="Picture 2" descr="Image preview">
            <a:extLst>
              <a:ext uri="{FF2B5EF4-FFF2-40B4-BE49-F238E27FC236}">
                <a16:creationId xmlns:a16="http://schemas.microsoft.com/office/drawing/2014/main" id="{47FEF597-AFEA-44FE-88E9-6BF5BEFE13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33"/>
          <a:stretch/>
        </p:blipFill>
        <p:spPr bwMode="auto">
          <a:xfrm>
            <a:off x="281353" y="321969"/>
            <a:ext cx="9578835" cy="7002153"/>
          </a:xfrm>
          <a:prstGeom prst="rect">
            <a:avLst/>
          </a:prstGeom>
          <a:noFill/>
          <a:extLst>
            <a:ext uri="{909E8E84-426E-40DD-AFC4-6F175D3DCCD1}">
              <a14:hiddenFill xmlns:a14="http://schemas.microsoft.com/office/drawing/2010/main">
                <a:solidFill>
                  <a:srgbClr val="FFFFFF"/>
                </a:solidFill>
              </a14:hiddenFill>
            </a:ext>
          </a:extLst>
        </p:spPr>
      </p:pic>
      <p:sp>
        <p:nvSpPr>
          <p:cNvPr id="1030" name="Content Placeholder 1029">
            <a:extLst>
              <a:ext uri="{FF2B5EF4-FFF2-40B4-BE49-F238E27FC236}">
                <a16:creationId xmlns:a16="http://schemas.microsoft.com/office/drawing/2014/main" id="{FD043E45-23CD-4D1B-9E0C-928CE1FDC2FE}"/>
              </a:ext>
            </a:extLst>
          </p:cNvPr>
          <p:cNvSpPr>
            <a:spLocks noGrp="1"/>
          </p:cNvSpPr>
          <p:nvPr>
            <p:ph idx="1"/>
          </p:nvPr>
        </p:nvSpPr>
        <p:spPr>
          <a:xfrm>
            <a:off x="11306909" y="3298371"/>
            <a:ext cx="6017706" cy="5505270"/>
          </a:xfrm>
        </p:spPr>
        <p:txBody>
          <a:bodyPr>
            <a:normAutofit/>
          </a:bodyPr>
          <a:lstStyle/>
          <a:p>
            <a:r>
              <a:rPr lang="el-GR" sz="3600" dirty="0"/>
              <a:t>Προετοιμασία και δια βίου εκπαίδευση</a:t>
            </a:r>
            <a:r>
              <a:rPr lang="en-US" sz="3600" dirty="0"/>
              <a:t>  </a:t>
            </a:r>
          </a:p>
          <a:p>
            <a:r>
              <a:rPr lang="el-GR" sz="3600" dirty="0"/>
              <a:t>Ανάπτυξη ενταξιακών πρακτικών </a:t>
            </a:r>
            <a:r>
              <a:rPr lang="en-US" sz="3600" dirty="0"/>
              <a:t> </a:t>
            </a:r>
          </a:p>
          <a:p>
            <a:r>
              <a:rPr lang="el-GR" sz="3600" dirty="0"/>
              <a:t>Αξιολόγηση </a:t>
            </a:r>
            <a:endParaRPr lang="en-US" sz="3600" dirty="0"/>
          </a:p>
          <a:p>
            <a:r>
              <a:rPr lang="el-GR" sz="3600" dirty="0"/>
              <a:t>Χρηματοδότηση</a:t>
            </a:r>
            <a:endParaRPr lang="en-US" sz="3600" dirty="0"/>
          </a:p>
        </p:txBody>
      </p:sp>
      <p:sp>
        <p:nvSpPr>
          <p:cNvPr id="6" name="TextBox 5">
            <a:extLst>
              <a:ext uri="{FF2B5EF4-FFF2-40B4-BE49-F238E27FC236}">
                <a16:creationId xmlns:a16="http://schemas.microsoft.com/office/drawing/2014/main" id="{D67AF031-DFD6-4AB3-A1E3-1F57E8508FBA}"/>
              </a:ext>
            </a:extLst>
          </p:cNvPr>
          <p:cNvSpPr txBox="1"/>
          <p:nvPr/>
        </p:nvSpPr>
        <p:spPr>
          <a:xfrm>
            <a:off x="990600" y="9037761"/>
            <a:ext cx="9144000" cy="936795"/>
          </a:xfrm>
          <a:prstGeom prst="rect">
            <a:avLst/>
          </a:prstGeom>
          <a:noFill/>
        </p:spPr>
        <p:txBody>
          <a:bodyPr wrap="square">
            <a:spAutoFit/>
          </a:bodyPr>
          <a:lstStyle/>
          <a:p>
            <a:pPr>
              <a:lnSpc>
                <a:spcPct val="107000"/>
              </a:lnSpc>
              <a:spcAft>
                <a:spcPts val="800"/>
              </a:spcAft>
            </a:pPr>
            <a:r>
              <a:rPr lang="en-AU"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Background paper prepared for the International Forum on inclusion and equity in education – Every learner matters,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Cali</a:t>
            </a:r>
            <a:r>
              <a:rPr lang="el-GR" sz="1600" dirty="0">
                <a:effectLst/>
                <a:latin typeface="Calibri" panose="020F0502020204030204" pitchFamily="34" charset="0"/>
                <a:ea typeface="Calibri" panose="020F0502020204030204" pitchFamily="34" charset="0"/>
                <a:cs typeface="Times New Roman" panose="02020603050405020304" pitchFamily="18" charset="0"/>
              </a:rPr>
              <a:t>,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Colombia</a:t>
            </a:r>
            <a:r>
              <a:rPr lang="el-GR" sz="1600" dirty="0">
                <a:effectLst/>
                <a:latin typeface="Calibri" panose="020F0502020204030204" pitchFamily="34" charset="0"/>
                <a:ea typeface="Calibri" panose="020F0502020204030204" pitchFamily="34" charset="0"/>
                <a:cs typeface="Times New Roman" panose="02020603050405020304" pitchFamily="18" charset="0"/>
              </a:rPr>
              <a:t> 11–13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September</a:t>
            </a:r>
            <a:r>
              <a:rPr lang="el-GR" sz="1600" dirty="0">
                <a:effectLst/>
                <a:latin typeface="Calibri" panose="020F0502020204030204" pitchFamily="34" charset="0"/>
                <a:ea typeface="Calibri" panose="020F0502020204030204" pitchFamily="34" charset="0"/>
                <a:cs typeface="Times New Roman" panose="02020603050405020304" pitchFamily="18" charset="0"/>
              </a:rPr>
              <a:t> 2019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Inclusive</a:t>
            </a:r>
            <a:r>
              <a:rPr lang="el-GR" sz="1600" dirty="0">
                <a:effectLst/>
                <a:latin typeface="Calibri" panose="020F0502020204030204" pitchFamily="34" charset="0"/>
                <a:ea typeface="Calibri" panose="020F0502020204030204" pitchFamily="34" charset="0"/>
                <a:cs typeface="Times New Roman" panose="02020603050405020304" pitchFamily="18" charset="0"/>
              </a:rPr>
              <a:t>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education</a:t>
            </a:r>
            <a:r>
              <a:rPr lang="el-GR" sz="1600" dirty="0">
                <a:effectLst/>
                <a:latin typeface="Calibri" panose="020F0502020204030204" pitchFamily="34" charset="0"/>
                <a:ea typeface="Calibri" panose="020F0502020204030204" pitchFamily="34" charset="0"/>
                <a:cs typeface="Times New Roman" panose="02020603050405020304" pitchFamily="18" charset="0"/>
              </a:rPr>
              <a:t> for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persons</a:t>
            </a:r>
            <a:r>
              <a:rPr lang="el-GR" sz="1600" dirty="0">
                <a:effectLst/>
                <a:latin typeface="Calibri" panose="020F0502020204030204" pitchFamily="34" charset="0"/>
                <a:ea typeface="Calibri" panose="020F0502020204030204" pitchFamily="34" charset="0"/>
                <a:cs typeface="Times New Roman" panose="02020603050405020304" pitchFamily="18" charset="0"/>
              </a:rPr>
              <a:t>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with</a:t>
            </a:r>
            <a:r>
              <a:rPr lang="el-GR" sz="1600" dirty="0">
                <a:effectLst/>
                <a:latin typeface="Calibri" panose="020F0502020204030204" pitchFamily="34" charset="0"/>
                <a:ea typeface="Calibri" panose="020F0502020204030204" pitchFamily="34" charset="0"/>
                <a:cs typeface="Times New Roman" panose="02020603050405020304" pitchFamily="18" charset="0"/>
              </a:rPr>
              <a:t>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disabilities</a:t>
            </a:r>
            <a:r>
              <a:rPr lang="el-GR" sz="1600" dirty="0">
                <a:effectLst/>
                <a:latin typeface="Calibri" panose="020F0502020204030204" pitchFamily="34" charset="0"/>
                <a:ea typeface="Calibri" panose="020F0502020204030204" pitchFamily="34" charset="0"/>
                <a:cs typeface="Times New Roman" panose="02020603050405020304" pitchFamily="18" charset="0"/>
              </a:rPr>
              <a:t> –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Are</a:t>
            </a:r>
            <a:r>
              <a:rPr lang="el-GR" sz="1600" dirty="0">
                <a:effectLst/>
                <a:latin typeface="Calibri" panose="020F0502020204030204" pitchFamily="34" charset="0"/>
                <a:ea typeface="Calibri" panose="020F0502020204030204" pitchFamily="34" charset="0"/>
                <a:cs typeface="Times New Roman" panose="02020603050405020304" pitchFamily="18" charset="0"/>
              </a:rPr>
              <a:t>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we</a:t>
            </a:r>
            <a:r>
              <a:rPr lang="el-GR" sz="1600" dirty="0">
                <a:effectLst/>
                <a:latin typeface="Calibri" panose="020F0502020204030204" pitchFamily="34" charset="0"/>
                <a:ea typeface="Calibri" panose="020F0502020204030204" pitchFamily="34" charset="0"/>
                <a:cs typeface="Times New Roman" panose="02020603050405020304" pitchFamily="18" charset="0"/>
              </a:rPr>
              <a:t>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making</a:t>
            </a:r>
            <a:r>
              <a:rPr lang="el-GR" sz="1600" dirty="0">
                <a:effectLst/>
                <a:latin typeface="Calibri" panose="020F0502020204030204" pitchFamily="34" charset="0"/>
                <a:ea typeface="Calibri" panose="020F0502020204030204" pitchFamily="34" charset="0"/>
                <a:cs typeface="Times New Roman" panose="02020603050405020304" pitchFamily="18" charset="0"/>
              </a:rPr>
              <a:t>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progress</a:t>
            </a:r>
            <a:r>
              <a:rPr lang="el-GR" sz="16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9" name="TextBox 8">
            <a:extLst>
              <a:ext uri="{FF2B5EF4-FFF2-40B4-BE49-F238E27FC236}">
                <a16:creationId xmlns:a16="http://schemas.microsoft.com/office/drawing/2014/main" id="{508DA834-9948-45FD-BF86-860606F87057}"/>
              </a:ext>
            </a:extLst>
          </p:cNvPr>
          <p:cNvSpPr txBox="1"/>
          <p:nvPr/>
        </p:nvSpPr>
        <p:spPr>
          <a:xfrm>
            <a:off x="8862647" y="8343900"/>
            <a:ext cx="9144000" cy="923330"/>
          </a:xfrm>
          <a:prstGeom prst="rect">
            <a:avLst/>
          </a:prstGeom>
          <a:noFill/>
        </p:spPr>
        <p:txBody>
          <a:bodyPr wrap="square">
            <a:spAutoFit/>
          </a:bodyPr>
          <a:lstStyle/>
          <a:p>
            <a:r>
              <a:rPr lang="en-GB" dirty="0">
                <a:hlinkClick r:id="rId4"/>
              </a:rPr>
              <a:t>https://unesdoc.unesco.org/ark:/48223/pf0000372651/PDF/372651eng.pdf.multi</a:t>
            </a:r>
            <a:endParaRPr lang="en-GB" dirty="0"/>
          </a:p>
          <a:p>
            <a:endParaRPr lang="en-GB" dirty="0"/>
          </a:p>
          <a:p>
            <a:endParaRPr lang="el-GR" dirty="0"/>
          </a:p>
        </p:txBody>
      </p:sp>
    </p:spTree>
    <p:extLst>
      <p:ext uri="{BB962C8B-B14F-4D97-AF65-F5344CB8AC3E}">
        <p14:creationId xmlns:p14="http://schemas.microsoft.com/office/powerpoint/2010/main" val="597854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723900"/>
            <a:ext cx="7368363" cy="5343525"/>
            <a:chOff x="-437769" y="66675"/>
            <a:chExt cx="9824483" cy="7124700"/>
          </a:xfrm>
        </p:grpSpPr>
        <p:sp>
          <p:nvSpPr>
            <p:cNvPr id="3" name="TextBox 3"/>
            <p:cNvSpPr txBox="1"/>
            <p:nvPr/>
          </p:nvSpPr>
          <p:spPr>
            <a:xfrm>
              <a:off x="0" y="66675"/>
              <a:ext cx="9386714" cy="6771084"/>
            </a:xfrm>
            <a:prstGeom prst="rect">
              <a:avLst/>
            </a:prstGeom>
          </p:spPr>
          <p:txBody>
            <a:bodyPr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6600" b="0" i="0" u="none" strike="noStrike" kern="1200" cap="none" spc="0" normalizeH="0" baseline="0" noProof="0" dirty="0">
                  <a:ln>
                    <a:noFill/>
                  </a:ln>
                  <a:solidFill>
                    <a:srgbClr val="3E602F"/>
                  </a:solidFill>
                  <a:effectLst/>
                  <a:uLnTx/>
                  <a:uFillTx/>
                  <a:latin typeface="Poppins Bold Bold"/>
                  <a:ea typeface="+mn-ea"/>
                  <a:cs typeface="+mn-cs"/>
                </a:rPr>
                <a:t>Early Childhood Inclusion: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6600" b="0" i="0" u="none" strike="noStrike" kern="1200" cap="none" spc="0" normalizeH="0" baseline="0" noProof="0" dirty="0">
                  <a:ln>
                    <a:noFill/>
                  </a:ln>
                  <a:solidFill>
                    <a:srgbClr val="3E602F"/>
                  </a:solidFill>
                  <a:effectLst/>
                  <a:uLnTx/>
                  <a:uFillTx/>
                  <a:latin typeface="Poppins Bold Bold"/>
                  <a:ea typeface="+mn-ea"/>
                  <a:cs typeface="+mn-cs"/>
                </a:rPr>
                <a:t>A Joint Position Statement of DEC and NAEYC</a:t>
              </a:r>
            </a:p>
          </p:txBody>
        </p:sp>
        <p:sp>
          <p:nvSpPr>
            <p:cNvPr id="5" name="AutoShape 5"/>
            <p:cNvSpPr/>
            <p:nvPr/>
          </p:nvSpPr>
          <p:spPr>
            <a:xfrm>
              <a:off x="-437769" y="7178675"/>
              <a:ext cx="9386714" cy="12700"/>
            </a:xfrm>
            <a:prstGeom prst="rect">
              <a:avLst/>
            </a:prstGeom>
            <a:solidFill>
              <a:srgbClr val="3E602F"/>
            </a:solidFill>
          </p:spPr>
          <p:txBody>
            <a:bodyPr/>
            <a:lstStyle/>
            <a:p>
              <a:endParaRPr lang="en-US"/>
            </a:p>
          </p:txBody>
        </p:sp>
      </p:grpSp>
      <p:pic>
        <p:nvPicPr>
          <p:cNvPr id="6" name="Picture 5" descr="#2595_Final.pdf">
            <a:extLst>
              <a:ext uri="{FF2B5EF4-FFF2-40B4-BE49-F238E27FC236}">
                <a16:creationId xmlns:a16="http://schemas.microsoft.com/office/drawing/2014/main" id="{7708CAEB-0531-CA49-8E5A-7A23A36E3CD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7400" y="723900"/>
            <a:ext cx="7205663" cy="922156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D5AF1C2-B9EC-4C92-8B95-7A3F198F1D23}"/>
              </a:ext>
            </a:extLst>
          </p:cNvPr>
          <p:cNvSpPr txBox="1"/>
          <p:nvPr/>
        </p:nvSpPr>
        <p:spPr>
          <a:xfrm>
            <a:off x="1004602" y="9145245"/>
            <a:ext cx="3679221"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DEC/NAEYC, 2009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31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bwMode="auto">
          <a:xfrm>
            <a:off x="1447800" y="1085850"/>
            <a:ext cx="15773400" cy="811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7160" tIns="68580" rIns="137160" bIns="6858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150000"/>
              </a:lnSpc>
              <a:buNone/>
            </a:pPr>
            <a:r>
              <a:rPr lang="en-US" altLang="en-US" kern="0" dirty="0">
                <a:solidFill>
                  <a:srgbClr val="000000"/>
                </a:solidFill>
                <a:latin typeface="Abadi" panose="020B0604020104020204" pitchFamily="34" charset="0"/>
                <a:cs typeface="Poppins Medium" pitchFamily="2" charset="77"/>
              </a:rPr>
              <a:t>	</a:t>
            </a:r>
            <a:r>
              <a:rPr lang="el-GR" altLang="en-US" sz="3600" kern="0" dirty="0">
                <a:latin typeface="Poppins Medium" pitchFamily="2" charset="77"/>
                <a:ea typeface="Calibri" panose="020F0502020204030204" pitchFamily="34" charset="0"/>
                <a:cs typeface="Poppins Medium" pitchFamily="2" charset="77"/>
              </a:rPr>
              <a:t>Η ένταξη στην προσχολική ηλικία</a:t>
            </a:r>
            <a:r>
              <a:rPr lang="el-GR" sz="3600" dirty="0">
                <a:effectLst/>
                <a:ea typeface="Calibri" panose="020F0502020204030204" pitchFamily="34" charset="0"/>
              </a:rPr>
              <a:t>  « ενσαρκώνει τις αξίες, πολιτικές και τις </a:t>
            </a:r>
            <a:r>
              <a:rPr lang="el-GR" sz="3600" b="1" dirty="0">
                <a:solidFill>
                  <a:srgbClr val="FF0000"/>
                </a:solidFill>
                <a:effectLst/>
                <a:ea typeface="Calibri" panose="020F0502020204030204" pitchFamily="34" charset="0"/>
              </a:rPr>
              <a:t>πρακτικές</a:t>
            </a:r>
            <a:r>
              <a:rPr lang="el-GR" sz="3600" dirty="0">
                <a:effectLst/>
                <a:ea typeface="Calibri" panose="020F0502020204030204" pitchFamily="34" charset="0"/>
              </a:rPr>
              <a:t> εκείνες, που υποστηρίζουν το δικαίωμα κάθε παιδιού προσχολικής ηλικίας και της οικογένειάς του, να συμμετέχει σε ένα ευρύ φάσμα δραστηριοτήτων και πλαισίων, ως ενεργά μέλη της κοινότητας και της κοινωνίας, αξιοποιώντας το μέγιστο των δυνατοτήτων του/της».</a:t>
            </a:r>
          </a:p>
          <a:p>
            <a:pPr eaLnBrk="1" hangingPunct="1">
              <a:lnSpc>
                <a:spcPct val="150000"/>
              </a:lnSpc>
              <a:buNone/>
            </a:pPr>
            <a:endParaRPr lang="el-GR" sz="3600" dirty="0">
              <a:ea typeface="Calibri" panose="020F0502020204030204" pitchFamily="34" charset="0"/>
              <a:cs typeface="Arial" panose="020B0604020202020204" pitchFamily="34" charset="0"/>
            </a:endParaRPr>
          </a:p>
          <a:p>
            <a:pPr eaLnBrk="1" hangingPunct="1">
              <a:lnSpc>
                <a:spcPct val="150000"/>
              </a:lnSpc>
              <a:buNone/>
            </a:pPr>
            <a:endParaRPr lang="el-GR" sz="3600" dirty="0">
              <a:ea typeface="Calibri" panose="020F0502020204030204" pitchFamily="34" charset="0"/>
              <a:cs typeface="Arial" panose="020B0604020202020204" pitchFamily="34" charset="0"/>
            </a:endParaRPr>
          </a:p>
          <a:p>
            <a:pPr eaLnBrk="1" hangingPunct="1">
              <a:lnSpc>
                <a:spcPct val="150000"/>
              </a:lnSpc>
              <a:buNone/>
            </a:pPr>
            <a:r>
              <a:rPr lang="el-GR" sz="2800" dirty="0">
                <a:effectLst/>
                <a:ea typeface="Calibri" panose="020F0502020204030204" pitchFamily="34" charset="0"/>
                <a:cs typeface="Arial" panose="020B0604020202020204" pitchFamily="34" charset="0"/>
              </a:rPr>
              <a:t>(Δήλωση κοινής θέσης που προέκυψε το 2009 μέσα από την σύμπραξη των δύο</a:t>
            </a:r>
          </a:p>
          <a:p>
            <a:pPr eaLnBrk="1" hangingPunct="1">
              <a:lnSpc>
                <a:spcPct val="150000"/>
              </a:lnSpc>
              <a:buNone/>
            </a:pPr>
            <a:r>
              <a:rPr lang="el-GR" sz="2800" dirty="0">
                <a:effectLst/>
                <a:ea typeface="Calibri" panose="020F0502020204030204" pitchFamily="34" charset="0"/>
                <a:cs typeface="Arial" panose="020B0604020202020204" pitchFamily="34" charset="0"/>
              </a:rPr>
              <a:t>μεγάλων οργανισμών για την προσχολική αγωγή στις ΗΠΑ.</a:t>
            </a:r>
            <a:r>
              <a:rPr lang="en-US" sz="2800" dirty="0">
                <a:effectLst/>
                <a:ea typeface="Calibri" panose="020F0502020204030204" pitchFamily="34" charset="0"/>
                <a:cs typeface="Arial" panose="020B0604020202020204" pitchFamily="34" charset="0"/>
              </a:rPr>
              <a:t>DEC</a:t>
            </a:r>
            <a:r>
              <a:rPr lang="el-GR" sz="2800" dirty="0">
                <a:effectLst/>
                <a:ea typeface="Calibri" panose="020F0502020204030204" pitchFamily="34" charset="0"/>
                <a:cs typeface="Arial" panose="020B0604020202020204" pitchFamily="34" charset="0"/>
              </a:rPr>
              <a:t>/</a:t>
            </a:r>
            <a:r>
              <a:rPr lang="en-US" sz="2800" dirty="0">
                <a:effectLst/>
                <a:ea typeface="Calibri" panose="020F0502020204030204" pitchFamily="34" charset="0"/>
                <a:cs typeface="Arial" panose="020B0604020202020204" pitchFamily="34" charset="0"/>
              </a:rPr>
              <a:t>NAEYC</a:t>
            </a:r>
            <a:r>
              <a:rPr lang="el-GR" sz="2800" dirty="0">
                <a:effectLst/>
                <a:ea typeface="Calibri" panose="020F0502020204030204" pitchFamily="34" charset="0"/>
                <a:cs typeface="Arial" panose="020B0604020202020204" pitchFamily="34" charset="0"/>
              </a:rPr>
              <a:t>, 2009). </a:t>
            </a:r>
            <a:endParaRPr lang="en-US" sz="28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82916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bwMode="auto">
          <a:xfrm>
            <a:off x="1447800" y="1085850"/>
            <a:ext cx="15849600" cy="83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7160" tIns="68580" rIns="137160" bIns="6858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150000"/>
              </a:lnSpc>
              <a:buFontTx/>
              <a:buNone/>
            </a:pPr>
            <a:r>
              <a:rPr lang="en-US" altLang="en-US" kern="0" dirty="0">
                <a:solidFill>
                  <a:srgbClr val="000000"/>
                </a:solidFill>
                <a:latin typeface="Poppins Medium" pitchFamily="2" charset="77"/>
                <a:cs typeface="Poppins Medium" pitchFamily="2" charset="77"/>
              </a:rPr>
              <a:t>	</a:t>
            </a:r>
            <a:r>
              <a:rPr lang="en-US" altLang="en-US" kern="0" dirty="0">
                <a:solidFill>
                  <a:schemeClr val="tx1">
                    <a:lumMod val="65000"/>
                    <a:lumOff val="35000"/>
                  </a:schemeClr>
                </a:solidFill>
                <a:latin typeface="Poppins Medium" pitchFamily="2" charset="77"/>
                <a:cs typeface="Poppins Medium" pitchFamily="2" charset="77"/>
              </a:rPr>
              <a:t>“Early childhood inclusion embodies the values, policies, and</a:t>
            </a:r>
            <a:r>
              <a:rPr lang="en-US" altLang="en-US" kern="0" dirty="0">
                <a:solidFill>
                  <a:prstClr val="black"/>
                </a:solidFill>
                <a:latin typeface="Poppins Medium" pitchFamily="2" charset="77"/>
                <a:cs typeface="Poppins Medium" pitchFamily="2" charset="77"/>
              </a:rPr>
              <a:t> </a:t>
            </a:r>
            <a:r>
              <a:rPr lang="en-US" altLang="en-US" b="1" kern="0" dirty="0">
                <a:solidFill>
                  <a:srgbClr val="FF0000"/>
                </a:solidFill>
                <a:latin typeface="Poppins Medium" pitchFamily="2" charset="77"/>
                <a:cs typeface="Poppins Medium" pitchFamily="2" charset="77"/>
              </a:rPr>
              <a:t>practices</a:t>
            </a:r>
            <a:r>
              <a:rPr lang="en-US" altLang="en-US" kern="0" dirty="0">
                <a:solidFill>
                  <a:schemeClr val="accent2">
                    <a:lumMod val="75000"/>
                  </a:schemeClr>
                </a:solidFill>
                <a:latin typeface="Poppins Medium" pitchFamily="2" charset="77"/>
                <a:cs typeface="Poppins Medium" pitchFamily="2" charset="77"/>
              </a:rPr>
              <a:t> </a:t>
            </a:r>
            <a:r>
              <a:rPr lang="en-US" altLang="en-US" kern="0" dirty="0">
                <a:solidFill>
                  <a:schemeClr val="tx1">
                    <a:lumMod val="65000"/>
                    <a:lumOff val="35000"/>
                  </a:schemeClr>
                </a:solidFill>
                <a:latin typeface="Poppins Medium" pitchFamily="2" charset="77"/>
                <a:cs typeface="Poppins Medium" pitchFamily="2" charset="77"/>
              </a:rPr>
              <a:t>that support the right of every infant and young child and his or her family, regardless of ability, to participate in a broad range of activities and contexts as full members of families, communities, and society</a:t>
            </a:r>
            <a:r>
              <a:rPr lang="en-US" altLang="en-US" kern="0" dirty="0">
                <a:solidFill>
                  <a:srgbClr val="956B43"/>
                </a:solidFill>
                <a:latin typeface="Poppins Medium" pitchFamily="2" charset="77"/>
                <a:cs typeface="Poppins Medium" pitchFamily="2" charset="77"/>
              </a:rPr>
              <a:t>. </a:t>
            </a:r>
            <a:r>
              <a:rPr lang="en-US" altLang="en-US" b="1" i="1" kern="0" dirty="0">
                <a:solidFill>
                  <a:schemeClr val="accent5">
                    <a:lumMod val="75000"/>
                  </a:schemeClr>
                </a:solidFill>
                <a:latin typeface="Poppins Medium" pitchFamily="2" charset="77"/>
                <a:cs typeface="Poppins Medium" pitchFamily="2" charset="77"/>
              </a:rPr>
              <a:t>The desired results of inclusive experiences for children with and without disabilities and their families include a sense of belonging and membership, positive social relationships and friendships, and development and learning to reach their full potential. </a:t>
            </a:r>
            <a:r>
              <a:rPr lang="en-US" altLang="en-US" kern="0" dirty="0">
                <a:solidFill>
                  <a:schemeClr val="tx1">
                    <a:lumMod val="65000"/>
                    <a:lumOff val="35000"/>
                  </a:schemeClr>
                </a:solidFill>
                <a:latin typeface="Poppins Medium" pitchFamily="2" charset="77"/>
                <a:cs typeface="Poppins Medium" pitchFamily="2" charset="77"/>
              </a:rPr>
              <a:t>The defining features of inclusion that can be used to identify high quality early childhood programs and services are access, participation, and [systemic] supports.”</a:t>
            </a:r>
          </a:p>
          <a:p>
            <a:pPr eaLnBrk="1" hangingPunct="1">
              <a:lnSpc>
                <a:spcPct val="150000"/>
              </a:lnSpc>
              <a:buFontTx/>
              <a:buNone/>
            </a:pPr>
            <a:endParaRPr lang="en-US" altLang="en-US" kern="0" dirty="0">
              <a:solidFill>
                <a:schemeClr val="tx1">
                  <a:lumMod val="65000"/>
                  <a:lumOff val="35000"/>
                </a:schemeClr>
              </a:solidFill>
              <a:latin typeface="Poppins Medium" pitchFamily="2" charset="77"/>
              <a:cs typeface="Poppins Medium" pitchFamily="2" charset="77"/>
            </a:endParaRPr>
          </a:p>
        </p:txBody>
      </p:sp>
      <p:sp>
        <p:nvSpPr>
          <p:cNvPr id="4" name="TextBox 3">
            <a:extLst>
              <a:ext uri="{FF2B5EF4-FFF2-40B4-BE49-F238E27FC236}">
                <a16:creationId xmlns:a16="http://schemas.microsoft.com/office/drawing/2014/main" id="{F054A7FA-7996-420A-8DC0-3C68341F7E0E}"/>
              </a:ext>
            </a:extLst>
          </p:cNvPr>
          <p:cNvSpPr txBox="1"/>
          <p:nvPr/>
        </p:nvSpPr>
        <p:spPr>
          <a:xfrm>
            <a:off x="1600200" y="9434945"/>
            <a:ext cx="9144000" cy="646331"/>
          </a:xfrm>
          <a:prstGeom prst="rect">
            <a:avLst/>
          </a:prstGeom>
          <a:noFill/>
        </p:spPr>
        <p:txBody>
          <a:bodyPr wrap="square">
            <a:spAutoFit/>
          </a:bodyPr>
          <a:lstStyle/>
          <a:p>
            <a:pPr marL="0" indent="0">
              <a:buNone/>
            </a:pPr>
            <a:r>
              <a:rPr lang="en-US" sz="1800" dirty="0"/>
              <a:t>(DEC/NAEYC, 2009 ; National Professional Development Center on Inclusion, 2011)</a:t>
            </a:r>
            <a:endParaRPr lang="el-GR" sz="1800" dirty="0"/>
          </a:p>
          <a:p>
            <a:pPr marL="0" indent="0">
              <a:buNone/>
            </a:pPr>
            <a:endParaRPr lang="en-US" sz="1800" dirty="0"/>
          </a:p>
        </p:txBody>
      </p:sp>
    </p:spTree>
    <p:extLst>
      <p:ext uri="{BB962C8B-B14F-4D97-AF65-F5344CB8AC3E}">
        <p14:creationId xmlns:p14="http://schemas.microsoft.com/office/powerpoint/2010/main" val="280042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04800" y="293139"/>
            <a:ext cx="17754600" cy="1128514"/>
          </a:xfrm>
          <a:prstGeom prst="rect">
            <a:avLst/>
          </a:prstGeom>
          <a:solidFill>
            <a:schemeClr val="accent1">
              <a:lumMod val="50000"/>
            </a:schemeClr>
          </a:solidFill>
          <a:ln w="76200">
            <a:solidFill>
              <a:srgbClr val="C00000"/>
            </a:solidFill>
          </a:ln>
        </p:spPr>
        <p:txBody>
          <a:bodyPr wrap="square" lIns="0" tIns="0" rIns="0" bIns="0" rtlCol="0" anchor="t">
            <a:spAutoFit/>
          </a:bodyPr>
          <a:lstStyle/>
          <a:p>
            <a:pPr algn="ctr">
              <a:lnSpc>
                <a:spcPts val="8800"/>
              </a:lnSpc>
            </a:pPr>
            <a:r>
              <a:rPr lang="el-GR" sz="7500" dirty="0">
                <a:solidFill>
                  <a:schemeClr val="bg1"/>
                </a:solidFill>
                <a:latin typeface="Poppins Bold Bold"/>
              </a:rPr>
              <a:t>Επιθυμητά Αποτελέσματα Για Όλα Τα Παιδιά</a:t>
            </a:r>
            <a:endParaRPr lang="en-US" sz="7500" dirty="0">
              <a:solidFill>
                <a:schemeClr val="bg1"/>
              </a:solidFill>
              <a:latin typeface="Poppins Bold Bold"/>
            </a:endParaRPr>
          </a:p>
        </p:txBody>
      </p:sp>
      <p:sp>
        <p:nvSpPr>
          <p:cNvPr id="8" name="TextBox 8"/>
          <p:cNvSpPr txBox="1"/>
          <p:nvPr/>
        </p:nvSpPr>
        <p:spPr>
          <a:xfrm>
            <a:off x="7239000" y="1866900"/>
            <a:ext cx="7103398" cy="4345933"/>
          </a:xfrm>
          <a:prstGeom prst="rect">
            <a:avLst/>
          </a:prstGeom>
        </p:spPr>
        <p:txBody>
          <a:bodyPr wrap="square" lIns="0" tIns="0" rIns="0" bIns="0" rtlCol="0" anchor="t">
            <a:spAutoFit/>
          </a:bodyPr>
          <a:lstStyle/>
          <a:p>
            <a:pPr>
              <a:lnSpc>
                <a:spcPts val="3360"/>
              </a:lnSpc>
            </a:pPr>
            <a:r>
              <a:rPr lang="en-US" sz="2800" dirty="0">
                <a:solidFill>
                  <a:srgbClr val="3E602F"/>
                </a:solidFill>
                <a:latin typeface="Poppins Medium Bold"/>
              </a:rPr>
              <a:t> </a:t>
            </a:r>
          </a:p>
          <a:p>
            <a:pPr>
              <a:lnSpc>
                <a:spcPts val="3360"/>
              </a:lnSpc>
            </a:pPr>
            <a:endParaRPr lang="en-US" sz="2800" dirty="0">
              <a:solidFill>
                <a:srgbClr val="3E602F"/>
              </a:solidFill>
              <a:latin typeface="Poppins Medium Bold"/>
            </a:endParaRPr>
          </a:p>
          <a:p>
            <a:pPr>
              <a:lnSpc>
                <a:spcPts val="3360"/>
              </a:lnSpc>
            </a:pPr>
            <a:endParaRPr lang="en-US" sz="2800" dirty="0">
              <a:solidFill>
                <a:srgbClr val="3E602F"/>
              </a:solidFill>
              <a:latin typeface="Poppins Medium Bold"/>
            </a:endParaRPr>
          </a:p>
          <a:p>
            <a:pPr>
              <a:lnSpc>
                <a:spcPts val="3360"/>
              </a:lnSpc>
            </a:pPr>
            <a:endParaRPr lang="en-US" sz="2800" dirty="0">
              <a:solidFill>
                <a:srgbClr val="3E602F"/>
              </a:solidFill>
              <a:latin typeface="Poppins Medium Bold"/>
            </a:endParaRPr>
          </a:p>
          <a:p>
            <a:pPr>
              <a:lnSpc>
                <a:spcPts val="3360"/>
              </a:lnSpc>
            </a:pPr>
            <a:endParaRPr lang="en-US" sz="2800" dirty="0">
              <a:solidFill>
                <a:srgbClr val="3E602F"/>
              </a:solidFill>
              <a:latin typeface="Poppins Medium Bold"/>
            </a:endParaRPr>
          </a:p>
          <a:p>
            <a:pPr>
              <a:lnSpc>
                <a:spcPts val="3360"/>
              </a:lnSpc>
            </a:pPr>
            <a:endParaRPr lang="en-US" sz="2800" dirty="0">
              <a:solidFill>
                <a:srgbClr val="3E602F"/>
              </a:solidFill>
              <a:latin typeface="Poppins Medium Bold"/>
            </a:endParaRPr>
          </a:p>
          <a:p>
            <a:pPr>
              <a:lnSpc>
                <a:spcPts val="3360"/>
              </a:lnSpc>
            </a:pPr>
            <a:endParaRPr lang="en-US" sz="2800" dirty="0">
              <a:solidFill>
                <a:srgbClr val="3E602F"/>
              </a:solidFill>
              <a:latin typeface="Poppins Medium Bold"/>
            </a:endParaRPr>
          </a:p>
          <a:p>
            <a:pPr>
              <a:lnSpc>
                <a:spcPts val="3360"/>
              </a:lnSpc>
            </a:pPr>
            <a:endParaRPr lang="en-US" sz="2800" dirty="0">
              <a:solidFill>
                <a:srgbClr val="3E602F"/>
              </a:solidFill>
              <a:latin typeface="Poppins Medium Bold"/>
            </a:endParaRPr>
          </a:p>
          <a:p>
            <a:pPr>
              <a:lnSpc>
                <a:spcPts val="3360"/>
              </a:lnSpc>
            </a:pPr>
            <a:endParaRPr lang="en-US" sz="2800" dirty="0">
              <a:solidFill>
                <a:srgbClr val="3E602F"/>
              </a:solidFill>
              <a:latin typeface="Poppins Medium Bold"/>
            </a:endParaRPr>
          </a:p>
          <a:p>
            <a:pPr>
              <a:lnSpc>
                <a:spcPts val="3360"/>
              </a:lnSpc>
            </a:pPr>
            <a:endParaRPr lang="en-US" sz="2800" dirty="0">
              <a:solidFill>
                <a:srgbClr val="3E602F"/>
              </a:solidFill>
              <a:latin typeface="Poppins Medium Bold"/>
            </a:endParaRPr>
          </a:p>
        </p:txBody>
      </p:sp>
      <p:sp>
        <p:nvSpPr>
          <p:cNvPr id="11" name="TextBox 10">
            <a:extLst>
              <a:ext uri="{FF2B5EF4-FFF2-40B4-BE49-F238E27FC236}">
                <a16:creationId xmlns:a16="http://schemas.microsoft.com/office/drawing/2014/main" id="{0F688B0E-DB63-410E-921C-5D59C106C85B}"/>
              </a:ext>
            </a:extLst>
          </p:cNvPr>
          <p:cNvSpPr txBox="1"/>
          <p:nvPr/>
        </p:nvSpPr>
        <p:spPr>
          <a:xfrm>
            <a:off x="6934200" y="2213756"/>
            <a:ext cx="10227958" cy="7540526"/>
          </a:xfrm>
          <a:prstGeom prst="rect">
            <a:avLst/>
          </a:prstGeom>
          <a:solidFill>
            <a:schemeClr val="accent2"/>
          </a:solidFill>
        </p:spPr>
        <p:txBody>
          <a:bodyPr wrap="square" rtlCol="0">
            <a:spAutoFit/>
          </a:bodyPr>
          <a:lstStyle/>
          <a:p>
            <a:endParaRPr lang="en-US" sz="4400" dirty="0"/>
          </a:p>
          <a:p>
            <a:pPr marL="571500" indent="-571500">
              <a:buFont typeface="Arial" panose="020B0604020202020204" pitchFamily="34" charset="0"/>
              <a:buChar char="•"/>
            </a:pPr>
            <a:r>
              <a:rPr lang="el-GR" altLang="en-US" sz="4400" b="1" i="1" kern="0" dirty="0">
                <a:solidFill>
                  <a:schemeClr val="bg1"/>
                </a:solidFill>
                <a:latin typeface="Poppins Medium" pitchFamily="2" charset="77"/>
                <a:cs typeface="Poppins Medium" pitchFamily="2" charset="77"/>
              </a:rPr>
              <a:t> Αίσθηση του </a:t>
            </a:r>
            <a:r>
              <a:rPr lang="el-GR" altLang="en-US" sz="4400" b="1" i="1" kern="0" dirty="0" err="1">
                <a:solidFill>
                  <a:schemeClr val="bg1"/>
                </a:solidFill>
                <a:latin typeface="Poppins Medium" pitchFamily="2" charset="77"/>
                <a:cs typeface="Poppins Medium" pitchFamily="2" charset="77"/>
              </a:rPr>
              <a:t>ανήκειν</a:t>
            </a:r>
            <a:r>
              <a:rPr lang="el-GR" altLang="en-US" sz="4400" b="1" i="1" kern="0" dirty="0">
                <a:solidFill>
                  <a:schemeClr val="bg1"/>
                </a:solidFill>
                <a:latin typeface="Poppins Medium" pitchFamily="2" charset="77"/>
                <a:cs typeface="Poppins Medium" pitchFamily="2" charset="77"/>
              </a:rPr>
              <a:t> και συμμετοχής στην ομάδα</a:t>
            </a:r>
            <a:endParaRPr lang="en-US" altLang="en-US" sz="4400" b="1" i="1" kern="0" dirty="0">
              <a:solidFill>
                <a:schemeClr val="bg1"/>
              </a:solidFill>
              <a:latin typeface="Poppins Medium" pitchFamily="2" charset="77"/>
              <a:cs typeface="Poppins Medium" pitchFamily="2" charset="77"/>
            </a:endParaRPr>
          </a:p>
          <a:p>
            <a:endParaRPr lang="en-US" altLang="en-US" sz="4400" b="1" i="1" kern="0" dirty="0">
              <a:solidFill>
                <a:schemeClr val="bg1"/>
              </a:solidFill>
              <a:latin typeface="Poppins Medium" pitchFamily="2" charset="77"/>
              <a:cs typeface="Poppins Medium" pitchFamily="2" charset="77"/>
            </a:endParaRPr>
          </a:p>
          <a:p>
            <a:pPr marL="571500" indent="-571500">
              <a:buFont typeface="Arial" panose="020B0604020202020204" pitchFamily="34" charset="0"/>
              <a:buChar char="•"/>
            </a:pPr>
            <a:r>
              <a:rPr lang="el-GR" altLang="en-US" sz="4400" b="1" i="1" kern="0" dirty="0">
                <a:solidFill>
                  <a:schemeClr val="bg1"/>
                </a:solidFill>
                <a:latin typeface="Poppins Medium" pitchFamily="2" charset="77"/>
                <a:cs typeface="Poppins Medium" pitchFamily="2" charset="77"/>
              </a:rPr>
              <a:t>Ανάπτυξη θετικών κοινωνικών </a:t>
            </a:r>
            <a:r>
              <a:rPr lang="el-GR" altLang="en-US" sz="4400" b="1" i="1" kern="0" dirty="0" err="1">
                <a:solidFill>
                  <a:schemeClr val="bg1"/>
                </a:solidFill>
                <a:latin typeface="Poppins Medium" pitchFamily="2" charset="77"/>
                <a:cs typeface="Poppins Medium" pitchFamily="2" charset="77"/>
              </a:rPr>
              <a:t>αλληλεπριδράσεων</a:t>
            </a:r>
            <a:r>
              <a:rPr lang="el-GR" altLang="en-US" sz="4400" b="1" i="1" kern="0" dirty="0">
                <a:solidFill>
                  <a:schemeClr val="bg1"/>
                </a:solidFill>
                <a:latin typeface="Poppins Medium" pitchFamily="2" charset="77"/>
                <a:cs typeface="Poppins Medium" pitchFamily="2" charset="77"/>
              </a:rPr>
              <a:t> &amp; καλλιέργεια φιλίας για όλα τα παιδιά</a:t>
            </a:r>
            <a:endParaRPr lang="en-US" altLang="en-US" sz="4400" b="1" i="1" kern="0" dirty="0">
              <a:solidFill>
                <a:schemeClr val="bg1"/>
              </a:solidFill>
              <a:latin typeface="Poppins Medium" pitchFamily="2" charset="77"/>
              <a:cs typeface="Poppins Medium" pitchFamily="2" charset="77"/>
            </a:endParaRPr>
          </a:p>
          <a:p>
            <a:endParaRPr lang="en-US" altLang="en-US" sz="4400" b="1" i="1" kern="0" dirty="0">
              <a:solidFill>
                <a:schemeClr val="bg1"/>
              </a:solidFill>
              <a:latin typeface="Poppins Medium" pitchFamily="2" charset="77"/>
              <a:cs typeface="Poppins Medium" pitchFamily="2" charset="77"/>
            </a:endParaRPr>
          </a:p>
          <a:p>
            <a:pPr marL="571500" indent="-571500">
              <a:buFont typeface="Arial" panose="020B0604020202020204" pitchFamily="34" charset="0"/>
              <a:buChar char="•"/>
            </a:pPr>
            <a:r>
              <a:rPr lang="el-GR" altLang="en-US" sz="4400" b="1" i="1" kern="0" dirty="0">
                <a:solidFill>
                  <a:schemeClr val="bg1"/>
                </a:solidFill>
                <a:latin typeface="Poppins Medium" pitchFamily="2" charset="77"/>
                <a:cs typeface="Poppins Medium" pitchFamily="2" charset="77"/>
              </a:rPr>
              <a:t>Μάθηση για όλα τα παιδιά</a:t>
            </a:r>
            <a:endParaRPr lang="en-US" altLang="en-US" sz="4400" b="1" i="1" kern="0" dirty="0">
              <a:solidFill>
                <a:schemeClr val="bg1"/>
              </a:solidFill>
              <a:latin typeface="Poppins Medium" pitchFamily="2" charset="77"/>
              <a:cs typeface="Poppins Medium" pitchFamily="2" charset="77"/>
            </a:endParaRPr>
          </a:p>
          <a:p>
            <a:pPr marL="571500" indent="-571500">
              <a:buFont typeface="Arial" panose="020B0604020202020204" pitchFamily="34" charset="0"/>
              <a:buChar char="•"/>
            </a:pPr>
            <a:endParaRPr lang="en-US" sz="4400" dirty="0"/>
          </a:p>
          <a:p>
            <a:r>
              <a:rPr lang="en-US" sz="4400" dirty="0"/>
              <a:t> </a:t>
            </a:r>
            <a:r>
              <a:rPr lang="el-GR" sz="4400" dirty="0"/>
              <a:t>Πρόσβαση</a:t>
            </a:r>
            <a:r>
              <a:rPr lang="en-US" sz="4400" dirty="0"/>
              <a:t>  </a:t>
            </a:r>
            <a:r>
              <a:rPr lang="el-GR" sz="4400" dirty="0"/>
              <a:t>   </a:t>
            </a:r>
            <a:r>
              <a:rPr lang="en-US" sz="4400" dirty="0"/>
              <a:t>  </a:t>
            </a:r>
            <a:r>
              <a:rPr lang="el-GR" sz="4400" dirty="0"/>
              <a:t>Συμμετοχή</a:t>
            </a:r>
            <a:r>
              <a:rPr lang="en-US" sz="4400" dirty="0"/>
              <a:t>         </a:t>
            </a:r>
            <a:r>
              <a:rPr lang="el-GR" sz="4400" dirty="0"/>
              <a:t>Υποστήριξη</a:t>
            </a:r>
            <a:endParaRPr lang="en-US" sz="4400" dirty="0"/>
          </a:p>
        </p:txBody>
      </p:sp>
      <p:pic>
        <p:nvPicPr>
          <p:cNvPr id="12" name="Picture 11" descr="#2595_Final.pdf">
            <a:extLst>
              <a:ext uri="{FF2B5EF4-FFF2-40B4-BE49-F238E27FC236}">
                <a16:creationId xmlns:a16="http://schemas.microsoft.com/office/drawing/2014/main" id="{4E479511-9F58-4918-8060-65DE43E3D5B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2400300"/>
            <a:ext cx="5313060" cy="679947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55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B11DD-14EA-484D-B4C9-87C06CFD40E8}"/>
              </a:ext>
            </a:extLst>
          </p:cNvPr>
          <p:cNvSpPr>
            <a:spLocks noGrp="1"/>
          </p:cNvSpPr>
          <p:nvPr>
            <p:ph type="title"/>
          </p:nvPr>
        </p:nvSpPr>
        <p:spPr>
          <a:xfrm>
            <a:off x="457200" y="274638"/>
            <a:ext cx="17297400" cy="1668462"/>
          </a:xfrm>
          <a:ln>
            <a:solidFill>
              <a:schemeClr val="accent2">
                <a:lumMod val="75000"/>
              </a:schemeClr>
            </a:solidFill>
          </a:ln>
        </p:spPr>
        <p:txBody>
          <a:bodyPr>
            <a:noAutofit/>
          </a:bodyPr>
          <a:lstStyle/>
          <a:p>
            <a:pPr algn="l"/>
            <a:r>
              <a:rPr lang="en-US" b="1" dirty="0">
                <a:solidFill>
                  <a:schemeClr val="accent3">
                    <a:lumMod val="50000"/>
                  </a:schemeClr>
                </a:solidFill>
                <a:cs typeface="Poppins" pitchFamily="2" charset="77"/>
              </a:rPr>
              <a:t> </a:t>
            </a:r>
            <a:r>
              <a:rPr lang="el-GR" b="1" dirty="0">
                <a:solidFill>
                  <a:schemeClr val="accent3">
                    <a:lumMod val="50000"/>
                  </a:schemeClr>
                </a:solidFill>
                <a:cs typeface="Poppins" pitchFamily="2" charset="77"/>
              </a:rPr>
              <a:t>Η Ένταξη στην Ελλάδα</a:t>
            </a:r>
            <a:endParaRPr lang="el-GR" sz="4800" b="1" dirty="0">
              <a:solidFill>
                <a:schemeClr val="accent3">
                  <a:lumMod val="50000"/>
                </a:schemeClr>
              </a:solidFill>
              <a:cs typeface="Poppins" pitchFamily="2" charset="77"/>
            </a:endParaRPr>
          </a:p>
        </p:txBody>
      </p:sp>
      <p:sp>
        <p:nvSpPr>
          <p:cNvPr id="3" name="Content Placeholder 2">
            <a:extLst>
              <a:ext uri="{FF2B5EF4-FFF2-40B4-BE49-F238E27FC236}">
                <a16:creationId xmlns:a16="http://schemas.microsoft.com/office/drawing/2014/main" id="{290F3B46-1734-4845-B408-8304AA93320E}"/>
              </a:ext>
            </a:extLst>
          </p:cNvPr>
          <p:cNvSpPr>
            <a:spLocks noGrp="1"/>
          </p:cNvSpPr>
          <p:nvPr>
            <p:ph idx="1"/>
          </p:nvPr>
        </p:nvSpPr>
        <p:spPr>
          <a:xfrm>
            <a:off x="685800" y="2247900"/>
            <a:ext cx="16764000" cy="7764462"/>
          </a:xfrm>
          <a:solidFill>
            <a:schemeClr val="accent3">
              <a:lumMod val="50000"/>
            </a:schemeClr>
          </a:solidFill>
        </p:spPr>
        <p:txBody>
          <a:bodyPr>
            <a:normAutofit/>
          </a:bodyPr>
          <a:lstStyle/>
          <a:p>
            <a:endParaRPr lang="en-US" sz="4800" dirty="0">
              <a:solidFill>
                <a:schemeClr val="bg1"/>
              </a:solidFill>
            </a:endParaRPr>
          </a:p>
          <a:p>
            <a:r>
              <a:rPr lang="el-GR" sz="4800" dirty="0">
                <a:solidFill>
                  <a:schemeClr val="bg1"/>
                </a:solidFill>
              </a:rPr>
              <a:t>Δεν υπάρχει κοινός εθνικός ορισμός για την ένταξη στην προσχολική ηλικία</a:t>
            </a:r>
            <a:r>
              <a:rPr lang="en-US" sz="4800" dirty="0">
                <a:solidFill>
                  <a:schemeClr val="bg1"/>
                </a:solidFill>
              </a:rPr>
              <a:t>.</a:t>
            </a:r>
          </a:p>
          <a:p>
            <a:r>
              <a:rPr lang="el-GR" sz="4800" dirty="0">
                <a:solidFill>
                  <a:schemeClr val="bg1"/>
                </a:solidFill>
              </a:rPr>
              <a:t>Ένταξη είναι ο όρος που χρησιμοποιείται από τον νόμο</a:t>
            </a:r>
            <a:r>
              <a:rPr lang="en-US" sz="4800" dirty="0">
                <a:solidFill>
                  <a:schemeClr val="bg1"/>
                </a:solidFill>
              </a:rPr>
              <a:t>. </a:t>
            </a:r>
            <a:r>
              <a:rPr lang="el-GR" sz="4800" dirty="0">
                <a:solidFill>
                  <a:schemeClr val="bg1"/>
                </a:solidFill>
              </a:rPr>
              <a:t>Η «παράλληλη στήριξη» αποτελεί το εξέχον μοντέλο με περιορισμένη καθοδήγηση στην εφαρμογή της.</a:t>
            </a:r>
            <a:endParaRPr lang="en-US" sz="4800" dirty="0">
              <a:solidFill>
                <a:schemeClr val="bg1"/>
              </a:solidFill>
            </a:endParaRPr>
          </a:p>
          <a:p>
            <a:r>
              <a:rPr lang="el-GR" sz="4800" dirty="0">
                <a:solidFill>
                  <a:schemeClr val="bg1"/>
                </a:solidFill>
              </a:rPr>
              <a:t>Υπάρχουν λίγα διαθέσιμα στοιχεία για την παροχή ένταξης στην προσχολική ηλικία</a:t>
            </a:r>
            <a:r>
              <a:rPr lang="en-US" sz="4800" dirty="0">
                <a:solidFill>
                  <a:schemeClr val="bg1"/>
                </a:solidFill>
              </a:rPr>
              <a:t>.</a:t>
            </a:r>
          </a:p>
          <a:p>
            <a:pPr algn="l">
              <a:buFont typeface="Wingdings" pitchFamily="2" charset="2"/>
              <a:buChar char="§"/>
            </a:pPr>
            <a:endParaRPr lang="el-GR" sz="1800" b="0" i="0" u="none" strike="noStrike" baseline="0" dirty="0">
              <a:solidFill>
                <a:srgbClr val="000000"/>
              </a:solidFill>
              <a:latin typeface="Arial" panose="020B0604020202020204" pitchFamily="34" charset="0"/>
              <a:cs typeface="Poppins" pitchFamily="2" charset="77"/>
            </a:endParaRPr>
          </a:p>
        </p:txBody>
      </p:sp>
    </p:spTree>
    <p:extLst>
      <p:ext uri="{BB962C8B-B14F-4D97-AF65-F5344CB8AC3E}">
        <p14:creationId xmlns:p14="http://schemas.microsoft.com/office/powerpoint/2010/main" val="2891273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B11DD-14EA-484D-B4C9-87C06CFD40E8}"/>
              </a:ext>
            </a:extLst>
          </p:cNvPr>
          <p:cNvSpPr>
            <a:spLocks noGrp="1"/>
          </p:cNvSpPr>
          <p:nvPr>
            <p:ph type="title"/>
          </p:nvPr>
        </p:nvSpPr>
        <p:spPr>
          <a:xfrm>
            <a:off x="457200" y="274638"/>
            <a:ext cx="17297400" cy="1668462"/>
          </a:xfrm>
          <a:ln>
            <a:solidFill>
              <a:schemeClr val="accent2">
                <a:lumMod val="75000"/>
              </a:schemeClr>
            </a:solidFill>
          </a:ln>
        </p:spPr>
        <p:txBody>
          <a:bodyPr>
            <a:noAutofit/>
          </a:bodyPr>
          <a:lstStyle/>
          <a:p>
            <a:pPr algn="l"/>
            <a:r>
              <a:rPr lang="el-GR" b="1" dirty="0">
                <a:solidFill>
                  <a:schemeClr val="accent3">
                    <a:lumMod val="50000"/>
                  </a:schemeClr>
                </a:solidFill>
                <a:cs typeface="Poppins" pitchFamily="2" charset="77"/>
              </a:rPr>
              <a:t>Θεσμικό Πλαίσιο Παράλληλης Στήριξης (ΠΣ) </a:t>
            </a:r>
          </a:p>
        </p:txBody>
      </p:sp>
      <p:sp>
        <p:nvSpPr>
          <p:cNvPr id="3" name="Content Placeholder 2">
            <a:extLst>
              <a:ext uri="{FF2B5EF4-FFF2-40B4-BE49-F238E27FC236}">
                <a16:creationId xmlns:a16="http://schemas.microsoft.com/office/drawing/2014/main" id="{290F3B46-1734-4845-B408-8304AA93320E}"/>
              </a:ext>
            </a:extLst>
          </p:cNvPr>
          <p:cNvSpPr>
            <a:spLocks noGrp="1"/>
          </p:cNvSpPr>
          <p:nvPr>
            <p:ph idx="1"/>
          </p:nvPr>
        </p:nvSpPr>
        <p:spPr>
          <a:xfrm>
            <a:off x="685800" y="2095500"/>
            <a:ext cx="16764000" cy="7916862"/>
          </a:xfrm>
          <a:solidFill>
            <a:schemeClr val="accent3">
              <a:lumMod val="50000"/>
            </a:schemeClr>
          </a:solidFill>
        </p:spPr>
        <p:txBody>
          <a:bodyPr>
            <a:normAutofit/>
          </a:bodyPr>
          <a:lstStyle/>
          <a:p>
            <a:pPr marL="0" indent="0" algn="l">
              <a:buNone/>
            </a:pPr>
            <a:endParaRPr lang="el-GR" sz="3600" b="0" i="0" u="none" strike="noStrike" baseline="0" dirty="0">
              <a:solidFill>
                <a:schemeClr val="bg1"/>
              </a:solidFill>
              <a:latin typeface="ArialMT"/>
            </a:endParaRPr>
          </a:p>
          <a:p>
            <a:pPr marL="0" indent="0" algn="l">
              <a:buNone/>
            </a:pPr>
            <a:r>
              <a:rPr lang="el-GR" sz="3600" b="0" i="0" u="none" strike="noStrike" baseline="0" dirty="0">
                <a:solidFill>
                  <a:schemeClr val="bg1"/>
                </a:solidFill>
                <a:latin typeface="ArialMT"/>
              </a:rPr>
              <a:t>«Σύμφωνα με την ισχύουσα νομοθεσία (3699/2008), </a:t>
            </a:r>
            <a:r>
              <a:rPr lang="el-GR" sz="3600" b="0" i="1" u="none" strike="noStrike" baseline="0" dirty="0">
                <a:solidFill>
                  <a:schemeClr val="bg1"/>
                </a:solidFill>
                <a:latin typeface="Arial-ItalicMT"/>
              </a:rPr>
              <a:t>οι μαθητές με αναπηρία και ειδικές εκπαιδευτικές ανάγκες μπορούν να φοιτούν σε σχολική τάξη του γενικού σχολείου, με παράλληλη στήριξη-συνεκπαίδευση, από εκπαιδευτικούς Ειδικής Αγωγής Εκπαίδευσης (ΕΑΕ), όταν αυτό επιβάλλεται από το είδος και τον βαθμό των ειδικών εκπαιδευτικών αναγκών</a:t>
            </a:r>
            <a:r>
              <a:rPr lang="el-GR" sz="3600" b="0" i="0" u="none" strike="noStrike" baseline="0" dirty="0">
                <a:solidFill>
                  <a:schemeClr val="bg1"/>
                </a:solidFill>
                <a:latin typeface="ArialMT"/>
              </a:rPr>
              <a:t>. </a:t>
            </a:r>
            <a:r>
              <a:rPr lang="el-GR" sz="3600" b="0" i="1" u="none" strike="noStrike" baseline="0" dirty="0">
                <a:solidFill>
                  <a:schemeClr val="bg1"/>
                </a:solidFill>
                <a:latin typeface="Arial-ItalicMT"/>
              </a:rPr>
              <a:t>Η παράλληλη στήριξη παρέχεται σε μαθητές που μπορούν με κατάλληλη ατομική υποστήριξη να παρακολουθήσουν το αναλυτικό εκπαιδευτικό πρόγραμμα της τάξης, σε μαθητές με σοβαρότερες εκπαιδευτικές ανάγκες όταν στην περιοχή τους δεν υπάρχει άλλο πλαίσιο ΕΑΕ (ειδικό σχολείο, τμήμα </a:t>
            </a:r>
            <a:r>
              <a:rPr lang="el-GR" sz="3600" i="1" dirty="0">
                <a:solidFill>
                  <a:schemeClr val="bg1"/>
                </a:solidFill>
                <a:latin typeface="Arial-ItalicMT"/>
              </a:rPr>
              <a:t>έ</a:t>
            </a:r>
            <a:r>
              <a:rPr lang="el-GR" sz="3600" b="0" i="1" u="none" strike="noStrike" baseline="0" dirty="0">
                <a:solidFill>
                  <a:schemeClr val="bg1"/>
                </a:solidFill>
                <a:latin typeface="Arial-ItalicMT"/>
              </a:rPr>
              <a:t>νταξης) ή όταν η παράλληλη στήριξη καθίσταται απαραίτητη».</a:t>
            </a:r>
            <a:endParaRPr lang="el-GR" sz="3600" b="0" i="0" u="none" strike="noStrike" baseline="0" dirty="0">
              <a:solidFill>
                <a:schemeClr val="bg1"/>
              </a:solidFill>
              <a:latin typeface="Arial" panose="020B0604020202020204" pitchFamily="34" charset="0"/>
              <a:cs typeface="Poppins" pitchFamily="2" charset="77"/>
            </a:endParaRPr>
          </a:p>
        </p:txBody>
      </p:sp>
    </p:spTree>
    <p:extLst>
      <p:ext uri="{BB962C8B-B14F-4D97-AF65-F5344CB8AC3E}">
        <p14:creationId xmlns:p14="http://schemas.microsoft.com/office/powerpoint/2010/main" val="4046531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B11DD-14EA-484D-B4C9-87C06CFD40E8}"/>
              </a:ext>
            </a:extLst>
          </p:cNvPr>
          <p:cNvSpPr>
            <a:spLocks noGrp="1"/>
          </p:cNvSpPr>
          <p:nvPr>
            <p:ph type="title"/>
          </p:nvPr>
        </p:nvSpPr>
        <p:spPr>
          <a:xfrm>
            <a:off x="457200" y="274638"/>
            <a:ext cx="17297400" cy="1668462"/>
          </a:xfrm>
          <a:ln>
            <a:solidFill>
              <a:schemeClr val="accent2">
                <a:lumMod val="75000"/>
              </a:schemeClr>
            </a:solidFill>
          </a:ln>
        </p:spPr>
        <p:txBody>
          <a:bodyPr>
            <a:noAutofit/>
          </a:bodyPr>
          <a:lstStyle/>
          <a:p>
            <a:pPr algn="l"/>
            <a:r>
              <a:rPr lang="el-GR" sz="5400" dirty="0">
                <a:ea typeface="Calibri" panose="020F0502020204030204" pitchFamily="34" charset="0"/>
              </a:rPr>
              <a:t>Ν</a:t>
            </a:r>
            <a:r>
              <a:rPr lang="el-GR" sz="5400" dirty="0">
                <a:effectLst/>
                <a:ea typeface="Calibri" panose="020F0502020204030204" pitchFamily="34" charset="0"/>
              </a:rPr>
              <a:t>όμος 4368/2016 </a:t>
            </a:r>
            <a:endParaRPr lang="el-GR" sz="5400" b="1" dirty="0">
              <a:cs typeface="Poppins" pitchFamily="2" charset="77"/>
            </a:endParaRPr>
          </a:p>
        </p:txBody>
      </p:sp>
      <p:sp>
        <p:nvSpPr>
          <p:cNvPr id="3" name="Content Placeholder 2">
            <a:extLst>
              <a:ext uri="{FF2B5EF4-FFF2-40B4-BE49-F238E27FC236}">
                <a16:creationId xmlns:a16="http://schemas.microsoft.com/office/drawing/2014/main" id="{290F3B46-1734-4845-B408-8304AA93320E}"/>
              </a:ext>
            </a:extLst>
          </p:cNvPr>
          <p:cNvSpPr>
            <a:spLocks noGrp="1"/>
          </p:cNvSpPr>
          <p:nvPr>
            <p:ph idx="1"/>
          </p:nvPr>
        </p:nvSpPr>
        <p:spPr>
          <a:xfrm>
            <a:off x="685800" y="2095500"/>
            <a:ext cx="16764000" cy="7916862"/>
          </a:xfrm>
          <a:solidFill>
            <a:schemeClr val="accent3">
              <a:lumMod val="50000"/>
            </a:schemeClr>
          </a:solidFill>
        </p:spPr>
        <p:txBody>
          <a:bodyPr>
            <a:normAutofit/>
          </a:bodyPr>
          <a:lstStyle/>
          <a:p>
            <a:pPr marL="0" indent="0">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2800" dirty="0">
              <a:solidFill>
                <a:schemeClr val="bg1"/>
              </a:solidFill>
              <a:ea typeface="Calibri" panose="020F0502020204030204" pitchFamily="34" charset="0"/>
              <a:cs typeface="Times New Roman" panose="02020603050405020304" pitchFamily="18" charset="0"/>
            </a:endParaRPr>
          </a:p>
          <a:p>
            <a:pPr marL="0" indent="0">
              <a:buNone/>
            </a:pPr>
            <a:r>
              <a:rPr lang="en-US" sz="4000" dirty="0">
                <a:solidFill>
                  <a:schemeClr val="bg1"/>
                </a:solidFill>
                <a:effectLst/>
                <a:ea typeface="Calibri" panose="020F0502020204030204" pitchFamily="34" charset="0"/>
              </a:rPr>
              <a:t>O </a:t>
            </a:r>
            <a:r>
              <a:rPr lang="el-GR" sz="4000" dirty="0">
                <a:solidFill>
                  <a:schemeClr val="bg1"/>
                </a:solidFill>
                <a:effectLst/>
                <a:ea typeface="Calibri" panose="020F0502020204030204" pitchFamily="34" charset="0"/>
              </a:rPr>
              <a:t>νόμος 4368/2016 ορίζει ότι σκοπός των τμημάτων ένταξης είναι η πλήρης ένταξη των μαθητών με ειδικές εκπαιδευτικές ανάγκες ή/και αναπηρία στο σχολικό περιβάλλον και ο εκπαιδευτικός του τμήματος ένταξης θα πρέπει να υποστηρίζει τους μαθητές εντός του περιβάλλοντος της τάξης τους, σε συνεργασία με τους εκπαιδευτικούς των γενικών τάξεων, με στόχο τη διαφοροποίηση των δραστηριοτήτων και των διδακτικών πρακτικών. </a:t>
            </a:r>
            <a:endParaRPr lang="en-US" sz="4000" dirty="0">
              <a:solidFill>
                <a:schemeClr val="bg1"/>
              </a:solidFill>
              <a:effectLst/>
              <a:ea typeface="Calibri" panose="020F0502020204030204" pitchFamily="34" charset="0"/>
            </a:endParaRPr>
          </a:p>
          <a:p>
            <a:pPr marL="0" indent="0">
              <a:buNone/>
            </a:pPr>
            <a:endParaRPr lang="en-US" sz="2800" dirty="0">
              <a:solidFill>
                <a:schemeClr val="bg1"/>
              </a:solidFill>
              <a:ea typeface="Calibri" panose="020F0502020204030204" pitchFamily="34" charset="0"/>
            </a:endParaRPr>
          </a:p>
          <a:p>
            <a:pPr marL="0" indent="0">
              <a:buNone/>
            </a:pPr>
            <a:endParaRPr lang="en-US" sz="2800" dirty="0">
              <a:solidFill>
                <a:schemeClr val="bg1"/>
              </a:solidFill>
              <a:effectLst/>
              <a:ea typeface="Calibri" panose="020F0502020204030204" pitchFamily="34" charset="0"/>
            </a:endParaRPr>
          </a:p>
          <a:p>
            <a:pPr marL="0" indent="0">
              <a:buNone/>
            </a:pPr>
            <a:endParaRPr lang="en-US" sz="2800" dirty="0">
              <a:solidFill>
                <a:schemeClr val="bg1"/>
              </a:solidFill>
              <a:effectLst/>
              <a:ea typeface="Calibri" panose="020F0502020204030204" pitchFamily="34" charset="0"/>
            </a:endParaRPr>
          </a:p>
          <a:p>
            <a:pPr marL="0" indent="0">
              <a:buNone/>
            </a:pPr>
            <a:r>
              <a:rPr lang="el-GR" sz="2800" dirty="0">
                <a:solidFill>
                  <a:schemeClr val="bg1"/>
                </a:solidFill>
                <a:effectLst/>
                <a:ea typeface="Calibri" panose="020F0502020204030204" pitchFamily="34" charset="0"/>
              </a:rPr>
              <a:t>(</a:t>
            </a:r>
            <a:r>
              <a:rPr lang="en-US" sz="2800" dirty="0">
                <a:solidFill>
                  <a:schemeClr val="bg1"/>
                </a:solidFill>
                <a:effectLst/>
                <a:ea typeface="Calibri" panose="020F0502020204030204" pitchFamily="34" charset="0"/>
              </a:rPr>
              <a:t>Law</a:t>
            </a:r>
            <a:r>
              <a:rPr lang="el-GR" sz="2800" dirty="0">
                <a:solidFill>
                  <a:schemeClr val="bg1"/>
                </a:solidFill>
                <a:effectLst/>
                <a:ea typeface="Calibri" panose="020F0502020204030204" pitchFamily="34" charset="0"/>
              </a:rPr>
              <a:t> 4368/2016 άρθρο 82, παράγραφος 5). </a:t>
            </a:r>
            <a:r>
              <a:rPr lang="en-US" sz="2800" dirty="0">
                <a:solidFill>
                  <a:schemeClr val="bg1"/>
                </a:solidFill>
                <a:effectLst/>
                <a:ea typeface="Calibri" panose="020F0502020204030204" pitchFamily="34" charset="0"/>
                <a:cs typeface="Times New Roman" panose="02020603050405020304" pitchFamily="18" charset="0"/>
              </a:rPr>
              <a:t> </a:t>
            </a:r>
            <a:r>
              <a:rPr lang="el-GR" sz="2800" dirty="0">
                <a:solidFill>
                  <a:schemeClr val="bg1"/>
                </a:solidFill>
                <a:effectLst/>
              </a:rPr>
              <a:t> </a:t>
            </a:r>
            <a:r>
              <a:rPr lang="en-US" sz="2800" dirty="0">
                <a:solidFill>
                  <a:schemeClr val="bg1"/>
                </a:solidFill>
                <a:effectLst/>
                <a:ea typeface="Calibri" panose="020F0502020204030204" pitchFamily="34" charset="0"/>
                <a:cs typeface="Times New Roman" panose="02020603050405020304" pitchFamily="18" charset="0"/>
              </a:rPr>
              <a:t> </a:t>
            </a:r>
          </a:p>
          <a:p>
            <a:pPr marL="0" indent="0">
              <a:buNone/>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1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l">
              <a:buNone/>
            </a:pPr>
            <a:endParaRPr lang="el-GR" sz="3600" b="0" i="0" u="none" strike="noStrike" baseline="0" dirty="0">
              <a:solidFill>
                <a:schemeClr val="bg1"/>
              </a:solidFill>
              <a:latin typeface="Arial" panose="020B0604020202020204" pitchFamily="34" charset="0"/>
              <a:cs typeface="Poppins" pitchFamily="2" charset="77"/>
            </a:endParaRPr>
          </a:p>
        </p:txBody>
      </p:sp>
    </p:spTree>
    <p:extLst>
      <p:ext uri="{BB962C8B-B14F-4D97-AF65-F5344CB8AC3E}">
        <p14:creationId xmlns:p14="http://schemas.microsoft.com/office/powerpoint/2010/main" val="2304022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9304" y="0"/>
            <a:ext cx="11881320" cy="1579103"/>
          </a:xfrm>
        </p:spPr>
        <p:txBody>
          <a:bodyPr>
            <a:normAutofit/>
          </a:bodyPr>
          <a:lstStyle/>
          <a:p>
            <a:r>
              <a:rPr lang="el-GR" sz="6600" b="1" dirty="0"/>
              <a:t>Ένα μακρύ ταξίδι από…</a:t>
            </a:r>
            <a:endParaRPr lang="en-GB" sz="6600" b="1" dirty="0"/>
          </a:p>
        </p:txBody>
      </p:sp>
      <p:sp>
        <p:nvSpPr>
          <p:cNvPr id="3" name="Content Placeholder 2"/>
          <p:cNvSpPr>
            <a:spLocks noGrp="1"/>
          </p:cNvSpPr>
          <p:nvPr>
            <p:ph sz="quarter" idx="13"/>
          </p:nvPr>
        </p:nvSpPr>
        <p:spPr>
          <a:xfrm>
            <a:off x="457200" y="1333500"/>
            <a:ext cx="16383000" cy="7772400"/>
          </a:xfrm>
        </p:spPr>
        <p:txBody>
          <a:bodyPr>
            <a:normAutofit/>
          </a:bodyPr>
          <a:lstStyle/>
          <a:p>
            <a:pPr marL="0" indent="0">
              <a:buNone/>
            </a:pPr>
            <a:endParaRPr lang="el-GR" sz="4800" dirty="0"/>
          </a:p>
          <a:p>
            <a:pPr marL="0" indent="0">
              <a:buNone/>
            </a:pPr>
            <a:r>
              <a:rPr lang="el-GR" sz="4800" dirty="0"/>
              <a:t>Την «</a:t>
            </a:r>
            <a:r>
              <a:rPr lang="el-GR" sz="4800" dirty="0" err="1"/>
              <a:t>κανονικ</a:t>
            </a:r>
            <a:r>
              <a:rPr lang="en-US" sz="4800" dirty="0"/>
              <a:t>o</a:t>
            </a:r>
            <a:r>
              <a:rPr lang="el-GR" sz="4800" dirty="0"/>
              <a:t>ποίηση».. στην ενσωμάτωση ..στην ένταξη</a:t>
            </a:r>
            <a:endParaRPr lang="en-GB" sz="4800" dirty="0"/>
          </a:p>
          <a:p>
            <a:pPr marL="0" indent="0">
              <a:buNone/>
            </a:pPr>
            <a:endParaRPr lang="en-GB" sz="4800" dirty="0"/>
          </a:p>
        </p:txBody>
      </p:sp>
      <p:sp>
        <p:nvSpPr>
          <p:cNvPr id="5" name="TextBox 4">
            <a:extLst>
              <a:ext uri="{FF2B5EF4-FFF2-40B4-BE49-F238E27FC236}">
                <a16:creationId xmlns:a16="http://schemas.microsoft.com/office/drawing/2014/main" id="{185C34B9-4F18-4912-B109-970B2C93DF89}"/>
              </a:ext>
            </a:extLst>
          </p:cNvPr>
          <p:cNvSpPr txBox="1"/>
          <p:nvPr/>
        </p:nvSpPr>
        <p:spPr>
          <a:xfrm>
            <a:off x="1676400" y="9639300"/>
            <a:ext cx="3168881" cy="584775"/>
          </a:xfrm>
          <a:prstGeom prst="rect">
            <a:avLst/>
          </a:prstGeom>
          <a:noFill/>
        </p:spPr>
        <p:txBody>
          <a:bodyPr wrap="none" rtlCol="0">
            <a:spAutoFit/>
          </a:bodyPr>
          <a:lstStyle/>
          <a:p>
            <a:r>
              <a:rPr lang="en-US" sz="3200" dirty="0"/>
              <a:t>Odom et al., 2004</a:t>
            </a:r>
            <a:endParaRPr lang="el-GR" sz="3200" dirty="0"/>
          </a:p>
        </p:txBody>
      </p:sp>
      <p:pic>
        <p:nvPicPr>
          <p:cNvPr id="4" name="Content Placeholder 10">
            <a:extLst>
              <a:ext uri="{FF2B5EF4-FFF2-40B4-BE49-F238E27FC236}">
                <a16:creationId xmlns:a16="http://schemas.microsoft.com/office/drawing/2014/main" id="{219DC1F9-6843-9942-8D4A-FAC6E643CD3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879304" y="3619500"/>
            <a:ext cx="10989095" cy="4797719"/>
          </a:xfrm>
          <a:prstGeom prst="rect">
            <a:avLst/>
          </a:prstGeom>
          <a:solidFill>
            <a:srgbClr val="FFFFFF">
              <a:shade val="85000"/>
            </a:srgbClr>
          </a:solidFill>
        </p:spPr>
      </p:pic>
    </p:spTree>
    <p:extLst>
      <p:ext uri="{BB962C8B-B14F-4D97-AF65-F5344CB8AC3E}">
        <p14:creationId xmlns:p14="http://schemas.microsoft.com/office/powerpoint/2010/main" val="2856587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
            <a:ext cx="16186101" cy="1600202"/>
          </a:xfrm>
        </p:spPr>
        <p:txBody>
          <a:bodyPr>
            <a:normAutofit/>
          </a:bodyPr>
          <a:lstStyle/>
          <a:p>
            <a:r>
              <a:rPr lang="el-GR" sz="6600" b="1" dirty="0"/>
              <a:t>Που Συμβαίνει η Ένταξη;</a:t>
            </a:r>
            <a:endParaRPr lang="en-GB" sz="6600" b="1" dirty="0"/>
          </a:p>
        </p:txBody>
      </p:sp>
      <p:sp>
        <p:nvSpPr>
          <p:cNvPr id="3" name="Content Placeholder 2"/>
          <p:cNvSpPr>
            <a:spLocks noGrp="1"/>
          </p:cNvSpPr>
          <p:nvPr>
            <p:ph sz="quarter" idx="13"/>
          </p:nvPr>
        </p:nvSpPr>
        <p:spPr>
          <a:xfrm>
            <a:off x="1066800" y="2324100"/>
            <a:ext cx="15245604" cy="6985680"/>
          </a:xfrm>
        </p:spPr>
        <p:txBody>
          <a:bodyPr>
            <a:normAutofit fontScale="85000" lnSpcReduction="20000"/>
          </a:bodyPr>
          <a:lstStyle/>
          <a:p>
            <a:r>
              <a:rPr lang="el-GR" sz="4800" dirty="0"/>
              <a:t>Γενική εκπαίδευση </a:t>
            </a:r>
          </a:p>
          <a:p>
            <a:pPr marL="0" indent="0">
              <a:buNone/>
            </a:pPr>
            <a:r>
              <a:rPr lang="el-GR" sz="4800" dirty="0"/>
              <a:t>	-Δημόσιες δομές προσχολικής εκπαίδευσης (Ομάδες παιχνιδιού/παιδικοί 	σταθμοί/ νηπιαγωγεία/ σχολική τάξη)</a:t>
            </a:r>
          </a:p>
          <a:p>
            <a:pPr marL="0" indent="0">
              <a:buNone/>
            </a:pPr>
            <a:r>
              <a:rPr lang="el-GR" sz="4800" dirty="0"/>
              <a:t>	-Ιδιωτικές</a:t>
            </a:r>
          </a:p>
          <a:p>
            <a:pPr marL="0" indent="0">
              <a:buNone/>
            </a:pPr>
            <a:r>
              <a:rPr lang="el-GR" sz="4800" dirty="0"/>
              <a:t>	-Ειδικά κρατικά προγράμματα (</a:t>
            </a:r>
            <a:r>
              <a:rPr lang="en-US" sz="4800" dirty="0"/>
              <a:t>‘Head start’,  ‘Children’s Centers’)</a:t>
            </a:r>
            <a:endParaRPr lang="en-GB" sz="4800" dirty="0"/>
          </a:p>
          <a:p>
            <a:r>
              <a:rPr lang="el-GR" sz="4800" dirty="0"/>
              <a:t>Ειδικές εκπαιδευτικές δομές </a:t>
            </a:r>
          </a:p>
          <a:p>
            <a:pPr marL="0" indent="0">
              <a:buNone/>
            </a:pPr>
            <a:r>
              <a:rPr lang="el-GR" sz="4800" dirty="0"/>
              <a:t>	- (Τμήμα  Ένταξης) </a:t>
            </a:r>
            <a:r>
              <a:rPr lang="en-US" sz="4800" dirty="0"/>
              <a:t>Resource room</a:t>
            </a:r>
            <a:endParaRPr lang="el-GR" sz="4800" dirty="0"/>
          </a:p>
          <a:p>
            <a:pPr marL="0" indent="0">
              <a:buNone/>
            </a:pPr>
            <a:r>
              <a:rPr lang="el-GR" sz="4800" dirty="0"/>
              <a:t>	- </a:t>
            </a:r>
            <a:r>
              <a:rPr lang="en-GB" sz="4800" dirty="0"/>
              <a:t> Special Units on site (UK) (</a:t>
            </a:r>
            <a:r>
              <a:rPr lang="el-GR" sz="4800" dirty="0"/>
              <a:t>ειδικό τμήμα στο ίδιο σχολικό κτήριο)</a:t>
            </a:r>
          </a:p>
          <a:p>
            <a:pPr marL="0" indent="0">
              <a:buNone/>
            </a:pPr>
            <a:endParaRPr lang="el-GR" sz="4800" dirty="0"/>
          </a:p>
          <a:p>
            <a:pPr marL="0" indent="0">
              <a:buNone/>
            </a:pPr>
            <a:endParaRPr lang="en-GB" sz="4800" dirty="0"/>
          </a:p>
          <a:p>
            <a:r>
              <a:rPr lang="el-GR" sz="4800" dirty="0"/>
              <a:t>Σε ολική ή ορισμένη χρονικά ένταξη</a:t>
            </a:r>
            <a:endParaRPr lang="en-US" sz="4800" dirty="0"/>
          </a:p>
          <a:p>
            <a:pPr marL="0" indent="0">
              <a:buNone/>
            </a:pPr>
            <a:endParaRPr lang="el-GR" sz="4800" dirty="0"/>
          </a:p>
        </p:txBody>
      </p:sp>
    </p:spTree>
    <p:extLst>
      <p:ext uri="{BB962C8B-B14F-4D97-AF65-F5344CB8AC3E}">
        <p14:creationId xmlns:p14="http://schemas.microsoft.com/office/powerpoint/2010/main" val="2441383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9400"/>
            <a:ext cx="15582898" cy="2311399"/>
          </a:xfrm>
        </p:spPr>
        <p:txBody>
          <a:bodyPr>
            <a:normAutofit/>
          </a:bodyPr>
          <a:lstStyle/>
          <a:p>
            <a:r>
              <a:rPr lang="el-GR" sz="6000" b="1" dirty="0" err="1"/>
              <a:t>Ποιούς</a:t>
            </a:r>
            <a:r>
              <a:rPr lang="el-GR" sz="5400" b="1" dirty="0"/>
              <a:t>  Περιλαμβάνει</a:t>
            </a:r>
            <a:r>
              <a:rPr lang="en-US" sz="5400" b="1" dirty="0">
                <a:latin typeface="Poppins"/>
              </a:rPr>
              <a:t>?</a:t>
            </a:r>
            <a:r>
              <a:rPr lang="el-GR" sz="5400" b="1" dirty="0"/>
              <a:t> </a:t>
            </a:r>
            <a:endParaRPr lang="en-US" sz="5400" b="1" dirty="0">
              <a:latin typeface="Poppins"/>
            </a:endParaRPr>
          </a:p>
        </p:txBody>
      </p:sp>
      <p:sp>
        <p:nvSpPr>
          <p:cNvPr id="3" name="Content Placeholder 2"/>
          <p:cNvSpPr>
            <a:spLocks noGrp="1"/>
          </p:cNvSpPr>
          <p:nvPr>
            <p:ph idx="1"/>
          </p:nvPr>
        </p:nvSpPr>
        <p:spPr>
          <a:xfrm>
            <a:off x="457200" y="2628900"/>
            <a:ext cx="15887697" cy="7315200"/>
          </a:xfrm>
        </p:spPr>
        <p:txBody>
          <a:bodyPr>
            <a:normAutofit/>
          </a:bodyPr>
          <a:lstStyle/>
          <a:p>
            <a:r>
              <a:rPr lang="el-GR" sz="4000" dirty="0"/>
              <a:t>Διοικητικό προσωπικό</a:t>
            </a:r>
            <a:endParaRPr lang="en-US" sz="4000" dirty="0">
              <a:latin typeface="Poppins"/>
            </a:endParaRPr>
          </a:p>
          <a:p>
            <a:r>
              <a:rPr lang="el-GR" sz="4000" dirty="0"/>
              <a:t>Παιδαγωγοί/Εκπαιδευτικοί</a:t>
            </a:r>
            <a:endParaRPr lang="en-US" sz="4000" dirty="0">
              <a:latin typeface="Poppins"/>
            </a:endParaRPr>
          </a:p>
          <a:p>
            <a:r>
              <a:rPr lang="el-GR" sz="4000" dirty="0"/>
              <a:t>Βοηθητικό εκπαιδευτικό προσωπικό</a:t>
            </a:r>
            <a:r>
              <a:rPr lang="en-US" sz="4000" dirty="0">
                <a:latin typeface="Poppins"/>
              </a:rPr>
              <a:t> </a:t>
            </a:r>
          </a:p>
          <a:p>
            <a:r>
              <a:rPr lang="el-GR" sz="4000" dirty="0"/>
              <a:t>Σύμβουλοι επαγγελματικής ανάπτυξης</a:t>
            </a:r>
            <a:endParaRPr lang="en-US" sz="4000" dirty="0">
              <a:latin typeface="Poppins"/>
            </a:endParaRPr>
          </a:p>
          <a:p>
            <a:r>
              <a:rPr lang="el-GR" sz="4000" dirty="0"/>
              <a:t>Ειδικοί παιδαγωγοί/ Ειδικό εκπαιδευτικό προσωπικό</a:t>
            </a:r>
          </a:p>
          <a:p>
            <a:r>
              <a:rPr lang="el-GR" sz="4000" dirty="0"/>
              <a:t>Θεραπευτές/ Εξειδικευμένοι επαγγελματίες</a:t>
            </a:r>
            <a:endParaRPr lang="en-US" sz="4000" dirty="0">
              <a:latin typeface="Poppins"/>
            </a:endParaRPr>
          </a:p>
          <a:p>
            <a:r>
              <a:rPr lang="el-GR" sz="4000" dirty="0"/>
              <a:t>Μαθητές</a:t>
            </a:r>
            <a:endParaRPr lang="en-US" sz="4000" dirty="0">
              <a:latin typeface="Poppins"/>
            </a:endParaRPr>
          </a:p>
          <a:p>
            <a:r>
              <a:rPr lang="el-GR" sz="4000" dirty="0"/>
              <a:t>Οικογένεια</a:t>
            </a:r>
            <a:endParaRPr lang="en-US" sz="4000" dirty="0">
              <a:latin typeface="Poppins"/>
            </a:endParaRPr>
          </a:p>
        </p:txBody>
      </p:sp>
    </p:spTree>
    <p:extLst>
      <p:ext uri="{BB962C8B-B14F-4D97-AF65-F5344CB8AC3E}">
        <p14:creationId xmlns:p14="http://schemas.microsoft.com/office/powerpoint/2010/main" val="2085214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
            <a:ext cx="16230600" cy="1752600"/>
          </a:xfrm>
        </p:spPr>
        <p:txBody>
          <a:bodyPr>
            <a:normAutofit fontScale="90000"/>
          </a:bodyPr>
          <a:lstStyle/>
          <a:p>
            <a:br>
              <a:rPr lang="en-US" sz="6600" b="1" dirty="0"/>
            </a:br>
            <a:br>
              <a:rPr lang="en-US" sz="6600" b="1" dirty="0"/>
            </a:br>
            <a:r>
              <a:rPr lang="el-GR" sz="6600" b="1" dirty="0"/>
              <a:t>Διαφορετικά Μοντέλα Παροχής Υπηρεσιών</a:t>
            </a:r>
            <a:br>
              <a:rPr lang="el-GR" sz="6600" b="1" dirty="0"/>
            </a:br>
            <a:r>
              <a:rPr lang="en-US" sz="6600" b="1" dirty="0"/>
              <a:t>Service Delivery Systems</a:t>
            </a:r>
            <a:endParaRPr lang="en-GB" sz="6600" b="1" dirty="0"/>
          </a:p>
        </p:txBody>
      </p:sp>
      <p:sp>
        <p:nvSpPr>
          <p:cNvPr id="3" name="Content Placeholder 2"/>
          <p:cNvSpPr>
            <a:spLocks noGrp="1"/>
          </p:cNvSpPr>
          <p:nvPr>
            <p:ph sz="quarter" idx="13"/>
          </p:nvPr>
        </p:nvSpPr>
        <p:spPr>
          <a:xfrm>
            <a:off x="1025898" y="2628900"/>
            <a:ext cx="15245604" cy="6985680"/>
          </a:xfrm>
        </p:spPr>
        <p:txBody>
          <a:bodyPr>
            <a:normAutofit/>
          </a:bodyPr>
          <a:lstStyle/>
          <a:p>
            <a:r>
              <a:rPr lang="el-GR" sz="4800" dirty="0"/>
              <a:t> Θεραπεία εντός του τμήματος ένταξης</a:t>
            </a:r>
            <a:r>
              <a:rPr lang="en-US" sz="4800" dirty="0"/>
              <a:t> (Push-in therapy)</a:t>
            </a:r>
          </a:p>
          <a:p>
            <a:pPr marL="0" indent="0">
              <a:buNone/>
            </a:pPr>
            <a:endParaRPr lang="en-US" sz="4800" dirty="0"/>
          </a:p>
          <a:p>
            <a:r>
              <a:rPr lang="el-GR" sz="4800" dirty="0"/>
              <a:t> Θεραπεία εκτός του τμήματος ένταξης</a:t>
            </a:r>
            <a:r>
              <a:rPr lang="en-US" sz="4800" dirty="0"/>
              <a:t> (Pull-out therapy)</a:t>
            </a:r>
          </a:p>
          <a:p>
            <a:pPr marL="0" indent="0">
              <a:buNone/>
            </a:pPr>
            <a:endParaRPr lang="el-GR" sz="4800" dirty="0"/>
          </a:p>
          <a:p>
            <a:r>
              <a:rPr lang="el-GR" sz="4800" dirty="0"/>
              <a:t> Θεραπευτικές παρεμβάσεις/υπηρεσίες υγείας, κοινωνικές και εκπαιδευτικές εντός ή εκτός της δομής εκπαίδευσης.</a:t>
            </a:r>
          </a:p>
          <a:p>
            <a:endParaRPr lang="el-GR" sz="4800" dirty="0"/>
          </a:p>
          <a:p>
            <a:endParaRPr lang="en-GB" sz="4800" dirty="0"/>
          </a:p>
        </p:txBody>
      </p:sp>
    </p:spTree>
    <p:extLst>
      <p:ext uri="{BB962C8B-B14F-4D97-AF65-F5344CB8AC3E}">
        <p14:creationId xmlns:p14="http://schemas.microsoft.com/office/powerpoint/2010/main" val="217183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
            <a:ext cx="16230600" cy="1752600"/>
          </a:xfrm>
        </p:spPr>
        <p:txBody>
          <a:bodyPr>
            <a:normAutofit fontScale="90000"/>
          </a:bodyPr>
          <a:lstStyle/>
          <a:p>
            <a:br>
              <a:rPr lang="en-US" sz="6600" b="1" dirty="0"/>
            </a:br>
            <a:br>
              <a:rPr lang="en-US" sz="6600" b="1" dirty="0"/>
            </a:br>
            <a:r>
              <a:rPr lang="el-GR" sz="6600" b="1" dirty="0"/>
              <a:t>Ένταξη</a:t>
            </a:r>
            <a:r>
              <a:rPr lang="en-US" sz="6600" b="1" dirty="0"/>
              <a:t>:</a:t>
            </a:r>
            <a:r>
              <a:rPr lang="el-GR" sz="6600" b="1" dirty="0"/>
              <a:t> </a:t>
            </a:r>
            <a:r>
              <a:rPr lang="el-GR" sz="6600" b="1"/>
              <a:t>Ένα παράδειγμα</a:t>
            </a:r>
            <a:endParaRPr lang="en-GB" sz="6600" b="1" dirty="0"/>
          </a:p>
        </p:txBody>
      </p:sp>
      <p:sp>
        <p:nvSpPr>
          <p:cNvPr id="3" name="Content Placeholder 2"/>
          <p:cNvSpPr>
            <a:spLocks noGrp="1"/>
          </p:cNvSpPr>
          <p:nvPr>
            <p:ph sz="quarter" idx="13"/>
          </p:nvPr>
        </p:nvSpPr>
        <p:spPr>
          <a:xfrm>
            <a:off x="1025898" y="2628900"/>
            <a:ext cx="15245604" cy="6985680"/>
          </a:xfrm>
        </p:spPr>
        <p:txBody>
          <a:bodyPr>
            <a:normAutofit/>
          </a:bodyPr>
          <a:lstStyle/>
          <a:p>
            <a:pPr marL="0" indent="0">
              <a:buNone/>
            </a:pPr>
            <a:endParaRPr lang="el-GR" sz="4800" dirty="0"/>
          </a:p>
          <a:p>
            <a:r>
              <a:rPr lang="en-GB" sz="4800" dirty="0">
                <a:hlinkClick r:id="rId3"/>
              </a:rPr>
              <a:t>https://www.youtube.com/watch?v=wBz6glO5x5Q&amp;ab_channel=RubysRainbow</a:t>
            </a:r>
            <a:endParaRPr lang="el-GR" sz="4800" dirty="0"/>
          </a:p>
          <a:p>
            <a:endParaRPr lang="el-GR" sz="4800" dirty="0"/>
          </a:p>
          <a:p>
            <a:endParaRPr lang="en-GB" sz="4800" dirty="0"/>
          </a:p>
          <a:p>
            <a:endParaRPr lang="en-GB" sz="4800" dirty="0"/>
          </a:p>
          <a:p>
            <a:endParaRPr lang="en-GB" sz="4800" dirty="0"/>
          </a:p>
        </p:txBody>
      </p:sp>
    </p:spTree>
    <p:extLst>
      <p:ext uri="{BB962C8B-B14F-4D97-AF65-F5344CB8AC3E}">
        <p14:creationId xmlns:p14="http://schemas.microsoft.com/office/powerpoint/2010/main" val="2109414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EB785-EB2A-7342-9860-DA14EA0F4CA1}"/>
              </a:ext>
            </a:extLst>
          </p:cNvPr>
          <p:cNvSpPr>
            <a:spLocks noGrp="1"/>
          </p:cNvSpPr>
          <p:nvPr>
            <p:ph type="title"/>
          </p:nvPr>
        </p:nvSpPr>
        <p:spPr>
          <a:xfrm>
            <a:off x="9163050" y="4343400"/>
            <a:ext cx="8229600" cy="1143000"/>
          </a:xfrm>
        </p:spPr>
        <p:txBody>
          <a:bodyPr anchor="ctr">
            <a:normAutofit fontScale="90000"/>
          </a:bodyPr>
          <a:lstStyle/>
          <a:p>
            <a:r>
              <a:rPr lang="el-GR" sz="7200" b="1" dirty="0">
                <a:solidFill>
                  <a:schemeClr val="accent3">
                    <a:lumMod val="50000"/>
                  </a:schemeClr>
                </a:solidFill>
                <a:latin typeface="Poppins" pitchFamily="2" charset="77"/>
                <a:cs typeface="Poppins" pitchFamily="2" charset="77"/>
              </a:rPr>
              <a:t>Διάλειμμα! </a:t>
            </a:r>
            <a:endParaRPr lang="en-US" sz="7200" b="1" dirty="0">
              <a:solidFill>
                <a:schemeClr val="accent3">
                  <a:lumMod val="50000"/>
                </a:schemeClr>
              </a:solidFill>
              <a:latin typeface="Poppins" pitchFamily="2" charset="77"/>
              <a:cs typeface="Poppins" pitchFamily="2" charset="77"/>
            </a:endParaRPr>
          </a:p>
        </p:txBody>
      </p:sp>
      <p:pic>
        <p:nvPicPr>
          <p:cNvPr id="4" name="Picture 3">
            <a:extLst>
              <a:ext uri="{FF2B5EF4-FFF2-40B4-BE49-F238E27FC236}">
                <a16:creationId xmlns:a16="http://schemas.microsoft.com/office/drawing/2014/main" id="{E70AE87F-CB7A-4930-A1EB-5EBFD355CBE1}"/>
              </a:ext>
            </a:extLst>
          </p:cNvPr>
          <p:cNvPicPr>
            <a:picLocks noChangeAspect="1"/>
          </p:cNvPicPr>
          <p:nvPr/>
        </p:nvPicPr>
        <p:blipFill rotWithShape="1">
          <a:blip r:embed="rId3"/>
          <a:srcRect r="17450" b="2"/>
          <a:stretch/>
        </p:blipFill>
        <p:spPr>
          <a:xfrm>
            <a:off x="457200" y="1600200"/>
            <a:ext cx="8229600" cy="6629400"/>
          </a:xfrm>
          <a:prstGeom prst="rect">
            <a:avLst/>
          </a:prstGeom>
          <a:noFill/>
        </p:spPr>
      </p:pic>
    </p:spTree>
    <p:extLst>
      <p:ext uri="{BB962C8B-B14F-4D97-AF65-F5344CB8AC3E}">
        <p14:creationId xmlns:p14="http://schemas.microsoft.com/office/powerpoint/2010/main" val="1616939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2" y="473306"/>
            <a:ext cx="17068799" cy="1744662"/>
          </a:xfrm>
        </p:spPr>
        <p:txBody>
          <a:bodyPr>
            <a:noAutofit/>
          </a:bodyPr>
          <a:lstStyle/>
          <a:p>
            <a:r>
              <a:rPr lang="el-GR" sz="6000" b="1" cap="none" dirty="0">
                <a:solidFill>
                  <a:srgbClr val="456867"/>
                </a:solidFill>
                <a:ea typeface="Segoe UI Light" charset="0"/>
                <a:cs typeface="Segoe UI Light" charset="0"/>
              </a:rPr>
              <a:t>Επιστημονικά τεκμηριωμένες πρακτικές</a:t>
            </a:r>
            <a:br>
              <a:rPr lang="en-US" sz="6000" b="1" cap="none" dirty="0">
                <a:ea typeface="Segoe UI Light" charset="0"/>
                <a:cs typeface="Segoe UI Light" charset="0"/>
              </a:rPr>
            </a:br>
            <a:endParaRPr lang="en-US" sz="6000" dirty="0"/>
          </a:p>
        </p:txBody>
      </p:sp>
      <p:sp>
        <p:nvSpPr>
          <p:cNvPr id="3" name="Text Placeholder 2"/>
          <p:cNvSpPr>
            <a:spLocks noGrp="1"/>
          </p:cNvSpPr>
          <p:nvPr>
            <p:ph type="body" sz="quarter" idx="4294967295"/>
          </p:nvPr>
        </p:nvSpPr>
        <p:spPr>
          <a:xfrm>
            <a:off x="10058401" y="3534507"/>
            <a:ext cx="7010402" cy="4308231"/>
          </a:xfrm>
        </p:spPr>
        <p:txBody>
          <a:bodyPr numCol="1">
            <a:normAutofit/>
          </a:bodyPr>
          <a:lstStyle/>
          <a:p>
            <a:pPr>
              <a:lnSpc>
                <a:spcPct val="100000"/>
              </a:lnSpc>
              <a:buClr>
                <a:srgbClr val="156534"/>
              </a:buClr>
              <a:buFont typeface="Arial" panose="020B0604020202020204" pitchFamily="34" charset="0"/>
              <a:buChar char="•"/>
            </a:pPr>
            <a:r>
              <a:rPr lang="el-GR" b="1" dirty="0">
                <a:latin typeface="+mj-lt"/>
                <a:cs typeface="Segoe UI Light" panose="020B0502040204020203" pitchFamily="34" charset="0"/>
              </a:rPr>
              <a:t> Σχολική Ηγεσία/Διοίκηση </a:t>
            </a:r>
          </a:p>
          <a:p>
            <a:pPr>
              <a:buClr>
                <a:srgbClr val="156534"/>
              </a:buClr>
              <a:buFont typeface="Arial" panose="020B0604020202020204" pitchFamily="34" charset="0"/>
              <a:buChar char="•"/>
            </a:pPr>
            <a:r>
              <a:rPr lang="el-GR" b="1" dirty="0">
                <a:latin typeface="+mj-lt"/>
                <a:cs typeface="Segoe UI Light" panose="020B0502040204020203" pitchFamily="34" charset="0"/>
              </a:rPr>
              <a:t>Διεπιστημονική Συνεργασία</a:t>
            </a:r>
          </a:p>
          <a:p>
            <a:pPr>
              <a:buClr>
                <a:srgbClr val="156534"/>
              </a:buClr>
              <a:buFont typeface="Arial" panose="020B0604020202020204" pitchFamily="34" charset="0"/>
              <a:buChar char="•"/>
            </a:pPr>
            <a:r>
              <a:rPr lang="el-GR" b="1" dirty="0">
                <a:latin typeface="+mj-lt"/>
              </a:rPr>
              <a:t>Συνεργασία Μεταξύ Σχολείου και Οικογένειας</a:t>
            </a:r>
          </a:p>
          <a:p>
            <a:pPr>
              <a:buClr>
                <a:srgbClr val="156534"/>
              </a:buClr>
              <a:buFont typeface="Arial" panose="020B0604020202020204" pitchFamily="34" charset="0"/>
              <a:buChar char="•"/>
            </a:pPr>
            <a:r>
              <a:rPr lang="el-GR" b="1" dirty="0">
                <a:latin typeface="+mj-lt"/>
                <a:cs typeface="Segoe UI Light" panose="020B0502040204020203" pitchFamily="34" charset="0"/>
              </a:rPr>
              <a:t>Δια Βίου Μάθηση/ Επιμόρφωση</a:t>
            </a:r>
            <a:endParaRPr lang="en-US" b="1" dirty="0">
              <a:latin typeface="+mj-lt"/>
              <a:cs typeface="Segoe UI Light" panose="020B0502040204020203" pitchFamily="34" charset="0"/>
            </a:endParaRPr>
          </a:p>
          <a:p>
            <a:pPr>
              <a:lnSpc>
                <a:spcPct val="100000"/>
              </a:lnSpc>
              <a:buClr>
                <a:srgbClr val="156534"/>
              </a:buClr>
              <a:buFont typeface="Arial" panose="020B0604020202020204" pitchFamily="34" charset="0"/>
              <a:buChar char="•"/>
            </a:pPr>
            <a:r>
              <a:rPr lang="el-GR" b="1" dirty="0">
                <a:latin typeface="+mj-lt"/>
                <a:cs typeface="Segoe UI Light" panose="020B0502040204020203" pitchFamily="34" charset="0"/>
              </a:rPr>
              <a:t> Πρακτικές Μετάβασης </a:t>
            </a:r>
          </a:p>
          <a:p>
            <a:pPr>
              <a:lnSpc>
                <a:spcPct val="100000"/>
              </a:lnSpc>
              <a:buClr>
                <a:srgbClr val="156534"/>
              </a:buClr>
              <a:buFont typeface="Arial" panose="020B0604020202020204" pitchFamily="34" charset="0"/>
              <a:buChar char="•"/>
            </a:pPr>
            <a:endParaRPr lang="el-GR" b="1" dirty="0">
              <a:latin typeface="+mj-lt"/>
              <a:cs typeface="Segoe UI Light" panose="020B0502040204020203" pitchFamily="34" charset="0"/>
            </a:endParaRPr>
          </a:p>
          <a:p>
            <a:pPr>
              <a:lnSpc>
                <a:spcPct val="100000"/>
              </a:lnSpc>
              <a:buClr>
                <a:srgbClr val="156534"/>
              </a:buClr>
              <a:buFont typeface="Arial" panose="020B0604020202020204" pitchFamily="34" charset="0"/>
              <a:buChar char="•"/>
            </a:pPr>
            <a:endParaRPr lang="en-US" b="1" dirty="0">
              <a:latin typeface="+mj-lt"/>
              <a:cs typeface="Segoe UI Light" panose="020B0502040204020203" pitchFamily="34" charset="0"/>
            </a:endParaRPr>
          </a:p>
          <a:p>
            <a:pPr>
              <a:lnSpc>
                <a:spcPct val="100000"/>
              </a:lnSpc>
              <a:buClr>
                <a:srgbClr val="156534"/>
              </a:buClr>
              <a:buFont typeface="Arial" panose="020B0604020202020204" pitchFamily="34" charset="0"/>
              <a:buChar char="•"/>
            </a:pPr>
            <a:endParaRPr lang="el-GR" b="1" dirty="0">
              <a:latin typeface="+mj-lt"/>
            </a:endParaRPr>
          </a:p>
          <a:p>
            <a:pPr>
              <a:lnSpc>
                <a:spcPct val="100000"/>
              </a:lnSpc>
              <a:buClr>
                <a:srgbClr val="156534"/>
              </a:buClr>
              <a:buFont typeface="Arial" panose="020B0604020202020204" pitchFamily="34" charset="0"/>
              <a:buChar char="•"/>
            </a:pPr>
            <a:endParaRPr lang="en-US" sz="3150" dirty="0">
              <a:latin typeface="Calibri Light" panose="020F0302020204030204" pitchFamily="34" charset="0"/>
              <a:cs typeface="Segoe UI Light" panose="020B0502040204020203" pitchFamily="34" charset="0"/>
            </a:endParaRPr>
          </a:p>
        </p:txBody>
      </p:sp>
      <p:sp>
        <p:nvSpPr>
          <p:cNvPr id="7" name="TextBox 6"/>
          <p:cNvSpPr txBox="1"/>
          <p:nvPr/>
        </p:nvSpPr>
        <p:spPr>
          <a:xfrm>
            <a:off x="11277600" y="2277326"/>
            <a:ext cx="4227417" cy="1371599"/>
          </a:xfrm>
          <a:prstGeom prst="rect">
            <a:avLst/>
          </a:prstGeom>
        </p:spPr>
        <p:txBody>
          <a:bodyPr vert="horz" wrap="none" lIns="102870" tIns="51435" rIns="102870" bIns="51435" rtlCol="0" anchor="t">
            <a:norm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srgbClr val="9CBEBD">
                    <a:lumMod val="75000"/>
                  </a:srgbClr>
                </a:solidFill>
                <a:effectLst/>
                <a:uLnTx/>
                <a:uFillTx/>
                <a:latin typeface="Calibri" panose="020F0502020204030204" pitchFamily="34" charset="0"/>
                <a:ea typeface="Segoe UI Light" charset="0"/>
                <a:cs typeface="Segoe UI Light" charset="0"/>
              </a:rPr>
              <a:t>Για τη σχολική δομή</a:t>
            </a:r>
          </a:p>
        </p:txBody>
      </p:sp>
      <p:sp>
        <p:nvSpPr>
          <p:cNvPr id="8" name="TextBox 7"/>
          <p:cNvSpPr txBox="1"/>
          <p:nvPr/>
        </p:nvSpPr>
        <p:spPr>
          <a:xfrm>
            <a:off x="2782983" y="2217968"/>
            <a:ext cx="3232422" cy="1077323"/>
          </a:xfrm>
          <a:prstGeom prst="rect">
            <a:avLst/>
          </a:prstGeom>
        </p:spPr>
        <p:txBody>
          <a:bodyPr vert="horz" wrap="none" lIns="102870" tIns="51435" rIns="102870" bIns="51435" rtlCol="0" anchor="t">
            <a:normAutofit/>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3600" b="1" i="0" u="none" strike="noStrike" kern="1200" cap="none" spc="0" normalizeH="0" baseline="0" noProof="0" dirty="0">
                <a:ln>
                  <a:noFill/>
                </a:ln>
                <a:solidFill>
                  <a:srgbClr val="9CBEBD">
                    <a:lumMod val="75000"/>
                  </a:srgbClr>
                </a:solidFill>
                <a:effectLst/>
                <a:uLnTx/>
                <a:uFillTx/>
                <a:latin typeface="Calibri" panose="020F0502020204030204" pitchFamily="34" charset="0"/>
                <a:ea typeface="Segoe UI Light" charset="0"/>
                <a:cs typeface="Segoe UI Light" charset="0"/>
              </a:rPr>
              <a:t>Για τη σχολική τάξη</a:t>
            </a:r>
          </a:p>
        </p:txBody>
      </p:sp>
      <p:sp>
        <p:nvSpPr>
          <p:cNvPr id="9" name="Rectangle 8"/>
          <p:cNvSpPr/>
          <p:nvPr/>
        </p:nvSpPr>
        <p:spPr>
          <a:xfrm>
            <a:off x="1090248" y="2963126"/>
            <a:ext cx="7314549" cy="6368410"/>
          </a:xfrm>
          <a:prstGeom prst="rect">
            <a:avLst/>
          </a:prstGeom>
        </p:spPr>
        <p:txBody>
          <a:bodyPr wrap="square">
            <a:spAutoFit/>
          </a:bodyPr>
          <a:lstStyle/>
          <a:p>
            <a:pPr marL="266120" marR="0" lvl="0" indent="-266120" algn="l" defTabSz="1371600" rtl="0" eaLnBrk="1" fontAlgn="auto" latinLnBrk="0" hangingPunct="1">
              <a:lnSpc>
                <a:spcPct val="100000"/>
              </a:lnSpc>
              <a:spcBef>
                <a:spcPts val="1125"/>
              </a:spcBef>
              <a:spcAft>
                <a:spcPts val="0"/>
              </a:spcAft>
              <a:buClr>
                <a:srgbClr val="156534"/>
              </a:buClr>
              <a:buSzTx/>
              <a:buFont typeface="Arial" panose="020B0604020202020204" pitchFamily="34" charset="0"/>
              <a:buChar char="•"/>
              <a:tabLst/>
              <a:defRPr/>
            </a:pPr>
            <a:r>
              <a:rPr kumimoji="0" lang="el-GR" sz="3000" b="1" i="0" u="none" strike="noStrike" kern="1200" cap="none" spc="0" normalizeH="0" baseline="0" noProof="0" dirty="0">
                <a:ln>
                  <a:noFill/>
                </a:ln>
                <a:solidFill>
                  <a:srgbClr val="FF0000"/>
                </a:solidFill>
                <a:effectLst/>
                <a:uLnTx/>
                <a:uFillTx/>
                <a:latin typeface="Calibri" panose="020F0502020204030204" pitchFamily="34" charset="0"/>
                <a:ea typeface="+mn-ea"/>
                <a:cs typeface="Segoe UI Light" panose="020B0502040204020203" pitchFamily="34" charset="0"/>
              </a:rPr>
              <a:t>Προσαρμογές του φυσικού χώρου</a:t>
            </a:r>
          </a:p>
          <a:p>
            <a:pPr marL="266120" marR="0" lvl="0" indent="-266120" algn="l" defTabSz="1371600" rtl="0" eaLnBrk="1" fontAlgn="auto" latinLnBrk="0" hangingPunct="1">
              <a:lnSpc>
                <a:spcPct val="100000"/>
              </a:lnSpc>
              <a:spcBef>
                <a:spcPts val="1125"/>
              </a:spcBef>
              <a:spcAft>
                <a:spcPts val="0"/>
              </a:spcAft>
              <a:buClr>
                <a:srgbClr val="156534"/>
              </a:buClr>
              <a:buSzTx/>
              <a:buFont typeface="Arial" panose="020B0604020202020204" pitchFamily="34" charset="0"/>
              <a:buChar char="•"/>
              <a:tabLst/>
              <a:defRPr/>
            </a:pPr>
            <a:r>
              <a:rPr kumimoji="0" lang="el-GR" sz="3000" b="1" i="0" u="none" strike="noStrike" kern="1200" cap="none" spc="0" normalizeH="0" baseline="0" noProof="0" dirty="0">
                <a:ln>
                  <a:noFill/>
                </a:ln>
                <a:effectLst/>
                <a:uLnTx/>
                <a:uFillTx/>
                <a:latin typeface="Calibri" panose="020F0502020204030204" pitchFamily="34" charset="0"/>
                <a:ea typeface="+mn-ea"/>
                <a:cs typeface="Segoe UI Light" panose="020B0502040204020203" pitchFamily="34" charset="0"/>
              </a:rPr>
              <a:t>Πρακτικές για την υποστήριξη της  ενεργούς συμμετοχής των παιδιών σε δραστηριότητες</a:t>
            </a:r>
            <a:endParaRPr kumimoji="0" lang="en-US" sz="3000" b="1" i="0" u="none" strike="noStrike" kern="1200" cap="none" spc="0" normalizeH="0" baseline="0" noProof="0" dirty="0">
              <a:ln>
                <a:noFill/>
              </a:ln>
              <a:effectLst/>
              <a:uLnTx/>
              <a:uFillTx/>
              <a:latin typeface="Tw Cen MT Condensed" panose="020B0606020104020203"/>
              <a:ea typeface="+mn-ea"/>
              <a:cs typeface="Segoe UI Light" panose="020B0502040204020203" pitchFamily="34" charset="0"/>
            </a:endParaRPr>
          </a:p>
          <a:p>
            <a:pPr marL="266120" marR="0" lvl="0" indent="-266120" algn="l" defTabSz="1371600" rtl="0" eaLnBrk="1" fontAlgn="auto" latinLnBrk="0" hangingPunct="1">
              <a:lnSpc>
                <a:spcPct val="100000"/>
              </a:lnSpc>
              <a:spcBef>
                <a:spcPts val="1125"/>
              </a:spcBef>
              <a:spcAft>
                <a:spcPts val="0"/>
              </a:spcAft>
              <a:buClr>
                <a:srgbClr val="156534"/>
              </a:buClr>
              <a:buSzTx/>
              <a:buFont typeface="Arial" panose="020B0604020202020204" pitchFamily="34" charset="0"/>
              <a:buChar char="•"/>
              <a:tabLst/>
              <a:defRPr/>
            </a:pPr>
            <a:r>
              <a:rPr kumimoji="0" lang="el-GR" sz="3000" b="1" i="0" u="none" strike="noStrike" kern="1200" cap="none" spc="0" normalizeH="0" baseline="0" noProof="0" dirty="0">
                <a:ln>
                  <a:noFill/>
                </a:ln>
                <a:solidFill>
                  <a:srgbClr val="2E2B21"/>
                </a:solidFill>
                <a:effectLst/>
                <a:uLnTx/>
                <a:uFillTx/>
                <a:latin typeface="Calibri" panose="020F0502020204030204" pitchFamily="34" charset="0"/>
                <a:ea typeface="+mn-ea"/>
                <a:cs typeface="Segoe UI Light" panose="020B0502040204020203" pitchFamily="34" charset="0"/>
              </a:rPr>
              <a:t> Πρακτικές για την υποστήριξη αλληλεπιδράσεων μεταξύ των παιδιών</a:t>
            </a:r>
          </a:p>
          <a:p>
            <a:pPr marL="266120" marR="0" lvl="0" indent="-266120" algn="l" defTabSz="1371600" rtl="0" eaLnBrk="1" fontAlgn="auto" latinLnBrk="0" hangingPunct="1">
              <a:lnSpc>
                <a:spcPct val="100000"/>
              </a:lnSpc>
              <a:spcBef>
                <a:spcPts val="1125"/>
              </a:spcBef>
              <a:spcAft>
                <a:spcPts val="0"/>
              </a:spcAft>
              <a:buClr>
                <a:srgbClr val="156534"/>
              </a:buClr>
              <a:buSzTx/>
              <a:buFont typeface="Arial" panose="020B0604020202020204" pitchFamily="34" charset="0"/>
              <a:buChar char="•"/>
              <a:tabLst/>
              <a:defRPr/>
            </a:pPr>
            <a:r>
              <a:rPr kumimoji="0" lang="el-GR" sz="3000" b="1" i="0" u="none" strike="noStrike" kern="1200" cap="none" spc="0" normalizeH="0" baseline="0" noProof="0" dirty="0">
                <a:ln>
                  <a:noFill/>
                </a:ln>
                <a:solidFill>
                  <a:srgbClr val="2E2B21"/>
                </a:solidFill>
                <a:effectLst/>
                <a:uLnTx/>
                <a:uFillTx/>
                <a:latin typeface="Calibri" panose="020F0502020204030204" pitchFamily="34" charset="0"/>
                <a:ea typeface="+mn-ea"/>
                <a:cs typeface="Segoe UI Light" panose="020B0502040204020203" pitchFamily="34" charset="0"/>
              </a:rPr>
              <a:t> Πρακτικές υποστήριξης των παιδιών για την </a:t>
            </a:r>
            <a:r>
              <a:rPr kumimoji="0" lang="el-GR" sz="3000" b="1" i="0" u="none" strike="noStrike" kern="1200" cap="none" spc="0" normalizeH="0" baseline="0" noProof="0" dirty="0" err="1">
                <a:ln>
                  <a:noFill/>
                </a:ln>
                <a:solidFill>
                  <a:srgbClr val="2E2B21"/>
                </a:solidFill>
                <a:effectLst/>
                <a:uLnTx/>
                <a:uFillTx/>
                <a:latin typeface="Calibri" panose="020F0502020204030204" pitchFamily="34" charset="0"/>
                <a:ea typeface="+mn-ea"/>
                <a:cs typeface="Segoe UI Light" panose="020B0502040204020203" pitchFamily="34" charset="0"/>
              </a:rPr>
              <a:t>κοιωνικοσυναισθηματική</a:t>
            </a:r>
            <a:r>
              <a:rPr kumimoji="0" lang="el-GR" sz="3000" b="1" i="0" u="none" strike="noStrike" kern="1200" cap="none" spc="0" normalizeH="0" baseline="0" noProof="0" dirty="0">
                <a:ln>
                  <a:noFill/>
                </a:ln>
                <a:solidFill>
                  <a:srgbClr val="2E2B21"/>
                </a:solidFill>
                <a:effectLst/>
                <a:uLnTx/>
                <a:uFillTx/>
                <a:latin typeface="Calibri" panose="020F0502020204030204" pitchFamily="34" charset="0"/>
                <a:ea typeface="+mn-ea"/>
                <a:cs typeface="Segoe UI Light" panose="020B0502040204020203" pitchFamily="34" charset="0"/>
              </a:rPr>
              <a:t>/προσωπική ανάπτυξη</a:t>
            </a:r>
            <a:endParaRPr kumimoji="0" lang="en-US" sz="3000" b="1" i="0" u="none" strike="noStrike" kern="1200" cap="none" spc="0" normalizeH="0" baseline="0" noProof="0" dirty="0">
              <a:ln>
                <a:noFill/>
              </a:ln>
              <a:solidFill>
                <a:srgbClr val="2E2B21"/>
              </a:solidFill>
              <a:effectLst/>
              <a:uLnTx/>
              <a:uFillTx/>
              <a:latin typeface="Tw Cen MT Condensed" panose="020B0606020104020203"/>
              <a:ea typeface="+mn-ea"/>
              <a:cs typeface="Segoe UI Light" panose="020B0502040204020203" pitchFamily="34" charset="0"/>
            </a:endParaRPr>
          </a:p>
          <a:p>
            <a:pPr marL="266120" marR="0" lvl="0" indent="-266120" algn="l" defTabSz="1371600" rtl="0" eaLnBrk="1" fontAlgn="auto" latinLnBrk="0" hangingPunct="1">
              <a:lnSpc>
                <a:spcPct val="100000"/>
              </a:lnSpc>
              <a:spcBef>
                <a:spcPts val="1125"/>
              </a:spcBef>
              <a:spcAft>
                <a:spcPts val="0"/>
              </a:spcAft>
              <a:buClr>
                <a:srgbClr val="156534"/>
              </a:buClr>
              <a:buSzTx/>
              <a:buFont typeface="Arial" panose="020B0604020202020204" pitchFamily="34" charset="0"/>
              <a:buChar char="•"/>
              <a:tabLst/>
              <a:defRPr/>
            </a:pPr>
            <a:r>
              <a:rPr kumimoji="0" lang="el-GR" sz="3000" b="1" i="0" u="none" strike="noStrike" kern="1200" cap="none" spc="0" normalizeH="0" baseline="0" noProof="0" dirty="0">
                <a:ln>
                  <a:noFill/>
                </a:ln>
                <a:solidFill>
                  <a:srgbClr val="2E2B21"/>
                </a:solidFill>
                <a:effectLst/>
                <a:uLnTx/>
                <a:uFillTx/>
                <a:latin typeface="Calibri" panose="020F0502020204030204" pitchFamily="34" charset="0"/>
                <a:ea typeface="+mn-ea"/>
                <a:cs typeface="Segoe UI Light" panose="020B0502040204020203" pitchFamily="34" charset="0"/>
              </a:rPr>
              <a:t>Αξιολόγηση και παρακολούθηση της προόδου των μαθητών</a:t>
            </a:r>
            <a:r>
              <a:rPr kumimoji="0" lang="en-US" sz="3000" b="1" i="0" u="none" strike="noStrike" kern="1200" cap="none" spc="0" normalizeH="0" baseline="0" noProof="0" dirty="0">
                <a:ln>
                  <a:noFill/>
                </a:ln>
                <a:solidFill>
                  <a:srgbClr val="2E2B21"/>
                </a:solidFill>
                <a:effectLst/>
                <a:uLnTx/>
                <a:uFillTx/>
                <a:latin typeface="Tw Cen MT Condensed" panose="020B0606020104020203"/>
                <a:ea typeface="+mn-ea"/>
                <a:cs typeface="Segoe UI Light" panose="020B0502040204020203" pitchFamily="34" charset="0"/>
              </a:rPr>
              <a:t> </a:t>
            </a:r>
          </a:p>
          <a:p>
            <a:pPr marL="266120" marR="0" lvl="0" indent="-266120" algn="l" defTabSz="1371600" rtl="0" eaLnBrk="1" fontAlgn="auto" latinLnBrk="0" hangingPunct="1">
              <a:lnSpc>
                <a:spcPct val="100000"/>
              </a:lnSpc>
              <a:spcBef>
                <a:spcPts val="1125"/>
              </a:spcBef>
              <a:spcAft>
                <a:spcPts val="0"/>
              </a:spcAft>
              <a:buClr>
                <a:srgbClr val="156534"/>
              </a:buClr>
              <a:buSzTx/>
              <a:buFont typeface="Arial" panose="020B0604020202020204" pitchFamily="34" charset="0"/>
              <a:buChar char="•"/>
              <a:tabLst/>
              <a:defRPr/>
            </a:pPr>
            <a:endParaRPr kumimoji="0" lang="en-US" sz="3200" b="1" i="0" u="none" strike="noStrike" kern="1200" cap="none" spc="0" normalizeH="0" baseline="0" noProof="0" dirty="0">
              <a:ln>
                <a:noFill/>
              </a:ln>
              <a:solidFill>
                <a:srgbClr val="2E2B21"/>
              </a:solidFill>
              <a:effectLst/>
              <a:uLnTx/>
              <a:uFillTx/>
              <a:latin typeface="Tw Cen MT Condensed" panose="020B0606020104020203"/>
              <a:ea typeface="+mn-ea"/>
              <a:cs typeface="Segoe UI Light" panose="020B0502040204020203" pitchFamily="34" charset="0"/>
            </a:endParaRPr>
          </a:p>
        </p:txBody>
      </p:sp>
      <p:sp>
        <p:nvSpPr>
          <p:cNvPr id="10" name="Oval 9"/>
          <p:cNvSpPr/>
          <p:nvPr/>
        </p:nvSpPr>
        <p:spPr>
          <a:xfrm>
            <a:off x="276122" y="1730858"/>
            <a:ext cx="7980903" cy="7936860"/>
          </a:xfrm>
          <a:prstGeom prst="ellipse">
            <a:avLst/>
          </a:prstGeom>
          <a:noFill/>
          <a:ln w="28575">
            <a:solidFill>
              <a:srgbClr val="1065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srgbClr val="2E2B21"/>
              </a:solidFill>
              <a:effectLst/>
              <a:uLnTx/>
              <a:uFillTx/>
              <a:latin typeface="Tw Cen MT" panose="020B0602020104020603"/>
              <a:ea typeface="+mn-ea"/>
              <a:cs typeface="+mn-cs"/>
            </a:endParaRPr>
          </a:p>
        </p:txBody>
      </p:sp>
      <p:sp>
        <p:nvSpPr>
          <p:cNvPr id="11" name="Oval 10"/>
          <p:cNvSpPr/>
          <p:nvPr/>
        </p:nvSpPr>
        <p:spPr>
          <a:xfrm>
            <a:off x="9308741" y="1532792"/>
            <a:ext cx="7555533" cy="7936860"/>
          </a:xfrm>
          <a:prstGeom prst="ellipse">
            <a:avLst/>
          </a:prstGeom>
          <a:noFill/>
          <a:ln w="28575">
            <a:solidFill>
              <a:srgbClr val="1065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srgbClr val="2E2B21"/>
              </a:solidFill>
              <a:effectLst/>
              <a:uLnTx/>
              <a:uFillTx/>
              <a:latin typeface="Tw Cen MT" panose="020B0602020104020603"/>
              <a:ea typeface="+mn-ea"/>
              <a:cs typeface="+mn-cs"/>
            </a:endParaRPr>
          </a:p>
        </p:txBody>
      </p:sp>
      <p:sp>
        <p:nvSpPr>
          <p:cNvPr id="6" name="TextBox 5">
            <a:extLst>
              <a:ext uri="{FF2B5EF4-FFF2-40B4-BE49-F238E27FC236}">
                <a16:creationId xmlns:a16="http://schemas.microsoft.com/office/drawing/2014/main" id="{A4E95F1F-FC0A-4BB3-8A55-9844DE515943}"/>
              </a:ext>
            </a:extLst>
          </p:cNvPr>
          <p:cNvSpPr txBox="1"/>
          <p:nvPr/>
        </p:nvSpPr>
        <p:spPr>
          <a:xfrm>
            <a:off x="381003" y="9631317"/>
            <a:ext cx="13182599" cy="461665"/>
          </a:xfrm>
          <a:prstGeom prst="rect">
            <a:avLst/>
          </a:prstGeom>
          <a:noFill/>
        </p:spPr>
        <p:txBody>
          <a:bodyPr wrap="square" rtlCol="0">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E2B21"/>
                </a:solidFill>
                <a:effectLst/>
                <a:uLnTx/>
                <a:uFillTx/>
                <a:latin typeface="Tw Cen MT" panose="020B0602020104020603"/>
                <a:ea typeface="+mn-ea"/>
                <a:cs typeface="+mn-cs"/>
              </a:rPr>
              <a:t>(</a:t>
            </a:r>
            <a:r>
              <a:rPr kumimoji="0" lang="en-US" sz="2400" b="0" i="0" u="none" strike="noStrike" kern="1200" cap="none" spc="0" normalizeH="0" baseline="0" noProof="0" dirty="0" err="1">
                <a:ln>
                  <a:noFill/>
                </a:ln>
                <a:solidFill>
                  <a:srgbClr val="2E2B21"/>
                </a:solidFill>
                <a:effectLst/>
                <a:uLnTx/>
                <a:uFillTx/>
                <a:latin typeface="Tw Cen MT" panose="020B0602020104020603"/>
                <a:ea typeface="+mn-ea"/>
                <a:cs typeface="+mn-cs"/>
              </a:rPr>
              <a:t>Hemmeter</a:t>
            </a:r>
            <a:r>
              <a:rPr kumimoji="0" lang="en-US" sz="2400" b="0" i="0" u="none" strike="noStrike" kern="1200" cap="none" spc="0" normalizeH="0" baseline="0" noProof="0" dirty="0">
                <a:ln>
                  <a:noFill/>
                </a:ln>
                <a:solidFill>
                  <a:srgbClr val="2E2B21"/>
                </a:solidFill>
                <a:effectLst/>
                <a:uLnTx/>
                <a:uFillTx/>
                <a:latin typeface="Tw Cen MT" panose="020B0602020104020603"/>
                <a:ea typeface="+mn-ea"/>
                <a:cs typeface="+mn-cs"/>
              </a:rPr>
              <a:t>, </a:t>
            </a:r>
            <a:r>
              <a:rPr kumimoji="0" lang="en-US" sz="2400" b="0" i="0" u="none" strike="noStrike" kern="1200" cap="none" spc="0" normalizeH="0" baseline="0" noProof="0" dirty="0" err="1">
                <a:ln>
                  <a:noFill/>
                </a:ln>
                <a:solidFill>
                  <a:srgbClr val="2E2B21"/>
                </a:solidFill>
                <a:effectLst/>
                <a:uLnTx/>
                <a:uFillTx/>
                <a:latin typeface="Tw Cen MT" panose="020B0602020104020603"/>
                <a:ea typeface="+mn-ea"/>
                <a:cs typeface="+mn-cs"/>
              </a:rPr>
              <a:t>Ostrosky</a:t>
            </a:r>
            <a:r>
              <a:rPr kumimoji="0" lang="en-US" sz="2400" b="0" i="0" u="none" strike="noStrike" kern="1200" cap="none" spc="0" normalizeH="0" baseline="0" noProof="0" dirty="0">
                <a:ln>
                  <a:noFill/>
                </a:ln>
                <a:solidFill>
                  <a:srgbClr val="2E2B21"/>
                </a:solidFill>
                <a:effectLst/>
                <a:uLnTx/>
                <a:uFillTx/>
                <a:latin typeface="Tw Cen MT" panose="020B0602020104020603"/>
                <a:ea typeface="+mn-ea"/>
                <a:cs typeface="+mn-cs"/>
              </a:rPr>
              <a:t> &amp; Fox, 2021;  Barton &amp; Smith, 2015; DEC Recommended Practices 2014)    </a:t>
            </a:r>
            <a:endParaRPr kumimoji="0" lang="el-GR" sz="2400" b="0" i="0" u="none" strike="noStrike" kern="1200" cap="none" spc="0" normalizeH="0" baseline="0" noProof="0" dirty="0">
              <a:ln>
                <a:noFill/>
              </a:ln>
              <a:solidFill>
                <a:srgbClr val="2E2B21"/>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96043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97573" y="190500"/>
            <a:ext cx="15087600" cy="2176136"/>
          </a:xfrm>
        </p:spPr>
        <p:txBody>
          <a:bodyPr>
            <a:normAutofit/>
          </a:bodyPr>
          <a:lstStyle/>
          <a:p>
            <a:r>
              <a:rPr lang="el-GR" b="1" dirty="0">
                <a:ea typeface="Segoe UI Light" charset="0"/>
                <a:cs typeface="Segoe UI Light" charset="0"/>
              </a:rPr>
              <a:t>Συμπεριληπτικές Πρακτικές</a:t>
            </a:r>
            <a:br>
              <a:rPr lang="en-US" b="1" dirty="0">
                <a:ea typeface="Segoe UI Light" charset="0"/>
                <a:cs typeface="Segoe UI Light" charset="0"/>
              </a:rPr>
            </a:br>
            <a:endParaRPr lang="en-US" dirty="0"/>
          </a:p>
        </p:txBody>
      </p:sp>
      <p:pic>
        <p:nvPicPr>
          <p:cNvPr id="17" name="Picture 16" descr="Screen Shot 2017-02-07 at 10.54.43 PM.png"/>
          <p:cNvPicPr>
            <a:picLocks noChangeAspect="1"/>
          </p:cNvPicPr>
          <p:nvPr/>
        </p:nvPicPr>
        <p:blipFill>
          <a:blip r:embed="rId3"/>
          <a:stretch>
            <a:fillRect/>
          </a:stretch>
        </p:blipFill>
        <p:spPr>
          <a:xfrm rot="21163308">
            <a:off x="1311660" y="2034669"/>
            <a:ext cx="5406937" cy="7098831"/>
          </a:xfrm>
          <a:prstGeom prst="rect">
            <a:avLst/>
          </a:prstGeom>
        </p:spPr>
      </p:pic>
      <p:pic>
        <p:nvPicPr>
          <p:cNvPr id="2" name="Content Placeholder 4">
            <a:extLst>
              <a:ext uri="{FF2B5EF4-FFF2-40B4-BE49-F238E27FC236}">
                <a16:creationId xmlns:a16="http://schemas.microsoft.com/office/drawing/2014/main" id="{D60C1B33-0023-23CE-FA3D-6414ABE2DC43}"/>
              </a:ext>
            </a:extLst>
          </p:cNvPr>
          <p:cNvPicPr>
            <a:picLocks noChangeAspect="1"/>
          </p:cNvPicPr>
          <p:nvPr/>
        </p:nvPicPr>
        <p:blipFill>
          <a:blip r:embed="rId4"/>
          <a:stretch>
            <a:fillRect/>
          </a:stretch>
        </p:blipFill>
        <p:spPr>
          <a:xfrm rot="268883">
            <a:off x="11582400" y="1758874"/>
            <a:ext cx="5859924" cy="7952033"/>
          </a:xfrm>
          <a:prstGeom prst="rect">
            <a:avLst/>
          </a:prstGeom>
        </p:spPr>
      </p:pic>
    </p:spTree>
    <p:extLst>
      <p:ext uri="{BB962C8B-B14F-4D97-AF65-F5344CB8AC3E}">
        <p14:creationId xmlns:p14="http://schemas.microsoft.com/office/powerpoint/2010/main" val="1323368547"/>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295400" y="1109521"/>
            <a:ext cx="17182997" cy="5974596"/>
          </a:xfrm>
        </p:spPr>
        <p:txBody>
          <a:bodyPr>
            <a:normAutofit/>
          </a:bodyPr>
          <a:lstStyle/>
          <a:p>
            <a:pPr marL="0" indent="0">
              <a:lnSpc>
                <a:spcPct val="110000"/>
              </a:lnSpc>
              <a:buNone/>
            </a:pPr>
            <a:r>
              <a:rPr lang="el-GR" sz="3600" b="1" dirty="0">
                <a:solidFill>
                  <a:schemeClr val="accent3">
                    <a:lumMod val="50000"/>
                  </a:schemeClr>
                </a:solidFill>
                <a:latin typeface="Poppins" pitchFamily="2" charset="77"/>
                <a:cs typeface="Poppins" pitchFamily="2" charset="77"/>
              </a:rPr>
              <a:t>Τί Χρειάζεται Να Κάνουμε Για Να Πετύχουμε Τα Αποτελέσματα Που Θέλουμε?</a:t>
            </a:r>
          </a:p>
        </p:txBody>
      </p:sp>
      <p:pic>
        <p:nvPicPr>
          <p:cNvPr id="5" name="Picture 4"/>
          <p:cNvPicPr>
            <a:picLocks noChangeAspect="1"/>
          </p:cNvPicPr>
          <p:nvPr/>
        </p:nvPicPr>
        <p:blipFill>
          <a:blip r:embed="rId3"/>
          <a:stretch>
            <a:fillRect/>
          </a:stretch>
        </p:blipFill>
        <p:spPr>
          <a:xfrm>
            <a:off x="2645336" y="4096819"/>
            <a:ext cx="12181008" cy="4519574"/>
          </a:xfrm>
          <a:prstGeom prst="rect">
            <a:avLst/>
          </a:prstGeom>
        </p:spPr>
      </p:pic>
      <p:sp>
        <p:nvSpPr>
          <p:cNvPr id="6" name="Oval 5"/>
          <p:cNvSpPr/>
          <p:nvPr/>
        </p:nvSpPr>
        <p:spPr>
          <a:xfrm>
            <a:off x="2457450" y="3915088"/>
            <a:ext cx="3445329" cy="223701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Rectangle 7"/>
          <p:cNvSpPr/>
          <p:nvPr/>
        </p:nvSpPr>
        <p:spPr>
          <a:xfrm>
            <a:off x="14223998" y="7721600"/>
            <a:ext cx="1600202" cy="507831"/>
          </a:xfrm>
          <a:prstGeom prst="rect">
            <a:avLst/>
          </a:prstGeom>
        </p:spPr>
        <p:txBody>
          <a:bodyPr wrap="square">
            <a:spAutoFit/>
          </a:bodyPr>
          <a:lstStyle/>
          <a:p>
            <a:r>
              <a:rPr lang="en-US" sz="2700"/>
              <a:t>Source: </a:t>
            </a:r>
          </a:p>
        </p:txBody>
      </p:sp>
      <p:pic>
        <p:nvPicPr>
          <p:cNvPr id="9" name="Picture 8" descr="Screen Shot 2016-04-17 at 8.52.0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24000" y="8286751"/>
            <a:ext cx="3460751" cy="1121429"/>
          </a:xfrm>
          <a:prstGeom prst="rect">
            <a:avLst/>
          </a:prstGeom>
        </p:spPr>
      </p:pic>
    </p:spTree>
    <p:extLst>
      <p:ext uri="{BB962C8B-B14F-4D97-AF65-F5344CB8AC3E}">
        <p14:creationId xmlns:p14="http://schemas.microsoft.com/office/powerpoint/2010/main" val="72269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AutoShape 2"/>
          <p:cNvSpPr/>
          <p:nvPr/>
        </p:nvSpPr>
        <p:spPr>
          <a:xfrm>
            <a:off x="10134598" y="2697070"/>
            <a:ext cx="7418719" cy="9525"/>
          </a:xfrm>
          <a:prstGeom prst="rect">
            <a:avLst/>
          </a:prstGeom>
          <a:solidFill>
            <a:srgbClr val="FBFDFF"/>
          </a:solidFill>
        </p:spPr>
        <p:txBody>
          <a:bodyPr/>
          <a:lstStyle/>
          <a:p>
            <a:endParaRPr lang="en-US"/>
          </a:p>
        </p:txBody>
      </p:sp>
      <p:sp>
        <p:nvSpPr>
          <p:cNvPr id="3" name="AutoShape 3"/>
          <p:cNvSpPr/>
          <p:nvPr/>
        </p:nvSpPr>
        <p:spPr>
          <a:xfrm>
            <a:off x="0" y="0"/>
            <a:ext cx="8915400" cy="10287000"/>
          </a:xfrm>
          <a:prstGeom prst="rect">
            <a:avLst/>
          </a:prstGeom>
          <a:solidFill>
            <a:srgbClr val="FBFDFF"/>
          </a:solidFill>
        </p:spPr>
        <p:txBody>
          <a:bodyPr/>
          <a:lstStyle/>
          <a:p>
            <a:endParaRPr lang="en-US"/>
          </a:p>
        </p:txBody>
      </p:sp>
      <p:sp>
        <p:nvSpPr>
          <p:cNvPr id="4" name="TextBox 4"/>
          <p:cNvSpPr txBox="1"/>
          <p:nvPr/>
        </p:nvSpPr>
        <p:spPr>
          <a:xfrm>
            <a:off x="914400" y="800100"/>
            <a:ext cx="7620000" cy="6343724"/>
          </a:xfrm>
          <a:prstGeom prst="rect">
            <a:avLst/>
          </a:prstGeom>
        </p:spPr>
        <p:txBody>
          <a:bodyPr wrap="square" lIns="0" tIns="0" rIns="0" bIns="0" rtlCol="0" anchor="t">
            <a:spAutoFit/>
          </a:bodyPr>
          <a:lstStyle/>
          <a:p>
            <a:pPr marL="0" marR="0" lvl="0" indent="0" algn="l" defTabSz="914400" rtl="0" eaLnBrk="1" fontAlgn="auto" latinLnBrk="0" hangingPunct="1">
              <a:lnSpc>
                <a:spcPts val="8273"/>
              </a:lnSpc>
              <a:spcBef>
                <a:spcPts val="0"/>
              </a:spcBef>
              <a:spcAft>
                <a:spcPts val="0"/>
              </a:spcAft>
              <a:buClrTx/>
              <a:buSzTx/>
              <a:buFontTx/>
              <a:buNone/>
              <a:tabLst/>
              <a:defRPr/>
            </a:pPr>
            <a:r>
              <a:rPr lang="el-GR" sz="6600" dirty="0">
                <a:solidFill>
                  <a:srgbClr val="3E602F"/>
                </a:solidFill>
              </a:rPr>
              <a:t>Ενταξιακή εκπαίδευση στην προσχολική ηλικία</a:t>
            </a:r>
            <a:r>
              <a:rPr lang="en-US" sz="6600" dirty="0">
                <a:solidFill>
                  <a:srgbClr val="3E602F"/>
                </a:solidFill>
              </a:rPr>
              <a:t>: </a:t>
            </a:r>
            <a:r>
              <a:rPr lang="el-GR" sz="6600" dirty="0">
                <a:solidFill>
                  <a:srgbClr val="3E602F"/>
                </a:solidFill>
              </a:rPr>
              <a:t>8</a:t>
            </a:r>
            <a:r>
              <a:rPr lang="en-US" sz="6600" dirty="0">
                <a:solidFill>
                  <a:srgbClr val="3E602F"/>
                </a:solidFill>
              </a:rPr>
              <a:t> </a:t>
            </a:r>
            <a:r>
              <a:rPr lang="el-GR" sz="6600" dirty="0">
                <a:solidFill>
                  <a:srgbClr val="3E602F"/>
                </a:solidFill>
              </a:rPr>
              <a:t>πυλώνες για αποτελεσματική υλοποίηση</a:t>
            </a:r>
            <a:endParaRPr kumimoji="0" lang="en-US" sz="6600" b="0" i="0" u="none" strike="noStrike" kern="1200" cap="none" spc="0" normalizeH="0" baseline="0" noProof="0" dirty="0">
              <a:ln>
                <a:noFill/>
              </a:ln>
              <a:solidFill>
                <a:srgbClr val="3E602F"/>
              </a:solidFill>
              <a:effectLst/>
              <a:uLnTx/>
              <a:uFillTx/>
              <a:ea typeface="+mn-ea"/>
              <a:cs typeface="+mn-cs"/>
            </a:endParaRPr>
          </a:p>
        </p:txBody>
      </p:sp>
      <p:sp>
        <p:nvSpPr>
          <p:cNvPr id="6" name="TextBox 6"/>
          <p:cNvSpPr txBox="1"/>
          <p:nvPr/>
        </p:nvSpPr>
        <p:spPr>
          <a:xfrm>
            <a:off x="11160841" y="633698"/>
            <a:ext cx="5926107" cy="421782"/>
          </a:xfrm>
          <a:prstGeom prst="rect">
            <a:avLst/>
          </a:prstGeom>
        </p:spPr>
        <p:txBody>
          <a:bodyPr lIns="0" tIns="0" rIns="0" bIns="0" rtlCol="0" anchor="t">
            <a:spAutoFit/>
          </a:bodyPr>
          <a:lstStyle/>
          <a:p>
            <a:pPr marL="0" marR="0" lvl="0" indent="0" algn="l" defTabSz="914400" rtl="0" eaLnBrk="1" fontAlgn="auto" latinLnBrk="0" hangingPunct="1">
              <a:lnSpc>
                <a:spcPts val="3360"/>
              </a:lnSpc>
              <a:spcBef>
                <a:spcPts val="0"/>
              </a:spcBef>
              <a:spcAft>
                <a:spcPts val="0"/>
              </a:spcAft>
              <a:buClrTx/>
              <a:buSzTx/>
              <a:buFontTx/>
              <a:buNone/>
              <a:tabLst/>
              <a:defRPr/>
            </a:pPr>
            <a:r>
              <a:rPr lang="el-GR" sz="2800" dirty="0">
                <a:latin typeface="Poppins Medium Bold"/>
              </a:rPr>
              <a:t>Στάσεις και Αντιλήψεις </a:t>
            </a:r>
            <a:endParaRPr kumimoji="0" lang="en-US" sz="2800" b="0" i="0" u="none" strike="noStrike" kern="1200" cap="none" spc="0" normalizeH="0" baseline="0" noProof="0" dirty="0">
              <a:ln>
                <a:noFill/>
              </a:ln>
              <a:effectLst/>
              <a:uLnTx/>
              <a:uFillTx/>
              <a:latin typeface="Poppins Medium Bold"/>
              <a:ea typeface="+mn-ea"/>
              <a:cs typeface="+mn-cs"/>
            </a:endParaRPr>
          </a:p>
        </p:txBody>
      </p:sp>
      <p:sp>
        <p:nvSpPr>
          <p:cNvPr id="11" name="TextBox 11"/>
          <p:cNvSpPr txBox="1"/>
          <p:nvPr/>
        </p:nvSpPr>
        <p:spPr>
          <a:xfrm>
            <a:off x="8997890" y="459469"/>
            <a:ext cx="1402784" cy="956096"/>
          </a:xfrm>
          <a:prstGeom prst="rect">
            <a:avLst/>
          </a:prstGeom>
        </p:spPr>
        <p:txBody>
          <a:bodyPr lIns="0" tIns="0" rIns="0" bIns="0" rtlCol="0" anchor="t">
            <a:spAutoFit/>
          </a:bodyPr>
          <a:lstStyle/>
          <a:p>
            <a:pPr marL="0" marR="0" lvl="0" indent="0" algn="r" defTabSz="914400" rtl="0" eaLnBrk="1" fontAlgn="auto" latinLnBrk="0" hangingPunct="1">
              <a:lnSpc>
                <a:spcPts val="7699"/>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tx1">
                    <a:alpha val="49804"/>
                  </a:schemeClr>
                </a:solidFill>
                <a:effectLst/>
                <a:uLnTx/>
                <a:uFillTx/>
                <a:latin typeface="Poppins Bold Bold"/>
                <a:ea typeface="+mn-ea"/>
                <a:cs typeface="+mn-cs"/>
              </a:rPr>
              <a:t>01</a:t>
            </a:r>
          </a:p>
        </p:txBody>
      </p:sp>
      <p:sp>
        <p:nvSpPr>
          <p:cNvPr id="14" name="TextBox 11">
            <a:extLst>
              <a:ext uri="{FF2B5EF4-FFF2-40B4-BE49-F238E27FC236}">
                <a16:creationId xmlns:a16="http://schemas.microsoft.com/office/drawing/2014/main" id="{C3DC15A5-4BC4-824C-B87A-E3815D3DE101}"/>
              </a:ext>
            </a:extLst>
          </p:cNvPr>
          <p:cNvSpPr txBox="1"/>
          <p:nvPr/>
        </p:nvSpPr>
        <p:spPr>
          <a:xfrm>
            <a:off x="9052208" y="4181638"/>
            <a:ext cx="1402784" cy="956096"/>
          </a:xfrm>
          <a:prstGeom prst="rect">
            <a:avLst/>
          </a:prstGeom>
        </p:spPr>
        <p:txBody>
          <a:bodyPr lIns="0" tIns="0" rIns="0" bIns="0" rtlCol="0" anchor="t">
            <a:spAutoFit/>
          </a:bodyPr>
          <a:lstStyle/>
          <a:p>
            <a:pPr marL="0" marR="0" lvl="0" indent="0" algn="r" defTabSz="914400" rtl="0" eaLnBrk="1" fontAlgn="auto" latinLnBrk="0" hangingPunct="1">
              <a:lnSpc>
                <a:spcPts val="7699"/>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tx1">
                    <a:alpha val="49804"/>
                  </a:schemeClr>
                </a:solidFill>
                <a:effectLst/>
                <a:uLnTx/>
                <a:uFillTx/>
                <a:latin typeface="Poppins Bold Bold"/>
                <a:ea typeface="+mn-ea"/>
                <a:cs typeface="+mn-cs"/>
              </a:rPr>
              <a:t>04</a:t>
            </a:r>
          </a:p>
        </p:txBody>
      </p:sp>
      <p:sp>
        <p:nvSpPr>
          <p:cNvPr id="15" name="TextBox 6">
            <a:extLst>
              <a:ext uri="{FF2B5EF4-FFF2-40B4-BE49-F238E27FC236}">
                <a16:creationId xmlns:a16="http://schemas.microsoft.com/office/drawing/2014/main" id="{C9622795-AA6E-A942-9A8A-10E0AEA6E702}"/>
              </a:ext>
            </a:extLst>
          </p:cNvPr>
          <p:cNvSpPr txBox="1"/>
          <p:nvPr/>
        </p:nvSpPr>
        <p:spPr>
          <a:xfrm>
            <a:off x="11107153" y="4411186"/>
            <a:ext cx="5926107" cy="859338"/>
          </a:xfrm>
          <a:prstGeom prst="rect">
            <a:avLst/>
          </a:prstGeom>
        </p:spPr>
        <p:txBody>
          <a:bodyPr lIns="0" tIns="0" rIns="0" bIns="0" rtlCol="0" anchor="t">
            <a:spAutoFit/>
          </a:bodyPr>
          <a:lstStyle/>
          <a:p>
            <a:pPr marL="0" marR="0" lvl="0" indent="0" algn="l" defTabSz="914400" rtl="0" eaLnBrk="1" fontAlgn="auto" latinLnBrk="0" hangingPunct="1">
              <a:lnSpc>
                <a:spcPts val="3360"/>
              </a:lnSpc>
              <a:spcBef>
                <a:spcPts val="0"/>
              </a:spcBef>
              <a:spcAft>
                <a:spcPts val="0"/>
              </a:spcAft>
              <a:buClrTx/>
              <a:buSzTx/>
              <a:buFontTx/>
              <a:buNone/>
              <a:tabLst/>
              <a:defRPr/>
            </a:pPr>
            <a:r>
              <a:rPr lang="el-GR" sz="2800" dirty="0">
                <a:latin typeface="Poppins Medium Bold"/>
              </a:rPr>
              <a:t>Επιστημονικά τεκμηριωμένες ενταξιακές πρακτικές</a:t>
            </a:r>
            <a:endParaRPr kumimoji="0" lang="en-US" sz="2800" b="0" i="0" u="none" strike="noStrike" kern="1200" cap="none" spc="0" normalizeH="0" baseline="0" noProof="0" dirty="0">
              <a:ln>
                <a:noFill/>
              </a:ln>
              <a:effectLst/>
              <a:uLnTx/>
              <a:uFillTx/>
              <a:latin typeface="Poppins Medium Bold"/>
              <a:ea typeface="+mn-ea"/>
              <a:cs typeface="+mn-cs"/>
            </a:endParaRPr>
          </a:p>
        </p:txBody>
      </p:sp>
      <p:sp>
        <p:nvSpPr>
          <p:cNvPr id="16" name="TextBox 11">
            <a:extLst>
              <a:ext uri="{FF2B5EF4-FFF2-40B4-BE49-F238E27FC236}">
                <a16:creationId xmlns:a16="http://schemas.microsoft.com/office/drawing/2014/main" id="{1006843C-FE0D-DF4B-BDDB-3D374F5569F4}"/>
              </a:ext>
            </a:extLst>
          </p:cNvPr>
          <p:cNvSpPr txBox="1"/>
          <p:nvPr/>
        </p:nvSpPr>
        <p:spPr>
          <a:xfrm>
            <a:off x="8957633" y="2862930"/>
            <a:ext cx="1402784" cy="956096"/>
          </a:xfrm>
          <a:prstGeom prst="rect">
            <a:avLst/>
          </a:prstGeom>
        </p:spPr>
        <p:txBody>
          <a:bodyPr lIns="0" tIns="0" rIns="0" bIns="0" rtlCol="0" anchor="t">
            <a:spAutoFit/>
          </a:bodyPr>
          <a:lstStyle/>
          <a:p>
            <a:pPr marL="0" marR="0" lvl="0" indent="0" algn="r" defTabSz="914400" rtl="0" eaLnBrk="1" fontAlgn="auto" latinLnBrk="0" hangingPunct="1">
              <a:lnSpc>
                <a:spcPts val="7699"/>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tx1">
                    <a:alpha val="49804"/>
                  </a:schemeClr>
                </a:solidFill>
                <a:effectLst/>
                <a:uLnTx/>
                <a:uFillTx/>
                <a:latin typeface="Poppins Bold Bold"/>
                <a:ea typeface="+mn-ea"/>
                <a:cs typeface="+mn-cs"/>
              </a:rPr>
              <a:t>03</a:t>
            </a:r>
          </a:p>
        </p:txBody>
      </p:sp>
      <p:sp>
        <p:nvSpPr>
          <p:cNvPr id="17" name="AutoShape 2">
            <a:extLst>
              <a:ext uri="{FF2B5EF4-FFF2-40B4-BE49-F238E27FC236}">
                <a16:creationId xmlns:a16="http://schemas.microsoft.com/office/drawing/2014/main" id="{F951CFE4-9AB4-6349-8C15-661B9282E7CE}"/>
              </a:ext>
            </a:extLst>
          </p:cNvPr>
          <p:cNvSpPr/>
          <p:nvPr/>
        </p:nvSpPr>
        <p:spPr>
          <a:xfrm>
            <a:off x="10134599" y="4059133"/>
            <a:ext cx="7418719" cy="9525"/>
          </a:xfrm>
          <a:prstGeom prst="rect">
            <a:avLst/>
          </a:prstGeom>
          <a:solidFill>
            <a:srgbClr val="FBFDFF"/>
          </a:solidFill>
        </p:spPr>
        <p:txBody>
          <a:bodyPr/>
          <a:lstStyle/>
          <a:p>
            <a:endParaRPr lang="en-US"/>
          </a:p>
        </p:txBody>
      </p:sp>
      <p:sp>
        <p:nvSpPr>
          <p:cNvPr id="18" name="AutoShape 2">
            <a:extLst>
              <a:ext uri="{FF2B5EF4-FFF2-40B4-BE49-F238E27FC236}">
                <a16:creationId xmlns:a16="http://schemas.microsoft.com/office/drawing/2014/main" id="{EA84E15E-EAA8-4944-A80B-6EBE7E88CE3F}"/>
              </a:ext>
            </a:extLst>
          </p:cNvPr>
          <p:cNvSpPr/>
          <p:nvPr/>
        </p:nvSpPr>
        <p:spPr>
          <a:xfrm>
            <a:off x="10276726" y="6504023"/>
            <a:ext cx="7418719" cy="9525"/>
          </a:xfrm>
          <a:prstGeom prst="rect">
            <a:avLst/>
          </a:prstGeom>
          <a:solidFill>
            <a:srgbClr val="FBFDFF"/>
          </a:solidFill>
        </p:spPr>
        <p:txBody>
          <a:bodyPr/>
          <a:lstStyle/>
          <a:p>
            <a:endParaRPr lang="en-US"/>
          </a:p>
        </p:txBody>
      </p:sp>
      <p:sp>
        <p:nvSpPr>
          <p:cNvPr id="19" name="TextBox 6">
            <a:extLst>
              <a:ext uri="{FF2B5EF4-FFF2-40B4-BE49-F238E27FC236}">
                <a16:creationId xmlns:a16="http://schemas.microsoft.com/office/drawing/2014/main" id="{3D1C289A-89CE-564C-B2E6-1AD719CFB084}"/>
              </a:ext>
            </a:extLst>
          </p:cNvPr>
          <p:cNvSpPr txBox="1"/>
          <p:nvPr/>
        </p:nvSpPr>
        <p:spPr>
          <a:xfrm>
            <a:off x="11097628" y="7900025"/>
            <a:ext cx="5926107" cy="423321"/>
          </a:xfrm>
          <a:prstGeom prst="rect">
            <a:avLst/>
          </a:prstGeom>
        </p:spPr>
        <p:txBody>
          <a:bodyPr lIns="0" tIns="0" rIns="0" bIns="0" rtlCol="0" anchor="t">
            <a:spAutoFit/>
          </a:bodyPr>
          <a:lstStyle/>
          <a:p>
            <a:pPr marL="0" marR="0" lvl="0" indent="0" algn="l" defTabSz="914400" rtl="0" eaLnBrk="1" fontAlgn="auto" latinLnBrk="0" hangingPunct="1">
              <a:lnSpc>
                <a:spcPts val="3360"/>
              </a:lnSpc>
              <a:spcBef>
                <a:spcPts val="0"/>
              </a:spcBef>
              <a:spcAft>
                <a:spcPts val="0"/>
              </a:spcAft>
              <a:buClrTx/>
              <a:buSzTx/>
              <a:buFontTx/>
              <a:buNone/>
              <a:tabLst/>
              <a:defRPr/>
            </a:pPr>
            <a:r>
              <a:rPr lang="el-GR" sz="2800" dirty="0">
                <a:latin typeface="Poppins Medium Bold"/>
              </a:rPr>
              <a:t>Αξιολόγηση και Παρακολούθηση </a:t>
            </a:r>
            <a:endParaRPr kumimoji="0" lang="en-US" sz="2800" b="0" i="0" u="none" strike="noStrike" kern="1200" cap="none" spc="0" normalizeH="0" baseline="0" noProof="0" dirty="0">
              <a:ln>
                <a:noFill/>
              </a:ln>
              <a:effectLst/>
              <a:uLnTx/>
              <a:uFillTx/>
              <a:latin typeface="Poppins Medium Bold"/>
              <a:ea typeface="+mn-ea"/>
              <a:cs typeface="+mn-cs"/>
            </a:endParaRPr>
          </a:p>
        </p:txBody>
      </p:sp>
      <p:sp>
        <p:nvSpPr>
          <p:cNvPr id="20" name="TextBox 11">
            <a:extLst>
              <a:ext uri="{FF2B5EF4-FFF2-40B4-BE49-F238E27FC236}">
                <a16:creationId xmlns:a16="http://schemas.microsoft.com/office/drawing/2014/main" id="{D020C039-193D-AE45-9C19-89CD7089301A}"/>
              </a:ext>
            </a:extLst>
          </p:cNvPr>
          <p:cNvSpPr txBox="1"/>
          <p:nvPr/>
        </p:nvSpPr>
        <p:spPr>
          <a:xfrm>
            <a:off x="9042683" y="5299320"/>
            <a:ext cx="1402784" cy="956096"/>
          </a:xfrm>
          <a:prstGeom prst="rect">
            <a:avLst/>
          </a:prstGeom>
        </p:spPr>
        <p:txBody>
          <a:bodyPr lIns="0" tIns="0" rIns="0" bIns="0" rtlCol="0" anchor="t">
            <a:spAutoFit/>
          </a:bodyPr>
          <a:lstStyle/>
          <a:p>
            <a:pPr marL="0" marR="0" lvl="0" indent="0" algn="r" defTabSz="914400" rtl="0" eaLnBrk="1" fontAlgn="auto" latinLnBrk="0" hangingPunct="1">
              <a:lnSpc>
                <a:spcPts val="7699"/>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tx1">
                    <a:alpha val="49804"/>
                  </a:schemeClr>
                </a:solidFill>
                <a:effectLst/>
                <a:uLnTx/>
                <a:uFillTx/>
                <a:latin typeface="Poppins Bold Bold"/>
                <a:ea typeface="+mn-ea"/>
                <a:cs typeface="+mn-cs"/>
              </a:rPr>
              <a:t>05</a:t>
            </a:r>
          </a:p>
        </p:txBody>
      </p:sp>
      <p:sp>
        <p:nvSpPr>
          <p:cNvPr id="21" name="TextBox 11">
            <a:extLst>
              <a:ext uri="{FF2B5EF4-FFF2-40B4-BE49-F238E27FC236}">
                <a16:creationId xmlns:a16="http://schemas.microsoft.com/office/drawing/2014/main" id="{F286AE1F-9FEF-427C-A726-797914A2AD90}"/>
              </a:ext>
            </a:extLst>
          </p:cNvPr>
          <p:cNvSpPr txBox="1"/>
          <p:nvPr/>
        </p:nvSpPr>
        <p:spPr>
          <a:xfrm>
            <a:off x="9052208" y="6420433"/>
            <a:ext cx="1402784" cy="956096"/>
          </a:xfrm>
          <a:prstGeom prst="rect">
            <a:avLst/>
          </a:prstGeom>
        </p:spPr>
        <p:txBody>
          <a:bodyPr lIns="0" tIns="0" rIns="0" bIns="0" rtlCol="0" anchor="t">
            <a:spAutoFit/>
          </a:bodyPr>
          <a:lstStyle/>
          <a:p>
            <a:pPr marL="0" marR="0" lvl="0" indent="0" algn="r" defTabSz="914400" rtl="0" eaLnBrk="1" fontAlgn="auto" latinLnBrk="0" hangingPunct="1">
              <a:lnSpc>
                <a:spcPts val="7699"/>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tx1">
                    <a:alpha val="49804"/>
                  </a:schemeClr>
                </a:solidFill>
                <a:effectLst/>
                <a:uLnTx/>
                <a:uFillTx/>
                <a:latin typeface="Poppins Bold Bold"/>
                <a:ea typeface="+mn-ea"/>
                <a:cs typeface="+mn-cs"/>
              </a:rPr>
              <a:t>06</a:t>
            </a:r>
          </a:p>
        </p:txBody>
      </p:sp>
      <p:sp>
        <p:nvSpPr>
          <p:cNvPr id="22" name="AutoShape 2">
            <a:extLst>
              <a:ext uri="{FF2B5EF4-FFF2-40B4-BE49-F238E27FC236}">
                <a16:creationId xmlns:a16="http://schemas.microsoft.com/office/drawing/2014/main" id="{AE8A39A4-59C0-446C-A965-818EB3C6BFF0}"/>
              </a:ext>
            </a:extLst>
          </p:cNvPr>
          <p:cNvSpPr/>
          <p:nvPr/>
        </p:nvSpPr>
        <p:spPr>
          <a:xfrm>
            <a:off x="10134596" y="7573714"/>
            <a:ext cx="7418719" cy="9525"/>
          </a:xfrm>
          <a:prstGeom prst="rect">
            <a:avLst/>
          </a:prstGeom>
          <a:solidFill>
            <a:srgbClr val="FBFDFF"/>
          </a:solidFill>
        </p:spPr>
        <p:txBody>
          <a:bodyPr/>
          <a:lstStyle/>
          <a:p>
            <a:endParaRPr lang="en-US"/>
          </a:p>
        </p:txBody>
      </p:sp>
      <p:sp>
        <p:nvSpPr>
          <p:cNvPr id="23" name="AutoShape 2">
            <a:extLst>
              <a:ext uri="{FF2B5EF4-FFF2-40B4-BE49-F238E27FC236}">
                <a16:creationId xmlns:a16="http://schemas.microsoft.com/office/drawing/2014/main" id="{A1F7FF40-BD22-4472-943D-D86DB585EA7E}"/>
              </a:ext>
            </a:extLst>
          </p:cNvPr>
          <p:cNvSpPr/>
          <p:nvPr/>
        </p:nvSpPr>
        <p:spPr>
          <a:xfrm>
            <a:off x="10134597" y="1512475"/>
            <a:ext cx="7418719" cy="9525"/>
          </a:xfrm>
          <a:prstGeom prst="rect">
            <a:avLst/>
          </a:prstGeom>
          <a:solidFill>
            <a:srgbClr val="FBFDFF"/>
          </a:solidFill>
        </p:spPr>
        <p:txBody>
          <a:bodyPr/>
          <a:lstStyle/>
          <a:p>
            <a:endParaRPr lang="en-US"/>
          </a:p>
        </p:txBody>
      </p:sp>
      <p:sp>
        <p:nvSpPr>
          <p:cNvPr id="24" name="TextBox 11">
            <a:extLst>
              <a:ext uri="{FF2B5EF4-FFF2-40B4-BE49-F238E27FC236}">
                <a16:creationId xmlns:a16="http://schemas.microsoft.com/office/drawing/2014/main" id="{85740AF3-F01C-4E8F-BF13-152CDDC47D43}"/>
              </a:ext>
            </a:extLst>
          </p:cNvPr>
          <p:cNvSpPr txBox="1"/>
          <p:nvPr/>
        </p:nvSpPr>
        <p:spPr>
          <a:xfrm>
            <a:off x="8963384" y="1893963"/>
            <a:ext cx="1402784" cy="956096"/>
          </a:xfrm>
          <a:prstGeom prst="rect">
            <a:avLst/>
          </a:prstGeom>
        </p:spPr>
        <p:txBody>
          <a:bodyPr lIns="0" tIns="0" rIns="0" bIns="0" rtlCol="0" anchor="t">
            <a:spAutoFit/>
          </a:bodyPr>
          <a:lstStyle/>
          <a:p>
            <a:pPr marL="0" marR="0" lvl="0" indent="0" algn="r" defTabSz="914400" rtl="0" eaLnBrk="1" fontAlgn="auto" latinLnBrk="0" hangingPunct="1">
              <a:lnSpc>
                <a:spcPts val="7699"/>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tx1">
                    <a:alpha val="49804"/>
                  </a:schemeClr>
                </a:solidFill>
                <a:effectLst/>
                <a:uLnTx/>
                <a:uFillTx/>
                <a:latin typeface="Poppins Bold Bold"/>
                <a:ea typeface="+mn-ea"/>
                <a:cs typeface="+mn-cs"/>
              </a:rPr>
              <a:t>02</a:t>
            </a:r>
          </a:p>
        </p:txBody>
      </p:sp>
      <p:sp>
        <p:nvSpPr>
          <p:cNvPr id="25" name="TextBox 11">
            <a:extLst>
              <a:ext uri="{FF2B5EF4-FFF2-40B4-BE49-F238E27FC236}">
                <a16:creationId xmlns:a16="http://schemas.microsoft.com/office/drawing/2014/main" id="{9AE7AEC7-6EE3-4F15-B62C-1B246906A64C}"/>
              </a:ext>
            </a:extLst>
          </p:cNvPr>
          <p:cNvSpPr txBox="1"/>
          <p:nvPr/>
        </p:nvSpPr>
        <p:spPr>
          <a:xfrm>
            <a:off x="9052208" y="7689910"/>
            <a:ext cx="1402784" cy="956096"/>
          </a:xfrm>
          <a:prstGeom prst="rect">
            <a:avLst/>
          </a:prstGeom>
        </p:spPr>
        <p:txBody>
          <a:bodyPr lIns="0" tIns="0" rIns="0" bIns="0" rtlCol="0" anchor="t">
            <a:spAutoFit/>
          </a:bodyPr>
          <a:lstStyle/>
          <a:p>
            <a:pPr marL="0" marR="0" lvl="0" indent="0" algn="r" defTabSz="914400" rtl="0" eaLnBrk="1" fontAlgn="auto" latinLnBrk="0" hangingPunct="1">
              <a:lnSpc>
                <a:spcPts val="7699"/>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accent5">
                    <a:lumMod val="50000"/>
                  </a:schemeClr>
                </a:solidFill>
                <a:effectLst/>
                <a:uLnTx/>
                <a:uFillTx/>
                <a:latin typeface="Poppins Bold Bold"/>
                <a:ea typeface="+mn-ea"/>
                <a:cs typeface="+mn-cs"/>
              </a:rPr>
              <a:t>07</a:t>
            </a:r>
          </a:p>
        </p:txBody>
      </p:sp>
      <p:sp>
        <p:nvSpPr>
          <p:cNvPr id="27" name="AutoShape 2">
            <a:extLst>
              <a:ext uri="{FF2B5EF4-FFF2-40B4-BE49-F238E27FC236}">
                <a16:creationId xmlns:a16="http://schemas.microsoft.com/office/drawing/2014/main" id="{B1C1917F-B0D7-4BFB-AAA8-FB7F7231EFFB}"/>
              </a:ext>
            </a:extLst>
          </p:cNvPr>
          <p:cNvSpPr/>
          <p:nvPr/>
        </p:nvSpPr>
        <p:spPr>
          <a:xfrm>
            <a:off x="10276726" y="5261791"/>
            <a:ext cx="7418719" cy="9525"/>
          </a:xfrm>
          <a:prstGeom prst="rect">
            <a:avLst/>
          </a:prstGeom>
          <a:solidFill>
            <a:srgbClr val="FBFDFF"/>
          </a:solidFill>
        </p:spPr>
        <p:txBody>
          <a:bodyPr/>
          <a:lstStyle/>
          <a:p>
            <a:endParaRPr lang="en-US"/>
          </a:p>
        </p:txBody>
      </p:sp>
      <p:sp>
        <p:nvSpPr>
          <p:cNvPr id="28" name="AutoShape 2">
            <a:extLst>
              <a:ext uri="{FF2B5EF4-FFF2-40B4-BE49-F238E27FC236}">
                <a16:creationId xmlns:a16="http://schemas.microsoft.com/office/drawing/2014/main" id="{456CEF7A-82A5-43E4-8280-90C217B55897}"/>
              </a:ext>
            </a:extLst>
          </p:cNvPr>
          <p:cNvSpPr/>
          <p:nvPr/>
        </p:nvSpPr>
        <p:spPr>
          <a:xfrm>
            <a:off x="10058400" y="8628323"/>
            <a:ext cx="7418719" cy="9525"/>
          </a:xfrm>
          <a:prstGeom prst="rect">
            <a:avLst/>
          </a:prstGeom>
          <a:solidFill>
            <a:srgbClr val="FBFDFF"/>
          </a:solidFill>
        </p:spPr>
        <p:txBody>
          <a:bodyPr/>
          <a:lstStyle/>
          <a:p>
            <a:endParaRPr lang="en-US"/>
          </a:p>
        </p:txBody>
      </p:sp>
      <p:sp>
        <p:nvSpPr>
          <p:cNvPr id="29" name="TextBox 6">
            <a:extLst>
              <a:ext uri="{FF2B5EF4-FFF2-40B4-BE49-F238E27FC236}">
                <a16:creationId xmlns:a16="http://schemas.microsoft.com/office/drawing/2014/main" id="{D0CC5C4F-E7EA-4942-AC37-4DC0E65804BE}"/>
              </a:ext>
            </a:extLst>
          </p:cNvPr>
          <p:cNvSpPr txBox="1"/>
          <p:nvPr/>
        </p:nvSpPr>
        <p:spPr>
          <a:xfrm>
            <a:off x="11097628" y="1805994"/>
            <a:ext cx="6098559" cy="421782"/>
          </a:xfrm>
          <a:prstGeom prst="rect">
            <a:avLst/>
          </a:prstGeom>
        </p:spPr>
        <p:txBody>
          <a:bodyPr wrap="square" lIns="0" tIns="0" rIns="0" bIns="0" rtlCol="0" anchor="t">
            <a:spAutoFit/>
          </a:bodyPr>
          <a:lstStyle/>
          <a:p>
            <a:pPr marL="0" marR="0" lvl="0" indent="0" algn="l" defTabSz="914400" rtl="0" eaLnBrk="1" fontAlgn="auto" latinLnBrk="0" hangingPunct="1">
              <a:lnSpc>
                <a:spcPts val="3360"/>
              </a:lnSpc>
              <a:spcBef>
                <a:spcPts val="0"/>
              </a:spcBef>
              <a:spcAft>
                <a:spcPts val="0"/>
              </a:spcAft>
              <a:buClrTx/>
              <a:buSzTx/>
              <a:buFontTx/>
              <a:buNone/>
              <a:tabLst/>
              <a:defRPr/>
            </a:pPr>
            <a:r>
              <a:rPr kumimoji="0" lang="el-GR" sz="2800" b="0" i="0" u="none" strike="noStrike" kern="1200" cap="none" spc="0" normalizeH="0" noProof="0" dirty="0">
                <a:ln>
                  <a:noFill/>
                </a:ln>
                <a:effectLst/>
                <a:uLnTx/>
                <a:uFillTx/>
                <a:latin typeface="Poppins Medium Bold"/>
                <a:ea typeface="+mn-ea"/>
                <a:cs typeface="+mn-cs"/>
              </a:rPr>
              <a:t>Ομαδική συμμετοχή &amp; συνεργασία</a:t>
            </a:r>
            <a:endParaRPr kumimoji="0" lang="en-US" sz="2800" b="0" i="0" u="none" strike="noStrike" kern="1200" cap="none" spc="0" normalizeH="0" baseline="0" noProof="0" dirty="0">
              <a:ln>
                <a:noFill/>
              </a:ln>
              <a:effectLst/>
              <a:uLnTx/>
              <a:uFillTx/>
              <a:latin typeface="Poppins Medium Bold"/>
              <a:ea typeface="+mn-ea"/>
              <a:cs typeface="+mn-cs"/>
            </a:endParaRPr>
          </a:p>
        </p:txBody>
      </p:sp>
      <p:sp>
        <p:nvSpPr>
          <p:cNvPr id="30" name="TextBox 6">
            <a:extLst>
              <a:ext uri="{FF2B5EF4-FFF2-40B4-BE49-F238E27FC236}">
                <a16:creationId xmlns:a16="http://schemas.microsoft.com/office/drawing/2014/main" id="{5D8A16E5-790B-41D4-9714-EDE06C8BA9C6}"/>
              </a:ext>
            </a:extLst>
          </p:cNvPr>
          <p:cNvSpPr txBox="1"/>
          <p:nvPr/>
        </p:nvSpPr>
        <p:spPr>
          <a:xfrm>
            <a:off x="11043937" y="2962996"/>
            <a:ext cx="6052538" cy="859338"/>
          </a:xfrm>
          <a:prstGeom prst="rect">
            <a:avLst/>
          </a:prstGeom>
        </p:spPr>
        <p:txBody>
          <a:bodyPr wrap="square" lIns="0" tIns="0" rIns="0" bIns="0" rtlCol="0" anchor="t">
            <a:spAutoFit/>
          </a:bodyPr>
          <a:lstStyle/>
          <a:p>
            <a:pPr marL="0" marR="0" lvl="0" indent="0" algn="l" defTabSz="914400" rtl="0" eaLnBrk="1" fontAlgn="auto" latinLnBrk="0" hangingPunct="1">
              <a:lnSpc>
                <a:spcPts val="3360"/>
              </a:lnSpc>
              <a:spcBef>
                <a:spcPts val="0"/>
              </a:spcBef>
              <a:spcAft>
                <a:spcPts val="0"/>
              </a:spcAft>
              <a:buClrTx/>
              <a:buSzTx/>
              <a:buFontTx/>
              <a:buNone/>
              <a:tabLst/>
              <a:defRPr/>
            </a:pPr>
            <a:r>
              <a:rPr kumimoji="0" lang="el-GR" sz="2800" b="0" i="0" u="none" strike="noStrike" kern="1200" cap="none" spc="0" normalizeH="0" baseline="0" noProof="0" dirty="0">
                <a:ln>
                  <a:noFill/>
                </a:ln>
                <a:effectLst/>
                <a:uLnTx/>
                <a:uFillTx/>
                <a:latin typeface="Poppins Medium Bold"/>
                <a:ea typeface="+mn-ea"/>
                <a:cs typeface="+mn-cs"/>
              </a:rPr>
              <a:t> </a:t>
            </a:r>
            <a:r>
              <a:rPr lang="el-GR" sz="2800" dirty="0">
                <a:latin typeface="Poppins Medium Bold"/>
              </a:rPr>
              <a:t>Δ</a:t>
            </a:r>
            <a:r>
              <a:rPr kumimoji="0" lang="el-GR" sz="2800" b="0" i="0" u="none" strike="noStrike" kern="1200" cap="none" spc="0" normalizeH="0" baseline="0" noProof="0" dirty="0" err="1">
                <a:ln>
                  <a:noFill/>
                </a:ln>
                <a:effectLst/>
                <a:uLnTx/>
                <a:uFillTx/>
                <a:latin typeface="Poppins Medium Bold"/>
                <a:ea typeface="+mn-ea"/>
                <a:cs typeface="+mn-cs"/>
              </a:rPr>
              <a:t>ιαρκής</a:t>
            </a:r>
            <a:r>
              <a:rPr lang="el-GR" sz="2800" dirty="0">
                <a:latin typeface="Poppins Medium Bold"/>
              </a:rPr>
              <a:t> επιμόρφωση  και δια βίου    μάθηση</a:t>
            </a:r>
            <a:endParaRPr kumimoji="0" lang="en-US" sz="2800" b="0" i="0" u="none" strike="noStrike" kern="1200" cap="none" spc="0" normalizeH="0" baseline="0" noProof="0" dirty="0">
              <a:ln>
                <a:noFill/>
              </a:ln>
              <a:effectLst/>
              <a:uLnTx/>
              <a:uFillTx/>
              <a:latin typeface="Poppins Medium Bold"/>
              <a:ea typeface="+mn-ea"/>
              <a:cs typeface="+mn-cs"/>
            </a:endParaRPr>
          </a:p>
        </p:txBody>
      </p:sp>
      <p:sp>
        <p:nvSpPr>
          <p:cNvPr id="31" name="TextBox 6">
            <a:extLst>
              <a:ext uri="{FF2B5EF4-FFF2-40B4-BE49-F238E27FC236}">
                <a16:creationId xmlns:a16="http://schemas.microsoft.com/office/drawing/2014/main" id="{0E7B4F90-9180-48F1-B42A-EBFD0E0950DA}"/>
              </a:ext>
            </a:extLst>
          </p:cNvPr>
          <p:cNvSpPr txBox="1"/>
          <p:nvPr/>
        </p:nvSpPr>
        <p:spPr>
          <a:xfrm>
            <a:off x="11160842" y="5464234"/>
            <a:ext cx="5926107" cy="857799"/>
          </a:xfrm>
          <a:prstGeom prst="rect">
            <a:avLst/>
          </a:prstGeom>
        </p:spPr>
        <p:txBody>
          <a:bodyPr lIns="0" tIns="0" rIns="0" bIns="0" rtlCol="0" anchor="t">
            <a:spAutoFit/>
          </a:bodyPr>
          <a:lstStyle/>
          <a:p>
            <a:pPr marL="0" marR="0" lvl="0" indent="0" algn="l" defTabSz="914400" rtl="0" eaLnBrk="1" fontAlgn="auto" latinLnBrk="0" hangingPunct="1">
              <a:lnSpc>
                <a:spcPts val="3360"/>
              </a:lnSpc>
              <a:spcBef>
                <a:spcPts val="0"/>
              </a:spcBef>
              <a:spcAft>
                <a:spcPts val="0"/>
              </a:spcAft>
              <a:buClrTx/>
              <a:buSzTx/>
              <a:buFontTx/>
              <a:buNone/>
              <a:tabLst/>
              <a:defRPr/>
            </a:pPr>
            <a:r>
              <a:rPr lang="el-GR" sz="2800" dirty="0">
                <a:latin typeface="Poppins Medium Bold"/>
              </a:rPr>
              <a:t>Θεσμικό πλαίσιο και εκπαιδευτική πολιτική</a:t>
            </a:r>
            <a:endParaRPr kumimoji="0" lang="en-US" sz="2800" b="0" i="0" u="none" strike="noStrike" kern="1200" cap="none" spc="0" normalizeH="0" baseline="0" noProof="0" dirty="0">
              <a:ln>
                <a:noFill/>
              </a:ln>
              <a:effectLst/>
              <a:uLnTx/>
              <a:uFillTx/>
              <a:latin typeface="Poppins Medium Bold"/>
              <a:ea typeface="+mn-ea"/>
              <a:cs typeface="+mn-cs"/>
            </a:endParaRPr>
          </a:p>
        </p:txBody>
      </p:sp>
      <p:sp>
        <p:nvSpPr>
          <p:cNvPr id="32" name="TextBox 6">
            <a:extLst>
              <a:ext uri="{FF2B5EF4-FFF2-40B4-BE49-F238E27FC236}">
                <a16:creationId xmlns:a16="http://schemas.microsoft.com/office/drawing/2014/main" id="{B958B734-EF4E-4CE8-9EE3-84F4D888C02D}"/>
              </a:ext>
            </a:extLst>
          </p:cNvPr>
          <p:cNvSpPr txBox="1"/>
          <p:nvPr/>
        </p:nvSpPr>
        <p:spPr>
          <a:xfrm>
            <a:off x="11107153" y="6671717"/>
            <a:ext cx="5926107" cy="421782"/>
          </a:xfrm>
          <a:prstGeom prst="rect">
            <a:avLst/>
          </a:prstGeom>
        </p:spPr>
        <p:txBody>
          <a:bodyPr lIns="0" tIns="0" rIns="0" bIns="0" rtlCol="0" anchor="t">
            <a:spAutoFit/>
          </a:bodyPr>
          <a:lstStyle/>
          <a:p>
            <a:pPr marL="0" marR="0" lvl="0" indent="0" algn="l" defTabSz="914400" rtl="0" eaLnBrk="1" fontAlgn="auto" latinLnBrk="0" hangingPunct="1">
              <a:lnSpc>
                <a:spcPts val="3360"/>
              </a:lnSpc>
              <a:spcBef>
                <a:spcPts val="0"/>
              </a:spcBef>
              <a:spcAft>
                <a:spcPts val="0"/>
              </a:spcAft>
              <a:buClrTx/>
              <a:buSzTx/>
              <a:buFontTx/>
              <a:buNone/>
              <a:tabLst/>
              <a:defRPr/>
            </a:pPr>
            <a:r>
              <a:rPr lang="el-GR" sz="2800" dirty="0">
                <a:latin typeface="Poppins Medium Bold"/>
              </a:rPr>
              <a:t>Διοίκηση/ Διοικητική υποστήριξη</a:t>
            </a:r>
            <a:endParaRPr kumimoji="0" lang="en-US" sz="2800" b="0" i="0" u="none" strike="noStrike" kern="1200" cap="none" spc="0" normalizeH="0" baseline="0" noProof="0" dirty="0">
              <a:ln>
                <a:noFill/>
              </a:ln>
              <a:effectLst/>
              <a:uLnTx/>
              <a:uFillTx/>
              <a:latin typeface="Poppins Medium Bold"/>
              <a:ea typeface="+mn-ea"/>
              <a:cs typeface="+mn-cs"/>
            </a:endParaRPr>
          </a:p>
        </p:txBody>
      </p:sp>
      <p:sp>
        <p:nvSpPr>
          <p:cNvPr id="33" name="TextBox 32">
            <a:extLst>
              <a:ext uri="{FF2B5EF4-FFF2-40B4-BE49-F238E27FC236}">
                <a16:creationId xmlns:a16="http://schemas.microsoft.com/office/drawing/2014/main" id="{650DAF77-E137-470C-A8FB-8588D7452704}"/>
              </a:ext>
            </a:extLst>
          </p:cNvPr>
          <p:cNvSpPr txBox="1"/>
          <p:nvPr/>
        </p:nvSpPr>
        <p:spPr>
          <a:xfrm>
            <a:off x="457200" y="9643030"/>
            <a:ext cx="4343400" cy="369332"/>
          </a:xfrm>
          <a:prstGeom prst="rect">
            <a:avLst/>
          </a:prstGeom>
          <a:noFill/>
        </p:spPr>
        <p:txBody>
          <a:bodyPr wrap="square" rtlCol="0">
            <a:spAutoFit/>
          </a:bodyPr>
          <a:lstStyle/>
          <a:p>
            <a:r>
              <a:rPr lang="en-US" dirty="0"/>
              <a:t>Love &amp; Horn, 2019</a:t>
            </a:r>
            <a:endParaRPr lang="el-GR" dirty="0"/>
          </a:p>
        </p:txBody>
      </p:sp>
      <p:sp>
        <p:nvSpPr>
          <p:cNvPr id="5" name="TextBox 11">
            <a:extLst>
              <a:ext uri="{FF2B5EF4-FFF2-40B4-BE49-F238E27FC236}">
                <a16:creationId xmlns:a16="http://schemas.microsoft.com/office/drawing/2014/main" id="{63DCB9D6-C230-B1BF-6B09-0F38664B05AE}"/>
              </a:ext>
            </a:extLst>
          </p:cNvPr>
          <p:cNvSpPr txBox="1"/>
          <p:nvPr/>
        </p:nvSpPr>
        <p:spPr>
          <a:xfrm>
            <a:off x="9110932" y="8871435"/>
            <a:ext cx="1402784" cy="956096"/>
          </a:xfrm>
          <a:prstGeom prst="rect">
            <a:avLst/>
          </a:prstGeom>
        </p:spPr>
        <p:txBody>
          <a:bodyPr lIns="0" tIns="0" rIns="0" bIns="0" rtlCol="0" anchor="t">
            <a:spAutoFit/>
          </a:bodyPr>
          <a:lstStyle/>
          <a:p>
            <a:pPr marL="0" marR="0" lvl="0" indent="0" algn="r" defTabSz="914400" rtl="0" eaLnBrk="1" fontAlgn="auto" latinLnBrk="0" hangingPunct="1">
              <a:lnSpc>
                <a:spcPts val="7699"/>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accent5">
                    <a:lumMod val="50000"/>
                  </a:schemeClr>
                </a:solidFill>
                <a:effectLst/>
                <a:uLnTx/>
                <a:uFillTx/>
                <a:latin typeface="Poppins Bold Bold"/>
                <a:ea typeface="+mn-ea"/>
                <a:cs typeface="+mn-cs"/>
              </a:rPr>
              <a:t>0</a:t>
            </a:r>
            <a:r>
              <a:rPr kumimoji="0" lang="el-GR" sz="6000" b="0" i="0" u="none" strike="noStrike" kern="1200" cap="none" spc="0" normalizeH="0" baseline="0" noProof="0" dirty="0">
                <a:ln>
                  <a:noFill/>
                </a:ln>
                <a:solidFill>
                  <a:schemeClr val="accent5">
                    <a:lumMod val="50000"/>
                  </a:schemeClr>
                </a:solidFill>
                <a:effectLst/>
                <a:uLnTx/>
                <a:uFillTx/>
                <a:latin typeface="Poppins Bold Bold"/>
                <a:ea typeface="+mn-ea"/>
                <a:cs typeface="+mn-cs"/>
              </a:rPr>
              <a:t>8</a:t>
            </a:r>
            <a:endParaRPr kumimoji="0" lang="en-US" sz="6000" b="0" i="0" u="none" strike="noStrike" kern="1200" cap="none" spc="0" normalizeH="0" baseline="0" noProof="0" dirty="0">
              <a:ln>
                <a:noFill/>
              </a:ln>
              <a:solidFill>
                <a:schemeClr val="accent5">
                  <a:lumMod val="50000"/>
                </a:schemeClr>
              </a:solidFill>
              <a:effectLst/>
              <a:uLnTx/>
              <a:uFillTx/>
              <a:latin typeface="Poppins Bold Bold"/>
              <a:ea typeface="+mn-ea"/>
              <a:cs typeface="+mn-cs"/>
            </a:endParaRPr>
          </a:p>
        </p:txBody>
      </p:sp>
      <p:sp>
        <p:nvSpPr>
          <p:cNvPr id="7" name="TextBox 6">
            <a:extLst>
              <a:ext uri="{FF2B5EF4-FFF2-40B4-BE49-F238E27FC236}">
                <a16:creationId xmlns:a16="http://schemas.microsoft.com/office/drawing/2014/main" id="{10523D5B-1652-A6B9-DFD5-E9E28712EEE8}"/>
              </a:ext>
            </a:extLst>
          </p:cNvPr>
          <p:cNvSpPr txBox="1"/>
          <p:nvPr/>
        </p:nvSpPr>
        <p:spPr>
          <a:xfrm>
            <a:off x="11110028" y="9049329"/>
            <a:ext cx="5926107" cy="421782"/>
          </a:xfrm>
          <a:prstGeom prst="rect">
            <a:avLst/>
          </a:prstGeom>
        </p:spPr>
        <p:txBody>
          <a:bodyPr lIns="0" tIns="0" rIns="0" bIns="0" rtlCol="0" anchor="t">
            <a:spAutoFit/>
          </a:bodyPr>
          <a:lstStyle/>
          <a:p>
            <a:pPr marL="0" marR="0" lvl="0" indent="0" algn="l" defTabSz="914400" rtl="0" eaLnBrk="1" fontAlgn="auto" latinLnBrk="0" hangingPunct="1">
              <a:lnSpc>
                <a:spcPts val="3360"/>
              </a:lnSpc>
              <a:spcBef>
                <a:spcPts val="0"/>
              </a:spcBef>
              <a:spcAft>
                <a:spcPts val="0"/>
              </a:spcAft>
              <a:buClrTx/>
              <a:buSzTx/>
              <a:buFontTx/>
              <a:buNone/>
              <a:tabLst/>
              <a:defRPr/>
            </a:pPr>
            <a:r>
              <a:rPr kumimoji="0" lang="el-GR" sz="2800" b="0" i="0" u="none" strike="noStrike" kern="1200" cap="none" spc="0" normalizeH="0" baseline="0" noProof="0" dirty="0">
                <a:ln>
                  <a:noFill/>
                </a:ln>
                <a:effectLst/>
                <a:uLnTx/>
                <a:uFillTx/>
                <a:latin typeface="Poppins Medium Bold"/>
                <a:ea typeface="+mn-ea"/>
                <a:cs typeface="+mn-cs"/>
              </a:rPr>
              <a:t>Χρηματοδότηση</a:t>
            </a:r>
            <a:endParaRPr kumimoji="0" lang="en-US" sz="2800" b="0" i="0" u="none" strike="noStrike" kern="1200" cap="none" spc="0" normalizeH="0" baseline="0" noProof="0" dirty="0">
              <a:ln>
                <a:noFill/>
              </a:ln>
              <a:effectLst/>
              <a:uLnTx/>
              <a:uFillTx/>
              <a:latin typeface="Poppins Medium Bold"/>
              <a:ea typeface="+mn-ea"/>
              <a:cs typeface="+mn-cs"/>
            </a:endParaRPr>
          </a:p>
        </p:txBody>
      </p:sp>
    </p:spTree>
    <p:extLst>
      <p:ext uri="{BB962C8B-B14F-4D97-AF65-F5344CB8AC3E}">
        <p14:creationId xmlns:p14="http://schemas.microsoft.com/office/powerpoint/2010/main" val="2540916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5892C-FC97-4E7C-B2AE-30481CC69E7E}"/>
              </a:ext>
            </a:extLst>
          </p:cNvPr>
          <p:cNvSpPr>
            <a:spLocks noGrp="1"/>
          </p:cNvSpPr>
          <p:nvPr>
            <p:ph type="title"/>
          </p:nvPr>
        </p:nvSpPr>
        <p:spPr>
          <a:xfrm>
            <a:off x="4800600" y="274638"/>
            <a:ext cx="8229600" cy="1143000"/>
          </a:xfrm>
        </p:spPr>
        <p:txBody>
          <a:bodyPr/>
          <a:lstStyle/>
          <a:p>
            <a:r>
              <a:rPr lang="el-GR" dirty="0"/>
              <a:t>Εργασίες</a:t>
            </a:r>
          </a:p>
        </p:txBody>
      </p:sp>
      <p:sp>
        <p:nvSpPr>
          <p:cNvPr id="3" name="Content Placeholder 2">
            <a:extLst>
              <a:ext uri="{FF2B5EF4-FFF2-40B4-BE49-F238E27FC236}">
                <a16:creationId xmlns:a16="http://schemas.microsoft.com/office/drawing/2014/main" id="{F3A2861C-B7C5-4789-B7FE-8ADBEE565702}"/>
              </a:ext>
            </a:extLst>
          </p:cNvPr>
          <p:cNvSpPr>
            <a:spLocks noGrp="1"/>
          </p:cNvSpPr>
          <p:nvPr>
            <p:ph idx="1"/>
          </p:nvPr>
        </p:nvSpPr>
        <p:spPr>
          <a:xfrm>
            <a:off x="457200" y="1600200"/>
            <a:ext cx="17449800" cy="8412162"/>
          </a:xfrm>
        </p:spPr>
        <p:txBody>
          <a:bodyPr/>
          <a:lstStyle/>
          <a:p>
            <a:pPr marL="0" indent="0" algn="just">
              <a:lnSpc>
                <a:spcPct val="150000"/>
              </a:lnSpc>
              <a:buNone/>
            </a:pPr>
            <a:r>
              <a:rPr lang="el-GR" sz="2400" b="1" dirty="0">
                <a:effectLst/>
                <a:latin typeface="Calibri" panose="020F0502020204030204" pitchFamily="34" charset="0"/>
                <a:ea typeface="Calibri" panose="020F0502020204030204" pitchFamily="34" charset="0"/>
                <a:cs typeface="Calibri" panose="020F0502020204030204" pitchFamily="34" charset="0"/>
              </a:rPr>
              <a:t>Ατομική Εργασία</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25000"/>
              </a:lnSpc>
              <a:buNone/>
            </a:pPr>
            <a:r>
              <a:rPr lang="el-GR" sz="2400" dirty="0">
                <a:effectLst/>
                <a:latin typeface="Calibri" panose="020F0502020204030204" pitchFamily="34" charset="0"/>
                <a:ea typeface="Calibri" panose="020F0502020204030204" pitchFamily="34" charset="0"/>
                <a:cs typeface="Calibri" panose="020F0502020204030204" pitchFamily="34" charset="0"/>
              </a:rPr>
              <a:t>Η παρακάτω ατομική εργασία είναι ένας αναλυτικός σχολιασμός σχετικά με την εφαρμογή ενταξιακών πρακτικών στο νηπιαγωγείο.  Οι φοιτητές θα χρησιμοποιήσουν μια μελέτη περίπτωσης (</a:t>
            </a:r>
            <a:r>
              <a:rPr lang="en-US" sz="2400" dirty="0">
                <a:effectLst/>
                <a:latin typeface="Calibri" panose="020F0502020204030204" pitchFamily="34" charset="0"/>
                <a:ea typeface="Calibri" panose="020F0502020204030204" pitchFamily="34" charset="0"/>
                <a:cs typeface="Calibri" panose="020F0502020204030204" pitchFamily="34" charset="0"/>
              </a:rPr>
              <a:t>case</a:t>
            </a:r>
            <a:r>
              <a:rPr lang="el-GR" sz="2400" dirty="0">
                <a:effectLst/>
                <a:latin typeface="Calibri" panose="020F0502020204030204" pitchFamily="34" charset="0"/>
                <a:ea typeface="Calibri" panose="020F0502020204030204" pitchFamily="34" charset="0"/>
                <a:cs typeface="Calibri" panose="020F0502020204030204" pitchFamily="34" charset="0"/>
              </a:rPr>
              <a:t>-</a:t>
            </a:r>
            <a:r>
              <a:rPr lang="en-US" sz="2400" dirty="0">
                <a:effectLst/>
                <a:latin typeface="Calibri" panose="020F0502020204030204" pitchFamily="34" charset="0"/>
                <a:ea typeface="Calibri" panose="020F0502020204030204" pitchFamily="34" charset="0"/>
                <a:cs typeface="Calibri" panose="020F0502020204030204" pitchFamily="34" charset="0"/>
              </a:rPr>
              <a:t>study</a:t>
            </a:r>
            <a:r>
              <a:rPr lang="el-GR" sz="2400" dirty="0">
                <a:effectLst/>
                <a:latin typeface="Calibri" panose="020F0502020204030204" pitchFamily="34" charset="0"/>
                <a:ea typeface="Calibri" panose="020F0502020204030204" pitchFamily="34" charset="0"/>
                <a:cs typeface="Calibri" panose="020F0502020204030204" pitchFamily="34" charset="0"/>
              </a:rPr>
              <a:t>), για να επεξεργαστούν και να αναλύσουν βασικές </a:t>
            </a:r>
            <a:r>
              <a:rPr lang="el-GR" sz="2400" dirty="0" err="1">
                <a:effectLst/>
                <a:latin typeface="Calibri" panose="020F0502020204030204" pitchFamily="34" charset="0"/>
                <a:ea typeface="Calibri" panose="020F0502020204030204" pitchFamily="34" charset="0"/>
                <a:cs typeface="Calibri" panose="020F0502020204030204" pitchFamily="34" charset="0"/>
              </a:rPr>
              <a:t>προυποθέσεις</a:t>
            </a:r>
            <a:r>
              <a:rPr lang="el-GR" sz="2400" dirty="0">
                <a:effectLst/>
                <a:latin typeface="Calibri" panose="020F0502020204030204" pitchFamily="34" charset="0"/>
                <a:ea typeface="Calibri" panose="020F0502020204030204" pitchFamily="34" charset="0"/>
                <a:cs typeface="Calibri" panose="020F0502020204030204" pitchFamily="34" charset="0"/>
              </a:rPr>
              <a:t> και  ζητήματα που συνδέονται με την αποτελεσματική εφαρμογή συγκεκριμένων ενταξιακών πρακτικών που θα προτείνουν στα πλαίσια ενός υποθετικού τμήματος ένταξης (1500 λέξεις). </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5000"/>
              </a:lnSpc>
              <a:buNone/>
            </a:pPr>
            <a:r>
              <a:rPr lang="el-GR" sz="2400" b="1" dirty="0">
                <a:effectLst/>
                <a:latin typeface="Calibri" panose="020F0502020204030204" pitchFamily="34" charset="0"/>
                <a:ea typeface="Calibri" panose="020F0502020204030204" pitchFamily="34" charset="0"/>
                <a:cs typeface="Calibri" panose="020F0502020204030204" pitchFamily="34" charset="0"/>
              </a:rPr>
              <a:t>Ομαδική Εργασία</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25000"/>
              </a:lnSpc>
              <a:buNone/>
            </a:pPr>
            <a:r>
              <a:rPr lang="el-GR" sz="2400" dirty="0">
                <a:effectLst/>
                <a:latin typeface="Calibri" panose="020F0502020204030204" pitchFamily="34" charset="0"/>
                <a:ea typeface="Calibri" panose="020F0502020204030204" pitchFamily="34" charset="0"/>
                <a:cs typeface="Calibri" panose="020F0502020204030204" pitchFamily="34" charset="0"/>
              </a:rPr>
              <a:t>Με βάση τους παραπάνω στόχους για την ενταξιακή  εκπαίδευση, οι φοιτητές θα πραγματοποιήσουν μια ομαδική παρουσίαση ενός υποθετικού προγράμματος/μοντέλου ενταξιακής εκπαίδευσης για το νηπιαγωγείο, βασισμένου σε επιστημονικά δεδομένα. Η παρουσίαση θα γίνει με τη μορφή </a:t>
            </a:r>
            <a:r>
              <a:rPr lang="en-US" sz="2400" dirty="0" err="1">
                <a:effectLst/>
                <a:latin typeface="Calibri" panose="020F0502020204030204" pitchFamily="34" charset="0"/>
                <a:ea typeface="Calibri" panose="020F0502020204030204" pitchFamily="34" charset="0"/>
                <a:cs typeface="Calibri" panose="020F0502020204030204" pitchFamily="34" charset="0"/>
              </a:rPr>
              <a:t>powerpoint</a:t>
            </a:r>
            <a:r>
              <a:rPr lang="el-GR" sz="2400" dirty="0">
                <a:effectLst/>
                <a:latin typeface="Calibri" panose="020F0502020204030204" pitchFamily="34" charset="0"/>
                <a:ea typeface="Calibri" panose="020F0502020204030204" pitchFamily="34" charset="0"/>
                <a:cs typeface="Calibri" panose="020F0502020204030204" pitchFamily="34" charset="0"/>
              </a:rPr>
              <a:t> και θα έχει διάρκεια 30 λεπτών. Οι φοιτητές θα περιγράψουν τους βασικούς πυλώνες και πρακτικές που θα περιλαμβάνει ένα τμήμα ένταξης υψηλής ποιότητας στην προσχολική εκπαίδευση, θα αιτιολογήσουν τις προτάσεις τους, και θα επιχειρηματολογήσουν σχετικά με την ωφελιμότητά τους.</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5000"/>
              </a:lnSpc>
              <a:buNone/>
            </a:pPr>
            <a:r>
              <a:rPr lang="el-GR" sz="2400" u="sng" dirty="0">
                <a:effectLst/>
                <a:latin typeface="Calibri" panose="020F0502020204030204" pitchFamily="34" charset="0"/>
                <a:ea typeface="Calibri" panose="020F0502020204030204" pitchFamily="34" charset="0"/>
                <a:cs typeface="Calibri" panose="020F0502020204030204" pitchFamily="34" charset="0"/>
              </a:rPr>
              <a:t>Στόχοι ενταξιακής  εκπαίδευσης για όλα τα παιδιά</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5000"/>
              </a:lnSpc>
            </a:pPr>
            <a:r>
              <a:rPr lang="el-GR" sz="2400" dirty="0">
                <a:effectLst/>
                <a:latin typeface="Calibri" panose="020F0502020204030204" pitchFamily="34" charset="0"/>
                <a:ea typeface="Calibri" panose="020F0502020204030204" pitchFamily="34" charset="0"/>
                <a:cs typeface="Calibri" panose="020F0502020204030204" pitchFamily="34" charset="0"/>
              </a:rPr>
              <a:t>-Ανάπτυξη κοινωνικών αλληλεπιδράσεων  και καλλιέργεια της παιδικής φιλίας.</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5000"/>
              </a:lnSpc>
            </a:pPr>
            <a:r>
              <a:rPr lang="el-GR" sz="2400" dirty="0">
                <a:effectLst/>
                <a:latin typeface="Calibri" panose="020F0502020204030204" pitchFamily="34" charset="0"/>
                <a:ea typeface="Calibri" panose="020F0502020204030204" pitchFamily="34" charset="0"/>
                <a:cs typeface="Calibri" panose="020F0502020204030204" pitchFamily="34" charset="0"/>
              </a:rPr>
              <a:t>-Ενεργή συμμετοχή των παιδιών στις καθημερινές δραστηριότητες και στο παιχνίδι.</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5000"/>
              </a:lnSpc>
            </a:pPr>
            <a:r>
              <a:rPr lang="el-GR" sz="2400" dirty="0">
                <a:effectLst/>
                <a:latin typeface="Calibri" panose="020F0502020204030204" pitchFamily="34" charset="0"/>
                <a:ea typeface="Calibri" panose="020F0502020204030204" pitchFamily="34" charset="0"/>
                <a:cs typeface="Calibri" panose="020F0502020204030204" pitchFamily="34" charset="0"/>
              </a:rPr>
              <a:t>-Υποστήριξη </a:t>
            </a:r>
            <a:r>
              <a:rPr lang="el-GR" sz="2400" dirty="0">
                <a:latin typeface="Calibri" panose="020F0502020204030204" pitchFamily="34" charset="0"/>
                <a:ea typeface="Calibri" panose="020F0502020204030204" pitchFamily="34" charset="0"/>
                <a:cs typeface="Calibri" panose="020F0502020204030204" pitchFamily="34" charset="0"/>
              </a:rPr>
              <a:t>εξατομικευμένων</a:t>
            </a:r>
            <a:r>
              <a:rPr lang="el-GR" sz="2400" dirty="0">
                <a:effectLst/>
                <a:latin typeface="Calibri" panose="020F0502020204030204" pitchFamily="34" charset="0"/>
                <a:ea typeface="Calibri" panose="020F0502020204030204" pitchFamily="34" charset="0"/>
                <a:cs typeface="Calibri" panose="020F0502020204030204" pitchFamily="34" charset="0"/>
              </a:rPr>
              <a:t> εκπαιδευτικών αναγκών στα πλαίσια της συμμετοχής των παιδιών στη</a:t>
            </a:r>
            <a:r>
              <a:rPr lang="el-GR" sz="2400" dirty="0">
                <a:latin typeface="Calibri" panose="020F0502020204030204" pitchFamily="34" charset="0"/>
                <a:ea typeface="Calibri" panose="020F0502020204030204" pitchFamily="34" charset="0"/>
                <a:cs typeface="Calibri" panose="020F0502020204030204" pitchFamily="34" charset="0"/>
              </a:rPr>
              <a:t>ν τάξη</a:t>
            </a:r>
            <a:r>
              <a:rPr lang="el-GR" sz="2400" dirty="0">
                <a:effectLst/>
                <a:latin typeface="Calibri" panose="020F0502020204030204" pitchFamily="34" charset="0"/>
                <a:ea typeface="Calibri" panose="020F0502020204030204" pitchFamily="34" charset="0"/>
                <a:cs typeface="Calibri" panose="020F0502020204030204" pitchFamily="34" charset="0"/>
              </a:rPr>
              <a:t>.</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5000"/>
              </a:lnSpc>
            </a:pPr>
            <a:r>
              <a:rPr lang="el-GR" sz="2400" dirty="0">
                <a:effectLst/>
                <a:latin typeface="Calibri" panose="020F0502020204030204" pitchFamily="34" charset="0"/>
                <a:ea typeface="Calibri" panose="020F0502020204030204" pitchFamily="34" charset="0"/>
                <a:cs typeface="Calibri" panose="020F0502020204030204" pitchFamily="34" charset="0"/>
              </a:rPr>
              <a:t>-Σεβασμός για τις ατομικές διαφορές.</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1505900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8CF7DDB0-DBC4-44EC-A56F-48629E0AFE0A}"/>
              </a:ext>
            </a:extLst>
          </p:cNvPr>
          <p:cNvGraphicFramePr>
            <a:graphicFrameLocks noGrp="1"/>
          </p:cNvGraphicFramePr>
          <p:nvPr>
            <p:ph idx="1"/>
            <p:extLst>
              <p:ext uri="{D42A27DB-BD31-4B8C-83A1-F6EECF244321}">
                <p14:modId xmlns:p14="http://schemas.microsoft.com/office/powerpoint/2010/main" val="415374268"/>
              </p:ext>
            </p:extLst>
          </p:nvPr>
        </p:nvGraphicFramePr>
        <p:xfrm>
          <a:off x="685800" y="419100"/>
          <a:ext cx="16764000" cy="9010767"/>
        </p:xfrm>
        <a:graphic>
          <a:graphicData uri="http://schemas.openxmlformats.org/drawingml/2006/table">
            <a:tbl>
              <a:tblPr firstRow="1" bandRow="1">
                <a:tableStyleId>{5C22544A-7EE6-4342-B048-85BDC9FD1C3A}</a:tableStyleId>
              </a:tblPr>
              <a:tblGrid>
                <a:gridCol w="16764000">
                  <a:extLst>
                    <a:ext uri="{9D8B030D-6E8A-4147-A177-3AD203B41FA5}">
                      <a16:colId xmlns:a16="http://schemas.microsoft.com/office/drawing/2014/main" val="3937730045"/>
                    </a:ext>
                  </a:extLst>
                </a:gridCol>
              </a:tblGrid>
              <a:tr h="10323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4800" b="0" dirty="0"/>
                        <a:t>Ατομική Εργασία - Η Μαρκέλλα</a:t>
                      </a:r>
                    </a:p>
                    <a:p>
                      <a:endParaRPr lang="el-GR" sz="4000" b="0" dirty="0"/>
                    </a:p>
                  </a:txBody>
                  <a:tcPr/>
                </a:tc>
                <a:extLst>
                  <a:ext uri="{0D108BD9-81ED-4DB2-BD59-A6C34878D82A}">
                    <a16:rowId xmlns:a16="http://schemas.microsoft.com/office/drawing/2014/main" val="293918042"/>
                  </a:ext>
                </a:extLst>
              </a:tr>
              <a:tr h="7578207">
                <a:tc>
                  <a:txBody>
                    <a:bodyPr/>
                    <a:lstStyle/>
                    <a:p>
                      <a:r>
                        <a:rPr lang="el-GR" sz="2000" b="0" dirty="0"/>
                        <a:t>¨</a:t>
                      </a:r>
                      <a:endParaRPr lang="el-GR" sz="28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sz="2400" kern="1200" dirty="0">
                          <a:solidFill>
                            <a:schemeClr val="dk1"/>
                          </a:solidFill>
                          <a:effectLst/>
                          <a:latin typeface="+mn-lt"/>
                          <a:ea typeface="+mn-ea"/>
                          <a:cs typeface="+mn-cs"/>
                        </a:rPr>
                        <a:t>Η  Μαρκέλλα είναι 3.5 ετών, Ελληνίδα.  Ζει με τους γονείς της και τον αδερφό της που είναι 6 ετών και πηγαίνει στην πρώτη δημοτικού. Η Μαρκέλλα διαγνώστηκε με αναπτυξιακή διαταραχή στο φάσμα του αυτισμού πριν λίγες εβδομάδες.   Πηγαίνει σε έναν παιδικό σταθμό και ετοιμάζεται για το νηπιαγωγείο που θα πάει μετά από 6 μήνες. Της αρέσει πολύ να πηγαίνει στο  παιδικό σταθμό, και χαίρεται πολύ όταν βρίσκεται με άλλα παιδιά. Η αγαπημένη της δραστηριότητα είναι να περιεργάζεται και να παίζει με μπάλες.  Η Μαρκέλλα δυσκολεύεται σε ορισμένους τομείς της ανάπτυξης της, όπως να επικοινωνεί με άλλους ενήλικες, ή να κάνει φιλίες με άλλα παιδιά.  Οι γονείς της και η δασκάλα της έχουν προσέξει ότι αγχώνεται πολύ κατά τη διάρκεια μεταβάσεων και δυσκολεύεται να μεταβεί από μια ρουτίνα ή δραστηριότητα σε μία άλλη. Δεν έχει αναπτύξει λεκτική επικοινωνία ακόμα, και με τους γονείς της επικοινωνεί με χειρονομίες που έχουν εφεύρει μόνοι τους.  Παρ’ όλη τη δυσκολία της να επικοινωνεί με άλλους, της αρέσει πολύ να παρακολουθεί τα άλλα παιδάκια, ωστόσο παίζει συνήθως μόνη της και ζητάει τη βοήθεια από κάποιον ενήλικα για να έχει πρόσβαση σε παιχνίδια ή όταν χρειάζεται κάτι να κάνει ή να επικοινωνήσει.  Σε συνεννόηση με την οικογένειά της, η Μαρκέλλα θα φοιτήσει σε νηπιαγωγείο της γειτονιάς της με παράλληλη στήριξη.  Η Μαρκέλλα θα χρειαστεί να συμμετέχει 2 φορές την εβδομάδα σε </a:t>
                      </a:r>
                      <a:r>
                        <a:rPr lang="el-GR" sz="2400" kern="1200" dirty="0" err="1">
                          <a:solidFill>
                            <a:schemeClr val="dk1"/>
                          </a:solidFill>
                          <a:effectLst/>
                          <a:latin typeface="+mn-lt"/>
                          <a:ea typeface="+mn-ea"/>
                          <a:cs typeface="+mn-cs"/>
                        </a:rPr>
                        <a:t>εργοθεραπεία</a:t>
                      </a:r>
                      <a:r>
                        <a:rPr lang="el-GR" sz="2400" kern="1200" dirty="0">
                          <a:solidFill>
                            <a:schemeClr val="dk1"/>
                          </a:solidFill>
                          <a:effectLst/>
                          <a:latin typeface="+mn-lt"/>
                          <a:ea typeface="+mn-ea"/>
                          <a:cs typeface="+mn-cs"/>
                        </a:rPr>
                        <a:t> και </a:t>
                      </a:r>
                      <a:r>
                        <a:rPr lang="el-GR" sz="2400" kern="1200" dirty="0" err="1">
                          <a:solidFill>
                            <a:schemeClr val="dk1"/>
                          </a:solidFill>
                          <a:effectLst/>
                          <a:latin typeface="+mn-lt"/>
                          <a:ea typeface="+mn-ea"/>
                          <a:cs typeface="+mn-cs"/>
                        </a:rPr>
                        <a:t>λογοθεραπεία</a:t>
                      </a:r>
                      <a:r>
                        <a:rPr lang="el-GR" sz="2400" kern="1200" dirty="0">
                          <a:solidFill>
                            <a:schemeClr val="dk1"/>
                          </a:solidFill>
                          <a:effectLst/>
                          <a:latin typeface="+mn-lt"/>
                          <a:ea typeface="+mn-ea"/>
                          <a:cs typeface="+mn-cs"/>
                        </a:rPr>
                        <a:t>, εκτός σχολείου.  Η δασκάλα που έχει τώρα στον παιδικό σταθμό ανέφερε σε πρόσφατη συνάντηση με τους γονείς της Μαρκέλλας, ότι τη Μαρκέλλα την βοηθάει πολύ να έχει οριοθετημένο ένα πρόγραμμα καθώς και οπτικά βοηθήματα για να καταλαβαίνει καλύτερα τί ακολουθεί στο πρόγραμμά της, και να επικοινωνεί με τα άλλα παιδιά. Η δασκάλα του νηπιαγωγείου που πρόκειται να ξεκινήσει σε λίγους μήνες, μετά από πρόσφατη ενημέρωση και επικοινωνία, εξέφρασε μεγάλη ανησυχία για την ένταξη της Μαρκέλλας. Η δασκάλα παράλληλης στήριξης θα είναι στην τάξη της Μαρκέλλας κάθε μέρα, και, αν και έχει εμπειρία από υποστήριξη σε παιδιά με αναπηρίες, θα είναι η πρώτη φορά που θα δουλεύει με ένα παιδί στην τάξη του και όχι σε ειδικό νηπιαγωγείο. </a:t>
                      </a:r>
                      <a:endParaRPr lang="en-US" sz="2400" kern="1200" dirty="0">
                        <a:solidFill>
                          <a:schemeClr val="dk1"/>
                        </a:solidFill>
                        <a:effectLst/>
                        <a:latin typeface="Abadi" panose="020B0604020104020204" pitchFamily="34" charset="0"/>
                        <a:ea typeface="+mn-ea"/>
                        <a:cs typeface="+mn-cs"/>
                      </a:endParaRPr>
                    </a:p>
                    <a:p>
                      <a:endParaRPr lang="el-GR" sz="2000" b="0" dirty="0"/>
                    </a:p>
                  </a:txBody>
                  <a:tcPr/>
                </a:tc>
                <a:extLst>
                  <a:ext uri="{0D108BD9-81ED-4DB2-BD59-A6C34878D82A}">
                    <a16:rowId xmlns:a16="http://schemas.microsoft.com/office/drawing/2014/main" val="2687566489"/>
                  </a:ext>
                </a:extLst>
              </a:tr>
            </a:tbl>
          </a:graphicData>
        </a:graphic>
      </p:graphicFrame>
    </p:spTree>
    <p:extLst>
      <p:ext uri="{BB962C8B-B14F-4D97-AF65-F5344CB8AC3E}">
        <p14:creationId xmlns:p14="http://schemas.microsoft.com/office/powerpoint/2010/main" val="3941335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173979-65BF-40F0-991A-5EC4DDF64E3C}"/>
              </a:ext>
            </a:extLst>
          </p:cNvPr>
          <p:cNvSpPr>
            <a:spLocks noGrp="1"/>
          </p:cNvSpPr>
          <p:nvPr>
            <p:ph idx="1"/>
          </p:nvPr>
        </p:nvSpPr>
        <p:spPr>
          <a:xfrm>
            <a:off x="457200" y="1600200"/>
            <a:ext cx="17526000" cy="8343900"/>
          </a:xfrm>
        </p:spPr>
        <p:txBody>
          <a:bodyPr>
            <a:normAutofit/>
          </a:bodyPr>
          <a:lstStyle/>
          <a:p>
            <a:pPr marL="0" indent="0">
              <a:lnSpc>
                <a:spcPct val="125000"/>
              </a:lnSpc>
              <a:buNone/>
            </a:pPr>
            <a:r>
              <a:rPr lang="el-GR" sz="2400" dirty="0">
                <a:effectLst/>
                <a:latin typeface="Cambria" panose="02040503050406030204" pitchFamily="18" charset="0"/>
                <a:ea typeface="Cambria" panose="02040503050406030204" pitchFamily="18" charset="0"/>
                <a:cs typeface="Calibri" panose="020F0502020204030204" pitchFamily="34" charset="0"/>
              </a:rPr>
              <a:t>Φανταστείτε ότι έχετε το ρόλο ενός ‘συντονιστή’ για την ένταξη της Μαρκέλλας στο νηπιαγωγείο που θα φοιτήσει σε 3 μήνες. Με αυτήν την εργασία θα σχεδιάσετε μια έκθεση που θα περιλαμβάνει τις απαραίτητες </a:t>
            </a:r>
            <a:r>
              <a:rPr lang="el-GR" sz="2400" dirty="0" err="1">
                <a:effectLst/>
                <a:latin typeface="Cambria" panose="02040503050406030204" pitchFamily="18" charset="0"/>
                <a:ea typeface="Cambria" panose="02040503050406030204" pitchFamily="18" charset="0"/>
                <a:cs typeface="Calibri" panose="020F0502020204030204" pitchFamily="34" charset="0"/>
              </a:rPr>
              <a:t>προυποθέσεις</a:t>
            </a:r>
            <a:r>
              <a:rPr lang="el-GR" sz="2400" dirty="0">
                <a:effectLst/>
                <a:latin typeface="Cambria" panose="02040503050406030204" pitchFamily="18" charset="0"/>
                <a:ea typeface="Cambria" panose="02040503050406030204" pitchFamily="18" charset="0"/>
                <a:cs typeface="Calibri" panose="020F0502020204030204" pitchFamily="34" charset="0"/>
              </a:rPr>
              <a:t>, προσεγγίσεις, και πρακτικές για την αποτελεσματική ένταξη της Μαρκέλλας. Με βάση κάθε μια από τις παρακάτω βοηθητικές ερωτήσεις, θα τεκμηριώσετε τις θέσεις σας, παρέχοντας αναλυτικό σχολιασμό των ζητημάτων στα οποία θα αναφερθείτε. Για την έκθεση αυτή απαιτούνται τουλάχιστον 10 διαφορετικές βιβλιογραφικές αναφορές.</a:t>
            </a:r>
            <a:endParaRPr lang="el-GR" sz="2400" dirty="0">
              <a:effectLst/>
              <a:latin typeface="Cambria" panose="02040503050406030204" pitchFamily="18" charset="0"/>
              <a:ea typeface="Cambria" panose="02040503050406030204" pitchFamily="18" charset="0"/>
              <a:cs typeface="Times New Roman" panose="02020603050405020304" pitchFamily="18" charset="0"/>
            </a:endParaRPr>
          </a:p>
          <a:p>
            <a:pPr marL="0" indent="0">
              <a:lnSpc>
                <a:spcPct val="125000"/>
              </a:lnSpc>
              <a:buNone/>
            </a:pPr>
            <a:r>
              <a:rPr lang="el-GR" sz="2400" dirty="0">
                <a:effectLst/>
                <a:latin typeface="Cambria" panose="02040503050406030204" pitchFamily="18" charset="0"/>
                <a:ea typeface="Cambria" panose="02040503050406030204" pitchFamily="18" charset="0"/>
                <a:cs typeface="Calibri" panose="020F0502020204030204" pitchFamily="34" charset="0"/>
              </a:rPr>
              <a:t> </a:t>
            </a:r>
            <a:endParaRPr lang="el-GR" sz="2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nSpc>
                <a:spcPct val="125000"/>
              </a:lnSpc>
              <a:buFont typeface="+mj-lt"/>
              <a:buAutoNum type="arabicParenR"/>
            </a:pPr>
            <a:r>
              <a:rPr lang="el-GR" sz="2400" dirty="0">
                <a:effectLst/>
                <a:latin typeface="Cambria" panose="02040503050406030204" pitchFamily="18" charset="0"/>
                <a:ea typeface="Cambria" panose="02040503050406030204" pitchFamily="18" charset="0"/>
                <a:cs typeface="Calibri" panose="020F0502020204030204" pitchFamily="34" charset="0"/>
              </a:rPr>
              <a:t>Ποια πιστεύετε μπορεί να είναι τα οφέλη από την ένταξη της Μαρκέλλας? </a:t>
            </a:r>
            <a:endParaRPr lang="el-GR" sz="2400" dirty="0">
              <a:effectLst/>
              <a:latin typeface="Cambria" panose="02040503050406030204" pitchFamily="18" charset="0"/>
              <a:ea typeface="Cambria" panose="02040503050406030204" pitchFamily="18" charset="0"/>
              <a:cs typeface="Times New Roman" panose="02020603050405020304" pitchFamily="18" charset="0"/>
            </a:endParaRPr>
          </a:p>
          <a:p>
            <a:pPr>
              <a:lnSpc>
                <a:spcPct val="125000"/>
              </a:lnSpc>
              <a:buFont typeface="+mj-lt"/>
              <a:buAutoNum type="arabicParenR"/>
            </a:pPr>
            <a:r>
              <a:rPr lang="el-GR" sz="2400" dirty="0">
                <a:latin typeface="Cambria" panose="02040503050406030204" pitchFamily="18" charset="0"/>
                <a:ea typeface="Cambria" panose="02040503050406030204" pitchFamily="18" charset="0"/>
                <a:cs typeface="Calibri" panose="020F0502020204030204" pitchFamily="34" charset="0"/>
              </a:rPr>
              <a:t>Σύμφωνα με ό,τι γνωρίζετε για την Μαρκέλλα, </a:t>
            </a:r>
            <a:r>
              <a:rPr lang="el-GR" sz="2400" dirty="0" err="1">
                <a:latin typeface="Cambria" panose="02040503050406030204" pitchFamily="18" charset="0"/>
                <a:ea typeface="Cambria" panose="02040503050406030204" pitchFamily="18" charset="0"/>
                <a:cs typeface="Calibri" panose="020F0502020204030204" pitchFamily="34" charset="0"/>
              </a:rPr>
              <a:t>ποιές</a:t>
            </a:r>
            <a:r>
              <a:rPr lang="el-GR" sz="2400" dirty="0">
                <a:latin typeface="Cambria" panose="02040503050406030204" pitchFamily="18" charset="0"/>
                <a:ea typeface="Cambria" panose="02040503050406030204" pitchFamily="18" charset="0"/>
                <a:cs typeface="Calibri" panose="020F0502020204030204" pitchFamily="34" charset="0"/>
              </a:rPr>
              <a:t> είναι κάποιες πρακτικές (εκπαιδευτικές στρατηγικές/παρεμβάσεις) που θα μπορούσαν να εφαρμοστούν από τις δασκάλες της μέσα στην τάξη? Γιατί θεωρείτε ότι αυτές οι πρακτικές μπορεί να ωφελήσουν την Μαρκέλλα? </a:t>
            </a:r>
          </a:p>
          <a:p>
            <a:pPr>
              <a:lnSpc>
                <a:spcPct val="125000"/>
              </a:lnSpc>
              <a:buFont typeface="+mj-lt"/>
              <a:buAutoNum type="arabicParenR"/>
            </a:pPr>
            <a:r>
              <a:rPr lang="el-GR" sz="2400" dirty="0">
                <a:latin typeface="Cambria" panose="02040503050406030204" pitchFamily="18" charset="0"/>
                <a:ea typeface="Cambria" panose="02040503050406030204" pitchFamily="18" charset="0"/>
                <a:cs typeface="Calibri" panose="020F0502020204030204" pitchFamily="34" charset="0"/>
              </a:rPr>
              <a:t> </a:t>
            </a:r>
            <a:r>
              <a:rPr lang="el-GR" sz="2400" dirty="0">
                <a:effectLst/>
                <a:latin typeface="Cambria" panose="02040503050406030204" pitchFamily="18" charset="0"/>
                <a:ea typeface="Cambria" panose="02040503050406030204" pitchFamily="18" charset="0"/>
                <a:cs typeface="Calibri" panose="020F0502020204030204" pitchFamily="34" charset="0"/>
              </a:rPr>
              <a:t>Σύμφωνα με ό,τι γνωρίζετε για την ένταξη της Μαρκέλλας, ποιες </a:t>
            </a:r>
            <a:r>
              <a:rPr lang="el-GR" sz="2400" dirty="0" err="1">
                <a:effectLst/>
                <a:latin typeface="Cambria" panose="02040503050406030204" pitchFamily="18" charset="0"/>
                <a:ea typeface="Cambria" panose="02040503050406030204" pitchFamily="18" charset="0"/>
                <a:cs typeface="Calibri" panose="020F0502020204030204" pitchFamily="34" charset="0"/>
              </a:rPr>
              <a:t>προυποθέσεις</a:t>
            </a:r>
            <a:r>
              <a:rPr lang="el-GR" sz="2400" dirty="0">
                <a:effectLst/>
                <a:latin typeface="Cambria" panose="02040503050406030204" pitchFamily="18" charset="0"/>
                <a:ea typeface="Cambria" panose="02040503050406030204" pitchFamily="18" charset="0"/>
                <a:cs typeface="Calibri" panose="020F0502020204030204" pitchFamily="34" charset="0"/>
              </a:rPr>
              <a:t> θεωρείτε ότι είναι σημαντικές για την ομαλή και αποτελεσματική ένταξη της Μαρκέλλας? Τ</a:t>
            </a:r>
            <a:r>
              <a:rPr lang="el-GR" sz="2400" dirty="0">
                <a:latin typeface="Cambria" panose="02040503050406030204" pitchFamily="18" charset="0"/>
                <a:ea typeface="Cambria" panose="02040503050406030204" pitchFamily="18" charset="0"/>
                <a:cs typeface="Calibri" panose="020F0502020204030204" pitchFamily="34" charset="0"/>
              </a:rPr>
              <a:t>ί χρειάζεται να σκεφτούν οι δασκάλες της ώστε η εφαρμογή των πρακτικών που προτείνατε να είναι εφικτή, αποτελεσματική, και βιώσιμη?</a:t>
            </a:r>
            <a:r>
              <a:rPr lang="el-GR" sz="2400" dirty="0">
                <a:latin typeface="Cambria" panose="02040503050406030204" pitchFamily="18" charset="0"/>
                <a:ea typeface="Cambria" panose="02040503050406030204" pitchFamily="18" charset="0"/>
                <a:cs typeface="Times New Roman" panose="02020603050405020304" pitchFamily="18" charset="0"/>
              </a:rPr>
              <a:t>  </a:t>
            </a:r>
            <a:r>
              <a:rPr lang="el-GR" sz="2400" dirty="0">
                <a:effectLst/>
                <a:latin typeface="Cambria" panose="02040503050406030204" pitchFamily="18" charset="0"/>
                <a:ea typeface="Cambria" panose="02040503050406030204" pitchFamily="18" charset="0"/>
                <a:cs typeface="Calibri" panose="020F0502020204030204" pitchFamily="34" charset="0"/>
              </a:rPr>
              <a:t>Για </a:t>
            </a:r>
            <a:r>
              <a:rPr lang="el-GR" sz="2400" dirty="0" err="1">
                <a:effectLst/>
                <a:latin typeface="Cambria" panose="02040503050406030204" pitchFamily="18" charset="0"/>
                <a:ea typeface="Cambria" panose="02040503050406030204" pitchFamily="18" charset="0"/>
                <a:cs typeface="Calibri" panose="020F0502020204030204" pitchFamily="34" charset="0"/>
              </a:rPr>
              <a:t>ποιό</a:t>
            </a:r>
            <a:r>
              <a:rPr lang="el-GR" sz="2400" dirty="0">
                <a:effectLst/>
                <a:latin typeface="Cambria" panose="02040503050406030204" pitchFamily="18" charset="0"/>
                <a:ea typeface="Cambria" panose="02040503050406030204" pitchFamily="18" charset="0"/>
                <a:cs typeface="Calibri" panose="020F0502020204030204" pitchFamily="34" charset="0"/>
              </a:rPr>
              <a:t> λόγο θεωρείτε σημαντικές αυτές τις </a:t>
            </a:r>
            <a:r>
              <a:rPr lang="el-GR" sz="2400" dirty="0" err="1">
                <a:effectLst/>
                <a:latin typeface="Cambria" panose="02040503050406030204" pitchFamily="18" charset="0"/>
                <a:ea typeface="Cambria" panose="02040503050406030204" pitchFamily="18" charset="0"/>
                <a:cs typeface="Calibri" panose="020F0502020204030204" pitchFamily="34" charset="0"/>
              </a:rPr>
              <a:t>προυποθέσεις</a:t>
            </a:r>
            <a:r>
              <a:rPr lang="el-GR" sz="2400" dirty="0">
                <a:effectLst/>
                <a:latin typeface="Cambria" panose="02040503050406030204" pitchFamily="18" charset="0"/>
                <a:ea typeface="Cambria" panose="02040503050406030204" pitchFamily="18" charset="0"/>
                <a:cs typeface="Calibri" panose="020F0502020204030204" pitchFamily="34" charset="0"/>
              </a:rPr>
              <a:t>?</a:t>
            </a:r>
            <a:endParaRPr lang="el-GR" sz="2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nSpc>
                <a:spcPct val="125000"/>
              </a:lnSpc>
              <a:buFont typeface="+mj-lt"/>
              <a:buAutoNum type="arabicParenR"/>
            </a:pPr>
            <a:r>
              <a:rPr lang="el-GR" sz="2400" dirty="0">
                <a:effectLst/>
                <a:latin typeface="Cambria" panose="02040503050406030204" pitchFamily="18" charset="0"/>
                <a:ea typeface="Cambria" panose="02040503050406030204" pitchFamily="18" charset="0"/>
                <a:cs typeface="Calibri" panose="020F0502020204030204" pitchFamily="34" charset="0"/>
              </a:rPr>
              <a:t>Βλέπετε κάποια πιθανά εμπόδια στην διαδρομή για την ένταξη της Μαρκέλλας? Αν ναι, πώς θα μπορούσαν να τα αντιμετωπίσουν οι εμπλεκόμενοι?</a:t>
            </a:r>
            <a:endParaRPr lang="el-GR" sz="2400" dirty="0">
              <a:effectLst/>
              <a:latin typeface="Cambria" panose="02040503050406030204" pitchFamily="18" charset="0"/>
              <a:ea typeface="Cambria" panose="02040503050406030204" pitchFamily="18" charset="0"/>
              <a:cs typeface="Times New Roman" panose="02020603050405020304" pitchFamily="18" charset="0"/>
            </a:endParaRPr>
          </a:p>
          <a:p>
            <a:endParaRPr lang="el-GR" dirty="0"/>
          </a:p>
        </p:txBody>
      </p:sp>
      <p:sp>
        <p:nvSpPr>
          <p:cNvPr id="5" name="Title 4">
            <a:extLst>
              <a:ext uri="{FF2B5EF4-FFF2-40B4-BE49-F238E27FC236}">
                <a16:creationId xmlns:a16="http://schemas.microsoft.com/office/drawing/2014/main" id="{29F85B81-F017-4F8A-A85E-FE6D2A99C238}"/>
              </a:ext>
            </a:extLst>
          </p:cNvPr>
          <p:cNvSpPr>
            <a:spLocks noGrp="1"/>
          </p:cNvSpPr>
          <p:nvPr>
            <p:ph type="title"/>
          </p:nvPr>
        </p:nvSpPr>
        <p:spPr>
          <a:xfrm>
            <a:off x="457200" y="274638"/>
            <a:ext cx="17068800" cy="1143000"/>
          </a:xfrm>
        </p:spPr>
        <p:txBody>
          <a:bodyPr/>
          <a:lstStyle/>
          <a:p>
            <a:r>
              <a:rPr lang="el-GR" dirty="0"/>
              <a:t>Περιγραφή Ατομικής Εργασίας</a:t>
            </a:r>
          </a:p>
        </p:txBody>
      </p:sp>
    </p:spTree>
    <p:extLst>
      <p:ext uri="{BB962C8B-B14F-4D97-AF65-F5344CB8AC3E}">
        <p14:creationId xmlns:p14="http://schemas.microsoft.com/office/powerpoint/2010/main" val="465224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3280" y="-257100"/>
            <a:ext cx="12887325" cy="1600202"/>
          </a:xfrm>
        </p:spPr>
        <p:txBody>
          <a:bodyPr/>
          <a:lstStyle/>
          <a:p>
            <a:r>
              <a:rPr lang="el-GR" b="1" dirty="0"/>
              <a:t>Βιβλιογραφία</a:t>
            </a:r>
            <a:endParaRPr lang="en-US" b="1" dirty="0"/>
          </a:p>
        </p:txBody>
      </p:sp>
      <p:sp>
        <p:nvSpPr>
          <p:cNvPr id="3" name="Content Placeholder 2"/>
          <p:cNvSpPr>
            <a:spLocks noGrp="1"/>
          </p:cNvSpPr>
          <p:nvPr>
            <p:ph sz="quarter" idx="13"/>
          </p:nvPr>
        </p:nvSpPr>
        <p:spPr>
          <a:xfrm>
            <a:off x="990600" y="1485900"/>
            <a:ext cx="16611600" cy="8410128"/>
          </a:xfrm>
        </p:spPr>
        <p:txBody>
          <a:bodyPr>
            <a:normAutofit/>
          </a:bodyPr>
          <a:lstStyle/>
          <a:p>
            <a:pPr marL="0" indent="0">
              <a:buNone/>
            </a:pPr>
            <a:endParaRPr lang="el-GR" sz="2400" dirty="0">
              <a:solidFill>
                <a:srgbClr val="222222"/>
              </a:solidFill>
            </a:endParaRPr>
          </a:p>
          <a:p>
            <a:pPr marL="0" indent="0">
              <a:buNone/>
            </a:pPr>
            <a:r>
              <a:rPr lang="en-US" sz="2400" dirty="0">
                <a:effectLst/>
                <a:latin typeface="Calibri" panose="020F0502020204030204" pitchFamily="34" charset="0"/>
                <a:ea typeface="Calibri" panose="020F0502020204030204" pitchFamily="34" charset="0"/>
                <a:cs typeface="Calibri" panose="020F0502020204030204" pitchFamily="34" charset="0"/>
              </a:rPr>
              <a:t>Barton, E. E., &amp; Smith, B. J. (201</a:t>
            </a:r>
            <a:r>
              <a:rPr lang="el-GR" sz="2400" dirty="0">
                <a:latin typeface="Calibri" panose="020F0502020204030204" pitchFamily="34" charset="0"/>
                <a:ea typeface="Calibri" panose="020F0502020204030204" pitchFamily="34" charset="0"/>
                <a:cs typeface="Calibri" panose="020F0502020204030204" pitchFamily="34" charset="0"/>
              </a:rPr>
              <a:t>5</a:t>
            </a:r>
            <a:r>
              <a:rPr lang="en-US" sz="2400" dirty="0">
                <a:effectLst/>
                <a:latin typeface="Calibri" panose="020F0502020204030204" pitchFamily="34" charset="0"/>
                <a:ea typeface="Calibri" panose="020F0502020204030204" pitchFamily="34" charset="0"/>
                <a:cs typeface="Calibri" panose="020F0502020204030204" pitchFamily="34" charset="0"/>
              </a:rPr>
              <a:t>). Brief Summary: Fact Sheet of Research on Preschool Inclusionhttps://ectacenter.org/~pdfs/topics/inclusion/research/Brief_Inclusion_Fact_sheet_R.pdf</a:t>
            </a:r>
          </a:p>
          <a:p>
            <a:pPr marL="0" indent="0">
              <a:buNone/>
            </a:pPr>
            <a:endParaRPr lang="en-US" sz="24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dirty="0">
                <a:effectLst/>
                <a:latin typeface="Calibri" panose="020F0502020204030204" pitchFamily="34" charset="0"/>
                <a:ea typeface="Calibri" panose="020F0502020204030204" pitchFamily="34" charset="0"/>
                <a:cs typeface="Calibri" panose="020F0502020204030204" pitchFamily="34" charset="0"/>
              </a:rPr>
              <a:t>Barton, Erin E.; Smith, Barbara J.. The Preschool Inclusion Toolbox: How to Build and Lead a High-Quality Program (p. 13). Brookes Publishing. Kindle Edition. </a:t>
            </a:r>
            <a:endParaRPr lang="el-GR" sz="2400" dirty="0"/>
          </a:p>
          <a:p>
            <a:pPr marL="0" indent="0">
              <a:buNone/>
            </a:pPr>
            <a:endParaRPr lang="en-GB" sz="2400" dirty="0"/>
          </a:p>
          <a:p>
            <a:pPr marL="0" indent="0">
              <a:spcBef>
                <a:spcPts val="0"/>
              </a:spcBef>
              <a:buNone/>
            </a:pPr>
            <a:r>
              <a:rPr lang="en-US" sz="2400" b="0" i="0" dirty="0">
                <a:solidFill>
                  <a:srgbClr val="222222"/>
                </a:solidFill>
                <a:effectLst/>
              </a:rPr>
              <a:t>Odom, S. L., </a:t>
            </a:r>
            <a:r>
              <a:rPr lang="en-US" sz="2400" b="0" i="0" dirty="0" err="1">
                <a:solidFill>
                  <a:srgbClr val="222222"/>
                </a:solidFill>
                <a:effectLst/>
              </a:rPr>
              <a:t>Buysse</a:t>
            </a:r>
            <a:r>
              <a:rPr lang="en-US" sz="2400" b="0" i="0" dirty="0">
                <a:solidFill>
                  <a:srgbClr val="222222"/>
                </a:solidFill>
                <a:effectLst/>
              </a:rPr>
              <a:t>, V., &amp; </a:t>
            </a:r>
            <a:r>
              <a:rPr lang="en-US" sz="2400" b="0" i="0" dirty="0" err="1">
                <a:solidFill>
                  <a:srgbClr val="222222"/>
                </a:solidFill>
                <a:effectLst/>
              </a:rPr>
              <a:t>Soukakou</a:t>
            </a:r>
            <a:r>
              <a:rPr lang="en-US" sz="2400" b="0" i="0" dirty="0">
                <a:solidFill>
                  <a:srgbClr val="222222"/>
                </a:solidFill>
                <a:effectLst/>
              </a:rPr>
              <a:t>, E. (2011). Inclusion for young children with disabilities: A quarter century of research perspectives. </a:t>
            </a:r>
            <a:r>
              <a:rPr lang="en-US" sz="2400" b="0" i="1" dirty="0">
                <a:solidFill>
                  <a:srgbClr val="222222"/>
                </a:solidFill>
                <a:effectLst/>
              </a:rPr>
              <a:t>Journal of Early Intervention</a:t>
            </a:r>
            <a:r>
              <a:rPr lang="en-US" sz="2400" b="0" i="0" dirty="0">
                <a:solidFill>
                  <a:srgbClr val="222222"/>
                </a:solidFill>
                <a:effectLst/>
              </a:rPr>
              <a:t>, </a:t>
            </a:r>
            <a:r>
              <a:rPr lang="en-US" sz="2400" b="0" i="1" dirty="0">
                <a:solidFill>
                  <a:srgbClr val="222222"/>
                </a:solidFill>
                <a:effectLst/>
              </a:rPr>
              <a:t>33</a:t>
            </a:r>
            <a:r>
              <a:rPr lang="en-US" sz="2400" b="0" i="0" dirty="0">
                <a:solidFill>
                  <a:srgbClr val="222222"/>
                </a:solidFill>
                <a:effectLst/>
              </a:rPr>
              <a:t>(4), 344-356.</a:t>
            </a:r>
            <a:endParaRPr lang="el-GR" sz="2400" b="0" i="0" dirty="0">
              <a:solidFill>
                <a:srgbClr val="222222"/>
              </a:solidFill>
              <a:effectLst/>
            </a:endParaRPr>
          </a:p>
          <a:p>
            <a:pPr marL="0" indent="0">
              <a:spcBef>
                <a:spcPts val="0"/>
              </a:spcBef>
              <a:buNone/>
            </a:pPr>
            <a:endParaRPr lang="en-US" sz="2400" dirty="0"/>
          </a:p>
          <a:p>
            <a:pPr marL="0" indent="0">
              <a:spcBef>
                <a:spcPts val="0"/>
              </a:spcBef>
              <a:buNone/>
            </a:pPr>
            <a:r>
              <a:rPr lang="en-US" sz="2400" dirty="0"/>
              <a:t>National Professional Development Center on Inclusion. (2011). Research synthesis points on practices that support inclusion. Chapel Hill: The University of North Carolina, FPG Child Development Institute.   Available at http://npdci.fpg.unc.edu</a:t>
            </a:r>
            <a:endParaRPr lang="el-GR" sz="2400" dirty="0">
              <a:effectLst/>
              <a:ea typeface="Calibri" panose="020F0502020204030204" pitchFamily="34" charset="0"/>
              <a:cs typeface="Times New Roman" panose="02020603050405020304" pitchFamily="18" charset="0"/>
            </a:endParaRPr>
          </a:p>
          <a:p>
            <a:pPr marL="0" lvl="0" indent="0">
              <a:lnSpc>
                <a:spcPct val="107000"/>
              </a:lnSpc>
              <a:spcAft>
                <a:spcPts val="800"/>
              </a:spcAft>
              <a:buNone/>
            </a:pPr>
            <a:r>
              <a:rPr lang="en-US" sz="2400" dirty="0">
                <a:effectLst/>
                <a:ea typeface="Calibri" panose="020F0502020204030204" pitchFamily="34" charset="0"/>
                <a:cs typeface="Calibri" panose="020F0502020204030204" pitchFamily="34" charset="0"/>
              </a:rPr>
              <a:t>Research Synthesis Points on Practices That Support Inclusion</a:t>
            </a:r>
            <a:endParaRPr lang="el-GR" sz="2400" dirty="0">
              <a:effectLst/>
              <a:ea typeface="Calibri" panose="020F0502020204030204" pitchFamily="34" charset="0"/>
              <a:cs typeface="Times New Roman" panose="02020603050405020304" pitchFamily="18" charset="0"/>
            </a:endParaRPr>
          </a:p>
          <a:p>
            <a:pPr marL="114300" indent="0">
              <a:lnSpc>
                <a:spcPct val="107000"/>
              </a:lnSpc>
              <a:spcAft>
                <a:spcPts val="800"/>
              </a:spcAft>
              <a:buNone/>
            </a:pPr>
            <a:r>
              <a:rPr lang="en-US" sz="2400" b="1" u="sng" dirty="0">
                <a:solidFill>
                  <a:srgbClr val="0563C1"/>
                </a:solidFill>
                <a:effectLst/>
                <a:ea typeface="Calibri" panose="020F0502020204030204" pitchFamily="34" charset="0"/>
                <a:cs typeface="Calibri" panose="020F0502020204030204" pitchFamily="34" charset="0"/>
                <a:hlinkClick r:id="rId3"/>
              </a:rPr>
              <a:t>http://npdci.fpg.unc.edu/sites/npdci.fpg.unc.edu/files/resources/NPDCI-ResearchSynthesisPointsInclusivePractices-2011_0.pdf</a:t>
            </a:r>
            <a:endParaRPr lang="el-GR" sz="2400" dirty="0">
              <a:effectLst/>
              <a:ea typeface="Calibri" panose="020F0502020204030204" pitchFamily="34" charset="0"/>
              <a:cs typeface="Times New Roman" panose="02020603050405020304" pitchFamily="18" charset="0"/>
            </a:endParaRPr>
          </a:p>
          <a:p>
            <a:pPr marL="0" indent="0" algn="l">
              <a:spcBef>
                <a:spcPts val="0"/>
              </a:spcBef>
              <a:spcAft>
                <a:spcPts val="0"/>
              </a:spcAft>
              <a:buNone/>
            </a:pPr>
            <a:endParaRPr lang="en-US" sz="2000" dirty="0"/>
          </a:p>
          <a:p>
            <a:pPr marL="0" indent="0" algn="l">
              <a:spcBef>
                <a:spcPts val="0"/>
              </a:spcBef>
              <a:spcAft>
                <a:spcPts val="0"/>
              </a:spcAft>
              <a:buNone/>
            </a:pPr>
            <a:endParaRPr lang="el-GR" sz="2000" dirty="0"/>
          </a:p>
          <a:p>
            <a:pPr marL="0" indent="0">
              <a:buNone/>
            </a:pPr>
            <a:r>
              <a:rPr lang="en-GB" sz="3600" dirty="0">
                <a:hlinkClick r:id="rId4"/>
              </a:rPr>
              <a:t>https://connectmodules.dec-sped.org/connect-modules/resources/videos/video-1-12/</a:t>
            </a:r>
            <a:endParaRPr lang="en-GB" sz="3600" dirty="0"/>
          </a:p>
          <a:p>
            <a:pPr marL="0" indent="0">
              <a:buNone/>
            </a:pPr>
            <a:endParaRPr lang="en-GB" sz="3600" dirty="0"/>
          </a:p>
          <a:p>
            <a:pPr marL="514350" indent="-514350"/>
            <a:endParaRPr lang="en-GB" sz="3600" dirty="0"/>
          </a:p>
          <a:p>
            <a:endParaRPr lang="en-US" dirty="0"/>
          </a:p>
        </p:txBody>
      </p:sp>
    </p:spTree>
    <p:extLst>
      <p:ext uri="{BB962C8B-B14F-4D97-AF65-F5344CB8AC3E}">
        <p14:creationId xmlns:p14="http://schemas.microsoft.com/office/powerpoint/2010/main" val="6119079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3280" y="-257100"/>
            <a:ext cx="12887325" cy="1600202"/>
          </a:xfrm>
        </p:spPr>
        <p:txBody>
          <a:bodyPr/>
          <a:lstStyle/>
          <a:p>
            <a:r>
              <a:rPr lang="el-GR" b="1" dirty="0"/>
              <a:t>Βιβλιογραφία</a:t>
            </a:r>
            <a:endParaRPr lang="en-US" b="1" dirty="0"/>
          </a:p>
        </p:txBody>
      </p:sp>
      <p:sp>
        <p:nvSpPr>
          <p:cNvPr id="3" name="Content Placeholder 2"/>
          <p:cNvSpPr>
            <a:spLocks noGrp="1"/>
          </p:cNvSpPr>
          <p:nvPr>
            <p:ph sz="quarter" idx="13"/>
          </p:nvPr>
        </p:nvSpPr>
        <p:spPr>
          <a:xfrm>
            <a:off x="990600" y="1485900"/>
            <a:ext cx="16611600" cy="8410128"/>
          </a:xfrm>
        </p:spPr>
        <p:txBody>
          <a:bodyPr>
            <a:normAutofit/>
          </a:bodyPr>
          <a:lstStyle/>
          <a:p>
            <a:pPr marL="0" indent="0">
              <a:buNone/>
            </a:pPr>
            <a:endParaRPr lang="el-GR" dirty="0">
              <a:solidFill>
                <a:srgbClr val="222222"/>
              </a:solidFill>
            </a:endParaRPr>
          </a:p>
          <a:p>
            <a:pPr marL="0" indent="0">
              <a:buNone/>
            </a:pPr>
            <a:r>
              <a:rPr lang="en-US" dirty="0">
                <a:solidFill>
                  <a:srgbClr val="222222"/>
                </a:solidFill>
                <a:effectLst/>
                <a:ea typeface="Calibri" panose="020F0502020204030204" pitchFamily="34" charset="0"/>
                <a:cs typeface="Calibri" panose="020F0502020204030204" pitchFamily="34" charset="0"/>
              </a:rPr>
              <a:t>Love, H. R., &amp; Horn, E. (2021). Definition, context, quality: Current issues in research examining high-quality inclusive education. </a:t>
            </a:r>
            <a:r>
              <a:rPr lang="en-US" i="1" dirty="0">
                <a:solidFill>
                  <a:srgbClr val="222222"/>
                </a:solidFill>
                <a:effectLst/>
                <a:ea typeface="Calibri" panose="020F0502020204030204" pitchFamily="34" charset="0"/>
                <a:cs typeface="Calibri" panose="020F0502020204030204" pitchFamily="34" charset="0"/>
              </a:rPr>
              <a:t>Topics in Early Childhood Special Education</a:t>
            </a:r>
            <a:r>
              <a:rPr lang="en-US" dirty="0">
                <a:solidFill>
                  <a:srgbClr val="222222"/>
                </a:solidFill>
                <a:effectLst/>
                <a:ea typeface="Calibri" panose="020F0502020204030204" pitchFamily="34" charset="0"/>
                <a:cs typeface="Calibri" panose="020F0502020204030204" pitchFamily="34" charset="0"/>
              </a:rPr>
              <a:t>, </a:t>
            </a:r>
            <a:r>
              <a:rPr lang="en-US" i="1" dirty="0">
                <a:solidFill>
                  <a:srgbClr val="222222"/>
                </a:solidFill>
                <a:effectLst/>
                <a:ea typeface="Calibri" panose="020F0502020204030204" pitchFamily="34" charset="0"/>
                <a:cs typeface="Calibri" panose="020F0502020204030204" pitchFamily="34" charset="0"/>
              </a:rPr>
              <a:t>40</a:t>
            </a:r>
            <a:r>
              <a:rPr lang="en-US" dirty="0">
                <a:solidFill>
                  <a:srgbClr val="222222"/>
                </a:solidFill>
                <a:effectLst/>
                <a:ea typeface="Calibri" panose="020F0502020204030204" pitchFamily="34" charset="0"/>
                <a:cs typeface="Calibri" panose="020F0502020204030204" pitchFamily="34" charset="0"/>
              </a:rPr>
              <a:t>(4), 204-216.</a:t>
            </a:r>
            <a:endParaRPr lang="en-US" dirty="0">
              <a:effectLst/>
              <a:ea typeface="Calibri" panose="020F0502020204030204" pitchFamily="34" charset="0"/>
              <a:cs typeface="Arial" panose="020B0604020202020204" pitchFamily="34" charset="0"/>
            </a:endParaRPr>
          </a:p>
          <a:p>
            <a:pPr marL="0" indent="0">
              <a:buNone/>
            </a:pPr>
            <a:endParaRPr lang="en-GB" dirty="0"/>
          </a:p>
          <a:p>
            <a:pPr marL="0" indent="0">
              <a:buNone/>
            </a:pPr>
            <a:r>
              <a:rPr lang="fr-CA" dirty="0">
                <a:effectLst/>
                <a:ea typeface="Calibri" panose="020F0502020204030204" pitchFamily="34" charset="0"/>
                <a:cs typeface="Calibri" panose="020F0502020204030204" pitchFamily="34" charset="0"/>
              </a:rPr>
              <a:t>Guralnick, M. J. et Bruder, M. B. (2016). </a:t>
            </a:r>
            <a:r>
              <a:rPr lang="en-CA" dirty="0">
                <a:effectLst/>
                <a:ea typeface="Calibri" panose="020F0502020204030204" pitchFamily="34" charset="0"/>
                <a:cs typeface="Calibri" panose="020F0502020204030204" pitchFamily="34" charset="0"/>
              </a:rPr>
              <a:t>Early Childhood Inclusion in the United States: Goals, Current Status and Future directions. </a:t>
            </a:r>
            <a:r>
              <a:rPr lang="en-CA" i="1" dirty="0">
                <a:effectLst/>
                <a:ea typeface="Calibri" panose="020F0502020204030204" pitchFamily="34" charset="0"/>
                <a:cs typeface="Calibri" panose="020F0502020204030204" pitchFamily="34" charset="0"/>
              </a:rPr>
              <a:t>Infants &amp; Young Children, 29</a:t>
            </a:r>
            <a:r>
              <a:rPr lang="en-CA" dirty="0">
                <a:effectLst/>
                <a:ea typeface="Calibri" panose="020F0502020204030204" pitchFamily="34" charset="0"/>
                <a:cs typeface="Calibri" panose="020F0502020204030204" pitchFamily="34" charset="0"/>
              </a:rPr>
              <a:t>(3), 166-177</a:t>
            </a:r>
            <a:r>
              <a:rPr lang="en-CA" sz="1800" dirty="0">
                <a:effectLst/>
                <a:latin typeface="Calibri" panose="020F0502020204030204" pitchFamily="34" charset="0"/>
                <a:ea typeface="Calibri" panose="020F0502020204030204" pitchFamily="34" charset="0"/>
                <a:cs typeface="Calibri" panose="020F0502020204030204" pitchFamily="34" charset="0"/>
              </a:rPr>
              <a:t>. </a:t>
            </a:r>
          </a:p>
          <a:p>
            <a:pPr marL="0" indent="0">
              <a:buNone/>
            </a:pPr>
            <a:endParaRPr lang="en-CA" sz="18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sz="2800" dirty="0"/>
              <a:t>DEC/NAEYC. (2009). Early childhood inclusion: A joint position statement of the Division for Early Childhood (DEC) and the National Association for the Education of Young Children (NAEYC). Retrieved from: </a:t>
            </a:r>
            <a:r>
              <a:rPr lang="en-GB" sz="2800" u="sng" dirty="0">
                <a:hlinkClick r:id="rId3">
                  <a:extLst>
                    <a:ext uri="{A12FA001-AC4F-418D-AE19-62706E023703}">
                      <ahyp:hlinkClr xmlns:ahyp="http://schemas.microsoft.com/office/drawing/2018/hyperlinkcolor" val="tx"/>
                    </a:ext>
                  </a:extLst>
                </a:hlinkClick>
              </a:rPr>
              <a:t>https://www.naeyc.org/sites/default/files/globally-shared/downloads/PDFs/resources/position-statements/DEC_NAEYC_EC_updatedKS.pdf</a:t>
            </a:r>
            <a:r>
              <a:rPr lang="en-GB" sz="2800" dirty="0"/>
              <a:t> </a:t>
            </a:r>
          </a:p>
          <a:p>
            <a:endParaRPr lang="en-GB" sz="2800" dirty="0"/>
          </a:p>
          <a:p>
            <a:pPr marL="0" indent="0">
              <a:lnSpc>
                <a:spcPct val="120000"/>
              </a:lnSpc>
              <a:spcBef>
                <a:spcPts val="0"/>
              </a:spcBef>
              <a:buNone/>
            </a:pPr>
            <a:endParaRPr lang="en-AU" sz="2800" dirty="0">
              <a:effectLst/>
              <a:ea typeface="Calibri" panose="020F0502020204030204" pitchFamily="34" charset="0"/>
              <a:cs typeface="Times New Roman" panose="02020603050405020304" pitchFamily="18" charset="0"/>
            </a:endParaRPr>
          </a:p>
          <a:p>
            <a:pPr marL="0" indent="0">
              <a:lnSpc>
                <a:spcPct val="120000"/>
              </a:lnSpc>
              <a:spcBef>
                <a:spcPts val="0"/>
              </a:spcBef>
              <a:buNone/>
            </a:pPr>
            <a:r>
              <a:rPr lang="en-AU" sz="2800" dirty="0">
                <a:effectLst/>
                <a:ea typeface="Calibri" panose="020F0502020204030204" pitchFamily="34" charset="0"/>
                <a:cs typeface="Times New Roman" panose="02020603050405020304" pitchFamily="18" charset="0"/>
              </a:rPr>
              <a:t>International Institute for Educational Planning / United Nations Educational, Scientific and Cultural Organization) (2020) Planning for inclusive education.  Retrieved from: </a:t>
            </a:r>
            <a:r>
              <a:rPr lang="en-AU" sz="2800" u="sng" dirty="0">
                <a:effectLst/>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http://www.iiep.unesco.org/en/inclusive-education</a:t>
            </a:r>
            <a:endParaRPr lang="en-AU" sz="2800" u="sng" dirty="0">
              <a:effectLst/>
              <a:ea typeface="Calibri" panose="020F0502020204030204" pitchFamily="34" charset="0"/>
              <a:cs typeface="Times New Roman" panose="02020603050405020304" pitchFamily="18" charset="0"/>
            </a:endParaRPr>
          </a:p>
          <a:p>
            <a:pPr marL="0" indent="0">
              <a:buNone/>
            </a:pPr>
            <a:endParaRPr lang="en-US" sz="1800" dirty="0">
              <a:effectLst/>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2348625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D7302-A679-4477-9AF4-A50C9C43158F}"/>
              </a:ext>
            </a:extLst>
          </p:cNvPr>
          <p:cNvSpPr>
            <a:spLocks noGrp="1"/>
          </p:cNvSpPr>
          <p:nvPr>
            <p:ph type="title"/>
          </p:nvPr>
        </p:nvSpPr>
        <p:spPr>
          <a:xfrm>
            <a:off x="533400" y="-419100"/>
            <a:ext cx="17183100" cy="1600202"/>
          </a:xfrm>
        </p:spPr>
        <p:txBody>
          <a:bodyPr/>
          <a:lstStyle/>
          <a:p>
            <a:r>
              <a:rPr lang="el-GR" b="1" dirty="0"/>
              <a:t>Βιβλιογραφία</a:t>
            </a:r>
            <a:endParaRPr lang="el-GR" dirty="0"/>
          </a:p>
        </p:txBody>
      </p:sp>
      <p:sp>
        <p:nvSpPr>
          <p:cNvPr id="3" name="Content Placeholder 2">
            <a:extLst>
              <a:ext uri="{FF2B5EF4-FFF2-40B4-BE49-F238E27FC236}">
                <a16:creationId xmlns:a16="http://schemas.microsoft.com/office/drawing/2014/main" id="{3938C79F-3E40-4759-86C1-793D1EF5F35C}"/>
              </a:ext>
            </a:extLst>
          </p:cNvPr>
          <p:cNvSpPr>
            <a:spLocks noGrp="1"/>
          </p:cNvSpPr>
          <p:nvPr>
            <p:ph sz="quarter" idx="13"/>
          </p:nvPr>
        </p:nvSpPr>
        <p:spPr>
          <a:xfrm>
            <a:off x="377190" y="1562100"/>
            <a:ext cx="17339310" cy="8382000"/>
          </a:xfrm>
        </p:spPr>
        <p:txBody>
          <a:bodyPr>
            <a:normAutofit fontScale="62500" lnSpcReduction="20000"/>
          </a:bodyPr>
          <a:lstStyle/>
          <a:p>
            <a:pPr marL="0" indent="0">
              <a:buNone/>
            </a:pPr>
            <a:endParaRPr lang="en-GB" dirty="0"/>
          </a:p>
          <a:p>
            <a:endParaRPr lang="en-GB" sz="3300" dirty="0"/>
          </a:p>
          <a:p>
            <a:pPr marL="0" indent="0" algn="just">
              <a:lnSpc>
                <a:spcPct val="107000"/>
              </a:lnSpc>
              <a:spcAft>
                <a:spcPts val="800"/>
              </a:spcAft>
              <a:buNone/>
            </a:pPr>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pPr>
            <a:r>
              <a:rPr lang="en-US" sz="3400" dirty="0">
                <a:effectLst/>
                <a:latin typeface="Times New Roman" panose="02020603050405020304" pitchFamily="18" charset="0"/>
                <a:ea typeface="Calibri" panose="020F0502020204030204" pitchFamily="34" charset="0"/>
                <a:cs typeface="Times New Roman" panose="02020603050405020304" pitchFamily="18" charset="0"/>
              </a:rPr>
              <a:t>Law 4368 (2016).</a:t>
            </a:r>
            <a:r>
              <a:rPr lang="en-US" sz="3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400" dirty="0">
                <a:effectLst/>
                <a:latin typeface="Times New Roman" panose="02020603050405020304" pitchFamily="18" charset="0"/>
                <a:ea typeface="Calibri" panose="020F0502020204030204" pitchFamily="34" charset="0"/>
                <a:cs typeface="Times New Roman" panose="02020603050405020304" pitchFamily="18" charset="0"/>
              </a:rPr>
              <a:t>Measures to speed up government work and other provisions.    </a:t>
            </a:r>
            <a:r>
              <a:rPr lang="en-US" sz="3400" i="1" dirty="0">
                <a:effectLst/>
                <a:latin typeface="Times New Roman" panose="02020603050405020304" pitchFamily="18" charset="0"/>
                <a:ea typeface="Calibri" panose="020F0502020204030204" pitchFamily="34" charset="0"/>
                <a:cs typeface="Times New Roman" panose="02020603050405020304" pitchFamily="18" charset="0"/>
              </a:rPr>
              <a:t>Government Gazette</a:t>
            </a:r>
            <a:r>
              <a:rPr lang="en-US" sz="3400" dirty="0">
                <a:effectLst/>
                <a:latin typeface="Times New Roman" panose="02020603050405020304" pitchFamily="18" charset="0"/>
                <a:ea typeface="Calibri" panose="020F0502020204030204" pitchFamily="34" charset="0"/>
                <a:cs typeface="Times New Roman" panose="02020603050405020304" pitchFamily="18" charset="0"/>
              </a:rPr>
              <a:t>, 1 (21), 537-612. Athens: National Printing House [in Greek].</a:t>
            </a:r>
            <a:endParaRPr lang="el-GR" sz="3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spcBef>
                <a:spcPts val="0"/>
              </a:spcBef>
              <a:buNone/>
            </a:pPr>
            <a:endParaRPr lang="en-AU" sz="3300" u="sng" dirty="0">
              <a:ea typeface="Calibri" panose="020F0502020204030204" pitchFamily="34" charset="0"/>
              <a:cs typeface="Times New Roman" panose="02020603050405020304" pitchFamily="18" charset="0"/>
            </a:endParaRPr>
          </a:p>
          <a:p>
            <a:pPr>
              <a:lnSpc>
                <a:spcPct val="120000"/>
              </a:lnSpc>
              <a:spcBef>
                <a:spcPts val="0"/>
              </a:spcBef>
            </a:pPr>
            <a:r>
              <a:rPr lang="en-GB" sz="3300" dirty="0">
                <a:effectLst/>
                <a:ea typeface="Times New Roman" panose="02020603050405020304" pitchFamily="18" charset="0"/>
              </a:rPr>
              <a:t>Odom, S. L., </a:t>
            </a:r>
            <a:r>
              <a:rPr lang="en-GB" sz="3300" dirty="0" err="1">
                <a:effectLst/>
                <a:ea typeface="Times New Roman" panose="02020603050405020304" pitchFamily="18" charset="0"/>
              </a:rPr>
              <a:t>Vitztum</a:t>
            </a:r>
            <a:r>
              <a:rPr lang="en-GB" sz="3300" dirty="0">
                <a:effectLst/>
                <a:ea typeface="Times New Roman" panose="02020603050405020304" pitchFamily="18" charset="0"/>
              </a:rPr>
              <a:t>, J., </a:t>
            </a:r>
            <a:r>
              <a:rPr lang="en-GB" sz="3300" dirty="0" err="1">
                <a:effectLst/>
                <a:ea typeface="Times New Roman" panose="02020603050405020304" pitchFamily="18" charset="0"/>
              </a:rPr>
              <a:t>Wolery</a:t>
            </a:r>
            <a:r>
              <a:rPr lang="en-GB" sz="3300" dirty="0">
                <a:effectLst/>
                <a:ea typeface="Times New Roman" panose="02020603050405020304" pitchFamily="18" charset="0"/>
              </a:rPr>
              <a:t>, R., Lieber, J., Sandall, S., Hanson, M. J., et al. (2004). Preschool inclusion in the United States: A review of research from an ecological systems perspective. Journal of Research in Special Educational Needs, 4(1), 17-49.</a:t>
            </a:r>
            <a:endParaRPr lang="el-GR" sz="3300" dirty="0">
              <a:effectLst/>
              <a:ea typeface="Times New Roman" panose="02020603050405020304" pitchFamily="18" charset="0"/>
            </a:endParaRPr>
          </a:p>
          <a:p>
            <a:pPr marL="0" indent="0">
              <a:lnSpc>
                <a:spcPct val="120000"/>
              </a:lnSpc>
              <a:spcBef>
                <a:spcPts val="0"/>
              </a:spcBef>
              <a:buNone/>
            </a:pPr>
            <a:endParaRPr lang="en-AU" sz="3300" u="sng" dirty="0">
              <a:effectLst/>
              <a:ea typeface="Calibri" panose="020F0502020204030204" pitchFamily="34" charset="0"/>
              <a:cs typeface="Times New Roman" panose="02020603050405020304" pitchFamily="18" charset="0"/>
            </a:endParaRPr>
          </a:p>
          <a:p>
            <a:pPr algn="l"/>
            <a:r>
              <a:rPr lang="en-US" sz="3300" b="0" i="0" dirty="0">
                <a:effectLst/>
              </a:rPr>
              <a:t>UNESCO (2019). Global Education Monitoring Report. Migration, displacement &amp; education: Building bridges, not walls. Available at: en.unesco.org/gem-report/report/2019/migration</a:t>
            </a:r>
          </a:p>
          <a:p>
            <a:pPr algn="l"/>
            <a:endParaRPr lang="en-US" sz="3400" dirty="0"/>
          </a:p>
          <a:p>
            <a:pPr algn="l"/>
            <a:r>
              <a:rPr lang="en-US" sz="3400" b="0" i="0" dirty="0">
                <a:effectLst/>
              </a:rPr>
              <a:t>United Nations (2006). Convention on the Rights of Persons with Disabilities. New York: United Nations.</a:t>
            </a:r>
            <a:endParaRPr lang="el-GR" sz="3400" b="0" i="0" dirty="0">
              <a:effectLst/>
            </a:endParaRPr>
          </a:p>
          <a:p>
            <a:pPr algn="l"/>
            <a:endParaRPr lang="en-US" sz="3400" b="0" i="0" dirty="0">
              <a:effectLst/>
            </a:endParaRPr>
          </a:p>
          <a:p>
            <a:pPr marL="0" indent="0" algn="l">
              <a:spcAft>
                <a:spcPts val="0"/>
              </a:spcAft>
              <a:buNone/>
            </a:pPr>
            <a:endParaRPr lang="el-GR" sz="3400" b="0" i="0" dirty="0">
              <a:solidFill>
                <a:srgbClr val="000000"/>
              </a:solidFill>
              <a:effectLst/>
            </a:endParaRPr>
          </a:p>
          <a:p>
            <a:r>
              <a:rPr lang="el-GR" sz="3400" b="0" i="0" dirty="0">
                <a:solidFill>
                  <a:srgbClr val="000000"/>
                </a:solidFill>
                <a:effectLst/>
              </a:rPr>
              <a:t>Νόμος  υπ’ αριθμόν 3699/Φ.Ε.Κ.199/Α΄/2.10.2008. Ειδική Αγωγή και Εκπαίδευση των ατόμων με αναπηρία ή με ειδικές εκπαιδευτικές ανάγκες </a:t>
            </a:r>
            <a:endParaRPr lang="en-US" sz="3400" b="0" i="0" dirty="0">
              <a:solidFill>
                <a:srgbClr val="000000"/>
              </a:solidFill>
              <a:effectLst/>
            </a:endParaRPr>
          </a:p>
          <a:p>
            <a:pPr marL="0" indent="0" algn="l">
              <a:spcAft>
                <a:spcPts val="0"/>
              </a:spcAft>
              <a:buNone/>
            </a:pPr>
            <a:r>
              <a:rPr lang="en-US" sz="3400" dirty="0">
                <a:solidFill>
                  <a:srgbClr val="000000"/>
                </a:solidFill>
              </a:rPr>
              <a:t>	</a:t>
            </a:r>
            <a:r>
              <a:rPr lang="el-GR" sz="3400" b="0" i="0" dirty="0">
                <a:solidFill>
                  <a:srgbClr val="000000"/>
                </a:solidFill>
                <a:effectLst/>
              </a:rPr>
              <a:t>(2008). </a:t>
            </a:r>
            <a:r>
              <a:rPr lang="el-GR" sz="3400" b="0" i="1" dirty="0">
                <a:solidFill>
                  <a:srgbClr val="000000"/>
                </a:solidFill>
                <a:effectLst/>
              </a:rPr>
              <a:t>Εφημερίδα της Κυβέρνησης της Ελληνικής Δημοκρατίας, </a:t>
            </a:r>
            <a:r>
              <a:rPr lang="el-GR" sz="3400" b="0" i="1" dirty="0" err="1">
                <a:solidFill>
                  <a:srgbClr val="000000"/>
                </a:solidFill>
                <a:effectLst/>
              </a:rPr>
              <a:t>τεύχ</a:t>
            </a:r>
            <a:r>
              <a:rPr lang="el-GR" sz="3400" b="0" i="1" dirty="0">
                <a:solidFill>
                  <a:srgbClr val="000000"/>
                </a:solidFill>
                <a:effectLst/>
              </a:rPr>
              <a:t>. 1, αριθ. φύλλου 199,  </a:t>
            </a:r>
            <a:r>
              <a:rPr lang="el-GR" sz="3400" b="0" i="0" dirty="0">
                <a:solidFill>
                  <a:srgbClr val="000000"/>
                </a:solidFill>
                <a:effectLst/>
              </a:rPr>
              <a:t>σελ. 3499-3520. </a:t>
            </a:r>
            <a:endParaRPr lang="en-US" sz="3400" b="0" i="0" dirty="0">
              <a:solidFill>
                <a:srgbClr val="000000"/>
              </a:solidFill>
              <a:effectLst/>
            </a:endParaRPr>
          </a:p>
          <a:p>
            <a:pPr marL="0" indent="0">
              <a:buNone/>
            </a:pPr>
            <a:br>
              <a:rPr lang="en-US" sz="3400" b="0" i="0" dirty="0">
                <a:effectLst/>
              </a:rPr>
            </a:br>
            <a:endParaRPr lang="en-US" sz="3400" dirty="0"/>
          </a:p>
          <a:p>
            <a:pPr>
              <a:lnSpc>
                <a:spcPct val="120000"/>
              </a:lnSpc>
              <a:spcBef>
                <a:spcPts val="0"/>
              </a:spcBef>
            </a:pPr>
            <a:r>
              <a:rPr lang="en-US" sz="3400" dirty="0"/>
              <a:t>United Nations (2016). General Comment No. 4. Article 24: Right to Education. Convention on the Rights of Persons with Disabilities.</a:t>
            </a:r>
          </a:p>
          <a:p>
            <a:pPr marL="0" indent="0">
              <a:lnSpc>
                <a:spcPct val="120000"/>
              </a:lnSpc>
              <a:spcBef>
                <a:spcPts val="0"/>
              </a:spcBef>
              <a:buNone/>
            </a:pPr>
            <a:endParaRPr lang="en-AU" sz="3300" u="sng" dirty="0">
              <a:ea typeface="Calibri" panose="020F0502020204030204" pitchFamily="34" charset="0"/>
              <a:cs typeface="Times New Roman" panose="02020603050405020304" pitchFamily="18" charset="0"/>
            </a:endParaRPr>
          </a:p>
          <a:p>
            <a:pPr>
              <a:lnSpc>
                <a:spcPct val="120000"/>
              </a:lnSpc>
              <a:spcBef>
                <a:spcPts val="0"/>
              </a:spcBef>
            </a:pPr>
            <a:r>
              <a:rPr lang="en-US" sz="3300" b="0" i="0" dirty="0">
                <a:solidFill>
                  <a:srgbClr val="000000"/>
                </a:solidFill>
                <a:effectLst/>
              </a:rPr>
              <a:t>UNESCO (1994). The Salamanca Statement and Framework for Action on Special Needs Education. Paris: UNESCO.</a:t>
            </a:r>
            <a:endParaRPr lang="el-GR" sz="3300" b="0" i="0" dirty="0">
              <a:solidFill>
                <a:srgbClr val="000000"/>
              </a:solidFill>
              <a:effectLst/>
            </a:endParaRPr>
          </a:p>
          <a:p>
            <a:pPr>
              <a:lnSpc>
                <a:spcPct val="120000"/>
              </a:lnSpc>
              <a:spcBef>
                <a:spcPts val="0"/>
              </a:spcBef>
            </a:pPr>
            <a:endParaRPr lang="en-US" sz="3300" b="0" i="0" dirty="0">
              <a:solidFill>
                <a:srgbClr val="000000"/>
              </a:solidFill>
              <a:effectLst/>
            </a:endParaRPr>
          </a:p>
          <a:p>
            <a:pPr>
              <a:lnSpc>
                <a:spcPct val="120000"/>
              </a:lnSpc>
              <a:spcBef>
                <a:spcPts val="0"/>
              </a:spcBef>
            </a:pPr>
            <a:r>
              <a:rPr lang="en-US" sz="3300" b="0" i="0" dirty="0">
                <a:effectLst/>
              </a:rPr>
              <a:t>UNESCO (2005). Guidelines for Inclusion: Ensuring Access for All. Paris</a:t>
            </a:r>
            <a:endParaRPr lang="el-GR" sz="3300" dirty="0">
              <a:effectLst/>
              <a:ea typeface="Calibri" panose="020F0502020204030204" pitchFamily="34" charset="0"/>
              <a:cs typeface="Times New Roman" panose="02020603050405020304" pitchFamily="18" charset="0"/>
            </a:endParaRPr>
          </a:p>
          <a:p>
            <a:pPr marL="0" indent="0">
              <a:buNone/>
            </a:pPr>
            <a:endParaRPr lang="el-GR" dirty="0"/>
          </a:p>
        </p:txBody>
      </p:sp>
    </p:spTree>
    <p:extLst>
      <p:ext uri="{BB962C8B-B14F-4D97-AF65-F5344CB8AC3E}">
        <p14:creationId xmlns:p14="http://schemas.microsoft.com/office/powerpoint/2010/main" val="3507921770"/>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3.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9841</TotalTime>
  <Words>3150</Words>
  <Application>Microsoft Office PowerPoint</Application>
  <PresentationFormat>Custom</PresentationFormat>
  <Paragraphs>292</Paragraphs>
  <Slides>35</Slides>
  <Notes>31</Notes>
  <HiddenSlides>0</HiddenSlides>
  <MMClips>0</MMClips>
  <ScaleCrop>false</ScaleCrop>
  <HeadingPairs>
    <vt:vector size="6" baseType="variant">
      <vt:variant>
        <vt:lpstr>Fonts Used</vt:lpstr>
      </vt:variant>
      <vt:variant>
        <vt:i4>23</vt:i4>
      </vt:variant>
      <vt:variant>
        <vt:lpstr>Theme</vt:lpstr>
      </vt:variant>
      <vt:variant>
        <vt:i4>3</vt:i4>
      </vt:variant>
      <vt:variant>
        <vt:lpstr>Slide Titles</vt:lpstr>
      </vt:variant>
      <vt:variant>
        <vt:i4>35</vt:i4>
      </vt:variant>
    </vt:vector>
  </HeadingPairs>
  <TitlesOfParts>
    <vt:vector size="61" baseType="lpstr">
      <vt:lpstr>Abadi</vt:lpstr>
      <vt:lpstr>Arial</vt:lpstr>
      <vt:lpstr>Arial-ItalicMT</vt:lpstr>
      <vt:lpstr>ArialMT</vt:lpstr>
      <vt:lpstr>Calibri</vt:lpstr>
      <vt:lpstr>Calibri Light</vt:lpstr>
      <vt:lpstr>Cambria</vt:lpstr>
      <vt:lpstr>Georgia</vt:lpstr>
      <vt:lpstr>inherit</vt:lpstr>
      <vt:lpstr>Open Sans</vt:lpstr>
      <vt:lpstr>Poppins</vt:lpstr>
      <vt:lpstr>Poppins Bold Bold</vt:lpstr>
      <vt:lpstr>Poppins Medium</vt:lpstr>
      <vt:lpstr>Poppins Medium Bold</vt:lpstr>
      <vt:lpstr>Roboto</vt:lpstr>
      <vt:lpstr>Segoe UI</vt:lpstr>
      <vt:lpstr>Segoe UI Light</vt:lpstr>
      <vt:lpstr>Times New Roman</vt:lpstr>
      <vt:lpstr>Tw Cen MT</vt:lpstr>
      <vt:lpstr>Tw Cen MT Condensed</vt:lpstr>
      <vt:lpstr>Verdana</vt:lpstr>
      <vt:lpstr>Wingdings</vt:lpstr>
      <vt:lpstr>Wingdings 3</vt:lpstr>
      <vt:lpstr>Office Theme</vt:lpstr>
      <vt:lpstr>4_Integral</vt:lpstr>
      <vt:lpstr>Retrospect</vt:lpstr>
      <vt:lpstr>PowerPoint Presentation</vt:lpstr>
      <vt:lpstr>UNESCO </vt:lpstr>
      <vt:lpstr>PowerPoint Presentation</vt:lpstr>
      <vt:lpstr>PowerPoint Presentation</vt:lpstr>
      <vt:lpstr>PowerPoint Presentation</vt:lpstr>
      <vt:lpstr>UN 2030 SUSTAINABLE DEVELOPMENT GOALS</vt:lpstr>
      <vt:lpstr>Ηνωμένα Έθνη, Σύμβαση για τα Δικαιώματα των Ατόμων με Αναπηρία</vt:lpstr>
      <vt:lpstr>UNESCO: ΟΡΙΣΜΟΣ ΤΗΣ ΕΝΤΑΞΙΑΚΗΣ ΕΚΠΑΙΔΕΥΣΗΣ</vt:lpstr>
      <vt:lpstr>UNESCO: ΟΡΙΣΜΟΣ ΤΗΣ ΕΝΤΑΞΙΑΚΗΣ ΕΚΠΑΙΔΕΥΣΗΣ</vt:lpstr>
      <vt:lpstr>UNESCO: ΣΚΟΠΟΣ ΤΗΣ ΕΝΤΑΞΙΑΚΗΣ ΕΚΠΑΙΔΕΥΣΗΣ</vt:lpstr>
      <vt:lpstr>Η Διακήρυξη της Σαλαμάνκα (Salamanca Statement) 1994</vt:lpstr>
      <vt:lpstr>International Forum on Inclusion and Equity in Education UNESCO, 2019</vt:lpstr>
      <vt:lpstr>PowerPoint Presentation</vt:lpstr>
      <vt:lpstr>PowerPoint Presentation</vt:lpstr>
      <vt:lpstr>PowerPoint Presentation</vt:lpstr>
      <vt:lpstr>PowerPoint Presentation</vt:lpstr>
      <vt:lpstr> Η Ένταξη στην Ελλάδα</vt:lpstr>
      <vt:lpstr>Θεσμικό Πλαίσιο Παράλληλης Στήριξης (ΠΣ) </vt:lpstr>
      <vt:lpstr>Νόμος 4368/2016 </vt:lpstr>
      <vt:lpstr>Ένα μακρύ ταξίδι από…</vt:lpstr>
      <vt:lpstr>Που Συμβαίνει η Ένταξη;</vt:lpstr>
      <vt:lpstr>Ποιούς  Περιλαμβάνει? </vt:lpstr>
      <vt:lpstr>  Διαφορετικά Μοντέλα Παροχής Υπηρεσιών Service Delivery Systems</vt:lpstr>
      <vt:lpstr>  Ένταξη: Ένα παράδειγμα</vt:lpstr>
      <vt:lpstr>Διάλειμμα! </vt:lpstr>
      <vt:lpstr>Επιστημονικά τεκμηριωμένες πρακτικές </vt:lpstr>
      <vt:lpstr>Συμπεριληπτικές Πρακτικές </vt:lpstr>
      <vt:lpstr>PowerPoint Presentation</vt:lpstr>
      <vt:lpstr>PowerPoint Presentation</vt:lpstr>
      <vt:lpstr>Εργασίες</vt:lpstr>
      <vt:lpstr>PowerPoint Presentation</vt:lpstr>
      <vt:lpstr>Περιγραφή Ατομικής Εργασίας</vt:lpstr>
      <vt:lpstr>Βιβλιογραφία</vt:lpstr>
      <vt:lpstr>Βιβλιογραφία</vt:lpstr>
      <vt:lpstr>Βιβλιογραφία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Lim, Chih-Ing</dc:creator>
  <cp:lastModifiedBy>ΜΑΝΕΣΗ ΑΡΤΕΜΙΣ</cp:lastModifiedBy>
  <cp:revision>231</cp:revision>
  <dcterms:created xsi:type="dcterms:W3CDTF">2020-11-17T20:29:21Z</dcterms:created>
  <dcterms:modified xsi:type="dcterms:W3CDTF">2026-02-16T21:14:13Z</dcterms:modified>
</cp:coreProperties>
</file>