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5" r:id="rId5"/>
    <p:sldId id="264" r:id="rId6"/>
    <p:sldId id="257" r:id="rId7"/>
    <p:sldId id="258" r:id="rId8"/>
    <p:sldId id="259" r:id="rId9"/>
    <p:sldId id="266" r:id="rId10"/>
    <p:sldId id="260" r:id="rId11"/>
    <p:sldId id="261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13/10/2025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Ερευνα</a:t>
            </a:r>
            <a:r>
              <a:rPr lang="el-GR" dirty="0" smtClean="0"/>
              <a:t> 1: Γονείς παιδιών 3-4 ετών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Ερευνα</a:t>
            </a:r>
            <a:r>
              <a:rPr lang="el-GR" dirty="0" smtClean="0"/>
              <a:t> 2: </a:t>
            </a:r>
            <a:r>
              <a:rPr lang="el-GR" dirty="0" err="1" smtClean="0"/>
              <a:t>Ρομά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Εθνογραφική μελέτη περίπτωσης</a:t>
            </a:r>
          </a:p>
          <a:p>
            <a:r>
              <a:rPr lang="el-GR" dirty="0" smtClean="0"/>
              <a:t>Είδος υλικού;</a:t>
            </a:r>
          </a:p>
          <a:p>
            <a:r>
              <a:rPr lang="el-GR" smtClean="0"/>
              <a:t>Τι ανάλυση;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ΕΡΓΑΣΙΑ 3 ΟΜΑΔΙΚΗ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Μελετήστε το αρχείο </a:t>
            </a:r>
            <a:r>
              <a:rPr lang="el-GR" i="1" dirty="0" smtClean="0"/>
              <a:t>Πρόγραμμα Οικογενειακός </a:t>
            </a:r>
            <a:r>
              <a:rPr lang="el-GR" i="1" dirty="0" err="1" smtClean="0"/>
              <a:t>Γραμματισμός</a:t>
            </a:r>
            <a:r>
              <a:rPr lang="el-GR" dirty="0" err="1" smtClean="0"/>
              <a:t>και</a:t>
            </a:r>
            <a:r>
              <a:rPr lang="el-GR" dirty="0" smtClean="0"/>
              <a:t> απαντήστε στα παρακάτω ερωτήματα:</a:t>
            </a:r>
          </a:p>
          <a:p>
            <a:r>
              <a:rPr lang="el-GR" dirty="0" smtClean="0"/>
              <a:t>α) Θεωρείτε ότι θα ήταν σημαντικό να το αξιοποιήσετε ως νηπιαγωγοί; Σε ποιο πλαίσιο; Για ποιους λόγους; Με ποιον τρόπο;</a:t>
            </a:r>
          </a:p>
          <a:p>
            <a:r>
              <a:rPr lang="el-GR" dirty="0" smtClean="0"/>
              <a:t>β) Θα μπορούσε να αξιοποιηθεί σε επιμόρφωση εκπαιδευτικών; Με ποιον σκοπό;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Θεωρητικό πλαίσιο: </a:t>
            </a:r>
            <a:r>
              <a:rPr lang="el-GR" dirty="0" err="1" smtClean="0"/>
              <a:t>Κοινωνικοπολιτισμικό</a:t>
            </a:r>
            <a:r>
              <a:rPr lang="el-GR" dirty="0" smtClean="0"/>
              <a:t> μοντέλο </a:t>
            </a:r>
            <a:r>
              <a:rPr lang="el-GR" dirty="0" err="1" smtClean="0"/>
              <a:t>γραμματισμού</a:t>
            </a:r>
            <a:r>
              <a:rPr lang="el-GR" dirty="0" smtClean="0"/>
              <a:t> αλλά και μοντέλο γνωστικής ανάπτυξης</a:t>
            </a:r>
          </a:p>
          <a:p>
            <a:pPr>
              <a:buNone/>
            </a:pPr>
            <a:r>
              <a:rPr lang="el-GR" dirty="0" smtClean="0"/>
              <a:t>      εφόσον η γνωστική ανάπτυξη επιτελείται εγκιβωτισμένη στην εμπειρία που είναι </a:t>
            </a:r>
            <a:r>
              <a:rPr lang="el-GR" dirty="0" err="1" smtClean="0"/>
              <a:t>κοινωνικο</a:t>
            </a:r>
            <a:r>
              <a:rPr lang="el-GR" dirty="0" smtClean="0"/>
              <a:t>-πολιτισμικά προσδιορισμένη, θέση  που επιτρέπει το συγκερασμό και την αξιοποίηση των παιδαγωγικών πρακτικών των δύο θεωριών (</a:t>
            </a:r>
            <a:r>
              <a:rPr lang="el-GR" dirty="0" err="1" smtClean="0"/>
              <a:t>Percell</a:t>
            </a:r>
            <a:r>
              <a:rPr lang="el-GR" dirty="0" smtClean="0"/>
              <a:t>- </a:t>
            </a:r>
            <a:r>
              <a:rPr lang="el-GR" dirty="0" err="1" smtClean="0"/>
              <a:t>Gates</a:t>
            </a:r>
            <a:r>
              <a:rPr lang="el-GR" dirty="0" smtClean="0"/>
              <a:t>, </a:t>
            </a:r>
            <a:r>
              <a:rPr lang="el-GR" dirty="0" err="1" smtClean="0"/>
              <a:t>Jacobson</a:t>
            </a:r>
            <a:r>
              <a:rPr lang="el-GR" dirty="0" smtClean="0"/>
              <a:t> &amp; </a:t>
            </a:r>
            <a:r>
              <a:rPr lang="el-GR" dirty="0" err="1" smtClean="0"/>
              <a:t>Degener</a:t>
            </a:r>
            <a:r>
              <a:rPr lang="el-GR" dirty="0" smtClean="0"/>
              <a:t>, 2004).</a:t>
            </a:r>
          </a:p>
          <a:p>
            <a:pPr>
              <a:buNone/>
            </a:pPr>
            <a:r>
              <a:rPr lang="el-GR" dirty="0" smtClean="0"/>
              <a:t>Φυσικός/πρώτος ή αναδυόμενος </a:t>
            </a:r>
            <a:r>
              <a:rPr lang="el-GR" smtClean="0"/>
              <a:t>γραμματισμός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Ερωτηματολόγια και σε 2 γονείς παιδιού</a:t>
            </a:r>
          </a:p>
          <a:p>
            <a:r>
              <a:rPr lang="el-GR" dirty="0" smtClean="0"/>
              <a:t>Συνεντεύξεις (</a:t>
            </a:r>
            <a:r>
              <a:rPr lang="el-GR" dirty="0" err="1" smtClean="0"/>
              <a:t>ημιδομημένη</a:t>
            </a:r>
            <a:r>
              <a:rPr lang="el-GR" dirty="0" smtClean="0"/>
              <a:t>)4 άξονες</a:t>
            </a:r>
          </a:p>
          <a:p>
            <a:pPr>
              <a:buNone/>
            </a:pPr>
            <a:r>
              <a:rPr lang="el-GR" dirty="0" smtClean="0"/>
              <a:t>(προσωπικά στοιχεία, συνήθειες στην </a:t>
            </a:r>
            <a:r>
              <a:rPr lang="el-GR" dirty="0" err="1" smtClean="0"/>
              <a:t>αναγνωση</a:t>
            </a:r>
            <a:r>
              <a:rPr lang="el-GR" dirty="0" smtClean="0"/>
              <a:t> βιβλίων/</a:t>
            </a:r>
            <a:r>
              <a:rPr lang="el-GR" dirty="0" err="1" smtClean="0"/>
              <a:t>εδραιωμενη</a:t>
            </a:r>
            <a:r>
              <a:rPr lang="el-GR" dirty="0" smtClean="0"/>
              <a:t> και μη, προσωπικές συνήθειες </a:t>
            </a:r>
            <a:r>
              <a:rPr lang="el-GR" dirty="0" err="1" smtClean="0"/>
              <a:t>γραμματισμού</a:t>
            </a:r>
            <a:r>
              <a:rPr lang="el-GR" dirty="0" smtClean="0"/>
              <a:t> γονέων, περιστατικά </a:t>
            </a:r>
            <a:r>
              <a:rPr lang="el-GR" dirty="0" err="1" smtClean="0"/>
              <a:t>γραμματισμού</a:t>
            </a:r>
            <a:r>
              <a:rPr lang="el-GR" dirty="0" smtClean="0"/>
              <a:t>)</a:t>
            </a:r>
          </a:p>
          <a:p>
            <a:r>
              <a:rPr lang="el-GR" dirty="0" smtClean="0"/>
              <a:t>Συμμετοχική παρατήρηση παιδιών (δομημένη συμμετοχική)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Κριτήρια δομημένης παρατήρησης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1. απολαμβάνει την από κοινού ανάγνωση βιβλίων σε σταθερή βάση</a:t>
            </a:r>
          </a:p>
          <a:p>
            <a:pPr>
              <a:buNone/>
            </a:pPr>
            <a:r>
              <a:rPr lang="el-GR" dirty="0" smtClean="0"/>
              <a:t>2.του αρέσει να ακούει ιστορίες</a:t>
            </a:r>
          </a:p>
          <a:p>
            <a:pPr>
              <a:buNone/>
            </a:pPr>
            <a:r>
              <a:rPr lang="el-GR" dirty="0" smtClean="0"/>
              <a:t>3. αναγνωρίζει ένα βιβλίο από το εξώφυλλό του</a:t>
            </a:r>
          </a:p>
          <a:p>
            <a:pPr>
              <a:buNone/>
            </a:pPr>
            <a:r>
              <a:rPr lang="el-GR" dirty="0" smtClean="0"/>
              <a:t>4. προσποιείται ότι διαβάζει</a:t>
            </a:r>
          </a:p>
          <a:p>
            <a:pPr>
              <a:buNone/>
            </a:pPr>
            <a:r>
              <a:rPr lang="el-GR" dirty="0" smtClean="0"/>
              <a:t>5. αντιλαμβάνεται ότι χειριζόμαστε τα βιβλία με έναν συγκεκριμένο τρόπο (πώς τα κρατάμε, πώς ξεφυλλίζουμε τις σελίδες κ.λπ.)</a:t>
            </a:r>
          </a:p>
          <a:p>
            <a:pPr>
              <a:buNone/>
            </a:pPr>
            <a:r>
              <a:rPr lang="el-GR" dirty="0" smtClean="0"/>
              <a:t>6. Όταν κοιτάζει φωτογραφίες βιβλίων, ξέρει ότι αυτές, αντιστοιχούν σε πραγματικά αντικείμενα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/>
              <a:t>7. ονομάζει τα αντικείμενα που βλέπει στα βιβλία</a:t>
            </a:r>
          </a:p>
          <a:p>
            <a:pPr>
              <a:buNone/>
            </a:pPr>
            <a:r>
              <a:rPr lang="el-GR" dirty="0" smtClean="0"/>
              <a:t>8. κάνει σχολιασμούς για τους χαρακτήρες των βιβλίων</a:t>
            </a:r>
          </a:p>
          <a:p>
            <a:pPr>
              <a:buNone/>
            </a:pPr>
            <a:r>
              <a:rPr lang="el-GR" dirty="0" smtClean="0"/>
              <a:t>9. ζητάει από τους ενήλικες να του διαβάσουν ή να το βοηθήσουν να γράψει κάτι</a:t>
            </a:r>
          </a:p>
          <a:p>
            <a:pPr>
              <a:buNone/>
            </a:pPr>
            <a:r>
              <a:rPr lang="el-GR" dirty="0" smtClean="0"/>
              <a:t>10. αρχίζει να ενδιαφέρεται για τον έντυπο λόγο, όπως για παράδειγμα, τα γράμματα ονομάτων</a:t>
            </a:r>
          </a:p>
          <a:p>
            <a:pPr>
              <a:buNone/>
            </a:pPr>
            <a:r>
              <a:rPr lang="el-GR" dirty="0" smtClean="0"/>
              <a:t>11. αντιλαμβάνεται τη διαφορά μεταξύ γραφής και ζωγραφικής</a:t>
            </a:r>
          </a:p>
          <a:p>
            <a:pPr>
              <a:buNone/>
            </a:pPr>
            <a:r>
              <a:rPr lang="el-GR" dirty="0" smtClean="0"/>
              <a:t>12. αρχίζει να γράφει «</a:t>
            </a:r>
            <a:r>
              <a:rPr lang="el-GR" dirty="0" err="1" smtClean="0"/>
              <a:t>ψευδογράμματα</a:t>
            </a:r>
            <a:r>
              <a:rPr lang="el-GR" dirty="0" smtClean="0"/>
              <a:t>» που μοιάζουν με γράμματα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SPPS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Ερωτηματολόγια: </a:t>
            </a:r>
            <a:r>
              <a:rPr lang="en-US" dirty="0" err="1" smtClean="0"/>
              <a:t>Likert</a:t>
            </a:r>
            <a:r>
              <a:rPr lang="el-GR" dirty="0" smtClean="0"/>
              <a:t> ποσοστά</a:t>
            </a:r>
          </a:p>
          <a:p>
            <a:r>
              <a:rPr lang="el-GR" dirty="0" smtClean="0"/>
              <a:t>Συσχέτιση με μορφωτικό επίπεδο</a:t>
            </a:r>
          </a:p>
          <a:p>
            <a:r>
              <a:rPr lang="el-GR" dirty="0" err="1" smtClean="0"/>
              <a:t>Συσταδοποίηση</a:t>
            </a:r>
            <a:r>
              <a:rPr lang="el-GR" dirty="0" smtClean="0"/>
              <a:t> </a:t>
            </a:r>
            <a:r>
              <a:rPr lang="en-US" dirty="0" smtClean="0"/>
              <a:t>cluster analysis – O</a:t>
            </a:r>
            <a:r>
              <a:rPr lang="el-GR" dirty="0" err="1" smtClean="0"/>
              <a:t>μαδοποίηση</a:t>
            </a:r>
            <a:r>
              <a:rPr lang="el-GR" dirty="0" smtClean="0"/>
              <a:t> τύποι γονέων ανάλογα με σύνολο απαντήσεών τους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Συνεντεύξεις / </a:t>
            </a:r>
            <a:r>
              <a:rPr lang="en-US" dirty="0" smtClean="0"/>
              <a:t>K</a:t>
            </a:r>
            <a:r>
              <a:rPr lang="el-GR" dirty="0" err="1" smtClean="0"/>
              <a:t>ατηγορική</a:t>
            </a:r>
            <a:r>
              <a:rPr lang="el-GR" dirty="0" smtClean="0"/>
              <a:t> ανάλυση απαντήσεων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l-GR" dirty="0" smtClean="0"/>
              <a:t>άξονες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Δομημένη Συμμετοχική Παρατήρηση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Συμπλήρωση πίνακα και ποσοτική ανάλυση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Συμπεράσματα σελ.95</a:t>
            </a:r>
          </a:p>
          <a:p>
            <a:r>
              <a:rPr lang="el-GR" dirty="0" smtClean="0"/>
              <a:t>Πρώτον: Οι στάσεις και οι αντιλήψεις των γονιών για το </a:t>
            </a:r>
            <a:r>
              <a:rPr lang="el-GR" dirty="0" err="1" smtClean="0"/>
              <a:t>γραμματισμό</a:t>
            </a:r>
            <a:r>
              <a:rPr lang="el-GR" dirty="0" smtClean="0"/>
              <a:t>, επηρεάζουν/υποβοηθούν την ανάπτυξη του.</a:t>
            </a:r>
          </a:p>
          <a:p>
            <a:r>
              <a:rPr lang="el-GR" dirty="0" err="1" smtClean="0"/>
              <a:t>Δευτερον</a:t>
            </a:r>
            <a:r>
              <a:rPr lang="el-GR" dirty="0" smtClean="0"/>
              <a:t>: Η από κοινού ανάγνωση </a:t>
            </a:r>
            <a:r>
              <a:rPr lang="el-GR" dirty="0" err="1" smtClean="0"/>
              <a:t>βιβλιων</a:t>
            </a:r>
            <a:r>
              <a:rPr lang="el-GR" dirty="0" smtClean="0"/>
              <a:t> είναι συνηθισμένη πρακτική στο οικογενειακό περιβάλλον</a:t>
            </a:r>
          </a:p>
          <a:p>
            <a:r>
              <a:rPr lang="el-GR" dirty="0" smtClean="0"/>
              <a:t>Τρίτον: Οι γονείς </a:t>
            </a:r>
            <a:r>
              <a:rPr lang="el-GR" dirty="0" err="1" smtClean="0"/>
              <a:t>ενισχυουν</a:t>
            </a:r>
            <a:r>
              <a:rPr lang="el-GR" dirty="0" smtClean="0"/>
              <a:t> την ενεργή συμμετοχή των παιδιών τους  σε ορισμένες μόνο κατηγορίες περιστατικών </a:t>
            </a:r>
            <a:r>
              <a:rPr lang="el-GR" dirty="0" err="1" smtClean="0"/>
              <a:t>γραμματισμού</a:t>
            </a:r>
            <a:endParaRPr lang="el-GR" dirty="0" smtClean="0"/>
          </a:p>
          <a:p>
            <a:r>
              <a:rPr lang="el-GR" dirty="0" smtClean="0"/>
              <a:t>Τέταρτον: Οι γονείς δε συνειδητοποιούν τη σημασία του έντυπου λόγου στο περιβάλλον και δεν </a:t>
            </a:r>
            <a:r>
              <a:rPr lang="el-GR" dirty="0" err="1" smtClean="0"/>
              <a:t>ενισχυουν</a:t>
            </a:r>
            <a:r>
              <a:rPr lang="el-GR" dirty="0" smtClean="0"/>
              <a:t> την ικανότητα του παιδιού να αντλεί νόημα από αυτόν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417</Words>
  <PresentationFormat>Προβολή στην οθόνη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Ερευνα 1: Γονείς παιδιών 3-4 ετών</vt:lpstr>
      <vt:lpstr>Διαφάνεια 2</vt:lpstr>
      <vt:lpstr>Διαφάνεια 3</vt:lpstr>
      <vt:lpstr>Κριτήρια δομημένης παρατήρησης</vt:lpstr>
      <vt:lpstr>Διαφάνεια 5</vt:lpstr>
      <vt:lpstr>SPPS</vt:lpstr>
      <vt:lpstr>Συνεντεύξεις / Kατηγορική ανάλυση απαντήσεων</vt:lpstr>
      <vt:lpstr>Δομημένη Συμμετοχική Παρατήρηση</vt:lpstr>
      <vt:lpstr>Διαφάνεια 9</vt:lpstr>
      <vt:lpstr>Ερευνα 2: Ρομά</vt:lpstr>
      <vt:lpstr>ΕΡΓΑΣΙΑ 3 ΟΜΑΔΙΚΗ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Ερευνα 1:</dc:title>
  <dc:creator>user</dc:creator>
  <cp:lastModifiedBy>user</cp:lastModifiedBy>
  <cp:revision>28</cp:revision>
  <dcterms:created xsi:type="dcterms:W3CDTF">2021-01-12T21:22:17Z</dcterms:created>
  <dcterms:modified xsi:type="dcterms:W3CDTF">2025-10-13T04:30:13Z</dcterms:modified>
</cp:coreProperties>
</file>