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62" r:id="rId4"/>
    <p:sldId id="263" r:id="rId5"/>
    <p:sldId id="265" r:id="rId6"/>
    <p:sldId id="264" r:id="rId7"/>
    <p:sldId id="257" r:id="rId8"/>
    <p:sldId id="258" r:id="rId9"/>
    <p:sldId id="259" r:id="rId10"/>
    <p:sldId id="266" r:id="rId11"/>
    <p:sldId id="260" r:id="rId12"/>
    <p:sldId id="267" r:id="rId13"/>
    <p:sldId id="269" r:id="rId14"/>
    <p:sldId id="271" r:id="rId15"/>
    <p:sldId id="261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7" autoAdjust="0"/>
    <p:restoredTop sz="94660"/>
  </p:normalViewPr>
  <p:slideViewPr>
    <p:cSldViewPr>
      <p:cViewPr varScale="1">
        <p:scale>
          <a:sx n="96" d="100"/>
          <a:sy n="96" d="100"/>
        </p:scale>
        <p:origin x="-82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13/10/2026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Μελέτη άρθρων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1. Εντυπώσεις</a:t>
            </a:r>
          </a:p>
          <a:p>
            <a:r>
              <a:rPr lang="el-GR" dirty="0" smtClean="0"/>
              <a:t>2. Δυσκολίες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err="1" smtClean="0"/>
              <a:t>Ερευνα</a:t>
            </a:r>
            <a:r>
              <a:rPr lang="el-GR" dirty="0" smtClean="0"/>
              <a:t> 1: Γονείς παιδιών 3-4 ετών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Θεωρητικό πλαίσιο: </a:t>
            </a:r>
            <a:r>
              <a:rPr lang="el-GR" dirty="0" err="1" smtClean="0"/>
              <a:t>Κοινωνικοπολιτισμικό</a:t>
            </a:r>
            <a:r>
              <a:rPr lang="el-GR" dirty="0" smtClean="0"/>
              <a:t> μοντέλο </a:t>
            </a:r>
            <a:r>
              <a:rPr lang="el-GR" dirty="0" err="1" smtClean="0"/>
              <a:t>γραμματισμού</a:t>
            </a:r>
            <a:r>
              <a:rPr lang="el-GR" dirty="0" smtClean="0"/>
              <a:t> αλλά και μοντέλο γνωστικής ανάπτυξης</a:t>
            </a:r>
          </a:p>
          <a:p>
            <a:pPr>
              <a:buNone/>
            </a:pPr>
            <a:r>
              <a:rPr lang="el-GR" dirty="0" smtClean="0"/>
              <a:t>      εφόσον η γνωστική ανάπτυξη επιτελείται εγκιβωτισμένη στην εμπειρία που είναι </a:t>
            </a:r>
            <a:r>
              <a:rPr lang="el-GR" dirty="0" err="1" smtClean="0"/>
              <a:t>κοινωνικο</a:t>
            </a:r>
            <a:r>
              <a:rPr lang="el-GR" dirty="0" smtClean="0"/>
              <a:t>-πολιτισμικά προσδιορισμένη, θέση  που επιτρέπει το συγκερασμό και την αξιοποίηση των παιδαγωγικών πρακτικών των δύο θεωριών (</a:t>
            </a:r>
            <a:r>
              <a:rPr lang="el-GR" dirty="0" err="1" smtClean="0"/>
              <a:t>Percell</a:t>
            </a:r>
            <a:r>
              <a:rPr lang="el-GR" dirty="0" smtClean="0"/>
              <a:t>- </a:t>
            </a:r>
            <a:r>
              <a:rPr lang="el-GR" dirty="0" err="1" smtClean="0"/>
              <a:t>Gates</a:t>
            </a:r>
            <a:r>
              <a:rPr lang="el-GR" dirty="0" smtClean="0"/>
              <a:t>, </a:t>
            </a:r>
            <a:r>
              <a:rPr lang="el-GR" dirty="0" err="1" smtClean="0"/>
              <a:t>Jacobson</a:t>
            </a:r>
            <a:r>
              <a:rPr lang="el-GR" dirty="0" smtClean="0"/>
              <a:t> &amp; </a:t>
            </a:r>
            <a:r>
              <a:rPr lang="el-GR" dirty="0" err="1" smtClean="0"/>
              <a:t>Degener</a:t>
            </a:r>
            <a:r>
              <a:rPr lang="el-GR" dirty="0" smtClean="0"/>
              <a:t>, 2004).</a:t>
            </a:r>
          </a:p>
          <a:p>
            <a:pPr>
              <a:buNone/>
            </a:pPr>
            <a:r>
              <a:rPr lang="el-GR" dirty="0" smtClean="0"/>
              <a:t>Φυσικός/πρώτος ή αναδυόμενος </a:t>
            </a:r>
            <a:r>
              <a:rPr lang="el-GR" smtClean="0"/>
              <a:t>γραμματισμός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Ερωτηματολόγια και σε 2 γονείς παιδιού</a:t>
            </a:r>
          </a:p>
          <a:p>
            <a:r>
              <a:rPr lang="el-GR" dirty="0" smtClean="0"/>
              <a:t>Συνεντεύξεις (</a:t>
            </a:r>
            <a:r>
              <a:rPr lang="el-GR" dirty="0" err="1" smtClean="0"/>
              <a:t>ημιδομημένη</a:t>
            </a:r>
            <a:r>
              <a:rPr lang="el-GR" dirty="0" smtClean="0"/>
              <a:t>)4 άξονες</a:t>
            </a:r>
          </a:p>
          <a:p>
            <a:pPr>
              <a:buNone/>
            </a:pPr>
            <a:r>
              <a:rPr lang="el-GR" dirty="0" smtClean="0"/>
              <a:t>(προσωπικά στοιχεία, συνήθειες στην </a:t>
            </a:r>
            <a:r>
              <a:rPr lang="el-GR" dirty="0" err="1" smtClean="0"/>
              <a:t>αναγνωση</a:t>
            </a:r>
            <a:r>
              <a:rPr lang="el-GR" dirty="0" smtClean="0"/>
              <a:t> βιβλίων/</a:t>
            </a:r>
            <a:r>
              <a:rPr lang="el-GR" dirty="0" err="1" smtClean="0"/>
              <a:t>εδραιωμενη</a:t>
            </a:r>
            <a:r>
              <a:rPr lang="el-GR" dirty="0" smtClean="0"/>
              <a:t> και μη, προσωπικές συνήθειες </a:t>
            </a:r>
            <a:r>
              <a:rPr lang="el-GR" dirty="0" err="1" smtClean="0"/>
              <a:t>γραμματισμού</a:t>
            </a:r>
            <a:r>
              <a:rPr lang="el-GR" dirty="0" smtClean="0"/>
              <a:t> γονέων, περιστατικά </a:t>
            </a:r>
            <a:r>
              <a:rPr lang="el-GR" dirty="0" err="1" smtClean="0"/>
              <a:t>γραμματισμού</a:t>
            </a:r>
            <a:r>
              <a:rPr lang="el-GR" dirty="0" smtClean="0"/>
              <a:t>)</a:t>
            </a:r>
          </a:p>
          <a:p>
            <a:r>
              <a:rPr lang="el-GR" dirty="0" smtClean="0"/>
              <a:t>Συμμετοχική παρατήρηση παιδιών (δομημένη συμμετοχική)</a:t>
            </a:r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Κριτήρια δομημένης παρατήρησης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dirty="0" smtClean="0"/>
              <a:t>1. απολαμβάνει την από κοινού ανάγνωση βιβλίων σε σταθερή βάση</a:t>
            </a:r>
          </a:p>
          <a:p>
            <a:pPr>
              <a:buNone/>
            </a:pPr>
            <a:r>
              <a:rPr lang="el-GR" dirty="0" smtClean="0"/>
              <a:t>2.του αρέσει να ακούει ιστορίες</a:t>
            </a:r>
          </a:p>
          <a:p>
            <a:pPr>
              <a:buNone/>
            </a:pPr>
            <a:r>
              <a:rPr lang="el-GR" dirty="0" smtClean="0"/>
              <a:t>3. αναγνωρίζει ένα βιβλίο από το εξώφυλλό του</a:t>
            </a:r>
          </a:p>
          <a:p>
            <a:pPr>
              <a:buNone/>
            </a:pPr>
            <a:r>
              <a:rPr lang="el-GR" dirty="0" smtClean="0"/>
              <a:t>4. προσποιείται ότι διαβάζει</a:t>
            </a:r>
          </a:p>
          <a:p>
            <a:pPr>
              <a:buNone/>
            </a:pPr>
            <a:r>
              <a:rPr lang="el-GR" dirty="0" smtClean="0"/>
              <a:t>5. αντιλαμβάνεται ότι χειριζόμαστε τα βιβλία με έναν συγκεκριμένο τρόπο (πώς τα κρατάμε, πώς ξεφυλλίζουμε τις σελίδες κ.λπ.)</a:t>
            </a:r>
          </a:p>
          <a:p>
            <a:pPr>
              <a:buNone/>
            </a:pPr>
            <a:r>
              <a:rPr lang="el-GR" dirty="0" smtClean="0"/>
              <a:t>6. Όταν κοιτάζει φωτογραφίες βιβλίων, ξέρει ότι αυτές, αντιστοιχούν σε πραγματικά αντικείμενα</a:t>
            </a:r>
          </a:p>
          <a:p>
            <a:endParaRPr lang="el-GR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l-GR" dirty="0" smtClean="0"/>
              <a:t>7. ονομάζει τα αντικείμενα που βλέπει στα βιβλία</a:t>
            </a:r>
          </a:p>
          <a:p>
            <a:pPr>
              <a:buNone/>
            </a:pPr>
            <a:r>
              <a:rPr lang="el-GR" dirty="0" smtClean="0"/>
              <a:t>8. κάνει σχολιασμούς για τους χαρακτήρες των βιβλίων</a:t>
            </a:r>
          </a:p>
          <a:p>
            <a:pPr>
              <a:buNone/>
            </a:pPr>
            <a:r>
              <a:rPr lang="el-GR" dirty="0" smtClean="0"/>
              <a:t>9. ζητάει από τους ενήλικες να του διαβάσουν ή να το βοηθήσουν να γράψει κάτι</a:t>
            </a:r>
          </a:p>
          <a:p>
            <a:pPr>
              <a:buNone/>
            </a:pPr>
            <a:r>
              <a:rPr lang="el-GR" dirty="0" smtClean="0"/>
              <a:t>10. αρχίζει να ενδιαφέρεται για τον έντυπο λόγο, όπως για παράδειγμα, τα γράμματα ονομάτων</a:t>
            </a:r>
          </a:p>
          <a:p>
            <a:pPr>
              <a:buNone/>
            </a:pPr>
            <a:r>
              <a:rPr lang="el-GR" dirty="0" smtClean="0"/>
              <a:t>11. αντιλαμβάνεται τη διαφορά μεταξύ γραφής και ζωγραφικής</a:t>
            </a:r>
          </a:p>
          <a:p>
            <a:pPr>
              <a:buNone/>
            </a:pPr>
            <a:r>
              <a:rPr lang="el-GR" dirty="0" smtClean="0"/>
              <a:t>12. αρχίζει να γράφει «</a:t>
            </a:r>
            <a:r>
              <a:rPr lang="el-GR" dirty="0" err="1" smtClean="0"/>
              <a:t>ψευδογράμματα</a:t>
            </a:r>
            <a:r>
              <a:rPr lang="el-GR" dirty="0" smtClean="0"/>
              <a:t>» που μοιάζουν με γράμματα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SPPS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Ερωτηματολόγια: </a:t>
            </a:r>
            <a:r>
              <a:rPr lang="en-US" dirty="0" err="1" smtClean="0"/>
              <a:t>Likert</a:t>
            </a:r>
            <a:r>
              <a:rPr lang="el-GR" dirty="0" smtClean="0"/>
              <a:t> ποσοστά</a:t>
            </a:r>
          </a:p>
          <a:p>
            <a:r>
              <a:rPr lang="el-GR" dirty="0" smtClean="0"/>
              <a:t>Συσχέτιση με μορφωτικό επίπεδο</a:t>
            </a:r>
          </a:p>
          <a:p>
            <a:r>
              <a:rPr lang="el-GR" dirty="0" err="1" smtClean="0"/>
              <a:t>Συσταδοποίηση</a:t>
            </a:r>
            <a:r>
              <a:rPr lang="el-GR" dirty="0" smtClean="0"/>
              <a:t> </a:t>
            </a:r>
            <a:r>
              <a:rPr lang="en-US" dirty="0" smtClean="0"/>
              <a:t>cluster analysis – O</a:t>
            </a:r>
            <a:r>
              <a:rPr lang="el-GR" dirty="0" err="1" smtClean="0"/>
              <a:t>μαδοποίηση</a:t>
            </a:r>
            <a:r>
              <a:rPr lang="el-GR" dirty="0" smtClean="0"/>
              <a:t> τύποι γονέων ανάλογα με σύνολο απαντήσεών τους</a:t>
            </a:r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Συνεντεύξεις / </a:t>
            </a:r>
            <a:r>
              <a:rPr lang="en-US" dirty="0" smtClean="0"/>
              <a:t>K</a:t>
            </a:r>
            <a:r>
              <a:rPr lang="el-GR" dirty="0" err="1" smtClean="0"/>
              <a:t>ατηγορική</a:t>
            </a:r>
            <a:r>
              <a:rPr lang="el-GR" dirty="0" smtClean="0"/>
              <a:t> ανάλυση απαντήσεων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</a:t>
            </a:r>
            <a:r>
              <a:rPr lang="el-GR" dirty="0" smtClean="0"/>
              <a:t>άξονες</a:t>
            </a:r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Δομημένη Συμμετοχική Παρατήρηση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Συμπλήρωση πίνακα και ποσοτική ανάλυση</a:t>
            </a:r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500042"/>
            <a:ext cx="8258204" cy="5626121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Συμπεράσματα σελ.95</a:t>
            </a:r>
          </a:p>
          <a:p>
            <a:r>
              <a:rPr lang="el-GR" dirty="0" smtClean="0"/>
              <a:t>Πρώτον: Οι στάσεις και οι αντιλήψεις των γονιών για το </a:t>
            </a:r>
            <a:r>
              <a:rPr lang="el-GR" dirty="0" err="1" smtClean="0"/>
              <a:t>γραμματισμό</a:t>
            </a:r>
            <a:r>
              <a:rPr lang="el-GR" dirty="0" smtClean="0"/>
              <a:t>, επηρεάζουν/υποβοηθούν την ανάπτυξη του.</a:t>
            </a:r>
          </a:p>
          <a:p>
            <a:r>
              <a:rPr lang="el-GR" dirty="0" err="1" smtClean="0"/>
              <a:t>Δευτερον</a:t>
            </a:r>
            <a:r>
              <a:rPr lang="el-GR" dirty="0" smtClean="0"/>
              <a:t>: Η από κοινού ανάγνωση </a:t>
            </a:r>
            <a:r>
              <a:rPr lang="el-GR" dirty="0" err="1" smtClean="0"/>
              <a:t>βιβλιων</a:t>
            </a:r>
            <a:r>
              <a:rPr lang="el-GR" dirty="0" smtClean="0"/>
              <a:t> είναι συνηθισμένη πρακτική στο οικογενειακό περιβάλλον</a:t>
            </a:r>
          </a:p>
          <a:p>
            <a:r>
              <a:rPr lang="el-GR" dirty="0" smtClean="0"/>
              <a:t>Τρίτον: Οι γονείς </a:t>
            </a:r>
            <a:r>
              <a:rPr lang="el-GR" dirty="0" err="1" smtClean="0"/>
              <a:t>ενισχυουν</a:t>
            </a:r>
            <a:r>
              <a:rPr lang="el-GR" dirty="0" smtClean="0"/>
              <a:t> την ενεργή συμμετοχή των παιδιών τους  σε ορισμένες μόνο κατηγορίες περιστατικών </a:t>
            </a:r>
            <a:r>
              <a:rPr lang="el-GR" dirty="0" err="1" smtClean="0"/>
              <a:t>γραμματισμού</a:t>
            </a:r>
            <a:endParaRPr lang="el-GR" dirty="0" smtClean="0"/>
          </a:p>
          <a:p>
            <a:r>
              <a:rPr lang="el-GR" dirty="0" smtClean="0"/>
              <a:t>Τέταρτον: Οι γονείς δε συνειδητοποιούν τη σημασία του έντυπου λόγου στο περιβάλλον και δεν </a:t>
            </a:r>
            <a:r>
              <a:rPr lang="el-GR" dirty="0" err="1" smtClean="0"/>
              <a:t>ενισχυουν</a:t>
            </a:r>
            <a:r>
              <a:rPr lang="el-GR" dirty="0" smtClean="0"/>
              <a:t> την ικανότητα του παιδιού να αντλεί νόημα από αυτόν</a:t>
            </a:r>
          </a:p>
          <a:p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Ερευνα</a:t>
            </a:r>
            <a:r>
              <a:rPr lang="el-GR" dirty="0" smtClean="0"/>
              <a:t> 2: </a:t>
            </a:r>
            <a:r>
              <a:rPr lang="el-GR" dirty="0" err="1" smtClean="0"/>
              <a:t>Ρομά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Εθνογραφική μελέτη περίπτωσης</a:t>
            </a:r>
          </a:p>
          <a:p>
            <a:r>
              <a:rPr lang="el-GR" dirty="0" smtClean="0"/>
              <a:t>Είδος υλικού;</a:t>
            </a:r>
          </a:p>
          <a:p>
            <a:r>
              <a:rPr lang="el-GR" dirty="0" smtClean="0"/>
              <a:t>Τι ανάλυση;</a:t>
            </a:r>
          </a:p>
          <a:p>
            <a:r>
              <a:rPr lang="el-GR" dirty="0" smtClean="0"/>
              <a:t>Εντυπώσεις.. Σας ανέτρεψε κάποια πεποίθηση;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Ποια νέα ερωτήματα σας γεννήθηκαν από αυτές τις 2 έρευνες;</a:t>
            </a:r>
          </a:p>
          <a:p>
            <a:r>
              <a:rPr lang="el-GR" dirty="0" smtClean="0"/>
              <a:t>Αν θέλατε να κάνετε μια έρευνα για τις οικογενειακές πρακτικές </a:t>
            </a:r>
            <a:r>
              <a:rPr lang="el-GR" dirty="0" err="1" smtClean="0"/>
              <a:t>γραμματισμού</a:t>
            </a:r>
            <a:r>
              <a:rPr lang="el-GR" dirty="0" smtClean="0"/>
              <a:t>, σε ποιο πλαίσιο θα την κάνατε και τι θα διερευνούσατε;</a:t>
            </a:r>
          </a:p>
          <a:p>
            <a:r>
              <a:rPr lang="el-GR" dirty="0" smtClean="0"/>
              <a:t>Με ποια μεθοδολογικά εργαλεία;</a:t>
            </a: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Μπαίνετε σε μια τάξη νηπιαγωγείου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Πώς θα διερευνούσατε τις οικογενειακές πρακτικές </a:t>
            </a:r>
            <a:r>
              <a:rPr lang="el-GR" dirty="0" err="1" smtClean="0"/>
              <a:t>γραμματισμού</a:t>
            </a:r>
            <a:r>
              <a:rPr lang="el-GR" dirty="0" smtClean="0"/>
              <a:t>;</a:t>
            </a:r>
          </a:p>
          <a:p>
            <a:r>
              <a:rPr lang="el-GR" dirty="0" smtClean="0"/>
              <a:t>Σε τι θα σας ήταν χρήσιμη αυτή η διερεύνηση;</a:t>
            </a:r>
            <a:endParaRPr lang="el-G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Ποιες παράμετροι επηρεάζουν τις πρακτικές </a:t>
            </a:r>
            <a:r>
              <a:rPr lang="el-GR" dirty="0" err="1" smtClean="0"/>
              <a:t>γραμματισμού</a:t>
            </a:r>
            <a:r>
              <a:rPr lang="el-GR" dirty="0" smtClean="0"/>
              <a:t>;</a:t>
            </a:r>
          </a:p>
          <a:p>
            <a:r>
              <a:rPr lang="el-GR" dirty="0" smtClean="0"/>
              <a:t>Πώς μπορεί το Νηπιαγωγείο να λάβει υπόψη του τις διαφορετικές πρακτικές </a:t>
            </a:r>
            <a:r>
              <a:rPr lang="el-GR" dirty="0" err="1" smtClean="0"/>
              <a:t>γραμματισμού</a:t>
            </a:r>
            <a:r>
              <a:rPr lang="el-GR" smtClean="0"/>
              <a:t>;</a:t>
            </a: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ΕΡΓΑΣΙΑ 3 ΟΜΑΔΙΚΗ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l-GR" dirty="0" smtClean="0"/>
              <a:t> 	1.Μελετήστε </a:t>
            </a:r>
            <a:r>
              <a:rPr lang="el-GR" dirty="0" smtClean="0"/>
              <a:t>το αρχείο </a:t>
            </a:r>
            <a:r>
              <a:rPr lang="el-GR" i="1" dirty="0" smtClean="0"/>
              <a:t>Πρόγραμμα Οικογενειακός </a:t>
            </a:r>
            <a:r>
              <a:rPr lang="el-GR" i="1" dirty="0" err="1" smtClean="0"/>
              <a:t>Γραμματισμός</a:t>
            </a:r>
            <a:r>
              <a:rPr lang="el-GR" i="1" dirty="0" smtClean="0"/>
              <a:t> (ΠΟΓ) (σελ. 33-55) </a:t>
            </a:r>
            <a:r>
              <a:rPr lang="el-GR" dirty="0" smtClean="0"/>
              <a:t>και </a:t>
            </a:r>
          </a:p>
          <a:p>
            <a:pPr algn="just">
              <a:buNone/>
            </a:pPr>
            <a:r>
              <a:rPr lang="el-GR" dirty="0" smtClean="0"/>
              <a:t>	εντοπίστε θετικά και αρνητικά στοιχεία.</a:t>
            </a:r>
          </a:p>
          <a:p>
            <a:pPr algn="just">
              <a:buNone/>
            </a:pPr>
            <a:r>
              <a:rPr lang="el-GR" dirty="0" smtClean="0"/>
              <a:t>	2. Στη συνέχεια μελετήστε τις σελίδες 25-49 από το αρχείο </a:t>
            </a:r>
            <a:r>
              <a:rPr lang="el-GR" i="1" dirty="0" smtClean="0"/>
              <a:t>Οικογενειακός </a:t>
            </a:r>
            <a:r>
              <a:rPr lang="el-GR" i="1" dirty="0" err="1" smtClean="0"/>
              <a:t>Γραμματισμός</a:t>
            </a:r>
            <a:r>
              <a:rPr lang="el-GR" dirty="0" smtClean="0"/>
              <a:t> (</a:t>
            </a:r>
            <a:r>
              <a:rPr lang="el-GR" dirty="0" err="1" smtClean="0"/>
              <a:t>Τσίρμπα</a:t>
            </a:r>
            <a:r>
              <a:rPr lang="el-GR" dirty="0" smtClean="0"/>
              <a:t>, 2023) </a:t>
            </a:r>
            <a:r>
              <a:rPr lang="el-GR" dirty="0" smtClean="0"/>
              <a:t>και σκεφτείτε αν και πώς όσα αναφέρονται συνδέονται με το Πρόγραμμα Οικογενειακού </a:t>
            </a:r>
            <a:r>
              <a:rPr lang="el-GR" dirty="0" err="1" smtClean="0"/>
              <a:t>Γραμματισμού</a:t>
            </a:r>
            <a:r>
              <a:rPr lang="el-GR" dirty="0" smtClean="0"/>
              <a:t> που μόλις μελετήσατε</a:t>
            </a:r>
          </a:p>
          <a:p>
            <a:pPr algn="just">
              <a:buNone/>
            </a:pPr>
            <a:r>
              <a:rPr lang="el-GR" dirty="0" smtClean="0"/>
              <a:t>	3. Από το ίδιο αρχείο (</a:t>
            </a:r>
            <a:r>
              <a:rPr lang="el-GR" dirty="0" err="1" smtClean="0"/>
              <a:t>Τσίρμπα</a:t>
            </a:r>
            <a:r>
              <a:rPr lang="el-GR" dirty="0" smtClean="0"/>
              <a:t>, 2023) μελετήστε τις σελίδες 50-61. Συμφωνείτε με την κριτική που ασκείται στα ΠΟΓ και γιατί; Τεκμηριώστε την απάντησή σας,</a:t>
            </a:r>
          </a:p>
          <a:p>
            <a:pPr algn="just">
              <a:buNone/>
            </a:pPr>
            <a:r>
              <a:rPr lang="el-GR" dirty="0" smtClean="0"/>
              <a:t>	</a:t>
            </a:r>
            <a:r>
              <a:rPr lang="el-GR" dirty="0" smtClean="0"/>
              <a:t>4. Αν έπρεπε να εφαρμόσετε ένα ΠΟΓ στους γονείς της τάξης σας , τι θα λαμβάνατε </a:t>
            </a:r>
            <a:r>
              <a:rPr lang="el-GR" dirty="0" err="1" smtClean="0"/>
              <a:t>υπόψιν</a:t>
            </a:r>
            <a:r>
              <a:rPr lang="el-GR" dirty="0" smtClean="0"/>
              <a:t> σας και γιατί;</a:t>
            </a:r>
          </a:p>
          <a:p>
            <a:pPr algn="just">
              <a:buNone/>
            </a:pPr>
            <a:r>
              <a:rPr lang="el-GR" dirty="0" smtClean="0">
                <a:solidFill>
                  <a:srgbClr val="FF0000"/>
                </a:solidFill>
              </a:rPr>
              <a:t>Η εργασία σας θα πρέπει να έχει περιεχόμενα και εξώφυλλο. </a:t>
            </a:r>
          </a:p>
          <a:p>
            <a:pPr algn="just">
              <a:buNone/>
            </a:pPr>
            <a:r>
              <a:rPr lang="el-GR" dirty="0" smtClean="0">
                <a:solidFill>
                  <a:srgbClr val="FF0000"/>
                </a:solidFill>
              </a:rPr>
              <a:t>Η απάντηση σε κάθε ερώτημα να μην ξεπερνάει τις 600  λέξεις.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465</Words>
  <PresentationFormat>Προβολή στην οθόνη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6" baseType="lpstr">
      <vt:lpstr>Θέμα του Office</vt:lpstr>
      <vt:lpstr>Μελέτη άρθρων</vt:lpstr>
      <vt:lpstr>Ερευνα 1: Γονείς παιδιών 3-4 ετών</vt:lpstr>
      <vt:lpstr>Διαφάνεια 3</vt:lpstr>
      <vt:lpstr>Διαφάνεια 4</vt:lpstr>
      <vt:lpstr>Κριτήρια δομημένης παρατήρησης</vt:lpstr>
      <vt:lpstr>Διαφάνεια 6</vt:lpstr>
      <vt:lpstr>SPPS</vt:lpstr>
      <vt:lpstr>Συνεντεύξεις / Kατηγορική ανάλυση απαντήσεων</vt:lpstr>
      <vt:lpstr>Δομημένη Συμμετοχική Παρατήρηση</vt:lpstr>
      <vt:lpstr>Διαφάνεια 10</vt:lpstr>
      <vt:lpstr>Ερευνα 2: Ρομά</vt:lpstr>
      <vt:lpstr>Διαφάνεια 12</vt:lpstr>
      <vt:lpstr>Μπαίνετε σε μια τάξη νηπιαγωγείου</vt:lpstr>
      <vt:lpstr>Διαφάνεια 14</vt:lpstr>
      <vt:lpstr>ΕΡΓΑΣΙΑ 3 ΟΜΑΔΙΚΗ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Ερευνα 1:</dc:title>
  <dc:creator>user</dc:creator>
  <cp:lastModifiedBy>user</cp:lastModifiedBy>
  <cp:revision>32</cp:revision>
  <dcterms:created xsi:type="dcterms:W3CDTF">2021-01-12T21:22:17Z</dcterms:created>
  <dcterms:modified xsi:type="dcterms:W3CDTF">2026-10-13T20:02:04Z</dcterms:modified>
</cp:coreProperties>
</file>