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84" r:id="rId4"/>
    <p:sldId id="279" r:id="rId5"/>
    <p:sldId id="280" r:id="rId6"/>
    <p:sldId id="257" r:id="rId7"/>
    <p:sldId id="272" r:id="rId8"/>
    <p:sldId id="259" r:id="rId9"/>
    <p:sldId id="260" r:id="rId10"/>
    <p:sldId id="264" r:id="rId11"/>
    <p:sldId id="281" r:id="rId12"/>
    <p:sldId id="266" r:id="rId13"/>
    <p:sldId id="265" r:id="rId14"/>
    <p:sldId id="267" r:id="rId15"/>
    <p:sldId id="269" r:id="rId16"/>
    <p:sldId id="270" r:id="rId17"/>
    <p:sldId id="271" r:id="rId18"/>
    <p:sldId id="258" r:id="rId19"/>
    <p:sldId id="268" r:id="rId20"/>
    <p:sldId id="261" r:id="rId21"/>
    <p:sldId id="262" r:id="rId22"/>
    <p:sldId id="273" r:id="rId23"/>
    <p:sldId id="274" r:id="rId24"/>
    <p:sldId id="275" r:id="rId25"/>
    <p:sldId id="283" r:id="rId26"/>
    <p:sldId id="276" r:id="rId27"/>
    <p:sldId id="277" r:id="rId2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02" autoAdjust="0"/>
    <p:restoredTop sz="94660"/>
  </p:normalViewPr>
  <p:slideViewPr>
    <p:cSldViewPr>
      <p:cViewPr varScale="1">
        <p:scale>
          <a:sx n="96" d="100"/>
          <a:sy n="96" d="100"/>
        </p:scale>
        <p:origin x="-812"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30/9/2026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30/9/2026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ar1dIELCb68&amp;t=55s" TargetMode="External"/><Relationship Id="rId2" Type="http://schemas.openxmlformats.org/officeDocument/2006/relationships/hyperlink" Target="https://www.youtube.com/watch?v=meLQQW24DJQ" TargetMode="External"/><Relationship Id="rId1" Type="http://schemas.openxmlformats.org/officeDocument/2006/relationships/slideLayout" Target="../slideLayouts/slideLayout2.xml"/><Relationship Id="rId4" Type="http://schemas.openxmlformats.org/officeDocument/2006/relationships/hyperlink" Target="https://www.youtube.com/watch?v=KL-r2AKdfR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571472" y="1357299"/>
            <a:ext cx="7886728" cy="2243152"/>
          </a:xfrm>
        </p:spPr>
        <p:txBody>
          <a:bodyPr>
            <a:normAutofit fontScale="90000"/>
          </a:bodyPr>
          <a:lstStyle/>
          <a:p>
            <a:r>
              <a:rPr lang="el-GR" sz="4000" dirty="0" smtClean="0"/>
              <a:t>Ο </a:t>
            </a:r>
            <a:r>
              <a:rPr lang="el-GR" sz="4000" dirty="0" err="1" smtClean="0"/>
              <a:t>Γραμματισμός</a:t>
            </a:r>
            <a:r>
              <a:rPr lang="el-GR" sz="4000" dirty="0" smtClean="0"/>
              <a:t> στην πρώιμη παιδική ηλικία: διερευνώντας τις ιδέες των παιδιών (και τις αντιλήψεις και πρακτικές των εκπαιδευτικών)</a:t>
            </a:r>
            <a:br>
              <a:rPr lang="el-GR" sz="4000" dirty="0" smtClean="0"/>
            </a:br>
            <a:r>
              <a:rPr lang="el-GR" sz="4000" dirty="0" smtClean="0"/>
              <a:t>ΜΑΘΗΜΑ 1</a:t>
            </a:r>
            <a:r>
              <a:rPr lang="el-GR" sz="4000" baseline="30000" dirty="0" smtClean="0"/>
              <a:t>ο</a:t>
            </a:r>
            <a:r>
              <a:rPr lang="el-GR" sz="4000" dirty="0" smtClean="0"/>
              <a:t> </a:t>
            </a:r>
            <a:r>
              <a:rPr lang="el-GR" dirty="0" smtClean="0"/>
              <a:t/>
            </a:r>
            <a:br>
              <a:rPr lang="el-GR" dirty="0" smtClean="0"/>
            </a:br>
            <a:endParaRPr lang="el-GR" dirty="0"/>
          </a:p>
        </p:txBody>
      </p:sp>
      <p:pic>
        <p:nvPicPr>
          <p:cNvPr id="5" name="Picture 2" descr="C:\Users\UOA\Documents\ΑΝΑΠΤΥΞΗ ΤΟΥ ΠΑΙΔΙΟΥ Ι\Μεταβατικό photo\P8130090.JPG"/>
          <p:cNvPicPr>
            <a:picLocks noChangeAspect="1" noChangeArrowheads="1"/>
          </p:cNvPicPr>
          <p:nvPr/>
        </p:nvPicPr>
        <p:blipFill>
          <a:blip r:embed="rId2"/>
          <a:srcRect/>
          <a:stretch>
            <a:fillRect/>
          </a:stretch>
        </p:blipFill>
        <p:spPr bwMode="auto">
          <a:xfrm rot="1014527">
            <a:off x="1389787" y="3785262"/>
            <a:ext cx="3265461" cy="21825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r>
              <a:rPr lang="el-GR" dirty="0" smtClean="0">
                <a:solidFill>
                  <a:srgbClr val="FF0000"/>
                </a:solidFill>
              </a:rPr>
              <a:t>Προσδοκίες από το μάθημα….</a:t>
            </a:r>
          </a:p>
          <a:p>
            <a:pPr>
              <a:buNone/>
            </a:pPr>
            <a:r>
              <a:rPr lang="el-GR" dirty="0" smtClean="0"/>
              <a:t>(σημειώστε….)</a:t>
            </a:r>
          </a:p>
          <a:p>
            <a:pPr>
              <a:buNone/>
            </a:pPr>
            <a:r>
              <a:rPr lang="el-GR" dirty="0" smtClean="0"/>
              <a:t>Ποια ερωτήματα έχω; </a:t>
            </a:r>
          </a:p>
          <a:p>
            <a:pPr>
              <a:buNone/>
            </a:pPr>
            <a:r>
              <a:rPr lang="el-GR" dirty="0" smtClean="0"/>
              <a:t>Τι θεωρώ ότι ξέρω σχετικά με τον </a:t>
            </a:r>
            <a:r>
              <a:rPr lang="el-GR" dirty="0" err="1" smtClean="0"/>
              <a:t>γραμματισμό</a:t>
            </a:r>
            <a:r>
              <a:rPr lang="el-GR" dirty="0" smtClean="0"/>
              <a:t>;</a:t>
            </a:r>
          </a:p>
          <a:p>
            <a:pPr>
              <a:buNone/>
            </a:pPr>
            <a:r>
              <a:rPr lang="el-GR" dirty="0" smtClean="0"/>
              <a:t>Τι θα ήθελα να μάθω; Τι περιμένω;</a:t>
            </a:r>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285720" y="785794"/>
            <a:ext cx="8401080" cy="5340369"/>
          </a:xfrm>
        </p:spPr>
        <p:txBody>
          <a:bodyPr>
            <a:normAutofit/>
          </a:bodyPr>
          <a:lstStyle/>
          <a:p>
            <a:pPr>
              <a:buNone/>
            </a:pPr>
            <a:r>
              <a:rPr lang="en-US" dirty="0" smtClean="0">
                <a:solidFill>
                  <a:srgbClr val="FF0000"/>
                </a:solidFill>
              </a:rPr>
              <a:t>A</a:t>
            </a:r>
            <a:r>
              <a:rPr lang="el-GR" dirty="0" smtClean="0">
                <a:solidFill>
                  <a:srgbClr val="FF0000"/>
                </a:solidFill>
              </a:rPr>
              <a:t>ς γνωριστούμε…</a:t>
            </a:r>
          </a:p>
          <a:p>
            <a:pPr>
              <a:buNone/>
            </a:pPr>
            <a:endParaRPr lang="el-GR" dirty="0" smtClean="0"/>
          </a:p>
          <a:p>
            <a:endParaRPr lang="el-GR" dirty="0" smtClean="0"/>
          </a:p>
          <a:p>
            <a:r>
              <a:rPr lang="el-GR" dirty="0" smtClean="0"/>
              <a:t>Πείτε στη διπλανή σας μια εμπειρία σας θετική ή αρνητική σχετική με το γραπτό λόγο στο σχολείο…</a:t>
            </a:r>
          </a:p>
          <a:p>
            <a:r>
              <a:rPr lang="el-GR" dirty="0" smtClean="0"/>
              <a:t>Συζητάμε τις εμπειρίες μας στην τάξη</a:t>
            </a:r>
          </a:p>
          <a:p>
            <a:r>
              <a:rPr lang="el-GR" dirty="0" smtClean="0"/>
              <a:t>Μοιραζόμαστε τα υλικά (αν φέραμε) και τα σχολιάζουμε</a:t>
            </a: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57158" y="428604"/>
            <a:ext cx="8329642" cy="5697559"/>
          </a:xfrm>
        </p:spPr>
        <p:txBody>
          <a:bodyPr>
            <a:normAutofit fontScale="55000" lnSpcReduction="20000"/>
          </a:bodyPr>
          <a:lstStyle/>
          <a:p>
            <a:pPr>
              <a:buNone/>
            </a:pPr>
            <a:r>
              <a:rPr lang="en-US" dirty="0" smtClean="0"/>
              <a:t>	</a:t>
            </a:r>
            <a:r>
              <a:rPr lang="el-GR" dirty="0" smtClean="0"/>
              <a:t>Σκοπός του μαθήματος είναι η εξοικείωση των φοιτητριών/των με την έννοια και τις πρακτικές </a:t>
            </a:r>
            <a:r>
              <a:rPr lang="el-GR" dirty="0" err="1" smtClean="0"/>
              <a:t>γραμματισμού</a:t>
            </a:r>
            <a:r>
              <a:rPr lang="el-GR" dirty="0" smtClean="0"/>
              <a:t>, ως κοινωνικού και πολιτισμικού φαινομένου. </a:t>
            </a:r>
          </a:p>
          <a:p>
            <a:endParaRPr lang="en-US" dirty="0" smtClean="0"/>
          </a:p>
          <a:p>
            <a:pPr>
              <a:buNone/>
            </a:pPr>
            <a:r>
              <a:rPr lang="en-US" dirty="0" smtClean="0"/>
              <a:t>	</a:t>
            </a:r>
            <a:r>
              <a:rPr lang="el-GR" dirty="0" smtClean="0"/>
              <a:t>Στο πλαίσιο του μαθήματος αξιοποιούνται ερευνητικά δεδομένα και αναλύονται πρακτικές που </a:t>
            </a:r>
            <a:r>
              <a:rPr lang="el-GR" dirty="0" err="1" smtClean="0"/>
              <a:t>γραμματισμού</a:t>
            </a:r>
            <a:r>
              <a:rPr lang="el-GR" dirty="0" smtClean="0"/>
              <a:t> σε επίπεδο οικογένειας και σχολείου. Ιδιαίτερη έμφαση δίνεται στον τρόπο με τον οποίο τα παιδιά </a:t>
            </a:r>
            <a:r>
              <a:rPr lang="el-GR" dirty="0" err="1" smtClean="0"/>
              <a:t>νοηματοδοτούν</a:t>
            </a:r>
            <a:r>
              <a:rPr lang="el-GR" dirty="0" smtClean="0"/>
              <a:t> το γραπτό λόγο και οικοδομούν εξελικτικά τη σχέση τους με την ανάγνωση και τη γραφή, καθώς και στα μεθοδολογικά εργαλεία που επιτρέπουν τη διερεύνηση αυτής της σχέσης.  </a:t>
            </a:r>
          </a:p>
          <a:p>
            <a:pPr>
              <a:buNone/>
            </a:pPr>
            <a:r>
              <a:rPr lang="en-US" dirty="0" smtClean="0"/>
              <a:t>	</a:t>
            </a:r>
          </a:p>
          <a:p>
            <a:pPr>
              <a:buNone/>
            </a:pPr>
            <a:r>
              <a:rPr lang="en-US" dirty="0" smtClean="0"/>
              <a:t>	</a:t>
            </a:r>
            <a:r>
              <a:rPr lang="el-GR" dirty="0" smtClean="0"/>
              <a:t>Πιο αναλυτικά, στο μάθημα θα παρουσιαστούν οι θεωρητικές προσεγγίσεις της έννοιας του </a:t>
            </a:r>
            <a:r>
              <a:rPr lang="el-GR" dirty="0" err="1" smtClean="0"/>
              <a:t>γραμματισμού</a:t>
            </a:r>
            <a:r>
              <a:rPr lang="el-GR" dirty="0" smtClean="0"/>
              <a:t> και οι διαφορετικές πτυχές του </a:t>
            </a:r>
            <a:r>
              <a:rPr lang="el-GR" dirty="0" err="1" smtClean="0"/>
              <a:t>γραμματισμού</a:t>
            </a:r>
            <a:r>
              <a:rPr lang="el-GR" dirty="0" smtClean="0"/>
              <a:t> ως </a:t>
            </a:r>
            <a:r>
              <a:rPr lang="el-GR" dirty="0" err="1" smtClean="0"/>
              <a:t>κοινωνικο</a:t>
            </a:r>
            <a:r>
              <a:rPr lang="el-GR" dirty="0" smtClean="0"/>
              <a:t>-πολιτισμικού φαινομένου. Θα εξεταστούν επίσης οι νέες οπτικές του </a:t>
            </a:r>
            <a:r>
              <a:rPr lang="el-GR" dirty="0" err="1" smtClean="0"/>
              <a:t>γραμματισμού</a:t>
            </a:r>
            <a:r>
              <a:rPr lang="el-GR" dirty="0" smtClean="0"/>
              <a:t>, η έννοια των </a:t>
            </a:r>
            <a:r>
              <a:rPr lang="el-GR" dirty="0" err="1" smtClean="0"/>
              <a:t>πολυγραμματισμών</a:t>
            </a:r>
            <a:r>
              <a:rPr lang="el-GR" dirty="0" smtClean="0"/>
              <a:t> στην εποχή των ΤΠΕ και οι πρακτικές </a:t>
            </a:r>
            <a:r>
              <a:rPr lang="el-GR" dirty="0" err="1" smtClean="0"/>
              <a:t>γραμματισμού</a:t>
            </a:r>
            <a:r>
              <a:rPr lang="el-GR" dirty="0" smtClean="0"/>
              <a:t> στο οικογενειακό και σχολικό περιβάλλον, ενώ ιδιαίτερη έμφαση θα δοθεί στην εξελικτική πορεία των μικρών παιδιών κατά την οικοδόμηση του γραπτού λόγου.</a:t>
            </a:r>
          </a:p>
          <a:p>
            <a:pPr>
              <a:buNone/>
            </a:pPr>
            <a:endParaRPr lang="el-GR" dirty="0" smtClean="0"/>
          </a:p>
          <a:p>
            <a:pPr>
              <a:buNone/>
            </a:pPr>
            <a:r>
              <a:rPr lang="en-US" dirty="0" smtClean="0"/>
              <a:t>	</a:t>
            </a:r>
            <a:r>
              <a:rPr lang="el-GR" dirty="0" smtClean="0"/>
              <a:t>Για όλα αυτά τα θέματα οι φοιτήτριες/</a:t>
            </a:r>
            <a:r>
              <a:rPr lang="el-GR" dirty="0" err="1" smtClean="0"/>
              <a:t>τές</a:t>
            </a:r>
            <a:r>
              <a:rPr lang="el-GR" dirty="0" smtClean="0"/>
              <a:t> θα έρθουν σε επαφή με θεωρητικά κείμενα και σχετικές έρευνες. Προκειμένου οι φοιτήτριες/</a:t>
            </a:r>
            <a:r>
              <a:rPr lang="el-GR" dirty="0" err="1" smtClean="0"/>
              <a:t>ές</a:t>
            </a:r>
            <a:r>
              <a:rPr lang="el-GR" dirty="0" smtClean="0"/>
              <a:t> να σχεδιάσουν και να εκπονήσουν μια δική τους μικρή έρευνα (με αξιοποίηση στοιχείων κλινικής συνέντευξης), θα παρουσιαστούν ερευνητικά εργαλεία  για τη διερεύνηση των ιδεών που διαμορφώνουν τα παιδιά  για την ανάγνωση και τη γραφή. </a:t>
            </a:r>
          </a:p>
          <a:p>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357158" y="571480"/>
            <a:ext cx="8329642" cy="5554683"/>
          </a:xfrm>
        </p:spPr>
        <p:txBody>
          <a:bodyPr>
            <a:normAutofit fontScale="55000" lnSpcReduction="20000"/>
          </a:bodyPr>
          <a:lstStyle/>
          <a:p>
            <a:r>
              <a:rPr lang="el-GR" dirty="0" smtClean="0"/>
              <a:t>Οι φοιτήτριες/</a:t>
            </a:r>
            <a:r>
              <a:rPr lang="el-GR" dirty="0" err="1" smtClean="0"/>
              <a:t>ές</a:t>
            </a:r>
            <a:r>
              <a:rPr lang="el-GR" dirty="0" smtClean="0"/>
              <a:t> στο πλαίσιο του μαθήματος θα αξιοποιήσουν το μεθοδολογικό εργαλείο της </a:t>
            </a:r>
            <a:r>
              <a:rPr lang="el-GR" b="1" dirty="0" smtClean="0"/>
              <a:t>παρατήρησης</a:t>
            </a:r>
            <a:r>
              <a:rPr lang="el-GR" dirty="0" smtClean="0"/>
              <a:t> και θα  εξασκηθούν στη διαμόρφωση</a:t>
            </a:r>
            <a:r>
              <a:rPr lang="el-GR" b="1" dirty="0" smtClean="0"/>
              <a:t> </a:t>
            </a:r>
            <a:r>
              <a:rPr lang="el-GR" b="1" dirty="0" err="1" smtClean="0"/>
              <a:t>ημιδομημένων</a:t>
            </a:r>
            <a:r>
              <a:rPr lang="el-GR" b="1" dirty="0" smtClean="0"/>
              <a:t> συνεντεύξεων</a:t>
            </a:r>
            <a:r>
              <a:rPr lang="el-GR" dirty="0" smtClean="0"/>
              <a:t>, στην υλοποίηση και ανάλυσή τους, Οι </a:t>
            </a:r>
            <a:r>
              <a:rPr lang="el-GR" dirty="0" err="1" smtClean="0"/>
              <a:t>ημιδομημένες</a:t>
            </a:r>
            <a:r>
              <a:rPr lang="el-GR" dirty="0" smtClean="0"/>
              <a:t> συνεντεύξεις θα γίνουν:</a:t>
            </a:r>
          </a:p>
          <a:p>
            <a:pPr>
              <a:buNone/>
            </a:pPr>
            <a:r>
              <a:rPr lang="en-US" dirty="0" smtClean="0"/>
              <a:t>		</a:t>
            </a:r>
            <a:r>
              <a:rPr lang="el-GR" dirty="0" smtClean="0"/>
              <a:t>α) σε εκπαιδευτικούς και θα αφορούν τις αντιλήψεις τους και τις πρακτικές </a:t>
            </a:r>
            <a:r>
              <a:rPr lang="en-US" dirty="0" smtClean="0"/>
              <a:t>	</a:t>
            </a:r>
            <a:r>
              <a:rPr lang="el-GR" dirty="0" err="1" smtClean="0"/>
              <a:t>γραμματισμού</a:t>
            </a:r>
            <a:r>
              <a:rPr lang="el-GR" dirty="0" smtClean="0"/>
              <a:t> που αξιοποιούν στην τάξη τους και</a:t>
            </a:r>
          </a:p>
          <a:p>
            <a:pPr>
              <a:buNone/>
            </a:pPr>
            <a:r>
              <a:rPr lang="en-US" dirty="0" smtClean="0"/>
              <a:t>		</a:t>
            </a:r>
            <a:r>
              <a:rPr lang="el-GR" dirty="0" smtClean="0"/>
              <a:t>β) σε παιδιά προσχολικής ηλικίας (είτε ατομικά είτε στο πλαίσιο </a:t>
            </a:r>
            <a:r>
              <a:rPr lang="en-US" dirty="0" smtClean="0"/>
              <a:t>	</a:t>
            </a:r>
            <a:r>
              <a:rPr lang="el-GR" dirty="0" smtClean="0"/>
              <a:t>εκπαιδευτικών παρεμβάσεων στην τάξη) και θα αφορούν τις αντιλήψεις </a:t>
            </a:r>
            <a:r>
              <a:rPr lang="en-US" dirty="0" smtClean="0"/>
              <a:t>	</a:t>
            </a:r>
            <a:r>
              <a:rPr lang="el-GR" dirty="0" smtClean="0"/>
              <a:t>τους για τη γραφή.</a:t>
            </a:r>
          </a:p>
          <a:p>
            <a:pPr>
              <a:buNone/>
            </a:pPr>
            <a:r>
              <a:rPr lang="en-US" dirty="0" smtClean="0"/>
              <a:t>	</a:t>
            </a:r>
            <a:r>
              <a:rPr lang="el-GR" dirty="0" smtClean="0"/>
              <a:t>Για την αξιολόγηση του μαθήματος οι φοιτήτριες/</a:t>
            </a:r>
            <a:r>
              <a:rPr lang="el-GR" dirty="0" err="1" smtClean="0"/>
              <a:t>τές</a:t>
            </a:r>
            <a:r>
              <a:rPr lang="el-GR" dirty="0" smtClean="0"/>
              <a:t> θα εκπονήσουν </a:t>
            </a:r>
            <a:r>
              <a:rPr lang="el-GR" b="1" dirty="0" smtClean="0"/>
              <a:t> μικρές ατομικές εργασίες</a:t>
            </a:r>
            <a:r>
              <a:rPr lang="el-GR" dirty="0" smtClean="0"/>
              <a:t> (μελέτη άρθρων/κειμένων και απάντηση σε συγκεκριμένα ερωτήματα, κείμενα σχετικά με τις βιωμένες τους εμπειρίες ως αναγνωστών/</a:t>
            </a:r>
            <a:r>
              <a:rPr lang="el-GR" dirty="0" err="1" smtClean="0"/>
              <a:t>στριών</a:t>
            </a:r>
            <a:r>
              <a:rPr lang="el-GR" dirty="0" smtClean="0"/>
              <a:t>) και </a:t>
            </a:r>
            <a:r>
              <a:rPr lang="el-GR" b="1" dirty="0" smtClean="0"/>
              <a:t>μία ομαδική</a:t>
            </a:r>
            <a:r>
              <a:rPr lang="el-GR" dirty="0" smtClean="0"/>
              <a:t> (σε ομάδες των 2-3 ατόμων). </a:t>
            </a:r>
          </a:p>
          <a:p>
            <a:pPr>
              <a:buNone/>
            </a:pPr>
            <a:r>
              <a:rPr lang="el-GR" dirty="0" smtClean="0"/>
              <a:t>	Η ομαδική εργασία θα περιλαμβάνει παρατήρηση του πλαισίου της τάξης, συνέντευξη με τον/την εκπαιδευτικό αναφορικά με τις πρακτικές και τις αντιλήψεις του/της για την ανάγνωση και τη γραφή)  και ατομικές συνεντεύξεις ή /και παρεμβάσεις με παιδιά. Για την ανάλυση των κειμένων αλλά και για τον σχεδιασμό και την ανάλυση των συνεντεύξεων θα πραγματοποιούνται εποπτείες. </a:t>
            </a:r>
          </a:p>
          <a:p>
            <a:r>
              <a:rPr lang="el-GR" dirty="0" smtClean="0"/>
              <a:t>Οι φοιτήτριες/</a:t>
            </a:r>
            <a:r>
              <a:rPr lang="el-GR" dirty="0" err="1" smtClean="0"/>
              <a:t>ές</a:t>
            </a:r>
            <a:r>
              <a:rPr lang="el-GR" dirty="0" smtClean="0"/>
              <a:t> θα επισκεφθούν  για 3-4 φορές μια τάξη νηπιαγωγείου, προκειμένου να συλλέξουν το υλικό τους (τόσο με τους/τις εκπαιδευτικούς όσο και με τα παιδιά). </a:t>
            </a:r>
          </a:p>
          <a:p>
            <a:endParaRPr lang="el-G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3" name="2 - Θέση περιεχομένου"/>
          <p:cNvSpPr>
            <a:spLocks noGrp="1"/>
          </p:cNvSpPr>
          <p:nvPr>
            <p:ph idx="1"/>
          </p:nvPr>
        </p:nvSpPr>
        <p:spPr/>
        <p:txBody>
          <a:bodyPr/>
          <a:lstStyle/>
          <a:p>
            <a:pPr lvl="0"/>
            <a:r>
              <a:rPr lang="el-GR" dirty="0" smtClean="0"/>
              <a:t>Θεωρητικές προσεγγίσεις της έννοιας του </a:t>
            </a:r>
            <a:r>
              <a:rPr lang="el-GR" dirty="0" err="1" smtClean="0"/>
              <a:t>γραμματισμού</a:t>
            </a:r>
            <a:endParaRPr lang="el-GR" dirty="0" smtClean="0"/>
          </a:p>
          <a:p>
            <a:pPr lvl="0"/>
            <a:r>
              <a:rPr lang="el-GR" dirty="0" smtClean="0"/>
              <a:t>Ορισμοί του </a:t>
            </a:r>
            <a:r>
              <a:rPr lang="el-GR" dirty="0" err="1" smtClean="0"/>
              <a:t>γραμματισμού</a:t>
            </a:r>
            <a:r>
              <a:rPr lang="el-GR" dirty="0" smtClean="0"/>
              <a:t>/Πτυχές του </a:t>
            </a:r>
            <a:r>
              <a:rPr lang="el-GR" dirty="0" err="1" smtClean="0"/>
              <a:t>γραμματισμού</a:t>
            </a:r>
            <a:r>
              <a:rPr lang="el-GR" dirty="0" smtClean="0"/>
              <a:t>: ο </a:t>
            </a:r>
            <a:r>
              <a:rPr lang="el-GR" dirty="0" err="1" smtClean="0"/>
              <a:t>γραμματισμός</a:t>
            </a:r>
            <a:r>
              <a:rPr lang="el-GR" dirty="0" smtClean="0"/>
              <a:t> ως </a:t>
            </a:r>
            <a:r>
              <a:rPr lang="el-GR" dirty="0" err="1" smtClean="0"/>
              <a:t>κοινωνικοπολιτισμικό</a:t>
            </a:r>
            <a:r>
              <a:rPr lang="el-GR" dirty="0" smtClean="0"/>
              <a:t> φαινόμενο</a:t>
            </a:r>
          </a:p>
          <a:p>
            <a:endParaRPr lang="el-GR" dirty="0" smtClean="0"/>
          </a:p>
        </p:txBody>
      </p:sp>
      <p:pic>
        <p:nvPicPr>
          <p:cNvPr id="1027" name="Picture 3"/>
          <p:cNvPicPr>
            <a:picLocks noChangeAspect="1" noChangeArrowheads="1"/>
          </p:cNvPicPr>
          <p:nvPr/>
        </p:nvPicPr>
        <p:blipFill>
          <a:blip r:embed="rId2"/>
          <a:srcRect/>
          <a:stretch>
            <a:fillRect/>
          </a:stretch>
        </p:blipFill>
        <p:spPr bwMode="auto">
          <a:xfrm>
            <a:off x="6500826" y="4071942"/>
            <a:ext cx="2333625" cy="1962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Σκεφτείτε ορισμούς και συνώνυμα της λέξης </a:t>
            </a:r>
            <a:r>
              <a:rPr lang="el-GR" dirty="0" err="1" smtClean="0"/>
              <a:t>γραμματισμός</a:t>
            </a:r>
            <a:r>
              <a:rPr lang="el-GR" dirty="0" smtClean="0"/>
              <a:t>.</a:t>
            </a: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Η λέξη </a:t>
            </a:r>
            <a:r>
              <a:rPr lang="el-GR" dirty="0" err="1" smtClean="0"/>
              <a:t>γραμματισμός</a:t>
            </a:r>
            <a:r>
              <a:rPr lang="el-GR" dirty="0" smtClean="0"/>
              <a:t> (</a:t>
            </a:r>
            <a:r>
              <a:rPr lang="en-US" dirty="0" smtClean="0"/>
              <a:t>literacy) </a:t>
            </a:r>
            <a:r>
              <a:rPr lang="el-GR" dirty="0" smtClean="0"/>
              <a:t>  εμφανίζεται σε κείμενα από το 1924 και μετά (κυρίως αγγλόφωνα). </a:t>
            </a:r>
          </a:p>
          <a:p>
            <a:r>
              <a:rPr lang="el-GR" dirty="0" smtClean="0"/>
              <a:t>Στην ελληνική βιβλιογραφία εμφανίστηκε σχετικά πρόσφατα  (</a:t>
            </a:r>
            <a:r>
              <a:rPr lang="el-GR" dirty="0" err="1" smtClean="0"/>
              <a:t>Χατζησαββίδης</a:t>
            </a:r>
            <a:r>
              <a:rPr lang="el-GR" dirty="0" smtClean="0"/>
              <a:t>, 2007)</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Αντιθετικές θέσεις</a:t>
            </a:r>
            <a:endParaRPr lang="el-GR" dirty="0"/>
          </a:p>
        </p:txBody>
      </p:sp>
      <p:sp>
        <p:nvSpPr>
          <p:cNvPr id="3" name="2 - Θέση περιεχομένου"/>
          <p:cNvSpPr>
            <a:spLocks noGrp="1"/>
          </p:cNvSpPr>
          <p:nvPr>
            <p:ph idx="1"/>
          </p:nvPr>
        </p:nvSpPr>
        <p:spPr/>
        <p:txBody>
          <a:bodyPr>
            <a:normAutofit fontScale="85000" lnSpcReduction="10000"/>
          </a:bodyPr>
          <a:lstStyle/>
          <a:p>
            <a:pPr>
              <a:buNone/>
            </a:pPr>
            <a:endParaRPr lang="el-GR" dirty="0" smtClean="0"/>
          </a:p>
          <a:p>
            <a:pPr algn="ctr">
              <a:buNone/>
            </a:pPr>
            <a:r>
              <a:rPr lang="el-GR" dirty="0" smtClean="0">
                <a:solidFill>
                  <a:srgbClr val="C00000"/>
                </a:solidFill>
              </a:rPr>
              <a:t>1.Ο </a:t>
            </a:r>
            <a:r>
              <a:rPr lang="el-GR" dirty="0" err="1" smtClean="0">
                <a:solidFill>
                  <a:srgbClr val="C00000"/>
                </a:solidFill>
              </a:rPr>
              <a:t>γραμματισμός</a:t>
            </a:r>
            <a:r>
              <a:rPr lang="el-GR" dirty="0" smtClean="0">
                <a:solidFill>
                  <a:srgbClr val="C00000"/>
                </a:solidFill>
              </a:rPr>
              <a:t> ως δεξιότητα ή σύνολο δεξιοτήτων.</a:t>
            </a:r>
          </a:p>
          <a:p>
            <a:r>
              <a:rPr lang="el-GR" dirty="0" smtClean="0"/>
              <a:t>Αυτή η άποψη επηρέασε για καιρό τα ΑΠ. Οι δεξιότητες αυτές διατάσσονται σε επίπεδα (προ-αναγνωστικές– αναγνωστικές- κατανόησης κλπ). Διδασκαλία φωνημάτων/γραμματικών &amp; συντακτικών δομών κλπ.</a:t>
            </a:r>
          </a:p>
          <a:p>
            <a:r>
              <a:rPr lang="el-GR" dirty="0" smtClean="0"/>
              <a:t>Ο </a:t>
            </a:r>
            <a:r>
              <a:rPr lang="el-GR" dirty="0" err="1" smtClean="0"/>
              <a:t>γραμματισμός</a:t>
            </a:r>
            <a:r>
              <a:rPr lang="el-GR" dirty="0" smtClean="0"/>
              <a:t> είναι μια ψυχολογική μεταβλητή που μπορεί να μετρηθεί και να αξιολογηθεί (Π.χ. τεστ ανίχνευσης αναγνωστικής ικανότητας)</a:t>
            </a:r>
            <a:endParaRPr lang="en-US" dirty="0" smtClean="0"/>
          </a:p>
        </p:txBody>
      </p:sp>
      <p:pic>
        <p:nvPicPr>
          <p:cNvPr id="4098" name="Picture 2"/>
          <p:cNvPicPr>
            <a:picLocks noChangeAspect="1" noChangeArrowheads="1"/>
          </p:cNvPicPr>
          <p:nvPr/>
        </p:nvPicPr>
        <p:blipFill>
          <a:blip r:embed="rId2"/>
          <a:srcRect/>
          <a:stretch>
            <a:fillRect/>
          </a:stretch>
        </p:blipFill>
        <p:spPr bwMode="auto">
          <a:xfrm>
            <a:off x="6715140" y="500042"/>
            <a:ext cx="2181223" cy="16338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42910" y="428604"/>
            <a:ext cx="8043890" cy="5697559"/>
          </a:xfrm>
        </p:spPr>
        <p:txBody>
          <a:bodyPr/>
          <a:lstStyle/>
          <a:p>
            <a:r>
              <a:rPr lang="el-GR" dirty="0" smtClean="0"/>
              <a:t>Με αυτή την προοπτική η εκμάθηση της ανάγνωσης και της γραφής μετασχηματίζεται σε ένα ζήτημα τεχνικής (μηχανισμός κωδικοποίησης και αποκωδικοποίησης)/</a:t>
            </a:r>
            <a:r>
              <a:rPr lang="el-GR" dirty="0" err="1" smtClean="0"/>
              <a:t>αποπλαισιωμένη</a:t>
            </a:r>
            <a:r>
              <a:rPr lang="el-GR" dirty="0" smtClean="0"/>
              <a:t> γνώση</a:t>
            </a:r>
            <a:endParaRPr lang="en-US" dirty="0" smtClean="0"/>
          </a:p>
          <a:p>
            <a:r>
              <a:rPr lang="el-GR" dirty="0" smtClean="0"/>
              <a:t>Ποιες δραστηριότητες;</a:t>
            </a:r>
          </a:p>
          <a:p>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(πχ. αντίληψη εξάσκησης σε </a:t>
            </a:r>
            <a:r>
              <a:rPr lang="el-GR" dirty="0" err="1" smtClean="0"/>
              <a:t>προγραφικές</a:t>
            </a:r>
            <a:r>
              <a:rPr lang="el-GR" dirty="0" smtClean="0"/>
              <a:t> και </a:t>
            </a:r>
            <a:r>
              <a:rPr lang="el-GR" dirty="0" err="1" smtClean="0"/>
              <a:t>προαναγνωστικές</a:t>
            </a:r>
            <a:r>
              <a:rPr lang="el-GR" dirty="0" smtClean="0"/>
              <a:t> δραστηριότητες)</a:t>
            </a:r>
            <a:endParaRPr lang="en-US" dirty="0" smtClean="0"/>
          </a:p>
          <a:p>
            <a:endParaRPr lang="el-GR" dirty="0"/>
          </a:p>
        </p:txBody>
      </p:sp>
      <p:pic>
        <p:nvPicPr>
          <p:cNvPr id="4" name="Picture 2"/>
          <p:cNvPicPr>
            <a:picLocks noChangeAspect="1" noChangeArrowheads="1"/>
          </p:cNvPicPr>
          <p:nvPr/>
        </p:nvPicPr>
        <p:blipFill>
          <a:blip r:embed="rId2"/>
          <a:srcRect/>
          <a:stretch>
            <a:fillRect/>
          </a:stretch>
        </p:blipFill>
        <p:spPr bwMode="auto">
          <a:xfrm>
            <a:off x="1714480" y="4286256"/>
            <a:ext cx="1664222" cy="2300286"/>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6157216" y="4357694"/>
            <a:ext cx="1672343" cy="22907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Αναλφάβητος</a:t>
            </a:r>
          </a:p>
          <a:p>
            <a:pPr>
              <a:buNone/>
            </a:pPr>
            <a:r>
              <a:rPr lang="el-GR" dirty="0" smtClean="0"/>
              <a:t>	οργανικός αναλφαβητισμός= η παντελής ή σε μεγάλο βαθμό άγνοια γραφής και ανάγνωσης, οργανικά αναλφάβητοι: εκείνοι που δεν διδάχθηκαν ποτέ γραφή και ανάγνωση, άρα δε φοίτησαν ποτέ στο σχολείο (</a:t>
            </a:r>
            <a:r>
              <a:rPr lang="en-US" dirty="0" smtClean="0"/>
              <a:t>UNESCO)</a:t>
            </a:r>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solidFill>
                  <a:srgbClr val="C00000"/>
                </a:solidFill>
              </a:rPr>
              <a:t>2. Ο λειτουργικός </a:t>
            </a:r>
            <a:br>
              <a:rPr lang="el-GR" dirty="0" smtClean="0">
                <a:solidFill>
                  <a:srgbClr val="C00000"/>
                </a:solidFill>
              </a:rPr>
            </a:br>
            <a:r>
              <a:rPr lang="el-GR" dirty="0" err="1" smtClean="0">
                <a:solidFill>
                  <a:srgbClr val="C00000"/>
                </a:solidFill>
              </a:rPr>
              <a:t>γραμματισμός</a:t>
            </a:r>
            <a:r>
              <a:rPr lang="en-US" dirty="0" smtClean="0">
                <a:solidFill>
                  <a:srgbClr val="C00000"/>
                </a:solidFill>
              </a:rPr>
              <a:t> (</a:t>
            </a:r>
            <a:r>
              <a:rPr lang="en-US" dirty="0" err="1" smtClean="0">
                <a:solidFill>
                  <a:srgbClr val="C00000"/>
                </a:solidFill>
              </a:rPr>
              <a:t>Halliday</a:t>
            </a:r>
            <a:r>
              <a:rPr lang="en-US" dirty="0" smtClean="0">
                <a:solidFill>
                  <a:srgbClr val="C00000"/>
                </a:solidFill>
              </a:rPr>
              <a:t>, 1975)</a:t>
            </a:r>
            <a:endParaRPr lang="el-GR" dirty="0">
              <a:solidFill>
                <a:srgbClr val="C00000"/>
              </a:solidFill>
            </a:endParaRPr>
          </a:p>
        </p:txBody>
      </p:sp>
      <p:sp>
        <p:nvSpPr>
          <p:cNvPr id="3" name="2 - Θέση περιεχομένου"/>
          <p:cNvSpPr>
            <a:spLocks noGrp="1"/>
          </p:cNvSpPr>
          <p:nvPr>
            <p:ph idx="1"/>
          </p:nvPr>
        </p:nvSpPr>
        <p:spPr/>
        <p:txBody>
          <a:bodyPr>
            <a:normAutofit/>
          </a:bodyPr>
          <a:lstStyle/>
          <a:p>
            <a:pPr>
              <a:buNone/>
            </a:pPr>
            <a:r>
              <a:rPr lang="el-GR" sz="2400" dirty="0" smtClean="0"/>
              <a:t>Η βασική γνώση και οι δεξιότητες που  σχετίζονται με ανάγνωση</a:t>
            </a:r>
          </a:p>
          <a:p>
            <a:pPr>
              <a:buNone/>
            </a:pPr>
            <a:r>
              <a:rPr lang="el-GR" sz="2400" dirty="0" smtClean="0"/>
              <a:t>και γραφή που  καθιστούν ικανό ένα άτομο να εμπλακεί σε όλες </a:t>
            </a:r>
          </a:p>
          <a:p>
            <a:pPr>
              <a:buNone/>
            </a:pPr>
            <a:r>
              <a:rPr lang="el-GR" sz="2400" dirty="0" smtClean="0"/>
              <a:t>εκείνες τις </a:t>
            </a:r>
            <a:r>
              <a:rPr lang="el-GR" sz="2400" dirty="0" smtClean="0">
                <a:solidFill>
                  <a:srgbClr val="C00000"/>
                </a:solidFill>
              </a:rPr>
              <a:t>δραστηριότητες</a:t>
            </a:r>
            <a:r>
              <a:rPr lang="el-GR" sz="2400" dirty="0" smtClean="0"/>
              <a:t> που απαιτούν  </a:t>
            </a:r>
            <a:r>
              <a:rPr lang="el-GR" sz="2400" dirty="0" err="1" smtClean="0"/>
              <a:t>γραμματισμό</a:t>
            </a:r>
            <a:r>
              <a:rPr lang="el-GR" sz="2400" dirty="0" smtClean="0"/>
              <a:t> </a:t>
            </a:r>
          </a:p>
          <a:p>
            <a:pPr>
              <a:buNone/>
            </a:pPr>
            <a:r>
              <a:rPr lang="el-GR" sz="2400" dirty="0" smtClean="0"/>
              <a:t>προκειμένου να λειτουργήσει  αποτελεσματικά στην ομάδα </a:t>
            </a:r>
          </a:p>
          <a:p>
            <a:pPr>
              <a:buNone/>
            </a:pPr>
            <a:r>
              <a:rPr lang="el-GR" sz="2400" dirty="0" smtClean="0"/>
              <a:t>ή στην κοινότητά  του και οι οποίες του δίνουν τη δυνατότητα </a:t>
            </a:r>
          </a:p>
          <a:p>
            <a:pPr>
              <a:buNone/>
            </a:pPr>
            <a:r>
              <a:rPr lang="el-GR" sz="2400" dirty="0" smtClean="0"/>
              <a:t>να  συνεχίζει να τις χρησιμοποιεί με στόχο την  προσωπική </a:t>
            </a:r>
          </a:p>
          <a:p>
            <a:pPr>
              <a:buNone/>
            </a:pPr>
            <a:r>
              <a:rPr lang="el-GR" sz="2400" dirty="0" smtClean="0"/>
              <a:t>του ανάπτυξη και την ανάπτυξη της  κοινότητάς του (</a:t>
            </a:r>
            <a:r>
              <a:rPr lang="el-GR" sz="2400" dirty="0" err="1" smtClean="0"/>
              <a:t>Unesco</a:t>
            </a:r>
            <a:r>
              <a:rPr lang="el-GR" sz="2400" dirty="0" smtClean="0"/>
              <a:t> 1962).</a:t>
            </a:r>
          </a:p>
          <a:p>
            <a:pPr>
              <a:buNone/>
            </a:pPr>
            <a:endParaRPr lang="el-GR" sz="2400" dirty="0" smtClean="0"/>
          </a:p>
          <a:p>
            <a:pPr>
              <a:buNone/>
            </a:pPr>
            <a:r>
              <a:rPr lang="el-GR" sz="2400" dirty="0" smtClean="0"/>
              <a:t>Ποιες δραστηριότητες?</a:t>
            </a:r>
            <a:endParaRPr lang="el-GR"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Εστίαση στη χρήση της γλώσσας  για την ανταλλαγή νοημάτων σε κατάλληλες επικοινωνιακές περιστάσεις.</a:t>
            </a:r>
          </a:p>
          <a:p>
            <a:r>
              <a:rPr lang="el-GR" dirty="0" smtClean="0"/>
              <a:t>Επικοινωνιακή προσέγγιση /</a:t>
            </a:r>
            <a:r>
              <a:rPr lang="el-GR" dirty="0" err="1" smtClean="0"/>
              <a:t>κειμενικά</a:t>
            </a:r>
            <a:r>
              <a:rPr lang="el-GR" dirty="0" smtClean="0"/>
              <a:t> είδη και σταθερά χαρακτηριστικά τους/κειμενοκεντρικές πρακτικές (βλ. σχολικά βιβλία Δημοτικού)</a:t>
            </a:r>
          </a:p>
          <a:p>
            <a:pPr>
              <a:buNone/>
            </a:pPr>
            <a:endParaRPr lang="el-GR" dirty="0"/>
          </a:p>
        </p:txBody>
      </p:sp>
      <p:pic>
        <p:nvPicPr>
          <p:cNvPr id="6146" name="Picture 2"/>
          <p:cNvPicPr>
            <a:picLocks noChangeAspect="1" noChangeArrowheads="1"/>
          </p:cNvPicPr>
          <p:nvPr/>
        </p:nvPicPr>
        <p:blipFill>
          <a:blip r:embed="rId2"/>
          <a:srcRect/>
          <a:stretch>
            <a:fillRect/>
          </a:stretch>
        </p:blipFill>
        <p:spPr bwMode="auto">
          <a:xfrm>
            <a:off x="5572132" y="4857760"/>
            <a:ext cx="2619375" cy="17430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dirty="0" smtClean="0">
                <a:solidFill>
                  <a:srgbClr val="C00000"/>
                </a:solidFill>
              </a:rPr>
              <a:t>Λειτουργικός </a:t>
            </a:r>
            <a:r>
              <a:rPr lang="el-GR" sz="3200" dirty="0" err="1" smtClean="0">
                <a:solidFill>
                  <a:srgbClr val="C00000"/>
                </a:solidFill>
              </a:rPr>
              <a:t>γραμματισμός</a:t>
            </a:r>
            <a:r>
              <a:rPr lang="el-GR" sz="3200" dirty="0" smtClean="0">
                <a:solidFill>
                  <a:srgbClr val="C00000"/>
                </a:solidFill>
              </a:rPr>
              <a:t>: </a:t>
            </a:r>
            <a:r>
              <a:rPr lang="el-GR" sz="3200" dirty="0" err="1" smtClean="0">
                <a:solidFill>
                  <a:srgbClr val="C00000"/>
                </a:solidFill>
              </a:rPr>
              <a:t>Γραμματισμός</a:t>
            </a:r>
            <a:r>
              <a:rPr lang="el-GR" sz="3200" dirty="0" smtClean="0">
                <a:solidFill>
                  <a:srgbClr val="C00000"/>
                </a:solidFill>
              </a:rPr>
              <a:t> Δράσης</a:t>
            </a:r>
            <a:endParaRPr lang="el-GR" sz="3200" dirty="0">
              <a:solidFill>
                <a:srgbClr val="C00000"/>
              </a:solidFill>
            </a:endParaRPr>
          </a:p>
        </p:txBody>
      </p:sp>
      <p:sp>
        <p:nvSpPr>
          <p:cNvPr id="3" name="2 - Θέση περιεχομένου"/>
          <p:cNvSpPr>
            <a:spLocks noGrp="1"/>
          </p:cNvSpPr>
          <p:nvPr>
            <p:ph idx="1"/>
          </p:nvPr>
        </p:nvSpPr>
        <p:spPr/>
        <p:txBody>
          <a:bodyPr>
            <a:normAutofit/>
          </a:bodyPr>
          <a:lstStyle/>
          <a:p>
            <a:pPr>
              <a:buNone/>
            </a:pPr>
            <a:r>
              <a:rPr lang="el-GR" sz="2400" dirty="0" smtClean="0"/>
              <a:t>Αν  η διδασκαλία του </a:t>
            </a:r>
            <a:r>
              <a:rPr lang="el-GR" sz="2400" dirty="0" err="1" smtClean="0"/>
              <a:t>γραμματισμού</a:t>
            </a:r>
            <a:r>
              <a:rPr lang="el-GR" sz="2400" dirty="0" smtClean="0"/>
              <a:t> περιοριστεί στο  </a:t>
            </a:r>
          </a:p>
          <a:p>
            <a:pPr>
              <a:buNone/>
            </a:pPr>
            <a:r>
              <a:rPr lang="el-GR" sz="2400" dirty="0" err="1" smtClean="0"/>
              <a:t>γραμματισμό</a:t>
            </a:r>
            <a:r>
              <a:rPr lang="el-GR" sz="2400" dirty="0" smtClean="0"/>
              <a:t> δράσης, υπάρχει ο κίνδυνος να περιοριστεί </a:t>
            </a:r>
          </a:p>
          <a:p>
            <a:pPr>
              <a:buNone/>
            </a:pPr>
            <a:r>
              <a:rPr lang="el-GR" sz="2400" dirty="0" smtClean="0"/>
              <a:t>η  γλωσσική διδασκαλία στην αναπαραγωγή από μέρους των  </a:t>
            </a:r>
          </a:p>
          <a:p>
            <a:pPr>
              <a:buNone/>
            </a:pPr>
            <a:r>
              <a:rPr lang="el-GR" sz="2400" dirty="0" smtClean="0"/>
              <a:t>μαθητών επιλεγμένων μοντέλων λόγου</a:t>
            </a:r>
            <a:r>
              <a:rPr lang="el-GR" sz="1800" dirty="0" smtClean="0"/>
              <a:t>. (πχ αναπαραγωγή δομής ενός </a:t>
            </a:r>
            <a:r>
              <a:rPr lang="el-GR" sz="1800" dirty="0" err="1" smtClean="0"/>
              <a:t>κειμενικού</a:t>
            </a:r>
            <a:r>
              <a:rPr lang="el-GR" sz="1800" dirty="0" smtClean="0"/>
              <a:t> είδους)</a:t>
            </a:r>
          </a:p>
          <a:p>
            <a:pPr>
              <a:buNone/>
            </a:pPr>
            <a:endParaRPr lang="el-GR" sz="2400" dirty="0" smtClean="0"/>
          </a:p>
          <a:p>
            <a:pPr>
              <a:buNone/>
            </a:pPr>
            <a:r>
              <a:rPr lang="el-GR" sz="2400" dirty="0" smtClean="0"/>
              <a:t>Αντίθετα: </a:t>
            </a:r>
            <a:r>
              <a:rPr lang="el-GR" sz="2400" dirty="0" err="1" smtClean="0"/>
              <a:t>Εχει</a:t>
            </a:r>
            <a:r>
              <a:rPr lang="el-GR" sz="2400" dirty="0" smtClean="0"/>
              <a:t> σημασία η αξιοποίηση πλαισιωμένης αντίληψης του λόγου</a:t>
            </a:r>
          </a:p>
          <a:p>
            <a:pPr>
              <a:buNone/>
            </a:pPr>
            <a:r>
              <a:rPr lang="el-GR" sz="2400" dirty="0" smtClean="0"/>
              <a:t>Ο λειτουργικός </a:t>
            </a:r>
            <a:r>
              <a:rPr lang="el-GR" sz="2400" dirty="0" err="1" smtClean="0"/>
              <a:t>γραμματισμός</a:t>
            </a:r>
            <a:r>
              <a:rPr lang="el-GR" sz="2400" dirty="0" smtClean="0"/>
              <a:t> συνδέεται και με την </a:t>
            </a:r>
            <a:r>
              <a:rPr lang="el-GR" sz="2400" dirty="0" err="1" smtClean="0"/>
              <a:t>πολυτροπικότητα</a:t>
            </a:r>
            <a:r>
              <a:rPr lang="el-GR" sz="2400" dirty="0" smtClean="0"/>
              <a:t> (πχ η αφίσα ως </a:t>
            </a:r>
            <a:r>
              <a:rPr lang="el-GR" sz="2400" dirty="0" err="1" smtClean="0"/>
              <a:t>κειμενικό</a:t>
            </a:r>
            <a:r>
              <a:rPr lang="el-GR" sz="2400" dirty="0" smtClean="0"/>
              <a:t> είδος)</a:t>
            </a:r>
            <a:endParaRPr lang="el-GR"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normAutofit fontScale="92500" lnSpcReduction="20000"/>
          </a:bodyPr>
          <a:lstStyle/>
          <a:p>
            <a:r>
              <a:rPr lang="el-GR" dirty="0" smtClean="0">
                <a:solidFill>
                  <a:srgbClr val="C00000"/>
                </a:solidFill>
              </a:rPr>
              <a:t>λειτουργικός αναλφαβητισμός</a:t>
            </a:r>
            <a:r>
              <a:rPr lang="el-GR" dirty="0" smtClean="0"/>
              <a:t>= η ελλιπής γνώση της μητρικής γλώσσας (λεξιλογίου, γραμματικής κλπ.) που μειώνει την ικανότητα και την αποτελεσματικότητα της επικοινωνίας, λειτουργικά αναλφάβητοι: εκείνοι που έχουν διδαχθεί γραφή και ανάγνωση, αλλά στη συνέχεια δεν καλλιέργησαν αυτές τις γνώσεις, με αποτέλεσμα να ατονήσουν και να ξεχαστούν / το αντίθετο είναι ο </a:t>
            </a:r>
            <a:r>
              <a:rPr lang="el-GR" dirty="0" err="1" smtClean="0"/>
              <a:t>εγγραμματισμός</a:t>
            </a:r>
            <a:r>
              <a:rPr lang="el-GR" dirty="0" smtClean="0"/>
              <a:t>: η δεξιότητα του ατόμου να διαβάζει, να κατανοεί και να συνθέτει κείμενα (</a:t>
            </a:r>
            <a:r>
              <a:rPr lang="en-US" dirty="0" smtClean="0"/>
              <a:t>UNESCO)</a:t>
            </a:r>
            <a:endParaRPr lang="el-GR" dirty="0"/>
          </a:p>
        </p:txBody>
      </p:sp>
      <p:pic>
        <p:nvPicPr>
          <p:cNvPr id="7171" name="Picture 3"/>
          <p:cNvPicPr>
            <a:picLocks noChangeAspect="1" noChangeArrowheads="1"/>
          </p:cNvPicPr>
          <p:nvPr/>
        </p:nvPicPr>
        <p:blipFill>
          <a:blip r:embed="rId2"/>
          <a:srcRect/>
          <a:stretch>
            <a:fillRect/>
          </a:stretch>
        </p:blipFill>
        <p:spPr bwMode="auto">
          <a:xfrm>
            <a:off x="6500826" y="49477"/>
            <a:ext cx="2071684" cy="143483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71472" y="428604"/>
            <a:ext cx="8115328" cy="5697559"/>
          </a:xfrm>
        </p:spPr>
        <p:txBody>
          <a:bodyPr>
            <a:normAutofit fontScale="70000" lnSpcReduction="20000"/>
          </a:bodyPr>
          <a:lstStyle/>
          <a:p>
            <a:pPr algn="just"/>
            <a:r>
              <a:rPr lang="el-GR" b="1" dirty="0" smtClean="0"/>
              <a:t>Ο ορισμός της UNESCO (27.11.1978)</a:t>
            </a:r>
            <a:r>
              <a:rPr lang="el-GR" dirty="0" smtClean="0"/>
              <a:t> που αποδέχεται η Ευρωπαϊκή Επιτροπή (1987) κατατάσσει ως </a:t>
            </a:r>
            <a:r>
              <a:rPr lang="el-GR" i="1" dirty="0" smtClean="0"/>
              <a:t>«αναλφάβητα τα άτομα που δεν είναι ικανά να διαβάσουν και να γράψουν κατανοώντας μια απλή και σύντομη έκθεση γεγονότων σχετική με την καθημερινή τους ζωή». Δεν έχουν δυνατότητα να γράψουν μία επιστολή, να συμπληρώσουν ένα έντυπο, να διαβάσουν ένα λογαριασμό ή έναν τηλεφωνικό κατάλογο. Μορφές αναλφαβητισμού είναι: </a:t>
            </a:r>
            <a:r>
              <a:rPr lang="el-GR" b="1" i="1" dirty="0" smtClean="0"/>
              <a:t>α.</a:t>
            </a:r>
            <a:r>
              <a:rPr lang="el-GR" i="1" dirty="0" smtClean="0"/>
              <a:t> Ο οργανικός αναλφαβητισμός ορίζεται ως πλήρη στέρηση στοιχειωδών γνώσεων γραφής, ανάγνωσης, βασικών αριθμητικών πράξεων και κατανόησης απλών μορφών προφορικού λόγου σε θέματα της καθημερινής ζωής. </a:t>
            </a:r>
            <a:r>
              <a:rPr lang="el-GR" b="1" i="1" dirty="0" smtClean="0"/>
              <a:t>β.</a:t>
            </a:r>
            <a:r>
              <a:rPr lang="el-GR" i="1" dirty="0" smtClean="0"/>
              <a:t> Ο λειτουργικός αναλφαβητισμός ορίζεται ως απώλεια της ικανότητας ενός ατόμου, που έχει παρακολουθήσει την υποχρεωτική εκπαίδευση, να κατανοεί με επάρκεια τον προφορικό και γραπτό λόγο, να διατυπώνει με </a:t>
            </a:r>
            <a:r>
              <a:rPr lang="el-GR" b="1" i="1" dirty="0" smtClean="0"/>
              <a:t>σαφήνεια</a:t>
            </a:r>
            <a:r>
              <a:rPr lang="el-GR" i="1" dirty="0" smtClean="0"/>
              <a:t> την σκέψη του, να κάνει </a:t>
            </a:r>
            <a:r>
              <a:rPr lang="el-GR" b="1" i="1" dirty="0" smtClean="0"/>
              <a:t>αφαιρετικούς συνειρμούς</a:t>
            </a:r>
            <a:r>
              <a:rPr lang="el-GR" i="1" dirty="0" smtClean="0"/>
              <a:t>, να αναπτύσσει κριτική σκέψη, να εκμεταλλεύεται ευκαιρίες για βελτίωση των γνωστικών του δεξιοτήτων </a:t>
            </a:r>
            <a:r>
              <a:rPr lang="el-GR" i="1" dirty="0" err="1" smtClean="0"/>
              <a:t>κ.λ.π</a:t>
            </a:r>
            <a:r>
              <a:rPr lang="el-GR" i="1" dirty="0" smtClean="0"/>
              <a:t>. (ΕΕΚ, UNESCO, 1987).</a:t>
            </a:r>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Επαναπροσδιορισμός του</a:t>
            </a:r>
            <a:br>
              <a:rPr lang="el-GR" dirty="0" smtClean="0"/>
            </a:br>
            <a:r>
              <a:rPr lang="el-GR" dirty="0" smtClean="0"/>
              <a:t> </a:t>
            </a:r>
            <a:r>
              <a:rPr lang="el-GR" dirty="0" err="1" smtClean="0"/>
              <a:t>γραμματισμού</a:t>
            </a:r>
            <a:r>
              <a:rPr lang="el-GR" dirty="0" smtClean="0"/>
              <a:t>  και του εγγράμματου πολίτη</a:t>
            </a:r>
            <a:endParaRPr lang="el-GR" dirty="0"/>
          </a:p>
        </p:txBody>
      </p:sp>
      <p:sp>
        <p:nvSpPr>
          <p:cNvPr id="3" name="2 - Θέση περιεχομένου"/>
          <p:cNvSpPr>
            <a:spLocks noGrp="1"/>
          </p:cNvSpPr>
          <p:nvPr>
            <p:ph idx="1"/>
          </p:nvPr>
        </p:nvSpPr>
        <p:spPr/>
        <p:txBody>
          <a:bodyPr>
            <a:normAutofit/>
          </a:bodyPr>
          <a:lstStyle/>
          <a:p>
            <a:pPr algn="just">
              <a:buFont typeface="Wingdings" pitchFamily="2" charset="2"/>
              <a:buChar char="§"/>
            </a:pPr>
            <a:r>
              <a:rPr lang="el-GR" dirty="0" err="1" smtClean="0"/>
              <a:t>Γραμματισμός</a:t>
            </a:r>
            <a:r>
              <a:rPr lang="el-GR" dirty="0" smtClean="0"/>
              <a:t> δε σημαίνει πια αλφαβητισμός.</a:t>
            </a:r>
          </a:p>
          <a:p>
            <a:pPr algn="just">
              <a:buFont typeface="Wingdings" pitchFamily="2" charset="2"/>
              <a:buChar char="§"/>
            </a:pPr>
            <a:r>
              <a:rPr lang="el-GR" dirty="0" smtClean="0"/>
              <a:t>Δε σημαίνει ούτε ικανότητα  / δεξιότητα  αποτελεσματικής χρήσης του λόγου. </a:t>
            </a:r>
          </a:p>
          <a:p>
            <a:pPr algn="just">
              <a:buFont typeface="Wingdings" pitchFamily="2" charset="2"/>
              <a:buChar char="§"/>
            </a:pPr>
            <a:r>
              <a:rPr lang="el-GR" dirty="0" smtClean="0"/>
              <a:t>Κάθε εποχή καθορίζει το </a:t>
            </a:r>
            <a:r>
              <a:rPr lang="el-GR" dirty="0" err="1" smtClean="0"/>
              <a:t>γραμματισμό</a:t>
            </a:r>
            <a:r>
              <a:rPr lang="el-GR" dirty="0" smtClean="0"/>
              <a:t> και τον  εγγράμματο πολίτη. </a:t>
            </a:r>
          </a:p>
          <a:p>
            <a:pPr algn="just">
              <a:buFont typeface="Wingdings" pitchFamily="2" charset="2"/>
              <a:buChar char="§"/>
            </a:pPr>
            <a:r>
              <a:rPr lang="el-GR" dirty="0" smtClean="0"/>
              <a:t>Η εκάστοτε αντίληψη έχει επίδραση στη γλωσσική διδασκαλία,  εφόσον  εκεί διδάσκεται ο </a:t>
            </a:r>
            <a:r>
              <a:rPr lang="el-GR" dirty="0" err="1" smtClean="0"/>
              <a:t>γραμματισμός</a:t>
            </a:r>
            <a:r>
              <a:rPr lang="el-GR" dirty="0" smtClean="0"/>
              <a:t>.</a:t>
            </a:r>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smtClean="0">
                <a:solidFill>
                  <a:srgbClr val="FF0000"/>
                </a:solidFill>
              </a:rPr>
              <a:t>3. </a:t>
            </a:r>
            <a:r>
              <a:rPr lang="el-GR" dirty="0" smtClean="0">
                <a:solidFill>
                  <a:srgbClr val="FF0000"/>
                </a:solidFill>
              </a:rPr>
              <a:t>Κριτικός ή στοχαστικός </a:t>
            </a:r>
            <a:r>
              <a:rPr lang="el-GR" dirty="0" err="1" smtClean="0">
                <a:solidFill>
                  <a:srgbClr val="FF0000"/>
                </a:solidFill>
              </a:rPr>
              <a:t>Γραμματισμός</a:t>
            </a:r>
            <a:endParaRPr lang="el-GR" dirty="0">
              <a:solidFill>
                <a:srgbClr val="FF0000"/>
              </a:solidFill>
            </a:endParaRPr>
          </a:p>
        </p:txBody>
      </p:sp>
      <p:sp>
        <p:nvSpPr>
          <p:cNvPr id="3" name="2 - Θέση περιεχομένου"/>
          <p:cNvSpPr>
            <a:spLocks noGrp="1"/>
          </p:cNvSpPr>
          <p:nvPr>
            <p:ph idx="1"/>
          </p:nvPr>
        </p:nvSpPr>
        <p:spPr/>
        <p:txBody>
          <a:bodyPr>
            <a:normAutofit fontScale="70000" lnSpcReduction="20000"/>
          </a:bodyPr>
          <a:lstStyle/>
          <a:p>
            <a:pPr>
              <a:buNone/>
            </a:pPr>
            <a:r>
              <a:rPr lang="el-GR" dirty="0" smtClean="0"/>
              <a:t>Ο </a:t>
            </a:r>
            <a:r>
              <a:rPr lang="el-GR" dirty="0" err="1" smtClean="0"/>
              <a:t>γραμματισμός</a:t>
            </a:r>
            <a:r>
              <a:rPr lang="el-GR" dirty="0" smtClean="0"/>
              <a:t> αναφέρεται  «στην ακρόαση, στην ομιλία,</a:t>
            </a:r>
          </a:p>
          <a:p>
            <a:pPr>
              <a:buNone/>
            </a:pPr>
            <a:r>
              <a:rPr lang="el-GR" dirty="0" smtClean="0"/>
              <a:t>στην ανάγνωση, στη γραφή και στην κριτική σκέψη.</a:t>
            </a:r>
          </a:p>
          <a:p>
            <a:pPr>
              <a:buNone/>
            </a:pPr>
            <a:r>
              <a:rPr lang="el-GR" dirty="0" smtClean="0"/>
              <a:t>Περιλαμβάνει την πολιτισμική γνώση που καθιστά ικανό </a:t>
            </a:r>
          </a:p>
          <a:p>
            <a:pPr>
              <a:buNone/>
            </a:pPr>
            <a:r>
              <a:rPr lang="el-GR" dirty="0" smtClean="0"/>
              <a:t>έναν  ομιλητή, συγγραφέα ή αναγνώστη να αναγνωρίζει και </a:t>
            </a:r>
          </a:p>
          <a:p>
            <a:pPr>
              <a:buNone/>
            </a:pPr>
            <a:r>
              <a:rPr lang="el-GR" dirty="0" smtClean="0"/>
              <a:t>να  χρησιμοποιεί την κατάλληλη γλώσσα σε διαφορετικές  </a:t>
            </a:r>
          </a:p>
          <a:p>
            <a:pPr>
              <a:buNone/>
            </a:pPr>
            <a:r>
              <a:rPr lang="el-GR" dirty="0" smtClean="0"/>
              <a:t>κοινωνικές περιστάσεις…..</a:t>
            </a:r>
          </a:p>
          <a:p>
            <a:pPr>
              <a:buNone/>
            </a:pPr>
            <a:r>
              <a:rPr lang="el-GR" dirty="0" smtClean="0"/>
              <a:t> Στόχος είναι ένας ενεργητικός  </a:t>
            </a:r>
            <a:r>
              <a:rPr lang="el-GR" dirty="0" err="1" smtClean="0"/>
              <a:t>γραμματισμός</a:t>
            </a:r>
            <a:r>
              <a:rPr lang="el-GR" dirty="0" smtClean="0"/>
              <a:t>, που θα </a:t>
            </a:r>
          </a:p>
          <a:p>
            <a:pPr>
              <a:buNone/>
            </a:pPr>
            <a:r>
              <a:rPr lang="el-GR" dirty="0" smtClean="0"/>
              <a:t>επιτρέπει στους ανθρώπους να  χρησιμοποιούν τη γλώσσα για να </a:t>
            </a:r>
          </a:p>
          <a:p>
            <a:pPr>
              <a:buNone/>
            </a:pPr>
            <a:r>
              <a:rPr lang="el-GR" dirty="0" smtClean="0"/>
              <a:t>αυξήσουν την ικανότητά  τους να σκέφτονται, να δημιουργούν και να αμφισβητούν, έτσι ώστε να συμμετέχουν αποτελεσματικά στην κοινωνία » (Αυστραλιανό Συμβούλιο για το </a:t>
            </a:r>
            <a:r>
              <a:rPr lang="el-GR" dirty="0" err="1" smtClean="0"/>
              <a:t>Γραμματισμό</a:t>
            </a:r>
            <a:r>
              <a:rPr lang="el-GR" dirty="0" smtClean="0"/>
              <a:t> Ενηλίκων, δεκαετία 1990)</a:t>
            </a:r>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dirty="0"/>
          </a:p>
        </p:txBody>
      </p:sp>
      <p:sp>
        <p:nvSpPr>
          <p:cNvPr id="3" name="2 - Θέση περιεχομένου"/>
          <p:cNvSpPr>
            <a:spLocks noGrp="1"/>
          </p:cNvSpPr>
          <p:nvPr>
            <p:ph idx="1"/>
          </p:nvPr>
        </p:nvSpPr>
        <p:spPr/>
        <p:txBody>
          <a:bodyPr>
            <a:normAutofit fontScale="77500" lnSpcReduction="20000"/>
          </a:bodyPr>
          <a:lstStyle/>
          <a:p>
            <a:endParaRPr lang="el-GR" dirty="0" smtClean="0"/>
          </a:p>
          <a:p>
            <a:pPr>
              <a:buNone/>
            </a:pPr>
            <a:r>
              <a:rPr lang="el-GR" dirty="0" smtClean="0"/>
              <a:t>Έμφαση στους κοινωνικούς στόχους και στα συμφραζόμενα,</a:t>
            </a:r>
          </a:p>
          <a:p>
            <a:pPr>
              <a:buNone/>
            </a:pPr>
            <a:r>
              <a:rPr lang="el-GR" dirty="0" smtClean="0"/>
              <a:t>δεν τα θεωρεί δεδομένα, αλλά τα υποβάλλει σε κριτική  </a:t>
            </a:r>
          </a:p>
          <a:p>
            <a:pPr>
              <a:buNone/>
            </a:pPr>
            <a:r>
              <a:rPr lang="el-GR" dirty="0" smtClean="0"/>
              <a:t>ανάλυση την οποία θεωρεί απαραίτητο μέρος της  </a:t>
            </a:r>
          </a:p>
          <a:p>
            <a:pPr>
              <a:buNone/>
            </a:pPr>
            <a:r>
              <a:rPr lang="el-GR" dirty="0" smtClean="0"/>
              <a:t>εκπαιδευτικής διαδικασίας.</a:t>
            </a:r>
          </a:p>
          <a:p>
            <a:pPr>
              <a:buNone/>
            </a:pPr>
            <a:r>
              <a:rPr lang="el-GR" dirty="0" smtClean="0"/>
              <a:t>Έτσι, συνδέεται με τη χειραφέτηση, σύμφωνα με τον P. </a:t>
            </a:r>
            <a:r>
              <a:rPr lang="el-GR" dirty="0" err="1" smtClean="0"/>
              <a:t>Freire</a:t>
            </a:r>
            <a:r>
              <a:rPr lang="el-GR" dirty="0" smtClean="0"/>
              <a:t>.</a:t>
            </a:r>
          </a:p>
          <a:p>
            <a:pPr>
              <a:buNone/>
            </a:pPr>
            <a:r>
              <a:rPr lang="el-GR" dirty="0" smtClean="0"/>
              <a:t>Γι’ αυτόν βασικός στόχος του </a:t>
            </a:r>
            <a:r>
              <a:rPr lang="el-GR" dirty="0" err="1" smtClean="0"/>
              <a:t>γραμματισμού</a:t>
            </a:r>
            <a:r>
              <a:rPr lang="el-GR" dirty="0" smtClean="0"/>
              <a:t> είναι να  </a:t>
            </a:r>
          </a:p>
          <a:p>
            <a:pPr>
              <a:buNone/>
            </a:pPr>
            <a:r>
              <a:rPr lang="el-GR" dirty="0" smtClean="0"/>
              <a:t>χειραφετήσει τους ανθρώπους καθιστώντας τους ενεργούς</a:t>
            </a:r>
          </a:p>
          <a:p>
            <a:pPr>
              <a:buNone/>
            </a:pPr>
            <a:r>
              <a:rPr lang="el-GR" dirty="0" smtClean="0"/>
              <a:t> κριτές της κοινωνικής πραγματικότητας γύρω τους (</a:t>
            </a:r>
            <a:r>
              <a:rPr lang="el-GR" dirty="0" err="1" smtClean="0"/>
              <a:t>Freire</a:t>
            </a:r>
            <a:r>
              <a:rPr lang="el-GR" dirty="0" smtClean="0"/>
              <a:t> &amp; </a:t>
            </a:r>
            <a:r>
              <a:rPr lang="el-GR" dirty="0" err="1" smtClean="0"/>
              <a:t>Macedo</a:t>
            </a:r>
            <a:r>
              <a:rPr lang="el-GR" dirty="0" smtClean="0"/>
              <a:t> 1987). Κριτική σκέψη και κοινωνική δράση συνιστούν τα δύο </a:t>
            </a:r>
          </a:p>
          <a:p>
            <a:pPr>
              <a:buNone/>
            </a:pPr>
            <a:r>
              <a:rPr lang="el-GR" dirty="0" smtClean="0"/>
              <a:t>βασικά  δομικά συστατικά του κριτικού </a:t>
            </a:r>
            <a:r>
              <a:rPr lang="el-GR" dirty="0" err="1" smtClean="0"/>
              <a:t>γραμματισμού</a:t>
            </a:r>
            <a:r>
              <a:rPr lang="el-GR" dirty="0" smtClean="0"/>
              <a:t>.</a:t>
            </a:r>
            <a:endParaRPr lang="el-GR" dirty="0"/>
          </a:p>
        </p:txBody>
      </p:sp>
      <p:pic>
        <p:nvPicPr>
          <p:cNvPr id="2050" name="Picture 2"/>
          <p:cNvPicPr>
            <a:picLocks noChangeAspect="1" noChangeArrowheads="1"/>
          </p:cNvPicPr>
          <p:nvPr/>
        </p:nvPicPr>
        <p:blipFill>
          <a:blip r:embed="rId2"/>
          <a:srcRect/>
          <a:stretch>
            <a:fillRect/>
          </a:stretch>
        </p:blipFill>
        <p:spPr bwMode="auto">
          <a:xfrm>
            <a:off x="7143768" y="428604"/>
            <a:ext cx="1428745" cy="142874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3074" name="Picture 2"/>
          <p:cNvPicPr>
            <a:picLocks noGrp="1" noChangeAspect="1" noChangeArrowheads="1"/>
          </p:cNvPicPr>
          <p:nvPr>
            <p:ph idx="1"/>
          </p:nvPr>
        </p:nvPicPr>
        <p:blipFill>
          <a:blip r:embed="rId2"/>
          <a:srcRect/>
          <a:stretch>
            <a:fillRect/>
          </a:stretch>
        </p:blipFill>
        <p:spPr bwMode="auto">
          <a:xfrm>
            <a:off x="652131" y="1428737"/>
            <a:ext cx="5277182" cy="327740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Γλωσσικός </a:t>
            </a:r>
            <a:r>
              <a:rPr lang="el-GR" dirty="0" err="1" smtClean="0"/>
              <a:t>γραμματισμός</a:t>
            </a:r>
            <a:r>
              <a:rPr lang="el-GR" dirty="0" smtClean="0"/>
              <a:t> </a:t>
            </a:r>
            <a:endParaRPr lang="el-GR" dirty="0"/>
          </a:p>
        </p:txBody>
      </p:sp>
      <p:sp>
        <p:nvSpPr>
          <p:cNvPr id="3" name="2 - Θέση περιεχομένου"/>
          <p:cNvSpPr>
            <a:spLocks noGrp="1"/>
          </p:cNvSpPr>
          <p:nvPr>
            <p:ph idx="1"/>
          </p:nvPr>
        </p:nvSpPr>
        <p:spPr/>
        <p:txBody>
          <a:bodyPr>
            <a:normAutofit lnSpcReduction="10000"/>
          </a:bodyPr>
          <a:lstStyle/>
          <a:p>
            <a:r>
              <a:rPr lang="el-GR" dirty="0" smtClean="0"/>
              <a:t>Ικανότητα κατανόησης του νοήματος των λέξεων</a:t>
            </a:r>
          </a:p>
          <a:p>
            <a:r>
              <a:rPr lang="el-GR" dirty="0" smtClean="0"/>
              <a:t>Ικανότητα κατανόησης του νοήματος των κειμένων</a:t>
            </a:r>
          </a:p>
          <a:p>
            <a:r>
              <a:rPr lang="el-GR" dirty="0" smtClean="0"/>
              <a:t>Ικανότητα της </a:t>
            </a:r>
            <a:r>
              <a:rPr lang="el-GR" dirty="0" err="1" smtClean="0"/>
              <a:t>κατανοησης</a:t>
            </a:r>
            <a:r>
              <a:rPr lang="el-GR" dirty="0" smtClean="0"/>
              <a:t> των νοημάτων που βρίσκονται δίπλα και πέρα από τις λέξεις των κειμένων</a:t>
            </a:r>
          </a:p>
          <a:p>
            <a:r>
              <a:rPr lang="el-GR" dirty="0" smtClean="0"/>
              <a:t>Η γνώση της κοινωνικής πρακτικής που αντιπροσωπεύει κάθε κείμενο</a:t>
            </a:r>
            <a:endParaRPr lang="el-G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Η ικανότητα διαισθητικής ή συνειδητής κατανόησης του είδους λόγου στον οποίο ανήκει ένα κείμενο</a:t>
            </a:r>
          </a:p>
          <a:p>
            <a:r>
              <a:rPr lang="el-GR" dirty="0" smtClean="0"/>
              <a:t>Η ικανότητα της ένταξης του κειμένου στο κοινωνικό πλαίσιο στο οποίο παράγεται</a:t>
            </a:r>
          </a:p>
          <a:p>
            <a:r>
              <a:rPr lang="el-GR" dirty="0" smtClean="0"/>
              <a:t>Η ικανότητα αντίδρασης στα νοήματα του κειμένου</a:t>
            </a:r>
          </a:p>
          <a:p>
            <a:r>
              <a:rPr lang="el-GR" dirty="0" smtClean="0"/>
              <a:t>Η ικανότητα παραγωγής κειμένων</a:t>
            </a:r>
            <a:endParaRPr lang="el-G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l-GR" dirty="0" smtClean="0"/>
              <a:t>Το κείμενο δεν αποτελεί ένα προϊόν με δοσμένα και αδιαπραγμάτευτα νοήματα. Εμπεριέχει προθέσεις δημιουργού και </a:t>
            </a:r>
            <a:r>
              <a:rPr lang="el-GR" dirty="0" err="1" smtClean="0"/>
              <a:t>νοηματοδοτείται</a:t>
            </a:r>
            <a:r>
              <a:rPr lang="el-GR" dirty="0" smtClean="0"/>
              <a:t> υποκειμενικά από  τους αναγνώστες.</a:t>
            </a: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Ερωτήματα….</a:t>
            </a:r>
            <a:endParaRPr lang="el-GR" dirty="0"/>
          </a:p>
        </p:txBody>
      </p:sp>
      <p:pic>
        <p:nvPicPr>
          <p:cNvPr id="4" name="3 - Θέση περιεχομένου"/>
          <p:cNvPicPr>
            <a:picLocks noGrp="1"/>
          </p:cNvPicPr>
          <p:nvPr>
            <p:ph idx="1"/>
          </p:nvPr>
        </p:nvPicPr>
        <p:blipFill>
          <a:blip r:embed="rId2">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571472" y="1857364"/>
            <a:ext cx="6496050" cy="4643470"/>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1</a:t>
            </a:r>
            <a:r>
              <a:rPr lang="el-GR" baseline="30000" dirty="0" smtClean="0"/>
              <a:t>η</a:t>
            </a:r>
            <a:r>
              <a:rPr lang="el-GR" dirty="0" smtClean="0"/>
              <a:t> </a:t>
            </a:r>
            <a:r>
              <a:rPr lang="el-GR" smtClean="0"/>
              <a:t>ατομική εργασία</a:t>
            </a:r>
            <a:endParaRPr lang="el-GR"/>
          </a:p>
        </p:txBody>
      </p:sp>
      <p:sp>
        <p:nvSpPr>
          <p:cNvPr id="3" name="2 - Θέση περιεχομένου"/>
          <p:cNvSpPr>
            <a:spLocks noGrp="1"/>
          </p:cNvSpPr>
          <p:nvPr>
            <p:ph idx="1"/>
          </p:nvPr>
        </p:nvSpPr>
        <p:spPr/>
        <p:txBody>
          <a:bodyPr>
            <a:normAutofit/>
          </a:bodyPr>
          <a:lstStyle/>
          <a:p>
            <a:r>
              <a:rPr lang="el-GR" smtClean="0"/>
              <a:t>Γράψτε </a:t>
            </a:r>
            <a:r>
              <a:rPr lang="el-GR" dirty="0" smtClean="0"/>
              <a:t>σε μια σύντομη παράγραφο πώς μάθατε να γράφετε και να διαβάζετε</a:t>
            </a:r>
            <a:endParaRPr lang="en-US" dirty="0" smtClean="0"/>
          </a:p>
          <a:p>
            <a:r>
              <a:rPr lang="el-GR" dirty="0" smtClean="0"/>
              <a:t>Σκεφτείτε 3 εκπαιδευτικές συνθήκες που βιώσατε ως μαθήτριες ή φοιτήτριες σε σχέση με τον </a:t>
            </a:r>
            <a:r>
              <a:rPr lang="el-GR" dirty="0" err="1" smtClean="0"/>
              <a:t>γραμματισμό</a:t>
            </a:r>
            <a:r>
              <a:rPr lang="el-GR" dirty="0" smtClean="0"/>
              <a:t> και προσπαθήστε να τις εντάξετε στις παραπάνω προσεγγίσεις </a:t>
            </a:r>
            <a:r>
              <a:rPr lang="el-GR" dirty="0" err="1" smtClean="0"/>
              <a:t>γραμματισμού</a:t>
            </a:r>
            <a:r>
              <a:rPr lang="el-GR" dirty="0" smtClean="0"/>
              <a:t>. </a:t>
            </a:r>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Σε ποιο είδος </a:t>
            </a:r>
            <a:r>
              <a:rPr lang="el-GR" dirty="0" err="1" smtClean="0"/>
              <a:t>γραμματισμού</a:t>
            </a:r>
            <a:r>
              <a:rPr lang="el-GR" dirty="0" smtClean="0"/>
              <a:t> εντάσσονται τα παρακάτω </a:t>
            </a:r>
            <a:r>
              <a:rPr lang="en-US" smtClean="0"/>
              <a:t>video?</a:t>
            </a:r>
            <a:endParaRPr lang="el-GR"/>
          </a:p>
        </p:txBody>
      </p:sp>
      <p:sp>
        <p:nvSpPr>
          <p:cNvPr id="3" name="2 - Θέση περιεχομένου"/>
          <p:cNvSpPr>
            <a:spLocks noGrp="1"/>
          </p:cNvSpPr>
          <p:nvPr>
            <p:ph idx="1"/>
          </p:nvPr>
        </p:nvSpPr>
        <p:spPr/>
        <p:txBody>
          <a:bodyPr/>
          <a:lstStyle/>
          <a:p>
            <a:pPr>
              <a:buNone/>
            </a:pPr>
            <a:endParaRPr lang="el-GR" u="sng" dirty="0" smtClean="0"/>
          </a:p>
          <a:p>
            <a:r>
              <a:rPr lang="en-US" dirty="0" smtClean="0">
                <a:hlinkClick r:id="rId2"/>
              </a:rPr>
              <a:t>https://www.youtube.com/watch?v=meLQQW24DJQ</a:t>
            </a:r>
            <a:endParaRPr lang="el-GR" dirty="0" smtClean="0"/>
          </a:p>
          <a:p>
            <a:r>
              <a:rPr lang="en-US" dirty="0" smtClean="0">
                <a:hlinkClick r:id="rId3"/>
              </a:rPr>
              <a:t>https://www.youtube.com/watch?v=ar1dIELCb68&amp;t=55s</a:t>
            </a:r>
            <a:endParaRPr lang="el-GR" dirty="0" smtClean="0"/>
          </a:p>
          <a:p>
            <a:r>
              <a:rPr lang="en-US" dirty="0" smtClean="0">
                <a:hlinkClick r:id="rId4"/>
              </a:rPr>
              <a:t>https://www.youtube.com/watch?v=KL-r2AKdfRQ</a:t>
            </a:r>
            <a:endParaRPr lang="el-GR" dirty="0" smtClean="0"/>
          </a:p>
          <a:p>
            <a:endParaRPr lang="el-GR" dirty="0" smtClean="0"/>
          </a:p>
          <a:p>
            <a:endParaRPr lang="el-G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1445</TotalTime>
  <Words>545</Words>
  <PresentationFormat>Προβολή στην οθόνη (4:3)</PresentationFormat>
  <Paragraphs>106</Paragraphs>
  <Slides>27</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27</vt:i4>
      </vt:variant>
    </vt:vector>
  </HeadingPairs>
  <TitlesOfParts>
    <vt:vector size="28" baseType="lpstr">
      <vt:lpstr>Θέμα του Office</vt:lpstr>
      <vt:lpstr>Ο Γραμματισμός στην πρώιμη παιδική ηλικία: διερευνώντας τις ιδέες των παιδιών (και τις αντιλήψεις και πρακτικές των εκπαιδευτικών) ΜΑΘΗΜΑ 1ο  </vt:lpstr>
      <vt:lpstr>Διαφάνεια 2</vt:lpstr>
      <vt:lpstr>Διαφάνεια 3</vt:lpstr>
      <vt:lpstr>Διαφάνεια 4</vt:lpstr>
      <vt:lpstr>Διαφάνεια 5</vt:lpstr>
      <vt:lpstr>Διαφάνεια 6</vt:lpstr>
      <vt:lpstr>Διαφάνεια 7</vt:lpstr>
      <vt:lpstr>Διαφάνεια 8</vt:lpstr>
      <vt:lpstr>Αντιθετικές θέσεις</vt:lpstr>
      <vt:lpstr>Διαφάνεια 10</vt:lpstr>
      <vt:lpstr>Διαφάνεια 11</vt:lpstr>
      <vt:lpstr>Διαφάνεια 12</vt:lpstr>
      <vt:lpstr>2. Ο λειτουργικός  γραμματισμός (Halliday, 1975)</vt:lpstr>
      <vt:lpstr>Διαφάνεια 14</vt:lpstr>
      <vt:lpstr>Λειτουργικός γραμματισμός: Γραμματισμός Δράσης</vt:lpstr>
      <vt:lpstr>Διαφάνεια 16</vt:lpstr>
      <vt:lpstr>Διαφάνεια 17</vt:lpstr>
      <vt:lpstr>Επαναπροσδιορισμός του  γραμματισμού  και του εγγράμματου πολίτη</vt:lpstr>
      <vt:lpstr>3. Κριτικός ή στοχαστικός Γραμματισμός</vt:lpstr>
      <vt:lpstr>Διαφάνεια 20</vt:lpstr>
      <vt:lpstr>Διαφάνεια 21</vt:lpstr>
      <vt:lpstr>Γλωσσικός γραμματισμός </vt:lpstr>
      <vt:lpstr>Διαφάνεια 23</vt:lpstr>
      <vt:lpstr>Διαφάνεια 24</vt:lpstr>
      <vt:lpstr>Ερωτήματα….</vt:lpstr>
      <vt:lpstr>1η ατομική εργασία</vt:lpstr>
      <vt:lpstr>Σε ποιο είδος γραμματισμού εντάσσονται τα παρακάτω video?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Γραμματισμός στην πρώιμη παιδική ηλικία: διερευνώντας τις ιδέες των παιδιών</dc:title>
  <dc:creator>user</dc:creator>
  <cp:lastModifiedBy>user</cp:lastModifiedBy>
  <cp:revision>139</cp:revision>
  <dcterms:created xsi:type="dcterms:W3CDTF">2020-10-14T04:04:36Z</dcterms:created>
  <dcterms:modified xsi:type="dcterms:W3CDTF">2026-09-30T07:37:46Z</dcterms:modified>
</cp:coreProperties>
</file>