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56" r:id="rId2"/>
    <p:sldId id="257" r:id="rId3"/>
    <p:sldId id="281" r:id="rId4"/>
    <p:sldId id="258" r:id="rId5"/>
    <p:sldId id="259" r:id="rId6"/>
    <p:sldId id="282" r:id="rId7"/>
    <p:sldId id="283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0" r:id="rId18"/>
    <p:sldId id="286" r:id="rId19"/>
    <p:sldId id="273" r:id="rId20"/>
    <p:sldId id="279" r:id="rId21"/>
    <p:sldId id="276" r:id="rId22"/>
    <p:sldId id="278" r:id="rId23"/>
    <p:sldId id="280" r:id="rId24"/>
    <p:sldId id="284" r:id="rId25"/>
    <p:sldId id="285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9A05F-7DFC-46D8-98FB-63D932A538C3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AE0E8-B4FB-41C2-8B29-7DAB70452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E0E8-B4FB-41C2-8B29-7DAB70452103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0BC09E3-FDD4-4F1A-92A8-CBF1838DC6F8}" type="datetimeFigureOut">
              <a:rPr lang="el-GR" smtClean="0"/>
              <a:pPr/>
              <a:t>5/5/22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D03BE0C-2430-4684-9F1E-CABB8808F4F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iencedirect.com/science/article/pii/S0273229708000269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ubmed/?term=Luijk%20MP%5bAuthor%5d&amp;cauthor=true&amp;cauthor_uid=2258073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85720" y="4071942"/>
            <a:ext cx="8572528" cy="2786058"/>
          </a:xfrm>
        </p:spPr>
        <p:txBody>
          <a:bodyPr>
            <a:normAutofit/>
          </a:bodyPr>
          <a:lstStyle/>
          <a:p>
            <a:r>
              <a:rPr lang="el-GR" dirty="0">
                <a:latin typeface="Arial" pitchFamily="34" charset="0"/>
                <a:cs typeface="Arial" pitchFamily="34" charset="0"/>
              </a:rPr>
              <a:t>Ελεάνα </a:t>
            </a:r>
            <a:r>
              <a:rPr lang="el-GR" dirty="0" err="1">
                <a:latin typeface="Arial" pitchFamily="34" charset="0"/>
                <a:cs typeface="Arial" pitchFamily="34" charset="0"/>
              </a:rPr>
              <a:t>Αρμάο</a:t>
            </a:r>
            <a:r>
              <a:rPr lang="el-GR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l-GR" dirty="0">
                <a:latin typeface="Arial" pitchFamily="34" charset="0"/>
                <a:cs typeface="Arial" pitchFamily="34" charset="0"/>
              </a:rPr>
              <a:t>Αναπτυξιακή Ψυχολόγος, Υποψήφια Διδάκτορας</a:t>
            </a:r>
          </a:p>
          <a:p>
            <a:r>
              <a:rPr lang="el-GR" dirty="0">
                <a:latin typeface="Arial" pitchFamily="34" charset="0"/>
                <a:cs typeface="Arial" pitchFamily="34" charset="0"/>
              </a:rPr>
              <a:t>Τμήμα Εκπαίδευσης και Αγωγής στη Προσχολική Ηλικία, ΕΚΠΑ</a:t>
            </a:r>
          </a:p>
          <a:p>
            <a:endParaRPr lang="el-GR" dirty="0">
              <a:latin typeface="Arial" pitchFamily="34" charset="0"/>
              <a:cs typeface="Arial" pitchFamily="34" charset="0"/>
            </a:endParaRPr>
          </a:p>
          <a:p>
            <a:r>
              <a:rPr lang="el-GR" dirty="0">
                <a:latin typeface="Arial" pitchFamily="34" charset="0"/>
                <a:cs typeface="Arial" pitchFamily="34" charset="0"/>
              </a:rPr>
              <a:t>Επιβλέπουσα: Λήδα Αναγνωστάκη</a:t>
            </a:r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ctrTitle"/>
          </p:nvPr>
        </p:nvSpPr>
        <p:spPr>
          <a:xfrm>
            <a:off x="357158" y="714356"/>
            <a:ext cx="8458200" cy="2643206"/>
          </a:xfrm>
        </p:spPr>
        <p:txBody>
          <a:bodyPr>
            <a:normAutofit/>
          </a:bodyPr>
          <a:lstStyle/>
          <a:p>
            <a:pPr algn="ctr"/>
            <a:r>
              <a:rPr lang="el-GR" sz="4000" dirty="0"/>
              <a:t>Η Θεωρία Δεσμού και οι </a:t>
            </a:r>
            <a:br>
              <a:rPr lang="el-GR" sz="4000" dirty="0"/>
            </a:br>
            <a:r>
              <a:rPr lang="el-GR" sz="4000" dirty="0"/>
              <a:t> Εφαρμογές της</a:t>
            </a:r>
            <a:br>
              <a:rPr lang="el-GR" sz="3600" dirty="0"/>
            </a:br>
            <a:r>
              <a:rPr lang="el-GR" sz="2800" dirty="0"/>
              <a:t>Έρευνα, Κλινική Πρακτική, </a:t>
            </a:r>
            <a:r>
              <a:rPr lang="el-GR" sz="2800" dirty="0" err="1"/>
              <a:t>Γονεϊκότητα</a:t>
            </a:r>
            <a:r>
              <a:rPr lang="el-GR" sz="2800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857232"/>
            <a:ext cx="8229600" cy="1066800"/>
          </a:xfrm>
        </p:spPr>
        <p:txBody>
          <a:bodyPr/>
          <a:lstStyle/>
          <a:p>
            <a:r>
              <a:rPr lang="el-GR" i="1" dirty="0"/>
              <a:t>2. Θηλασμός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928802"/>
            <a:ext cx="8229600" cy="4929198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Μητρικό θηλασμό κατά </a:t>
            </a:r>
          </a:p>
          <a:p>
            <a:pPr>
              <a:buNone/>
            </a:pPr>
            <a:r>
              <a:rPr lang="el-GR" dirty="0"/>
              <a:t>   αποκλειστικότητα για τους </a:t>
            </a:r>
          </a:p>
          <a:p>
            <a:pPr>
              <a:buNone/>
            </a:pPr>
            <a:r>
              <a:rPr lang="el-GR" dirty="0"/>
              <a:t>   πρώτους 6 μήνες ζωής των βρεφών. </a:t>
            </a:r>
          </a:p>
          <a:p>
            <a:r>
              <a:rPr lang="el-GR" dirty="0"/>
              <a:t>Θηλασμός κατά ζήτηση (</a:t>
            </a:r>
            <a:r>
              <a:rPr lang="en-US" dirty="0"/>
              <a:t>on demand</a:t>
            </a:r>
            <a:r>
              <a:rPr lang="el-GR" dirty="0"/>
              <a:t>), </a:t>
            </a:r>
          </a:p>
          <a:p>
            <a:pPr>
              <a:buNone/>
            </a:pPr>
            <a:r>
              <a:rPr lang="el-GR" dirty="0"/>
              <a:t>    δηλαδή κάθε φορά που το παιδί εκδηλώνει σημάδια πείνας ή επιθυμίας θηλασμού </a:t>
            </a:r>
            <a:r>
              <a:rPr lang="el-GR" sz="1800" dirty="0"/>
              <a:t>(</a:t>
            </a:r>
            <a:r>
              <a:rPr lang="en-US" sz="1800" dirty="0"/>
              <a:t>Sears, 1987; Sears &amp; Sears, 2001)</a:t>
            </a:r>
            <a:r>
              <a:rPr lang="el-GR" dirty="0"/>
              <a:t>.</a:t>
            </a:r>
          </a:p>
          <a:p>
            <a:r>
              <a:rPr lang="el-GR" dirty="0"/>
              <a:t>Εναντίον του προγράμματος</a:t>
            </a:r>
            <a:r>
              <a:rPr lang="en-US" dirty="0"/>
              <a:t> </a:t>
            </a:r>
            <a:r>
              <a:rPr lang="el-GR" dirty="0"/>
              <a:t>στο θηλασμό </a:t>
            </a:r>
            <a:r>
              <a:rPr lang="el-GR" sz="1800" dirty="0"/>
              <a:t>(</a:t>
            </a:r>
            <a:r>
              <a:rPr lang="en-US" sz="1800" dirty="0"/>
              <a:t>Sears, 1987)</a:t>
            </a:r>
            <a:endParaRPr lang="el-GR" sz="1800" dirty="0"/>
          </a:p>
          <a:p>
            <a:r>
              <a:rPr lang="el-GR" dirty="0"/>
              <a:t>Δεν υπάρχει ένα σαφές ανώτατο χρονικό όριο για τον αποθηλασμό, αντιθέτως ενθαρρύνεται η συνέχιση του μέχρι τη στιγμή που το παιδί θα είναι έτοιμο να αποθηλάσει </a:t>
            </a:r>
            <a:r>
              <a:rPr lang="en-US" sz="1800" dirty="0"/>
              <a:t>(Sears &amp; Sears, 2001)</a:t>
            </a:r>
            <a:r>
              <a:rPr lang="el-GR" dirty="0"/>
              <a:t>. </a:t>
            </a:r>
          </a:p>
          <a:p>
            <a:r>
              <a:rPr lang="el-GR" dirty="0"/>
              <a:t>Ο παρατεταμένος θηλασμός, δηλαδή ο θηλασμός πέραν της βρεφικής ηλικίας, θεωρείται σημαντικός για τη συναισθηματική σύνδεση και επανασύνδεση του παιδιού με την μητέρα, την διαμόρφωση ασφαλούς δεσμού  και την συναισθηματική ανακούφιση του παιδιού </a:t>
            </a:r>
            <a:r>
              <a:rPr lang="el-GR" sz="1800" dirty="0"/>
              <a:t>(</a:t>
            </a:r>
            <a:r>
              <a:rPr lang="en-US" sz="1800" dirty="0"/>
              <a:t>Sears</a:t>
            </a:r>
            <a:r>
              <a:rPr lang="el-GR" sz="1800" dirty="0"/>
              <a:t>, 1987; </a:t>
            </a:r>
            <a:r>
              <a:rPr lang="en-US" sz="1800" dirty="0"/>
              <a:t>Sears</a:t>
            </a:r>
            <a:r>
              <a:rPr lang="el-GR" sz="1800" dirty="0"/>
              <a:t> &amp; </a:t>
            </a:r>
            <a:r>
              <a:rPr lang="en-US" sz="1800" dirty="0"/>
              <a:t>Sears</a:t>
            </a:r>
            <a:r>
              <a:rPr lang="el-GR" sz="1800" dirty="0"/>
              <a:t>, 2001).  </a:t>
            </a:r>
          </a:p>
          <a:p>
            <a:endParaRPr lang="el-GR" dirty="0"/>
          </a:p>
        </p:txBody>
      </p:sp>
      <p:pic>
        <p:nvPicPr>
          <p:cNvPr id="4" name="3 - Εικόνα" descr="breastfeed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34" y="857232"/>
            <a:ext cx="4071966" cy="192882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066800"/>
          </a:xfrm>
        </p:spPr>
        <p:txBody>
          <a:bodyPr/>
          <a:lstStyle/>
          <a:p>
            <a:r>
              <a:rPr lang="el-GR" i="1" dirty="0"/>
              <a:t>3. Το να </a:t>
            </a:r>
            <a:r>
              <a:rPr lang="en-US" i="1" dirty="0"/>
              <a:t>“</a:t>
            </a:r>
            <a:r>
              <a:rPr lang="el-GR" i="1" dirty="0"/>
              <a:t>φοράς</a:t>
            </a:r>
            <a:r>
              <a:rPr lang="en-US" i="1" dirty="0"/>
              <a:t>”</a:t>
            </a:r>
            <a:r>
              <a:rPr lang="el-GR" i="1" dirty="0"/>
              <a:t> το μωρό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2000240"/>
            <a:ext cx="9144000" cy="5000636"/>
          </a:xfrm>
        </p:spPr>
        <p:txBody>
          <a:bodyPr>
            <a:normAutofit/>
          </a:bodyPr>
          <a:lstStyle/>
          <a:p>
            <a:r>
              <a:rPr lang="el-GR" dirty="0"/>
              <a:t>Χρήση βρεφικού εξοπλισμού </a:t>
            </a:r>
          </a:p>
          <a:p>
            <a:pPr>
              <a:buNone/>
            </a:pPr>
            <a:r>
              <a:rPr lang="el-GR" dirty="0"/>
              <a:t>  (π.χ. μάρσιπος) όσον το δυνατόν </a:t>
            </a:r>
          </a:p>
          <a:p>
            <a:pPr>
              <a:buNone/>
            </a:pPr>
            <a:r>
              <a:rPr lang="el-GR" dirty="0"/>
              <a:t>  περισσότερες ώρες την ημέρα</a:t>
            </a:r>
            <a:r>
              <a:rPr lang="en-US" sz="1400" dirty="0"/>
              <a:t>.</a:t>
            </a:r>
            <a:endParaRPr lang="el-GR" dirty="0"/>
          </a:p>
          <a:p>
            <a:r>
              <a:rPr lang="el-GR" dirty="0"/>
              <a:t>Η σωματική επαφή που προσφέρει </a:t>
            </a:r>
          </a:p>
          <a:p>
            <a:pPr>
              <a:buNone/>
            </a:pPr>
            <a:r>
              <a:rPr lang="el-GR" dirty="0"/>
              <a:t>   η πρακτική αυτή θεωρείται ότι διατηρεί το βρέφος ήρεμο, διευκολύνει τον θηλασμό κατά ζήτηση και αυξάνει τη μητρική ευαισθησία στα σημάδια επικοινωνίας του παιδιού</a:t>
            </a:r>
            <a:r>
              <a:rPr lang="en-US" dirty="0"/>
              <a:t> </a:t>
            </a:r>
            <a:r>
              <a:rPr lang="en-US" sz="1400" dirty="0"/>
              <a:t>(Sears &amp; Sears, 2001)</a:t>
            </a:r>
            <a:r>
              <a:rPr lang="el-GR" dirty="0"/>
              <a:t>. </a:t>
            </a:r>
          </a:p>
          <a:p>
            <a:r>
              <a:rPr lang="el-GR" sz="1400" dirty="0"/>
              <a:t>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pic>
        <p:nvPicPr>
          <p:cNvPr id="4" name="3 - Εικόνα" descr="babywar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1500174"/>
            <a:ext cx="2357454" cy="221457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29600" cy="1066800"/>
          </a:xfrm>
        </p:spPr>
        <p:txBody>
          <a:bodyPr/>
          <a:lstStyle/>
          <a:p>
            <a:r>
              <a:rPr lang="el-GR" i="1" dirty="0"/>
              <a:t>4. Συν-κοίμηση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428736"/>
            <a:ext cx="8729666" cy="5429264"/>
          </a:xfrm>
        </p:spPr>
        <p:txBody>
          <a:bodyPr>
            <a:normAutofit/>
          </a:bodyPr>
          <a:lstStyle/>
          <a:p>
            <a:r>
              <a:rPr lang="el-GR" dirty="0"/>
              <a:t>Η συν-κοίμηση του βρέφους</a:t>
            </a:r>
          </a:p>
          <a:p>
            <a:pPr>
              <a:buNone/>
            </a:pPr>
            <a:r>
              <a:rPr lang="el-GR" dirty="0"/>
              <a:t>   με τους γονείς του στο ίδιο </a:t>
            </a:r>
          </a:p>
          <a:p>
            <a:pPr>
              <a:buNone/>
            </a:pPr>
            <a:r>
              <a:rPr lang="el-GR" dirty="0"/>
              <a:t>   κρεβάτι ή δωμάτιο θεωρείται </a:t>
            </a:r>
          </a:p>
          <a:p>
            <a:pPr>
              <a:buNone/>
            </a:pPr>
            <a:r>
              <a:rPr lang="el-GR" dirty="0"/>
              <a:t>   ο ιδανικότερος διακανονισμός ύπνου </a:t>
            </a:r>
            <a:r>
              <a:rPr lang="el-GR" sz="1400" dirty="0"/>
              <a:t>(</a:t>
            </a:r>
            <a:r>
              <a:rPr lang="en-US" sz="1400" dirty="0"/>
              <a:t>Sears &amp; Sears, 2001).</a:t>
            </a:r>
            <a:endParaRPr lang="el-GR" sz="1400" dirty="0"/>
          </a:p>
          <a:p>
            <a:r>
              <a:rPr lang="el-GR" dirty="0"/>
              <a:t>Προάγει τον ασφαλή δεσμό μητέρας – παιδιού, μειώνει το άγχος αποχωρισμού και τα αίσθημα φόβου – ανασφάλειας, και διευκολύνει τον νυχτερινό θηλασμό κατά ζήτηση </a:t>
            </a:r>
            <a:r>
              <a:rPr lang="el-GR" sz="1500" dirty="0"/>
              <a:t>(</a:t>
            </a:r>
            <a:r>
              <a:rPr lang="en-US" sz="1500" dirty="0"/>
              <a:t>Sears</a:t>
            </a:r>
            <a:r>
              <a:rPr lang="el-GR" sz="1500" dirty="0"/>
              <a:t> &amp; </a:t>
            </a:r>
            <a:r>
              <a:rPr lang="en-US" sz="1500" dirty="0"/>
              <a:t>Sears</a:t>
            </a:r>
            <a:r>
              <a:rPr lang="el-GR" sz="1500" dirty="0"/>
              <a:t>, 2001). </a:t>
            </a:r>
          </a:p>
          <a:p>
            <a:r>
              <a:rPr lang="el-GR" dirty="0"/>
              <a:t>Η πρακτική αυτή συστήνεται  να ακολουθείται από  τη βρεφική ηλικία μέχρι το παιδί να είναι συναισθηματικά έτοιμο να μεταφερθεί στο δικό του δωμάτιο </a:t>
            </a:r>
            <a:r>
              <a:rPr lang="el-GR" sz="1400" dirty="0"/>
              <a:t>(</a:t>
            </a:r>
            <a:r>
              <a:rPr lang="en-US" sz="1400" dirty="0"/>
              <a:t>Sears</a:t>
            </a:r>
            <a:r>
              <a:rPr lang="el-GR" sz="1400" dirty="0"/>
              <a:t> &amp; </a:t>
            </a:r>
            <a:r>
              <a:rPr lang="en-US" sz="1400" dirty="0"/>
              <a:t>Sears, 2001</a:t>
            </a:r>
            <a:r>
              <a:rPr lang="el-GR" sz="1400" dirty="0"/>
              <a:t>). </a:t>
            </a:r>
          </a:p>
          <a:p>
            <a:endParaRPr lang="el-GR" dirty="0"/>
          </a:p>
        </p:txBody>
      </p:sp>
      <p:pic>
        <p:nvPicPr>
          <p:cNvPr id="4" name="3 - Εικόνα" descr="cosleep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857232"/>
            <a:ext cx="3429024" cy="17859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l-GR" i="1" dirty="0"/>
              <a:t>5. Πίστη στην γλωσσική αξία του βρεφικού κλάματος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2532888"/>
            <a:ext cx="8229600" cy="4325112"/>
          </a:xfrm>
        </p:spPr>
        <p:txBody>
          <a:bodyPr>
            <a:normAutofit/>
          </a:bodyPr>
          <a:lstStyle/>
          <a:p>
            <a:r>
              <a:rPr lang="el-GR" sz="2400" dirty="0"/>
              <a:t>Το κλάμα έχει σκοπό την επιβίωση των</a:t>
            </a:r>
          </a:p>
          <a:p>
            <a:pPr>
              <a:buNone/>
            </a:pPr>
            <a:r>
              <a:rPr lang="el-GR" sz="2400" dirty="0"/>
              <a:t>    βρεφών καθώς αποτελεί το μέσο </a:t>
            </a:r>
          </a:p>
          <a:p>
            <a:pPr>
              <a:buNone/>
            </a:pPr>
            <a:r>
              <a:rPr lang="el-GR" sz="2400" dirty="0"/>
              <a:t>    έκφρασης των αναγκών τους</a:t>
            </a:r>
            <a:r>
              <a:rPr lang="el-GR" sz="1400" dirty="0"/>
              <a:t> (</a:t>
            </a:r>
            <a:r>
              <a:rPr lang="en-US" sz="1400" dirty="0"/>
              <a:t>Sears &amp; Sears, 2001)</a:t>
            </a:r>
            <a:r>
              <a:rPr lang="el-GR" sz="2400" dirty="0"/>
              <a:t>.</a:t>
            </a:r>
            <a:r>
              <a:rPr lang="el-GR" sz="2400" i="1" dirty="0"/>
              <a:t> </a:t>
            </a:r>
          </a:p>
          <a:p>
            <a:r>
              <a:rPr lang="el-GR" sz="2400" dirty="0"/>
              <a:t>Ανταπόκριση με ευαισθησία στο κλάμα του μωρού προκειμένου να αναπτυχθεί εμπιστοσύνης προς τη μητέρα.  </a:t>
            </a:r>
          </a:p>
          <a:p>
            <a:r>
              <a:rPr lang="el-GR" sz="2400" dirty="0"/>
              <a:t>Αποφυγή κλάματος μέσω της ερμηνείας των πρώιμων προειδοποιητικών σημάτων του βρέφους </a:t>
            </a:r>
            <a:r>
              <a:rPr lang="en-US" sz="1400" dirty="0"/>
              <a:t>(Sears &amp; Sears, 2001)</a:t>
            </a:r>
            <a:endParaRPr lang="el-GR" sz="1400" dirty="0"/>
          </a:p>
          <a:p>
            <a:r>
              <a:rPr lang="el-GR" sz="2400" dirty="0"/>
              <a:t>Ένα βρέφος δεν πρέπει ποτέ να κλαίει μόνο του </a:t>
            </a:r>
            <a:r>
              <a:rPr lang="el-GR" sz="1400" dirty="0"/>
              <a:t>(</a:t>
            </a:r>
            <a:r>
              <a:rPr lang="en-US" sz="1400" dirty="0"/>
              <a:t>Sears, 1987)</a:t>
            </a:r>
            <a:endParaRPr lang="el-GR" sz="1400" dirty="0"/>
          </a:p>
        </p:txBody>
      </p:sp>
      <p:pic>
        <p:nvPicPr>
          <p:cNvPr id="4" name="3 - Εικόνα" descr="baby cr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1643050"/>
            <a:ext cx="3184064" cy="164307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l-GR" i="1" dirty="0"/>
              <a:t>6. Αποφυγή της βρεφικής εκπαίδευσης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928802"/>
            <a:ext cx="8229600" cy="4325112"/>
          </a:xfrm>
        </p:spPr>
        <p:txBody>
          <a:bodyPr>
            <a:normAutofit/>
          </a:bodyPr>
          <a:lstStyle/>
          <a:p>
            <a:r>
              <a:rPr lang="el-GR" dirty="0"/>
              <a:t>Αντιπαράθεση με τις διάφορες εκπαιδεύσεις συμπεριφοράς βρεφών και παιδιών (π.χ. ύπνου) και ιδιαίτερα αυτών που προάγουν τη μη ανταπόκριση στο κλάμα τους  (π.χ. «</a:t>
            </a:r>
            <a:r>
              <a:rPr lang="en-US" dirty="0"/>
              <a:t>Cry it out method</a:t>
            </a:r>
            <a:r>
              <a:rPr lang="el-GR" dirty="0"/>
              <a:t>»). </a:t>
            </a:r>
            <a:endParaRPr lang="en-US" dirty="0"/>
          </a:p>
          <a:p>
            <a:r>
              <a:rPr lang="el-GR" dirty="0"/>
              <a:t>Οι συγκεκριμένες μέθοδοι προκαλούν συναισθηματική απόσταση μεταξύ γονέων – βρεφών και ανυπόφορο άγχος στα βρέφη </a:t>
            </a:r>
            <a:r>
              <a:rPr lang="el-GR" sz="1400" dirty="0"/>
              <a:t>(</a:t>
            </a:r>
            <a:r>
              <a:rPr lang="en-US" sz="1400" dirty="0"/>
              <a:t>Sears</a:t>
            </a:r>
            <a:r>
              <a:rPr lang="el-GR" sz="1400" dirty="0"/>
              <a:t> &amp; </a:t>
            </a:r>
            <a:r>
              <a:rPr lang="en-US" sz="1400" dirty="0"/>
              <a:t>Sears</a:t>
            </a:r>
            <a:r>
              <a:rPr lang="el-GR" sz="1400" dirty="0"/>
              <a:t>, 2001).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1066800"/>
          </a:xfrm>
        </p:spPr>
        <p:txBody>
          <a:bodyPr/>
          <a:lstStyle/>
          <a:p>
            <a:r>
              <a:rPr lang="el-GR" i="1" dirty="0"/>
              <a:t>7. Ισορροπία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4296"/>
          </a:xfrm>
        </p:spPr>
        <p:txBody>
          <a:bodyPr>
            <a:normAutofit/>
          </a:bodyPr>
          <a:lstStyle/>
          <a:p>
            <a:r>
              <a:rPr lang="el-GR" dirty="0"/>
              <a:t>Ισορροπία στην προσωπική και οικογενειακή ζωή</a:t>
            </a:r>
            <a:r>
              <a:rPr lang="en-US" dirty="0"/>
              <a:t> </a:t>
            </a:r>
            <a:r>
              <a:rPr lang="en-US" sz="1400" dirty="0"/>
              <a:t>(Sears &amp; Sears, 2001)</a:t>
            </a:r>
            <a:r>
              <a:rPr lang="el-GR" dirty="0"/>
              <a:t>. </a:t>
            </a:r>
          </a:p>
          <a:p>
            <a:r>
              <a:rPr lang="el-GR" dirty="0"/>
              <a:t>Δημιουργία υποστηρικτικών δικτύων</a:t>
            </a:r>
          </a:p>
          <a:p>
            <a:pPr>
              <a:buNone/>
            </a:pPr>
            <a:r>
              <a:rPr lang="el-GR" dirty="0"/>
              <a:t>   και </a:t>
            </a:r>
            <a:r>
              <a:rPr lang="el-GR" dirty="0" err="1"/>
              <a:t>αυτοφροντίδα</a:t>
            </a:r>
            <a:r>
              <a:rPr lang="el-GR" dirty="0"/>
              <a:t>. </a:t>
            </a:r>
          </a:p>
          <a:p>
            <a:r>
              <a:rPr lang="el-GR" dirty="0"/>
              <a:t>Η αναγνώριση όσο και ικανοποίηση </a:t>
            </a:r>
          </a:p>
          <a:p>
            <a:pPr>
              <a:buNone/>
            </a:pPr>
            <a:r>
              <a:rPr lang="el-GR" dirty="0"/>
              <a:t>   των προσωπικών και οικογενειακών </a:t>
            </a:r>
          </a:p>
          <a:p>
            <a:pPr>
              <a:buNone/>
            </a:pPr>
            <a:r>
              <a:rPr lang="el-GR" dirty="0"/>
              <a:t>   αναγκών των γονέων θεωρούνται σημαντικές για την συναισθηματική ανταπόκριση τους στις ανάγκες των παιδιών τους.   </a:t>
            </a:r>
          </a:p>
          <a:p>
            <a:endParaRPr lang="el-GR" dirty="0"/>
          </a:p>
        </p:txBody>
      </p:sp>
      <p:pic>
        <p:nvPicPr>
          <p:cNvPr id="4" name="3 - Εικόνα" descr="balan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78" y="2571744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785794"/>
            <a:ext cx="9144064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Θεωρητικοί συσχετισμοί μεταξύ της ΓΔ και της Θεωρίας Δεσμού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-42898" y="1857364"/>
            <a:ext cx="9186898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b="1" dirty="0"/>
              <a:t>Κοινά σημεία</a:t>
            </a:r>
            <a:r>
              <a:rPr lang="el-GR" dirty="0"/>
              <a:t>: </a:t>
            </a:r>
          </a:p>
          <a:p>
            <a:pPr>
              <a:buNone/>
            </a:pPr>
            <a:endParaRPr lang="el-GR" dirty="0"/>
          </a:p>
          <a:p>
            <a:r>
              <a:rPr lang="el-GR" dirty="0"/>
              <a:t>Το κλάμα του βρέφους ως μέσο επικοινωνίας </a:t>
            </a:r>
          </a:p>
          <a:p>
            <a:r>
              <a:rPr lang="el-GR" dirty="0"/>
              <a:t>Έμφαση στη μητρική ευαισθησία στα σήματα επικοινωνίας του βρέφους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b="1" dirty="0"/>
              <a:t>Βασικές  διαφορές</a:t>
            </a:r>
            <a:r>
              <a:rPr lang="el-GR" dirty="0"/>
              <a:t>: </a:t>
            </a:r>
          </a:p>
          <a:p>
            <a:pPr>
              <a:buNone/>
            </a:pPr>
            <a:endParaRPr lang="el-GR" dirty="0"/>
          </a:p>
          <a:p>
            <a:r>
              <a:rPr lang="el-GR" dirty="0"/>
              <a:t>Ο δεσμός μητέρας βρέφους καλλιεργείται ανεξάρτητα από την παροχή τροφής</a:t>
            </a:r>
            <a:r>
              <a:rPr lang="en-US" dirty="0"/>
              <a:t> </a:t>
            </a:r>
            <a:r>
              <a:rPr lang="en-US" sz="1800" dirty="0"/>
              <a:t>(</a:t>
            </a:r>
            <a:r>
              <a:rPr lang="en-US" sz="1800" dirty="0" err="1"/>
              <a:t>Bowlby</a:t>
            </a:r>
            <a:r>
              <a:rPr lang="en-US" sz="1800" dirty="0"/>
              <a:t>, 1969, 1973, 1980)</a:t>
            </a:r>
            <a:endParaRPr lang="el-GR" sz="1800" dirty="0"/>
          </a:p>
          <a:p>
            <a:r>
              <a:rPr lang="el-GR" dirty="0"/>
              <a:t> Δεν έχει σημασία τι ακριβώς κάνει μία μητέρα αλλά πώς το κάνει </a:t>
            </a:r>
            <a:r>
              <a:rPr lang="en-US" sz="1800" dirty="0"/>
              <a:t>(</a:t>
            </a:r>
            <a:r>
              <a:rPr lang="en-US" sz="1800" dirty="0" err="1"/>
              <a:t>Bowlby</a:t>
            </a:r>
            <a:r>
              <a:rPr lang="en-US" sz="1800" dirty="0"/>
              <a:t>, 1969, 1973, 1980)</a:t>
            </a:r>
            <a:endParaRPr lang="el-GR" sz="1800" dirty="0"/>
          </a:p>
          <a:p>
            <a:r>
              <a:rPr lang="el-GR" dirty="0"/>
              <a:t>Ο Β</a:t>
            </a:r>
            <a:r>
              <a:rPr lang="en-US" dirty="0" err="1"/>
              <a:t>owlby</a:t>
            </a:r>
            <a:r>
              <a:rPr lang="en-US" dirty="0"/>
              <a:t> </a:t>
            </a:r>
            <a:r>
              <a:rPr lang="el-GR" sz="1800" dirty="0"/>
              <a:t>(1969, 1973 198</a:t>
            </a:r>
            <a:r>
              <a:rPr lang="en-US" sz="1800" dirty="0"/>
              <a:t>0</a:t>
            </a:r>
            <a:r>
              <a:rPr lang="el-GR" sz="1800" dirty="0"/>
              <a:t>) </a:t>
            </a:r>
            <a:r>
              <a:rPr lang="el-GR" dirty="0"/>
              <a:t>έδωσε έμφαση</a:t>
            </a:r>
            <a:r>
              <a:rPr lang="en-US" dirty="0"/>
              <a:t> </a:t>
            </a:r>
            <a:r>
              <a:rPr lang="el-GR" dirty="0"/>
              <a:t>και στην ενθάρρυνση της απομάκρυνσης από την μητέρα με στόχο την εξερεύνηση του περιβάλλοντος 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>
                <a:sym typeface="Wingdings" pitchFamily="2" charset="2"/>
              </a:rPr>
              <a:t> Κατάχρηση του όρου «δεσμός»; 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857232"/>
            <a:ext cx="8929718" cy="1066800"/>
          </a:xfrm>
        </p:spPr>
        <p:txBody>
          <a:bodyPr>
            <a:noAutofit/>
          </a:bodyPr>
          <a:lstStyle/>
          <a:p>
            <a:pPr algn="ctr"/>
            <a:r>
              <a:rPr lang="el-GR" sz="3200" dirty="0"/>
              <a:t>Ερευνητικά ευρήματα σχετικά με τις συμπεριφορές – πρακτικές της ΓΔ και το δεσμό μητέρας – βρέφους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2532888"/>
            <a:ext cx="8229600" cy="4325112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Δεν υπάρχουν συσχετίσεις μεταξύ της</a:t>
            </a:r>
            <a:r>
              <a:rPr lang="en-US" dirty="0"/>
              <a:t> </a:t>
            </a:r>
            <a:r>
              <a:rPr lang="el-GR" dirty="0"/>
              <a:t>σωματικής επαφής αμέσως μετά τη γέννηση και της ποιότητας δεσμού μητέρας – βρέφους</a:t>
            </a:r>
            <a:r>
              <a:rPr lang="en-US" dirty="0"/>
              <a:t>, </a:t>
            </a:r>
            <a:r>
              <a:rPr lang="el-GR" dirty="0"/>
              <a:t>ή της ποιότητας φροντίδας που προσφέρει η μητέρας </a:t>
            </a:r>
            <a:r>
              <a:rPr lang="el-GR" sz="2000" dirty="0"/>
              <a:t>(</a:t>
            </a:r>
            <a:r>
              <a:rPr lang="en-US" sz="2000" dirty="0"/>
              <a:t>Lamb, 1982</a:t>
            </a:r>
            <a:r>
              <a:rPr lang="el-GR" sz="2000" dirty="0"/>
              <a:t>)</a:t>
            </a:r>
          </a:p>
          <a:p>
            <a:r>
              <a:rPr lang="el-GR" dirty="0"/>
              <a:t>Δεν υπάρχουν συσχετίσεις μεταξύ της μεθόδου σίτισης βρεφών (θηλασμός/</a:t>
            </a:r>
            <a:r>
              <a:rPr lang="el-GR" dirty="0" err="1"/>
              <a:t>μπιμπερ</a:t>
            </a:r>
            <a:r>
              <a:rPr lang="el-GR" dirty="0"/>
              <a:t>ό)και της ποιότητας δεσμού μητέρας - βρέφους </a:t>
            </a:r>
            <a:r>
              <a:rPr lang="el-GR" sz="1700" dirty="0"/>
              <a:t>(</a:t>
            </a:r>
            <a:r>
              <a:rPr lang="el-GR" sz="1700" dirty="0" err="1">
                <a:hlinkClick r:id="rId2"/>
              </a:rPr>
              <a:t>Jansen</a:t>
            </a:r>
            <a:r>
              <a:rPr lang="el-GR" sz="1700" dirty="0"/>
              <a:t>, </a:t>
            </a:r>
            <a:r>
              <a:rPr lang="el-GR" sz="1700" dirty="0" err="1">
                <a:hlinkClick r:id="rId2"/>
              </a:rPr>
              <a:t>de</a:t>
            </a:r>
            <a:r>
              <a:rPr lang="el-GR" sz="1700" dirty="0">
                <a:hlinkClick r:id="rId2"/>
              </a:rPr>
              <a:t> </a:t>
            </a:r>
            <a:r>
              <a:rPr lang="el-GR" sz="1700" dirty="0" err="1">
                <a:hlinkClick r:id="rId2"/>
              </a:rPr>
              <a:t>Weerth</a:t>
            </a:r>
            <a:r>
              <a:rPr lang="el-GR" sz="1700" dirty="0">
                <a:hlinkClick r:id="rId2"/>
              </a:rPr>
              <a:t>, </a:t>
            </a:r>
            <a:r>
              <a:rPr lang="el-GR" sz="1700" dirty="0" err="1">
                <a:hlinkClick r:id="rId2"/>
              </a:rPr>
              <a:t>Riksen</a:t>
            </a:r>
            <a:r>
              <a:rPr lang="el-GR" sz="1700" dirty="0">
                <a:hlinkClick r:id="rId2"/>
              </a:rPr>
              <a:t>-</a:t>
            </a:r>
            <a:r>
              <a:rPr lang="el-GR" sz="1700" dirty="0" err="1">
                <a:hlinkClick r:id="rId2"/>
              </a:rPr>
              <a:t>Walraven</a:t>
            </a:r>
            <a:r>
              <a:rPr lang="el-GR" sz="1700" dirty="0"/>
              <a:t>, 2008; </a:t>
            </a:r>
            <a:r>
              <a:rPr lang="en-US" sz="1700" dirty="0" err="1"/>
              <a:t>Tharnel</a:t>
            </a:r>
            <a:r>
              <a:rPr lang="en-US" sz="1700" dirty="0"/>
              <a:t> et al</a:t>
            </a:r>
            <a:r>
              <a:rPr lang="el-GR" sz="1700" dirty="0"/>
              <a:t>., 2012</a:t>
            </a:r>
            <a:r>
              <a:rPr lang="el-GR" sz="1600" dirty="0"/>
              <a:t>)</a:t>
            </a:r>
          </a:p>
          <a:p>
            <a:r>
              <a:rPr lang="el-GR" dirty="0"/>
              <a:t>Δεν υπάρχουν συσχετίσεις μεταξύ μεθόδων διακανονισμού ύπνου (συν-κοίμηση/ύπνος σε βρεφικό δωμάτιο) και της ποιότητας δεσμού μητέρας – βρέφους </a:t>
            </a:r>
            <a:r>
              <a:rPr lang="el-GR" sz="1700" dirty="0"/>
              <a:t>(</a:t>
            </a:r>
            <a:r>
              <a:rPr lang="el-GR" sz="1700" dirty="0" err="1"/>
              <a:t>Mileva</a:t>
            </a:r>
            <a:r>
              <a:rPr lang="el-GR" sz="1700" dirty="0"/>
              <a:t>-</a:t>
            </a:r>
            <a:r>
              <a:rPr lang="el-GR" sz="1700" dirty="0" err="1"/>
              <a:t>Seitz</a:t>
            </a:r>
            <a:r>
              <a:rPr lang="el-GR" sz="1700" dirty="0"/>
              <a:t> </a:t>
            </a:r>
            <a:r>
              <a:rPr lang="en-US" sz="1700" dirty="0"/>
              <a:t>et al</a:t>
            </a:r>
            <a:r>
              <a:rPr lang="el-GR" sz="1700" dirty="0"/>
              <a:t>., 2015)</a:t>
            </a:r>
          </a:p>
          <a:p>
            <a:r>
              <a:rPr lang="el-GR" dirty="0"/>
              <a:t> Οι εκπαιδεύσεις ύπνου δεν σχετίζονται ούτε με αυξημένα επίπεδα άγχους, αλλά ούτε και με το δεσμό μητέρας – παιδιού </a:t>
            </a:r>
            <a:r>
              <a:rPr lang="en-US" sz="1800" dirty="0"/>
              <a:t>(</a:t>
            </a:r>
            <a:r>
              <a:rPr lang="el-GR" sz="1800" dirty="0" err="1"/>
              <a:t>Gradisar</a:t>
            </a:r>
            <a:r>
              <a:rPr lang="el-GR" sz="1800" dirty="0"/>
              <a:t> </a:t>
            </a:r>
            <a:r>
              <a:rPr lang="en-US" sz="1800" dirty="0"/>
              <a:t>et al</a:t>
            </a:r>
            <a:r>
              <a:rPr lang="el-GR" sz="1800" dirty="0"/>
              <a:t>.</a:t>
            </a:r>
            <a:r>
              <a:rPr lang="en-US" sz="1800" dirty="0"/>
              <a:t>, </a:t>
            </a:r>
            <a:r>
              <a:rPr lang="el-GR" sz="1800" dirty="0"/>
              <a:t>2016)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l-GR" sz="3300" dirty="0">
                <a:latin typeface="Arial" pitchFamily="34" charset="0"/>
                <a:cs typeface="Arial" pitchFamily="34" charset="0"/>
              </a:rPr>
              <a:t>Η Ψυχαναλυτική Κριτική της ΓΔ</a:t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l-GR" sz="2700" dirty="0">
                <a:latin typeface="Arial" pitchFamily="34" charset="0"/>
                <a:cs typeface="Arial" pitchFamily="34" charset="0"/>
              </a:rPr>
              <a:t>για την Ανάπτυξη της Βρεφικής Υποκειμενικότητας 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2285992"/>
            <a:ext cx="8229600" cy="485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Η θεωρία του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Donald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Winnicott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για τη βρεφική ανάπτυξη 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-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Η έννοια της αρκετά καλής μητέρας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>
                <a:latin typeface="Arial" pitchFamily="34" charset="0"/>
                <a:cs typeface="Arial" pitchFamily="34" charset="0"/>
              </a:rPr>
              <a:t>(1971)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-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Η πρώιμη μητρική ενασχόληση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>
                <a:latin typeface="Arial" pitchFamily="34" charset="0"/>
                <a:cs typeface="Arial" pitchFamily="34" charset="0"/>
              </a:rPr>
              <a:t>(</a:t>
            </a:r>
            <a:r>
              <a:rPr lang="el-GR" sz="1600" dirty="0">
                <a:latin typeface="Arial" pitchFamily="34" charset="0"/>
                <a:cs typeface="Arial" pitchFamily="34" charset="0"/>
              </a:rPr>
              <a:t>2016</a:t>
            </a:r>
            <a:r>
              <a:rPr lang="en-US" sz="1600" baseline="30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)</a:t>
            </a:r>
            <a:endParaRPr lang="el-GR" sz="15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-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Η σταδιακή ματαίωση των βρεφικών αναγκών </a:t>
            </a:r>
            <a:r>
              <a:rPr lang="en-US" sz="1500" dirty="0">
                <a:latin typeface="Arial" pitchFamily="34" charset="0"/>
                <a:cs typeface="Arial" pitchFamily="34" charset="0"/>
              </a:rPr>
              <a:t>(1971)</a:t>
            </a:r>
          </a:p>
          <a:p>
            <a:pPr>
              <a:buNone/>
            </a:pPr>
            <a:r>
              <a:rPr lang="en-US" sz="1500" dirty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αναγνώριση της ατομικότητας και της εξωτερικής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 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πραγματικότητας από το βρέφος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>
                <a:latin typeface="Arial" pitchFamily="34" charset="0"/>
                <a:cs typeface="Arial" pitchFamily="34" charset="0"/>
              </a:rPr>
              <a:t>(1971, 2016</a:t>
            </a:r>
            <a:r>
              <a:rPr lang="en-US" sz="1500" baseline="30000" dirty="0"/>
              <a:t>b</a:t>
            </a:r>
            <a:r>
              <a:rPr lang="en-US" sz="1500" dirty="0"/>
              <a:t>)</a:t>
            </a:r>
          </a:p>
          <a:p>
            <a:pPr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Προβληματισμοί σχετικά με τη ΓΕΔ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- 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Προώθηση μίας «ιδανικής μητέρας» που μονίμως ανταποκρίνεται θετικά στις παιδικές ανάγκες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000" b="1" dirty="0">
                <a:latin typeface="Arial" pitchFamily="34" charset="0"/>
                <a:cs typeface="Arial" pitchFamily="34" charset="0"/>
                <a:sym typeface="Wingdings" pitchFamily="2" charset="2"/>
              </a:rPr>
              <a:t> Συντελείται ο ψυχικός διαχωρισμός μητέρας - βρέφους; </a:t>
            </a:r>
            <a:endParaRPr lang="el-GR" sz="2000" b="1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el-GR" sz="2400" b="1" dirty="0"/>
          </a:p>
        </p:txBody>
      </p:sp>
      <p:pic>
        <p:nvPicPr>
          <p:cNvPr id="4" name="3 - Εικόνα" descr="d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454" y="2786058"/>
            <a:ext cx="1857388" cy="228599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857232"/>
            <a:ext cx="8534400" cy="75895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300" dirty="0">
                <a:latin typeface="Arial" pitchFamily="34" charset="0"/>
                <a:cs typeface="Arial" pitchFamily="34" charset="0"/>
              </a:rPr>
              <a:t>Ψυχαναλυτική Κριτική της ΓΔ</a:t>
            </a:r>
            <a:br>
              <a:rPr lang="el-GR" dirty="0">
                <a:latin typeface="Arial" pitchFamily="34" charset="0"/>
                <a:cs typeface="Arial" pitchFamily="34" charset="0"/>
              </a:rPr>
            </a:br>
            <a:r>
              <a:rPr lang="el-GR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l-GR" sz="3100" dirty="0">
                <a:latin typeface="Arial" pitchFamily="34" charset="0"/>
                <a:cs typeface="Arial" pitchFamily="34" charset="0"/>
              </a:rPr>
              <a:t>για τη Μητρική Υποκειμενικότητα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428736"/>
            <a:ext cx="8929718" cy="2071702"/>
          </a:xfrm>
        </p:spPr>
        <p:txBody>
          <a:bodyPr>
            <a:noAutofit/>
          </a:bodyPr>
          <a:lstStyle/>
          <a:p>
            <a:pPr algn="r">
              <a:buNone/>
            </a:pPr>
            <a:endParaRPr lang="el-GR" sz="22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000" b="1" dirty="0">
                <a:latin typeface="Arial" pitchFamily="34" charset="0"/>
                <a:cs typeface="Arial" pitchFamily="34" charset="0"/>
              </a:rPr>
              <a:t>Μητρική Υποκειμενικότητα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: Η αναγνώριση ότι η μητέρα έχει διαφορετικές ανάγκες και επιθυμίες από αυτές του παιδιού </a:t>
            </a:r>
            <a:r>
              <a:rPr lang="el-GR" sz="14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400" dirty="0"/>
              <a:t>Raphael</a:t>
            </a:r>
            <a:r>
              <a:rPr lang="el-GR" sz="1400" dirty="0"/>
              <a:t>-</a:t>
            </a:r>
            <a:r>
              <a:rPr lang="en-US" sz="1400" dirty="0" err="1"/>
              <a:t>Leff</a:t>
            </a:r>
            <a:r>
              <a:rPr lang="el-GR" sz="1400" dirty="0"/>
              <a:t>, 2010)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000" b="1" dirty="0">
                <a:latin typeface="Arial" pitchFamily="34" charset="0"/>
                <a:cs typeface="Arial" pitchFamily="34" charset="0"/>
              </a:rPr>
              <a:t>Η υγιής μητρικής αμφιθυμίας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400" dirty="0"/>
              <a:t>Raphael</a:t>
            </a:r>
            <a:r>
              <a:rPr lang="el-GR" sz="1400" dirty="0"/>
              <a:t>-</a:t>
            </a:r>
            <a:r>
              <a:rPr lang="en-US" sz="1400" dirty="0" err="1"/>
              <a:t>Leff</a:t>
            </a:r>
            <a:r>
              <a:rPr lang="el-GR" sz="1400" dirty="0"/>
              <a:t>, 2010</a:t>
            </a:r>
            <a:r>
              <a:rPr lang="en-US" sz="1400" dirty="0"/>
              <a:t>;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Parker, 1995):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Αρμονική συνύπαρξη θετικών και αρνητικών συναισθημάτων για το παιδί και τη μητρότητα </a:t>
            </a:r>
            <a:r>
              <a:rPr lang="el-G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διευκόλυνση της μητρικής φροντίδας, αισθήματος ευθύνης και της διαφοροποίησης του εαυτού από το παιδί</a:t>
            </a:r>
          </a:p>
        </p:txBody>
      </p:sp>
      <p:sp>
        <p:nvSpPr>
          <p:cNvPr id="7" name="6 - TextBox"/>
          <p:cNvSpPr txBox="1"/>
          <p:nvPr/>
        </p:nvSpPr>
        <p:spPr>
          <a:xfrm>
            <a:off x="3071802" y="3929066"/>
            <a:ext cx="6072198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l-GR" sz="20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000" b="1" dirty="0">
                <a:latin typeface="Arial" pitchFamily="34" charset="0"/>
                <a:cs typeface="Arial" pitchFamily="34" charset="0"/>
              </a:rPr>
              <a:t>Αντίθετα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, η αδυναμία διαχείρισης  των αντικρουόμενων συναισθημάτων που σχετίζονται με τη μητρότητα παρεμποδίζει την ανάδυση της μητρικής υποκειμενικότητας </a:t>
            </a:r>
            <a:r>
              <a:rPr lang="el-GR" sz="14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400" dirty="0"/>
              <a:t>Raphael</a:t>
            </a:r>
            <a:r>
              <a:rPr lang="el-GR" sz="1400" dirty="0"/>
              <a:t>-</a:t>
            </a:r>
            <a:r>
              <a:rPr lang="en-US" sz="1400" dirty="0" err="1"/>
              <a:t>Leff</a:t>
            </a:r>
            <a:r>
              <a:rPr lang="el-GR" sz="1400" dirty="0"/>
              <a:t>, 2010)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000" b="1" dirty="0">
                <a:latin typeface="Arial" pitchFamily="34" charset="0"/>
                <a:cs typeface="Arial" pitchFamily="34" charset="0"/>
              </a:rPr>
              <a:t>Η ΓΔ μοιάζει να παρεμποδίζει την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              </a:t>
            </a:r>
            <a:r>
              <a:rPr lang="el-GR" sz="2000" b="1" dirty="0">
                <a:latin typeface="Arial" pitchFamily="34" charset="0"/>
                <a:cs typeface="Arial" pitchFamily="34" charset="0"/>
              </a:rPr>
              <a:t>αναγνώριση και αποδοχή των αντιθετικών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       </a:t>
            </a:r>
            <a:r>
              <a:rPr lang="el-GR" sz="2000" b="1" dirty="0">
                <a:latin typeface="Arial" pitchFamily="34" charset="0"/>
                <a:cs typeface="Arial" pitchFamily="34" charset="0"/>
              </a:rPr>
              <a:t>πλευρών του να είσαι μητέρα </a:t>
            </a:r>
            <a:r>
              <a:rPr lang="el-GR" sz="14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Vissing</a:t>
            </a:r>
            <a:r>
              <a:rPr lang="el-GR" sz="1400" dirty="0">
                <a:latin typeface="Arial" pitchFamily="34" charset="0"/>
                <a:cs typeface="Arial" pitchFamily="34" charset="0"/>
              </a:rPr>
              <a:t>, 2014)</a:t>
            </a:r>
          </a:p>
          <a:p>
            <a:pPr>
              <a:buNone/>
            </a:pPr>
            <a:endParaRPr lang="el-GR" sz="11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1100" dirty="0"/>
          </a:p>
        </p:txBody>
      </p:sp>
      <p:pic>
        <p:nvPicPr>
          <p:cNvPr id="8" name="7 - Εικόνα" descr="Being a mom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4286232"/>
            <a:ext cx="2786082" cy="25717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chemeClr val="accent2"/>
                </a:solidFill>
              </a:rPr>
              <a:t>Έμφαση Εισήγησης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Θεωρία Δεσμού και </a:t>
            </a:r>
            <a:r>
              <a:rPr lang="el-GR" b="1" dirty="0" err="1"/>
              <a:t>Γονεϊκότητα</a:t>
            </a:r>
            <a:r>
              <a:rPr lang="el-GR" b="1" dirty="0"/>
              <a:t> – </a:t>
            </a:r>
            <a:r>
              <a:rPr lang="en-US" b="1" dirty="0"/>
              <a:t>Attachment Parenting </a:t>
            </a:r>
            <a:endParaRPr lang="el-GR" b="1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64291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l-GR" sz="3000" dirty="0">
                <a:latin typeface="Arial" pitchFamily="34" charset="0"/>
                <a:cs typeface="Arial" pitchFamily="34" charset="0"/>
              </a:rPr>
              <a:t>Φεμινιστική Κριτική της ΓΔ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785926"/>
            <a:ext cx="6786578" cy="52863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Sharon Hays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 (1996)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Οι αντιφατικές απαιτήσεις των σύγχρονων κοινωνιών από της μητέρες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/>
              <a:buChar char="à"/>
            </a:pPr>
            <a:r>
              <a:rPr lang="en-US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 I</a:t>
            </a:r>
            <a:r>
              <a:rPr lang="el-GR" sz="20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δεολογία</a:t>
            </a:r>
            <a:r>
              <a:rPr lang="el-G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 «</a:t>
            </a:r>
            <a:r>
              <a:rPr lang="el-GR" sz="2000" b="1" dirty="0">
                <a:latin typeface="Arial" pitchFamily="34" charset="0"/>
                <a:cs typeface="Arial" pitchFamily="34" charset="0"/>
                <a:sym typeface="Wingdings" pitchFamily="2" charset="2"/>
              </a:rPr>
              <a:t>εντατικής μητρότητας</a:t>
            </a:r>
            <a:r>
              <a:rPr lang="el-G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»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: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/>
              <a:buChar char="à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M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ία μητέρα πρέπει να</a:t>
            </a:r>
          </a:p>
          <a:p>
            <a:pPr>
              <a:buNone/>
            </a:pPr>
            <a:r>
              <a:rPr lang="el-GR" sz="2000" dirty="0">
                <a:latin typeface="Arial" pitchFamily="34" charset="0"/>
                <a:cs typeface="Arial" pitchFamily="34" charset="0"/>
              </a:rPr>
              <a:t>α) είναι η μόνιμη φροντιστής των παιδιών της</a:t>
            </a:r>
          </a:p>
          <a:p>
            <a:pPr>
              <a:buNone/>
            </a:pPr>
            <a:r>
              <a:rPr lang="el-GR" sz="2000" dirty="0">
                <a:latin typeface="Arial" pitchFamily="34" charset="0"/>
                <a:cs typeface="Arial" pitchFamily="34" charset="0"/>
              </a:rPr>
              <a:t>β) να καθοδηγείται από ειδικούς της παιδικής ανάπτυξης για την ανατροφή τους</a:t>
            </a:r>
          </a:p>
          <a:p>
            <a:pPr>
              <a:buNone/>
            </a:pPr>
            <a:r>
              <a:rPr lang="el-GR" sz="2000" dirty="0">
                <a:latin typeface="Arial" pitchFamily="34" charset="0"/>
                <a:cs typeface="Arial" pitchFamily="34" charset="0"/>
              </a:rPr>
              <a:t>γ) να ξοδεύει τεράστια ποσά χρήματος και χρόνου για τα παιδιά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l-GR" sz="2000" b="1" dirty="0">
                <a:latin typeface="Arial" pitchFamily="34" charset="0"/>
                <a:cs typeface="Arial" pitchFamily="34" charset="0"/>
                <a:sym typeface="Wingdings" pitchFamily="2" charset="2"/>
              </a:rPr>
              <a:t>Α</a:t>
            </a:r>
            <a:r>
              <a:rPr lang="el-GR" sz="2000" b="1" dirty="0">
                <a:latin typeface="Arial" pitchFamily="34" charset="0"/>
                <a:cs typeface="Arial" pitchFamily="34" charset="0"/>
              </a:rPr>
              <a:t>ρνητικές επιδράσεις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στην οικονομική και προσωπική ευημερία της γυναίκας </a:t>
            </a:r>
            <a:r>
              <a:rPr lang="el-GR" sz="12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Rizzo</a:t>
            </a:r>
            <a:r>
              <a:rPr lang="el-GR" sz="1200" dirty="0">
                <a:latin typeface="Arial" pitchFamily="34" charset="0"/>
                <a:cs typeface="Arial" pitchFamily="34" charset="0"/>
              </a:rPr>
              <a:t>, </a:t>
            </a:r>
            <a:r>
              <a:rPr lang="el-GR" sz="1200" dirty="0" err="1">
                <a:latin typeface="Arial" pitchFamily="34" charset="0"/>
                <a:cs typeface="Arial" pitchFamily="34" charset="0"/>
              </a:rPr>
              <a:t>Schiffrin</a:t>
            </a:r>
            <a:r>
              <a:rPr lang="el-GR" sz="1200" dirty="0">
                <a:latin typeface="Arial" pitchFamily="34" charset="0"/>
                <a:cs typeface="Arial" pitchFamily="34" charset="0"/>
              </a:rPr>
              <a:t>, &amp; </a:t>
            </a:r>
            <a:r>
              <a:rPr lang="el-GR" sz="1200" dirty="0" err="1">
                <a:latin typeface="Arial" pitchFamily="34" charset="0"/>
                <a:cs typeface="Arial" pitchFamily="34" charset="0"/>
              </a:rPr>
              <a:t>Liss</a:t>
            </a:r>
            <a:r>
              <a:rPr lang="el-GR" sz="1200" dirty="0">
                <a:latin typeface="Arial" pitchFamily="34" charset="0"/>
                <a:cs typeface="Arial" pitchFamily="34" charset="0"/>
              </a:rPr>
              <a:t>, 2013) </a:t>
            </a:r>
          </a:p>
        </p:txBody>
      </p:sp>
      <p:pic>
        <p:nvPicPr>
          <p:cNvPr id="4" name="3 - Εικόνα" descr="the cultural contradictions of motherhoo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08" y="1643050"/>
            <a:ext cx="2428892" cy="328614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928670"/>
            <a:ext cx="8534400" cy="758952"/>
          </a:xfrm>
        </p:spPr>
        <p:txBody>
          <a:bodyPr>
            <a:noAutofit/>
          </a:bodyPr>
          <a:lstStyle/>
          <a:p>
            <a:pPr algn="ctr"/>
            <a:r>
              <a:rPr lang="el-GR" sz="3000" dirty="0">
                <a:latin typeface="Arial" pitchFamily="34" charset="0"/>
                <a:cs typeface="Arial" pitchFamily="34" charset="0"/>
              </a:rPr>
              <a:t>Ψυχαναλυτική Κριτική της ΓΔ</a:t>
            </a:r>
            <a:br>
              <a:rPr lang="el-GR" sz="3000" dirty="0">
                <a:latin typeface="Arial" pitchFamily="34" charset="0"/>
                <a:cs typeface="Arial" pitchFamily="34" charset="0"/>
              </a:rPr>
            </a:br>
            <a:r>
              <a:rPr lang="el-GR" sz="2800" dirty="0">
                <a:latin typeface="Arial" pitchFamily="34" charset="0"/>
                <a:cs typeface="Arial" pitchFamily="34" charset="0"/>
              </a:rPr>
              <a:t>για το Πατρικό Ρόλο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2000240"/>
            <a:ext cx="8786842" cy="4572032"/>
          </a:xfrm>
        </p:spPr>
        <p:txBody>
          <a:bodyPr>
            <a:normAutofit fontScale="77500" lnSpcReduction="20000"/>
          </a:bodyPr>
          <a:lstStyle/>
          <a:p>
            <a:endParaRPr lang="el-GR" dirty="0">
              <a:latin typeface="Arial" pitchFamily="34" charset="0"/>
              <a:cs typeface="Arial" pitchFamily="34" charset="0"/>
            </a:endParaRPr>
          </a:p>
          <a:p>
            <a:r>
              <a:rPr lang="el-GR" dirty="0">
                <a:latin typeface="Arial" pitchFamily="34" charset="0"/>
                <a:cs typeface="Arial" pitchFamily="34" charset="0"/>
              </a:rPr>
              <a:t>Ο καθοριστικός ρόλος του πατέρα και της τριαδικότητας των οικογενειακών σχέσεων για την ψυχοσυναισθηματική ανάπτυξη του παιδιού, την εξατομίκευση του και την ανάπτυξη της συμβολικής σκέψης</a:t>
            </a:r>
            <a:r>
              <a:rPr lang="el-GR" b="1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Etchegoyen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, 2002;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Target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Fonagy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, 2002)</a:t>
            </a:r>
          </a:p>
          <a:p>
            <a:endParaRPr lang="el-GR" dirty="0">
              <a:latin typeface="Arial" pitchFamily="34" charset="0"/>
              <a:cs typeface="Arial" pitchFamily="34" charset="0"/>
            </a:endParaRPr>
          </a:p>
          <a:p>
            <a:r>
              <a:rPr lang="el-GR" dirty="0">
                <a:latin typeface="Arial" pitchFamily="34" charset="0"/>
                <a:cs typeface="Arial" pitchFamily="34" charset="0"/>
              </a:rPr>
              <a:t>Ο σημαντικός ρόλος της μητέρας για τη διευκόλυνση ή παρεμπόδιση της σχέσης πατέρα – παιδιού 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Etchegoyen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, 2002) </a:t>
            </a:r>
          </a:p>
          <a:p>
            <a:pPr>
              <a:buNone/>
            </a:pPr>
            <a:endParaRPr lang="el-GR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el-GR" dirty="0">
                <a:latin typeface="Arial" pitchFamily="34" charset="0"/>
                <a:cs typeface="Arial" pitchFamily="34" charset="0"/>
                <a:sym typeface="Wingdings" pitchFamily="2" charset="2"/>
              </a:rPr>
              <a:t>Η ΓΔ επικεντρώνεται στη μόνιμη συναισθηματική και σωματική επαφή μητέρας – παιδιού</a:t>
            </a:r>
          </a:p>
          <a:p>
            <a:pPr>
              <a:buFont typeface="Wingdings"/>
              <a:buChar char="à"/>
            </a:pPr>
            <a:endParaRPr lang="el-GR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None/>
            </a:pPr>
            <a:r>
              <a:rPr lang="el-GR" b="1" dirty="0">
                <a:latin typeface="Arial" pitchFamily="34" charset="0"/>
                <a:cs typeface="Arial" pitchFamily="34" charset="0"/>
                <a:sym typeface="Wingdings" pitchFamily="2" charset="2"/>
              </a:rPr>
              <a:t>Προβληματισμός</a:t>
            </a:r>
            <a:r>
              <a:rPr lang="el-GR" dirty="0">
                <a:latin typeface="Arial" pitchFamily="34" charset="0"/>
                <a:cs typeface="Arial" pitchFamily="34" charset="0"/>
                <a:sym typeface="Wingdings" pitchFamily="2" charset="2"/>
              </a:rPr>
              <a:t>: Υπάρχει χώρος για να επιθυμήσει η μητέρα κάποιον πέρα από το παιδί? </a:t>
            </a:r>
            <a:endParaRPr lang="el-GR" dirty="0">
              <a:latin typeface="Arial" pitchFamily="34" charset="0"/>
              <a:cs typeface="Arial" pitchFamily="34" charset="0"/>
            </a:endParaRPr>
          </a:p>
          <a:p>
            <a:endParaRPr lang="el-GR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Συμπεράσματα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>
                <a:latin typeface="Arial" pitchFamily="34" charset="0"/>
                <a:cs typeface="Arial" pitchFamily="34" charset="0"/>
              </a:rPr>
              <a:t> Η ΓΔ αποτελεί μία από τις δημοφιλέστερες </a:t>
            </a:r>
            <a:r>
              <a:rPr lang="el-GR" dirty="0" err="1">
                <a:latin typeface="Arial" pitchFamily="34" charset="0"/>
                <a:cs typeface="Arial" pitchFamily="34" charset="0"/>
              </a:rPr>
              <a:t>γονεϊκές</a:t>
            </a:r>
            <a:r>
              <a:rPr lang="el-GR" dirty="0">
                <a:latin typeface="Arial" pitchFamily="34" charset="0"/>
                <a:cs typeface="Arial" pitchFamily="34" charset="0"/>
              </a:rPr>
              <a:t> πρακτικές στον δυτικό κόσμο</a:t>
            </a:r>
          </a:p>
          <a:p>
            <a:endParaRPr lang="el-GR" dirty="0">
              <a:latin typeface="Arial" pitchFamily="34" charset="0"/>
              <a:cs typeface="Arial" pitchFamily="34" charset="0"/>
            </a:endParaRPr>
          </a:p>
          <a:p>
            <a:r>
              <a:rPr lang="el-GR" dirty="0">
                <a:latin typeface="Arial" pitchFamily="34" charset="0"/>
                <a:cs typeface="Arial" pitchFamily="34" charset="0"/>
              </a:rPr>
              <a:t>Η σύνδεση των 7 πρακτικών – συμπεριφορών της ΓΔ και του ασφαλούς δεσμού μητέρας – παιδιού δεν έχει επιβεβαιωθεί εμπειρικά</a:t>
            </a:r>
          </a:p>
          <a:p>
            <a:endParaRPr lang="el-GR" dirty="0">
              <a:latin typeface="Arial" pitchFamily="34" charset="0"/>
              <a:cs typeface="Arial" pitchFamily="34" charset="0"/>
            </a:endParaRPr>
          </a:p>
          <a:p>
            <a:r>
              <a:rPr lang="el-GR" dirty="0">
                <a:latin typeface="Arial" pitchFamily="34" charset="0"/>
                <a:cs typeface="Arial" pitchFamily="34" charset="0"/>
              </a:rPr>
              <a:t> Οι κριτικές εναντίον της ΓΔ σχετίζονται με: α) την εξατομίκευση του παιδιού, β) τη μητρική υποκειμενικότητα, γ) την ευημερία της μητέρας, δ) το ρόλο του πατέρα στην οικογένεια  </a:t>
            </a:r>
          </a:p>
          <a:p>
            <a:endParaRPr lang="el-GR" dirty="0">
              <a:latin typeface="Arial" pitchFamily="34" charset="0"/>
              <a:cs typeface="Arial" pitchFamily="34" charset="0"/>
            </a:endParaRPr>
          </a:p>
          <a:p>
            <a:r>
              <a:rPr lang="el-GR" dirty="0">
                <a:latin typeface="Arial" pitchFamily="34" charset="0"/>
                <a:cs typeface="Arial" pitchFamily="34" charset="0"/>
              </a:rPr>
              <a:t>Η ΓΔ αποτελεί μία αμφιλεγόμενη γονεϊκή πρακτική που μοιάζει είτε να εξιδανικεύεται είτε να απαξιώνεται 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Moore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Abetz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, 2016) </a:t>
            </a:r>
          </a:p>
          <a:p>
            <a:endParaRPr lang="el-GR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Διερευνητικά ερωτήματα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>
                <a:latin typeface="Arial" pitchFamily="34" charset="0"/>
                <a:cs typeface="Arial" pitchFamily="34" charset="0"/>
                <a:sym typeface="Wingdings" pitchFamily="2" charset="2"/>
              </a:rPr>
              <a:t>Ποιοι είναι οι βαθύτεροι λόγοι για τους οποίους οι γονείς επιλέγουν να μεγαλώνουν τα παιδιά τους βάσει της ΓΔ; </a:t>
            </a:r>
            <a:endParaRPr lang="el-GR" dirty="0">
              <a:latin typeface="Arial" pitchFamily="34" charset="0"/>
              <a:cs typeface="Arial" pitchFamily="34" charset="0"/>
            </a:endParaRPr>
          </a:p>
          <a:p>
            <a:r>
              <a:rPr lang="el-GR" dirty="0">
                <a:sym typeface="Wingdings" pitchFamily="2" charset="2"/>
              </a:rPr>
              <a:t>Πώς ο τρόπος που οι δικοί τους γονείς τους ανέθρεψαν έχει επηρεάσει την επιλογή τους να μεγαλώσουν τα παιδιά τους βάσει της ΓΔ;</a:t>
            </a:r>
          </a:p>
          <a:p>
            <a:r>
              <a:rPr lang="el-GR" dirty="0">
                <a:sym typeface="Wingdings" pitchFamily="2" charset="2"/>
              </a:rPr>
              <a:t>Πώς οι γονείς που μεγαλώνουν τα παιδιά τους με αυτόν τον τρόπου βιώνουν την γονεϊκή εμπειρία;</a:t>
            </a:r>
          </a:p>
          <a:p>
            <a:r>
              <a:rPr lang="el-GR" dirty="0">
                <a:sym typeface="Wingdings" pitchFamily="2" charset="2"/>
              </a:rPr>
              <a:t>Ποιες επιδράσεις έχει αυτός ο τρόπος ανατροφής; </a:t>
            </a:r>
          </a:p>
          <a:p>
            <a:endParaRPr lang="el-GR" dirty="0">
              <a:sym typeface="Wingdings" pitchFamily="2" charset="2"/>
            </a:endParaRPr>
          </a:p>
          <a:p>
            <a:endParaRPr lang="el-GR" dirty="0">
              <a:sym typeface="Wingdings" pitchFamily="2" charset="2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66800"/>
          </a:xfrm>
        </p:spPr>
        <p:txBody>
          <a:bodyPr/>
          <a:lstStyle/>
          <a:p>
            <a:r>
              <a:rPr lang="el-GR" dirty="0"/>
              <a:t>Βιβλιογραφικές Αναφορές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1857364"/>
            <a:ext cx="9001156" cy="4717172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en-US" sz="5600" dirty="0" err="1"/>
              <a:t>Bowlby</a:t>
            </a:r>
            <a:r>
              <a:rPr lang="en-US" sz="5600" dirty="0"/>
              <a:t>, J. (1969). </a:t>
            </a:r>
            <a:r>
              <a:rPr lang="en-US" sz="5600" i="1" dirty="0"/>
              <a:t>Attachment and Loss, Vol.1</a:t>
            </a:r>
            <a:r>
              <a:rPr lang="en-US" sz="5600" dirty="0"/>
              <a:t>. New York, NY: Basic Books </a:t>
            </a:r>
            <a:endParaRPr lang="el-GR" sz="5600" dirty="0"/>
          </a:p>
          <a:p>
            <a:pPr lvl="0"/>
            <a:r>
              <a:rPr lang="en-US" sz="5600" dirty="0" err="1"/>
              <a:t>Bowlby</a:t>
            </a:r>
            <a:r>
              <a:rPr lang="en-US" sz="5600" dirty="0"/>
              <a:t>, J. (1973). </a:t>
            </a:r>
            <a:r>
              <a:rPr lang="en-US" sz="5600" i="1" dirty="0"/>
              <a:t>Attachment and Loss, Vol.2</a:t>
            </a:r>
            <a:r>
              <a:rPr lang="en-US" sz="5600" dirty="0"/>
              <a:t>. New York, NY: Basic Books </a:t>
            </a:r>
            <a:endParaRPr lang="el-GR" sz="5600" dirty="0"/>
          </a:p>
          <a:p>
            <a:pPr lvl="0"/>
            <a:r>
              <a:rPr lang="en-US" sz="5600" dirty="0" err="1"/>
              <a:t>Bowlby</a:t>
            </a:r>
            <a:r>
              <a:rPr lang="en-US" sz="5600" dirty="0"/>
              <a:t>, J. (1980). </a:t>
            </a:r>
            <a:r>
              <a:rPr lang="en-US" sz="5600" i="1" dirty="0"/>
              <a:t>Attachment and Loss, Vol.3.</a:t>
            </a:r>
            <a:r>
              <a:rPr lang="en-US" sz="5600" dirty="0"/>
              <a:t> New York, NY: Basic Books </a:t>
            </a:r>
            <a:endParaRPr lang="el-GR" sz="5600" dirty="0"/>
          </a:p>
          <a:p>
            <a:pPr lvl="0"/>
            <a:r>
              <a:rPr lang="en-US" sz="5600" dirty="0" err="1"/>
              <a:t>Etchegoyen</a:t>
            </a:r>
            <a:r>
              <a:rPr lang="en-US" sz="5600" dirty="0"/>
              <a:t>, A. (2002). Psychoanalytic ideas about fathers. In J. </a:t>
            </a:r>
            <a:r>
              <a:rPr lang="en-US" sz="5600" dirty="0" err="1"/>
              <a:t>Trowell</a:t>
            </a:r>
            <a:r>
              <a:rPr lang="en-US" sz="5600" dirty="0"/>
              <a:t> &amp; E. </a:t>
            </a:r>
            <a:r>
              <a:rPr lang="en-US" sz="5600" dirty="0" err="1"/>
              <a:t>Etchegoyen</a:t>
            </a:r>
            <a:r>
              <a:rPr lang="en-US" sz="5600" dirty="0"/>
              <a:t> (Eds.), </a:t>
            </a:r>
            <a:r>
              <a:rPr lang="en-US" sz="5600" i="1" dirty="0"/>
              <a:t>The importance of fathers: A psychoanalytic re-evaluation </a:t>
            </a:r>
            <a:r>
              <a:rPr lang="en-US" sz="5600" dirty="0"/>
              <a:t>(pp.20 – 42). New York, NY: Brunner - </a:t>
            </a:r>
            <a:r>
              <a:rPr lang="en-US" sz="5600" dirty="0" err="1"/>
              <a:t>Routledge</a:t>
            </a:r>
            <a:r>
              <a:rPr lang="en-US" sz="5600" dirty="0"/>
              <a:t>. </a:t>
            </a:r>
            <a:endParaRPr lang="el-GR" sz="5600" dirty="0"/>
          </a:p>
          <a:p>
            <a:r>
              <a:rPr lang="en-US" sz="5600" dirty="0" err="1"/>
              <a:t>Ha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Gradisar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5600" dirty="0"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., Jackson, </a:t>
            </a:r>
            <a:r>
              <a:rPr lang="el-GR" sz="5600" dirty="0">
                <a:latin typeface="Times New Roman" pitchFamily="18" charset="0"/>
                <a:cs typeface="Times New Roman" pitchFamily="18" charset="0"/>
              </a:rPr>
              <a:t>Κ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Spurrier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, N. J., Gibson,  J.,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Whitham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, J.,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Sved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Williams, S., …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Kennaway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, D. J. (2016). Behavioral interventions for infant sleep problems: A randomized controlled trial. </a:t>
            </a:r>
            <a:r>
              <a:rPr lang="en-US" sz="5600" i="1" dirty="0">
                <a:latin typeface="Times New Roman" pitchFamily="18" charset="0"/>
                <a:cs typeface="Times New Roman" pitchFamily="18" charset="0"/>
              </a:rPr>
              <a:t>Pediatrics,137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(6), </a:t>
            </a:r>
            <a:r>
              <a:rPr lang="en-US" sz="5600" dirty="0" err="1">
                <a:latin typeface="Times New Roman" pitchFamily="18" charset="0"/>
                <a:cs typeface="Times New Roman" pitchFamily="18" charset="0"/>
              </a:rPr>
              <a:t>doi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: 10.1542/peds.2015-1486</a:t>
            </a:r>
          </a:p>
          <a:p>
            <a:pPr lvl="0"/>
            <a:r>
              <a:rPr lang="en-US" sz="5600" dirty="0" err="1"/>
              <a:t>ys</a:t>
            </a:r>
            <a:r>
              <a:rPr lang="en-US" sz="5600" dirty="0"/>
              <a:t>, S. (1996).</a:t>
            </a:r>
            <a:r>
              <a:rPr lang="en-US" sz="5600" i="1" dirty="0"/>
              <a:t>The Cultural Contradictions of Motherhood. </a:t>
            </a:r>
            <a:r>
              <a:rPr lang="en-US" sz="5600" dirty="0"/>
              <a:t>New Haven, CT: Yale Press. </a:t>
            </a:r>
          </a:p>
          <a:p>
            <a:pPr lvl="0"/>
            <a:r>
              <a:rPr lang="en-US" sz="5600" dirty="0"/>
              <a:t>Green, K. E., &amp; Groves, M. (2008). Attachment Parenting: An Exploration of Demographics and Practices.</a:t>
            </a:r>
            <a:r>
              <a:rPr lang="en-US" sz="5600" i="1" dirty="0"/>
              <a:t> Early Child Development and Care, 178</a:t>
            </a:r>
            <a:r>
              <a:rPr lang="en-US" sz="5600" dirty="0"/>
              <a:t>(5), 513 – 525.</a:t>
            </a:r>
            <a:endParaRPr lang="el-GR" sz="5600" dirty="0"/>
          </a:p>
          <a:p>
            <a:pPr lvl="0"/>
            <a:r>
              <a:rPr lang="en-US" sz="5600" dirty="0"/>
              <a:t>Jansen, J., de </a:t>
            </a:r>
            <a:r>
              <a:rPr lang="en-US" sz="5600" dirty="0" err="1"/>
              <a:t>Weerth</a:t>
            </a:r>
            <a:r>
              <a:rPr lang="en-US" sz="5600" dirty="0"/>
              <a:t>, C. J., </a:t>
            </a:r>
            <a:r>
              <a:rPr lang="en-US" sz="5600" dirty="0" err="1"/>
              <a:t>Riksen</a:t>
            </a:r>
            <a:r>
              <a:rPr lang="en-US" sz="5600" dirty="0"/>
              <a:t> – </a:t>
            </a:r>
            <a:r>
              <a:rPr lang="en-US" sz="5600" dirty="0" err="1"/>
              <a:t>Walraven</a:t>
            </a:r>
            <a:r>
              <a:rPr lang="en-US" sz="5600" dirty="0"/>
              <a:t>, M. (2008). Breastfeeding and the mother – infant relationship: A 	review. </a:t>
            </a:r>
            <a:r>
              <a:rPr lang="en-US" sz="5600" i="1" dirty="0"/>
              <a:t>Developmental Review, 28</a:t>
            </a:r>
            <a:r>
              <a:rPr lang="en-US" sz="5600" dirty="0"/>
              <a:t>(4), 503 – 521. doi:10.106/j.dr.2008.07.001 </a:t>
            </a:r>
          </a:p>
          <a:p>
            <a:pPr lvl="0"/>
            <a:r>
              <a:rPr lang="en-US" sz="5600" dirty="0"/>
              <a:t>Lamb, M. E. (1982). Early contact and maternal – infant bonding: One decade later. </a:t>
            </a:r>
            <a:r>
              <a:rPr lang="en-US" sz="5600" i="1" dirty="0"/>
              <a:t>Pediatrics, 70(5</a:t>
            </a:r>
            <a:r>
              <a:rPr lang="en-US" sz="5600" dirty="0"/>
              <a:t>), 763 – 768. </a:t>
            </a:r>
            <a:endParaRPr lang="el-GR" sz="5600" dirty="0"/>
          </a:p>
          <a:p>
            <a:pPr lvl="0"/>
            <a:r>
              <a:rPr lang="en-US" sz="5600" dirty="0" err="1"/>
              <a:t>Mileva</a:t>
            </a:r>
            <a:r>
              <a:rPr lang="en-US" sz="5600" dirty="0"/>
              <a:t> – Seitz, V. R., </a:t>
            </a:r>
            <a:r>
              <a:rPr lang="en-US" sz="5600" dirty="0" err="1"/>
              <a:t>Luijik</a:t>
            </a:r>
            <a:r>
              <a:rPr lang="en-US" sz="5600" dirty="0"/>
              <a:t>, M. P., van </a:t>
            </a:r>
            <a:r>
              <a:rPr lang="en-US" sz="5600" dirty="0" err="1"/>
              <a:t>Ijezndoorn</a:t>
            </a:r>
            <a:r>
              <a:rPr lang="en-US" sz="5600" dirty="0"/>
              <a:t>, M. H., </a:t>
            </a:r>
            <a:r>
              <a:rPr lang="en-US" sz="5600" dirty="0" err="1"/>
              <a:t>Barmans</a:t>
            </a:r>
            <a:r>
              <a:rPr lang="en-US" sz="5600" dirty="0"/>
              <a:t> – </a:t>
            </a:r>
            <a:r>
              <a:rPr lang="en-US" sz="5600" dirty="0" err="1"/>
              <a:t>Kranenburg</a:t>
            </a:r>
            <a:r>
              <a:rPr lang="en-US" sz="5600" dirty="0"/>
              <a:t>, M. J., </a:t>
            </a:r>
            <a:r>
              <a:rPr lang="en-US" sz="5600" dirty="0" err="1"/>
              <a:t>Jaddoe</a:t>
            </a:r>
            <a:r>
              <a:rPr lang="en-US" sz="5600" dirty="0"/>
              <a:t>, V. W., </a:t>
            </a:r>
            <a:r>
              <a:rPr lang="en-US" sz="5600" dirty="0" err="1"/>
              <a:t>Hofman</a:t>
            </a:r>
            <a:r>
              <a:rPr lang="en-US" sz="5600" dirty="0"/>
              <a:t>, A., … </a:t>
            </a:r>
            <a:r>
              <a:rPr lang="en-US" sz="5600" dirty="0" err="1"/>
              <a:t>Tiemeier</a:t>
            </a:r>
            <a:r>
              <a:rPr lang="en-US" sz="5600" dirty="0"/>
              <a:t>, H. (2016) (2016). Association between infant nighttime – sleep location and attachment security: No easy verdict. Infant Mental Health J</a:t>
            </a:r>
            <a:r>
              <a:rPr lang="en-US" sz="5600" i="1" dirty="0"/>
              <a:t>ournal, 37</a:t>
            </a:r>
            <a:r>
              <a:rPr lang="en-US" sz="5600" dirty="0"/>
              <a:t>(1), 5-16. </a:t>
            </a:r>
            <a:r>
              <a:rPr lang="en-US" sz="5600" dirty="0" err="1"/>
              <a:t>doi</a:t>
            </a:r>
            <a:r>
              <a:rPr lang="en-US" sz="5600" dirty="0"/>
              <a:t>: 10.1002/imhj.21547 </a:t>
            </a:r>
            <a:endParaRPr lang="el-GR" sz="5600" dirty="0"/>
          </a:p>
          <a:p>
            <a:pPr lvl="0"/>
            <a:r>
              <a:rPr lang="en-US" sz="5600" dirty="0"/>
              <a:t>Moore J. &amp; </a:t>
            </a:r>
            <a:r>
              <a:rPr lang="en-US" sz="5600" dirty="0" err="1"/>
              <a:t>Abetz</a:t>
            </a:r>
            <a:r>
              <a:rPr lang="en-US" sz="5600" dirty="0"/>
              <a:t>, J. (2016). “Uh oh. Cue the [new] mommy wars”: The ideology of combative mothering in popular U.S. newspaper articles about attachment parenting</a:t>
            </a:r>
            <a:r>
              <a:rPr lang="en-US" sz="5600" i="1" dirty="0"/>
              <a:t>. Southern Communication Journal, 81, </a:t>
            </a:r>
            <a:r>
              <a:rPr lang="en-US" sz="5600" dirty="0" err="1"/>
              <a:t>doi</a:t>
            </a:r>
            <a:r>
              <a:rPr lang="en-US" sz="5600" dirty="0"/>
              <a:t>: 10.1080/104179X.2015.1076026</a:t>
            </a:r>
            <a:endParaRPr lang="el-GR" sz="5600" dirty="0"/>
          </a:p>
          <a:p>
            <a:pPr lvl="0"/>
            <a:r>
              <a:rPr lang="en-US" sz="5600" dirty="0"/>
              <a:t>Parker, R.(1995). </a:t>
            </a:r>
            <a:r>
              <a:rPr lang="en-US" sz="5600" i="1" dirty="0"/>
              <a:t>Mother Love/Mother Hate. The Power of Maternal Ambivalence</a:t>
            </a:r>
            <a:r>
              <a:rPr lang="en-US" sz="5600" dirty="0"/>
              <a:t>. New York, NY: </a:t>
            </a:r>
            <a:r>
              <a:rPr lang="en-US" sz="5600" dirty="0" err="1"/>
              <a:t>BasicBooks</a:t>
            </a:r>
            <a:r>
              <a:rPr lang="en-US" sz="5600" dirty="0"/>
              <a:t>. </a:t>
            </a:r>
            <a:endParaRPr lang="el-GR" sz="5600" dirty="0"/>
          </a:p>
          <a:p>
            <a:pPr lvl="0"/>
            <a:endParaRPr lang="el-GR" sz="5600" dirty="0"/>
          </a:p>
          <a:p>
            <a:pPr>
              <a:lnSpc>
                <a:spcPct val="150000"/>
              </a:lnSpc>
            </a:pPr>
            <a:endParaRPr lang="el-G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l-G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l-GR" dirty="0"/>
              <a:t>Βιβλιογραφικές Αναφορές (συνέχεια)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963648"/>
            <a:ext cx="8858280" cy="4894352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sz="2500" dirty="0"/>
              <a:t>Raphael – </a:t>
            </a:r>
            <a:r>
              <a:rPr lang="en-US" sz="2500" dirty="0" err="1"/>
              <a:t>Leff</a:t>
            </a:r>
            <a:r>
              <a:rPr lang="en-US" sz="2500" dirty="0"/>
              <a:t>, J. (2010). Healthy maternal ambivalence. Retrieved from https://www.researchgate.net/publication/268042671_Healthy_Maternal_Ambivalence/citations 	 </a:t>
            </a:r>
          </a:p>
          <a:p>
            <a:r>
              <a:rPr lang="en-US" sz="2500" dirty="0"/>
              <a:t>Rizzo, K. M, </a:t>
            </a:r>
            <a:r>
              <a:rPr lang="en-US" sz="2500" dirty="0" err="1"/>
              <a:t>Schiffrin</a:t>
            </a:r>
            <a:r>
              <a:rPr lang="en-US" sz="2500" dirty="0"/>
              <a:t>, H. H., &amp; </a:t>
            </a:r>
            <a:r>
              <a:rPr lang="en-US" sz="2500" dirty="0" err="1"/>
              <a:t>Liss</a:t>
            </a:r>
            <a:r>
              <a:rPr lang="en-US" sz="2500" dirty="0"/>
              <a:t>, L. (2013). Insight into the parenthood paradox: Mental health outcomes of intensive mothering. </a:t>
            </a:r>
            <a:r>
              <a:rPr lang="en-US" sz="2500" i="1" dirty="0"/>
              <a:t>Journal of Child and Family Studies 22</a:t>
            </a:r>
            <a:r>
              <a:rPr lang="en-US" sz="2500" dirty="0"/>
              <a:t>(5), 614-620. </a:t>
            </a:r>
            <a:r>
              <a:rPr lang="en-US" sz="2500" dirty="0" err="1"/>
              <a:t>doi</a:t>
            </a:r>
            <a:r>
              <a:rPr lang="en-US" sz="2500" dirty="0"/>
              <a:t>: 10.1007/s10826-012-9615-z</a:t>
            </a:r>
            <a:endParaRPr lang="el-GR" sz="2500" dirty="0"/>
          </a:p>
          <a:p>
            <a:pPr lvl="0"/>
            <a:r>
              <a:rPr lang="en-US" sz="2500" dirty="0"/>
              <a:t>Sears, W. (1987). </a:t>
            </a:r>
            <a:r>
              <a:rPr lang="en-US" sz="2500" i="1" dirty="0"/>
              <a:t>Creative parenting: How to use the attachment parenting concept to raise children successfully from birth through adolescence</a:t>
            </a:r>
            <a:r>
              <a:rPr lang="en-US" sz="2500" dirty="0"/>
              <a:t>. New York, NY: Dodd Mead. </a:t>
            </a:r>
            <a:endParaRPr lang="el-GR" sz="2500" dirty="0"/>
          </a:p>
          <a:p>
            <a:pPr lvl="0"/>
            <a:r>
              <a:rPr lang="en-US" sz="2500" i="1" dirty="0"/>
              <a:t>Sears, B., Sears, M., (2001). The attachment parenting book: A commonsense guide to understanding and nurturing your baby. New York, NY: Little, Brown and Company.</a:t>
            </a:r>
            <a:r>
              <a:rPr lang="en-US" sz="2500" dirty="0"/>
              <a:t> </a:t>
            </a:r>
            <a:endParaRPr lang="el-GR" sz="2500" dirty="0"/>
          </a:p>
          <a:p>
            <a:pPr lvl="0"/>
            <a:r>
              <a:rPr lang="en-US" sz="2500" dirty="0"/>
              <a:t>Target, M. &amp; </a:t>
            </a:r>
            <a:r>
              <a:rPr lang="en-US" sz="2500" dirty="0" err="1"/>
              <a:t>Fonagy</a:t>
            </a:r>
            <a:r>
              <a:rPr lang="en-US" sz="2500" dirty="0"/>
              <a:t>, P. (2002). Fathers in modern psychoanalysis and society: The role of the father and child development. In J. </a:t>
            </a:r>
            <a:r>
              <a:rPr lang="en-US" sz="2500" dirty="0" err="1"/>
              <a:t>Trowell</a:t>
            </a:r>
            <a:r>
              <a:rPr lang="en-US" sz="2500" dirty="0"/>
              <a:t> &amp; E. </a:t>
            </a:r>
            <a:r>
              <a:rPr lang="en-US" sz="2500" dirty="0" err="1"/>
              <a:t>Etchegoyen</a:t>
            </a:r>
            <a:r>
              <a:rPr lang="en-US" sz="2500" dirty="0"/>
              <a:t> (Eds.), </a:t>
            </a:r>
            <a:r>
              <a:rPr lang="en-US" sz="2500" i="1" dirty="0"/>
              <a:t>The importance of fathers: A psychoanalytic re-evaluation </a:t>
            </a:r>
            <a:r>
              <a:rPr lang="en-US" sz="2500" dirty="0"/>
              <a:t>(pp.45– 66). New York, NY: Brunner </a:t>
            </a:r>
            <a:r>
              <a:rPr lang="en-US" sz="2500" dirty="0" err="1"/>
              <a:t>Routledge</a:t>
            </a:r>
            <a:r>
              <a:rPr lang="en-US" sz="2500" dirty="0"/>
              <a:t>.</a:t>
            </a:r>
            <a:r>
              <a:rPr lang="en-US" sz="2500" i="1" dirty="0"/>
              <a:t> </a:t>
            </a:r>
            <a:endParaRPr lang="el-GR" sz="2500" dirty="0"/>
          </a:p>
          <a:p>
            <a:pPr lvl="0"/>
            <a:r>
              <a:rPr lang="en-US" sz="2500" dirty="0" err="1"/>
              <a:t>Tharner</a:t>
            </a:r>
            <a:r>
              <a:rPr lang="en-US" sz="2500" dirty="0"/>
              <a:t>, A., </a:t>
            </a:r>
            <a:r>
              <a:rPr lang="en-US" sz="2500" dirty="0" err="1"/>
              <a:t>Luijik</a:t>
            </a:r>
            <a:r>
              <a:rPr lang="en-US" sz="2500" dirty="0"/>
              <a:t>, M. P., </a:t>
            </a:r>
            <a:r>
              <a:rPr lang="en-US" sz="2500" dirty="0" err="1"/>
              <a:t>Raat</a:t>
            </a:r>
            <a:r>
              <a:rPr lang="en-US" sz="2500" dirty="0"/>
              <a:t>, H., </a:t>
            </a:r>
            <a:r>
              <a:rPr lang="en-US" sz="2500" dirty="0" err="1"/>
              <a:t>Ijzendoorn</a:t>
            </a:r>
            <a:r>
              <a:rPr lang="en-US" sz="2500" dirty="0"/>
              <a:t>, M. H. </a:t>
            </a:r>
            <a:r>
              <a:rPr lang="en-US" sz="2500" dirty="0" err="1"/>
              <a:t>Bakermans</a:t>
            </a:r>
            <a:r>
              <a:rPr lang="en-US" sz="2500" dirty="0"/>
              <a:t> </a:t>
            </a:r>
            <a:r>
              <a:rPr lang="en-US" sz="2500" u="sng" dirty="0">
                <a:hlinkClick r:id="rId2"/>
              </a:rPr>
              <a:t>–</a:t>
            </a:r>
            <a:r>
              <a:rPr lang="en-US" sz="2500" dirty="0"/>
              <a:t> </a:t>
            </a:r>
            <a:r>
              <a:rPr lang="en-US" sz="2500" dirty="0" err="1"/>
              <a:t>Kranenburg</a:t>
            </a:r>
            <a:r>
              <a:rPr lang="en-US" sz="2500" dirty="0"/>
              <a:t>, M.J., </a:t>
            </a:r>
            <a:r>
              <a:rPr lang="en-US" sz="2500" dirty="0" err="1"/>
              <a:t>Molll</a:t>
            </a:r>
            <a:r>
              <a:rPr lang="en-US" sz="2500" dirty="0"/>
              <a:t> H. A., …. </a:t>
            </a:r>
            <a:r>
              <a:rPr lang="en-US" sz="2500" dirty="0" err="1"/>
              <a:t>Tiemeier</a:t>
            </a:r>
            <a:r>
              <a:rPr lang="en-US" sz="2500" dirty="0"/>
              <a:t>, H. (2012). Breastfeeding and its relation to maternal sensitivity and infant attachment. </a:t>
            </a:r>
            <a:r>
              <a:rPr lang="en-US" sz="2500" i="1" dirty="0"/>
              <a:t>Journal of Developmental &amp; Behavioral Pediatrics,</a:t>
            </a:r>
            <a:r>
              <a:rPr lang="en-US" sz="2500" dirty="0"/>
              <a:t> </a:t>
            </a:r>
            <a:r>
              <a:rPr lang="en-US" sz="2500" i="1" dirty="0"/>
              <a:t>3</a:t>
            </a:r>
            <a:r>
              <a:rPr lang="en-US" sz="2500" dirty="0"/>
              <a:t>(5), 396-404. </a:t>
            </a:r>
            <a:r>
              <a:rPr lang="en-US" sz="2500" dirty="0" err="1"/>
              <a:t>doi</a:t>
            </a:r>
            <a:r>
              <a:rPr lang="en-US" sz="2500" dirty="0"/>
              <a:t>: 10.1097/DBP.0b013e318257fac3. </a:t>
            </a:r>
            <a:endParaRPr lang="el-GR" sz="2500" dirty="0"/>
          </a:p>
          <a:p>
            <a:pPr lvl="0"/>
            <a:r>
              <a:rPr lang="en-US" sz="2500" dirty="0" err="1"/>
              <a:t>Vissing</a:t>
            </a:r>
            <a:r>
              <a:rPr lang="en-US" sz="2500" dirty="0"/>
              <a:t>, H. (2014). The ideal mother fantasy and its protective function. In L. R. 	Ennis (Ed.), </a:t>
            </a:r>
            <a:r>
              <a:rPr lang="en-US" sz="2500" i="1" dirty="0"/>
              <a:t>Intensive mothering: The cultural contradictions of modern motherhood</a:t>
            </a:r>
            <a:r>
              <a:rPr lang="en-US" sz="2500" dirty="0"/>
              <a:t>   (pp. 104-119). Bradford, ON: Demeter Press </a:t>
            </a:r>
            <a:endParaRPr lang="el-GR" sz="2500" dirty="0"/>
          </a:p>
          <a:p>
            <a:pPr lvl="0"/>
            <a:r>
              <a:rPr lang="en-US" sz="2500" dirty="0" err="1"/>
              <a:t>Winnicott</a:t>
            </a:r>
            <a:r>
              <a:rPr lang="en-US" sz="2500" dirty="0"/>
              <a:t>, D. W., (1971). </a:t>
            </a:r>
            <a:r>
              <a:rPr lang="en-US" sz="2500" i="1" dirty="0"/>
              <a:t>Playing and reality</a:t>
            </a:r>
            <a:r>
              <a:rPr lang="en-US" sz="2500" dirty="0"/>
              <a:t>. New York, NY: </a:t>
            </a:r>
            <a:r>
              <a:rPr lang="en-US" sz="2500" dirty="0" err="1"/>
              <a:t>Routledge</a:t>
            </a:r>
            <a:r>
              <a:rPr lang="en-US" sz="2500" dirty="0"/>
              <a:t>. </a:t>
            </a:r>
            <a:endParaRPr lang="el-GR" sz="2500" dirty="0"/>
          </a:p>
          <a:p>
            <a:pPr lvl="0"/>
            <a:r>
              <a:rPr lang="en-US" sz="2500" dirty="0" err="1"/>
              <a:t>Winnicott</a:t>
            </a:r>
            <a:r>
              <a:rPr lang="en-US" sz="2500" dirty="0"/>
              <a:t>, D. W. (2016)</a:t>
            </a:r>
            <a:r>
              <a:rPr lang="en-US" sz="2500" baseline="30000" dirty="0"/>
              <a:t>a</a:t>
            </a:r>
            <a:r>
              <a:rPr lang="en-US" sz="2500" dirty="0"/>
              <a:t>. Primary Maternal Preoccupation. In The Collected Works of D. W. </a:t>
            </a:r>
            <a:r>
              <a:rPr lang="en-US" sz="2500" dirty="0" err="1"/>
              <a:t>Winnicott</a:t>
            </a:r>
            <a:r>
              <a:rPr lang="en-US" sz="2500" dirty="0"/>
              <a:t>: Volume 5, 1955-1959. New York, NY: Oxford University Press. </a:t>
            </a:r>
            <a:r>
              <a:rPr lang="en-US" sz="2500" dirty="0" err="1"/>
              <a:t>doi</a:t>
            </a:r>
            <a:r>
              <a:rPr lang="en-US" sz="2500" dirty="0"/>
              <a:t>: 10.1093/</a:t>
            </a:r>
            <a:r>
              <a:rPr lang="en-US" sz="2500" dirty="0" err="1"/>
              <a:t>med:psych</a:t>
            </a:r>
            <a:r>
              <a:rPr lang="en-US" sz="2500" dirty="0"/>
              <a:t>/9780190271374.001.0001 </a:t>
            </a:r>
            <a:endParaRPr lang="el-GR" sz="2500" dirty="0"/>
          </a:p>
          <a:p>
            <a:pPr lvl="0"/>
            <a:r>
              <a:rPr lang="en-US" sz="2500" dirty="0" err="1"/>
              <a:t>Winnicott</a:t>
            </a:r>
            <a:r>
              <a:rPr lang="en-US" sz="2500" dirty="0"/>
              <a:t>, D. W., (2016)</a:t>
            </a:r>
            <a:r>
              <a:rPr lang="en-US" sz="2500" baseline="30000" dirty="0"/>
              <a:t>b</a:t>
            </a:r>
            <a:r>
              <a:rPr lang="en-US" sz="2500" dirty="0"/>
              <a:t>. From dependence towards independence in the development of the individual. In The Collected Works of D. W. </a:t>
            </a:r>
            <a:r>
              <a:rPr lang="en-US" sz="2500" dirty="0" err="1"/>
              <a:t>Winnicott</a:t>
            </a:r>
            <a:r>
              <a:rPr lang="en-US" sz="2500" dirty="0"/>
              <a:t>: Volume 6, 1960-1963. New York, NY: Oxford University Press. </a:t>
            </a:r>
            <a:r>
              <a:rPr lang="en-US" sz="2500" dirty="0" err="1"/>
              <a:t>doi</a:t>
            </a:r>
            <a:r>
              <a:rPr lang="en-US" sz="2500" dirty="0"/>
              <a:t>: 10.1093/</a:t>
            </a:r>
            <a:r>
              <a:rPr lang="en-US" sz="2500" dirty="0" err="1"/>
              <a:t>med:psych</a:t>
            </a:r>
            <a:r>
              <a:rPr lang="en-US" sz="2500" dirty="0"/>
              <a:t>/9780190271381.001.000</a:t>
            </a:r>
            <a:endParaRPr lang="el-GR" sz="2500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l-GR" dirty="0"/>
              <a:t>Οι επιδράσεις της θεωρίας του δεσμού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857364"/>
            <a:ext cx="8229600" cy="4325112"/>
          </a:xfrm>
        </p:spPr>
        <p:txBody>
          <a:bodyPr/>
          <a:lstStyle/>
          <a:p>
            <a:r>
              <a:rPr lang="el-GR" dirty="0"/>
              <a:t>Η αναγνώριση των πολλαπλών οφελών του ασφαλούς δεσμού στην ανάπτυξη της προσωπικότητας του ατόμου έχει οδηγήσει στην επινόηση </a:t>
            </a:r>
            <a:r>
              <a:rPr lang="el-GR" dirty="0" err="1"/>
              <a:t>γονεϊκών</a:t>
            </a:r>
            <a:r>
              <a:rPr lang="el-GR" dirty="0"/>
              <a:t> πρακτικών, οι οποίες στοχεύουν στην καλλιέργεια ασφαλών προτύπων δεσμού μητέρας – παιδιού. </a:t>
            </a:r>
          </a:p>
          <a:p>
            <a:r>
              <a:rPr lang="el-GR" dirty="0"/>
              <a:t>Μία από τις δημοφιλέστερες ονομάζεται </a:t>
            </a:r>
            <a:r>
              <a:rPr lang="el-GR" dirty="0" err="1"/>
              <a:t>Γονεϊκότητα</a:t>
            </a:r>
            <a:r>
              <a:rPr lang="el-GR" dirty="0"/>
              <a:t> Δεσμού (</a:t>
            </a:r>
            <a:r>
              <a:rPr lang="en-US" dirty="0"/>
              <a:t>Attachment Parenting)</a:t>
            </a:r>
            <a:endParaRPr lang="el-GR" dirty="0"/>
          </a:p>
        </p:txBody>
      </p:sp>
      <p:pic>
        <p:nvPicPr>
          <p:cNvPr id="4" name="3 - Εικόνα" descr="apitag-325x14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934" y="5429264"/>
            <a:ext cx="4357718" cy="142873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Ορισμός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	Η </a:t>
            </a:r>
            <a:r>
              <a:rPr lang="el-GR" dirty="0" err="1"/>
              <a:t>Γονεϊκότητα</a:t>
            </a:r>
            <a:r>
              <a:rPr lang="el-GR" dirty="0"/>
              <a:t> Δεσμού(ΓΔ) αποτελεί μία σύγχρονη γονεϊκή πρακτική, η οποία στοχεύει στη δημιουργία ασφαλούς δεσμού μεταξύ του γονέα, πρωτίστως της μητέρας, και του παιδιού δια μέσω της συνεχούς σωματικής και συναισθηματικής εγγύτητας και επαφής (π.χ. θηλασμός, συν-</a:t>
            </a:r>
            <a:r>
              <a:rPr lang="el-GR" dirty="0" err="1"/>
              <a:t>κοίμιση</a:t>
            </a:r>
            <a:r>
              <a:rPr lang="el-GR" dirty="0"/>
              <a:t>, κράτημα) και της </a:t>
            </a:r>
            <a:r>
              <a:rPr lang="el-GR" dirty="0" err="1"/>
              <a:t>ενσυναισθητικής</a:t>
            </a:r>
            <a:r>
              <a:rPr lang="el-GR" dirty="0"/>
              <a:t> ανταπόκρισης στις ανάγκες του παιδιού </a:t>
            </a:r>
            <a:r>
              <a:rPr lang="el-GR" sz="1400" dirty="0"/>
              <a:t>(</a:t>
            </a:r>
            <a:r>
              <a:rPr lang="en-US" sz="1400" dirty="0"/>
              <a:t>Sears</a:t>
            </a:r>
            <a:r>
              <a:rPr lang="el-GR" sz="1400" dirty="0"/>
              <a:t> &amp; </a:t>
            </a:r>
            <a:r>
              <a:rPr lang="en-US" sz="1400" dirty="0"/>
              <a:t>Sears</a:t>
            </a:r>
            <a:r>
              <a:rPr lang="el-GR" sz="1400" dirty="0"/>
              <a:t>, 2001).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/>
          <a:lstStyle/>
          <a:p>
            <a:pPr algn="ctr"/>
            <a:r>
              <a:rPr lang="el-GR" dirty="0"/>
              <a:t>Οι Βάσεις της ΓΔ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4296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Δημιουργοί της είναι ο παιδίατρος </a:t>
            </a:r>
            <a:r>
              <a:rPr lang="en-US" dirty="0"/>
              <a:t>William Sears</a:t>
            </a:r>
            <a:r>
              <a:rPr lang="el-GR" dirty="0"/>
              <a:t> και η σύζυγός του και νοσοκόμα </a:t>
            </a:r>
            <a:r>
              <a:rPr lang="en-US" dirty="0"/>
              <a:t>Martha Sears</a:t>
            </a:r>
            <a:r>
              <a:rPr lang="el-GR" dirty="0"/>
              <a:t> (</a:t>
            </a:r>
            <a:r>
              <a:rPr lang="el-GR" b="1" dirty="0"/>
              <a:t>1982</a:t>
            </a:r>
            <a:r>
              <a:rPr lang="el-GR" dirty="0"/>
              <a:t>) </a:t>
            </a:r>
          </a:p>
          <a:p>
            <a:r>
              <a:rPr lang="el-GR" dirty="0"/>
              <a:t>Οι </a:t>
            </a:r>
            <a:r>
              <a:rPr lang="en-US" dirty="0"/>
              <a:t>Sears </a:t>
            </a:r>
            <a:r>
              <a:rPr lang="el-GR" dirty="0"/>
              <a:t>εμπνεύστηκαν από:</a:t>
            </a:r>
          </a:p>
          <a:p>
            <a:pPr>
              <a:buNone/>
            </a:pPr>
            <a:r>
              <a:rPr lang="el-GR" dirty="0"/>
              <a:t>α) την «ιδέα της συνέχειας»</a:t>
            </a:r>
          </a:p>
          <a:p>
            <a:pPr>
              <a:buNone/>
            </a:pPr>
            <a:r>
              <a:rPr lang="el-GR" dirty="0"/>
              <a:t> (</a:t>
            </a:r>
            <a:r>
              <a:rPr lang="en-US" dirty="0"/>
              <a:t>continuum concept)</a:t>
            </a:r>
            <a:r>
              <a:rPr lang="el-GR" dirty="0"/>
              <a:t> της </a:t>
            </a:r>
            <a:r>
              <a:rPr lang="en-US" dirty="0"/>
              <a:t>Jean </a:t>
            </a:r>
            <a:r>
              <a:rPr lang="en-US" dirty="0" err="1"/>
              <a:t>Liedloff</a:t>
            </a:r>
            <a:r>
              <a:rPr lang="el-GR" dirty="0"/>
              <a:t>. </a:t>
            </a:r>
            <a:endParaRPr lang="en-US" dirty="0"/>
          </a:p>
          <a:p>
            <a:pPr>
              <a:buNone/>
            </a:pPr>
            <a:r>
              <a:rPr lang="el-GR" dirty="0"/>
              <a:t>β</a:t>
            </a:r>
            <a:r>
              <a:rPr lang="en-US" dirty="0"/>
              <a:t>) </a:t>
            </a:r>
            <a:r>
              <a:rPr lang="el-GR" dirty="0"/>
              <a:t>την θεωρία του δεσμού (</a:t>
            </a:r>
            <a:r>
              <a:rPr lang="el-GR" b="1" dirty="0"/>
              <a:t>1985</a:t>
            </a:r>
            <a:r>
              <a:rPr lang="el-GR" dirty="0"/>
              <a:t>)</a:t>
            </a:r>
          </a:p>
          <a:p>
            <a:pPr>
              <a:buNone/>
            </a:pPr>
            <a:r>
              <a:rPr lang="el-GR" dirty="0"/>
              <a:t>γ) την εμπειρία τους ως γονείς 8 παιδιών </a:t>
            </a:r>
          </a:p>
          <a:p>
            <a:pPr>
              <a:buNone/>
            </a:pPr>
            <a:r>
              <a:rPr lang="el-GR" dirty="0"/>
              <a:t>δ) την πολύχρονη επαφή τους με γονείς και παιδιά</a:t>
            </a:r>
            <a:r>
              <a:rPr lang="en-US" dirty="0"/>
              <a:t> </a:t>
            </a:r>
            <a:r>
              <a:rPr lang="el-GR" dirty="0"/>
              <a:t>σε παιδιατρικά πλαίσια</a:t>
            </a:r>
            <a:endParaRPr lang="en-US" dirty="0"/>
          </a:p>
          <a:p>
            <a:pPr>
              <a:buNone/>
            </a:pP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pic>
        <p:nvPicPr>
          <p:cNvPr id="4" name="3 - Εικόνα" descr="continuum conce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2330" y="2928934"/>
            <a:ext cx="1500198" cy="207170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</a:t>
            </a:r>
            <a:r>
              <a:rPr lang="el-GR" dirty="0"/>
              <a:t> Δημοτικότητα της ΓΔ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49424"/>
            <a:ext cx="8686800" cy="4325112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Ο όρος «</a:t>
            </a:r>
            <a:r>
              <a:rPr lang="en-US" dirty="0"/>
              <a:t>attachment parenting</a:t>
            </a:r>
            <a:r>
              <a:rPr lang="el-GR" dirty="0"/>
              <a:t>» εμφανίζει </a:t>
            </a:r>
            <a:r>
              <a:rPr lang="en-US" dirty="0"/>
              <a:t>147.000.000 </a:t>
            </a:r>
            <a:r>
              <a:rPr lang="el-GR" dirty="0"/>
              <a:t>αποτελέσματα το λεπτό στο </a:t>
            </a:r>
            <a:r>
              <a:rPr lang="en-US" dirty="0" err="1"/>
              <a:t>google</a:t>
            </a:r>
            <a:r>
              <a:rPr lang="en-US" dirty="0"/>
              <a:t> </a:t>
            </a:r>
            <a:endParaRPr lang="el-GR" dirty="0"/>
          </a:p>
          <a:p>
            <a:r>
              <a:rPr lang="el-GR" dirty="0"/>
              <a:t>Υπάρχουν περίπου 74 βιβλία σχετικά με τη ΓΔ</a:t>
            </a:r>
          </a:p>
          <a:p>
            <a:r>
              <a:rPr lang="el-GR" dirty="0"/>
              <a:t>Μεγάλος αριθμός ιστοσελίδων, άρθρων, διαδικτυακών </a:t>
            </a:r>
            <a:r>
              <a:rPr lang="en-US" dirty="0"/>
              <a:t>forum </a:t>
            </a:r>
            <a:r>
              <a:rPr lang="el-GR" dirty="0"/>
              <a:t>και ομάδων στο </a:t>
            </a:r>
            <a:r>
              <a:rPr lang="en-US" dirty="0" err="1"/>
              <a:t>faceboo</a:t>
            </a:r>
            <a:r>
              <a:rPr lang="el-GR" dirty="0"/>
              <a:t>κ, τα οποία προωθούν τα οφέλη της ΓΔ</a:t>
            </a:r>
          </a:p>
          <a:p>
            <a:r>
              <a:rPr lang="el-GR" dirty="0"/>
              <a:t>Στην Ελλάδα η πιο διαδεδομένη κλειστή ομάδα στο </a:t>
            </a:r>
            <a:r>
              <a:rPr lang="en-US" dirty="0" err="1"/>
              <a:t>facebook</a:t>
            </a:r>
            <a:r>
              <a:rPr lang="el-GR" dirty="0"/>
              <a:t> ονομάζεται «ενσυναίσθηση» και έχει 60.000 ενεργά μελή</a:t>
            </a:r>
          </a:p>
          <a:p>
            <a:r>
              <a:rPr lang="el-GR" dirty="0"/>
              <a:t>Το </a:t>
            </a:r>
            <a:r>
              <a:rPr lang="el-GR" b="1" dirty="0"/>
              <a:t>1994</a:t>
            </a:r>
            <a:r>
              <a:rPr lang="el-GR" dirty="0"/>
              <a:t> δημιουργήθηκε ο διεθνής οργανισμός«</a:t>
            </a:r>
            <a:r>
              <a:rPr lang="en-US" dirty="0"/>
              <a:t>Attachment Parenting International</a:t>
            </a:r>
            <a:r>
              <a:rPr lang="el-GR" dirty="0"/>
              <a:t>» </a:t>
            </a:r>
          </a:p>
          <a:p>
            <a:r>
              <a:rPr lang="el-GR" dirty="0"/>
              <a:t>Το </a:t>
            </a:r>
            <a:r>
              <a:rPr lang="el-GR" b="1" dirty="0"/>
              <a:t>2015 </a:t>
            </a:r>
            <a:r>
              <a:rPr lang="el-GR" dirty="0"/>
              <a:t>δημιουργήθηκε ο οργανισμός «</a:t>
            </a:r>
            <a:r>
              <a:rPr lang="en-US" dirty="0"/>
              <a:t>Attachment Parenting Hellas</a:t>
            </a:r>
            <a:r>
              <a:rPr lang="el-GR" dirty="0"/>
              <a:t>» </a:t>
            </a:r>
            <a:r>
              <a:rPr lang="en-US" dirty="0"/>
              <a:t> </a:t>
            </a:r>
            <a:endParaRPr lang="el-GR" dirty="0"/>
          </a:p>
          <a:p>
            <a:r>
              <a:rPr lang="el-GR" dirty="0"/>
              <a:t>Στις ΗΠΑ η ΓΔ είναι ιδιαίτερα δημοφιλής μεταξύ των μητέρων υψηλού μορφωτικού επιπέδου</a:t>
            </a:r>
            <a:r>
              <a:rPr lang="en-US" dirty="0"/>
              <a:t> </a:t>
            </a:r>
            <a:r>
              <a:rPr lang="en-US" sz="1800" dirty="0"/>
              <a:t>(Green</a:t>
            </a:r>
            <a:r>
              <a:rPr lang="el-GR" sz="1800" dirty="0"/>
              <a:t> &amp;</a:t>
            </a:r>
            <a:r>
              <a:rPr lang="en-US" sz="1800" dirty="0"/>
              <a:t> Groves, 2008)</a:t>
            </a:r>
            <a:endParaRPr lang="el-GR" sz="1800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/>
          <a:lstStyle/>
          <a:p>
            <a:r>
              <a:rPr lang="el-GR" dirty="0"/>
              <a:t>Δημόσια Κριτική Ενάντια στη ΓΔ </a:t>
            </a:r>
          </a:p>
        </p:txBody>
      </p:sp>
      <p:pic>
        <p:nvPicPr>
          <p:cNvPr id="4" name="3 - Θέση περιεχομένου" descr="1101120521_600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86446" y="2214554"/>
            <a:ext cx="3176711" cy="4324350"/>
          </a:xfrm>
          <a:prstGeom prst="rect">
            <a:avLst/>
          </a:prstGeom>
        </p:spPr>
      </p:pic>
      <p:sp>
        <p:nvSpPr>
          <p:cNvPr id="5" name="4 - TextBox"/>
          <p:cNvSpPr txBox="1"/>
          <p:nvPr/>
        </p:nvSpPr>
        <p:spPr>
          <a:xfrm>
            <a:off x="357158" y="2571744"/>
            <a:ext cx="521497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/>
              <a:t>2012, ΤΙΜΕ </a:t>
            </a:r>
            <a:r>
              <a:rPr lang="en-US" sz="2400" b="1" dirty="0"/>
              <a:t>MAG</a:t>
            </a:r>
            <a:r>
              <a:rPr lang="el-GR" sz="2400" b="1" dirty="0"/>
              <a:t>ΑΖΙΝΕ</a:t>
            </a:r>
            <a:r>
              <a:rPr lang="el-GR" sz="2400" dirty="0"/>
              <a:t>: Είσαι αρκετά μαμά</a:t>
            </a:r>
            <a:r>
              <a:rPr lang="en-US" sz="2400" dirty="0"/>
              <a:t>?</a:t>
            </a:r>
            <a:r>
              <a:rPr lang="el-GR" sz="2400" dirty="0"/>
              <a:t> Σχετικά με τις υπερβολές των μητέρων που ανατρέφουν τα παιδιά τους βάσει της ΓΕΔ </a:t>
            </a:r>
          </a:p>
          <a:p>
            <a:endParaRPr lang="el-GR" sz="2400" dirty="0"/>
          </a:p>
          <a:p>
            <a:r>
              <a:rPr lang="el-GR" sz="2400" dirty="0">
                <a:sym typeface="Wingdings" pitchFamily="2" charset="2"/>
              </a:rPr>
              <a:t> Απαξίωση ή εξιδανίκευση της ΓΔ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/>
              <a:t> Οι 7 </a:t>
            </a:r>
            <a:r>
              <a:rPr lang="el-GR" dirty="0" err="1"/>
              <a:t>Γονεϊκές</a:t>
            </a:r>
            <a:r>
              <a:rPr lang="el-GR" dirty="0"/>
              <a:t> Συμπεριφορές – Πρακτικές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l-GR" dirty="0"/>
          </a:p>
          <a:p>
            <a:r>
              <a:rPr lang="el-GR" dirty="0"/>
              <a:t>Η Οι </a:t>
            </a:r>
            <a:r>
              <a:rPr lang="en-US" dirty="0"/>
              <a:t>Sears </a:t>
            </a:r>
            <a:r>
              <a:rPr lang="el-GR" dirty="0"/>
              <a:t>προωθούν την εφαρμογή επτά συμπεριφορών-πρακτικών (7 Β’</a:t>
            </a:r>
            <a:r>
              <a:rPr lang="en-US" dirty="0"/>
              <a:t>s</a:t>
            </a:r>
            <a:r>
              <a:rPr lang="el-GR" dirty="0"/>
              <a:t>), μέσω των οποίων καλλιεργείται</a:t>
            </a:r>
            <a:r>
              <a:rPr lang="en-US" dirty="0"/>
              <a:t> </a:t>
            </a:r>
            <a:r>
              <a:rPr lang="el-GR" dirty="0"/>
              <a:t>η μητρική ευαισθησία και ο ασφαλής συναισθηματικός δεσμός μητέρας – βρέφους </a:t>
            </a:r>
            <a:r>
              <a:rPr lang="el-GR" sz="1400" dirty="0"/>
              <a:t>(</a:t>
            </a:r>
            <a:r>
              <a:rPr lang="en-US" sz="1400" dirty="0"/>
              <a:t>Sears</a:t>
            </a:r>
            <a:r>
              <a:rPr lang="el-GR" sz="1400" dirty="0"/>
              <a:t> &amp; </a:t>
            </a:r>
            <a:r>
              <a:rPr lang="en-US" sz="1400" dirty="0"/>
              <a:t>Sears</a:t>
            </a:r>
            <a:r>
              <a:rPr lang="el-GR" sz="1400" dirty="0"/>
              <a:t> 2001). </a:t>
            </a:r>
          </a:p>
          <a:p>
            <a:r>
              <a:rPr lang="el-GR" dirty="0"/>
              <a:t>Υποστηρίζουν ότι οι 7 συμπεριφορές – πρακτικές ικανοποιούν τις βιολογικές ανάγκες του βρέφους - παιδιού και αποτελούν την φυσική ενστικτώδη μητρική συμπεριφορά </a:t>
            </a:r>
            <a:r>
              <a:rPr lang="el-GR" sz="1400" dirty="0"/>
              <a:t>(</a:t>
            </a:r>
            <a:r>
              <a:rPr lang="en-US" sz="1400" dirty="0"/>
              <a:t>Sears, 1987). </a:t>
            </a:r>
            <a:r>
              <a:rPr lang="el-GR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1066800"/>
          </a:xfrm>
        </p:spPr>
        <p:txBody>
          <a:bodyPr/>
          <a:lstStyle/>
          <a:p>
            <a:r>
              <a:rPr lang="el-GR" dirty="0"/>
              <a:t>1. </a:t>
            </a:r>
            <a:r>
              <a:rPr lang="el-GR" i="1" dirty="0"/>
              <a:t>Δέσιμο αμέσως μετά τη γέννηση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714488"/>
            <a:ext cx="9001156" cy="5000636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l-GR" dirty="0"/>
              <a:t>Οι πρώτες ώρες, ημέρες και εβδομάδες της ζωής ενός βρέφους αποτελούν μία </a:t>
            </a:r>
          </a:p>
          <a:p>
            <a:pPr>
              <a:buNone/>
            </a:pPr>
            <a:r>
              <a:rPr lang="el-GR" dirty="0"/>
              <a:t>   ευαίσθητη περίοδο για τη </a:t>
            </a:r>
          </a:p>
          <a:p>
            <a:pPr>
              <a:buNone/>
            </a:pPr>
            <a:r>
              <a:rPr lang="el-GR" dirty="0"/>
              <a:t>   διαμόρφωση του δεσμού </a:t>
            </a:r>
          </a:p>
          <a:p>
            <a:pPr>
              <a:buNone/>
            </a:pPr>
            <a:r>
              <a:rPr lang="el-GR" dirty="0"/>
              <a:t>   μητέρας-βρέφους</a:t>
            </a:r>
            <a:r>
              <a:rPr lang="en-US" dirty="0"/>
              <a:t> (</a:t>
            </a:r>
            <a:r>
              <a:rPr lang="el-GR" dirty="0"/>
              <a:t>αποτύπωση, </a:t>
            </a:r>
          </a:p>
          <a:p>
            <a:pPr>
              <a:buNone/>
            </a:pPr>
            <a:r>
              <a:rPr lang="el-GR" dirty="0"/>
              <a:t>   </a:t>
            </a:r>
            <a:r>
              <a:rPr lang="en-US" dirty="0"/>
              <a:t>imprinting</a:t>
            </a:r>
            <a:r>
              <a:rPr lang="el-GR" dirty="0"/>
              <a:t>, </a:t>
            </a:r>
            <a:r>
              <a:rPr lang="en-US" sz="1500" dirty="0"/>
              <a:t>Sears, 1987</a:t>
            </a:r>
            <a:r>
              <a:rPr lang="en-US" dirty="0"/>
              <a:t>)</a:t>
            </a:r>
            <a:r>
              <a:rPr lang="el-GR" dirty="0"/>
              <a:t> </a:t>
            </a:r>
            <a:endParaRPr lang="en-US" dirty="0"/>
          </a:p>
          <a:p>
            <a:r>
              <a:rPr lang="el-GR" dirty="0"/>
              <a:t>Η στενή σωματική επαφή τους αμέσως μετά την γέννηση διευκολύνει την ανάδυση τόσο των βρεφικών συμπεριφορών αναζήτησης δεσμού όσο και της μητρικής φροντίδας </a:t>
            </a:r>
            <a:r>
              <a:rPr lang="el-GR" sz="1500" dirty="0"/>
              <a:t>(</a:t>
            </a:r>
            <a:r>
              <a:rPr lang="en-US" sz="1500" dirty="0"/>
              <a:t>Sears</a:t>
            </a:r>
            <a:r>
              <a:rPr lang="el-GR" sz="1500" dirty="0"/>
              <a:t> &amp; </a:t>
            </a:r>
            <a:r>
              <a:rPr lang="en-US" sz="1500" dirty="0"/>
              <a:t>Sears</a:t>
            </a:r>
            <a:r>
              <a:rPr lang="el-GR" sz="1500" dirty="0"/>
              <a:t>, 2001)</a:t>
            </a:r>
          </a:p>
          <a:p>
            <a:r>
              <a:rPr lang="el-GR" dirty="0"/>
              <a:t>Φυσιολογικός τοκετός, επαφή δέρμα με δέρμα, θηλασμός αμέσως μετά τη γέννηση, </a:t>
            </a:r>
            <a:r>
              <a:rPr lang="en-US" dirty="0"/>
              <a:t>rooming in </a:t>
            </a:r>
            <a:r>
              <a:rPr lang="el-GR" sz="1500" dirty="0"/>
              <a:t>(</a:t>
            </a:r>
            <a:r>
              <a:rPr lang="en-US" sz="1500" dirty="0"/>
              <a:t>Sears, 1987)</a:t>
            </a:r>
          </a:p>
          <a:p>
            <a:endParaRPr lang="el-GR" dirty="0"/>
          </a:p>
        </p:txBody>
      </p:sp>
      <p:pic>
        <p:nvPicPr>
          <p:cNvPr id="5" name="4 - Εικόνα" descr="Skin-to-Skin Contact _650x24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2643182"/>
            <a:ext cx="3929058" cy="17859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3899</TotalTime>
  <Words>2785</Words>
  <Application>Microsoft Macintosh PowerPoint</Application>
  <PresentationFormat>On-screen Show (4:3)</PresentationFormat>
  <Paragraphs>190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Georgia</vt:lpstr>
      <vt:lpstr>Times New Roman</vt:lpstr>
      <vt:lpstr>Trebuchet MS</vt:lpstr>
      <vt:lpstr>Wingdings</vt:lpstr>
      <vt:lpstr>Wingdings 2</vt:lpstr>
      <vt:lpstr>Αστικό</vt:lpstr>
      <vt:lpstr>Η Θεωρία Δεσμού και οι   Εφαρμογές της Έρευνα, Κλινική Πρακτική, Γονεϊκότητα </vt:lpstr>
      <vt:lpstr>Έμφαση Εισήγησης </vt:lpstr>
      <vt:lpstr>Οι επιδράσεις της θεωρίας του δεσμού </vt:lpstr>
      <vt:lpstr>Ορισμός</vt:lpstr>
      <vt:lpstr>Οι Βάσεις της ΓΔ </vt:lpstr>
      <vt:lpstr>H Δημοτικότητα της ΓΔ </vt:lpstr>
      <vt:lpstr>Δημόσια Κριτική Ενάντια στη ΓΔ </vt:lpstr>
      <vt:lpstr> Οι 7 Γονεϊκές Συμπεριφορές – Πρακτικές </vt:lpstr>
      <vt:lpstr>1. Δέσιμο αμέσως μετά τη γέννηση</vt:lpstr>
      <vt:lpstr>2. Θηλασμός</vt:lpstr>
      <vt:lpstr>3. Το να “φοράς” το μωρό</vt:lpstr>
      <vt:lpstr>4. Συν-κοίμηση</vt:lpstr>
      <vt:lpstr>5. Πίστη στην γλωσσική αξία του βρεφικού κλάματος</vt:lpstr>
      <vt:lpstr>6. Αποφυγή της βρεφικής εκπαίδευσης</vt:lpstr>
      <vt:lpstr>7. Ισορροπία</vt:lpstr>
      <vt:lpstr>Θεωρητικοί συσχετισμοί μεταξύ της ΓΔ και της Θεωρίας Δεσμού</vt:lpstr>
      <vt:lpstr>Ερευνητικά ευρήματα σχετικά με τις συμπεριφορές – πρακτικές της ΓΔ και το δεσμό μητέρας – βρέφους </vt:lpstr>
      <vt:lpstr>Η Ψυχαναλυτική Κριτική της ΓΔ για την Ανάπτυξη της Βρεφικής Υποκειμενικότητας  </vt:lpstr>
      <vt:lpstr>Ψυχαναλυτική Κριτική της ΓΔ    για τη Μητρική Υποκειμενικότητα</vt:lpstr>
      <vt:lpstr>Φεμινιστική Κριτική της ΓΔ</vt:lpstr>
      <vt:lpstr>Ψυχαναλυτική Κριτική της ΓΔ για το Πατρικό Ρόλο </vt:lpstr>
      <vt:lpstr>Συμπεράσματα</vt:lpstr>
      <vt:lpstr>Διερευνητικά ερωτήματα </vt:lpstr>
      <vt:lpstr>Βιβλιογραφικές Αναφορές</vt:lpstr>
      <vt:lpstr>Βιβλιογραφικές Αναφορές (συνέχεια)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Θεωρία Δεσμού και οι   Εφαρμογές της Έρευνα, Κλινική Πρακτική, Γονεϊκότητα</dc:title>
  <dc:creator>Eleanna_pc</dc:creator>
  <cp:lastModifiedBy>Lida Anagnostaki</cp:lastModifiedBy>
  <cp:revision>57</cp:revision>
  <dcterms:created xsi:type="dcterms:W3CDTF">2019-04-08T12:57:13Z</dcterms:created>
  <dcterms:modified xsi:type="dcterms:W3CDTF">2022-05-05T07:55:54Z</dcterms:modified>
</cp:coreProperties>
</file>