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sldIdLst>
    <p:sldId id="256" r:id="rId2"/>
    <p:sldId id="257" r:id="rId3"/>
    <p:sldId id="489" r:id="rId4"/>
    <p:sldId id="490" r:id="rId5"/>
    <p:sldId id="491" r:id="rId6"/>
    <p:sldId id="435" r:id="rId7"/>
    <p:sldId id="494" r:id="rId8"/>
    <p:sldId id="496" r:id="rId9"/>
    <p:sldId id="497" r:id="rId10"/>
    <p:sldId id="498" r:id="rId11"/>
    <p:sldId id="499" r:id="rId12"/>
    <p:sldId id="500" r:id="rId13"/>
    <p:sldId id="501" r:id="rId14"/>
    <p:sldId id="495" r:id="rId15"/>
    <p:sldId id="507" r:id="rId16"/>
    <p:sldId id="492" r:id="rId17"/>
    <p:sldId id="502" r:id="rId18"/>
    <p:sldId id="503" r:id="rId19"/>
    <p:sldId id="504" r:id="rId20"/>
    <p:sldId id="505" r:id="rId21"/>
    <p:sldId id="50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08"/>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3CA3C5-A8C4-2A4F-A6F8-8D4DF929E24D}" type="datetimeFigureOut">
              <a:rPr lang="en-US" smtClean="0"/>
              <a:t>1/6/25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62F328-D6D8-C545-8D92-5908497A56CF}" type="slidenum">
              <a:rPr lang="en-US" smtClean="0"/>
              <a:t>‹#›</a:t>
            </a:fld>
            <a:endParaRPr lang="en-US"/>
          </a:p>
        </p:txBody>
      </p:sp>
    </p:spTree>
    <p:extLst>
      <p:ext uri="{BB962C8B-B14F-4D97-AF65-F5344CB8AC3E}">
        <p14:creationId xmlns:p14="http://schemas.microsoft.com/office/powerpoint/2010/main" val="3272342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1/6/25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1/6/25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emea01.safelinks.protection.outlook.com/?url=https%3A%2F%2Fyoutu.be%2F-60yYJvztJ8&amp;amp;data=04%7C01%7C%7Cb54e00877a2044b28c2108d9b7918b54%7C84df9e7fe9f640afb435aaaaaaaaaaaa%7C1%7C0%7C637742658004465533%7CUnknown%7CTWFpbGZsb3d8eyJWIjoiMC4wLjAwMDAiLCJQIjoiV2luMzIiLCJBTiI6Ik1haWwiLCJXVCI6Mn0%3D%7C3000&amp;amp;sdata=lCpWrExNLgfylWVAnqWHwu75%2BKbTsOkMAWNMkU8pgoU%3D&amp;amp;reserved=0"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11A35-0CD6-4346-8463-2B402D9F5455}"/>
              </a:ext>
            </a:extLst>
          </p:cNvPr>
          <p:cNvSpPr>
            <a:spLocks noGrp="1"/>
          </p:cNvSpPr>
          <p:nvPr>
            <p:ph type="ctrTitle"/>
          </p:nvPr>
        </p:nvSpPr>
        <p:spPr/>
        <p:txBody>
          <a:bodyPr/>
          <a:lstStyle/>
          <a:p>
            <a:r>
              <a:rPr lang="el-GR" dirty="0"/>
              <a:t>Αναπτυξιακή ψυχοπαθολογία και πρώιμες σχέσεις </a:t>
            </a:r>
            <a:endParaRPr lang="en-US" dirty="0"/>
          </a:p>
        </p:txBody>
      </p:sp>
      <p:sp>
        <p:nvSpPr>
          <p:cNvPr id="3" name="Subtitle 2">
            <a:extLst>
              <a:ext uri="{FF2B5EF4-FFF2-40B4-BE49-F238E27FC236}">
                <a16:creationId xmlns:a16="http://schemas.microsoft.com/office/drawing/2014/main" id="{04BBFBB8-B722-FA4A-B42C-F9D78499F7EF}"/>
              </a:ext>
            </a:extLst>
          </p:cNvPr>
          <p:cNvSpPr>
            <a:spLocks noGrp="1"/>
          </p:cNvSpPr>
          <p:nvPr>
            <p:ph type="subTitle" idx="1"/>
          </p:nvPr>
        </p:nvSpPr>
        <p:spPr/>
        <p:txBody>
          <a:bodyPr/>
          <a:lstStyle/>
          <a:p>
            <a:r>
              <a:rPr lang="el-GR" dirty="0"/>
              <a:t>Διδάσκουσα: Λήδα Αναγνωστάκη </a:t>
            </a:r>
            <a:endParaRPr lang="en-US" dirty="0"/>
          </a:p>
        </p:txBody>
      </p:sp>
    </p:spTree>
    <p:extLst>
      <p:ext uri="{BB962C8B-B14F-4D97-AF65-F5344CB8AC3E}">
        <p14:creationId xmlns:p14="http://schemas.microsoft.com/office/powerpoint/2010/main" val="2099657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3793A-E313-044C-9089-B7AD51D26D75}"/>
              </a:ext>
            </a:extLst>
          </p:cNvPr>
          <p:cNvSpPr>
            <a:spLocks noGrp="1"/>
          </p:cNvSpPr>
          <p:nvPr>
            <p:ph type="title"/>
          </p:nvPr>
        </p:nvSpPr>
        <p:spPr/>
        <p:txBody>
          <a:bodyPr/>
          <a:lstStyle/>
          <a:p>
            <a:r>
              <a:rPr lang="el-GR" dirty="0"/>
              <a:t>Νεογνική περίοδος (0-6 εβδομάδων)</a:t>
            </a:r>
            <a:endParaRPr lang="en-US" dirty="0"/>
          </a:p>
        </p:txBody>
      </p:sp>
      <p:sp>
        <p:nvSpPr>
          <p:cNvPr id="3" name="Content Placeholder 2">
            <a:extLst>
              <a:ext uri="{FF2B5EF4-FFF2-40B4-BE49-F238E27FC236}">
                <a16:creationId xmlns:a16="http://schemas.microsoft.com/office/drawing/2014/main" id="{25F17D0E-F9C5-674F-B140-13E85F2814E8}"/>
              </a:ext>
            </a:extLst>
          </p:cNvPr>
          <p:cNvSpPr>
            <a:spLocks noGrp="1"/>
          </p:cNvSpPr>
          <p:nvPr>
            <p:ph idx="1"/>
          </p:nvPr>
        </p:nvSpPr>
        <p:spPr/>
        <p:txBody>
          <a:bodyPr>
            <a:normAutofit/>
          </a:bodyPr>
          <a:lstStyle/>
          <a:p>
            <a:r>
              <a:rPr lang="el-GR" dirty="0"/>
              <a:t>Τα νεογνά έχουν μία ειδική αισθητηριακή ετοιμότητα για την ανακάλυψη, αναγνώριση, τη συναισθηματική παρουσία και την </a:t>
            </a:r>
            <a:r>
              <a:rPr lang="el-GR" dirty="0" err="1"/>
              <a:t>ανατροφική</a:t>
            </a:r>
            <a:r>
              <a:rPr lang="el-GR" dirty="0"/>
              <a:t> συμπεριφορά της μητέρας.</a:t>
            </a:r>
          </a:p>
          <a:p>
            <a:r>
              <a:rPr lang="el-GR" dirty="0"/>
              <a:t>Σηματοδοτούν τη δυσαρέσκειά τους μέσω κινήσεων (προσώπου, χεριών, όλου του σώματος) και με το κλάμα. Οι μητέρες χρησιμοποιούν αυτά τα βρεφικά σημάδια</a:t>
            </a:r>
          </a:p>
          <a:p>
            <a:r>
              <a:rPr lang="el-GR" dirty="0"/>
              <a:t>Αποκρίνονται με ευχαρίστηση στο μητρικό χάδι, προσανατολίζονται προς την ιδιαίτερη μυρωδιά της μητέρας και τη φωνή της.</a:t>
            </a:r>
          </a:p>
          <a:p>
            <a:r>
              <a:rPr lang="el-GR" dirty="0"/>
              <a:t>Προσαρμόζουν το σώμα τους για να τα αγκαλιάσει η μητέρα και να θηλάσουν</a:t>
            </a:r>
          </a:p>
          <a:p>
            <a:r>
              <a:rPr lang="el-GR" dirty="0"/>
              <a:t>Η μίμηση (που εμφανίζεται από τις πρώτες ημέρες ζωής) θεωρείται μία από τις πιο αντιπροσωπευτικές εκδηλώσεις της έμφυτης </a:t>
            </a:r>
            <a:r>
              <a:rPr lang="el-GR" dirty="0" err="1"/>
              <a:t>διυποκειμενικότητας</a:t>
            </a:r>
            <a:endParaRPr lang="el-GR" dirty="0"/>
          </a:p>
          <a:p>
            <a:r>
              <a:rPr lang="el-GR" dirty="0"/>
              <a:t>Τα νεογνά αποσύρονται ή αμύνονται απέναντι σε μία μη συμπονετική/μη ευαίσθητη μητέρα </a:t>
            </a:r>
            <a:endParaRPr lang="en-US" dirty="0"/>
          </a:p>
        </p:txBody>
      </p:sp>
    </p:spTree>
    <p:extLst>
      <p:ext uri="{BB962C8B-B14F-4D97-AF65-F5344CB8AC3E}">
        <p14:creationId xmlns:p14="http://schemas.microsoft.com/office/powerpoint/2010/main" val="2757569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B2980-9774-6341-8D02-7F5C7EC06C18}"/>
              </a:ext>
            </a:extLst>
          </p:cNvPr>
          <p:cNvSpPr>
            <a:spLocks noGrp="1"/>
          </p:cNvSpPr>
          <p:nvPr>
            <p:ph type="title"/>
          </p:nvPr>
        </p:nvSpPr>
        <p:spPr/>
        <p:txBody>
          <a:bodyPr/>
          <a:lstStyle/>
          <a:p>
            <a:r>
              <a:rPr lang="el-GR" sz="3600" dirty="0"/>
              <a:t>Περίοδος πρωτογενούς </a:t>
            </a:r>
            <a:r>
              <a:rPr lang="el-GR" sz="3600" dirty="0" err="1"/>
              <a:t>διυποκειμενικότητας</a:t>
            </a:r>
            <a:r>
              <a:rPr lang="el-GR" sz="3600" dirty="0"/>
              <a:t> </a:t>
            </a:r>
            <a:br>
              <a:rPr lang="el-GR" sz="3600" dirty="0"/>
            </a:br>
            <a:r>
              <a:rPr lang="el-GR" sz="3600" dirty="0"/>
              <a:t>(2</a:t>
            </a:r>
            <a:r>
              <a:rPr lang="el-GR" sz="3600" baseline="30000" dirty="0"/>
              <a:t>ος</a:t>
            </a:r>
            <a:r>
              <a:rPr lang="el-GR" sz="3600" dirty="0"/>
              <a:t> και 3</a:t>
            </a:r>
            <a:r>
              <a:rPr lang="el-GR" sz="3600" baseline="30000" dirty="0"/>
              <a:t>ος</a:t>
            </a:r>
            <a:r>
              <a:rPr lang="el-GR" sz="3600" dirty="0"/>
              <a:t> μήνας)</a:t>
            </a:r>
            <a:endParaRPr lang="en-US" sz="3600" dirty="0"/>
          </a:p>
        </p:txBody>
      </p:sp>
      <p:sp>
        <p:nvSpPr>
          <p:cNvPr id="3" name="Content Placeholder 2">
            <a:extLst>
              <a:ext uri="{FF2B5EF4-FFF2-40B4-BE49-F238E27FC236}">
                <a16:creationId xmlns:a16="http://schemas.microsoft.com/office/drawing/2014/main" id="{12A59B77-592B-1645-BDB4-06FB0ED8CEFD}"/>
              </a:ext>
            </a:extLst>
          </p:cNvPr>
          <p:cNvSpPr>
            <a:spLocks noGrp="1"/>
          </p:cNvSpPr>
          <p:nvPr>
            <p:ph idx="1"/>
          </p:nvPr>
        </p:nvSpPr>
        <p:spPr/>
        <p:txBody>
          <a:bodyPr/>
          <a:lstStyle/>
          <a:p>
            <a:r>
              <a:rPr lang="el-GR" dirty="0"/>
              <a:t>Αλλάζει η μορφή επικοινωνίας βρέφους-μητέρας. Το βρέφος έχει πολύ συγκεκριμένες προσδοκίες για το πώς πρέπει να συμπεριφέρεται η μητέρα.</a:t>
            </a:r>
          </a:p>
          <a:p>
            <a:r>
              <a:rPr lang="el-GR" dirty="0"/>
              <a:t>Κανονικές συναλλαγές με τη μητέρα με </a:t>
            </a:r>
            <a:r>
              <a:rPr lang="el-GR" dirty="0" err="1"/>
              <a:t>φωνοποιήσεις</a:t>
            </a:r>
            <a:r>
              <a:rPr lang="el-GR" dirty="0"/>
              <a:t>, χειρονομίες κλπ. Οι συναλλαγές αυτές γίνονται  «έτσι, για διασκέδαση». Αυτές οι συναλλαγές λέγονται «</a:t>
            </a:r>
            <a:r>
              <a:rPr lang="el-GR" dirty="0" err="1"/>
              <a:t>πρωτοσυνομιλίες</a:t>
            </a:r>
            <a:r>
              <a:rPr lang="el-GR" dirty="0"/>
              <a:t>»</a:t>
            </a:r>
          </a:p>
          <a:p>
            <a:r>
              <a:rPr lang="el-GR" dirty="0"/>
              <a:t>Η μητέρα απαντά με τη «διαισθητική ομιλία»: πανανθρώπινα έχει βρεθεί ότι είναι απλούστερη η δομή από το λόγο που απευθύνεται σε ενηλίκους, έχει μεγαλύτερη τονική διακύμανση, σύντομες λέξεις, συχνές επαναλήψεις και παύσεις</a:t>
            </a:r>
          </a:p>
          <a:p>
            <a:r>
              <a:rPr lang="el-GR" dirty="0"/>
              <a:t>Τα βρέφη προτιμούν τη «διαισθητική ομιλία» σε σχέση με ομιλία προς ενήλικες</a:t>
            </a:r>
          </a:p>
          <a:p>
            <a:r>
              <a:rPr lang="el-GR" dirty="0"/>
              <a:t>Η εξερεύνηση αντικειμένων δεν γίνεται ταυτόχρονα με τη συνομιλία με πρόσωπα</a:t>
            </a:r>
            <a:endParaRPr lang="en-US" dirty="0"/>
          </a:p>
        </p:txBody>
      </p:sp>
    </p:spTree>
    <p:extLst>
      <p:ext uri="{BB962C8B-B14F-4D97-AF65-F5344CB8AC3E}">
        <p14:creationId xmlns:p14="http://schemas.microsoft.com/office/powerpoint/2010/main" val="1082139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9683-F0BC-3D4F-A27E-43D44569D99F}"/>
              </a:ext>
            </a:extLst>
          </p:cNvPr>
          <p:cNvSpPr>
            <a:spLocks noGrp="1"/>
          </p:cNvSpPr>
          <p:nvPr>
            <p:ph type="title"/>
          </p:nvPr>
        </p:nvSpPr>
        <p:spPr/>
        <p:txBody>
          <a:bodyPr/>
          <a:lstStyle/>
          <a:p>
            <a:r>
              <a:rPr lang="el-GR" dirty="0"/>
              <a:t>Περίοδος παιχνιδιών (4</a:t>
            </a:r>
            <a:r>
              <a:rPr lang="el-GR" baseline="30000" dirty="0"/>
              <a:t>ος</a:t>
            </a:r>
            <a:r>
              <a:rPr lang="el-GR" dirty="0"/>
              <a:t> - 8</a:t>
            </a:r>
            <a:r>
              <a:rPr lang="el-GR" baseline="30000" dirty="0"/>
              <a:t>ος</a:t>
            </a:r>
            <a:r>
              <a:rPr lang="el-GR" dirty="0"/>
              <a:t> μήνας)</a:t>
            </a:r>
            <a:endParaRPr lang="en-US" dirty="0"/>
          </a:p>
        </p:txBody>
      </p:sp>
      <p:sp>
        <p:nvSpPr>
          <p:cNvPr id="3" name="Content Placeholder 2">
            <a:extLst>
              <a:ext uri="{FF2B5EF4-FFF2-40B4-BE49-F238E27FC236}">
                <a16:creationId xmlns:a16="http://schemas.microsoft.com/office/drawing/2014/main" id="{7BF6D64B-B322-6042-9A2E-2D4E8AE3547B}"/>
              </a:ext>
            </a:extLst>
          </p:cNvPr>
          <p:cNvSpPr>
            <a:spLocks noGrp="1"/>
          </p:cNvSpPr>
          <p:nvPr>
            <p:ph idx="1"/>
          </p:nvPr>
        </p:nvSpPr>
        <p:spPr/>
        <p:txBody>
          <a:bodyPr/>
          <a:lstStyle/>
          <a:p>
            <a:r>
              <a:rPr lang="el-GR" dirty="0"/>
              <a:t>Τα βρέφη επιθυμούν να αγγίζουν, να εξερευνούν, να παίζουν με το πρόσωπο και το στόμα της μητέρας. Αυτό το παιχνίδι έχει μία εκφραστική όψη που απουσιάζει όταν το βρέφος εξερευνά άψυχα αντικείμενα.</a:t>
            </a:r>
          </a:p>
          <a:p>
            <a:r>
              <a:rPr lang="el-GR" dirty="0"/>
              <a:t>Οι μητέρες γίνονται πιο ζωηρές και παιχνιδιάρες, παίζοντας σωματικά παιχνίδια, λέγοντας βρεφικά και μη βρεφικά τραγούδια </a:t>
            </a:r>
            <a:r>
              <a:rPr lang="el-GR" dirty="0" err="1"/>
              <a:t>κλπ</a:t>
            </a:r>
            <a:endParaRPr lang="el-GR" dirty="0"/>
          </a:p>
          <a:p>
            <a:r>
              <a:rPr lang="el-GR" dirty="0"/>
              <a:t>Τα βρεφικά τραγούδια που λένε οι μητέρες (πχ. «πάει ο λαγός»), παρά τις γλωσσικές διαφορές, έχουν οικουμενικά κοινή μορφή (στροφή τεσσάρων γραμμών), κοινές επιταχύνσεις και επιβραδύνσεις</a:t>
            </a:r>
          </a:p>
          <a:p>
            <a:r>
              <a:rPr lang="el-GR" dirty="0"/>
              <a:t>Μετά τους 6 μήνες τα βρέφη χρησιμοποιούν συστηματικά τη «συναισθηματική/κοινωνική αναφορά»</a:t>
            </a:r>
            <a:endParaRPr lang="en-US" dirty="0"/>
          </a:p>
        </p:txBody>
      </p:sp>
    </p:spTree>
    <p:extLst>
      <p:ext uri="{BB962C8B-B14F-4D97-AF65-F5344CB8AC3E}">
        <p14:creationId xmlns:p14="http://schemas.microsoft.com/office/powerpoint/2010/main" val="1096654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B0AA2-A161-FC43-BFC2-D619F8A19BAD}"/>
              </a:ext>
            </a:extLst>
          </p:cNvPr>
          <p:cNvSpPr>
            <a:spLocks noGrp="1"/>
          </p:cNvSpPr>
          <p:nvPr>
            <p:ph type="title"/>
          </p:nvPr>
        </p:nvSpPr>
        <p:spPr/>
        <p:txBody>
          <a:bodyPr/>
          <a:lstStyle/>
          <a:p>
            <a:r>
              <a:rPr lang="el-GR" sz="3200" dirty="0"/>
              <a:t>Περίοδος της δευτερογενούς </a:t>
            </a:r>
            <a:r>
              <a:rPr lang="el-GR" sz="3200" dirty="0" err="1"/>
              <a:t>διυποκειμενικότητας</a:t>
            </a:r>
            <a:r>
              <a:rPr lang="el-GR" sz="3200" dirty="0"/>
              <a:t> (9</a:t>
            </a:r>
            <a:r>
              <a:rPr lang="el-GR" sz="3200" baseline="30000" dirty="0"/>
              <a:t>ος</a:t>
            </a:r>
            <a:r>
              <a:rPr lang="el-GR" sz="3200" dirty="0"/>
              <a:t> -12</a:t>
            </a:r>
            <a:r>
              <a:rPr lang="el-GR" sz="3200" baseline="30000" dirty="0"/>
              <a:t>ος</a:t>
            </a:r>
            <a:r>
              <a:rPr lang="el-GR" sz="3200" dirty="0"/>
              <a:t> μήνας)</a:t>
            </a:r>
            <a:endParaRPr lang="en-US" sz="3200" dirty="0"/>
          </a:p>
        </p:txBody>
      </p:sp>
      <p:sp>
        <p:nvSpPr>
          <p:cNvPr id="3" name="Content Placeholder 2">
            <a:extLst>
              <a:ext uri="{FF2B5EF4-FFF2-40B4-BE49-F238E27FC236}">
                <a16:creationId xmlns:a16="http://schemas.microsoft.com/office/drawing/2014/main" id="{770EC470-F4E3-A24A-8501-8706078A525B}"/>
              </a:ext>
            </a:extLst>
          </p:cNvPr>
          <p:cNvSpPr>
            <a:spLocks noGrp="1"/>
          </p:cNvSpPr>
          <p:nvPr>
            <p:ph idx="1"/>
          </p:nvPr>
        </p:nvSpPr>
        <p:spPr/>
        <p:txBody>
          <a:bodyPr/>
          <a:lstStyle/>
          <a:p>
            <a:r>
              <a:rPr lang="en-US" dirty="0" err="1"/>
              <a:t>Ό</a:t>
            </a:r>
            <a:r>
              <a:rPr lang="el-GR" dirty="0"/>
              <a:t>χι πια δυαδική επικοινωνία, αλλά τριαδική: μητέρα-αντικείμενο-βρέφος.</a:t>
            </a:r>
          </a:p>
          <a:p>
            <a:r>
              <a:rPr lang="el-GR" dirty="0"/>
              <a:t> «Πάρε-δώσε» με τα αντικείμενα, μοίρασμα ενδιαφέροντος</a:t>
            </a:r>
          </a:p>
          <a:p>
            <a:r>
              <a:rPr lang="el-GR" dirty="0"/>
              <a:t>Πρώτες λέξεις που συνοδεύουν αυτό το κοινό μοίρασμα ενδιαφέροντος</a:t>
            </a:r>
            <a:endParaRPr lang="en-US" dirty="0"/>
          </a:p>
        </p:txBody>
      </p:sp>
    </p:spTree>
    <p:extLst>
      <p:ext uri="{BB962C8B-B14F-4D97-AF65-F5344CB8AC3E}">
        <p14:creationId xmlns:p14="http://schemas.microsoft.com/office/powerpoint/2010/main" val="2294487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24DDA-D7AB-F04D-AEA7-B60BA51BD010}"/>
              </a:ext>
            </a:extLst>
          </p:cNvPr>
          <p:cNvSpPr>
            <a:spLocks noGrp="1"/>
          </p:cNvSpPr>
          <p:nvPr>
            <p:ph type="title"/>
          </p:nvPr>
        </p:nvSpPr>
        <p:spPr>
          <a:xfrm>
            <a:off x="810000" y="536448"/>
            <a:ext cx="10571998" cy="1048512"/>
          </a:xfrm>
        </p:spPr>
        <p:txBody>
          <a:bodyPr/>
          <a:lstStyle/>
          <a:p>
            <a:r>
              <a:rPr lang="el-GR" dirty="0" err="1"/>
              <a:t>Συντονισμ</a:t>
            </a:r>
            <a:r>
              <a:rPr lang="en-US" dirty="0" err="1"/>
              <a:t>ό</a:t>
            </a:r>
            <a:r>
              <a:rPr lang="el-GR" dirty="0"/>
              <a:t>ς μητέρας – βρέφους: η συναισθηματική συγχορδία (</a:t>
            </a:r>
            <a:r>
              <a:rPr lang="en-US" dirty="0"/>
              <a:t>D. Stern</a:t>
            </a:r>
            <a:r>
              <a:rPr lang="el-GR" dirty="0"/>
              <a:t>)</a:t>
            </a:r>
            <a:endParaRPr lang="en-US" dirty="0"/>
          </a:p>
        </p:txBody>
      </p:sp>
      <p:sp>
        <p:nvSpPr>
          <p:cNvPr id="3" name="Content Placeholder 2">
            <a:extLst>
              <a:ext uri="{FF2B5EF4-FFF2-40B4-BE49-F238E27FC236}">
                <a16:creationId xmlns:a16="http://schemas.microsoft.com/office/drawing/2014/main" id="{E9E78A2F-E4B4-424E-BE57-FC9833C6FF1C}"/>
              </a:ext>
            </a:extLst>
          </p:cNvPr>
          <p:cNvSpPr>
            <a:spLocks noGrp="1"/>
          </p:cNvSpPr>
          <p:nvPr>
            <p:ph idx="1"/>
          </p:nvPr>
        </p:nvSpPr>
        <p:spPr/>
        <p:txBody>
          <a:bodyPr/>
          <a:lstStyle/>
          <a:p>
            <a:r>
              <a:rPr lang="el-GR" dirty="0"/>
              <a:t>Το γεγονός ότι μητέρα και βρέφος συντονίζονται στη «συνομιλία» τους είναι εμφανές και από το πείραμα του «ακίνητου προσώπου» («</a:t>
            </a:r>
            <a:r>
              <a:rPr lang="en-US" dirty="0"/>
              <a:t>still face</a:t>
            </a:r>
            <a:r>
              <a:rPr lang="el-GR" dirty="0"/>
              <a:t>» βλ. </a:t>
            </a:r>
            <a:r>
              <a:rPr lang="en-US" dirty="0"/>
              <a:t>video</a:t>
            </a:r>
            <a:r>
              <a:rPr lang="el-GR" dirty="0"/>
              <a:t>)</a:t>
            </a:r>
            <a:r>
              <a:rPr lang="en-US" dirty="0"/>
              <a:t>, </a:t>
            </a:r>
            <a:r>
              <a:rPr lang="el-GR" dirty="0"/>
              <a:t> αλλά και από αυτό που μελέτησε ο </a:t>
            </a:r>
            <a:r>
              <a:rPr lang="en-US" dirty="0"/>
              <a:t>Daniel Stern </a:t>
            </a:r>
            <a:r>
              <a:rPr lang="el-GR" dirty="0"/>
              <a:t>και ονομάστηκε «συναισθηματική συγχορδία».</a:t>
            </a:r>
          </a:p>
          <a:p>
            <a:r>
              <a:rPr lang="el-GR" dirty="0"/>
              <a:t> Παρατηρείται στις συναλλαγές βρεφών-μητέρων από τους 6 μήνες και μετά (πρόδρομα στοιχεία βλέπουμε και νωρίτερα).</a:t>
            </a:r>
          </a:p>
          <a:p>
            <a:r>
              <a:rPr lang="el-GR" dirty="0"/>
              <a:t>Συναισθηματική συγχορδία (</a:t>
            </a:r>
            <a:r>
              <a:rPr lang="en-US" dirty="0"/>
              <a:t>affect attunement)</a:t>
            </a:r>
            <a:r>
              <a:rPr lang="el-GR" dirty="0"/>
              <a:t>: εάν το βρέφος εκπέμψει ένα σήμα μέσα από πχ. το φωνητικό κανάλι, η </a:t>
            </a:r>
            <a:r>
              <a:rPr lang="el-GR" dirty="0" err="1"/>
              <a:t>μτέρα</a:t>
            </a:r>
            <a:r>
              <a:rPr lang="el-GR" dirty="0"/>
              <a:t> –χωρίς να το αντιληφθεί συνειδητά- θα ανταποδώσει ίδιας δομής μήνυμα μέσα από το ίδιο κανάλι ή μέσα από ένα άλλο κανάλι (πχ. μέσω της αφής)</a:t>
            </a:r>
          </a:p>
        </p:txBody>
      </p:sp>
    </p:spTree>
    <p:extLst>
      <p:ext uri="{BB962C8B-B14F-4D97-AF65-F5344CB8AC3E}">
        <p14:creationId xmlns:p14="http://schemas.microsoft.com/office/powerpoint/2010/main" val="3338861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20FD2-C856-AF4B-BB48-B3E615E25EA1}"/>
              </a:ext>
            </a:extLst>
          </p:cNvPr>
          <p:cNvSpPr>
            <a:spLocks noGrp="1"/>
          </p:cNvSpPr>
          <p:nvPr>
            <p:ph type="title"/>
          </p:nvPr>
        </p:nvSpPr>
        <p:spPr/>
        <p:txBody>
          <a:bodyPr/>
          <a:lstStyle/>
          <a:p>
            <a:r>
              <a:rPr lang="el-GR" dirty="0" err="1"/>
              <a:t>Βιντεο</a:t>
            </a:r>
            <a:r>
              <a:rPr lang="el-GR" dirty="0"/>
              <a:t> αλληλεπίδρασης μητέρας-βρέφους</a:t>
            </a:r>
            <a:endParaRPr lang="en-GR" dirty="0"/>
          </a:p>
        </p:txBody>
      </p:sp>
      <p:sp>
        <p:nvSpPr>
          <p:cNvPr id="3" name="Content Placeholder 2">
            <a:extLst>
              <a:ext uri="{FF2B5EF4-FFF2-40B4-BE49-F238E27FC236}">
                <a16:creationId xmlns:a16="http://schemas.microsoft.com/office/drawing/2014/main" id="{24870DFF-AD05-5946-B04B-06FFEDAE7713}"/>
              </a:ext>
            </a:extLst>
          </p:cNvPr>
          <p:cNvSpPr>
            <a:spLocks noGrp="1"/>
          </p:cNvSpPr>
          <p:nvPr>
            <p:ph idx="1"/>
          </p:nvPr>
        </p:nvSpPr>
        <p:spPr/>
        <p:txBody>
          <a:bodyPr/>
          <a:lstStyle/>
          <a:p>
            <a:r>
              <a:rPr lang="en-GB" dirty="0">
                <a:hlinkClick r:id="rId2"/>
              </a:rPr>
              <a:t>https://emea01.safelinks.protection.outlook.com/?url=https%3A%2F%2Fyoutu.be%2F-60yYJvztJ8&amp;amp;data=04%7C01%7C%7Cb54e00877a2044b28c2108d9b7918b54%7C84df9e7fe9f640afb435aaaaaaaaaaaa%7C1%7C0%7C637742658004465533%7CUnknown%7CTWFpbGZsb3d8eyJWIjoiMC4wLjAwMDAiLCJQIjoiV2luMzIiLCJBTiI6Ik1haWwiLCJXVCI6Mn0%3D%7C3000&amp;amp;sdata=lCpWrExNLgfylWVAnqWHwu75%2BKbTsOkMAWNMkU8pgoU%3D&amp;amp;reserved=0</a:t>
            </a:r>
            <a:endParaRPr lang="en-GR" dirty="0"/>
          </a:p>
          <a:p>
            <a:endParaRPr lang="en-GR" dirty="0"/>
          </a:p>
        </p:txBody>
      </p:sp>
    </p:spTree>
    <p:extLst>
      <p:ext uri="{BB962C8B-B14F-4D97-AF65-F5344CB8AC3E}">
        <p14:creationId xmlns:p14="http://schemas.microsoft.com/office/powerpoint/2010/main" val="1094277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Η σχέση του γονέα προς το παιδί</a:t>
            </a:r>
            <a:endParaRPr lang="en-US" dirty="0"/>
          </a:p>
        </p:txBody>
      </p:sp>
      <p:sp>
        <p:nvSpPr>
          <p:cNvPr id="3" name="Content Placeholder 2"/>
          <p:cNvSpPr>
            <a:spLocks noGrp="1"/>
          </p:cNvSpPr>
          <p:nvPr>
            <p:ph idx="1"/>
          </p:nvPr>
        </p:nvSpPr>
        <p:spPr/>
        <p:txBody>
          <a:bodyPr/>
          <a:lstStyle/>
          <a:p>
            <a:r>
              <a:rPr lang="el-GR" dirty="0"/>
              <a:t>Ο (τόσο σημαντικός για την επιβίωση και τη μετάπειτα ζωή του παιδιού) δεσμός γονέα-παιδιού αρχίζει από την αρχή της ζωής (δηλ. πριν τον τοκετό)!</a:t>
            </a:r>
          </a:p>
          <a:p>
            <a:r>
              <a:rPr lang="el-GR" dirty="0"/>
              <a:t>«Εξελικτικό» βοήθημα: Εμφάνιση των νεογέννητων (τι χαριτωμένα!) και σχετικές ικανότητές τους…</a:t>
            </a:r>
          </a:p>
          <a:p>
            <a:r>
              <a:rPr lang="el-GR" dirty="0"/>
              <a:t>Προσδοκίες των γονέων για το μέλλον </a:t>
            </a:r>
            <a:r>
              <a:rPr lang="en-US" dirty="0"/>
              <a:t>–</a:t>
            </a:r>
            <a:r>
              <a:rPr lang="el-GR" dirty="0"/>
              <a:t>όπως φαίνεται ερευνητικά από τις περιγραφές των γονέων για το νεογέννητο παιδί τους ήδη βλέπουν ένα άτομο πλήρες με συγκεκριμενα χαρακτηριστικά (προβολές, reverie)</a:t>
            </a:r>
            <a:endParaRPr lang="en-US" dirty="0"/>
          </a:p>
        </p:txBody>
      </p:sp>
    </p:spTree>
    <p:extLst>
      <p:ext uri="{BB962C8B-B14F-4D97-AF65-F5344CB8AC3E}">
        <p14:creationId xmlns:p14="http://schemas.microsoft.com/office/powerpoint/2010/main" val="4256469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1E1D-515D-1A4C-B6D6-813230C06498}"/>
              </a:ext>
            </a:extLst>
          </p:cNvPr>
          <p:cNvSpPr>
            <a:spLocks noGrp="1"/>
          </p:cNvSpPr>
          <p:nvPr>
            <p:ph type="title"/>
          </p:nvPr>
        </p:nvSpPr>
        <p:spPr>
          <a:xfrm>
            <a:off x="810000" y="513977"/>
            <a:ext cx="10571998" cy="970450"/>
          </a:xfrm>
        </p:spPr>
        <p:txBody>
          <a:bodyPr/>
          <a:lstStyle/>
          <a:p>
            <a:r>
              <a:rPr lang="el-GR" dirty="0"/>
              <a:t>Ψυχοδυναμική θεώρηση της σχέσης</a:t>
            </a:r>
            <a:r>
              <a:rPr lang="en-US" dirty="0"/>
              <a:t> </a:t>
            </a:r>
            <a:r>
              <a:rPr lang="el-GR" dirty="0"/>
              <a:t>βρέφους-μητέρας</a:t>
            </a:r>
            <a:endParaRPr lang="en-US" dirty="0"/>
          </a:p>
        </p:txBody>
      </p:sp>
      <p:sp>
        <p:nvSpPr>
          <p:cNvPr id="3" name="Content Placeholder 2">
            <a:extLst>
              <a:ext uri="{FF2B5EF4-FFF2-40B4-BE49-F238E27FC236}">
                <a16:creationId xmlns:a16="http://schemas.microsoft.com/office/drawing/2014/main" id="{860C08CF-1C86-5D49-9F86-FA6A7CF016C8}"/>
              </a:ext>
            </a:extLst>
          </p:cNvPr>
          <p:cNvSpPr>
            <a:spLocks noGrp="1"/>
          </p:cNvSpPr>
          <p:nvPr>
            <p:ph idx="1"/>
          </p:nvPr>
        </p:nvSpPr>
        <p:spPr/>
        <p:txBody>
          <a:bodyPr/>
          <a:lstStyle/>
          <a:p>
            <a:r>
              <a:rPr lang="el-GR" dirty="0"/>
              <a:t>Μιλάμε πάντα για τη σχέση:  «δεν υπάρχει βρέφος μόνο του».</a:t>
            </a:r>
            <a:r>
              <a:rPr lang="en-US" dirty="0"/>
              <a:t> (”There is no such a thing as an infant” Donald Winnicott)-</a:t>
            </a:r>
            <a:r>
              <a:rPr lang="en-US"/>
              <a:t>video Winnicott</a:t>
            </a:r>
            <a:endParaRPr lang="el-GR" dirty="0"/>
          </a:p>
          <a:p>
            <a:r>
              <a:rPr lang="el-GR" dirty="0"/>
              <a:t>Η ψυχαναλυτική θεώρηση σαφώς μελετά τι φέρει ο ενήλικας στη σχέση με ένα βρέφος (σε συνειδητό και ασυνείδητο επίπεδο</a:t>
            </a:r>
            <a:r>
              <a:rPr lang="en-US" dirty="0"/>
              <a:t>: </a:t>
            </a:r>
            <a:r>
              <a:rPr lang="el-GR" dirty="0"/>
              <a:t>ονειροπόληση, προβολές, φαντασιώσεις, επαναλήψεις της δικής τους παιδικής ηλικίας</a:t>
            </a:r>
            <a:r>
              <a:rPr lang="en-US" dirty="0"/>
              <a:t>-</a:t>
            </a:r>
            <a:r>
              <a:rPr lang="el-GR" dirty="0"/>
              <a:t> «τα φαντάσματα στο παιδικό δωμάτιο» </a:t>
            </a:r>
            <a:r>
              <a:rPr lang="en-US" dirty="0" err="1"/>
              <a:t>Fraiberg</a:t>
            </a:r>
            <a:r>
              <a:rPr lang="en-US" dirty="0"/>
              <a:t>) (</a:t>
            </a:r>
            <a:r>
              <a:rPr lang="el-GR" dirty="0"/>
              <a:t>κοίτα επόμενη διαφάνεια), ωστόσο τονίζεται ότι:</a:t>
            </a:r>
          </a:p>
          <a:p>
            <a:r>
              <a:rPr lang="el-GR" dirty="0"/>
              <a:t>Το </a:t>
            </a:r>
            <a:r>
              <a:rPr lang="el-GR" dirty="0" err="1"/>
              <a:t>βρ</a:t>
            </a:r>
            <a:r>
              <a:rPr lang="en-US" dirty="0" err="1"/>
              <a:t>έ</a:t>
            </a:r>
            <a:r>
              <a:rPr lang="el-GR" dirty="0" err="1"/>
              <a:t>φος</a:t>
            </a:r>
            <a:r>
              <a:rPr lang="el-GR" dirty="0"/>
              <a:t> δεν είναι παθητικός δέκτης, αντίθετα με βάση τα δικά του ψυχικά χαρακτηριστικά (όσο πρώιμα και αν είναι, πχ. ιδιοσυγκρασία, «φθόνος») συν-διαμορφώνει τη σχέση μαζί με τον Άλλον (που τυπικά ονομάζουμε «μητέρα») </a:t>
            </a:r>
          </a:p>
          <a:p>
            <a:pPr marL="0" indent="0">
              <a:buNone/>
            </a:pPr>
            <a:endParaRPr lang="el-GR" dirty="0"/>
          </a:p>
          <a:p>
            <a:endParaRPr lang="en-US" dirty="0"/>
          </a:p>
        </p:txBody>
      </p:sp>
    </p:spTree>
    <p:extLst>
      <p:ext uri="{BB962C8B-B14F-4D97-AF65-F5344CB8AC3E}">
        <p14:creationId xmlns:p14="http://schemas.microsoft.com/office/powerpoint/2010/main" val="543990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1F137-2D92-E34F-8A08-68B54050BF2B}"/>
              </a:ext>
            </a:extLst>
          </p:cNvPr>
          <p:cNvSpPr>
            <a:spLocks noGrp="1"/>
          </p:cNvSpPr>
          <p:nvPr>
            <p:ph type="title"/>
          </p:nvPr>
        </p:nvSpPr>
        <p:spPr/>
        <p:txBody>
          <a:bodyPr/>
          <a:lstStyle/>
          <a:p>
            <a:r>
              <a:rPr lang="el-GR" dirty="0"/>
              <a:t>Η σχέση ξεκινά από πριν τη γέννηση</a:t>
            </a:r>
            <a:endParaRPr lang="en-US" dirty="0"/>
          </a:p>
        </p:txBody>
      </p:sp>
      <p:sp>
        <p:nvSpPr>
          <p:cNvPr id="3" name="Content Placeholder 2">
            <a:extLst>
              <a:ext uri="{FF2B5EF4-FFF2-40B4-BE49-F238E27FC236}">
                <a16:creationId xmlns:a16="http://schemas.microsoft.com/office/drawing/2014/main" id="{0EDD2967-482E-9E44-8AC8-FFB22A41D162}"/>
              </a:ext>
            </a:extLst>
          </p:cNvPr>
          <p:cNvSpPr>
            <a:spLocks noGrp="1"/>
          </p:cNvSpPr>
          <p:nvPr>
            <p:ph idx="1"/>
          </p:nvPr>
        </p:nvSpPr>
        <p:spPr/>
        <p:txBody>
          <a:bodyPr/>
          <a:lstStyle/>
          <a:p>
            <a:r>
              <a:rPr lang="el-GR" dirty="0"/>
              <a:t>«</a:t>
            </a:r>
            <a:r>
              <a:rPr lang="el-GR" dirty="0" err="1"/>
              <a:t>Φαντασιωσικό</a:t>
            </a:r>
            <a:r>
              <a:rPr lang="el-GR" dirty="0"/>
              <a:t>» παιδί: το παιδί που φαντασιώνονται οι γονείς (συνειδητή ονειροπόληση)</a:t>
            </a:r>
          </a:p>
          <a:p>
            <a:r>
              <a:rPr lang="el-GR" dirty="0"/>
              <a:t> «Φανταστικό» παιδί: το παιδί στο οποίο προβάλλονται μέρη του ασυνειδήτου των γονέων</a:t>
            </a:r>
          </a:p>
          <a:p>
            <a:r>
              <a:rPr lang="el-GR" dirty="0"/>
              <a:t> «Πραγματικό» παιδί: το παιδί που υπάρχει πραγματικά μπροστά μας, μετά τη γέννηση </a:t>
            </a:r>
            <a:endParaRPr lang="en-US" dirty="0"/>
          </a:p>
        </p:txBody>
      </p:sp>
    </p:spTree>
    <p:extLst>
      <p:ext uri="{BB962C8B-B14F-4D97-AF65-F5344CB8AC3E}">
        <p14:creationId xmlns:p14="http://schemas.microsoft.com/office/powerpoint/2010/main" val="3102944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D506A-5757-8242-A852-7FD0F3D5CB30}"/>
              </a:ext>
            </a:extLst>
          </p:cNvPr>
          <p:cNvSpPr>
            <a:spLocks noGrp="1"/>
          </p:cNvSpPr>
          <p:nvPr>
            <p:ph type="title"/>
          </p:nvPr>
        </p:nvSpPr>
        <p:spPr/>
        <p:txBody>
          <a:bodyPr/>
          <a:lstStyle/>
          <a:p>
            <a:r>
              <a:rPr lang="el-GR" dirty="0"/>
              <a:t>Πρώιμη μητρική ενασχόληση-1</a:t>
            </a:r>
            <a:endParaRPr lang="en-US" dirty="0"/>
          </a:p>
        </p:txBody>
      </p:sp>
      <p:sp>
        <p:nvSpPr>
          <p:cNvPr id="3" name="Content Placeholder 2">
            <a:extLst>
              <a:ext uri="{FF2B5EF4-FFF2-40B4-BE49-F238E27FC236}">
                <a16:creationId xmlns:a16="http://schemas.microsoft.com/office/drawing/2014/main" id="{35D97B10-3AB3-9840-9202-D6F9114649C0}"/>
              </a:ext>
            </a:extLst>
          </p:cNvPr>
          <p:cNvSpPr>
            <a:spLocks noGrp="1"/>
          </p:cNvSpPr>
          <p:nvPr>
            <p:ph idx="1"/>
          </p:nvPr>
        </p:nvSpPr>
        <p:spPr/>
        <p:txBody>
          <a:bodyPr/>
          <a:lstStyle/>
          <a:p>
            <a:r>
              <a:rPr lang="el-GR" dirty="0"/>
              <a:t>Η μητέρα από το τελευταίο τρίμηνο της εγκυμοσύνης προσανατολίζεται «προς τα μέσα», στο μωρό που θα φέρει στον κόσμο. Η κατάσταση αυτή της πρώιμης μητρικής ενασχόλησης διαρκεί και μετά τη γέννηση (περίπου 40 ημέρες μετά), όπου η μητέρα είναι απόλυτα προσανατολισμένη προς το μωρό της, ώστε να μπορέσει να ανταποκριθεί στις ανάγκες του που πρέπει να ικανοποιούνται (σχεδόν) άμεσα. Σαν να προστατεύει το βρέφος της και να του προσφέρει τον κόσμο, σιγά-σιγά με δόσεις, όπως το φαγητό που έρχεται με δόσεις</a:t>
            </a:r>
          </a:p>
        </p:txBody>
      </p:sp>
    </p:spTree>
    <p:extLst>
      <p:ext uri="{BB962C8B-B14F-4D97-AF65-F5344CB8AC3E}">
        <p14:creationId xmlns:p14="http://schemas.microsoft.com/office/powerpoint/2010/main" val="32793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14EBB-5E73-664D-9F08-18A34F541FBB}"/>
              </a:ext>
            </a:extLst>
          </p:cNvPr>
          <p:cNvSpPr>
            <a:spLocks noGrp="1"/>
          </p:cNvSpPr>
          <p:nvPr>
            <p:ph type="title"/>
          </p:nvPr>
        </p:nvSpPr>
        <p:spPr/>
        <p:txBody>
          <a:bodyPr/>
          <a:lstStyle/>
          <a:p>
            <a:r>
              <a:rPr lang="el-GR" dirty="0"/>
              <a:t>«Διαπροσωπικές ικανότητες» των βρεφών</a:t>
            </a:r>
            <a:endParaRPr lang="en-US" dirty="0"/>
          </a:p>
        </p:txBody>
      </p:sp>
      <p:sp>
        <p:nvSpPr>
          <p:cNvPr id="3" name="Content Placeholder 2">
            <a:extLst>
              <a:ext uri="{FF2B5EF4-FFF2-40B4-BE49-F238E27FC236}">
                <a16:creationId xmlns:a16="http://schemas.microsoft.com/office/drawing/2014/main" id="{A0E5145B-80C6-8949-99ED-B41DB67C99CD}"/>
              </a:ext>
            </a:extLst>
          </p:cNvPr>
          <p:cNvSpPr>
            <a:spLocks noGrp="1"/>
          </p:cNvSpPr>
          <p:nvPr>
            <p:ph idx="1"/>
          </p:nvPr>
        </p:nvSpPr>
        <p:spPr/>
        <p:txBody>
          <a:bodyPr>
            <a:normAutofit/>
          </a:bodyPr>
          <a:lstStyle/>
          <a:p>
            <a:r>
              <a:rPr lang="el-GR" sz="2000" dirty="0"/>
              <a:t>Τα βρέφη γεννιούνται «προσανατολισμένα» προς τους άλλους (με ικανότητες ιδιαίτερης εξελικτικής αξίας!!!) σε ένα περιβάλλον προσανατολισμένο να τα υποδεχτεί («πρώιμη μητρική ενασχόληση»)</a:t>
            </a:r>
            <a:endParaRPr lang="en-US" sz="2000" dirty="0"/>
          </a:p>
        </p:txBody>
      </p:sp>
    </p:spTree>
    <p:extLst>
      <p:ext uri="{BB962C8B-B14F-4D97-AF65-F5344CB8AC3E}">
        <p14:creationId xmlns:p14="http://schemas.microsoft.com/office/powerpoint/2010/main" val="29264324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D506A-5757-8242-A852-7FD0F3D5CB30}"/>
              </a:ext>
            </a:extLst>
          </p:cNvPr>
          <p:cNvSpPr>
            <a:spLocks noGrp="1"/>
          </p:cNvSpPr>
          <p:nvPr>
            <p:ph type="title"/>
          </p:nvPr>
        </p:nvSpPr>
        <p:spPr/>
        <p:txBody>
          <a:bodyPr/>
          <a:lstStyle/>
          <a:p>
            <a:r>
              <a:rPr lang="el-GR" dirty="0"/>
              <a:t>Πρώιμη μητρική ενασχόληση-2</a:t>
            </a:r>
            <a:endParaRPr lang="en-US" dirty="0"/>
          </a:p>
        </p:txBody>
      </p:sp>
      <p:sp>
        <p:nvSpPr>
          <p:cNvPr id="3" name="Content Placeholder 2">
            <a:extLst>
              <a:ext uri="{FF2B5EF4-FFF2-40B4-BE49-F238E27FC236}">
                <a16:creationId xmlns:a16="http://schemas.microsoft.com/office/drawing/2014/main" id="{35D97B10-3AB3-9840-9202-D6F9114649C0}"/>
              </a:ext>
            </a:extLst>
          </p:cNvPr>
          <p:cNvSpPr>
            <a:spLocks noGrp="1"/>
          </p:cNvSpPr>
          <p:nvPr>
            <p:ph idx="1"/>
          </p:nvPr>
        </p:nvSpPr>
        <p:spPr/>
        <p:txBody>
          <a:bodyPr/>
          <a:lstStyle/>
          <a:p>
            <a:r>
              <a:rPr lang="el-GR" dirty="0"/>
              <a:t>Η «αρκετά καλή μητέρα» προσπαθεί να τοποθετεί το βρέφος σε ένα περιβάλλον  «ούτε υπερβολικά πολύ, ούτε υπερβολικά λίγο» έτσι ώστε το παιδί να αποφύγει τους κινδύνους της στέρησης, αλλά και της υπερδιέγερσης</a:t>
            </a:r>
          </a:p>
          <a:p>
            <a:r>
              <a:rPr lang="el-GR" dirty="0"/>
              <a:t>Σταδιακά, και αφού ενδυναμώνεται το βρέφος και εσωτερικεύει την  «αρκετά καλή μητρική» λειτουργία, μπορεί να αντέχει τις  «ματαιώσεις» που σταδιακά εισάγει η μητέρα. </a:t>
            </a:r>
            <a:endParaRPr lang="en-US" dirty="0"/>
          </a:p>
        </p:txBody>
      </p:sp>
    </p:spTree>
    <p:extLst>
      <p:ext uri="{BB962C8B-B14F-4D97-AF65-F5344CB8AC3E}">
        <p14:creationId xmlns:p14="http://schemas.microsoft.com/office/powerpoint/2010/main" val="882923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329A-A97C-1A48-8D35-1D73AC4AA1A4}"/>
              </a:ext>
            </a:extLst>
          </p:cNvPr>
          <p:cNvSpPr>
            <a:spLocks noGrp="1"/>
          </p:cNvSpPr>
          <p:nvPr>
            <p:ph type="title"/>
          </p:nvPr>
        </p:nvSpPr>
        <p:spPr/>
        <p:txBody>
          <a:bodyPr/>
          <a:lstStyle/>
          <a:p>
            <a:r>
              <a:rPr lang="el-GR" dirty="0"/>
              <a:t>«Κράτημα» και «</a:t>
            </a:r>
            <a:r>
              <a:rPr lang="el-GR" dirty="0" err="1"/>
              <a:t>εμπερίεξη</a:t>
            </a:r>
            <a:r>
              <a:rPr lang="el-GR" dirty="0"/>
              <a:t>»</a:t>
            </a:r>
            <a:endParaRPr lang="en-US" dirty="0"/>
          </a:p>
        </p:txBody>
      </p:sp>
      <p:sp>
        <p:nvSpPr>
          <p:cNvPr id="3" name="Content Placeholder 2">
            <a:extLst>
              <a:ext uri="{FF2B5EF4-FFF2-40B4-BE49-F238E27FC236}">
                <a16:creationId xmlns:a16="http://schemas.microsoft.com/office/drawing/2014/main" id="{F202F26C-8D07-7745-99B0-09C845A79E72}"/>
              </a:ext>
            </a:extLst>
          </p:cNvPr>
          <p:cNvSpPr>
            <a:spLocks noGrp="1"/>
          </p:cNvSpPr>
          <p:nvPr>
            <p:ph idx="1"/>
          </p:nvPr>
        </p:nvSpPr>
        <p:spPr/>
        <p:txBody>
          <a:bodyPr/>
          <a:lstStyle/>
          <a:p>
            <a:r>
              <a:rPr lang="el-GR" dirty="0"/>
              <a:t>«Κράτημα» (</a:t>
            </a:r>
            <a:r>
              <a:rPr lang="en-US" dirty="0"/>
              <a:t>“holding”): </a:t>
            </a:r>
            <a:r>
              <a:rPr lang="el-GR" dirty="0"/>
              <a:t> όρος που εισήγαγε ο </a:t>
            </a:r>
            <a:r>
              <a:rPr lang="en-US" dirty="0"/>
              <a:t>Winnicott</a:t>
            </a:r>
            <a:r>
              <a:rPr lang="el-GR" dirty="0"/>
              <a:t> περιγράφοντας τη φυσική (σωματική) και ψυχική διαθεσιμότητα της μητέρας προς το βρέφος. Με τη φροντίδα που προσφέρει σταθερά, η μητέρα υποστηρίζει σωματικά και ψυχικά το βρέφος της. Το ικανοποιητικό «κράτημα» προσφέρει στο βρέφος την αίσθηση της σταθερότητας του εσωτερικού και εξωτερικού κόσμου και οδηγεί στην απαρτίωση του εαυτού</a:t>
            </a:r>
          </a:p>
          <a:p>
            <a:r>
              <a:rPr lang="el-GR" dirty="0"/>
              <a:t>«</a:t>
            </a:r>
            <a:r>
              <a:rPr lang="el-GR" dirty="0" err="1"/>
              <a:t>Εμπερίεξη</a:t>
            </a:r>
            <a:r>
              <a:rPr lang="el-GR" dirty="0"/>
              <a:t>» (</a:t>
            </a:r>
            <a:r>
              <a:rPr lang="en-US" dirty="0"/>
              <a:t>“containment”): </a:t>
            </a:r>
            <a:r>
              <a:rPr lang="en-US" dirty="0" err="1"/>
              <a:t>ό</a:t>
            </a:r>
            <a:r>
              <a:rPr lang="el-GR" dirty="0" err="1"/>
              <a:t>ρος</a:t>
            </a:r>
            <a:r>
              <a:rPr lang="el-GR" dirty="0"/>
              <a:t> που εισήγαγε ο </a:t>
            </a:r>
            <a:r>
              <a:rPr lang="en-US" dirty="0" err="1"/>
              <a:t>Bion</a:t>
            </a:r>
            <a:r>
              <a:rPr lang="en-US" dirty="0"/>
              <a:t> </a:t>
            </a:r>
            <a:r>
              <a:rPr lang="el-GR" dirty="0"/>
              <a:t>και αναφέρεται στη λειτουργία του ψυχισμού της μητέρας. Η μητέρα υποδέχεται το περιεχόμενο των «προβολών» του βρέφους (ανυπόφορα συναισθήματα) και μέσω της «άλφα» λειτουργίας της, τα </a:t>
            </a:r>
            <a:r>
              <a:rPr lang="el-GR" dirty="0" err="1"/>
              <a:t>μεταβολίζει</a:t>
            </a:r>
            <a:r>
              <a:rPr lang="el-GR" dirty="0"/>
              <a:t> και τα </a:t>
            </a:r>
            <a:r>
              <a:rPr lang="el-GR" dirty="0" err="1"/>
              <a:t>νοηματοδοτεί</a:t>
            </a:r>
            <a:r>
              <a:rPr lang="el-GR" dirty="0"/>
              <a:t>  και τα «επιστρέφει» ως πλέον </a:t>
            </a:r>
            <a:r>
              <a:rPr lang="el-GR" dirty="0" err="1"/>
              <a:t>διαχειρίσιμα</a:t>
            </a:r>
            <a:r>
              <a:rPr lang="el-GR" dirty="0"/>
              <a:t> στοιχεία (βλ. «α! κρυώνεις λοιπόν!)</a:t>
            </a:r>
            <a:endParaRPr lang="en-US" dirty="0"/>
          </a:p>
        </p:txBody>
      </p:sp>
    </p:spTree>
    <p:extLst>
      <p:ext uri="{BB962C8B-B14F-4D97-AF65-F5344CB8AC3E}">
        <p14:creationId xmlns:p14="http://schemas.microsoft.com/office/powerpoint/2010/main" val="2177730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8"/>
            <a:ext cx="10571998" cy="970450"/>
          </a:xfrm>
        </p:spPr>
        <p:txBody>
          <a:bodyPr>
            <a:normAutofit/>
          </a:bodyPr>
          <a:lstStyle/>
          <a:p>
            <a:r>
              <a:rPr lang="el-GR"/>
              <a:t>«Διαπροσωπικές ικανότητες» βρεφών -2</a:t>
            </a:r>
            <a:endParaRPr lang="en-US" dirty="0"/>
          </a:p>
        </p:txBody>
      </p:sp>
      <p:sp>
        <p:nvSpPr>
          <p:cNvPr id="3" name="Content Placeholder 2"/>
          <p:cNvSpPr>
            <a:spLocks noGrp="1"/>
          </p:cNvSpPr>
          <p:nvPr>
            <p:ph idx="1"/>
          </p:nvPr>
        </p:nvSpPr>
        <p:spPr>
          <a:xfrm>
            <a:off x="818713" y="2413000"/>
            <a:ext cx="3835583" cy="3632200"/>
          </a:xfrm>
        </p:spPr>
        <p:txBody>
          <a:bodyPr>
            <a:normAutofit/>
          </a:bodyPr>
          <a:lstStyle/>
          <a:p>
            <a:pPr>
              <a:lnSpc>
                <a:spcPct val="90000"/>
              </a:lnSpc>
            </a:pPr>
            <a:r>
              <a:rPr lang="el-GR" sz="1600"/>
              <a:t>Είναι επιλεκτικά στο τι κοιτάζουν (περίπλοκα σχήματα, ανθρώπινο πρόσωπο)</a:t>
            </a:r>
            <a:r>
              <a:rPr lang="en-US" sz="1600"/>
              <a:t> (Fanz, 1958</a:t>
            </a:r>
            <a:r>
              <a:rPr lang="el-GR" sz="1600"/>
              <a:t>, 1961, 1963</a:t>
            </a:r>
            <a:r>
              <a:rPr lang="en-US" sz="1600"/>
              <a:t>)</a:t>
            </a:r>
            <a:r>
              <a:rPr lang="el-GR" sz="1600"/>
              <a:t> (βλ. επόμενη διαφάνεια)</a:t>
            </a:r>
          </a:p>
          <a:p>
            <a:pPr>
              <a:lnSpc>
                <a:spcPct val="90000"/>
              </a:lnSpc>
            </a:pPr>
            <a:r>
              <a:rPr lang="el-GR" sz="1600"/>
              <a:t>Μιμούνται εκφράσεις του προσώπου από την αίθουσα του τοκετού.</a:t>
            </a:r>
          </a:p>
          <a:p>
            <a:pPr>
              <a:lnSpc>
                <a:spcPct val="90000"/>
              </a:lnSpc>
            </a:pPr>
            <a:r>
              <a:rPr lang="el-GR" sz="1600"/>
              <a:t>Από 2 εβδομάδων προτιμούν να κοιτάζουν το πρόσωπο της μητέρας τους σε φωτογραφία (απαραίτητη προϋπόθεση η επαρκής αλληλεπίδραση) (</a:t>
            </a:r>
            <a:r>
              <a:rPr lang="en-US" sz="1600"/>
              <a:t>Carpenter, 1974, McFarlan, 1978)</a:t>
            </a:r>
            <a:endParaRPr lang="el-GR" sz="1600"/>
          </a:p>
          <a:p>
            <a:pPr>
              <a:lnSpc>
                <a:spcPct val="90000"/>
              </a:lnSpc>
            </a:pPr>
            <a:endParaRPr lang="en-US" sz="1600"/>
          </a:p>
        </p:txBody>
      </p:sp>
      <p:pic>
        <p:nvPicPr>
          <p:cNvPr id="4" name="Picture 3">
            <a:extLst>
              <a:ext uri="{FF2B5EF4-FFF2-40B4-BE49-F238E27FC236}">
                <a16:creationId xmlns:a16="http://schemas.microsoft.com/office/drawing/2014/main" id="{72E8FC84-79C9-A941-820E-9B19F35CB2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5742" y="2413000"/>
            <a:ext cx="5609566" cy="3716338"/>
          </a:xfrm>
          <a:prstGeom prst="roundRect">
            <a:avLst>
              <a:gd name="adj" fmla="val 3876"/>
            </a:avLst>
          </a:prstGeom>
          <a:noFill/>
          <a:ln>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5174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 name="Freeform 6">
            <a:extLst>
              <a:ext uri="{FF2B5EF4-FFF2-40B4-BE49-F238E27FC236}">
                <a16:creationId xmlns:a16="http://schemas.microsoft.com/office/drawing/2014/main" id="{133F8CB7-795C-4272-9073-64D8CF97F2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3074" name="Rectangle 2"/>
          <p:cNvSpPr>
            <a:spLocks noGrp="1" noChangeArrowheads="1"/>
          </p:cNvSpPr>
          <p:nvPr>
            <p:ph type="title"/>
          </p:nvPr>
        </p:nvSpPr>
        <p:spPr>
          <a:xfrm>
            <a:off x="810002" y="639097"/>
            <a:ext cx="3211392" cy="3781101"/>
          </a:xfrm>
        </p:spPr>
        <p:txBody>
          <a:bodyPr vert="horz" lIns="91440" tIns="45720" rIns="91440" bIns="45720" rtlCol="0" anchor="b">
            <a:normAutofit/>
          </a:bodyPr>
          <a:lstStyle/>
          <a:p>
            <a:r>
              <a:rPr lang="en-US" sz="4600"/>
              <a:t>Πειράματα Fanz </a:t>
            </a:r>
          </a:p>
        </p:txBody>
      </p:sp>
      <p:sp>
        <p:nvSpPr>
          <p:cNvPr id="138" name="Freeform: Shape 137">
            <a:extLst>
              <a:ext uri="{FF2B5EF4-FFF2-40B4-BE49-F238E27FC236}">
                <a16:creationId xmlns:a16="http://schemas.microsoft.com/office/drawing/2014/main" id="{9674F1F8-962D-4FF5-B378-D9D2FFDFD2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4896681"/>
            <a:ext cx="12188952" cy="1961319"/>
          </a:xfrm>
          <a:custGeom>
            <a:avLst/>
            <a:gdLst>
              <a:gd name="connsiteX0" fmla="*/ 0 w 12188952"/>
              <a:gd name="connsiteY0" fmla="*/ 0 h 1961319"/>
              <a:gd name="connsiteX1" fmla="*/ 1996017 w 12188952"/>
              <a:gd name="connsiteY1" fmla="*/ 0 h 1961319"/>
              <a:gd name="connsiteX2" fmla="*/ 2377017 w 12188952"/>
              <a:gd name="connsiteY2" fmla="*/ 263783 h 1961319"/>
              <a:gd name="connsiteX3" fmla="*/ 2385484 w 12188952"/>
              <a:gd name="connsiteY3" fmla="*/ 266713 h 1961319"/>
              <a:gd name="connsiteX4" fmla="*/ 2398184 w 12188952"/>
              <a:gd name="connsiteY4" fmla="*/ 271110 h 1961319"/>
              <a:gd name="connsiteX5" fmla="*/ 2410883 w 12188952"/>
              <a:gd name="connsiteY5" fmla="*/ 275506 h 1961319"/>
              <a:gd name="connsiteX6" fmla="*/ 2421467 w 12188952"/>
              <a:gd name="connsiteY6" fmla="*/ 275506 h 1961319"/>
              <a:gd name="connsiteX7" fmla="*/ 2434167 w 12188952"/>
              <a:gd name="connsiteY7" fmla="*/ 275506 h 1961319"/>
              <a:gd name="connsiteX8" fmla="*/ 2444750 w 12188952"/>
              <a:gd name="connsiteY8" fmla="*/ 271110 h 1961319"/>
              <a:gd name="connsiteX9" fmla="*/ 2457450 w 12188952"/>
              <a:gd name="connsiteY9" fmla="*/ 266713 h 1961319"/>
              <a:gd name="connsiteX10" fmla="*/ 2465917 w 12188952"/>
              <a:gd name="connsiteY10" fmla="*/ 263783 h 1961319"/>
              <a:gd name="connsiteX11" fmla="*/ 2846917 w 12188952"/>
              <a:gd name="connsiteY11" fmla="*/ 0 h 1961319"/>
              <a:gd name="connsiteX12" fmla="*/ 12188952 w 12188952"/>
              <a:gd name="connsiteY12" fmla="*/ 0 h 1961319"/>
              <a:gd name="connsiteX13" fmla="*/ 12188952 w 12188952"/>
              <a:gd name="connsiteY13" fmla="*/ 1264506 h 1961319"/>
              <a:gd name="connsiteX14" fmla="*/ 12188952 w 12188952"/>
              <a:gd name="connsiteY14" fmla="*/ 1917775 h 1961319"/>
              <a:gd name="connsiteX15" fmla="*/ 12188952 w 12188952"/>
              <a:gd name="connsiteY15" fmla="*/ 1961319 h 1961319"/>
              <a:gd name="connsiteX16" fmla="*/ 0 w 12188952"/>
              <a:gd name="connsiteY16" fmla="*/ 1961319 h 1961319"/>
              <a:gd name="connsiteX17" fmla="*/ 0 w 12188952"/>
              <a:gd name="connsiteY17" fmla="*/ 1917775 h 1961319"/>
              <a:gd name="connsiteX18" fmla="*/ 0 w 12188952"/>
              <a:gd name="connsiteY18" fmla="*/ 1264506 h 1961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88952" h="1961319">
                <a:moveTo>
                  <a:pt x="0" y="0"/>
                </a:moveTo>
                <a:lnTo>
                  <a:pt x="1996017" y="0"/>
                </a:lnTo>
                <a:lnTo>
                  <a:pt x="2377017" y="263783"/>
                </a:lnTo>
                <a:lnTo>
                  <a:pt x="2385484" y="266713"/>
                </a:lnTo>
                <a:lnTo>
                  <a:pt x="2398184" y="271110"/>
                </a:lnTo>
                <a:lnTo>
                  <a:pt x="2410883" y="275506"/>
                </a:lnTo>
                <a:lnTo>
                  <a:pt x="2421467" y="275506"/>
                </a:lnTo>
                <a:lnTo>
                  <a:pt x="2434167" y="275506"/>
                </a:lnTo>
                <a:lnTo>
                  <a:pt x="2444750" y="271110"/>
                </a:lnTo>
                <a:lnTo>
                  <a:pt x="2457450" y="266713"/>
                </a:lnTo>
                <a:lnTo>
                  <a:pt x="2465917" y="263783"/>
                </a:lnTo>
                <a:lnTo>
                  <a:pt x="2846917" y="0"/>
                </a:lnTo>
                <a:lnTo>
                  <a:pt x="12188952" y="0"/>
                </a:lnTo>
                <a:lnTo>
                  <a:pt x="12188952" y="1264506"/>
                </a:lnTo>
                <a:lnTo>
                  <a:pt x="12188952" y="1917775"/>
                </a:lnTo>
                <a:lnTo>
                  <a:pt x="12188952" y="1961319"/>
                </a:lnTo>
                <a:lnTo>
                  <a:pt x="0" y="1961319"/>
                </a:lnTo>
                <a:lnTo>
                  <a:pt x="0" y="1917775"/>
                </a:lnTo>
                <a:lnTo>
                  <a:pt x="0" y="1264506"/>
                </a:lnTo>
                <a:close/>
              </a:path>
            </a:pathLst>
          </a:custGeom>
          <a:solidFill>
            <a:srgbClr val="21212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0" name="Rectangle 139">
            <a:extLst>
              <a:ext uri="{FF2B5EF4-FFF2-40B4-BE49-F238E27FC236}">
                <a16:creationId xmlns:a16="http://schemas.microsoft.com/office/drawing/2014/main" id="{C701CDB4-05E2-481A-9165-2455B6FE2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0658" y="0"/>
            <a:ext cx="755294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ounded Rectangle 14">
            <a:extLst>
              <a:ext uri="{FF2B5EF4-FFF2-40B4-BE49-F238E27FC236}">
                <a16:creationId xmlns:a16="http://schemas.microsoft.com/office/drawing/2014/main" id="{93C43E0F-EC0A-4928-BA40-42313C099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0386" y="958640"/>
            <a:ext cx="6258150" cy="4945244"/>
          </a:xfrm>
          <a:prstGeom prst="roundRect">
            <a:avLst>
              <a:gd name="adj" fmla="val 3513"/>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770480" y="1251276"/>
            <a:ext cx="5313716" cy="432573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281313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CED87-BFC3-FD4C-AA99-FBEDCDC1D935}"/>
              </a:ext>
            </a:extLst>
          </p:cNvPr>
          <p:cNvSpPr>
            <a:spLocks noGrp="1"/>
          </p:cNvSpPr>
          <p:nvPr>
            <p:ph type="title"/>
          </p:nvPr>
        </p:nvSpPr>
        <p:spPr/>
        <p:txBody>
          <a:bodyPr/>
          <a:lstStyle/>
          <a:p>
            <a:r>
              <a:rPr lang="el-GR" dirty="0">
                <a:solidFill>
                  <a:schemeClr val="tx1"/>
                </a:solidFill>
              </a:rPr>
              <a:t>«Διαπροσωπικές ικανότητες» βρεφών -3</a:t>
            </a:r>
            <a:endParaRPr lang="en-US" dirty="0"/>
          </a:p>
        </p:txBody>
      </p:sp>
      <p:sp>
        <p:nvSpPr>
          <p:cNvPr id="3" name="Content Placeholder 2">
            <a:extLst>
              <a:ext uri="{FF2B5EF4-FFF2-40B4-BE49-F238E27FC236}">
                <a16:creationId xmlns:a16="http://schemas.microsoft.com/office/drawing/2014/main" id="{C27B1B85-79F5-7246-B2A2-1F8060A0D110}"/>
              </a:ext>
            </a:extLst>
          </p:cNvPr>
          <p:cNvSpPr>
            <a:spLocks noGrp="1"/>
          </p:cNvSpPr>
          <p:nvPr>
            <p:ph idx="1"/>
          </p:nvPr>
        </p:nvSpPr>
        <p:spPr/>
        <p:txBody>
          <a:bodyPr>
            <a:normAutofit/>
          </a:bodyPr>
          <a:lstStyle/>
          <a:p>
            <a:r>
              <a:rPr lang="el-GR" sz="2000" dirty="0"/>
              <a:t>Διακρίνουν την ανθρώπινη φωνή από άλλους ήχους και την προτιμούν.</a:t>
            </a:r>
          </a:p>
          <a:p>
            <a:r>
              <a:rPr lang="el-GR" sz="2000" dirty="0"/>
              <a:t>Ορισμένα βρέφη από την ηλικία των δύο ημερών προτιμούν τη γλώσσα που </a:t>
            </a:r>
            <a:r>
              <a:rPr lang="el-GR" sz="2000" dirty="0" err="1"/>
              <a:t>ομιλείται</a:t>
            </a:r>
            <a:r>
              <a:rPr lang="el-GR" sz="2000" dirty="0"/>
              <a:t> γύρω τους από μια ξένη γλώσσα.</a:t>
            </a:r>
          </a:p>
          <a:p>
            <a:r>
              <a:rPr lang="el-GR" sz="2000" dirty="0"/>
              <a:t>Αναγνωρίζουν τη φωνή της μητέρας τους και την προτιμούν.</a:t>
            </a:r>
          </a:p>
          <a:p>
            <a:r>
              <a:rPr lang="el-GR" sz="2000" dirty="0"/>
              <a:t>Προτιμούν τη μυρωδιά της μητέρας τους και τη μυρωδιά του δικού της γάλακτος</a:t>
            </a:r>
          </a:p>
          <a:p>
            <a:pPr marL="0" indent="0">
              <a:buNone/>
            </a:pPr>
            <a:endParaRPr lang="en-US" sz="2000" dirty="0"/>
          </a:p>
        </p:txBody>
      </p:sp>
    </p:spTree>
    <p:extLst>
      <p:ext uri="{BB962C8B-B14F-4D97-AF65-F5344CB8AC3E}">
        <p14:creationId xmlns:p14="http://schemas.microsoft.com/office/powerpoint/2010/main" val="589437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E2264E67-6F59-4D8D-8E5F-8245B0FEA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3" y="0"/>
            <a:ext cx="1218742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23">
            <a:extLst>
              <a:ext uri="{FF2B5EF4-FFF2-40B4-BE49-F238E27FC236}">
                <a16:creationId xmlns:a16="http://schemas.microsoft.com/office/drawing/2014/main" id="{158E1C6E-D299-4F5D-B15B-155EBF7F62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7005"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rgbClr val="212121"/>
          </a:solidFill>
          <a:ln>
            <a:noFill/>
            <a:headEnd/>
            <a:tailEnd/>
          </a:ln>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a:p>
        </p:txBody>
      </p:sp>
      <p:sp>
        <p:nvSpPr>
          <p:cNvPr id="2" name="Τίτλος 1"/>
          <p:cNvSpPr>
            <a:spLocks noGrp="1"/>
          </p:cNvSpPr>
          <p:nvPr>
            <p:ph type="title"/>
          </p:nvPr>
        </p:nvSpPr>
        <p:spPr>
          <a:xfrm>
            <a:off x="451514" y="457201"/>
            <a:ext cx="3575737" cy="1332688"/>
          </a:xfrm>
        </p:spPr>
        <p:txBody>
          <a:bodyPr anchor="b">
            <a:normAutofit/>
          </a:bodyPr>
          <a:lstStyle/>
          <a:p>
            <a:pPr algn="ctr"/>
            <a:r>
              <a:rPr lang="el-GR" sz="3200">
                <a:solidFill>
                  <a:srgbClr val="FFFFFF"/>
                </a:solidFill>
              </a:rPr>
              <a:t>Πειράματα </a:t>
            </a:r>
            <a:r>
              <a:rPr lang="en-US" sz="3200">
                <a:solidFill>
                  <a:srgbClr val="FFFFFF"/>
                </a:solidFill>
              </a:rPr>
              <a:t>Harlow</a:t>
            </a:r>
            <a:r>
              <a:rPr lang="el-GR" sz="3200">
                <a:solidFill>
                  <a:srgbClr val="FFFFFF"/>
                </a:solidFill>
              </a:rPr>
              <a:t> (1958)</a:t>
            </a:r>
          </a:p>
        </p:txBody>
      </p:sp>
      <p:sp>
        <p:nvSpPr>
          <p:cNvPr id="3" name="Θέση περιεχομένου 2"/>
          <p:cNvSpPr>
            <a:spLocks noGrp="1"/>
          </p:cNvSpPr>
          <p:nvPr>
            <p:ph idx="1"/>
          </p:nvPr>
        </p:nvSpPr>
        <p:spPr>
          <a:xfrm>
            <a:off x="451514" y="2046514"/>
            <a:ext cx="3575737" cy="3994848"/>
          </a:xfrm>
        </p:spPr>
        <p:txBody>
          <a:bodyPr>
            <a:normAutofit fontScale="85000" lnSpcReduction="20000"/>
          </a:bodyPr>
          <a:lstStyle/>
          <a:p>
            <a:pPr marL="0" indent="0">
              <a:lnSpc>
                <a:spcPct val="90000"/>
              </a:lnSpc>
              <a:buNone/>
            </a:pPr>
            <a:endParaRPr lang="el-GR" sz="1200" dirty="0">
              <a:solidFill>
                <a:srgbClr val="FFFFFF"/>
              </a:solidFill>
            </a:endParaRPr>
          </a:p>
          <a:p>
            <a:pPr marL="0" indent="0">
              <a:lnSpc>
                <a:spcPct val="90000"/>
              </a:lnSpc>
              <a:buNone/>
            </a:pPr>
            <a:endParaRPr lang="el-GR" sz="1200" dirty="0">
              <a:solidFill>
                <a:srgbClr val="FFFFFF"/>
              </a:solidFill>
            </a:endParaRPr>
          </a:p>
          <a:p>
            <a:pPr marL="0" indent="0">
              <a:lnSpc>
                <a:spcPct val="90000"/>
              </a:lnSpc>
              <a:buNone/>
            </a:pPr>
            <a:endParaRPr lang="el-GR" sz="1200" dirty="0">
              <a:solidFill>
                <a:srgbClr val="FFFFFF"/>
              </a:solidFill>
            </a:endParaRPr>
          </a:p>
          <a:p>
            <a:pPr marL="0" indent="0">
              <a:lnSpc>
                <a:spcPct val="90000"/>
              </a:lnSpc>
              <a:buNone/>
            </a:pPr>
            <a:endParaRPr lang="el-GR" sz="1200" dirty="0">
              <a:solidFill>
                <a:srgbClr val="FFFFFF"/>
              </a:solidFill>
            </a:endParaRPr>
          </a:p>
          <a:p>
            <a:pPr marL="0" indent="0">
              <a:lnSpc>
                <a:spcPct val="90000"/>
              </a:lnSpc>
              <a:buNone/>
            </a:pPr>
            <a:endParaRPr lang="el-GR" sz="1200" dirty="0">
              <a:solidFill>
                <a:srgbClr val="FFFFFF"/>
              </a:solidFill>
            </a:endParaRPr>
          </a:p>
          <a:p>
            <a:pPr marL="0" indent="0">
              <a:lnSpc>
                <a:spcPct val="90000"/>
              </a:lnSpc>
              <a:buNone/>
            </a:pPr>
            <a:endParaRPr lang="el-GR" sz="1200" dirty="0">
              <a:solidFill>
                <a:srgbClr val="FFFFFF"/>
              </a:solidFill>
            </a:endParaRPr>
          </a:p>
          <a:p>
            <a:pPr marL="0" indent="0">
              <a:lnSpc>
                <a:spcPct val="90000"/>
              </a:lnSpc>
              <a:buNone/>
            </a:pPr>
            <a:endParaRPr lang="el-GR" sz="1200" dirty="0">
              <a:solidFill>
                <a:srgbClr val="FFFFFF"/>
              </a:solidFill>
            </a:endParaRPr>
          </a:p>
          <a:p>
            <a:pPr marL="0" indent="0">
              <a:lnSpc>
                <a:spcPct val="90000"/>
              </a:lnSpc>
              <a:buNone/>
            </a:pPr>
            <a:endParaRPr lang="el-GR" sz="1200" dirty="0">
              <a:solidFill>
                <a:srgbClr val="FFFFFF"/>
              </a:solidFill>
            </a:endParaRPr>
          </a:p>
          <a:p>
            <a:pPr marL="0" indent="0">
              <a:lnSpc>
                <a:spcPct val="90000"/>
              </a:lnSpc>
              <a:buNone/>
            </a:pPr>
            <a:endParaRPr lang="el-GR" sz="1200" dirty="0">
              <a:solidFill>
                <a:srgbClr val="FFFFFF"/>
              </a:solidFill>
            </a:endParaRPr>
          </a:p>
          <a:p>
            <a:pPr marL="0" indent="0">
              <a:lnSpc>
                <a:spcPct val="90000"/>
              </a:lnSpc>
              <a:buNone/>
            </a:pPr>
            <a:endParaRPr lang="el-GR" sz="1200" dirty="0">
              <a:solidFill>
                <a:srgbClr val="FFFFFF"/>
              </a:solidFill>
            </a:endParaRPr>
          </a:p>
          <a:p>
            <a:pPr marL="0" indent="0">
              <a:lnSpc>
                <a:spcPct val="90000"/>
              </a:lnSpc>
              <a:buNone/>
            </a:pPr>
            <a:r>
              <a:rPr lang="el-GR" sz="2000" dirty="0">
                <a:solidFill>
                  <a:srgbClr val="FFFFFF"/>
                </a:solidFill>
              </a:rPr>
              <a:t>Τα ευρήματα θέτουν ερωτήματα για τις θεωρίες ικανοποίησης αναγκών και αναδεικνύουν την τεράστια σημασία της σωματικής (και </a:t>
            </a:r>
            <a:r>
              <a:rPr lang="el-GR" sz="2000" dirty="0" err="1">
                <a:solidFill>
                  <a:srgbClr val="FFFFFF"/>
                </a:solidFill>
              </a:rPr>
              <a:t>συναισθηματκής</a:t>
            </a:r>
            <a:r>
              <a:rPr lang="el-GR" sz="2000" dirty="0">
                <a:solidFill>
                  <a:srgbClr val="FFFFFF"/>
                </a:solidFill>
              </a:rPr>
              <a:t>) επαφής στην πρώτη σχέση (βλ. </a:t>
            </a:r>
            <a:r>
              <a:rPr lang="en-US" sz="2000" dirty="0">
                <a:solidFill>
                  <a:srgbClr val="FFFFFF"/>
                </a:solidFill>
              </a:rPr>
              <a:t>video</a:t>
            </a:r>
            <a:r>
              <a:rPr lang="el-GR" sz="2000" dirty="0">
                <a:solidFill>
                  <a:srgbClr val="FFFFFF"/>
                </a:solidFill>
              </a:rPr>
              <a:t> από ανάπτυξη </a:t>
            </a:r>
            <a:r>
              <a:rPr lang="el-GR" sz="2000" dirty="0" err="1">
                <a:solidFill>
                  <a:srgbClr val="FFFFFF"/>
                </a:solidFill>
              </a:rPr>
              <a:t>ιι</a:t>
            </a:r>
            <a:r>
              <a:rPr lang="el-GR" sz="2000" dirty="0">
                <a:solidFill>
                  <a:srgbClr val="FFFFFF"/>
                </a:solidFill>
              </a:rPr>
              <a:t>)</a:t>
            </a:r>
          </a:p>
          <a:p>
            <a:pPr>
              <a:lnSpc>
                <a:spcPct val="90000"/>
              </a:lnSpc>
            </a:pPr>
            <a:endParaRPr lang="el-GR" sz="1200" dirty="0">
              <a:solidFill>
                <a:srgbClr val="FFFFFF"/>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4887" y="643467"/>
            <a:ext cx="6239549" cy="5272421"/>
          </a:xfrm>
          <a:prstGeom prst="roundRect">
            <a:avLst>
              <a:gd name="adj" fmla="val 3876"/>
            </a:avLst>
          </a:prstGeom>
          <a:noFill/>
          <a:ln>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32680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32E56-B1F0-1E4C-83CA-C9485D3833B2}"/>
              </a:ext>
            </a:extLst>
          </p:cNvPr>
          <p:cNvSpPr>
            <a:spLocks noGrp="1"/>
          </p:cNvSpPr>
          <p:nvPr>
            <p:ph type="title"/>
          </p:nvPr>
        </p:nvSpPr>
        <p:spPr/>
        <p:txBody>
          <a:bodyPr/>
          <a:lstStyle/>
          <a:p>
            <a:r>
              <a:rPr lang="en-US" sz="3600" dirty="0"/>
              <a:t>Colwyn </a:t>
            </a:r>
            <a:r>
              <a:rPr lang="el-GR" sz="3600" dirty="0"/>
              <a:t>T</a:t>
            </a:r>
            <a:r>
              <a:rPr lang="en-US" sz="3600" dirty="0" err="1"/>
              <a:t>revarthen</a:t>
            </a:r>
            <a:r>
              <a:rPr lang="el-GR" sz="3600" dirty="0"/>
              <a:t>: έμφυτη </a:t>
            </a:r>
            <a:r>
              <a:rPr lang="el-GR" sz="3600" dirty="0" err="1"/>
              <a:t>διυποκειμενικότητα</a:t>
            </a:r>
            <a:endParaRPr lang="en-US" sz="3600" dirty="0"/>
          </a:p>
        </p:txBody>
      </p:sp>
      <p:sp>
        <p:nvSpPr>
          <p:cNvPr id="3" name="Content Placeholder 2">
            <a:extLst>
              <a:ext uri="{FF2B5EF4-FFF2-40B4-BE49-F238E27FC236}">
                <a16:creationId xmlns:a16="http://schemas.microsoft.com/office/drawing/2014/main" id="{523DC9A6-D427-9642-A848-9FCC22782F59}"/>
              </a:ext>
            </a:extLst>
          </p:cNvPr>
          <p:cNvSpPr>
            <a:spLocks noGrp="1"/>
          </p:cNvSpPr>
          <p:nvPr>
            <p:ph idx="1"/>
          </p:nvPr>
        </p:nvSpPr>
        <p:spPr/>
        <p:txBody>
          <a:bodyPr/>
          <a:lstStyle/>
          <a:p>
            <a:r>
              <a:rPr lang="el-GR" dirty="0"/>
              <a:t>Νεοζηλανδός στην καταγωγή. Κυρίως έδρασε στη Μ. Βρετανία και τις ΗΠΑ (</a:t>
            </a:r>
            <a:r>
              <a:rPr lang="en-US" dirty="0"/>
              <a:t>Harvard University)</a:t>
            </a:r>
          </a:p>
          <a:p>
            <a:r>
              <a:rPr lang="el-GR" dirty="0"/>
              <a:t>Θεωρία της έμφυτης </a:t>
            </a:r>
            <a:r>
              <a:rPr lang="el-GR" dirty="0" err="1"/>
              <a:t>διυποκειμενικότητας</a:t>
            </a:r>
            <a:endParaRPr lang="el-GR" dirty="0"/>
          </a:p>
          <a:p>
            <a:r>
              <a:rPr lang="el-GR" dirty="0"/>
              <a:t>Ψυχοβιολογικός προσανατολισμός: η ανάπτυξη του βρέφους βασίζεται σε αλληλεπιδράσεις ενδογενών παραγόντων και τις αμοιβαίες σχέσεις του αναπτυσσόμενου εγκέφαλου με άλλους πιο ώριμους εγκέφαλους</a:t>
            </a:r>
          </a:p>
          <a:p>
            <a:r>
              <a:rPr lang="el-GR" dirty="0"/>
              <a:t>Το πλάνο ανάπτυξης του νου είναι ενδογενές, αλλά τα γονίδια από μόνα τους δεν επαρκούν για την ανάπτυξη. Μητέρα και βρέφος «συντονίζονται» από την αρχή της εγκυμοσύνης, βιολογικά και ψυχολογικά, και οδηγούνται σε μία κοινή, ευεργετική και για τους δύο σχέση </a:t>
            </a:r>
            <a:endParaRPr lang="en-US" dirty="0"/>
          </a:p>
        </p:txBody>
      </p:sp>
    </p:spTree>
    <p:extLst>
      <p:ext uri="{BB962C8B-B14F-4D97-AF65-F5344CB8AC3E}">
        <p14:creationId xmlns:p14="http://schemas.microsoft.com/office/powerpoint/2010/main" val="1396913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32E56-B1F0-1E4C-83CA-C9485D3833B2}"/>
              </a:ext>
            </a:extLst>
          </p:cNvPr>
          <p:cNvSpPr>
            <a:spLocks noGrp="1"/>
          </p:cNvSpPr>
          <p:nvPr>
            <p:ph type="title"/>
          </p:nvPr>
        </p:nvSpPr>
        <p:spPr/>
        <p:txBody>
          <a:bodyPr/>
          <a:lstStyle/>
          <a:p>
            <a:r>
              <a:rPr lang="en-US" sz="3600" dirty="0"/>
              <a:t>Colwyn </a:t>
            </a:r>
            <a:r>
              <a:rPr lang="el-GR" sz="3600" dirty="0"/>
              <a:t>T</a:t>
            </a:r>
            <a:r>
              <a:rPr lang="en-US" sz="3600" dirty="0" err="1"/>
              <a:t>revarthen</a:t>
            </a:r>
            <a:r>
              <a:rPr lang="el-GR" sz="3600" dirty="0"/>
              <a:t>: έμφυτη </a:t>
            </a:r>
            <a:r>
              <a:rPr lang="el-GR" sz="3600" dirty="0" err="1"/>
              <a:t>διυποκειμενικότητα</a:t>
            </a:r>
            <a:endParaRPr lang="en-US" sz="3600" dirty="0"/>
          </a:p>
        </p:txBody>
      </p:sp>
      <p:sp>
        <p:nvSpPr>
          <p:cNvPr id="3" name="Content Placeholder 2">
            <a:extLst>
              <a:ext uri="{FF2B5EF4-FFF2-40B4-BE49-F238E27FC236}">
                <a16:creationId xmlns:a16="http://schemas.microsoft.com/office/drawing/2014/main" id="{523DC9A6-D427-9642-A848-9FCC22782F59}"/>
              </a:ext>
            </a:extLst>
          </p:cNvPr>
          <p:cNvSpPr>
            <a:spLocks noGrp="1"/>
          </p:cNvSpPr>
          <p:nvPr>
            <p:ph idx="1"/>
          </p:nvPr>
        </p:nvSpPr>
        <p:spPr/>
        <p:txBody>
          <a:bodyPr/>
          <a:lstStyle/>
          <a:p>
            <a:r>
              <a:rPr lang="el-GR" dirty="0"/>
              <a:t>Τα βρέφη έχουν έμφυτη ικανότητα για </a:t>
            </a:r>
            <a:r>
              <a:rPr lang="el-GR" dirty="0" err="1"/>
              <a:t>διυποκειμενικότητα</a:t>
            </a:r>
            <a:r>
              <a:rPr lang="el-GR" dirty="0"/>
              <a:t>, δηλαδή μία εγγενή ικανότητα για αμοιβαία αναγνώριση και επικοινωνιακή συναλλαγή.</a:t>
            </a:r>
          </a:p>
          <a:p>
            <a:r>
              <a:rPr lang="el-GR" dirty="0"/>
              <a:t>Στη βρεφική ηλικία υφίσταται και λειτουργεί ένας έμφυτος, εξαιρετικά σύνθετος μηχανισμός πιο γενικός από εκείνον της γλώσσας, προσανατολισμένος στην αλληλεπίδραση προς τον άλλο.</a:t>
            </a:r>
          </a:p>
          <a:p>
            <a:r>
              <a:rPr lang="el-GR" dirty="0"/>
              <a:t>Η </a:t>
            </a:r>
            <a:r>
              <a:rPr lang="el-GR" dirty="0" err="1"/>
              <a:t>διυποκειμενικότητα</a:t>
            </a:r>
            <a:r>
              <a:rPr lang="el-GR" dirty="0"/>
              <a:t> είναι το κίνητρο και ο ρυθμιστής της ανθρώπινης ψυχολογικής ανάπτυξης</a:t>
            </a:r>
            <a:endParaRPr lang="en-US" dirty="0"/>
          </a:p>
        </p:txBody>
      </p:sp>
    </p:spTree>
    <p:extLst>
      <p:ext uri="{BB962C8B-B14F-4D97-AF65-F5344CB8AC3E}">
        <p14:creationId xmlns:p14="http://schemas.microsoft.com/office/powerpoint/2010/main" val="2826029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32E56-B1F0-1E4C-83CA-C9485D3833B2}"/>
              </a:ext>
            </a:extLst>
          </p:cNvPr>
          <p:cNvSpPr>
            <a:spLocks noGrp="1"/>
          </p:cNvSpPr>
          <p:nvPr>
            <p:ph type="title"/>
          </p:nvPr>
        </p:nvSpPr>
        <p:spPr/>
        <p:txBody>
          <a:bodyPr/>
          <a:lstStyle/>
          <a:p>
            <a:r>
              <a:rPr lang="en-US" sz="3600" dirty="0"/>
              <a:t>Colwyn </a:t>
            </a:r>
            <a:r>
              <a:rPr lang="el-GR" sz="3600" dirty="0"/>
              <a:t>T</a:t>
            </a:r>
            <a:r>
              <a:rPr lang="en-US" sz="3600" dirty="0" err="1"/>
              <a:t>revarthen</a:t>
            </a:r>
            <a:r>
              <a:rPr lang="el-GR" sz="3600" dirty="0"/>
              <a:t>: έμφυτη </a:t>
            </a:r>
            <a:r>
              <a:rPr lang="el-GR" sz="3600" dirty="0" err="1"/>
              <a:t>διυποκειμενικότητα</a:t>
            </a:r>
            <a:endParaRPr lang="en-US" sz="3600" dirty="0"/>
          </a:p>
        </p:txBody>
      </p:sp>
      <p:sp>
        <p:nvSpPr>
          <p:cNvPr id="3" name="Content Placeholder 2">
            <a:extLst>
              <a:ext uri="{FF2B5EF4-FFF2-40B4-BE49-F238E27FC236}">
                <a16:creationId xmlns:a16="http://schemas.microsoft.com/office/drawing/2014/main" id="{523DC9A6-D427-9642-A848-9FCC22782F59}"/>
              </a:ext>
            </a:extLst>
          </p:cNvPr>
          <p:cNvSpPr>
            <a:spLocks noGrp="1"/>
          </p:cNvSpPr>
          <p:nvPr>
            <p:ph idx="1"/>
          </p:nvPr>
        </p:nvSpPr>
        <p:spPr/>
        <p:txBody>
          <a:bodyPr/>
          <a:lstStyle/>
          <a:p>
            <a:r>
              <a:rPr lang="el-GR" dirty="0"/>
              <a:t>Τέσσερις περίοδοι στον πρώτο χρόνο ζωής :</a:t>
            </a:r>
          </a:p>
          <a:p>
            <a:pPr>
              <a:buAutoNum type="arabicPeriod"/>
            </a:pPr>
            <a:r>
              <a:rPr lang="el-GR" dirty="0"/>
              <a:t>Νεογνική περίοδος (0-6 εβδομάδων)</a:t>
            </a:r>
          </a:p>
          <a:p>
            <a:pPr>
              <a:buAutoNum type="arabicPeriod"/>
            </a:pPr>
            <a:r>
              <a:rPr lang="el-GR" dirty="0"/>
              <a:t>Περίοδος πρωτογενούς </a:t>
            </a:r>
            <a:r>
              <a:rPr lang="el-GR" dirty="0" err="1"/>
              <a:t>διυποκειμενικότητας</a:t>
            </a:r>
            <a:r>
              <a:rPr lang="el-GR" dirty="0"/>
              <a:t> (2</a:t>
            </a:r>
            <a:r>
              <a:rPr lang="el-GR" baseline="30000" dirty="0"/>
              <a:t>ος</a:t>
            </a:r>
            <a:r>
              <a:rPr lang="el-GR" dirty="0"/>
              <a:t> και 3</a:t>
            </a:r>
            <a:r>
              <a:rPr lang="el-GR" baseline="30000" dirty="0"/>
              <a:t>ος</a:t>
            </a:r>
            <a:r>
              <a:rPr lang="el-GR" dirty="0"/>
              <a:t> μήνας)</a:t>
            </a:r>
          </a:p>
          <a:p>
            <a:pPr>
              <a:buFont typeface="Wingdings 2" charset="2"/>
              <a:buAutoNum type="arabicPeriod"/>
            </a:pPr>
            <a:r>
              <a:rPr lang="el-GR" dirty="0"/>
              <a:t>Περίοδος παιχνιδιών (4</a:t>
            </a:r>
            <a:r>
              <a:rPr lang="el-GR" baseline="30000" dirty="0"/>
              <a:t>ος</a:t>
            </a:r>
            <a:r>
              <a:rPr lang="el-GR" dirty="0"/>
              <a:t> - 8</a:t>
            </a:r>
            <a:r>
              <a:rPr lang="el-GR" baseline="30000" dirty="0"/>
              <a:t>ος</a:t>
            </a:r>
            <a:r>
              <a:rPr lang="el-GR" dirty="0"/>
              <a:t> μήνας)</a:t>
            </a:r>
          </a:p>
          <a:p>
            <a:pPr>
              <a:buFont typeface="Wingdings 2" charset="2"/>
              <a:buAutoNum type="arabicPeriod"/>
            </a:pPr>
            <a:r>
              <a:rPr lang="el-GR" dirty="0"/>
              <a:t>Περίοδος της δευτερογενούς </a:t>
            </a:r>
            <a:r>
              <a:rPr lang="el-GR" dirty="0" err="1"/>
              <a:t>διυποκειμενικότητας</a:t>
            </a:r>
            <a:r>
              <a:rPr lang="el-GR" dirty="0"/>
              <a:t> (9</a:t>
            </a:r>
            <a:r>
              <a:rPr lang="el-GR" baseline="30000" dirty="0"/>
              <a:t>ος</a:t>
            </a:r>
            <a:r>
              <a:rPr lang="el-GR" dirty="0"/>
              <a:t> -12</a:t>
            </a:r>
            <a:r>
              <a:rPr lang="el-GR" baseline="30000" dirty="0"/>
              <a:t>ος</a:t>
            </a:r>
            <a:r>
              <a:rPr lang="el-GR" dirty="0"/>
              <a:t> μήνας)</a:t>
            </a:r>
            <a:endParaRPr lang="el-GR" baseline="30000" dirty="0"/>
          </a:p>
          <a:p>
            <a:pPr>
              <a:buAutoNum type="arabicPeriod"/>
            </a:pPr>
            <a:endParaRPr lang="en-US" dirty="0"/>
          </a:p>
        </p:txBody>
      </p:sp>
    </p:spTree>
    <p:extLst>
      <p:ext uri="{BB962C8B-B14F-4D97-AF65-F5344CB8AC3E}">
        <p14:creationId xmlns:p14="http://schemas.microsoft.com/office/powerpoint/2010/main" val="22911924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1588</Words>
  <Application>Microsoft Macintosh PowerPoint</Application>
  <PresentationFormat>Widescreen</PresentationFormat>
  <Paragraphs>89</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Calibri</vt:lpstr>
      <vt:lpstr>Century Gothic</vt:lpstr>
      <vt:lpstr>Wingdings 2</vt:lpstr>
      <vt:lpstr>Quotable</vt:lpstr>
      <vt:lpstr>Αναπτυξιακή ψυχοπαθολογία και πρώιμες σχέσεις </vt:lpstr>
      <vt:lpstr>«Διαπροσωπικές ικανότητες» των βρεφών</vt:lpstr>
      <vt:lpstr>«Διαπροσωπικές ικανότητες» βρεφών -2</vt:lpstr>
      <vt:lpstr>Πειράματα Fanz </vt:lpstr>
      <vt:lpstr>«Διαπροσωπικές ικανότητες» βρεφών -3</vt:lpstr>
      <vt:lpstr>Πειράματα Harlow (1958)</vt:lpstr>
      <vt:lpstr>Colwyn Trevarthen: έμφυτη διυποκειμενικότητα</vt:lpstr>
      <vt:lpstr>Colwyn Trevarthen: έμφυτη διυποκειμενικότητα</vt:lpstr>
      <vt:lpstr>Colwyn Trevarthen: έμφυτη διυποκειμενικότητα</vt:lpstr>
      <vt:lpstr>Νεογνική περίοδος (0-6 εβδομάδων)</vt:lpstr>
      <vt:lpstr>Περίοδος πρωτογενούς διυποκειμενικότητας  (2ος και 3ος μήνας)</vt:lpstr>
      <vt:lpstr>Περίοδος παιχνιδιών (4ος - 8ος μήνας)</vt:lpstr>
      <vt:lpstr>Περίοδος της δευτερογενούς διυποκειμενικότητας (9ος -12ος μήνας)</vt:lpstr>
      <vt:lpstr>Συντονισμός μητέρας – βρέφους: η συναισθηματική συγχορδία (D. Stern)</vt:lpstr>
      <vt:lpstr>Βιντεο αλληλεπίδρασης μητέρας-βρέφους</vt:lpstr>
      <vt:lpstr>Η σχέση του γονέα προς το παιδί</vt:lpstr>
      <vt:lpstr>Ψυχοδυναμική θεώρηση της σχέσης βρέφους-μητέρας</vt:lpstr>
      <vt:lpstr>Η σχέση ξεκινά από πριν τη γέννηση</vt:lpstr>
      <vt:lpstr>Πρώιμη μητρική ενασχόληση-1</vt:lpstr>
      <vt:lpstr>Πρώιμη μητρική ενασχόληση-2</vt:lpstr>
      <vt:lpstr>«Κράτημα» και «εμπερίεξη»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Αναπτυξιακή ψυχοπαθολογία και διαπροσωπική επικοινωνία </dc:title>
  <dc:creator>Microsoft Office User</dc:creator>
  <cp:lastModifiedBy>Lida Anagnostaki</cp:lastModifiedBy>
  <cp:revision>18</cp:revision>
  <dcterms:created xsi:type="dcterms:W3CDTF">2019-02-05T08:53:23Z</dcterms:created>
  <dcterms:modified xsi:type="dcterms:W3CDTF">2025-01-06T12:15:33Z</dcterms:modified>
</cp:coreProperties>
</file>