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7"/>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2"/>
    <p:restoredTop sz="94608"/>
  </p:normalViewPr>
  <p:slideViewPr>
    <p:cSldViewPr snapToGrid="0" snapToObjects="1">
      <p:cViewPr varScale="1">
        <p:scale>
          <a:sx n="124" d="100"/>
          <a:sy n="124" d="100"/>
        </p:scale>
        <p:origin x="5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CA3C5-A8C4-2A4F-A6F8-8D4DF929E24D}" type="datetimeFigureOut">
              <a:rPr lang="en-US" smtClean="0"/>
              <a:t>1/29/22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2F328-D6D8-C545-8D92-5908497A56CF}" type="slidenum">
              <a:rPr lang="en-US" smtClean="0"/>
              <a:t>‹#›</a:t>
            </a:fld>
            <a:endParaRPr lang="en-US"/>
          </a:p>
        </p:txBody>
      </p:sp>
    </p:spTree>
    <p:extLst>
      <p:ext uri="{BB962C8B-B14F-4D97-AF65-F5344CB8AC3E}">
        <p14:creationId xmlns:p14="http://schemas.microsoft.com/office/powerpoint/2010/main" val="3272342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1/29/22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1/29/22</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1/29/22</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11A35-0CD6-4346-8463-2B402D9F5455}"/>
              </a:ext>
            </a:extLst>
          </p:cNvPr>
          <p:cNvSpPr>
            <a:spLocks noGrp="1"/>
          </p:cNvSpPr>
          <p:nvPr>
            <p:ph type="ctrTitle"/>
          </p:nvPr>
        </p:nvSpPr>
        <p:spPr/>
        <p:txBody>
          <a:bodyPr/>
          <a:lstStyle/>
          <a:p>
            <a:r>
              <a:rPr lang="el-GR" dirty="0"/>
              <a:t>Αναπτυξιακή ψυχοπαθολογία και πρώιμες σχέσεις</a:t>
            </a:r>
            <a:endParaRPr lang="en-US" dirty="0"/>
          </a:p>
        </p:txBody>
      </p:sp>
      <p:sp>
        <p:nvSpPr>
          <p:cNvPr id="3" name="Subtitle 2">
            <a:extLst>
              <a:ext uri="{FF2B5EF4-FFF2-40B4-BE49-F238E27FC236}">
                <a16:creationId xmlns:a16="http://schemas.microsoft.com/office/drawing/2014/main" id="{04BBFBB8-B722-FA4A-B42C-F9D78499F7EF}"/>
              </a:ext>
            </a:extLst>
          </p:cNvPr>
          <p:cNvSpPr>
            <a:spLocks noGrp="1"/>
          </p:cNvSpPr>
          <p:nvPr>
            <p:ph type="subTitle" idx="1"/>
          </p:nvPr>
        </p:nvSpPr>
        <p:spPr/>
        <p:txBody>
          <a:bodyPr/>
          <a:lstStyle/>
          <a:p>
            <a:r>
              <a:rPr lang="el-GR" dirty="0"/>
              <a:t>Διδάσκουσα: Λήδα Αναγνωστάκη </a:t>
            </a:r>
            <a:endParaRPr lang="en-US" dirty="0"/>
          </a:p>
        </p:txBody>
      </p:sp>
    </p:spTree>
    <p:extLst>
      <p:ext uri="{BB962C8B-B14F-4D97-AF65-F5344CB8AC3E}">
        <p14:creationId xmlns:p14="http://schemas.microsoft.com/office/powerpoint/2010/main" val="2099657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1116E-A76F-504A-B693-11602C630962}"/>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F95BF277-D7C9-6848-8955-AFD766D4D794}"/>
              </a:ext>
            </a:extLst>
          </p:cNvPr>
          <p:cNvSpPr>
            <a:spLocks noGrp="1"/>
          </p:cNvSpPr>
          <p:nvPr>
            <p:ph idx="1"/>
          </p:nvPr>
        </p:nvSpPr>
        <p:spPr/>
        <p:txBody>
          <a:bodyPr/>
          <a:lstStyle/>
          <a:p>
            <a:r>
              <a:rPr lang="el-GR" sz="2000" dirty="0"/>
              <a:t>Η </a:t>
            </a:r>
            <a:r>
              <a:rPr lang="el-GR" sz="2000" dirty="0" err="1"/>
              <a:t>παλινδρόμηση</a:t>
            </a:r>
            <a:r>
              <a:rPr lang="el-GR" sz="2000" dirty="0"/>
              <a:t> του </a:t>
            </a:r>
            <a:r>
              <a:rPr lang="el-GR" sz="2000" dirty="0" err="1"/>
              <a:t>γονιου</a:t>
            </a:r>
            <a:r>
              <a:rPr lang="el-GR" sz="2000" dirty="0"/>
              <a:t>́ τον </a:t>
            </a:r>
            <a:r>
              <a:rPr lang="el-GR" sz="2000" dirty="0" err="1"/>
              <a:t>βοηθάει</a:t>
            </a:r>
            <a:r>
              <a:rPr lang="el-GR" sz="2000" dirty="0"/>
              <a:t> να </a:t>
            </a:r>
            <a:r>
              <a:rPr lang="el-GR" sz="2000" dirty="0" err="1"/>
              <a:t>συναισθανθει</a:t>
            </a:r>
            <a:r>
              <a:rPr lang="el-GR" sz="2000" dirty="0"/>
              <a:t>́ το </a:t>
            </a:r>
            <a:r>
              <a:rPr lang="el-GR" sz="2000" dirty="0" err="1"/>
              <a:t>παιδι</a:t>
            </a:r>
            <a:r>
              <a:rPr lang="el-GR" sz="2000" dirty="0"/>
              <a:t>́ του και να </a:t>
            </a:r>
            <a:r>
              <a:rPr lang="el-GR" sz="2000" dirty="0" err="1"/>
              <a:t>ανταποκριθει</a:t>
            </a:r>
            <a:r>
              <a:rPr lang="el-GR" sz="2000" dirty="0"/>
              <a:t>́ </a:t>
            </a:r>
            <a:r>
              <a:rPr lang="el-GR" sz="2000" dirty="0" err="1"/>
              <a:t>καλύτερα</a:t>
            </a:r>
            <a:r>
              <a:rPr lang="el-GR" sz="2000" dirty="0"/>
              <a:t> στις </a:t>
            </a:r>
            <a:r>
              <a:rPr lang="el-GR" sz="2000" dirty="0" err="1"/>
              <a:t>ανάγκες</a:t>
            </a:r>
            <a:r>
              <a:rPr lang="el-GR" sz="2000" dirty="0"/>
              <a:t> του. </a:t>
            </a:r>
          </a:p>
          <a:p>
            <a:r>
              <a:rPr lang="el-GR" sz="2000" dirty="0" err="1"/>
              <a:t>Απο</a:t>
            </a:r>
            <a:r>
              <a:rPr lang="el-GR" sz="2000" dirty="0"/>
              <a:t>́ το </a:t>
            </a:r>
            <a:r>
              <a:rPr lang="el-GR" sz="2000" dirty="0" err="1"/>
              <a:t>άλλο</a:t>
            </a:r>
            <a:r>
              <a:rPr lang="el-GR" sz="2000" dirty="0"/>
              <a:t> </a:t>
            </a:r>
            <a:r>
              <a:rPr lang="el-GR" sz="2000" dirty="0" err="1"/>
              <a:t>μέρος</a:t>
            </a:r>
            <a:r>
              <a:rPr lang="el-GR" sz="2000" dirty="0"/>
              <a:t> </a:t>
            </a:r>
            <a:r>
              <a:rPr lang="el-GR" sz="2000" dirty="0" err="1"/>
              <a:t>όμως</a:t>
            </a:r>
            <a:r>
              <a:rPr lang="el-GR" sz="2000" dirty="0"/>
              <a:t> </a:t>
            </a:r>
            <a:r>
              <a:rPr lang="el-GR" sz="2000" dirty="0" err="1"/>
              <a:t>δημιουργει</a:t>
            </a:r>
            <a:r>
              <a:rPr lang="el-GR" sz="2000" dirty="0"/>
              <a:t>́ και μια </a:t>
            </a:r>
            <a:r>
              <a:rPr lang="el-GR" sz="2000" dirty="0" err="1"/>
              <a:t>εσωτερικη</a:t>
            </a:r>
            <a:r>
              <a:rPr lang="el-GR" sz="2000" dirty="0"/>
              <a:t>́ </a:t>
            </a:r>
            <a:r>
              <a:rPr lang="el-GR" sz="2000" dirty="0" err="1"/>
              <a:t>ανισορροπία</a:t>
            </a:r>
            <a:r>
              <a:rPr lang="el-GR" sz="2000" dirty="0"/>
              <a:t> που </a:t>
            </a:r>
            <a:r>
              <a:rPr lang="el-GR" sz="2000" dirty="0" err="1"/>
              <a:t>κάπως</a:t>
            </a:r>
            <a:r>
              <a:rPr lang="el-GR" sz="2000" dirty="0"/>
              <a:t> θα </a:t>
            </a:r>
            <a:r>
              <a:rPr lang="el-GR" sz="2000" dirty="0" err="1"/>
              <a:t>εκτονωθει</a:t>
            </a:r>
            <a:r>
              <a:rPr lang="el-GR" sz="2000" dirty="0"/>
              <a:t>́, με </a:t>
            </a:r>
            <a:r>
              <a:rPr lang="el-GR" sz="2000" dirty="0" err="1"/>
              <a:t>κάποιο</a:t>
            </a:r>
            <a:r>
              <a:rPr lang="el-GR" sz="2000" dirty="0"/>
              <a:t> </a:t>
            </a:r>
            <a:r>
              <a:rPr lang="el-GR" sz="2000" dirty="0" err="1"/>
              <a:t>τρόπο</a:t>
            </a:r>
            <a:r>
              <a:rPr lang="el-GR" sz="2000" dirty="0"/>
              <a:t> θα </a:t>
            </a:r>
            <a:r>
              <a:rPr lang="el-GR" sz="2000" dirty="0" err="1"/>
              <a:t>εκφραστει</a:t>
            </a:r>
            <a:r>
              <a:rPr lang="el-GR" sz="2000" dirty="0"/>
              <a:t>́. </a:t>
            </a:r>
          </a:p>
          <a:p>
            <a:pPr marL="0" indent="0">
              <a:buNone/>
            </a:pPr>
            <a:r>
              <a:rPr lang="el-GR" sz="2000" dirty="0"/>
              <a:t>–για </a:t>
            </a:r>
            <a:r>
              <a:rPr lang="el-GR" sz="2000" dirty="0" err="1"/>
              <a:t>παράδειγμα</a:t>
            </a:r>
            <a:r>
              <a:rPr lang="el-GR" sz="2000" dirty="0"/>
              <a:t> </a:t>
            </a:r>
            <a:r>
              <a:rPr lang="el-GR" sz="2000" dirty="0" err="1"/>
              <a:t>κάτι</a:t>
            </a:r>
            <a:r>
              <a:rPr lang="el-GR" sz="2000" dirty="0"/>
              <a:t> </a:t>
            </a:r>
            <a:r>
              <a:rPr lang="el-GR" sz="2000" dirty="0" err="1"/>
              <a:t>τέτοιο</a:t>
            </a:r>
            <a:r>
              <a:rPr lang="el-GR" sz="2000" dirty="0"/>
              <a:t> </a:t>
            </a:r>
            <a:r>
              <a:rPr lang="el-GR" sz="2000" dirty="0" err="1"/>
              <a:t>μπορει</a:t>
            </a:r>
            <a:r>
              <a:rPr lang="el-GR" sz="2000" dirty="0"/>
              <a:t>́ να </a:t>
            </a:r>
            <a:r>
              <a:rPr lang="el-GR" sz="2000" dirty="0" err="1"/>
              <a:t>κρύβεται</a:t>
            </a:r>
            <a:r>
              <a:rPr lang="el-GR" sz="2000" dirty="0"/>
              <a:t> </a:t>
            </a:r>
            <a:r>
              <a:rPr lang="el-GR" sz="2000" dirty="0" err="1"/>
              <a:t>πίσω</a:t>
            </a:r>
            <a:r>
              <a:rPr lang="el-GR" sz="2000" dirty="0"/>
              <a:t> </a:t>
            </a:r>
            <a:r>
              <a:rPr lang="el-GR" sz="2000" dirty="0" err="1"/>
              <a:t>απο</a:t>
            </a:r>
            <a:r>
              <a:rPr lang="el-GR" sz="2000" dirty="0"/>
              <a:t>́ την </a:t>
            </a:r>
            <a:r>
              <a:rPr lang="el-GR" sz="2000" dirty="0" err="1"/>
              <a:t>αντίσταση</a:t>
            </a:r>
            <a:r>
              <a:rPr lang="el-GR" sz="2000" dirty="0"/>
              <a:t> που </a:t>
            </a:r>
            <a:r>
              <a:rPr lang="el-GR" sz="2000" dirty="0" err="1"/>
              <a:t>επιδεικνύουν</a:t>
            </a:r>
            <a:r>
              <a:rPr lang="el-GR" sz="2000" dirty="0"/>
              <a:t> </a:t>
            </a:r>
            <a:r>
              <a:rPr lang="el-GR" sz="2000" dirty="0" err="1"/>
              <a:t>κάποιοι</a:t>
            </a:r>
            <a:r>
              <a:rPr lang="el-GR" sz="2000" dirty="0"/>
              <a:t> </a:t>
            </a:r>
            <a:r>
              <a:rPr lang="el-GR" sz="2000" dirty="0" err="1"/>
              <a:t>γονείς</a:t>
            </a:r>
            <a:r>
              <a:rPr lang="el-GR" sz="2000" dirty="0"/>
              <a:t> στο να </a:t>
            </a:r>
            <a:r>
              <a:rPr lang="el-GR" sz="2000" dirty="0" err="1"/>
              <a:t>ακολουθήσουν</a:t>
            </a:r>
            <a:r>
              <a:rPr lang="el-GR" sz="2000" dirty="0"/>
              <a:t> το </a:t>
            </a:r>
            <a:r>
              <a:rPr lang="el-GR" sz="2000" dirty="0" err="1"/>
              <a:t>πρόγραμμα</a:t>
            </a:r>
            <a:r>
              <a:rPr lang="el-GR" sz="2000" dirty="0"/>
              <a:t> του </a:t>
            </a:r>
            <a:r>
              <a:rPr lang="el-GR" sz="2000" dirty="0" err="1"/>
              <a:t>σχολείου</a:t>
            </a:r>
            <a:r>
              <a:rPr lang="el-GR" sz="2000" dirty="0"/>
              <a:t>,(το </a:t>
            </a:r>
            <a:r>
              <a:rPr lang="el-GR" sz="2000" dirty="0" err="1"/>
              <a:t>οποίο</a:t>
            </a:r>
            <a:r>
              <a:rPr lang="el-GR" sz="2000" dirty="0"/>
              <a:t> </a:t>
            </a:r>
            <a:r>
              <a:rPr lang="el-GR" sz="2000" dirty="0" err="1"/>
              <a:t>μπορει</a:t>
            </a:r>
            <a:r>
              <a:rPr lang="el-GR" sz="2000" dirty="0"/>
              <a:t>́ να </a:t>
            </a:r>
            <a:r>
              <a:rPr lang="el-GR" sz="2000" dirty="0" err="1"/>
              <a:t>ξεκινάει</a:t>
            </a:r>
            <a:r>
              <a:rPr lang="el-GR" sz="2000" dirty="0"/>
              <a:t> π.χ. στις 08:30.... </a:t>
            </a:r>
            <a:r>
              <a:rPr lang="el-GR" sz="2000" dirty="0" err="1"/>
              <a:t>Ενω</a:t>
            </a:r>
            <a:r>
              <a:rPr lang="el-GR" sz="2000" dirty="0"/>
              <a:t>́ </a:t>
            </a:r>
            <a:r>
              <a:rPr lang="el-GR" sz="2000" dirty="0" err="1"/>
              <a:t>εκείνοι</a:t>
            </a:r>
            <a:r>
              <a:rPr lang="el-GR" sz="2000" dirty="0"/>
              <a:t> </a:t>
            </a:r>
            <a:r>
              <a:rPr lang="el-GR" sz="2000" dirty="0" err="1"/>
              <a:t>έρχονται</a:t>
            </a:r>
            <a:r>
              <a:rPr lang="el-GR" sz="2000" dirty="0"/>
              <a:t> </a:t>
            </a:r>
            <a:r>
              <a:rPr lang="el-GR" sz="2000" dirty="0" err="1"/>
              <a:t>συστηματικα</a:t>
            </a:r>
            <a:r>
              <a:rPr lang="el-GR" sz="2000" dirty="0"/>
              <a:t>́ στις 09:30 και στις 10:00.) </a:t>
            </a:r>
          </a:p>
          <a:p>
            <a:endParaRPr lang="en-GR" dirty="0"/>
          </a:p>
        </p:txBody>
      </p:sp>
    </p:spTree>
    <p:extLst>
      <p:ext uri="{BB962C8B-B14F-4D97-AF65-F5344CB8AC3E}">
        <p14:creationId xmlns:p14="http://schemas.microsoft.com/office/powerpoint/2010/main" val="1704159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3D194-F383-DC45-AE91-B23F8BD1F0CE}"/>
              </a:ext>
            </a:extLst>
          </p:cNvPr>
          <p:cNvSpPr>
            <a:spLocks noGrp="1"/>
          </p:cNvSpPr>
          <p:nvPr>
            <p:ph type="title"/>
          </p:nvPr>
        </p:nvSpPr>
        <p:spPr/>
        <p:txBody>
          <a:bodyPr/>
          <a:lstStyle/>
          <a:p>
            <a:r>
              <a:rPr lang="el-GR" dirty="0"/>
              <a:t>Άλλα παραδείγματα για τη σχέση γονέων δασκάλων</a:t>
            </a:r>
            <a:endParaRPr lang="en-GR" dirty="0"/>
          </a:p>
        </p:txBody>
      </p:sp>
      <p:sp>
        <p:nvSpPr>
          <p:cNvPr id="3" name="Content Placeholder 2">
            <a:extLst>
              <a:ext uri="{FF2B5EF4-FFF2-40B4-BE49-F238E27FC236}">
                <a16:creationId xmlns:a16="http://schemas.microsoft.com/office/drawing/2014/main" id="{E9C096B8-7E6E-CD41-BAA3-620A89DCDBD2}"/>
              </a:ext>
            </a:extLst>
          </p:cNvPr>
          <p:cNvSpPr>
            <a:spLocks noGrp="1"/>
          </p:cNvSpPr>
          <p:nvPr>
            <p:ph idx="1"/>
          </p:nvPr>
        </p:nvSpPr>
        <p:spPr/>
        <p:txBody>
          <a:bodyPr>
            <a:normAutofit/>
          </a:bodyPr>
          <a:lstStyle/>
          <a:p>
            <a:r>
              <a:rPr lang="el-GR" sz="2000" dirty="0"/>
              <a:t>Είναι η αρχή της χρονιάς και η </a:t>
            </a:r>
            <a:r>
              <a:rPr lang="el-GR" sz="2000" dirty="0" err="1"/>
              <a:t>μαμα</a:t>
            </a:r>
            <a:r>
              <a:rPr lang="el-GR" sz="2000" dirty="0"/>
              <a:t>́ της </a:t>
            </a:r>
            <a:r>
              <a:rPr lang="el-GR" sz="2000" dirty="0" err="1"/>
              <a:t>Γιώτας</a:t>
            </a:r>
            <a:r>
              <a:rPr lang="el-GR" sz="2000" dirty="0"/>
              <a:t>, που πάει πρώτη φορά στο σχολείο, έχει δώσει ένα σωρό οδηγίες για το πώς πρέπει να γίνονται τα πράγματα με την κόρη της (τι τρώει, πώς πίνει, πώς πιάνει το μολύβι </a:t>
            </a:r>
            <a:r>
              <a:rPr lang="el-GR" sz="2000" dirty="0" err="1"/>
              <a:t>κλπ</a:t>
            </a:r>
            <a:r>
              <a:rPr lang="el-GR" sz="2000" dirty="0"/>
              <a:t>).</a:t>
            </a:r>
          </a:p>
          <a:p>
            <a:r>
              <a:rPr lang="el-GR" sz="2000" dirty="0"/>
              <a:t>Οι γονείς του </a:t>
            </a:r>
            <a:r>
              <a:rPr lang="el-GR" sz="2000" dirty="0" err="1"/>
              <a:t>Ηλια</a:t>
            </a:r>
            <a:r>
              <a:rPr lang="el-GR" sz="2000" dirty="0"/>
              <a:t> </a:t>
            </a:r>
            <a:r>
              <a:rPr lang="el-GR" sz="2000" dirty="0" err="1"/>
              <a:t>έχουν</a:t>
            </a:r>
            <a:r>
              <a:rPr lang="el-GR" sz="2000" dirty="0"/>
              <a:t> παρόμοια στάση. </a:t>
            </a:r>
            <a:r>
              <a:rPr lang="el-GR" sz="2000" dirty="0" err="1"/>
              <a:t>Επιπλέον</a:t>
            </a:r>
            <a:r>
              <a:rPr lang="el-GR" sz="2000" dirty="0"/>
              <a:t> τους </a:t>
            </a:r>
            <a:r>
              <a:rPr lang="el-GR" sz="2000" dirty="0" err="1"/>
              <a:t>είχε</a:t>
            </a:r>
            <a:r>
              <a:rPr lang="el-GR" sz="2000" dirty="0"/>
              <a:t> </a:t>
            </a:r>
            <a:r>
              <a:rPr lang="el-GR" sz="2000" dirty="0" err="1"/>
              <a:t>ζητήσει</a:t>
            </a:r>
            <a:r>
              <a:rPr lang="el-GR" sz="2000" dirty="0"/>
              <a:t> να </a:t>
            </a:r>
            <a:r>
              <a:rPr lang="el-GR" sz="2000" dirty="0" err="1"/>
              <a:t>αλλάξουν</a:t>
            </a:r>
            <a:r>
              <a:rPr lang="el-GR" sz="2000" dirty="0"/>
              <a:t> την </a:t>
            </a:r>
            <a:r>
              <a:rPr lang="el-GR" sz="2000" dirty="0" err="1"/>
              <a:t>ώρα</a:t>
            </a:r>
            <a:r>
              <a:rPr lang="el-GR" sz="2000" dirty="0"/>
              <a:t> που τα </a:t>
            </a:r>
            <a:r>
              <a:rPr lang="el-GR" sz="2000" dirty="0" err="1"/>
              <a:t>πάνε</a:t>
            </a:r>
            <a:r>
              <a:rPr lang="el-GR" sz="2000" dirty="0"/>
              <a:t> για </a:t>
            </a:r>
            <a:r>
              <a:rPr lang="el-GR" sz="2000" dirty="0" err="1"/>
              <a:t>δεκατιανο</a:t>
            </a:r>
            <a:r>
              <a:rPr lang="el-GR" sz="2000" dirty="0"/>
              <a:t>́, </a:t>
            </a:r>
            <a:r>
              <a:rPr lang="el-GR" sz="2000" dirty="0" err="1"/>
              <a:t>γιατι</a:t>
            </a:r>
            <a:r>
              <a:rPr lang="el-GR" sz="2000" dirty="0"/>
              <a:t>́ στο </a:t>
            </a:r>
            <a:r>
              <a:rPr lang="el-GR" sz="2000" dirty="0" err="1"/>
              <a:t>σπίτι</a:t>
            </a:r>
            <a:r>
              <a:rPr lang="el-GR" sz="2000" dirty="0"/>
              <a:t> </a:t>
            </a:r>
            <a:r>
              <a:rPr lang="el-GR" sz="2000" dirty="0" err="1"/>
              <a:t>έτρωγε</a:t>
            </a:r>
            <a:r>
              <a:rPr lang="el-GR" sz="2000" dirty="0"/>
              <a:t> πιο </a:t>
            </a:r>
            <a:r>
              <a:rPr lang="el-GR" sz="2000" dirty="0" err="1"/>
              <a:t>αργα</a:t>
            </a:r>
            <a:r>
              <a:rPr lang="el-GR" sz="2000" dirty="0"/>
              <a:t>́. </a:t>
            </a:r>
            <a:endParaRPr lang="en-GR" sz="2000" dirty="0"/>
          </a:p>
        </p:txBody>
      </p:sp>
    </p:spTree>
    <p:extLst>
      <p:ext uri="{BB962C8B-B14F-4D97-AF65-F5344CB8AC3E}">
        <p14:creationId xmlns:p14="http://schemas.microsoft.com/office/powerpoint/2010/main" val="2634602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91BB8-2671-EE4E-A1A3-3143A4847BE9}"/>
              </a:ext>
            </a:extLst>
          </p:cNvPr>
          <p:cNvSpPr>
            <a:spLocks noGrp="1"/>
          </p:cNvSpPr>
          <p:nvPr>
            <p:ph type="title"/>
          </p:nvPr>
        </p:nvSpPr>
        <p:spPr/>
        <p:txBody>
          <a:bodyPr/>
          <a:lstStyle/>
          <a:p>
            <a:r>
              <a:rPr lang="el-GR" dirty="0"/>
              <a:t>Η τάξη είναι </a:t>
            </a:r>
            <a:r>
              <a:rPr lang="el-GR" dirty="0" err="1"/>
              <a:t>κατ’αρχάς</a:t>
            </a:r>
            <a:r>
              <a:rPr lang="el-GR" dirty="0"/>
              <a:t> μία ομάδα</a:t>
            </a:r>
            <a:endParaRPr lang="en-GR" dirty="0"/>
          </a:p>
        </p:txBody>
      </p:sp>
      <p:sp>
        <p:nvSpPr>
          <p:cNvPr id="3" name="Content Placeholder 2">
            <a:extLst>
              <a:ext uri="{FF2B5EF4-FFF2-40B4-BE49-F238E27FC236}">
                <a16:creationId xmlns:a16="http://schemas.microsoft.com/office/drawing/2014/main" id="{923DE91D-0487-5B46-8C1C-16C88C72599C}"/>
              </a:ext>
            </a:extLst>
          </p:cNvPr>
          <p:cNvSpPr>
            <a:spLocks noGrp="1"/>
          </p:cNvSpPr>
          <p:nvPr>
            <p:ph idx="1"/>
          </p:nvPr>
        </p:nvSpPr>
        <p:spPr/>
        <p:txBody>
          <a:bodyPr/>
          <a:lstStyle/>
          <a:p>
            <a:pPr marL="0" indent="0">
              <a:buNone/>
            </a:pPr>
            <a:r>
              <a:rPr lang="el-GR" sz="2000" dirty="0"/>
              <a:t>Στην αρχή της χρονιά λοιπόν γίνεται η δημιουργία της ομάδας</a:t>
            </a:r>
          </a:p>
          <a:p>
            <a:pPr marL="0" indent="0">
              <a:buNone/>
            </a:pPr>
            <a:r>
              <a:rPr lang="el-GR" sz="2000" dirty="0"/>
              <a:t>Η </a:t>
            </a:r>
            <a:r>
              <a:rPr lang="el-GR" sz="2000" dirty="0" err="1"/>
              <a:t>δημιουργία</a:t>
            </a:r>
            <a:r>
              <a:rPr lang="el-GR" sz="2000" dirty="0"/>
              <a:t> (όπως και η </a:t>
            </a:r>
            <a:r>
              <a:rPr lang="el-GR" sz="2000" dirty="0" err="1"/>
              <a:t>διάλυση</a:t>
            </a:r>
            <a:r>
              <a:rPr lang="el-GR" sz="2000" dirty="0"/>
              <a:t> μιας </a:t>
            </a:r>
            <a:r>
              <a:rPr lang="el-GR" sz="2000" dirty="0" err="1"/>
              <a:t>ομάδας</a:t>
            </a:r>
            <a:r>
              <a:rPr lang="el-GR" sz="2000" dirty="0"/>
              <a:t>) </a:t>
            </a:r>
            <a:r>
              <a:rPr lang="el-GR" sz="2000" dirty="0" err="1"/>
              <a:t>είναι</a:t>
            </a:r>
            <a:r>
              <a:rPr lang="el-GR" sz="2000" dirty="0"/>
              <a:t> </a:t>
            </a:r>
            <a:r>
              <a:rPr lang="el-GR" sz="2000" dirty="0" err="1"/>
              <a:t>καταστάσεις</a:t>
            </a:r>
            <a:r>
              <a:rPr lang="el-GR" sz="2000" dirty="0"/>
              <a:t> που </a:t>
            </a:r>
            <a:r>
              <a:rPr lang="el-GR" sz="2000" dirty="0" err="1"/>
              <a:t>δημιουργούν</a:t>
            </a:r>
            <a:r>
              <a:rPr lang="el-GR" sz="2000" dirty="0"/>
              <a:t> </a:t>
            </a:r>
            <a:r>
              <a:rPr lang="el-GR" sz="2000" dirty="0" err="1"/>
              <a:t>άγχος</a:t>
            </a:r>
            <a:r>
              <a:rPr lang="el-GR" sz="2000" dirty="0"/>
              <a:t> γιατί</a:t>
            </a:r>
          </a:p>
          <a:p>
            <a:pPr marL="0" indent="0">
              <a:buNone/>
            </a:pPr>
            <a:r>
              <a:rPr lang="el-GR" sz="2000" dirty="0"/>
              <a:t>– 1. Τα μέλη της ομάδας έρχονται </a:t>
            </a:r>
            <a:r>
              <a:rPr lang="el-GR" sz="2000" dirty="0" err="1"/>
              <a:t>αντιμέτωπα</a:t>
            </a:r>
            <a:r>
              <a:rPr lang="el-GR" sz="2000" dirty="0"/>
              <a:t> με το </a:t>
            </a:r>
            <a:r>
              <a:rPr lang="el-GR" sz="2000" dirty="0" err="1"/>
              <a:t>καινούργιο</a:t>
            </a:r>
            <a:r>
              <a:rPr lang="el-GR" sz="2000" dirty="0"/>
              <a:t> και το </a:t>
            </a:r>
            <a:r>
              <a:rPr lang="el-GR" sz="2000" dirty="0" err="1"/>
              <a:t>άγνωστο</a:t>
            </a:r>
            <a:r>
              <a:rPr lang="el-GR" sz="2000" dirty="0"/>
              <a:t>. </a:t>
            </a:r>
          </a:p>
          <a:p>
            <a:pPr marL="0" indent="0">
              <a:buNone/>
            </a:pPr>
            <a:r>
              <a:rPr lang="el-GR" sz="2000" dirty="0"/>
              <a:t>– 2. Τα </a:t>
            </a:r>
            <a:r>
              <a:rPr lang="el-GR" sz="2000" dirty="0" err="1"/>
              <a:t>μελη</a:t>
            </a:r>
            <a:r>
              <a:rPr lang="el-GR" sz="2000" dirty="0"/>
              <a:t> της ομάδας αισθάνονται </a:t>
            </a:r>
            <a:r>
              <a:rPr lang="el-GR" sz="2000" dirty="0" err="1"/>
              <a:t>ότι</a:t>
            </a:r>
            <a:r>
              <a:rPr lang="el-GR" sz="2000" dirty="0"/>
              <a:t> </a:t>
            </a:r>
            <a:r>
              <a:rPr lang="el-GR" sz="2000" dirty="0" err="1"/>
              <a:t>κινδυνεύουν</a:t>
            </a:r>
            <a:r>
              <a:rPr lang="el-GR" sz="2000" dirty="0"/>
              <a:t> να </a:t>
            </a:r>
            <a:r>
              <a:rPr lang="el-GR" sz="2000" dirty="0" err="1"/>
              <a:t>χάσουν</a:t>
            </a:r>
            <a:r>
              <a:rPr lang="el-GR" sz="2000" dirty="0"/>
              <a:t> την </a:t>
            </a:r>
            <a:r>
              <a:rPr lang="el-GR" sz="2000" dirty="0" err="1"/>
              <a:t>ατομικότητα</a:t>
            </a:r>
            <a:r>
              <a:rPr lang="el-GR" sz="2000" dirty="0"/>
              <a:t> τους. </a:t>
            </a:r>
          </a:p>
          <a:p>
            <a:pPr marL="0" indent="0">
              <a:buNone/>
            </a:pPr>
            <a:endParaRPr lang="en-GR" dirty="0"/>
          </a:p>
        </p:txBody>
      </p:sp>
    </p:spTree>
    <p:extLst>
      <p:ext uri="{BB962C8B-B14F-4D97-AF65-F5344CB8AC3E}">
        <p14:creationId xmlns:p14="http://schemas.microsoft.com/office/powerpoint/2010/main" val="3339213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54539-8EDB-2048-A7C9-6BDA12883D94}"/>
              </a:ext>
            </a:extLst>
          </p:cNvPr>
          <p:cNvSpPr>
            <a:spLocks noGrp="1"/>
          </p:cNvSpPr>
          <p:nvPr>
            <p:ph type="title"/>
          </p:nvPr>
        </p:nvSpPr>
        <p:spPr/>
        <p:txBody>
          <a:bodyPr/>
          <a:lstStyle/>
          <a:p>
            <a:r>
              <a:rPr lang="el-GR" dirty="0"/>
              <a:t>Τι είναι όμως μία ομάδα;</a:t>
            </a:r>
            <a:endParaRPr lang="en-GR" dirty="0"/>
          </a:p>
        </p:txBody>
      </p:sp>
      <p:sp>
        <p:nvSpPr>
          <p:cNvPr id="3" name="Content Placeholder 2">
            <a:extLst>
              <a:ext uri="{FF2B5EF4-FFF2-40B4-BE49-F238E27FC236}">
                <a16:creationId xmlns:a16="http://schemas.microsoft.com/office/drawing/2014/main" id="{3BEB2495-53E3-7D44-8221-D342C45F0362}"/>
              </a:ext>
            </a:extLst>
          </p:cNvPr>
          <p:cNvSpPr>
            <a:spLocks noGrp="1"/>
          </p:cNvSpPr>
          <p:nvPr>
            <p:ph idx="1"/>
          </p:nvPr>
        </p:nvSpPr>
        <p:spPr/>
        <p:txBody>
          <a:bodyPr/>
          <a:lstStyle/>
          <a:p>
            <a:pPr marL="0" indent="0">
              <a:buNone/>
            </a:pPr>
            <a:r>
              <a:rPr lang="el-GR" sz="2400" dirty="0"/>
              <a:t>«</a:t>
            </a:r>
            <a:r>
              <a:rPr lang="el-GR" sz="2400" dirty="0" err="1"/>
              <a:t>Ομάδα</a:t>
            </a:r>
            <a:r>
              <a:rPr lang="el-GR" sz="2400" dirty="0"/>
              <a:t>» </a:t>
            </a:r>
            <a:r>
              <a:rPr lang="el-GR" sz="2400" dirty="0" err="1"/>
              <a:t>είναι</a:t>
            </a:r>
            <a:r>
              <a:rPr lang="el-GR" sz="2400" dirty="0"/>
              <a:t> </a:t>
            </a:r>
            <a:r>
              <a:rPr lang="el-GR" sz="2400" dirty="0" err="1"/>
              <a:t>ένα</a:t>
            </a:r>
            <a:r>
              <a:rPr lang="el-GR" sz="2400" dirty="0"/>
              <a:t> </a:t>
            </a:r>
            <a:r>
              <a:rPr lang="el-GR" sz="2400" dirty="0" err="1"/>
              <a:t>σύνολο</a:t>
            </a:r>
            <a:r>
              <a:rPr lang="el-GR" sz="2400" dirty="0"/>
              <a:t> </a:t>
            </a:r>
            <a:r>
              <a:rPr lang="el-GR" sz="2400" dirty="0" err="1"/>
              <a:t>ατόμων</a:t>
            </a:r>
            <a:r>
              <a:rPr lang="el-GR" sz="2400" dirty="0"/>
              <a:t> που </a:t>
            </a:r>
            <a:r>
              <a:rPr lang="el-GR" sz="2400" dirty="0" err="1"/>
              <a:t>επικοινωνούν</a:t>
            </a:r>
            <a:r>
              <a:rPr lang="el-GR" sz="2400" dirty="0"/>
              <a:t> </a:t>
            </a:r>
            <a:r>
              <a:rPr lang="el-GR" sz="2400" dirty="0" err="1"/>
              <a:t>μεταξυ</a:t>
            </a:r>
            <a:r>
              <a:rPr lang="el-GR" sz="2400" dirty="0"/>
              <a:t>́ τους και </a:t>
            </a:r>
            <a:r>
              <a:rPr lang="el-GR" sz="2400" dirty="0" err="1"/>
              <a:t>συνδέονται</a:t>
            </a:r>
            <a:r>
              <a:rPr lang="el-GR" sz="2400" dirty="0"/>
              <a:t> με </a:t>
            </a:r>
            <a:r>
              <a:rPr lang="el-GR" sz="2400" dirty="0" err="1"/>
              <a:t>σχέσεις</a:t>
            </a:r>
            <a:r>
              <a:rPr lang="el-GR" sz="2400" dirty="0"/>
              <a:t> </a:t>
            </a:r>
            <a:r>
              <a:rPr lang="el-GR" sz="2400" dirty="0" err="1"/>
              <a:t>συναισθηματικής</a:t>
            </a:r>
            <a:r>
              <a:rPr lang="el-GR" sz="2400" dirty="0"/>
              <a:t> </a:t>
            </a:r>
            <a:r>
              <a:rPr lang="el-GR" sz="2400" i="1" dirty="0" err="1"/>
              <a:t>αλληλεπίδρασης</a:t>
            </a:r>
            <a:r>
              <a:rPr lang="el-GR" sz="2400" i="1" dirty="0"/>
              <a:t> </a:t>
            </a:r>
            <a:r>
              <a:rPr lang="el-GR" sz="2400" dirty="0"/>
              <a:t>και </a:t>
            </a:r>
            <a:r>
              <a:rPr lang="el-GR" sz="2400" i="1" dirty="0" err="1"/>
              <a:t>αλληλεξάρτησης</a:t>
            </a:r>
            <a:r>
              <a:rPr lang="el-GR" sz="2400" i="1" dirty="0"/>
              <a:t>. </a:t>
            </a:r>
            <a:endParaRPr lang="el-GR" sz="2400" dirty="0"/>
          </a:p>
          <a:p>
            <a:pPr marL="0" indent="0">
              <a:buNone/>
            </a:pPr>
            <a:r>
              <a:rPr lang="el-GR" sz="2400" dirty="0"/>
              <a:t>• </a:t>
            </a:r>
            <a:r>
              <a:rPr lang="el-GR" sz="2400" dirty="0" err="1"/>
              <a:t>Είναι</a:t>
            </a:r>
            <a:r>
              <a:rPr lang="el-GR" sz="2400" dirty="0"/>
              <a:t> </a:t>
            </a:r>
            <a:r>
              <a:rPr lang="el-GR" sz="2400" dirty="0" err="1"/>
              <a:t>ομάδα</a:t>
            </a:r>
            <a:r>
              <a:rPr lang="el-GR" sz="2400" dirty="0"/>
              <a:t> </a:t>
            </a:r>
            <a:r>
              <a:rPr lang="el-GR" sz="2400" dirty="0" err="1"/>
              <a:t>μερικα</a:t>
            </a:r>
            <a:r>
              <a:rPr lang="el-GR" sz="2400" dirty="0"/>
              <a:t>́ </a:t>
            </a:r>
            <a:r>
              <a:rPr lang="el-GR" sz="2400" dirty="0" err="1"/>
              <a:t>άτομα</a:t>
            </a:r>
            <a:r>
              <a:rPr lang="el-GR" sz="2400" dirty="0"/>
              <a:t> που </a:t>
            </a:r>
            <a:r>
              <a:rPr lang="el-GR" sz="2400" dirty="0" err="1"/>
              <a:t>περιμένουν</a:t>
            </a:r>
            <a:r>
              <a:rPr lang="el-GR" sz="2400" dirty="0"/>
              <a:t> στη </a:t>
            </a:r>
            <a:r>
              <a:rPr lang="el-GR" sz="2400" dirty="0" err="1"/>
              <a:t>στάση</a:t>
            </a:r>
            <a:r>
              <a:rPr lang="el-GR" sz="2400" dirty="0"/>
              <a:t> του </a:t>
            </a:r>
            <a:r>
              <a:rPr lang="el-GR" sz="2400" dirty="0" err="1"/>
              <a:t>λεωφορείου</a:t>
            </a:r>
            <a:r>
              <a:rPr lang="el-GR" sz="2400" dirty="0"/>
              <a:t>; </a:t>
            </a:r>
          </a:p>
          <a:p>
            <a:pPr marL="0" indent="0">
              <a:buNone/>
            </a:pPr>
            <a:r>
              <a:rPr lang="el-GR" sz="2400" dirty="0"/>
              <a:t>– </a:t>
            </a:r>
            <a:r>
              <a:rPr lang="en-GB" sz="2400" dirty="0"/>
              <a:t>Sartre (1960) </a:t>
            </a:r>
            <a:r>
              <a:rPr lang="el-GR" sz="2400" dirty="0"/>
              <a:t>(όχι, αλλά μπορεί να γίνει…)</a:t>
            </a:r>
            <a:endParaRPr lang="en-GB" sz="2400" dirty="0"/>
          </a:p>
          <a:p>
            <a:endParaRPr lang="en-GR" dirty="0"/>
          </a:p>
        </p:txBody>
      </p:sp>
    </p:spTree>
    <p:extLst>
      <p:ext uri="{BB962C8B-B14F-4D97-AF65-F5344CB8AC3E}">
        <p14:creationId xmlns:p14="http://schemas.microsoft.com/office/powerpoint/2010/main" val="942766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CA638-9C11-354F-B4E1-4A3D47FC6D6B}"/>
              </a:ext>
            </a:extLst>
          </p:cNvPr>
          <p:cNvSpPr>
            <a:spLocks noGrp="1"/>
          </p:cNvSpPr>
          <p:nvPr>
            <p:ph type="title"/>
          </p:nvPr>
        </p:nvSpPr>
        <p:spPr/>
        <p:txBody>
          <a:bodyPr/>
          <a:lstStyle/>
          <a:p>
            <a:r>
              <a:rPr lang="el-GR" dirty="0"/>
              <a:t>Τυπική οργάνωση της τάξης</a:t>
            </a:r>
            <a:endParaRPr lang="en-GR" dirty="0"/>
          </a:p>
        </p:txBody>
      </p:sp>
      <p:sp>
        <p:nvSpPr>
          <p:cNvPr id="3" name="Content Placeholder 2">
            <a:extLst>
              <a:ext uri="{FF2B5EF4-FFF2-40B4-BE49-F238E27FC236}">
                <a16:creationId xmlns:a16="http://schemas.microsoft.com/office/drawing/2014/main" id="{A3AB494E-4829-BF42-8F99-E0D7FA206588}"/>
              </a:ext>
            </a:extLst>
          </p:cNvPr>
          <p:cNvSpPr>
            <a:spLocks noGrp="1"/>
          </p:cNvSpPr>
          <p:nvPr>
            <p:ph idx="1"/>
          </p:nvPr>
        </p:nvSpPr>
        <p:spPr/>
        <p:txBody>
          <a:bodyPr/>
          <a:lstStyle/>
          <a:p>
            <a:r>
              <a:rPr lang="el-GR" sz="2400" dirty="0"/>
              <a:t>Η </a:t>
            </a:r>
            <a:r>
              <a:rPr lang="el-GR" sz="2400" dirty="0" err="1"/>
              <a:t>ζωη</a:t>
            </a:r>
            <a:r>
              <a:rPr lang="el-GR" sz="2400" dirty="0"/>
              <a:t>́ της </a:t>
            </a:r>
            <a:r>
              <a:rPr lang="el-GR" sz="2400" dirty="0" err="1"/>
              <a:t>ομάδας</a:t>
            </a:r>
            <a:r>
              <a:rPr lang="el-GR" sz="2400" dirty="0"/>
              <a:t> </a:t>
            </a:r>
            <a:r>
              <a:rPr lang="el-GR" sz="2400" dirty="0" err="1"/>
              <a:t>είναι</a:t>
            </a:r>
            <a:r>
              <a:rPr lang="el-GR" sz="2400" dirty="0"/>
              <a:t> ως </a:t>
            </a:r>
            <a:r>
              <a:rPr lang="el-GR" sz="2400" dirty="0" err="1"/>
              <a:t>ένα</a:t>
            </a:r>
            <a:r>
              <a:rPr lang="el-GR" sz="2400" dirty="0"/>
              <a:t> </a:t>
            </a:r>
            <a:r>
              <a:rPr lang="el-GR" sz="2400" dirty="0" err="1"/>
              <a:t>βαθμο</a:t>
            </a:r>
            <a:r>
              <a:rPr lang="el-GR" sz="2400" dirty="0"/>
              <a:t>́ </a:t>
            </a:r>
            <a:r>
              <a:rPr lang="el-GR" sz="2400" dirty="0" err="1"/>
              <a:t>οργανωμένη</a:t>
            </a:r>
            <a:r>
              <a:rPr lang="el-GR" sz="2400" dirty="0"/>
              <a:t>: Υπάρχουν </a:t>
            </a:r>
            <a:r>
              <a:rPr lang="el-GR" sz="2400" dirty="0" err="1"/>
              <a:t>ρόλοι</a:t>
            </a:r>
            <a:r>
              <a:rPr lang="el-GR" sz="2400" dirty="0"/>
              <a:t> και </a:t>
            </a:r>
            <a:r>
              <a:rPr lang="el-GR" sz="2400" dirty="0" err="1"/>
              <a:t>κανόνες</a:t>
            </a:r>
            <a:r>
              <a:rPr lang="el-GR" sz="2400" dirty="0"/>
              <a:t> </a:t>
            </a:r>
            <a:r>
              <a:rPr lang="el-GR" sz="2400" dirty="0" err="1"/>
              <a:t>προκαθορισμένοι</a:t>
            </a:r>
            <a:r>
              <a:rPr lang="el-GR" sz="2400" dirty="0"/>
              <a:t> και </a:t>
            </a:r>
            <a:r>
              <a:rPr lang="el-GR" sz="2400" dirty="0" err="1"/>
              <a:t>υποχρεωτικοι</a:t>
            </a:r>
            <a:r>
              <a:rPr lang="el-GR" sz="2400" dirty="0"/>
              <a:t>́ (Π.χ. στην </a:t>
            </a:r>
            <a:r>
              <a:rPr lang="el-GR" sz="2400" dirty="0" err="1"/>
              <a:t>σχολικη</a:t>
            </a:r>
            <a:r>
              <a:rPr lang="el-GR" sz="2400" dirty="0"/>
              <a:t>́ </a:t>
            </a:r>
            <a:r>
              <a:rPr lang="el-GR" sz="2400" dirty="0" err="1"/>
              <a:t>τάξη</a:t>
            </a:r>
            <a:r>
              <a:rPr lang="el-GR" sz="2400" dirty="0"/>
              <a:t> ο </a:t>
            </a:r>
            <a:r>
              <a:rPr lang="el-GR" sz="2400" dirty="0" err="1"/>
              <a:t>ρόλος</a:t>
            </a:r>
            <a:r>
              <a:rPr lang="el-GR" sz="2400" dirty="0"/>
              <a:t> του/της </a:t>
            </a:r>
            <a:r>
              <a:rPr lang="el-GR" sz="2400" dirty="0" err="1"/>
              <a:t>παιδαγωγου</a:t>
            </a:r>
            <a:r>
              <a:rPr lang="el-GR" sz="2400" dirty="0"/>
              <a:t>́ και ο </a:t>
            </a:r>
            <a:r>
              <a:rPr lang="el-GR" sz="2400" dirty="0" err="1"/>
              <a:t>ρόλος</a:t>
            </a:r>
            <a:r>
              <a:rPr lang="el-GR" sz="2400" dirty="0"/>
              <a:t> του/της </a:t>
            </a:r>
            <a:r>
              <a:rPr lang="el-GR" sz="2400" dirty="0" err="1"/>
              <a:t>μαθητη</a:t>
            </a:r>
            <a:r>
              <a:rPr lang="el-GR" sz="2400" dirty="0"/>
              <a:t>/</a:t>
            </a:r>
            <a:r>
              <a:rPr lang="el-GR" sz="2400" dirty="0" err="1"/>
              <a:t>τριας</a:t>
            </a:r>
            <a:r>
              <a:rPr lang="el-GR" sz="2400" dirty="0"/>
              <a:t>)</a:t>
            </a:r>
          </a:p>
          <a:p>
            <a:r>
              <a:rPr lang="el-GR" sz="2400" dirty="0"/>
              <a:t>Μιλάμε λοιπόν για την </a:t>
            </a:r>
            <a:r>
              <a:rPr lang="el-GR" sz="2400" i="1" dirty="0" err="1"/>
              <a:t>τυπικη</a:t>
            </a:r>
            <a:r>
              <a:rPr lang="el-GR" sz="2400" i="1" dirty="0"/>
              <a:t>́ </a:t>
            </a:r>
            <a:r>
              <a:rPr lang="el-GR" sz="2400" i="1" dirty="0" err="1"/>
              <a:t>οργάνωση</a:t>
            </a:r>
            <a:r>
              <a:rPr lang="el-GR" sz="2400" i="1" dirty="0"/>
              <a:t> (ό</a:t>
            </a:r>
            <a:r>
              <a:rPr lang="el-GR" sz="2400" dirty="0"/>
              <a:t>λα τα </a:t>
            </a:r>
            <a:r>
              <a:rPr lang="el-GR" sz="2400" dirty="0" err="1"/>
              <a:t>στοιχεία</a:t>
            </a:r>
            <a:r>
              <a:rPr lang="el-GR" sz="2400" dirty="0"/>
              <a:t> της </a:t>
            </a:r>
            <a:r>
              <a:rPr lang="el-GR" sz="2400" dirty="0" err="1"/>
              <a:t>οργάνωσης</a:t>
            </a:r>
            <a:r>
              <a:rPr lang="el-GR" sz="2400" dirty="0"/>
              <a:t> της </a:t>
            </a:r>
            <a:r>
              <a:rPr lang="el-GR" sz="2400" dirty="0" err="1"/>
              <a:t>σχολικής</a:t>
            </a:r>
            <a:r>
              <a:rPr lang="el-GR" sz="2400" dirty="0"/>
              <a:t> </a:t>
            </a:r>
            <a:r>
              <a:rPr lang="el-GR" sz="2400" dirty="0" err="1"/>
              <a:t>ζωής</a:t>
            </a:r>
            <a:r>
              <a:rPr lang="el-GR" sz="2400" dirty="0"/>
              <a:t> που </a:t>
            </a:r>
            <a:r>
              <a:rPr lang="el-GR" sz="2400" dirty="0" err="1"/>
              <a:t>επιβάλλονται</a:t>
            </a:r>
            <a:r>
              <a:rPr lang="el-GR" sz="2400" dirty="0"/>
              <a:t> στην </a:t>
            </a:r>
            <a:r>
              <a:rPr lang="el-GR" sz="2400" dirty="0" err="1"/>
              <a:t>ομάδα-τάξη</a:t>
            </a:r>
            <a:r>
              <a:rPr lang="el-GR" sz="2400" dirty="0"/>
              <a:t>) </a:t>
            </a:r>
          </a:p>
          <a:p>
            <a:endParaRPr lang="en-GR" dirty="0"/>
          </a:p>
        </p:txBody>
      </p:sp>
    </p:spTree>
    <p:extLst>
      <p:ext uri="{BB962C8B-B14F-4D97-AF65-F5344CB8AC3E}">
        <p14:creationId xmlns:p14="http://schemas.microsoft.com/office/powerpoint/2010/main" val="794721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D76DA-1E91-8146-92A3-02FE7C0FE916}"/>
              </a:ext>
            </a:extLst>
          </p:cNvPr>
          <p:cNvSpPr>
            <a:spLocks noGrp="1"/>
          </p:cNvSpPr>
          <p:nvPr>
            <p:ph type="title"/>
          </p:nvPr>
        </p:nvSpPr>
        <p:spPr/>
        <p:txBody>
          <a:bodyPr/>
          <a:lstStyle/>
          <a:p>
            <a:r>
              <a:rPr lang="el-GR" dirty="0"/>
              <a:t>Άτυπη οργάνωση</a:t>
            </a:r>
            <a:endParaRPr lang="en-GR" dirty="0"/>
          </a:p>
        </p:txBody>
      </p:sp>
      <p:sp>
        <p:nvSpPr>
          <p:cNvPr id="3" name="Content Placeholder 2">
            <a:extLst>
              <a:ext uri="{FF2B5EF4-FFF2-40B4-BE49-F238E27FC236}">
                <a16:creationId xmlns:a16="http://schemas.microsoft.com/office/drawing/2014/main" id="{2E079671-05A3-E242-A2BB-76D0F80874ED}"/>
              </a:ext>
            </a:extLst>
          </p:cNvPr>
          <p:cNvSpPr>
            <a:spLocks noGrp="1"/>
          </p:cNvSpPr>
          <p:nvPr>
            <p:ph idx="1"/>
          </p:nvPr>
        </p:nvSpPr>
        <p:spPr/>
        <p:txBody>
          <a:bodyPr/>
          <a:lstStyle/>
          <a:p>
            <a:pPr marL="0" indent="0">
              <a:buNone/>
            </a:pPr>
            <a:r>
              <a:rPr lang="el-GR" sz="2400" dirty="0"/>
              <a:t>Υπάρχει και η άτυπη όμως οργάνωση: η </a:t>
            </a:r>
            <a:r>
              <a:rPr lang="el-GR" sz="2400" dirty="0" err="1"/>
              <a:t>αλληλεπίδραση</a:t>
            </a:r>
            <a:r>
              <a:rPr lang="el-GR" sz="2400" dirty="0"/>
              <a:t> </a:t>
            </a:r>
            <a:r>
              <a:rPr lang="el-GR" sz="2400" dirty="0" err="1"/>
              <a:t>δημιουργει</a:t>
            </a:r>
            <a:r>
              <a:rPr lang="el-GR" sz="2400" dirty="0"/>
              <a:t>́ </a:t>
            </a:r>
            <a:r>
              <a:rPr lang="el-GR" sz="2400" dirty="0" err="1"/>
              <a:t>κανόνες</a:t>
            </a:r>
            <a:r>
              <a:rPr lang="el-GR" sz="2400" dirty="0"/>
              <a:t> ή </a:t>
            </a:r>
            <a:r>
              <a:rPr lang="el-GR" sz="2400" dirty="0" err="1"/>
              <a:t>αναθέτει</a:t>
            </a:r>
            <a:r>
              <a:rPr lang="el-GR" sz="2400" dirty="0"/>
              <a:t> </a:t>
            </a:r>
            <a:r>
              <a:rPr lang="el-GR" sz="2400" dirty="0" err="1"/>
              <a:t>διάφορους</a:t>
            </a:r>
            <a:r>
              <a:rPr lang="el-GR" sz="2400" dirty="0"/>
              <a:t> </a:t>
            </a:r>
            <a:r>
              <a:rPr lang="el-GR" sz="2400" dirty="0" err="1"/>
              <a:t>ρόλους</a:t>
            </a:r>
            <a:r>
              <a:rPr lang="el-GR" sz="2400" dirty="0"/>
              <a:t> στα </a:t>
            </a:r>
            <a:r>
              <a:rPr lang="el-GR" sz="2400" dirty="0" err="1"/>
              <a:t>μέλη</a:t>
            </a:r>
            <a:r>
              <a:rPr lang="el-GR" sz="2400" dirty="0"/>
              <a:t> της. </a:t>
            </a:r>
          </a:p>
          <a:p>
            <a:pPr marL="0" indent="0">
              <a:buNone/>
            </a:pPr>
            <a:r>
              <a:rPr lang="el-GR" sz="2400" dirty="0" err="1"/>
              <a:t>Αυτα</a:t>
            </a:r>
            <a:r>
              <a:rPr lang="el-GR" sz="2400" dirty="0"/>
              <a:t>́ τα </a:t>
            </a:r>
            <a:r>
              <a:rPr lang="el-GR" sz="2400" dirty="0" err="1"/>
              <a:t>χαρακτηριστικα</a:t>
            </a:r>
            <a:r>
              <a:rPr lang="el-GR" sz="2400" dirty="0"/>
              <a:t>́ </a:t>
            </a:r>
            <a:r>
              <a:rPr lang="el-GR" sz="2400" dirty="0" err="1"/>
              <a:t>είναι</a:t>
            </a:r>
            <a:r>
              <a:rPr lang="el-GR" sz="2400" dirty="0"/>
              <a:t> </a:t>
            </a:r>
            <a:r>
              <a:rPr lang="el-GR" sz="2400" dirty="0" err="1"/>
              <a:t>περισσότερο</a:t>
            </a:r>
            <a:r>
              <a:rPr lang="el-GR" sz="2400" dirty="0"/>
              <a:t> </a:t>
            </a:r>
            <a:r>
              <a:rPr lang="el-GR" sz="2400" dirty="0" err="1"/>
              <a:t>εύκαμπτα</a:t>
            </a:r>
            <a:r>
              <a:rPr lang="el-GR" sz="2400" dirty="0"/>
              <a:t> και </a:t>
            </a:r>
            <a:r>
              <a:rPr lang="el-GR" sz="2400" dirty="0" err="1"/>
              <a:t>αλλάζουν</a:t>
            </a:r>
            <a:r>
              <a:rPr lang="el-GR" sz="2400" dirty="0"/>
              <a:t> </a:t>
            </a:r>
            <a:r>
              <a:rPr lang="el-GR" sz="2400" dirty="0" err="1"/>
              <a:t>ανάλογα</a:t>
            </a:r>
            <a:r>
              <a:rPr lang="el-GR" sz="2400" dirty="0"/>
              <a:t> με τις </a:t>
            </a:r>
            <a:r>
              <a:rPr lang="el-GR" sz="2400" dirty="0" err="1"/>
              <a:t>συναισθηματικές</a:t>
            </a:r>
            <a:r>
              <a:rPr lang="el-GR" sz="2400" dirty="0"/>
              <a:t> και </a:t>
            </a:r>
            <a:r>
              <a:rPr lang="el-GR" sz="2400" dirty="0" err="1"/>
              <a:t>πρακτικές</a:t>
            </a:r>
            <a:r>
              <a:rPr lang="el-GR" sz="2400" dirty="0"/>
              <a:t> </a:t>
            </a:r>
            <a:r>
              <a:rPr lang="el-GR" sz="2400" dirty="0" err="1"/>
              <a:t>ανάγκες</a:t>
            </a:r>
            <a:r>
              <a:rPr lang="el-GR" sz="2400" dirty="0"/>
              <a:t> της </a:t>
            </a:r>
            <a:r>
              <a:rPr lang="el-GR" sz="2400" dirty="0" err="1"/>
              <a:t>ομάδας</a:t>
            </a:r>
            <a:r>
              <a:rPr lang="el-GR" sz="2400" dirty="0"/>
              <a:t>. </a:t>
            </a:r>
          </a:p>
          <a:p>
            <a:pPr marL="0" indent="0">
              <a:buNone/>
            </a:pPr>
            <a:r>
              <a:rPr lang="el-GR" sz="2400" dirty="0"/>
              <a:t>• Π.χ. ο </a:t>
            </a:r>
            <a:r>
              <a:rPr lang="el-GR" sz="2400" dirty="0" err="1"/>
              <a:t>ρόλος</a:t>
            </a:r>
            <a:r>
              <a:rPr lang="el-GR" sz="2400" dirty="0"/>
              <a:t> του/της </a:t>
            </a:r>
            <a:r>
              <a:rPr lang="el-GR" sz="2400" dirty="0" err="1"/>
              <a:t>παιδαγωγου</a:t>
            </a:r>
            <a:r>
              <a:rPr lang="el-GR" sz="2400" dirty="0"/>
              <a:t>́ </a:t>
            </a:r>
            <a:r>
              <a:rPr lang="el-GR" sz="2400" dirty="0" err="1"/>
              <a:t>είναι</a:t>
            </a:r>
            <a:r>
              <a:rPr lang="el-GR" sz="2400" dirty="0"/>
              <a:t> </a:t>
            </a:r>
            <a:r>
              <a:rPr lang="el-GR" sz="2400" dirty="0" err="1"/>
              <a:t>ένας</a:t>
            </a:r>
            <a:r>
              <a:rPr lang="el-GR" sz="2400" dirty="0"/>
              <a:t> </a:t>
            </a:r>
            <a:r>
              <a:rPr lang="el-GR" sz="2400" dirty="0" err="1"/>
              <a:t>ρόλος</a:t>
            </a:r>
            <a:r>
              <a:rPr lang="el-GR" sz="2400" dirty="0"/>
              <a:t> </a:t>
            </a:r>
            <a:r>
              <a:rPr lang="el-GR" sz="2400" dirty="0" err="1"/>
              <a:t>ηγετικός</a:t>
            </a:r>
            <a:r>
              <a:rPr lang="el-GR" sz="2400" dirty="0"/>
              <a:t>. Οι </a:t>
            </a:r>
            <a:r>
              <a:rPr lang="el-GR" sz="2400" dirty="0" err="1"/>
              <a:t>μαθητές</a:t>
            </a:r>
            <a:r>
              <a:rPr lang="el-GR" sz="2400" dirty="0"/>
              <a:t>/</a:t>
            </a:r>
            <a:r>
              <a:rPr lang="el-GR" sz="2400" dirty="0" err="1"/>
              <a:t>τριες</a:t>
            </a:r>
            <a:r>
              <a:rPr lang="el-GR" sz="2400" dirty="0"/>
              <a:t> </a:t>
            </a:r>
            <a:r>
              <a:rPr lang="el-GR" sz="2400" dirty="0" err="1"/>
              <a:t>έχουν</a:t>
            </a:r>
            <a:r>
              <a:rPr lang="el-GR" sz="2400" dirty="0"/>
              <a:t> τους </a:t>
            </a:r>
            <a:r>
              <a:rPr lang="el-GR" sz="2400" dirty="0" err="1"/>
              <a:t>δικούς</a:t>
            </a:r>
            <a:r>
              <a:rPr lang="el-GR" sz="2400" dirty="0"/>
              <a:t> τους </a:t>
            </a:r>
            <a:r>
              <a:rPr lang="el-GR" sz="2400" dirty="0" err="1"/>
              <a:t>ηγέτες</a:t>
            </a:r>
            <a:r>
              <a:rPr lang="el-GR" sz="2400" dirty="0"/>
              <a:t>. </a:t>
            </a:r>
          </a:p>
          <a:p>
            <a:endParaRPr lang="en-GR" dirty="0"/>
          </a:p>
        </p:txBody>
      </p:sp>
    </p:spTree>
    <p:extLst>
      <p:ext uri="{BB962C8B-B14F-4D97-AF65-F5344CB8AC3E}">
        <p14:creationId xmlns:p14="http://schemas.microsoft.com/office/powerpoint/2010/main" val="1820798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10645-3A34-9E4C-A311-CEFCDC54DBF2}"/>
              </a:ext>
            </a:extLst>
          </p:cNvPr>
          <p:cNvSpPr>
            <a:spLocks noGrp="1"/>
          </p:cNvSpPr>
          <p:nvPr>
            <p:ph type="title"/>
          </p:nvPr>
        </p:nvSpPr>
        <p:spPr/>
        <p:txBody>
          <a:bodyPr/>
          <a:lstStyle/>
          <a:p>
            <a:r>
              <a:rPr lang="el-GR" dirty="0"/>
              <a:t>Ομάδα έργου και βασική ομάδα: θεωρία του </a:t>
            </a:r>
            <a:r>
              <a:rPr lang="en-US" dirty="0" err="1"/>
              <a:t>Bion</a:t>
            </a:r>
            <a:endParaRPr lang="en-GR" dirty="0"/>
          </a:p>
        </p:txBody>
      </p:sp>
      <p:sp>
        <p:nvSpPr>
          <p:cNvPr id="3" name="Content Placeholder 2">
            <a:extLst>
              <a:ext uri="{FF2B5EF4-FFF2-40B4-BE49-F238E27FC236}">
                <a16:creationId xmlns:a16="http://schemas.microsoft.com/office/drawing/2014/main" id="{57CB36D6-B1E7-2940-A163-536EEDFA4505}"/>
              </a:ext>
            </a:extLst>
          </p:cNvPr>
          <p:cNvSpPr>
            <a:spLocks noGrp="1"/>
          </p:cNvSpPr>
          <p:nvPr>
            <p:ph idx="1"/>
          </p:nvPr>
        </p:nvSpPr>
        <p:spPr/>
        <p:txBody>
          <a:bodyPr/>
          <a:lstStyle/>
          <a:p>
            <a:r>
              <a:rPr lang="el-GR" sz="2400" dirty="0" err="1"/>
              <a:t>Κάθε</a:t>
            </a:r>
            <a:r>
              <a:rPr lang="el-GR" sz="2400" dirty="0"/>
              <a:t> </a:t>
            </a:r>
            <a:r>
              <a:rPr lang="el-GR" sz="2400" dirty="0" err="1"/>
              <a:t>ομάδα</a:t>
            </a:r>
            <a:r>
              <a:rPr lang="el-GR" sz="2400" dirty="0"/>
              <a:t> </a:t>
            </a:r>
            <a:r>
              <a:rPr lang="el-GR" sz="2400" dirty="0" err="1"/>
              <a:t>έχει</a:t>
            </a:r>
            <a:r>
              <a:rPr lang="el-GR" sz="2400" dirty="0"/>
              <a:t> </a:t>
            </a:r>
            <a:r>
              <a:rPr lang="el-GR" sz="2400" dirty="0" err="1"/>
              <a:t>κάποιο</a:t>
            </a:r>
            <a:r>
              <a:rPr lang="el-GR" sz="2400" dirty="0"/>
              <a:t> </a:t>
            </a:r>
            <a:r>
              <a:rPr lang="el-GR" sz="2400" dirty="0" err="1"/>
              <a:t>ρεαλιστικο</a:t>
            </a:r>
            <a:r>
              <a:rPr lang="el-GR" sz="2400" dirty="0"/>
              <a:t>́ </a:t>
            </a:r>
            <a:r>
              <a:rPr lang="el-GR" sz="2400" dirty="0" err="1"/>
              <a:t>λόγο</a:t>
            </a:r>
            <a:r>
              <a:rPr lang="el-GR" sz="2400" dirty="0"/>
              <a:t> </a:t>
            </a:r>
            <a:r>
              <a:rPr lang="el-GR" sz="2400" dirty="0" err="1"/>
              <a:t>ύπαρξης</a:t>
            </a:r>
            <a:r>
              <a:rPr lang="el-GR" sz="2400" dirty="0"/>
              <a:t> και </a:t>
            </a:r>
            <a:r>
              <a:rPr lang="el-GR" sz="2400" dirty="0" err="1"/>
              <a:t>κάποιους</a:t>
            </a:r>
            <a:r>
              <a:rPr lang="el-GR" sz="2400" dirty="0"/>
              <a:t> </a:t>
            </a:r>
            <a:r>
              <a:rPr lang="el-GR" sz="2400" dirty="0" err="1"/>
              <a:t>συνειδητούς</a:t>
            </a:r>
            <a:r>
              <a:rPr lang="el-GR" sz="2400" dirty="0"/>
              <a:t> </a:t>
            </a:r>
            <a:r>
              <a:rPr lang="el-GR" sz="2400" dirty="0" err="1"/>
              <a:t>στόχους</a:t>
            </a:r>
            <a:r>
              <a:rPr lang="el-GR" sz="2400" dirty="0"/>
              <a:t>: </a:t>
            </a:r>
            <a:r>
              <a:rPr lang="en-US" sz="2400" dirty="0"/>
              <a:t>π</a:t>
            </a:r>
            <a:r>
              <a:rPr lang="el-GR" sz="2400" dirty="0"/>
              <a:t>ρ</a:t>
            </a:r>
            <a:r>
              <a:rPr lang="en-US" sz="2400" dirty="0" err="1"/>
              <a:t>ό</a:t>
            </a:r>
            <a:r>
              <a:rPr lang="el-GR" sz="2400" dirty="0" err="1"/>
              <a:t>κειται</a:t>
            </a:r>
            <a:r>
              <a:rPr lang="el-GR" sz="2400" dirty="0"/>
              <a:t> για την </a:t>
            </a:r>
            <a:r>
              <a:rPr lang="el-GR" sz="2400" b="1" i="1" dirty="0" err="1"/>
              <a:t>Ομάδα</a:t>
            </a:r>
            <a:r>
              <a:rPr lang="el-GR" sz="2400" b="1" i="1" dirty="0"/>
              <a:t> </a:t>
            </a:r>
            <a:r>
              <a:rPr lang="el-GR" sz="2400" b="1" i="1" dirty="0" err="1"/>
              <a:t>έργου</a:t>
            </a:r>
            <a:r>
              <a:rPr lang="el-GR" sz="2400" b="1" i="1" dirty="0"/>
              <a:t> </a:t>
            </a:r>
            <a:endParaRPr lang="el-GR" sz="2400" dirty="0"/>
          </a:p>
          <a:p>
            <a:r>
              <a:rPr lang="el-GR" sz="2400" dirty="0"/>
              <a:t> </a:t>
            </a:r>
            <a:r>
              <a:rPr lang="el-GR" sz="2400" dirty="0" err="1"/>
              <a:t>Πίσω</a:t>
            </a:r>
            <a:r>
              <a:rPr lang="el-GR" sz="2400" dirty="0"/>
              <a:t> ή </a:t>
            </a:r>
            <a:r>
              <a:rPr lang="el-GR" sz="2400" dirty="0" err="1"/>
              <a:t>κάτω</a:t>
            </a:r>
            <a:r>
              <a:rPr lang="el-GR" sz="2400" dirty="0"/>
              <a:t> </a:t>
            </a:r>
            <a:r>
              <a:rPr lang="el-GR" sz="2400" dirty="0" err="1"/>
              <a:t>απο</a:t>
            </a:r>
            <a:r>
              <a:rPr lang="el-GR" sz="2400" dirty="0"/>
              <a:t>́ </a:t>
            </a:r>
            <a:r>
              <a:rPr lang="el-GR" sz="2400" dirty="0" err="1"/>
              <a:t>αυτο</a:t>
            </a:r>
            <a:r>
              <a:rPr lang="el-GR" sz="2400" dirty="0"/>
              <a:t>́ το </a:t>
            </a:r>
            <a:r>
              <a:rPr lang="el-GR" sz="2400" dirty="0" err="1"/>
              <a:t>επίπεδο</a:t>
            </a:r>
            <a:r>
              <a:rPr lang="el-GR" sz="2400" dirty="0"/>
              <a:t>, </a:t>
            </a:r>
            <a:r>
              <a:rPr lang="el-GR" sz="2400" dirty="0" err="1"/>
              <a:t>υπάρχει</a:t>
            </a:r>
            <a:r>
              <a:rPr lang="el-GR" sz="2400" dirty="0"/>
              <a:t> και </a:t>
            </a:r>
            <a:r>
              <a:rPr lang="el-GR" sz="2400" dirty="0" err="1"/>
              <a:t>δουλεύει</a:t>
            </a:r>
            <a:r>
              <a:rPr lang="el-GR" sz="2400" dirty="0"/>
              <a:t> μια </a:t>
            </a:r>
            <a:r>
              <a:rPr lang="el-GR" sz="2400" dirty="0" err="1"/>
              <a:t>άλλη</a:t>
            </a:r>
            <a:r>
              <a:rPr lang="el-GR" sz="2400" dirty="0"/>
              <a:t> </a:t>
            </a:r>
            <a:r>
              <a:rPr lang="el-GR" sz="2400" dirty="0" err="1"/>
              <a:t>πραγματικότητα</a:t>
            </a:r>
            <a:r>
              <a:rPr lang="el-GR" sz="2400" dirty="0"/>
              <a:t> της </a:t>
            </a:r>
            <a:r>
              <a:rPr lang="el-GR" sz="2400" dirty="0" err="1"/>
              <a:t>ομάδας</a:t>
            </a:r>
            <a:r>
              <a:rPr lang="el-GR" sz="2400" dirty="0"/>
              <a:t>, </a:t>
            </a:r>
            <a:r>
              <a:rPr lang="el-GR" sz="2400" dirty="0" err="1"/>
              <a:t>ασυνείδητη</a:t>
            </a:r>
            <a:r>
              <a:rPr lang="el-GR" sz="2400" dirty="0"/>
              <a:t> και μη </a:t>
            </a:r>
            <a:r>
              <a:rPr lang="el-GR" sz="2400" dirty="0" err="1"/>
              <a:t>λογικη</a:t>
            </a:r>
            <a:r>
              <a:rPr lang="el-GR" sz="2400" dirty="0"/>
              <a:t>́: Η </a:t>
            </a:r>
            <a:r>
              <a:rPr lang="el-GR" sz="2400" b="1" i="1" dirty="0" err="1"/>
              <a:t>Βασικη</a:t>
            </a:r>
            <a:r>
              <a:rPr lang="el-GR" sz="2400" b="1" i="1" dirty="0"/>
              <a:t>́ </a:t>
            </a:r>
            <a:r>
              <a:rPr lang="el-GR" sz="2400" b="1" i="1" dirty="0" err="1"/>
              <a:t>ομάδα</a:t>
            </a:r>
            <a:r>
              <a:rPr lang="el-GR" sz="2400" b="1" i="1" dirty="0"/>
              <a:t>. </a:t>
            </a:r>
            <a:endParaRPr lang="el-GR" sz="2400" dirty="0"/>
          </a:p>
          <a:p>
            <a:r>
              <a:rPr lang="el-GR" sz="2400" dirty="0"/>
              <a:t>Δεν </a:t>
            </a:r>
            <a:r>
              <a:rPr lang="el-GR" sz="2400" dirty="0" err="1"/>
              <a:t>μπορούμε</a:t>
            </a:r>
            <a:r>
              <a:rPr lang="el-GR" sz="2400" dirty="0"/>
              <a:t> να </a:t>
            </a:r>
            <a:r>
              <a:rPr lang="el-GR" sz="2400" dirty="0" err="1"/>
              <a:t>κατανοήσουμε</a:t>
            </a:r>
            <a:r>
              <a:rPr lang="el-GR" sz="2400" dirty="0"/>
              <a:t> </a:t>
            </a:r>
            <a:r>
              <a:rPr lang="el-GR" sz="2400" dirty="0" err="1"/>
              <a:t>αυτα</a:t>
            </a:r>
            <a:r>
              <a:rPr lang="el-GR" sz="2400" dirty="0"/>
              <a:t>́ που </a:t>
            </a:r>
            <a:r>
              <a:rPr lang="el-GR" sz="2400" dirty="0" err="1"/>
              <a:t>συμβαίνουν</a:t>
            </a:r>
            <a:r>
              <a:rPr lang="el-GR" sz="2400" dirty="0"/>
              <a:t> σε μια </a:t>
            </a:r>
            <a:r>
              <a:rPr lang="el-GR" sz="2400" dirty="0" err="1"/>
              <a:t>ομάδα</a:t>
            </a:r>
            <a:r>
              <a:rPr lang="el-GR" sz="2400" dirty="0"/>
              <a:t> </a:t>
            </a:r>
            <a:r>
              <a:rPr lang="el-GR" sz="2400" dirty="0" err="1"/>
              <a:t>έργου</a:t>
            </a:r>
            <a:r>
              <a:rPr lang="el-GR" sz="2400" dirty="0"/>
              <a:t>, αν δεν </a:t>
            </a:r>
            <a:r>
              <a:rPr lang="el-GR" sz="2400" dirty="0" err="1"/>
              <a:t>λάβουμε</a:t>
            </a:r>
            <a:r>
              <a:rPr lang="el-GR" sz="2400" dirty="0"/>
              <a:t> </a:t>
            </a:r>
            <a:r>
              <a:rPr lang="el-GR" sz="2400" dirty="0" err="1"/>
              <a:t>υπόψη</a:t>
            </a:r>
            <a:r>
              <a:rPr lang="el-GR" sz="2400" dirty="0"/>
              <a:t> μας και την </a:t>
            </a:r>
            <a:r>
              <a:rPr lang="el-GR" sz="2400" dirty="0" err="1"/>
              <a:t>ανάλυση</a:t>
            </a:r>
            <a:r>
              <a:rPr lang="el-GR" sz="2400" dirty="0"/>
              <a:t> της </a:t>
            </a:r>
            <a:r>
              <a:rPr lang="el-GR" sz="2400" dirty="0" err="1"/>
              <a:t>βασικής</a:t>
            </a:r>
            <a:r>
              <a:rPr lang="el-GR" sz="2400" dirty="0"/>
              <a:t> </a:t>
            </a:r>
            <a:r>
              <a:rPr lang="el-GR" sz="2400" dirty="0" err="1"/>
              <a:t>ομάδας</a:t>
            </a:r>
            <a:r>
              <a:rPr lang="el-GR" sz="2400" dirty="0"/>
              <a:t>. </a:t>
            </a:r>
          </a:p>
          <a:p>
            <a:endParaRPr lang="en-GR" dirty="0"/>
          </a:p>
        </p:txBody>
      </p:sp>
    </p:spTree>
    <p:extLst>
      <p:ext uri="{BB962C8B-B14F-4D97-AF65-F5344CB8AC3E}">
        <p14:creationId xmlns:p14="http://schemas.microsoft.com/office/powerpoint/2010/main" val="3675973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F9447-EB5A-404B-B280-990A6A929828}"/>
              </a:ext>
            </a:extLst>
          </p:cNvPr>
          <p:cNvSpPr>
            <a:spLocks noGrp="1"/>
          </p:cNvSpPr>
          <p:nvPr>
            <p:ph type="title"/>
          </p:nvPr>
        </p:nvSpPr>
        <p:spPr/>
        <p:txBody>
          <a:bodyPr/>
          <a:lstStyle/>
          <a:p>
            <a:r>
              <a:rPr lang="el-GR" dirty="0"/>
              <a:t>Ομάδα έργου και βασική ομάδα: θεωρία του </a:t>
            </a:r>
            <a:r>
              <a:rPr lang="en-US" dirty="0" err="1"/>
              <a:t>Bion</a:t>
            </a:r>
            <a:endParaRPr lang="en-GR" dirty="0"/>
          </a:p>
        </p:txBody>
      </p:sp>
      <p:sp>
        <p:nvSpPr>
          <p:cNvPr id="3" name="Content Placeholder 2">
            <a:extLst>
              <a:ext uri="{FF2B5EF4-FFF2-40B4-BE49-F238E27FC236}">
                <a16:creationId xmlns:a16="http://schemas.microsoft.com/office/drawing/2014/main" id="{FFAE4659-D310-CE4E-8764-3C8BF49357A0}"/>
              </a:ext>
            </a:extLst>
          </p:cNvPr>
          <p:cNvSpPr>
            <a:spLocks noGrp="1"/>
          </p:cNvSpPr>
          <p:nvPr>
            <p:ph idx="1"/>
          </p:nvPr>
        </p:nvSpPr>
        <p:spPr/>
        <p:txBody>
          <a:bodyPr/>
          <a:lstStyle/>
          <a:p>
            <a:r>
              <a:rPr lang="el-GR" sz="2400" dirty="0"/>
              <a:t>Η </a:t>
            </a:r>
            <a:r>
              <a:rPr lang="el-GR" sz="2400" dirty="0" err="1"/>
              <a:t>αλληλεπίδραση</a:t>
            </a:r>
            <a:r>
              <a:rPr lang="el-GR" sz="2400" dirty="0"/>
              <a:t> </a:t>
            </a:r>
            <a:r>
              <a:rPr lang="el-GR" sz="2400" dirty="0" err="1"/>
              <a:t>αναπτύσσεται</a:t>
            </a:r>
            <a:r>
              <a:rPr lang="el-GR" sz="2400" dirty="0"/>
              <a:t> ανάμεσα στα </a:t>
            </a:r>
            <a:r>
              <a:rPr lang="el-GR" sz="2400" dirty="0" err="1"/>
              <a:t>δύο</a:t>
            </a:r>
            <a:r>
              <a:rPr lang="el-GR" sz="2400" dirty="0"/>
              <a:t> </a:t>
            </a:r>
            <a:r>
              <a:rPr lang="el-GR" sz="2400" dirty="0" err="1"/>
              <a:t>επίπεδα</a:t>
            </a:r>
            <a:r>
              <a:rPr lang="en-GB" sz="2400" dirty="0"/>
              <a:t>: </a:t>
            </a:r>
            <a:endParaRPr lang="el-GR" sz="2400" dirty="0"/>
          </a:p>
          <a:p>
            <a:pPr marL="0" indent="0">
              <a:buNone/>
            </a:pPr>
            <a:r>
              <a:rPr lang="el-GR" sz="2400" dirty="0"/>
              <a:t>α) </a:t>
            </a:r>
            <a:r>
              <a:rPr lang="el-GR" sz="2400" i="1" dirty="0" err="1"/>
              <a:t>ομάδα</a:t>
            </a:r>
            <a:r>
              <a:rPr lang="el-GR" sz="2400" i="1" dirty="0"/>
              <a:t> </a:t>
            </a:r>
            <a:r>
              <a:rPr lang="el-GR" sz="2400" i="1" dirty="0" err="1"/>
              <a:t>εργασίας</a:t>
            </a:r>
            <a:r>
              <a:rPr lang="el-GR" sz="2400" i="1" dirty="0"/>
              <a:t>: π.χ. στην </a:t>
            </a:r>
            <a:r>
              <a:rPr lang="el-GR" sz="2400" i="1" dirty="0" err="1"/>
              <a:t>τάξη</a:t>
            </a:r>
            <a:r>
              <a:rPr lang="el-GR" sz="2400" i="1" dirty="0"/>
              <a:t> είναι</a:t>
            </a:r>
            <a:r>
              <a:rPr lang="el-GR" sz="2400" dirty="0"/>
              <a:t> </a:t>
            </a:r>
            <a:r>
              <a:rPr lang="el-GR" sz="2400" i="1" dirty="0"/>
              <a:t>οι </a:t>
            </a:r>
            <a:r>
              <a:rPr lang="el-GR" sz="2400" dirty="0" err="1"/>
              <a:t>εκπαιδευτικοι</a:t>
            </a:r>
            <a:r>
              <a:rPr lang="el-GR" sz="2400" dirty="0"/>
              <a:t>́ </a:t>
            </a:r>
            <a:r>
              <a:rPr lang="el-GR" sz="2400" dirty="0" err="1"/>
              <a:t>στόχοι</a:t>
            </a:r>
            <a:r>
              <a:rPr lang="el-GR" sz="2400" dirty="0"/>
              <a:t> της </a:t>
            </a:r>
            <a:r>
              <a:rPr lang="el-GR" sz="2400" dirty="0" err="1"/>
              <a:t>ομάδας</a:t>
            </a:r>
            <a:endParaRPr lang="el-GR" sz="2400" dirty="0"/>
          </a:p>
          <a:p>
            <a:pPr marL="0" indent="0">
              <a:buNone/>
            </a:pPr>
            <a:r>
              <a:rPr lang="el-GR" sz="2400" dirty="0"/>
              <a:t> β) </a:t>
            </a:r>
            <a:r>
              <a:rPr lang="el-GR" sz="2400" i="1" dirty="0" err="1"/>
              <a:t>βασικη</a:t>
            </a:r>
            <a:r>
              <a:rPr lang="el-GR" sz="2400" i="1" dirty="0"/>
              <a:t>́ </a:t>
            </a:r>
            <a:r>
              <a:rPr lang="el-GR" sz="2400" i="1" dirty="0" err="1"/>
              <a:t>ομάδα</a:t>
            </a:r>
            <a:r>
              <a:rPr lang="el-GR" sz="2400" i="1" dirty="0"/>
              <a:t>: </a:t>
            </a:r>
            <a:r>
              <a:rPr lang="el-GR" sz="2400" dirty="0" err="1"/>
              <a:t>συναισθηματικο</a:t>
            </a:r>
            <a:r>
              <a:rPr lang="el-GR" sz="2400" dirty="0"/>
              <a:t>́ </a:t>
            </a:r>
            <a:r>
              <a:rPr lang="el-GR" sz="2400" dirty="0" err="1"/>
              <a:t>επίπεδο</a:t>
            </a:r>
            <a:r>
              <a:rPr lang="el-GR" sz="2400" dirty="0"/>
              <a:t>.</a:t>
            </a:r>
            <a:br>
              <a:rPr lang="el-GR" sz="2400" dirty="0"/>
            </a:br>
            <a:endParaRPr lang="el-GR" sz="2400" dirty="0"/>
          </a:p>
          <a:p>
            <a:pPr marL="0" indent="0">
              <a:buNone/>
            </a:pPr>
            <a:r>
              <a:rPr lang="el-GR" sz="2400" dirty="0"/>
              <a:t>• Δεν </a:t>
            </a:r>
            <a:r>
              <a:rPr lang="el-GR" sz="2400" dirty="0" err="1"/>
              <a:t>αποτελούν</a:t>
            </a:r>
            <a:r>
              <a:rPr lang="el-GR" sz="2400" dirty="0"/>
              <a:t> δυο </a:t>
            </a:r>
            <a:r>
              <a:rPr lang="el-GR" sz="2400" dirty="0" err="1"/>
              <a:t>διαφορετικές</a:t>
            </a:r>
            <a:r>
              <a:rPr lang="el-GR" sz="2400" dirty="0"/>
              <a:t> </a:t>
            </a:r>
            <a:r>
              <a:rPr lang="el-GR" sz="2400" dirty="0" err="1"/>
              <a:t>καταστάσεις</a:t>
            </a:r>
            <a:r>
              <a:rPr lang="el-GR" sz="2400" dirty="0"/>
              <a:t> της </a:t>
            </a:r>
            <a:r>
              <a:rPr lang="el-GR" sz="2400" dirty="0" err="1"/>
              <a:t>ομάδας-τάξης</a:t>
            </a:r>
            <a:r>
              <a:rPr lang="el-GR" sz="2400" dirty="0"/>
              <a:t>. </a:t>
            </a:r>
          </a:p>
          <a:p>
            <a:pPr marL="0" indent="0">
              <a:buNone/>
            </a:pPr>
            <a:r>
              <a:rPr lang="el-GR" sz="2400" dirty="0"/>
              <a:t>• Η </a:t>
            </a:r>
            <a:r>
              <a:rPr lang="el-GR" sz="2400" dirty="0" err="1"/>
              <a:t>καθεμία</a:t>
            </a:r>
            <a:r>
              <a:rPr lang="el-GR" sz="2400" dirty="0"/>
              <a:t> </a:t>
            </a:r>
            <a:r>
              <a:rPr lang="el-GR" sz="2400" dirty="0" err="1"/>
              <a:t>περιγράφει</a:t>
            </a:r>
            <a:r>
              <a:rPr lang="el-GR" sz="2400" dirty="0"/>
              <a:t> και μια </a:t>
            </a:r>
            <a:r>
              <a:rPr lang="el-GR" sz="2400" dirty="0" err="1"/>
              <a:t>διαφορετικη</a:t>
            </a:r>
            <a:r>
              <a:rPr lang="el-GR" sz="2400" dirty="0"/>
              <a:t>́ </a:t>
            </a:r>
            <a:r>
              <a:rPr lang="el-GR" sz="2400" dirty="0" err="1"/>
              <a:t>πλευρα</a:t>
            </a:r>
            <a:r>
              <a:rPr lang="el-GR" sz="2400" dirty="0"/>
              <a:t>́ της. </a:t>
            </a:r>
          </a:p>
          <a:p>
            <a:endParaRPr lang="en-GR" dirty="0"/>
          </a:p>
        </p:txBody>
      </p:sp>
    </p:spTree>
    <p:extLst>
      <p:ext uri="{BB962C8B-B14F-4D97-AF65-F5344CB8AC3E}">
        <p14:creationId xmlns:p14="http://schemas.microsoft.com/office/powerpoint/2010/main" val="90966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259D-DA12-6B4C-9EB5-D649EADA78A1}"/>
              </a:ext>
            </a:extLst>
          </p:cNvPr>
          <p:cNvSpPr>
            <a:spLocks noGrp="1"/>
          </p:cNvSpPr>
          <p:nvPr>
            <p:ph type="title"/>
          </p:nvPr>
        </p:nvSpPr>
        <p:spPr/>
        <p:txBody>
          <a:bodyPr/>
          <a:lstStyle/>
          <a:p>
            <a:r>
              <a:rPr lang="el-GR" dirty="0"/>
              <a:t>Οι πολλές ομάδες του σχολείου</a:t>
            </a:r>
            <a:endParaRPr lang="en-GR" dirty="0"/>
          </a:p>
        </p:txBody>
      </p:sp>
      <p:sp>
        <p:nvSpPr>
          <p:cNvPr id="3" name="Content Placeholder 2">
            <a:extLst>
              <a:ext uri="{FF2B5EF4-FFF2-40B4-BE49-F238E27FC236}">
                <a16:creationId xmlns:a16="http://schemas.microsoft.com/office/drawing/2014/main" id="{D9D079F6-8589-004C-A22A-25D989E4F583}"/>
              </a:ext>
            </a:extLst>
          </p:cNvPr>
          <p:cNvSpPr>
            <a:spLocks noGrp="1"/>
          </p:cNvSpPr>
          <p:nvPr>
            <p:ph idx="1"/>
          </p:nvPr>
        </p:nvSpPr>
        <p:spPr>
          <a:xfrm>
            <a:off x="818712" y="2317315"/>
            <a:ext cx="10554574" cy="3895595"/>
          </a:xfrm>
        </p:spPr>
        <p:txBody>
          <a:bodyPr>
            <a:noAutofit/>
          </a:bodyPr>
          <a:lstStyle/>
          <a:p>
            <a:r>
              <a:rPr lang="el-GR" sz="2400" dirty="0"/>
              <a:t>Ο </a:t>
            </a:r>
            <a:r>
              <a:rPr lang="el-GR" sz="2400" dirty="0" err="1"/>
              <a:t>βασικός</a:t>
            </a:r>
            <a:r>
              <a:rPr lang="el-GR" sz="2400" dirty="0"/>
              <a:t> </a:t>
            </a:r>
            <a:r>
              <a:rPr lang="el-GR" sz="2400" dirty="0" err="1"/>
              <a:t>στόχος</a:t>
            </a:r>
            <a:r>
              <a:rPr lang="el-GR" sz="2400" dirty="0"/>
              <a:t> του </a:t>
            </a:r>
            <a:r>
              <a:rPr lang="el-GR" sz="2400" dirty="0" err="1"/>
              <a:t>σχολείου</a:t>
            </a:r>
            <a:r>
              <a:rPr lang="el-GR" sz="2400" dirty="0"/>
              <a:t> </a:t>
            </a:r>
            <a:r>
              <a:rPr lang="el-GR" sz="2400" dirty="0" err="1"/>
              <a:t>είναι</a:t>
            </a:r>
            <a:r>
              <a:rPr lang="el-GR" sz="2400" dirty="0"/>
              <a:t> </a:t>
            </a:r>
            <a:r>
              <a:rPr lang="el-GR" sz="2400" dirty="0" err="1"/>
              <a:t>εκπαιδευτικός</a:t>
            </a:r>
            <a:r>
              <a:rPr lang="el-GR" sz="2400" dirty="0"/>
              <a:t> </a:t>
            </a:r>
            <a:r>
              <a:rPr lang="el-GR" sz="2400" dirty="0" err="1"/>
              <a:t>εκπληρώνεται</a:t>
            </a:r>
            <a:r>
              <a:rPr lang="el-GR" sz="2400" dirty="0"/>
              <a:t> </a:t>
            </a:r>
            <a:r>
              <a:rPr lang="el-GR" sz="2400" dirty="0" err="1"/>
              <a:t>όμως</a:t>
            </a:r>
            <a:r>
              <a:rPr lang="el-GR" sz="2400" dirty="0"/>
              <a:t> στη </a:t>
            </a:r>
            <a:r>
              <a:rPr lang="el-GR" sz="2400" dirty="0" err="1"/>
              <a:t>βάση</a:t>
            </a:r>
            <a:r>
              <a:rPr lang="el-GR" sz="2400" dirty="0"/>
              <a:t> </a:t>
            </a:r>
            <a:r>
              <a:rPr lang="el-GR" sz="2400" dirty="0" err="1"/>
              <a:t>ανθρωπίνων</a:t>
            </a:r>
            <a:r>
              <a:rPr lang="el-GR" sz="2400" dirty="0"/>
              <a:t> </a:t>
            </a:r>
            <a:r>
              <a:rPr lang="el-GR" sz="2400" dirty="0" err="1"/>
              <a:t>σχέσεων</a:t>
            </a:r>
            <a:r>
              <a:rPr lang="el-GR" sz="2400" dirty="0"/>
              <a:t>, </a:t>
            </a:r>
            <a:r>
              <a:rPr lang="el-GR" sz="2400" dirty="0" err="1"/>
              <a:t>μέσα</a:t>
            </a:r>
            <a:r>
              <a:rPr lang="el-GR" sz="2400" dirty="0"/>
              <a:t> σε </a:t>
            </a:r>
            <a:r>
              <a:rPr lang="el-GR" sz="2400" dirty="0" err="1"/>
              <a:t>ομάδες</a:t>
            </a:r>
            <a:r>
              <a:rPr lang="el-GR" sz="2400" dirty="0"/>
              <a:t>. </a:t>
            </a:r>
          </a:p>
          <a:p>
            <a:r>
              <a:rPr lang="el-GR" sz="2400" dirty="0"/>
              <a:t>Το </a:t>
            </a:r>
            <a:r>
              <a:rPr lang="el-GR" sz="2400" dirty="0" err="1"/>
              <a:t>σχολείο</a:t>
            </a:r>
            <a:r>
              <a:rPr lang="el-GR" sz="2400" dirty="0"/>
              <a:t> </a:t>
            </a:r>
            <a:r>
              <a:rPr lang="el-GR" sz="2400" dirty="0" err="1"/>
              <a:t>περιλαμβάνει</a:t>
            </a:r>
            <a:r>
              <a:rPr lang="el-GR" sz="2400" dirty="0"/>
              <a:t> </a:t>
            </a:r>
            <a:r>
              <a:rPr lang="el-GR" sz="2400" dirty="0" err="1"/>
              <a:t>πολλές</a:t>
            </a:r>
            <a:r>
              <a:rPr lang="el-GR" sz="2400" dirty="0"/>
              <a:t> </a:t>
            </a:r>
            <a:r>
              <a:rPr lang="el-GR" sz="2400" dirty="0" err="1"/>
              <a:t>ομάδες</a:t>
            </a:r>
            <a:r>
              <a:rPr lang="el-GR" sz="2400" dirty="0"/>
              <a:t>, όχι μόνο την ομάδα της τάξης (πχ. υπάρχει το σύνολο των τάξεων, η </a:t>
            </a:r>
            <a:r>
              <a:rPr lang="el-GR" sz="2400" dirty="0" err="1"/>
              <a:t>ομάδα</a:t>
            </a:r>
            <a:r>
              <a:rPr lang="el-GR" sz="2400" dirty="0"/>
              <a:t> των </a:t>
            </a:r>
            <a:r>
              <a:rPr lang="el-GR" sz="2400" dirty="0" err="1"/>
              <a:t>εκπαιδευτικών</a:t>
            </a:r>
            <a:r>
              <a:rPr lang="el-GR" sz="2400" dirty="0"/>
              <a:t>, η ομάδα του διοικητικού προσωπικού, η ομάδα των γονέων </a:t>
            </a:r>
            <a:r>
              <a:rPr lang="el-GR" sz="2400" dirty="0" err="1"/>
              <a:t>κλπ</a:t>
            </a:r>
            <a:r>
              <a:rPr lang="el-GR" sz="2400" dirty="0"/>
              <a:t>).</a:t>
            </a:r>
          </a:p>
          <a:p>
            <a:r>
              <a:rPr lang="el-GR" sz="2400" dirty="0"/>
              <a:t>Στην </a:t>
            </a:r>
            <a:r>
              <a:rPr lang="el-GR" sz="2400" dirty="0" err="1"/>
              <a:t>ομάδα-τάξη</a:t>
            </a:r>
            <a:r>
              <a:rPr lang="el-GR" sz="2400" dirty="0"/>
              <a:t> </a:t>
            </a:r>
            <a:r>
              <a:rPr lang="el-GR" sz="2400" dirty="0" err="1"/>
              <a:t>συνυπάρχουν</a:t>
            </a:r>
            <a:r>
              <a:rPr lang="el-GR" sz="2400" dirty="0"/>
              <a:t>, αφήνουν το αποτύπωμά τους οι </a:t>
            </a:r>
            <a:r>
              <a:rPr lang="el-GR" sz="2400" dirty="0" err="1"/>
              <a:t>διάφορες</a:t>
            </a:r>
            <a:r>
              <a:rPr lang="el-GR" sz="2400" dirty="0"/>
              <a:t> </a:t>
            </a:r>
            <a:r>
              <a:rPr lang="el-GR" sz="2400" dirty="0" err="1"/>
              <a:t>ομάδες</a:t>
            </a:r>
            <a:r>
              <a:rPr lang="el-GR" sz="2400" dirty="0"/>
              <a:t> (η </a:t>
            </a:r>
            <a:r>
              <a:rPr lang="el-GR" sz="2400" dirty="0" err="1"/>
              <a:t>ομάδα</a:t>
            </a:r>
            <a:r>
              <a:rPr lang="el-GR" sz="2400" dirty="0"/>
              <a:t> των </a:t>
            </a:r>
            <a:r>
              <a:rPr lang="el-GR" sz="2400" dirty="0" err="1"/>
              <a:t>μαθητών</a:t>
            </a:r>
            <a:r>
              <a:rPr lang="el-GR" sz="2400" dirty="0"/>
              <a:t>, των εκπαιδευτικών, των γονιών </a:t>
            </a:r>
            <a:r>
              <a:rPr lang="el-GR" sz="2400" dirty="0" err="1"/>
              <a:t>κλπ</a:t>
            </a:r>
            <a:r>
              <a:rPr lang="el-GR" sz="2400" dirty="0"/>
              <a:t>).</a:t>
            </a:r>
          </a:p>
          <a:p>
            <a:endParaRPr lang="en-GR" sz="2400" dirty="0"/>
          </a:p>
        </p:txBody>
      </p:sp>
    </p:spTree>
    <p:extLst>
      <p:ext uri="{BB962C8B-B14F-4D97-AF65-F5344CB8AC3E}">
        <p14:creationId xmlns:p14="http://schemas.microsoft.com/office/powerpoint/2010/main" val="3347552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259D-DA12-6B4C-9EB5-D649EADA78A1}"/>
              </a:ext>
            </a:extLst>
          </p:cNvPr>
          <p:cNvSpPr>
            <a:spLocks noGrp="1"/>
          </p:cNvSpPr>
          <p:nvPr>
            <p:ph type="title"/>
          </p:nvPr>
        </p:nvSpPr>
        <p:spPr/>
        <p:txBody>
          <a:bodyPr/>
          <a:lstStyle/>
          <a:p>
            <a:r>
              <a:rPr lang="el-GR" dirty="0"/>
              <a:t>Αλληλεπιδράσεις και αλληλεξαρτήσεις μέσα στην ομάδα της τάξης</a:t>
            </a:r>
            <a:endParaRPr lang="en-GR" dirty="0"/>
          </a:p>
        </p:txBody>
      </p:sp>
      <p:sp>
        <p:nvSpPr>
          <p:cNvPr id="3" name="Content Placeholder 2">
            <a:extLst>
              <a:ext uri="{FF2B5EF4-FFF2-40B4-BE49-F238E27FC236}">
                <a16:creationId xmlns:a16="http://schemas.microsoft.com/office/drawing/2014/main" id="{D9D079F6-8589-004C-A22A-25D989E4F583}"/>
              </a:ext>
            </a:extLst>
          </p:cNvPr>
          <p:cNvSpPr>
            <a:spLocks noGrp="1"/>
          </p:cNvSpPr>
          <p:nvPr>
            <p:ph idx="1"/>
          </p:nvPr>
        </p:nvSpPr>
        <p:spPr/>
        <p:txBody>
          <a:bodyPr>
            <a:normAutofit lnSpcReduction="10000"/>
          </a:bodyPr>
          <a:lstStyle/>
          <a:p>
            <a:pPr marL="0" indent="0">
              <a:buNone/>
            </a:pPr>
            <a:r>
              <a:rPr lang="el-GR" sz="2400" dirty="0"/>
              <a:t>Μέσα στην τάξη υπάρχουν </a:t>
            </a:r>
            <a:r>
              <a:rPr lang="el-GR" sz="2400" dirty="0" err="1"/>
              <a:t>σχέσεις</a:t>
            </a:r>
            <a:r>
              <a:rPr lang="el-GR" sz="2400" dirty="0"/>
              <a:t> </a:t>
            </a:r>
            <a:r>
              <a:rPr lang="el-GR" sz="2400" dirty="0" err="1"/>
              <a:t>αλληλεπίδρασης</a:t>
            </a:r>
            <a:r>
              <a:rPr lang="el-GR" sz="2400" dirty="0"/>
              <a:t> και </a:t>
            </a:r>
            <a:r>
              <a:rPr lang="el-GR" sz="2400" dirty="0" err="1"/>
              <a:t>αλληλεξάρτησης</a:t>
            </a:r>
            <a:r>
              <a:rPr lang="el-GR" sz="2400" dirty="0"/>
              <a:t>. </a:t>
            </a:r>
          </a:p>
          <a:p>
            <a:pPr marL="0" indent="0">
              <a:buNone/>
            </a:pPr>
            <a:r>
              <a:rPr lang="el-GR" sz="2400" dirty="0"/>
              <a:t>– η </a:t>
            </a:r>
            <a:r>
              <a:rPr lang="el-GR" sz="2400" dirty="0" err="1"/>
              <a:t>συμπεριφορα</a:t>
            </a:r>
            <a:r>
              <a:rPr lang="el-GR" sz="2400" dirty="0"/>
              <a:t>́ του </a:t>
            </a:r>
            <a:r>
              <a:rPr lang="el-GR" sz="2400" dirty="0" err="1"/>
              <a:t>καθενός</a:t>
            </a:r>
            <a:r>
              <a:rPr lang="el-GR" sz="2400" dirty="0"/>
              <a:t> </a:t>
            </a:r>
            <a:r>
              <a:rPr lang="el-GR" sz="2400" dirty="0" err="1"/>
              <a:t>μέσα</a:t>
            </a:r>
            <a:r>
              <a:rPr lang="el-GR" sz="2400" dirty="0"/>
              <a:t> στην </a:t>
            </a:r>
            <a:r>
              <a:rPr lang="el-GR" sz="2400" dirty="0" err="1"/>
              <a:t>τάξη</a:t>
            </a:r>
            <a:r>
              <a:rPr lang="el-GR" sz="2400" dirty="0"/>
              <a:t> </a:t>
            </a:r>
            <a:r>
              <a:rPr lang="el-GR" sz="2400" dirty="0" err="1"/>
              <a:t>είναι</a:t>
            </a:r>
            <a:r>
              <a:rPr lang="el-GR" sz="2400" dirty="0"/>
              <a:t> </a:t>
            </a:r>
            <a:r>
              <a:rPr lang="el-GR" sz="2400" dirty="0" err="1"/>
              <a:t>αποτέλεσμα</a:t>
            </a:r>
            <a:r>
              <a:rPr lang="el-GR" sz="2400" dirty="0"/>
              <a:t> της </a:t>
            </a:r>
            <a:r>
              <a:rPr lang="el-GR" sz="2400" dirty="0" err="1"/>
              <a:t>αλληλεπίδρασης</a:t>
            </a:r>
            <a:r>
              <a:rPr lang="el-GR" sz="2400" dirty="0"/>
              <a:t> του με </a:t>
            </a:r>
            <a:r>
              <a:rPr lang="el-GR" sz="2400" dirty="0" err="1"/>
              <a:t>όλους</a:t>
            </a:r>
            <a:r>
              <a:rPr lang="el-GR" sz="2400" dirty="0"/>
              <a:t> τους </a:t>
            </a:r>
            <a:r>
              <a:rPr lang="el-GR" sz="2400" dirty="0" err="1"/>
              <a:t>άλλους</a:t>
            </a:r>
            <a:r>
              <a:rPr lang="el-GR" sz="2400" dirty="0"/>
              <a:t> και </a:t>
            </a:r>
            <a:r>
              <a:rPr lang="el-GR" sz="2400" dirty="0" err="1"/>
              <a:t>χρειάζεται</a:t>
            </a:r>
            <a:r>
              <a:rPr lang="el-GR" sz="2400" dirty="0"/>
              <a:t> να </a:t>
            </a:r>
            <a:r>
              <a:rPr lang="el-GR" sz="2400" dirty="0" err="1"/>
              <a:t>προσεγγίζεται</a:t>
            </a:r>
            <a:r>
              <a:rPr lang="el-GR" sz="2400" dirty="0"/>
              <a:t> </a:t>
            </a:r>
            <a:r>
              <a:rPr lang="el-GR" sz="2400" dirty="0" err="1"/>
              <a:t>πάντα</a:t>
            </a:r>
            <a:r>
              <a:rPr lang="el-GR" sz="2400" dirty="0"/>
              <a:t> ως </a:t>
            </a:r>
            <a:r>
              <a:rPr lang="el-GR" sz="2400" dirty="0" err="1"/>
              <a:t>αλληλεπίδραση</a:t>
            </a:r>
            <a:r>
              <a:rPr lang="el-GR" sz="2400" dirty="0"/>
              <a:t> και </a:t>
            </a:r>
            <a:r>
              <a:rPr lang="el-GR" sz="2400" dirty="0" err="1"/>
              <a:t>όχι</a:t>
            </a:r>
            <a:r>
              <a:rPr lang="el-GR" sz="2400" dirty="0"/>
              <a:t> ως </a:t>
            </a:r>
            <a:r>
              <a:rPr lang="el-GR" sz="2400" dirty="0" err="1"/>
              <a:t>απλη</a:t>
            </a:r>
            <a:r>
              <a:rPr lang="el-GR" sz="2400" dirty="0"/>
              <a:t>́ </a:t>
            </a:r>
            <a:r>
              <a:rPr lang="el-GR" sz="2400" dirty="0" err="1"/>
              <a:t>ατομικη</a:t>
            </a:r>
            <a:r>
              <a:rPr lang="el-GR" sz="2400" dirty="0"/>
              <a:t>́ </a:t>
            </a:r>
            <a:r>
              <a:rPr lang="el-GR" sz="2400" dirty="0" err="1"/>
              <a:t>δράση</a:t>
            </a:r>
            <a:r>
              <a:rPr lang="el-GR" sz="2400" dirty="0"/>
              <a:t>. </a:t>
            </a:r>
          </a:p>
          <a:p>
            <a:pPr marL="0" indent="0">
              <a:buNone/>
            </a:pPr>
            <a:r>
              <a:rPr lang="el-GR" sz="2400" dirty="0"/>
              <a:t>Ωστόσο, οι αλληλεπιδράσεις δεν </a:t>
            </a:r>
            <a:r>
              <a:rPr lang="el-GR" sz="2400" dirty="0" err="1"/>
              <a:t>διεξάγονται</a:t>
            </a:r>
            <a:r>
              <a:rPr lang="el-GR" sz="2400" dirty="0"/>
              <a:t> </a:t>
            </a:r>
            <a:r>
              <a:rPr lang="el-GR" sz="2400" dirty="0" err="1"/>
              <a:t>αυτοδύναμα</a:t>
            </a:r>
            <a:r>
              <a:rPr lang="el-GR" sz="2400" dirty="0"/>
              <a:t> στο </a:t>
            </a:r>
            <a:r>
              <a:rPr lang="el-GR" sz="2400" dirty="0" err="1"/>
              <a:t>άμεσο</a:t>
            </a:r>
            <a:r>
              <a:rPr lang="el-GR" sz="2400" dirty="0"/>
              <a:t> </a:t>
            </a:r>
            <a:r>
              <a:rPr lang="el-GR" sz="2400" dirty="0" err="1"/>
              <a:t>παρόν</a:t>
            </a:r>
            <a:r>
              <a:rPr lang="el-GR" sz="2400" dirty="0"/>
              <a:t>. Υπάρχει το αποτύπωμα από τις </a:t>
            </a:r>
            <a:r>
              <a:rPr lang="el-GR" sz="2400" dirty="0" err="1"/>
              <a:t>προσχολικές</a:t>
            </a:r>
            <a:r>
              <a:rPr lang="el-GR" sz="2400" dirty="0"/>
              <a:t> </a:t>
            </a:r>
            <a:r>
              <a:rPr lang="el-GR" sz="2400" dirty="0" err="1"/>
              <a:t>οικογενειακές</a:t>
            </a:r>
            <a:r>
              <a:rPr lang="el-GR" sz="2400" dirty="0"/>
              <a:t> </a:t>
            </a:r>
            <a:r>
              <a:rPr lang="el-GR" sz="2400" dirty="0" err="1"/>
              <a:t>εμπειρίες</a:t>
            </a:r>
            <a:r>
              <a:rPr lang="el-GR" sz="2400" dirty="0"/>
              <a:t> (την ποιότητα των πρώιμων σχέσεων!) </a:t>
            </a:r>
          </a:p>
        </p:txBody>
      </p:sp>
    </p:spTree>
    <p:extLst>
      <p:ext uri="{BB962C8B-B14F-4D97-AF65-F5344CB8AC3E}">
        <p14:creationId xmlns:p14="http://schemas.microsoft.com/office/powerpoint/2010/main" val="3981083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11A35-0CD6-4346-8463-2B402D9F5455}"/>
              </a:ext>
            </a:extLst>
          </p:cNvPr>
          <p:cNvSpPr>
            <a:spLocks noGrp="1"/>
          </p:cNvSpPr>
          <p:nvPr>
            <p:ph type="ctrTitle"/>
          </p:nvPr>
        </p:nvSpPr>
        <p:spPr/>
        <p:txBody>
          <a:bodyPr/>
          <a:lstStyle/>
          <a:p>
            <a:r>
              <a:rPr lang="el-GR" dirty="0"/>
              <a:t>Διαπροσωπικές σχέσεις στο νηπιαγωγείο και τον παιδικό σταθμό</a:t>
            </a:r>
            <a:endParaRPr lang="en-US" dirty="0"/>
          </a:p>
        </p:txBody>
      </p:sp>
      <p:sp>
        <p:nvSpPr>
          <p:cNvPr id="3" name="Subtitle 2">
            <a:extLst>
              <a:ext uri="{FF2B5EF4-FFF2-40B4-BE49-F238E27FC236}">
                <a16:creationId xmlns:a16="http://schemas.microsoft.com/office/drawing/2014/main" id="{04BBFBB8-B722-FA4A-B42C-F9D78499F7EF}"/>
              </a:ext>
            </a:extLst>
          </p:cNvPr>
          <p:cNvSpPr>
            <a:spLocks noGrp="1"/>
          </p:cNvSpPr>
          <p:nvPr>
            <p:ph type="subTitle" idx="1"/>
          </p:nvPr>
        </p:nvSpPr>
        <p:spPr/>
        <p:txBody>
          <a:bodyPr/>
          <a:lstStyle/>
          <a:p>
            <a:r>
              <a:rPr lang="el-GR" dirty="0"/>
              <a:t>Λήδα Αναγνωστάκη  (βασισμένο σε σημειώσεις της Α. </a:t>
            </a:r>
            <a:r>
              <a:rPr lang="el-GR" dirty="0" err="1"/>
              <a:t>Ναυρίδη</a:t>
            </a:r>
            <a:r>
              <a:rPr lang="el-GR" dirty="0"/>
              <a:t>, </a:t>
            </a:r>
            <a:r>
              <a:rPr lang="en-US" dirty="0"/>
              <a:t>PhD.)</a:t>
            </a:r>
          </a:p>
        </p:txBody>
      </p:sp>
    </p:spTree>
    <p:extLst>
      <p:ext uri="{BB962C8B-B14F-4D97-AF65-F5344CB8AC3E}">
        <p14:creationId xmlns:p14="http://schemas.microsoft.com/office/powerpoint/2010/main" val="2104043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9A3E-CCD0-A245-9D7B-F6BA4A71BFBD}"/>
              </a:ext>
            </a:extLst>
          </p:cNvPr>
          <p:cNvSpPr>
            <a:spLocks noGrp="1"/>
          </p:cNvSpPr>
          <p:nvPr>
            <p:ph type="title"/>
          </p:nvPr>
        </p:nvSpPr>
        <p:spPr/>
        <p:txBody>
          <a:bodyPr/>
          <a:lstStyle/>
          <a:p>
            <a:r>
              <a:rPr lang="el-GR" dirty="0"/>
              <a:t>Η θέση του παιδαγωγού</a:t>
            </a:r>
            <a:endParaRPr lang="en-GR" dirty="0"/>
          </a:p>
        </p:txBody>
      </p:sp>
      <p:sp>
        <p:nvSpPr>
          <p:cNvPr id="3" name="Content Placeholder 2">
            <a:extLst>
              <a:ext uri="{FF2B5EF4-FFF2-40B4-BE49-F238E27FC236}">
                <a16:creationId xmlns:a16="http://schemas.microsoft.com/office/drawing/2014/main" id="{A0B90A0C-BAE0-7B4C-BB45-B2977F81B8AB}"/>
              </a:ext>
            </a:extLst>
          </p:cNvPr>
          <p:cNvSpPr>
            <a:spLocks noGrp="1"/>
          </p:cNvSpPr>
          <p:nvPr>
            <p:ph idx="1"/>
          </p:nvPr>
        </p:nvSpPr>
        <p:spPr/>
        <p:txBody>
          <a:bodyPr>
            <a:normAutofit lnSpcReduction="10000"/>
          </a:bodyPr>
          <a:lstStyle/>
          <a:p>
            <a:pPr marL="0" indent="0">
              <a:buNone/>
            </a:pPr>
            <a:r>
              <a:rPr lang="el-GR" sz="2000" dirty="0"/>
              <a:t>Η </a:t>
            </a:r>
            <a:r>
              <a:rPr lang="el-GR" sz="2000" dirty="0" err="1"/>
              <a:t>θέση</a:t>
            </a:r>
            <a:r>
              <a:rPr lang="el-GR" sz="2000" dirty="0"/>
              <a:t> του </a:t>
            </a:r>
            <a:r>
              <a:rPr lang="el-GR" sz="2000" dirty="0" err="1"/>
              <a:t>παιδαγωγου</a:t>
            </a:r>
            <a:r>
              <a:rPr lang="el-GR" sz="2000" dirty="0"/>
              <a:t>́ στην </a:t>
            </a:r>
            <a:r>
              <a:rPr lang="el-GR" sz="2000" dirty="0" err="1"/>
              <a:t>ομάδα-τάξη</a:t>
            </a:r>
            <a:r>
              <a:rPr lang="el-GR" sz="2000" dirty="0"/>
              <a:t> </a:t>
            </a:r>
            <a:r>
              <a:rPr lang="el-GR" sz="2000" dirty="0" err="1"/>
              <a:t>είναι</a:t>
            </a:r>
            <a:r>
              <a:rPr lang="el-GR" sz="2000" dirty="0"/>
              <a:t> </a:t>
            </a:r>
            <a:r>
              <a:rPr lang="el-GR" sz="2000" dirty="0" err="1"/>
              <a:t>σημαντικη</a:t>
            </a:r>
            <a:r>
              <a:rPr lang="el-GR" sz="2000" dirty="0"/>
              <a:t>́ </a:t>
            </a:r>
            <a:r>
              <a:rPr lang="el-GR" sz="2000" dirty="0" err="1"/>
              <a:t>τόσο</a:t>
            </a:r>
            <a:r>
              <a:rPr lang="el-GR" sz="2000" dirty="0"/>
              <a:t> στην </a:t>
            </a:r>
            <a:r>
              <a:rPr lang="el-GR" sz="2000" dirty="0" err="1"/>
              <a:t>ομάδα</a:t>
            </a:r>
            <a:r>
              <a:rPr lang="el-GR" sz="2000" dirty="0"/>
              <a:t> </a:t>
            </a:r>
            <a:r>
              <a:rPr lang="el-GR" sz="2000" dirty="0" err="1"/>
              <a:t>εργασίας</a:t>
            </a:r>
            <a:r>
              <a:rPr lang="el-GR" sz="2000" dirty="0"/>
              <a:t> </a:t>
            </a:r>
            <a:r>
              <a:rPr lang="el-GR" sz="2000" dirty="0" err="1"/>
              <a:t>όσο</a:t>
            </a:r>
            <a:r>
              <a:rPr lang="el-GR" sz="2000" dirty="0"/>
              <a:t> και στη </a:t>
            </a:r>
            <a:r>
              <a:rPr lang="el-GR" sz="2000" dirty="0" err="1"/>
              <a:t>βασικη</a:t>
            </a:r>
            <a:r>
              <a:rPr lang="el-GR" sz="2000" dirty="0"/>
              <a:t>́ </a:t>
            </a:r>
            <a:r>
              <a:rPr lang="el-GR" sz="2000" dirty="0" err="1"/>
              <a:t>ομάδα</a:t>
            </a:r>
            <a:r>
              <a:rPr lang="el-GR" sz="2000" dirty="0"/>
              <a:t>. </a:t>
            </a:r>
          </a:p>
          <a:p>
            <a:r>
              <a:rPr lang="el-GR" sz="2000" dirty="0" err="1"/>
              <a:t>Πρόκειται</a:t>
            </a:r>
            <a:r>
              <a:rPr lang="el-GR" sz="2000" dirty="0"/>
              <a:t> για μια </a:t>
            </a:r>
            <a:r>
              <a:rPr lang="el-GR" sz="2000" dirty="0" err="1"/>
              <a:t>θέση</a:t>
            </a:r>
            <a:r>
              <a:rPr lang="el-GR" sz="2000" dirty="0"/>
              <a:t> </a:t>
            </a:r>
            <a:r>
              <a:rPr lang="el-GR" sz="2000" dirty="0" err="1"/>
              <a:t>εξουσίας</a:t>
            </a:r>
            <a:r>
              <a:rPr lang="el-GR" sz="2000" dirty="0"/>
              <a:t> και αυτό επηρεάζει με διάφορους τρόπους του παιδαγωγούς. Οι </a:t>
            </a:r>
            <a:r>
              <a:rPr lang="el-GR" sz="2000" dirty="0" err="1"/>
              <a:t>παιδαγωγοι</a:t>
            </a:r>
            <a:r>
              <a:rPr lang="el-GR" sz="2000" dirty="0"/>
              <a:t>́ </a:t>
            </a:r>
            <a:r>
              <a:rPr lang="el-GR" sz="2000" dirty="0" err="1"/>
              <a:t>ίείναι</a:t>
            </a:r>
            <a:r>
              <a:rPr lang="el-GR" sz="2000" dirty="0"/>
              <a:t> οι </a:t>
            </a:r>
            <a:r>
              <a:rPr lang="el-GR" sz="2000" dirty="0" err="1"/>
              <a:t>πρώτοι</a:t>
            </a:r>
            <a:r>
              <a:rPr lang="el-GR" sz="2000" dirty="0"/>
              <a:t> </a:t>
            </a:r>
            <a:r>
              <a:rPr lang="el-GR" sz="2000" dirty="0" err="1"/>
              <a:t>εξωοικογενειακοι</a:t>
            </a:r>
            <a:r>
              <a:rPr lang="el-GR" sz="2000" dirty="0"/>
              <a:t>́ </a:t>
            </a:r>
            <a:r>
              <a:rPr lang="el-GR" sz="2000" dirty="0" err="1"/>
              <a:t>φορείς</a:t>
            </a:r>
            <a:r>
              <a:rPr lang="el-GR" sz="2000" dirty="0"/>
              <a:t> </a:t>
            </a:r>
            <a:r>
              <a:rPr lang="el-GR" sz="2000" dirty="0" err="1"/>
              <a:t>εξουσίας</a:t>
            </a:r>
            <a:r>
              <a:rPr lang="el-GR" sz="2000" dirty="0"/>
              <a:t>. </a:t>
            </a:r>
          </a:p>
          <a:p>
            <a:r>
              <a:rPr lang="el-GR" sz="2000" dirty="0"/>
              <a:t>Ο </a:t>
            </a:r>
            <a:r>
              <a:rPr lang="el-GR" sz="2000" dirty="0" err="1"/>
              <a:t>παιδαγωγός</a:t>
            </a:r>
            <a:r>
              <a:rPr lang="el-GR" sz="2000" dirty="0"/>
              <a:t> είναι ο </a:t>
            </a:r>
            <a:r>
              <a:rPr lang="el-GR" sz="2000" dirty="0" err="1"/>
              <a:t>μόνος</a:t>
            </a:r>
            <a:r>
              <a:rPr lang="el-GR" sz="2000" dirty="0"/>
              <a:t> </a:t>
            </a:r>
            <a:r>
              <a:rPr lang="el-GR" sz="2000" dirty="0" err="1"/>
              <a:t>ενήλικας</a:t>
            </a:r>
            <a:r>
              <a:rPr lang="el-GR" sz="2000" dirty="0"/>
              <a:t> </a:t>
            </a:r>
            <a:r>
              <a:rPr lang="el-GR" sz="2000" dirty="0" err="1"/>
              <a:t>μέσα</a:t>
            </a:r>
            <a:r>
              <a:rPr lang="el-GR" sz="2000" dirty="0"/>
              <a:t> σε μια </a:t>
            </a:r>
            <a:r>
              <a:rPr lang="el-GR" sz="2000" dirty="0" err="1"/>
              <a:t>ομάδα</a:t>
            </a:r>
            <a:r>
              <a:rPr lang="el-GR" sz="2000" dirty="0"/>
              <a:t> </a:t>
            </a:r>
            <a:r>
              <a:rPr lang="el-GR" sz="2000" dirty="0" err="1"/>
              <a:t>παιδιών</a:t>
            </a:r>
            <a:r>
              <a:rPr lang="el-GR" sz="2000" dirty="0"/>
              <a:t>.  </a:t>
            </a:r>
            <a:r>
              <a:rPr lang="el-GR" sz="2000" dirty="0" err="1"/>
              <a:t>Κατακλύζεται</a:t>
            </a:r>
            <a:r>
              <a:rPr lang="el-GR" sz="2000" dirty="0"/>
              <a:t> </a:t>
            </a:r>
            <a:r>
              <a:rPr lang="el-GR" sz="2000" dirty="0" err="1"/>
              <a:t>απο</a:t>
            </a:r>
            <a:r>
              <a:rPr lang="el-GR" sz="2000" dirty="0"/>
              <a:t>́ </a:t>
            </a:r>
            <a:r>
              <a:rPr lang="el-GR" sz="2000" dirty="0" err="1"/>
              <a:t>παιδικές</a:t>
            </a:r>
            <a:r>
              <a:rPr lang="el-GR" sz="2000" dirty="0"/>
              <a:t> </a:t>
            </a:r>
            <a:r>
              <a:rPr lang="el-GR" sz="2000" dirty="0" err="1"/>
              <a:t>συμπεριφορές</a:t>
            </a:r>
            <a:r>
              <a:rPr lang="el-GR" sz="2000" dirty="0"/>
              <a:t>: </a:t>
            </a:r>
            <a:r>
              <a:rPr lang="el-GR" sz="2000" dirty="0" err="1"/>
              <a:t>ξαναζει</a:t>
            </a:r>
            <a:r>
              <a:rPr lang="el-GR" sz="2000" dirty="0"/>
              <a:t>́ </a:t>
            </a:r>
            <a:r>
              <a:rPr lang="el-GR" sz="2000" dirty="0" err="1"/>
              <a:t>συναισθήματα</a:t>
            </a:r>
            <a:r>
              <a:rPr lang="el-GR" sz="2000" dirty="0"/>
              <a:t> και </a:t>
            </a:r>
            <a:r>
              <a:rPr lang="el-GR" sz="2000" dirty="0" err="1"/>
              <a:t>συγκρούσεις</a:t>
            </a:r>
            <a:r>
              <a:rPr lang="el-GR" sz="2000" dirty="0"/>
              <a:t> που </a:t>
            </a:r>
            <a:r>
              <a:rPr lang="el-GR" sz="2000" dirty="0" err="1"/>
              <a:t>παραπέμπουν</a:t>
            </a:r>
            <a:r>
              <a:rPr lang="el-GR" sz="2000" dirty="0"/>
              <a:t> στη δική του παιδική </a:t>
            </a:r>
            <a:r>
              <a:rPr lang="el-GR" sz="2000" dirty="0" err="1"/>
              <a:t>ηλικία.Υπάρχει</a:t>
            </a:r>
            <a:r>
              <a:rPr lang="el-GR" sz="2000" dirty="0"/>
              <a:t> ανάγκη   να </a:t>
            </a:r>
            <a:r>
              <a:rPr lang="el-GR" sz="2000" dirty="0" err="1"/>
              <a:t>ταυτίζεται</a:t>
            </a:r>
            <a:r>
              <a:rPr lang="el-GR" sz="2000" dirty="0"/>
              <a:t> με το </a:t>
            </a:r>
            <a:r>
              <a:rPr lang="el-GR" sz="2000" dirty="0" err="1"/>
              <a:t>μαθητη</a:t>
            </a:r>
            <a:r>
              <a:rPr lang="el-GR" sz="2000" dirty="0"/>
              <a:t>́ </a:t>
            </a:r>
            <a:r>
              <a:rPr lang="el-GR" sz="2000" dirty="0" err="1"/>
              <a:t>αλλα</a:t>
            </a:r>
            <a:r>
              <a:rPr lang="el-GR" sz="2000" dirty="0"/>
              <a:t>́ και να </a:t>
            </a:r>
            <a:r>
              <a:rPr lang="el-GR" sz="2000" dirty="0" err="1"/>
              <a:t>παραμένει</a:t>
            </a:r>
            <a:r>
              <a:rPr lang="el-GR" sz="2000" dirty="0"/>
              <a:t> </a:t>
            </a:r>
            <a:r>
              <a:rPr lang="el-GR" sz="2000" dirty="0" err="1"/>
              <a:t>ενήλικας</a:t>
            </a:r>
            <a:r>
              <a:rPr lang="el-GR" sz="2000" dirty="0"/>
              <a:t>. </a:t>
            </a:r>
          </a:p>
          <a:p>
            <a:r>
              <a:rPr lang="el-GR" sz="2000" dirty="0"/>
              <a:t>Υπάρχουν φορές που παρατηρούμε </a:t>
            </a:r>
            <a:r>
              <a:rPr lang="el-GR" sz="2000" dirty="0" err="1"/>
              <a:t>αναστολη</a:t>
            </a:r>
            <a:r>
              <a:rPr lang="el-GR" sz="2000" dirty="0"/>
              <a:t>́ των </a:t>
            </a:r>
            <a:r>
              <a:rPr lang="el-GR" sz="2000" dirty="0" err="1"/>
              <a:t>προσωπικών</a:t>
            </a:r>
            <a:r>
              <a:rPr lang="el-GR" sz="2000" dirty="0"/>
              <a:t> </a:t>
            </a:r>
            <a:r>
              <a:rPr lang="el-GR" sz="2000" dirty="0" err="1"/>
              <a:t>αναγκών</a:t>
            </a:r>
            <a:r>
              <a:rPr lang="el-GR" sz="2000" dirty="0"/>
              <a:t> του </a:t>
            </a:r>
            <a:r>
              <a:rPr lang="el-GR" sz="2000" dirty="0" err="1"/>
              <a:t>παιδαγωγου</a:t>
            </a:r>
            <a:r>
              <a:rPr lang="el-GR" sz="2000" dirty="0"/>
              <a:t>́ </a:t>
            </a:r>
            <a:r>
              <a:rPr lang="el-GR" sz="2000" dirty="0" err="1"/>
              <a:t>υπερ</a:t>
            </a:r>
            <a:r>
              <a:rPr lang="el-GR" sz="2000" dirty="0"/>
              <a:t> των </a:t>
            </a:r>
            <a:r>
              <a:rPr lang="el-GR" sz="2000" dirty="0" err="1"/>
              <a:t>αναγκών</a:t>
            </a:r>
            <a:r>
              <a:rPr lang="el-GR" sz="2000" dirty="0"/>
              <a:t> του </a:t>
            </a:r>
            <a:r>
              <a:rPr lang="el-GR" sz="2000" dirty="0" err="1"/>
              <a:t>μαθητη</a:t>
            </a:r>
            <a:r>
              <a:rPr lang="el-GR" sz="2000" dirty="0"/>
              <a:t>́ (</a:t>
            </a:r>
            <a:r>
              <a:rPr lang="el-GR" sz="2000" dirty="0" err="1"/>
              <a:t>αισθάνεται</a:t>
            </a:r>
            <a:r>
              <a:rPr lang="el-GR" sz="2000" dirty="0"/>
              <a:t> </a:t>
            </a:r>
            <a:r>
              <a:rPr lang="el-GR" sz="2000" dirty="0" err="1"/>
              <a:t>ότι</a:t>
            </a:r>
            <a:r>
              <a:rPr lang="el-GR" sz="2000" dirty="0"/>
              <a:t> </a:t>
            </a:r>
            <a:r>
              <a:rPr lang="el-GR" sz="2000" dirty="0" err="1"/>
              <a:t>οφείλει</a:t>
            </a:r>
            <a:r>
              <a:rPr lang="el-GR" sz="2000" dirty="0"/>
              <a:t> να </a:t>
            </a:r>
            <a:r>
              <a:rPr lang="el-GR" sz="2000" dirty="0" err="1"/>
              <a:t>προσφέρει</a:t>
            </a:r>
            <a:r>
              <a:rPr lang="el-GR" sz="2000" dirty="0"/>
              <a:t> </a:t>
            </a:r>
            <a:r>
              <a:rPr lang="el-GR" sz="2000" dirty="0" err="1"/>
              <a:t>αφειδώς</a:t>
            </a:r>
            <a:r>
              <a:rPr lang="el-GR" sz="2000" dirty="0"/>
              <a:t>, </a:t>
            </a:r>
            <a:r>
              <a:rPr lang="el-GR" sz="2000" dirty="0" err="1"/>
              <a:t>γνώσεις</a:t>
            </a:r>
            <a:r>
              <a:rPr lang="el-GR" sz="2000" dirty="0"/>
              <a:t>, </a:t>
            </a:r>
            <a:r>
              <a:rPr lang="el-GR" sz="2000" dirty="0" err="1"/>
              <a:t>ενδιαφέρον</a:t>
            </a:r>
            <a:r>
              <a:rPr lang="el-GR" sz="2000" dirty="0"/>
              <a:t>, </a:t>
            </a:r>
            <a:r>
              <a:rPr lang="el-GR" sz="2000" dirty="0" err="1"/>
              <a:t>φροντίδα</a:t>
            </a:r>
            <a:r>
              <a:rPr lang="el-GR" sz="2000" dirty="0"/>
              <a:t> και </a:t>
            </a:r>
            <a:r>
              <a:rPr lang="el-GR" sz="2000" dirty="0" err="1"/>
              <a:t>αγάπη</a:t>
            </a:r>
            <a:r>
              <a:rPr lang="el-GR" sz="2000" dirty="0"/>
              <a:t>) </a:t>
            </a:r>
          </a:p>
          <a:p>
            <a:endParaRPr lang="el-GR" dirty="0"/>
          </a:p>
          <a:p>
            <a:endParaRPr lang="en-GR" dirty="0"/>
          </a:p>
        </p:txBody>
      </p:sp>
    </p:spTree>
    <p:extLst>
      <p:ext uri="{BB962C8B-B14F-4D97-AF65-F5344CB8AC3E}">
        <p14:creationId xmlns:p14="http://schemas.microsoft.com/office/powerpoint/2010/main" val="2356242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9A3E-CCD0-A245-9D7B-F6BA4A71BFBD}"/>
              </a:ext>
            </a:extLst>
          </p:cNvPr>
          <p:cNvSpPr>
            <a:spLocks noGrp="1"/>
          </p:cNvSpPr>
          <p:nvPr>
            <p:ph type="title"/>
          </p:nvPr>
        </p:nvSpPr>
        <p:spPr/>
        <p:txBody>
          <a:bodyPr/>
          <a:lstStyle/>
          <a:p>
            <a:r>
              <a:rPr lang="el-GR" dirty="0"/>
              <a:t>Η θέση του παιδαγωγού</a:t>
            </a:r>
            <a:endParaRPr lang="en-GR" dirty="0"/>
          </a:p>
        </p:txBody>
      </p:sp>
      <p:sp>
        <p:nvSpPr>
          <p:cNvPr id="3" name="Content Placeholder 2">
            <a:extLst>
              <a:ext uri="{FF2B5EF4-FFF2-40B4-BE49-F238E27FC236}">
                <a16:creationId xmlns:a16="http://schemas.microsoft.com/office/drawing/2014/main" id="{A0B90A0C-BAE0-7B4C-BB45-B2977F81B8AB}"/>
              </a:ext>
            </a:extLst>
          </p:cNvPr>
          <p:cNvSpPr>
            <a:spLocks noGrp="1"/>
          </p:cNvSpPr>
          <p:nvPr>
            <p:ph idx="1"/>
          </p:nvPr>
        </p:nvSpPr>
        <p:spPr/>
        <p:txBody>
          <a:bodyPr>
            <a:normAutofit/>
          </a:bodyPr>
          <a:lstStyle/>
          <a:p>
            <a:r>
              <a:rPr lang="el-GR" sz="2000" dirty="0"/>
              <a:t>Συχνά η πολύ δύσκολη ψυχικά εργασία που απαιτείται από τους παιδαγωγούς τους οδηγεί ΄σε διάφορα είδη αντιστάσεων, με πολύ χαρακτηριστικά:</a:t>
            </a:r>
          </a:p>
          <a:p>
            <a:pPr marL="0" indent="0">
              <a:buNone/>
            </a:pPr>
            <a:r>
              <a:rPr lang="el-GR" sz="2000" dirty="0"/>
              <a:t>1. </a:t>
            </a:r>
            <a:r>
              <a:rPr lang="el-GR" sz="2000" dirty="0" err="1"/>
              <a:t>Απόδοση</a:t>
            </a:r>
            <a:r>
              <a:rPr lang="el-GR" sz="2000" dirty="0"/>
              <a:t> </a:t>
            </a:r>
            <a:r>
              <a:rPr lang="el-GR" sz="2000" dirty="0" err="1"/>
              <a:t>δυσκολιών</a:t>
            </a:r>
            <a:r>
              <a:rPr lang="el-GR" sz="2000" dirty="0"/>
              <a:t> σε </a:t>
            </a:r>
            <a:r>
              <a:rPr lang="el-GR" sz="2000" dirty="0" err="1"/>
              <a:t>εξωγενείς</a:t>
            </a:r>
            <a:r>
              <a:rPr lang="el-GR" sz="2000" dirty="0"/>
              <a:t> ή </a:t>
            </a:r>
            <a:r>
              <a:rPr lang="el-GR" sz="2000" dirty="0" err="1"/>
              <a:t>ατομικούς</a:t>
            </a:r>
            <a:r>
              <a:rPr lang="el-GR" sz="2000" dirty="0"/>
              <a:t> </a:t>
            </a:r>
            <a:r>
              <a:rPr lang="el-GR" sz="2000" dirty="0" err="1"/>
              <a:t>παράγοντες</a:t>
            </a:r>
            <a:r>
              <a:rPr lang="el-GR" sz="2000" dirty="0"/>
              <a:t>.</a:t>
            </a:r>
            <a:br>
              <a:rPr lang="el-GR" sz="2000" dirty="0"/>
            </a:br>
            <a:r>
              <a:rPr lang="el-GR" sz="2000" dirty="0"/>
              <a:t>2. </a:t>
            </a:r>
            <a:r>
              <a:rPr lang="el-GR" sz="2000" dirty="0" err="1"/>
              <a:t>Δουλεύουν</a:t>
            </a:r>
            <a:r>
              <a:rPr lang="el-GR" sz="2000" dirty="0"/>
              <a:t> με τους «</a:t>
            </a:r>
            <a:r>
              <a:rPr lang="el-GR" sz="2000" dirty="0" err="1"/>
              <a:t>καλούς</a:t>
            </a:r>
            <a:r>
              <a:rPr lang="el-GR" sz="2000" dirty="0"/>
              <a:t>» </a:t>
            </a:r>
            <a:r>
              <a:rPr lang="el-GR" sz="2000" dirty="0" err="1"/>
              <a:t>μαθητές</a:t>
            </a:r>
            <a:r>
              <a:rPr lang="el-GR" sz="2000" dirty="0"/>
              <a:t> </a:t>
            </a:r>
          </a:p>
          <a:p>
            <a:pPr marL="0" indent="0">
              <a:buNone/>
            </a:pPr>
            <a:endParaRPr lang="el-GR" dirty="0"/>
          </a:p>
          <a:p>
            <a:endParaRPr lang="en-GR" dirty="0"/>
          </a:p>
        </p:txBody>
      </p:sp>
    </p:spTree>
    <p:extLst>
      <p:ext uri="{BB962C8B-B14F-4D97-AF65-F5344CB8AC3E}">
        <p14:creationId xmlns:p14="http://schemas.microsoft.com/office/powerpoint/2010/main" val="1638430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AD9BC-521C-AD42-90EA-249877228233}"/>
              </a:ext>
            </a:extLst>
          </p:cNvPr>
          <p:cNvSpPr>
            <a:spLocks noGrp="1"/>
          </p:cNvSpPr>
          <p:nvPr>
            <p:ph type="title"/>
          </p:nvPr>
        </p:nvSpPr>
        <p:spPr/>
        <p:txBody>
          <a:bodyPr/>
          <a:lstStyle/>
          <a:p>
            <a:r>
              <a:rPr lang="el-GR" dirty="0"/>
              <a:t>Παράδειγμα</a:t>
            </a:r>
            <a:endParaRPr lang="en-GR" dirty="0"/>
          </a:p>
        </p:txBody>
      </p:sp>
      <p:sp>
        <p:nvSpPr>
          <p:cNvPr id="3" name="Content Placeholder 2">
            <a:extLst>
              <a:ext uri="{FF2B5EF4-FFF2-40B4-BE49-F238E27FC236}">
                <a16:creationId xmlns:a16="http://schemas.microsoft.com/office/drawing/2014/main" id="{B1161717-5866-CD4B-8656-8DDD599B58AC}"/>
              </a:ext>
            </a:extLst>
          </p:cNvPr>
          <p:cNvSpPr>
            <a:spLocks noGrp="1"/>
          </p:cNvSpPr>
          <p:nvPr>
            <p:ph idx="1"/>
          </p:nvPr>
        </p:nvSpPr>
        <p:spPr/>
        <p:txBody>
          <a:bodyPr/>
          <a:lstStyle/>
          <a:p>
            <a:r>
              <a:rPr lang="el-GR" sz="2000" dirty="0"/>
              <a:t>Η </a:t>
            </a:r>
            <a:r>
              <a:rPr lang="el-GR" sz="2000" dirty="0" err="1"/>
              <a:t>Δέσποινα</a:t>
            </a:r>
            <a:r>
              <a:rPr lang="el-GR" sz="2000" dirty="0"/>
              <a:t>, 4 χρ., </a:t>
            </a:r>
            <a:r>
              <a:rPr lang="el-GR" sz="2000" dirty="0" err="1"/>
              <a:t>πηγαίνει</a:t>
            </a:r>
            <a:r>
              <a:rPr lang="el-GR" sz="2000" dirty="0"/>
              <a:t> για πρώτη φορά στο </a:t>
            </a:r>
            <a:r>
              <a:rPr lang="el-GR" sz="2000" dirty="0" err="1"/>
              <a:t>σχολείο</a:t>
            </a:r>
            <a:r>
              <a:rPr lang="el-GR" sz="2000" dirty="0"/>
              <a:t>. </a:t>
            </a:r>
            <a:r>
              <a:rPr lang="el-GR" sz="2000" dirty="0" err="1"/>
              <a:t>Έχει</a:t>
            </a:r>
            <a:r>
              <a:rPr lang="el-GR" sz="2000" dirty="0"/>
              <a:t> </a:t>
            </a:r>
            <a:r>
              <a:rPr lang="el-GR" sz="2000" dirty="0" err="1"/>
              <a:t>δύσκολη</a:t>
            </a:r>
            <a:r>
              <a:rPr lang="el-GR" sz="2000" dirty="0"/>
              <a:t> </a:t>
            </a:r>
            <a:r>
              <a:rPr lang="el-GR" sz="2000" dirty="0" err="1"/>
              <a:t>προσαρμογη</a:t>
            </a:r>
            <a:r>
              <a:rPr lang="el-GR" sz="2000" dirty="0"/>
              <a:t>́, </a:t>
            </a:r>
            <a:r>
              <a:rPr lang="el-GR" sz="2000" dirty="0" err="1"/>
              <a:t>κλαίει</a:t>
            </a:r>
            <a:r>
              <a:rPr lang="el-GR" sz="2000" dirty="0"/>
              <a:t> </a:t>
            </a:r>
            <a:r>
              <a:rPr lang="el-GR" sz="2000" dirty="0" err="1"/>
              <a:t>πολυ</a:t>
            </a:r>
            <a:r>
              <a:rPr lang="el-GR" sz="2000" dirty="0"/>
              <a:t>́, </a:t>
            </a:r>
            <a:r>
              <a:rPr lang="el-GR" sz="2000" dirty="0" err="1"/>
              <a:t>τρομάζει</a:t>
            </a:r>
            <a:r>
              <a:rPr lang="el-GR" sz="2000" dirty="0"/>
              <a:t> </a:t>
            </a:r>
            <a:r>
              <a:rPr lang="el-GR" sz="2000" dirty="0" err="1"/>
              <a:t>κάθε</a:t>
            </a:r>
            <a:r>
              <a:rPr lang="el-GR" sz="2000" dirty="0"/>
              <a:t> </a:t>
            </a:r>
            <a:r>
              <a:rPr lang="el-GR" sz="2000" dirty="0" err="1"/>
              <a:t>φορα</a:t>
            </a:r>
            <a:r>
              <a:rPr lang="el-GR" sz="2000" dirty="0"/>
              <a:t>́ που </a:t>
            </a:r>
            <a:r>
              <a:rPr lang="el-GR" sz="2000" dirty="0" err="1"/>
              <a:t>είναι</a:t>
            </a:r>
            <a:r>
              <a:rPr lang="el-GR" sz="2000" dirty="0"/>
              <a:t> να </a:t>
            </a:r>
            <a:r>
              <a:rPr lang="el-GR" sz="2000" dirty="0" err="1"/>
              <a:t>αλλάξουν</a:t>
            </a:r>
            <a:r>
              <a:rPr lang="el-GR" sz="2000" dirty="0"/>
              <a:t> </a:t>
            </a:r>
            <a:r>
              <a:rPr lang="el-GR" sz="2000" dirty="0" err="1"/>
              <a:t>χώρο</a:t>
            </a:r>
            <a:r>
              <a:rPr lang="el-GR" sz="2000" dirty="0"/>
              <a:t>. </a:t>
            </a:r>
            <a:r>
              <a:rPr lang="el-GR" sz="2000" dirty="0" err="1"/>
              <a:t>Σιγα</a:t>
            </a:r>
            <a:r>
              <a:rPr lang="el-GR" sz="2000" dirty="0"/>
              <a:t>́-</a:t>
            </a:r>
            <a:r>
              <a:rPr lang="el-GR" sz="2000" dirty="0" err="1"/>
              <a:t>σιγα</a:t>
            </a:r>
            <a:r>
              <a:rPr lang="el-GR" sz="2000" dirty="0"/>
              <a:t>́ </a:t>
            </a:r>
            <a:r>
              <a:rPr lang="el-GR" sz="2000" dirty="0" err="1"/>
              <a:t>όμως</a:t>
            </a:r>
            <a:r>
              <a:rPr lang="el-GR" sz="2000" dirty="0"/>
              <a:t>, με βοήθεια από τη δασκάλα η </a:t>
            </a:r>
            <a:r>
              <a:rPr lang="el-GR" sz="2000" dirty="0" err="1"/>
              <a:t>κατάσταση</a:t>
            </a:r>
            <a:r>
              <a:rPr lang="el-GR" sz="2000" dirty="0"/>
              <a:t> </a:t>
            </a:r>
            <a:r>
              <a:rPr lang="el-GR" sz="2000" dirty="0" err="1"/>
              <a:t>βελτιώνεται</a:t>
            </a:r>
            <a:r>
              <a:rPr lang="el-GR" sz="2000" dirty="0"/>
              <a:t>. </a:t>
            </a:r>
            <a:r>
              <a:rPr lang="el-GR" sz="2000" dirty="0" err="1"/>
              <a:t>Μετα</a:t>
            </a:r>
            <a:r>
              <a:rPr lang="el-GR" sz="2000" dirty="0"/>
              <a:t>́ τα </a:t>
            </a:r>
            <a:r>
              <a:rPr lang="el-GR" sz="2000" dirty="0" err="1"/>
              <a:t>Χριστούγεννα</a:t>
            </a:r>
            <a:r>
              <a:rPr lang="el-GR" sz="2000" dirty="0"/>
              <a:t> </a:t>
            </a:r>
            <a:r>
              <a:rPr lang="el-GR" sz="2000" dirty="0" err="1"/>
              <a:t>όμως</a:t>
            </a:r>
            <a:r>
              <a:rPr lang="el-GR" sz="2000" dirty="0"/>
              <a:t> </a:t>
            </a:r>
            <a:r>
              <a:rPr lang="el-GR" sz="2000" dirty="0" err="1"/>
              <a:t>υπάρχει</a:t>
            </a:r>
            <a:r>
              <a:rPr lang="el-GR" sz="2000" dirty="0"/>
              <a:t> </a:t>
            </a:r>
            <a:r>
              <a:rPr lang="el-GR" sz="2000" dirty="0" err="1"/>
              <a:t>πισωγύρισμα</a:t>
            </a:r>
            <a:r>
              <a:rPr lang="el-GR" sz="2000" dirty="0"/>
              <a:t>. Το </a:t>
            </a:r>
            <a:r>
              <a:rPr lang="el-GR" sz="2000" dirty="0" err="1"/>
              <a:t>πρωινα</a:t>
            </a:r>
            <a:r>
              <a:rPr lang="el-GR" sz="2000" dirty="0"/>
              <a:t>́ και </a:t>
            </a:r>
            <a:r>
              <a:rPr lang="el-GR" sz="2000" dirty="0" err="1"/>
              <a:t>πάλι</a:t>
            </a:r>
            <a:r>
              <a:rPr lang="el-GR" sz="2000" dirty="0"/>
              <a:t> </a:t>
            </a:r>
            <a:r>
              <a:rPr lang="el-GR" sz="2000" dirty="0" err="1"/>
              <a:t>γίνονται</a:t>
            </a:r>
            <a:r>
              <a:rPr lang="el-GR" sz="2000" dirty="0"/>
              <a:t> </a:t>
            </a:r>
            <a:r>
              <a:rPr lang="el-GR" sz="2000" dirty="0" err="1"/>
              <a:t>πολυ</a:t>
            </a:r>
            <a:r>
              <a:rPr lang="el-GR" sz="2000" dirty="0"/>
              <a:t>́ </a:t>
            </a:r>
            <a:r>
              <a:rPr lang="el-GR" sz="2000" dirty="0" err="1"/>
              <a:t>δύσκολα</a:t>
            </a:r>
            <a:r>
              <a:rPr lang="el-GR" sz="2000" dirty="0"/>
              <a:t> με την </a:t>
            </a:r>
            <a:r>
              <a:rPr lang="el-GR" sz="2000" dirty="0" err="1"/>
              <a:t>Δέσποινα</a:t>
            </a:r>
            <a:r>
              <a:rPr lang="el-GR" sz="2000" dirty="0"/>
              <a:t> να </a:t>
            </a:r>
            <a:r>
              <a:rPr lang="el-GR" sz="2000" dirty="0" err="1"/>
              <a:t>δυσκολεύεται</a:t>
            </a:r>
            <a:r>
              <a:rPr lang="el-GR" sz="2000" dirty="0"/>
              <a:t> να </a:t>
            </a:r>
            <a:r>
              <a:rPr lang="el-GR" sz="2000" dirty="0" err="1"/>
              <a:t>αποχωριστει</a:t>
            </a:r>
            <a:r>
              <a:rPr lang="el-GR" sz="2000" dirty="0"/>
              <a:t>́ </a:t>
            </a:r>
            <a:r>
              <a:rPr lang="el-GR" sz="2000" dirty="0" err="1"/>
              <a:t>απο</a:t>
            </a:r>
            <a:r>
              <a:rPr lang="el-GR" sz="2000" dirty="0"/>
              <a:t>́ τους </a:t>
            </a:r>
            <a:r>
              <a:rPr lang="el-GR" sz="2000" dirty="0" err="1"/>
              <a:t>γονείς</a:t>
            </a:r>
            <a:r>
              <a:rPr lang="el-GR" sz="2000" dirty="0"/>
              <a:t> της. </a:t>
            </a:r>
            <a:r>
              <a:rPr lang="el-GR" sz="2000" dirty="0" err="1"/>
              <a:t>Αργότερα</a:t>
            </a:r>
            <a:r>
              <a:rPr lang="el-GR" sz="2000" dirty="0"/>
              <a:t> </a:t>
            </a:r>
            <a:r>
              <a:rPr lang="el-GR" sz="2000" dirty="0" err="1"/>
              <a:t>μέσα</a:t>
            </a:r>
            <a:r>
              <a:rPr lang="el-GR" sz="2000" dirty="0"/>
              <a:t> στη </a:t>
            </a:r>
            <a:r>
              <a:rPr lang="el-GR" sz="2000" dirty="0" err="1"/>
              <a:t>μέρα</a:t>
            </a:r>
            <a:r>
              <a:rPr lang="el-GR" sz="2000" dirty="0"/>
              <a:t> </a:t>
            </a:r>
            <a:r>
              <a:rPr lang="el-GR" sz="2000" dirty="0" err="1"/>
              <a:t>ηρεμει</a:t>
            </a:r>
            <a:r>
              <a:rPr lang="el-GR" sz="2000" dirty="0"/>
              <a:t>́, αν </a:t>
            </a:r>
            <a:r>
              <a:rPr lang="el-GR" sz="2000" dirty="0" err="1"/>
              <a:t>όμως</a:t>
            </a:r>
            <a:r>
              <a:rPr lang="el-GR" sz="2000" dirty="0"/>
              <a:t> δει </a:t>
            </a:r>
            <a:r>
              <a:rPr lang="el-GR" sz="2000" dirty="0" err="1"/>
              <a:t>κάποιον</a:t>
            </a:r>
            <a:r>
              <a:rPr lang="el-GR" sz="2000" dirty="0"/>
              <a:t> </a:t>
            </a:r>
            <a:r>
              <a:rPr lang="el-GR" sz="2000" dirty="0" err="1"/>
              <a:t>άλλο</a:t>
            </a:r>
            <a:r>
              <a:rPr lang="el-GR" sz="2000" dirty="0"/>
              <a:t> </a:t>
            </a:r>
            <a:r>
              <a:rPr lang="el-GR" sz="2000" dirty="0" err="1"/>
              <a:t>ενήλικα</a:t>
            </a:r>
            <a:r>
              <a:rPr lang="el-GR" sz="2000" dirty="0"/>
              <a:t> «</a:t>
            </a:r>
            <a:r>
              <a:rPr lang="el-GR" sz="2000" dirty="0" err="1"/>
              <a:t>αρχίζει</a:t>
            </a:r>
            <a:r>
              <a:rPr lang="el-GR" sz="2000" dirty="0"/>
              <a:t> το </a:t>
            </a:r>
            <a:r>
              <a:rPr lang="el-GR" sz="2000" dirty="0" err="1"/>
              <a:t>κλάμα</a:t>
            </a:r>
            <a:r>
              <a:rPr lang="el-GR" sz="2000" dirty="0"/>
              <a:t> και το </a:t>
            </a:r>
            <a:r>
              <a:rPr lang="el-GR" sz="2000" dirty="0" err="1"/>
              <a:t>θέατρο</a:t>
            </a:r>
            <a:r>
              <a:rPr lang="el-GR" sz="2000" dirty="0"/>
              <a:t>», όπως λέει η δασκάλα.  Η </a:t>
            </a:r>
            <a:r>
              <a:rPr lang="el-GR" sz="2000" dirty="0" err="1"/>
              <a:t>παιδαγωγός</a:t>
            </a:r>
            <a:r>
              <a:rPr lang="el-GR" sz="2000" dirty="0"/>
              <a:t> </a:t>
            </a:r>
            <a:r>
              <a:rPr lang="el-GR" sz="2000" dirty="0" err="1"/>
              <a:t>δυσκολεύεται</a:t>
            </a:r>
            <a:r>
              <a:rPr lang="el-GR" sz="2000" dirty="0"/>
              <a:t> </a:t>
            </a:r>
            <a:r>
              <a:rPr lang="el-GR" sz="2000" dirty="0" err="1"/>
              <a:t>πολυ</a:t>
            </a:r>
            <a:r>
              <a:rPr lang="el-GR" sz="2000" dirty="0"/>
              <a:t>́ να </a:t>
            </a:r>
            <a:r>
              <a:rPr lang="el-GR" sz="2000" dirty="0" err="1"/>
              <a:t>διαχειριστει</a:t>
            </a:r>
            <a:r>
              <a:rPr lang="el-GR" sz="2000" dirty="0"/>
              <a:t>́ την </a:t>
            </a:r>
            <a:r>
              <a:rPr lang="el-GR" sz="2000" dirty="0" err="1"/>
              <a:t>κατάσταση</a:t>
            </a:r>
            <a:r>
              <a:rPr lang="el-GR" sz="2000" dirty="0"/>
              <a:t>. Λέει ότι δεν καταλαβαίνει τι συμβαίνει «</a:t>
            </a:r>
            <a:r>
              <a:rPr lang="el-GR" sz="2000" dirty="0" err="1"/>
              <a:t>αφου</a:t>
            </a:r>
            <a:r>
              <a:rPr lang="el-GR" sz="2000" dirty="0"/>
              <a:t>́ </a:t>
            </a:r>
            <a:r>
              <a:rPr lang="el-GR" sz="2000" dirty="0" err="1"/>
              <a:t>έχει</a:t>
            </a:r>
            <a:r>
              <a:rPr lang="el-GR" sz="2000" dirty="0"/>
              <a:t> </a:t>
            </a:r>
            <a:r>
              <a:rPr lang="el-GR" sz="2000" dirty="0" err="1"/>
              <a:t>περάσει</a:t>
            </a:r>
            <a:r>
              <a:rPr lang="el-GR" sz="2000" dirty="0"/>
              <a:t> πια η </a:t>
            </a:r>
            <a:r>
              <a:rPr lang="el-GR" sz="2000" dirty="0" err="1"/>
              <a:t>προσαρμογη</a:t>
            </a:r>
            <a:r>
              <a:rPr lang="el-GR" sz="2000" dirty="0"/>
              <a:t>́», «μήπως έχει γίνει κάτι στο σπίτι;»</a:t>
            </a:r>
          </a:p>
          <a:p>
            <a:endParaRPr lang="en-GR" dirty="0"/>
          </a:p>
        </p:txBody>
      </p:sp>
    </p:spTree>
    <p:extLst>
      <p:ext uri="{BB962C8B-B14F-4D97-AF65-F5344CB8AC3E}">
        <p14:creationId xmlns:p14="http://schemas.microsoft.com/office/powerpoint/2010/main" val="1834487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62527-8A2C-CE4C-A92E-9D81EAC9B6F6}"/>
              </a:ext>
            </a:extLst>
          </p:cNvPr>
          <p:cNvSpPr>
            <a:spLocks noGrp="1"/>
          </p:cNvSpPr>
          <p:nvPr>
            <p:ph type="title"/>
          </p:nvPr>
        </p:nvSpPr>
        <p:spPr/>
        <p:txBody>
          <a:bodyPr/>
          <a:lstStyle/>
          <a:p>
            <a:r>
              <a:rPr lang="el-GR" dirty="0"/>
              <a:t>Οι ρόλοι στην ομάδα της τάξης</a:t>
            </a:r>
            <a:endParaRPr lang="en-GR" dirty="0"/>
          </a:p>
        </p:txBody>
      </p:sp>
      <p:sp>
        <p:nvSpPr>
          <p:cNvPr id="3" name="Content Placeholder 2">
            <a:extLst>
              <a:ext uri="{FF2B5EF4-FFF2-40B4-BE49-F238E27FC236}">
                <a16:creationId xmlns:a16="http://schemas.microsoft.com/office/drawing/2014/main" id="{A8C43D26-FF21-AF48-8537-2FCCDA9ECC43}"/>
              </a:ext>
            </a:extLst>
          </p:cNvPr>
          <p:cNvSpPr>
            <a:spLocks noGrp="1"/>
          </p:cNvSpPr>
          <p:nvPr>
            <p:ph idx="1"/>
          </p:nvPr>
        </p:nvSpPr>
        <p:spPr/>
        <p:txBody>
          <a:bodyPr/>
          <a:lstStyle/>
          <a:p>
            <a:pPr algn="just"/>
            <a:r>
              <a:rPr lang="el-GR" sz="2000" dirty="0"/>
              <a:t>Η αλληλεπίδραση ανάμεσα στα μέλη της ομάδας δημιουργεί τους δικούς της κανόνες και αναθέτει διάφορους ρόλους στα μέλη της. </a:t>
            </a:r>
          </a:p>
          <a:p>
            <a:pPr algn="just"/>
            <a:r>
              <a:rPr lang="el-GR" sz="2000" dirty="0"/>
              <a:t>Οι ρόλοι δημιουργούνται με βάση τις ανάγκες της ομάδας και κατανέμονται στα μέλη της ανάλογα με τα </a:t>
            </a:r>
            <a:r>
              <a:rPr lang="el-GR" sz="2000" dirty="0" err="1"/>
              <a:t>χαρακτηρολογικά</a:t>
            </a:r>
            <a:r>
              <a:rPr lang="el-GR" sz="2000" dirty="0"/>
              <a:t> και ψυχικά τους χαρακτηριστικά. Μέσα από το μέλος της ομάδας που αναλαμβάνει ένα ρόλο, όλη η ομάδα εκφράζει μία συγκεκριμένη συναισθηματική ανάγκη</a:t>
            </a:r>
            <a:r>
              <a:rPr lang="en-US" sz="2000" dirty="0"/>
              <a:t> </a:t>
            </a:r>
          </a:p>
          <a:p>
            <a:pPr algn="just"/>
            <a:r>
              <a:rPr lang="el-GR" sz="2000" dirty="0"/>
              <a:t>Οι </a:t>
            </a:r>
            <a:r>
              <a:rPr lang="el-GR" sz="2000" dirty="0" err="1"/>
              <a:t>ρόλοι</a:t>
            </a:r>
            <a:r>
              <a:rPr lang="el-GR" sz="2000" dirty="0"/>
              <a:t> και ο </a:t>
            </a:r>
            <a:r>
              <a:rPr lang="el-GR" sz="2000" dirty="0" err="1"/>
              <a:t>τρόπος</a:t>
            </a:r>
            <a:r>
              <a:rPr lang="el-GR" sz="2000" dirty="0"/>
              <a:t> που τους </a:t>
            </a:r>
            <a:r>
              <a:rPr lang="el-GR" sz="2000" dirty="0" err="1"/>
              <a:t>μοιράζονται</a:t>
            </a:r>
            <a:r>
              <a:rPr lang="el-GR" sz="2000" dirty="0"/>
              <a:t> </a:t>
            </a:r>
            <a:r>
              <a:rPr lang="el-GR" sz="2000" dirty="0" err="1"/>
              <a:t>μεταξυ</a:t>
            </a:r>
            <a:r>
              <a:rPr lang="el-GR" sz="2000" dirty="0"/>
              <a:t>́ τους τα </a:t>
            </a:r>
            <a:r>
              <a:rPr lang="el-GR" sz="2000" dirty="0" err="1"/>
              <a:t>μέλη</a:t>
            </a:r>
            <a:r>
              <a:rPr lang="el-GR" sz="2000" dirty="0"/>
              <a:t> της </a:t>
            </a:r>
            <a:r>
              <a:rPr lang="el-GR" sz="2000" dirty="0" err="1"/>
              <a:t>ομάδας-τάξης</a:t>
            </a:r>
            <a:r>
              <a:rPr lang="el-GR" sz="2000" dirty="0"/>
              <a:t> </a:t>
            </a:r>
            <a:r>
              <a:rPr lang="el-GR" sz="2000" dirty="0" err="1"/>
              <a:t>αλλάζουν</a:t>
            </a:r>
            <a:r>
              <a:rPr lang="el-GR" sz="2000" dirty="0"/>
              <a:t> </a:t>
            </a:r>
            <a:r>
              <a:rPr lang="el-GR" sz="2000" dirty="0" err="1"/>
              <a:t>καθώς</a:t>
            </a:r>
            <a:r>
              <a:rPr lang="el-GR" sz="2000" dirty="0"/>
              <a:t> </a:t>
            </a:r>
            <a:r>
              <a:rPr lang="el-GR" sz="2000" dirty="0" err="1"/>
              <a:t>αλλάζουν</a:t>
            </a:r>
            <a:r>
              <a:rPr lang="el-GR" sz="2000" dirty="0"/>
              <a:t> οι </a:t>
            </a:r>
            <a:r>
              <a:rPr lang="el-GR" sz="2000" dirty="0" err="1"/>
              <a:t>συναισθηματικές</a:t>
            </a:r>
            <a:r>
              <a:rPr lang="el-GR" sz="2000" dirty="0"/>
              <a:t> και </a:t>
            </a:r>
            <a:r>
              <a:rPr lang="el-GR" sz="2000" dirty="0" err="1"/>
              <a:t>πρακτικές</a:t>
            </a:r>
            <a:r>
              <a:rPr lang="el-GR" sz="2000" dirty="0"/>
              <a:t> </a:t>
            </a:r>
            <a:r>
              <a:rPr lang="el-GR" sz="2000" dirty="0" err="1"/>
              <a:t>ανάγκες</a:t>
            </a:r>
            <a:r>
              <a:rPr lang="el-GR" sz="2000" dirty="0"/>
              <a:t> της </a:t>
            </a:r>
            <a:r>
              <a:rPr lang="el-GR" sz="2000" dirty="0" err="1"/>
              <a:t>ομάδας</a:t>
            </a:r>
            <a:r>
              <a:rPr lang="el-GR" sz="2000" dirty="0"/>
              <a:t>. </a:t>
            </a:r>
          </a:p>
          <a:p>
            <a:endParaRPr lang="en-GR" dirty="0"/>
          </a:p>
        </p:txBody>
      </p:sp>
    </p:spTree>
    <p:extLst>
      <p:ext uri="{BB962C8B-B14F-4D97-AF65-F5344CB8AC3E}">
        <p14:creationId xmlns:p14="http://schemas.microsoft.com/office/powerpoint/2010/main" val="885902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4C020-5360-3946-8785-D4DC8790DA60}"/>
              </a:ext>
            </a:extLst>
          </p:cNvPr>
          <p:cNvSpPr>
            <a:spLocks noGrp="1"/>
          </p:cNvSpPr>
          <p:nvPr>
            <p:ph type="title"/>
          </p:nvPr>
        </p:nvSpPr>
        <p:spPr/>
        <p:txBody>
          <a:bodyPr/>
          <a:lstStyle/>
          <a:p>
            <a:r>
              <a:rPr lang="el-GR" dirty="0"/>
              <a:t>Παράδειγμα</a:t>
            </a:r>
            <a:endParaRPr lang="en-GR" dirty="0"/>
          </a:p>
        </p:txBody>
      </p:sp>
      <p:sp>
        <p:nvSpPr>
          <p:cNvPr id="3" name="Content Placeholder 2">
            <a:extLst>
              <a:ext uri="{FF2B5EF4-FFF2-40B4-BE49-F238E27FC236}">
                <a16:creationId xmlns:a16="http://schemas.microsoft.com/office/drawing/2014/main" id="{07E0BD8D-E1A7-0143-923A-BC66B3CBF543}"/>
              </a:ext>
            </a:extLst>
          </p:cNvPr>
          <p:cNvSpPr>
            <a:spLocks noGrp="1"/>
          </p:cNvSpPr>
          <p:nvPr>
            <p:ph idx="1"/>
          </p:nvPr>
        </p:nvSpPr>
        <p:spPr/>
        <p:txBody>
          <a:bodyPr/>
          <a:lstStyle/>
          <a:p>
            <a:r>
              <a:rPr lang="el-GR" sz="2400" dirty="0" err="1"/>
              <a:t>Τάξη</a:t>
            </a:r>
            <a:r>
              <a:rPr lang="el-GR" sz="2400" dirty="0"/>
              <a:t> </a:t>
            </a:r>
            <a:r>
              <a:rPr lang="el-GR" sz="2400" dirty="0" err="1"/>
              <a:t>βρεφονηπιακου</a:t>
            </a:r>
            <a:r>
              <a:rPr lang="el-GR" sz="2400" dirty="0"/>
              <a:t>́ </a:t>
            </a:r>
            <a:r>
              <a:rPr lang="el-GR" sz="2400" dirty="0" err="1"/>
              <a:t>σταθμου</a:t>
            </a:r>
            <a:r>
              <a:rPr lang="el-GR" sz="2400" dirty="0"/>
              <a:t>́. </a:t>
            </a:r>
          </a:p>
          <a:p>
            <a:r>
              <a:rPr lang="el-GR" sz="2400" dirty="0"/>
              <a:t> </a:t>
            </a:r>
            <a:r>
              <a:rPr lang="el-GR" sz="2400" dirty="0" err="1"/>
              <a:t>Φοιτούν</a:t>
            </a:r>
            <a:r>
              <a:rPr lang="el-GR" sz="2400" dirty="0"/>
              <a:t> 10 </a:t>
            </a:r>
            <a:r>
              <a:rPr lang="el-GR" sz="2400" dirty="0" err="1"/>
              <a:t>παιδια</a:t>
            </a:r>
            <a:r>
              <a:rPr lang="el-GR" sz="2400" dirty="0"/>
              <a:t>́ </a:t>
            </a:r>
            <a:r>
              <a:rPr lang="el-GR" sz="2400" dirty="0" err="1"/>
              <a:t>ηλικίας</a:t>
            </a:r>
            <a:r>
              <a:rPr lang="el-GR" sz="2400" dirty="0"/>
              <a:t> 1 1⁄2 -2 1⁄2 </a:t>
            </a:r>
            <a:r>
              <a:rPr lang="el-GR" sz="2400" dirty="0" err="1"/>
              <a:t>ετών</a:t>
            </a:r>
            <a:r>
              <a:rPr lang="el-GR" sz="2400" dirty="0"/>
              <a:t>. Οι </a:t>
            </a:r>
            <a:r>
              <a:rPr lang="el-GR" sz="2400" dirty="0" err="1"/>
              <a:t>παιδαγωγοι</a:t>
            </a:r>
            <a:r>
              <a:rPr lang="el-GR" sz="2400" dirty="0"/>
              <a:t>́ </a:t>
            </a:r>
            <a:r>
              <a:rPr lang="el-GR" sz="2400" dirty="0" err="1"/>
              <a:t>είναι</a:t>
            </a:r>
            <a:r>
              <a:rPr lang="el-GR" sz="2400" dirty="0"/>
              <a:t> </a:t>
            </a:r>
            <a:r>
              <a:rPr lang="el-GR" sz="2400" dirty="0" err="1"/>
              <a:t>ευχαριστημένες</a:t>
            </a:r>
            <a:r>
              <a:rPr lang="el-GR" sz="2400" dirty="0"/>
              <a:t>, τις </a:t>
            </a:r>
            <a:r>
              <a:rPr lang="el-GR" sz="2400" dirty="0" err="1"/>
              <a:t>απασχολούν</a:t>
            </a:r>
            <a:r>
              <a:rPr lang="el-GR" sz="2400" dirty="0"/>
              <a:t> «</a:t>
            </a:r>
            <a:r>
              <a:rPr lang="el-GR" sz="2400" dirty="0" err="1"/>
              <a:t>μεμονωμένα</a:t>
            </a:r>
            <a:r>
              <a:rPr lang="el-GR" sz="2400" dirty="0"/>
              <a:t>» </a:t>
            </a:r>
            <a:r>
              <a:rPr lang="el-GR" sz="2400" dirty="0" err="1"/>
              <a:t>κάποια</a:t>
            </a:r>
            <a:r>
              <a:rPr lang="el-GR" sz="2400" dirty="0"/>
              <a:t> </a:t>
            </a:r>
            <a:r>
              <a:rPr lang="el-GR" sz="2400" dirty="0" err="1"/>
              <a:t>πράγματα</a:t>
            </a:r>
            <a:r>
              <a:rPr lang="el-GR" sz="2400" dirty="0"/>
              <a:t>. «Σε </a:t>
            </a:r>
            <a:r>
              <a:rPr lang="el-GR" sz="2400" dirty="0" err="1"/>
              <a:t>γενικές</a:t>
            </a:r>
            <a:r>
              <a:rPr lang="el-GR" sz="2400" dirty="0"/>
              <a:t> </a:t>
            </a:r>
            <a:r>
              <a:rPr lang="el-GR" sz="2400" dirty="0" err="1"/>
              <a:t>γραμμές</a:t>
            </a:r>
            <a:r>
              <a:rPr lang="el-GR" sz="2400" dirty="0"/>
              <a:t> τα </a:t>
            </a:r>
            <a:r>
              <a:rPr lang="el-GR" sz="2400" dirty="0" err="1"/>
              <a:t>παιδια</a:t>
            </a:r>
            <a:r>
              <a:rPr lang="el-GR" sz="2400" dirty="0"/>
              <a:t>́ </a:t>
            </a:r>
            <a:r>
              <a:rPr lang="el-GR" sz="2400" dirty="0" err="1"/>
              <a:t>είναι</a:t>
            </a:r>
            <a:r>
              <a:rPr lang="el-GR" sz="2400" dirty="0"/>
              <a:t> </a:t>
            </a:r>
            <a:r>
              <a:rPr lang="el-GR" sz="2400" dirty="0" err="1"/>
              <a:t>πολυ</a:t>
            </a:r>
            <a:r>
              <a:rPr lang="el-GR" sz="2400" dirty="0"/>
              <a:t>́ </a:t>
            </a:r>
            <a:r>
              <a:rPr lang="el-GR" sz="2400" dirty="0" err="1"/>
              <a:t>συνεργάσιμα</a:t>
            </a:r>
            <a:r>
              <a:rPr lang="el-GR" sz="2400" dirty="0"/>
              <a:t> και </a:t>
            </a:r>
            <a:r>
              <a:rPr lang="el-GR" sz="2400" dirty="0" err="1"/>
              <a:t>ανεξάρτητα</a:t>
            </a:r>
            <a:r>
              <a:rPr lang="el-GR" sz="2400" dirty="0"/>
              <a:t>» .Κανένα </a:t>
            </a:r>
            <a:r>
              <a:rPr lang="el-GR" sz="2400" dirty="0" err="1"/>
              <a:t>παιδι</a:t>
            </a:r>
            <a:r>
              <a:rPr lang="el-GR" sz="2400" dirty="0"/>
              <a:t>́ της </a:t>
            </a:r>
            <a:r>
              <a:rPr lang="el-GR" sz="2400" dirty="0" err="1"/>
              <a:t>τάξης</a:t>
            </a:r>
            <a:r>
              <a:rPr lang="el-GR" sz="2400" dirty="0"/>
              <a:t> δεν δείχνει να </a:t>
            </a:r>
            <a:r>
              <a:rPr lang="el-GR" sz="2400" dirty="0" err="1"/>
              <a:t>αναστατώνεται</a:t>
            </a:r>
            <a:r>
              <a:rPr lang="el-GR" sz="2400" dirty="0"/>
              <a:t>, </a:t>
            </a:r>
            <a:r>
              <a:rPr lang="el-GR" sz="2400" dirty="0" err="1"/>
              <a:t>εκτός</a:t>
            </a:r>
            <a:r>
              <a:rPr lang="el-GR" sz="2400" dirty="0"/>
              <a:t> </a:t>
            </a:r>
            <a:r>
              <a:rPr lang="el-GR" sz="2400" dirty="0" err="1"/>
              <a:t>απο</a:t>
            </a:r>
            <a:r>
              <a:rPr lang="el-GR" sz="2400" dirty="0"/>
              <a:t>́ τον </a:t>
            </a:r>
            <a:r>
              <a:rPr lang="el-GR" sz="2400" dirty="0" err="1"/>
              <a:t>Γιώργο</a:t>
            </a:r>
            <a:r>
              <a:rPr lang="el-GR" sz="2400" dirty="0"/>
              <a:t> ο </a:t>
            </a:r>
            <a:r>
              <a:rPr lang="el-GR" sz="2400" dirty="0" err="1"/>
              <a:t>οποίος</a:t>
            </a:r>
            <a:r>
              <a:rPr lang="el-GR" sz="2400" dirty="0"/>
              <a:t> </a:t>
            </a:r>
            <a:r>
              <a:rPr lang="el-GR" sz="2400" dirty="0" err="1"/>
              <a:t>δείχνει</a:t>
            </a:r>
            <a:r>
              <a:rPr lang="el-GR" sz="2400" dirty="0"/>
              <a:t> να </a:t>
            </a:r>
            <a:r>
              <a:rPr lang="el-GR" sz="2400" dirty="0" err="1"/>
              <a:t>αναστατώνεται</a:t>
            </a:r>
            <a:r>
              <a:rPr lang="el-GR" sz="2400" dirty="0"/>
              <a:t> </a:t>
            </a:r>
            <a:r>
              <a:rPr lang="el-GR" sz="2400" dirty="0" err="1"/>
              <a:t>πάρα</a:t>
            </a:r>
            <a:r>
              <a:rPr lang="el-GR" sz="2400" dirty="0"/>
              <a:t> </a:t>
            </a:r>
            <a:r>
              <a:rPr lang="el-GR" sz="2400" dirty="0" err="1"/>
              <a:t>πολυ</a:t>
            </a:r>
            <a:r>
              <a:rPr lang="el-GR" sz="2400" dirty="0"/>
              <a:t>́, </a:t>
            </a:r>
            <a:r>
              <a:rPr lang="el-GR" sz="2400" dirty="0" err="1"/>
              <a:t>γεγονός</a:t>
            </a:r>
            <a:r>
              <a:rPr lang="el-GR" sz="2400" dirty="0"/>
              <a:t> που </a:t>
            </a:r>
            <a:r>
              <a:rPr lang="el-GR" sz="2400" dirty="0" err="1"/>
              <a:t>παραξενεύει</a:t>
            </a:r>
            <a:r>
              <a:rPr lang="el-GR" sz="2400" dirty="0"/>
              <a:t> </a:t>
            </a:r>
            <a:r>
              <a:rPr lang="el-GR" sz="2400" dirty="0" err="1"/>
              <a:t>πάρα</a:t>
            </a:r>
            <a:r>
              <a:rPr lang="el-GR" sz="2400" dirty="0"/>
              <a:t> </a:t>
            </a:r>
            <a:r>
              <a:rPr lang="el-GR" sz="2400" dirty="0" err="1"/>
              <a:t>πολυ</a:t>
            </a:r>
            <a:r>
              <a:rPr lang="el-GR" sz="2400" dirty="0"/>
              <a:t>́ τις </a:t>
            </a:r>
            <a:r>
              <a:rPr lang="el-GR" sz="2400" dirty="0" err="1"/>
              <a:t>παιδαγωγούς</a:t>
            </a:r>
            <a:r>
              <a:rPr lang="el-GR" sz="2400" dirty="0"/>
              <a:t>. </a:t>
            </a:r>
          </a:p>
          <a:p>
            <a:endParaRPr lang="en-GR" dirty="0"/>
          </a:p>
        </p:txBody>
      </p:sp>
    </p:spTree>
    <p:extLst>
      <p:ext uri="{BB962C8B-B14F-4D97-AF65-F5344CB8AC3E}">
        <p14:creationId xmlns:p14="http://schemas.microsoft.com/office/powerpoint/2010/main" val="1415785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7F27-F3DB-3345-875F-8CFC9D2F4E86}"/>
              </a:ext>
            </a:extLst>
          </p:cNvPr>
          <p:cNvSpPr>
            <a:spLocks noGrp="1"/>
          </p:cNvSpPr>
          <p:nvPr>
            <p:ph type="title"/>
          </p:nvPr>
        </p:nvSpPr>
        <p:spPr/>
        <p:txBody>
          <a:bodyPr/>
          <a:lstStyle/>
          <a:p>
            <a:r>
              <a:rPr lang="el-GR" dirty="0"/>
              <a:t>Ο ρόλος του «ηγέτη»</a:t>
            </a:r>
            <a:endParaRPr lang="en-GR" dirty="0"/>
          </a:p>
        </p:txBody>
      </p:sp>
      <p:sp>
        <p:nvSpPr>
          <p:cNvPr id="3" name="Content Placeholder 2">
            <a:extLst>
              <a:ext uri="{FF2B5EF4-FFF2-40B4-BE49-F238E27FC236}">
                <a16:creationId xmlns:a16="http://schemas.microsoft.com/office/drawing/2014/main" id="{753CFB0A-4DD7-0547-8CB7-661658158939}"/>
              </a:ext>
            </a:extLst>
          </p:cNvPr>
          <p:cNvSpPr>
            <a:spLocks noGrp="1"/>
          </p:cNvSpPr>
          <p:nvPr>
            <p:ph idx="1"/>
          </p:nvPr>
        </p:nvSpPr>
        <p:spPr/>
        <p:txBody>
          <a:bodyPr>
            <a:normAutofit/>
          </a:bodyPr>
          <a:lstStyle/>
          <a:p>
            <a:r>
              <a:rPr lang="el-GR" sz="2800" dirty="0"/>
              <a:t>Ένας χαρακτηριστικός ρόλος στην ομάδα της τάξης είναι ο ρόλος του ηγέτη. </a:t>
            </a:r>
          </a:p>
          <a:p>
            <a:r>
              <a:rPr lang="el-GR" sz="2800" dirty="0"/>
              <a:t>Μέσα από την αλληλεπίδραση αναδεικνύονται οι ηγέτες ανάμεσα στους συμμαθητές/</a:t>
            </a:r>
            <a:r>
              <a:rPr lang="el-GR" sz="2800" dirty="0" err="1"/>
              <a:t>τριες</a:t>
            </a:r>
            <a:r>
              <a:rPr lang="el-GR" sz="2800" dirty="0"/>
              <a:t> οι οποίοι άτυπα τους εκπροσωπούν και συχνά μοιάζει να «δίνουν τον τόνο» σε μία τάξη: τι κάνουν οι μαθητές, πώς φέρονται, τι φοράνε… </a:t>
            </a:r>
            <a:endParaRPr lang="en-US" sz="2800" dirty="0"/>
          </a:p>
          <a:p>
            <a:endParaRPr lang="en-GR" dirty="0"/>
          </a:p>
        </p:txBody>
      </p:sp>
    </p:spTree>
    <p:extLst>
      <p:ext uri="{BB962C8B-B14F-4D97-AF65-F5344CB8AC3E}">
        <p14:creationId xmlns:p14="http://schemas.microsoft.com/office/powerpoint/2010/main" val="1545736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FC1A4-A77B-5D4B-8DEE-C701DF88BB82}"/>
              </a:ext>
            </a:extLst>
          </p:cNvPr>
          <p:cNvSpPr>
            <a:spLocks noGrp="1"/>
          </p:cNvSpPr>
          <p:nvPr>
            <p:ph type="title"/>
          </p:nvPr>
        </p:nvSpPr>
        <p:spPr/>
        <p:txBody>
          <a:bodyPr/>
          <a:lstStyle/>
          <a:p>
            <a:r>
              <a:rPr lang="el-GR" dirty="0"/>
              <a:t>Παράδειγμα ηγετικού ρόλου</a:t>
            </a:r>
            <a:endParaRPr lang="en-GR" dirty="0"/>
          </a:p>
        </p:txBody>
      </p:sp>
      <p:sp>
        <p:nvSpPr>
          <p:cNvPr id="3" name="Content Placeholder 2">
            <a:extLst>
              <a:ext uri="{FF2B5EF4-FFF2-40B4-BE49-F238E27FC236}">
                <a16:creationId xmlns:a16="http://schemas.microsoft.com/office/drawing/2014/main" id="{681C3F9D-EDF2-8941-8E2F-0004D5452FE7}"/>
              </a:ext>
            </a:extLst>
          </p:cNvPr>
          <p:cNvSpPr>
            <a:spLocks noGrp="1"/>
          </p:cNvSpPr>
          <p:nvPr>
            <p:ph idx="1"/>
          </p:nvPr>
        </p:nvSpPr>
        <p:spPr/>
        <p:txBody>
          <a:bodyPr/>
          <a:lstStyle/>
          <a:p>
            <a:r>
              <a:rPr lang="el-GR" sz="2000" dirty="0" err="1"/>
              <a:t>Μιχάλης</a:t>
            </a:r>
            <a:r>
              <a:rPr lang="el-GR" sz="2000" dirty="0"/>
              <a:t> (4 1⁄2 </a:t>
            </a:r>
            <a:r>
              <a:rPr lang="el-GR" sz="2000" dirty="0" err="1"/>
              <a:t>ετών</a:t>
            </a:r>
            <a:r>
              <a:rPr lang="el-GR" sz="2000" dirty="0"/>
              <a:t>). </a:t>
            </a:r>
            <a:r>
              <a:rPr lang="el-GR" sz="2000" dirty="0" err="1"/>
              <a:t>Έχει</a:t>
            </a:r>
            <a:r>
              <a:rPr lang="el-GR" sz="2000" dirty="0"/>
              <a:t> </a:t>
            </a:r>
            <a:r>
              <a:rPr lang="el-GR" sz="2000" dirty="0" err="1"/>
              <a:t>γίνει</a:t>
            </a:r>
            <a:r>
              <a:rPr lang="el-GR" sz="2000" dirty="0"/>
              <a:t> ο </a:t>
            </a:r>
            <a:r>
              <a:rPr lang="el-GR" sz="2000" dirty="0" err="1"/>
              <a:t>καλύτερος</a:t>
            </a:r>
            <a:r>
              <a:rPr lang="el-GR" sz="2000" dirty="0"/>
              <a:t> </a:t>
            </a:r>
            <a:r>
              <a:rPr lang="el-GR" sz="2000" dirty="0" err="1"/>
              <a:t>βοηθός</a:t>
            </a:r>
            <a:r>
              <a:rPr lang="el-GR" sz="2000" dirty="0"/>
              <a:t> της </a:t>
            </a:r>
            <a:r>
              <a:rPr lang="el-GR" sz="2000" dirty="0" err="1"/>
              <a:t>δασκάλας</a:t>
            </a:r>
            <a:r>
              <a:rPr lang="el-GR" sz="2000" dirty="0"/>
              <a:t>. </a:t>
            </a:r>
            <a:r>
              <a:rPr lang="el-GR" sz="2000" dirty="0" err="1"/>
              <a:t>Έχει</a:t>
            </a:r>
            <a:r>
              <a:rPr lang="el-GR" sz="2000" dirty="0"/>
              <a:t> το νου του </a:t>
            </a:r>
            <a:r>
              <a:rPr lang="el-GR" sz="2000" dirty="0" err="1"/>
              <a:t>παντου</a:t>
            </a:r>
            <a:r>
              <a:rPr lang="el-GR" sz="2000" dirty="0"/>
              <a:t>́ και σε </a:t>
            </a:r>
            <a:r>
              <a:rPr lang="el-GR" sz="2000" dirty="0" err="1"/>
              <a:t>όλους</a:t>
            </a:r>
            <a:r>
              <a:rPr lang="el-GR" sz="2000" dirty="0"/>
              <a:t>. </a:t>
            </a:r>
            <a:r>
              <a:rPr lang="el-GR" sz="2000" dirty="0" err="1"/>
              <a:t>Ότι</a:t>
            </a:r>
            <a:r>
              <a:rPr lang="el-GR" sz="2000" dirty="0"/>
              <a:t> </a:t>
            </a:r>
            <a:r>
              <a:rPr lang="el-GR" sz="2000" dirty="0" err="1"/>
              <a:t>κάνουν</a:t>
            </a:r>
            <a:r>
              <a:rPr lang="el-GR" sz="2000" dirty="0"/>
              <a:t> τα </a:t>
            </a:r>
            <a:r>
              <a:rPr lang="el-GR" sz="2000" dirty="0" err="1"/>
              <a:t>άλλα</a:t>
            </a:r>
            <a:r>
              <a:rPr lang="el-GR" sz="2000" dirty="0"/>
              <a:t> </a:t>
            </a:r>
            <a:r>
              <a:rPr lang="el-GR" sz="2000" dirty="0" err="1"/>
              <a:t>παιδια</a:t>
            </a:r>
            <a:r>
              <a:rPr lang="el-GR" sz="2000" dirty="0"/>
              <a:t>́, </a:t>
            </a:r>
            <a:r>
              <a:rPr lang="el-GR" sz="2000" dirty="0" err="1"/>
              <a:t>πάει</a:t>
            </a:r>
            <a:r>
              <a:rPr lang="el-GR" sz="2000" dirty="0"/>
              <a:t> και το </a:t>
            </a:r>
            <a:r>
              <a:rPr lang="el-GR" sz="2000" dirty="0" err="1"/>
              <a:t>λέει</a:t>
            </a:r>
            <a:r>
              <a:rPr lang="el-GR" sz="2000" dirty="0"/>
              <a:t> στην </a:t>
            </a:r>
            <a:r>
              <a:rPr lang="el-GR" sz="2000" dirty="0" err="1"/>
              <a:t>παιδαγωγο</a:t>
            </a:r>
            <a:r>
              <a:rPr lang="el-GR" sz="2000" dirty="0"/>
              <a:t>́. </a:t>
            </a:r>
            <a:r>
              <a:rPr lang="el-GR" sz="2000" dirty="0" err="1"/>
              <a:t>Ενίοτε</a:t>
            </a:r>
            <a:r>
              <a:rPr lang="el-GR" sz="2000" dirty="0"/>
              <a:t> </a:t>
            </a:r>
            <a:r>
              <a:rPr lang="el-GR" sz="2000" dirty="0" err="1"/>
              <a:t>δίνει</a:t>
            </a:r>
            <a:r>
              <a:rPr lang="el-GR" sz="2000" dirty="0"/>
              <a:t> και </a:t>
            </a:r>
            <a:r>
              <a:rPr lang="el-GR" sz="2000" dirty="0" err="1"/>
              <a:t>οδηγίες</a:t>
            </a:r>
            <a:r>
              <a:rPr lang="el-GR" sz="2000" dirty="0"/>
              <a:t>/</a:t>
            </a:r>
            <a:r>
              <a:rPr lang="el-GR" sz="2000" dirty="0" err="1"/>
              <a:t>κατευθύνσεις</a:t>
            </a:r>
            <a:r>
              <a:rPr lang="el-GR" sz="2000" dirty="0"/>
              <a:t> στα </a:t>
            </a:r>
            <a:r>
              <a:rPr lang="el-GR" sz="2000" dirty="0" err="1"/>
              <a:t>υπόλοιπα</a:t>
            </a:r>
            <a:r>
              <a:rPr lang="el-GR" sz="2000" dirty="0"/>
              <a:t> </a:t>
            </a:r>
            <a:r>
              <a:rPr lang="el-GR" sz="2000" dirty="0" err="1"/>
              <a:t>παιδια</a:t>
            </a:r>
            <a:r>
              <a:rPr lang="el-GR" sz="2000" dirty="0"/>
              <a:t>́, τα </a:t>
            </a:r>
            <a:r>
              <a:rPr lang="el-GR" sz="2000" dirty="0" err="1"/>
              <a:t>οποία</a:t>
            </a:r>
            <a:r>
              <a:rPr lang="el-GR" sz="2000" dirty="0"/>
              <a:t> «</a:t>
            </a:r>
            <a:r>
              <a:rPr lang="el-GR" sz="2000" dirty="0" err="1"/>
              <a:t>ακόμα</a:t>
            </a:r>
            <a:r>
              <a:rPr lang="el-GR" sz="2000" dirty="0"/>
              <a:t> και να τους πει να </a:t>
            </a:r>
            <a:r>
              <a:rPr lang="el-GR" sz="2000" dirty="0" err="1"/>
              <a:t>πάνε</a:t>
            </a:r>
            <a:r>
              <a:rPr lang="el-GR" sz="2000" dirty="0"/>
              <a:t> να </a:t>
            </a:r>
            <a:r>
              <a:rPr lang="el-GR" sz="2000" dirty="0" err="1"/>
              <a:t>πέσουν</a:t>
            </a:r>
            <a:r>
              <a:rPr lang="el-GR" sz="2000" dirty="0"/>
              <a:t> </a:t>
            </a:r>
            <a:r>
              <a:rPr lang="el-GR" sz="2000" dirty="0" err="1"/>
              <a:t>απο</a:t>
            </a:r>
            <a:r>
              <a:rPr lang="el-GR" sz="2000" dirty="0"/>
              <a:t>́ το </a:t>
            </a:r>
            <a:r>
              <a:rPr lang="el-GR" sz="2000" dirty="0" err="1"/>
              <a:t>μπαλκόνι</a:t>
            </a:r>
            <a:r>
              <a:rPr lang="el-GR" sz="2000" dirty="0"/>
              <a:t> θα </a:t>
            </a:r>
            <a:r>
              <a:rPr lang="el-GR" sz="2000" dirty="0" err="1"/>
              <a:t>πάνε</a:t>
            </a:r>
            <a:r>
              <a:rPr lang="el-GR" sz="2000"/>
              <a:t>»</a:t>
            </a:r>
            <a:endParaRPr lang="el-GR" sz="2000" dirty="0"/>
          </a:p>
          <a:p>
            <a:endParaRPr lang="en-GR" dirty="0"/>
          </a:p>
        </p:txBody>
      </p:sp>
    </p:spTree>
    <p:extLst>
      <p:ext uri="{BB962C8B-B14F-4D97-AF65-F5344CB8AC3E}">
        <p14:creationId xmlns:p14="http://schemas.microsoft.com/office/powerpoint/2010/main" val="2768362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3A967-63C3-1642-9A30-6D59E6369A26}"/>
              </a:ext>
            </a:extLst>
          </p:cNvPr>
          <p:cNvSpPr>
            <a:spLocks noGrp="1"/>
          </p:cNvSpPr>
          <p:nvPr>
            <p:ph type="title"/>
          </p:nvPr>
        </p:nvSpPr>
        <p:spPr/>
        <p:txBody>
          <a:bodyPr/>
          <a:lstStyle/>
          <a:p>
            <a:r>
              <a:rPr lang="el-GR" dirty="0"/>
              <a:t>Ο ρόλος του εξιλαστήριου θύματος</a:t>
            </a:r>
            <a:endParaRPr lang="en-GR" dirty="0"/>
          </a:p>
        </p:txBody>
      </p:sp>
      <p:sp>
        <p:nvSpPr>
          <p:cNvPr id="3" name="Content Placeholder 2">
            <a:extLst>
              <a:ext uri="{FF2B5EF4-FFF2-40B4-BE49-F238E27FC236}">
                <a16:creationId xmlns:a16="http://schemas.microsoft.com/office/drawing/2014/main" id="{0C7DDD96-D18C-F84E-AED0-B72CC23DD6F9}"/>
              </a:ext>
            </a:extLst>
          </p:cNvPr>
          <p:cNvSpPr>
            <a:spLocks noGrp="1"/>
          </p:cNvSpPr>
          <p:nvPr>
            <p:ph idx="1"/>
          </p:nvPr>
        </p:nvSpPr>
        <p:spPr/>
        <p:txBody>
          <a:bodyPr/>
          <a:lstStyle/>
          <a:p>
            <a:r>
              <a:rPr lang="el-GR" sz="2000" dirty="0"/>
              <a:t>Ένας άλλος ρόλος κεντρικής σημασίας για την τάξη είναι ο ρόλος του εξιλαστήριου θύματος. </a:t>
            </a:r>
          </a:p>
          <a:p>
            <a:r>
              <a:rPr lang="el-GR" sz="2000" dirty="0"/>
              <a:t>Τα εξιλαστήρια θύματα ενσαρκώνουν ορισμένες ιδιότητες που η ομάδα δεν επιτρέπει στον εαυτό της, τις φοβάται και τις απορρίπτει. Πολλές φορές η ομάδα επιλέγει ένα εξιλαστήριο θύμα για να επιρρίψει σε αυτό όλες τις ευθύνες για κάτι που δεν πήγε καλά ή για κάτι κακό που έγινε και έτσι να </a:t>
            </a:r>
            <a:r>
              <a:rPr lang="el-GR" sz="2000" dirty="0" err="1"/>
              <a:t>καταπραϋνει</a:t>
            </a:r>
            <a:r>
              <a:rPr lang="el-GR" sz="2000" dirty="0"/>
              <a:t> τις δικές της ανασφάλειες</a:t>
            </a:r>
            <a:r>
              <a:rPr lang="en-US" sz="2000" dirty="0"/>
              <a:t> </a:t>
            </a:r>
          </a:p>
          <a:p>
            <a:endParaRPr lang="en-GR" dirty="0"/>
          </a:p>
        </p:txBody>
      </p:sp>
    </p:spTree>
    <p:extLst>
      <p:ext uri="{BB962C8B-B14F-4D97-AF65-F5344CB8AC3E}">
        <p14:creationId xmlns:p14="http://schemas.microsoft.com/office/powerpoint/2010/main" val="3023963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3A967-63C3-1642-9A30-6D59E6369A26}"/>
              </a:ext>
            </a:extLst>
          </p:cNvPr>
          <p:cNvSpPr>
            <a:spLocks noGrp="1"/>
          </p:cNvSpPr>
          <p:nvPr>
            <p:ph type="title"/>
          </p:nvPr>
        </p:nvSpPr>
        <p:spPr/>
        <p:txBody>
          <a:bodyPr/>
          <a:lstStyle/>
          <a:p>
            <a:r>
              <a:rPr lang="el-GR" dirty="0"/>
              <a:t>Ο ρόλος του εξιλαστήριου θύματος</a:t>
            </a:r>
            <a:endParaRPr lang="en-GR" dirty="0"/>
          </a:p>
        </p:txBody>
      </p:sp>
      <p:sp>
        <p:nvSpPr>
          <p:cNvPr id="3" name="Content Placeholder 2">
            <a:extLst>
              <a:ext uri="{FF2B5EF4-FFF2-40B4-BE49-F238E27FC236}">
                <a16:creationId xmlns:a16="http://schemas.microsoft.com/office/drawing/2014/main" id="{0C7DDD96-D18C-F84E-AED0-B72CC23DD6F9}"/>
              </a:ext>
            </a:extLst>
          </p:cNvPr>
          <p:cNvSpPr>
            <a:spLocks noGrp="1"/>
          </p:cNvSpPr>
          <p:nvPr>
            <p:ph idx="1"/>
          </p:nvPr>
        </p:nvSpPr>
        <p:spPr/>
        <p:txBody>
          <a:bodyPr/>
          <a:lstStyle/>
          <a:p>
            <a:r>
              <a:rPr lang="el-GR" dirty="0"/>
              <a:t>Ας δούμε ένα παράδειγμα για το ρόλο του εξιλαστήριο θύματος:</a:t>
            </a:r>
            <a:endParaRPr lang="en-US" dirty="0"/>
          </a:p>
          <a:p>
            <a:pPr marL="0" indent="0">
              <a:buNone/>
            </a:pPr>
            <a:r>
              <a:rPr lang="el-GR" sz="2000" dirty="0"/>
              <a:t>Ο Θοδωρής είναι μαθητής της Γ’ Δημοτικού. Είναι αρκετά ανώριμος για την ηλικία του και δεν καταφέρνει να συγκρατήσει το θυμό του όταν αισθάνεται αδικημένος, με αποτέλεσμα να  έχει χτυπήσει δύο συμμαθητές του στο διάλειμμα όταν έχασε στο ποδόσφαιρο. Τα παιδιά αρχίζουν να τον απομονώνουν από την παρέα και πολύ γρήγορα ο Θοδωρής γίνεται πρωταγωνιστής στις κουβέντες τους. Τα παιδιά διαμαρτύρονται έντονα για πράγματα που κάνει ο Θοδωρής ή απλά συμβαίνουν στο σχολείο: εκείνος φταίει για όλη τη φασαρία που γίνεται στην τάξη, εκείνος φταίει που χάθηκε ένα στυλό, εκείνος που μία συμμαθήτρια δε μπορεί να συγκεντρωθεί στο μάθημα….  </a:t>
            </a:r>
            <a:endParaRPr lang="en-US" sz="2000" dirty="0"/>
          </a:p>
          <a:p>
            <a:endParaRPr lang="en-GR" dirty="0"/>
          </a:p>
        </p:txBody>
      </p:sp>
    </p:spTree>
    <p:extLst>
      <p:ext uri="{BB962C8B-B14F-4D97-AF65-F5344CB8AC3E}">
        <p14:creationId xmlns:p14="http://schemas.microsoft.com/office/powerpoint/2010/main" val="1222136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3A967-63C3-1642-9A30-6D59E6369A26}"/>
              </a:ext>
            </a:extLst>
          </p:cNvPr>
          <p:cNvSpPr>
            <a:spLocks noGrp="1"/>
          </p:cNvSpPr>
          <p:nvPr>
            <p:ph type="title"/>
          </p:nvPr>
        </p:nvSpPr>
        <p:spPr/>
        <p:txBody>
          <a:bodyPr/>
          <a:lstStyle/>
          <a:p>
            <a:r>
              <a:rPr lang="el-GR" dirty="0"/>
              <a:t>Ο ρόλος του εξιλαστήριου θύματος</a:t>
            </a:r>
            <a:endParaRPr lang="en-GR" dirty="0"/>
          </a:p>
        </p:txBody>
      </p:sp>
      <p:sp>
        <p:nvSpPr>
          <p:cNvPr id="3" name="Content Placeholder 2">
            <a:extLst>
              <a:ext uri="{FF2B5EF4-FFF2-40B4-BE49-F238E27FC236}">
                <a16:creationId xmlns:a16="http://schemas.microsoft.com/office/drawing/2014/main" id="{0C7DDD96-D18C-F84E-AED0-B72CC23DD6F9}"/>
              </a:ext>
            </a:extLst>
          </p:cNvPr>
          <p:cNvSpPr>
            <a:spLocks noGrp="1"/>
          </p:cNvSpPr>
          <p:nvPr>
            <p:ph idx="1"/>
          </p:nvPr>
        </p:nvSpPr>
        <p:spPr/>
        <p:txBody>
          <a:bodyPr/>
          <a:lstStyle/>
          <a:p>
            <a:r>
              <a:rPr lang="el-GR" sz="2400" dirty="0"/>
              <a:t>Ποιοι άλλοι ρόλοι μπορεί να ανατεθούν σε ένα άτομο μέσα στην τάξη; </a:t>
            </a:r>
          </a:p>
          <a:p>
            <a:r>
              <a:rPr lang="el-GR" sz="2400" dirty="0"/>
              <a:t>Τι σκέφτεστε, για παράδειγμα, για το ρόλο του «κλόουν της τάξης»; </a:t>
            </a:r>
          </a:p>
          <a:p>
            <a:r>
              <a:rPr lang="el-GR" sz="2400" dirty="0"/>
              <a:t>Μπορείτε μέσα από την προσωπική σας εμπειρία να αναγνωρίσετε διάφορους ρόλους που υπήρχαν στη σχολική τάξη όπου φοιτήσατε; </a:t>
            </a:r>
            <a:endParaRPr lang="en-US" sz="2400" dirty="0"/>
          </a:p>
          <a:p>
            <a:endParaRPr lang="en-GR" dirty="0"/>
          </a:p>
        </p:txBody>
      </p:sp>
    </p:spTree>
    <p:extLst>
      <p:ext uri="{BB962C8B-B14F-4D97-AF65-F5344CB8AC3E}">
        <p14:creationId xmlns:p14="http://schemas.microsoft.com/office/powerpoint/2010/main" val="1471648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B93E9-2B05-5949-9C46-8E873ADC6981}"/>
              </a:ext>
            </a:extLst>
          </p:cNvPr>
          <p:cNvSpPr>
            <a:spLocks noGrp="1"/>
          </p:cNvSpPr>
          <p:nvPr>
            <p:ph type="title"/>
          </p:nvPr>
        </p:nvSpPr>
        <p:spPr/>
        <p:txBody>
          <a:bodyPr/>
          <a:lstStyle/>
          <a:p>
            <a:r>
              <a:rPr lang="el-GR" dirty="0"/>
              <a:t>Η ένταξη του μικρού παιδιού στο σχολείο</a:t>
            </a:r>
            <a:endParaRPr lang="en-GR" dirty="0"/>
          </a:p>
        </p:txBody>
      </p:sp>
      <p:sp>
        <p:nvSpPr>
          <p:cNvPr id="3" name="Content Placeholder 2">
            <a:extLst>
              <a:ext uri="{FF2B5EF4-FFF2-40B4-BE49-F238E27FC236}">
                <a16:creationId xmlns:a16="http://schemas.microsoft.com/office/drawing/2014/main" id="{270837E4-792C-A545-86D3-D58761D68299}"/>
              </a:ext>
            </a:extLst>
          </p:cNvPr>
          <p:cNvSpPr>
            <a:spLocks noGrp="1"/>
          </p:cNvSpPr>
          <p:nvPr>
            <p:ph idx="1"/>
          </p:nvPr>
        </p:nvSpPr>
        <p:spPr/>
        <p:txBody>
          <a:bodyPr/>
          <a:lstStyle/>
          <a:p>
            <a:r>
              <a:rPr lang="el-GR" sz="2000" dirty="0"/>
              <a:t>Το </a:t>
            </a:r>
            <a:r>
              <a:rPr lang="el-GR" sz="2000" dirty="0" err="1"/>
              <a:t>σχολείο</a:t>
            </a:r>
            <a:r>
              <a:rPr lang="el-GR" sz="2000" dirty="0"/>
              <a:t> </a:t>
            </a:r>
            <a:r>
              <a:rPr lang="el-GR" sz="2000" dirty="0" err="1"/>
              <a:t>σηματοδοτει</a:t>
            </a:r>
            <a:r>
              <a:rPr lang="el-GR" sz="2000" dirty="0"/>
              <a:t>́ την </a:t>
            </a:r>
            <a:r>
              <a:rPr lang="el-GR" sz="2000" dirty="0" err="1"/>
              <a:t>πρώτη</a:t>
            </a:r>
            <a:r>
              <a:rPr lang="el-GR" sz="2000" dirty="0"/>
              <a:t> </a:t>
            </a:r>
            <a:r>
              <a:rPr lang="el-GR" sz="2000" dirty="0" err="1"/>
              <a:t>συστηματικη</a:t>
            </a:r>
            <a:r>
              <a:rPr lang="el-GR" sz="2000" dirty="0"/>
              <a:t>́ </a:t>
            </a:r>
            <a:r>
              <a:rPr lang="el-GR" sz="2000" dirty="0" err="1"/>
              <a:t>προσπάθεια</a:t>
            </a:r>
            <a:r>
              <a:rPr lang="el-GR" sz="2000" dirty="0"/>
              <a:t> </a:t>
            </a:r>
            <a:r>
              <a:rPr lang="el-GR" sz="2000" dirty="0" err="1"/>
              <a:t>ένταξης</a:t>
            </a:r>
            <a:r>
              <a:rPr lang="el-GR" sz="2000" dirty="0"/>
              <a:t> του </a:t>
            </a:r>
            <a:r>
              <a:rPr lang="el-GR" sz="2000" dirty="0" err="1"/>
              <a:t>παιδιου</a:t>
            </a:r>
            <a:r>
              <a:rPr lang="el-GR" sz="2000" dirty="0"/>
              <a:t>́ στην </a:t>
            </a:r>
            <a:r>
              <a:rPr lang="el-GR" sz="2000" dirty="0" err="1"/>
              <a:t>κοινωνία</a:t>
            </a:r>
            <a:r>
              <a:rPr lang="el-GR" sz="2000" dirty="0"/>
              <a:t>. </a:t>
            </a:r>
          </a:p>
          <a:p>
            <a:pPr marL="0" indent="0">
              <a:buNone/>
            </a:pPr>
            <a:r>
              <a:rPr lang="el-GR" sz="2000" dirty="0"/>
              <a:t>• </a:t>
            </a:r>
            <a:r>
              <a:rPr lang="el-GR" sz="2000" dirty="0" err="1"/>
              <a:t>Μεταβατικός</a:t>
            </a:r>
            <a:r>
              <a:rPr lang="el-GR" sz="2000" dirty="0"/>
              <a:t> </a:t>
            </a:r>
            <a:r>
              <a:rPr lang="el-GR" sz="2000" dirty="0" err="1"/>
              <a:t>χώρος</a:t>
            </a:r>
            <a:r>
              <a:rPr lang="el-GR" sz="2000" dirty="0"/>
              <a:t> (</a:t>
            </a:r>
            <a:r>
              <a:rPr lang="el-GR" sz="2000" dirty="0" err="1"/>
              <a:t>έξω</a:t>
            </a:r>
            <a:r>
              <a:rPr lang="el-GR" sz="2000" dirty="0"/>
              <a:t> </a:t>
            </a:r>
            <a:r>
              <a:rPr lang="el-GR" sz="2000" dirty="0" err="1"/>
              <a:t>απο</a:t>
            </a:r>
            <a:r>
              <a:rPr lang="el-GR" sz="2000" dirty="0"/>
              <a:t>́ την </a:t>
            </a:r>
            <a:r>
              <a:rPr lang="el-GR" sz="2000" dirty="0" err="1"/>
              <a:t>οικογένεια</a:t>
            </a:r>
            <a:r>
              <a:rPr lang="el-GR" sz="2000" dirty="0"/>
              <a:t> </a:t>
            </a:r>
            <a:r>
              <a:rPr lang="el-GR" sz="2000" dirty="0" err="1"/>
              <a:t>αλλα</a:t>
            </a:r>
            <a:r>
              <a:rPr lang="el-GR" sz="2000" dirty="0"/>
              <a:t>́ </a:t>
            </a:r>
            <a:r>
              <a:rPr lang="el-GR" sz="2000" dirty="0" err="1"/>
              <a:t>όχι</a:t>
            </a:r>
            <a:r>
              <a:rPr lang="el-GR" sz="2000" dirty="0"/>
              <a:t> και </a:t>
            </a:r>
            <a:r>
              <a:rPr lang="el-GR" sz="2000" dirty="0" err="1"/>
              <a:t>τελείως</a:t>
            </a:r>
            <a:r>
              <a:rPr lang="el-GR" sz="2000" dirty="0"/>
              <a:t> </a:t>
            </a:r>
            <a:r>
              <a:rPr lang="el-GR" sz="2000" dirty="0" err="1"/>
              <a:t>έξω</a:t>
            </a:r>
            <a:r>
              <a:rPr lang="el-GR" sz="2000" dirty="0"/>
              <a:t> στην </a:t>
            </a:r>
            <a:r>
              <a:rPr lang="el-GR" sz="2000" dirty="0" err="1"/>
              <a:t>κοινωνία</a:t>
            </a:r>
            <a:r>
              <a:rPr lang="el-GR" sz="2000" dirty="0"/>
              <a:t> – </a:t>
            </a:r>
            <a:r>
              <a:rPr lang="el-GR" sz="2000" dirty="0" err="1"/>
              <a:t>μικρογραφία</a:t>
            </a:r>
            <a:r>
              <a:rPr lang="el-GR" sz="2000" dirty="0"/>
              <a:t> της </a:t>
            </a:r>
            <a:r>
              <a:rPr lang="el-GR" sz="2000" dirty="0" err="1"/>
              <a:t>κοινωνίας</a:t>
            </a:r>
            <a:r>
              <a:rPr lang="el-GR" sz="2000" dirty="0"/>
              <a:t>). </a:t>
            </a:r>
          </a:p>
          <a:p>
            <a:pPr marL="0" indent="0">
              <a:buNone/>
            </a:pPr>
            <a:r>
              <a:rPr lang="el-GR" sz="2000" dirty="0"/>
              <a:t>• Τα </a:t>
            </a:r>
            <a:r>
              <a:rPr lang="el-GR" sz="2000" dirty="0" err="1"/>
              <a:t>παιδια</a:t>
            </a:r>
            <a:r>
              <a:rPr lang="el-GR" sz="2000" dirty="0"/>
              <a:t>́ </a:t>
            </a:r>
            <a:r>
              <a:rPr lang="el-GR" sz="2000" dirty="0" err="1"/>
              <a:t>δοκιμάζουν</a:t>
            </a:r>
            <a:r>
              <a:rPr lang="el-GR" sz="2000" dirty="0"/>
              <a:t> / </a:t>
            </a:r>
            <a:r>
              <a:rPr lang="el-GR" sz="2000" dirty="0" err="1"/>
              <a:t>επαναλαμβάνουν</a:t>
            </a:r>
            <a:r>
              <a:rPr lang="el-GR" sz="2000" dirty="0"/>
              <a:t> τις </a:t>
            </a:r>
            <a:r>
              <a:rPr lang="el-GR" sz="2000" dirty="0" err="1"/>
              <a:t>σχέσεις</a:t>
            </a:r>
            <a:r>
              <a:rPr lang="el-GR" sz="2000" dirty="0"/>
              <a:t>, τους </a:t>
            </a:r>
            <a:r>
              <a:rPr lang="el-GR" sz="2000" dirty="0" err="1"/>
              <a:t>τρόπους</a:t>
            </a:r>
            <a:r>
              <a:rPr lang="el-GR" sz="2000" dirty="0"/>
              <a:t> </a:t>
            </a:r>
            <a:r>
              <a:rPr lang="el-GR" sz="2000" dirty="0" err="1"/>
              <a:t>σχετίζεσθαι</a:t>
            </a:r>
            <a:r>
              <a:rPr lang="el-GR" sz="2000" dirty="0"/>
              <a:t> της </a:t>
            </a:r>
            <a:r>
              <a:rPr lang="el-GR" sz="2000" dirty="0" err="1"/>
              <a:t>οικογένειας</a:t>
            </a:r>
            <a:r>
              <a:rPr lang="el-GR" sz="2000" dirty="0"/>
              <a:t> (με τους </a:t>
            </a:r>
            <a:r>
              <a:rPr lang="el-GR" sz="2000" dirty="0" err="1"/>
              <a:t>γονείς</a:t>
            </a:r>
            <a:r>
              <a:rPr lang="el-GR" sz="2000" dirty="0"/>
              <a:t>, με τα </a:t>
            </a:r>
            <a:r>
              <a:rPr lang="el-GR" sz="2000" dirty="0" err="1"/>
              <a:t>αδέρφια</a:t>
            </a:r>
            <a:r>
              <a:rPr lang="el-GR" sz="2000" dirty="0"/>
              <a:t>) με τους </a:t>
            </a:r>
            <a:r>
              <a:rPr lang="el-GR" sz="2000" dirty="0" err="1"/>
              <a:t>συμμαθητές</a:t>
            </a:r>
            <a:r>
              <a:rPr lang="el-GR" sz="2000" dirty="0"/>
              <a:t> και τους </a:t>
            </a:r>
            <a:r>
              <a:rPr lang="el-GR" sz="2000" dirty="0" err="1"/>
              <a:t>εκπαιδευτικούς</a:t>
            </a:r>
            <a:r>
              <a:rPr lang="el-GR" sz="2000" dirty="0"/>
              <a:t>. </a:t>
            </a:r>
          </a:p>
          <a:p>
            <a:endParaRPr lang="en-GR" dirty="0"/>
          </a:p>
        </p:txBody>
      </p:sp>
    </p:spTree>
    <p:extLst>
      <p:ext uri="{BB962C8B-B14F-4D97-AF65-F5344CB8AC3E}">
        <p14:creationId xmlns:p14="http://schemas.microsoft.com/office/powerpoint/2010/main" val="37314135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F52C-E8E0-D040-A3F4-7187E6F18F9F}"/>
              </a:ext>
            </a:extLst>
          </p:cNvPr>
          <p:cNvSpPr>
            <a:spLocks noGrp="1"/>
          </p:cNvSpPr>
          <p:nvPr>
            <p:ph type="title"/>
          </p:nvPr>
        </p:nvSpPr>
        <p:spPr>
          <a:xfrm>
            <a:off x="810000" y="447188"/>
            <a:ext cx="10571998" cy="1419190"/>
          </a:xfrm>
        </p:spPr>
        <p:txBody>
          <a:bodyPr/>
          <a:lstStyle/>
          <a:p>
            <a:r>
              <a:rPr lang="el-GR" dirty="0"/>
              <a:t>Πώς ο/η εκπαιδευτικός μπορεί να κατανοεί τα δυναμικά της τάξης και τους/τις μαθητές/</a:t>
            </a:r>
            <a:r>
              <a:rPr lang="el-GR" dirty="0" err="1"/>
              <a:t>τριες</a:t>
            </a:r>
            <a:r>
              <a:rPr lang="el-GR" dirty="0"/>
              <a:t> του;</a:t>
            </a:r>
            <a:endParaRPr lang="en-GR" dirty="0"/>
          </a:p>
        </p:txBody>
      </p:sp>
      <p:sp>
        <p:nvSpPr>
          <p:cNvPr id="3" name="Content Placeholder 2">
            <a:extLst>
              <a:ext uri="{FF2B5EF4-FFF2-40B4-BE49-F238E27FC236}">
                <a16:creationId xmlns:a16="http://schemas.microsoft.com/office/drawing/2014/main" id="{AD3AEC74-1978-4545-91E3-567782E94C4D}"/>
              </a:ext>
            </a:extLst>
          </p:cNvPr>
          <p:cNvSpPr>
            <a:spLocks noGrp="1"/>
          </p:cNvSpPr>
          <p:nvPr>
            <p:ph idx="1"/>
          </p:nvPr>
        </p:nvSpPr>
        <p:spPr/>
        <p:txBody>
          <a:bodyPr/>
          <a:lstStyle/>
          <a:p>
            <a:r>
              <a:rPr lang="el-GR" sz="2400" dirty="0"/>
              <a:t>Ο/η παιδαγωγός δεν είναι και δεν χρειάζεται να είναι ψυχολόγος ή ψυχοθεραπευτής. </a:t>
            </a:r>
          </a:p>
          <a:p>
            <a:r>
              <a:rPr lang="el-GR" sz="2400" dirty="0"/>
              <a:t>δεν χρειάζεται να έχει ενδελεχή γνώση του οικογενειακού ή του ατομικού ιστορικού του κάθε μαθητή, ούτε να γνωρίζει σε βάθος όλες τις ψυχολογικές θεωρίες, </a:t>
            </a:r>
          </a:p>
          <a:p>
            <a:r>
              <a:rPr lang="el-GR" sz="2400" dirty="0"/>
              <a:t>αλλά μπορεί να αναγνωρίζει ότι η διδασκαλία και η σχέση που αναπτύσσεται με τους μαθητές ενδέχεται να έχει μία θεραπευτική πλευρά</a:t>
            </a:r>
            <a:endParaRPr lang="en-US" sz="2400" dirty="0"/>
          </a:p>
          <a:p>
            <a:endParaRPr lang="en-GR" dirty="0"/>
          </a:p>
        </p:txBody>
      </p:sp>
    </p:spTree>
    <p:extLst>
      <p:ext uri="{BB962C8B-B14F-4D97-AF65-F5344CB8AC3E}">
        <p14:creationId xmlns:p14="http://schemas.microsoft.com/office/powerpoint/2010/main" val="4290175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F52C-E8E0-D040-A3F4-7187E6F18F9F}"/>
              </a:ext>
            </a:extLst>
          </p:cNvPr>
          <p:cNvSpPr>
            <a:spLocks noGrp="1"/>
          </p:cNvSpPr>
          <p:nvPr>
            <p:ph type="title"/>
          </p:nvPr>
        </p:nvSpPr>
        <p:spPr>
          <a:xfrm>
            <a:off x="810000" y="447188"/>
            <a:ext cx="10571998" cy="1419190"/>
          </a:xfrm>
        </p:spPr>
        <p:txBody>
          <a:bodyPr/>
          <a:lstStyle/>
          <a:p>
            <a:r>
              <a:rPr lang="el-GR" dirty="0"/>
              <a:t>Πώς ο/η εκπαιδευτικός μπορεί να κατανοεί τα δυναμικά της τάξης και τους μαθητές του;</a:t>
            </a:r>
            <a:endParaRPr lang="en-GR" dirty="0"/>
          </a:p>
        </p:txBody>
      </p:sp>
      <p:sp>
        <p:nvSpPr>
          <p:cNvPr id="3" name="Content Placeholder 2">
            <a:extLst>
              <a:ext uri="{FF2B5EF4-FFF2-40B4-BE49-F238E27FC236}">
                <a16:creationId xmlns:a16="http://schemas.microsoft.com/office/drawing/2014/main" id="{AD3AEC74-1978-4545-91E3-567782E94C4D}"/>
              </a:ext>
            </a:extLst>
          </p:cNvPr>
          <p:cNvSpPr>
            <a:spLocks noGrp="1"/>
          </p:cNvSpPr>
          <p:nvPr>
            <p:ph idx="1"/>
          </p:nvPr>
        </p:nvSpPr>
        <p:spPr/>
        <p:txBody>
          <a:bodyPr>
            <a:normAutofit/>
          </a:bodyPr>
          <a:lstStyle/>
          <a:p>
            <a:r>
              <a:rPr lang="el-GR" sz="2400" dirty="0"/>
              <a:t>Κατ’ αναλογία με την «αρκετά καλή μητέρα», ο/η «αρκετά καλός/ή» εκπαιδευτικός, χρησιμοποιώντας την ψυχαναλυτική κατανόηση, μπορεί να προσφέρει ένα εκπαιδευτικό περιβάλλον που εξασφαλίζει ψυχικό «κράτημα» στους/στις μαθητές/</a:t>
            </a:r>
            <a:r>
              <a:rPr lang="el-GR" sz="2400" dirty="0" err="1"/>
              <a:t>τριες</a:t>
            </a:r>
            <a:r>
              <a:rPr lang="el-GR" sz="2400" dirty="0"/>
              <a:t> και συναισθηματική ασφάλεια ώστε να αναπτύξουν το δυναμικό τους, χωρίς ο/η ίδιος/α να εξουθενώνεται από τη μη ρεαλιστική προσδοκία να είναι ο «τέλειος» δάσκαλος</a:t>
            </a:r>
            <a:endParaRPr lang="en-GR" sz="2400" dirty="0"/>
          </a:p>
        </p:txBody>
      </p:sp>
    </p:spTree>
    <p:extLst>
      <p:ext uri="{BB962C8B-B14F-4D97-AF65-F5344CB8AC3E}">
        <p14:creationId xmlns:p14="http://schemas.microsoft.com/office/powerpoint/2010/main" val="38828304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F52C-E8E0-D040-A3F4-7187E6F18F9F}"/>
              </a:ext>
            </a:extLst>
          </p:cNvPr>
          <p:cNvSpPr>
            <a:spLocks noGrp="1"/>
          </p:cNvSpPr>
          <p:nvPr>
            <p:ph type="title"/>
          </p:nvPr>
        </p:nvSpPr>
        <p:spPr>
          <a:xfrm>
            <a:off x="810000" y="447188"/>
            <a:ext cx="10571998" cy="1419190"/>
          </a:xfrm>
        </p:spPr>
        <p:txBody>
          <a:bodyPr/>
          <a:lstStyle/>
          <a:p>
            <a:r>
              <a:rPr lang="el-GR" dirty="0"/>
              <a:t>Πώς ο/η εκπαιδευτικός μπορεί να κατανοεί τα δυναμικά της τάξης και τους/τις μαθητές/</a:t>
            </a:r>
            <a:r>
              <a:rPr lang="el-GR" dirty="0" err="1"/>
              <a:t>τριες</a:t>
            </a:r>
            <a:r>
              <a:rPr lang="el-GR" dirty="0"/>
              <a:t> του;</a:t>
            </a:r>
            <a:endParaRPr lang="en-GR" dirty="0"/>
          </a:p>
        </p:txBody>
      </p:sp>
      <p:sp>
        <p:nvSpPr>
          <p:cNvPr id="3" name="Content Placeholder 2">
            <a:extLst>
              <a:ext uri="{FF2B5EF4-FFF2-40B4-BE49-F238E27FC236}">
                <a16:creationId xmlns:a16="http://schemas.microsoft.com/office/drawing/2014/main" id="{AD3AEC74-1978-4545-91E3-567782E94C4D}"/>
              </a:ext>
            </a:extLst>
          </p:cNvPr>
          <p:cNvSpPr>
            <a:spLocks noGrp="1"/>
          </p:cNvSpPr>
          <p:nvPr>
            <p:ph idx="1"/>
          </p:nvPr>
        </p:nvSpPr>
        <p:spPr/>
        <p:txBody>
          <a:bodyPr>
            <a:normAutofit/>
          </a:bodyPr>
          <a:lstStyle/>
          <a:p>
            <a:r>
              <a:rPr lang="el-GR" sz="2400" dirty="0"/>
              <a:t>Ο/η εκπαιδευτικός χρειάζεται να εξασκήσει την ικανότητα </a:t>
            </a:r>
            <a:r>
              <a:rPr lang="el-GR" sz="2400" b="1" dirty="0"/>
              <a:t>παρατήρησης (και αυτό-παρατήρησης</a:t>
            </a:r>
            <a:r>
              <a:rPr lang="el-GR" sz="2400" dirty="0"/>
              <a:t>) που </a:t>
            </a:r>
            <a:r>
              <a:rPr lang="el-GR" sz="2400" b="1" dirty="0"/>
              <a:t>στόχο έχει την κατανόηση των σχέσεων και των ασυνείδητων δυναμικών αυτών.</a:t>
            </a:r>
            <a:endParaRPr lang="en-GR" sz="2400" dirty="0"/>
          </a:p>
        </p:txBody>
      </p:sp>
    </p:spTree>
    <p:extLst>
      <p:ext uri="{BB962C8B-B14F-4D97-AF65-F5344CB8AC3E}">
        <p14:creationId xmlns:p14="http://schemas.microsoft.com/office/powerpoint/2010/main" val="4201442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F52C-E8E0-D040-A3F4-7187E6F18F9F}"/>
              </a:ext>
            </a:extLst>
          </p:cNvPr>
          <p:cNvSpPr>
            <a:spLocks noGrp="1"/>
          </p:cNvSpPr>
          <p:nvPr>
            <p:ph type="title"/>
          </p:nvPr>
        </p:nvSpPr>
        <p:spPr>
          <a:xfrm>
            <a:off x="810000" y="447188"/>
            <a:ext cx="10571998" cy="1419190"/>
          </a:xfrm>
        </p:spPr>
        <p:txBody>
          <a:bodyPr/>
          <a:lstStyle/>
          <a:p>
            <a:r>
              <a:rPr lang="el-GR" dirty="0"/>
              <a:t>Πώς ο/η εκπαιδευτικός μπορεί να κατανοεί τα δυναμικά της τάξης και τους μαθητές του;</a:t>
            </a:r>
            <a:endParaRPr lang="en-GR" dirty="0"/>
          </a:p>
        </p:txBody>
      </p:sp>
      <p:sp>
        <p:nvSpPr>
          <p:cNvPr id="3" name="Content Placeholder 2">
            <a:extLst>
              <a:ext uri="{FF2B5EF4-FFF2-40B4-BE49-F238E27FC236}">
                <a16:creationId xmlns:a16="http://schemas.microsoft.com/office/drawing/2014/main" id="{AD3AEC74-1978-4545-91E3-567782E94C4D}"/>
              </a:ext>
            </a:extLst>
          </p:cNvPr>
          <p:cNvSpPr>
            <a:spLocks noGrp="1"/>
          </p:cNvSpPr>
          <p:nvPr>
            <p:ph idx="1"/>
          </p:nvPr>
        </p:nvSpPr>
        <p:spPr/>
        <p:txBody>
          <a:bodyPr>
            <a:normAutofit lnSpcReduction="10000"/>
          </a:bodyPr>
          <a:lstStyle/>
          <a:p>
            <a:pPr marL="0" indent="0">
              <a:buNone/>
            </a:pPr>
            <a:r>
              <a:rPr lang="el-GR" sz="2400" dirty="0"/>
              <a:t>Αυτή η μορφή παρατήρησης προϋποθέτει την ικανότητα κάποιος να είναι </a:t>
            </a:r>
            <a:r>
              <a:rPr lang="el-GR" sz="2400" b="1" dirty="0"/>
              <a:t>ψυχικά διαθέσιμος και συναισθηματικά δεκτικός:</a:t>
            </a:r>
          </a:p>
          <a:p>
            <a:r>
              <a:rPr lang="el-GR" sz="2400" dirty="0"/>
              <a:t>Δηλαδή να βλέπει, να ακούει προσεκτικά και να αντιλαμβάνεται τι συμβαίνει </a:t>
            </a:r>
            <a:r>
              <a:rPr lang="el-GR" sz="2400" b="1" dirty="0"/>
              <a:t>γύρω του αλλά και μέσα του</a:t>
            </a:r>
            <a:r>
              <a:rPr lang="el-GR" sz="2400" dirty="0"/>
              <a:t>, (με άλλα λόγια να είναι σε επαφή με τα συναισθήματα και τα άγχη που αναδύονται μέσα στα πλαίσια των σχέσεων) </a:t>
            </a:r>
          </a:p>
          <a:p>
            <a:r>
              <a:rPr lang="el-GR" sz="2400" dirty="0"/>
              <a:t>Στη συνέχεια, δε, να σκεφθεί για όλα αυτά και να χρησιμοποιήσει την προσωπική του εμπειρία για να κατανοήσει σε βάθος αυτό που συμβαίνει στην τάξη σε ατομικό πλαίσιο και στο πλαίσιο της ομάδας.</a:t>
            </a:r>
            <a:endParaRPr lang="en-US" sz="2400" dirty="0"/>
          </a:p>
          <a:p>
            <a:endParaRPr lang="en-GR" sz="2400" dirty="0"/>
          </a:p>
        </p:txBody>
      </p:sp>
    </p:spTree>
    <p:extLst>
      <p:ext uri="{BB962C8B-B14F-4D97-AF65-F5344CB8AC3E}">
        <p14:creationId xmlns:p14="http://schemas.microsoft.com/office/powerpoint/2010/main" val="137577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F52C-E8E0-D040-A3F4-7187E6F18F9F}"/>
              </a:ext>
            </a:extLst>
          </p:cNvPr>
          <p:cNvSpPr>
            <a:spLocks noGrp="1"/>
          </p:cNvSpPr>
          <p:nvPr>
            <p:ph type="title"/>
          </p:nvPr>
        </p:nvSpPr>
        <p:spPr>
          <a:xfrm>
            <a:off x="810000" y="447188"/>
            <a:ext cx="10571998" cy="1419190"/>
          </a:xfrm>
        </p:spPr>
        <p:txBody>
          <a:bodyPr/>
          <a:lstStyle/>
          <a:p>
            <a:r>
              <a:rPr lang="el-GR" dirty="0"/>
              <a:t>Πώς ο/η εκπαιδευτικός μπορεί να κατανοεί τα δυναμικά της τάξης και τους/τις μαθητές/</a:t>
            </a:r>
            <a:r>
              <a:rPr lang="el-GR" dirty="0" err="1"/>
              <a:t>τριες</a:t>
            </a:r>
            <a:r>
              <a:rPr lang="el-GR" dirty="0"/>
              <a:t> του;</a:t>
            </a:r>
            <a:endParaRPr lang="en-GR" dirty="0"/>
          </a:p>
        </p:txBody>
      </p:sp>
      <p:sp>
        <p:nvSpPr>
          <p:cNvPr id="3" name="Content Placeholder 2">
            <a:extLst>
              <a:ext uri="{FF2B5EF4-FFF2-40B4-BE49-F238E27FC236}">
                <a16:creationId xmlns:a16="http://schemas.microsoft.com/office/drawing/2014/main" id="{AD3AEC74-1978-4545-91E3-567782E94C4D}"/>
              </a:ext>
            </a:extLst>
          </p:cNvPr>
          <p:cNvSpPr>
            <a:spLocks noGrp="1"/>
          </p:cNvSpPr>
          <p:nvPr>
            <p:ph idx="1"/>
          </p:nvPr>
        </p:nvSpPr>
        <p:spPr/>
        <p:txBody>
          <a:bodyPr>
            <a:normAutofit/>
          </a:bodyPr>
          <a:lstStyle/>
          <a:p>
            <a:r>
              <a:rPr lang="el-GR" sz="2400" dirty="0"/>
              <a:t>Η διαδικασία αυτής της παρατήρησης είναι χρονικά και συναισθηματικά απαιτητική: μπορεί να φέρει το δάσκαλο αντιμέτωπο με επώδυνα και δύσκολα συναισθήματα.</a:t>
            </a:r>
          </a:p>
          <a:p>
            <a:r>
              <a:rPr lang="el-GR" sz="2400" dirty="0"/>
              <a:t> Όμως είναι αυτή που θα του προσφέρει τη  δυνατότητα της βαθύτερης κατανόησης και θα επιτρέψει τελικά στον ίδιο και στους μαθητές του να βιώσουν και να επωφεληθούν από την ολοκληρωμένη παιδαγωγική εμπειρία που οφείλει να συνδυάζει αρμονικά το γνωστικό και το συναισθηματικό πεδίο. </a:t>
            </a:r>
            <a:endParaRPr lang="en-US" sz="2400" dirty="0"/>
          </a:p>
          <a:p>
            <a:endParaRPr lang="en-GR" sz="2400" dirty="0"/>
          </a:p>
        </p:txBody>
      </p:sp>
    </p:spTree>
    <p:extLst>
      <p:ext uri="{BB962C8B-B14F-4D97-AF65-F5344CB8AC3E}">
        <p14:creationId xmlns:p14="http://schemas.microsoft.com/office/powerpoint/2010/main" val="14807394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8DF9F-1E94-CA43-9461-7818C7D754E9}"/>
              </a:ext>
            </a:extLst>
          </p:cNvPr>
          <p:cNvSpPr>
            <a:spLocks noGrp="1"/>
          </p:cNvSpPr>
          <p:nvPr>
            <p:ph type="title"/>
          </p:nvPr>
        </p:nvSpPr>
        <p:spPr/>
        <p:txBody>
          <a:bodyPr/>
          <a:lstStyle/>
          <a:p>
            <a:r>
              <a:rPr lang="el-GR" dirty="0" err="1"/>
              <a:t>Βιντεο</a:t>
            </a:r>
            <a:r>
              <a:rPr lang="el-GR" dirty="0"/>
              <a:t> για παρατήρηση</a:t>
            </a:r>
            <a:endParaRPr lang="en-GR" dirty="0"/>
          </a:p>
        </p:txBody>
      </p:sp>
      <p:sp>
        <p:nvSpPr>
          <p:cNvPr id="3" name="Content Placeholder 2">
            <a:extLst>
              <a:ext uri="{FF2B5EF4-FFF2-40B4-BE49-F238E27FC236}">
                <a16:creationId xmlns:a16="http://schemas.microsoft.com/office/drawing/2014/main" id="{5A6ADA9F-6A04-0C4E-91AB-D031AB185024}"/>
              </a:ext>
            </a:extLst>
          </p:cNvPr>
          <p:cNvSpPr>
            <a:spLocks noGrp="1"/>
          </p:cNvSpPr>
          <p:nvPr>
            <p:ph idx="1"/>
          </p:nvPr>
        </p:nvSpPr>
        <p:spPr/>
        <p:txBody>
          <a:bodyPr/>
          <a:lstStyle/>
          <a:p>
            <a:r>
              <a:rPr lang="en-GR"/>
              <a:t>3rd observation part I</a:t>
            </a:r>
          </a:p>
          <a:p>
            <a:pPr marL="0" indent="0">
              <a:buNone/>
            </a:pPr>
            <a:endParaRPr lang="en-GR"/>
          </a:p>
        </p:txBody>
      </p:sp>
    </p:spTree>
    <p:extLst>
      <p:ext uri="{BB962C8B-B14F-4D97-AF65-F5344CB8AC3E}">
        <p14:creationId xmlns:p14="http://schemas.microsoft.com/office/powerpoint/2010/main" val="2578837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C1A10-F9CD-EA40-B293-210D8C1EA591}"/>
              </a:ext>
            </a:extLst>
          </p:cNvPr>
          <p:cNvSpPr>
            <a:spLocks noGrp="1"/>
          </p:cNvSpPr>
          <p:nvPr>
            <p:ph type="title"/>
          </p:nvPr>
        </p:nvSpPr>
        <p:spPr/>
        <p:txBody>
          <a:bodyPr/>
          <a:lstStyle/>
          <a:p>
            <a:r>
              <a:rPr lang="el-GR" dirty="0"/>
              <a:t>Η είσοδος του μικρού παιδιού στο σχολείο</a:t>
            </a:r>
            <a:endParaRPr lang="en-GR" dirty="0"/>
          </a:p>
        </p:txBody>
      </p:sp>
      <p:sp>
        <p:nvSpPr>
          <p:cNvPr id="3" name="Content Placeholder 2">
            <a:extLst>
              <a:ext uri="{FF2B5EF4-FFF2-40B4-BE49-F238E27FC236}">
                <a16:creationId xmlns:a16="http://schemas.microsoft.com/office/drawing/2014/main" id="{37900FA0-9BFF-AF41-9939-8A911F84AF3C}"/>
              </a:ext>
            </a:extLst>
          </p:cNvPr>
          <p:cNvSpPr>
            <a:spLocks noGrp="1"/>
          </p:cNvSpPr>
          <p:nvPr>
            <p:ph idx="1"/>
          </p:nvPr>
        </p:nvSpPr>
        <p:spPr/>
        <p:txBody>
          <a:bodyPr/>
          <a:lstStyle/>
          <a:p>
            <a:r>
              <a:rPr lang="el-GR" sz="2000" dirty="0"/>
              <a:t>Η </a:t>
            </a:r>
            <a:r>
              <a:rPr lang="el-GR" sz="2000" dirty="0" err="1"/>
              <a:t>είσοδος</a:t>
            </a:r>
            <a:r>
              <a:rPr lang="el-GR" sz="2000" dirty="0"/>
              <a:t> του </a:t>
            </a:r>
            <a:r>
              <a:rPr lang="el-GR" sz="2000" dirty="0" err="1"/>
              <a:t>παιδιου</a:t>
            </a:r>
            <a:r>
              <a:rPr lang="el-GR" sz="2000" dirty="0"/>
              <a:t>́ στην </a:t>
            </a:r>
            <a:r>
              <a:rPr lang="el-GR" sz="2000" dirty="0" err="1"/>
              <a:t>προσχολικη</a:t>
            </a:r>
            <a:r>
              <a:rPr lang="el-GR" sz="2000" dirty="0"/>
              <a:t>́ </a:t>
            </a:r>
            <a:r>
              <a:rPr lang="el-GR" sz="2000" dirty="0" err="1"/>
              <a:t>εκπαίδευση</a:t>
            </a:r>
            <a:r>
              <a:rPr lang="el-GR" sz="2000" dirty="0"/>
              <a:t> </a:t>
            </a:r>
            <a:r>
              <a:rPr lang="el-GR" sz="2000" dirty="0" err="1"/>
              <a:t>είναι</a:t>
            </a:r>
            <a:r>
              <a:rPr lang="el-GR" sz="2000" dirty="0"/>
              <a:t> </a:t>
            </a:r>
            <a:r>
              <a:rPr lang="el-GR" sz="2000" dirty="0" err="1"/>
              <a:t>ένα</a:t>
            </a:r>
            <a:r>
              <a:rPr lang="el-GR" sz="2000" dirty="0"/>
              <a:t> </a:t>
            </a:r>
            <a:r>
              <a:rPr lang="el-GR" sz="2000" dirty="0" err="1"/>
              <a:t>μεγάλο</a:t>
            </a:r>
            <a:r>
              <a:rPr lang="el-GR" sz="2000" dirty="0"/>
              <a:t> </a:t>
            </a:r>
            <a:r>
              <a:rPr lang="el-GR" sz="2000" dirty="0" err="1"/>
              <a:t>βήμα</a:t>
            </a:r>
            <a:r>
              <a:rPr lang="el-GR" sz="2000" dirty="0"/>
              <a:t> για </a:t>
            </a:r>
            <a:r>
              <a:rPr lang="el-GR" sz="2000" dirty="0" err="1"/>
              <a:t>ολόκληρη</a:t>
            </a:r>
            <a:r>
              <a:rPr lang="el-GR" sz="2000" dirty="0"/>
              <a:t> την </a:t>
            </a:r>
            <a:r>
              <a:rPr lang="el-GR" sz="2000" dirty="0" err="1"/>
              <a:t>οικογένεια</a:t>
            </a:r>
            <a:r>
              <a:rPr lang="el-GR" sz="2000" dirty="0"/>
              <a:t>. </a:t>
            </a:r>
          </a:p>
          <a:p>
            <a:r>
              <a:rPr lang="el-GR" sz="2000" dirty="0"/>
              <a:t>• Η </a:t>
            </a:r>
            <a:r>
              <a:rPr lang="el-GR" sz="2000" dirty="0" err="1"/>
              <a:t>περίοδος</a:t>
            </a:r>
            <a:r>
              <a:rPr lang="el-GR" sz="2000" dirty="0"/>
              <a:t> </a:t>
            </a:r>
            <a:r>
              <a:rPr lang="el-GR" sz="2000" dirty="0" err="1"/>
              <a:t>προσαρμογής</a:t>
            </a:r>
            <a:r>
              <a:rPr lang="el-GR" sz="2000" dirty="0"/>
              <a:t> δεν </a:t>
            </a:r>
            <a:r>
              <a:rPr lang="el-GR" sz="2000" dirty="0" err="1"/>
              <a:t>αφορα</a:t>
            </a:r>
            <a:r>
              <a:rPr lang="el-GR" sz="2000" dirty="0"/>
              <a:t>́ </a:t>
            </a:r>
            <a:r>
              <a:rPr lang="el-GR" sz="2000" dirty="0" err="1"/>
              <a:t>μόνο</a:t>
            </a:r>
            <a:r>
              <a:rPr lang="el-GR" sz="2000" dirty="0"/>
              <a:t> στα </a:t>
            </a:r>
            <a:r>
              <a:rPr lang="el-GR" sz="2000" dirty="0" err="1"/>
              <a:t>παιδια</a:t>
            </a:r>
            <a:r>
              <a:rPr lang="el-GR" sz="2000" dirty="0"/>
              <a:t>́ </a:t>
            </a:r>
            <a:r>
              <a:rPr lang="el-GR" sz="2000" dirty="0" err="1"/>
              <a:t>αφορα</a:t>
            </a:r>
            <a:r>
              <a:rPr lang="el-GR" sz="2000" dirty="0"/>
              <a:t>́ και στους </a:t>
            </a:r>
            <a:r>
              <a:rPr lang="el-GR" sz="2000" dirty="0" err="1"/>
              <a:t>γονείς</a:t>
            </a:r>
            <a:r>
              <a:rPr lang="el-GR" sz="2000" dirty="0"/>
              <a:t> τους </a:t>
            </a:r>
            <a:r>
              <a:rPr lang="el-GR" sz="2000" dirty="0" err="1"/>
              <a:t>όπως</a:t>
            </a:r>
            <a:r>
              <a:rPr lang="el-GR" sz="2000" dirty="0"/>
              <a:t> </a:t>
            </a:r>
            <a:r>
              <a:rPr lang="el-GR" sz="2000" dirty="0" err="1"/>
              <a:t>επίσης</a:t>
            </a:r>
            <a:r>
              <a:rPr lang="el-GR" sz="2000" dirty="0"/>
              <a:t> και τους/τις </a:t>
            </a:r>
            <a:r>
              <a:rPr lang="el-GR" sz="2000" dirty="0" err="1"/>
              <a:t>παιδαγωγούς</a:t>
            </a:r>
            <a:r>
              <a:rPr lang="el-GR" sz="2000" dirty="0"/>
              <a:t>. </a:t>
            </a:r>
          </a:p>
          <a:p>
            <a:r>
              <a:rPr lang="el-GR" sz="2000" dirty="0"/>
              <a:t>• Το </a:t>
            </a:r>
            <a:r>
              <a:rPr lang="el-GR" sz="2000" dirty="0" err="1"/>
              <a:t>σχολείο</a:t>
            </a:r>
            <a:r>
              <a:rPr lang="el-GR" sz="2000" dirty="0"/>
              <a:t> </a:t>
            </a:r>
            <a:r>
              <a:rPr lang="el-GR" sz="2000" dirty="0" err="1"/>
              <a:t>επιτελει</a:t>
            </a:r>
            <a:r>
              <a:rPr lang="el-GR" sz="2000" dirty="0"/>
              <a:t>́ </a:t>
            </a:r>
            <a:r>
              <a:rPr lang="el-GR" sz="2000" dirty="0" err="1"/>
              <a:t>έναν</a:t>
            </a:r>
            <a:r>
              <a:rPr lang="el-GR" sz="2000" dirty="0"/>
              <a:t> </a:t>
            </a:r>
            <a:r>
              <a:rPr lang="el-GR" sz="2000" dirty="0" err="1"/>
              <a:t>ακαδημαϊκο</a:t>
            </a:r>
            <a:r>
              <a:rPr lang="el-GR" sz="2000" dirty="0"/>
              <a:t>́ </a:t>
            </a:r>
            <a:r>
              <a:rPr lang="el-GR" sz="2000" dirty="0" err="1"/>
              <a:t>ρόλο</a:t>
            </a:r>
            <a:r>
              <a:rPr lang="el-GR" sz="2000" dirty="0"/>
              <a:t>, </a:t>
            </a:r>
            <a:r>
              <a:rPr lang="el-GR" sz="2000" dirty="0" err="1"/>
              <a:t>αλλα</a:t>
            </a:r>
            <a:r>
              <a:rPr lang="el-GR" sz="2000" dirty="0"/>
              <a:t>́ και </a:t>
            </a:r>
            <a:r>
              <a:rPr lang="el-GR" sz="2000" dirty="0" err="1"/>
              <a:t>ένα</a:t>
            </a:r>
            <a:r>
              <a:rPr lang="el-GR" sz="2000" dirty="0"/>
              <a:t> </a:t>
            </a:r>
            <a:r>
              <a:rPr lang="el-GR" sz="2000" dirty="0" err="1"/>
              <a:t>ρόλο</a:t>
            </a:r>
            <a:r>
              <a:rPr lang="el-GR" sz="2000" dirty="0"/>
              <a:t> </a:t>
            </a:r>
            <a:r>
              <a:rPr lang="el-GR" sz="2000" dirty="0" err="1"/>
              <a:t>αναφορικα</a:t>
            </a:r>
            <a:r>
              <a:rPr lang="el-GR" sz="2000" dirty="0"/>
              <a:t>́ με τη </a:t>
            </a:r>
            <a:r>
              <a:rPr lang="el-GR" sz="2000" dirty="0" err="1"/>
              <a:t>συναισθηματικη</a:t>
            </a:r>
            <a:r>
              <a:rPr lang="el-GR" sz="2000" dirty="0"/>
              <a:t>́ </a:t>
            </a:r>
            <a:r>
              <a:rPr lang="el-GR" sz="2000" dirty="0" err="1"/>
              <a:t>ανάπτυξη</a:t>
            </a:r>
            <a:r>
              <a:rPr lang="el-GR" sz="2000" dirty="0"/>
              <a:t> των </a:t>
            </a:r>
            <a:r>
              <a:rPr lang="el-GR" sz="2000" dirty="0" err="1"/>
              <a:t>παιδιών</a:t>
            </a:r>
            <a:r>
              <a:rPr lang="el-GR" sz="2000" dirty="0"/>
              <a:t> και την </a:t>
            </a:r>
            <a:r>
              <a:rPr lang="el-GR" sz="2000" dirty="0" err="1"/>
              <a:t>ικανότητα</a:t>
            </a:r>
            <a:r>
              <a:rPr lang="el-GR" sz="2000" dirty="0"/>
              <a:t> τους να </a:t>
            </a:r>
            <a:r>
              <a:rPr lang="el-GR" sz="2000" dirty="0" err="1"/>
              <a:t>σχετίζονται</a:t>
            </a:r>
            <a:r>
              <a:rPr lang="el-GR" sz="2000" dirty="0"/>
              <a:t>. </a:t>
            </a:r>
          </a:p>
          <a:p>
            <a:endParaRPr lang="en-GR" dirty="0"/>
          </a:p>
        </p:txBody>
      </p:sp>
    </p:spTree>
    <p:extLst>
      <p:ext uri="{BB962C8B-B14F-4D97-AF65-F5344CB8AC3E}">
        <p14:creationId xmlns:p14="http://schemas.microsoft.com/office/powerpoint/2010/main" val="1044831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40EEE-725C-4B4F-A397-51FF6888EED9}"/>
              </a:ext>
            </a:extLst>
          </p:cNvPr>
          <p:cNvSpPr>
            <a:spLocks noGrp="1"/>
          </p:cNvSpPr>
          <p:nvPr>
            <p:ph type="title"/>
          </p:nvPr>
        </p:nvSpPr>
        <p:spPr/>
        <p:txBody>
          <a:bodyPr/>
          <a:lstStyle/>
          <a:p>
            <a:r>
              <a:rPr lang="el-GR" dirty="0"/>
              <a:t>Για το παιδί:</a:t>
            </a:r>
            <a:endParaRPr lang="en-GR" dirty="0"/>
          </a:p>
        </p:txBody>
      </p:sp>
      <p:sp>
        <p:nvSpPr>
          <p:cNvPr id="3" name="Content Placeholder 2">
            <a:extLst>
              <a:ext uri="{FF2B5EF4-FFF2-40B4-BE49-F238E27FC236}">
                <a16:creationId xmlns:a16="http://schemas.microsoft.com/office/drawing/2014/main" id="{0D68A031-3545-CC49-89EA-179458D16115}"/>
              </a:ext>
            </a:extLst>
          </p:cNvPr>
          <p:cNvSpPr>
            <a:spLocks noGrp="1"/>
          </p:cNvSpPr>
          <p:nvPr>
            <p:ph idx="1"/>
          </p:nvPr>
        </p:nvSpPr>
        <p:spPr/>
        <p:txBody>
          <a:bodyPr/>
          <a:lstStyle/>
          <a:p>
            <a:r>
              <a:rPr lang="el-GR" sz="2000" dirty="0" err="1"/>
              <a:t>Είναι</a:t>
            </a:r>
            <a:r>
              <a:rPr lang="el-GR" sz="2000" dirty="0"/>
              <a:t> </a:t>
            </a:r>
            <a:r>
              <a:rPr lang="el-GR" sz="2000" dirty="0" err="1"/>
              <a:t>ένας</a:t>
            </a:r>
            <a:r>
              <a:rPr lang="el-GR" sz="2000" dirty="0"/>
              <a:t> </a:t>
            </a:r>
            <a:r>
              <a:rPr lang="el-GR" sz="2000" dirty="0" err="1"/>
              <a:t>αποχωρισμός</a:t>
            </a:r>
            <a:r>
              <a:rPr lang="el-GR" sz="2000" dirty="0"/>
              <a:t>. </a:t>
            </a:r>
          </a:p>
          <a:p>
            <a:pPr marL="0" indent="0">
              <a:buNone/>
            </a:pPr>
            <a:r>
              <a:rPr lang="el-GR" sz="2000" dirty="0"/>
              <a:t>– </a:t>
            </a:r>
            <a:r>
              <a:rPr lang="el-GR" sz="2000" dirty="0" err="1"/>
              <a:t>Αποχωρίζεται</a:t>
            </a:r>
            <a:r>
              <a:rPr lang="el-GR" sz="2000" dirty="0"/>
              <a:t> τους </a:t>
            </a:r>
            <a:r>
              <a:rPr lang="el-GR" sz="2000" dirty="0" err="1"/>
              <a:t>γονείς</a:t>
            </a:r>
            <a:r>
              <a:rPr lang="el-GR" sz="2000" dirty="0"/>
              <a:t> του, την </a:t>
            </a:r>
            <a:r>
              <a:rPr lang="el-GR" sz="2000" dirty="0" err="1"/>
              <a:t>ασφάλεια</a:t>
            </a:r>
            <a:r>
              <a:rPr lang="el-GR" sz="2000" dirty="0"/>
              <a:t> του. </a:t>
            </a:r>
          </a:p>
          <a:p>
            <a:pPr marL="0" indent="0">
              <a:buNone/>
            </a:pPr>
            <a:r>
              <a:rPr lang="el-GR" sz="2000" dirty="0"/>
              <a:t>– </a:t>
            </a:r>
            <a:r>
              <a:rPr lang="el-GR" sz="2000" dirty="0" err="1"/>
              <a:t>Φεύγει</a:t>
            </a:r>
            <a:r>
              <a:rPr lang="el-GR" sz="2000" dirty="0"/>
              <a:t> </a:t>
            </a:r>
            <a:r>
              <a:rPr lang="el-GR" sz="2000" dirty="0" err="1"/>
              <a:t>απο</a:t>
            </a:r>
            <a:r>
              <a:rPr lang="el-GR" sz="2000" dirty="0"/>
              <a:t>́ το </a:t>
            </a:r>
            <a:r>
              <a:rPr lang="el-GR" sz="2000" dirty="0" err="1"/>
              <a:t>χώρο</a:t>
            </a:r>
            <a:r>
              <a:rPr lang="el-GR" sz="2000" dirty="0"/>
              <a:t> του, </a:t>
            </a:r>
            <a:r>
              <a:rPr lang="el-GR" sz="2000" dirty="0" err="1"/>
              <a:t>απο</a:t>
            </a:r>
            <a:r>
              <a:rPr lang="el-GR" sz="2000" dirty="0"/>
              <a:t>́ </a:t>
            </a:r>
            <a:r>
              <a:rPr lang="el-GR" sz="2000" dirty="0" err="1"/>
              <a:t>κάτι</a:t>
            </a:r>
            <a:r>
              <a:rPr lang="el-GR" sz="2000" dirty="0"/>
              <a:t> το </a:t>
            </a:r>
            <a:r>
              <a:rPr lang="el-GR" sz="2000" dirty="0" err="1"/>
              <a:t>πολυ</a:t>
            </a:r>
            <a:r>
              <a:rPr lang="el-GR" sz="2000" dirty="0"/>
              <a:t>́ </a:t>
            </a:r>
            <a:r>
              <a:rPr lang="el-GR" sz="2000" dirty="0" err="1"/>
              <a:t>οικείο</a:t>
            </a:r>
            <a:r>
              <a:rPr lang="el-GR" sz="2000" dirty="0"/>
              <a:t> και </a:t>
            </a:r>
            <a:r>
              <a:rPr lang="el-GR" sz="2000" dirty="0" err="1"/>
              <a:t>δεδομένο</a:t>
            </a:r>
            <a:r>
              <a:rPr lang="el-GR" sz="2000" dirty="0"/>
              <a:t>, που </a:t>
            </a:r>
            <a:r>
              <a:rPr lang="el-GR" sz="2000" dirty="0" err="1"/>
              <a:t>γνωρίζει</a:t>
            </a:r>
            <a:r>
              <a:rPr lang="el-GR" sz="2000" dirty="0"/>
              <a:t> πως </a:t>
            </a:r>
            <a:r>
              <a:rPr lang="el-GR" sz="2000" dirty="0" err="1"/>
              <a:t>λειτουργει</a:t>
            </a:r>
            <a:r>
              <a:rPr lang="el-GR" sz="2000" dirty="0"/>
              <a:t>́, τις </a:t>
            </a:r>
            <a:r>
              <a:rPr lang="el-GR" sz="2000" dirty="0" err="1"/>
              <a:t>ρουτίνες</a:t>
            </a:r>
            <a:r>
              <a:rPr lang="el-GR" sz="2000" dirty="0"/>
              <a:t> του </a:t>
            </a:r>
            <a:r>
              <a:rPr lang="el-GR" sz="2000" dirty="0" err="1"/>
              <a:t>κ.λ.π</a:t>
            </a:r>
            <a:r>
              <a:rPr lang="el-GR" sz="2000" dirty="0"/>
              <a:t>. </a:t>
            </a:r>
          </a:p>
          <a:p>
            <a:pPr marL="0" indent="0">
              <a:buNone/>
            </a:pPr>
            <a:r>
              <a:rPr lang="el-GR" sz="2000" dirty="0"/>
              <a:t>Έρχεται σε επαφή με νέα άτομα: τους </a:t>
            </a:r>
            <a:r>
              <a:rPr lang="el-GR" sz="2000" dirty="0" err="1"/>
              <a:t>συνομηλίκους</a:t>
            </a:r>
            <a:r>
              <a:rPr lang="el-GR" sz="2000" dirty="0"/>
              <a:t> του </a:t>
            </a:r>
            <a:r>
              <a:rPr lang="el-GR" sz="2000" dirty="0" err="1"/>
              <a:t>αλλα</a:t>
            </a:r>
            <a:r>
              <a:rPr lang="el-GR" sz="2000" dirty="0"/>
              <a:t>́ και με τις </a:t>
            </a:r>
            <a:r>
              <a:rPr lang="el-GR" sz="2000" dirty="0" err="1"/>
              <a:t>δασκάλες</a:t>
            </a:r>
            <a:r>
              <a:rPr lang="el-GR" sz="2000" dirty="0"/>
              <a:t> του. </a:t>
            </a:r>
          </a:p>
          <a:p>
            <a:pPr marL="0" indent="0">
              <a:buNone/>
            </a:pPr>
            <a:r>
              <a:rPr lang="el-GR" sz="2000" dirty="0" err="1"/>
              <a:t>Εντάσσεται</a:t>
            </a:r>
            <a:r>
              <a:rPr lang="el-GR" sz="2000" dirty="0"/>
              <a:t> σε μια </a:t>
            </a:r>
            <a:r>
              <a:rPr lang="el-GR" sz="2000" dirty="0" err="1"/>
              <a:t>ομάδα</a:t>
            </a:r>
            <a:r>
              <a:rPr lang="el-GR" sz="2000" dirty="0"/>
              <a:t> (</a:t>
            </a:r>
            <a:r>
              <a:rPr lang="el-GR" sz="2000" dirty="0" err="1"/>
              <a:t>χρειάζεται</a:t>
            </a:r>
            <a:r>
              <a:rPr lang="el-GR" sz="2000" dirty="0"/>
              <a:t> να </a:t>
            </a:r>
            <a:r>
              <a:rPr lang="el-GR" sz="2000" dirty="0" err="1"/>
              <a:t>περιμένει</a:t>
            </a:r>
            <a:r>
              <a:rPr lang="el-GR" sz="2000" dirty="0"/>
              <a:t> τη </a:t>
            </a:r>
            <a:r>
              <a:rPr lang="el-GR" sz="2000" dirty="0" err="1"/>
              <a:t>σειρα</a:t>
            </a:r>
            <a:r>
              <a:rPr lang="el-GR" sz="2000" dirty="0"/>
              <a:t>́ του, </a:t>
            </a:r>
            <a:r>
              <a:rPr lang="el-GR" sz="2000" dirty="0" err="1"/>
              <a:t>μαθαίνει</a:t>
            </a:r>
            <a:r>
              <a:rPr lang="el-GR" sz="2000" dirty="0"/>
              <a:t> να </a:t>
            </a:r>
            <a:r>
              <a:rPr lang="el-GR" sz="2000" dirty="0" err="1"/>
              <a:t>μοιράζεται</a:t>
            </a:r>
            <a:r>
              <a:rPr lang="el-GR" sz="2000" dirty="0"/>
              <a:t>, </a:t>
            </a:r>
            <a:r>
              <a:rPr lang="el-GR" sz="2000" dirty="0" err="1"/>
              <a:t>εκτίθεται</a:t>
            </a:r>
            <a:r>
              <a:rPr lang="el-GR" sz="2000" dirty="0"/>
              <a:t> στη </a:t>
            </a:r>
            <a:r>
              <a:rPr lang="el-GR" sz="2000" dirty="0" err="1"/>
              <a:t>διαφορετικότητα</a:t>
            </a:r>
            <a:r>
              <a:rPr lang="el-GR" sz="2000" dirty="0"/>
              <a:t>). </a:t>
            </a:r>
          </a:p>
          <a:p>
            <a:endParaRPr lang="en-GR" dirty="0"/>
          </a:p>
        </p:txBody>
      </p:sp>
    </p:spTree>
    <p:extLst>
      <p:ext uri="{BB962C8B-B14F-4D97-AF65-F5344CB8AC3E}">
        <p14:creationId xmlns:p14="http://schemas.microsoft.com/office/powerpoint/2010/main" val="3872844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40EEE-725C-4B4F-A397-51FF6888EED9}"/>
              </a:ext>
            </a:extLst>
          </p:cNvPr>
          <p:cNvSpPr>
            <a:spLocks noGrp="1"/>
          </p:cNvSpPr>
          <p:nvPr>
            <p:ph type="title"/>
          </p:nvPr>
        </p:nvSpPr>
        <p:spPr/>
        <p:txBody>
          <a:bodyPr/>
          <a:lstStyle/>
          <a:p>
            <a:r>
              <a:rPr lang="el-GR" dirty="0"/>
              <a:t>Για το παιδί:</a:t>
            </a:r>
            <a:endParaRPr lang="en-GR" dirty="0"/>
          </a:p>
        </p:txBody>
      </p:sp>
      <p:sp>
        <p:nvSpPr>
          <p:cNvPr id="3" name="Content Placeholder 2">
            <a:extLst>
              <a:ext uri="{FF2B5EF4-FFF2-40B4-BE49-F238E27FC236}">
                <a16:creationId xmlns:a16="http://schemas.microsoft.com/office/drawing/2014/main" id="{0D68A031-3545-CC49-89EA-179458D16115}"/>
              </a:ext>
            </a:extLst>
          </p:cNvPr>
          <p:cNvSpPr>
            <a:spLocks noGrp="1"/>
          </p:cNvSpPr>
          <p:nvPr>
            <p:ph idx="1"/>
          </p:nvPr>
        </p:nvSpPr>
        <p:spPr>
          <a:xfrm>
            <a:off x="818712" y="1744717"/>
            <a:ext cx="10554574" cy="4114081"/>
          </a:xfrm>
        </p:spPr>
        <p:txBody>
          <a:bodyPr/>
          <a:lstStyle/>
          <a:p>
            <a:r>
              <a:rPr lang="el-GR" sz="2000" dirty="0"/>
              <a:t>Ο </a:t>
            </a:r>
            <a:r>
              <a:rPr lang="el-GR" sz="2000" dirty="0" err="1"/>
              <a:t>ενήλικας</a:t>
            </a:r>
            <a:r>
              <a:rPr lang="el-GR" sz="2000" dirty="0"/>
              <a:t> που </a:t>
            </a:r>
            <a:r>
              <a:rPr lang="el-GR" sz="2000" dirty="0" err="1"/>
              <a:t>έχει</a:t>
            </a:r>
            <a:r>
              <a:rPr lang="el-GR" sz="2000" dirty="0"/>
              <a:t> την </a:t>
            </a:r>
            <a:r>
              <a:rPr lang="el-GR" sz="2000" dirty="0" err="1"/>
              <a:t>ευθύνη</a:t>
            </a:r>
            <a:r>
              <a:rPr lang="el-GR" sz="2000" dirty="0"/>
              <a:t> του, στην </a:t>
            </a:r>
            <a:r>
              <a:rPr lang="el-GR" sz="2000" dirty="0" err="1"/>
              <a:t>αρχη</a:t>
            </a:r>
            <a:r>
              <a:rPr lang="el-GR" sz="2000" dirty="0"/>
              <a:t>́ </a:t>
            </a:r>
            <a:r>
              <a:rPr lang="el-GR" sz="2000" dirty="0" err="1"/>
              <a:t>είναι</a:t>
            </a:r>
            <a:r>
              <a:rPr lang="el-GR" sz="2000" dirty="0"/>
              <a:t> </a:t>
            </a:r>
            <a:r>
              <a:rPr lang="el-GR" sz="2000" dirty="0" err="1"/>
              <a:t>ένας</a:t>
            </a:r>
            <a:r>
              <a:rPr lang="el-GR" sz="2000" dirty="0"/>
              <a:t> «</a:t>
            </a:r>
            <a:r>
              <a:rPr lang="el-GR" sz="2000" dirty="0" err="1"/>
              <a:t>ξένος</a:t>
            </a:r>
            <a:r>
              <a:rPr lang="el-GR" sz="2000" dirty="0"/>
              <a:t>» για το </a:t>
            </a:r>
            <a:r>
              <a:rPr lang="el-GR" sz="2000" dirty="0" err="1"/>
              <a:t>παιδι</a:t>
            </a:r>
            <a:r>
              <a:rPr lang="el-GR" sz="2000" dirty="0"/>
              <a:t>́ (το παιδί δεν τον </a:t>
            </a:r>
            <a:r>
              <a:rPr lang="el-GR" sz="2000" dirty="0" err="1"/>
              <a:t>ξέρει</a:t>
            </a:r>
            <a:r>
              <a:rPr lang="el-GR" sz="2000" dirty="0"/>
              <a:t>, αλλά και ο </a:t>
            </a:r>
            <a:r>
              <a:rPr lang="el-GR" sz="2000" dirty="0" err="1"/>
              <a:t>ενήλικας</a:t>
            </a:r>
            <a:r>
              <a:rPr lang="el-GR" sz="2000" dirty="0"/>
              <a:t> δεν </a:t>
            </a:r>
            <a:r>
              <a:rPr lang="el-GR" sz="2000" dirty="0" err="1"/>
              <a:t>γνωρίζει</a:t>
            </a:r>
            <a:r>
              <a:rPr lang="el-GR" sz="2000" dirty="0"/>
              <a:t> </a:t>
            </a:r>
            <a:r>
              <a:rPr lang="el-GR" sz="2000" dirty="0" err="1"/>
              <a:t>καθόλου</a:t>
            </a:r>
            <a:r>
              <a:rPr lang="el-GR" sz="2000" dirty="0"/>
              <a:t> το </a:t>
            </a:r>
            <a:r>
              <a:rPr lang="el-GR" sz="2000" dirty="0" err="1"/>
              <a:t>παιδι</a:t>
            </a:r>
            <a:r>
              <a:rPr lang="el-GR" sz="2000" dirty="0"/>
              <a:t>́)</a:t>
            </a:r>
          </a:p>
          <a:p>
            <a:r>
              <a:rPr lang="el-GR" sz="2000" dirty="0"/>
              <a:t>Το </a:t>
            </a:r>
            <a:r>
              <a:rPr lang="el-GR" sz="2000" dirty="0" err="1"/>
              <a:t>κάθε</a:t>
            </a:r>
            <a:r>
              <a:rPr lang="el-GR" sz="2000" dirty="0"/>
              <a:t> </a:t>
            </a:r>
            <a:r>
              <a:rPr lang="el-GR" sz="2000" dirty="0" err="1"/>
              <a:t>παιδι</a:t>
            </a:r>
            <a:r>
              <a:rPr lang="el-GR" sz="2000" dirty="0"/>
              <a:t>́ θα </a:t>
            </a:r>
            <a:r>
              <a:rPr lang="el-GR" sz="2000" dirty="0" err="1"/>
              <a:t>εκφράσει</a:t>
            </a:r>
            <a:r>
              <a:rPr lang="el-GR" sz="2000" dirty="0"/>
              <a:t>  την αγωνία για την προσαρμογή και θα την </a:t>
            </a:r>
            <a:r>
              <a:rPr lang="el-GR" sz="2000" dirty="0" err="1"/>
              <a:t>αντιμετωπίσει</a:t>
            </a:r>
            <a:r>
              <a:rPr lang="el-GR" sz="2000" dirty="0"/>
              <a:t> </a:t>
            </a:r>
            <a:r>
              <a:rPr lang="el-GR" sz="2000" dirty="0" err="1"/>
              <a:t>διαφορετικα</a:t>
            </a:r>
            <a:r>
              <a:rPr lang="el-GR" sz="2000" dirty="0"/>
              <a:t>́. Δεν </a:t>
            </a:r>
            <a:r>
              <a:rPr lang="el-GR" sz="2000" dirty="0" err="1"/>
              <a:t>παύει</a:t>
            </a:r>
            <a:r>
              <a:rPr lang="el-GR" sz="2000" dirty="0"/>
              <a:t> </a:t>
            </a:r>
            <a:r>
              <a:rPr lang="el-GR" sz="2000" dirty="0" err="1"/>
              <a:t>όμως</a:t>
            </a:r>
            <a:r>
              <a:rPr lang="el-GR" sz="2000" dirty="0"/>
              <a:t> να </a:t>
            </a:r>
            <a:r>
              <a:rPr lang="el-GR" sz="2000" dirty="0" err="1"/>
              <a:t>είναι</a:t>
            </a:r>
            <a:r>
              <a:rPr lang="el-GR" sz="2000" dirty="0"/>
              <a:t> </a:t>
            </a:r>
            <a:r>
              <a:rPr lang="el-GR" sz="2000" dirty="0" err="1"/>
              <a:t>ένα</a:t>
            </a:r>
            <a:r>
              <a:rPr lang="el-GR" sz="2000" dirty="0"/>
              <a:t> </a:t>
            </a:r>
            <a:r>
              <a:rPr lang="el-GR" sz="2000" dirty="0" err="1"/>
              <a:t>μεγάλο</a:t>
            </a:r>
            <a:r>
              <a:rPr lang="el-GR" sz="2000" dirty="0"/>
              <a:t> </a:t>
            </a:r>
            <a:r>
              <a:rPr lang="el-GR" sz="2000" dirty="0" err="1"/>
              <a:t>βήμα</a:t>
            </a:r>
            <a:r>
              <a:rPr lang="el-GR" sz="2000" dirty="0"/>
              <a:t> για </a:t>
            </a:r>
            <a:r>
              <a:rPr lang="el-GR" sz="2000" dirty="0" err="1"/>
              <a:t>όλα</a:t>
            </a:r>
            <a:r>
              <a:rPr lang="el-GR" sz="2000" dirty="0"/>
              <a:t> τα </a:t>
            </a:r>
            <a:r>
              <a:rPr lang="el-GR" sz="2000" dirty="0" err="1"/>
              <a:t>παιδια</a:t>
            </a:r>
            <a:r>
              <a:rPr lang="el-GR" sz="2000" dirty="0"/>
              <a:t>́. </a:t>
            </a:r>
          </a:p>
          <a:p>
            <a:r>
              <a:rPr lang="el-GR" sz="2000" dirty="0"/>
              <a:t>Να θυμόμαστε ότι: τα </a:t>
            </a:r>
            <a:r>
              <a:rPr lang="el-GR" sz="2000" dirty="0" err="1"/>
              <a:t>μικρα</a:t>
            </a:r>
            <a:r>
              <a:rPr lang="el-GR" sz="2000" dirty="0"/>
              <a:t>́ </a:t>
            </a:r>
            <a:r>
              <a:rPr lang="el-GR" sz="2000" dirty="0" err="1"/>
              <a:t>παιδια</a:t>
            </a:r>
            <a:r>
              <a:rPr lang="el-GR" sz="2000" dirty="0"/>
              <a:t>́ </a:t>
            </a:r>
            <a:r>
              <a:rPr lang="el-GR" sz="2000" dirty="0" err="1"/>
              <a:t>δυσκολεύονται</a:t>
            </a:r>
            <a:r>
              <a:rPr lang="el-GR" sz="2000" dirty="0"/>
              <a:t> να </a:t>
            </a:r>
            <a:r>
              <a:rPr lang="el-GR" sz="2000" dirty="0" err="1"/>
              <a:t>βάλουν</a:t>
            </a:r>
            <a:r>
              <a:rPr lang="el-GR" sz="2000" dirty="0"/>
              <a:t> σε </a:t>
            </a:r>
            <a:r>
              <a:rPr lang="el-GR" sz="2000" dirty="0" err="1"/>
              <a:t>λόγια</a:t>
            </a:r>
            <a:r>
              <a:rPr lang="el-GR" sz="2000" dirty="0"/>
              <a:t> τα </a:t>
            </a:r>
            <a:r>
              <a:rPr lang="el-GR" sz="2000" dirty="0" err="1"/>
              <a:t>συναισθήματα</a:t>
            </a:r>
            <a:r>
              <a:rPr lang="el-GR" sz="2000" dirty="0"/>
              <a:t> τους, τα </a:t>
            </a:r>
            <a:r>
              <a:rPr lang="el-GR" sz="2000" dirty="0" err="1"/>
              <a:t>εκφράζουν</a:t>
            </a:r>
            <a:r>
              <a:rPr lang="el-GR" sz="2000" dirty="0"/>
              <a:t> </a:t>
            </a:r>
            <a:r>
              <a:rPr lang="el-GR" sz="2000" dirty="0" err="1"/>
              <a:t>μέσα</a:t>
            </a:r>
            <a:r>
              <a:rPr lang="el-GR" sz="2000" dirty="0"/>
              <a:t> </a:t>
            </a:r>
            <a:r>
              <a:rPr lang="el-GR" sz="2000" dirty="0" err="1"/>
              <a:t>απο</a:t>
            </a:r>
            <a:r>
              <a:rPr lang="el-GR" sz="2000" dirty="0"/>
              <a:t>́ το </a:t>
            </a:r>
            <a:r>
              <a:rPr lang="el-GR" sz="2000" dirty="0" err="1"/>
              <a:t>σώμα</a:t>
            </a:r>
            <a:r>
              <a:rPr lang="el-GR" sz="2000" dirty="0"/>
              <a:t> τους (με το </a:t>
            </a:r>
            <a:r>
              <a:rPr lang="el-GR" sz="2000" dirty="0" err="1"/>
              <a:t>βλέμμα</a:t>
            </a:r>
            <a:r>
              <a:rPr lang="el-GR" sz="2000" dirty="0"/>
              <a:t>, με τη </a:t>
            </a:r>
            <a:r>
              <a:rPr lang="el-GR" sz="2000" dirty="0" err="1"/>
              <a:t>στάση</a:t>
            </a:r>
            <a:r>
              <a:rPr lang="el-GR" sz="2000" dirty="0"/>
              <a:t> του </a:t>
            </a:r>
            <a:r>
              <a:rPr lang="el-GR" sz="2000" dirty="0" err="1"/>
              <a:t>σώματος</a:t>
            </a:r>
            <a:r>
              <a:rPr lang="el-GR" sz="2000" dirty="0"/>
              <a:t>, με </a:t>
            </a:r>
            <a:r>
              <a:rPr lang="el-GR" sz="2000" dirty="0" err="1"/>
              <a:t>συμπεριφορές</a:t>
            </a:r>
            <a:r>
              <a:rPr lang="el-GR" sz="2000" dirty="0"/>
              <a:t>) ή </a:t>
            </a:r>
            <a:r>
              <a:rPr lang="el-GR" sz="2000" dirty="0" err="1"/>
              <a:t>μέσα</a:t>
            </a:r>
            <a:r>
              <a:rPr lang="el-GR" sz="2000" dirty="0"/>
              <a:t> </a:t>
            </a:r>
            <a:r>
              <a:rPr lang="el-GR" sz="2000" dirty="0" err="1"/>
              <a:t>απο</a:t>
            </a:r>
            <a:r>
              <a:rPr lang="el-GR" sz="2000" dirty="0"/>
              <a:t>́ το </a:t>
            </a:r>
            <a:r>
              <a:rPr lang="el-GR" sz="2000" dirty="0" err="1"/>
              <a:t>παιχνίδι</a:t>
            </a:r>
            <a:r>
              <a:rPr lang="el-GR" sz="2000" dirty="0"/>
              <a:t> τους. </a:t>
            </a:r>
          </a:p>
          <a:p>
            <a:endParaRPr lang="en-GR" dirty="0"/>
          </a:p>
        </p:txBody>
      </p:sp>
    </p:spTree>
    <p:extLst>
      <p:ext uri="{BB962C8B-B14F-4D97-AF65-F5344CB8AC3E}">
        <p14:creationId xmlns:p14="http://schemas.microsoft.com/office/powerpoint/2010/main" val="1879818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558F1-8942-DB45-A90E-84BDBCA690CC}"/>
              </a:ext>
            </a:extLst>
          </p:cNvPr>
          <p:cNvSpPr>
            <a:spLocks noGrp="1"/>
          </p:cNvSpPr>
          <p:nvPr>
            <p:ph type="title"/>
          </p:nvPr>
        </p:nvSpPr>
        <p:spPr/>
        <p:txBody>
          <a:bodyPr/>
          <a:lstStyle/>
          <a:p>
            <a:r>
              <a:rPr lang="el-GR" dirty="0"/>
              <a:t>Για τους γονείς:</a:t>
            </a:r>
            <a:endParaRPr lang="en-GR" dirty="0"/>
          </a:p>
        </p:txBody>
      </p:sp>
      <p:sp>
        <p:nvSpPr>
          <p:cNvPr id="3" name="Content Placeholder 2">
            <a:extLst>
              <a:ext uri="{FF2B5EF4-FFF2-40B4-BE49-F238E27FC236}">
                <a16:creationId xmlns:a16="http://schemas.microsoft.com/office/drawing/2014/main" id="{61B3DB9C-C29A-EA47-88C3-A0A8C98D6421}"/>
              </a:ext>
            </a:extLst>
          </p:cNvPr>
          <p:cNvSpPr>
            <a:spLocks noGrp="1"/>
          </p:cNvSpPr>
          <p:nvPr>
            <p:ph idx="1"/>
          </p:nvPr>
        </p:nvSpPr>
        <p:spPr/>
        <p:txBody>
          <a:bodyPr/>
          <a:lstStyle/>
          <a:p>
            <a:r>
              <a:rPr lang="el-GR" sz="2000" dirty="0" err="1"/>
              <a:t>Ανάμεικτα</a:t>
            </a:r>
            <a:r>
              <a:rPr lang="el-GR" sz="2000" dirty="0"/>
              <a:t> </a:t>
            </a:r>
            <a:r>
              <a:rPr lang="el-GR" sz="2000" dirty="0" err="1"/>
              <a:t>συναισθήματα</a:t>
            </a:r>
            <a:r>
              <a:rPr lang="el-GR" sz="2000" dirty="0"/>
              <a:t>.</a:t>
            </a:r>
          </a:p>
          <a:p>
            <a:pPr marL="0" indent="0">
              <a:buNone/>
            </a:pPr>
            <a:r>
              <a:rPr lang="el-GR" sz="2000" dirty="0"/>
              <a:t>– </a:t>
            </a:r>
            <a:r>
              <a:rPr lang="el-GR" sz="2000" dirty="0" err="1"/>
              <a:t>Συναισθήματα</a:t>
            </a:r>
            <a:r>
              <a:rPr lang="el-GR" sz="2000" dirty="0"/>
              <a:t> </a:t>
            </a:r>
            <a:r>
              <a:rPr lang="el-GR" sz="2000" dirty="0" err="1"/>
              <a:t>χαράς</a:t>
            </a:r>
            <a:r>
              <a:rPr lang="el-GR" sz="2000" dirty="0"/>
              <a:t> και </a:t>
            </a:r>
            <a:r>
              <a:rPr lang="el-GR" sz="2000" dirty="0" err="1"/>
              <a:t>υπερηφάνειας</a:t>
            </a:r>
            <a:r>
              <a:rPr lang="el-GR" sz="2000" dirty="0"/>
              <a:t> για το </a:t>
            </a:r>
            <a:r>
              <a:rPr lang="el-GR" sz="2000" dirty="0" err="1"/>
              <a:t>παιδι</a:t>
            </a:r>
            <a:r>
              <a:rPr lang="el-GR" sz="2000" dirty="0"/>
              <a:t>́ που </a:t>
            </a:r>
            <a:r>
              <a:rPr lang="el-GR" sz="2000" dirty="0" err="1"/>
              <a:t>μεγαλώνει</a:t>
            </a:r>
            <a:r>
              <a:rPr lang="el-GR" sz="2000" dirty="0"/>
              <a:t>. </a:t>
            </a:r>
          </a:p>
          <a:p>
            <a:pPr marL="0" indent="0">
              <a:buNone/>
            </a:pPr>
            <a:r>
              <a:rPr lang="el-GR" sz="2000" dirty="0"/>
              <a:t>– </a:t>
            </a:r>
            <a:r>
              <a:rPr lang="el-GR" sz="2000" dirty="0" err="1"/>
              <a:t>Συναισθήματα</a:t>
            </a:r>
            <a:r>
              <a:rPr lang="el-GR" sz="2000" dirty="0"/>
              <a:t> </a:t>
            </a:r>
            <a:r>
              <a:rPr lang="el-GR" sz="2000" dirty="0" err="1"/>
              <a:t>λύπης</a:t>
            </a:r>
            <a:r>
              <a:rPr lang="el-GR" sz="2000" dirty="0"/>
              <a:t> </a:t>
            </a:r>
            <a:r>
              <a:rPr lang="el-GR" sz="2000" dirty="0" err="1"/>
              <a:t>ακόμα</a:t>
            </a:r>
            <a:r>
              <a:rPr lang="el-GR" sz="2000" dirty="0"/>
              <a:t> και </a:t>
            </a:r>
            <a:r>
              <a:rPr lang="el-GR" sz="2000" dirty="0" err="1"/>
              <a:t>πένθους</a:t>
            </a:r>
            <a:r>
              <a:rPr lang="el-GR" sz="2000" dirty="0"/>
              <a:t> για το </a:t>
            </a:r>
            <a:r>
              <a:rPr lang="el-GR" sz="2000" dirty="0" err="1"/>
              <a:t>μικρότερο</a:t>
            </a:r>
            <a:r>
              <a:rPr lang="el-GR" sz="2000" dirty="0"/>
              <a:t> </a:t>
            </a:r>
            <a:r>
              <a:rPr lang="el-GR" sz="2000" dirty="0" err="1"/>
              <a:t>παιδάκι</a:t>
            </a:r>
            <a:r>
              <a:rPr lang="el-GR" sz="2000" dirty="0"/>
              <a:t> που </a:t>
            </a:r>
            <a:r>
              <a:rPr lang="el-GR" sz="2000" dirty="0" err="1"/>
              <a:t>είχαμε</a:t>
            </a:r>
            <a:r>
              <a:rPr lang="el-GR" sz="2000" dirty="0"/>
              <a:t> και που </a:t>
            </a:r>
            <a:r>
              <a:rPr lang="el-GR" sz="2000" dirty="0" err="1"/>
              <a:t>τώρα</a:t>
            </a:r>
            <a:r>
              <a:rPr lang="el-GR" sz="2000" dirty="0"/>
              <a:t> </a:t>
            </a:r>
            <a:r>
              <a:rPr lang="el-GR" sz="2000" dirty="0" err="1"/>
              <a:t>μεγάλωσε</a:t>
            </a:r>
            <a:r>
              <a:rPr lang="el-GR" sz="2000" dirty="0"/>
              <a:t> (και </a:t>
            </a:r>
            <a:r>
              <a:rPr lang="el-GR" sz="2000" dirty="0" err="1"/>
              <a:t>άρα</a:t>
            </a:r>
            <a:r>
              <a:rPr lang="el-GR" sz="2000" dirty="0"/>
              <a:t> δεν </a:t>
            </a:r>
            <a:r>
              <a:rPr lang="el-GR" sz="2000" dirty="0" err="1"/>
              <a:t>υπάρχει</a:t>
            </a:r>
            <a:r>
              <a:rPr lang="el-GR" sz="2000" dirty="0"/>
              <a:t>). </a:t>
            </a:r>
          </a:p>
          <a:p>
            <a:endParaRPr lang="en-GR" dirty="0"/>
          </a:p>
        </p:txBody>
      </p:sp>
    </p:spTree>
    <p:extLst>
      <p:ext uri="{BB962C8B-B14F-4D97-AF65-F5344CB8AC3E}">
        <p14:creationId xmlns:p14="http://schemas.microsoft.com/office/powerpoint/2010/main" val="1020381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229F-266C-2C4B-A18C-12C9E6EEA083}"/>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209E35E1-9838-8942-B02A-99883638BD47}"/>
              </a:ext>
            </a:extLst>
          </p:cNvPr>
          <p:cNvSpPr>
            <a:spLocks noGrp="1"/>
          </p:cNvSpPr>
          <p:nvPr>
            <p:ph idx="1"/>
          </p:nvPr>
        </p:nvSpPr>
        <p:spPr/>
        <p:txBody>
          <a:bodyPr>
            <a:normAutofit fontScale="85000" lnSpcReduction="10000"/>
          </a:bodyPr>
          <a:lstStyle/>
          <a:p>
            <a:r>
              <a:rPr lang="el-GR" sz="2400" dirty="0" err="1"/>
              <a:t>Παιδαγωγοι</a:t>
            </a:r>
            <a:r>
              <a:rPr lang="el-GR" sz="2400" dirty="0"/>
              <a:t>́ και </a:t>
            </a:r>
            <a:r>
              <a:rPr lang="el-GR" sz="2400" dirty="0" err="1"/>
              <a:t>γονείς</a:t>
            </a:r>
            <a:r>
              <a:rPr lang="el-GR" sz="2400" dirty="0"/>
              <a:t> </a:t>
            </a:r>
            <a:r>
              <a:rPr lang="el-GR" sz="2400" dirty="0" err="1"/>
              <a:t>μοιράζονται</a:t>
            </a:r>
            <a:r>
              <a:rPr lang="el-GR" sz="2400" dirty="0"/>
              <a:t> την </a:t>
            </a:r>
            <a:r>
              <a:rPr lang="el-GR" sz="2400" dirty="0" err="1"/>
              <a:t>ευθύνη</a:t>
            </a:r>
            <a:r>
              <a:rPr lang="el-GR" sz="2400" dirty="0"/>
              <a:t> των </a:t>
            </a:r>
            <a:r>
              <a:rPr lang="el-GR" sz="2400" dirty="0" err="1"/>
              <a:t>παιδιών</a:t>
            </a:r>
            <a:r>
              <a:rPr lang="el-GR" sz="2400" dirty="0"/>
              <a:t>. </a:t>
            </a:r>
          </a:p>
          <a:p>
            <a:pPr marL="0" indent="0">
              <a:buNone/>
            </a:pPr>
            <a:r>
              <a:rPr lang="el-GR" sz="2400" dirty="0"/>
              <a:t>Με την </a:t>
            </a:r>
            <a:r>
              <a:rPr lang="el-GR" sz="2400" dirty="0" err="1"/>
              <a:t>ένταξη</a:t>
            </a:r>
            <a:r>
              <a:rPr lang="el-GR" sz="2400" dirty="0"/>
              <a:t> του </a:t>
            </a:r>
            <a:r>
              <a:rPr lang="el-GR" sz="2400" dirty="0" err="1"/>
              <a:t>παιδιου</a:t>
            </a:r>
            <a:r>
              <a:rPr lang="el-GR" sz="2400" dirty="0"/>
              <a:t>́ στο </a:t>
            </a:r>
            <a:r>
              <a:rPr lang="el-GR" sz="2400" dirty="0" err="1"/>
              <a:t>σχολείο</a:t>
            </a:r>
            <a:r>
              <a:rPr lang="el-GR" sz="2400" dirty="0"/>
              <a:t>, </a:t>
            </a:r>
            <a:r>
              <a:rPr lang="el-GR" sz="2400" dirty="0" err="1"/>
              <a:t>αυτα</a:t>
            </a:r>
            <a:r>
              <a:rPr lang="el-GR" sz="2400" dirty="0"/>
              <a:t>́ τα δυο </a:t>
            </a:r>
            <a:r>
              <a:rPr lang="el-GR" sz="2400" dirty="0" err="1"/>
              <a:t>περιβάλλοντα</a:t>
            </a:r>
            <a:r>
              <a:rPr lang="el-GR" sz="2400" dirty="0"/>
              <a:t> «</a:t>
            </a:r>
            <a:r>
              <a:rPr lang="el-GR" sz="2400" b="1" dirty="0" err="1"/>
              <a:t>μπερδεύονται</a:t>
            </a:r>
            <a:r>
              <a:rPr lang="el-GR" sz="2400" dirty="0"/>
              <a:t>» </a:t>
            </a:r>
            <a:r>
              <a:rPr lang="el-GR" sz="2400" dirty="0" err="1"/>
              <a:t>μεταξυ</a:t>
            </a:r>
            <a:r>
              <a:rPr lang="el-GR" sz="2400" dirty="0"/>
              <a:t>́ τους και μπορεί να δημιουργηθούν συναισθήματα ενοχής και ανταγωνισμού.</a:t>
            </a:r>
          </a:p>
          <a:p>
            <a:pPr marL="0" indent="0">
              <a:buNone/>
            </a:pPr>
            <a:r>
              <a:rPr lang="el-GR" sz="2400" dirty="0"/>
              <a:t>Παράδειγμα:</a:t>
            </a:r>
          </a:p>
          <a:p>
            <a:pPr marL="0" indent="0">
              <a:buNone/>
            </a:pPr>
            <a:r>
              <a:rPr lang="el-GR" sz="2400" dirty="0"/>
              <a:t>– Η </a:t>
            </a:r>
            <a:r>
              <a:rPr lang="el-GR" sz="2400" dirty="0" err="1"/>
              <a:t>λανθάνουσα</a:t>
            </a:r>
            <a:r>
              <a:rPr lang="el-GR" sz="2400" dirty="0"/>
              <a:t> </a:t>
            </a:r>
            <a:r>
              <a:rPr lang="el-GR" sz="2400" dirty="0" err="1"/>
              <a:t>γλώσσα</a:t>
            </a:r>
            <a:r>
              <a:rPr lang="el-GR" sz="2400" dirty="0"/>
              <a:t> των </a:t>
            </a:r>
            <a:r>
              <a:rPr lang="el-GR" sz="2400" dirty="0" err="1"/>
              <a:t>παιδιών</a:t>
            </a:r>
            <a:r>
              <a:rPr lang="el-GR" sz="2400" dirty="0"/>
              <a:t> </a:t>
            </a:r>
            <a:r>
              <a:rPr lang="el-GR" sz="2400" dirty="0" err="1"/>
              <a:t>όταν</a:t>
            </a:r>
            <a:r>
              <a:rPr lang="el-GR" sz="2400" dirty="0"/>
              <a:t> </a:t>
            </a:r>
            <a:r>
              <a:rPr lang="el-GR" sz="2400" dirty="0" err="1"/>
              <a:t>αποκαλούν</a:t>
            </a:r>
            <a:r>
              <a:rPr lang="el-GR" sz="2400" dirty="0"/>
              <a:t> την </a:t>
            </a:r>
            <a:r>
              <a:rPr lang="el-GR" sz="2400" dirty="0" err="1"/>
              <a:t>παιδαγωγο</a:t>
            </a:r>
            <a:r>
              <a:rPr lang="el-GR" sz="2400" dirty="0"/>
              <a:t>́ «</a:t>
            </a:r>
            <a:r>
              <a:rPr lang="el-GR" sz="2400" dirty="0" err="1"/>
              <a:t>μαμα</a:t>
            </a:r>
            <a:r>
              <a:rPr lang="el-GR" sz="2400" dirty="0"/>
              <a:t>́». </a:t>
            </a:r>
          </a:p>
          <a:p>
            <a:pPr marL="0" indent="0">
              <a:buNone/>
            </a:pPr>
            <a:r>
              <a:rPr lang="el-GR" sz="2400" dirty="0"/>
              <a:t>– Τα </a:t>
            </a:r>
            <a:r>
              <a:rPr lang="el-GR" sz="2400" dirty="0" err="1"/>
              <a:t>συναισθήματα</a:t>
            </a:r>
            <a:r>
              <a:rPr lang="el-GR" sz="2400" dirty="0"/>
              <a:t> </a:t>
            </a:r>
            <a:r>
              <a:rPr lang="el-GR" sz="2400" dirty="0" err="1"/>
              <a:t>ενοχής</a:t>
            </a:r>
            <a:r>
              <a:rPr lang="el-GR" sz="2400" dirty="0"/>
              <a:t> που </a:t>
            </a:r>
            <a:r>
              <a:rPr lang="el-GR" sz="2400" dirty="0" err="1"/>
              <a:t>δημιουργούνται</a:t>
            </a:r>
            <a:r>
              <a:rPr lang="el-GR" sz="2400" dirty="0"/>
              <a:t> σε </a:t>
            </a:r>
            <a:r>
              <a:rPr lang="el-GR" sz="2400" dirty="0" err="1"/>
              <a:t>έναν</a:t>
            </a:r>
            <a:r>
              <a:rPr lang="el-GR" sz="2400" dirty="0"/>
              <a:t> </a:t>
            </a:r>
            <a:r>
              <a:rPr lang="el-GR" sz="2400" dirty="0" err="1"/>
              <a:t>παιδαγωγο</a:t>
            </a:r>
            <a:r>
              <a:rPr lang="el-GR" sz="2400" dirty="0"/>
              <a:t>́ στο </a:t>
            </a:r>
            <a:r>
              <a:rPr lang="el-GR" sz="2400" dirty="0" err="1"/>
              <a:t>άκουσμα</a:t>
            </a:r>
            <a:r>
              <a:rPr lang="el-GR" sz="2400" dirty="0"/>
              <a:t> </a:t>
            </a:r>
            <a:r>
              <a:rPr lang="el-GR" sz="2400" dirty="0" err="1"/>
              <a:t>αυτής</a:t>
            </a:r>
            <a:r>
              <a:rPr lang="el-GR" sz="2400" dirty="0"/>
              <a:t> της </a:t>
            </a:r>
            <a:r>
              <a:rPr lang="el-GR" sz="2400" dirty="0" err="1"/>
              <a:t>προσφώνησης</a:t>
            </a:r>
            <a:r>
              <a:rPr lang="el-GR" sz="2400" dirty="0"/>
              <a:t>. </a:t>
            </a:r>
          </a:p>
          <a:p>
            <a:pPr marL="0" indent="0">
              <a:buNone/>
            </a:pPr>
            <a:r>
              <a:rPr lang="el-GR" sz="2400" dirty="0"/>
              <a:t>-Οι γονείς που θεωρούν ότι η παιδαγωγός τους ανταγωνίζεται ή ότι κάνει ότι τα ξέρει όλα</a:t>
            </a:r>
          </a:p>
          <a:p>
            <a:endParaRPr lang="en-GR" dirty="0"/>
          </a:p>
        </p:txBody>
      </p:sp>
    </p:spTree>
    <p:extLst>
      <p:ext uri="{BB962C8B-B14F-4D97-AF65-F5344CB8AC3E}">
        <p14:creationId xmlns:p14="http://schemas.microsoft.com/office/powerpoint/2010/main" val="3987849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4CF9F-73C5-DC4C-89C6-299AEC653F76}"/>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9948E5A3-3BC9-7B43-A161-D9AF7864364C}"/>
              </a:ext>
            </a:extLst>
          </p:cNvPr>
          <p:cNvSpPr>
            <a:spLocks noGrp="1"/>
          </p:cNvSpPr>
          <p:nvPr>
            <p:ph idx="1"/>
          </p:nvPr>
        </p:nvSpPr>
        <p:spPr/>
        <p:txBody>
          <a:bodyPr/>
          <a:lstStyle/>
          <a:p>
            <a:r>
              <a:rPr lang="el-GR" dirty="0"/>
              <a:t>Με την </a:t>
            </a:r>
            <a:r>
              <a:rPr lang="el-GR" dirty="0" err="1"/>
              <a:t>ένταξη</a:t>
            </a:r>
            <a:r>
              <a:rPr lang="el-GR" dirty="0"/>
              <a:t> του </a:t>
            </a:r>
            <a:r>
              <a:rPr lang="el-GR" dirty="0" err="1"/>
              <a:t>παιδιου</a:t>
            </a:r>
            <a:r>
              <a:rPr lang="el-GR" dirty="0"/>
              <a:t>́ στο </a:t>
            </a:r>
            <a:r>
              <a:rPr lang="el-GR" dirty="0" err="1"/>
              <a:t>σχολείο</a:t>
            </a:r>
            <a:r>
              <a:rPr lang="el-GR" dirty="0"/>
              <a:t>, </a:t>
            </a:r>
            <a:r>
              <a:rPr lang="el-GR" b="1" dirty="0"/>
              <a:t>οι </a:t>
            </a:r>
            <a:r>
              <a:rPr lang="el-GR" b="1" dirty="0" err="1"/>
              <a:t>γονείς</a:t>
            </a:r>
            <a:r>
              <a:rPr lang="el-GR" b="1" dirty="0"/>
              <a:t> </a:t>
            </a:r>
            <a:r>
              <a:rPr lang="el-GR" b="1" dirty="0" err="1"/>
              <a:t>είναι</a:t>
            </a:r>
            <a:r>
              <a:rPr lang="el-GR" b="1" dirty="0"/>
              <a:t> σαν να </a:t>
            </a:r>
            <a:r>
              <a:rPr lang="el-GR" b="1" dirty="0" err="1"/>
              <a:t>γίνονται</a:t>
            </a:r>
            <a:r>
              <a:rPr lang="el-GR" b="1" dirty="0"/>
              <a:t> και </a:t>
            </a:r>
            <a:r>
              <a:rPr lang="el-GR" b="1" dirty="0" err="1"/>
              <a:t>πάλι</a:t>
            </a:r>
            <a:r>
              <a:rPr lang="el-GR" b="1" dirty="0"/>
              <a:t> </a:t>
            </a:r>
            <a:r>
              <a:rPr lang="el-GR" b="1" dirty="0" err="1"/>
              <a:t>λίγο</a:t>
            </a:r>
            <a:r>
              <a:rPr lang="el-GR" b="1" dirty="0"/>
              <a:t> </a:t>
            </a:r>
            <a:r>
              <a:rPr lang="el-GR" b="1" dirty="0" err="1"/>
              <a:t>μαθητές</a:t>
            </a:r>
            <a:r>
              <a:rPr lang="el-GR" b="1" dirty="0"/>
              <a:t>. </a:t>
            </a:r>
            <a:endParaRPr lang="el-GR" dirty="0"/>
          </a:p>
          <a:p>
            <a:pPr marL="0" indent="0">
              <a:buNone/>
            </a:pPr>
            <a:r>
              <a:rPr lang="el-GR" dirty="0"/>
              <a:t>– Στο </a:t>
            </a:r>
            <a:r>
              <a:rPr lang="el-GR" dirty="0" err="1"/>
              <a:t>καλωσόρισμα</a:t>
            </a:r>
            <a:r>
              <a:rPr lang="el-GR" dirty="0"/>
              <a:t> / στην </a:t>
            </a:r>
            <a:r>
              <a:rPr lang="el-GR" dirty="0" err="1"/>
              <a:t>πρώτη</a:t>
            </a:r>
            <a:r>
              <a:rPr lang="el-GR" dirty="0"/>
              <a:t> </a:t>
            </a:r>
            <a:r>
              <a:rPr lang="el-GR" dirty="0" err="1"/>
              <a:t>ενημέρωση</a:t>
            </a:r>
            <a:r>
              <a:rPr lang="el-GR" dirty="0"/>
              <a:t> </a:t>
            </a:r>
            <a:r>
              <a:rPr lang="el-GR" dirty="0" err="1"/>
              <a:t>κρέμονται</a:t>
            </a:r>
            <a:r>
              <a:rPr lang="el-GR" dirty="0"/>
              <a:t> </a:t>
            </a:r>
            <a:r>
              <a:rPr lang="el-GR" dirty="0" err="1"/>
              <a:t>απο</a:t>
            </a:r>
            <a:r>
              <a:rPr lang="el-GR" dirty="0"/>
              <a:t>́ το </a:t>
            </a:r>
            <a:r>
              <a:rPr lang="el-GR" dirty="0" err="1"/>
              <a:t>στόμα</a:t>
            </a:r>
            <a:r>
              <a:rPr lang="el-GR" dirty="0"/>
              <a:t> των </a:t>
            </a:r>
            <a:r>
              <a:rPr lang="el-GR" dirty="0" err="1"/>
              <a:t>παιδαγωγών</a:t>
            </a:r>
            <a:r>
              <a:rPr lang="el-GR" dirty="0"/>
              <a:t>. </a:t>
            </a:r>
          </a:p>
          <a:p>
            <a:pPr marL="0" indent="0">
              <a:buNone/>
            </a:pPr>
            <a:r>
              <a:rPr lang="el-GR" dirty="0"/>
              <a:t>– Στη </a:t>
            </a:r>
            <a:r>
              <a:rPr lang="el-GR" dirty="0" err="1"/>
              <a:t>θέση</a:t>
            </a:r>
            <a:r>
              <a:rPr lang="el-GR" dirty="0"/>
              <a:t> </a:t>
            </a:r>
            <a:r>
              <a:rPr lang="el-GR" dirty="0" err="1"/>
              <a:t>αυτη</a:t>
            </a:r>
            <a:r>
              <a:rPr lang="el-GR" dirty="0"/>
              <a:t>́ του «</a:t>
            </a:r>
            <a:r>
              <a:rPr lang="el-GR" dirty="0" err="1"/>
              <a:t>μαθητη</a:t>
            </a:r>
            <a:r>
              <a:rPr lang="el-GR" dirty="0"/>
              <a:t>́» τους </a:t>
            </a:r>
            <a:r>
              <a:rPr lang="el-GR" dirty="0" err="1"/>
              <a:t>βάζει</a:t>
            </a:r>
            <a:r>
              <a:rPr lang="el-GR" dirty="0"/>
              <a:t> και το </a:t>
            </a:r>
            <a:r>
              <a:rPr lang="el-GR" dirty="0" err="1"/>
              <a:t>σχολείο</a:t>
            </a:r>
            <a:r>
              <a:rPr lang="el-GR" dirty="0"/>
              <a:t>, με το να </a:t>
            </a:r>
            <a:r>
              <a:rPr lang="el-GR" dirty="0" err="1"/>
              <a:t>υποδεικνύει</a:t>
            </a:r>
            <a:r>
              <a:rPr lang="el-GR" dirty="0"/>
              <a:t> πως </a:t>
            </a:r>
            <a:r>
              <a:rPr lang="el-GR" dirty="0" err="1"/>
              <a:t>χρειάζεται</a:t>
            </a:r>
            <a:r>
              <a:rPr lang="el-GR" dirty="0"/>
              <a:t> να </a:t>
            </a:r>
            <a:r>
              <a:rPr lang="el-GR" dirty="0" err="1"/>
              <a:t>γίνουν</a:t>
            </a:r>
            <a:r>
              <a:rPr lang="el-GR" dirty="0"/>
              <a:t> τα </a:t>
            </a:r>
            <a:r>
              <a:rPr lang="el-GR" dirty="0" err="1"/>
              <a:t>πράγματα</a:t>
            </a:r>
            <a:r>
              <a:rPr lang="el-GR" dirty="0"/>
              <a:t>. Σαν το </a:t>
            </a:r>
            <a:r>
              <a:rPr lang="el-GR" dirty="0" err="1"/>
              <a:t>σχολείο</a:t>
            </a:r>
            <a:r>
              <a:rPr lang="el-GR" dirty="0"/>
              <a:t> να </a:t>
            </a:r>
            <a:r>
              <a:rPr lang="el-GR" dirty="0" err="1"/>
              <a:t>διεκδικει</a:t>
            </a:r>
            <a:r>
              <a:rPr lang="el-GR" dirty="0"/>
              <a:t>́ / </a:t>
            </a:r>
            <a:r>
              <a:rPr lang="el-GR" dirty="0" err="1"/>
              <a:t>αναλαμβάνει</a:t>
            </a:r>
            <a:r>
              <a:rPr lang="el-GR" dirty="0"/>
              <a:t> το «</a:t>
            </a:r>
            <a:r>
              <a:rPr lang="el-GR" dirty="0" err="1"/>
              <a:t>γονεικο</a:t>
            </a:r>
            <a:r>
              <a:rPr lang="el-GR" dirty="0"/>
              <a:t>́ </a:t>
            </a:r>
            <a:r>
              <a:rPr lang="el-GR" dirty="0" err="1"/>
              <a:t>ρόλο</a:t>
            </a:r>
            <a:r>
              <a:rPr lang="el-GR" dirty="0"/>
              <a:t>». </a:t>
            </a:r>
          </a:p>
          <a:p>
            <a:endParaRPr lang="en-GR" dirty="0"/>
          </a:p>
        </p:txBody>
      </p:sp>
    </p:spTree>
    <p:extLst>
      <p:ext uri="{BB962C8B-B14F-4D97-AF65-F5344CB8AC3E}">
        <p14:creationId xmlns:p14="http://schemas.microsoft.com/office/powerpoint/2010/main" val="3391404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425</TotalTime>
  <Words>2547</Words>
  <Application>Microsoft Macintosh PowerPoint</Application>
  <PresentationFormat>Widescreen</PresentationFormat>
  <Paragraphs>124</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Calibri</vt:lpstr>
      <vt:lpstr>Century Gothic</vt:lpstr>
      <vt:lpstr>Wingdings 2</vt:lpstr>
      <vt:lpstr>Quotable</vt:lpstr>
      <vt:lpstr>Αναπτυξιακή ψυχοπαθολογία και πρώιμες σχέσεις</vt:lpstr>
      <vt:lpstr>Διαπροσωπικές σχέσεις στο νηπιαγωγείο και τον παιδικό σταθμό</vt:lpstr>
      <vt:lpstr>Η ένταξη του μικρού παιδιού στο σχολείο</vt:lpstr>
      <vt:lpstr>Η είσοδος του μικρού παιδιού στο σχολείο</vt:lpstr>
      <vt:lpstr>Για το παιδί:</vt:lpstr>
      <vt:lpstr>Για το παιδί:</vt:lpstr>
      <vt:lpstr>Για τους γονείς:</vt:lpstr>
      <vt:lpstr>PowerPoint Presentation</vt:lpstr>
      <vt:lpstr>PowerPoint Presentation</vt:lpstr>
      <vt:lpstr>PowerPoint Presentation</vt:lpstr>
      <vt:lpstr>Άλλα παραδείγματα για τη σχέση γονέων δασκάλων</vt:lpstr>
      <vt:lpstr>Η τάξη είναι κατ’αρχάς μία ομάδα</vt:lpstr>
      <vt:lpstr>Τι είναι όμως μία ομάδα;</vt:lpstr>
      <vt:lpstr>Τυπική οργάνωση της τάξης</vt:lpstr>
      <vt:lpstr>Άτυπη οργάνωση</vt:lpstr>
      <vt:lpstr>Ομάδα έργου και βασική ομάδα: θεωρία του Bion</vt:lpstr>
      <vt:lpstr>Ομάδα έργου και βασική ομάδα: θεωρία του Bion</vt:lpstr>
      <vt:lpstr>Οι πολλές ομάδες του σχολείου</vt:lpstr>
      <vt:lpstr>Αλληλεπιδράσεις και αλληλεξαρτήσεις μέσα στην ομάδα της τάξης</vt:lpstr>
      <vt:lpstr>Η θέση του παιδαγωγού</vt:lpstr>
      <vt:lpstr>Η θέση του παιδαγωγού</vt:lpstr>
      <vt:lpstr>Παράδειγμα</vt:lpstr>
      <vt:lpstr>Οι ρόλοι στην ομάδα της τάξης</vt:lpstr>
      <vt:lpstr>Παράδειγμα</vt:lpstr>
      <vt:lpstr>Ο ρόλος του «ηγέτη»</vt:lpstr>
      <vt:lpstr>Παράδειγμα ηγετικού ρόλου</vt:lpstr>
      <vt:lpstr>Ο ρόλος του εξιλαστήριου θύματος</vt:lpstr>
      <vt:lpstr>Ο ρόλος του εξιλαστήριου θύματος</vt:lpstr>
      <vt:lpstr>Ο ρόλος του εξιλαστήριου θύματος</vt:lpstr>
      <vt:lpstr>Πώς ο/η εκπαιδευτικός μπορεί να κατανοεί τα δυναμικά της τάξης και τους/τις μαθητές/τριες του;</vt:lpstr>
      <vt:lpstr>Πώς ο/η εκπαιδευτικός μπορεί να κατανοεί τα δυναμικά της τάξης και τους μαθητές του;</vt:lpstr>
      <vt:lpstr>Πώς ο/η εκπαιδευτικός μπορεί να κατανοεί τα δυναμικά της τάξης και τους/τις μαθητές/τριες του;</vt:lpstr>
      <vt:lpstr>Πώς ο/η εκπαιδευτικός μπορεί να κατανοεί τα δυναμικά της τάξης και τους μαθητές του;</vt:lpstr>
      <vt:lpstr>Πώς ο/η εκπαιδευτικός μπορεί να κατανοεί τα δυναμικά της τάξης και τους/τις μαθητές/τριες του;</vt:lpstr>
      <vt:lpstr>Βιντεο για παρατήρηση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Διαταραχές παιδιών προσχολικής και πρώτης σχολικής ηλικίας</dc:title>
  <dc:creator>Microsoft Office User</dc:creator>
  <cp:lastModifiedBy>Lida Anagnostaki</cp:lastModifiedBy>
  <cp:revision>98</cp:revision>
  <dcterms:created xsi:type="dcterms:W3CDTF">2019-01-01T11:57:46Z</dcterms:created>
  <dcterms:modified xsi:type="dcterms:W3CDTF">2022-01-29T19:18:58Z</dcterms:modified>
</cp:coreProperties>
</file>