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9" r:id="rId4"/>
    <p:sldId id="262" r:id="rId5"/>
    <p:sldId id="263" r:id="rId6"/>
    <p:sldId id="264" r:id="rId7"/>
    <p:sldId id="265" r:id="rId8"/>
    <p:sldId id="275" r:id="rId9"/>
    <p:sldId id="291" r:id="rId10"/>
    <p:sldId id="292" r:id="rId11"/>
    <p:sldId id="290" r:id="rId12"/>
    <p:sldId id="27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1"/>
    <p:restoredTop sz="94608"/>
  </p:normalViewPr>
  <p:slideViewPr>
    <p:cSldViewPr snapToGrid="0" snapToObjects="1">
      <p:cViewPr varScale="1">
        <p:scale>
          <a:sx n="92" d="100"/>
          <a:sy n="92" d="100"/>
        </p:scale>
        <p:origin x="176" y="8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3CA3C5-A8C4-2A4F-A6F8-8D4DF929E24D}" type="datetimeFigureOut">
              <a:rPr lang="en-US" smtClean="0"/>
              <a:t>5/28/21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2F328-D6D8-C545-8D92-5908497A56CF}" type="slidenum">
              <a:rPr lang="en-US" smtClean="0"/>
              <a:t>‹#›</a:t>
            </a:fld>
            <a:endParaRPr lang="en-US"/>
          </a:p>
        </p:txBody>
      </p:sp>
    </p:spTree>
    <p:extLst>
      <p:ext uri="{BB962C8B-B14F-4D97-AF65-F5344CB8AC3E}">
        <p14:creationId xmlns:p14="http://schemas.microsoft.com/office/powerpoint/2010/main" val="3272342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5/28/21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5/28/21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5/28/21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5/28/21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5/28/21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5/28/21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5/28/21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5/28/21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5/28/21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5/28/21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5/28/21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5/28/21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5/28/21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5/28/21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5/28/21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11A35-0CD6-4346-8463-2B402D9F5455}"/>
              </a:ext>
            </a:extLst>
          </p:cNvPr>
          <p:cNvSpPr>
            <a:spLocks noGrp="1"/>
          </p:cNvSpPr>
          <p:nvPr>
            <p:ph type="ctrTitle"/>
          </p:nvPr>
        </p:nvSpPr>
        <p:spPr/>
        <p:txBody>
          <a:bodyPr/>
          <a:lstStyle/>
          <a:p>
            <a:r>
              <a:rPr lang="el-GR" dirty="0"/>
              <a:t>Διαχείριση της σχέσης με τους γονείς στο νηπιαγωγείο</a:t>
            </a:r>
            <a:endParaRPr lang="en-US" dirty="0"/>
          </a:p>
        </p:txBody>
      </p:sp>
      <p:sp>
        <p:nvSpPr>
          <p:cNvPr id="3" name="Subtitle 2">
            <a:extLst>
              <a:ext uri="{FF2B5EF4-FFF2-40B4-BE49-F238E27FC236}">
                <a16:creationId xmlns:a16="http://schemas.microsoft.com/office/drawing/2014/main" id="{04BBFBB8-B722-FA4A-B42C-F9D78499F7EF}"/>
              </a:ext>
            </a:extLst>
          </p:cNvPr>
          <p:cNvSpPr>
            <a:spLocks noGrp="1"/>
          </p:cNvSpPr>
          <p:nvPr>
            <p:ph type="subTitle" idx="1"/>
          </p:nvPr>
        </p:nvSpPr>
        <p:spPr/>
        <p:txBody>
          <a:bodyPr/>
          <a:lstStyle/>
          <a:p>
            <a:r>
              <a:rPr lang="el-GR" dirty="0"/>
              <a:t>Λήδα Αναγνωστάκη </a:t>
            </a:r>
            <a:endParaRPr lang="en-US" dirty="0"/>
          </a:p>
        </p:txBody>
      </p:sp>
    </p:spTree>
    <p:extLst>
      <p:ext uri="{BB962C8B-B14F-4D97-AF65-F5344CB8AC3E}">
        <p14:creationId xmlns:p14="http://schemas.microsoft.com/office/powerpoint/2010/main" val="2099657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F9A3E-CCD0-A245-9D7B-F6BA4A71BFBD}"/>
              </a:ext>
            </a:extLst>
          </p:cNvPr>
          <p:cNvSpPr>
            <a:spLocks noGrp="1"/>
          </p:cNvSpPr>
          <p:nvPr>
            <p:ph type="title"/>
          </p:nvPr>
        </p:nvSpPr>
        <p:spPr/>
        <p:txBody>
          <a:bodyPr/>
          <a:lstStyle/>
          <a:p>
            <a:r>
              <a:rPr lang="el-GR" sz="3600" dirty="0"/>
              <a:t>Η θέση του/της παιδαγωγού</a:t>
            </a:r>
            <a:endParaRPr lang="en-GR" sz="3600" dirty="0"/>
          </a:p>
        </p:txBody>
      </p:sp>
      <p:sp>
        <p:nvSpPr>
          <p:cNvPr id="3" name="Content Placeholder 2">
            <a:extLst>
              <a:ext uri="{FF2B5EF4-FFF2-40B4-BE49-F238E27FC236}">
                <a16:creationId xmlns:a16="http://schemas.microsoft.com/office/drawing/2014/main" id="{A0B90A0C-BAE0-7B4C-BB45-B2977F81B8AB}"/>
              </a:ext>
            </a:extLst>
          </p:cNvPr>
          <p:cNvSpPr>
            <a:spLocks noGrp="1"/>
          </p:cNvSpPr>
          <p:nvPr>
            <p:ph idx="1"/>
          </p:nvPr>
        </p:nvSpPr>
        <p:spPr>
          <a:xfrm>
            <a:off x="844247" y="2003460"/>
            <a:ext cx="10554574" cy="4181582"/>
          </a:xfrm>
        </p:spPr>
        <p:txBody>
          <a:bodyPr>
            <a:normAutofit/>
          </a:bodyPr>
          <a:lstStyle/>
          <a:p>
            <a:r>
              <a:rPr lang="el-GR" sz="2000" dirty="0"/>
              <a:t>Πολλές φορές ειδικά οι νέοι/</a:t>
            </a:r>
            <a:r>
              <a:rPr lang="el-GR" sz="2000" dirty="0" err="1"/>
              <a:t>ες</a:t>
            </a:r>
            <a:r>
              <a:rPr lang="el-GR" sz="2000" dirty="0"/>
              <a:t> επαγγελματίες αισθάνονται δύσκολα να θέσουν τα όρια. Αμφισβητούν τις γνώσεις, την ικανότητά τους κλπ. Αυτό το διαισθάνονται και οι γονείς (και τα παιδιά).Ένα σημαντικό σημείο εδώ: πολλές φορές οι νέες/οι επαγγελματίες δεν αισθάνονται οι ίδιες/οι ενήλικες. Αισθάνονται και οι ίδιες/οι παιδιά και στη σχέση με τους γονείς των μαθητών/τριών προβάλουν τη δική τους σχέση με τους γονείς τους ή άλλα πρόσωπα εξουσίας και αυτό κάνει πιο δύσκολο το να θέσουν τα όρια. </a:t>
            </a:r>
          </a:p>
          <a:p>
            <a:r>
              <a:rPr lang="el-GR" sz="2000" dirty="0"/>
              <a:t>Και αυτό μας οδηγεί σε μία σκέψη: Παρατήρηση «προς τα έξω και τα μέσα». Τι έχε συμβεί, πώς αισθάνομαι τώρα, γιατί αισθάνομαι έτσι, τι μου προκαλεί αυτός ο γονιός, γιατί τον </a:t>
            </a:r>
            <a:r>
              <a:rPr lang="el-GR" sz="2000" dirty="0" err="1"/>
              <a:t>αντιπαθω</a:t>
            </a:r>
            <a:r>
              <a:rPr lang="el-GR" sz="2000" dirty="0"/>
              <a:t>/συμπαθώ/φοβάμαι; </a:t>
            </a:r>
          </a:p>
          <a:p>
            <a:r>
              <a:rPr lang="el-GR" sz="2000" dirty="0"/>
              <a:t>Δεν είναι δουλειά του γονέα η οριοθέτηση. Είναι δική μας, κυρίως εσωτερική, διεργασία. </a:t>
            </a:r>
            <a:endParaRPr lang="el-GR" dirty="0"/>
          </a:p>
          <a:p>
            <a:endParaRPr lang="en-GR" dirty="0"/>
          </a:p>
        </p:txBody>
      </p:sp>
    </p:spTree>
    <p:extLst>
      <p:ext uri="{BB962C8B-B14F-4D97-AF65-F5344CB8AC3E}">
        <p14:creationId xmlns:p14="http://schemas.microsoft.com/office/powerpoint/2010/main" val="3341406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3D194-F383-DC45-AE91-B23F8BD1F0CE}"/>
              </a:ext>
            </a:extLst>
          </p:cNvPr>
          <p:cNvSpPr>
            <a:spLocks noGrp="1"/>
          </p:cNvSpPr>
          <p:nvPr>
            <p:ph type="title"/>
          </p:nvPr>
        </p:nvSpPr>
        <p:spPr/>
        <p:txBody>
          <a:bodyPr/>
          <a:lstStyle/>
          <a:p>
            <a:r>
              <a:rPr lang="el-GR" sz="3600" dirty="0"/>
              <a:t>Παραδείγματα για τη σχέση γονέων-νηπιαγωγών</a:t>
            </a:r>
            <a:endParaRPr lang="en-GR" sz="3600" dirty="0"/>
          </a:p>
        </p:txBody>
      </p:sp>
      <p:sp>
        <p:nvSpPr>
          <p:cNvPr id="3" name="Content Placeholder 2">
            <a:extLst>
              <a:ext uri="{FF2B5EF4-FFF2-40B4-BE49-F238E27FC236}">
                <a16:creationId xmlns:a16="http://schemas.microsoft.com/office/drawing/2014/main" id="{E9C096B8-7E6E-CD41-BAA3-620A89DCDBD2}"/>
              </a:ext>
            </a:extLst>
          </p:cNvPr>
          <p:cNvSpPr>
            <a:spLocks noGrp="1"/>
          </p:cNvSpPr>
          <p:nvPr>
            <p:ph idx="1"/>
          </p:nvPr>
        </p:nvSpPr>
        <p:spPr/>
        <p:txBody>
          <a:bodyPr>
            <a:normAutofit/>
          </a:bodyPr>
          <a:lstStyle/>
          <a:p>
            <a:pPr marL="0" indent="0">
              <a:buNone/>
            </a:pPr>
            <a:r>
              <a:rPr lang="el-GR" sz="2000" dirty="0"/>
              <a:t>Τι σκέφτεστε για τα παρακάτω παραδείγματα; Πώς θα αντιδρούσατε; </a:t>
            </a:r>
          </a:p>
          <a:p>
            <a:r>
              <a:rPr lang="el-GR" sz="2000" dirty="0"/>
              <a:t>Είναι η αρχή της χρονιάς. Η </a:t>
            </a:r>
            <a:r>
              <a:rPr lang="el-GR" sz="2000" dirty="0" err="1"/>
              <a:t>μαμα</a:t>
            </a:r>
            <a:r>
              <a:rPr lang="el-GR" sz="2000" dirty="0"/>
              <a:t>́ της </a:t>
            </a:r>
            <a:r>
              <a:rPr lang="el-GR" sz="2000" dirty="0" err="1"/>
              <a:t>Γιώτας</a:t>
            </a:r>
            <a:r>
              <a:rPr lang="el-GR" sz="2000" dirty="0"/>
              <a:t> (που φοιτά για πρώτη φορά στο νηπιαγωγείο όπου διδάσκετε) έχει δώσει ένα σωρό οδηγίες για το πώς πρέπει να γίνονται τα πράγματα με την κόρη της (τι τρώει, πώς πίνει, </a:t>
            </a:r>
            <a:r>
              <a:rPr lang="el-GR" sz="2000"/>
              <a:t>πώς πιάνει </a:t>
            </a:r>
            <a:r>
              <a:rPr lang="el-GR" sz="2000" dirty="0"/>
              <a:t>το μολύβι </a:t>
            </a:r>
            <a:r>
              <a:rPr lang="el-GR" sz="2000" dirty="0" err="1"/>
              <a:t>κλπ</a:t>
            </a:r>
            <a:r>
              <a:rPr lang="el-GR" sz="2000" dirty="0"/>
              <a:t>).</a:t>
            </a:r>
          </a:p>
          <a:p>
            <a:r>
              <a:rPr lang="el-GR" sz="2000" dirty="0"/>
              <a:t>Οι γονείς του </a:t>
            </a:r>
            <a:r>
              <a:rPr lang="el-GR" sz="2000" dirty="0" err="1"/>
              <a:t>Ηλια</a:t>
            </a:r>
            <a:r>
              <a:rPr lang="el-GR" sz="2000" dirty="0"/>
              <a:t> έχουν </a:t>
            </a:r>
            <a:r>
              <a:rPr lang="el-GR" sz="2000" dirty="0" err="1"/>
              <a:t>ζητήσει</a:t>
            </a:r>
            <a:r>
              <a:rPr lang="el-GR" sz="2000" dirty="0"/>
              <a:t> από τις νηπιαγωγούς να </a:t>
            </a:r>
            <a:r>
              <a:rPr lang="el-GR" sz="2000" dirty="0" err="1"/>
              <a:t>αλλάξουν</a:t>
            </a:r>
            <a:r>
              <a:rPr lang="el-GR" sz="2000" dirty="0"/>
              <a:t> την </a:t>
            </a:r>
            <a:r>
              <a:rPr lang="el-GR" sz="2000" dirty="0" err="1"/>
              <a:t>ώρα</a:t>
            </a:r>
            <a:r>
              <a:rPr lang="el-GR" sz="2000" dirty="0"/>
              <a:t> που τους </a:t>
            </a:r>
            <a:r>
              <a:rPr lang="el-GR" sz="2000" dirty="0" err="1"/>
              <a:t>σερβίδουν</a:t>
            </a:r>
            <a:r>
              <a:rPr lang="el-GR" sz="2000" dirty="0"/>
              <a:t> </a:t>
            </a:r>
            <a:r>
              <a:rPr lang="el-GR" sz="2000" dirty="0" err="1"/>
              <a:t>δεκατιανο</a:t>
            </a:r>
            <a:r>
              <a:rPr lang="el-GR" sz="2000" dirty="0"/>
              <a:t>́, </a:t>
            </a:r>
            <a:r>
              <a:rPr lang="el-GR" sz="2000" dirty="0" err="1"/>
              <a:t>γιατι</a:t>
            </a:r>
            <a:r>
              <a:rPr lang="el-GR" sz="2000" dirty="0"/>
              <a:t>́ στο </a:t>
            </a:r>
            <a:r>
              <a:rPr lang="el-GR" sz="2000" dirty="0" err="1"/>
              <a:t>σπίτι</a:t>
            </a:r>
            <a:r>
              <a:rPr lang="el-GR" sz="2000" dirty="0"/>
              <a:t> με την καραντίνα </a:t>
            </a:r>
            <a:r>
              <a:rPr lang="el-GR" sz="2000" dirty="0" err="1"/>
              <a:t>έτρωγε</a:t>
            </a:r>
            <a:r>
              <a:rPr lang="el-GR" sz="2000" dirty="0"/>
              <a:t> πιο </a:t>
            </a:r>
            <a:r>
              <a:rPr lang="el-GR" sz="2000" dirty="0" err="1"/>
              <a:t>αργα</a:t>
            </a:r>
            <a:r>
              <a:rPr lang="el-GR" sz="2000" dirty="0"/>
              <a:t>́. </a:t>
            </a:r>
            <a:endParaRPr lang="en-GR" sz="2000" dirty="0"/>
          </a:p>
        </p:txBody>
      </p:sp>
    </p:spTree>
    <p:extLst>
      <p:ext uri="{BB962C8B-B14F-4D97-AF65-F5344CB8AC3E}">
        <p14:creationId xmlns:p14="http://schemas.microsoft.com/office/powerpoint/2010/main" val="3679858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AD9BC-521C-AD42-90EA-249877228233}"/>
              </a:ext>
            </a:extLst>
          </p:cNvPr>
          <p:cNvSpPr>
            <a:spLocks noGrp="1"/>
          </p:cNvSpPr>
          <p:nvPr>
            <p:ph type="title"/>
          </p:nvPr>
        </p:nvSpPr>
        <p:spPr/>
        <p:txBody>
          <a:bodyPr/>
          <a:lstStyle/>
          <a:p>
            <a:r>
              <a:rPr lang="el-GR" sz="3600" dirty="0"/>
              <a:t>Παραδείγματα για τη σχέση γονέων-νηπιαγωγών</a:t>
            </a:r>
            <a:endParaRPr lang="en-GR" sz="3600" dirty="0"/>
          </a:p>
        </p:txBody>
      </p:sp>
      <p:sp>
        <p:nvSpPr>
          <p:cNvPr id="3" name="Content Placeholder 2">
            <a:extLst>
              <a:ext uri="{FF2B5EF4-FFF2-40B4-BE49-F238E27FC236}">
                <a16:creationId xmlns:a16="http://schemas.microsoft.com/office/drawing/2014/main" id="{B1161717-5866-CD4B-8656-8DDD599B58AC}"/>
              </a:ext>
            </a:extLst>
          </p:cNvPr>
          <p:cNvSpPr>
            <a:spLocks noGrp="1"/>
          </p:cNvSpPr>
          <p:nvPr>
            <p:ph idx="1"/>
          </p:nvPr>
        </p:nvSpPr>
        <p:spPr/>
        <p:txBody>
          <a:bodyPr/>
          <a:lstStyle/>
          <a:p>
            <a:r>
              <a:rPr lang="el-GR" sz="2000" dirty="0"/>
              <a:t>Η </a:t>
            </a:r>
            <a:r>
              <a:rPr lang="el-GR" sz="2000" dirty="0" err="1"/>
              <a:t>Δέσποινα</a:t>
            </a:r>
            <a:r>
              <a:rPr lang="el-GR" sz="2000" dirty="0"/>
              <a:t>, 4 χρ., </a:t>
            </a:r>
            <a:r>
              <a:rPr lang="el-GR" sz="2000" dirty="0" err="1"/>
              <a:t>πηγαίνει</a:t>
            </a:r>
            <a:r>
              <a:rPr lang="el-GR" sz="2000" dirty="0"/>
              <a:t> για πρώτη φορά στο </a:t>
            </a:r>
            <a:r>
              <a:rPr lang="el-GR" sz="2000" dirty="0" err="1"/>
              <a:t>σχολείο</a:t>
            </a:r>
            <a:r>
              <a:rPr lang="el-GR" sz="2000" dirty="0"/>
              <a:t>. </a:t>
            </a:r>
            <a:r>
              <a:rPr lang="el-GR" sz="2000" dirty="0" err="1"/>
              <a:t>Έχει</a:t>
            </a:r>
            <a:r>
              <a:rPr lang="el-GR" sz="2000" dirty="0"/>
              <a:t> </a:t>
            </a:r>
            <a:r>
              <a:rPr lang="el-GR" sz="2000" dirty="0" err="1"/>
              <a:t>δύσκολη</a:t>
            </a:r>
            <a:r>
              <a:rPr lang="el-GR" sz="2000" dirty="0"/>
              <a:t> </a:t>
            </a:r>
            <a:r>
              <a:rPr lang="el-GR" sz="2000" dirty="0" err="1"/>
              <a:t>προσαρμογη</a:t>
            </a:r>
            <a:r>
              <a:rPr lang="el-GR" sz="2000" dirty="0"/>
              <a:t>́, </a:t>
            </a:r>
            <a:r>
              <a:rPr lang="el-GR" sz="2000" dirty="0" err="1"/>
              <a:t>κλαίει</a:t>
            </a:r>
            <a:r>
              <a:rPr lang="el-GR" sz="2000" dirty="0"/>
              <a:t> </a:t>
            </a:r>
            <a:r>
              <a:rPr lang="el-GR" sz="2000" dirty="0" err="1"/>
              <a:t>πολυ</a:t>
            </a:r>
            <a:r>
              <a:rPr lang="el-GR" sz="2000" dirty="0"/>
              <a:t>́, </a:t>
            </a:r>
            <a:r>
              <a:rPr lang="el-GR" sz="2000" dirty="0" err="1"/>
              <a:t>τρομάζει</a:t>
            </a:r>
            <a:r>
              <a:rPr lang="el-GR" sz="2000" dirty="0"/>
              <a:t> </a:t>
            </a:r>
            <a:r>
              <a:rPr lang="el-GR" sz="2000" dirty="0" err="1"/>
              <a:t>κάθε</a:t>
            </a:r>
            <a:r>
              <a:rPr lang="el-GR" sz="2000" dirty="0"/>
              <a:t> </a:t>
            </a:r>
            <a:r>
              <a:rPr lang="el-GR" sz="2000" dirty="0" err="1"/>
              <a:t>φορα</a:t>
            </a:r>
            <a:r>
              <a:rPr lang="el-GR" sz="2000" dirty="0"/>
              <a:t>́ που </a:t>
            </a:r>
            <a:r>
              <a:rPr lang="el-GR" sz="2000" dirty="0" err="1"/>
              <a:t>είναι</a:t>
            </a:r>
            <a:r>
              <a:rPr lang="el-GR" sz="2000" dirty="0"/>
              <a:t> να </a:t>
            </a:r>
            <a:r>
              <a:rPr lang="el-GR" sz="2000" dirty="0" err="1"/>
              <a:t>αλλάξουν</a:t>
            </a:r>
            <a:r>
              <a:rPr lang="el-GR" sz="2000" dirty="0"/>
              <a:t> </a:t>
            </a:r>
            <a:r>
              <a:rPr lang="el-GR" sz="2000" dirty="0" err="1"/>
              <a:t>χώρο</a:t>
            </a:r>
            <a:r>
              <a:rPr lang="el-GR" sz="2000" dirty="0"/>
              <a:t>. </a:t>
            </a:r>
            <a:r>
              <a:rPr lang="el-GR" sz="2000" dirty="0" err="1"/>
              <a:t>Σιγα</a:t>
            </a:r>
            <a:r>
              <a:rPr lang="el-GR" sz="2000" dirty="0"/>
              <a:t>́-</a:t>
            </a:r>
            <a:r>
              <a:rPr lang="el-GR" sz="2000" dirty="0" err="1"/>
              <a:t>σιγα</a:t>
            </a:r>
            <a:r>
              <a:rPr lang="el-GR" sz="2000" dirty="0"/>
              <a:t>́ </a:t>
            </a:r>
            <a:r>
              <a:rPr lang="el-GR" sz="2000" dirty="0" err="1"/>
              <a:t>όμως</a:t>
            </a:r>
            <a:r>
              <a:rPr lang="el-GR" sz="2000" dirty="0"/>
              <a:t>, με βοήθεια από τη δασκάλα η </a:t>
            </a:r>
            <a:r>
              <a:rPr lang="el-GR" sz="2000" dirty="0" err="1"/>
              <a:t>κατάσταση</a:t>
            </a:r>
            <a:r>
              <a:rPr lang="el-GR" sz="2000" dirty="0"/>
              <a:t> </a:t>
            </a:r>
            <a:r>
              <a:rPr lang="el-GR" sz="2000" dirty="0" err="1"/>
              <a:t>βελτιώνεται</a:t>
            </a:r>
            <a:r>
              <a:rPr lang="el-GR" sz="2000" dirty="0"/>
              <a:t>. </a:t>
            </a:r>
            <a:r>
              <a:rPr lang="el-GR" sz="2000" dirty="0" err="1"/>
              <a:t>Μετα</a:t>
            </a:r>
            <a:r>
              <a:rPr lang="el-GR" sz="2000" dirty="0"/>
              <a:t>́ τα </a:t>
            </a:r>
            <a:r>
              <a:rPr lang="el-GR" sz="2000" dirty="0" err="1"/>
              <a:t>Χριστούγεννα</a:t>
            </a:r>
            <a:r>
              <a:rPr lang="el-GR" sz="2000" dirty="0"/>
              <a:t> </a:t>
            </a:r>
            <a:r>
              <a:rPr lang="el-GR" sz="2000" dirty="0" err="1"/>
              <a:t>όμως</a:t>
            </a:r>
            <a:r>
              <a:rPr lang="el-GR" sz="2000" dirty="0"/>
              <a:t> </a:t>
            </a:r>
            <a:r>
              <a:rPr lang="el-GR" sz="2000" dirty="0" err="1"/>
              <a:t>υπάρχει</a:t>
            </a:r>
            <a:r>
              <a:rPr lang="el-GR" sz="2000" dirty="0"/>
              <a:t> </a:t>
            </a:r>
            <a:r>
              <a:rPr lang="el-GR" sz="2000" dirty="0" err="1"/>
              <a:t>πισωγύρισμα</a:t>
            </a:r>
            <a:r>
              <a:rPr lang="el-GR" sz="2000" dirty="0"/>
              <a:t>. Το </a:t>
            </a:r>
            <a:r>
              <a:rPr lang="el-GR" sz="2000" dirty="0" err="1"/>
              <a:t>πρωινα</a:t>
            </a:r>
            <a:r>
              <a:rPr lang="el-GR" sz="2000" dirty="0"/>
              <a:t>́ και </a:t>
            </a:r>
            <a:r>
              <a:rPr lang="el-GR" sz="2000" dirty="0" err="1"/>
              <a:t>πάλι</a:t>
            </a:r>
            <a:r>
              <a:rPr lang="el-GR" sz="2000" dirty="0"/>
              <a:t> </a:t>
            </a:r>
            <a:r>
              <a:rPr lang="el-GR" sz="2000" dirty="0" err="1"/>
              <a:t>γίνονται</a:t>
            </a:r>
            <a:r>
              <a:rPr lang="el-GR" sz="2000" dirty="0"/>
              <a:t> </a:t>
            </a:r>
            <a:r>
              <a:rPr lang="el-GR" sz="2000" dirty="0" err="1"/>
              <a:t>πολυ</a:t>
            </a:r>
            <a:r>
              <a:rPr lang="el-GR" sz="2000" dirty="0"/>
              <a:t>́ </a:t>
            </a:r>
            <a:r>
              <a:rPr lang="el-GR" sz="2000" dirty="0" err="1"/>
              <a:t>δύσκολα</a:t>
            </a:r>
            <a:r>
              <a:rPr lang="el-GR" sz="2000" dirty="0"/>
              <a:t> με την </a:t>
            </a:r>
            <a:r>
              <a:rPr lang="el-GR" sz="2000" dirty="0" err="1"/>
              <a:t>Δέσποινα</a:t>
            </a:r>
            <a:r>
              <a:rPr lang="el-GR" sz="2000" dirty="0"/>
              <a:t> να </a:t>
            </a:r>
            <a:r>
              <a:rPr lang="el-GR" sz="2000" dirty="0" err="1"/>
              <a:t>δυσκολεύεται</a:t>
            </a:r>
            <a:r>
              <a:rPr lang="el-GR" sz="2000" dirty="0"/>
              <a:t> να </a:t>
            </a:r>
            <a:r>
              <a:rPr lang="el-GR" sz="2000" dirty="0" err="1"/>
              <a:t>αποχωριστει</a:t>
            </a:r>
            <a:r>
              <a:rPr lang="el-GR" sz="2000" dirty="0"/>
              <a:t>́ τους </a:t>
            </a:r>
            <a:r>
              <a:rPr lang="el-GR" sz="2000" dirty="0" err="1"/>
              <a:t>γονείς</a:t>
            </a:r>
            <a:r>
              <a:rPr lang="el-GR" sz="2000" dirty="0"/>
              <a:t> της. Η </a:t>
            </a:r>
            <a:r>
              <a:rPr lang="el-GR" sz="2000" dirty="0" err="1"/>
              <a:t>παιδαγωγός</a:t>
            </a:r>
            <a:r>
              <a:rPr lang="el-GR" sz="2000" dirty="0"/>
              <a:t> δυσκολεύεταί να </a:t>
            </a:r>
            <a:r>
              <a:rPr lang="el-GR" sz="2000" dirty="0" err="1"/>
              <a:t>διαχειριστει</a:t>
            </a:r>
            <a:r>
              <a:rPr lang="el-GR" sz="2000" dirty="0"/>
              <a:t>́ την </a:t>
            </a:r>
            <a:r>
              <a:rPr lang="el-GR" sz="2000" dirty="0" err="1"/>
              <a:t>κατάσταση</a:t>
            </a:r>
            <a:r>
              <a:rPr lang="el-GR" sz="2000" dirty="0"/>
              <a:t>. Λέει ότι δεν καταλαβαίνει τι συμβαίνει «</a:t>
            </a:r>
            <a:r>
              <a:rPr lang="el-GR" sz="2000" dirty="0" err="1"/>
              <a:t>αφου</a:t>
            </a:r>
            <a:r>
              <a:rPr lang="el-GR" sz="2000" dirty="0"/>
              <a:t>́ </a:t>
            </a:r>
            <a:r>
              <a:rPr lang="el-GR" sz="2000" dirty="0" err="1"/>
              <a:t>έχει</a:t>
            </a:r>
            <a:r>
              <a:rPr lang="el-GR" sz="2000" dirty="0"/>
              <a:t> </a:t>
            </a:r>
            <a:r>
              <a:rPr lang="el-GR" sz="2000" dirty="0" err="1"/>
              <a:t>περάσει</a:t>
            </a:r>
            <a:r>
              <a:rPr lang="el-GR" sz="2000" dirty="0"/>
              <a:t> πια η </a:t>
            </a:r>
            <a:r>
              <a:rPr lang="el-GR" sz="2000" dirty="0" err="1"/>
              <a:t>προσαρμογη</a:t>
            </a:r>
            <a:r>
              <a:rPr lang="el-GR" sz="2000" dirty="0"/>
              <a:t>́» και «τι κάνουν οι γονείς, πώς την έχουν έτσι κολλημένη πάνω τους.»</a:t>
            </a:r>
            <a:endParaRPr lang="en-GR" dirty="0"/>
          </a:p>
        </p:txBody>
      </p:sp>
    </p:spTree>
    <p:extLst>
      <p:ext uri="{BB962C8B-B14F-4D97-AF65-F5344CB8AC3E}">
        <p14:creationId xmlns:p14="http://schemas.microsoft.com/office/powerpoint/2010/main" val="1834487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B93E9-2B05-5949-9C46-8E873ADC6981}"/>
              </a:ext>
            </a:extLst>
          </p:cNvPr>
          <p:cNvSpPr>
            <a:spLocks noGrp="1"/>
          </p:cNvSpPr>
          <p:nvPr>
            <p:ph type="title"/>
          </p:nvPr>
        </p:nvSpPr>
        <p:spPr/>
        <p:txBody>
          <a:bodyPr/>
          <a:lstStyle/>
          <a:p>
            <a:r>
              <a:rPr lang="el-GR" sz="3600" dirty="0"/>
              <a:t>Γιατί μας απασχολούν τόσο οι γονείς; </a:t>
            </a:r>
            <a:endParaRPr lang="en-GR" sz="3600" dirty="0"/>
          </a:p>
        </p:txBody>
      </p:sp>
      <p:sp>
        <p:nvSpPr>
          <p:cNvPr id="3" name="Content Placeholder 2">
            <a:extLst>
              <a:ext uri="{FF2B5EF4-FFF2-40B4-BE49-F238E27FC236}">
                <a16:creationId xmlns:a16="http://schemas.microsoft.com/office/drawing/2014/main" id="{270837E4-792C-A545-86D3-D58761D68299}"/>
              </a:ext>
            </a:extLst>
          </p:cNvPr>
          <p:cNvSpPr>
            <a:spLocks noGrp="1"/>
          </p:cNvSpPr>
          <p:nvPr>
            <p:ph idx="1"/>
          </p:nvPr>
        </p:nvSpPr>
        <p:spPr/>
        <p:txBody>
          <a:bodyPr>
            <a:normAutofit/>
          </a:bodyPr>
          <a:lstStyle/>
          <a:p>
            <a:pPr marL="0" indent="0">
              <a:buNone/>
            </a:pPr>
            <a:endParaRPr lang="el-GR" sz="2000" dirty="0"/>
          </a:p>
          <a:p>
            <a:r>
              <a:rPr lang="el-GR" sz="2000" dirty="0"/>
              <a:t>Ποια ζητήματα θα λέγατε ότι σας απασχολούν; Παραδείγματα;</a:t>
            </a:r>
          </a:p>
          <a:p>
            <a:endParaRPr lang="el-GR" sz="2000" dirty="0"/>
          </a:p>
          <a:p>
            <a:r>
              <a:rPr lang="el-GR" sz="2000" dirty="0"/>
              <a:t>Γιατί μας δυσκολεύουν τόσο οι γονείς; Ποιες είναι οι σκέψεις σας; (σε αυτό θα αναφερθούμε και αργότερα) </a:t>
            </a:r>
          </a:p>
          <a:p>
            <a:endParaRPr lang="el-GR" sz="2000" dirty="0"/>
          </a:p>
          <a:p>
            <a:pPr marL="0" indent="0">
              <a:buNone/>
            </a:pPr>
            <a:endParaRPr lang="en-GR" dirty="0"/>
          </a:p>
        </p:txBody>
      </p:sp>
    </p:spTree>
    <p:extLst>
      <p:ext uri="{BB962C8B-B14F-4D97-AF65-F5344CB8AC3E}">
        <p14:creationId xmlns:p14="http://schemas.microsoft.com/office/powerpoint/2010/main" val="3731413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C1A10-F9CD-EA40-B293-210D8C1EA591}"/>
              </a:ext>
            </a:extLst>
          </p:cNvPr>
          <p:cNvSpPr>
            <a:spLocks noGrp="1"/>
          </p:cNvSpPr>
          <p:nvPr>
            <p:ph type="title"/>
          </p:nvPr>
        </p:nvSpPr>
        <p:spPr/>
        <p:txBody>
          <a:bodyPr/>
          <a:lstStyle/>
          <a:p>
            <a:r>
              <a:rPr lang="el-GR" sz="3600" dirty="0"/>
              <a:t>Η είσοδος του μικρού παιδιού στο σχολείο</a:t>
            </a:r>
            <a:endParaRPr lang="en-GR" sz="3600" dirty="0"/>
          </a:p>
        </p:txBody>
      </p:sp>
      <p:sp>
        <p:nvSpPr>
          <p:cNvPr id="3" name="Content Placeholder 2">
            <a:extLst>
              <a:ext uri="{FF2B5EF4-FFF2-40B4-BE49-F238E27FC236}">
                <a16:creationId xmlns:a16="http://schemas.microsoft.com/office/drawing/2014/main" id="{37900FA0-9BFF-AF41-9939-8A911F84AF3C}"/>
              </a:ext>
            </a:extLst>
          </p:cNvPr>
          <p:cNvSpPr>
            <a:spLocks noGrp="1"/>
          </p:cNvSpPr>
          <p:nvPr>
            <p:ph idx="1"/>
          </p:nvPr>
        </p:nvSpPr>
        <p:spPr/>
        <p:txBody>
          <a:bodyPr/>
          <a:lstStyle/>
          <a:p>
            <a:r>
              <a:rPr lang="el-GR" sz="2000" dirty="0"/>
              <a:t>Η </a:t>
            </a:r>
            <a:r>
              <a:rPr lang="el-GR" sz="2000" dirty="0" err="1"/>
              <a:t>είσοδος</a:t>
            </a:r>
            <a:r>
              <a:rPr lang="el-GR" sz="2000" dirty="0"/>
              <a:t> του </a:t>
            </a:r>
            <a:r>
              <a:rPr lang="el-GR" sz="2000" dirty="0" err="1"/>
              <a:t>παιδιου</a:t>
            </a:r>
            <a:r>
              <a:rPr lang="el-GR" sz="2000" dirty="0"/>
              <a:t>́ στην </a:t>
            </a:r>
            <a:r>
              <a:rPr lang="el-GR" sz="2000" dirty="0" err="1"/>
              <a:t>προσχολικη</a:t>
            </a:r>
            <a:r>
              <a:rPr lang="el-GR" sz="2000" dirty="0"/>
              <a:t>́ </a:t>
            </a:r>
            <a:r>
              <a:rPr lang="el-GR" sz="2000" dirty="0" err="1"/>
              <a:t>εκπαίδευση</a:t>
            </a:r>
            <a:r>
              <a:rPr lang="el-GR" sz="2000" dirty="0"/>
              <a:t> </a:t>
            </a:r>
            <a:r>
              <a:rPr lang="el-GR" sz="2000" dirty="0" err="1"/>
              <a:t>είναι</a:t>
            </a:r>
            <a:r>
              <a:rPr lang="el-GR" sz="2000" dirty="0"/>
              <a:t> </a:t>
            </a:r>
            <a:r>
              <a:rPr lang="el-GR" sz="2000" dirty="0" err="1"/>
              <a:t>ένα</a:t>
            </a:r>
            <a:r>
              <a:rPr lang="el-GR" sz="2000" dirty="0"/>
              <a:t> </a:t>
            </a:r>
            <a:r>
              <a:rPr lang="el-GR" sz="2000" dirty="0" err="1"/>
              <a:t>μεγάλο</a:t>
            </a:r>
            <a:r>
              <a:rPr lang="el-GR" sz="2000" dirty="0"/>
              <a:t> </a:t>
            </a:r>
            <a:r>
              <a:rPr lang="el-GR" sz="2000" dirty="0" err="1"/>
              <a:t>βήμα</a:t>
            </a:r>
            <a:r>
              <a:rPr lang="el-GR" sz="2000" dirty="0"/>
              <a:t> για </a:t>
            </a:r>
            <a:r>
              <a:rPr lang="el-GR" sz="2000" dirty="0" err="1"/>
              <a:t>ολόκληρη</a:t>
            </a:r>
            <a:r>
              <a:rPr lang="el-GR" sz="2000" dirty="0"/>
              <a:t> την </a:t>
            </a:r>
            <a:r>
              <a:rPr lang="el-GR" sz="2000" dirty="0" err="1"/>
              <a:t>οικογένεια</a:t>
            </a:r>
            <a:r>
              <a:rPr lang="el-GR" sz="2000" dirty="0"/>
              <a:t>. </a:t>
            </a:r>
          </a:p>
          <a:p>
            <a:r>
              <a:rPr lang="el-GR" sz="2000" dirty="0"/>
              <a:t>Η </a:t>
            </a:r>
            <a:r>
              <a:rPr lang="el-GR" sz="2000" dirty="0" err="1"/>
              <a:t>περίοδος</a:t>
            </a:r>
            <a:r>
              <a:rPr lang="el-GR" sz="2000" dirty="0"/>
              <a:t> </a:t>
            </a:r>
            <a:r>
              <a:rPr lang="el-GR" sz="2000" dirty="0" err="1"/>
              <a:t>προσαρμογής</a:t>
            </a:r>
            <a:r>
              <a:rPr lang="el-GR" sz="2000" dirty="0"/>
              <a:t> δεν </a:t>
            </a:r>
            <a:r>
              <a:rPr lang="el-GR" sz="2000" dirty="0" err="1"/>
              <a:t>αφορα</a:t>
            </a:r>
            <a:r>
              <a:rPr lang="el-GR" sz="2000" dirty="0"/>
              <a:t>́ </a:t>
            </a:r>
            <a:r>
              <a:rPr lang="el-GR" sz="2000" dirty="0" err="1"/>
              <a:t>μόνο</a:t>
            </a:r>
            <a:r>
              <a:rPr lang="el-GR" sz="2000" dirty="0"/>
              <a:t> στα </a:t>
            </a:r>
            <a:r>
              <a:rPr lang="el-GR" sz="2000" dirty="0" err="1"/>
              <a:t>παιδια</a:t>
            </a:r>
            <a:r>
              <a:rPr lang="el-GR" sz="2000" dirty="0"/>
              <a:t>́ </a:t>
            </a:r>
            <a:r>
              <a:rPr lang="el-GR" sz="2000" dirty="0" err="1"/>
              <a:t>αφορα</a:t>
            </a:r>
            <a:r>
              <a:rPr lang="el-GR" sz="2000" dirty="0"/>
              <a:t>́ και στους </a:t>
            </a:r>
            <a:r>
              <a:rPr lang="el-GR" sz="2000" dirty="0" err="1"/>
              <a:t>γονείς</a:t>
            </a:r>
            <a:r>
              <a:rPr lang="el-GR" sz="2000" dirty="0"/>
              <a:t> τους (</a:t>
            </a:r>
            <a:r>
              <a:rPr lang="el-GR" sz="2000" dirty="0" err="1"/>
              <a:t>όπως</a:t>
            </a:r>
            <a:r>
              <a:rPr lang="el-GR" sz="2000" dirty="0"/>
              <a:t> </a:t>
            </a:r>
            <a:r>
              <a:rPr lang="el-GR" sz="2000" dirty="0" err="1"/>
              <a:t>επίσης</a:t>
            </a:r>
            <a:r>
              <a:rPr lang="el-GR" sz="2000" dirty="0"/>
              <a:t> και τους/τις </a:t>
            </a:r>
            <a:r>
              <a:rPr lang="el-GR" sz="2000" dirty="0" err="1"/>
              <a:t>παιδαγωγούς</a:t>
            </a:r>
            <a:r>
              <a:rPr lang="el-GR" sz="2000" dirty="0"/>
              <a:t>.) </a:t>
            </a:r>
          </a:p>
          <a:p>
            <a:r>
              <a:rPr lang="el-GR" sz="2000" dirty="0"/>
              <a:t>Τι σημαίνει ωστόσο για τους γονείς; Τι συναισθήματα ανακινεί και ποιες συγκρούσεις προκαλεί; Πολλαπλά και πολύπλευρα θέματα …</a:t>
            </a:r>
          </a:p>
          <a:p>
            <a:pPr marL="0" indent="0">
              <a:buNone/>
            </a:pPr>
            <a:endParaRPr lang="en-GR" dirty="0"/>
          </a:p>
        </p:txBody>
      </p:sp>
    </p:spTree>
    <p:extLst>
      <p:ext uri="{BB962C8B-B14F-4D97-AF65-F5344CB8AC3E}">
        <p14:creationId xmlns:p14="http://schemas.microsoft.com/office/powerpoint/2010/main" val="1044831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558F1-8942-DB45-A90E-84BDBCA690CC}"/>
              </a:ext>
            </a:extLst>
          </p:cNvPr>
          <p:cNvSpPr>
            <a:spLocks noGrp="1"/>
          </p:cNvSpPr>
          <p:nvPr>
            <p:ph type="title"/>
          </p:nvPr>
        </p:nvSpPr>
        <p:spPr/>
        <p:txBody>
          <a:bodyPr/>
          <a:lstStyle/>
          <a:p>
            <a:r>
              <a:rPr lang="el-GR" sz="3600" dirty="0"/>
              <a:t>Τι σημαίνει για τους γονείς;</a:t>
            </a:r>
            <a:endParaRPr lang="en-GR" sz="3600" dirty="0"/>
          </a:p>
        </p:txBody>
      </p:sp>
      <p:sp>
        <p:nvSpPr>
          <p:cNvPr id="3" name="Content Placeholder 2">
            <a:extLst>
              <a:ext uri="{FF2B5EF4-FFF2-40B4-BE49-F238E27FC236}">
                <a16:creationId xmlns:a16="http://schemas.microsoft.com/office/drawing/2014/main" id="{61B3DB9C-C29A-EA47-88C3-A0A8C98D6421}"/>
              </a:ext>
            </a:extLst>
          </p:cNvPr>
          <p:cNvSpPr>
            <a:spLocks noGrp="1"/>
          </p:cNvSpPr>
          <p:nvPr>
            <p:ph idx="1"/>
          </p:nvPr>
        </p:nvSpPr>
        <p:spPr/>
        <p:txBody>
          <a:bodyPr/>
          <a:lstStyle/>
          <a:p>
            <a:r>
              <a:rPr lang="el-GR" sz="2000" dirty="0" err="1"/>
              <a:t>Ανάμεικτα</a:t>
            </a:r>
            <a:r>
              <a:rPr lang="el-GR" sz="2000" dirty="0"/>
              <a:t> </a:t>
            </a:r>
            <a:r>
              <a:rPr lang="el-GR" sz="2000" dirty="0" err="1"/>
              <a:t>συναισθήματα</a:t>
            </a:r>
            <a:r>
              <a:rPr lang="el-GR" sz="2000" dirty="0"/>
              <a:t>.</a:t>
            </a:r>
          </a:p>
          <a:p>
            <a:pPr marL="0" indent="0">
              <a:buNone/>
            </a:pPr>
            <a:r>
              <a:rPr lang="el-GR" sz="2000" dirty="0"/>
              <a:t>– </a:t>
            </a:r>
            <a:r>
              <a:rPr lang="el-GR" sz="2000" dirty="0" err="1"/>
              <a:t>Συναισθήματα</a:t>
            </a:r>
            <a:r>
              <a:rPr lang="el-GR" sz="2000" dirty="0"/>
              <a:t> </a:t>
            </a:r>
            <a:r>
              <a:rPr lang="el-GR" sz="2000" dirty="0" err="1"/>
              <a:t>χαράς</a:t>
            </a:r>
            <a:r>
              <a:rPr lang="el-GR" sz="2000" dirty="0"/>
              <a:t> και </a:t>
            </a:r>
            <a:r>
              <a:rPr lang="el-GR" sz="2000" dirty="0" err="1"/>
              <a:t>υπερηφάνειας</a:t>
            </a:r>
            <a:r>
              <a:rPr lang="el-GR" sz="2000" dirty="0"/>
              <a:t> για το </a:t>
            </a:r>
            <a:r>
              <a:rPr lang="el-GR" sz="2000" dirty="0" err="1"/>
              <a:t>παιδι</a:t>
            </a:r>
            <a:r>
              <a:rPr lang="el-GR" sz="2000" dirty="0"/>
              <a:t>́ που </a:t>
            </a:r>
            <a:r>
              <a:rPr lang="el-GR" sz="2000" dirty="0" err="1"/>
              <a:t>μεγαλώνει</a:t>
            </a:r>
            <a:r>
              <a:rPr lang="el-GR" sz="2000" dirty="0"/>
              <a:t>. </a:t>
            </a:r>
          </a:p>
          <a:p>
            <a:pPr marL="0" indent="0">
              <a:buNone/>
            </a:pPr>
            <a:r>
              <a:rPr lang="el-GR" sz="2000" dirty="0"/>
              <a:t>– </a:t>
            </a:r>
            <a:r>
              <a:rPr lang="el-GR" sz="2000" dirty="0" err="1"/>
              <a:t>Συναισθήματα</a:t>
            </a:r>
            <a:r>
              <a:rPr lang="el-GR" sz="2000" dirty="0"/>
              <a:t> </a:t>
            </a:r>
            <a:r>
              <a:rPr lang="el-GR" sz="2000" dirty="0" err="1"/>
              <a:t>λύπης</a:t>
            </a:r>
            <a:r>
              <a:rPr lang="el-GR" sz="2000" dirty="0"/>
              <a:t> </a:t>
            </a:r>
            <a:r>
              <a:rPr lang="el-GR" sz="2000" dirty="0" err="1"/>
              <a:t>ακόμα</a:t>
            </a:r>
            <a:r>
              <a:rPr lang="el-GR" sz="2000" dirty="0"/>
              <a:t> και </a:t>
            </a:r>
            <a:r>
              <a:rPr lang="el-GR" sz="2000" dirty="0" err="1"/>
              <a:t>πένθους</a:t>
            </a:r>
            <a:r>
              <a:rPr lang="el-GR" sz="2000" dirty="0"/>
              <a:t> για το </a:t>
            </a:r>
            <a:r>
              <a:rPr lang="el-GR" sz="2000" dirty="0" err="1"/>
              <a:t>μικρότερο</a:t>
            </a:r>
            <a:r>
              <a:rPr lang="el-GR" sz="2000" dirty="0"/>
              <a:t> </a:t>
            </a:r>
            <a:r>
              <a:rPr lang="el-GR" sz="2000" dirty="0" err="1"/>
              <a:t>παιδάκι</a:t>
            </a:r>
            <a:r>
              <a:rPr lang="el-GR" sz="2000" dirty="0"/>
              <a:t> που </a:t>
            </a:r>
            <a:r>
              <a:rPr lang="el-GR" sz="2000" dirty="0" err="1"/>
              <a:t>είχαμε</a:t>
            </a:r>
            <a:r>
              <a:rPr lang="el-GR" sz="2000" dirty="0"/>
              <a:t> και που </a:t>
            </a:r>
            <a:r>
              <a:rPr lang="el-GR" sz="2000" dirty="0" err="1"/>
              <a:t>τώρα</a:t>
            </a:r>
            <a:r>
              <a:rPr lang="el-GR" sz="2000" dirty="0"/>
              <a:t> </a:t>
            </a:r>
            <a:r>
              <a:rPr lang="el-GR" sz="2000" dirty="0" err="1"/>
              <a:t>μεγάλωσε</a:t>
            </a:r>
            <a:r>
              <a:rPr lang="el-GR" sz="2000" dirty="0"/>
              <a:t> (και </a:t>
            </a:r>
            <a:r>
              <a:rPr lang="el-GR" sz="2000" dirty="0" err="1"/>
              <a:t>άρα</a:t>
            </a:r>
            <a:r>
              <a:rPr lang="el-GR" sz="2000" dirty="0"/>
              <a:t> δεν </a:t>
            </a:r>
            <a:r>
              <a:rPr lang="el-GR" sz="2000" dirty="0" err="1"/>
              <a:t>υπάρχει</a:t>
            </a:r>
            <a:r>
              <a:rPr lang="el-GR" sz="2000" dirty="0"/>
              <a:t>). </a:t>
            </a:r>
          </a:p>
          <a:p>
            <a:endParaRPr lang="en-GR" dirty="0"/>
          </a:p>
        </p:txBody>
      </p:sp>
    </p:spTree>
    <p:extLst>
      <p:ext uri="{BB962C8B-B14F-4D97-AF65-F5344CB8AC3E}">
        <p14:creationId xmlns:p14="http://schemas.microsoft.com/office/powerpoint/2010/main" val="1020381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229F-266C-2C4B-A18C-12C9E6EEA083}"/>
              </a:ext>
            </a:extLst>
          </p:cNvPr>
          <p:cNvSpPr>
            <a:spLocks noGrp="1"/>
          </p:cNvSpPr>
          <p:nvPr>
            <p:ph type="title"/>
          </p:nvPr>
        </p:nvSpPr>
        <p:spPr/>
        <p:txBody>
          <a:bodyPr/>
          <a:lstStyle/>
          <a:p>
            <a:r>
              <a:rPr lang="el-GR" sz="3600" dirty="0"/>
              <a:t>Μοίρασμα της ευθύνης</a:t>
            </a:r>
            <a:endParaRPr lang="en-GR" sz="3600" dirty="0"/>
          </a:p>
        </p:txBody>
      </p:sp>
      <p:sp>
        <p:nvSpPr>
          <p:cNvPr id="3" name="Content Placeholder 2">
            <a:extLst>
              <a:ext uri="{FF2B5EF4-FFF2-40B4-BE49-F238E27FC236}">
                <a16:creationId xmlns:a16="http://schemas.microsoft.com/office/drawing/2014/main" id="{209E35E1-9838-8942-B02A-99883638BD47}"/>
              </a:ext>
            </a:extLst>
          </p:cNvPr>
          <p:cNvSpPr>
            <a:spLocks noGrp="1"/>
          </p:cNvSpPr>
          <p:nvPr>
            <p:ph idx="1"/>
          </p:nvPr>
        </p:nvSpPr>
        <p:spPr>
          <a:xfrm>
            <a:off x="818713" y="2438044"/>
            <a:ext cx="10554574" cy="4188525"/>
          </a:xfrm>
        </p:spPr>
        <p:txBody>
          <a:bodyPr>
            <a:normAutofit fontScale="92500"/>
          </a:bodyPr>
          <a:lstStyle/>
          <a:p>
            <a:r>
              <a:rPr lang="el-GR" sz="2400" dirty="0"/>
              <a:t>Για πρώτη φορά γονείς και </a:t>
            </a:r>
            <a:r>
              <a:rPr lang="el-GR" sz="2400" dirty="0" err="1"/>
              <a:t>παιδαγωγοι</a:t>
            </a:r>
            <a:r>
              <a:rPr lang="el-GR" sz="2400" dirty="0"/>
              <a:t>́ </a:t>
            </a:r>
            <a:r>
              <a:rPr lang="el-GR" sz="2400" dirty="0" err="1"/>
              <a:t>μοιράζονται</a:t>
            </a:r>
            <a:r>
              <a:rPr lang="el-GR" sz="2400" dirty="0"/>
              <a:t> την </a:t>
            </a:r>
            <a:r>
              <a:rPr lang="el-GR" sz="2400" dirty="0" err="1"/>
              <a:t>ευθύνη</a:t>
            </a:r>
            <a:r>
              <a:rPr lang="el-GR" sz="2400" dirty="0"/>
              <a:t> και τον έλεγχο των </a:t>
            </a:r>
            <a:r>
              <a:rPr lang="el-GR" sz="2400" dirty="0" err="1"/>
              <a:t>παιδιών</a:t>
            </a:r>
            <a:r>
              <a:rPr lang="el-GR" sz="2400" dirty="0"/>
              <a:t>. Μπορεί να δημιουργηθούν συναισθήματα ανταγωνισμού και ενοχής.</a:t>
            </a:r>
          </a:p>
          <a:p>
            <a:r>
              <a:rPr lang="el-GR" sz="2400" dirty="0"/>
              <a:t>Παραδείγματα:</a:t>
            </a:r>
          </a:p>
          <a:p>
            <a:pPr marL="0" indent="0">
              <a:buNone/>
            </a:pPr>
            <a:r>
              <a:rPr lang="el-GR" sz="2400" dirty="0"/>
              <a:t>Οι γονείς που δεν θέλουν να αφήσουν καθόλου τον έλεγχο και θέλουν να κανονίσουν τα πάντα στο νηπιαγωγείο (τι ώρα θα φάει/παίξει/κοιμηθεί)</a:t>
            </a:r>
          </a:p>
          <a:p>
            <a:pPr marL="0" indent="0">
              <a:buNone/>
            </a:pPr>
            <a:r>
              <a:rPr lang="el-GR" sz="2400" dirty="0"/>
              <a:t>Οι γονείς που θεωρούν ότι η νηπιαγωγός τους ανταγωνίζεται και τους επικρίνει</a:t>
            </a:r>
          </a:p>
          <a:p>
            <a:pPr marL="0" indent="0">
              <a:buNone/>
            </a:pPr>
            <a:r>
              <a:rPr lang="el-GR" sz="2400" dirty="0"/>
              <a:t>Οι νηπιαγωγοί που όντως θεωρούν ότι οι γονείς δεν είναι τόσο καλοί και τους επικρίνουν</a:t>
            </a:r>
          </a:p>
          <a:p>
            <a:pPr marL="0" indent="0">
              <a:buNone/>
            </a:pPr>
            <a:endParaRPr lang="el-GR" sz="2400" dirty="0"/>
          </a:p>
          <a:p>
            <a:endParaRPr lang="en-GR" dirty="0"/>
          </a:p>
        </p:txBody>
      </p:sp>
    </p:spTree>
    <p:extLst>
      <p:ext uri="{BB962C8B-B14F-4D97-AF65-F5344CB8AC3E}">
        <p14:creationId xmlns:p14="http://schemas.microsoft.com/office/powerpoint/2010/main" val="3987849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4CF9F-73C5-DC4C-89C6-299AEC653F76}"/>
              </a:ext>
            </a:extLst>
          </p:cNvPr>
          <p:cNvSpPr>
            <a:spLocks noGrp="1"/>
          </p:cNvSpPr>
          <p:nvPr>
            <p:ph type="title"/>
          </p:nvPr>
        </p:nvSpPr>
        <p:spPr/>
        <p:txBody>
          <a:bodyPr/>
          <a:lstStyle/>
          <a:p>
            <a:r>
              <a:rPr lang="el-GR" sz="3600" dirty="0"/>
              <a:t>Γονείς και πάλι παιδιά…</a:t>
            </a:r>
            <a:endParaRPr lang="en-GR" sz="3600" dirty="0"/>
          </a:p>
        </p:txBody>
      </p:sp>
      <p:sp>
        <p:nvSpPr>
          <p:cNvPr id="3" name="Content Placeholder 2">
            <a:extLst>
              <a:ext uri="{FF2B5EF4-FFF2-40B4-BE49-F238E27FC236}">
                <a16:creationId xmlns:a16="http://schemas.microsoft.com/office/drawing/2014/main" id="{9948E5A3-3BC9-7B43-A161-D9AF7864364C}"/>
              </a:ext>
            </a:extLst>
          </p:cNvPr>
          <p:cNvSpPr>
            <a:spLocks noGrp="1"/>
          </p:cNvSpPr>
          <p:nvPr>
            <p:ph idx="1"/>
          </p:nvPr>
        </p:nvSpPr>
        <p:spPr/>
        <p:txBody>
          <a:bodyPr>
            <a:normAutofit/>
          </a:bodyPr>
          <a:lstStyle/>
          <a:p>
            <a:r>
              <a:rPr lang="el-GR" sz="2000" dirty="0"/>
              <a:t>Από την άλλη, με την </a:t>
            </a:r>
            <a:r>
              <a:rPr lang="el-GR" sz="2000" dirty="0" err="1"/>
              <a:t>ένταξη</a:t>
            </a:r>
            <a:r>
              <a:rPr lang="el-GR" sz="2000" dirty="0"/>
              <a:t> του </a:t>
            </a:r>
            <a:r>
              <a:rPr lang="el-GR" sz="2000" dirty="0" err="1"/>
              <a:t>παιδιου</a:t>
            </a:r>
            <a:r>
              <a:rPr lang="el-GR" sz="2000" dirty="0"/>
              <a:t>́ στο </a:t>
            </a:r>
            <a:r>
              <a:rPr lang="el-GR" sz="2000" dirty="0" err="1"/>
              <a:t>σχολείο</a:t>
            </a:r>
            <a:r>
              <a:rPr lang="el-GR" sz="2000" dirty="0"/>
              <a:t>, </a:t>
            </a:r>
            <a:r>
              <a:rPr lang="el-GR" sz="2000" b="1" dirty="0"/>
              <a:t>οι </a:t>
            </a:r>
            <a:r>
              <a:rPr lang="el-GR" sz="2000" b="1" dirty="0" err="1"/>
              <a:t>γονείς</a:t>
            </a:r>
            <a:r>
              <a:rPr lang="el-GR" sz="2000" b="1" dirty="0"/>
              <a:t> </a:t>
            </a:r>
            <a:r>
              <a:rPr lang="el-GR" sz="2000" b="1" dirty="0" err="1"/>
              <a:t>είναι</a:t>
            </a:r>
            <a:r>
              <a:rPr lang="el-GR" sz="2000" b="1" dirty="0"/>
              <a:t> σαν να </a:t>
            </a:r>
            <a:r>
              <a:rPr lang="el-GR" sz="2000" b="1" dirty="0" err="1"/>
              <a:t>γίνονται</a:t>
            </a:r>
            <a:r>
              <a:rPr lang="el-GR" sz="2000" b="1" dirty="0"/>
              <a:t> και </a:t>
            </a:r>
            <a:r>
              <a:rPr lang="el-GR" sz="2000" b="1" dirty="0" err="1"/>
              <a:t>πάλι</a:t>
            </a:r>
            <a:r>
              <a:rPr lang="el-GR" sz="2000" b="1" dirty="0"/>
              <a:t> </a:t>
            </a:r>
            <a:r>
              <a:rPr lang="el-GR" sz="2000" b="1" dirty="0" err="1"/>
              <a:t>λίγο</a:t>
            </a:r>
            <a:r>
              <a:rPr lang="el-GR" sz="2000" b="1" dirty="0"/>
              <a:t> </a:t>
            </a:r>
            <a:r>
              <a:rPr lang="el-GR" sz="2000" b="1" dirty="0" err="1"/>
              <a:t>μαθητές</a:t>
            </a:r>
            <a:r>
              <a:rPr lang="el-GR" sz="2000" b="1" dirty="0"/>
              <a:t>. </a:t>
            </a:r>
            <a:endParaRPr lang="el-GR" sz="2000" dirty="0"/>
          </a:p>
          <a:p>
            <a:pPr marL="0" indent="0">
              <a:buNone/>
            </a:pPr>
            <a:r>
              <a:rPr lang="el-GR" sz="2000" dirty="0"/>
              <a:t>Παράδειγμα: Στο </a:t>
            </a:r>
            <a:r>
              <a:rPr lang="el-GR" sz="2000" dirty="0" err="1"/>
              <a:t>καλωσόρισμα</a:t>
            </a:r>
            <a:r>
              <a:rPr lang="el-GR" sz="2000" dirty="0"/>
              <a:t> / στην </a:t>
            </a:r>
            <a:r>
              <a:rPr lang="el-GR" sz="2000" dirty="0" err="1"/>
              <a:t>πρώτη</a:t>
            </a:r>
            <a:r>
              <a:rPr lang="el-GR" sz="2000" dirty="0"/>
              <a:t> </a:t>
            </a:r>
            <a:r>
              <a:rPr lang="el-GR" sz="2000" dirty="0" err="1"/>
              <a:t>ενημέρωση</a:t>
            </a:r>
            <a:r>
              <a:rPr lang="el-GR" sz="2000" dirty="0"/>
              <a:t> </a:t>
            </a:r>
            <a:r>
              <a:rPr lang="el-GR" sz="2000" dirty="0" err="1"/>
              <a:t>κρέμονται</a:t>
            </a:r>
            <a:r>
              <a:rPr lang="el-GR" sz="2000" dirty="0"/>
              <a:t> </a:t>
            </a:r>
            <a:r>
              <a:rPr lang="el-GR" sz="2000" dirty="0" err="1"/>
              <a:t>απο</a:t>
            </a:r>
            <a:r>
              <a:rPr lang="el-GR" sz="2000" dirty="0"/>
              <a:t>́ το </a:t>
            </a:r>
            <a:r>
              <a:rPr lang="el-GR" sz="2000" dirty="0" err="1"/>
              <a:t>στόμα</a:t>
            </a:r>
            <a:r>
              <a:rPr lang="el-GR" sz="2000" dirty="0"/>
              <a:t> των </a:t>
            </a:r>
            <a:r>
              <a:rPr lang="el-GR" sz="2000" dirty="0" err="1"/>
              <a:t>παιδαγωγών</a:t>
            </a:r>
            <a:r>
              <a:rPr lang="el-GR" sz="2000" dirty="0"/>
              <a:t> (παράλληλα, προσπαθούν να δουν τι θα μπορούν/πώς θα μπορούν να ελέγξουν, βλ. και επόμενη διαφάνεια) </a:t>
            </a:r>
          </a:p>
          <a:p>
            <a:r>
              <a:rPr lang="el-GR" sz="2000" dirty="0"/>
              <a:t>Στη </a:t>
            </a:r>
            <a:r>
              <a:rPr lang="el-GR" sz="2000" dirty="0" err="1"/>
              <a:t>θέση</a:t>
            </a:r>
            <a:r>
              <a:rPr lang="el-GR" sz="2000" dirty="0"/>
              <a:t> </a:t>
            </a:r>
            <a:r>
              <a:rPr lang="el-GR" sz="2000" dirty="0" err="1"/>
              <a:t>αυτη</a:t>
            </a:r>
            <a:r>
              <a:rPr lang="el-GR" sz="2000" dirty="0"/>
              <a:t>́ του «</a:t>
            </a:r>
            <a:r>
              <a:rPr lang="el-GR" sz="2000" dirty="0" err="1"/>
              <a:t>μαθητη</a:t>
            </a:r>
            <a:r>
              <a:rPr lang="el-GR" sz="2000" dirty="0"/>
              <a:t>́» τους </a:t>
            </a:r>
            <a:r>
              <a:rPr lang="el-GR" sz="2000" dirty="0" err="1"/>
              <a:t>βάζει</a:t>
            </a:r>
            <a:r>
              <a:rPr lang="el-GR" sz="2000" dirty="0"/>
              <a:t> και το </a:t>
            </a:r>
            <a:r>
              <a:rPr lang="el-GR" sz="2000" dirty="0" err="1"/>
              <a:t>σχολείο</a:t>
            </a:r>
            <a:r>
              <a:rPr lang="el-GR" sz="2000" dirty="0"/>
              <a:t>, με το να </a:t>
            </a:r>
            <a:r>
              <a:rPr lang="el-GR" sz="2000" dirty="0" err="1"/>
              <a:t>υποδεικνύει</a:t>
            </a:r>
            <a:r>
              <a:rPr lang="el-GR" sz="2000" dirty="0"/>
              <a:t> με ακρίβεια πως </a:t>
            </a:r>
            <a:r>
              <a:rPr lang="el-GR" sz="2000" dirty="0" err="1"/>
              <a:t>χρειάζεται</a:t>
            </a:r>
            <a:r>
              <a:rPr lang="el-GR" sz="2000" dirty="0"/>
              <a:t> να </a:t>
            </a:r>
            <a:r>
              <a:rPr lang="el-GR" sz="2000" dirty="0" err="1"/>
              <a:t>γίνουν</a:t>
            </a:r>
            <a:r>
              <a:rPr lang="el-GR" sz="2000" dirty="0"/>
              <a:t> τα </a:t>
            </a:r>
            <a:r>
              <a:rPr lang="el-GR" sz="2000" dirty="0" err="1"/>
              <a:t>πράγματα</a:t>
            </a:r>
            <a:r>
              <a:rPr lang="el-GR" sz="2000" dirty="0"/>
              <a:t>. Σαν το </a:t>
            </a:r>
            <a:r>
              <a:rPr lang="el-GR" sz="2000" dirty="0" err="1"/>
              <a:t>σχολείο</a:t>
            </a:r>
            <a:r>
              <a:rPr lang="el-GR" sz="2000" dirty="0"/>
              <a:t> να </a:t>
            </a:r>
            <a:r>
              <a:rPr lang="el-GR" sz="2000" dirty="0" err="1"/>
              <a:t>διεκδικει</a:t>
            </a:r>
            <a:r>
              <a:rPr lang="el-GR" sz="2000" dirty="0"/>
              <a:t>́ / </a:t>
            </a:r>
            <a:r>
              <a:rPr lang="el-GR" sz="2000" dirty="0" err="1"/>
              <a:t>αναλαμβάνει</a:t>
            </a:r>
            <a:r>
              <a:rPr lang="el-GR" sz="2000" dirty="0"/>
              <a:t> το «</a:t>
            </a:r>
            <a:r>
              <a:rPr lang="el-GR" sz="2000" dirty="0" err="1"/>
              <a:t>γονεικο</a:t>
            </a:r>
            <a:r>
              <a:rPr lang="el-GR" sz="2000" dirty="0"/>
              <a:t>́ </a:t>
            </a:r>
            <a:r>
              <a:rPr lang="el-GR" sz="2000" dirty="0" err="1"/>
              <a:t>ρόλο</a:t>
            </a:r>
            <a:r>
              <a:rPr lang="el-GR" sz="2400" dirty="0"/>
              <a:t>». </a:t>
            </a:r>
          </a:p>
          <a:p>
            <a:endParaRPr lang="en-GR" dirty="0"/>
          </a:p>
        </p:txBody>
      </p:sp>
    </p:spTree>
    <p:extLst>
      <p:ext uri="{BB962C8B-B14F-4D97-AF65-F5344CB8AC3E}">
        <p14:creationId xmlns:p14="http://schemas.microsoft.com/office/powerpoint/2010/main" val="3391404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1116E-A76F-504A-B693-11602C630962}"/>
              </a:ext>
            </a:extLst>
          </p:cNvPr>
          <p:cNvSpPr>
            <a:spLocks noGrp="1"/>
          </p:cNvSpPr>
          <p:nvPr>
            <p:ph type="title"/>
          </p:nvPr>
        </p:nvSpPr>
        <p:spPr/>
        <p:txBody>
          <a:bodyPr/>
          <a:lstStyle/>
          <a:p>
            <a:r>
              <a:rPr lang="el-GR" sz="3600" dirty="0"/>
              <a:t>Γονείς και πάλι παιδιά…</a:t>
            </a:r>
            <a:endParaRPr lang="en-GR" sz="3600" dirty="0"/>
          </a:p>
        </p:txBody>
      </p:sp>
      <p:sp>
        <p:nvSpPr>
          <p:cNvPr id="3" name="Content Placeholder 2">
            <a:extLst>
              <a:ext uri="{FF2B5EF4-FFF2-40B4-BE49-F238E27FC236}">
                <a16:creationId xmlns:a16="http://schemas.microsoft.com/office/drawing/2014/main" id="{F95BF277-D7C9-6848-8955-AFD766D4D794}"/>
              </a:ext>
            </a:extLst>
          </p:cNvPr>
          <p:cNvSpPr>
            <a:spLocks noGrp="1"/>
          </p:cNvSpPr>
          <p:nvPr>
            <p:ph idx="1"/>
          </p:nvPr>
        </p:nvSpPr>
        <p:spPr/>
        <p:txBody>
          <a:bodyPr/>
          <a:lstStyle/>
          <a:p>
            <a:r>
              <a:rPr lang="el-GR" sz="2000" dirty="0"/>
              <a:t>Η </a:t>
            </a:r>
            <a:r>
              <a:rPr lang="el-GR" sz="2000" dirty="0" err="1"/>
              <a:t>παλινδρόμηση</a:t>
            </a:r>
            <a:r>
              <a:rPr lang="el-GR" sz="2000" dirty="0"/>
              <a:t> του </a:t>
            </a:r>
            <a:r>
              <a:rPr lang="el-GR" sz="2000" dirty="0" err="1"/>
              <a:t>γονιου</a:t>
            </a:r>
            <a:r>
              <a:rPr lang="el-GR" sz="2000" dirty="0"/>
              <a:t>́ ίσως τον/την </a:t>
            </a:r>
            <a:r>
              <a:rPr lang="el-GR" sz="2000" dirty="0" err="1"/>
              <a:t>βοηθα</a:t>
            </a:r>
            <a:r>
              <a:rPr lang="el-GR" sz="2000" dirty="0"/>
              <a:t>́ να </a:t>
            </a:r>
            <a:r>
              <a:rPr lang="el-GR" sz="2000" dirty="0" err="1"/>
              <a:t>συναισθανθει</a:t>
            </a:r>
            <a:r>
              <a:rPr lang="el-GR" sz="2000" dirty="0"/>
              <a:t>́ το </a:t>
            </a:r>
            <a:r>
              <a:rPr lang="el-GR" sz="2000" dirty="0" err="1"/>
              <a:t>παιδι</a:t>
            </a:r>
            <a:r>
              <a:rPr lang="el-GR" sz="2000" dirty="0"/>
              <a:t>́ του και να </a:t>
            </a:r>
            <a:r>
              <a:rPr lang="el-GR" sz="2000" dirty="0" err="1"/>
              <a:t>ανταποκριθει</a:t>
            </a:r>
            <a:r>
              <a:rPr lang="el-GR" sz="2000" dirty="0"/>
              <a:t>́ </a:t>
            </a:r>
            <a:r>
              <a:rPr lang="el-GR" sz="2000" dirty="0" err="1"/>
              <a:t>καλύτερα</a:t>
            </a:r>
            <a:r>
              <a:rPr lang="el-GR" sz="2000" dirty="0"/>
              <a:t> στις </a:t>
            </a:r>
            <a:r>
              <a:rPr lang="el-GR" sz="2000" dirty="0" err="1"/>
              <a:t>ανάγκες</a:t>
            </a:r>
            <a:r>
              <a:rPr lang="el-GR" sz="2000" dirty="0"/>
              <a:t> του. </a:t>
            </a:r>
          </a:p>
          <a:p>
            <a:r>
              <a:rPr lang="el-GR" sz="2000" dirty="0" err="1"/>
              <a:t>Απο</a:t>
            </a:r>
            <a:r>
              <a:rPr lang="el-GR" sz="2000" dirty="0"/>
              <a:t>́ την άλλη μεριά </a:t>
            </a:r>
            <a:r>
              <a:rPr lang="el-GR" sz="2000" dirty="0" err="1"/>
              <a:t>όμως</a:t>
            </a:r>
            <a:r>
              <a:rPr lang="el-GR" sz="2000" dirty="0"/>
              <a:t> </a:t>
            </a:r>
            <a:r>
              <a:rPr lang="el-GR" sz="2000" dirty="0" err="1"/>
              <a:t>δημιουργει</a:t>
            </a:r>
            <a:r>
              <a:rPr lang="el-GR" sz="2000" dirty="0"/>
              <a:t>́ και σύγκρουση που με </a:t>
            </a:r>
            <a:r>
              <a:rPr lang="el-GR" sz="2000" dirty="0" err="1"/>
              <a:t>κάποιο</a:t>
            </a:r>
            <a:r>
              <a:rPr lang="el-GR" sz="2000" dirty="0"/>
              <a:t> </a:t>
            </a:r>
            <a:r>
              <a:rPr lang="el-GR" sz="2000" dirty="0" err="1"/>
              <a:t>τρόπο</a:t>
            </a:r>
            <a:r>
              <a:rPr lang="el-GR" sz="2000" dirty="0"/>
              <a:t> θα </a:t>
            </a:r>
            <a:r>
              <a:rPr lang="el-GR" sz="2000" dirty="0" err="1"/>
              <a:t>εκφραστει</a:t>
            </a:r>
            <a:r>
              <a:rPr lang="el-GR" sz="2000" dirty="0"/>
              <a:t>́. </a:t>
            </a:r>
          </a:p>
          <a:p>
            <a:pPr marL="0" indent="0">
              <a:buNone/>
            </a:pPr>
            <a:r>
              <a:rPr lang="el-GR" sz="2000" dirty="0" err="1"/>
              <a:t>Παράδειγμα</a:t>
            </a:r>
            <a:r>
              <a:rPr lang="el-GR" sz="2000" dirty="0"/>
              <a:t>: </a:t>
            </a:r>
            <a:r>
              <a:rPr lang="el-GR" sz="2000" dirty="0" err="1"/>
              <a:t>κάτι</a:t>
            </a:r>
            <a:r>
              <a:rPr lang="el-GR" sz="2000" dirty="0"/>
              <a:t> </a:t>
            </a:r>
            <a:r>
              <a:rPr lang="el-GR" sz="2000" dirty="0" err="1"/>
              <a:t>τέτοιο</a:t>
            </a:r>
            <a:r>
              <a:rPr lang="el-GR" sz="2000" dirty="0"/>
              <a:t> </a:t>
            </a:r>
            <a:r>
              <a:rPr lang="el-GR" sz="2000" dirty="0" err="1"/>
              <a:t>μπορει</a:t>
            </a:r>
            <a:r>
              <a:rPr lang="el-GR" sz="2000" dirty="0"/>
              <a:t>́ να </a:t>
            </a:r>
            <a:r>
              <a:rPr lang="el-GR" sz="2000" dirty="0" err="1"/>
              <a:t>κρύβεται</a:t>
            </a:r>
            <a:r>
              <a:rPr lang="el-GR" sz="2000" dirty="0"/>
              <a:t> </a:t>
            </a:r>
            <a:r>
              <a:rPr lang="el-GR" sz="2000" dirty="0" err="1"/>
              <a:t>πίσω</a:t>
            </a:r>
            <a:r>
              <a:rPr lang="el-GR" sz="2000" dirty="0"/>
              <a:t> </a:t>
            </a:r>
            <a:r>
              <a:rPr lang="el-GR" sz="2000" dirty="0" err="1"/>
              <a:t>απο</a:t>
            </a:r>
            <a:r>
              <a:rPr lang="el-GR" sz="2000" dirty="0"/>
              <a:t>́ την </a:t>
            </a:r>
            <a:r>
              <a:rPr lang="el-GR" sz="2000" dirty="0" err="1"/>
              <a:t>αντίσταση</a:t>
            </a:r>
            <a:r>
              <a:rPr lang="el-GR" sz="2000" dirty="0"/>
              <a:t> που </a:t>
            </a:r>
            <a:r>
              <a:rPr lang="el-GR" sz="2000" dirty="0" err="1"/>
              <a:t>επιδεικνύουν</a:t>
            </a:r>
            <a:r>
              <a:rPr lang="el-GR" sz="2000" dirty="0"/>
              <a:t> </a:t>
            </a:r>
            <a:r>
              <a:rPr lang="el-GR" sz="2000" dirty="0" err="1"/>
              <a:t>κάποιοι</a:t>
            </a:r>
            <a:r>
              <a:rPr lang="el-GR" sz="2000" dirty="0"/>
              <a:t> </a:t>
            </a:r>
            <a:r>
              <a:rPr lang="el-GR" sz="2000" dirty="0" err="1"/>
              <a:t>γονείς</a:t>
            </a:r>
            <a:r>
              <a:rPr lang="el-GR" sz="2000" dirty="0"/>
              <a:t> στο να </a:t>
            </a:r>
            <a:r>
              <a:rPr lang="el-GR" sz="2000" dirty="0" err="1"/>
              <a:t>ακολουθήσουν</a:t>
            </a:r>
            <a:r>
              <a:rPr lang="el-GR" sz="2000" dirty="0"/>
              <a:t> το </a:t>
            </a:r>
            <a:r>
              <a:rPr lang="el-GR" sz="2000" dirty="0" err="1"/>
              <a:t>πρόγραμμα</a:t>
            </a:r>
            <a:r>
              <a:rPr lang="el-GR" sz="2000" dirty="0"/>
              <a:t> του </a:t>
            </a:r>
            <a:r>
              <a:rPr lang="el-GR" sz="2000" dirty="0" err="1"/>
              <a:t>σχολείου</a:t>
            </a:r>
            <a:r>
              <a:rPr lang="el-GR" sz="2000" dirty="0"/>
              <a:t> (το </a:t>
            </a:r>
            <a:r>
              <a:rPr lang="el-GR" sz="2000" dirty="0" err="1"/>
              <a:t>οποίο</a:t>
            </a:r>
            <a:r>
              <a:rPr lang="el-GR" sz="2000" dirty="0"/>
              <a:t> </a:t>
            </a:r>
            <a:r>
              <a:rPr lang="el-GR" sz="2000" dirty="0" err="1"/>
              <a:t>μπορει</a:t>
            </a:r>
            <a:r>
              <a:rPr lang="el-GR" sz="2000" dirty="0"/>
              <a:t>́ να </a:t>
            </a:r>
            <a:r>
              <a:rPr lang="el-GR" sz="2000" dirty="0" err="1"/>
              <a:t>ξεκινάει</a:t>
            </a:r>
            <a:r>
              <a:rPr lang="el-GR" sz="2000" dirty="0"/>
              <a:t> π.χ. στις 08:30 και </a:t>
            </a:r>
            <a:r>
              <a:rPr lang="el-GR" sz="2000" dirty="0" err="1"/>
              <a:t>εκείνοι</a:t>
            </a:r>
            <a:r>
              <a:rPr lang="el-GR" sz="2000" dirty="0"/>
              <a:t> </a:t>
            </a:r>
            <a:r>
              <a:rPr lang="el-GR" sz="2000" dirty="0" err="1"/>
              <a:t>έρχονται</a:t>
            </a:r>
            <a:r>
              <a:rPr lang="el-GR" sz="2000" dirty="0"/>
              <a:t> </a:t>
            </a:r>
            <a:r>
              <a:rPr lang="el-GR" sz="2000" dirty="0" err="1"/>
              <a:t>συστηματικα</a:t>
            </a:r>
            <a:r>
              <a:rPr lang="el-GR" sz="2000" dirty="0"/>
              <a:t>́ στις 09</a:t>
            </a:r>
            <a:r>
              <a:rPr lang="el-GR" sz="2000" dirty="0">
                <a:sym typeface="Wingdings" pitchFamily="2" charset="2"/>
              </a:rPr>
              <a:t>:0</a:t>
            </a:r>
            <a:r>
              <a:rPr lang="el-GR" sz="2000" dirty="0"/>
              <a:t>0)</a:t>
            </a:r>
          </a:p>
          <a:p>
            <a:endParaRPr lang="en-GR" dirty="0"/>
          </a:p>
        </p:txBody>
      </p:sp>
    </p:spTree>
    <p:extLst>
      <p:ext uri="{BB962C8B-B14F-4D97-AF65-F5344CB8AC3E}">
        <p14:creationId xmlns:p14="http://schemas.microsoft.com/office/powerpoint/2010/main" val="1704159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F9A3E-CCD0-A245-9D7B-F6BA4A71BFBD}"/>
              </a:ext>
            </a:extLst>
          </p:cNvPr>
          <p:cNvSpPr>
            <a:spLocks noGrp="1"/>
          </p:cNvSpPr>
          <p:nvPr>
            <p:ph type="title"/>
          </p:nvPr>
        </p:nvSpPr>
        <p:spPr/>
        <p:txBody>
          <a:bodyPr/>
          <a:lstStyle/>
          <a:p>
            <a:r>
              <a:rPr lang="el-GR" sz="3600" dirty="0"/>
              <a:t>Η θέση του/της παιδαγωγού</a:t>
            </a:r>
            <a:endParaRPr lang="en-GR" sz="3600" dirty="0"/>
          </a:p>
        </p:txBody>
      </p:sp>
      <p:sp>
        <p:nvSpPr>
          <p:cNvPr id="3" name="Content Placeholder 2">
            <a:extLst>
              <a:ext uri="{FF2B5EF4-FFF2-40B4-BE49-F238E27FC236}">
                <a16:creationId xmlns:a16="http://schemas.microsoft.com/office/drawing/2014/main" id="{A0B90A0C-BAE0-7B4C-BB45-B2977F81B8AB}"/>
              </a:ext>
            </a:extLst>
          </p:cNvPr>
          <p:cNvSpPr>
            <a:spLocks noGrp="1"/>
          </p:cNvSpPr>
          <p:nvPr>
            <p:ph idx="1"/>
          </p:nvPr>
        </p:nvSpPr>
        <p:spPr>
          <a:xfrm>
            <a:off x="818712" y="1941817"/>
            <a:ext cx="10554574" cy="4468996"/>
          </a:xfrm>
        </p:spPr>
        <p:txBody>
          <a:bodyPr>
            <a:normAutofit fontScale="92500"/>
          </a:bodyPr>
          <a:lstStyle/>
          <a:p>
            <a:pPr marL="0" indent="0">
              <a:buNone/>
            </a:pPr>
            <a:endParaRPr lang="el-GR" sz="2000" dirty="0"/>
          </a:p>
          <a:p>
            <a:pPr marL="0" indent="0">
              <a:buNone/>
            </a:pPr>
            <a:r>
              <a:rPr lang="el-GR" sz="2000" dirty="0"/>
              <a:t>Η </a:t>
            </a:r>
            <a:r>
              <a:rPr lang="el-GR" sz="2000" dirty="0" err="1"/>
              <a:t>θέση</a:t>
            </a:r>
            <a:r>
              <a:rPr lang="el-GR" sz="2000" dirty="0"/>
              <a:t> της/του </a:t>
            </a:r>
            <a:r>
              <a:rPr lang="el-GR" sz="2000" dirty="0" err="1"/>
              <a:t>παιδαγωγου</a:t>
            </a:r>
            <a:r>
              <a:rPr lang="el-GR" sz="2000" dirty="0"/>
              <a:t>́ δεν αφορά μόνο τη σχέση με τα παιδιά, αλλά και τους γονείς. Αυτό είναι αναπόσπαστο κομμάτι της εργασίας τους. </a:t>
            </a:r>
          </a:p>
          <a:p>
            <a:pPr marL="0" indent="0">
              <a:buNone/>
            </a:pPr>
            <a:r>
              <a:rPr lang="el-GR" sz="2000" dirty="0"/>
              <a:t>Η θέση της/του παιδαγωγού είναι μια </a:t>
            </a:r>
            <a:r>
              <a:rPr lang="el-GR" sz="2000" dirty="0" err="1"/>
              <a:t>θέση</a:t>
            </a:r>
            <a:r>
              <a:rPr lang="el-GR" sz="2000" dirty="0"/>
              <a:t> </a:t>
            </a:r>
            <a:r>
              <a:rPr lang="el-GR" sz="2000" dirty="0" err="1"/>
              <a:t>εξουσίας</a:t>
            </a:r>
            <a:r>
              <a:rPr lang="el-GR" sz="2000" dirty="0"/>
              <a:t> (οι </a:t>
            </a:r>
            <a:r>
              <a:rPr lang="el-GR" sz="2000" dirty="0" err="1"/>
              <a:t>πρώτοι</a:t>
            </a:r>
            <a:r>
              <a:rPr lang="el-GR" sz="2000" dirty="0"/>
              <a:t> </a:t>
            </a:r>
            <a:r>
              <a:rPr lang="el-GR" sz="2000" dirty="0" err="1"/>
              <a:t>εξωοικογενειακοι</a:t>
            </a:r>
            <a:r>
              <a:rPr lang="el-GR" sz="2000" dirty="0"/>
              <a:t>́ </a:t>
            </a:r>
            <a:r>
              <a:rPr lang="el-GR" sz="2000" dirty="0" err="1"/>
              <a:t>φορείς</a:t>
            </a:r>
            <a:r>
              <a:rPr lang="el-GR" sz="2000" dirty="0"/>
              <a:t> </a:t>
            </a:r>
            <a:r>
              <a:rPr lang="el-GR" sz="2000" dirty="0" err="1"/>
              <a:t>εξουσίας</a:t>
            </a:r>
            <a:r>
              <a:rPr lang="el-GR" sz="2000" dirty="0"/>
              <a:t>) και αυτό χρειάζεται να τον αναγνωρίσουν (αλλά και να το αντέξουν -περισσότερα για αυτό σε λίγο).</a:t>
            </a:r>
          </a:p>
          <a:p>
            <a:pPr marL="0" indent="0">
              <a:buNone/>
            </a:pPr>
            <a:r>
              <a:rPr lang="el-GR" sz="2000" dirty="0"/>
              <a:t>Οι παιδαγωγοί χρειάζεται να αναγνωρίσουν και να υποδεχτούν τα συναισθήματα των γονέων που όπως είδαμε μπορεί να είναι πολλά και αντιφατικά. Χρειάζεται να ακούσουν ουσιαστικά τους γονείς (όχι, «ναι, να το έχω </a:t>
            </a:r>
            <a:r>
              <a:rPr lang="el-GR" sz="2000" dirty="0" err="1"/>
              <a:t>ξαναακούσει</a:t>
            </a:r>
            <a:r>
              <a:rPr lang="el-GR" sz="2000" dirty="0"/>
              <a:t>»)και να αντιληφθούν τι «πραγματικά» τους λένε (κάνει πολλές φορές θαύματα και μόνο η αναγνώριση ότι μία μαμά αγχώνεται και ότι καταλαβαίνουμε πόσο δύσκολο βήμα είναι και για εκείνη). </a:t>
            </a:r>
          </a:p>
          <a:p>
            <a:pPr marL="0" indent="0">
              <a:buNone/>
            </a:pPr>
            <a:r>
              <a:rPr lang="el-GR" sz="2000" dirty="0"/>
              <a:t>Όμως, ακούμε δεν σημαίνει κάνουμε αυτό που μας ζητάνε. Σκεφτόμαστε, φιλτράρουμε και θέτουμε το (ευέλικτο) όριο.</a:t>
            </a:r>
          </a:p>
          <a:p>
            <a:endParaRPr lang="en-GR" dirty="0"/>
          </a:p>
        </p:txBody>
      </p:sp>
    </p:spTree>
    <p:extLst>
      <p:ext uri="{BB962C8B-B14F-4D97-AF65-F5344CB8AC3E}">
        <p14:creationId xmlns:p14="http://schemas.microsoft.com/office/powerpoint/2010/main" val="2356242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F9A3E-CCD0-A245-9D7B-F6BA4A71BFBD}"/>
              </a:ext>
            </a:extLst>
          </p:cNvPr>
          <p:cNvSpPr>
            <a:spLocks noGrp="1"/>
          </p:cNvSpPr>
          <p:nvPr>
            <p:ph type="title"/>
          </p:nvPr>
        </p:nvSpPr>
        <p:spPr/>
        <p:txBody>
          <a:bodyPr/>
          <a:lstStyle/>
          <a:p>
            <a:r>
              <a:rPr lang="el-GR" sz="3600" dirty="0"/>
              <a:t>Η θέση του/της παιδαγωγού</a:t>
            </a:r>
            <a:endParaRPr lang="en-GR" sz="3600" dirty="0"/>
          </a:p>
        </p:txBody>
      </p:sp>
      <p:sp>
        <p:nvSpPr>
          <p:cNvPr id="3" name="Content Placeholder 2">
            <a:extLst>
              <a:ext uri="{FF2B5EF4-FFF2-40B4-BE49-F238E27FC236}">
                <a16:creationId xmlns:a16="http://schemas.microsoft.com/office/drawing/2014/main" id="{A0B90A0C-BAE0-7B4C-BB45-B2977F81B8AB}"/>
              </a:ext>
            </a:extLst>
          </p:cNvPr>
          <p:cNvSpPr>
            <a:spLocks noGrp="1"/>
          </p:cNvSpPr>
          <p:nvPr>
            <p:ph idx="1"/>
          </p:nvPr>
        </p:nvSpPr>
        <p:spPr>
          <a:xfrm>
            <a:off x="818712" y="1910993"/>
            <a:ext cx="10554574" cy="4181582"/>
          </a:xfrm>
        </p:spPr>
        <p:txBody>
          <a:bodyPr>
            <a:normAutofit fontScale="92500" lnSpcReduction="10000"/>
          </a:bodyPr>
          <a:lstStyle/>
          <a:p>
            <a:r>
              <a:rPr lang="el-GR" sz="2000" dirty="0"/>
              <a:t>Πώς θέτω τα όρια; </a:t>
            </a:r>
          </a:p>
          <a:p>
            <a:pPr marL="0" indent="0">
              <a:buNone/>
            </a:pPr>
            <a:r>
              <a:rPr lang="el-GR" sz="2000" dirty="0"/>
              <a:t>Με απλά λόγια! Και εξήγηση ότι έτσι θα χρειαστεί να γίνει για αυτούς και αυτούς του λόγους. Δεν πρόκειται για κόντρα, δεν είναι προσωπικό…</a:t>
            </a:r>
          </a:p>
          <a:p>
            <a:r>
              <a:rPr lang="el-GR" sz="2000" dirty="0"/>
              <a:t>Τι μας εμποδίζει να τα θέσουμε;</a:t>
            </a:r>
          </a:p>
          <a:p>
            <a:pPr marL="0" indent="0">
              <a:buNone/>
            </a:pPr>
            <a:r>
              <a:rPr lang="el-GR" sz="2000" dirty="0"/>
              <a:t>Η δική μας αγωνία! Οι παιδαγωγοί είναι οι ειδικοί σε αυτό που κάνουν. Αυτό όμως χρειάζεται να το βιώσουν και να το πιστέψουν. Τότε δεν θα αισθάνονται </a:t>
            </a:r>
            <a:r>
              <a:rPr lang="el-GR" sz="2000" dirty="0" err="1"/>
              <a:t>απειλημένοι</a:t>
            </a:r>
            <a:r>
              <a:rPr lang="el-GR" sz="2000" dirty="0"/>
              <a:t>/</a:t>
            </a:r>
            <a:r>
              <a:rPr lang="el-GR" sz="2000" dirty="0" err="1"/>
              <a:t>ες</a:t>
            </a:r>
            <a:r>
              <a:rPr lang="el-GR" sz="2000" dirty="0"/>
              <a:t> και δεν θα μπαίνουν σε ανταγωνισμό με τους γονείς ή δεν θα προβάλουν σε αυτούς δυσκολίες («ο γονιός φταίει που το παιδί δεν ακούει»). </a:t>
            </a:r>
          </a:p>
          <a:p>
            <a:r>
              <a:rPr lang="el-GR" sz="2000" dirty="0"/>
              <a:t>Πώς γίνεται να το βιώσουν και να το πιστέψουν; </a:t>
            </a:r>
          </a:p>
          <a:p>
            <a:pPr marL="0" indent="0">
              <a:buNone/>
            </a:pPr>
            <a:r>
              <a:rPr lang="el-GR" sz="2000" dirty="0"/>
              <a:t>Πολλά εξαρτώνται από τη </a:t>
            </a:r>
            <a:r>
              <a:rPr lang="el-GR" sz="2000" dirty="0" err="1"/>
              <a:t>θέση</a:t>
            </a:r>
            <a:r>
              <a:rPr lang="el-GR" sz="2000" dirty="0"/>
              <a:t> του </a:t>
            </a:r>
            <a:r>
              <a:rPr lang="el-GR" sz="2000" dirty="0" err="1"/>
              <a:t>παιδαγωγου</a:t>
            </a:r>
            <a:r>
              <a:rPr lang="el-GR" sz="2000" dirty="0"/>
              <a:t>́ και εννοώ (κυρίως) την </a:t>
            </a:r>
            <a:r>
              <a:rPr lang="el-GR" sz="2000" dirty="0" err="1"/>
              <a:t>ενδοψυχική</a:t>
            </a:r>
            <a:r>
              <a:rPr lang="el-GR" sz="2000" dirty="0"/>
              <a:t> </a:t>
            </a:r>
            <a:r>
              <a:rPr lang="el-GR" sz="2000" dirty="0" err="1"/>
              <a:t>θεση</a:t>
            </a:r>
            <a:r>
              <a:rPr lang="el-GR" sz="2000" dirty="0"/>
              <a:t>. Αισθάνεται επαρκής; Αισθάνεται ότι ξέρει τι κάνει; Αισθάνεται ότι έχει την εσωτερική και την </a:t>
            </a:r>
            <a:r>
              <a:rPr lang="el-GR" sz="2000" b="1" dirty="0"/>
              <a:t>εξωτερική</a:t>
            </a:r>
            <a:r>
              <a:rPr lang="el-GR" sz="2000" dirty="0"/>
              <a:t> υποστήριξη να θέσει τα όρια; </a:t>
            </a:r>
          </a:p>
          <a:p>
            <a:endParaRPr lang="en-GR" dirty="0"/>
          </a:p>
        </p:txBody>
      </p:sp>
    </p:spTree>
    <p:extLst>
      <p:ext uri="{BB962C8B-B14F-4D97-AF65-F5344CB8AC3E}">
        <p14:creationId xmlns:p14="http://schemas.microsoft.com/office/powerpoint/2010/main" val="34734761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1107</Words>
  <Application>Microsoft Macintosh PowerPoint</Application>
  <PresentationFormat>Widescreen</PresentationFormat>
  <Paragraphs>52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Century Gothic</vt:lpstr>
      <vt:lpstr>Wingdings 2</vt:lpstr>
      <vt:lpstr>Quotable</vt:lpstr>
      <vt:lpstr>Διαχείριση της σχέσης με τους γονείς στο νηπιαγωγείο</vt:lpstr>
      <vt:lpstr>Γιατί μας απασχολούν τόσο οι γονείς; </vt:lpstr>
      <vt:lpstr>Η είσοδος του μικρού παιδιού στο σχολείο</vt:lpstr>
      <vt:lpstr>Τι σημαίνει για τους γονείς;</vt:lpstr>
      <vt:lpstr>Μοίρασμα της ευθύνης</vt:lpstr>
      <vt:lpstr>Γονείς και πάλι παιδιά…</vt:lpstr>
      <vt:lpstr>Γονείς και πάλι παιδιά…</vt:lpstr>
      <vt:lpstr>Η θέση του/της παιδαγωγού</vt:lpstr>
      <vt:lpstr>Η θέση του/της παιδαγωγού</vt:lpstr>
      <vt:lpstr>Η θέση του/της παιδαγωγού</vt:lpstr>
      <vt:lpstr>Παραδείγματα για τη σχέση γονέων-νηπιαγωγών</vt:lpstr>
      <vt:lpstr>Παραδείγματα για τη σχέση γονέων-νηπιαγωγών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Διαταραχές παιδιών προσχολικής και πρώτης σχολικής ηλικίας</dc:title>
  <dc:creator>Microsoft Office User</dc:creator>
  <cp:lastModifiedBy>Lida Anagnostaki</cp:lastModifiedBy>
  <cp:revision>101</cp:revision>
  <dcterms:created xsi:type="dcterms:W3CDTF">2019-01-01T11:57:46Z</dcterms:created>
  <dcterms:modified xsi:type="dcterms:W3CDTF">2021-05-28T09:18:39Z</dcterms:modified>
</cp:coreProperties>
</file>