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5" r:id="rId1"/>
  </p:sldMasterIdLst>
  <p:notesMasterIdLst>
    <p:notesMasterId r:id="rId46"/>
  </p:notesMasterIdLst>
  <p:handoutMasterIdLst>
    <p:handoutMasterId r:id="rId47"/>
  </p:handoutMasterIdLst>
  <p:sldIdLst>
    <p:sldId id="298" r:id="rId2"/>
    <p:sldId id="330" r:id="rId3"/>
    <p:sldId id="331" r:id="rId4"/>
    <p:sldId id="332" r:id="rId5"/>
    <p:sldId id="334" r:id="rId6"/>
    <p:sldId id="333" r:id="rId7"/>
    <p:sldId id="335" r:id="rId8"/>
    <p:sldId id="336" r:id="rId9"/>
    <p:sldId id="329" r:id="rId10"/>
    <p:sldId id="328" r:id="rId11"/>
    <p:sldId id="369" r:id="rId12"/>
    <p:sldId id="371" r:id="rId13"/>
    <p:sldId id="372" r:id="rId14"/>
    <p:sldId id="338" r:id="rId15"/>
    <p:sldId id="339" r:id="rId16"/>
    <p:sldId id="340" r:id="rId17"/>
    <p:sldId id="341" r:id="rId18"/>
    <p:sldId id="342" r:id="rId19"/>
    <p:sldId id="343" r:id="rId20"/>
    <p:sldId id="344" r:id="rId21"/>
    <p:sldId id="345" r:id="rId22"/>
    <p:sldId id="346" r:id="rId23"/>
    <p:sldId id="347" r:id="rId24"/>
    <p:sldId id="348" r:id="rId25"/>
    <p:sldId id="349" r:id="rId26"/>
    <p:sldId id="352" r:id="rId27"/>
    <p:sldId id="351" r:id="rId28"/>
    <p:sldId id="350" r:id="rId29"/>
    <p:sldId id="353" r:id="rId30"/>
    <p:sldId id="354" r:id="rId31"/>
    <p:sldId id="355" r:id="rId32"/>
    <p:sldId id="356" r:id="rId33"/>
    <p:sldId id="357" r:id="rId34"/>
    <p:sldId id="358" r:id="rId35"/>
    <p:sldId id="359" r:id="rId36"/>
    <p:sldId id="360" r:id="rId37"/>
    <p:sldId id="361" r:id="rId38"/>
    <p:sldId id="362" r:id="rId39"/>
    <p:sldId id="363" r:id="rId40"/>
    <p:sldId id="364" r:id="rId41"/>
    <p:sldId id="365" r:id="rId42"/>
    <p:sldId id="366" r:id="rId43"/>
    <p:sldId id="367" r:id="rId44"/>
    <p:sldId id="368" r:id="rId45"/>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969" autoAdjust="0"/>
    <p:restoredTop sz="94593" autoAdjust="0"/>
  </p:normalViewPr>
  <p:slideViewPr>
    <p:cSldViewPr>
      <p:cViewPr varScale="1">
        <p:scale>
          <a:sx n="117" d="100"/>
          <a:sy n="117" d="100"/>
        </p:scale>
        <p:origin x="1744" y="16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204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handoutMaster" Target="handoutMasters/handoutMaster1.xml"/><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125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pPr>
              <a:defRPr/>
            </a:pPr>
            <a:endParaRPr lang="el-GR"/>
          </a:p>
        </p:txBody>
      </p:sp>
      <p:sp>
        <p:nvSpPr>
          <p:cNvPr id="181251"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el-GR"/>
          </a:p>
        </p:txBody>
      </p:sp>
      <p:sp>
        <p:nvSpPr>
          <p:cNvPr id="181252"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pPr>
              <a:defRPr/>
            </a:pPr>
            <a:endParaRPr lang="el-GR"/>
          </a:p>
        </p:txBody>
      </p:sp>
      <p:sp>
        <p:nvSpPr>
          <p:cNvPr id="181253"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pPr>
              <a:defRPr/>
            </a:pPr>
            <a:fld id="{9F4400FF-F533-4C56-80DE-B65DF159044D}" type="slidenum">
              <a:rPr lang="el-GR"/>
              <a:pPr>
                <a:defRPr/>
              </a:pPr>
              <a:t>‹#›</a:t>
            </a:fld>
            <a:endParaRPr lang="el-GR"/>
          </a:p>
        </p:txBody>
      </p:sp>
    </p:spTree>
    <p:extLst>
      <p:ext uri="{BB962C8B-B14F-4D97-AF65-F5344CB8AC3E}">
        <p14:creationId xmlns:p14="http://schemas.microsoft.com/office/powerpoint/2010/main" val="198339736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A6B280D-0193-014C-A3B6-5B3DF2E8D9C7}" type="datetimeFigureOut">
              <a:rPr lang="en-US" smtClean="0"/>
              <a:t>1/6/25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50207F2-1D76-BA47-9C68-9C3C69DA1780}" type="slidenum">
              <a:rPr lang="en-US" smtClean="0"/>
              <a:t>‹#›</a:t>
            </a:fld>
            <a:endParaRPr lang="en-US"/>
          </a:p>
        </p:txBody>
      </p:sp>
    </p:spTree>
    <p:extLst>
      <p:ext uri="{BB962C8B-B14F-4D97-AF65-F5344CB8AC3E}">
        <p14:creationId xmlns:p14="http://schemas.microsoft.com/office/powerpoint/2010/main" val="7885391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a:t>Στυλ κύριου τίτλου</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a:t>Στυλ κύριου υπότιτλου</a:t>
            </a:r>
            <a:endParaRPr kumimoji="0" lang="en-US"/>
          </a:p>
        </p:txBody>
      </p:sp>
      <p:sp>
        <p:nvSpPr>
          <p:cNvPr id="30" name="Date Placeholder 29"/>
          <p:cNvSpPr>
            <a:spLocks noGrp="1"/>
          </p:cNvSpPr>
          <p:nvPr>
            <p:ph type="dt" sz="half" idx="10"/>
          </p:nvPr>
        </p:nvSpPr>
        <p:spPr/>
        <p:txBody>
          <a:bodyPr/>
          <a:lstStyle/>
          <a:p>
            <a:pPr>
              <a:defRPr/>
            </a:pPr>
            <a:endParaRPr lang="en-US"/>
          </a:p>
        </p:txBody>
      </p:sp>
      <p:sp>
        <p:nvSpPr>
          <p:cNvPr id="19" name="Footer Placeholder 18"/>
          <p:cNvSpPr>
            <a:spLocks noGrp="1"/>
          </p:cNvSpPr>
          <p:nvPr>
            <p:ph type="ftr" sz="quarter" idx="11"/>
          </p:nvPr>
        </p:nvSpPr>
        <p:spPr/>
        <p:txBody>
          <a:bodyPr/>
          <a:lstStyle/>
          <a:p>
            <a:pPr>
              <a:defRPr/>
            </a:pPr>
            <a:endParaRPr lang="en-US"/>
          </a:p>
        </p:txBody>
      </p:sp>
      <p:sp>
        <p:nvSpPr>
          <p:cNvPr id="27" name="Slide Number Placeholder 26"/>
          <p:cNvSpPr>
            <a:spLocks noGrp="1"/>
          </p:cNvSpPr>
          <p:nvPr>
            <p:ph type="sldNum" sz="quarter" idx="12"/>
          </p:nvPr>
        </p:nvSpPr>
        <p:spPr/>
        <p:txBody>
          <a:bodyPr/>
          <a:lstStyle/>
          <a:p>
            <a:pPr>
              <a:defRPr/>
            </a:pPr>
            <a:fld id="{01D4B0E2-7B61-4D20-A25E-7426A07E79C6}" type="slidenum">
              <a:rPr lang="en-US" smtClean="0"/>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l-GR"/>
              <a:t>Στυλ κύριου τίτλου</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7BCE7DF3-D90B-47CD-B2C8-2042C1822C6D}"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l-GR"/>
              <a:t>Στυλ κύριου τίτλου</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9347363E-F8F0-4D8C-BA27-21582E4E4165}" type="slidenum">
              <a:rPr lang="en-US"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l-GR"/>
              <a:t>Στυλ κύριου τίτλου</a:t>
            </a:r>
            <a:endParaRPr kumimoji="0" lang="en-US"/>
          </a:p>
        </p:txBody>
      </p:sp>
      <p:sp>
        <p:nvSpPr>
          <p:cNvPr id="3" name="Content Placeholder 2"/>
          <p:cNvSpPr>
            <a:spLocks noGrp="1"/>
          </p:cNvSpPr>
          <p:nvPr>
            <p:ph idx="1"/>
          </p:nvPr>
        </p:nvSpPr>
        <p:spPr/>
        <p:txBody>
          <a:bodyPr/>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294D0B5B-035A-4D8D-B645-2CBCF53909CC}" type="slidenum">
              <a:rPr lang="en-US" smtClean="0"/>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a:t>Στυλ κύριου τίτλου</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a:t>Στυλ υποδείγματος κειμένου</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D16ABE2D-AAC4-415C-BB62-A324BBDC394B}" type="slidenum">
              <a:rPr lang="en-US" smtClean="0"/>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l-GR"/>
              <a:t>Στυλ κύριου τίτλου</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8214A6D5-02A2-4A72-8F69-71CFE6D6D833}" type="slidenum">
              <a:rPr lang="en-US" smtClean="0"/>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l-GR"/>
              <a:t>Στυλ κύριου τίτλου</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a:t>Στυλ υποδείγματος κειμένου</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a:t>Στυλ υποδείγματος κειμένου</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5308E7EC-0E3A-464C-B614-155F4C29CFCB}" type="slidenum">
              <a:rPr lang="en-US" smtClean="0"/>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l-GR"/>
              <a:t>Στυλ κύριου τίτλου</a:t>
            </a:r>
            <a:endParaRPr kumimoji="0" lang="en-US"/>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43520A44-425E-4F00-9378-D79B44DD0187}" type="slidenum">
              <a:rPr lang="en-US" smtClean="0"/>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7B8E9E9E-2750-452C-B0A2-EEB2DCCE7AFA}" type="slidenum">
              <a:rPr lang="en-US"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l-GR"/>
              <a:t>Στυλ κύριου τίτλου</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l-GR"/>
              <a:t>Στυλ υποδείγματος κειμένου</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22B11895-5CF4-45C6-A77B-4D7255F85792}" type="slidenum">
              <a:rPr lang="en-US" smtClean="0"/>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l-GR"/>
              <a:t>Στυλ κύριου τίτλου</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l-GR"/>
              <a:t>Στυλ υποδείγματος κειμένου</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a:xfrm>
            <a:off x="8077200" y="6356350"/>
            <a:ext cx="609600" cy="365125"/>
          </a:xfrm>
        </p:spPr>
        <p:txBody>
          <a:bodyPr/>
          <a:lstStyle/>
          <a:p>
            <a:pPr>
              <a:defRPr/>
            </a:pPr>
            <a:fld id="{3DCBCB93-7895-439F-93B8-4064CB99A62D}" type="slidenum">
              <a:rPr lang="en-US" smtClean="0"/>
              <a:pPr>
                <a:defRPr/>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l-GR"/>
              <a:t>Κάντε κλικ στο εικονίδιο για να προσθέσετε μια εικόνα</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l-GR"/>
              <a:t>Στυλ κύριου τίτλου</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l-GR"/>
              <a:t>Στυλ υποδείγματος κειμένου</a:t>
            </a:r>
          </a:p>
          <a:p>
            <a:pPr lvl="1" eaLnBrk="1" latinLnBrk="0" hangingPunct="1"/>
            <a:r>
              <a:rPr kumimoji="0" lang="el-GR"/>
              <a:t>Δεύτερου επιπέδου</a:t>
            </a:r>
          </a:p>
          <a:p>
            <a:pPr lvl="2" eaLnBrk="1" latinLnBrk="0" hangingPunct="1"/>
            <a:r>
              <a:rPr kumimoji="0" lang="el-GR"/>
              <a:t>Τρίτου επιπέδου</a:t>
            </a:r>
          </a:p>
          <a:p>
            <a:pPr lvl="3" eaLnBrk="1" latinLnBrk="0" hangingPunct="1"/>
            <a:r>
              <a:rPr kumimoji="0" lang="el-GR"/>
              <a:t>Τέταρτου επιπέδου</a:t>
            </a:r>
          </a:p>
          <a:p>
            <a:pPr lvl="4" eaLnBrk="1" latinLnBrk="0" hangingPunct="1"/>
            <a:r>
              <a:rPr kumimoji="0" lang="el-GR"/>
              <a:t>Πέμπτου επιπέδου</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a:defRPr/>
            </a:pPr>
            <a:fld id="{9290AE46-1FE6-4264-ACA3-8F67BC767FB5}" type="slidenum">
              <a:rPr lang="en-US" smtClean="0"/>
              <a:pPr>
                <a:defRPr/>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3"/>
          <p:cNvSpPr>
            <a:spLocks noGrp="1" noChangeArrowheads="1"/>
          </p:cNvSpPr>
          <p:nvPr>
            <p:ph idx="1"/>
          </p:nvPr>
        </p:nvSpPr>
        <p:spPr>
          <a:xfrm>
            <a:off x="609600" y="1295400"/>
            <a:ext cx="7772400" cy="4725888"/>
          </a:xfrm>
        </p:spPr>
        <p:txBody>
          <a:bodyPr>
            <a:normAutofit/>
          </a:bodyPr>
          <a:lstStyle/>
          <a:p>
            <a:pPr algn="ctr" eaLnBrk="1" hangingPunct="1">
              <a:buFontTx/>
              <a:buNone/>
            </a:pPr>
            <a:r>
              <a:rPr lang="en-US" b="1" dirty="0"/>
              <a:t>	</a:t>
            </a:r>
            <a:br>
              <a:rPr lang="el-GR" dirty="0"/>
            </a:br>
            <a:endParaRPr lang="el-GR" dirty="0"/>
          </a:p>
          <a:p>
            <a:pPr algn="ctr" eaLnBrk="1" hangingPunct="1">
              <a:buFontTx/>
              <a:buNone/>
            </a:pPr>
            <a:endParaRPr lang="el-GR" dirty="0"/>
          </a:p>
          <a:p>
            <a:pPr algn="ctr" eaLnBrk="1" hangingPunct="1">
              <a:buFontTx/>
              <a:buNone/>
            </a:pPr>
            <a:r>
              <a:rPr lang="el-GR" dirty="0" err="1"/>
              <a:t>Ψυχολογ</a:t>
            </a:r>
            <a:r>
              <a:rPr lang="en-US" dirty="0" err="1"/>
              <a:t>ί</a:t>
            </a:r>
            <a:r>
              <a:rPr lang="el-GR" dirty="0"/>
              <a:t>α της Εκπαίδευσης</a:t>
            </a:r>
            <a:endParaRPr lang="en-US" dirty="0"/>
          </a:p>
          <a:p>
            <a:pPr algn="ctr" eaLnBrk="1" hangingPunct="1">
              <a:buFontTx/>
              <a:buNone/>
            </a:pPr>
            <a:endParaRPr lang="en-US" dirty="0"/>
          </a:p>
          <a:p>
            <a:pPr algn="ctr" eaLnBrk="1" hangingPunct="1">
              <a:buFontTx/>
              <a:buNone/>
            </a:pPr>
            <a:endParaRPr lang="el-GR" dirty="0"/>
          </a:p>
          <a:p>
            <a:pPr algn="ctr" eaLnBrk="1" hangingPunct="1">
              <a:buFontTx/>
              <a:buNone/>
            </a:pPr>
            <a:endParaRPr lang="el-GR" dirty="0"/>
          </a:p>
          <a:p>
            <a:pPr algn="ctr" eaLnBrk="1" hangingPunct="1">
              <a:buFontTx/>
              <a:buNone/>
            </a:pPr>
            <a:r>
              <a:rPr lang="el-GR" sz="2000" dirty="0"/>
              <a:t>Λήδα Αναγνωστάκη </a:t>
            </a:r>
          </a:p>
          <a:p>
            <a:pPr algn="ctr" eaLnBrk="1" hangingPunct="1">
              <a:buFontTx/>
              <a:buNone/>
            </a:pPr>
            <a:r>
              <a:rPr lang="el-GR" sz="2000" dirty="0"/>
              <a:t>ΤΕΑΠΗ/ΕΚΠΑ</a:t>
            </a:r>
            <a:endParaRPr lang="en-US" sz="2000" dirty="0"/>
          </a:p>
          <a:p>
            <a:pPr algn="ctr" eaLnBrk="1" hangingPunct="1">
              <a:buFontTx/>
              <a:buNone/>
            </a:pPr>
            <a:r>
              <a:rPr lang="en-US" sz="2000" dirty="0"/>
              <a:t>20</a:t>
            </a:r>
            <a:r>
              <a:rPr lang="el-GR" sz="2000" dirty="0"/>
              <a:t>24</a:t>
            </a:r>
            <a:r>
              <a:rPr lang="en-US" sz="2000" dirty="0"/>
              <a:t>-</a:t>
            </a:r>
            <a:r>
              <a:rPr lang="el-GR" sz="2000"/>
              <a:t>2</a:t>
            </a:r>
            <a:r>
              <a:rPr lang="el-GR" sz="2000" dirty="0"/>
              <a:t>5</a:t>
            </a:r>
            <a:endParaRPr lang="en-US" sz="2000" dirty="0"/>
          </a:p>
          <a:p>
            <a:pPr algn="ctr" eaLnBrk="1" hangingPunct="1">
              <a:buFontTx/>
              <a:buNone/>
            </a:pPr>
            <a:endParaRPr lang="el-GR" sz="2000" dirty="0"/>
          </a:p>
          <a:p>
            <a:pPr algn="ctr" eaLnBrk="1" hangingPunct="1">
              <a:buFontTx/>
              <a:buNone/>
            </a:pPr>
            <a:endParaRPr lang="en-US" sz="2400" i="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4C710A-C927-C049-A43D-54B96B76EF9B}"/>
              </a:ext>
            </a:extLst>
          </p:cNvPr>
          <p:cNvSpPr>
            <a:spLocks noGrp="1"/>
          </p:cNvSpPr>
          <p:nvPr>
            <p:ph type="title"/>
          </p:nvPr>
        </p:nvSpPr>
        <p:spPr>
          <a:xfrm>
            <a:off x="457200" y="704088"/>
            <a:ext cx="8229600" cy="708688"/>
          </a:xfrm>
        </p:spPr>
        <p:txBody>
          <a:bodyPr>
            <a:normAutofit fontScale="90000"/>
          </a:bodyPr>
          <a:lstStyle/>
          <a:p>
            <a:r>
              <a:rPr lang="el-GR" sz="3600" dirty="0"/>
              <a:t>Παραδείγματα ψυχαναλυτικής κατανόησης: «Αρχές και τέλη…»</a:t>
            </a:r>
            <a:endParaRPr lang="en-US" sz="3600" dirty="0"/>
          </a:p>
        </p:txBody>
      </p:sp>
      <p:sp>
        <p:nvSpPr>
          <p:cNvPr id="3" name="Content Placeholder 2">
            <a:extLst>
              <a:ext uri="{FF2B5EF4-FFF2-40B4-BE49-F238E27FC236}">
                <a16:creationId xmlns:a16="http://schemas.microsoft.com/office/drawing/2014/main" id="{DAFBD99F-6970-FF4D-9AF3-E3BE3D13C467}"/>
              </a:ext>
            </a:extLst>
          </p:cNvPr>
          <p:cNvSpPr>
            <a:spLocks noGrp="1"/>
          </p:cNvSpPr>
          <p:nvPr>
            <p:ph idx="1"/>
          </p:nvPr>
        </p:nvSpPr>
        <p:spPr/>
        <p:txBody>
          <a:bodyPr/>
          <a:lstStyle/>
          <a:p>
            <a:r>
              <a:rPr lang="el-GR" dirty="0"/>
              <a:t>Το σχολείο </a:t>
            </a:r>
            <a:r>
              <a:rPr lang="el-GR" dirty="0" err="1"/>
              <a:t>σηματοδοτει</a:t>
            </a:r>
            <a:r>
              <a:rPr lang="el-GR" dirty="0"/>
              <a:t>́ την </a:t>
            </a:r>
            <a:r>
              <a:rPr lang="el-GR" dirty="0" err="1"/>
              <a:t>πρώτη</a:t>
            </a:r>
            <a:r>
              <a:rPr lang="el-GR" dirty="0"/>
              <a:t> </a:t>
            </a:r>
            <a:r>
              <a:rPr lang="el-GR" dirty="0" err="1"/>
              <a:t>συστηματικη</a:t>
            </a:r>
            <a:r>
              <a:rPr lang="el-GR" dirty="0"/>
              <a:t>́ </a:t>
            </a:r>
            <a:r>
              <a:rPr lang="el-GR" dirty="0" err="1"/>
              <a:t>προσπάθεια</a:t>
            </a:r>
            <a:r>
              <a:rPr lang="el-GR" dirty="0"/>
              <a:t> </a:t>
            </a:r>
            <a:r>
              <a:rPr lang="el-GR" dirty="0" err="1"/>
              <a:t>ένταξης</a:t>
            </a:r>
            <a:r>
              <a:rPr lang="el-GR" dirty="0"/>
              <a:t> του </a:t>
            </a:r>
            <a:r>
              <a:rPr lang="el-GR" dirty="0" err="1"/>
              <a:t>παιδιου</a:t>
            </a:r>
            <a:r>
              <a:rPr lang="el-GR" dirty="0"/>
              <a:t>́ στην </a:t>
            </a:r>
            <a:r>
              <a:rPr lang="el-GR" dirty="0" err="1"/>
              <a:t>κοινωνία</a:t>
            </a:r>
            <a:r>
              <a:rPr lang="el-GR" dirty="0"/>
              <a:t>. </a:t>
            </a:r>
          </a:p>
          <a:p>
            <a:r>
              <a:rPr lang="el-GR" dirty="0" err="1"/>
              <a:t>Μεταβατικός</a:t>
            </a:r>
            <a:r>
              <a:rPr lang="el-GR" dirty="0"/>
              <a:t> </a:t>
            </a:r>
            <a:r>
              <a:rPr lang="el-GR" dirty="0" err="1"/>
              <a:t>χώρος</a:t>
            </a:r>
            <a:r>
              <a:rPr lang="el-GR" dirty="0"/>
              <a:t> (</a:t>
            </a:r>
            <a:r>
              <a:rPr lang="el-GR" dirty="0" err="1"/>
              <a:t>έξω</a:t>
            </a:r>
            <a:r>
              <a:rPr lang="el-GR" dirty="0"/>
              <a:t> </a:t>
            </a:r>
            <a:r>
              <a:rPr lang="el-GR" dirty="0" err="1"/>
              <a:t>απο</a:t>
            </a:r>
            <a:r>
              <a:rPr lang="el-GR" dirty="0"/>
              <a:t>́ την </a:t>
            </a:r>
            <a:r>
              <a:rPr lang="el-GR" dirty="0" err="1"/>
              <a:t>οικογένεια</a:t>
            </a:r>
            <a:r>
              <a:rPr lang="el-GR" dirty="0"/>
              <a:t>, </a:t>
            </a:r>
            <a:r>
              <a:rPr lang="el-GR" dirty="0" err="1"/>
              <a:t>αλλα</a:t>
            </a:r>
            <a:r>
              <a:rPr lang="el-GR" dirty="0"/>
              <a:t>́ </a:t>
            </a:r>
            <a:r>
              <a:rPr lang="el-GR" dirty="0" err="1"/>
              <a:t>όχι</a:t>
            </a:r>
            <a:r>
              <a:rPr lang="el-GR" dirty="0"/>
              <a:t> και </a:t>
            </a:r>
            <a:r>
              <a:rPr lang="el-GR" dirty="0" err="1"/>
              <a:t>τελείως</a:t>
            </a:r>
            <a:r>
              <a:rPr lang="el-GR" dirty="0"/>
              <a:t> </a:t>
            </a:r>
            <a:r>
              <a:rPr lang="el-GR" dirty="0" err="1"/>
              <a:t>έξω</a:t>
            </a:r>
            <a:r>
              <a:rPr lang="el-GR" dirty="0"/>
              <a:t>, στην </a:t>
            </a:r>
            <a:r>
              <a:rPr lang="el-GR" dirty="0" err="1"/>
              <a:t>κοινωνία</a:t>
            </a:r>
            <a:r>
              <a:rPr lang="el-GR" dirty="0"/>
              <a:t>). </a:t>
            </a:r>
          </a:p>
          <a:p>
            <a:r>
              <a:rPr lang="el-GR" dirty="0"/>
              <a:t>Τα </a:t>
            </a:r>
            <a:r>
              <a:rPr lang="el-GR" dirty="0" err="1"/>
              <a:t>παιδια</a:t>
            </a:r>
            <a:r>
              <a:rPr lang="el-GR" dirty="0"/>
              <a:t>́ </a:t>
            </a:r>
            <a:r>
              <a:rPr lang="el-GR" dirty="0" err="1"/>
              <a:t>δοκιμάζουν</a:t>
            </a:r>
            <a:r>
              <a:rPr lang="el-GR" dirty="0"/>
              <a:t> / </a:t>
            </a:r>
            <a:r>
              <a:rPr lang="el-GR" dirty="0" err="1"/>
              <a:t>επαναλαμβάνουν</a:t>
            </a:r>
            <a:r>
              <a:rPr lang="el-GR" dirty="0"/>
              <a:t> τις </a:t>
            </a:r>
            <a:r>
              <a:rPr lang="el-GR" dirty="0" err="1"/>
              <a:t>σχέσεις</a:t>
            </a:r>
            <a:r>
              <a:rPr lang="el-GR" dirty="0"/>
              <a:t>, τους </a:t>
            </a:r>
            <a:r>
              <a:rPr lang="el-GR" dirty="0" err="1"/>
              <a:t>τρόπους</a:t>
            </a:r>
            <a:r>
              <a:rPr lang="el-GR" dirty="0"/>
              <a:t> </a:t>
            </a:r>
            <a:r>
              <a:rPr lang="el-GR" dirty="0" err="1"/>
              <a:t>σχετίζεσθαι</a:t>
            </a:r>
            <a:r>
              <a:rPr lang="el-GR" dirty="0"/>
              <a:t> της </a:t>
            </a:r>
            <a:r>
              <a:rPr lang="el-GR" dirty="0" err="1"/>
              <a:t>οικογένειας</a:t>
            </a:r>
            <a:r>
              <a:rPr lang="el-GR" dirty="0"/>
              <a:t> (με τους </a:t>
            </a:r>
            <a:r>
              <a:rPr lang="el-GR" dirty="0" err="1"/>
              <a:t>γονείς</a:t>
            </a:r>
            <a:r>
              <a:rPr lang="el-GR" dirty="0"/>
              <a:t>, με τα </a:t>
            </a:r>
            <a:r>
              <a:rPr lang="el-GR" dirty="0" err="1"/>
              <a:t>αδέρφια</a:t>
            </a:r>
            <a:r>
              <a:rPr lang="el-GR" dirty="0"/>
              <a:t>) με τους </a:t>
            </a:r>
            <a:r>
              <a:rPr lang="el-GR" dirty="0" err="1"/>
              <a:t>συμμαθητές</a:t>
            </a:r>
            <a:r>
              <a:rPr lang="el-GR" dirty="0"/>
              <a:t> και τους ενήλικες στο χώρο</a:t>
            </a:r>
          </a:p>
        </p:txBody>
      </p:sp>
    </p:spTree>
    <p:extLst>
      <p:ext uri="{BB962C8B-B14F-4D97-AF65-F5344CB8AC3E}">
        <p14:creationId xmlns:p14="http://schemas.microsoft.com/office/powerpoint/2010/main" val="22232988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4C710A-C927-C049-A43D-54B96B76EF9B}"/>
              </a:ext>
            </a:extLst>
          </p:cNvPr>
          <p:cNvSpPr>
            <a:spLocks noGrp="1"/>
          </p:cNvSpPr>
          <p:nvPr>
            <p:ph type="title"/>
          </p:nvPr>
        </p:nvSpPr>
        <p:spPr>
          <a:xfrm>
            <a:off x="457200" y="704088"/>
            <a:ext cx="8229600" cy="708688"/>
          </a:xfrm>
        </p:spPr>
        <p:txBody>
          <a:bodyPr>
            <a:normAutofit fontScale="90000"/>
          </a:bodyPr>
          <a:lstStyle/>
          <a:p>
            <a:r>
              <a:rPr lang="el-GR" sz="3600" dirty="0"/>
              <a:t>Παραδείγματα ψυχαναλυτικής κατανόησης</a:t>
            </a:r>
            <a:r>
              <a:rPr lang="el-GR" sz="3600"/>
              <a:t>: «Αρχές και τέλη…»</a:t>
            </a:r>
            <a:endParaRPr lang="en-US" sz="3600" dirty="0"/>
          </a:p>
        </p:txBody>
      </p:sp>
      <p:sp>
        <p:nvSpPr>
          <p:cNvPr id="3" name="Content Placeholder 2">
            <a:extLst>
              <a:ext uri="{FF2B5EF4-FFF2-40B4-BE49-F238E27FC236}">
                <a16:creationId xmlns:a16="http://schemas.microsoft.com/office/drawing/2014/main" id="{DAFBD99F-6970-FF4D-9AF3-E3BE3D13C467}"/>
              </a:ext>
            </a:extLst>
          </p:cNvPr>
          <p:cNvSpPr>
            <a:spLocks noGrp="1"/>
          </p:cNvSpPr>
          <p:nvPr>
            <p:ph idx="1"/>
          </p:nvPr>
        </p:nvSpPr>
        <p:spPr/>
        <p:txBody>
          <a:bodyPr>
            <a:normAutofit fontScale="92500" lnSpcReduction="10000"/>
          </a:bodyPr>
          <a:lstStyle/>
          <a:p>
            <a:r>
              <a:rPr lang="el-GR" sz="2800" dirty="0"/>
              <a:t>Η </a:t>
            </a:r>
            <a:r>
              <a:rPr lang="el-GR" sz="2800" dirty="0" err="1"/>
              <a:t>είσοδος</a:t>
            </a:r>
            <a:r>
              <a:rPr lang="el-GR" sz="2800" dirty="0"/>
              <a:t> του </a:t>
            </a:r>
            <a:r>
              <a:rPr lang="el-GR" sz="2800" dirty="0" err="1"/>
              <a:t>παιδιου</a:t>
            </a:r>
            <a:r>
              <a:rPr lang="el-GR" sz="2800" dirty="0"/>
              <a:t>́ στην </a:t>
            </a:r>
            <a:r>
              <a:rPr lang="el-GR" sz="2800" dirty="0" err="1"/>
              <a:t>εκπαίδευση</a:t>
            </a:r>
            <a:r>
              <a:rPr lang="el-GR" sz="2800" dirty="0"/>
              <a:t> (όχι </a:t>
            </a:r>
            <a:r>
              <a:rPr lang="el-GR" sz="2800" dirty="0" err="1"/>
              <a:t>μονο</a:t>
            </a:r>
            <a:r>
              <a:rPr lang="el-GR" sz="2800" dirty="0"/>
              <a:t> στην προσχολική, αλλά και σε κάθε βαθμίδα χωριστά) </a:t>
            </a:r>
            <a:r>
              <a:rPr lang="el-GR" sz="2800" dirty="0" err="1"/>
              <a:t>είναι</a:t>
            </a:r>
            <a:r>
              <a:rPr lang="el-GR" sz="2800" dirty="0"/>
              <a:t> </a:t>
            </a:r>
            <a:r>
              <a:rPr lang="el-GR" sz="2800" dirty="0" err="1"/>
              <a:t>ένα</a:t>
            </a:r>
            <a:r>
              <a:rPr lang="el-GR" sz="2800" dirty="0"/>
              <a:t> </a:t>
            </a:r>
            <a:r>
              <a:rPr lang="el-GR" sz="2800" dirty="0" err="1"/>
              <a:t>μεγάλο</a:t>
            </a:r>
            <a:r>
              <a:rPr lang="el-GR" sz="2800" dirty="0"/>
              <a:t> </a:t>
            </a:r>
            <a:r>
              <a:rPr lang="el-GR" sz="2800" dirty="0" err="1"/>
              <a:t>βήμα</a:t>
            </a:r>
            <a:r>
              <a:rPr lang="el-GR" sz="2800" dirty="0"/>
              <a:t> για </a:t>
            </a:r>
            <a:r>
              <a:rPr lang="el-GR" sz="2800" dirty="0" err="1"/>
              <a:t>ολόκληρη</a:t>
            </a:r>
            <a:r>
              <a:rPr lang="el-GR" sz="2800" dirty="0"/>
              <a:t> την </a:t>
            </a:r>
            <a:r>
              <a:rPr lang="el-GR" sz="2800" dirty="0" err="1"/>
              <a:t>οικογένεια</a:t>
            </a:r>
            <a:r>
              <a:rPr lang="el-GR" sz="2800" dirty="0"/>
              <a:t>. </a:t>
            </a:r>
          </a:p>
          <a:p>
            <a:r>
              <a:rPr lang="el-GR" sz="2800" dirty="0"/>
              <a:t>Η </a:t>
            </a:r>
            <a:r>
              <a:rPr lang="el-GR" sz="2800" dirty="0" err="1"/>
              <a:t>περίοδος</a:t>
            </a:r>
            <a:r>
              <a:rPr lang="el-GR" sz="2800" dirty="0"/>
              <a:t> </a:t>
            </a:r>
            <a:r>
              <a:rPr lang="el-GR" sz="2800" dirty="0" err="1"/>
              <a:t>προσαρμογής</a:t>
            </a:r>
            <a:r>
              <a:rPr lang="el-GR" sz="2800" dirty="0"/>
              <a:t> δεν </a:t>
            </a:r>
            <a:r>
              <a:rPr lang="el-GR" sz="2800" dirty="0" err="1"/>
              <a:t>αφορα</a:t>
            </a:r>
            <a:r>
              <a:rPr lang="el-GR" sz="2800" dirty="0"/>
              <a:t>́ </a:t>
            </a:r>
            <a:r>
              <a:rPr lang="el-GR" sz="2800" dirty="0" err="1"/>
              <a:t>μόνο</a:t>
            </a:r>
            <a:r>
              <a:rPr lang="el-GR" sz="2800" dirty="0"/>
              <a:t> στα </a:t>
            </a:r>
            <a:r>
              <a:rPr lang="el-GR" sz="2800" dirty="0" err="1"/>
              <a:t>παιδια</a:t>
            </a:r>
            <a:r>
              <a:rPr lang="el-GR" sz="2800" dirty="0"/>
              <a:t>́ </a:t>
            </a:r>
            <a:r>
              <a:rPr lang="el-GR" sz="2800" dirty="0" err="1"/>
              <a:t>αφορα</a:t>
            </a:r>
            <a:r>
              <a:rPr lang="el-GR" sz="2800" dirty="0"/>
              <a:t>́ και στους </a:t>
            </a:r>
            <a:r>
              <a:rPr lang="el-GR" sz="2800" dirty="0" err="1"/>
              <a:t>γονείς</a:t>
            </a:r>
            <a:r>
              <a:rPr lang="el-GR" sz="2800" dirty="0"/>
              <a:t> τους </a:t>
            </a:r>
            <a:r>
              <a:rPr lang="el-GR" sz="2800" dirty="0" err="1"/>
              <a:t>όπως</a:t>
            </a:r>
            <a:r>
              <a:rPr lang="el-GR" sz="2800" dirty="0"/>
              <a:t> </a:t>
            </a:r>
            <a:r>
              <a:rPr lang="el-GR" sz="2800" dirty="0" err="1"/>
              <a:t>επίσης</a:t>
            </a:r>
            <a:r>
              <a:rPr lang="el-GR" sz="2800" dirty="0"/>
              <a:t> και τους/τις </a:t>
            </a:r>
            <a:r>
              <a:rPr lang="el-GR" sz="2800" dirty="0" err="1"/>
              <a:t>παιδαγωγούς</a:t>
            </a:r>
            <a:r>
              <a:rPr lang="el-GR" sz="2800" dirty="0"/>
              <a:t>. </a:t>
            </a:r>
          </a:p>
          <a:p>
            <a:r>
              <a:rPr lang="el-GR" sz="2800" dirty="0"/>
              <a:t>Το </a:t>
            </a:r>
            <a:r>
              <a:rPr lang="el-GR" sz="2800" dirty="0" err="1"/>
              <a:t>σχολείο</a:t>
            </a:r>
            <a:r>
              <a:rPr lang="el-GR" sz="2800" dirty="0"/>
              <a:t> </a:t>
            </a:r>
            <a:r>
              <a:rPr lang="el-GR" sz="2800" dirty="0" err="1"/>
              <a:t>επιτελει</a:t>
            </a:r>
            <a:r>
              <a:rPr lang="el-GR" sz="2800" dirty="0"/>
              <a:t>́ </a:t>
            </a:r>
            <a:r>
              <a:rPr lang="el-GR" sz="2800" dirty="0" err="1"/>
              <a:t>έναν</a:t>
            </a:r>
            <a:r>
              <a:rPr lang="el-GR" sz="2800" dirty="0"/>
              <a:t> </a:t>
            </a:r>
            <a:r>
              <a:rPr lang="el-GR" sz="2800" dirty="0" err="1"/>
              <a:t>ακαδημαϊκο</a:t>
            </a:r>
            <a:r>
              <a:rPr lang="el-GR" sz="2800" dirty="0"/>
              <a:t>́ </a:t>
            </a:r>
            <a:r>
              <a:rPr lang="el-GR" sz="2800" dirty="0" err="1"/>
              <a:t>ρόλο</a:t>
            </a:r>
            <a:r>
              <a:rPr lang="el-GR" sz="2800" dirty="0"/>
              <a:t>, </a:t>
            </a:r>
            <a:r>
              <a:rPr lang="el-GR" sz="2800" dirty="0" err="1"/>
              <a:t>αλλα</a:t>
            </a:r>
            <a:r>
              <a:rPr lang="el-GR" sz="2800" dirty="0"/>
              <a:t>́ και </a:t>
            </a:r>
            <a:r>
              <a:rPr lang="el-GR" sz="2800" dirty="0" err="1"/>
              <a:t>ένα</a:t>
            </a:r>
            <a:r>
              <a:rPr lang="el-GR" sz="2800" dirty="0"/>
              <a:t> </a:t>
            </a:r>
            <a:r>
              <a:rPr lang="el-GR" sz="2800" dirty="0" err="1"/>
              <a:t>ρόλο</a:t>
            </a:r>
            <a:r>
              <a:rPr lang="el-GR" sz="2800" dirty="0"/>
              <a:t> </a:t>
            </a:r>
            <a:r>
              <a:rPr lang="el-GR" sz="2800" dirty="0" err="1"/>
              <a:t>αναφορικα</a:t>
            </a:r>
            <a:r>
              <a:rPr lang="el-GR" sz="2800" dirty="0"/>
              <a:t>́ με τη </a:t>
            </a:r>
            <a:r>
              <a:rPr lang="el-GR" sz="2800" dirty="0" err="1"/>
              <a:t>συναισθηματικη</a:t>
            </a:r>
            <a:r>
              <a:rPr lang="el-GR" sz="2800" dirty="0"/>
              <a:t>́ </a:t>
            </a:r>
            <a:r>
              <a:rPr lang="el-GR" sz="2800" dirty="0" err="1"/>
              <a:t>ανάπτυξη</a:t>
            </a:r>
            <a:r>
              <a:rPr lang="el-GR" sz="2800" dirty="0"/>
              <a:t> των </a:t>
            </a:r>
            <a:r>
              <a:rPr lang="el-GR" sz="2800" dirty="0" err="1"/>
              <a:t>παιδιών</a:t>
            </a:r>
            <a:r>
              <a:rPr lang="el-GR" sz="2800" dirty="0"/>
              <a:t> και την </a:t>
            </a:r>
            <a:r>
              <a:rPr lang="el-GR" sz="2800" dirty="0" err="1"/>
              <a:t>ικανότητα</a:t>
            </a:r>
            <a:r>
              <a:rPr lang="el-GR" sz="2800" dirty="0"/>
              <a:t> τους να </a:t>
            </a:r>
            <a:r>
              <a:rPr lang="el-GR" sz="2800" dirty="0" err="1"/>
              <a:t>σχετίζονται</a:t>
            </a:r>
            <a:r>
              <a:rPr lang="el-GR" sz="2800" dirty="0"/>
              <a:t> και να αντιμετωπίζουν τις αλλαγές που επιφέρει κάθε «μεγάλωμα»</a:t>
            </a:r>
            <a:endParaRPr lang="el-GR" dirty="0"/>
          </a:p>
        </p:txBody>
      </p:sp>
    </p:spTree>
    <p:extLst>
      <p:ext uri="{BB962C8B-B14F-4D97-AF65-F5344CB8AC3E}">
        <p14:creationId xmlns:p14="http://schemas.microsoft.com/office/powerpoint/2010/main" val="37314902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4C710A-C927-C049-A43D-54B96B76EF9B}"/>
              </a:ext>
            </a:extLst>
          </p:cNvPr>
          <p:cNvSpPr>
            <a:spLocks noGrp="1"/>
          </p:cNvSpPr>
          <p:nvPr>
            <p:ph type="title"/>
          </p:nvPr>
        </p:nvSpPr>
        <p:spPr>
          <a:xfrm>
            <a:off x="457200" y="704088"/>
            <a:ext cx="8229600" cy="708688"/>
          </a:xfrm>
        </p:spPr>
        <p:txBody>
          <a:bodyPr>
            <a:normAutofit fontScale="90000"/>
          </a:bodyPr>
          <a:lstStyle/>
          <a:p>
            <a:r>
              <a:rPr lang="el-GR" sz="3600" dirty="0"/>
              <a:t>Παραδείγματα ψυχαναλυτικής κατανόησης</a:t>
            </a:r>
            <a:r>
              <a:rPr lang="el-GR" sz="3600"/>
              <a:t>: «Αρχές και τέλη…»</a:t>
            </a:r>
            <a:endParaRPr lang="en-US" sz="3600" dirty="0"/>
          </a:p>
        </p:txBody>
      </p:sp>
      <p:sp>
        <p:nvSpPr>
          <p:cNvPr id="3" name="Content Placeholder 2">
            <a:extLst>
              <a:ext uri="{FF2B5EF4-FFF2-40B4-BE49-F238E27FC236}">
                <a16:creationId xmlns:a16="http://schemas.microsoft.com/office/drawing/2014/main" id="{DAFBD99F-6970-FF4D-9AF3-E3BE3D13C467}"/>
              </a:ext>
            </a:extLst>
          </p:cNvPr>
          <p:cNvSpPr>
            <a:spLocks noGrp="1"/>
          </p:cNvSpPr>
          <p:nvPr>
            <p:ph idx="1"/>
          </p:nvPr>
        </p:nvSpPr>
        <p:spPr/>
        <p:txBody>
          <a:bodyPr>
            <a:normAutofit lnSpcReduction="10000"/>
          </a:bodyPr>
          <a:lstStyle/>
          <a:p>
            <a:pPr marL="0" indent="0">
              <a:buNone/>
            </a:pPr>
            <a:r>
              <a:rPr lang="el-GR" sz="2800" dirty="0"/>
              <a:t>Για το παιδί η έναρξη του σχολείου (αλλά και κάθε χρονιάς) </a:t>
            </a:r>
            <a:r>
              <a:rPr lang="el-GR" sz="2800" dirty="0" err="1"/>
              <a:t>είναι</a:t>
            </a:r>
            <a:r>
              <a:rPr lang="el-GR" sz="2800" dirty="0"/>
              <a:t> </a:t>
            </a:r>
            <a:r>
              <a:rPr lang="el-GR" sz="2800" dirty="0" err="1"/>
              <a:t>ένας</a:t>
            </a:r>
            <a:r>
              <a:rPr lang="el-GR" sz="2800" dirty="0"/>
              <a:t> </a:t>
            </a:r>
            <a:r>
              <a:rPr lang="el-GR" sz="2800" dirty="0" err="1"/>
              <a:t>αποχωρισμός</a:t>
            </a:r>
            <a:r>
              <a:rPr lang="el-GR" sz="2800" dirty="0"/>
              <a:t>. </a:t>
            </a:r>
          </a:p>
          <a:p>
            <a:pPr marL="0" indent="0">
              <a:buNone/>
            </a:pPr>
            <a:r>
              <a:rPr lang="el-GR" sz="2800" dirty="0"/>
              <a:t>– </a:t>
            </a:r>
            <a:r>
              <a:rPr lang="el-GR" sz="2800" dirty="0" err="1"/>
              <a:t>Αποχωρίζεται</a:t>
            </a:r>
            <a:r>
              <a:rPr lang="el-GR" sz="2800" dirty="0"/>
              <a:t> τους </a:t>
            </a:r>
            <a:r>
              <a:rPr lang="el-GR" sz="2800" dirty="0" err="1"/>
              <a:t>γονείς</a:t>
            </a:r>
            <a:r>
              <a:rPr lang="el-GR" sz="2800" dirty="0"/>
              <a:t> του, την </a:t>
            </a:r>
            <a:r>
              <a:rPr lang="el-GR" sz="2800" dirty="0" err="1"/>
              <a:t>ασφάλεια</a:t>
            </a:r>
            <a:r>
              <a:rPr lang="el-GR" sz="2800" dirty="0"/>
              <a:t> του. </a:t>
            </a:r>
          </a:p>
          <a:p>
            <a:pPr marL="0" indent="0">
              <a:buNone/>
            </a:pPr>
            <a:r>
              <a:rPr lang="el-GR" sz="2800" dirty="0"/>
              <a:t>– </a:t>
            </a:r>
            <a:r>
              <a:rPr lang="el-GR" sz="2800" dirty="0" err="1"/>
              <a:t>Φεύγει</a:t>
            </a:r>
            <a:r>
              <a:rPr lang="el-GR" sz="2800" dirty="0"/>
              <a:t> </a:t>
            </a:r>
            <a:r>
              <a:rPr lang="el-GR" sz="2800" dirty="0" err="1"/>
              <a:t>απο</a:t>
            </a:r>
            <a:r>
              <a:rPr lang="el-GR" sz="2800" dirty="0"/>
              <a:t>́ το </a:t>
            </a:r>
            <a:r>
              <a:rPr lang="el-GR" sz="2800" dirty="0" err="1"/>
              <a:t>χώρο</a:t>
            </a:r>
            <a:r>
              <a:rPr lang="el-GR" sz="2800" dirty="0"/>
              <a:t> του, </a:t>
            </a:r>
            <a:r>
              <a:rPr lang="el-GR" sz="2800" dirty="0" err="1"/>
              <a:t>απο</a:t>
            </a:r>
            <a:r>
              <a:rPr lang="el-GR" sz="2800" dirty="0"/>
              <a:t>́ </a:t>
            </a:r>
            <a:r>
              <a:rPr lang="el-GR" sz="2800" dirty="0" err="1"/>
              <a:t>κάτι</a:t>
            </a:r>
            <a:r>
              <a:rPr lang="el-GR" sz="2800" dirty="0"/>
              <a:t> το </a:t>
            </a:r>
            <a:r>
              <a:rPr lang="el-GR" sz="2800" dirty="0" err="1"/>
              <a:t>πολυ</a:t>
            </a:r>
            <a:r>
              <a:rPr lang="el-GR" sz="2800" dirty="0"/>
              <a:t>́ </a:t>
            </a:r>
            <a:r>
              <a:rPr lang="el-GR" sz="2800" dirty="0" err="1"/>
              <a:t>οικείο</a:t>
            </a:r>
            <a:r>
              <a:rPr lang="el-GR" sz="2800" dirty="0"/>
              <a:t> και </a:t>
            </a:r>
            <a:r>
              <a:rPr lang="el-GR" sz="2800" dirty="0" err="1"/>
              <a:t>δεδομένο</a:t>
            </a:r>
            <a:r>
              <a:rPr lang="el-GR" sz="2800" dirty="0"/>
              <a:t>, που </a:t>
            </a:r>
            <a:r>
              <a:rPr lang="el-GR" sz="2800" dirty="0" err="1"/>
              <a:t>γνωρίζει</a:t>
            </a:r>
            <a:r>
              <a:rPr lang="el-GR" sz="2800" dirty="0"/>
              <a:t> πως </a:t>
            </a:r>
            <a:r>
              <a:rPr lang="el-GR" sz="2800" dirty="0" err="1"/>
              <a:t>λειτουργει</a:t>
            </a:r>
            <a:r>
              <a:rPr lang="el-GR" sz="2800" dirty="0"/>
              <a:t>́, τις </a:t>
            </a:r>
            <a:r>
              <a:rPr lang="el-GR" sz="2800" dirty="0" err="1"/>
              <a:t>ρουτίνες</a:t>
            </a:r>
            <a:r>
              <a:rPr lang="el-GR" sz="2800" dirty="0"/>
              <a:t> του </a:t>
            </a:r>
            <a:r>
              <a:rPr lang="el-GR" sz="2800" dirty="0" err="1"/>
              <a:t>κ.λ.π</a:t>
            </a:r>
            <a:r>
              <a:rPr lang="el-GR" sz="2800" dirty="0"/>
              <a:t>. </a:t>
            </a:r>
          </a:p>
          <a:p>
            <a:pPr marL="0" indent="0">
              <a:buNone/>
            </a:pPr>
            <a:r>
              <a:rPr lang="el-GR" sz="2800" dirty="0"/>
              <a:t>-Έρχεται σε επαφή με νέα άτομα: τους </a:t>
            </a:r>
            <a:r>
              <a:rPr lang="el-GR" sz="2800" dirty="0" err="1"/>
              <a:t>συνομηλίκους</a:t>
            </a:r>
            <a:r>
              <a:rPr lang="el-GR" sz="2800" dirty="0"/>
              <a:t> του </a:t>
            </a:r>
            <a:r>
              <a:rPr lang="el-GR" sz="2800" dirty="0" err="1"/>
              <a:t>αλλα</a:t>
            </a:r>
            <a:r>
              <a:rPr lang="el-GR" sz="2800" dirty="0"/>
              <a:t>́ και με τις </a:t>
            </a:r>
            <a:r>
              <a:rPr lang="el-GR" sz="2800" dirty="0" err="1"/>
              <a:t>δασκάλες</a:t>
            </a:r>
            <a:r>
              <a:rPr lang="el-GR" sz="2800" dirty="0"/>
              <a:t> του. </a:t>
            </a:r>
          </a:p>
          <a:p>
            <a:pPr marL="0" indent="0">
              <a:buNone/>
            </a:pPr>
            <a:r>
              <a:rPr lang="el-GR" sz="2800" dirty="0"/>
              <a:t>-</a:t>
            </a:r>
            <a:r>
              <a:rPr lang="el-GR" sz="2800" dirty="0" err="1"/>
              <a:t>Εντάσσεται</a:t>
            </a:r>
            <a:r>
              <a:rPr lang="el-GR" sz="2800" dirty="0"/>
              <a:t> σε μια </a:t>
            </a:r>
            <a:r>
              <a:rPr lang="el-GR" sz="2800" dirty="0" err="1"/>
              <a:t>ομάδα</a:t>
            </a:r>
            <a:r>
              <a:rPr lang="el-GR" sz="2800" dirty="0"/>
              <a:t> (</a:t>
            </a:r>
            <a:r>
              <a:rPr lang="el-GR" sz="2800" dirty="0" err="1"/>
              <a:t>χρειάζεται</a:t>
            </a:r>
            <a:r>
              <a:rPr lang="el-GR" sz="2800" dirty="0"/>
              <a:t> να </a:t>
            </a:r>
            <a:r>
              <a:rPr lang="el-GR" sz="2800" dirty="0" err="1"/>
              <a:t>περιμένει</a:t>
            </a:r>
            <a:r>
              <a:rPr lang="el-GR" sz="2800" dirty="0"/>
              <a:t>, να </a:t>
            </a:r>
            <a:r>
              <a:rPr lang="el-GR" sz="2800" dirty="0" err="1"/>
              <a:t>μοιράζεται</a:t>
            </a:r>
            <a:r>
              <a:rPr lang="el-GR" sz="2800" dirty="0"/>
              <a:t>, </a:t>
            </a:r>
            <a:r>
              <a:rPr lang="el-GR" sz="2800" dirty="0" err="1"/>
              <a:t>εκτίθεται</a:t>
            </a:r>
            <a:r>
              <a:rPr lang="el-GR" sz="2800" dirty="0"/>
              <a:t> στη </a:t>
            </a:r>
            <a:r>
              <a:rPr lang="el-GR" sz="2800" dirty="0" err="1"/>
              <a:t>διαφορετικότητα</a:t>
            </a:r>
            <a:r>
              <a:rPr lang="el-GR" sz="2800" dirty="0"/>
              <a:t>). </a:t>
            </a:r>
          </a:p>
          <a:p>
            <a:endParaRPr lang="el-GR" dirty="0"/>
          </a:p>
        </p:txBody>
      </p:sp>
    </p:spTree>
    <p:extLst>
      <p:ext uri="{BB962C8B-B14F-4D97-AF65-F5344CB8AC3E}">
        <p14:creationId xmlns:p14="http://schemas.microsoft.com/office/powerpoint/2010/main" val="21514519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4C710A-C927-C049-A43D-54B96B76EF9B}"/>
              </a:ext>
            </a:extLst>
          </p:cNvPr>
          <p:cNvSpPr>
            <a:spLocks noGrp="1"/>
          </p:cNvSpPr>
          <p:nvPr>
            <p:ph type="title"/>
          </p:nvPr>
        </p:nvSpPr>
        <p:spPr>
          <a:xfrm>
            <a:off x="457200" y="704088"/>
            <a:ext cx="8229600" cy="708688"/>
          </a:xfrm>
        </p:spPr>
        <p:txBody>
          <a:bodyPr>
            <a:normAutofit fontScale="90000"/>
          </a:bodyPr>
          <a:lstStyle/>
          <a:p>
            <a:r>
              <a:rPr lang="el-GR" sz="3600" dirty="0"/>
              <a:t>Παραδείγματα ψυχαναλυτικής κατανόησης</a:t>
            </a:r>
            <a:r>
              <a:rPr lang="el-GR" sz="3600"/>
              <a:t>: «Αρχές και τέλη…»</a:t>
            </a:r>
            <a:endParaRPr lang="en-US" sz="3600" dirty="0"/>
          </a:p>
        </p:txBody>
      </p:sp>
      <p:sp>
        <p:nvSpPr>
          <p:cNvPr id="3" name="Content Placeholder 2">
            <a:extLst>
              <a:ext uri="{FF2B5EF4-FFF2-40B4-BE49-F238E27FC236}">
                <a16:creationId xmlns:a16="http://schemas.microsoft.com/office/drawing/2014/main" id="{DAFBD99F-6970-FF4D-9AF3-E3BE3D13C467}"/>
              </a:ext>
            </a:extLst>
          </p:cNvPr>
          <p:cNvSpPr>
            <a:spLocks noGrp="1"/>
          </p:cNvSpPr>
          <p:nvPr>
            <p:ph idx="1"/>
          </p:nvPr>
        </p:nvSpPr>
        <p:spPr/>
        <p:txBody>
          <a:bodyPr>
            <a:normAutofit fontScale="92500"/>
          </a:bodyPr>
          <a:lstStyle/>
          <a:p>
            <a:r>
              <a:rPr lang="el-GR" sz="2800" dirty="0"/>
              <a:t>Για το παιδί ο </a:t>
            </a:r>
            <a:r>
              <a:rPr lang="el-GR" sz="2800" dirty="0" err="1"/>
              <a:t>ενήλικας</a:t>
            </a:r>
            <a:r>
              <a:rPr lang="el-GR" sz="2800" dirty="0"/>
              <a:t> που θα </a:t>
            </a:r>
            <a:r>
              <a:rPr lang="el-GR" sz="2800" dirty="0" err="1"/>
              <a:t>έχει</a:t>
            </a:r>
            <a:r>
              <a:rPr lang="el-GR" sz="2800" dirty="0"/>
              <a:t> την </a:t>
            </a:r>
            <a:r>
              <a:rPr lang="el-GR" sz="2800" dirty="0" err="1"/>
              <a:t>ευθύνη</a:t>
            </a:r>
            <a:r>
              <a:rPr lang="el-GR" sz="2800" dirty="0"/>
              <a:t> του, στην </a:t>
            </a:r>
            <a:r>
              <a:rPr lang="el-GR" sz="2800" dirty="0" err="1"/>
              <a:t>αρχη</a:t>
            </a:r>
            <a:r>
              <a:rPr lang="el-GR" sz="2800" dirty="0"/>
              <a:t>́ </a:t>
            </a:r>
            <a:r>
              <a:rPr lang="el-GR" sz="2800" dirty="0" err="1"/>
              <a:t>είναι</a:t>
            </a:r>
            <a:r>
              <a:rPr lang="el-GR" sz="2800" dirty="0"/>
              <a:t> </a:t>
            </a:r>
            <a:r>
              <a:rPr lang="el-GR" sz="2800" dirty="0" err="1"/>
              <a:t>ένας</a:t>
            </a:r>
            <a:r>
              <a:rPr lang="el-GR" sz="2800" dirty="0"/>
              <a:t> «</a:t>
            </a:r>
            <a:r>
              <a:rPr lang="el-GR" sz="2800" dirty="0" err="1"/>
              <a:t>ξένος</a:t>
            </a:r>
            <a:r>
              <a:rPr lang="el-GR" sz="2800" dirty="0"/>
              <a:t>» (το παιδί δεν τον </a:t>
            </a:r>
            <a:r>
              <a:rPr lang="el-GR" sz="2800" dirty="0" err="1"/>
              <a:t>ξέρει</a:t>
            </a:r>
            <a:r>
              <a:rPr lang="el-GR" sz="2800" dirty="0"/>
              <a:t>, αλλά και ο </a:t>
            </a:r>
            <a:r>
              <a:rPr lang="el-GR" sz="2800" dirty="0" err="1"/>
              <a:t>ενήλικας</a:t>
            </a:r>
            <a:r>
              <a:rPr lang="el-GR" sz="2800" dirty="0"/>
              <a:t> δεν </a:t>
            </a:r>
            <a:r>
              <a:rPr lang="el-GR" sz="2800" dirty="0" err="1"/>
              <a:t>γνωρίζει</a:t>
            </a:r>
            <a:r>
              <a:rPr lang="el-GR" sz="2800" dirty="0"/>
              <a:t> </a:t>
            </a:r>
            <a:r>
              <a:rPr lang="el-GR" sz="2800" dirty="0" err="1"/>
              <a:t>καθόλου</a:t>
            </a:r>
            <a:r>
              <a:rPr lang="el-GR" sz="2800" dirty="0"/>
              <a:t> το </a:t>
            </a:r>
            <a:r>
              <a:rPr lang="el-GR" sz="2800" dirty="0" err="1"/>
              <a:t>παιδι</a:t>
            </a:r>
            <a:r>
              <a:rPr lang="el-GR" sz="2800" dirty="0"/>
              <a:t>́)</a:t>
            </a:r>
          </a:p>
          <a:p>
            <a:r>
              <a:rPr lang="el-GR" sz="2800" dirty="0"/>
              <a:t>Το </a:t>
            </a:r>
            <a:r>
              <a:rPr lang="el-GR" sz="2800" dirty="0" err="1"/>
              <a:t>κάθε</a:t>
            </a:r>
            <a:r>
              <a:rPr lang="el-GR" sz="2800" dirty="0"/>
              <a:t> </a:t>
            </a:r>
            <a:r>
              <a:rPr lang="el-GR" sz="2800" dirty="0" err="1"/>
              <a:t>παιδι</a:t>
            </a:r>
            <a:r>
              <a:rPr lang="el-GR" sz="2800" dirty="0"/>
              <a:t>́ θα </a:t>
            </a:r>
            <a:r>
              <a:rPr lang="el-GR" sz="2800" dirty="0" err="1"/>
              <a:t>εκφράσει</a:t>
            </a:r>
            <a:r>
              <a:rPr lang="el-GR" sz="2800" dirty="0"/>
              <a:t>  την αγωνία για την προσαρμογή και θα την </a:t>
            </a:r>
            <a:r>
              <a:rPr lang="el-GR" sz="2800" dirty="0" err="1"/>
              <a:t>αντιμετωπίσει</a:t>
            </a:r>
            <a:r>
              <a:rPr lang="el-GR" sz="2800" dirty="0"/>
              <a:t> </a:t>
            </a:r>
            <a:r>
              <a:rPr lang="el-GR" sz="2800" dirty="0" err="1"/>
              <a:t>διαφορετικα</a:t>
            </a:r>
            <a:r>
              <a:rPr lang="el-GR" sz="2800" dirty="0"/>
              <a:t>́. Δεν </a:t>
            </a:r>
            <a:r>
              <a:rPr lang="el-GR" sz="2800" dirty="0" err="1"/>
              <a:t>παύει</a:t>
            </a:r>
            <a:r>
              <a:rPr lang="el-GR" sz="2800" dirty="0"/>
              <a:t> </a:t>
            </a:r>
            <a:r>
              <a:rPr lang="el-GR" sz="2800" dirty="0" err="1"/>
              <a:t>όμως</a:t>
            </a:r>
            <a:r>
              <a:rPr lang="el-GR" sz="2800" dirty="0"/>
              <a:t> να </a:t>
            </a:r>
            <a:r>
              <a:rPr lang="el-GR" sz="2800" dirty="0" err="1"/>
              <a:t>είναι</a:t>
            </a:r>
            <a:r>
              <a:rPr lang="el-GR" sz="2800" dirty="0"/>
              <a:t> </a:t>
            </a:r>
            <a:r>
              <a:rPr lang="el-GR" sz="2800" dirty="0" err="1"/>
              <a:t>ένα</a:t>
            </a:r>
            <a:r>
              <a:rPr lang="el-GR" sz="2800" dirty="0"/>
              <a:t> </a:t>
            </a:r>
            <a:r>
              <a:rPr lang="el-GR" sz="2800" dirty="0" err="1"/>
              <a:t>μεγάλο</a:t>
            </a:r>
            <a:r>
              <a:rPr lang="el-GR" sz="2800" dirty="0"/>
              <a:t> </a:t>
            </a:r>
            <a:r>
              <a:rPr lang="el-GR" sz="2800" dirty="0" err="1"/>
              <a:t>βήμα</a:t>
            </a:r>
            <a:r>
              <a:rPr lang="el-GR" sz="2800" dirty="0"/>
              <a:t> για </a:t>
            </a:r>
            <a:r>
              <a:rPr lang="el-GR" sz="2800" dirty="0" err="1"/>
              <a:t>όλα</a:t>
            </a:r>
            <a:r>
              <a:rPr lang="el-GR" sz="2800" dirty="0"/>
              <a:t> τα </a:t>
            </a:r>
            <a:r>
              <a:rPr lang="el-GR" sz="2800" dirty="0" err="1"/>
              <a:t>παιδια</a:t>
            </a:r>
            <a:r>
              <a:rPr lang="el-GR" sz="2800" dirty="0"/>
              <a:t>́ (και χρειάζεται να μην το υποτιμούμε σε κάθε έναρξη).</a:t>
            </a:r>
          </a:p>
          <a:p>
            <a:pPr marL="0" indent="0">
              <a:buNone/>
            </a:pPr>
            <a:r>
              <a:rPr lang="el-GR" sz="2800" dirty="0"/>
              <a:t>Εσείς πώς αντιμετωπίσατε την έναρξη της Σχολής (αλλά και του συγκεκριμένου μαθήματος);</a:t>
            </a:r>
          </a:p>
          <a:p>
            <a:pPr marL="0" indent="0">
              <a:buNone/>
            </a:pPr>
            <a:endParaRPr lang="el-GR" dirty="0"/>
          </a:p>
        </p:txBody>
      </p:sp>
    </p:spTree>
    <p:extLst>
      <p:ext uri="{BB962C8B-B14F-4D97-AF65-F5344CB8AC3E}">
        <p14:creationId xmlns:p14="http://schemas.microsoft.com/office/powerpoint/2010/main" val="20381100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43BAEB-16AE-3C45-9230-44FD2D2D7D5A}"/>
              </a:ext>
            </a:extLst>
          </p:cNvPr>
          <p:cNvSpPr>
            <a:spLocks noGrp="1"/>
          </p:cNvSpPr>
          <p:nvPr>
            <p:ph type="title"/>
          </p:nvPr>
        </p:nvSpPr>
        <p:spPr>
          <a:xfrm>
            <a:off x="457200" y="704088"/>
            <a:ext cx="8229600" cy="852704"/>
          </a:xfrm>
        </p:spPr>
        <p:txBody>
          <a:bodyPr>
            <a:normAutofit/>
          </a:bodyPr>
          <a:lstStyle/>
          <a:p>
            <a:r>
              <a:rPr lang="el-GR" sz="4000" dirty="0"/>
              <a:t>Ψυχαναλυτική κατανόηση στο σχολείο</a:t>
            </a:r>
            <a:endParaRPr lang="en-US" sz="4000" dirty="0"/>
          </a:p>
        </p:txBody>
      </p:sp>
      <p:sp>
        <p:nvSpPr>
          <p:cNvPr id="3" name="Content Placeholder 2">
            <a:extLst>
              <a:ext uri="{FF2B5EF4-FFF2-40B4-BE49-F238E27FC236}">
                <a16:creationId xmlns:a16="http://schemas.microsoft.com/office/drawing/2014/main" id="{C88BEF65-6FC7-7C40-AE8B-AF03B5EDB6A6}"/>
              </a:ext>
            </a:extLst>
          </p:cNvPr>
          <p:cNvSpPr>
            <a:spLocks noGrp="1"/>
          </p:cNvSpPr>
          <p:nvPr>
            <p:ph idx="1"/>
          </p:nvPr>
        </p:nvSpPr>
        <p:spPr/>
        <p:txBody>
          <a:bodyPr>
            <a:normAutofit fontScale="92500"/>
          </a:bodyPr>
          <a:lstStyle/>
          <a:p>
            <a:pPr marL="0" indent="0">
              <a:buNone/>
            </a:pPr>
            <a:r>
              <a:rPr lang="el-GR" dirty="0"/>
              <a:t>Η ψυχαναλυτική κατανόηση αφορά όλους/</a:t>
            </a:r>
            <a:r>
              <a:rPr lang="el-GR" dirty="0" err="1"/>
              <a:t>ες</a:t>
            </a:r>
            <a:r>
              <a:rPr lang="el-GR" dirty="0"/>
              <a:t> τους/τις εμπλεκόμενους/</a:t>
            </a:r>
            <a:r>
              <a:rPr lang="el-GR" dirty="0" err="1"/>
              <a:t>ες</a:t>
            </a:r>
            <a:r>
              <a:rPr lang="el-GR" dirty="0"/>
              <a:t> στη μαθησιακή διαδικασία στην τάξη: </a:t>
            </a:r>
          </a:p>
          <a:p>
            <a:pPr marL="514350" indent="-514350">
              <a:buAutoNum type="arabicPeriod"/>
            </a:pPr>
            <a:r>
              <a:rPr lang="el-GR" dirty="0"/>
              <a:t>τους μαθητές και τις μαθήτριες </a:t>
            </a:r>
          </a:p>
          <a:p>
            <a:pPr marL="514350" indent="-514350">
              <a:buAutoNum type="arabicPeriod"/>
            </a:pPr>
            <a:r>
              <a:rPr lang="el-GR" dirty="0"/>
              <a:t>τον/την εκπαιδευτικό  </a:t>
            </a:r>
          </a:p>
          <a:p>
            <a:pPr marL="514350" indent="-514350">
              <a:buAutoNum type="arabicPeriod"/>
            </a:pPr>
            <a:r>
              <a:rPr lang="el-GR" dirty="0"/>
              <a:t>την ομάδα της τάξης.</a:t>
            </a:r>
          </a:p>
          <a:p>
            <a:pPr marL="0" indent="0">
              <a:buNone/>
            </a:pPr>
            <a:r>
              <a:rPr lang="el-GR" dirty="0"/>
              <a:t>επιτρέπει να δούμε πίσω από την εμφανή συμπεριφορά όλων των εμπλεκομένων και να απευθυνθούμε στα πραγματικά αιτήματα που βρίσκονται πίσω από αυτή.</a:t>
            </a:r>
          </a:p>
          <a:p>
            <a:pPr marL="0" indent="0">
              <a:buNone/>
            </a:pPr>
            <a:r>
              <a:rPr lang="el-GR" dirty="0"/>
              <a:t>(Επίσης αφορά την κατανόηση των σχέσεων με τους γονείς, αλλά αυτό το σημείο δεν θα αναλυθεί σε αυτό το μάθημα)</a:t>
            </a: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37064435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43BAEB-16AE-3C45-9230-44FD2D2D7D5A}"/>
              </a:ext>
            </a:extLst>
          </p:cNvPr>
          <p:cNvSpPr>
            <a:spLocks noGrp="1"/>
          </p:cNvSpPr>
          <p:nvPr>
            <p:ph type="title"/>
          </p:nvPr>
        </p:nvSpPr>
        <p:spPr>
          <a:xfrm>
            <a:off x="457200" y="704088"/>
            <a:ext cx="8229600" cy="996720"/>
          </a:xfrm>
        </p:spPr>
        <p:txBody>
          <a:bodyPr>
            <a:normAutofit fontScale="90000"/>
          </a:bodyPr>
          <a:lstStyle/>
          <a:p>
            <a:r>
              <a:rPr lang="el-GR" sz="4000" dirty="0"/>
              <a:t>Ψυχαναλυτική κατανόηση στο σχολείο: </a:t>
            </a:r>
            <a:br>
              <a:rPr lang="el-GR" sz="4000" dirty="0"/>
            </a:br>
            <a:r>
              <a:rPr lang="el-GR" sz="4000" dirty="0"/>
              <a:t>1. οι μαθητές/μαθήτριες</a:t>
            </a:r>
            <a:endParaRPr lang="en-US" sz="4000" dirty="0"/>
          </a:p>
        </p:txBody>
      </p:sp>
      <p:sp>
        <p:nvSpPr>
          <p:cNvPr id="3" name="Content Placeholder 2">
            <a:extLst>
              <a:ext uri="{FF2B5EF4-FFF2-40B4-BE49-F238E27FC236}">
                <a16:creationId xmlns:a16="http://schemas.microsoft.com/office/drawing/2014/main" id="{C88BEF65-6FC7-7C40-AE8B-AF03B5EDB6A6}"/>
              </a:ext>
            </a:extLst>
          </p:cNvPr>
          <p:cNvSpPr>
            <a:spLocks noGrp="1"/>
          </p:cNvSpPr>
          <p:nvPr>
            <p:ph idx="1"/>
          </p:nvPr>
        </p:nvSpPr>
        <p:spPr/>
        <p:txBody>
          <a:bodyPr/>
          <a:lstStyle/>
          <a:p>
            <a:pPr marL="0" indent="0">
              <a:buNone/>
            </a:pPr>
            <a:r>
              <a:rPr lang="el-GR" dirty="0"/>
              <a:t>Το παιδί που έρχεται στο σχολείο ως φορέας την προηγούμενης μαθησιακής εμπειρίας τους. </a:t>
            </a:r>
          </a:p>
          <a:p>
            <a:pPr marL="0" indent="0">
              <a:buNone/>
            </a:pPr>
            <a:r>
              <a:rPr lang="el-GR" dirty="0"/>
              <a:t>Η πρώτη μάθηση συμβαίνει χωρίς κάποιο επίσημο εκπαιδευτικό πρόγραμμα, στα πλαίσια της σχέσης του βρέφους ή του μικρού παιδιού με τον κύριο φροντιστή του</a:t>
            </a:r>
            <a:r>
              <a:rPr lang="el-GR" b="1" dirty="0"/>
              <a:t>. </a:t>
            </a:r>
          </a:p>
          <a:p>
            <a:pPr marL="0" indent="0">
              <a:buNone/>
            </a:pPr>
            <a:r>
              <a:rPr lang="el-GR" dirty="0"/>
              <a:t>Η διαταραχή στη σχέση στα πρώτα στάδια της ανάπτυξης μπορεί να ενισχύσει ή αντίθετα να αναχαιτίσει την ικανότητα του παιδιού να προσπαθεί και να μαθαίνει (βλ. παραδείγματα στη συνέχεια) </a:t>
            </a:r>
            <a:endParaRPr lang="en-US" dirty="0"/>
          </a:p>
        </p:txBody>
      </p:sp>
    </p:spTree>
    <p:extLst>
      <p:ext uri="{BB962C8B-B14F-4D97-AF65-F5344CB8AC3E}">
        <p14:creationId xmlns:p14="http://schemas.microsoft.com/office/powerpoint/2010/main" val="35769014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43BAEB-16AE-3C45-9230-44FD2D2D7D5A}"/>
              </a:ext>
            </a:extLst>
          </p:cNvPr>
          <p:cNvSpPr>
            <a:spLocks noGrp="1"/>
          </p:cNvSpPr>
          <p:nvPr>
            <p:ph type="title"/>
          </p:nvPr>
        </p:nvSpPr>
        <p:spPr>
          <a:xfrm>
            <a:off x="457200" y="704088"/>
            <a:ext cx="8229600" cy="996720"/>
          </a:xfrm>
        </p:spPr>
        <p:txBody>
          <a:bodyPr>
            <a:normAutofit fontScale="90000"/>
          </a:bodyPr>
          <a:lstStyle/>
          <a:p>
            <a:r>
              <a:rPr lang="el-GR" sz="4000" dirty="0"/>
              <a:t>Ψυχαναλυτική κατανόηση στο σχολείο: </a:t>
            </a:r>
            <a:br>
              <a:rPr lang="el-GR" sz="4000" dirty="0"/>
            </a:br>
            <a:r>
              <a:rPr lang="el-GR" sz="4000" dirty="0"/>
              <a:t>1. οι μαθητές/οι μαθήτριες</a:t>
            </a:r>
            <a:endParaRPr lang="en-US" sz="4000" dirty="0"/>
          </a:p>
        </p:txBody>
      </p:sp>
      <p:sp>
        <p:nvSpPr>
          <p:cNvPr id="3" name="Content Placeholder 2">
            <a:extLst>
              <a:ext uri="{FF2B5EF4-FFF2-40B4-BE49-F238E27FC236}">
                <a16:creationId xmlns:a16="http://schemas.microsoft.com/office/drawing/2014/main" id="{C88BEF65-6FC7-7C40-AE8B-AF03B5EDB6A6}"/>
              </a:ext>
            </a:extLst>
          </p:cNvPr>
          <p:cNvSpPr>
            <a:spLocks noGrp="1"/>
          </p:cNvSpPr>
          <p:nvPr>
            <p:ph idx="1"/>
          </p:nvPr>
        </p:nvSpPr>
        <p:spPr/>
        <p:txBody>
          <a:bodyPr>
            <a:normAutofit fontScale="92500" lnSpcReduction="20000"/>
          </a:bodyPr>
          <a:lstStyle/>
          <a:p>
            <a:pPr marL="0" indent="0">
              <a:buNone/>
            </a:pPr>
            <a:r>
              <a:rPr lang="el-GR" dirty="0"/>
              <a:t>Παραδείγματα:</a:t>
            </a:r>
          </a:p>
          <a:p>
            <a:pPr algn="just"/>
            <a:r>
              <a:rPr lang="el-GR" dirty="0"/>
              <a:t>η σχέση με έναν «αρκετά καλό» κύριο φροντιστή (ένα φροντιστή που ανταποκρίνεται ικανοποιητικά στις ανάγκες του, προσφέρει σωματικό και ψυχικό «κράτημα» και εισάγει το βρέφος σταδιακά στις ματαιώσεις της εξωτερικής πραγματικότητας) έχει ως αποτέλεσμα το παιδί να αποκτήσει μία ασφαλή σχέση με τον εξωτερικό κόσμο και την αίσθηση ότι αυτός ο κόσμος είναι ενδιαφέρων και αξίζει να τον εξερευνήσει και να τον «μάθει».</a:t>
            </a:r>
            <a:r>
              <a:rPr lang="en-US" dirty="0"/>
              <a:t> </a:t>
            </a:r>
            <a:r>
              <a:rPr lang="el-GR" dirty="0"/>
              <a:t>Αντίθετα, ένα βρέφος που έχει αφεθεί να κατακλύζεται από ερεθίσματα που δεν μπορεί να αφομοιώσει πιθανά θα βιώσει τον κόσμο ως ένα απειλητικό και βίαιο τόπο και η επιθυμία του να τον γνωρίσει θα είναι περιορισμένη.  </a:t>
            </a:r>
            <a:endParaRPr lang="en-US" dirty="0"/>
          </a:p>
          <a:p>
            <a:endParaRPr lang="el-GR" dirty="0"/>
          </a:p>
          <a:p>
            <a:pPr marL="0" indent="0">
              <a:buNone/>
            </a:pPr>
            <a:endParaRPr lang="en-US" dirty="0"/>
          </a:p>
        </p:txBody>
      </p:sp>
    </p:spTree>
    <p:extLst>
      <p:ext uri="{BB962C8B-B14F-4D97-AF65-F5344CB8AC3E}">
        <p14:creationId xmlns:p14="http://schemas.microsoft.com/office/powerpoint/2010/main" val="12260062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43BAEB-16AE-3C45-9230-44FD2D2D7D5A}"/>
              </a:ext>
            </a:extLst>
          </p:cNvPr>
          <p:cNvSpPr>
            <a:spLocks noGrp="1"/>
          </p:cNvSpPr>
          <p:nvPr>
            <p:ph type="title"/>
          </p:nvPr>
        </p:nvSpPr>
        <p:spPr/>
        <p:txBody>
          <a:bodyPr>
            <a:normAutofit fontScale="90000"/>
          </a:bodyPr>
          <a:lstStyle/>
          <a:p>
            <a:r>
              <a:rPr lang="el-GR" sz="4000" dirty="0"/>
              <a:t>Ψυχαναλυτική κατανόηση στο σχολείο: </a:t>
            </a:r>
            <a:br>
              <a:rPr lang="el-GR" sz="4000" dirty="0"/>
            </a:br>
            <a:r>
              <a:rPr lang="el-GR" sz="4000" dirty="0"/>
              <a:t>1. οι μαθητές/οι μαθήτριες</a:t>
            </a:r>
            <a:endParaRPr lang="en-US" sz="4000" dirty="0"/>
          </a:p>
        </p:txBody>
      </p:sp>
      <p:sp>
        <p:nvSpPr>
          <p:cNvPr id="3" name="Content Placeholder 2">
            <a:extLst>
              <a:ext uri="{FF2B5EF4-FFF2-40B4-BE49-F238E27FC236}">
                <a16:creationId xmlns:a16="http://schemas.microsoft.com/office/drawing/2014/main" id="{C88BEF65-6FC7-7C40-AE8B-AF03B5EDB6A6}"/>
              </a:ext>
            </a:extLst>
          </p:cNvPr>
          <p:cNvSpPr>
            <a:spLocks noGrp="1"/>
          </p:cNvSpPr>
          <p:nvPr>
            <p:ph idx="1"/>
          </p:nvPr>
        </p:nvSpPr>
        <p:spPr/>
        <p:txBody>
          <a:bodyPr>
            <a:normAutofit/>
          </a:bodyPr>
          <a:lstStyle/>
          <a:p>
            <a:pPr marL="0" indent="0">
              <a:buNone/>
            </a:pPr>
            <a:r>
              <a:rPr lang="el-GR" dirty="0"/>
              <a:t>Παραδείγματα:</a:t>
            </a:r>
          </a:p>
          <a:p>
            <a:r>
              <a:rPr lang="el-GR" dirty="0"/>
              <a:t>η εμπειρία του παιδιού στην «εκπαίδευση τουαλέτας». Αν οι γονείς είναι ανυπόμονοι, πολύ πιεστικοί ή </a:t>
            </a:r>
            <a:r>
              <a:rPr lang="el-GR" dirty="0" err="1"/>
              <a:t>τιμωρητικοί</a:t>
            </a:r>
            <a:r>
              <a:rPr lang="el-GR" dirty="0"/>
              <a:t> και </a:t>
            </a:r>
            <a:r>
              <a:rPr lang="el-GR" dirty="0" err="1"/>
              <a:t>απαξιωτικοί</a:t>
            </a:r>
            <a:r>
              <a:rPr lang="el-GR" dirty="0"/>
              <a:t>, το παιδί θα αισθανθεί μη ικανό, ανεπαρκές και η όλη διαδικασία της μάθησης θα του δημιουργήσει την αίσθηση της ντροπής. Οι συνέπειες στη σχολική τάξη μπορεί να είναι η έλλειψη ενδιαφέροντος και η μειωμένη απόδοση.</a:t>
            </a:r>
            <a:r>
              <a:rPr lang="en-US" dirty="0"/>
              <a:t> </a:t>
            </a:r>
            <a:endParaRPr lang="el-GR" dirty="0"/>
          </a:p>
          <a:p>
            <a:pPr marL="0" indent="0">
              <a:buNone/>
            </a:pPr>
            <a:endParaRPr lang="en-US" dirty="0"/>
          </a:p>
        </p:txBody>
      </p:sp>
    </p:spTree>
    <p:extLst>
      <p:ext uri="{BB962C8B-B14F-4D97-AF65-F5344CB8AC3E}">
        <p14:creationId xmlns:p14="http://schemas.microsoft.com/office/powerpoint/2010/main" val="26430163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43BAEB-16AE-3C45-9230-44FD2D2D7D5A}"/>
              </a:ext>
            </a:extLst>
          </p:cNvPr>
          <p:cNvSpPr>
            <a:spLocks noGrp="1"/>
          </p:cNvSpPr>
          <p:nvPr>
            <p:ph type="title"/>
          </p:nvPr>
        </p:nvSpPr>
        <p:spPr/>
        <p:txBody>
          <a:bodyPr>
            <a:normAutofit fontScale="90000"/>
          </a:bodyPr>
          <a:lstStyle/>
          <a:p>
            <a:r>
              <a:rPr lang="el-GR" sz="4000" dirty="0"/>
              <a:t>Ψυχαναλυτική κατανόηση στο σχολείο: </a:t>
            </a:r>
            <a:br>
              <a:rPr lang="el-GR" sz="4000" dirty="0"/>
            </a:br>
            <a:r>
              <a:rPr lang="el-GR" sz="4000" dirty="0"/>
              <a:t>1. οι μαθητές/οι μαθήτριες</a:t>
            </a:r>
            <a:endParaRPr lang="en-US" sz="4000" dirty="0"/>
          </a:p>
        </p:txBody>
      </p:sp>
      <p:sp>
        <p:nvSpPr>
          <p:cNvPr id="3" name="Content Placeholder 2">
            <a:extLst>
              <a:ext uri="{FF2B5EF4-FFF2-40B4-BE49-F238E27FC236}">
                <a16:creationId xmlns:a16="http://schemas.microsoft.com/office/drawing/2014/main" id="{C88BEF65-6FC7-7C40-AE8B-AF03B5EDB6A6}"/>
              </a:ext>
            </a:extLst>
          </p:cNvPr>
          <p:cNvSpPr>
            <a:spLocks noGrp="1"/>
          </p:cNvSpPr>
          <p:nvPr>
            <p:ph idx="1"/>
          </p:nvPr>
        </p:nvSpPr>
        <p:spPr/>
        <p:txBody>
          <a:bodyPr>
            <a:normAutofit fontScale="77500" lnSpcReduction="20000"/>
          </a:bodyPr>
          <a:lstStyle/>
          <a:p>
            <a:pPr marL="0" indent="0">
              <a:buNone/>
            </a:pPr>
            <a:r>
              <a:rPr lang="el-GR" dirty="0"/>
              <a:t>Αλλά και εμπειρίες σε μεγαλύτερη ηλικία επηρεάζουν τη σχέση του παιδιού με τη μάθηση. Ας πούμε η προγενέστερη εμπειρία ενός παιδιού στο σχολείο επηρεάζει τη μετέπειτα σχολική του συμπεριφορά, αλλά και όλη την ανάπτυξή του.</a:t>
            </a:r>
          </a:p>
          <a:p>
            <a:r>
              <a:rPr lang="el-GR" dirty="0"/>
              <a:t> Ένα παιδί πχ. που σε μικρότερη τάξη δεν τα είχε καταφέρει να κάνει σχέσεις με τους συνομηλίκους του, μπορεί στη συνέχεια να «το ρίξει» στο διάβασμα, να γίνει «</a:t>
            </a:r>
            <a:r>
              <a:rPr lang="el-GR" dirty="0" err="1"/>
              <a:t>σπασικλάκι</a:t>
            </a:r>
            <a:r>
              <a:rPr lang="el-GR" dirty="0"/>
              <a:t>» και να μείνει ασφυκτικά προσκολλημένο στους δασκάλους, χάνοντας τις πολύτιμες ευκαιρίες που προσφέρει η αλληλεπίδραση με τους συνομηλίκους.</a:t>
            </a:r>
            <a:endParaRPr lang="en-US" dirty="0"/>
          </a:p>
          <a:p>
            <a:r>
              <a:rPr lang="el-GR" dirty="0"/>
              <a:t>Έρευνες έχουν δείξει ότι η καλή σχέση παιδαγωγού/μαθητή/</a:t>
            </a:r>
            <a:r>
              <a:rPr lang="el-GR" dirty="0" err="1"/>
              <a:t>τριας</a:t>
            </a:r>
            <a:r>
              <a:rPr lang="el-GR" dirty="0"/>
              <a:t> στο νηπιαγωγείο ενισχύει τις πιθανότητες καλής προσαρμογής και επίδοσης του μαθητή στο Δημοτικό Σχολείο</a:t>
            </a:r>
          </a:p>
          <a:p>
            <a:pPr marL="0" indent="0">
              <a:buNone/>
            </a:pPr>
            <a:endParaRPr lang="el-GR" dirty="0"/>
          </a:p>
          <a:p>
            <a:pPr marL="0" indent="0">
              <a:buNone/>
            </a:pPr>
            <a:r>
              <a:rPr lang="el-GR" dirty="0"/>
              <a:t>(Ποια άλλα παραδείγματα μπορείτε να σκεφθείτε όπου προηγούμενες εμπειρίες στη σχολική τάξη επηρεάζουν σημαντικά τη μετέπειτα σχολική πορεία ενός παιδιού;)</a:t>
            </a:r>
          </a:p>
        </p:txBody>
      </p:sp>
    </p:spTree>
    <p:extLst>
      <p:ext uri="{BB962C8B-B14F-4D97-AF65-F5344CB8AC3E}">
        <p14:creationId xmlns:p14="http://schemas.microsoft.com/office/powerpoint/2010/main" val="21091290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0D96DF-66B5-2F4C-BCBC-8B4C30AB7586}"/>
              </a:ext>
            </a:extLst>
          </p:cNvPr>
          <p:cNvSpPr>
            <a:spLocks noGrp="1"/>
          </p:cNvSpPr>
          <p:nvPr>
            <p:ph type="title"/>
          </p:nvPr>
        </p:nvSpPr>
        <p:spPr/>
        <p:txBody>
          <a:bodyPr/>
          <a:lstStyle/>
          <a:p>
            <a:r>
              <a:rPr lang="el-GR" dirty="0"/>
              <a:t>Μεταβιβαστική σχέση </a:t>
            </a:r>
            <a:endParaRPr lang="en-US" dirty="0"/>
          </a:p>
        </p:txBody>
      </p:sp>
      <p:sp>
        <p:nvSpPr>
          <p:cNvPr id="3" name="Content Placeholder 2">
            <a:extLst>
              <a:ext uri="{FF2B5EF4-FFF2-40B4-BE49-F238E27FC236}">
                <a16:creationId xmlns:a16="http://schemas.microsoft.com/office/drawing/2014/main" id="{5093AFA2-AB3F-8D44-9BCA-0F357818FF88}"/>
              </a:ext>
            </a:extLst>
          </p:cNvPr>
          <p:cNvSpPr>
            <a:spLocks noGrp="1"/>
          </p:cNvSpPr>
          <p:nvPr>
            <p:ph idx="1"/>
          </p:nvPr>
        </p:nvSpPr>
        <p:spPr/>
        <p:txBody>
          <a:bodyPr>
            <a:normAutofit/>
          </a:bodyPr>
          <a:lstStyle/>
          <a:p>
            <a:r>
              <a:rPr lang="el-GR" dirty="0"/>
              <a:t>Σημαντική αρχή της ψυχαναλυτικής κατανόησης  του σχολείου: η διερεύνηση της μεταβιβαστικής σχέσης που αναπτύσσεται κυρίως μεταξύ του δασκάλου και των μαθητών, αλλά και μεταξύ των συμμαθητών. </a:t>
            </a:r>
          </a:p>
          <a:p>
            <a:endParaRPr lang="el-GR" dirty="0"/>
          </a:p>
          <a:p>
            <a:r>
              <a:rPr lang="el-GR" dirty="0"/>
              <a:t>Μεταβίβαση: Μεταφορά της δυναμικής των πρώιμων σχέσεων στις μετέπειτα σχέσεις με τους σημαντικούς άλλους στη ζωή μας </a:t>
            </a:r>
          </a:p>
        </p:txBody>
      </p:sp>
    </p:spTree>
    <p:extLst>
      <p:ext uri="{BB962C8B-B14F-4D97-AF65-F5344CB8AC3E}">
        <p14:creationId xmlns:p14="http://schemas.microsoft.com/office/powerpoint/2010/main" val="34042900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97C1CB-078D-A94C-A41A-249D46AF524C}"/>
              </a:ext>
            </a:extLst>
          </p:cNvPr>
          <p:cNvSpPr>
            <a:spLocks noGrp="1"/>
          </p:cNvSpPr>
          <p:nvPr>
            <p:ph type="title"/>
          </p:nvPr>
        </p:nvSpPr>
        <p:spPr/>
        <p:txBody>
          <a:bodyPr>
            <a:noAutofit/>
          </a:bodyPr>
          <a:lstStyle/>
          <a:p>
            <a:r>
              <a:rPr lang="el-GR" sz="3600" dirty="0"/>
              <a:t>Ψυχαναλυτική κατανόηση στο σχολείο</a:t>
            </a:r>
            <a:endParaRPr lang="en-US" sz="3600" dirty="0"/>
          </a:p>
        </p:txBody>
      </p:sp>
      <p:sp>
        <p:nvSpPr>
          <p:cNvPr id="3" name="Content Placeholder 2">
            <a:extLst>
              <a:ext uri="{FF2B5EF4-FFF2-40B4-BE49-F238E27FC236}">
                <a16:creationId xmlns:a16="http://schemas.microsoft.com/office/drawing/2014/main" id="{4A5DD78F-606D-7F4D-8C70-D6A344350B45}"/>
              </a:ext>
            </a:extLst>
          </p:cNvPr>
          <p:cNvSpPr>
            <a:spLocks noGrp="1"/>
          </p:cNvSpPr>
          <p:nvPr>
            <p:ph idx="1"/>
          </p:nvPr>
        </p:nvSpPr>
        <p:spPr/>
        <p:txBody>
          <a:bodyPr>
            <a:normAutofit fontScale="92500" lnSpcReduction="10000"/>
          </a:bodyPr>
          <a:lstStyle/>
          <a:p>
            <a:pPr lvl="0"/>
            <a:r>
              <a:rPr lang="el-GR" dirty="0"/>
              <a:t>Τι εννοούμε όταν λέμε ψυχαναλυτική κατανόηση στο σχολείο; </a:t>
            </a:r>
            <a:endParaRPr lang="en-US" dirty="0"/>
          </a:p>
          <a:p>
            <a:pPr lvl="0"/>
            <a:r>
              <a:rPr lang="el-GR" dirty="0"/>
              <a:t>Ποιες είναι οι αρχές της ψυχαναλυτικής θεωρίας που βρίσκουν εφαρμογή στη σχέση του εκπαιδευτικού με τους μαθητές; </a:t>
            </a:r>
            <a:endParaRPr lang="en-US" dirty="0"/>
          </a:p>
          <a:p>
            <a:pPr lvl="0"/>
            <a:r>
              <a:rPr lang="el-GR" dirty="0"/>
              <a:t>Πώς βοηθά η ψυχαναλυτική κατανόηση τον/την εκπαιδευτικό, τους/τις μαθητές/</a:t>
            </a:r>
            <a:r>
              <a:rPr lang="el-GR" dirty="0" err="1"/>
              <a:t>τριες</a:t>
            </a:r>
            <a:r>
              <a:rPr lang="el-GR" dirty="0"/>
              <a:t> και την ομάδα της τάξης;</a:t>
            </a:r>
            <a:endParaRPr lang="en-US" dirty="0"/>
          </a:p>
          <a:p>
            <a:pPr lvl="0"/>
            <a:r>
              <a:rPr lang="el-GR" dirty="0"/>
              <a:t>Πώς μπορούμε να κατανοήσουμε ψυχαναλυτικά τις διεργασίες στην ομάδα της τάξης; </a:t>
            </a:r>
            <a:endParaRPr lang="en-US" dirty="0"/>
          </a:p>
          <a:p>
            <a:pPr lvl="0"/>
            <a:r>
              <a:rPr lang="el-GR" dirty="0"/>
              <a:t>Πώς μπορεί να προσεγγίσει ένας/μία εκπαιδευτικός την ψυχαναλυτική κατανόηση;  </a:t>
            </a:r>
            <a:endParaRPr lang="en-US" dirty="0"/>
          </a:p>
          <a:p>
            <a:endParaRPr lang="en-US" dirty="0"/>
          </a:p>
        </p:txBody>
      </p:sp>
    </p:spTree>
    <p:extLst>
      <p:ext uri="{BB962C8B-B14F-4D97-AF65-F5344CB8AC3E}">
        <p14:creationId xmlns:p14="http://schemas.microsoft.com/office/powerpoint/2010/main" val="12277447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0D96DF-66B5-2F4C-BCBC-8B4C30AB7586}"/>
              </a:ext>
            </a:extLst>
          </p:cNvPr>
          <p:cNvSpPr>
            <a:spLocks noGrp="1"/>
          </p:cNvSpPr>
          <p:nvPr>
            <p:ph type="title"/>
          </p:nvPr>
        </p:nvSpPr>
        <p:spPr/>
        <p:txBody>
          <a:bodyPr>
            <a:normAutofit/>
          </a:bodyPr>
          <a:lstStyle/>
          <a:p>
            <a:r>
              <a:rPr lang="el-GR" sz="4000" dirty="0"/>
              <a:t>Μεταβιβαστικές σχέσεις στο σχολείο </a:t>
            </a:r>
            <a:endParaRPr lang="en-US" sz="4000" dirty="0"/>
          </a:p>
        </p:txBody>
      </p:sp>
      <p:sp>
        <p:nvSpPr>
          <p:cNvPr id="3" name="Content Placeholder 2">
            <a:extLst>
              <a:ext uri="{FF2B5EF4-FFF2-40B4-BE49-F238E27FC236}">
                <a16:creationId xmlns:a16="http://schemas.microsoft.com/office/drawing/2014/main" id="{5093AFA2-AB3F-8D44-9BCA-0F357818FF88}"/>
              </a:ext>
            </a:extLst>
          </p:cNvPr>
          <p:cNvSpPr>
            <a:spLocks noGrp="1"/>
          </p:cNvSpPr>
          <p:nvPr>
            <p:ph idx="1"/>
          </p:nvPr>
        </p:nvSpPr>
        <p:spPr/>
        <p:txBody>
          <a:bodyPr>
            <a:normAutofit fontScale="85000" lnSpcReduction="20000"/>
          </a:bodyPr>
          <a:lstStyle/>
          <a:p>
            <a:r>
              <a:rPr lang="el-GR" dirty="0"/>
              <a:t>Οι μαθητές τείνουν να μεταφέρουν στους/στις εκπαιδευτικούς τα συναισθήματα που τους συνδέουν με τις </a:t>
            </a:r>
            <a:r>
              <a:rPr lang="el-GR" dirty="0" err="1"/>
              <a:t>γονεϊκές</a:t>
            </a:r>
            <a:r>
              <a:rPr lang="el-GR" dirty="0"/>
              <a:t> εικόνες. Έτσι, μπορεί να αντιληφθεί κανείς τις πολύ έντονες αντιδράσεις των μαθητών προς τους δασκάλους τους -πόσο πολλή αγάπη εκφράζουν συχνά οι μαθητές/</a:t>
            </a:r>
            <a:r>
              <a:rPr lang="el-GR" dirty="0" err="1"/>
              <a:t>τριες</a:t>
            </a:r>
            <a:r>
              <a:rPr lang="el-GR" dirty="0"/>
              <a:t> προς τους εκπαιδευτικούς, ή αντίθετα πόσο θυμό ή πόσο έντονα αδικημένοι από αυτούς/</a:t>
            </a:r>
            <a:r>
              <a:rPr lang="el-GR" dirty="0" err="1"/>
              <a:t>ες</a:t>
            </a:r>
            <a:r>
              <a:rPr lang="el-GR" dirty="0"/>
              <a:t> αισθάνονται.. </a:t>
            </a:r>
          </a:p>
          <a:p>
            <a:r>
              <a:rPr lang="el-GR" dirty="0"/>
              <a:t>Υπάρχει, όμως,  μία σημαντική διαφορά ανάμεσα στο σπίτι και στο σχολείο. Στο σχολικό περιβάλλον οι δεσμοί δεν έχουν την ίδια αποκλειστικότητα και </a:t>
            </a:r>
            <a:r>
              <a:rPr lang="el-GR" dirty="0" err="1"/>
              <a:t>κτητικότητα</a:t>
            </a:r>
            <a:r>
              <a:rPr lang="el-GR" dirty="0"/>
              <a:t> με τους οικογενειακούς δεσμούς. Έτσι, ένας/μία δάσκαλος/α που είναι ενήμερος/η της μεταβίβασης και δεν ταράζεται με την ένταση των συναισθημάτων προς το πρόσωπό του και ανάμεσα στους μαθητές μπορεί να διευκολύνει κάθε παιδί να χειριστεί τα συναισθήματά του και να του προσφέρει καινούριες δυνατότητες </a:t>
            </a:r>
            <a:endParaRPr lang="en-US" dirty="0"/>
          </a:p>
          <a:p>
            <a:endParaRPr lang="el-GR" dirty="0"/>
          </a:p>
        </p:txBody>
      </p:sp>
    </p:spTree>
    <p:extLst>
      <p:ext uri="{BB962C8B-B14F-4D97-AF65-F5344CB8AC3E}">
        <p14:creationId xmlns:p14="http://schemas.microsoft.com/office/powerpoint/2010/main" val="1206801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0D96DF-66B5-2F4C-BCBC-8B4C30AB7586}"/>
              </a:ext>
            </a:extLst>
          </p:cNvPr>
          <p:cNvSpPr>
            <a:spLocks noGrp="1"/>
          </p:cNvSpPr>
          <p:nvPr>
            <p:ph type="title"/>
          </p:nvPr>
        </p:nvSpPr>
        <p:spPr/>
        <p:txBody>
          <a:bodyPr>
            <a:normAutofit/>
          </a:bodyPr>
          <a:lstStyle/>
          <a:p>
            <a:r>
              <a:rPr lang="el-GR" sz="4000" dirty="0"/>
              <a:t>Μεταβιβαστικές σχέσεις στο σχολείο </a:t>
            </a:r>
            <a:endParaRPr lang="en-US" sz="4000" dirty="0"/>
          </a:p>
        </p:txBody>
      </p:sp>
      <p:sp>
        <p:nvSpPr>
          <p:cNvPr id="3" name="Content Placeholder 2">
            <a:extLst>
              <a:ext uri="{FF2B5EF4-FFF2-40B4-BE49-F238E27FC236}">
                <a16:creationId xmlns:a16="http://schemas.microsoft.com/office/drawing/2014/main" id="{5093AFA2-AB3F-8D44-9BCA-0F357818FF88}"/>
              </a:ext>
            </a:extLst>
          </p:cNvPr>
          <p:cNvSpPr>
            <a:spLocks noGrp="1"/>
          </p:cNvSpPr>
          <p:nvPr>
            <p:ph idx="1"/>
          </p:nvPr>
        </p:nvSpPr>
        <p:spPr/>
        <p:txBody>
          <a:bodyPr>
            <a:normAutofit fontScale="92500"/>
          </a:bodyPr>
          <a:lstStyle/>
          <a:p>
            <a:pPr marL="0" indent="0">
              <a:buNone/>
            </a:pPr>
            <a:endParaRPr lang="el-GR" dirty="0"/>
          </a:p>
          <a:p>
            <a:r>
              <a:rPr lang="el-GR" dirty="0"/>
              <a:t>Αντίστοιχα, η σχέση με τους/τις συμμαθητές/</a:t>
            </a:r>
            <a:r>
              <a:rPr lang="el-GR" dirty="0" err="1"/>
              <a:t>τριες</a:t>
            </a:r>
            <a:r>
              <a:rPr lang="el-GR" dirty="0"/>
              <a:t> μπορεί μεταβιβαστικά να απηχεί τη σχέση με τους αδελφούς και τις αδελφές με όλα τα θετικά συναισθήματα, αλλά και τη ζήλεια και την επιθετικότητα που χαρακτηρίζουν τις αδελφικές σχέσεις</a:t>
            </a:r>
          </a:p>
          <a:p>
            <a:pPr marL="0" indent="0">
              <a:buNone/>
            </a:pPr>
            <a:r>
              <a:rPr lang="el-GR" dirty="0"/>
              <a:t>Φανταστείτε ένα παιδί που βιώνει έντονη αδελφική αντιζηλία με το μικρότερο αδερφό του. Σκεπτόμενοι τη μεταβίβαση, ποια θα μπορούσε να είναι η σχέση που θα αναπτύξει με ένα μικροκαμωμένο και αδύναμο συμμαθητή του;</a:t>
            </a:r>
            <a:r>
              <a:rPr lang="en-US" dirty="0"/>
              <a:t> </a:t>
            </a:r>
          </a:p>
        </p:txBody>
      </p:sp>
    </p:spTree>
    <p:extLst>
      <p:ext uri="{BB962C8B-B14F-4D97-AF65-F5344CB8AC3E}">
        <p14:creationId xmlns:p14="http://schemas.microsoft.com/office/powerpoint/2010/main" val="5421109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99D2F7-20E0-3E4B-BBFD-D7F49F17DBBF}"/>
              </a:ext>
            </a:extLst>
          </p:cNvPr>
          <p:cNvSpPr>
            <a:spLocks noGrp="1"/>
          </p:cNvSpPr>
          <p:nvPr>
            <p:ph type="title"/>
          </p:nvPr>
        </p:nvSpPr>
        <p:spPr/>
        <p:txBody>
          <a:bodyPr>
            <a:noAutofit/>
          </a:bodyPr>
          <a:lstStyle/>
          <a:p>
            <a:r>
              <a:rPr lang="el-GR" sz="4000" dirty="0"/>
              <a:t>Ψυχαναλυτική κατανόηση στο σχολείο: </a:t>
            </a:r>
            <a:br>
              <a:rPr lang="el-GR" sz="4000" dirty="0"/>
            </a:br>
            <a:r>
              <a:rPr lang="el-GR" sz="4000" dirty="0"/>
              <a:t>2. οι εκπαιδευτικοί</a:t>
            </a:r>
            <a:endParaRPr lang="en-US" sz="4000" dirty="0"/>
          </a:p>
        </p:txBody>
      </p:sp>
      <p:sp>
        <p:nvSpPr>
          <p:cNvPr id="3" name="Content Placeholder 2">
            <a:extLst>
              <a:ext uri="{FF2B5EF4-FFF2-40B4-BE49-F238E27FC236}">
                <a16:creationId xmlns:a16="http://schemas.microsoft.com/office/drawing/2014/main" id="{0AF5F0BF-F4CC-F746-B60B-4DCECAF2F5B9}"/>
              </a:ext>
            </a:extLst>
          </p:cNvPr>
          <p:cNvSpPr>
            <a:spLocks noGrp="1"/>
          </p:cNvSpPr>
          <p:nvPr>
            <p:ph idx="1"/>
          </p:nvPr>
        </p:nvSpPr>
        <p:spPr/>
        <p:txBody>
          <a:bodyPr>
            <a:normAutofit/>
          </a:bodyPr>
          <a:lstStyle/>
          <a:p>
            <a:r>
              <a:rPr lang="el-GR" dirty="0"/>
              <a:t>Η μεταβίβαση δεν είναι μόνο προς μία κατεύθυνση. Και οι δάσκαλοι/</a:t>
            </a:r>
            <a:r>
              <a:rPr lang="el-GR" dirty="0" err="1"/>
              <a:t>ες</a:t>
            </a:r>
            <a:r>
              <a:rPr lang="el-GR" dirty="0"/>
              <a:t> ερμηνεύουν τη συμπεριφορά και την ψυχική κατάσταση των μαθητών/</a:t>
            </a:r>
            <a:r>
              <a:rPr lang="el-GR" dirty="0" err="1"/>
              <a:t>τριων</a:t>
            </a:r>
            <a:r>
              <a:rPr lang="el-GR" dirty="0"/>
              <a:t> βάσει των δικών τους προηγούμενων εμπειριών, προσδοκιών και ασυνείδητων συναισθημάτων. </a:t>
            </a:r>
          </a:p>
          <a:p>
            <a:r>
              <a:rPr lang="el-GR" dirty="0"/>
              <a:t>Τα παιδιά και η συνθήκη της τάξης συχνά ξυπνούν μέσα στον/ην εκπαιδευτικό τις δικές του/της προσωπικές δυσκολίες και τα δικά του/της βιώματα. </a:t>
            </a:r>
            <a:endParaRPr lang="en-US" dirty="0"/>
          </a:p>
        </p:txBody>
      </p:sp>
    </p:spTree>
    <p:extLst>
      <p:ext uri="{BB962C8B-B14F-4D97-AF65-F5344CB8AC3E}">
        <p14:creationId xmlns:p14="http://schemas.microsoft.com/office/powerpoint/2010/main" val="240988992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99D2F7-20E0-3E4B-BBFD-D7F49F17DBBF}"/>
              </a:ext>
            </a:extLst>
          </p:cNvPr>
          <p:cNvSpPr>
            <a:spLocks noGrp="1"/>
          </p:cNvSpPr>
          <p:nvPr>
            <p:ph type="title"/>
          </p:nvPr>
        </p:nvSpPr>
        <p:spPr/>
        <p:txBody>
          <a:bodyPr>
            <a:noAutofit/>
          </a:bodyPr>
          <a:lstStyle/>
          <a:p>
            <a:r>
              <a:rPr lang="el-GR" sz="4000" dirty="0"/>
              <a:t>Ψυχαναλυτική κατανόηση στο σχολείο: </a:t>
            </a:r>
            <a:br>
              <a:rPr lang="el-GR" sz="4000" dirty="0"/>
            </a:br>
            <a:r>
              <a:rPr lang="el-GR" sz="4000" dirty="0"/>
              <a:t>2. οι εκπαιδευτικοί</a:t>
            </a:r>
            <a:endParaRPr lang="en-US" sz="4000" dirty="0"/>
          </a:p>
        </p:txBody>
      </p:sp>
      <p:sp>
        <p:nvSpPr>
          <p:cNvPr id="3" name="Content Placeholder 2">
            <a:extLst>
              <a:ext uri="{FF2B5EF4-FFF2-40B4-BE49-F238E27FC236}">
                <a16:creationId xmlns:a16="http://schemas.microsoft.com/office/drawing/2014/main" id="{0AF5F0BF-F4CC-F746-B60B-4DCECAF2F5B9}"/>
              </a:ext>
            </a:extLst>
          </p:cNvPr>
          <p:cNvSpPr>
            <a:spLocks noGrp="1"/>
          </p:cNvSpPr>
          <p:nvPr>
            <p:ph idx="1"/>
          </p:nvPr>
        </p:nvSpPr>
        <p:spPr/>
        <p:txBody>
          <a:bodyPr>
            <a:normAutofit fontScale="92500"/>
          </a:bodyPr>
          <a:lstStyle/>
          <a:p>
            <a:r>
              <a:rPr lang="el-GR" dirty="0"/>
              <a:t>Ας σκεφθούμε αυτό το παράδειγμα:</a:t>
            </a:r>
            <a:endParaRPr lang="en-US" dirty="0"/>
          </a:p>
          <a:p>
            <a:pPr marL="0" indent="0" algn="just">
              <a:buNone/>
            </a:pPr>
            <a:r>
              <a:rPr lang="el-GR" sz="2200" dirty="0"/>
              <a:t>Ο Γιάννης είναι μαθητής της Β’ Γυμνασίου. Είναι ευγενικός, ντροπαλός, πολύ μαζεμένος και δεν έχει φίλους. Συχνά στο διάλειμμα κάθεται μόνος του στην αυλή ή μέσα στην τάξη. Ο κύριος Π., ένας εσωστρεφής και πράος άνθρωπος, είναι ο καθηγητής των Μαθηματικών στην τάξη του Γιάννη. Για κάποιο λόγο, αισθάνεται ότι ο Γιάννης τον εκνευρίζει. Θυμώνει όταν τον πλησιάζει να τον ρωτήσει κάτι σχετικό με το μάθημα, του απαντάει απότομα και προσπαθεί να τον αποφύγει.</a:t>
            </a:r>
            <a:endParaRPr lang="en-US" sz="2200" dirty="0"/>
          </a:p>
          <a:p>
            <a:endParaRPr lang="el-GR" dirty="0"/>
          </a:p>
          <a:p>
            <a:r>
              <a:rPr lang="el-GR" dirty="0"/>
              <a:t>Τι μπορεί να προκαλεί αυτή την αντίδραση του κυρίου Π. απέναντι στο Γιάννη; Μπορείτε να κάνετε κάποιες υποθέσεις;</a:t>
            </a:r>
            <a:r>
              <a:rPr lang="en-US" dirty="0"/>
              <a:t> </a:t>
            </a:r>
          </a:p>
        </p:txBody>
      </p:sp>
    </p:spTree>
    <p:extLst>
      <p:ext uri="{BB962C8B-B14F-4D97-AF65-F5344CB8AC3E}">
        <p14:creationId xmlns:p14="http://schemas.microsoft.com/office/powerpoint/2010/main" val="326892505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99D2F7-20E0-3E4B-BBFD-D7F49F17DBBF}"/>
              </a:ext>
            </a:extLst>
          </p:cNvPr>
          <p:cNvSpPr>
            <a:spLocks noGrp="1"/>
          </p:cNvSpPr>
          <p:nvPr>
            <p:ph type="title"/>
          </p:nvPr>
        </p:nvSpPr>
        <p:spPr/>
        <p:txBody>
          <a:bodyPr>
            <a:noAutofit/>
          </a:bodyPr>
          <a:lstStyle/>
          <a:p>
            <a:r>
              <a:rPr lang="el-GR" sz="4000" dirty="0"/>
              <a:t>Ψυχαναλυτική κατανόηση στο σχολείο: </a:t>
            </a:r>
            <a:br>
              <a:rPr lang="el-GR" sz="4000" dirty="0"/>
            </a:br>
            <a:r>
              <a:rPr lang="el-GR" sz="4000" dirty="0"/>
              <a:t>2. οι εκπαιδευτικοί</a:t>
            </a:r>
            <a:endParaRPr lang="en-US" sz="4000" dirty="0"/>
          </a:p>
        </p:txBody>
      </p:sp>
      <p:sp>
        <p:nvSpPr>
          <p:cNvPr id="3" name="Content Placeholder 2">
            <a:extLst>
              <a:ext uri="{FF2B5EF4-FFF2-40B4-BE49-F238E27FC236}">
                <a16:creationId xmlns:a16="http://schemas.microsoft.com/office/drawing/2014/main" id="{0AF5F0BF-F4CC-F746-B60B-4DCECAF2F5B9}"/>
              </a:ext>
            </a:extLst>
          </p:cNvPr>
          <p:cNvSpPr>
            <a:spLocks noGrp="1"/>
          </p:cNvSpPr>
          <p:nvPr>
            <p:ph idx="1"/>
          </p:nvPr>
        </p:nvSpPr>
        <p:spPr/>
        <p:txBody>
          <a:bodyPr>
            <a:normAutofit/>
          </a:bodyPr>
          <a:lstStyle/>
          <a:p>
            <a:r>
              <a:rPr lang="el-GR" dirty="0"/>
              <a:t>Ενδεχομένως, ο Γιάννης θυμίζει στον κύριο Π. τον εαυτό του όταν ο ίδιος ήταν μαθητής: πόσο άβολα αισθανόταν με τους άλλους και πόσο απομονωμένος ήταν. Αυτή η ανάμνηση είναι που προκαλεί εκνευρισμό στον κύριο Π. και αυτή την ανάμνηση είναι που θέλει να αποφύγει- ωστόσο αυτός που υφίσταται αυτή τη συμπεριφορά είναι τελικά ο μαθητής.  </a:t>
            </a:r>
            <a:endParaRPr lang="en-US" dirty="0"/>
          </a:p>
          <a:p>
            <a:pPr marL="0" indent="0">
              <a:buNone/>
            </a:pPr>
            <a:endParaRPr lang="en-US" dirty="0"/>
          </a:p>
        </p:txBody>
      </p:sp>
    </p:spTree>
    <p:extLst>
      <p:ext uri="{BB962C8B-B14F-4D97-AF65-F5344CB8AC3E}">
        <p14:creationId xmlns:p14="http://schemas.microsoft.com/office/powerpoint/2010/main" val="400151811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99D2F7-20E0-3E4B-BBFD-D7F49F17DBBF}"/>
              </a:ext>
            </a:extLst>
          </p:cNvPr>
          <p:cNvSpPr>
            <a:spLocks noGrp="1"/>
          </p:cNvSpPr>
          <p:nvPr>
            <p:ph type="title"/>
          </p:nvPr>
        </p:nvSpPr>
        <p:spPr/>
        <p:txBody>
          <a:bodyPr>
            <a:noAutofit/>
          </a:bodyPr>
          <a:lstStyle/>
          <a:p>
            <a:r>
              <a:rPr lang="el-GR" sz="4000" dirty="0"/>
              <a:t>Ψυχαναλυτική κατανόηση στο σχολείο: </a:t>
            </a:r>
            <a:br>
              <a:rPr lang="el-GR" sz="4000" dirty="0"/>
            </a:br>
            <a:r>
              <a:rPr lang="el-GR" sz="4000" dirty="0"/>
              <a:t>2. οι εκπαιδευτικοί</a:t>
            </a:r>
            <a:endParaRPr lang="en-US" sz="4000" dirty="0"/>
          </a:p>
        </p:txBody>
      </p:sp>
      <p:sp>
        <p:nvSpPr>
          <p:cNvPr id="3" name="Content Placeholder 2">
            <a:extLst>
              <a:ext uri="{FF2B5EF4-FFF2-40B4-BE49-F238E27FC236}">
                <a16:creationId xmlns:a16="http://schemas.microsoft.com/office/drawing/2014/main" id="{0AF5F0BF-F4CC-F746-B60B-4DCECAF2F5B9}"/>
              </a:ext>
            </a:extLst>
          </p:cNvPr>
          <p:cNvSpPr>
            <a:spLocks noGrp="1"/>
          </p:cNvSpPr>
          <p:nvPr>
            <p:ph idx="1"/>
          </p:nvPr>
        </p:nvSpPr>
        <p:spPr/>
        <p:txBody>
          <a:bodyPr>
            <a:normAutofit lnSpcReduction="10000"/>
          </a:bodyPr>
          <a:lstStyle/>
          <a:p>
            <a:r>
              <a:rPr lang="el-GR" dirty="0"/>
              <a:t>Πολύ συχνά οι δάσκαλοι/</a:t>
            </a:r>
            <a:r>
              <a:rPr lang="el-GR" dirty="0" err="1"/>
              <a:t>ες</a:t>
            </a:r>
            <a:r>
              <a:rPr lang="el-GR" dirty="0"/>
              <a:t> θεωρούν ότι προκειμένου να μπορέσουν να διδάξουν, πρέπει να βάλουν τα προσωπικά τους συναισθήματα στην άκρη: να αγνοήσουν το γεγονός ότι ένα παιδί τους φαίνεται συμπαθητικό, ενώ ένα άλλο όχι και τόσο, ότι ένα παιδί τους αγχώνει ή τους κάνει να λυπούνται. </a:t>
            </a:r>
          </a:p>
          <a:p>
            <a:r>
              <a:rPr lang="el-GR" dirty="0"/>
              <a:t>Αντίθετα, η ψυχαναλυτική οπτική θεωρεί ότι αυτά τα συναισθήματα είναι πολύ σημαντικός οδηγός για την αποτελεσματική διδασκαλία και η ενδελεχής εξέτασή τους βοηθά τον/την εκπαιδευτικό και να συναισθανθεί ουσιαστικά τους μαθητές του.</a:t>
            </a:r>
          </a:p>
          <a:p>
            <a:endParaRPr lang="en-US" dirty="0"/>
          </a:p>
        </p:txBody>
      </p:sp>
    </p:spTree>
    <p:extLst>
      <p:ext uri="{BB962C8B-B14F-4D97-AF65-F5344CB8AC3E}">
        <p14:creationId xmlns:p14="http://schemas.microsoft.com/office/powerpoint/2010/main" val="408569368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99D2F7-20E0-3E4B-BBFD-D7F49F17DBBF}"/>
              </a:ext>
            </a:extLst>
          </p:cNvPr>
          <p:cNvSpPr>
            <a:spLocks noGrp="1"/>
          </p:cNvSpPr>
          <p:nvPr>
            <p:ph type="title"/>
          </p:nvPr>
        </p:nvSpPr>
        <p:spPr/>
        <p:txBody>
          <a:bodyPr>
            <a:noAutofit/>
          </a:bodyPr>
          <a:lstStyle/>
          <a:p>
            <a:r>
              <a:rPr lang="el-GR" sz="4000" dirty="0"/>
              <a:t>Ψυχαναλυτική κατανόηση στο σχολείο: </a:t>
            </a:r>
            <a:br>
              <a:rPr lang="el-GR" sz="4000" dirty="0"/>
            </a:br>
            <a:r>
              <a:rPr lang="el-GR" sz="4000" dirty="0"/>
              <a:t>2. οι εκπαιδευτικοί</a:t>
            </a:r>
            <a:endParaRPr lang="en-US" sz="4000" dirty="0"/>
          </a:p>
        </p:txBody>
      </p:sp>
      <p:sp>
        <p:nvSpPr>
          <p:cNvPr id="3" name="Content Placeholder 2">
            <a:extLst>
              <a:ext uri="{FF2B5EF4-FFF2-40B4-BE49-F238E27FC236}">
                <a16:creationId xmlns:a16="http://schemas.microsoft.com/office/drawing/2014/main" id="{0AF5F0BF-F4CC-F746-B60B-4DCECAF2F5B9}"/>
              </a:ext>
            </a:extLst>
          </p:cNvPr>
          <p:cNvSpPr>
            <a:spLocks noGrp="1"/>
          </p:cNvSpPr>
          <p:nvPr>
            <p:ph idx="1"/>
          </p:nvPr>
        </p:nvSpPr>
        <p:spPr>
          <a:xfrm>
            <a:off x="539552" y="1847088"/>
            <a:ext cx="8229600" cy="4389120"/>
          </a:xfrm>
        </p:spPr>
        <p:txBody>
          <a:bodyPr>
            <a:normAutofit/>
          </a:bodyPr>
          <a:lstStyle/>
          <a:p>
            <a:pPr marL="0" indent="0">
              <a:buNone/>
            </a:pPr>
            <a:endParaRPr lang="el-GR" dirty="0"/>
          </a:p>
          <a:p>
            <a:r>
              <a:rPr lang="el-GR" dirty="0"/>
              <a:t>Η αναγνώριση αυτών των συναισθημάτων δεν σημαίνει ότι ο δάσκαλος ή η δασκάλα θα δράσει ή θα διαχωρίσει τους μαθητές και τις μαθήτριες με βάση αυτά. Για την ακρίβεια συμβαίνει ακριβώς το αντίθετο: όταν ο/η εκπαιδευτικός είναι ενήμερος/η αυτών, τότε είναι που μπορεί να τα ελέγξει και θα μπορεί να φερθεί ισότιμα σε όλους τους/τις μαθητές/</a:t>
            </a:r>
            <a:r>
              <a:rPr lang="el-GR" dirty="0" err="1"/>
              <a:t>τριες</a:t>
            </a:r>
            <a:r>
              <a:rPr lang="el-GR" dirty="0"/>
              <a:t>. </a:t>
            </a:r>
            <a:endParaRPr lang="en-US" dirty="0"/>
          </a:p>
          <a:p>
            <a:endParaRPr lang="en-US" dirty="0"/>
          </a:p>
        </p:txBody>
      </p:sp>
    </p:spTree>
    <p:extLst>
      <p:ext uri="{BB962C8B-B14F-4D97-AF65-F5344CB8AC3E}">
        <p14:creationId xmlns:p14="http://schemas.microsoft.com/office/powerpoint/2010/main" val="376119931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99D2F7-20E0-3E4B-BBFD-D7F49F17DBBF}"/>
              </a:ext>
            </a:extLst>
          </p:cNvPr>
          <p:cNvSpPr>
            <a:spLocks noGrp="1"/>
          </p:cNvSpPr>
          <p:nvPr>
            <p:ph type="title"/>
          </p:nvPr>
        </p:nvSpPr>
        <p:spPr/>
        <p:txBody>
          <a:bodyPr>
            <a:noAutofit/>
          </a:bodyPr>
          <a:lstStyle/>
          <a:p>
            <a:r>
              <a:rPr lang="el-GR" sz="4000" dirty="0"/>
              <a:t>Ψυχαναλυτική κατανόηση στο σχολείο: </a:t>
            </a:r>
            <a:br>
              <a:rPr lang="el-GR" sz="4000" dirty="0"/>
            </a:br>
            <a:r>
              <a:rPr lang="el-GR" sz="4000" dirty="0"/>
              <a:t>2. οι εκπαιδευτικοί</a:t>
            </a:r>
            <a:endParaRPr lang="en-US" sz="4000" dirty="0"/>
          </a:p>
        </p:txBody>
      </p:sp>
      <p:sp>
        <p:nvSpPr>
          <p:cNvPr id="3" name="Content Placeholder 2">
            <a:extLst>
              <a:ext uri="{FF2B5EF4-FFF2-40B4-BE49-F238E27FC236}">
                <a16:creationId xmlns:a16="http://schemas.microsoft.com/office/drawing/2014/main" id="{0AF5F0BF-F4CC-F746-B60B-4DCECAF2F5B9}"/>
              </a:ext>
            </a:extLst>
          </p:cNvPr>
          <p:cNvSpPr>
            <a:spLocks noGrp="1"/>
          </p:cNvSpPr>
          <p:nvPr>
            <p:ph idx="1"/>
          </p:nvPr>
        </p:nvSpPr>
        <p:spPr/>
        <p:txBody>
          <a:bodyPr>
            <a:normAutofit fontScale="92500"/>
          </a:bodyPr>
          <a:lstStyle/>
          <a:p>
            <a:r>
              <a:rPr lang="el-GR" dirty="0"/>
              <a:t>Ο αμυντικός μηχανισμός της προβολής: η ασυνείδητη διεργασία της προβολής, περιλαμβάνει το διαχωρισμό των ανεπιθύμητων συναισθημάτων και την εξώθησή τους σε κάποιο άλλο άτομο. Ο αποδέκτης των προβολών πολλές φορές κατακλύζεται από αυτά τα συναισθήματα που δεν μπορεί να κατανοήσει πώς και από πού προέρχονται. </a:t>
            </a:r>
          </a:p>
          <a:p>
            <a:r>
              <a:rPr lang="el-GR" dirty="0"/>
              <a:t>Οι δάσκαλοι/</a:t>
            </a:r>
            <a:r>
              <a:rPr lang="el-GR" dirty="0" err="1"/>
              <a:t>ες</a:t>
            </a:r>
            <a:r>
              <a:rPr lang="el-GR" dirty="0"/>
              <a:t> είναι συχνά οι αποδέκτες των προβολών των παιδιών. Όταν αυτοί κατακλυστούν από τα έντονα συναισθήματα που προβάλλουν επάνω τους τα παιδιά μπορεί να χάσουν προσωρινά την ικανότητά τους να σκέφτονται καθαρά. </a:t>
            </a:r>
            <a:endParaRPr lang="en-US" dirty="0"/>
          </a:p>
        </p:txBody>
      </p:sp>
    </p:spTree>
    <p:extLst>
      <p:ext uri="{BB962C8B-B14F-4D97-AF65-F5344CB8AC3E}">
        <p14:creationId xmlns:p14="http://schemas.microsoft.com/office/powerpoint/2010/main" val="172419009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99D2F7-20E0-3E4B-BBFD-D7F49F17DBBF}"/>
              </a:ext>
            </a:extLst>
          </p:cNvPr>
          <p:cNvSpPr>
            <a:spLocks noGrp="1"/>
          </p:cNvSpPr>
          <p:nvPr>
            <p:ph type="title"/>
          </p:nvPr>
        </p:nvSpPr>
        <p:spPr/>
        <p:txBody>
          <a:bodyPr>
            <a:noAutofit/>
          </a:bodyPr>
          <a:lstStyle/>
          <a:p>
            <a:r>
              <a:rPr lang="el-GR" sz="4000" dirty="0"/>
              <a:t>Ψυχαναλυτική κατανόηση στο σχολείο: </a:t>
            </a:r>
            <a:br>
              <a:rPr lang="el-GR" sz="4000" dirty="0"/>
            </a:br>
            <a:r>
              <a:rPr lang="el-GR" sz="4000" dirty="0"/>
              <a:t>2. οι εκπαιδευτικοί</a:t>
            </a:r>
            <a:endParaRPr lang="en-US" sz="4000" dirty="0"/>
          </a:p>
        </p:txBody>
      </p:sp>
      <p:sp>
        <p:nvSpPr>
          <p:cNvPr id="3" name="Content Placeholder 2">
            <a:extLst>
              <a:ext uri="{FF2B5EF4-FFF2-40B4-BE49-F238E27FC236}">
                <a16:creationId xmlns:a16="http://schemas.microsoft.com/office/drawing/2014/main" id="{0AF5F0BF-F4CC-F746-B60B-4DCECAF2F5B9}"/>
              </a:ext>
            </a:extLst>
          </p:cNvPr>
          <p:cNvSpPr>
            <a:spLocks noGrp="1"/>
          </p:cNvSpPr>
          <p:nvPr>
            <p:ph idx="1"/>
          </p:nvPr>
        </p:nvSpPr>
        <p:spPr/>
        <p:txBody>
          <a:bodyPr>
            <a:normAutofit fontScale="92500"/>
          </a:bodyPr>
          <a:lstStyle/>
          <a:p>
            <a:r>
              <a:rPr lang="el-GR" dirty="0"/>
              <a:t>Ας σκεφθούμε αυτό το παράδειγμα: </a:t>
            </a:r>
            <a:endParaRPr lang="en-US" dirty="0"/>
          </a:p>
          <a:p>
            <a:pPr marL="0" indent="0" algn="just">
              <a:buNone/>
            </a:pPr>
            <a:r>
              <a:rPr lang="el-GR" sz="2200" dirty="0"/>
              <a:t>Η Ιωάννα είναι μία μαθήτρια της Α’ Λυκείου που δυσκολεύεται αρκετά στα μαθήματα: της φαίνονται όλα πολύ απαιτητικά. Σε ένα απροειδοποίητο διαγώνισμα Αρχαίων η Ιωάννα παίρνει βαθμό κάτω από τη βάση. Η καθηγήτρια των Αρχαίων απελπίζεται με την Ιωάννα και συγχρόνως τα βάζει και με τον εαυτό της. Σκέφτεται ότι δεν έχει τις απαιτούμενες γνώσεις ειδικής αγωγής για να τη βοηθήσει. Όταν η Ιωάννα βρίσκει την καθηγήτρια και τη ρωτά αν υπάρχει κάποιος τρόπος να τη βοηθήσει να διορθώσει τη βαθμολογία της, η καθηγήτρια τής απαντά ότι δεν υπάρχει κάποιος τρόπος και μήπως να σκεφτεί να αλλάξει σχολείο αφού εδώ δυσκολεύεται τόσο;  </a:t>
            </a:r>
            <a:endParaRPr lang="en-US" sz="2200" dirty="0"/>
          </a:p>
          <a:p>
            <a:r>
              <a:rPr lang="el-GR" dirty="0"/>
              <a:t>Γιατί σκέφτεστε ότι απαντά με αυτό τον τρόπο η καθηγήτρια στην Ιωάννα; Ποιες είναι οι προβολές τις οποίες δέχεται; </a:t>
            </a:r>
            <a:endParaRPr lang="en-US" dirty="0"/>
          </a:p>
        </p:txBody>
      </p:sp>
    </p:spTree>
    <p:extLst>
      <p:ext uri="{BB962C8B-B14F-4D97-AF65-F5344CB8AC3E}">
        <p14:creationId xmlns:p14="http://schemas.microsoft.com/office/powerpoint/2010/main" val="321780271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99D2F7-20E0-3E4B-BBFD-D7F49F17DBBF}"/>
              </a:ext>
            </a:extLst>
          </p:cNvPr>
          <p:cNvSpPr>
            <a:spLocks noGrp="1"/>
          </p:cNvSpPr>
          <p:nvPr>
            <p:ph type="title"/>
          </p:nvPr>
        </p:nvSpPr>
        <p:spPr/>
        <p:txBody>
          <a:bodyPr>
            <a:noAutofit/>
          </a:bodyPr>
          <a:lstStyle/>
          <a:p>
            <a:r>
              <a:rPr lang="el-GR" sz="4000" dirty="0"/>
              <a:t>Ψυχαναλυτική κατανόηση στο σχολείο: </a:t>
            </a:r>
            <a:br>
              <a:rPr lang="el-GR" sz="4000" dirty="0"/>
            </a:br>
            <a:r>
              <a:rPr lang="el-GR" sz="4000" dirty="0"/>
              <a:t>2. οι εκπαιδευτικοί</a:t>
            </a:r>
            <a:endParaRPr lang="en-US" sz="4000" dirty="0"/>
          </a:p>
        </p:txBody>
      </p:sp>
      <p:sp>
        <p:nvSpPr>
          <p:cNvPr id="3" name="Content Placeholder 2">
            <a:extLst>
              <a:ext uri="{FF2B5EF4-FFF2-40B4-BE49-F238E27FC236}">
                <a16:creationId xmlns:a16="http://schemas.microsoft.com/office/drawing/2014/main" id="{0AF5F0BF-F4CC-F746-B60B-4DCECAF2F5B9}"/>
              </a:ext>
            </a:extLst>
          </p:cNvPr>
          <p:cNvSpPr>
            <a:spLocks noGrp="1"/>
          </p:cNvSpPr>
          <p:nvPr>
            <p:ph idx="1"/>
          </p:nvPr>
        </p:nvSpPr>
        <p:spPr/>
        <p:txBody>
          <a:bodyPr>
            <a:normAutofit/>
          </a:bodyPr>
          <a:lstStyle/>
          <a:p>
            <a:r>
              <a:rPr lang="el-GR" dirty="0"/>
              <a:t>Σε αυτό το παράδειγμα η καθηγήτρια μοιάζει να κατακλύζεται από τα συναισθήματα </a:t>
            </a:r>
            <a:r>
              <a:rPr lang="el-GR" dirty="0" err="1"/>
              <a:t>αβοηθησίας</a:t>
            </a:r>
            <a:r>
              <a:rPr lang="el-GR" dirty="0"/>
              <a:t> και αδυναμίας που αισθάνεται η Ιωάννα. Αισθάνεται και η ίδια ανίκανη και ανεπαρκής, ότι δεν έχει αρκετές γνώσεις να  βοηθήσει. Δεν είναι σε θέση να αναγνωρίσει τα ασυνείδητα συναισθήματα που δέχεται ως προβολή και το αποτέλεσμα είναι να μην μπορεί να βοηθήσει τη μαθήτρια όταν εκείνη ζητά τη βοήθειά της, λέγοντάς της ότι δεν υπάρχει καμία λύση.  </a:t>
            </a:r>
            <a:endParaRPr lang="en-US" dirty="0"/>
          </a:p>
        </p:txBody>
      </p:sp>
    </p:spTree>
    <p:extLst>
      <p:ext uri="{BB962C8B-B14F-4D97-AF65-F5344CB8AC3E}">
        <p14:creationId xmlns:p14="http://schemas.microsoft.com/office/powerpoint/2010/main" val="17930801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0C600C-72FE-7C48-9E24-1CC2E1D14699}"/>
              </a:ext>
            </a:extLst>
          </p:cNvPr>
          <p:cNvSpPr>
            <a:spLocks noGrp="1"/>
          </p:cNvSpPr>
          <p:nvPr>
            <p:ph type="title"/>
          </p:nvPr>
        </p:nvSpPr>
        <p:spPr/>
        <p:txBody>
          <a:bodyPr>
            <a:normAutofit/>
          </a:bodyPr>
          <a:lstStyle/>
          <a:p>
            <a:r>
              <a:rPr lang="el-GR" sz="4000" dirty="0"/>
              <a:t>Ψυχαναλυτική κατανόηση στο σχολείο</a:t>
            </a:r>
            <a:endParaRPr lang="en-US" sz="4000" dirty="0"/>
          </a:p>
        </p:txBody>
      </p:sp>
      <p:sp>
        <p:nvSpPr>
          <p:cNvPr id="3" name="Content Placeholder 2">
            <a:extLst>
              <a:ext uri="{FF2B5EF4-FFF2-40B4-BE49-F238E27FC236}">
                <a16:creationId xmlns:a16="http://schemas.microsoft.com/office/drawing/2014/main" id="{3AA907BC-E851-C043-B9DE-0739DEEFB0BE}"/>
              </a:ext>
            </a:extLst>
          </p:cNvPr>
          <p:cNvSpPr>
            <a:spLocks noGrp="1"/>
          </p:cNvSpPr>
          <p:nvPr>
            <p:ph idx="1"/>
          </p:nvPr>
        </p:nvSpPr>
        <p:spPr/>
        <p:txBody>
          <a:bodyPr/>
          <a:lstStyle/>
          <a:p>
            <a:r>
              <a:rPr lang="el-GR" dirty="0"/>
              <a:t>Η βασική αρχή της ψυχαναλυτικής θεωρίας είναι ότι η συμπεριφορά των ατόμων (αλλά και των ομάδων) δεν εξαρτάται μόνο από εξωτερικούς, εμφανείς, λογικούς, συνειδητούς παράγοντες, αλλά αντίθετα επηρεάζεται καθοριστικά από εσωτερικούς, μη φανερούς, πολλές φορές μη λογικούς, ασυνείδητους παράγοντες.  </a:t>
            </a:r>
            <a:endParaRPr lang="en-US" dirty="0"/>
          </a:p>
          <a:p>
            <a:r>
              <a:rPr lang="el-GR" dirty="0"/>
              <a:t>Όπως σε όλες τις ανθρώπινες εκδηλώσεις, έτσι και στη σχολική τάξη, η ασυνείδητη πλευρά των συμμετεχόντων παίζει σημαντικό ρόλο στην εμπειρία των ατόμων και στο τελικό αποτέλεσμα</a:t>
            </a:r>
            <a:r>
              <a:rPr lang="en-US" dirty="0"/>
              <a:t> </a:t>
            </a:r>
          </a:p>
        </p:txBody>
      </p:sp>
    </p:spTree>
    <p:extLst>
      <p:ext uri="{BB962C8B-B14F-4D97-AF65-F5344CB8AC3E}">
        <p14:creationId xmlns:p14="http://schemas.microsoft.com/office/powerpoint/2010/main" val="310529879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99D2F7-20E0-3E4B-BBFD-D7F49F17DBBF}"/>
              </a:ext>
            </a:extLst>
          </p:cNvPr>
          <p:cNvSpPr>
            <a:spLocks noGrp="1"/>
          </p:cNvSpPr>
          <p:nvPr>
            <p:ph type="title"/>
          </p:nvPr>
        </p:nvSpPr>
        <p:spPr/>
        <p:txBody>
          <a:bodyPr>
            <a:noAutofit/>
          </a:bodyPr>
          <a:lstStyle/>
          <a:p>
            <a:r>
              <a:rPr lang="el-GR" sz="4000" dirty="0"/>
              <a:t>Ψυχαναλυτική κατανόηση στο σχολείο: </a:t>
            </a:r>
            <a:br>
              <a:rPr lang="el-GR" sz="4000" dirty="0"/>
            </a:br>
            <a:r>
              <a:rPr lang="el-GR" sz="4000" dirty="0"/>
              <a:t>2. οι εκπαιδευτικοί</a:t>
            </a:r>
            <a:endParaRPr lang="en-US" sz="4000" dirty="0"/>
          </a:p>
        </p:txBody>
      </p:sp>
      <p:sp>
        <p:nvSpPr>
          <p:cNvPr id="3" name="Content Placeholder 2">
            <a:extLst>
              <a:ext uri="{FF2B5EF4-FFF2-40B4-BE49-F238E27FC236}">
                <a16:creationId xmlns:a16="http://schemas.microsoft.com/office/drawing/2014/main" id="{0AF5F0BF-F4CC-F746-B60B-4DCECAF2F5B9}"/>
              </a:ext>
            </a:extLst>
          </p:cNvPr>
          <p:cNvSpPr>
            <a:spLocks noGrp="1"/>
          </p:cNvSpPr>
          <p:nvPr>
            <p:ph idx="1"/>
          </p:nvPr>
        </p:nvSpPr>
        <p:spPr/>
        <p:txBody>
          <a:bodyPr>
            <a:normAutofit fontScale="92500" lnSpcReduction="20000"/>
          </a:bodyPr>
          <a:lstStyle/>
          <a:p>
            <a:pPr marL="0" indent="0">
              <a:buNone/>
            </a:pPr>
            <a:endParaRPr lang="en-US" dirty="0"/>
          </a:p>
          <a:p>
            <a:r>
              <a:rPr lang="el-GR" dirty="0"/>
              <a:t>Έχει ιδιαίτερη αξία η ικανότητα των εκπαιδευτικών να </a:t>
            </a:r>
            <a:r>
              <a:rPr lang="el-GR" b="1" dirty="0"/>
              <a:t>αντιλαμβάνονται</a:t>
            </a:r>
            <a:r>
              <a:rPr lang="el-GR" dirty="0"/>
              <a:t> τα ασυνείδητα συναισθήματα. </a:t>
            </a:r>
          </a:p>
          <a:p>
            <a:r>
              <a:rPr lang="el-GR" dirty="0"/>
              <a:t>Αν η υποδοχή των συναισθημάτων από τη πλευρά του/της εκπαιδευτικού συνοδεύεται από την ικανότητα του/της να μην τρομάζει από αυτά, αλλά αντίθετα να τα αντέχει και να τα χρησιμοποιεί δημιουργικά, τότε η τάξη μπορεί να μετατραπεί σε ένα ασφαλές πλαίσιο ανάπτυξης όπου υπάρχει ψυχικό «κράτημα».</a:t>
            </a:r>
          </a:p>
          <a:p>
            <a:r>
              <a:rPr lang="el-GR" dirty="0"/>
              <a:t>Αυτό από μόνο του, η </a:t>
            </a:r>
            <a:r>
              <a:rPr lang="el-GR" b="1" dirty="0"/>
              <a:t>αντοχή </a:t>
            </a:r>
            <a:r>
              <a:rPr lang="el-GR" dirty="0"/>
              <a:t>δηλαδή και ο </a:t>
            </a:r>
            <a:r>
              <a:rPr lang="el-GR" b="1" dirty="0"/>
              <a:t>μεταβολισμός</a:t>
            </a:r>
            <a:r>
              <a:rPr lang="el-GR" dirty="0"/>
              <a:t> των δύσκολων συναισθημάτων, είναι μία πολύτιμη εκπαιδευτική εμπειρία η  οποία μεταφέρεται στο/η μαθητή/</a:t>
            </a:r>
            <a:r>
              <a:rPr lang="el-GR" dirty="0" err="1"/>
              <a:t>τρια</a:t>
            </a:r>
            <a:r>
              <a:rPr lang="el-GR" dirty="0"/>
              <a:t>.</a:t>
            </a:r>
            <a:endParaRPr lang="en-US" dirty="0"/>
          </a:p>
        </p:txBody>
      </p:sp>
    </p:spTree>
    <p:extLst>
      <p:ext uri="{BB962C8B-B14F-4D97-AF65-F5344CB8AC3E}">
        <p14:creationId xmlns:p14="http://schemas.microsoft.com/office/powerpoint/2010/main" val="206301207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99D2F7-20E0-3E4B-BBFD-D7F49F17DBBF}"/>
              </a:ext>
            </a:extLst>
          </p:cNvPr>
          <p:cNvSpPr>
            <a:spLocks noGrp="1"/>
          </p:cNvSpPr>
          <p:nvPr>
            <p:ph type="title"/>
          </p:nvPr>
        </p:nvSpPr>
        <p:spPr/>
        <p:txBody>
          <a:bodyPr>
            <a:noAutofit/>
          </a:bodyPr>
          <a:lstStyle/>
          <a:p>
            <a:r>
              <a:rPr lang="el-GR" sz="4000" dirty="0"/>
              <a:t>Ψυχαναλυτική κατανόηση στο σχολείο: </a:t>
            </a:r>
            <a:br>
              <a:rPr lang="el-GR" sz="4000" dirty="0"/>
            </a:br>
            <a:r>
              <a:rPr lang="el-GR" sz="4000" dirty="0"/>
              <a:t>3. η ομάδα της τάξης </a:t>
            </a:r>
            <a:br>
              <a:rPr lang="el-GR" sz="2000" dirty="0"/>
            </a:br>
            <a:r>
              <a:rPr lang="el-GR" sz="2000" dirty="0"/>
              <a:t>(βασισμένο σε σημειώσεις της Α. </a:t>
            </a:r>
            <a:r>
              <a:rPr lang="el-GR" sz="2000" dirty="0" err="1"/>
              <a:t>Ναυρίδη</a:t>
            </a:r>
            <a:r>
              <a:rPr lang="el-GR" sz="2000"/>
              <a:t>)</a:t>
            </a:r>
            <a:endParaRPr lang="en-US" sz="4000" dirty="0"/>
          </a:p>
        </p:txBody>
      </p:sp>
      <p:sp>
        <p:nvSpPr>
          <p:cNvPr id="3" name="Content Placeholder 2">
            <a:extLst>
              <a:ext uri="{FF2B5EF4-FFF2-40B4-BE49-F238E27FC236}">
                <a16:creationId xmlns:a16="http://schemas.microsoft.com/office/drawing/2014/main" id="{0AF5F0BF-F4CC-F746-B60B-4DCECAF2F5B9}"/>
              </a:ext>
            </a:extLst>
          </p:cNvPr>
          <p:cNvSpPr>
            <a:spLocks noGrp="1"/>
          </p:cNvSpPr>
          <p:nvPr>
            <p:ph idx="1"/>
          </p:nvPr>
        </p:nvSpPr>
        <p:spPr/>
        <p:txBody>
          <a:bodyPr>
            <a:normAutofit lnSpcReduction="10000"/>
          </a:bodyPr>
          <a:lstStyle/>
          <a:p>
            <a:r>
              <a:rPr lang="el-GR" dirty="0"/>
              <a:t>Με ψυχολογικούς όρους ομάδα είναι ένα σύνολο ατόμων που έχουν ένα ή περισσότερους κοινούς στόχους ή κίνητρα και συνδέονται μεταξύ τους με σχέσεις συναισθηματικής αλληλεπίδρασης και αλληλεξάρτησης </a:t>
            </a:r>
          </a:p>
          <a:p>
            <a:r>
              <a:rPr lang="el-GR" dirty="0"/>
              <a:t>Συνεπώς, η σχολική τάξη οποιασδήποτε σχολικής βαθμίδας αποτελεί μία ομάδα </a:t>
            </a:r>
          </a:p>
          <a:p>
            <a:r>
              <a:rPr lang="el-GR" dirty="0"/>
              <a:t>Προκειμένου να έχουμε μία πληρέστερη εικόνα, είναι σημαντικό η συμπεριφορά ενός παιδιού μέσα σε αυτή να μην προσεγγίζεται μόνο ως ατομική δράση, </a:t>
            </a:r>
            <a:r>
              <a:rPr lang="el-GR"/>
              <a:t>αλλά και ως </a:t>
            </a:r>
            <a:r>
              <a:rPr lang="el-GR" dirty="0"/>
              <a:t>αλληλεπίδραση </a:t>
            </a:r>
            <a:endParaRPr lang="en-US" dirty="0"/>
          </a:p>
        </p:txBody>
      </p:sp>
    </p:spTree>
    <p:extLst>
      <p:ext uri="{BB962C8B-B14F-4D97-AF65-F5344CB8AC3E}">
        <p14:creationId xmlns:p14="http://schemas.microsoft.com/office/powerpoint/2010/main" val="84983681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99D2F7-20E0-3E4B-BBFD-D7F49F17DBBF}"/>
              </a:ext>
            </a:extLst>
          </p:cNvPr>
          <p:cNvSpPr>
            <a:spLocks noGrp="1"/>
          </p:cNvSpPr>
          <p:nvPr>
            <p:ph type="title"/>
          </p:nvPr>
        </p:nvSpPr>
        <p:spPr/>
        <p:txBody>
          <a:bodyPr>
            <a:noAutofit/>
          </a:bodyPr>
          <a:lstStyle/>
          <a:p>
            <a:r>
              <a:rPr lang="el-GR" sz="4000" dirty="0"/>
              <a:t>Ψυχαναλυτική κατανόηση στο σχολείο: </a:t>
            </a:r>
            <a:br>
              <a:rPr lang="el-GR" sz="4000" dirty="0"/>
            </a:br>
            <a:r>
              <a:rPr lang="el-GR" sz="4000" dirty="0"/>
              <a:t>3. η ομάδα της τάξης</a:t>
            </a:r>
            <a:endParaRPr lang="en-US" sz="4000" dirty="0"/>
          </a:p>
        </p:txBody>
      </p:sp>
      <p:sp>
        <p:nvSpPr>
          <p:cNvPr id="3" name="Content Placeholder 2">
            <a:extLst>
              <a:ext uri="{FF2B5EF4-FFF2-40B4-BE49-F238E27FC236}">
                <a16:creationId xmlns:a16="http://schemas.microsoft.com/office/drawing/2014/main" id="{0AF5F0BF-F4CC-F746-B60B-4DCECAF2F5B9}"/>
              </a:ext>
            </a:extLst>
          </p:cNvPr>
          <p:cNvSpPr>
            <a:spLocks noGrp="1"/>
          </p:cNvSpPr>
          <p:nvPr>
            <p:ph idx="1"/>
          </p:nvPr>
        </p:nvSpPr>
        <p:spPr/>
        <p:txBody>
          <a:bodyPr>
            <a:normAutofit/>
          </a:bodyPr>
          <a:lstStyle/>
          <a:p>
            <a:r>
              <a:rPr lang="el-GR" dirty="0"/>
              <a:t>Η αλληλεπίδραση ανάμεσα στα μέλη της ομάδας δημιουργεί τους δικούς της κανόνες και αναθέτει διάφορους ρόλους στα μέλη της. </a:t>
            </a:r>
          </a:p>
          <a:p>
            <a:r>
              <a:rPr lang="el-GR" dirty="0"/>
              <a:t>Οι ρόλοι δημιουργούνται με βάση τις ανάγκες της ομάδας και κατανέμονται στα μέλη της ανάλογα με τα </a:t>
            </a:r>
            <a:r>
              <a:rPr lang="el-GR" dirty="0" err="1"/>
              <a:t>χαρακτηρολογικά</a:t>
            </a:r>
            <a:r>
              <a:rPr lang="el-GR" dirty="0"/>
              <a:t> και ψυχικά τους χαρακτηριστικά. Μέσα από το μέλος της ομάδας που αναλαμβάνει ένα ρόλο, όλη η ομάδα εκφράζει μία συγκεκριμένη συναισθηματική ανάγκη</a:t>
            </a:r>
            <a:r>
              <a:rPr lang="en-US" dirty="0"/>
              <a:t> </a:t>
            </a:r>
          </a:p>
        </p:txBody>
      </p:sp>
    </p:spTree>
    <p:extLst>
      <p:ext uri="{BB962C8B-B14F-4D97-AF65-F5344CB8AC3E}">
        <p14:creationId xmlns:p14="http://schemas.microsoft.com/office/powerpoint/2010/main" val="43997788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AAD2E4-04A0-2842-BB90-C4AE6ACE0D6F}"/>
              </a:ext>
            </a:extLst>
          </p:cNvPr>
          <p:cNvSpPr>
            <a:spLocks noGrp="1"/>
          </p:cNvSpPr>
          <p:nvPr>
            <p:ph type="title"/>
          </p:nvPr>
        </p:nvSpPr>
        <p:spPr/>
        <p:txBody>
          <a:bodyPr/>
          <a:lstStyle/>
          <a:p>
            <a:r>
              <a:rPr lang="el-GR" dirty="0"/>
              <a:t>Ρόλοι στην ομάδα τάξης</a:t>
            </a:r>
            <a:endParaRPr lang="en-US" dirty="0"/>
          </a:p>
        </p:txBody>
      </p:sp>
      <p:sp>
        <p:nvSpPr>
          <p:cNvPr id="3" name="Content Placeholder 2">
            <a:extLst>
              <a:ext uri="{FF2B5EF4-FFF2-40B4-BE49-F238E27FC236}">
                <a16:creationId xmlns:a16="http://schemas.microsoft.com/office/drawing/2014/main" id="{7DCB44D1-9023-A54D-AEB3-8D12615579E5}"/>
              </a:ext>
            </a:extLst>
          </p:cNvPr>
          <p:cNvSpPr>
            <a:spLocks noGrp="1"/>
          </p:cNvSpPr>
          <p:nvPr>
            <p:ph idx="1"/>
          </p:nvPr>
        </p:nvSpPr>
        <p:spPr/>
        <p:txBody>
          <a:bodyPr/>
          <a:lstStyle/>
          <a:p>
            <a:r>
              <a:rPr lang="el-GR" dirty="0"/>
              <a:t>Ένας χαρακτηριστικός ρόλος στην ομάδα της τάξης είναι ο ρόλος του ηγέτη. </a:t>
            </a:r>
          </a:p>
          <a:p>
            <a:r>
              <a:rPr lang="el-GR" dirty="0"/>
              <a:t>Μέσα από την αλληλεπίδραση αναδεικνύονται οι ηγέτες ανάμεσα στους συμμαθητές και τις συμμαθήτριες οι οποίοι άτυπα τους εκπροσωπούν και συχνά μοιάζει να «δίνουν τον τόνο» σε μία τάξη: τι κάνουν οι μαθητές/</a:t>
            </a:r>
            <a:r>
              <a:rPr lang="el-GR" dirty="0" err="1"/>
              <a:t>τριες</a:t>
            </a:r>
            <a:r>
              <a:rPr lang="el-GR" dirty="0"/>
              <a:t>, πώς φέρονται, τι φοράνε… </a:t>
            </a:r>
            <a:endParaRPr lang="en-US" dirty="0"/>
          </a:p>
          <a:p>
            <a:pPr marL="0" indent="0">
              <a:buNone/>
            </a:pPr>
            <a:endParaRPr lang="en-US" dirty="0"/>
          </a:p>
        </p:txBody>
      </p:sp>
    </p:spTree>
    <p:extLst>
      <p:ext uri="{BB962C8B-B14F-4D97-AF65-F5344CB8AC3E}">
        <p14:creationId xmlns:p14="http://schemas.microsoft.com/office/powerpoint/2010/main" val="361225517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AAD2E4-04A0-2842-BB90-C4AE6ACE0D6F}"/>
              </a:ext>
            </a:extLst>
          </p:cNvPr>
          <p:cNvSpPr>
            <a:spLocks noGrp="1"/>
          </p:cNvSpPr>
          <p:nvPr>
            <p:ph type="title"/>
          </p:nvPr>
        </p:nvSpPr>
        <p:spPr/>
        <p:txBody>
          <a:bodyPr/>
          <a:lstStyle/>
          <a:p>
            <a:r>
              <a:rPr lang="el-GR" dirty="0"/>
              <a:t>Ρόλοι στην ομάδα τάξης</a:t>
            </a:r>
            <a:endParaRPr lang="en-US" dirty="0"/>
          </a:p>
        </p:txBody>
      </p:sp>
      <p:sp>
        <p:nvSpPr>
          <p:cNvPr id="3" name="Content Placeholder 2">
            <a:extLst>
              <a:ext uri="{FF2B5EF4-FFF2-40B4-BE49-F238E27FC236}">
                <a16:creationId xmlns:a16="http://schemas.microsoft.com/office/drawing/2014/main" id="{7DCB44D1-9023-A54D-AEB3-8D12615579E5}"/>
              </a:ext>
            </a:extLst>
          </p:cNvPr>
          <p:cNvSpPr>
            <a:spLocks noGrp="1"/>
          </p:cNvSpPr>
          <p:nvPr>
            <p:ph idx="1"/>
          </p:nvPr>
        </p:nvSpPr>
        <p:spPr/>
        <p:txBody>
          <a:bodyPr/>
          <a:lstStyle/>
          <a:p>
            <a:r>
              <a:rPr lang="el-GR" dirty="0"/>
              <a:t>Ένας άλλος ρόλος κεντρικής σημασίας για την τάξη είναι ο ρόλος του εξιλαστήριου θύματος. </a:t>
            </a:r>
          </a:p>
          <a:p>
            <a:r>
              <a:rPr lang="el-GR" dirty="0"/>
              <a:t>Τα εξιλαστήρια θύματα ενσαρκώνουν ορισμένες ιδιότητες που η ομάδα δεν επιτρέπει στον εαυτό της, τις φοβάται και τις απορρίπτει. Πολλές φορές η ομάδα επιλέγει ένα εξιλαστήριο θύμα για να επιρρίψει σε αυτό όλες τις ευθύνες για κάτι που δεν πήγε καλά ή για κάτι κακό που έγινε και έτσι να </a:t>
            </a:r>
            <a:r>
              <a:rPr lang="el-GR" dirty="0" err="1"/>
              <a:t>καταπραϋνει</a:t>
            </a:r>
            <a:r>
              <a:rPr lang="el-GR" dirty="0"/>
              <a:t> τις δικές της ανασφάλειες</a:t>
            </a:r>
            <a:r>
              <a:rPr lang="en-US" dirty="0"/>
              <a:t> </a:t>
            </a:r>
          </a:p>
        </p:txBody>
      </p:sp>
    </p:spTree>
    <p:extLst>
      <p:ext uri="{BB962C8B-B14F-4D97-AF65-F5344CB8AC3E}">
        <p14:creationId xmlns:p14="http://schemas.microsoft.com/office/powerpoint/2010/main" val="405927293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AAD2E4-04A0-2842-BB90-C4AE6ACE0D6F}"/>
              </a:ext>
            </a:extLst>
          </p:cNvPr>
          <p:cNvSpPr>
            <a:spLocks noGrp="1"/>
          </p:cNvSpPr>
          <p:nvPr>
            <p:ph type="title"/>
          </p:nvPr>
        </p:nvSpPr>
        <p:spPr/>
        <p:txBody>
          <a:bodyPr/>
          <a:lstStyle/>
          <a:p>
            <a:r>
              <a:rPr lang="el-GR" dirty="0"/>
              <a:t>Ρόλοι στην ομάδα τάξης</a:t>
            </a:r>
            <a:endParaRPr lang="en-US" dirty="0"/>
          </a:p>
        </p:txBody>
      </p:sp>
      <p:sp>
        <p:nvSpPr>
          <p:cNvPr id="3" name="Content Placeholder 2">
            <a:extLst>
              <a:ext uri="{FF2B5EF4-FFF2-40B4-BE49-F238E27FC236}">
                <a16:creationId xmlns:a16="http://schemas.microsoft.com/office/drawing/2014/main" id="{7DCB44D1-9023-A54D-AEB3-8D12615579E5}"/>
              </a:ext>
            </a:extLst>
          </p:cNvPr>
          <p:cNvSpPr>
            <a:spLocks noGrp="1"/>
          </p:cNvSpPr>
          <p:nvPr>
            <p:ph idx="1"/>
          </p:nvPr>
        </p:nvSpPr>
        <p:spPr/>
        <p:txBody>
          <a:bodyPr>
            <a:normAutofit lnSpcReduction="10000"/>
          </a:bodyPr>
          <a:lstStyle/>
          <a:p>
            <a:r>
              <a:rPr lang="el-GR" dirty="0"/>
              <a:t>Ας δούμε ένα παράδειγμα για το ρόλο του εξιλαστήριο θύματος:</a:t>
            </a:r>
            <a:endParaRPr lang="en-US" dirty="0"/>
          </a:p>
          <a:p>
            <a:pPr marL="0" indent="0">
              <a:buNone/>
            </a:pPr>
            <a:r>
              <a:rPr lang="el-GR" sz="2200" dirty="0"/>
              <a:t>Ο Θοδωρής είναι μαθητής της Γ’ Δημοτικού. Είναι αρκετά ανώριμος για την ηλικία του και δεν καταφέρνει να συγκρατήσει το θυμό του όταν αισθάνεται αδικημένος, με αποτέλεσμα να  έχει χτυπήσει δύο συμμαθητές του στο διάλειμμα όταν έχασε στο ποδόσφαιρο. Τα παιδιά αρχίζουν να τον απομονώνουν από την παρέα και πολύ γρήγορα ο Θοδωρής γίνεται πρωταγωνιστής στις κουβέντες τους. Τα παιδιά διαμαρτύρονται έντονα για πράγματα που κάνει ο Θοδωρής ή απλά συμβαίνουν στο σχολείο: εκείνος φταίει για όλη τη φασαρία που γίνεται στην τάξη, εκείνος φταίει που χάθηκε ένα στυλό, εκείνος που μία συμμαθήτρια δε μπορεί να συγκεντρωθεί στο μάθημα….  </a:t>
            </a:r>
            <a:endParaRPr lang="en-US" sz="2200" dirty="0"/>
          </a:p>
          <a:p>
            <a:endParaRPr lang="en-US" dirty="0"/>
          </a:p>
        </p:txBody>
      </p:sp>
    </p:spTree>
    <p:extLst>
      <p:ext uri="{BB962C8B-B14F-4D97-AF65-F5344CB8AC3E}">
        <p14:creationId xmlns:p14="http://schemas.microsoft.com/office/powerpoint/2010/main" val="308124661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AAD2E4-04A0-2842-BB90-C4AE6ACE0D6F}"/>
              </a:ext>
            </a:extLst>
          </p:cNvPr>
          <p:cNvSpPr>
            <a:spLocks noGrp="1"/>
          </p:cNvSpPr>
          <p:nvPr>
            <p:ph type="title"/>
          </p:nvPr>
        </p:nvSpPr>
        <p:spPr/>
        <p:txBody>
          <a:bodyPr/>
          <a:lstStyle/>
          <a:p>
            <a:r>
              <a:rPr lang="el-GR" dirty="0"/>
              <a:t>Ρόλοι στην ομάδα τάξης</a:t>
            </a:r>
            <a:endParaRPr lang="en-US" dirty="0"/>
          </a:p>
        </p:txBody>
      </p:sp>
      <p:sp>
        <p:nvSpPr>
          <p:cNvPr id="3" name="Content Placeholder 2">
            <a:extLst>
              <a:ext uri="{FF2B5EF4-FFF2-40B4-BE49-F238E27FC236}">
                <a16:creationId xmlns:a16="http://schemas.microsoft.com/office/drawing/2014/main" id="{7DCB44D1-9023-A54D-AEB3-8D12615579E5}"/>
              </a:ext>
            </a:extLst>
          </p:cNvPr>
          <p:cNvSpPr>
            <a:spLocks noGrp="1"/>
          </p:cNvSpPr>
          <p:nvPr>
            <p:ph idx="1"/>
          </p:nvPr>
        </p:nvSpPr>
        <p:spPr/>
        <p:txBody>
          <a:bodyPr>
            <a:normAutofit/>
          </a:bodyPr>
          <a:lstStyle/>
          <a:p>
            <a:r>
              <a:rPr lang="el-GR" dirty="0"/>
              <a:t>Ο ρόλος του εξιλαστήριου θύματος απαιτεί την ιδιαίτερη προσοχή από την πλευρά των εκπαιδευτικών καθώς και από την πλευρά τους είναι εύκολο να αποδοθεί όλο το βάρος για τα «κακώς κείμενα» στην τάξη σε ένα μόνο μέλος της ομάδας και να εστιαστεί εκεί όλη η ανησυχία και η δυσφορία που μπορεί να υπάρχει στο σύνολο της τάξης</a:t>
            </a:r>
            <a:r>
              <a:rPr lang="en-US" dirty="0"/>
              <a:t> </a:t>
            </a:r>
          </a:p>
        </p:txBody>
      </p:sp>
    </p:spTree>
    <p:extLst>
      <p:ext uri="{BB962C8B-B14F-4D97-AF65-F5344CB8AC3E}">
        <p14:creationId xmlns:p14="http://schemas.microsoft.com/office/powerpoint/2010/main" val="154960469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AAD2E4-04A0-2842-BB90-C4AE6ACE0D6F}"/>
              </a:ext>
            </a:extLst>
          </p:cNvPr>
          <p:cNvSpPr>
            <a:spLocks noGrp="1"/>
          </p:cNvSpPr>
          <p:nvPr>
            <p:ph type="title"/>
          </p:nvPr>
        </p:nvSpPr>
        <p:spPr/>
        <p:txBody>
          <a:bodyPr/>
          <a:lstStyle/>
          <a:p>
            <a:r>
              <a:rPr lang="el-GR" dirty="0"/>
              <a:t>Ρόλοι στην ομάδα τάξης</a:t>
            </a:r>
            <a:endParaRPr lang="en-US" dirty="0"/>
          </a:p>
        </p:txBody>
      </p:sp>
      <p:sp>
        <p:nvSpPr>
          <p:cNvPr id="3" name="Content Placeholder 2">
            <a:extLst>
              <a:ext uri="{FF2B5EF4-FFF2-40B4-BE49-F238E27FC236}">
                <a16:creationId xmlns:a16="http://schemas.microsoft.com/office/drawing/2014/main" id="{7DCB44D1-9023-A54D-AEB3-8D12615579E5}"/>
              </a:ext>
            </a:extLst>
          </p:cNvPr>
          <p:cNvSpPr>
            <a:spLocks noGrp="1"/>
          </p:cNvSpPr>
          <p:nvPr>
            <p:ph idx="1"/>
          </p:nvPr>
        </p:nvSpPr>
        <p:spPr/>
        <p:txBody>
          <a:bodyPr>
            <a:normAutofit/>
          </a:bodyPr>
          <a:lstStyle/>
          <a:p>
            <a:r>
              <a:rPr lang="el-GR" dirty="0"/>
              <a:t>Ποιοι άλλοι ρόλοι μπορεί να ανατεθούν σε ένα άτομο μέσα στην τάξη; </a:t>
            </a:r>
          </a:p>
          <a:p>
            <a:r>
              <a:rPr lang="el-GR" dirty="0"/>
              <a:t>Τι σκέφτεστε, για παράδειγμα, για το ρόλο του «κλόουν της τάξης»; </a:t>
            </a:r>
          </a:p>
          <a:p>
            <a:r>
              <a:rPr lang="el-GR" dirty="0"/>
              <a:t>Μπορείτε μέσα από την προσωπική σας εμπειρία να αναγνωρίσετε διάφορους ρόλους που υπήρχαν στη σχολική τάξη όπου φοιτήσατε; </a:t>
            </a:r>
            <a:endParaRPr lang="en-US" dirty="0"/>
          </a:p>
        </p:txBody>
      </p:sp>
    </p:spTree>
    <p:extLst>
      <p:ext uri="{BB962C8B-B14F-4D97-AF65-F5344CB8AC3E}">
        <p14:creationId xmlns:p14="http://schemas.microsoft.com/office/powerpoint/2010/main" val="177070549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C1FE92-C850-4D41-B13F-C5222E6ADB27}"/>
              </a:ext>
            </a:extLst>
          </p:cNvPr>
          <p:cNvSpPr>
            <a:spLocks noGrp="1"/>
          </p:cNvSpPr>
          <p:nvPr>
            <p:ph type="title"/>
          </p:nvPr>
        </p:nvSpPr>
        <p:spPr/>
        <p:txBody>
          <a:bodyPr>
            <a:noAutofit/>
          </a:bodyPr>
          <a:lstStyle/>
          <a:p>
            <a:r>
              <a:rPr lang="el-GR" sz="4000" dirty="0"/>
              <a:t>Αλληλεπίδραση εκπαιδευτικού-ομάδας τάξης</a:t>
            </a:r>
            <a:endParaRPr lang="en-US" sz="4000" dirty="0"/>
          </a:p>
        </p:txBody>
      </p:sp>
      <p:sp>
        <p:nvSpPr>
          <p:cNvPr id="3" name="Content Placeholder 2">
            <a:extLst>
              <a:ext uri="{FF2B5EF4-FFF2-40B4-BE49-F238E27FC236}">
                <a16:creationId xmlns:a16="http://schemas.microsoft.com/office/drawing/2014/main" id="{E2B54910-F1CF-904E-9C0A-42F98C9EF09C}"/>
              </a:ext>
            </a:extLst>
          </p:cNvPr>
          <p:cNvSpPr>
            <a:spLocks noGrp="1"/>
          </p:cNvSpPr>
          <p:nvPr>
            <p:ph idx="1"/>
          </p:nvPr>
        </p:nvSpPr>
        <p:spPr/>
        <p:txBody>
          <a:bodyPr>
            <a:normAutofit fontScale="92500"/>
          </a:bodyPr>
          <a:lstStyle/>
          <a:p>
            <a:r>
              <a:rPr lang="el-GR" dirty="0"/>
              <a:t>Μέσα στα πλαίσια της αλληλεπίδρασης στην ομάδα της τάξης μπορεί να μελετηθεί και η αλληλεπίδραση ανάμεσα στον/την εκπαιδευτικό και τους μαθητές/</a:t>
            </a:r>
            <a:r>
              <a:rPr lang="el-GR" dirty="0" err="1"/>
              <a:t>τριες</a:t>
            </a:r>
            <a:r>
              <a:rPr lang="el-GR" dirty="0"/>
              <a:t>. </a:t>
            </a:r>
          </a:p>
          <a:p>
            <a:r>
              <a:rPr lang="el-GR" dirty="0"/>
              <a:t>Η ζωή της ομάδας-τάξης είναι ενταγμένη στο θεσμικό πλαίσιο της σχολικής ζωής και υπακούει στους κανόνες της κοινωνίας και τους κράτους. Επομένως, η σχέση ανάμεσα σε ένα/μία μαθητή/</a:t>
            </a:r>
            <a:r>
              <a:rPr lang="el-GR" dirty="0" err="1"/>
              <a:t>τρια</a:t>
            </a:r>
            <a:r>
              <a:rPr lang="el-GR" dirty="0"/>
              <a:t> και ένα/μία εκπαιδευτικό είναι μία σχέση εξουσίας και εξαρτάται σε ένα βαθμό από το ίδιο το γεγονός ότι ο ένας είναι μαθητής/</a:t>
            </a:r>
            <a:r>
              <a:rPr lang="el-GR" dirty="0" err="1"/>
              <a:t>τρια</a:t>
            </a:r>
            <a:r>
              <a:rPr lang="el-GR" dirty="0"/>
              <a:t> και ο/η άλλος/η εκπαιδευτικός και δεν έχει να κάνει μόνο με αυτό που είναι ο καθένας ως προσωπικότητα. </a:t>
            </a:r>
            <a:endParaRPr lang="en-US" dirty="0"/>
          </a:p>
        </p:txBody>
      </p:sp>
    </p:spTree>
    <p:extLst>
      <p:ext uri="{BB962C8B-B14F-4D97-AF65-F5344CB8AC3E}">
        <p14:creationId xmlns:p14="http://schemas.microsoft.com/office/powerpoint/2010/main" val="323648666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C1FE92-C850-4D41-B13F-C5222E6ADB27}"/>
              </a:ext>
            </a:extLst>
          </p:cNvPr>
          <p:cNvSpPr>
            <a:spLocks noGrp="1"/>
          </p:cNvSpPr>
          <p:nvPr>
            <p:ph type="title"/>
          </p:nvPr>
        </p:nvSpPr>
        <p:spPr/>
        <p:txBody>
          <a:bodyPr>
            <a:noAutofit/>
          </a:bodyPr>
          <a:lstStyle/>
          <a:p>
            <a:r>
              <a:rPr lang="el-GR" sz="4000" dirty="0"/>
              <a:t>Αλληλεπίδραση εκπαιδευτικού-ομάδας τάξης</a:t>
            </a:r>
            <a:endParaRPr lang="en-US" sz="4000" dirty="0"/>
          </a:p>
        </p:txBody>
      </p:sp>
      <p:sp>
        <p:nvSpPr>
          <p:cNvPr id="3" name="Content Placeholder 2">
            <a:extLst>
              <a:ext uri="{FF2B5EF4-FFF2-40B4-BE49-F238E27FC236}">
                <a16:creationId xmlns:a16="http://schemas.microsoft.com/office/drawing/2014/main" id="{E2B54910-F1CF-904E-9C0A-42F98C9EF09C}"/>
              </a:ext>
            </a:extLst>
          </p:cNvPr>
          <p:cNvSpPr>
            <a:spLocks noGrp="1"/>
          </p:cNvSpPr>
          <p:nvPr>
            <p:ph idx="1"/>
          </p:nvPr>
        </p:nvSpPr>
        <p:spPr/>
        <p:txBody>
          <a:bodyPr>
            <a:normAutofit lnSpcReduction="10000"/>
          </a:bodyPr>
          <a:lstStyle/>
          <a:p>
            <a:r>
              <a:rPr lang="el-GR" dirty="0"/>
              <a:t>Για την ακρίβεια, οι δάσκαλοι/</a:t>
            </a:r>
            <a:r>
              <a:rPr lang="el-GR" dirty="0" err="1"/>
              <a:t>ες</a:t>
            </a:r>
            <a:r>
              <a:rPr lang="el-GR" dirty="0"/>
              <a:t> είναι οι πρώτοι </a:t>
            </a:r>
            <a:r>
              <a:rPr lang="el-GR" dirty="0" err="1"/>
              <a:t>εξω</a:t>
            </a:r>
            <a:r>
              <a:rPr lang="el-GR" dirty="0"/>
              <a:t>-οικογενειακοί φορείς εξουσίας με τους οποίους τα παιδιά έρχονται σε στενή επαφή. Στο συναισθηματικό επίπεδο η συγκεκριμένη αλληλεπίδραση εντός της ομάδας της τάξης, μεταξύ του/της εκπαιδευτικού και των μαθητών/τριών, χρωματίζει αυτή τη σχέση εξουσίας. </a:t>
            </a:r>
          </a:p>
          <a:p>
            <a:r>
              <a:rPr lang="el-GR" dirty="0"/>
              <a:t>Η ποιότητα της εμπειρίας αυτών των πρώτων σχέσεων με τους/</a:t>
            </a:r>
            <a:r>
              <a:rPr lang="el-GR" dirty="0" err="1"/>
              <a:t>ις</a:t>
            </a:r>
            <a:r>
              <a:rPr lang="el-GR" dirty="0"/>
              <a:t> δασκάλους/</a:t>
            </a:r>
            <a:r>
              <a:rPr lang="el-GR" dirty="0" err="1"/>
              <a:t>ες</a:t>
            </a:r>
            <a:r>
              <a:rPr lang="el-GR" dirty="0"/>
              <a:t> θα επηρεάσει και όλες τις επόμενες σχέσεις των παιδιών με άλλους φορείς κοινωνικής και πολιτικής εξουσίας</a:t>
            </a:r>
            <a:r>
              <a:rPr lang="en-US" dirty="0"/>
              <a:t> </a:t>
            </a:r>
          </a:p>
        </p:txBody>
      </p:sp>
    </p:spTree>
    <p:extLst>
      <p:ext uri="{BB962C8B-B14F-4D97-AF65-F5344CB8AC3E}">
        <p14:creationId xmlns:p14="http://schemas.microsoft.com/office/powerpoint/2010/main" val="28783793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0C600C-72FE-7C48-9E24-1CC2E1D14699}"/>
              </a:ext>
            </a:extLst>
          </p:cNvPr>
          <p:cNvSpPr>
            <a:spLocks noGrp="1"/>
          </p:cNvSpPr>
          <p:nvPr>
            <p:ph type="title"/>
          </p:nvPr>
        </p:nvSpPr>
        <p:spPr/>
        <p:txBody>
          <a:bodyPr>
            <a:normAutofit/>
          </a:bodyPr>
          <a:lstStyle/>
          <a:p>
            <a:r>
              <a:rPr lang="el-GR" sz="4000" dirty="0"/>
              <a:t>Ψυχαναλυτική κατανόηση στο σχολείο</a:t>
            </a:r>
            <a:endParaRPr lang="en-US" sz="4000" dirty="0"/>
          </a:p>
        </p:txBody>
      </p:sp>
      <p:sp>
        <p:nvSpPr>
          <p:cNvPr id="3" name="Content Placeholder 2">
            <a:extLst>
              <a:ext uri="{FF2B5EF4-FFF2-40B4-BE49-F238E27FC236}">
                <a16:creationId xmlns:a16="http://schemas.microsoft.com/office/drawing/2014/main" id="{3AA907BC-E851-C043-B9DE-0739DEEFB0BE}"/>
              </a:ext>
            </a:extLst>
          </p:cNvPr>
          <p:cNvSpPr>
            <a:spLocks noGrp="1"/>
          </p:cNvSpPr>
          <p:nvPr>
            <p:ph idx="1"/>
          </p:nvPr>
        </p:nvSpPr>
        <p:spPr/>
        <p:txBody>
          <a:bodyPr>
            <a:normAutofit fontScale="77500" lnSpcReduction="20000"/>
          </a:bodyPr>
          <a:lstStyle/>
          <a:p>
            <a:r>
              <a:rPr lang="el-GR" sz="3100" dirty="0"/>
              <a:t>Ας δούμε ένα παράδειγμα:</a:t>
            </a:r>
          </a:p>
          <a:p>
            <a:pPr marL="0" indent="0" algn="just">
              <a:buNone/>
            </a:pPr>
            <a:r>
              <a:rPr lang="el-GR" dirty="0"/>
              <a:t>Είναι η αρχή της σχολικής χρονιάς. Η Μαρία και η Γιώτα, συμμαθήτριες, κορίτσια με κανονική ανάπτυξη και κανονική νοημοσύνη, είναι «</a:t>
            </a:r>
            <a:r>
              <a:rPr lang="el-GR" dirty="0" err="1"/>
              <a:t>πρωτάκια</a:t>
            </a:r>
            <a:r>
              <a:rPr lang="el-GR" dirty="0"/>
              <a:t>» στο Δημοτικό. Η οικογένεια της Μαρίας πέρασε ένα σχετικά ήρεμο καλοκαίρι και όλοι στην οικογένεια περίμεναν με χαρά, περηφάνεια και κάποια αγωνία την έναρξη της σχολικής χρονιάς. Στην οικογένεια της Γιώτας τα πράγματα δεν ήταν ήρεμα. Οι γονείς είχαν συνεχείς καυγάδες μεταξύ τους, με συνέπεια ο πατέρας να φύγει από το σπίτι. Μέσα σε όλη αυτή την αναταραχή, η έναρξη της σχολικής χρονιάς πέρασε «απαρατήρητη». Η μητέρα και ο πατέρας της Γιώτας δεν έμοιαζαν να έχουν την ψυχική αντοχή να ασχοληθούν με το πέρασμα της κόρης τους στη σχολική εκπαίδευση. Στη μέση της χρονιάς, η Μαρία προχωρά καλά ακαδημαϊκά και χαίρεται με αυτά που καταφέρνει. Η Γιώτα έχει μείνει λίγο πίσω σε σχέση με τα υπόλοιπα παιδιά της τάξης και δυσανασχετεί με τα μαθήματα του σχολείου. </a:t>
            </a:r>
            <a:endParaRPr lang="en-US" dirty="0"/>
          </a:p>
          <a:p>
            <a:pPr marL="0" indent="0">
              <a:buNone/>
            </a:pPr>
            <a:endParaRPr lang="en-US" dirty="0"/>
          </a:p>
        </p:txBody>
      </p:sp>
    </p:spTree>
    <p:extLst>
      <p:ext uri="{BB962C8B-B14F-4D97-AF65-F5344CB8AC3E}">
        <p14:creationId xmlns:p14="http://schemas.microsoft.com/office/powerpoint/2010/main" val="121338043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90E5D-BF88-4D42-9A5D-1076D076A0AD}"/>
              </a:ext>
            </a:extLst>
          </p:cNvPr>
          <p:cNvSpPr>
            <a:spLocks noGrp="1"/>
          </p:cNvSpPr>
          <p:nvPr>
            <p:ph type="title"/>
          </p:nvPr>
        </p:nvSpPr>
        <p:spPr/>
        <p:txBody>
          <a:bodyPr>
            <a:noAutofit/>
          </a:bodyPr>
          <a:lstStyle/>
          <a:p>
            <a:r>
              <a:rPr lang="el-GR" sz="3200" dirty="0"/>
              <a:t>Πώς μπορεί να προσεγγίσει ένας/μία εκπαιδευτικός την ψυχαναλυτική κατανόηση; </a:t>
            </a:r>
            <a:endParaRPr lang="en-US" sz="3200" dirty="0"/>
          </a:p>
        </p:txBody>
      </p:sp>
      <p:sp>
        <p:nvSpPr>
          <p:cNvPr id="3" name="Content Placeholder 2">
            <a:extLst>
              <a:ext uri="{FF2B5EF4-FFF2-40B4-BE49-F238E27FC236}">
                <a16:creationId xmlns:a16="http://schemas.microsoft.com/office/drawing/2014/main" id="{57474CAA-61CF-354D-8096-8C95927A35CD}"/>
              </a:ext>
            </a:extLst>
          </p:cNvPr>
          <p:cNvSpPr>
            <a:spLocks noGrp="1"/>
          </p:cNvSpPr>
          <p:nvPr>
            <p:ph idx="1"/>
          </p:nvPr>
        </p:nvSpPr>
        <p:spPr/>
        <p:txBody>
          <a:bodyPr>
            <a:normAutofit/>
          </a:bodyPr>
          <a:lstStyle/>
          <a:p>
            <a:r>
              <a:rPr lang="el-GR" dirty="0"/>
              <a:t>Ο/η εκπαιδευτικός δεν είναι και δεν χρειάζεται να είναι ψυχολόγος ή ψυχοθεραπευτής. </a:t>
            </a:r>
          </a:p>
          <a:p>
            <a:r>
              <a:rPr lang="el-GR" dirty="0"/>
              <a:t>Ο/η εκπαιδευτικός δεν χρειάζεται να έχει ενδελεχή γνώση του οικογενειακού ή του ατομικού ιστορικού του/της κάθε μαθητή/</a:t>
            </a:r>
            <a:r>
              <a:rPr lang="el-GR" dirty="0" err="1"/>
              <a:t>τριας</a:t>
            </a:r>
            <a:r>
              <a:rPr lang="el-GR" dirty="0"/>
              <a:t>, ούτε να γνωρίζει σε βάθος όλες τις ψυχοδυναμικές θεωρίες, </a:t>
            </a:r>
          </a:p>
          <a:p>
            <a:r>
              <a:rPr lang="el-GR" dirty="0"/>
              <a:t>αλλά μπορεί να αναγνωρίζει ότι η διδασκαλία και η σχέση που αναπτύσσεται με τους/τις μαθητές/</a:t>
            </a:r>
            <a:r>
              <a:rPr lang="el-GR" dirty="0" err="1"/>
              <a:t>τριες</a:t>
            </a:r>
            <a:r>
              <a:rPr lang="el-GR" dirty="0"/>
              <a:t> ενδέχεται να έχει μία θεραπευτική πλευρά</a:t>
            </a:r>
            <a:endParaRPr lang="en-US" dirty="0"/>
          </a:p>
        </p:txBody>
      </p:sp>
    </p:spTree>
    <p:extLst>
      <p:ext uri="{BB962C8B-B14F-4D97-AF65-F5344CB8AC3E}">
        <p14:creationId xmlns:p14="http://schemas.microsoft.com/office/powerpoint/2010/main" val="183933100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90E5D-BF88-4D42-9A5D-1076D076A0AD}"/>
              </a:ext>
            </a:extLst>
          </p:cNvPr>
          <p:cNvSpPr>
            <a:spLocks noGrp="1"/>
          </p:cNvSpPr>
          <p:nvPr>
            <p:ph type="title"/>
          </p:nvPr>
        </p:nvSpPr>
        <p:spPr/>
        <p:txBody>
          <a:bodyPr>
            <a:noAutofit/>
          </a:bodyPr>
          <a:lstStyle/>
          <a:p>
            <a:r>
              <a:rPr lang="el-GR" sz="3200" dirty="0"/>
              <a:t>Πώς μπορεί να προσεγγίσει ένας εκπαιδευτικός την ψυχαναλυτική κατανόηση; </a:t>
            </a:r>
            <a:endParaRPr lang="en-US" sz="3200" dirty="0"/>
          </a:p>
        </p:txBody>
      </p:sp>
      <p:sp>
        <p:nvSpPr>
          <p:cNvPr id="3" name="Content Placeholder 2">
            <a:extLst>
              <a:ext uri="{FF2B5EF4-FFF2-40B4-BE49-F238E27FC236}">
                <a16:creationId xmlns:a16="http://schemas.microsoft.com/office/drawing/2014/main" id="{57474CAA-61CF-354D-8096-8C95927A35CD}"/>
              </a:ext>
            </a:extLst>
          </p:cNvPr>
          <p:cNvSpPr>
            <a:spLocks noGrp="1"/>
          </p:cNvSpPr>
          <p:nvPr>
            <p:ph idx="1"/>
          </p:nvPr>
        </p:nvSpPr>
        <p:spPr/>
        <p:txBody>
          <a:bodyPr>
            <a:normAutofit/>
          </a:bodyPr>
          <a:lstStyle/>
          <a:p>
            <a:r>
              <a:rPr lang="el-GR" dirty="0"/>
              <a:t>Κατ’ αναλογία με την «αρκετά καλή μητέρα», ο «αρκετά καλός/ή» εκπαιδευτικός, χρησιμοποιώντας την ψυχαναλυτική κατανόηση, μπορεί να προσφέρει ένα εκπαιδευτικό περιβάλλον που εξασφαλίζει ψυχικό «κράτημα» στους μαθητές και τις μαθήτριες και συναισθηματική ασφάλεια ώστε να αναπτύξουν το δυναμικό τους, χωρίς ο ίδιος να εξουθενώνεται από τη μη ρεαλιστική προσδοκία να είναι ο/η «τέλειος/α» εκπαιδευτικός.</a:t>
            </a:r>
            <a:r>
              <a:rPr lang="en-US" dirty="0"/>
              <a:t> </a:t>
            </a:r>
          </a:p>
        </p:txBody>
      </p:sp>
    </p:spTree>
    <p:extLst>
      <p:ext uri="{BB962C8B-B14F-4D97-AF65-F5344CB8AC3E}">
        <p14:creationId xmlns:p14="http://schemas.microsoft.com/office/powerpoint/2010/main" val="383663794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90E5D-BF88-4D42-9A5D-1076D076A0AD}"/>
              </a:ext>
            </a:extLst>
          </p:cNvPr>
          <p:cNvSpPr>
            <a:spLocks noGrp="1"/>
          </p:cNvSpPr>
          <p:nvPr>
            <p:ph type="title"/>
          </p:nvPr>
        </p:nvSpPr>
        <p:spPr/>
        <p:txBody>
          <a:bodyPr>
            <a:noAutofit/>
          </a:bodyPr>
          <a:lstStyle/>
          <a:p>
            <a:r>
              <a:rPr lang="el-GR" sz="3200" dirty="0"/>
              <a:t>Πώς μπορεί να προσεγγίσει ένας/μία εκπαιδευτικός την ψυχαναλυτική κατανόηση; </a:t>
            </a:r>
            <a:endParaRPr lang="en-US" sz="3200" dirty="0"/>
          </a:p>
        </p:txBody>
      </p:sp>
      <p:sp>
        <p:nvSpPr>
          <p:cNvPr id="3" name="Content Placeholder 2">
            <a:extLst>
              <a:ext uri="{FF2B5EF4-FFF2-40B4-BE49-F238E27FC236}">
                <a16:creationId xmlns:a16="http://schemas.microsoft.com/office/drawing/2014/main" id="{57474CAA-61CF-354D-8096-8C95927A35CD}"/>
              </a:ext>
            </a:extLst>
          </p:cNvPr>
          <p:cNvSpPr>
            <a:spLocks noGrp="1"/>
          </p:cNvSpPr>
          <p:nvPr>
            <p:ph idx="1"/>
          </p:nvPr>
        </p:nvSpPr>
        <p:spPr/>
        <p:txBody>
          <a:bodyPr>
            <a:normAutofit/>
          </a:bodyPr>
          <a:lstStyle/>
          <a:p>
            <a:r>
              <a:rPr lang="el-GR" dirty="0"/>
              <a:t>Για να φτάσει στην ψυχαναλυτική κατανόηση ο/η εκπαιδευτικός χρειάζεται να εξασκήσει την ικανότητα </a:t>
            </a:r>
            <a:r>
              <a:rPr lang="el-GR" b="1" dirty="0"/>
              <a:t>παρατήρησης (και αυτό-παρατήρησης</a:t>
            </a:r>
            <a:r>
              <a:rPr lang="el-GR" dirty="0"/>
              <a:t>) που </a:t>
            </a:r>
            <a:r>
              <a:rPr lang="el-GR" b="1" dirty="0"/>
              <a:t>στόχο έχει την κατανόηση των σχέσεων και των ασυνείδητων δυναμικών αυτών. </a:t>
            </a:r>
            <a:endParaRPr lang="en-US" b="1" dirty="0"/>
          </a:p>
        </p:txBody>
      </p:sp>
    </p:spTree>
    <p:extLst>
      <p:ext uri="{BB962C8B-B14F-4D97-AF65-F5344CB8AC3E}">
        <p14:creationId xmlns:p14="http://schemas.microsoft.com/office/powerpoint/2010/main" val="397556949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90E5D-BF88-4D42-9A5D-1076D076A0AD}"/>
              </a:ext>
            </a:extLst>
          </p:cNvPr>
          <p:cNvSpPr>
            <a:spLocks noGrp="1"/>
          </p:cNvSpPr>
          <p:nvPr>
            <p:ph type="title"/>
          </p:nvPr>
        </p:nvSpPr>
        <p:spPr/>
        <p:txBody>
          <a:bodyPr>
            <a:noAutofit/>
          </a:bodyPr>
          <a:lstStyle/>
          <a:p>
            <a:r>
              <a:rPr lang="el-GR" sz="3200" dirty="0"/>
              <a:t>Πώς μπορεί να προσεγγίσει ένας/μία εκπαιδευτικός την ψυχαναλυτική κατανόηση; </a:t>
            </a:r>
            <a:endParaRPr lang="en-US" sz="3200" dirty="0"/>
          </a:p>
        </p:txBody>
      </p:sp>
      <p:sp>
        <p:nvSpPr>
          <p:cNvPr id="3" name="Content Placeholder 2">
            <a:extLst>
              <a:ext uri="{FF2B5EF4-FFF2-40B4-BE49-F238E27FC236}">
                <a16:creationId xmlns:a16="http://schemas.microsoft.com/office/drawing/2014/main" id="{57474CAA-61CF-354D-8096-8C95927A35CD}"/>
              </a:ext>
            </a:extLst>
          </p:cNvPr>
          <p:cNvSpPr>
            <a:spLocks noGrp="1"/>
          </p:cNvSpPr>
          <p:nvPr>
            <p:ph idx="1"/>
          </p:nvPr>
        </p:nvSpPr>
        <p:spPr/>
        <p:txBody>
          <a:bodyPr>
            <a:normAutofit fontScale="92500"/>
          </a:bodyPr>
          <a:lstStyle/>
          <a:p>
            <a:pPr marL="0" indent="0">
              <a:buNone/>
            </a:pPr>
            <a:r>
              <a:rPr lang="el-GR" dirty="0"/>
              <a:t>Αυτή η μορφή παρατήρησης προϋποθέτει την ικανότητα κάποιος/α να είναι </a:t>
            </a:r>
            <a:r>
              <a:rPr lang="el-GR" b="1" dirty="0"/>
              <a:t>ψυχικά διαθέσιμος/η και συναισθηματικά δεκτικός/η:</a:t>
            </a:r>
          </a:p>
          <a:p>
            <a:r>
              <a:rPr lang="el-GR" dirty="0"/>
              <a:t>Δηλαδή να βλέπει, να ακούει προσεκτικά και να αντιλαμβάνεται τι συμβαίνει </a:t>
            </a:r>
            <a:r>
              <a:rPr lang="el-GR" b="1" dirty="0"/>
              <a:t>γύρω του αλλά και μέσα του</a:t>
            </a:r>
            <a:r>
              <a:rPr lang="el-GR" dirty="0"/>
              <a:t>, (με άλλα λόγια να είναι σε επαφή με τα συναισθήματα και τα άγχη που αναδύονται μέσα στα πλαίσια των σχέσεων) </a:t>
            </a:r>
          </a:p>
          <a:p>
            <a:r>
              <a:rPr lang="el-GR" dirty="0"/>
              <a:t>Στη συνέχεια, δε, να σκεφθεί για όλα αυτά και να χρησιμοποιήσει την προσωπική του εμπειρία για να κατανοήσει σε βάθος αυτό που συμβαίνει στην τάξη σε ατομικό πλαίσιο και στο πλαίσιο της ομάδας.</a:t>
            </a:r>
            <a:endParaRPr lang="en-US" dirty="0"/>
          </a:p>
          <a:p>
            <a:endParaRPr lang="en-US" dirty="0"/>
          </a:p>
        </p:txBody>
      </p:sp>
    </p:spTree>
    <p:extLst>
      <p:ext uri="{BB962C8B-B14F-4D97-AF65-F5344CB8AC3E}">
        <p14:creationId xmlns:p14="http://schemas.microsoft.com/office/powerpoint/2010/main" val="256602225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90E5D-BF88-4D42-9A5D-1076D076A0AD}"/>
              </a:ext>
            </a:extLst>
          </p:cNvPr>
          <p:cNvSpPr>
            <a:spLocks noGrp="1"/>
          </p:cNvSpPr>
          <p:nvPr>
            <p:ph type="title"/>
          </p:nvPr>
        </p:nvSpPr>
        <p:spPr/>
        <p:txBody>
          <a:bodyPr>
            <a:noAutofit/>
          </a:bodyPr>
          <a:lstStyle/>
          <a:p>
            <a:r>
              <a:rPr lang="el-GR" sz="3200" dirty="0"/>
              <a:t>Πώς μπορεί να προσεγγίσει ένας/μία εκπαιδευτικός την ψυχαναλυτική κατανόηση; </a:t>
            </a:r>
            <a:endParaRPr lang="en-US" sz="3200" dirty="0"/>
          </a:p>
        </p:txBody>
      </p:sp>
      <p:sp>
        <p:nvSpPr>
          <p:cNvPr id="3" name="Content Placeholder 2">
            <a:extLst>
              <a:ext uri="{FF2B5EF4-FFF2-40B4-BE49-F238E27FC236}">
                <a16:creationId xmlns:a16="http://schemas.microsoft.com/office/drawing/2014/main" id="{57474CAA-61CF-354D-8096-8C95927A35CD}"/>
              </a:ext>
            </a:extLst>
          </p:cNvPr>
          <p:cNvSpPr>
            <a:spLocks noGrp="1"/>
          </p:cNvSpPr>
          <p:nvPr>
            <p:ph idx="1"/>
          </p:nvPr>
        </p:nvSpPr>
        <p:spPr/>
        <p:txBody>
          <a:bodyPr>
            <a:normAutofit/>
          </a:bodyPr>
          <a:lstStyle/>
          <a:p>
            <a:r>
              <a:rPr lang="el-GR" dirty="0"/>
              <a:t>Η διαδικασία της ψυχαναλυτικής παρατήρησης είναι χρονικά και συναισθηματικά απαιτητική: μπορεί να φέρει τον/την εκπαιδευτικό αντιμέτωπο με επώδυνα και δύσκολα συναισθήματα.</a:t>
            </a:r>
          </a:p>
          <a:p>
            <a:r>
              <a:rPr lang="el-GR" dirty="0"/>
              <a:t> Όμως είναι αυτή που θα του προσφέρει τη  δυνατότητα της βαθύτερης κατανόησης και θα επιτρέψει τελικά στον ίδιο και στους μαθητές του και στις μαθήτριες να βιώσουν και να επωφεληθούν από την ολοκληρωμένη παιδαγωγική εμπειρία που οφείλει να συνδυάζει αρμονικά το γνωστικό και το συναισθηματικό πεδίο. </a:t>
            </a:r>
            <a:endParaRPr lang="en-US" dirty="0"/>
          </a:p>
        </p:txBody>
      </p:sp>
    </p:spTree>
    <p:extLst>
      <p:ext uri="{BB962C8B-B14F-4D97-AF65-F5344CB8AC3E}">
        <p14:creationId xmlns:p14="http://schemas.microsoft.com/office/powerpoint/2010/main" val="34881696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0C600C-72FE-7C48-9E24-1CC2E1D14699}"/>
              </a:ext>
            </a:extLst>
          </p:cNvPr>
          <p:cNvSpPr>
            <a:spLocks noGrp="1"/>
          </p:cNvSpPr>
          <p:nvPr>
            <p:ph type="title"/>
          </p:nvPr>
        </p:nvSpPr>
        <p:spPr/>
        <p:txBody>
          <a:bodyPr>
            <a:normAutofit/>
          </a:bodyPr>
          <a:lstStyle/>
          <a:p>
            <a:r>
              <a:rPr lang="el-GR" sz="4000" dirty="0"/>
              <a:t>Ψυχαναλυτική κατανόηση στο σχολείο</a:t>
            </a:r>
            <a:endParaRPr lang="en-US" sz="4000" dirty="0"/>
          </a:p>
        </p:txBody>
      </p:sp>
      <p:sp>
        <p:nvSpPr>
          <p:cNvPr id="3" name="Content Placeholder 2">
            <a:extLst>
              <a:ext uri="{FF2B5EF4-FFF2-40B4-BE49-F238E27FC236}">
                <a16:creationId xmlns:a16="http://schemas.microsoft.com/office/drawing/2014/main" id="{3AA907BC-E851-C043-B9DE-0739DEEFB0BE}"/>
              </a:ext>
            </a:extLst>
          </p:cNvPr>
          <p:cNvSpPr>
            <a:spLocks noGrp="1"/>
          </p:cNvSpPr>
          <p:nvPr>
            <p:ph idx="1"/>
          </p:nvPr>
        </p:nvSpPr>
        <p:spPr/>
        <p:txBody>
          <a:bodyPr>
            <a:normAutofit/>
          </a:bodyPr>
          <a:lstStyle/>
          <a:p>
            <a:pPr marL="0" indent="0">
              <a:buNone/>
            </a:pPr>
            <a:r>
              <a:rPr lang="el-GR" dirty="0"/>
              <a:t>Ποιοι παράγοντες μπορεί να επηρέασαν τη σχολική επίδοση και τη στάση της Μαρίας και της Γιώτας προς τη σχολική μάθηση; </a:t>
            </a:r>
          </a:p>
          <a:p>
            <a:pPr marL="0" indent="0">
              <a:buNone/>
            </a:pPr>
            <a:r>
              <a:rPr lang="el-GR" dirty="0"/>
              <a:t>(Να σημειώσουμε ότι μπορεί να γίνουν πολλές υποθέσεις, οι οποίες να είναι συμπληρωματικές και όχι </a:t>
            </a:r>
            <a:r>
              <a:rPr lang="el-GR" dirty="0" err="1"/>
              <a:t>αλληλοαποκλειόμενες</a:t>
            </a:r>
            <a:r>
              <a:rPr lang="el-GR" dirty="0"/>
              <a:t>)</a:t>
            </a:r>
            <a:r>
              <a:rPr lang="en-US" dirty="0"/>
              <a:t> </a:t>
            </a:r>
          </a:p>
        </p:txBody>
      </p:sp>
    </p:spTree>
    <p:extLst>
      <p:ext uri="{BB962C8B-B14F-4D97-AF65-F5344CB8AC3E}">
        <p14:creationId xmlns:p14="http://schemas.microsoft.com/office/powerpoint/2010/main" val="41479747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0C600C-72FE-7C48-9E24-1CC2E1D14699}"/>
              </a:ext>
            </a:extLst>
          </p:cNvPr>
          <p:cNvSpPr>
            <a:spLocks noGrp="1"/>
          </p:cNvSpPr>
          <p:nvPr>
            <p:ph type="title"/>
          </p:nvPr>
        </p:nvSpPr>
        <p:spPr/>
        <p:txBody>
          <a:bodyPr>
            <a:normAutofit/>
          </a:bodyPr>
          <a:lstStyle/>
          <a:p>
            <a:r>
              <a:rPr lang="el-GR" sz="4000" dirty="0"/>
              <a:t>Ψυχαναλυτική κατανόηση στο σχολείο</a:t>
            </a:r>
            <a:endParaRPr lang="en-US" sz="4000" dirty="0"/>
          </a:p>
        </p:txBody>
      </p:sp>
      <p:sp>
        <p:nvSpPr>
          <p:cNvPr id="3" name="Content Placeholder 2">
            <a:extLst>
              <a:ext uri="{FF2B5EF4-FFF2-40B4-BE49-F238E27FC236}">
                <a16:creationId xmlns:a16="http://schemas.microsoft.com/office/drawing/2014/main" id="{3AA907BC-E851-C043-B9DE-0739DEEFB0BE}"/>
              </a:ext>
            </a:extLst>
          </p:cNvPr>
          <p:cNvSpPr>
            <a:spLocks noGrp="1"/>
          </p:cNvSpPr>
          <p:nvPr>
            <p:ph idx="1"/>
          </p:nvPr>
        </p:nvSpPr>
        <p:spPr>
          <a:xfrm>
            <a:off x="457200" y="1847088"/>
            <a:ext cx="8229600" cy="4389120"/>
          </a:xfrm>
        </p:spPr>
        <p:txBody>
          <a:bodyPr>
            <a:normAutofit fontScale="85000" lnSpcReduction="10000"/>
          </a:bodyPr>
          <a:lstStyle/>
          <a:p>
            <a:r>
              <a:rPr lang="el-GR" dirty="0"/>
              <a:t>Μάλλον όλοι θα σκεφθούμε ότι η αιτία της αρνητικής στάσης της Γιώτας προς τη μάθηση και η δυσκολία της να συμβαδίσει μαθησιακά με τα παιδιά της τάξης της σχετίζεται με συναισθηματικούς παράγοντες (που πιθανά η Γιώτα να μην είναι σε θέση να αντιληφθεί)</a:t>
            </a:r>
            <a:r>
              <a:rPr lang="en-US" dirty="0"/>
              <a:t> </a:t>
            </a:r>
            <a:endParaRPr lang="el-GR" dirty="0"/>
          </a:p>
          <a:p>
            <a:pPr marL="0" indent="0">
              <a:buNone/>
            </a:pPr>
            <a:r>
              <a:rPr lang="el-GR" dirty="0"/>
              <a:t>-θλίψη για το χωρισμό των γονέων που δεν της επιτρέπει να συγκεντρωθεί στις μαθησιακές απαιτήσεις;</a:t>
            </a:r>
          </a:p>
          <a:p>
            <a:pPr marL="0" indent="0">
              <a:buNone/>
            </a:pPr>
            <a:r>
              <a:rPr lang="el-GR" dirty="0"/>
              <a:t>-μη επένδυση (ή την </a:t>
            </a:r>
            <a:r>
              <a:rPr lang="el-GR" dirty="0" err="1"/>
              <a:t>αποεπένδυση</a:t>
            </a:r>
            <a:r>
              <a:rPr lang="el-GR" dirty="0"/>
              <a:t>) των γονέων της από το σχολείο που δεν δίνει στη Γιώτα το κίνητρο να επενδύσει και εκείνη με τη σειρά της στη μάθηση;</a:t>
            </a:r>
          </a:p>
          <a:p>
            <a:pPr marL="0" indent="0">
              <a:buNone/>
            </a:pPr>
            <a:r>
              <a:rPr lang="el-GR" dirty="0"/>
              <a:t>-ταύτιση της Γιώτας με τους γονείς της που βρίσκονται σε μία κατάσταση διάλυσης και αποσύνδεσης και όχι σε διαδικασία σύνθεσης και δημιουργίας η οποία εν τέλει επιτρέπει τη μάθηση; </a:t>
            </a:r>
            <a:endParaRPr lang="en-US" dirty="0"/>
          </a:p>
        </p:txBody>
      </p:sp>
    </p:spTree>
    <p:extLst>
      <p:ext uri="{BB962C8B-B14F-4D97-AF65-F5344CB8AC3E}">
        <p14:creationId xmlns:p14="http://schemas.microsoft.com/office/powerpoint/2010/main" val="11271618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0C600C-72FE-7C48-9E24-1CC2E1D14699}"/>
              </a:ext>
            </a:extLst>
          </p:cNvPr>
          <p:cNvSpPr>
            <a:spLocks noGrp="1"/>
          </p:cNvSpPr>
          <p:nvPr>
            <p:ph type="title"/>
          </p:nvPr>
        </p:nvSpPr>
        <p:spPr/>
        <p:txBody>
          <a:bodyPr>
            <a:normAutofit/>
          </a:bodyPr>
          <a:lstStyle/>
          <a:p>
            <a:r>
              <a:rPr lang="el-GR" sz="4000" dirty="0"/>
              <a:t>Ψυχαναλυτική κατανόηση στο σχολείο</a:t>
            </a:r>
            <a:endParaRPr lang="en-US" sz="4000" dirty="0"/>
          </a:p>
        </p:txBody>
      </p:sp>
      <p:sp>
        <p:nvSpPr>
          <p:cNvPr id="3" name="Content Placeholder 2">
            <a:extLst>
              <a:ext uri="{FF2B5EF4-FFF2-40B4-BE49-F238E27FC236}">
                <a16:creationId xmlns:a16="http://schemas.microsoft.com/office/drawing/2014/main" id="{3AA907BC-E851-C043-B9DE-0739DEEFB0BE}"/>
              </a:ext>
            </a:extLst>
          </p:cNvPr>
          <p:cNvSpPr>
            <a:spLocks noGrp="1"/>
          </p:cNvSpPr>
          <p:nvPr>
            <p:ph idx="1"/>
          </p:nvPr>
        </p:nvSpPr>
        <p:spPr/>
        <p:txBody>
          <a:bodyPr>
            <a:normAutofit/>
          </a:bodyPr>
          <a:lstStyle/>
          <a:p>
            <a:pPr marL="0" indent="0">
              <a:buNone/>
            </a:pPr>
            <a:r>
              <a:rPr lang="el-GR" dirty="0"/>
              <a:t>Η ψυχαναλυτική θεώρηση του σχολείου εστιάζει ακριβώς εκεί: πηγαίνει «πέρα και πίσω» από το γνωστικό κομμάτι και προσπαθεί να ρίξει φως στην πολυπλοκότητα της συναισθηματικής διάστασης της διδασκαλίας και της μάθησης. </a:t>
            </a:r>
          </a:p>
          <a:p>
            <a:pPr marL="0" indent="0">
              <a:buNone/>
            </a:pPr>
            <a:r>
              <a:rPr lang="el-GR" dirty="0"/>
              <a:t>Οι ψυχαναλυτές υποστηρίζουν ότι αν και είναι αναμφισβήτητα σημαντικό να μελετάμε τη γνωστική ανάπτυξη, είναι μεγάλο λάθος να πιστεύουμε ότι θα καταλάβουμε τη μάθηση εστιάζοντας μόνο σε αυτή. </a:t>
            </a:r>
            <a:endParaRPr lang="en-US" dirty="0"/>
          </a:p>
        </p:txBody>
      </p:sp>
    </p:spTree>
    <p:extLst>
      <p:ext uri="{BB962C8B-B14F-4D97-AF65-F5344CB8AC3E}">
        <p14:creationId xmlns:p14="http://schemas.microsoft.com/office/powerpoint/2010/main" val="12689940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0C600C-72FE-7C48-9E24-1CC2E1D14699}"/>
              </a:ext>
            </a:extLst>
          </p:cNvPr>
          <p:cNvSpPr>
            <a:spLocks noGrp="1"/>
          </p:cNvSpPr>
          <p:nvPr>
            <p:ph type="title"/>
          </p:nvPr>
        </p:nvSpPr>
        <p:spPr/>
        <p:txBody>
          <a:bodyPr>
            <a:normAutofit/>
          </a:bodyPr>
          <a:lstStyle/>
          <a:p>
            <a:r>
              <a:rPr lang="el-GR" sz="4000" dirty="0"/>
              <a:t>Ψυχαναλυτική κατανόηση στο σχολείο</a:t>
            </a:r>
            <a:endParaRPr lang="en-US" sz="4000" dirty="0"/>
          </a:p>
        </p:txBody>
      </p:sp>
      <p:sp>
        <p:nvSpPr>
          <p:cNvPr id="3" name="Content Placeholder 2">
            <a:extLst>
              <a:ext uri="{FF2B5EF4-FFF2-40B4-BE49-F238E27FC236}">
                <a16:creationId xmlns:a16="http://schemas.microsoft.com/office/drawing/2014/main" id="{3AA907BC-E851-C043-B9DE-0739DEEFB0BE}"/>
              </a:ext>
            </a:extLst>
          </p:cNvPr>
          <p:cNvSpPr>
            <a:spLocks noGrp="1"/>
          </p:cNvSpPr>
          <p:nvPr>
            <p:ph idx="1"/>
          </p:nvPr>
        </p:nvSpPr>
        <p:spPr/>
        <p:txBody>
          <a:bodyPr>
            <a:normAutofit fontScale="92500"/>
          </a:bodyPr>
          <a:lstStyle/>
          <a:p>
            <a:r>
              <a:rPr lang="el-GR" dirty="0"/>
              <a:t>Αυτή η εστίαση στο «πέρα και πίσω» από το γνωστικό κομμάτι οδηγεί στην παρατήρηση ότι τα περισσότερα πράγματα που συμβαίνουν σε μία σχολική τάξη δεν είναι χειροπιαστά ή συνειδητά και ενδεχομένως να μη σχετίζονται άμεσα με αυτό που τυπικά θα ονομάζαμε διδασκαλία: είναι συναισθήματα, σκέψεις, ψυχικές κινήσεις. </a:t>
            </a:r>
          </a:p>
          <a:p>
            <a:r>
              <a:rPr lang="el-GR" dirty="0"/>
              <a:t>Ακολουθώντας αυτό τον τρόπο σκέψης, μπορούμε να υποστηρίξουμε ότι ποτέ δύο μαθητές δεν έχουν ακριβώς την ίδια εμπειρία σε μία τάξη. Την υποκειμενική εμπειρία του κάθε μαθητή (αλλά και κάθε δάσκαλου) μπορούμε να την προσεγγίσουμε μέσω της ψυχαναλυτικής κατανόησης.</a:t>
            </a:r>
            <a:endParaRPr lang="en-US" dirty="0"/>
          </a:p>
          <a:p>
            <a:pPr marL="0" indent="0">
              <a:buNone/>
            </a:pPr>
            <a:endParaRPr lang="en-US" dirty="0"/>
          </a:p>
        </p:txBody>
      </p:sp>
    </p:spTree>
    <p:extLst>
      <p:ext uri="{BB962C8B-B14F-4D97-AF65-F5344CB8AC3E}">
        <p14:creationId xmlns:p14="http://schemas.microsoft.com/office/powerpoint/2010/main" val="23149644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4C710A-C927-C049-A43D-54B96B76EF9B}"/>
              </a:ext>
            </a:extLst>
          </p:cNvPr>
          <p:cNvSpPr>
            <a:spLocks noGrp="1"/>
          </p:cNvSpPr>
          <p:nvPr>
            <p:ph type="title"/>
          </p:nvPr>
        </p:nvSpPr>
        <p:spPr>
          <a:xfrm>
            <a:off x="457200" y="704088"/>
            <a:ext cx="8229600" cy="924712"/>
          </a:xfrm>
        </p:spPr>
        <p:txBody>
          <a:bodyPr>
            <a:normAutofit fontScale="90000"/>
          </a:bodyPr>
          <a:lstStyle/>
          <a:p>
            <a:r>
              <a:rPr lang="el-GR" sz="3600" dirty="0"/>
              <a:t>Ψυχαναλυτική κατανόηση: ο ρόλος του σχολείου</a:t>
            </a:r>
            <a:endParaRPr lang="en-US" sz="3600" dirty="0"/>
          </a:p>
        </p:txBody>
      </p:sp>
      <p:sp>
        <p:nvSpPr>
          <p:cNvPr id="3" name="Content Placeholder 2">
            <a:extLst>
              <a:ext uri="{FF2B5EF4-FFF2-40B4-BE49-F238E27FC236}">
                <a16:creationId xmlns:a16="http://schemas.microsoft.com/office/drawing/2014/main" id="{DAFBD99F-6970-FF4D-9AF3-E3BE3D13C467}"/>
              </a:ext>
            </a:extLst>
          </p:cNvPr>
          <p:cNvSpPr>
            <a:spLocks noGrp="1"/>
          </p:cNvSpPr>
          <p:nvPr>
            <p:ph idx="1"/>
          </p:nvPr>
        </p:nvSpPr>
        <p:spPr/>
        <p:txBody>
          <a:bodyPr/>
          <a:lstStyle/>
          <a:p>
            <a:r>
              <a:rPr lang="el-GR" dirty="0"/>
              <a:t>Το </a:t>
            </a:r>
            <a:r>
              <a:rPr lang="el-GR" dirty="0" err="1"/>
              <a:t>σχολείο</a:t>
            </a:r>
            <a:r>
              <a:rPr lang="el-GR" dirty="0"/>
              <a:t> </a:t>
            </a:r>
            <a:r>
              <a:rPr lang="el-GR" dirty="0" err="1"/>
              <a:t>επιτελει</a:t>
            </a:r>
            <a:r>
              <a:rPr lang="el-GR" dirty="0"/>
              <a:t>́ </a:t>
            </a:r>
            <a:r>
              <a:rPr lang="el-GR" dirty="0" err="1"/>
              <a:t>έναν</a:t>
            </a:r>
            <a:r>
              <a:rPr lang="el-GR" dirty="0"/>
              <a:t> </a:t>
            </a:r>
            <a:r>
              <a:rPr lang="el-GR" dirty="0" err="1"/>
              <a:t>ακαδημαϊκο</a:t>
            </a:r>
            <a:r>
              <a:rPr lang="el-GR" dirty="0"/>
              <a:t>́ </a:t>
            </a:r>
            <a:r>
              <a:rPr lang="el-GR" dirty="0" err="1"/>
              <a:t>ρόλο</a:t>
            </a:r>
            <a:r>
              <a:rPr lang="el-GR" dirty="0"/>
              <a:t>, </a:t>
            </a:r>
            <a:r>
              <a:rPr lang="el-GR" dirty="0" err="1"/>
              <a:t>αλλα</a:t>
            </a:r>
            <a:r>
              <a:rPr lang="el-GR" dirty="0"/>
              <a:t>́ και επηρεάζει άμεσα τη </a:t>
            </a:r>
            <a:r>
              <a:rPr lang="el-GR" dirty="0" err="1"/>
              <a:t>συναισθηματικη</a:t>
            </a:r>
            <a:r>
              <a:rPr lang="el-GR" dirty="0"/>
              <a:t>́ </a:t>
            </a:r>
            <a:r>
              <a:rPr lang="el-GR" dirty="0" err="1"/>
              <a:t>ανάπτυξη</a:t>
            </a:r>
            <a:r>
              <a:rPr lang="el-GR" dirty="0"/>
              <a:t> των </a:t>
            </a:r>
            <a:r>
              <a:rPr lang="el-GR" dirty="0" err="1"/>
              <a:t>παιδιών</a:t>
            </a:r>
            <a:r>
              <a:rPr lang="el-GR" dirty="0"/>
              <a:t> και την </a:t>
            </a:r>
            <a:r>
              <a:rPr lang="el-GR" dirty="0" err="1"/>
              <a:t>ικανότητα</a:t>
            </a:r>
            <a:r>
              <a:rPr lang="el-GR" dirty="0"/>
              <a:t> τους να </a:t>
            </a:r>
            <a:r>
              <a:rPr lang="el-GR" dirty="0" err="1"/>
              <a:t>σχετίζονται</a:t>
            </a:r>
            <a:r>
              <a:rPr lang="el-GR" dirty="0"/>
              <a:t>. </a:t>
            </a:r>
          </a:p>
          <a:p>
            <a:r>
              <a:rPr lang="el-GR" dirty="0"/>
              <a:t>Το παιδί που έρχεται στο σχολείο είναι φορέας όλης της σύγχρονης και παλαιότερης εμπειρίας που έχει αποκτήσει αναφορικά με τις σχέσεις με τους άλλους και τον εαυτό του. Η εμπειρία αυτή έχει </a:t>
            </a:r>
            <a:r>
              <a:rPr lang="el-GR" dirty="0" err="1"/>
              <a:t>οικοδομηθεί</a:t>
            </a:r>
            <a:r>
              <a:rPr lang="el-GR" dirty="0"/>
              <a:t> κατά κύριο λόγο μέσα στην οικογένεια και ειδικότερα στις πρώιμες σχέσεις</a:t>
            </a:r>
          </a:p>
          <a:p>
            <a:endParaRPr lang="el-GR" dirty="0"/>
          </a:p>
        </p:txBody>
      </p:sp>
    </p:spTree>
    <p:extLst>
      <p:ext uri="{BB962C8B-B14F-4D97-AF65-F5344CB8AC3E}">
        <p14:creationId xmlns:p14="http://schemas.microsoft.com/office/powerpoint/2010/main" val="342109589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Ροή">
  <a:themeElements>
    <a:clrScheme name="Ροή">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Ροή">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Ροή">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4788</TotalTime>
  <Words>3957</Words>
  <Application>Microsoft Macintosh PowerPoint</Application>
  <PresentationFormat>On-screen Show (4:3)</PresentationFormat>
  <Paragraphs>163</Paragraphs>
  <Slides>44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44</vt:i4>
      </vt:variant>
    </vt:vector>
  </HeadingPairs>
  <TitlesOfParts>
    <vt:vector size="49" baseType="lpstr">
      <vt:lpstr>Calibri</vt:lpstr>
      <vt:lpstr>Constantia</vt:lpstr>
      <vt:lpstr>Times New Roman</vt:lpstr>
      <vt:lpstr>Wingdings 2</vt:lpstr>
      <vt:lpstr>Ροή</vt:lpstr>
      <vt:lpstr>PowerPoint Presentation</vt:lpstr>
      <vt:lpstr>Ψυχαναλυτική κατανόηση στο σχολείο</vt:lpstr>
      <vt:lpstr>Ψυχαναλυτική κατανόηση στο σχολείο</vt:lpstr>
      <vt:lpstr>Ψυχαναλυτική κατανόηση στο σχολείο</vt:lpstr>
      <vt:lpstr>Ψυχαναλυτική κατανόηση στο σχολείο</vt:lpstr>
      <vt:lpstr>Ψυχαναλυτική κατανόηση στο σχολείο</vt:lpstr>
      <vt:lpstr>Ψυχαναλυτική κατανόηση στο σχολείο</vt:lpstr>
      <vt:lpstr>Ψυχαναλυτική κατανόηση στο σχολείο</vt:lpstr>
      <vt:lpstr>Ψυχαναλυτική κατανόηση: ο ρόλος του σχολείου</vt:lpstr>
      <vt:lpstr>Παραδείγματα ψυχαναλυτικής κατανόησης: «Αρχές και τέλη…»</vt:lpstr>
      <vt:lpstr>Παραδείγματα ψυχαναλυτικής κατανόησης: «Αρχές και τέλη…»</vt:lpstr>
      <vt:lpstr>Παραδείγματα ψυχαναλυτικής κατανόησης: «Αρχές και τέλη…»</vt:lpstr>
      <vt:lpstr>Παραδείγματα ψυχαναλυτικής κατανόησης: «Αρχές και τέλη…»</vt:lpstr>
      <vt:lpstr>Ψυχαναλυτική κατανόηση στο σχολείο</vt:lpstr>
      <vt:lpstr>Ψυχαναλυτική κατανόηση στο σχολείο:  1. οι μαθητές/μαθήτριες</vt:lpstr>
      <vt:lpstr>Ψυχαναλυτική κατανόηση στο σχολείο:  1. οι μαθητές/οι μαθήτριες</vt:lpstr>
      <vt:lpstr>Ψυχαναλυτική κατανόηση στο σχολείο:  1. οι μαθητές/οι μαθήτριες</vt:lpstr>
      <vt:lpstr>Ψυχαναλυτική κατανόηση στο σχολείο:  1. οι μαθητές/οι μαθήτριες</vt:lpstr>
      <vt:lpstr>Μεταβιβαστική σχέση </vt:lpstr>
      <vt:lpstr>Μεταβιβαστικές σχέσεις στο σχολείο </vt:lpstr>
      <vt:lpstr>Μεταβιβαστικές σχέσεις στο σχολείο </vt:lpstr>
      <vt:lpstr>Ψυχαναλυτική κατανόηση στο σχολείο:  2. οι εκπαιδευτικοί</vt:lpstr>
      <vt:lpstr>Ψυχαναλυτική κατανόηση στο σχολείο:  2. οι εκπαιδευτικοί</vt:lpstr>
      <vt:lpstr>Ψυχαναλυτική κατανόηση στο σχολείο:  2. οι εκπαιδευτικοί</vt:lpstr>
      <vt:lpstr>Ψυχαναλυτική κατανόηση στο σχολείο:  2. οι εκπαιδευτικοί</vt:lpstr>
      <vt:lpstr>Ψυχαναλυτική κατανόηση στο σχολείο:  2. οι εκπαιδευτικοί</vt:lpstr>
      <vt:lpstr>Ψυχαναλυτική κατανόηση στο σχολείο:  2. οι εκπαιδευτικοί</vt:lpstr>
      <vt:lpstr>Ψυχαναλυτική κατανόηση στο σχολείο:  2. οι εκπαιδευτικοί</vt:lpstr>
      <vt:lpstr>Ψυχαναλυτική κατανόηση στο σχολείο:  2. οι εκπαιδευτικοί</vt:lpstr>
      <vt:lpstr>Ψυχαναλυτική κατανόηση στο σχολείο:  2. οι εκπαιδευτικοί</vt:lpstr>
      <vt:lpstr>Ψυχαναλυτική κατανόηση στο σχολείο:  3. η ομάδα της τάξης  (βασισμένο σε σημειώσεις της Α. Ναυρίδη)</vt:lpstr>
      <vt:lpstr>Ψυχαναλυτική κατανόηση στο σχολείο:  3. η ομάδα της τάξης</vt:lpstr>
      <vt:lpstr>Ρόλοι στην ομάδα τάξης</vt:lpstr>
      <vt:lpstr>Ρόλοι στην ομάδα τάξης</vt:lpstr>
      <vt:lpstr>Ρόλοι στην ομάδα τάξης</vt:lpstr>
      <vt:lpstr>Ρόλοι στην ομάδα τάξης</vt:lpstr>
      <vt:lpstr>Ρόλοι στην ομάδα τάξης</vt:lpstr>
      <vt:lpstr>Αλληλεπίδραση εκπαιδευτικού-ομάδας τάξης</vt:lpstr>
      <vt:lpstr>Αλληλεπίδραση εκπαιδευτικού-ομάδας τάξης</vt:lpstr>
      <vt:lpstr>Πώς μπορεί να προσεγγίσει ένας/μία εκπαιδευτικός την ψυχαναλυτική κατανόηση; </vt:lpstr>
      <vt:lpstr>Πώς μπορεί να προσεγγίσει ένας εκπαιδευτικός την ψυχαναλυτική κατανόηση; </vt:lpstr>
      <vt:lpstr>Πώς μπορεί να προσεγγίσει ένας/μία εκπαιδευτικός την ψυχαναλυτική κατανόηση; </vt:lpstr>
      <vt:lpstr>Πώς μπορεί να προσεγγίσει ένας/μία εκπαιδευτικός την ψυχαναλυτική κατανόηση; </vt:lpstr>
      <vt:lpstr>Πώς μπορεί να προσεγγίσει ένας/μία εκπαιδευτικός την ψυχαναλυτική κατανόηση;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christina</dc:creator>
  <cp:lastModifiedBy>Lida Anagnostaki</cp:lastModifiedBy>
  <cp:revision>506</cp:revision>
  <dcterms:created xsi:type="dcterms:W3CDTF">2018-09-22T09:31:02Z</dcterms:created>
  <dcterms:modified xsi:type="dcterms:W3CDTF">2025-01-06T12:44:58Z</dcterms:modified>
</cp:coreProperties>
</file>