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5" r:id="rId1"/>
  </p:sldMasterIdLst>
  <p:notesMasterIdLst>
    <p:notesMasterId r:id="rId43"/>
  </p:notesMasterIdLst>
  <p:handoutMasterIdLst>
    <p:handoutMasterId r:id="rId44"/>
  </p:handoutMasterIdLst>
  <p:sldIdLst>
    <p:sldId id="298" r:id="rId2"/>
    <p:sldId id="514" r:id="rId3"/>
    <p:sldId id="515" r:id="rId4"/>
    <p:sldId id="526" r:id="rId5"/>
    <p:sldId id="516" r:id="rId6"/>
    <p:sldId id="517" r:id="rId7"/>
    <p:sldId id="301" r:id="rId8"/>
    <p:sldId id="553" r:id="rId9"/>
    <p:sldId id="518" r:id="rId10"/>
    <p:sldId id="519" r:id="rId11"/>
    <p:sldId id="520" r:id="rId12"/>
    <p:sldId id="521" r:id="rId13"/>
    <p:sldId id="522" r:id="rId14"/>
    <p:sldId id="523" r:id="rId15"/>
    <p:sldId id="524" r:id="rId16"/>
    <p:sldId id="525" r:id="rId17"/>
    <p:sldId id="527" r:id="rId18"/>
    <p:sldId id="528" r:id="rId19"/>
    <p:sldId id="529" r:id="rId20"/>
    <p:sldId id="530" r:id="rId21"/>
    <p:sldId id="531" r:id="rId22"/>
    <p:sldId id="532" r:id="rId23"/>
    <p:sldId id="533" r:id="rId24"/>
    <p:sldId id="534" r:id="rId25"/>
    <p:sldId id="535" r:id="rId26"/>
    <p:sldId id="536" r:id="rId27"/>
    <p:sldId id="537" r:id="rId28"/>
    <p:sldId id="538" r:id="rId29"/>
    <p:sldId id="539" r:id="rId30"/>
    <p:sldId id="540" r:id="rId31"/>
    <p:sldId id="542" r:id="rId32"/>
    <p:sldId id="543" r:id="rId33"/>
    <p:sldId id="544" r:id="rId34"/>
    <p:sldId id="545" r:id="rId35"/>
    <p:sldId id="546" r:id="rId36"/>
    <p:sldId id="547" r:id="rId37"/>
    <p:sldId id="548" r:id="rId38"/>
    <p:sldId id="552" r:id="rId39"/>
    <p:sldId id="549" r:id="rId40"/>
    <p:sldId id="550" r:id="rId41"/>
    <p:sldId id="551" r:id="rId42"/>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191" autoAdjust="0"/>
    <p:restoredTop sz="93447" autoAdjust="0"/>
  </p:normalViewPr>
  <p:slideViewPr>
    <p:cSldViewPr>
      <p:cViewPr varScale="1">
        <p:scale>
          <a:sx n="57" d="100"/>
          <a:sy n="57" d="100"/>
        </p:scale>
        <p:origin x="184" y="30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204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125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pPr>
              <a:defRPr/>
            </a:pPr>
            <a:endParaRPr lang="el-GR"/>
          </a:p>
        </p:txBody>
      </p:sp>
      <p:sp>
        <p:nvSpPr>
          <p:cNvPr id="181251"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el-GR"/>
          </a:p>
        </p:txBody>
      </p:sp>
      <p:sp>
        <p:nvSpPr>
          <p:cNvPr id="181252"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pPr>
              <a:defRPr/>
            </a:pPr>
            <a:endParaRPr lang="el-GR"/>
          </a:p>
        </p:txBody>
      </p:sp>
      <p:sp>
        <p:nvSpPr>
          <p:cNvPr id="181253"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pPr>
              <a:defRPr/>
            </a:pPr>
            <a:fld id="{9F4400FF-F533-4C56-80DE-B65DF159044D}" type="slidenum">
              <a:rPr lang="el-GR"/>
              <a:pPr>
                <a:defRPr/>
              </a:pPr>
              <a:t>‹#›</a:t>
            </a:fld>
            <a:endParaRPr lang="el-GR"/>
          </a:p>
        </p:txBody>
      </p:sp>
    </p:spTree>
    <p:extLst>
      <p:ext uri="{BB962C8B-B14F-4D97-AF65-F5344CB8AC3E}">
        <p14:creationId xmlns:p14="http://schemas.microsoft.com/office/powerpoint/2010/main" val="198339736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A6B280D-0193-014C-A3B6-5B3DF2E8D9C7}" type="datetimeFigureOut">
              <a:rPr lang="en-US" smtClean="0"/>
              <a:t>1/6/25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50207F2-1D76-BA47-9C68-9C3C69DA1780}" type="slidenum">
              <a:rPr lang="en-US" smtClean="0"/>
              <a:t>‹#›</a:t>
            </a:fld>
            <a:endParaRPr lang="en-US"/>
          </a:p>
        </p:txBody>
      </p:sp>
    </p:spTree>
    <p:extLst>
      <p:ext uri="{BB962C8B-B14F-4D97-AF65-F5344CB8AC3E}">
        <p14:creationId xmlns:p14="http://schemas.microsoft.com/office/powerpoint/2010/main" val="7885391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50207F2-1D76-BA47-9C68-9C3C69DA1780}" type="slidenum">
              <a:rPr lang="en-US" smtClean="0"/>
              <a:t>33</a:t>
            </a:fld>
            <a:endParaRPr lang="en-US"/>
          </a:p>
        </p:txBody>
      </p:sp>
    </p:spTree>
    <p:extLst>
      <p:ext uri="{BB962C8B-B14F-4D97-AF65-F5344CB8AC3E}">
        <p14:creationId xmlns:p14="http://schemas.microsoft.com/office/powerpoint/2010/main" val="23982210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50207F2-1D76-BA47-9C68-9C3C69DA1780}" type="slidenum">
              <a:rPr lang="en-US" smtClean="0"/>
              <a:t>34</a:t>
            </a:fld>
            <a:endParaRPr lang="en-US"/>
          </a:p>
        </p:txBody>
      </p:sp>
    </p:spTree>
    <p:extLst>
      <p:ext uri="{BB962C8B-B14F-4D97-AF65-F5344CB8AC3E}">
        <p14:creationId xmlns:p14="http://schemas.microsoft.com/office/powerpoint/2010/main" val="6111888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50207F2-1D76-BA47-9C68-9C3C69DA1780}" type="slidenum">
              <a:rPr lang="en-US" smtClean="0"/>
              <a:t>35</a:t>
            </a:fld>
            <a:endParaRPr lang="en-US"/>
          </a:p>
        </p:txBody>
      </p:sp>
    </p:spTree>
    <p:extLst>
      <p:ext uri="{BB962C8B-B14F-4D97-AF65-F5344CB8AC3E}">
        <p14:creationId xmlns:p14="http://schemas.microsoft.com/office/powerpoint/2010/main" val="40704446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50207F2-1D76-BA47-9C68-9C3C69DA1780}" type="slidenum">
              <a:rPr lang="en-US" smtClean="0"/>
              <a:t>36</a:t>
            </a:fld>
            <a:endParaRPr lang="en-US"/>
          </a:p>
        </p:txBody>
      </p:sp>
    </p:spTree>
    <p:extLst>
      <p:ext uri="{BB962C8B-B14F-4D97-AF65-F5344CB8AC3E}">
        <p14:creationId xmlns:p14="http://schemas.microsoft.com/office/powerpoint/2010/main" val="14722429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a:t>Στυλ κύριου τίτλου</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a:t>Στυλ κύριου υπότιτλου</a:t>
            </a:r>
            <a:endParaRPr kumimoji="0" lang="en-US"/>
          </a:p>
        </p:txBody>
      </p:sp>
      <p:sp>
        <p:nvSpPr>
          <p:cNvPr id="30" name="Date Placeholder 29"/>
          <p:cNvSpPr>
            <a:spLocks noGrp="1"/>
          </p:cNvSpPr>
          <p:nvPr>
            <p:ph type="dt" sz="half" idx="10"/>
          </p:nvPr>
        </p:nvSpPr>
        <p:spPr/>
        <p:txBody>
          <a:bodyPr/>
          <a:lstStyle/>
          <a:p>
            <a:pPr>
              <a:defRPr/>
            </a:pPr>
            <a:endParaRPr lang="en-US"/>
          </a:p>
        </p:txBody>
      </p:sp>
      <p:sp>
        <p:nvSpPr>
          <p:cNvPr id="19" name="Footer Placeholder 18"/>
          <p:cNvSpPr>
            <a:spLocks noGrp="1"/>
          </p:cNvSpPr>
          <p:nvPr>
            <p:ph type="ftr" sz="quarter" idx="11"/>
          </p:nvPr>
        </p:nvSpPr>
        <p:spPr/>
        <p:txBody>
          <a:bodyPr/>
          <a:lstStyle/>
          <a:p>
            <a:pPr>
              <a:defRPr/>
            </a:pPr>
            <a:endParaRPr lang="en-US"/>
          </a:p>
        </p:txBody>
      </p:sp>
      <p:sp>
        <p:nvSpPr>
          <p:cNvPr id="27" name="Slide Number Placeholder 26"/>
          <p:cNvSpPr>
            <a:spLocks noGrp="1"/>
          </p:cNvSpPr>
          <p:nvPr>
            <p:ph type="sldNum" sz="quarter" idx="12"/>
          </p:nvPr>
        </p:nvSpPr>
        <p:spPr/>
        <p:txBody>
          <a:bodyPr/>
          <a:lstStyle/>
          <a:p>
            <a:pPr>
              <a:defRPr/>
            </a:pPr>
            <a:fld id="{01D4B0E2-7B61-4D20-A25E-7426A07E79C6}" type="slidenum">
              <a:rPr lang="en-US" smtClean="0"/>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l-GR"/>
              <a:t>Στυλ κύριου τίτλου</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7BCE7DF3-D90B-47CD-B2C8-2042C1822C6D}"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l-GR"/>
              <a:t>Στυλ κύριου τίτλου</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9347363E-F8F0-4D8C-BA27-21582E4E4165}" type="slidenum">
              <a:rPr lang="en-US"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l-GR"/>
              <a:t>Στυλ κύριου τίτλου</a:t>
            </a:r>
            <a:endParaRPr kumimoji="0" lang="en-US"/>
          </a:p>
        </p:txBody>
      </p:sp>
      <p:sp>
        <p:nvSpPr>
          <p:cNvPr id="3" name="Content Placeholder 2"/>
          <p:cNvSpPr>
            <a:spLocks noGrp="1"/>
          </p:cNvSpPr>
          <p:nvPr>
            <p:ph idx="1"/>
          </p:nvPr>
        </p:nvSpPr>
        <p:spPr/>
        <p:txBody>
          <a:bodyPr/>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294D0B5B-035A-4D8D-B645-2CBCF53909CC}" type="slidenum">
              <a:rPr lang="en-US" smtClean="0"/>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a:t>Στυλ κύριου τίτλου</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a:t>Στυλ υποδείγματος κειμένου</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D16ABE2D-AAC4-415C-BB62-A324BBDC394B}" type="slidenum">
              <a:rPr lang="en-US" smtClean="0"/>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l-GR"/>
              <a:t>Στυλ κύριου τίτλου</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8214A6D5-02A2-4A72-8F69-71CFE6D6D833}" type="slidenum">
              <a:rPr lang="en-US" smtClean="0"/>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l-GR"/>
              <a:t>Στυλ κύριου τίτλου</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a:t>Στυλ υποδείγματος κειμένου</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a:t>Στυλ υποδείγματος κειμένου</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5308E7EC-0E3A-464C-B614-155F4C29CFCB}" type="slidenum">
              <a:rPr lang="en-US" smtClean="0"/>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l-GR"/>
              <a:t>Στυλ κύριου τίτλου</a:t>
            </a:r>
            <a:endParaRPr kumimoji="0" lang="en-US"/>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43520A44-425E-4F00-9378-D79B44DD0187}" type="slidenum">
              <a:rPr lang="en-US" smtClean="0"/>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7B8E9E9E-2750-452C-B0A2-EEB2DCCE7AFA}" type="slidenum">
              <a:rPr lang="en-US"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l-GR"/>
              <a:t>Στυλ κύριου τίτλου</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l-GR"/>
              <a:t>Στυλ υποδείγματος κειμένου</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22B11895-5CF4-45C6-A77B-4D7255F85792}" type="slidenum">
              <a:rPr lang="en-US" smtClean="0"/>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l-GR"/>
              <a:t>Στυλ κύριου τίτλου</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l-GR"/>
              <a:t>Στυλ υποδείγματος κειμένου</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a:xfrm>
            <a:off x="8077200" y="6356350"/>
            <a:ext cx="609600" cy="365125"/>
          </a:xfrm>
        </p:spPr>
        <p:txBody>
          <a:bodyPr/>
          <a:lstStyle/>
          <a:p>
            <a:pPr>
              <a:defRPr/>
            </a:pPr>
            <a:fld id="{3DCBCB93-7895-439F-93B8-4064CB99A62D}" type="slidenum">
              <a:rPr lang="en-US" smtClean="0"/>
              <a:pPr>
                <a:defRPr/>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l-GR"/>
              <a:t>Κάντε κλικ στο εικονίδιο για να προσθέσετε μια εικόνα</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l-GR"/>
              <a:t>Στυλ κύριου τίτλου</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l-GR"/>
              <a:t>Στυλ υποδείγματος κειμένου</a:t>
            </a:r>
          </a:p>
          <a:p>
            <a:pPr lvl="1" eaLnBrk="1" latinLnBrk="0" hangingPunct="1"/>
            <a:r>
              <a:rPr kumimoji="0" lang="el-GR"/>
              <a:t>Δεύτερου επιπέδου</a:t>
            </a:r>
          </a:p>
          <a:p>
            <a:pPr lvl="2" eaLnBrk="1" latinLnBrk="0" hangingPunct="1"/>
            <a:r>
              <a:rPr kumimoji="0" lang="el-GR"/>
              <a:t>Τρίτου επιπέδου</a:t>
            </a:r>
          </a:p>
          <a:p>
            <a:pPr lvl="3" eaLnBrk="1" latinLnBrk="0" hangingPunct="1"/>
            <a:r>
              <a:rPr kumimoji="0" lang="el-GR"/>
              <a:t>Τέταρτου επιπέδου</a:t>
            </a:r>
          </a:p>
          <a:p>
            <a:pPr lvl="4" eaLnBrk="1" latinLnBrk="0" hangingPunct="1"/>
            <a:r>
              <a:rPr kumimoji="0" lang="el-GR"/>
              <a:t>Πέμπτου επιπέδου</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a:defRPr/>
            </a:pPr>
            <a:fld id="{9290AE46-1FE6-4264-ACA3-8F67BC767FB5}" type="slidenum">
              <a:rPr lang="en-US" smtClean="0"/>
              <a:pPr>
                <a:defRPr/>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3"/>
          <p:cNvSpPr>
            <a:spLocks noGrp="1" noChangeArrowheads="1"/>
          </p:cNvSpPr>
          <p:nvPr>
            <p:ph idx="1"/>
          </p:nvPr>
        </p:nvSpPr>
        <p:spPr>
          <a:xfrm>
            <a:off x="609600" y="1295400"/>
            <a:ext cx="7772400" cy="4725888"/>
          </a:xfrm>
        </p:spPr>
        <p:txBody>
          <a:bodyPr>
            <a:normAutofit/>
          </a:bodyPr>
          <a:lstStyle/>
          <a:p>
            <a:pPr algn="ctr" eaLnBrk="1" hangingPunct="1">
              <a:buFontTx/>
              <a:buNone/>
            </a:pPr>
            <a:r>
              <a:rPr lang="en-US" b="1" dirty="0"/>
              <a:t>	</a:t>
            </a:r>
            <a:br>
              <a:rPr lang="el-GR" dirty="0"/>
            </a:br>
            <a:endParaRPr lang="el-GR" dirty="0"/>
          </a:p>
          <a:p>
            <a:pPr algn="ctr" eaLnBrk="1" hangingPunct="1">
              <a:buFontTx/>
              <a:buNone/>
            </a:pPr>
            <a:endParaRPr lang="el-GR" dirty="0"/>
          </a:p>
          <a:p>
            <a:pPr algn="ctr" eaLnBrk="1" hangingPunct="1">
              <a:buFontTx/>
              <a:buNone/>
            </a:pPr>
            <a:r>
              <a:rPr lang="el-GR" dirty="0" err="1"/>
              <a:t>Ψυχολογ</a:t>
            </a:r>
            <a:r>
              <a:rPr lang="en-US" dirty="0" err="1"/>
              <a:t>ί</a:t>
            </a:r>
            <a:r>
              <a:rPr lang="el-GR" dirty="0"/>
              <a:t>α της Εκπαίδευσης</a:t>
            </a:r>
            <a:endParaRPr lang="en-US" dirty="0"/>
          </a:p>
          <a:p>
            <a:pPr algn="ctr" eaLnBrk="1" hangingPunct="1">
              <a:buFontTx/>
              <a:buNone/>
            </a:pPr>
            <a:endParaRPr lang="en-US" dirty="0"/>
          </a:p>
          <a:p>
            <a:pPr algn="ctr" eaLnBrk="1" hangingPunct="1">
              <a:buFontTx/>
              <a:buNone/>
            </a:pPr>
            <a:endParaRPr lang="el-GR" dirty="0"/>
          </a:p>
          <a:p>
            <a:pPr algn="ctr" eaLnBrk="1" hangingPunct="1">
              <a:buFontTx/>
              <a:buNone/>
            </a:pPr>
            <a:endParaRPr lang="el-GR" dirty="0"/>
          </a:p>
          <a:p>
            <a:pPr algn="ctr" eaLnBrk="1" hangingPunct="1">
              <a:buFontTx/>
              <a:buNone/>
            </a:pPr>
            <a:r>
              <a:rPr lang="el-GR" sz="2000" dirty="0"/>
              <a:t>Λήδα Αναγνωστάκη </a:t>
            </a:r>
          </a:p>
          <a:p>
            <a:pPr algn="ctr" eaLnBrk="1" hangingPunct="1">
              <a:buFontTx/>
              <a:buNone/>
            </a:pPr>
            <a:r>
              <a:rPr lang="el-GR" sz="2000" dirty="0"/>
              <a:t>ΤΕΑΠΗ/ΕΚΠΑ</a:t>
            </a:r>
            <a:endParaRPr lang="en-US" sz="2000" dirty="0"/>
          </a:p>
          <a:p>
            <a:pPr algn="ctr" eaLnBrk="1" hangingPunct="1">
              <a:buFontTx/>
              <a:buNone/>
            </a:pPr>
            <a:r>
              <a:rPr lang="en-US" sz="2000" dirty="0"/>
              <a:t>20</a:t>
            </a:r>
            <a:r>
              <a:rPr lang="el-GR" sz="2000" dirty="0"/>
              <a:t>24</a:t>
            </a:r>
            <a:r>
              <a:rPr lang="en-US" sz="2000" dirty="0"/>
              <a:t>-</a:t>
            </a:r>
            <a:r>
              <a:rPr lang="el-GR" sz="2000"/>
              <a:t>2</a:t>
            </a:r>
            <a:r>
              <a:rPr lang="el-GR" sz="2000" dirty="0"/>
              <a:t>5</a:t>
            </a:r>
            <a:endParaRPr lang="en-US" sz="2000" dirty="0"/>
          </a:p>
          <a:p>
            <a:pPr algn="ctr" eaLnBrk="1" hangingPunct="1">
              <a:buFontTx/>
              <a:buNone/>
            </a:pPr>
            <a:endParaRPr lang="el-GR" sz="2000" dirty="0"/>
          </a:p>
          <a:p>
            <a:pPr algn="ctr" eaLnBrk="1" hangingPunct="1">
              <a:buFontTx/>
              <a:buNone/>
            </a:pPr>
            <a:endParaRPr lang="en-US" sz="2400" i="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ACC04A-4D1B-3647-BF32-6F6F7D1D6D77}"/>
              </a:ext>
            </a:extLst>
          </p:cNvPr>
          <p:cNvSpPr>
            <a:spLocks noGrp="1"/>
          </p:cNvSpPr>
          <p:nvPr>
            <p:ph type="title"/>
          </p:nvPr>
        </p:nvSpPr>
        <p:spPr/>
        <p:txBody>
          <a:bodyPr>
            <a:normAutofit fontScale="90000"/>
          </a:bodyPr>
          <a:lstStyle/>
          <a:p>
            <a:r>
              <a:rPr lang="el-GR" dirty="0"/>
              <a:t>Επίδραση του πολιτισμού: παραδείγματα</a:t>
            </a:r>
            <a:endParaRPr lang="en-US" dirty="0"/>
          </a:p>
        </p:txBody>
      </p:sp>
      <p:sp>
        <p:nvSpPr>
          <p:cNvPr id="3" name="Content Placeholder 2">
            <a:extLst>
              <a:ext uri="{FF2B5EF4-FFF2-40B4-BE49-F238E27FC236}">
                <a16:creationId xmlns:a16="http://schemas.microsoft.com/office/drawing/2014/main" id="{AE83755D-C25D-4842-8BD8-447266703100}"/>
              </a:ext>
            </a:extLst>
          </p:cNvPr>
          <p:cNvSpPr>
            <a:spLocks noGrp="1"/>
          </p:cNvSpPr>
          <p:nvPr>
            <p:ph idx="1"/>
          </p:nvPr>
        </p:nvSpPr>
        <p:spPr/>
        <p:txBody>
          <a:bodyPr>
            <a:normAutofit lnSpcReduction="10000"/>
          </a:bodyPr>
          <a:lstStyle/>
          <a:p>
            <a:r>
              <a:rPr lang="el-GR" dirty="0"/>
              <a:t>Αμερικάνοι ψυχολόγοι ταξίδεψαν στη Ρουάντα για να υποστηρίξουν παιδιά θύματα της γενοκτονίας. Διαπίστωσαν ότι οι ‘δυτικοί’ μέθοδοι που προσέφεραν (ατομική ψυχοθεραπεία) δεν ήταν αποτελεσματική για τα παιδιά αυτά. Ήταν πιο αποτελεσματική πιο </a:t>
            </a:r>
            <a:r>
              <a:rPr lang="el-GR" dirty="0" err="1"/>
              <a:t>ψυχο</a:t>
            </a:r>
            <a:r>
              <a:rPr lang="el-GR" dirty="0"/>
              <a:t>-εκπαιδευτικών μεθόδων (πχ. τραγούδια </a:t>
            </a:r>
            <a:r>
              <a:rPr lang="el-GR" dirty="0" err="1"/>
              <a:t>κλπ</a:t>
            </a:r>
            <a:r>
              <a:rPr lang="el-GR" dirty="0"/>
              <a:t>)</a:t>
            </a:r>
          </a:p>
          <a:p>
            <a:r>
              <a:rPr lang="el-GR" dirty="0"/>
              <a:t>Παιδιά από κοινωνίες με έμφαση στη στήριξη της οικογένειας και της ομάδας (πχ. λατινική </a:t>
            </a:r>
            <a:r>
              <a:rPr lang="el-GR" dirty="0" err="1"/>
              <a:t>αμερική</a:t>
            </a:r>
            <a:r>
              <a:rPr lang="el-GR" dirty="0"/>
              <a:t>) δεν τα καταφέρνουν καλά στο ανταγωνιστικό σύστημα του δυτικού σχολείου που απαιτεί κυρίως ατομική δουλειά και έχει ατομική αξιολόγηση</a:t>
            </a:r>
          </a:p>
        </p:txBody>
      </p:sp>
    </p:spTree>
    <p:extLst>
      <p:ext uri="{BB962C8B-B14F-4D97-AF65-F5344CB8AC3E}">
        <p14:creationId xmlns:p14="http://schemas.microsoft.com/office/powerpoint/2010/main" val="2192301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DA3A94-AB07-A849-82E7-E51DD69B2916}"/>
              </a:ext>
            </a:extLst>
          </p:cNvPr>
          <p:cNvSpPr>
            <a:spLocks noGrp="1"/>
          </p:cNvSpPr>
          <p:nvPr>
            <p:ph type="title"/>
          </p:nvPr>
        </p:nvSpPr>
        <p:spPr/>
        <p:txBody>
          <a:bodyPr>
            <a:normAutofit/>
          </a:bodyPr>
          <a:lstStyle/>
          <a:p>
            <a:r>
              <a:rPr lang="el-GR" sz="3200" dirty="0"/>
              <a:t>Επίδοση από άλλες πολιτισμικές ομάδες πέραν της κυρίαρχης</a:t>
            </a:r>
            <a:endParaRPr lang="en-US" sz="3200" dirty="0"/>
          </a:p>
        </p:txBody>
      </p:sp>
      <p:sp>
        <p:nvSpPr>
          <p:cNvPr id="3" name="Content Placeholder 2">
            <a:extLst>
              <a:ext uri="{FF2B5EF4-FFF2-40B4-BE49-F238E27FC236}">
                <a16:creationId xmlns:a16="http://schemas.microsoft.com/office/drawing/2014/main" id="{589FF5E0-FDC5-D74D-BC08-31AD89E3F328}"/>
              </a:ext>
            </a:extLst>
          </p:cNvPr>
          <p:cNvSpPr>
            <a:spLocks noGrp="1"/>
          </p:cNvSpPr>
          <p:nvPr>
            <p:ph idx="1"/>
          </p:nvPr>
        </p:nvSpPr>
        <p:spPr/>
        <p:txBody>
          <a:bodyPr/>
          <a:lstStyle/>
          <a:p>
            <a:r>
              <a:rPr lang="el-GR" dirty="0"/>
              <a:t>Συνήθως οι μαθητές/</a:t>
            </a:r>
            <a:r>
              <a:rPr lang="el-GR" dirty="0" err="1"/>
              <a:t>τριες</a:t>
            </a:r>
            <a:r>
              <a:rPr lang="el-GR" dirty="0"/>
              <a:t> από </a:t>
            </a:r>
            <a:r>
              <a:rPr lang="el-GR" dirty="0" err="1"/>
              <a:t>υπο</a:t>
            </a:r>
            <a:r>
              <a:rPr lang="el-GR" dirty="0"/>
              <a:t>-εκπροσωπούμενες ομάδες σημειώνουν χαμηλότερη βαθμολογία. Γιατί:</a:t>
            </a:r>
          </a:p>
          <a:p>
            <a:pPr marL="0" indent="0">
              <a:buNone/>
            </a:pPr>
            <a:r>
              <a:rPr lang="el-GR" dirty="0"/>
              <a:t>-</a:t>
            </a:r>
            <a:r>
              <a:rPr lang="el-GR" dirty="0" err="1"/>
              <a:t>κοινωνικο</a:t>
            </a:r>
            <a:r>
              <a:rPr lang="el-GR" dirty="0"/>
              <a:t>-οικονομικό επίπεδο</a:t>
            </a:r>
          </a:p>
          <a:p>
            <a:pPr marL="0" indent="0">
              <a:buNone/>
            </a:pPr>
            <a:r>
              <a:rPr lang="el-GR" dirty="0"/>
              <a:t>-διδασκαλία όχι σύμφωνη με το πολιτισμικό υπόβαθρο</a:t>
            </a:r>
          </a:p>
          <a:p>
            <a:pPr marL="0" indent="0">
              <a:buNone/>
            </a:pPr>
            <a:r>
              <a:rPr lang="el-GR" dirty="0"/>
              <a:t>-έλλειψη σεβασμού για τη μητρική γλώσσα του μαθητή</a:t>
            </a:r>
          </a:p>
          <a:p>
            <a:pPr marL="0" indent="0">
              <a:buNone/>
            </a:pPr>
            <a:r>
              <a:rPr lang="el-GR" dirty="0"/>
              <a:t>-χαμηλές προσδοκίες των εκπαιδευτικών (βλ. στερεότυπα ακόμα και από καλοπροαίρετους εκπαιδευτικούς)</a:t>
            </a:r>
          </a:p>
          <a:p>
            <a:pPr marL="0" indent="0">
              <a:buNone/>
            </a:pPr>
            <a:endParaRPr lang="en-US" dirty="0"/>
          </a:p>
        </p:txBody>
      </p:sp>
    </p:spTree>
    <p:extLst>
      <p:ext uri="{BB962C8B-B14F-4D97-AF65-F5344CB8AC3E}">
        <p14:creationId xmlns:p14="http://schemas.microsoft.com/office/powerpoint/2010/main" val="28114158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02B4C5-CFE0-C74E-B421-B260B150FD9D}"/>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D7E93B6B-36A7-0C47-8D47-C331AB290C64}"/>
              </a:ext>
            </a:extLst>
          </p:cNvPr>
          <p:cNvSpPr>
            <a:spLocks noGrp="1"/>
          </p:cNvSpPr>
          <p:nvPr>
            <p:ph idx="1"/>
          </p:nvPr>
        </p:nvSpPr>
        <p:spPr/>
        <p:txBody>
          <a:bodyPr/>
          <a:lstStyle/>
          <a:p>
            <a:r>
              <a:rPr lang="el-GR" dirty="0"/>
              <a:t>Τι μπορούμε να κάνουμε ως εκπαιδευτικοί ώστε να μειώσουμε την αρνητική επίδραση της πολιτισμικής διαφορετικότητας στην τάξη ;</a:t>
            </a:r>
          </a:p>
          <a:p>
            <a:r>
              <a:rPr lang="el-GR" dirty="0"/>
              <a:t>Τι προτείνετε;</a:t>
            </a:r>
          </a:p>
          <a:p>
            <a:r>
              <a:rPr lang="el-GR" dirty="0"/>
              <a:t>Παραδείγματα;</a:t>
            </a:r>
            <a:endParaRPr lang="en-US" dirty="0"/>
          </a:p>
        </p:txBody>
      </p:sp>
    </p:spTree>
    <p:extLst>
      <p:ext uri="{BB962C8B-B14F-4D97-AF65-F5344CB8AC3E}">
        <p14:creationId xmlns:p14="http://schemas.microsoft.com/office/powerpoint/2010/main" val="5191506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96AF5-D2B8-0E45-BB5C-F7FBD3523583}"/>
              </a:ext>
            </a:extLst>
          </p:cNvPr>
          <p:cNvSpPr>
            <a:spLocks noGrp="1"/>
          </p:cNvSpPr>
          <p:nvPr>
            <p:ph type="title"/>
          </p:nvPr>
        </p:nvSpPr>
        <p:spPr/>
        <p:txBody>
          <a:bodyPr>
            <a:noAutofit/>
          </a:bodyPr>
          <a:lstStyle/>
          <a:p>
            <a:r>
              <a:rPr lang="el-GR" sz="4000" dirty="0"/>
              <a:t>Προάγοντας την ισότητα των ευκαιριών σε μία πολιτισμικά ανομοιογενή τάξη </a:t>
            </a:r>
            <a:endParaRPr lang="en-US" sz="4000" dirty="0"/>
          </a:p>
        </p:txBody>
      </p:sp>
      <p:sp>
        <p:nvSpPr>
          <p:cNvPr id="3" name="Content Placeholder 2">
            <a:extLst>
              <a:ext uri="{FF2B5EF4-FFF2-40B4-BE49-F238E27FC236}">
                <a16:creationId xmlns:a16="http://schemas.microsoft.com/office/drawing/2014/main" id="{7E5033A7-57BE-1B47-B44F-BC52D3B22F4A}"/>
              </a:ext>
            </a:extLst>
          </p:cNvPr>
          <p:cNvSpPr>
            <a:spLocks noGrp="1"/>
          </p:cNvSpPr>
          <p:nvPr>
            <p:ph idx="1"/>
          </p:nvPr>
        </p:nvSpPr>
        <p:spPr/>
        <p:txBody>
          <a:bodyPr/>
          <a:lstStyle/>
          <a:p>
            <a:r>
              <a:rPr lang="el-GR" dirty="0"/>
              <a:t>Μελετήστε τις κουλτούρες </a:t>
            </a:r>
            <a:r>
              <a:rPr lang="el-GR" dirty="0" err="1"/>
              <a:t>απ’όπου</a:t>
            </a:r>
            <a:r>
              <a:rPr lang="el-GR" dirty="0"/>
              <a:t> προέρχονται τα παιδιά (όχι επιφανειακά, όχι μόνο οι γιορτές και τα φαγητά…)</a:t>
            </a:r>
          </a:p>
          <a:p>
            <a:r>
              <a:rPr lang="el-GR" dirty="0"/>
              <a:t>Να είστε ειλικρινείς με τον εαυτό σας: Έχω προκαταλήψεις με αυτή την ομάδα; Ποια είναι τα στερεότυπα που συνδέω μαζί τους;</a:t>
            </a:r>
          </a:p>
          <a:p>
            <a:r>
              <a:rPr lang="el-GR" dirty="0"/>
              <a:t>Να φροντίσετε η σχέση σας με τους μαθητές να είναι δίκαιη και ισορροπημένη (αυτό-παρατήρηση)</a:t>
            </a:r>
          </a:p>
        </p:txBody>
      </p:sp>
    </p:spTree>
    <p:extLst>
      <p:ext uri="{BB962C8B-B14F-4D97-AF65-F5344CB8AC3E}">
        <p14:creationId xmlns:p14="http://schemas.microsoft.com/office/powerpoint/2010/main" val="21546135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96AF5-D2B8-0E45-BB5C-F7FBD3523583}"/>
              </a:ext>
            </a:extLst>
          </p:cNvPr>
          <p:cNvSpPr>
            <a:spLocks noGrp="1"/>
          </p:cNvSpPr>
          <p:nvPr>
            <p:ph type="title"/>
          </p:nvPr>
        </p:nvSpPr>
        <p:spPr/>
        <p:txBody>
          <a:bodyPr>
            <a:noAutofit/>
          </a:bodyPr>
          <a:lstStyle/>
          <a:p>
            <a:r>
              <a:rPr lang="el-GR" sz="4000" dirty="0"/>
              <a:t>Προάγοντας την ισότητα των ευκαιριών σε μία πολιτισμικά ανομοιογενή τάξη </a:t>
            </a:r>
            <a:endParaRPr lang="en-US" sz="4000" dirty="0"/>
          </a:p>
        </p:txBody>
      </p:sp>
      <p:sp>
        <p:nvSpPr>
          <p:cNvPr id="3" name="Content Placeholder 2">
            <a:extLst>
              <a:ext uri="{FF2B5EF4-FFF2-40B4-BE49-F238E27FC236}">
                <a16:creationId xmlns:a16="http://schemas.microsoft.com/office/drawing/2014/main" id="{7E5033A7-57BE-1B47-B44F-BC52D3B22F4A}"/>
              </a:ext>
            </a:extLst>
          </p:cNvPr>
          <p:cNvSpPr>
            <a:spLocks noGrp="1"/>
          </p:cNvSpPr>
          <p:nvPr>
            <p:ph idx="1"/>
          </p:nvPr>
        </p:nvSpPr>
        <p:spPr/>
        <p:txBody>
          <a:bodyPr/>
          <a:lstStyle/>
          <a:p>
            <a:r>
              <a:rPr lang="el-GR" dirty="0"/>
              <a:t>Επιλέξτε βιβλία και υλικό που να παρουσιάζουν όλες τις ομάδες με θετικό τρόπο και συμπληρώστε με επιπλέον  υλικό από την κάθε κουλτούρα</a:t>
            </a:r>
          </a:p>
          <a:p>
            <a:r>
              <a:rPr lang="el-GR" dirty="0"/>
              <a:t>Προσεγγίστε τους γονείς. Αποφύγετε τα στερεότυπα, αλλά συζητείστε για τις πιθανές διαφορές με </a:t>
            </a:r>
            <a:r>
              <a:rPr lang="el-GR" dirty="0" err="1"/>
              <a:t>ενσυναίσθηση</a:t>
            </a:r>
            <a:r>
              <a:rPr lang="el-GR" dirty="0"/>
              <a:t> και μην προσποιείστε ότι δεν υπάρχουν.</a:t>
            </a:r>
          </a:p>
          <a:p>
            <a:r>
              <a:rPr lang="el-GR" dirty="0"/>
              <a:t>Κάνετε σαφές ότι δεν θα επιτρέψετε φυλετικές ή εθνικές προκαταλήψεις ούτε ως αστεϊσμό </a:t>
            </a:r>
            <a:endParaRPr lang="en-US" dirty="0"/>
          </a:p>
        </p:txBody>
      </p:sp>
    </p:spTree>
    <p:extLst>
      <p:ext uri="{BB962C8B-B14F-4D97-AF65-F5344CB8AC3E}">
        <p14:creationId xmlns:p14="http://schemas.microsoft.com/office/powerpoint/2010/main" val="28376376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96AF5-D2B8-0E45-BB5C-F7FBD3523583}"/>
              </a:ext>
            </a:extLst>
          </p:cNvPr>
          <p:cNvSpPr>
            <a:spLocks noGrp="1"/>
          </p:cNvSpPr>
          <p:nvPr>
            <p:ph type="title"/>
          </p:nvPr>
        </p:nvSpPr>
        <p:spPr/>
        <p:txBody>
          <a:bodyPr>
            <a:noAutofit/>
          </a:bodyPr>
          <a:lstStyle/>
          <a:p>
            <a:r>
              <a:rPr lang="el-GR" sz="4000" dirty="0"/>
              <a:t>Προάγοντας την ισότητα των ευκαιριών σε μία πολιτισμικά ανομοιογενή τάξη</a:t>
            </a:r>
            <a:endParaRPr lang="en-US" sz="4000" dirty="0"/>
          </a:p>
        </p:txBody>
      </p:sp>
      <p:sp>
        <p:nvSpPr>
          <p:cNvPr id="3" name="Content Placeholder 2">
            <a:extLst>
              <a:ext uri="{FF2B5EF4-FFF2-40B4-BE49-F238E27FC236}">
                <a16:creationId xmlns:a16="http://schemas.microsoft.com/office/drawing/2014/main" id="{7E5033A7-57BE-1B47-B44F-BC52D3B22F4A}"/>
              </a:ext>
            </a:extLst>
          </p:cNvPr>
          <p:cNvSpPr>
            <a:spLocks noGrp="1"/>
          </p:cNvSpPr>
          <p:nvPr>
            <p:ph idx="1"/>
          </p:nvPr>
        </p:nvSpPr>
        <p:spPr/>
        <p:txBody>
          <a:bodyPr/>
          <a:lstStyle/>
          <a:p>
            <a:r>
              <a:rPr lang="el-GR" dirty="0"/>
              <a:t>Χρησιμοποιείστε </a:t>
            </a:r>
            <a:r>
              <a:rPr lang="el-GR" dirty="0" err="1"/>
              <a:t>ομαδοσυνεργατική</a:t>
            </a:r>
            <a:r>
              <a:rPr lang="el-GR" dirty="0"/>
              <a:t> μάθηση </a:t>
            </a:r>
            <a:r>
              <a:rPr lang="el-GR"/>
              <a:t>που βοηθά </a:t>
            </a:r>
            <a:r>
              <a:rPr lang="el-GR" dirty="0"/>
              <a:t>στο να γνωριστούν τα παιδιά και να δουλέψουν μαζί για ένα κοινό στόχο, κάτι που έχει αποδειχθεί ότι κάνει τα παιδιά να μειώσουν τις προκαταλήψεις και να διευρύνουν τις σχέσεις τους.</a:t>
            </a:r>
          </a:p>
          <a:p>
            <a:r>
              <a:rPr lang="el-GR" dirty="0"/>
              <a:t>Δίγλωσση εκπαίδευση: έχει αποδειχθεί ότι αυξάνει το γλωσσικό επίπεδο και στις δύο γλώσσες και αυξάνει την αυτό-εκτίμηση των μαθητών. </a:t>
            </a:r>
            <a:r>
              <a:rPr lang="el-GR" dirty="0" err="1"/>
              <a:t>Παρ’όλες</a:t>
            </a:r>
            <a:r>
              <a:rPr lang="el-GR" dirty="0"/>
              <a:t> τις πρακτικές δυσκολίες, μοιάζει να είναι η καλύτερη εναλλακτική (έστω και για περιορισμένο διάστημα)</a:t>
            </a:r>
            <a:endParaRPr lang="en-US" dirty="0"/>
          </a:p>
        </p:txBody>
      </p:sp>
    </p:spTree>
    <p:extLst>
      <p:ext uri="{BB962C8B-B14F-4D97-AF65-F5344CB8AC3E}">
        <p14:creationId xmlns:p14="http://schemas.microsoft.com/office/powerpoint/2010/main" val="13744489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097412-6153-DA45-B8C5-55A5095663BF}"/>
              </a:ext>
            </a:extLst>
          </p:cNvPr>
          <p:cNvSpPr>
            <a:spLocks noGrp="1"/>
          </p:cNvSpPr>
          <p:nvPr>
            <p:ph type="title"/>
          </p:nvPr>
        </p:nvSpPr>
        <p:spPr/>
        <p:txBody>
          <a:bodyPr/>
          <a:lstStyle/>
          <a:p>
            <a:r>
              <a:rPr lang="el-GR" dirty="0" err="1"/>
              <a:t>Κοινωνικο</a:t>
            </a:r>
            <a:r>
              <a:rPr lang="el-GR" dirty="0"/>
              <a:t>-οικονομικό επίπεδο</a:t>
            </a:r>
            <a:endParaRPr lang="en-US" dirty="0"/>
          </a:p>
        </p:txBody>
      </p:sp>
      <p:sp>
        <p:nvSpPr>
          <p:cNvPr id="3" name="Content Placeholder 2">
            <a:extLst>
              <a:ext uri="{FF2B5EF4-FFF2-40B4-BE49-F238E27FC236}">
                <a16:creationId xmlns:a16="http://schemas.microsoft.com/office/drawing/2014/main" id="{20E0F5DD-7A96-0443-A615-A5A1A877E02B}"/>
              </a:ext>
            </a:extLst>
          </p:cNvPr>
          <p:cNvSpPr>
            <a:spLocks noGrp="1"/>
          </p:cNvSpPr>
          <p:nvPr>
            <p:ph idx="1"/>
          </p:nvPr>
        </p:nvSpPr>
        <p:spPr>
          <a:xfrm>
            <a:off x="457200" y="1772816"/>
            <a:ext cx="8229600" cy="4551784"/>
          </a:xfrm>
        </p:spPr>
        <p:txBody>
          <a:bodyPr>
            <a:normAutofit lnSpcReduction="10000"/>
          </a:bodyPr>
          <a:lstStyle/>
          <a:p>
            <a:r>
              <a:rPr lang="el-GR" dirty="0"/>
              <a:t>Το </a:t>
            </a:r>
            <a:r>
              <a:rPr lang="el-GR" dirty="0" err="1"/>
              <a:t>κοινωνικο</a:t>
            </a:r>
            <a:r>
              <a:rPr lang="el-GR" dirty="0"/>
              <a:t>-οικονομικό επίπεδο (ΚΟΕ) στην ψυχολογία ορίζεται ως ο συνδυασμός του εισοδήματος των γονέων, του επιπέδου εκπαίδευσής τους και των επαγγελμάτων τους. </a:t>
            </a:r>
          </a:p>
          <a:p>
            <a:r>
              <a:rPr lang="el-GR" dirty="0"/>
              <a:t>Αποτελεί παράγοντα με ισχυρή επιρροή στη σχολική επίδοση: το χαμηλό ΚΟΕ επηρεάζει σημαντικά την πιθανότητα να αποτελεί ένας μαθητής μέλος ομάδας </a:t>
            </a:r>
            <a:r>
              <a:rPr lang="el-GR" b="1" dirty="0"/>
              <a:t>υψηλού κινδύνου</a:t>
            </a:r>
            <a:r>
              <a:rPr lang="el-GR" dirty="0"/>
              <a:t> για αποτυχία στο σχολείο (εγκατάλειψη σχολείου και απόκτησης δεξιοτήτων)</a:t>
            </a:r>
          </a:p>
          <a:p>
            <a:r>
              <a:rPr lang="el-GR" dirty="0"/>
              <a:t>Διαπερνά τις κατηγορίες πολιτισμού/εθνότητας-αλλά πιο συχνά οι μετανάστες χαμηλό ΚΟΕ</a:t>
            </a:r>
            <a:endParaRPr lang="en-US" dirty="0"/>
          </a:p>
        </p:txBody>
      </p:sp>
    </p:spTree>
    <p:extLst>
      <p:ext uri="{BB962C8B-B14F-4D97-AF65-F5344CB8AC3E}">
        <p14:creationId xmlns:p14="http://schemas.microsoft.com/office/powerpoint/2010/main" val="6187692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097412-6153-DA45-B8C5-55A5095663BF}"/>
              </a:ext>
            </a:extLst>
          </p:cNvPr>
          <p:cNvSpPr>
            <a:spLocks noGrp="1"/>
          </p:cNvSpPr>
          <p:nvPr>
            <p:ph type="title"/>
          </p:nvPr>
        </p:nvSpPr>
        <p:spPr/>
        <p:txBody>
          <a:bodyPr/>
          <a:lstStyle/>
          <a:p>
            <a:r>
              <a:rPr lang="el-GR" dirty="0" err="1"/>
              <a:t>Κοινωνικο</a:t>
            </a:r>
            <a:r>
              <a:rPr lang="el-GR" dirty="0"/>
              <a:t>-οικονομικό επίπεδο</a:t>
            </a:r>
            <a:endParaRPr lang="en-US" dirty="0"/>
          </a:p>
        </p:txBody>
      </p:sp>
      <p:sp>
        <p:nvSpPr>
          <p:cNvPr id="3" name="Content Placeholder 2">
            <a:extLst>
              <a:ext uri="{FF2B5EF4-FFF2-40B4-BE49-F238E27FC236}">
                <a16:creationId xmlns:a16="http://schemas.microsoft.com/office/drawing/2014/main" id="{20E0F5DD-7A96-0443-A615-A5A1A877E02B}"/>
              </a:ext>
            </a:extLst>
          </p:cNvPr>
          <p:cNvSpPr>
            <a:spLocks noGrp="1"/>
          </p:cNvSpPr>
          <p:nvPr>
            <p:ph idx="1"/>
          </p:nvPr>
        </p:nvSpPr>
        <p:spPr/>
        <p:txBody>
          <a:bodyPr/>
          <a:lstStyle/>
          <a:p>
            <a:r>
              <a:rPr lang="el-GR" dirty="0"/>
              <a:t>Σύμφωνα με την έρευνα του </a:t>
            </a:r>
            <a:r>
              <a:rPr lang="en-US" dirty="0"/>
              <a:t>PISA (</a:t>
            </a:r>
            <a:r>
              <a:rPr lang="en-US" dirty="0" err="1"/>
              <a:t>Programme</a:t>
            </a:r>
            <a:r>
              <a:rPr lang="en-US" dirty="0"/>
              <a:t> for International Student Assessment, 2019) </a:t>
            </a:r>
            <a:r>
              <a:rPr lang="el-GR" dirty="0"/>
              <a:t>στην Ελλάδα ο μέσος μη προνομιούχος μαθητής πετυχαίνει πολύ κακά αποτελέσματα και κατατάσσεται στην κατώτερη κατηγορία κατάταξης. Μόνο 18% των μη προνομιούχων Ελλήνων μαθητών κατατάσσεται στο ανώτερο 25% των επιδόσεων του </a:t>
            </a:r>
            <a:r>
              <a:rPr lang="en-US" dirty="0"/>
              <a:t>PISA.</a:t>
            </a:r>
            <a:r>
              <a:rPr lang="el-GR" dirty="0"/>
              <a:t> </a:t>
            </a:r>
            <a:endParaRPr lang="en-US" dirty="0"/>
          </a:p>
        </p:txBody>
      </p:sp>
    </p:spTree>
    <p:extLst>
      <p:ext uri="{BB962C8B-B14F-4D97-AF65-F5344CB8AC3E}">
        <p14:creationId xmlns:p14="http://schemas.microsoft.com/office/powerpoint/2010/main" val="15291112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E05CAB-2269-1D4D-A95F-81F5D1B2CA24}"/>
              </a:ext>
            </a:extLst>
          </p:cNvPr>
          <p:cNvSpPr>
            <a:spLocks noGrp="1"/>
          </p:cNvSpPr>
          <p:nvPr>
            <p:ph type="title"/>
          </p:nvPr>
        </p:nvSpPr>
        <p:spPr/>
        <p:txBody>
          <a:bodyPr/>
          <a:lstStyle/>
          <a:p>
            <a:r>
              <a:rPr lang="el-GR" dirty="0"/>
              <a:t>ΚΟΕ και ανατροφή παιδιών</a:t>
            </a:r>
            <a:endParaRPr lang="en-US" dirty="0"/>
          </a:p>
        </p:txBody>
      </p:sp>
      <p:sp>
        <p:nvSpPr>
          <p:cNvPr id="3" name="Content Placeholder 2">
            <a:extLst>
              <a:ext uri="{FF2B5EF4-FFF2-40B4-BE49-F238E27FC236}">
                <a16:creationId xmlns:a16="http://schemas.microsoft.com/office/drawing/2014/main" id="{7287C158-8D97-4A42-9086-AA6D7B37F30E}"/>
              </a:ext>
            </a:extLst>
          </p:cNvPr>
          <p:cNvSpPr>
            <a:spLocks noGrp="1"/>
          </p:cNvSpPr>
          <p:nvPr>
            <p:ph idx="1"/>
          </p:nvPr>
        </p:nvSpPr>
        <p:spPr/>
        <p:txBody>
          <a:bodyPr/>
          <a:lstStyle/>
          <a:p>
            <a:r>
              <a:rPr lang="el-GR" dirty="0"/>
              <a:t>Το σχολείο εκπροσωπεί σε υπερβολικό βαθμό τις αξίες και τις προσδοκίες της μεσαίας τάξης</a:t>
            </a:r>
          </a:p>
          <a:p>
            <a:r>
              <a:rPr lang="el-GR" dirty="0"/>
              <a:t>Τα παιδιά από χαμηλό ΚΟΕ ανατρέφονται με τρόπο που είναι λιγότερο σύμφωνος με τις κατοπινές προσδοκίες του σχολείου </a:t>
            </a:r>
            <a:r>
              <a:rPr lang="el-GR" dirty="0" err="1"/>
              <a:t>απ’ότι</a:t>
            </a:r>
            <a:r>
              <a:rPr lang="el-GR" dirty="0"/>
              <a:t> τα παιδιά της μεσαίας τάξης.</a:t>
            </a:r>
          </a:p>
          <a:p>
            <a:r>
              <a:rPr lang="el-GR" dirty="0"/>
              <a:t>Τα παιδιά από χαμηλό ΚΟΕ είναι λιγότερο πιθανό να ξέρουν κατά την είσοδό τους στο σχολείο να μετρούν, να κατονομάζουν τα γράμματα ή τα χρώματα και να κόβουν με ψαλίδι </a:t>
            </a:r>
            <a:r>
              <a:rPr lang="el-GR" dirty="0" err="1"/>
              <a:t>απ’ότι</a:t>
            </a:r>
            <a:r>
              <a:rPr lang="el-GR" dirty="0"/>
              <a:t> οι συμμαθητές τους από οικογένειες της μεσαίας τάξης.</a:t>
            </a:r>
          </a:p>
          <a:p>
            <a:endParaRPr lang="el-GR" dirty="0"/>
          </a:p>
          <a:p>
            <a:endParaRPr lang="en-US" dirty="0"/>
          </a:p>
        </p:txBody>
      </p:sp>
    </p:spTree>
    <p:extLst>
      <p:ext uri="{BB962C8B-B14F-4D97-AF65-F5344CB8AC3E}">
        <p14:creationId xmlns:p14="http://schemas.microsoft.com/office/powerpoint/2010/main" val="765800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E05CAB-2269-1D4D-A95F-81F5D1B2CA24}"/>
              </a:ext>
            </a:extLst>
          </p:cNvPr>
          <p:cNvSpPr>
            <a:spLocks noGrp="1"/>
          </p:cNvSpPr>
          <p:nvPr>
            <p:ph type="title"/>
          </p:nvPr>
        </p:nvSpPr>
        <p:spPr/>
        <p:txBody>
          <a:bodyPr/>
          <a:lstStyle/>
          <a:p>
            <a:r>
              <a:rPr lang="el-GR" dirty="0"/>
              <a:t>ΚΟΕ και ανατροφή παιδιών</a:t>
            </a:r>
            <a:endParaRPr lang="en-US" dirty="0"/>
          </a:p>
        </p:txBody>
      </p:sp>
      <p:sp>
        <p:nvSpPr>
          <p:cNvPr id="3" name="Content Placeholder 2">
            <a:extLst>
              <a:ext uri="{FF2B5EF4-FFF2-40B4-BE49-F238E27FC236}">
                <a16:creationId xmlns:a16="http://schemas.microsoft.com/office/drawing/2014/main" id="{7287C158-8D97-4A42-9086-AA6D7B37F30E}"/>
              </a:ext>
            </a:extLst>
          </p:cNvPr>
          <p:cNvSpPr>
            <a:spLocks noGrp="1"/>
          </p:cNvSpPr>
          <p:nvPr>
            <p:ph idx="1"/>
          </p:nvPr>
        </p:nvSpPr>
        <p:spPr>
          <a:xfrm>
            <a:off x="457200" y="1935480"/>
            <a:ext cx="8229600" cy="4445848"/>
          </a:xfrm>
        </p:spPr>
        <p:txBody>
          <a:bodyPr>
            <a:normAutofit lnSpcReduction="10000"/>
          </a:bodyPr>
          <a:lstStyle/>
          <a:p>
            <a:r>
              <a:rPr lang="el-GR" dirty="0"/>
              <a:t>Τα παιδιά από τη μεσαία τάξη έχουν μάθει μέχρι την είσοδό τους στο σχολείο να ακολουθούν οδηγίες και να εξηγούν κάτι χρησιμοποιώντας σύνθετη γλώσσα, κάτι στο οποίο τα παιδιά από χαμηλό ΚΟΕ δεν έχουν αντίστοιχη εξάσκηση.</a:t>
            </a:r>
          </a:p>
          <a:p>
            <a:r>
              <a:rPr lang="el-GR" dirty="0"/>
              <a:t>Τα παιδιά από οικογένειες με χαμηλό ΚΟΕ είναι πιθανότερο να έχουν ελλιπή πρόσβαση σε υγειονομικές υπηρεσίες και οι μητέρες τους είναι λιγότερο πιθανό να έλαβαν επαρκή προγεννητική φροντίδα (παράγοντες που επηρεάζουν τη γνωστική ανάπτυξη και τη σχολική ετοιμότητα)</a:t>
            </a:r>
          </a:p>
          <a:p>
            <a:endParaRPr lang="en-US" dirty="0"/>
          </a:p>
        </p:txBody>
      </p:sp>
    </p:spTree>
    <p:extLst>
      <p:ext uri="{BB962C8B-B14F-4D97-AF65-F5344CB8AC3E}">
        <p14:creationId xmlns:p14="http://schemas.microsoft.com/office/powerpoint/2010/main" val="22196092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0D98A8-4775-C54F-9D03-1396CCBECA7A}"/>
              </a:ext>
            </a:extLst>
          </p:cNvPr>
          <p:cNvSpPr>
            <a:spLocks noGrp="1"/>
          </p:cNvSpPr>
          <p:nvPr>
            <p:ph type="title"/>
          </p:nvPr>
        </p:nvSpPr>
        <p:spPr/>
        <p:txBody>
          <a:bodyPr/>
          <a:lstStyle/>
          <a:p>
            <a:r>
              <a:rPr lang="el-GR" dirty="0"/>
              <a:t>Διαφορετικότητα στη μάθηση</a:t>
            </a:r>
            <a:endParaRPr lang="en-US" dirty="0"/>
          </a:p>
        </p:txBody>
      </p:sp>
      <p:sp>
        <p:nvSpPr>
          <p:cNvPr id="3" name="Content Placeholder 2">
            <a:extLst>
              <a:ext uri="{FF2B5EF4-FFF2-40B4-BE49-F238E27FC236}">
                <a16:creationId xmlns:a16="http://schemas.microsoft.com/office/drawing/2014/main" id="{5AEDA908-A8BC-A64D-97F0-3CE953A2467B}"/>
              </a:ext>
            </a:extLst>
          </p:cNvPr>
          <p:cNvSpPr>
            <a:spLocks noGrp="1"/>
          </p:cNvSpPr>
          <p:nvPr>
            <p:ph idx="1"/>
          </p:nvPr>
        </p:nvSpPr>
        <p:spPr/>
        <p:txBody>
          <a:bodyPr/>
          <a:lstStyle/>
          <a:p>
            <a:pPr marL="0" indent="0">
              <a:buNone/>
            </a:pPr>
            <a:r>
              <a:rPr lang="el-GR" dirty="0"/>
              <a:t>Δύο βασικά ερωτήματα:</a:t>
            </a:r>
          </a:p>
          <a:p>
            <a:r>
              <a:rPr lang="el-GR" dirty="0"/>
              <a:t>Με ποιο τρόπο η διαφορετικότητα των μαθητών μπορεί να επηρεάσει τη μαθησιακή διαδικασία;</a:t>
            </a:r>
          </a:p>
          <a:p>
            <a:r>
              <a:rPr lang="el-GR" dirty="0"/>
              <a:t>Πώς μπορούμε να διαχειριστούμε τα θέματα της διαφορετικότητας ως εκπαιδευτικοί; </a:t>
            </a:r>
            <a:endParaRPr lang="en-US" dirty="0"/>
          </a:p>
        </p:txBody>
      </p:sp>
    </p:spTree>
    <p:extLst>
      <p:ext uri="{BB962C8B-B14F-4D97-AF65-F5344CB8AC3E}">
        <p14:creationId xmlns:p14="http://schemas.microsoft.com/office/powerpoint/2010/main" val="29904908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E05CAB-2269-1D4D-A95F-81F5D1B2CA24}"/>
              </a:ext>
            </a:extLst>
          </p:cNvPr>
          <p:cNvSpPr>
            <a:spLocks noGrp="1"/>
          </p:cNvSpPr>
          <p:nvPr>
            <p:ph type="title"/>
          </p:nvPr>
        </p:nvSpPr>
        <p:spPr/>
        <p:txBody>
          <a:bodyPr/>
          <a:lstStyle/>
          <a:p>
            <a:r>
              <a:rPr lang="el-GR" dirty="0"/>
              <a:t>ΚΟΕ και ανατροφή παιδιών</a:t>
            </a:r>
            <a:endParaRPr lang="en-US" dirty="0"/>
          </a:p>
        </p:txBody>
      </p:sp>
      <p:sp>
        <p:nvSpPr>
          <p:cNvPr id="3" name="Content Placeholder 2">
            <a:extLst>
              <a:ext uri="{FF2B5EF4-FFF2-40B4-BE49-F238E27FC236}">
                <a16:creationId xmlns:a16="http://schemas.microsoft.com/office/drawing/2014/main" id="{7287C158-8D97-4A42-9086-AA6D7B37F30E}"/>
              </a:ext>
            </a:extLst>
          </p:cNvPr>
          <p:cNvSpPr>
            <a:spLocks noGrp="1"/>
          </p:cNvSpPr>
          <p:nvPr>
            <p:ph idx="1"/>
          </p:nvPr>
        </p:nvSpPr>
        <p:spPr>
          <a:xfrm>
            <a:off x="457200" y="1708064"/>
            <a:ext cx="8229600" cy="4889288"/>
          </a:xfrm>
        </p:spPr>
        <p:txBody>
          <a:bodyPr>
            <a:normAutofit lnSpcReduction="10000"/>
          </a:bodyPr>
          <a:lstStyle/>
          <a:p>
            <a:r>
              <a:rPr lang="el-GR" dirty="0"/>
              <a:t>Οι γονείς από οικογένειες μεσαίας τάξης είναι πιο πιθανό να εκφράζουν υψηλές προσδοκίες για τα παιδιά τους και να τα επιβραβεύουν για την νοητική τους ανάπτυξη.</a:t>
            </a:r>
          </a:p>
          <a:p>
            <a:r>
              <a:rPr lang="el-GR" dirty="0"/>
              <a:t>Είναι επίσης πιο πιθανό να συνιστούν καλά πρότυπα χρήσης της γλώσσας, να μιλούν και να διαβάζουν συχνά στα παιδιά τους και να ενθαρρύνουν την ανάγνωση και άλλες δραστηριότητες μάθησης των παιδιών. Είναι πιο πιθανό να προσφέρουν μαθησιακό υλικό στο σπίτι (βιβλία, πνευματικά παιχνίδια, </a:t>
            </a:r>
            <a:r>
              <a:rPr lang="el-GR" dirty="0" err="1"/>
              <a:t>κλπ</a:t>
            </a:r>
            <a:r>
              <a:rPr lang="el-GR" dirty="0"/>
              <a:t>) και να εκθέτουν τα παιδιά τους σε μαθησιακές εμπειρίες εκτός σπιτιού (πχ. μουσεία)</a:t>
            </a:r>
            <a:endParaRPr lang="en-US" dirty="0"/>
          </a:p>
        </p:txBody>
      </p:sp>
    </p:spTree>
    <p:extLst>
      <p:ext uri="{BB962C8B-B14F-4D97-AF65-F5344CB8AC3E}">
        <p14:creationId xmlns:p14="http://schemas.microsoft.com/office/powerpoint/2010/main" val="8543802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E05CAB-2269-1D4D-A95F-81F5D1B2CA24}"/>
              </a:ext>
            </a:extLst>
          </p:cNvPr>
          <p:cNvSpPr>
            <a:spLocks noGrp="1"/>
          </p:cNvSpPr>
          <p:nvPr>
            <p:ph type="title"/>
          </p:nvPr>
        </p:nvSpPr>
        <p:spPr/>
        <p:txBody>
          <a:bodyPr/>
          <a:lstStyle/>
          <a:p>
            <a:r>
              <a:rPr lang="el-GR" dirty="0"/>
              <a:t>ΚΟΕ και ανατροφή παιδιών</a:t>
            </a:r>
            <a:endParaRPr lang="en-US" dirty="0"/>
          </a:p>
        </p:txBody>
      </p:sp>
      <p:sp>
        <p:nvSpPr>
          <p:cNvPr id="3" name="Content Placeholder 2">
            <a:extLst>
              <a:ext uri="{FF2B5EF4-FFF2-40B4-BE49-F238E27FC236}">
                <a16:creationId xmlns:a16="http://schemas.microsoft.com/office/drawing/2014/main" id="{7287C158-8D97-4A42-9086-AA6D7B37F30E}"/>
              </a:ext>
            </a:extLst>
          </p:cNvPr>
          <p:cNvSpPr>
            <a:spLocks noGrp="1"/>
          </p:cNvSpPr>
          <p:nvPr>
            <p:ph idx="1"/>
          </p:nvPr>
        </p:nvSpPr>
        <p:spPr>
          <a:xfrm>
            <a:off x="457200" y="1708064"/>
            <a:ext cx="8229600" cy="4889288"/>
          </a:xfrm>
        </p:spPr>
        <p:txBody>
          <a:bodyPr/>
          <a:lstStyle/>
          <a:p>
            <a:r>
              <a:rPr lang="el-GR" dirty="0"/>
              <a:t>Οι γονείς από οικογένειες μεσαίας τάξης είναι πιο πιθανό να απαιτούν υψηλή επίδοση από τα παιδιά τους, καλή συμπεριφορά και υπακοή</a:t>
            </a:r>
          </a:p>
          <a:p>
            <a:r>
              <a:rPr lang="el-GR" dirty="0"/>
              <a:t>Τα παιδιά από οικογένειες μεσαίας τάξης συνεχίζουν να προοδεύουν στην ακαδημαϊκή επίδοση και κατά τη διάρκεια του καλοκαιρού σε αντίθεση με τα παιδιά από οικογένειες με χαμηλό ΚΟΕ. </a:t>
            </a:r>
          </a:p>
          <a:p>
            <a:r>
              <a:rPr lang="el-GR" dirty="0"/>
              <a:t>Τα σχολεία όπου φοιτούν τα παιδιά από οικογένειες με χαμηλό ΚΟΕ είναι κατά κανόνα όχι τόσο καλά όσο τα σχολεία άλλων περιοχών</a:t>
            </a:r>
            <a:endParaRPr lang="en-US" dirty="0"/>
          </a:p>
        </p:txBody>
      </p:sp>
    </p:spTree>
    <p:extLst>
      <p:ext uri="{BB962C8B-B14F-4D97-AF65-F5344CB8AC3E}">
        <p14:creationId xmlns:p14="http://schemas.microsoft.com/office/powerpoint/2010/main" val="39363866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E05CAB-2269-1D4D-A95F-81F5D1B2CA24}"/>
              </a:ext>
            </a:extLst>
          </p:cNvPr>
          <p:cNvSpPr>
            <a:spLocks noGrp="1"/>
          </p:cNvSpPr>
          <p:nvPr>
            <p:ph type="title"/>
          </p:nvPr>
        </p:nvSpPr>
        <p:spPr/>
        <p:txBody>
          <a:bodyPr/>
          <a:lstStyle/>
          <a:p>
            <a:r>
              <a:rPr lang="el-GR" dirty="0"/>
              <a:t>ΚΟΕ και ανατροφή παιδιών</a:t>
            </a:r>
            <a:endParaRPr lang="en-US" dirty="0"/>
          </a:p>
        </p:txBody>
      </p:sp>
      <p:sp>
        <p:nvSpPr>
          <p:cNvPr id="3" name="Content Placeholder 2">
            <a:extLst>
              <a:ext uri="{FF2B5EF4-FFF2-40B4-BE49-F238E27FC236}">
                <a16:creationId xmlns:a16="http://schemas.microsoft.com/office/drawing/2014/main" id="{7287C158-8D97-4A42-9086-AA6D7B37F30E}"/>
              </a:ext>
            </a:extLst>
          </p:cNvPr>
          <p:cNvSpPr>
            <a:spLocks noGrp="1"/>
          </p:cNvSpPr>
          <p:nvPr>
            <p:ph idx="1"/>
          </p:nvPr>
        </p:nvSpPr>
        <p:spPr>
          <a:xfrm>
            <a:off x="457200" y="1708064"/>
            <a:ext cx="8229600" cy="4889288"/>
          </a:xfrm>
        </p:spPr>
        <p:txBody>
          <a:bodyPr/>
          <a:lstStyle/>
          <a:p>
            <a:r>
              <a:rPr lang="el-GR" dirty="0"/>
              <a:t>Πολύ σημαντικό: οι δάσκαλοι να αποφεύγουν τα στερεότυπα (και πάλι </a:t>
            </a:r>
            <a:r>
              <a:rPr lang="el-GR" dirty="0" err="1"/>
              <a:t>αυτο</a:t>
            </a:r>
            <a:r>
              <a:rPr lang="el-GR" dirty="0"/>
              <a:t>-παρατήρηση).</a:t>
            </a:r>
          </a:p>
          <a:p>
            <a:r>
              <a:rPr lang="el-GR" dirty="0"/>
              <a:t>Έχει αποδειχθεί ότι οι δάσκαλοι (προερχόμενοι κυρίως από τη μεσαία τάξη) τείνουν να έχουν χαμηλότερες προσδοκίες από τα παιδιά που προέρχονται από οικογένειες με χαμηλό ΚΟΕ (κίνδυνος αυτό-</a:t>
            </a:r>
            <a:r>
              <a:rPr lang="el-GR" dirty="0" err="1"/>
              <a:t>εκπληρούμενης</a:t>
            </a:r>
            <a:r>
              <a:rPr lang="el-GR" dirty="0"/>
              <a:t> προφητείας)</a:t>
            </a:r>
            <a:endParaRPr lang="en-US" dirty="0"/>
          </a:p>
        </p:txBody>
      </p:sp>
    </p:spTree>
    <p:extLst>
      <p:ext uri="{BB962C8B-B14F-4D97-AF65-F5344CB8AC3E}">
        <p14:creationId xmlns:p14="http://schemas.microsoft.com/office/powerpoint/2010/main" val="331159923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D03801-7EFE-334A-90C4-F7C334599955}"/>
              </a:ext>
            </a:extLst>
          </p:cNvPr>
          <p:cNvSpPr>
            <a:spLocks noGrp="1"/>
          </p:cNvSpPr>
          <p:nvPr>
            <p:ph type="title"/>
          </p:nvPr>
        </p:nvSpPr>
        <p:spPr/>
        <p:txBody>
          <a:bodyPr/>
          <a:lstStyle/>
          <a:p>
            <a:r>
              <a:rPr lang="el-GR" dirty="0"/>
              <a:t>Ψυχική ανθεκτικότητα</a:t>
            </a:r>
            <a:endParaRPr lang="en-US" dirty="0"/>
          </a:p>
        </p:txBody>
      </p:sp>
      <p:sp>
        <p:nvSpPr>
          <p:cNvPr id="3" name="Content Placeholder 2">
            <a:extLst>
              <a:ext uri="{FF2B5EF4-FFF2-40B4-BE49-F238E27FC236}">
                <a16:creationId xmlns:a16="http://schemas.microsoft.com/office/drawing/2014/main" id="{3591A092-A180-E641-9133-D686B3BBEF60}"/>
              </a:ext>
            </a:extLst>
          </p:cNvPr>
          <p:cNvSpPr>
            <a:spLocks noGrp="1"/>
          </p:cNvSpPr>
          <p:nvPr>
            <p:ph idx="1"/>
          </p:nvPr>
        </p:nvSpPr>
        <p:spPr/>
        <p:txBody>
          <a:bodyPr/>
          <a:lstStyle/>
          <a:p>
            <a:r>
              <a:rPr lang="el-GR" dirty="0"/>
              <a:t>Μία έννοια που μελετάται πολύ τα τελευταία χρόνια.</a:t>
            </a:r>
          </a:p>
          <a:p>
            <a:r>
              <a:rPr lang="el-GR" dirty="0"/>
              <a:t>Αφορά ένα χαρακτηριστικό του ατόμου χάρι στο οποίο καταφέρνει να αναπτυχθεί ικανοποιητικά παρά τις αντίξοες συνθήκες</a:t>
            </a:r>
          </a:p>
          <a:p>
            <a:r>
              <a:rPr lang="el-GR" dirty="0"/>
              <a:t>Η μελέτη αφορά τους </a:t>
            </a:r>
            <a:r>
              <a:rPr lang="el-GR" b="1" dirty="0"/>
              <a:t>προστατευτικούς παράγοντες </a:t>
            </a:r>
            <a:r>
              <a:rPr lang="el-GR" b="1" dirty="0" err="1"/>
              <a:t>ενδο</a:t>
            </a:r>
            <a:r>
              <a:rPr lang="el-GR" b="1" dirty="0"/>
              <a:t>-ατομικούς ή περιβαλλοντικούς </a:t>
            </a:r>
            <a:r>
              <a:rPr lang="el-GR" dirty="0"/>
              <a:t>που βοηθούν τα άτομα να ανταπεξέλθουν στις αντιξοότητες</a:t>
            </a:r>
            <a:endParaRPr lang="en-US" b="1" dirty="0"/>
          </a:p>
        </p:txBody>
      </p:sp>
    </p:spTree>
    <p:extLst>
      <p:ext uri="{BB962C8B-B14F-4D97-AF65-F5344CB8AC3E}">
        <p14:creationId xmlns:p14="http://schemas.microsoft.com/office/powerpoint/2010/main" val="386019638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D03801-7EFE-334A-90C4-F7C334599955}"/>
              </a:ext>
            </a:extLst>
          </p:cNvPr>
          <p:cNvSpPr>
            <a:spLocks noGrp="1"/>
          </p:cNvSpPr>
          <p:nvPr>
            <p:ph type="title"/>
          </p:nvPr>
        </p:nvSpPr>
        <p:spPr/>
        <p:txBody>
          <a:bodyPr>
            <a:noAutofit/>
          </a:bodyPr>
          <a:lstStyle/>
          <a:p>
            <a:r>
              <a:rPr lang="el-GR" sz="4200" dirty="0"/>
              <a:t>Ψυχική ανθεκτικότητα στο σχολείο</a:t>
            </a:r>
            <a:endParaRPr lang="en-US" sz="4200" dirty="0"/>
          </a:p>
        </p:txBody>
      </p:sp>
      <p:sp>
        <p:nvSpPr>
          <p:cNvPr id="3" name="Content Placeholder 2">
            <a:extLst>
              <a:ext uri="{FF2B5EF4-FFF2-40B4-BE49-F238E27FC236}">
                <a16:creationId xmlns:a16="http://schemas.microsoft.com/office/drawing/2014/main" id="{3591A092-A180-E641-9133-D686B3BBEF60}"/>
              </a:ext>
            </a:extLst>
          </p:cNvPr>
          <p:cNvSpPr>
            <a:spLocks noGrp="1"/>
          </p:cNvSpPr>
          <p:nvPr>
            <p:ph idx="1"/>
          </p:nvPr>
        </p:nvSpPr>
        <p:spPr/>
        <p:txBody>
          <a:bodyPr/>
          <a:lstStyle/>
          <a:p>
            <a:r>
              <a:rPr lang="el-GR" dirty="0"/>
              <a:t>Γιατί κάποιοι μαθητές τα καταφέρνουν καλά στο σχολείο παρά τις αντιξοότητες; </a:t>
            </a:r>
          </a:p>
          <a:p>
            <a:endParaRPr lang="el-GR" dirty="0"/>
          </a:p>
          <a:p>
            <a:r>
              <a:rPr lang="el-GR" dirty="0" err="1"/>
              <a:t>Ενδο</a:t>
            </a:r>
            <a:r>
              <a:rPr lang="el-GR" dirty="0"/>
              <a:t>-ατομικοί παράγοντες: υψηλή αυτοεκτίμηση, αισιοδοξία, εσωτερική έδρα ελέγχου (συναίσθημα ότι ελέγχουν τη μοίρα τους), θέτουν στόχους και έχουν κίνητρα για μάθηση.</a:t>
            </a:r>
          </a:p>
          <a:p>
            <a:r>
              <a:rPr lang="el-GR" dirty="0"/>
              <a:t>Οικογενειακοί παράγοντες: συναισθηματικά υποστηρικτικές οικογένειες, με ένα τουλάχιστον ενήλικα που «αρνείται να αφήσει το παιδί να αποτύχει»</a:t>
            </a:r>
          </a:p>
        </p:txBody>
      </p:sp>
    </p:spTree>
    <p:extLst>
      <p:ext uri="{BB962C8B-B14F-4D97-AF65-F5344CB8AC3E}">
        <p14:creationId xmlns:p14="http://schemas.microsoft.com/office/powerpoint/2010/main" val="109222317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D03801-7EFE-334A-90C4-F7C334599955}"/>
              </a:ext>
            </a:extLst>
          </p:cNvPr>
          <p:cNvSpPr>
            <a:spLocks noGrp="1"/>
          </p:cNvSpPr>
          <p:nvPr>
            <p:ph type="title"/>
          </p:nvPr>
        </p:nvSpPr>
        <p:spPr/>
        <p:txBody>
          <a:bodyPr>
            <a:noAutofit/>
          </a:bodyPr>
          <a:lstStyle/>
          <a:p>
            <a:r>
              <a:rPr lang="el-GR" sz="4200" dirty="0"/>
              <a:t>Ψυχική ανθεκτικότητα στο σχολείο</a:t>
            </a:r>
            <a:endParaRPr lang="en-US" sz="4200" dirty="0"/>
          </a:p>
        </p:txBody>
      </p:sp>
      <p:sp>
        <p:nvSpPr>
          <p:cNvPr id="3" name="Content Placeholder 2">
            <a:extLst>
              <a:ext uri="{FF2B5EF4-FFF2-40B4-BE49-F238E27FC236}">
                <a16:creationId xmlns:a16="http://schemas.microsoft.com/office/drawing/2014/main" id="{3591A092-A180-E641-9133-D686B3BBEF60}"/>
              </a:ext>
            </a:extLst>
          </p:cNvPr>
          <p:cNvSpPr>
            <a:spLocks noGrp="1"/>
          </p:cNvSpPr>
          <p:nvPr>
            <p:ph idx="1"/>
          </p:nvPr>
        </p:nvSpPr>
        <p:spPr/>
        <p:txBody>
          <a:bodyPr/>
          <a:lstStyle/>
          <a:p>
            <a:r>
              <a:rPr lang="el-GR" dirty="0"/>
              <a:t>Χαρακτηριστικά του σχολείου που προάγουν την ψυχική ανθεκτικότητα: </a:t>
            </a:r>
          </a:p>
          <a:p>
            <a:pPr marL="0" indent="0">
              <a:buNone/>
            </a:pPr>
            <a:r>
              <a:rPr lang="el-GR" dirty="0"/>
              <a:t>-ασφάλεια και δομή</a:t>
            </a:r>
          </a:p>
          <a:p>
            <a:pPr marL="0" indent="0">
              <a:buNone/>
            </a:pPr>
            <a:r>
              <a:rPr lang="el-GR" dirty="0"/>
              <a:t>-ισχυρές διαπροσωπικές σχέσεις μεταξύ μαθητών και εκπαιδευτικών</a:t>
            </a:r>
          </a:p>
          <a:p>
            <a:pPr marL="0" indent="0">
              <a:buNone/>
            </a:pPr>
            <a:r>
              <a:rPr lang="el-GR" dirty="0"/>
              <a:t>-υψηλά και αδιαπραγμάτευτα ακαδημαϊκά κριτήρια </a:t>
            </a:r>
          </a:p>
          <a:p>
            <a:pPr marL="0" indent="0">
              <a:buNone/>
            </a:pPr>
            <a:r>
              <a:rPr lang="el-GR" dirty="0"/>
              <a:t>-επαφή με την κοινότητα (εμπλέκουν και τους γονείς)</a:t>
            </a:r>
          </a:p>
          <a:p>
            <a:pPr marL="0" indent="0">
              <a:buNone/>
            </a:pPr>
            <a:r>
              <a:rPr lang="el-GR" dirty="0"/>
              <a:t> </a:t>
            </a:r>
          </a:p>
        </p:txBody>
      </p:sp>
    </p:spTree>
    <p:extLst>
      <p:ext uri="{BB962C8B-B14F-4D97-AF65-F5344CB8AC3E}">
        <p14:creationId xmlns:p14="http://schemas.microsoft.com/office/powerpoint/2010/main" val="359177786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D03801-7EFE-334A-90C4-F7C334599955}"/>
              </a:ext>
            </a:extLst>
          </p:cNvPr>
          <p:cNvSpPr>
            <a:spLocks noGrp="1"/>
          </p:cNvSpPr>
          <p:nvPr>
            <p:ph type="title"/>
          </p:nvPr>
        </p:nvSpPr>
        <p:spPr/>
        <p:txBody>
          <a:bodyPr>
            <a:noAutofit/>
          </a:bodyPr>
          <a:lstStyle/>
          <a:p>
            <a:r>
              <a:rPr lang="el-GR" sz="4200" dirty="0"/>
              <a:t>Ψυχική ανθεκτικότητα στο σχολείο</a:t>
            </a:r>
            <a:endParaRPr lang="en-US" sz="4200" dirty="0"/>
          </a:p>
        </p:txBody>
      </p:sp>
      <p:sp>
        <p:nvSpPr>
          <p:cNvPr id="3" name="Content Placeholder 2">
            <a:extLst>
              <a:ext uri="{FF2B5EF4-FFF2-40B4-BE49-F238E27FC236}">
                <a16:creationId xmlns:a16="http://schemas.microsoft.com/office/drawing/2014/main" id="{3591A092-A180-E641-9133-D686B3BBEF60}"/>
              </a:ext>
            </a:extLst>
          </p:cNvPr>
          <p:cNvSpPr>
            <a:spLocks noGrp="1"/>
          </p:cNvSpPr>
          <p:nvPr>
            <p:ph idx="1"/>
          </p:nvPr>
        </p:nvSpPr>
        <p:spPr/>
        <p:txBody>
          <a:bodyPr>
            <a:normAutofit lnSpcReduction="10000"/>
          </a:bodyPr>
          <a:lstStyle/>
          <a:p>
            <a:r>
              <a:rPr lang="el-GR" dirty="0"/>
              <a:t>Χαρακτηριστικά του/της  δασκάλου/ας που προάγουν την ψυχική ανθεκτικότητα: </a:t>
            </a:r>
          </a:p>
          <a:p>
            <a:pPr marL="0" indent="0" algn="just">
              <a:buNone/>
            </a:pPr>
            <a:r>
              <a:rPr lang="el-GR" dirty="0"/>
              <a:t>-διαμορφώνει μια στενή υποστηρικτική σχέση με το παιδί (ειδικά μικρό παιδί): το γνωρίζει καλά, πιστεύει ότι θα πετύχει και το στηρίζει χωρίς «δεύτερες σκέψεις»</a:t>
            </a:r>
          </a:p>
          <a:p>
            <a:pPr marL="0" indent="0" algn="just">
              <a:buNone/>
            </a:pPr>
            <a:r>
              <a:rPr lang="el-GR" dirty="0"/>
              <a:t>-έχει προσωπική κοινωνικό-συναισθηματική επάρκεια</a:t>
            </a:r>
          </a:p>
          <a:p>
            <a:pPr marL="0" indent="0" algn="just">
              <a:buNone/>
            </a:pPr>
            <a:r>
              <a:rPr lang="el-GR" dirty="0"/>
              <a:t>-έχει συναισθηματική αντοχή και αίσθηση ευεξίας</a:t>
            </a:r>
          </a:p>
          <a:p>
            <a:pPr marL="0" indent="0" algn="just">
              <a:buNone/>
            </a:pPr>
            <a:r>
              <a:rPr lang="el-GR" dirty="0"/>
              <a:t>-έχει αίσθηση προσωπικής αποτελεσματικότητας («εγώ μπορώ να κάνω τη διαφορά»)</a:t>
            </a:r>
          </a:p>
          <a:p>
            <a:pPr marL="0" indent="0" algn="just">
              <a:buNone/>
            </a:pPr>
            <a:r>
              <a:rPr lang="el-GR" dirty="0"/>
              <a:t>-χρησιμοποιεί </a:t>
            </a:r>
            <a:r>
              <a:rPr lang="el-GR" dirty="0" err="1"/>
              <a:t>ενσυναισθηματική</a:t>
            </a:r>
            <a:r>
              <a:rPr lang="el-GR" dirty="0"/>
              <a:t> ακρόαση</a:t>
            </a:r>
          </a:p>
        </p:txBody>
      </p:sp>
    </p:spTree>
    <p:extLst>
      <p:ext uri="{BB962C8B-B14F-4D97-AF65-F5344CB8AC3E}">
        <p14:creationId xmlns:p14="http://schemas.microsoft.com/office/powerpoint/2010/main" val="206988320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01644D-B003-4D48-908A-9732C5899E04}"/>
              </a:ext>
            </a:extLst>
          </p:cNvPr>
          <p:cNvSpPr>
            <a:spLocks noGrp="1"/>
          </p:cNvSpPr>
          <p:nvPr>
            <p:ph type="title"/>
          </p:nvPr>
        </p:nvSpPr>
        <p:spPr/>
        <p:txBody>
          <a:bodyPr/>
          <a:lstStyle/>
          <a:p>
            <a:r>
              <a:rPr lang="el-GR" dirty="0"/>
              <a:t>Φύλο –σκέψη και μάθηση</a:t>
            </a:r>
            <a:endParaRPr lang="en-US" dirty="0"/>
          </a:p>
        </p:txBody>
      </p:sp>
      <p:sp>
        <p:nvSpPr>
          <p:cNvPr id="3" name="Content Placeholder 2">
            <a:extLst>
              <a:ext uri="{FF2B5EF4-FFF2-40B4-BE49-F238E27FC236}">
                <a16:creationId xmlns:a16="http://schemas.microsoft.com/office/drawing/2014/main" id="{8DBAFE6A-CAE1-C94D-821B-81FF667E69A7}"/>
              </a:ext>
            </a:extLst>
          </p:cNvPr>
          <p:cNvSpPr>
            <a:spLocks noGrp="1"/>
          </p:cNvSpPr>
          <p:nvPr>
            <p:ph idx="1"/>
          </p:nvPr>
        </p:nvSpPr>
        <p:spPr/>
        <p:txBody>
          <a:bodyPr/>
          <a:lstStyle/>
          <a:p>
            <a:r>
              <a:rPr lang="el-GR" dirty="0"/>
              <a:t>Διαφέρουν τα δύο φύλα στη σκέψη και τη μάθηση;</a:t>
            </a:r>
          </a:p>
          <a:p>
            <a:pPr marL="0" indent="0">
              <a:buNone/>
            </a:pPr>
            <a:endParaRPr lang="el-GR" dirty="0"/>
          </a:p>
          <a:p>
            <a:pPr marL="0" indent="0">
              <a:buNone/>
            </a:pPr>
            <a:r>
              <a:rPr lang="el-GR" dirty="0"/>
              <a:t>Έχει αποτελέσει αντικείμενο αντιπαράθεσης εδώ και αιώνες και έχει προσλάβει ιδιαίτερη σημασία από τη δεκαετία του ‘70 και μετά (φεμινιστικό</a:t>
            </a:r>
            <a:r>
              <a:rPr lang="en-US" dirty="0"/>
              <a:t> </a:t>
            </a:r>
            <a:r>
              <a:rPr lang="el-GR" dirty="0"/>
              <a:t>κίνημα).</a:t>
            </a:r>
          </a:p>
          <a:p>
            <a:pPr marL="0" indent="0">
              <a:buNone/>
            </a:pPr>
            <a:endParaRPr lang="el-GR" dirty="0"/>
          </a:p>
          <a:p>
            <a:pPr marL="0" indent="0">
              <a:buNone/>
            </a:pPr>
            <a:r>
              <a:rPr lang="el-GR" dirty="0"/>
              <a:t>Τι σκέφτεστε;</a:t>
            </a:r>
            <a:endParaRPr lang="en-US" dirty="0"/>
          </a:p>
        </p:txBody>
      </p:sp>
    </p:spTree>
    <p:extLst>
      <p:ext uri="{BB962C8B-B14F-4D97-AF65-F5344CB8AC3E}">
        <p14:creationId xmlns:p14="http://schemas.microsoft.com/office/powerpoint/2010/main" val="243914478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01644D-B003-4D48-908A-9732C5899E04}"/>
              </a:ext>
            </a:extLst>
          </p:cNvPr>
          <p:cNvSpPr>
            <a:spLocks noGrp="1"/>
          </p:cNvSpPr>
          <p:nvPr>
            <p:ph type="title"/>
          </p:nvPr>
        </p:nvSpPr>
        <p:spPr/>
        <p:txBody>
          <a:bodyPr/>
          <a:lstStyle/>
          <a:p>
            <a:r>
              <a:rPr lang="el-GR" dirty="0"/>
              <a:t>Φύλο-σκέψη και μάθηση</a:t>
            </a:r>
            <a:endParaRPr lang="en-US" dirty="0"/>
          </a:p>
        </p:txBody>
      </p:sp>
      <p:sp>
        <p:nvSpPr>
          <p:cNvPr id="3" name="Content Placeholder 2">
            <a:extLst>
              <a:ext uri="{FF2B5EF4-FFF2-40B4-BE49-F238E27FC236}">
                <a16:creationId xmlns:a16="http://schemas.microsoft.com/office/drawing/2014/main" id="{8DBAFE6A-CAE1-C94D-821B-81FF667E69A7}"/>
              </a:ext>
            </a:extLst>
          </p:cNvPr>
          <p:cNvSpPr>
            <a:spLocks noGrp="1"/>
          </p:cNvSpPr>
          <p:nvPr>
            <p:ph idx="1"/>
          </p:nvPr>
        </p:nvSpPr>
        <p:spPr/>
        <p:txBody>
          <a:bodyPr>
            <a:normAutofit fontScale="92500" lnSpcReduction="10000"/>
          </a:bodyPr>
          <a:lstStyle/>
          <a:p>
            <a:pPr marL="0" indent="0" algn="just">
              <a:buNone/>
            </a:pPr>
            <a:r>
              <a:rPr lang="el-GR" dirty="0"/>
              <a:t>Κανένας υπεύθυνος ερευνητής δεν ισχυρίστηκε ποτέ ότι οποιεσδήποτε διαφορές μεταξύ των φύλων σε οποιαδήποτε μέτρηση νοητικής ικανότητας είναι μεγάλες σε σύγκριση με το μέγεθος της διαφοράς εντός κάθε φύλου. </a:t>
            </a:r>
          </a:p>
          <a:p>
            <a:pPr marL="0" indent="0" algn="just">
              <a:buNone/>
            </a:pPr>
            <a:r>
              <a:rPr lang="el-GR" dirty="0"/>
              <a:t>Με άλλα λόγια ακόμα και σε τομείς τους οποίους υπάρχουν ενδείξεις πραγματικών διαφορών φύλου (πχ. νοητικές περιστροφές-αγόρια/ ανάγνωση-κορίτσια) αυτές οι διαφορές είναι τόσο μικρές και ευμετάβλητες, ώστε έχουν ελάχιστες πρακτικές συνέπειες. </a:t>
            </a:r>
          </a:p>
          <a:p>
            <a:pPr marL="0" indent="0" algn="just">
              <a:buNone/>
            </a:pPr>
            <a:r>
              <a:rPr lang="el-GR" dirty="0"/>
              <a:t>Πολύ σημαντικότερες είναι οι διαφορές που οφείλονται σε πολιτισμικές διαφορές και νόρμες. </a:t>
            </a:r>
          </a:p>
          <a:p>
            <a:pPr marL="0" indent="0" algn="just">
              <a:buNone/>
            </a:pPr>
            <a:r>
              <a:rPr lang="el-GR" dirty="0"/>
              <a:t>Για παράδειγμα:</a:t>
            </a:r>
          </a:p>
        </p:txBody>
      </p:sp>
    </p:spTree>
    <p:extLst>
      <p:ext uri="{BB962C8B-B14F-4D97-AF65-F5344CB8AC3E}">
        <p14:creationId xmlns:p14="http://schemas.microsoft.com/office/powerpoint/2010/main" val="36022285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D8FF75-55D7-4544-BF8E-A1004E218920}"/>
              </a:ext>
            </a:extLst>
          </p:cNvPr>
          <p:cNvSpPr>
            <a:spLocks noGrp="1"/>
          </p:cNvSpPr>
          <p:nvPr>
            <p:ph type="title"/>
          </p:nvPr>
        </p:nvSpPr>
        <p:spPr/>
        <p:txBody>
          <a:bodyPr/>
          <a:lstStyle/>
          <a:p>
            <a:r>
              <a:rPr lang="el-GR" dirty="0"/>
              <a:t>Φύλο-σκέψη και μάθηση</a:t>
            </a:r>
            <a:endParaRPr lang="en-US" dirty="0"/>
          </a:p>
        </p:txBody>
      </p:sp>
      <p:sp>
        <p:nvSpPr>
          <p:cNvPr id="3" name="Content Placeholder 2">
            <a:extLst>
              <a:ext uri="{FF2B5EF4-FFF2-40B4-BE49-F238E27FC236}">
                <a16:creationId xmlns:a16="http://schemas.microsoft.com/office/drawing/2014/main" id="{87FBF760-FF8D-654E-A988-01DB31F248AE}"/>
              </a:ext>
            </a:extLst>
          </p:cNvPr>
          <p:cNvSpPr>
            <a:spLocks noGrp="1"/>
          </p:cNvSpPr>
          <p:nvPr>
            <p:ph idx="1"/>
          </p:nvPr>
        </p:nvSpPr>
        <p:spPr/>
        <p:txBody>
          <a:bodyPr>
            <a:normAutofit fontScale="92500"/>
          </a:bodyPr>
          <a:lstStyle/>
          <a:p>
            <a:r>
              <a:rPr lang="el-GR" dirty="0"/>
              <a:t>Στις πρώτες τάξεις του Δημοτικού τα κορίτσια βαθμολογούνται με τους ίδιους υψηλούς βαθμούς ή και ψηλότερους από τα αγόρια σχεδόν σε κάθε σταθμισμένο τεστ επίδοσης. Όταν αποφοιτούν από το σχολείο υπολείπονται των αγοριών</a:t>
            </a:r>
          </a:p>
          <a:p>
            <a:r>
              <a:rPr lang="el-GR" dirty="0"/>
              <a:t>Στα μαθηματικά τα κορίτσια είναι αρχικά καλύτερα όσον αφορά τις βασικές δεξιότητες, όπως το μέτρημα. Κατά τη διάρκεια της εφηβείας τα αγόρια τα καταφέρνουν καλύτερα στα τεστ των μαθηματικών που απαιτούν αφηρημένη σκέψη ή </a:t>
            </a:r>
            <a:r>
              <a:rPr lang="el-GR" dirty="0" err="1"/>
              <a:t>οπτικοχωρητική</a:t>
            </a:r>
            <a:r>
              <a:rPr lang="el-GR" dirty="0"/>
              <a:t> αντίληψη (αυτό έχει σχέση με τα παιχνίδια που παίζουν –</a:t>
            </a:r>
            <a:r>
              <a:rPr lang="el-GR"/>
              <a:t>σπορ και </a:t>
            </a:r>
            <a:r>
              <a:rPr lang="el-GR" dirty="0"/>
              <a:t>ηλεκτρονικά;). </a:t>
            </a:r>
            <a:endParaRPr lang="en-US" dirty="0"/>
          </a:p>
        </p:txBody>
      </p:sp>
    </p:spTree>
    <p:extLst>
      <p:ext uri="{BB962C8B-B14F-4D97-AF65-F5344CB8AC3E}">
        <p14:creationId xmlns:p14="http://schemas.microsoft.com/office/powerpoint/2010/main" val="35359322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C499A3-E93A-7842-A11D-C6C01DA09EA2}"/>
              </a:ext>
            </a:extLst>
          </p:cNvPr>
          <p:cNvSpPr>
            <a:spLocks noGrp="1"/>
          </p:cNvSpPr>
          <p:nvPr>
            <p:ph type="title"/>
          </p:nvPr>
        </p:nvSpPr>
        <p:spPr/>
        <p:txBody>
          <a:bodyPr/>
          <a:lstStyle/>
          <a:p>
            <a:r>
              <a:rPr lang="el-GR" dirty="0"/>
              <a:t>Διαφορετικότητα στη μάθηση</a:t>
            </a:r>
            <a:endParaRPr lang="en-US" dirty="0"/>
          </a:p>
        </p:txBody>
      </p:sp>
      <p:sp>
        <p:nvSpPr>
          <p:cNvPr id="3" name="Content Placeholder 2">
            <a:extLst>
              <a:ext uri="{FF2B5EF4-FFF2-40B4-BE49-F238E27FC236}">
                <a16:creationId xmlns:a16="http://schemas.microsoft.com/office/drawing/2014/main" id="{0BDBD80B-4362-B44B-9B71-6B5CBAF6632A}"/>
              </a:ext>
            </a:extLst>
          </p:cNvPr>
          <p:cNvSpPr>
            <a:spLocks noGrp="1"/>
          </p:cNvSpPr>
          <p:nvPr>
            <p:ph idx="1"/>
          </p:nvPr>
        </p:nvSpPr>
        <p:spPr/>
        <p:txBody>
          <a:bodyPr/>
          <a:lstStyle/>
          <a:p>
            <a:pPr marL="0" indent="0">
              <a:buNone/>
            </a:pPr>
            <a:r>
              <a:rPr lang="el-GR" dirty="0"/>
              <a:t>Στο μάθημα αυτό</a:t>
            </a:r>
          </a:p>
          <a:p>
            <a:r>
              <a:rPr lang="el-GR" dirty="0"/>
              <a:t> θα εξετάσουμε κάποιες από τις πιο σημαντικές όψεις της ανομοιογένειας του μαθητικού πληθυσμού: πολιτισμός/κουλτούρα, </a:t>
            </a:r>
            <a:r>
              <a:rPr lang="el-GR" dirty="0" err="1"/>
              <a:t>κοινωνικο</a:t>
            </a:r>
            <a:r>
              <a:rPr lang="el-GR" dirty="0"/>
              <a:t>-οικονομικό επίπεδο, φύλο (και θα αναφερθούμε εν συντομία στη νοημοσύνη και τα στυλ μάθησης)</a:t>
            </a:r>
          </a:p>
          <a:p>
            <a:r>
              <a:rPr lang="el-GR" dirty="0"/>
              <a:t>θα δούμε κάποιους από τους τρόπους με τους οποίους οι εκπαιδευτικοί θα αποδεχθούν, θα λάβουν υπόψη τους και θα </a:t>
            </a:r>
            <a:r>
              <a:rPr lang="el-GR" b="1" dirty="0"/>
              <a:t>τιμήσουν </a:t>
            </a:r>
            <a:r>
              <a:rPr lang="el-GR" dirty="0"/>
              <a:t>τις διαφορές μεταξύ των μαθητών</a:t>
            </a:r>
            <a:endParaRPr lang="el-GR" b="1" dirty="0"/>
          </a:p>
        </p:txBody>
      </p:sp>
    </p:spTree>
    <p:extLst>
      <p:ext uri="{BB962C8B-B14F-4D97-AF65-F5344CB8AC3E}">
        <p14:creationId xmlns:p14="http://schemas.microsoft.com/office/powerpoint/2010/main" val="28102493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D8FF75-55D7-4544-BF8E-A1004E218920}"/>
              </a:ext>
            </a:extLst>
          </p:cNvPr>
          <p:cNvSpPr>
            <a:spLocks noGrp="1"/>
          </p:cNvSpPr>
          <p:nvPr>
            <p:ph type="title"/>
          </p:nvPr>
        </p:nvSpPr>
        <p:spPr/>
        <p:txBody>
          <a:bodyPr/>
          <a:lstStyle/>
          <a:p>
            <a:r>
              <a:rPr lang="el-GR" dirty="0"/>
              <a:t>Φύλο-σκέψη και μάθηση</a:t>
            </a:r>
            <a:endParaRPr lang="en-US" dirty="0"/>
          </a:p>
        </p:txBody>
      </p:sp>
      <p:sp>
        <p:nvSpPr>
          <p:cNvPr id="3" name="Content Placeholder 2">
            <a:extLst>
              <a:ext uri="{FF2B5EF4-FFF2-40B4-BE49-F238E27FC236}">
                <a16:creationId xmlns:a16="http://schemas.microsoft.com/office/drawing/2014/main" id="{87FBF760-FF8D-654E-A988-01DB31F248AE}"/>
              </a:ext>
            </a:extLst>
          </p:cNvPr>
          <p:cNvSpPr>
            <a:spLocks noGrp="1"/>
          </p:cNvSpPr>
          <p:nvPr>
            <p:ph idx="1"/>
          </p:nvPr>
        </p:nvSpPr>
        <p:spPr/>
        <p:txBody>
          <a:bodyPr>
            <a:normAutofit lnSpcReduction="10000"/>
          </a:bodyPr>
          <a:lstStyle/>
          <a:p>
            <a:r>
              <a:rPr lang="el-GR" dirty="0"/>
              <a:t>Τα αγόρια έχουν μεγαλύτερη αυτοπεποίθηση στα μαθηματικά, ακόμα και εάν το επίπεδο επίδοσής τους είναι το ίδιο με εκείνο των κοριτσιών. </a:t>
            </a:r>
          </a:p>
          <a:p>
            <a:r>
              <a:rPr lang="el-GR" dirty="0"/>
              <a:t>Τα κορίτσια υπολείπονται ιδιαίτερα σε πανεπιστημιακές σχολές που θεωρούνται παραδοσιακά ‘ανδρικές’, όπως το μαθηματικό, το φυσικό, η μηχανολογία και οι Η/Υ.  </a:t>
            </a:r>
          </a:p>
          <a:p>
            <a:r>
              <a:rPr lang="el-GR" dirty="0"/>
              <a:t>Από την άλλη, τα αγόρια λαμβάνουν τους περισσότερους βαθμούς κάτω από τη βάση στο σχολείο και παρατούν το σχολείο πιο συχνά σε σχέση με τα κορίτσια (σχετίζεται αυτό με τα πρότυπα συμπεριφοράς;)</a:t>
            </a:r>
            <a:endParaRPr lang="en-US" dirty="0"/>
          </a:p>
        </p:txBody>
      </p:sp>
    </p:spTree>
    <p:extLst>
      <p:ext uri="{BB962C8B-B14F-4D97-AF65-F5344CB8AC3E}">
        <p14:creationId xmlns:p14="http://schemas.microsoft.com/office/powerpoint/2010/main" val="228072372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0DA8A8-0C04-AA46-A828-9A32A4F17A31}"/>
              </a:ext>
            </a:extLst>
          </p:cNvPr>
          <p:cNvSpPr>
            <a:spLocks noGrp="1"/>
          </p:cNvSpPr>
          <p:nvPr>
            <p:ph type="title"/>
          </p:nvPr>
        </p:nvSpPr>
        <p:spPr/>
        <p:txBody>
          <a:bodyPr/>
          <a:lstStyle/>
          <a:p>
            <a:r>
              <a:rPr lang="el-GR" dirty="0"/>
              <a:t>Φύλο-συμπεριφορά στη τάξη </a:t>
            </a:r>
            <a:endParaRPr lang="en-US" dirty="0"/>
          </a:p>
        </p:txBody>
      </p:sp>
      <p:sp>
        <p:nvSpPr>
          <p:cNvPr id="3" name="Content Placeholder 2">
            <a:extLst>
              <a:ext uri="{FF2B5EF4-FFF2-40B4-BE49-F238E27FC236}">
                <a16:creationId xmlns:a16="http://schemas.microsoft.com/office/drawing/2014/main" id="{E1C6FFC3-DB0A-8942-9E03-F1CB6D687830}"/>
              </a:ext>
            </a:extLst>
          </p:cNvPr>
          <p:cNvSpPr>
            <a:spLocks noGrp="1"/>
          </p:cNvSpPr>
          <p:nvPr>
            <p:ph idx="1"/>
          </p:nvPr>
        </p:nvSpPr>
        <p:spPr/>
        <p:txBody>
          <a:bodyPr>
            <a:normAutofit fontScale="92500"/>
          </a:bodyPr>
          <a:lstStyle/>
          <a:p>
            <a:r>
              <a:rPr lang="el-GR" dirty="0"/>
              <a:t>Οι διαφορές αναφέρονται κυρίως στο μάθημα των φυσικών επιστημών και τα μαθηματικά. Για παράδειγμα, αναλαμβάνουν πρωτοβουλίες πιο συχνά για ένα πείραμα, αναθέτοντας στα κορίτσια πιο ουδέτερους ρόλους.</a:t>
            </a:r>
          </a:p>
          <a:p>
            <a:r>
              <a:rPr lang="el-GR" dirty="0"/>
              <a:t>Αυτή η διαφορά γίνεται πιο έντονη όσο προχωρά η πορεία των μαθητών στο σχολείο, με τη συμμετοχή των κοριτσιών στο μάθημα των φυσικών επιστημών να μειώνεται περαιτέρω στο Γυμνάσιο</a:t>
            </a:r>
          </a:p>
          <a:p>
            <a:r>
              <a:rPr lang="el-GR" dirty="0"/>
              <a:t>Επίσης, τα κορίτσια αποδίδουν πιο συχνά τις επιτυχίες τους στις φυσικές επιστήμες στην τύχη και την αποτυχία τους στην </a:t>
            </a:r>
            <a:r>
              <a:rPr lang="el-GR"/>
              <a:t>έλλειψη ικανοτήτων. </a:t>
            </a:r>
            <a:endParaRPr lang="en-US" dirty="0"/>
          </a:p>
        </p:txBody>
      </p:sp>
    </p:spTree>
    <p:extLst>
      <p:ext uri="{BB962C8B-B14F-4D97-AF65-F5344CB8AC3E}">
        <p14:creationId xmlns:p14="http://schemas.microsoft.com/office/powerpoint/2010/main" val="410310438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62ACCB-1E29-2B41-BE33-0BE60390A16E}"/>
              </a:ext>
            </a:extLst>
          </p:cNvPr>
          <p:cNvSpPr>
            <a:spLocks noGrp="1"/>
          </p:cNvSpPr>
          <p:nvPr>
            <p:ph type="title"/>
          </p:nvPr>
        </p:nvSpPr>
        <p:spPr/>
        <p:txBody>
          <a:bodyPr/>
          <a:lstStyle/>
          <a:p>
            <a:r>
              <a:rPr lang="el-GR" dirty="0" err="1"/>
              <a:t>Διαφυλικές</a:t>
            </a:r>
            <a:r>
              <a:rPr lang="el-GR" dirty="0"/>
              <a:t> διαφορές</a:t>
            </a:r>
            <a:endParaRPr lang="en-US" dirty="0"/>
          </a:p>
        </p:txBody>
      </p:sp>
      <p:sp>
        <p:nvSpPr>
          <p:cNvPr id="3" name="Content Placeholder 2">
            <a:extLst>
              <a:ext uri="{FF2B5EF4-FFF2-40B4-BE49-F238E27FC236}">
                <a16:creationId xmlns:a16="http://schemas.microsoft.com/office/drawing/2014/main" id="{8B72B501-B7B2-DA4D-AE28-9FDE323C94B5}"/>
              </a:ext>
            </a:extLst>
          </p:cNvPr>
          <p:cNvSpPr>
            <a:spLocks noGrp="1"/>
          </p:cNvSpPr>
          <p:nvPr>
            <p:ph idx="1"/>
          </p:nvPr>
        </p:nvSpPr>
        <p:spPr/>
        <p:txBody>
          <a:bodyPr>
            <a:normAutofit lnSpcReduction="10000"/>
          </a:bodyPr>
          <a:lstStyle/>
          <a:p>
            <a:r>
              <a:rPr lang="el-GR" dirty="0"/>
              <a:t>Ενίσχυση διαφορετικών συμπεριφορών στα δύο φύλα συντελούν στις διαφορές που παρατηρούνται:</a:t>
            </a:r>
          </a:p>
          <a:p>
            <a:r>
              <a:rPr lang="el-GR" dirty="0"/>
              <a:t>Ήδη ως βρέφη τα παιδιά δέχονται διαφορετική μεταχείριση. Πχ. πείραμα με βρέφη τυλιγμένα με ροζ ή γαλάζια κουβέρτα (ανεξαρτήτως φύλου). Ενήλικες που τους ζητήθηκε να χαρακτηρίσουν τα βρέφη συστηματικά χαρακτήριζαν τα τυλιγμένα με γαλάζια κουβέρτα ως πιο ενεργητικά (και όχι τόσο ενεργητικά όταν τα ίδια βρέφη ήταν τυλιγμένα με ροζ κουβέρτα)</a:t>
            </a:r>
          </a:p>
          <a:p>
            <a:r>
              <a:rPr lang="el-GR" dirty="0"/>
              <a:t>Οι γονείς τείνουν να παίζουν πιο ζωηρά με τα αγόρια και να τους μιλούν διαφορετικά</a:t>
            </a:r>
            <a:endParaRPr lang="en-US" dirty="0"/>
          </a:p>
        </p:txBody>
      </p:sp>
    </p:spTree>
    <p:extLst>
      <p:ext uri="{BB962C8B-B14F-4D97-AF65-F5344CB8AC3E}">
        <p14:creationId xmlns:p14="http://schemas.microsoft.com/office/powerpoint/2010/main" val="57200491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62ACCB-1E29-2B41-BE33-0BE60390A16E}"/>
              </a:ext>
            </a:extLst>
          </p:cNvPr>
          <p:cNvSpPr>
            <a:spLocks noGrp="1"/>
          </p:cNvSpPr>
          <p:nvPr>
            <p:ph type="title"/>
          </p:nvPr>
        </p:nvSpPr>
        <p:spPr/>
        <p:txBody>
          <a:bodyPr/>
          <a:lstStyle/>
          <a:p>
            <a:r>
              <a:rPr lang="el-GR" dirty="0" err="1"/>
              <a:t>Διαφυλικές</a:t>
            </a:r>
            <a:r>
              <a:rPr lang="el-GR" dirty="0"/>
              <a:t> διαφορές</a:t>
            </a:r>
            <a:endParaRPr lang="en-US" dirty="0"/>
          </a:p>
        </p:txBody>
      </p:sp>
      <p:sp>
        <p:nvSpPr>
          <p:cNvPr id="3" name="Content Placeholder 2">
            <a:extLst>
              <a:ext uri="{FF2B5EF4-FFF2-40B4-BE49-F238E27FC236}">
                <a16:creationId xmlns:a16="http://schemas.microsoft.com/office/drawing/2014/main" id="{8B72B501-B7B2-DA4D-AE28-9FDE323C94B5}"/>
              </a:ext>
            </a:extLst>
          </p:cNvPr>
          <p:cNvSpPr>
            <a:spLocks noGrp="1"/>
          </p:cNvSpPr>
          <p:nvPr>
            <p:ph idx="1"/>
          </p:nvPr>
        </p:nvSpPr>
        <p:spPr/>
        <p:txBody>
          <a:bodyPr>
            <a:normAutofit/>
          </a:bodyPr>
          <a:lstStyle/>
          <a:p>
            <a:r>
              <a:rPr lang="el-GR" dirty="0"/>
              <a:t>Επίσης οι γονείς ανταποκρίνονται ευνοϊκά σε αυτό που θεωρούν τυπική (δηλαδή στερεοτυπική) συμπεριφορά για το κάθε φύλο και αρνητικά σε παιχνίδια ή σε συμπεριφορές που υποτίθεται ότι ανήκουν στο αντίθετο φύλο (βλ. παράδειγμα καπέλο)</a:t>
            </a:r>
          </a:p>
          <a:p>
            <a:r>
              <a:rPr lang="el-GR" dirty="0"/>
              <a:t>Παρ’ όλο που αυτή η συμπεριφορά των γονέων έχει μετριαστεί με την πάροδο των χρόνων, παρατηρείται έντονα ακόμα και είναι ενδιαφέρον ότι οι γονείς δεν έχουν επίγνωση του βαθμού στον οποίο ασκούν αυτή την επίδραση </a:t>
            </a:r>
            <a:endParaRPr lang="en-US" dirty="0"/>
          </a:p>
        </p:txBody>
      </p:sp>
    </p:spTree>
    <p:extLst>
      <p:ext uri="{BB962C8B-B14F-4D97-AF65-F5344CB8AC3E}">
        <p14:creationId xmlns:p14="http://schemas.microsoft.com/office/powerpoint/2010/main" val="301696671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62ACCB-1E29-2B41-BE33-0BE60390A16E}"/>
              </a:ext>
            </a:extLst>
          </p:cNvPr>
          <p:cNvSpPr>
            <a:spLocks noGrp="1"/>
          </p:cNvSpPr>
          <p:nvPr>
            <p:ph type="title"/>
          </p:nvPr>
        </p:nvSpPr>
        <p:spPr/>
        <p:txBody>
          <a:bodyPr/>
          <a:lstStyle/>
          <a:p>
            <a:r>
              <a:rPr lang="el-GR" dirty="0" err="1"/>
              <a:t>Διαφυλικές</a:t>
            </a:r>
            <a:r>
              <a:rPr lang="el-GR" dirty="0"/>
              <a:t> διαφορές</a:t>
            </a:r>
            <a:endParaRPr lang="en-US" dirty="0"/>
          </a:p>
        </p:txBody>
      </p:sp>
      <p:sp>
        <p:nvSpPr>
          <p:cNvPr id="3" name="Content Placeholder 2">
            <a:extLst>
              <a:ext uri="{FF2B5EF4-FFF2-40B4-BE49-F238E27FC236}">
                <a16:creationId xmlns:a16="http://schemas.microsoft.com/office/drawing/2014/main" id="{8B72B501-B7B2-DA4D-AE28-9FDE323C94B5}"/>
              </a:ext>
            </a:extLst>
          </p:cNvPr>
          <p:cNvSpPr>
            <a:spLocks noGrp="1"/>
          </p:cNvSpPr>
          <p:nvPr>
            <p:ph idx="1"/>
          </p:nvPr>
        </p:nvSpPr>
        <p:spPr/>
        <p:txBody>
          <a:bodyPr>
            <a:normAutofit/>
          </a:bodyPr>
          <a:lstStyle/>
          <a:p>
            <a:r>
              <a:rPr lang="el-GR" dirty="0"/>
              <a:t>Εν</a:t>
            </a:r>
            <a:r>
              <a:rPr lang="en-US" dirty="0" err="1"/>
              <a:t>ί</a:t>
            </a:r>
            <a:r>
              <a:rPr lang="el-GR" dirty="0" err="1"/>
              <a:t>σχυση</a:t>
            </a:r>
            <a:r>
              <a:rPr lang="el-GR" dirty="0"/>
              <a:t> στερεοτυπικών συμπεριφορών από τους συνομηλίκους: Από 3- 4 ετών όπου τα παιδιά αναγνωρίζουν διαφορές στο φύλο και σε όλη τη μέση παιδική ηλικία όταν κάποια παιδιά ασχολούνται με παιχνίδια «ακατάλληλα» για το φύλο τους οι συνομήλικοι τείνουν να τους επικρίνουν και να τους απομονώνουν. Αυτή η τάση αυξάνεται έως την εφηβεία, όπου τότε οι έφηβοι αντιδρούν στις απαιτήσεις για συμμόρφωση στους στερεότυπους ρόλους του φύλου. </a:t>
            </a:r>
            <a:endParaRPr lang="en-US" dirty="0"/>
          </a:p>
        </p:txBody>
      </p:sp>
    </p:spTree>
    <p:extLst>
      <p:ext uri="{BB962C8B-B14F-4D97-AF65-F5344CB8AC3E}">
        <p14:creationId xmlns:p14="http://schemas.microsoft.com/office/powerpoint/2010/main" val="60618134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62ACCB-1E29-2B41-BE33-0BE60390A16E}"/>
              </a:ext>
            </a:extLst>
          </p:cNvPr>
          <p:cNvSpPr>
            <a:spLocks noGrp="1"/>
          </p:cNvSpPr>
          <p:nvPr>
            <p:ph type="title"/>
          </p:nvPr>
        </p:nvSpPr>
        <p:spPr/>
        <p:txBody>
          <a:bodyPr/>
          <a:lstStyle/>
          <a:p>
            <a:r>
              <a:rPr lang="el-GR" dirty="0" err="1"/>
              <a:t>Διαφυλικές</a:t>
            </a:r>
            <a:r>
              <a:rPr lang="el-GR" dirty="0"/>
              <a:t> διαφορές</a:t>
            </a:r>
            <a:endParaRPr lang="en-US" dirty="0"/>
          </a:p>
        </p:txBody>
      </p:sp>
      <p:sp>
        <p:nvSpPr>
          <p:cNvPr id="3" name="Content Placeholder 2">
            <a:extLst>
              <a:ext uri="{FF2B5EF4-FFF2-40B4-BE49-F238E27FC236}">
                <a16:creationId xmlns:a16="http://schemas.microsoft.com/office/drawing/2014/main" id="{8B72B501-B7B2-DA4D-AE28-9FDE323C94B5}"/>
              </a:ext>
            </a:extLst>
          </p:cNvPr>
          <p:cNvSpPr>
            <a:spLocks noGrp="1"/>
          </p:cNvSpPr>
          <p:nvPr>
            <p:ph idx="1"/>
          </p:nvPr>
        </p:nvSpPr>
        <p:spPr/>
        <p:txBody>
          <a:bodyPr>
            <a:normAutofit lnSpcReduction="10000"/>
          </a:bodyPr>
          <a:lstStyle/>
          <a:p>
            <a:r>
              <a:rPr lang="el-GR" dirty="0"/>
              <a:t>Εν</a:t>
            </a:r>
            <a:r>
              <a:rPr lang="en-US" dirty="0" err="1"/>
              <a:t>ί</a:t>
            </a:r>
            <a:r>
              <a:rPr lang="el-GR" dirty="0" err="1"/>
              <a:t>σχυση</a:t>
            </a:r>
            <a:r>
              <a:rPr lang="el-GR" dirty="0"/>
              <a:t> στερεοτυπικών συμπεριφορών από τους εκπαιδευτικούς: </a:t>
            </a:r>
          </a:p>
          <a:p>
            <a:pPr marL="0" indent="0">
              <a:buNone/>
            </a:pPr>
            <a:r>
              <a:rPr lang="el-GR" dirty="0"/>
              <a:t>-τα αγόρια δέχονται περισσότερη προσοχή (κατακρίνονται αλλά και επιδοκιμάζονται) από τους εκπαιδευτικούς απ’ ότι τα κορίτσια . </a:t>
            </a:r>
          </a:p>
          <a:p>
            <a:pPr marL="0" indent="0">
              <a:buNone/>
            </a:pPr>
            <a:r>
              <a:rPr lang="el-GR" dirty="0"/>
              <a:t>-οι εκπαιδευτικοί τείνουν να τιμωρούν την επιθετική συμπεριφορά στα κορίτσια πιο άμεσα και κατηγορηματικά σε σχέση με τα αγόρια</a:t>
            </a:r>
          </a:p>
          <a:p>
            <a:pPr marL="0" indent="0">
              <a:buNone/>
            </a:pPr>
            <a:r>
              <a:rPr lang="el-GR" dirty="0"/>
              <a:t>-άλλες δυσδιάκριτες διακρίσεις: πχ. κορίτσια ωθούνται να παίξουν στη γωνιά του σπιτιού, ενώ στα αγόρια προτείνουν τουβλάκια</a:t>
            </a:r>
            <a:endParaRPr lang="en-US" dirty="0"/>
          </a:p>
        </p:txBody>
      </p:sp>
    </p:spTree>
    <p:extLst>
      <p:ext uri="{BB962C8B-B14F-4D97-AF65-F5344CB8AC3E}">
        <p14:creationId xmlns:p14="http://schemas.microsoft.com/office/powerpoint/2010/main" val="372995039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62ACCB-1E29-2B41-BE33-0BE60390A16E}"/>
              </a:ext>
            </a:extLst>
          </p:cNvPr>
          <p:cNvSpPr>
            <a:spLocks noGrp="1"/>
          </p:cNvSpPr>
          <p:nvPr>
            <p:ph type="title"/>
          </p:nvPr>
        </p:nvSpPr>
        <p:spPr/>
        <p:txBody>
          <a:bodyPr/>
          <a:lstStyle/>
          <a:p>
            <a:r>
              <a:rPr lang="el-GR" dirty="0" err="1"/>
              <a:t>Διαφυλικές</a:t>
            </a:r>
            <a:r>
              <a:rPr lang="el-GR" dirty="0"/>
              <a:t> διαφορές</a:t>
            </a:r>
            <a:endParaRPr lang="en-US" dirty="0"/>
          </a:p>
        </p:txBody>
      </p:sp>
      <p:sp>
        <p:nvSpPr>
          <p:cNvPr id="3" name="Content Placeholder 2">
            <a:extLst>
              <a:ext uri="{FF2B5EF4-FFF2-40B4-BE49-F238E27FC236}">
                <a16:creationId xmlns:a16="http://schemas.microsoft.com/office/drawing/2014/main" id="{8B72B501-B7B2-DA4D-AE28-9FDE323C94B5}"/>
              </a:ext>
            </a:extLst>
          </p:cNvPr>
          <p:cNvSpPr>
            <a:spLocks noGrp="1"/>
          </p:cNvSpPr>
          <p:nvPr>
            <p:ph idx="1"/>
          </p:nvPr>
        </p:nvSpPr>
        <p:spPr/>
        <p:txBody>
          <a:bodyPr>
            <a:normAutofit/>
          </a:bodyPr>
          <a:lstStyle/>
          <a:p>
            <a:r>
              <a:rPr lang="el-GR" dirty="0"/>
              <a:t>Εν</a:t>
            </a:r>
            <a:r>
              <a:rPr lang="en-US" dirty="0" err="1"/>
              <a:t>ί</a:t>
            </a:r>
            <a:r>
              <a:rPr lang="el-GR" dirty="0" err="1"/>
              <a:t>σχυση</a:t>
            </a:r>
            <a:r>
              <a:rPr lang="el-GR" dirty="0"/>
              <a:t> στερεοτυπικών συμπεριφορών από:</a:t>
            </a:r>
          </a:p>
          <a:p>
            <a:pPr marL="0" indent="0">
              <a:buNone/>
            </a:pPr>
            <a:r>
              <a:rPr lang="el-GR" dirty="0"/>
              <a:t>-ΜΜΕ (διαφημίσεις, εκπομπές)</a:t>
            </a:r>
          </a:p>
          <a:p>
            <a:pPr marL="0" indent="0">
              <a:buNone/>
            </a:pPr>
            <a:r>
              <a:rPr lang="el-GR" dirty="0"/>
              <a:t>-βιβλία (ακόμα και σχολικά βιβλία, πχ. ρωτήστε για να βρείτε μία συνταγή τη γιαγιά ή τη μαμά –και όχι τον παππού ή τον μπαμπά ή γενικά τους γονείς)</a:t>
            </a:r>
            <a:endParaRPr lang="en-US" dirty="0"/>
          </a:p>
        </p:txBody>
      </p:sp>
    </p:spTree>
    <p:extLst>
      <p:ext uri="{BB962C8B-B14F-4D97-AF65-F5344CB8AC3E}">
        <p14:creationId xmlns:p14="http://schemas.microsoft.com/office/powerpoint/2010/main" val="176683564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C44D99-630F-074F-9882-67781CFE3DAB}"/>
              </a:ext>
            </a:extLst>
          </p:cNvPr>
          <p:cNvSpPr>
            <a:spLocks noGrp="1"/>
          </p:cNvSpPr>
          <p:nvPr>
            <p:ph type="title"/>
          </p:nvPr>
        </p:nvSpPr>
        <p:spPr/>
        <p:txBody>
          <a:bodyPr>
            <a:normAutofit fontScale="90000"/>
          </a:bodyPr>
          <a:lstStyle/>
          <a:p>
            <a:r>
              <a:rPr lang="el-GR" dirty="0"/>
              <a:t>Αποφεύγοντας τις προκαταλήψεις για τα φύλα στη διδασκαλία </a:t>
            </a:r>
            <a:endParaRPr lang="en-US" dirty="0"/>
          </a:p>
        </p:txBody>
      </p:sp>
      <p:sp>
        <p:nvSpPr>
          <p:cNvPr id="3" name="Content Placeholder 2">
            <a:extLst>
              <a:ext uri="{FF2B5EF4-FFF2-40B4-BE49-F238E27FC236}">
                <a16:creationId xmlns:a16="http://schemas.microsoft.com/office/drawing/2014/main" id="{CF295ED0-7FED-EC4E-8376-9D9385BA66FC}"/>
              </a:ext>
            </a:extLst>
          </p:cNvPr>
          <p:cNvSpPr>
            <a:spLocks noGrp="1"/>
          </p:cNvSpPr>
          <p:nvPr>
            <p:ph idx="1"/>
          </p:nvPr>
        </p:nvSpPr>
        <p:spPr/>
        <p:txBody>
          <a:bodyPr>
            <a:normAutofit fontScale="92500" lnSpcReduction="10000"/>
          </a:bodyPr>
          <a:lstStyle/>
          <a:p>
            <a:r>
              <a:rPr lang="el-GR" dirty="0"/>
              <a:t>(Ενσυνείδητη) αποφυγή στερεοτύπων: όχι μόνο δεν </a:t>
            </a:r>
            <a:r>
              <a:rPr lang="el-GR" dirty="0" err="1"/>
              <a:t>λεκτικοποιούμε</a:t>
            </a:r>
            <a:r>
              <a:rPr lang="el-GR" dirty="0"/>
              <a:t> στερεότυπα (πχ. «τα αγόρια </a:t>
            </a:r>
            <a:r>
              <a:rPr lang="el-GR"/>
              <a:t>δεν κλαίνε»), </a:t>
            </a:r>
            <a:r>
              <a:rPr lang="el-GR" dirty="0"/>
              <a:t>αλλά επιλέγουμε υλικό και δραστηριότητες που δεν προάγουν τα στερεότυπα φύλου (πχ. βιβλία με κεντρικές </a:t>
            </a:r>
            <a:r>
              <a:rPr lang="el-GR" dirty="0" err="1"/>
              <a:t>ηρωίδες</a:t>
            </a:r>
            <a:r>
              <a:rPr lang="el-GR" dirty="0"/>
              <a:t> κορίτσια) </a:t>
            </a:r>
          </a:p>
          <a:p>
            <a:r>
              <a:rPr lang="el-GR" dirty="0"/>
              <a:t>Προαγωγή της ενοποίησης: ενθαρρύνεται η συνεργασία μεταξύ των μαθητών των δύο φύλων –όχι χωριστές δραστηριότητες</a:t>
            </a:r>
          </a:p>
          <a:p>
            <a:r>
              <a:rPr lang="el-GR" dirty="0"/>
              <a:t>Ίση μεταχείριση αγοριών-κοριτσιών: Αυτό-παρατήρηση! Έχουμε την τάση να δίνουμε πιο συχνά αρχηγικούς ρόλους στα αγόρια </a:t>
            </a:r>
            <a:r>
              <a:rPr lang="el-GR" dirty="0" err="1"/>
              <a:t>απ’ότι</a:t>
            </a:r>
            <a:r>
              <a:rPr lang="el-GR" dirty="0"/>
              <a:t> στα κορίτσια; Μιλάμε πιο συχνά στα αγόρια </a:t>
            </a:r>
            <a:r>
              <a:rPr lang="el-GR" dirty="0" err="1"/>
              <a:t>απ’ότι</a:t>
            </a:r>
            <a:r>
              <a:rPr lang="el-GR" dirty="0"/>
              <a:t> στα κορίτσια; </a:t>
            </a:r>
            <a:r>
              <a:rPr lang="el-GR" dirty="0" err="1"/>
              <a:t>κλπ</a:t>
            </a:r>
            <a:r>
              <a:rPr lang="el-GR" dirty="0"/>
              <a:t> </a:t>
            </a:r>
            <a:endParaRPr lang="en-US" dirty="0"/>
          </a:p>
        </p:txBody>
      </p:sp>
    </p:spTree>
    <p:extLst>
      <p:ext uri="{BB962C8B-B14F-4D97-AF65-F5344CB8AC3E}">
        <p14:creationId xmlns:p14="http://schemas.microsoft.com/office/powerpoint/2010/main" val="88640565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C44D99-630F-074F-9882-67781CFE3DAB}"/>
              </a:ext>
            </a:extLst>
          </p:cNvPr>
          <p:cNvSpPr>
            <a:spLocks noGrp="1"/>
          </p:cNvSpPr>
          <p:nvPr>
            <p:ph type="title"/>
          </p:nvPr>
        </p:nvSpPr>
        <p:spPr/>
        <p:txBody>
          <a:bodyPr>
            <a:normAutofit fontScale="90000"/>
          </a:bodyPr>
          <a:lstStyle/>
          <a:p>
            <a:r>
              <a:rPr lang="el-GR" dirty="0"/>
              <a:t>Αποφεύγοντας τις προκαταλήψεις για τα φύλα στη διδασκαλία </a:t>
            </a:r>
            <a:endParaRPr lang="en-US" dirty="0"/>
          </a:p>
        </p:txBody>
      </p:sp>
      <p:sp>
        <p:nvSpPr>
          <p:cNvPr id="3" name="Content Placeholder 2">
            <a:extLst>
              <a:ext uri="{FF2B5EF4-FFF2-40B4-BE49-F238E27FC236}">
                <a16:creationId xmlns:a16="http://schemas.microsoft.com/office/drawing/2014/main" id="{CF295ED0-7FED-EC4E-8376-9D9385BA66FC}"/>
              </a:ext>
            </a:extLst>
          </p:cNvPr>
          <p:cNvSpPr>
            <a:spLocks noGrp="1"/>
          </p:cNvSpPr>
          <p:nvPr>
            <p:ph idx="1"/>
          </p:nvPr>
        </p:nvSpPr>
        <p:spPr/>
        <p:txBody>
          <a:bodyPr>
            <a:normAutofit/>
          </a:bodyPr>
          <a:lstStyle/>
          <a:p>
            <a:r>
              <a:rPr lang="el-GR" dirty="0"/>
              <a:t>Ανοικτή επικοινωνία με τα παιδιά για τα θέματα και τους διαχωρισμούς/στερεότυπα που αφορούν τα δύο φύλα και τις </a:t>
            </a:r>
            <a:r>
              <a:rPr lang="el-GR" dirty="0" err="1"/>
              <a:t>διαφυλικές</a:t>
            </a:r>
            <a:r>
              <a:rPr lang="el-GR" dirty="0"/>
              <a:t> διαφορές </a:t>
            </a:r>
            <a:endParaRPr lang="en-US" dirty="0"/>
          </a:p>
        </p:txBody>
      </p:sp>
    </p:spTree>
    <p:extLst>
      <p:ext uri="{BB962C8B-B14F-4D97-AF65-F5344CB8AC3E}">
        <p14:creationId xmlns:p14="http://schemas.microsoft.com/office/powerpoint/2010/main" val="103181977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AB937B-0697-6940-9F76-73D0469C7F91}"/>
              </a:ext>
            </a:extLst>
          </p:cNvPr>
          <p:cNvSpPr>
            <a:spLocks noGrp="1"/>
          </p:cNvSpPr>
          <p:nvPr>
            <p:ph type="title"/>
          </p:nvPr>
        </p:nvSpPr>
        <p:spPr/>
        <p:txBody>
          <a:bodyPr/>
          <a:lstStyle/>
          <a:p>
            <a:r>
              <a:rPr lang="el-GR" dirty="0"/>
              <a:t>Πολυπολιτισμική εκπαίδευση</a:t>
            </a:r>
            <a:endParaRPr lang="en-US" dirty="0"/>
          </a:p>
        </p:txBody>
      </p:sp>
      <p:sp>
        <p:nvSpPr>
          <p:cNvPr id="3" name="Content Placeholder 2">
            <a:extLst>
              <a:ext uri="{FF2B5EF4-FFF2-40B4-BE49-F238E27FC236}">
                <a16:creationId xmlns:a16="http://schemas.microsoft.com/office/drawing/2014/main" id="{6BBF4D50-8673-1C44-BBA4-53F8C3B4A02C}"/>
              </a:ext>
            </a:extLst>
          </p:cNvPr>
          <p:cNvSpPr>
            <a:spLocks noGrp="1"/>
          </p:cNvSpPr>
          <p:nvPr>
            <p:ph idx="1"/>
          </p:nvPr>
        </p:nvSpPr>
        <p:spPr/>
        <p:txBody>
          <a:bodyPr/>
          <a:lstStyle/>
          <a:p>
            <a:r>
              <a:rPr lang="el-GR" dirty="0"/>
              <a:t>Η πολυπολιτισμική εκπαίδευση είναι η ιδέα σύμφωνα με τη οποία όλοι οι μαθητές και οι μαθήτριες, ανεξάρτητα από τις ομάδες στις οποίες ανήκουν (όπως εκείνες που σχετίζονται με το φύλο, την εθνικότητα, τη φυλή, την κουλτούρα, την κοινωνική τάξη, τη θρησκεία ή την ιδιαιτερότητα) θα πρέπει να βιώνουν ισότητα στην εκπαίδευση. </a:t>
            </a:r>
          </a:p>
          <a:p>
            <a:pPr marL="0" indent="0">
              <a:buNone/>
            </a:pPr>
            <a:endParaRPr lang="en-US" dirty="0"/>
          </a:p>
        </p:txBody>
      </p:sp>
    </p:spTree>
    <p:extLst>
      <p:ext uri="{BB962C8B-B14F-4D97-AF65-F5344CB8AC3E}">
        <p14:creationId xmlns:p14="http://schemas.microsoft.com/office/powerpoint/2010/main" val="35945570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C499A3-E93A-7842-A11D-C6C01DA09EA2}"/>
              </a:ext>
            </a:extLst>
          </p:cNvPr>
          <p:cNvSpPr>
            <a:spLocks noGrp="1"/>
          </p:cNvSpPr>
          <p:nvPr>
            <p:ph type="title"/>
          </p:nvPr>
        </p:nvSpPr>
        <p:spPr/>
        <p:txBody>
          <a:bodyPr/>
          <a:lstStyle/>
          <a:p>
            <a:r>
              <a:rPr lang="el-GR" dirty="0"/>
              <a:t>Διαφορετικότητα στη μάθηση</a:t>
            </a:r>
            <a:endParaRPr lang="en-US" dirty="0"/>
          </a:p>
        </p:txBody>
      </p:sp>
      <p:sp>
        <p:nvSpPr>
          <p:cNvPr id="3" name="Content Placeholder 2">
            <a:extLst>
              <a:ext uri="{FF2B5EF4-FFF2-40B4-BE49-F238E27FC236}">
                <a16:creationId xmlns:a16="http://schemas.microsoft.com/office/drawing/2014/main" id="{0BDBD80B-4362-B44B-9B71-6B5CBAF6632A}"/>
              </a:ext>
            </a:extLst>
          </p:cNvPr>
          <p:cNvSpPr>
            <a:spLocks noGrp="1"/>
          </p:cNvSpPr>
          <p:nvPr>
            <p:ph idx="1"/>
          </p:nvPr>
        </p:nvSpPr>
        <p:spPr/>
        <p:txBody>
          <a:bodyPr/>
          <a:lstStyle/>
          <a:p>
            <a:pPr marL="0" indent="0">
              <a:buNone/>
            </a:pPr>
            <a:r>
              <a:rPr lang="el-GR" dirty="0"/>
              <a:t>Βέβαια έχουμε στο μυαλό μας ότι ο διαχωρισμός των διαφόρων παραγόντων διαφοροποίησης </a:t>
            </a:r>
          </a:p>
          <a:p>
            <a:pPr marL="0" indent="0">
              <a:buNone/>
            </a:pPr>
            <a:r>
              <a:rPr lang="el-GR" dirty="0"/>
              <a:t>(πολιτισμός/κουλτούρα, </a:t>
            </a:r>
            <a:r>
              <a:rPr lang="el-GR" dirty="0" err="1"/>
              <a:t>κοινωνικο</a:t>
            </a:r>
            <a:r>
              <a:rPr lang="el-GR" dirty="0"/>
              <a:t>-οικονομικό επίπεδο, φύλο, νοημοσύνη) είναι τεχνητός καθώς κάθε άτομο καθορίζεται από όλους αυτούς συγχρόνως</a:t>
            </a:r>
          </a:p>
          <a:p>
            <a:pPr marL="0" indent="0">
              <a:buNone/>
            </a:pPr>
            <a:r>
              <a:rPr lang="el-GR" dirty="0"/>
              <a:t>Πχ. Έλληνας</a:t>
            </a:r>
            <a:r>
              <a:rPr lang="el-GR"/>
              <a:t>, χαμηλό </a:t>
            </a:r>
            <a:r>
              <a:rPr lang="el-GR" dirty="0" err="1"/>
              <a:t>κοινωνικο</a:t>
            </a:r>
            <a:r>
              <a:rPr lang="el-GR" dirty="0"/>
              <a:t>-οικονομικό επίπεδο, αγόρι, υψηλής νοημοσύνης </a:t>
            </a:r>
          </a:p>
        </p:txBody>
      </p:sp>
    </p:spTree>
    <p:extLst>
      <p:ext uri="{BB962C8B-B14F-4D97-AF65-F5344CB8AC3E}">
        <p14:creationId xmlns:p14="http://schemas.microsoft.com/office/powerpoint/2010/main" val="357275865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AB937B-0697-6940-9F76-73D0469C7F91}"/>
              </a:ext>
            </a:extLst>
          </p:cNvPr>
          <p:cNvSpPr>
            <a:spLocks noGrp="1"/>
          </p:cNvSpPr>
          <p:nvPr>
            <p:ph type="title"/>
          </p:nvPr>
        </p:nvSpPr>
        <p:spPr/>
        <p:txBody>
          <a:bodyPr>
            <a:normAutofit fontScale="90000"/>
          </a:bodyPr>
          <a:lstStyle/>
          <a:p>
            <a:r>
              <a:rPr lang="el-GR" dirty="0"/>
              <a:t>Διαστάσεις της πολυπολιτισμικής εκπαίδευσης</a:t>
            </a:r>
            <a:endParaRPr lang="en-US" dirty="0"/>
          </a:p>
        </p:txBody>
      </p:sp>
      <p:sp>
        <p:nvSpPr>
          <p:cNvPr id="3" name="Content Placeholder 2">
            <a:extLst>
              <a:ext uri="{FF2B5EF4-FFF2-40B4-BE49-F238E27FC236}">
                <a16:creationId xmlns:a16="http://schemas.microsoft.com/office/drawing/2014/main" id="{6BBF4D50-8673-1C44-BBA4-53F8C3B4A02C}"/>
              </a:ext>
            </a:extLst>
          </p:cNvPr>
          <p:cNvSpPr>
            <a:spLocks noGrp="1"/>
          </p:cNvSpPr>
          <p:nvPr>
            <p:ph idx="1"/>
          </p:nvPr>
        </p:nvSpPr>
        <p:spPr/>
        <p:txBody>
          <a:bodyPr>
            <a:normAutofit/>
          </a:bodyPr>
          <a:lstStyle/>
          <a:p>
            <a:pPr marL="0" indent="0">
              <a:buNone/>
            </a:pPr>
            <a:r>
              <a:rPr lang="el-GR" dirty="0"/>
              <a:t>Έχουν αναπτυχθεί πέντε διαστάσεις-κλειδιά της πολυπολιτισμικής εκπαίδευσης (</a:t>
            </a:r>
            <a:r>
              <a:rPr lang="en-US" dirty="0"/>
              <a:t>Banks, 1999)</a:t>
            </a:r>
            <a:r>
              <a:rPr lang="el-GR" dirty="0"/>
              <a:t>:</a:t>
            </a:r>
          </a:p>
          <a:p>
            <a:pPr marL="514350" indent="-514350">
              <a:buAutoNum type="arabicPeriod"/>
            </a:pPr>
            <a:r>
              <a:rPr lang="el-GR" u="sng" dirty="0"/>
              <a:t>Ένταξη περιεχομένου</a:t>
            </a:r>
            <a:r>
              <a:rPr lang="el-GR" dirty="0"/>
              <a:t>: η χρήση από τους εκπαιδευτικούς παραδειγμάτων, δεδομένων και άλλων πληροφοριών από ποικίλες κουλτούρες</a:t>
            </a:r>
          </a:p>
          <a:p>
            <a:pPr marL="514350" indent="-514350">
              <a:buAutoNum type="arabicPeriod"/>
            </a:pPr>
            <a:r>
              <a:rPr lang="el-GR" u="sng" dirty="0"/>
              <a:t>Κατασκευή της γνώσ</a:t>
            </a:r>
            <a:r>
              <a:rPr lang="el-GR" dirty="0"/>
              <a:t>ης: η υποβοήθηση των μαθητών να κατανοήσουν πώς κατασκευάζεται και επηρεάζεται η γνώση από την οπτική του καθενός</a:t>
            </a:r>
          </a:p>
          <a:p>
            <a:pPr marL="514350" indent="-514350">
              <a:buAutoNum type="arabicPeriod"/>
            </a:pPr>
            <a:endParaRPr lang="en-US" dirty="0"/>
          </a:p>
        </p:txBody>
      </p:sp>
    </p:spTree>
    <p:extLst>
      <p:ext uri="{BB962C8B-B14F-4D97-AF65-F5344CB8AC3E}">
        <p14:creationId xmlns:p14="http://schemas.microsoft.com/office/powerpoint/2010/main" val="223295835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AB937B-0697-6940-9F76-73D0469C7F91}"/>
              </a:ext>
            </a:extLst>
          </p:cNvPr>
          <p:cNvSpPr>
            <a:spLocks noGrp="1"/>
          </p:cNvSpPr>
          <p:nvPr>
            <p:ph type="title"/>
          </p:nvPr>
        </p:nvSpPr>
        <p:spPr/>
        <p:txBody>
          <a:bodyPr>
            <a:normAutofit fontScale="90000"/>
          </a:bodyPr>
          <a:lstStyle/>
          <a:p>
            <a:r>
              <a:rPr lang="el-GR" dirty="0"/>
              <a:t>Διαστάσεις της πολυπολιτισμικής εκπαίδευσης (συν.)</a:t>
            </a:r>
            <a:endParaRPr lang="en-US" dirty="0"/>
          </a:p>
        </p:txBody>
      </p:sp>
      <p:sp>
        <p:nvSpPr>
          <p:cNvPr id="3" name="Content Placeholder 2">
            <a:extLst>
              <a:ext uri="{FF2B5EF4-FFF2-40B4-BE49-F238E27FC236}">
                <a16:creationId xmlns:a16="http://schemas.microsoft.com/office/drawing/2014/main" id="{6BBF4D50-8673-1C44-BBA4-53F8C3B4A02C}"/>
              </a:ext>
            </a:extLst>
          </p:cNvPr>
          <p:cNvSpPr>
            <a:spLocks noGrp="1"/>
          </p:cNvSpPr>
          <p:nvPr>
            <p:ph idx="1"/>
          </p:nvPr>
        </p:nvSpPr>
        <p:spPr/>
        <p:txBody>
          <a:bodyPr>
            <a:normAutofit lnSpcReduction="10000"/>
          </a:bodyPr>
          <a:lstStyle/>
          <a:p>
            <a:pPr marL="0" indent="0">
              <a:buNone/>
            </a:pPr>
            <a:r>
              <a:rPr lang="el-GR" dirty="0">
                <a:solidFill>
                  <a:schemeClr val="bg2">
                    <a:lumMod val="75000"/>
                  </a:schemeClr>
                </a:solidFill>
              </a:rPr>
              <a:t>3. </a:t>
            </a:r>
            <a:r>
              <a:rPr lang="el-GR" u="sng" dirty="0"/>
              <a:t>Μείωση των προκαταλήψεων</a:t>
            </a:r>
            <a:r>
              <a:rPr lang="el-GR" dirty="0"/>
              <a:t>: βασικός στόχος της πολυπολιτισμικής εκπαίδευσης που αφορά στην ανάπτυξη θετικών σχέσεων μεταξύ μαθητών από διαφορετικά υπόβαθρα</a:t>
            </a:r>
          </a:p>
          <a:p>
            <a:pPr marL="0" indent="0">
              <a:buNone/>
            </a:pPr>
            <a:r>
              <a:rPr lang="el-GR" dirty="0">
                <a:solidFill>
                  <a:schemeClr val="bg2">
                    <a:lumMod val="75000"/>
                  </a:schemeClr>
                </a:solidFill>
              </a:rPr>
              <a:t>4. </a:t>
            </a:r>
            <a:r>
              <a:rPr lang="el-GR" u="sng" dirty="0"/>
              <a:t>Παιδαγωγική της ισότητας</a:t>
            </a:r>
            <a:r>
              <a:rPr lang="el-GR" dirty="0"/>
              <a:t>: τεχνικές διδασκαλίας που διευκολύνουν τη σχολική επιτυχία των μαθητών από διαφορετικά υπόβαθρα</a:t>
            </a:r>
          </a:p>
          <a:p>
            <a:pPr marL="0" indent="0">
              <a:buNone/>
            </a:pPr>
            <a:r>
              <a:rPr lang="el-GR" dirty="0">
                <a:solidFill>
                  <a:schemeClr val="bg2">
                    <a:lumMod val="75000"/>
                  </a:schemeClr>
                </a:solidFill>
              </a:rPr>
              <a:t>5. </a:t>
            </a:r>
            <a:r>
              <a:rPr lang="el-GR" u="sng" dirty="0"/>
              <a:t>Ενδυναμωτική σχολική κουλτούρα</a:t>
            </a:r>
            <a:r>
              <a:rPr lang="el-GR" dirty="0"/>
              <a:t>: σχολική κουλτούρα στη οποία η οργάνωση και οι πρακτικές του σχολείου συντελούν στην ακαδημαϊκή και συναισθηματική ανάπτυξη όλων των μαθητών </a:t>
            </a:r>
          </a:p>
          <a:p>
            <a:pPr marL="514350" indent="-514350">
              <a:buAutoNum type="arabicPeriod"/>
            </a:pPr>
            <a:endParaRPr lang="en-US" dirty="0"/>
          </a:p>
        </p:txBody>
      </p:sp>
    </p:spTree>
    <p:extLst>
      <p:ext uri="{BB962C8B-B14F-4D97-AF65-F5344CB8AC3E}">
        <p14:creationId xmlns:p14="http://schemas.microsoft.com/office/powerpoint/2010/main" val="37603293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C499A3-E93A-7842-A11D-C6C01DA09EA2}"/>
              </a:ext>
            </a:extLst>
          </p:cNvPr>
          <p:cNvSpPr>
            <a:spLocks noGrp="1"/>
          </p:cNvSpPr>
          <p:nvPr>
            <p:ph type="title"/>
          </p:nvPr>
        </p:nvSpPr>
        <p:spPr/>
        <p:txBody>
          <a:bodyPr/>
          <a:lstStyle/>
          <a:p>
            <a:r>
              <a:rPr lang="el-GR" dirty="0"/>
              <a:t>Διαφορετικότητα στη μάθηση</a:t>
            </a:r>
            <a:endParaRPr lang="en-US" dirty="0"/>
          </a:p>
        </p:txBody>
      </p:sp>
      <p:sp>
        <p:nvSpPr>
          <p:cNvPr id="3" name="Content Placeholder 2">
            <a:extLst>
              <a:ext uri="{FF2B5EF4-FFF2-40B4-BE49-F238E27FC236}">
                <a16:creationId xmlns:a16="http://schemas.microsoft.com/office/drawing/2014/main" id="{0BDBD80B-4362-B44B-9B71-6B5CBAF6632A}"/>
              </a:ext>
            </a:extLst>
          </p:cNvPr>
          <p:cNvSpPr>
            <a:spLocks noGrp="1"/>
          </p:cNvSpPr>
          <p:nvPr>
            <p:ph idx="1"/>
          </p:nvPr>
        </p:nvSpPr>
        <p:spPr/>
        <p:txBody>
          <a:bodyPr/>
          <a:lstStyle/>
          <a:p>
            <a:pPr marL="0" indent="0">
              <a:buNone/>
            </a:pPr>
            <a:r>
              <a:rPr lang="el-GR" dirty="0"/>
              <a:t>Ο εκπαιδευτικός </a:t>
            </a:r>
          </a:p>
          <a:p>
            <a:pPr marL="0" indent="0">
              <a:buNone/>
            </a:pPr>
            <a:endParaRPr lang="el-GR" dirty="0"/>
          </a:p>
          <a:p>
            <a:pPr marL="0" indent="0">
              <a:buNone/>
            </a:pPr>
            <a:r>
              <a:rPr lang="el-GR" dirty="0"/>
              <a:t>οφείλει να διασφαλίζει την </a:t>
            </a:r>
            <a:r>
              <a:rPr lang="el-GR" b="1" dirty="0"/>
              <a:t>ισότητα των ευκαιριών </a:t>
            </a:r>
            <a:r>
              <a:rPr lang="el-GR" dirty="0"/>
              <a:t>για όλους τους μαθητές</a:t>
            </a:r>
          </a:p>
          <a:p>
            <a:pPr marL="0" indent="0">
              <a:buNone/>
            </a:pPr>
            <a:endParaRPr lang="el-GR" dirty="0"/>
          </a:p>
          <a:p>
            <a:pPr marL="0" indent="0">
              <a:buNone/>
            </a:pPr>
            <a:r>
              <a:rPr lang="el-GR" dirty="0"/>
              <a:t>και είναι σημαντικό να έχει στο μυαλό του ότι η διαφορετικότητα εμπλουτίζει τη μαθησιακή εμπειρία</a:t>
            </a:r>
          </a:p>
        </p:txBody>
      </p:sp>
    </p:spTree>
    <p:extLst>
      <p:ext uri="{BB962C8B-B14F-4D97-AF65-F5344CB8AC3E}">
        <p14:creationId xmlns:p14="http://schemas.microsoft.com/office/powerpoint/2010/main" val="23980528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8AE17C-706D-5B4F-A15C-FB2F849B612B}"/>
              </a:ext>
            </a:extLst>
          </p:cNvPr>
          <p:cNvSpPr>
            <a:spLocks noGrp="1"/>
          </p:cNvSpPr>
          <p:nvPr>
            <p:ph type="title"/>
          </p:nvPr>
        </p:nvSpPr>
        <p:spPr/>
        <p:txBody>
          <a:bodyPr/>
          <a:lstStyle/>
          <a:p>
            <a:r>
              <a:rPr lang="el-GR" dirty="0"/>
              <a:t>Κουλτούρα/πολιτισμός</a:t>
            </a:r>
            <a:endParaRPr lang="en-US" dirty="0"/>
          </a:p>
        </p:txBody>
      </p:sp>
      <p:sp>
        <p:nvSpPr>
          <p:cNvPr id="3" name="Content Placeholder 2">
            <a:extLst>
              <a:ext uri="{FF2B5EF4-FFF2-40B4-BE49-F238E27FC236}">
                <a16:creationId xmlns:a16="http://schemas.microsoft.com/office/drawing/2014/main" id="{905CD395-FD06-DF4B-B9E3-916586725898}"/>
              </a:ext>
            </a:extLst>
          </p:cNvPr>
          <p:cNvSpPr>
            <a:spLocks noGrp="1"/>
          </p:cNvSpPr>
          <p:nvPr>
            <p:ph idx="1"/>
          </p:nvPr>
        </p:nvSpPr>
        <p:spPr/>
        <p:txBody>
          <a:bodyPr/>
          <a:lstStyle/>
          <a:p>
            <a:r>
              <a:rPr lang="el-GR" dirty="0"/>
              <a:t>Η κουλτούρα αναφέρεται στις συλλογικές νόρμες, παραδόσεις, συμπεριφορές και αντιλήψεις και στην κοινή γλώσσα μιας ομάδας</a:t>
            </a:r>
          </a:p>
          <a:p>
            <a:pPr marL="0" indent="0">
              <a:buNone/>
            </a:pPr>
            <a:endParaRPr lang="en-US" dirty="0"/>
          </a:p>
        </p:txBody>
      </p:sp>
    </p:spTree>
    <p:extLst>
      <p:ext uri="{BB962C8B-B14F-4D97-AF65-F5344CB8AC3E}">
        <p14:creationId xmlns:p14="http://schemas.microsoft.com/office/powerpoint/2010/main" val="21010844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Κουλτούρα/Πολιτισμός</a:t>
            </a:r>
            <a:endParaRPr lang="en-US" dirty="0"/>
          </a:p>
        </p:txBody>
      </p:sp>
      <p:sp>
        <p:nvSpPr>
          <p:cNvPr id="3" name="Content Placeholder 2"/>
          <p:cNvSpPr>
            <a:spLocks noGrp="1"/>
          </p:cNvSpPr>
          <p:nvPr>
            <p:ph idx="1"/>
          </p:nvPr>
        </p:nvSpPr>
        <p:spPr/>
        <p:txBody>
          <a:bodyPr>
            <a:normAutofit fontScale="92500" lnSpcReduction="10000"/>
          </a:bodyPr>
          <a:lstStyle/>
          <a:p>
            <a:pPr>
              <a:buNone/>
            </a:pPr>
            <a:r>
              <a:rPr lang="el-GR" b="1" dirty="0"/>
              <a:t>Πολιτισμός: </a:t>
            </a:r>
            <a:r>
              <a:rPr lang="el-GR" dirty="0"/>
              <a:t>Υλικά και συμβολικά εργαλεία που συσσωρεύονται με την πάροδο του χρόνου, μεταβιβάζονται μέσω κοινωνικών διαδικασιών και παρέχουν εφόδια στο αναπτυσσόμενο παιδί.</a:t>
            </a:r>
          </a:p>
          <a:p>
            <a:pPr>
              <a:buNone/>
            </a:pPr>
            <a:r>
              <a:rPr lang="el-GR" b="1" dirty="0"/>
              <a:t>Υλικά εργαλεία: </a:t>
            </a:r>
            <a:r>
              <a:rPr lang="el-GR" dirty="0"/>
              <a:t>Φυσικά αντικείμενα (πχ. κινητό τηλέφωνο), μοτίβα συμπεριφοράς (πώς τρώμε μεσημεριανό), κοινωνικες πρακτικές (πώς γιορτάζουμε μία γιορτή, πχ. την ονομαστική γιορτή)</a:t>
            </a:r>
            <a:endParaRPr lang="el-GR" b="1" dirty="0"/>
          </a:p>
          <a:p>
            <a:pPr>
              <a:buNone/>
            </a:pPr>
            <a:r>
              <a:rPr lang="el-GR" b="1" dirty="0"/>
              <a:t>Συμβολικά εργαλεία: </a:t>
            </a:r>
            <a:r>
              <a:rPr lang="el-GR" dirty="0"/>
              <a:t>αφηρημένη γνώση, αξίες και πεποιθήσεις </a:t>
            </a:r>
          </a:p>
          <a:p>
            <a:pPr>
              <a:buNone/>
            </a:pPr>
            <a:r>
              <a:rPr lang="el-GR" b="1" dirty="0"/>
              <a:t>(κάθε εργαλείο περιλαμβάνει συνήθως και τα 2 χαρακτηριστικά)</a:t>
            </a:r>
            <a:endParaRPr lang="en-US" b="1" dirty="0"/>
          </a:p>
        </p:txBody>
      </p:sp>
    </p:spTree>
    <p:extLst>
      <p:ext uri="{BB962C8B-B14F-4D97-AF65-F5344CB8AC3E}">
        <p14:creationId xmlns:p14="http://schemas.microsoft.com/office/powerpoint/2010/main" val="13702099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8AE17C-706D-5B4F-A15C-FB2F849B612B}"/>
              </a:ext>
            </a:extLst>
          </p:cNvPr>
          <p:cNvSpPr>
            <a:spLocks noGrp="1"/>
          </p:cNvSpPr>
          <p:nvPr>
            <p:ph type="title"/>
          </p:nvPr>
        </p:nvSpPr>
        <p:spPr/>
        <p:txBody>
          <a:bodyPr/>
          <a:lstStyle/>
          <a:p>
            <a:r>
              <a:rPr lang="el-GR" dirty="0"/>
              <a:t>Κουλτούρα/πολιτισμός</a:t>
            </a:r>
            <a:endParaRPr lang="en-US" dirty="0"/>
          </a:p>
        </p:txBody>
      </p:sp>
      <p:sp>
        <p:nvSpPr>
          <p:cNvPr id="3" name="Content Placeholder 2">
            <a:extLst>
              <a:ext uri="{FF2B5EF4-FFF2-40B4-BE49-F238E27FC236}">
                <a16:creationId xmlns:a16="http://schemas.microsoft.com/office/drawing/2014/main" id="{905CD395-FD06-DF4B-B9E3-916586725898}"/>
              </a:ext>
            </a:extLst>
          </p:cNvPr>
          <p:cNvSpPr>
            <a:spLocks noGrp="1"/>
          </p:cNvSpPr>
          <p:nvPr>
            <p:ph idx="1"/>
          </p:nvPr>
        </p:nvSpPr>
        <p:spPr/>
        <p:txBody>
          <a:bodyPr/>
          <a:lstStyle/>
          <a:p>
            <a:r>
              <a:rPr lang="el-GR" dirty="0"/>
              <a:t>Τα παιδιά μέχρι την είσοδό τους στο σχολείο έχουν αφομοιώσει πολλές όψεις της κουλτούρας στην οποία ανατράφηκαν και όταν έρχονται στην τάξη είναι φορείς  ενός συνόλου αξιών, πεποιθήσεων και άλλων χαρακτηριστικών και συμπεριφορών της πολιτισμικής ομάδας απ’ όπου προέρχονται</a:t>
            </a:r>
          </a:p>
          <a:p>
            <a:r>
              <a:rPr lang="el-GR" dirty="0"/>
              <a:t>Διαφορές στην κουλτούρα δεν βρίσκονται μόνο ανάμεσα σε διαφορετικές </a:t>
            </a:r>
            <a:r>
              <a:rPr lang="el-GR" dirty="0" err="1"/>
              <a:t>εθνοτικές</a:t>
            </a:r>
            <a:r>
              <a:rPr lang="el-GR" dirty="0"/>
              <a:t> ομάδες, αλλά και ανάμεσα σε κοινωνικές ομάδες (κοινωνικές τάξεις), στα αγόρια και τα </a:t>
            </a:r>
            <a:r>
              <a:rPr lang="el-GR"/>
              <a:t>κορίτσια </a:t>
            </a:r>
            <a:endParaRPr lang="en-US" dirty="0"/>
          </a:p>
        </p:txBody>
      </p:sp>
    </p:spTree>
    <p:extLst>
      <p:ext uri="{BB962C8B-B14F-4D97-AF65-F5344CB8AC3E}">
        <p14:creationId xmlns:p14="http://schemas.microsoft.com/office/powerpoint/2010/main" val="34608656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8AE17C-706D-5B4F-A15C-FB2F849B612B}"/>
              </a:ext>
            </a:extLst>
          </p:cNvPr>
          <p:cNvSpPr>
            <a:spLocks noGrp="1"/>
          </p:cNvSpPr>
          <p:nvPr>
            <p:ph type="title"/>
          </p:nvPr>
        </p:nvSpPr>
        <p:spPr/>
        <p:txBody>
          <a:bodyPr/>
          <a:lstStyle/>
          <a:p>
            <a:r>
              <a:rPr lang="el-GR" dirty="0"/>
              <a:t>Κουλτούρα/πολιτισμός</a:t>
            </a:r>
            <a:endParaRPr lang="en-US" dirty="0"/>
          </a:p>
        </p:txBody>
      </p:sp>
      <p:sp>
        <p:nvSpPr>
          <p:cNvPr id="3" name="Content Placeholder 2">
            <a:extLst>
              <a:ext uri="{FF2B5EF4-FFF2-40B4-BE49-F238E27FC236}">
                <a16:creationId xmlns:a16="http://schemas.microsoft.com/office/drawing/2014/main" id="{905CD395-FD06-DF4B-B9E3-916586725898}"/>
              </a:ext>
            </a:extLst>
          </p:cNvPr>
          <p:cNvSpPr>
            <a:spLocks noGrp="1"/>
          </p:cNvSpPr>
          <p:nvPr>
            <p:ph idx="1"/>
          </p:nvPr>
        </p:nvSpPr>
        <p:spPr/>
        <p:txBody>
          <a:bodyPr/>
          <a:lstStyle/>
          <a:p>
            <a:r>
              <a:rPr lang="el-GR" dirty="0"/>
              <a:t>Αυτό το σύνολο αξιών, πεποιθήσεων και άλλων χαρακτηριστικών και συμπεριφορών της πολιτισμικής ομάδας απ’</a:t>
            </a:r>
            <a:r>
              <a:rPr lang="en-US"/>
              <a:t> </a:t>
            </a:r>
            <a:r>
              <a:rPr lang="el-GR"/>
              <a:t>όπου </a:t>
            </a:r>
            <a:r>
              <a:rPr lang="el-GR" dirty="0"/>
              <a:t>προέρχονται έχει σημαντικά επακόλουθα για τη διδασκαλία στην τάξη </a:t>
            </a:r>
          </a:p>
          <a:p>
            <a:r>
              <a:rPr lang="el-GR" dirty="0"/>
              <a:t>Το παιδί μπορεί να βιώσει </a:t>
            </a:r>
            <a:r>
              <a:rPr lang="el-GR" b="1" dirty="0"/>
              <a:t>πολιτισμική ασυμφωνία </a:t>
            </a:r>
            <a:r>
              <a:rPr lang="el-GR" dirty="0"/>
              <a:t>εάν αυτές οι αρχές, αξίες κλπ. που το ίδιο φέρει έρχονται σε σύγκρουση με τη κυρίαρχη κουλτούρα του σχολικού συστήματος κάτι που δημιουργεί σύγχυση και επιβαρύνει το μαθησιακό αποτέλεσμα</a:t>
            </a:r>
          </a:p>
          <a:p>
            <a:endParaRPr lang="en-US" dirty="0"/>
          </a:p>
        </p:txBody>
      </p:sp>
    </p:spTree>
    <p:extLst>
      <p:ext uri="{BB962C8B-B14F-4D97-AF65-F5344CB8AC3E}">
        <p14:creationId xmlns:p14="http://schemas.microsoft.com/office/powerpoint/2010/main" val="125257849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Ροή">
  <a:themeElements>
    <a:clrScheme name="Ροή">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Ροή">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Ροή">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4633</TotalTime>
  <Words>2648</Words>
  <Application>Microsoft Macintosh PowerPoint</Application>
  <PresentationFormat>On-screen Show (4:3)</PresentationFormat>
  <Paragraphs>169</Paragraphs>
  <Slides>41</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41</vt:i4>
      </vt:variant>
    </vt:vector>
  </HeadingPairs>
  <TitlesOfParts>
    <vt:vector size="46" baseType="lpstr">
      <vt:lpstr>Calibri</vt:lpstr>
      <vt:lpstr>Constantia</vt:lpstr>
      <vt:lpstr>Times New Roman</vt:lpstr>
      <vt:lpstr>Wingdings 2</vt:lpstr>
      <vt:lpstr>Ροή</vt:lpstr>
      <vt:lpstr>PowerPoint Presentation</vt:lpstr>
      <vt:lpstr>Διαφορετικότητα στη μάθηση</vt:lpstr>
      <vt:lpstr>Διαφορετικότητα στη μάθηση</vt:lpstr>
      <vt:lpstr>Διαφορετικότητα στη μάθηση</vt:lpstr>
      <vt:lpstr>Διαφορετικότητα στη μάθηση</vt:lpstr>
      <vt:lpstr>Κουλτούρα/πολιτισμός</vt:lpstr>
      <vt:lpstr>Κουλτούρα/Πολιτισμός</vt:lpstr>
      <vt:lpstr>Κουλτούρα/πολιτισμός</vt:lpstr>
      <vt:lpstr>Κουλτούρα/πολιτισμός</vt:lpstr>
      <vt:lpstr>Επίδραση του πολιτισμού: παραδείγματα</vt:lpstr>
      <vt:lpstr>Επίδοση από άλλες πολιτισμικές ομάδες πέραν της κυρίαρχης</vt:lpstr>
      <vt:lpstr>PowerPoint Presentation</vt:lpstr>
      <vt:lpstr>Προάγοντας την ισότητα των ευκαιριών σε μία πολιτισμικά ανομοιογενή τάξη </vt:lpstr>
      <vt:lpstr>Προάγοντας την ισότητα των ευκαιριών σε μία πολιτισμικά ανομοιογενή τάξη </vt:lpstr>
      <vt:lpstr>Προάγοντας την ισότητα των ευκαιριών σε μία πολιτισμικά ανομοιογενή τάξη</vt:lpstr>
      <vt:lpstr>Κοινωνικο-οικονομικό επίπεδο</vt:lpstr>
      <vt:lpstr>Κοινωνικο-οικονομικό επίπεδο</vt:lpstr>
      <vt:lpstr>ΚΟΕ και ανατροφή παιδιών</vt:lpstr>
      <vt:lpstr>ΚΟΕ και ανατροφή παιδιών</vt:lpstr>
      <vt:lpstr>ΚΟΕ και ανατροφή παιδιών</vt:lpstr>
      <vt:lpstr>ΚΟΕ και ανατροφή παιδιών</vt:lpstr>
      <vt:lpstr>ΚΟΕ και ανατροφή παιδιών</vt:lpstr>
      <vt:lpstr>Ψυχική ανθεκτικότητα</vt:lpstr>
      <vt:lpstr>Ψυχική ανθεκτικότητα στο σχολείο</vt:lpstr>
      <vt:lpstr>Ψυχική ανθεκτικότητα στο σχολείο</vt:lpstr>
      <vt:lpstr>Ψυχική ανθεκτικότητα στο σχολείο</vt:lpstr>
      <vt:lpstr>Φύλο –σκέψη και μάθηση</vt:lpstr>
      <vt:lpstr>Φύλο-σκέψη και μάθηση</vt:lpstr>
      <vt:lpstr>Φύλο-σκέψη και μάθηση</vt:lpstr>
      <vt:lpstr>Φύλο-σκέψη και μάθηση</vt:lpstr>
      <vt:lpstr>Φύλο-συμπεριφορά στη τάξη </vt:lpstr>
      <vt:lpstr>Διαφυλικές διαφορές</vt:lpstr>
      <vt:lpstr>Διαφυλικές διαφορές</vt:lpstr>
      <vt:lpstr>Διαφυλικές διαφορές</vt:lpstr>
      <vt:lpstr>Διαφυλικές διαφορές</vt:lpstr>
      <vt:lpstr>Διαφυλικές διαφορές</vt:lpstr>
      <vt:lpstr>Αποφεύγοντας τις προκαταλήψεις για τα φύλα στη διδασκαλία </vt:lpstr>
      <vt:lpstr>Αποφεύγοντας τις προκαταλήψεις για τα φύλα στη διδασκαλία </vt:lpstr>
      <vt:lpstr>Πολυπολιτισμική εκπαίδευση</vt:lpstr>
      <vt:lpstr>Διαστάσεις της πολυπολιτισμικής εκπαίδευσης</vt:lpstr>
      <vt:lpstr>Διαστάσεις της πολυπολιτισμικής εκπαίδευσης (συν.)</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christina</dc:creator>
  <cp:lastModifiedBy>Lida Anagnostaki</cp:lastModifiedBy>
  <cp:revision>424</cp:revision>
  <dcterms:created xsi:type="dcterms:W3CDTF">2018-09-22T09:31:02Z</dcterms:created>
  <dcterms:modified xsi:type="dcterms:W3CDTF">2025-01-06T12:44:24Z</dcterms:modified>
</cp:coreProperties>
</file>