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30"/>
  </p:notesMasterIdLst>
  <p:handoutMasterIdLst>
    <p:handoutMasterId r:id="rId31"/>
  </p:handoutMasterIdLst>
  <p:sldIdLst>
    <p:sldId id="298" r:id="rId2"/>
    <p:sldId id="514" r:id="rId3"/>
    <p:sldId id="491" r:id="rId4"/>
    <p:sldId id="512" r:id="rId5"/>
    <p:sldId id="496" r:id="rId6"/>
    <p:sldId id="494" r:id="rId7"/>
    <p:sldId id="513" r:id="rId8"/>
    <p:sldId id="515" r:id="rId9"/>
    <p:sldId id="516" r:id="rId10"/>
    <p:sldId id="517" r:id="rId11"/>
    <p:sldId id="518" r:id="rId12"/>
    <p:sldId id="523" r:id="rId13"/>
    <p:sldId id="519" r:id="rId14"/>
    <p:sldId id="520" r:id="rId15"/>
    <p:sldId id="521" r:id="rId16"/>
    <p:sldId id="524" r:id="rId17"/>
    <p:sldId id="314" r:id="rId18"/>
    <p:sldId id="315" r:id="rId19"/>
    <p:sldId id="343" r:id="rId20"/>
    <p:sldId id="320" r:id="rId21"/>
    <p:sldId id="323" r:id="rId22"/>
    <p:sldId id="337" r:id="rId23"/>
    <p:sldId id="344" r:id="rId24"/>
    <p:sldId id="354" r:id="rId25"/>
    <p:sldId id="525" r:id="rId26"/>
    <p:sldId id="522" r:id="rId27"/>
    <p:sldId id="526" r:id="rId28"/>
    <p:sldId id="527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53" autoAdjust="0"/>
    <p:restoredTop sz="94593" autoAdjust="0"/>
  </p:normalViewPr>
  <p:slideViewPr>
    <p:cSldViewPr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1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4400FF-F533-4C56-80DE-B65DF159044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3397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B280D-0193-014C-A3B6-5B3DF2E8D9C7}" type="datetimeFigureOut">
              <a:rPr lang="en-US" smtClean="0"/>
              <a:t>1/6/25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207F2-1D76-BA47-9C68-9C3C69DA1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39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b</a:t>
            </a:r>
            <a:r>
              <a:rPr lang="en-US" dirty="0" err="1"/>
              <a:t>rainstorming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0207F2-1D76-BA47-9C68-9C3C69DA178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57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b</a:t>
            </a:r>
            <a:r>
              <a:rPr lang="en-US" dirty="0" err="1"/>
              <a:t>rainstorming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0207F2-1D76-BA47-9C68-9C3C69DA178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32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4B0E2-7B61-4D20-A25E-7426A07E79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CE7DF3-D90B-47CD-B2C8-2042C1822C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47363E-F8F0-4D8C-BA27-21582E4E41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4D0B5B-035A-4D8D-B645-2CBCF53909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6ABE2D-AAC4-415C-BB62-A324BBDC39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14A6D5-02A2-4A72-8F69-71CFE6D6D8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08E7EC-0E3A-464C-B614-155F4C29CF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520A44-425E-4F00-9378-D79B44DD01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8E9E9E-2750-452C-B0A2-EEB2DCCE7A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B11895-5CF4-45C6-A77B-4D7255F857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3DCBCB93-7895-439F-93B8-4064CB99A6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Στυλ υποδείγματος κειμένου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290AE46-1FE6-4264-ACA3-8F67BC767FB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ctaUNJpT6U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95400"/>
            <a:ext cx="7772400" cy="4725888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en-US" b="1" dirty="0"/>
              <a:t>	</a:t>
            </a:r>
            <a:br>
              <a:rPr lang="el-GR" dirty="0"/>
            </a:br>
            <a:endParaRPr lang="el-GR" dirty="0"/>
          </a:p>
          <a:p>
            <a:pPr algn="ctr" eaLnBrk="1" hangingPunct="1">
              <a:buFontTx/>
              <a:buNone/>
            </a:pPr>
            <a:endParaRPr lang="el-GR" dirty="0"/>
          </a:p>
          <a:p>
            <a:pPr algn="ctr" eaLnBrk="1" hangingPunct="1">
              <a:buFontTx/>
              <a:buNone/>
            </a:pPr>
            <a:r>
              <a:rPr lang="el-GR" dirty="0" err="1"/>
              <a:t>Ψυχολογ</a:t>
            </a:r>
            <a:r>
              <a:rPr lang="en-US" dirty="0" err="1"/>
              <a:t>ί</a:t>
            </a:r>
            <a:r>
              <a:rPr lang="el-GR" dirty="0"/>
              <a:t>α της Εκπαίδευσης</a:t>
            </a:r>
            <a:endParaRPr lang="en-US" dirty="0"/>
          </a:p>
          <a:p>
            <a:pPr algn="ctr" eaLnBrk="1" hangingPunct="1">
              <a:buFontTx/>
              <a:buNone/>
            </a:pPr>
            <a:endParaRPr lang="en-US" dirty="0"/>
          </a:p>
          <a:p>
            <a:pPr algn="ctr" eaLnBrk="1" hangingPunct="1">
              <a:buFontTx/>
              <a:buNone/>
            </a:pPr>
            <a:endParaRPr lang="el-GR" dirty="0"/>
          </a:p>
          <a:p>
            <a:pPr algn="ctr" eaLnBrk="1" hangingPunct="1">
              <a:buFontTx/>
              <a:buNone/>
            </a:pPr>
            <a:endParaRPr lang="el-GR" dirty="0"/>
          </a:p>
          <a:p>
            <a:pPr algn="ctr" eaLnBrk="1" hangingPunct="1">
              <a:buFontTx/>
              <a:buNone/>
            </a:pPr>
            <a:r>
              <a:rPr lang="el-GR" sz="2000" dirty="0"/>
              <a:t>Λήδα Αναγνωστάκη </a:t>
            </a:r>
          </a:p>
          <a:p>
            <a:pPr algn="ctr" eaLnBrk="1" hangingPunct="1">
              <a:buFontTx/>
              <a:buNone/>
            </a:pPr>
            <a:r>
              <a:rPr lang="el-GR" sz="2000" dirty="0"/>
              <a:t>ΤΕΑΠΗ/ΕΚΠΑ</a:t>
            </a:r>
            <a:endParaRPr lang="en-US" sz="2000" dirty="0"/>
          </a:p>
          <a:p>
            <a:pPr algn="ctr" eaLnBrk="1" hangingPunct="1">
              <a:buFontTx/>
              <a:buNone/>
            </a:pPr>
            <a:r>
              <a:rPr lang="en-US" sz="2000" dirty="0"/>
              <a:t>20</a:t>
            </a:r>
            <a:r>
              <a:rPr lang="el-GR" sz="2000" dirty="0"/>
              <a:t>24</a:t>
            </a:r>
            <a:r>
              <a:rPr lang="en-US" sz="2000" dirty="0"/>
              <a:t>-</a:t>
            </a:r>
            <a:r>
              <a:rPr lang="el-GR" sz="2000" dirty="0"/>
              <a:t>25</a:t>
            </a:r>
            <a:endParaRPr lang="en-US" sz="2000" dirty="0"/>
          </a:p>
          <a:p>
            <a:pPr algn="ctr" eaLnBrk="1" hangingPunct="1">
              <a:buFontTx/>
              <a:buNone/>
            </a:pPr>
            <a:endParaRPr lang="el-GR" sz="2000" dirty="0"/>
          </a:p>
          <a:p>
            <a:pPr algn="ctr" eaLnBrk="1" hangingPunct="1">
              <a:buFontTx/>
              <a:buNone/>
            </a:pPr>
            <a:endParaRPr lang="en-US" sz="24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84648-18E7-1B4D-BB0D-C0C050507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31392"/>
          </a:xfrm>
        </p:spPr>
        <p:txBody>
          <a:bodyPr>
            <a:noAutofit/>
          </a:bodyPr>
          <a:lstStyle/>
          <a:p>
            <a:r>
              <a:rPr lang="el-GR" sz="4000" dirty="0"/>
              <a:t>Οι δεξιότητες της αποτελεσματικής διδασκαλίας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72AEA-244A-9F43-BE58-1A226A40C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Κινητοποίηση των μαθητών</a:t>
            </a:r>
          </a:p>
          <a:p>
            <a:r>
              <a:rPr lang="el-GR" dirty="0"/>
              <a:t>Διαχείριση της τάξης</a:t>
            </a:r>
          </a:p>
          <a:p>
            <a:r>
              <a:rPr lang="el-GR" dirty="0"/>
              <a:t>Αξιολόγηση προηγούμενης γνώσης</a:t>
            </a:r>
          </a:p>
          <a:p>
            <a:r>
              <a:rPr lang="el-GR" dirty="0"/>
              <a:t>Αποτελεσματική μετάδοση ιδεών</a:t>
            </a:r>
          </a:p>
          <a:p>
            <a:r>
              <a:rPr lang="el-GR" dirty="0"/>
              <a:t>Προσαρμογή της διδασκαλίας στα χαρακτηριστικά των μαθητών</a:t>
            </a:r>
          </a:p>
          <a:p>
            <a:r>
              <a:rPr lang="el-GR" dirty="0"/>
              <a:t>Αξιολόγηση των μαθησιακών αποτελεσμάτων και ανασκόπηση των πληροφοριών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344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84648-18E7-1B4D-BB0D-C0C050507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31392"/>
          </a:xfrm>
        </p:spPr>
        <p:txBody>
          <a:bodyPr>
            <a:noAutofit/>
          </a:bodyPr>
          <a:lstStyle/>
          <a:p>
            <a:r>
              <a:rPr lang="el-GR" sz="4000" dirty="0"/>
              <a:t>Οι δεξιότητες της αποτελεσματικής διδασκαλίας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72AEA-244A-9F43-BE58-1A226A40C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Μπορεί να διδαχθεί κάποιος/α να γίνει καλός/η εκπαιδευτικός; </a:t>
            </a:r>
          </a:p>
          <a:p>
            <a:pPr marL="0" indent="0">
              <a:buNone/>
            </a:pPr>
            <a:r>
              <a:rPr lang="el-GR" dirty="0"/>
              <a:t>-Ή αυτό είναι έμφυτο ταλέντο; </a:t>
            </a:r>
          </a:p>
          <a:p>
            <a:pPr marL="0" indent="0">
              <a:buNone/>
            </a:pPr>
            <a:r>
              <a:rPr lang="el-GR" dirty="0"/>
              <a:t>Στο πλαίσιο όπου κάποιος μπορεί να γνωρίζει τις δεξιότητες της αποτελεσματικής διδασκαλίας(δεν πρόκειται όμως μόνο για ακαδημαϊκή γνώση, αλλά </a:t>
            </a:r>
            <a:r>
              <a:rPr lang="el-GR" b="1" dirty="0"/>
              <a:t>γνώση που απαιτεί ικανότητα ενδοσκόπησης και </a:t>
            </a:r>
            <a:r>
              <a:rPr lang="el-GR" b="1" dirty="0" err="1"/>
              <a:t>αυτο</a:t>
            </a:r>
            <a:r>
              <a:rPr lang="el-GR" b="1" dirty="0"/>
              <a:t>-παρατήρησης</a:t>
            </a:r>
            <a:r>
              <a:rPr lang="el-GR" dirty="0"/>
              <a:t>) και τις εφαρμόζει γίνεται να διδαχθεί να </a:t>
            </a:r>
            <a:r>
              <a:rPr lang="el-GR"/>
              <a:t>είναι καλός/η </a:t>
            </a:r>
            <a:r>
              <a:rPr lang="el-GR" dirty="0"/>
              <a:t>εκπαιδευτικός.</a:t>
            </a:r>
          </a:p>
        </p:txBody>
      </p:sp>
    </p:spTree>
    <p:extLst>
      <p:ext uri="{BB962C8B-B14F-4D97-AF65-F5344CB8AC3E}">
        <p14:creationId xmlns:p14="http://schemas.microsoft.com/office/powerpoint/2010/main" val="93102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84648-18E7-1B4D-BB0D-C0C050507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31392"/>
          </a:xfrm>
        </p:spPr>
        <p:txBody>
          <a:bodyPr>
            <a:noAutofit/>
          </a:bodyPr>
          <a:lstStyle/>
          <a:p>
            <a:r>
              <a:rPr lang="el-GR" sz="4000" dirty="0"/>
              <a:t>Οι δεξιότητες της αποτελεσματικής διδασκαλίας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72AEA-244A-9F43-BE58-1A226A40C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Στο μάθημα θα ασχοληθούμε όχι με την «παιδαγωγική» πλευρά, αλλά με την «ψυχολογική» πλευρά των δεξιοτήτων αυτών (πχ. διαχείριση της τάξης με αναφορά στις ψυχικές αλληλεπιδράσεις)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484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6CE1F-8E26-C24A-ACED-98ACAFED5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Τι σημαίνει καλός εκπαιδευτικός;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0BE4C-C5EF-F444-9799-3EF730073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Δύο βασικά χαρακτηριστικά του καλού εκπαιδευτικού:</a:t>
            </a:r>
          </a:p>
          <a:p>
            <a:endParaRPr lang="el-GR" dirty="0"/>
          </a:p>
          <a:p>
            <a:pPr marL="514350" indent="-514350">
              <a:buAutoNum type="arabicPeriod"/>
            </a:pPr>
            <a:r>
              <a:rPr lang="el-GR" dirty="0"/>
              <a:t>Σκοπιμότητα. Δηλαδή να ενεργεί κάποιος με κάποιο σκοπό. Οι δραστηριότητες στην τάξη να έχουν πάντα ένα λόγο που γίνονται</a:t>
            </a:r>
          </a:p>
          <a:p>
            <a:pPr marL="514350" indent="-514350">
              <a:buAutoNum type="arabicPeriod"/>
            </a:pPr>
            <a:r>
              <a:rPr lang="el-GR" dirty="0"/>
              <a:t>Πεποίθηση στη διδακτική αποτελεσματικότητα. Ότι, δηλαδή, αυτό που κάνει έχει σημασία (όπως, άλλωστε, έχει αποδειχθεί και από έρευνες που μελετούν την επίδραση του εκπαιδευτικού στους μαθητές)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499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88952-2349-D34B-AFE3-4F0C42F9A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Διδακτική αποτελεσματικότητα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23AE8-6241-D041-9219-E5DC384A4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διδασκαλία ενός εκπαιδευτικού που πιστεύει ότι η επιτυχία στο σχολείο εξαρτάται από εξωγενείς παράγοντες (πχ. νοημοσύνη, οικογενειακό περιβάλλον κλπ.) είναι διαφορετική από τη διδασκαλία όσων θεωρούν ότι αυτό που κάνουν αυτοί είναι ο καθοριστικός παράγοντας.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(Μην ξεχνάμε, άλλωστε, την αμυντική φύση της πεποίθησης σε εξωγενείς παράγοντες)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463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88952-2349-D34B-AFE3-4F0C42F9A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Διδακτική αποτελεσματικότητα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23AE8-6241-D041-9219-E5DC384A4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352" y="2060848"/>
            <a:ext cx="8229600" cy="43891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/>
              <a:t>Ο εκπαιδευτικός επιτυγχάνει την αίσθηση της αποτελεσματικότητας εάν:</a:t>
            </a:r>
          </a:p>
          <a:p>
            <a:pPr marL="0" indent="0">
              <a:buNone/>
            </a:pPr>
            <a:r>
              <a:rPr lang="el-GR" dirty="0"/>
              <a:t>Δοκιμάζει νέες μεθόδους και στρατηγικές</a:t>
            </a:r>
          </a:p>
          <a:p>
            <a:pPr marL="0" indent="0">
              <a:buNone/>
            </a:pPr>
            <a:r>
              <a:rPr lang="el-GR" dirty="0"/>
              <a:t>Αξιολογεί τα αποτελέσματα</a:t>
            </a:r>
          </a:p>
          <a:p>
            <a:pPr marL="0" indent="0">
              <a:buNone/>
            </a:pPr>
            <a:r>
              <a:rPr lang="el-GR" dirty="0"/>
              <a:t>Ενημερώνεται από διάφορες πηγές για τις εξελίξεις στον τομέα του</a:t>
            </a:r>
          </a:p>
          <a:p>
            <a:pPr marL="0" indent="0">
              <a:buNone/>
            </a:pPr>
            <a:r>
              <a:rPr lang="el-GR" dirty="0"/>
              <a:t>Συμμετέχει ενεργητικά σε ομάδες άλλων εκπαιδευτικών</a:t>
            </a:r>
          </a:p>
          <a:p>
            <a:pPr marL="0" indent="0">
              <a:buNone/>
            </a:pPr>
            <a:r>
              <a:rPr lang="el-GR" dirty="0"/>
              <a:t>Είναι ενημερωμένος για τις θεωρητικές βάσεις της ανάπτυξης των παιδιών/εφήβων και τις θεωρίες της μάθησης</a:t>
            </a:r>
          </a:p>
          <a:p>
            <a:pPr marL="0" indent="0">
              <a:buNone/>
            </a:pPr>
            <a:r>
              <a:rPr lang="el-GR" dirty="0"/>
              <a:t>Παρατηρεί με «ανοιχτό μάτια, μυαλό και καρδιά» προς τα έξω και προς τα μέσα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7256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1A222-57E5-9246-9093-D6A291124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Ανάπτυξη των παιδιών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09986-C497-184D-9D29-8A716ACBB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Είναι όμως απαραίτητη και η ακαδημαϊκή γνώση …</a:t>
            </a:r>
          </a:p>
          <a:p>
            <a:r>
              <a:rPr lang="el-GR" dirty="0"/>
              <a:t>Χρειάζεται να γνωρίζουμε πώς διαμορφώνεται η ανάπτυξη των παιδιών σε όλα τα επίπεδα, προκειμένου να μπορούμε να οργανώσουμε οποιοδήποτε είδος διδασκαλίας</a:t>
            </a:r>
          </a:p>
          <a:p>
            <a:r>
              <a:rPr lang="el-GR" dirty="0"/>
              <a:t>Στο μάθημα αυτό απλά θα κάνουμε μία επανάληψη αυτών που ήδη ξέρετε για την ανάπτυξη των παιδιών…</a:t>
            </a:r>
          </a:p>
          <a:p>
            <a:pPr marL="0" indent="0">
              <a:buNone/>
            </a:pPr>
            <a:r>
              <a:rPr lang="el-GR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4698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>
            <a:extLst>
              <a:ext uri="{FF2B5EF4-FFF2-40B4-BE49-F238E27FC236}">
                <a16:creationId xmlns:a16="http://schemas.microsoft.com/office/drawing/2014/main" id="{BEEA6A33-6AEA-A945-B2F0-00D95B212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940" y="1028700"/>
            <a:ext cx="7901508" cy="742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b">
            <a:prstTxWarp prst="textNoShape">
              <a:avLst/>
            </a:prstTxWarp>
          </a:bodyPr>
          <a:lstStyle/>
          <a:p>
            <a:pPr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endParaRPr lang="el-GR" dirty="0">
              <a:solidFill>
                <a:srgbClr val="FFFF00"/>
              </a:solidFill>
              <a:latin typeface="Cambria" charset="0"/>
              <a:ea typeface="ＭＳ Ｐゴシック" charset="0"/>
              <a:cs typeface="ＭＳ Ｐゴシック" charset="0"/>
            </a:endParaRPr>
          </a:p>
          <a:p>
            <a:pPr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l-GR" sz="4800" dirty="0">
                <a:solidFill>
                  <a:schemeClr val="bg2">
                    <a:lumMod val="50000"/>
                  </a:schemeClr>
                </a:solidFill>
                <a:latin typeface="Cambria" charset="0"/>
                <a:ea typeface="ＭＳ Ｐゴシック" charset="0"/>
                <a:cs typeface="ＭＳ Ｐゴシック" charset="0"/>
              </a:rPr>
              <a:t>Ο Freud για την ανάπτυξη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9137DCA7-A0F2-0642-9BD7-01F4F4E32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1771650"/>
            <a:ext cx="7901508" cy="37028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ts val="450"/>
              </a:spcBef>
              <a:buClr>
                <a:srgbClr val="727CA3"/>
              </a:buClr>
              <a:buSzPct val="76000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endParaRPr lang="el-GR" sz="22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algn="just">
              <a:spcBef>
                <a:spcPts val="450"/>
              </a:spcBef>
              <a:buClr>
                <a:srgbClr val="727CA3"/>
              </a:buClr>
              <a:buSzPct val="76000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el-GR" sz="2200" dirty="0">
                <a:latin typeface="Calibri" charset="0"/>
                <a:ea typeface="ＭＳ Ｐゴシック" charset="0"/>
                <a:cs typeface="ＭＳ Ｐゴシック" charset="0"/>
              </a:rPr>
              <a:t>Στάδια ψυχοσεξουαλικής ανάπτυξης: Σε κάθε στάδιο αναζητείται ικανοποίηση από συγκεκριμένες σωματικές περιοχές και από δραστηριότητες που συνδέονται με τις περιοχές αυτές:</a:t>
            </a:r>
          </a:p>
          <a:p>
            <a:pPr>
              <a:spcBef>
                <a:spcPts val="450"/>
              </a:spcBef>
              <a:buClr>
                <a:srgbClr val="727CA3"/>
              </a:buClr>
              <a:buSzPct val="76000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endParaRPr lang="el-GR" sz="22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203597" indent="-203597">
              <a:spcBef>
                <a:spcPts val="450"/>
              </a:spcBef>
              <a:buSzPct val="76000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el-GR" sz="2200" i="1" dirty="0">
                <a:latin typeface="Calibri" charset="0"/>
                <a:ea typeface="ＭＳ Ｐゴシック" charset="0"/>
                <a:cs typeface="ＭＳ Ｐゴシック" charset="0"/>
              </a:rPr>
              <a:t>Στοματικό στάδιο (1 χρ)</a:t>
            </a:r>
          </a:p>
          <a:p>
            <a:pPr marL="203597" indent="-203597">
              <a:spcBef>
                <a:spcPts val="450"/>
              </a:spcBef>
              <a:buSzPct val="76000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el-GR" sz="2200" i="1" dirty="0">
                <a:latin typeface="Calibri" charset="0"/>
                <a:ea typeface="ＭＳ Ｐゴシック" charset="0"/>
                <a:cs typeface="ＭＳ Ｐゴシック" charset="0"/>
              </a:rPr>
              <a:t>Πρωκτικό Στάδιο (2 χρ.)</a:t>
            </a:r>
          </a:p>
          <a:p>
            <a:pPr marL="203597" indent="-203597">
              <a:spcBef>
                <a:spcPts val="450"/>
              </a:spcBef>
              <a:buSzPct val="76000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el-GR" sz="2200" i="1" dirty="0">
                <a:latin typeface="Calibri" charset="0"/>
                <a:ea typeface="ＭＳ Ｐゴシック" charset="0"/>
                <a:cs typeface="ＭＳ Ｐゴシック" charset="0"/>
              </a:rPr>
              <a:t>Φαλλικό Στάδιο (3-5 χρ.): Οιδιπόδειο σύμπλεγμα</a:t>
            </a:r>
          </a:p>
          <a:p>
            <a:pPr marL="203597" indent="-203597">
              <a:spcBef>
                <a:spcPts val="450"/>
              </a:spcBef>
              <a:buSzPct val="76000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el-GR" sz="2200" i="1" dirty="0">
                <a:latin typeface="Calibri" charset="0"/>
                <a:ea typeface="ＭＳ Ｐゴシック" charset="0"/>
                <a:cs typeface="ＭＳ Ｐゴシック" charset="0"/>
              </a:rPr>
              <a:t>Λανθάνουσα περίοδος (6-12 χρ.)</a:t>
            </a:r>
          </a:p>
          <a:p>
            <a:pPr marL="203597" indent="-203597">
              <a:spcBef>
                <a:spcPts val="450"/>
              </a:spcBef>
              <a:buSzPct val="76000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el-GR" sz="2200" i="1" dirty="0">
                <a:latin typeface="Calibri" charset="0"/>
                <a:ea typeface="ＭＳ Ｐゴシック" charset="0"/>
                <a:cs typeface="ＭＳ Ｐゴシック" charset="0"/>
              </a:rPr>
              <a:t>Εφηβεία...: Γενετήσιο στάδιο</a:t>
            </a:r>
          </a:p>
        </p:txBody>
      </p:sp>
    </p:spTree>
    <p:extLst>
      <p:ext uri="{BB962C8B-B14F-4D97-AF65-F5344CB8AC3E}">
        <p14:creationId xmlns:p14="http://schemas.microsoft.com/office/powerpoint/2010/main" val="1298320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8BE1D-EAD8-8C4B-A88E-AD1E82D51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δίπολα του </a:t>
            </a:r>
            <a:r>
              <a:rPr lang="en-US" dirty="0"/>
              <a:t>Erikson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80D60-BF54-2344-90BD-D373FED70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l-GR" sz="2200" dirty="0"/>
              <a:t>βασική εμπιστοσύνη </a:t>
            </a:r>
            <a:r>
              <a:rPr lang="en-US" sz="2200" dirty="0"/>
              <a:t>vs</a:t>
            </a:r>
            <a:r>
              <a:rPr lang="el-GR" sz="2200" dirty="0"/>
              <a:t> δυσπιστία: 1</a:t>
            </a:r>
            <a:r>
              <a:rPr lang="el-GR" sz="2200" baseline="30000" dirty="0"/>
              <a:t>ος</a:t>
            </a:r>
            <a:r>
              <a:rPr lang="el-GR" sz="2200" dirty="0"/>
              <a:t> χρόνος</a:t>
            </a:r>
            <a:endParaRPr lang="en-US" sz="2200" dirty="0"/>
          </a:p>
          <a:p>
            <a:pPr fontAlgn="base"/>
            <a:r>
              <a:rPr lang="el-GR" sz="2200" dirty="0"/>
              <a:t>αυτονομία </a:t>
            </a:r>
            <a:r>
              <a:rPr lang="en-US" sz="2200" dirty="0"/>
              <a:t>vs</a:t>
            </a:r>
            <a:r>
              <a:rPr lang="el-GR" sz="2200" dirty="0"/>
              <a:t> ντροπή/ αμφιβολία: 2ος χρόνος</a:t>
            </a:r>
            <a:endParaRPr lang="en-US" sz="2200" dirty="0"/>
          </a:p>
          <a:p>
            <a:pPr fontAlgn="base"/>
            <a:r>
              <a:rPr lang="el-GR" sz="2200" dirty="0"/>
              <a:t>πρωτοβουλία </a:t>
            </a:r>
            <a:r>
              <a:rPr lang="en-US" sz="2200" dirty="0"/>
              <a:t>vs</a:t>
            </a:r>
            <a:r>
              <a:rPr lang="el-GR" sz="2200" dirty="0"/>
              <a:t> ενοχή: 3-6 χρ.</a:t>
            </a:r>
            <a:endParaRPr lang="en-US" sz="2200" dirty="0"/>
          </a:p>
          <a:p>
            <a:pPr fontAlgn="base"/>
            <a:r>
              <a:rPr lang="el-GR" sz="2200" dirty="0"/>
              <a:t>ικανότητα </a:t>
            </a:r>
            <a:r>
              <a:rPr lang="en-US" sz="2200" dirty="0"/>
              <a:t>vs</a:t>
            </a:r>
            <a:r>
              <a:rPr lang="el-GR" sz="2200" dirty="0"/>
              <a:t> αίσθημα κατωτερότητας: 7-12 </a:t>
            </a:r>
            <a:r>
              <a:rPr lang="el-GR" sz="2200" dirty="0" err="1"/>
              <a:t>χρ</a:t>
            </a:r>
            <a:endParaRPr lang="en-US" sz="2200" dirty="0"/>
          </a:p>
          <a:p>
            <a:pPr fontAlgn="base"/>
            <a:r>
              <a:rPr lang="el-GR" sz="2200" dirty="0"/>
              <a:t>ταυτότητα </a:t>
            </a:r>
            <a:r>
              <a:rPr lang="en-US" sz="2200" dirty="0"/>
              <a:t>vs</a:t>
            </a:r>
            <a:r>
              <a:rPr lang="el-GR" sz="2200" dirty="0"/>
              <a:t> σύγχυση ρόλων: εφηβεία</a:t>
            </a:r>
            <a:endParaRPr lang="en-US" sz="2200" dirty="0"/>
          </a:p>
          <a:p>
            <a:pPr fontAlgn="base"/>
            <a:r>
              <a:rPr lang="el-GR" sz="2200" dirty="0"/>
              <a:t>εγγύτητα </a:t>
            </a:r>
            <a:r>
              <a:rPr lang="en-US" sz="2200" dirty="0"/>
              <a:t>vs</a:t>
            </a:r>
            <a:r>
              <a:rPr lang="el-GR" sz="2200" dirty="0"/>
              <a:t> απομόνωση: νεαροί ενήλικες</a:t>
            </a:r>
            <a:endParaRPr lang="en-US" sz="2200" dirty="0"/>
          </a:p>
          <a:p>
            <a:pPr fontAlgn="base"/>
            <a:r>
              <a:rPr lang="el-GR" sz="2200" dirty="0"/>
              <a:t>δημιουργία </a:t>
            </a:r>
            <a:r>
              <a:rPr lang="en-US" sz="2200" dirty="0"/>
              <a:t>vs</a:t>
            </a:r>
            <a:r>
              <a:rPr lang="el-GR" sz="2200" dirty="0"/>
              <a:t> αποτελμάτωση: μέση ηλικία</a:t>
            </a:r>
            <a:endParaRPr lang="en-US" sz="2200" dirty="0"/>
          </a:p>
          <a:p>
            <a:pPr fontAlgn="base"/>
            <a:r>
              <a:rPr lang="el-GR" sz="2200" dirty="0"/>
              <a:t>ικανοποίηση </a:t>
            </a:r>
            <a:r>
              <a:rPr lang="en-US" sz="2200" dirty="0"/>
              <a:t>vs</a:t>
            </a:r>
            <a:r>
              <a:rPr lang="el-GR" sz="2200" dirty="0"/>
              <a:t> απελπισία: τρίτη ηλικία</a:t>
            </a: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9900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52631-1B51-B547-9BE4-B99C3E296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θεωρία γνωστικής ανάπτυξης του </a:t>
            </a:r>
            <a:r>
              <a:rPr lang="en-US" dirty="0"/>
              <a:t>Piaget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3B73B-E31E-6B49-AE16-E112F8C26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dirty="0"/>
              <a:t>Τα τέσσερα στάδια γνωστικής ανάπτυξης (ποιοτικά διαφορετικά):</a:t>
            </a:r>
          </a:p>
          <a:p>
            <a:pPr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1. </a:t>
            </a:r>
            <a:r>
              <a:rPr lang="en-US" dirty="0" err="1"/>
              <a:t>Αισθητηριοκινητικ</a:t>
            </a:r>
            <a:r>
              <a:rPr lang="el-GR" dirty="0"/>
              <a:t>ή νόηση (γέννηση έως 2χρ.)</a:t>
            </a:r>
            <a:r>
              <a:rPr lang="en-US" dirty="0"/>
              <a:t>: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νοημοσύνη</a:t>
            </a:r>
            <a:r>
              <a:rPr lang="en-US" dirty="0"/>
              <a:t> βα</a:t>
            </a:r>
            <a:r>
              <a:rPr lang="en-US" dirty="0" err="1"/>
              <a:t>σίζετ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στις</a:t>
            </a:r>
            <a:r>
              <a:rPr lang="en-US" dirty="0"/>
              <a:t> α</a:t>
            </a:r>
            <a:r>
              <a:rPr lang="en-US" dirty="0" err="1"/>
              <a:t>ισθήσεις</a:t>
            </a:r>
            <a:r>
              <a:rPr lang="en-US" dirty="0"/>
              <a:t>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στην</a:t>
            </a:r>
            <a:r>
              <a:rPr lang="en-US" dirty="0"/>
              <a:t> </a:t>
            </a:r>
            <a:r>
              <a:rPr lang="en-US" dirty="0" err="1"/>
              <a:t>κίνηση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σώμ</a:t>
            </a:r>
            <a:r>
              <a:rPr lang="en-US" dirty="0"/>
              <a:t>α</a:t>
            </a:r>
            <a:r>
              <a:rPr lang="en-US" dirty="0" err="1"/>
              <a:t>τος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l-GR" dirty="0"/>
              <a:t>2. </a:t>
            </a:r>
            <a:r>
              <a:rPr lang="en-US" dirty="0" err="1"/>
              <a:t>Προ</a:t>
            </a:r>
            <a:r>
              <a:rPr lang="el-GR" dirty="0"/>
              <a:t>λειτουργική</a:t>
            </a:r>
            <a:r>
              <a:rPr lang="en-US" dirty="0"/>
              <a:t> </a:t>
            </a:r>
            <a:r>
              <a:rPr lang="en-US" dirty="0" err="1"/>
              <a:t>νόηση</a:t>
            </a:r>
            <a:r>
              <a:rPr lang="el-GR" dirty="0"/>
              <a:t> (2-6χρ.)</a:t>
            </a:r>
            <a:r>
              <a:rPr lang="en-US" dirty="0"/>
              <a:t>:</a:t>
            </a:r>
            <a:r>
              <a:rPr lang="el-GR" dirty="0"/>
              <a:t> Τα παιδιά </a:t>
            </a:r>
            <a:r>
              <a:rPr lang="el-GR" dirty="0" err="1"/>
              <a:t>χρησιμοποιο</a:t>
            </a:r>
            <a:r>
              <a:rPr lang="en-US" dirty="0" err="1"/>
              <a:t>ύ</a:t>
            </a:r>
            <a:r>
              <a:rPr lang="el-GR" dirty="0"/>
              <a:t>ν σύμβολα (</a:t>
            </a:r>
            <a:r>
              <a:rPr lang="el-GR" dirty="0" err="1"/>
              <a:t>γλωσσα</a:t>
            </a:r>
            <a:r>
              <a:rPr lang="el-GR" dirty="0"/>
              <a:t>, χειρονομίες),όμως, η σκέψη τους είναι εγωκεντρική  και εύκολα παρασύρονται από επιφανειακές ομοιότητες</a:t>
            </a:r>
          </a:p>
          <a:p>
            <a:pPr marL="0" indent="0">
              <a:buNone/>
            </a:pPr>
            <a:r>
              <a:rPr lang="el-GR" dirty="0"/>
              <a:t>3. Συγκεκριμένων νοητικών ενεργειών (6-12 χρ.): Τα παιδιά είναι ικανά για νοητικές λειτουργίες που εναρμονίζονται με ένα λογικό σύστημα, όμως όχι αφηρημένη σκέψη</a:t>
            </a:r>
          </a:p>
          <a:p>
            <a:pPr marL="0" indent="0">
              <a:buNone/>
            </a:pPr>
            <a:r>
              <a:rPr lang="el-GR" dirty="0"/>
              <a:t>4. Τυπικών νοητικών λειτουργιών (12-19 χρ.): ενδιαφέρον για τις αφηρημένες ιδέες και για την ίδια τη διαδικασία της σκέψης.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188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D98A8-4775-C54F-9D03-1396CCBEC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Ψυχολογία της Εκπαίδευσης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DA908-A8BC-A64D-97F0-3CE953A24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n-US" dirty="0">
                <a:hlinkClick r:id="rId2"/>
              </a:rPr>
              <a:t>https://www.youtube.com/watch?v=VctaUNJpT6U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(δες </a:t>
            </a:r>
            <a:r>
              <a:rPr lang="en-US"/>
              <a:t>video)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490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Συμπεριφορισμός και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Αρχικά με τη μάθηση έχει ασχοληθεί η σχολή του Συμπεριφορισμού</a:t>
            </a:r>
          </a:p>
          <a:p>
            <a:r>
              <a:rPr lang="el-GR" dirty="0"/>
              <a:t>Ε-Α</a:t>
            </a:r>
          </a:p>
          <a:p>
            <a:r>
              <a:rPr lang="el-GR" dirty="0"/>
              <a:t>Οι συσχετίσεις είναι ο θεμέλιος λίθος κάθε μάθησης.  Μάθηση πολύπλοκων πραγμάτων, πχ. γλώσσα, είναι θέμα μάθησης πολλών συσχετίσεων.</a:t>
            </a:r>
          </a:p>
          <a:p>
            <a:r>
              <a:rPr lang="el-GR" dirty="0"/>
              <a:t>Οι βασικοί νόμοι της μάθησης ισχύουν ανεξάρτητα από το τι μαθαίνεται και ποιος το μαθαίνει. </a:t>
            </a:r>
          </a:p>
        </p:txBody>
      </p:sp>
    </p:spTree>
    <p:extLst>
      <p:ext uri="{BB962C8B-B14F-4D97-AF65-F5344CB8AC3E}">
        <p14:creationId xmlns:p14="http://schemas.microsoft.com/office/powerpoint/2010/main" val="29812187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Κλασική εξαρτημένη μάθηση</a:t>
            </a:r>
            <a:endParaRPr lang="en-US" dirty="0"/>
          </a:p>
        </p:txBody>
      </p:sp>
      <p:pic>
        <p:nvPicPr>
          <p:cNvPr id="4" name="Content Placeholder 3" descr="dog-training-18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7703" r="-1770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332533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Συντελεστική εξαρτημένη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 </a:t>
            </a:r>
            <a:endParaRPr lang="en-US" dirty="0"/>
          </a:p>
        </p:txBody>
      </p:sp>
      <p:pic>
        <p:nvPicPr>
          <p:cNvPr id="5" name="Content Placeholder 3" descr="300px-Skinner_box.png"/>
          <p:cNvPicPr>
            <a:picLocks noGrp="1" noChangeAspect="1"/>
          </p:cNvPicPr>
          <p:nvPr/>
        </p:nvPicPr>
        <p:blipFill>
          <a:blip r:embed="rId2"/>
          <a:srcRect l="-33900" r="-33900"/>
          <a:stretch>
            <a:fillRect/>
          </a:stretch>
        </p:blipFill>
        <p:spPr bwMode="auto">
          <a:xfrm>
            <a:off x="381000" y="1828800"/>
            <a:ext cx="7848600" cy="417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305252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Κοινωνική γνωστική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Βασικές έννοιες που εισήγαγε ο A. Bandura:</a:t>
            </a:r>
          </a:p>
          <a:p>
            <a:pPr>
              <a:buNone/>
            </a:pPr>
            <a:endParaRPr lang="el-GR" dirty="0"/>
          </a:p>
          <a:p>
            <a:r>
              <a:rPr lang="en-US" dirty="0" err="1"/>
              <a:t>Παρατήρηση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μίμηση</a:t>
            </a:r>
            <a:r>
              <a:rPr lang="en-US" dirty="0"/>
              <a:t> </a:t>
            </a:r>
            <a:r>
              <a:rPr lang="en-US" dirty="0" err="1"/>
              <a:t>προτύπου</a:t>
            </a:r>
            <a:r>
              <a:rPr lang="en-US" dirty="0"/>
              <a:t> </a:t>
            </a:r>
          </a:p>
          <a:p>
            <a:r>
              <a:rPr lang="en-US" dirty="0" err="1"/>
              <a:t>Έμμεση</a:t>
            </a:r>
            <a:r>
              <a:rPr lang="en-US" dirty="0"/>
              <a:t> </a:t>
            </a:r>
            <a:r>
              <a:rPr lang="en-US" dirty="0" err="1"/>
              <a:t>ενίσχυση</a:t>
            </a:r>
            <a:r>
              <a:rPr lang="en-US" dirty="0"/>
              <a:t> </a:t>
            </a:r>
          </a:p>
          <a:p>
            <a:r>
              <a:rPr lang="en-US" dirty="0" err="1"/>
              <a:t>Διάκριση</a:t>
            </a:r>
            <a:r>
              <a:rPr lang="en-US" dirty="0"/>
              <a:t> </a:t>
            </a:r>
            <a:r>
              <a:rPr lang="en-US" dirty="0" err="1"/>
              <a:t>μάθησης-συμπεριφοράς</a:t>
            </a:r>
            <a:r>
              <a:rPr lang="en-US" dirty="0"/>
              <a:t> </a:t>
            </a:r>
          </a:p>
          <a:p>
            <a:r>
              <a:rPr lang="en-US" dirty="0" err="1"/>
              <a:t>Διαμεσολαβητικοί</a:t>
            </a:r>
            <a:r>
              <a:rPr lang="en-US" dirty="0"/>
              <a:t> </a:t>
            </a:r>
            <a:r>
              <a:rPr lang="en-US" dirty="0" err="1"/>
              <a:t>παράγοντες</a:t>
            </a:r>
            <a:r>
              <a:rPr lang="en-US" dirty="0"/>
              <a:t> </a:t>
            </a:r>
            <a:r>
              <a:rPr lang="en-US" dirty="0" err="1"/>
              <a:t>όπως</a:t>
            </a:r>
            <a:r>
              <a:rPr lang="en-US" dirty="0"/>
              <a:t> </a:t>
            </a:r>
            <a:r>
              <a:rPr lang="en-US" dirty="0" err="1"/>
              <a:t>προσδοκίες</a:t>
            </a:r>
            <a:r>
              <a:rPr lang="en-US" dirty="0"/>
              <a:t>, </a:t>
            </a:r>
            <a:r>
              <a:rPr lang="en-US" dirty="0" err="1"/>
              <a:t>προηγούμενη</a:t>
            </a:r>
            <a:r>
              <a:rPr lang="en-US" dirty="0"/>
              <a:t> </a:t>
            </a:r>
            <a:r>
              <a:rPr lang="en-US" dirty="0" err="1"/>
              <a:t>γνώση</a:t>
            </a:r>
            <a:r>
              <a:rPr lang="en-US" dirty="0"/>
              <a:t> </a:t>
            </a:r>
            <a:r>
              <a:rPr lang="en-US" dirty="0" err="1"/>
              <a:t>κλπ</a:t>
            </a:r>
            <a:r>
              <a:rPr lang="en-US" dirty="0"/>
              <a:t>. </a:t>
            </a:r>
          </a:p>
          <a:p>
            <a:r>
              <a:rPr lang="en-US" dirty="0" err="1"/>
              <a:t>Γνωστικές</a:t>
            </a:r>
            <a:r>
              <a:rPr lang="en-US" dirty="0"/>
              <a:t> </a:t>
            </a:r>
            <a:r>
              <a:rPr lang="en-US" dirty="0" err="1"/>
              <a:t>λειτουργίες</a:t>
            </a:r>
            <a:r>
              <a:rPr lang="en-US" dirty="0"/>
              <a:t> </a:t>
            </a:r>
            <a:r>
              <a:rPr lang="en-US" dirty="0" err="1"/>
              <a:t>διαμεσολαβούν</a:t>
            </a:r>
            <a:r>
              <a:rPr lang="en-US" dirty="0"/>
              <a:t> </a:t>
            </a:r>
            <a:r>
              <a:rPr lang="en-US" dirty="0" err="1"/>
              <a:t>τη</a:t>
            </a:r>
            <a:r>
              <a:rPr lang="en-US" dirty="0"/>
              <a:t> </a:t>
            </a:r>
            <a:r>
              <a:rPr lang="en-US" dirty="0" err="1"/>
              <a:t>μάθηση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4705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Autofit/>
          </a:bodyPr>
          <a:lstStyle/>
          <a:p>
            <a:r>
              <a:rPr lang="el-GR" sz="3800" dirty="0"/>
              <a:t>Γνωστική προσέγγιση της μάθησης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51703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/>
              <a:t>Η γνωστική προσέγγιση της μάθησης θεωρεί ότι:</a:t>
            </a:r>
          </a:p>
          <a:p>
            <a:r>
              <a:rPr lang="el-GR" dirty="0"/>
              <a:t>Η</a:t>
            </a:r>
            <a:r>
              <a:rPr lang="en-US" dirty="0"/>
              <a:t> </a:t>
            </a:r>
            <a:r>
              <a:rPr lang="en-US" dirty="0" err="1"/>
              <a:t>ουσι</a:t>
            </a:r>
            <a:r>
              <a:rPr lang="en-US" dirty="0"/>
              <a:t>́α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μ</a:t>
            </a:r>
            <a:r>
              <a:rPr lang="en-US" dirty="0"/>
              <a:t>ά</a:t>
            </a:r>
            <a:r>
              <a:rPr lang="en-US" dirty="0" err="1"/>
              <a:t>θησης</a:t>
            </a:r>
            <a:r>
              <a:rPr lang="en-US" dirty="0"/>
              <a:t> β</a:t>
            </a:r>
            <a:r>
              <a:rPr lang="en-US" dirty="0" err="1"/>
              <a:t>ρίσκετ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στην</a:t>
            </a:r>
            <a:r>
              <a:rPr lang="en-US" dirty="0"/>
              <a:t> </a:t>
            </a:r>
            <a:r>
              <a:rPr lang="en-US" dirty="0" err="1"/>
              <a:t>ικ</a:t>
            </a:r>
            <a:r>
              <a:rPr lang="en-US" dirty="0"/>
              <a:t>α</a:t>
            </a:r>
            <a:r>
              <a:rPr lang="en-US" dirty="0" err="1"/>
              <a:t>νότητ</a:t>
            </a:r>
            <a:r>
              <a:rPr lang="en-US" dirty="0"/>
              <a:t>α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οργ</a:t>
            </a:r>
            <a:r>
              <a:rPr lang="en-US" dirty="0"/>
              <a:t>α</a:t>
            </a:r>
            <a:r>
              <a:rPr lang="en-US" dirty="0" err="1"/>
              <a:t>νισμου</a:t>
            </a:r>
            <a:r>
              <a:rPr lang="en-US" dirty="0"/>
              <a:t>́ </a:t>
            </a:r>
            <a:r>
              <a:rPr lang="en-US" dirty="0" err="1"/>
              <a:t>ν</a:t>
            </a:r>
            <a:r>
              <a:rPr lang="en-US" dirty="0"/>
              <a:t>α α</a:t>
            </a:r>
            <a:r>
              <a:rPr lang="en-US" dirty="0" err="1"/>
              <a:t>ν</a:t>
            </a:r>
            <a:r>
              <a:rPr lang="en-US" dirty="0"/>
              <a:t>απα</a:t>
            </a:r>
            <a:r>
              <a:rPr lang="en-US" dirty="0" err="1"/>
              <a:t>ριστ</a:t>
            </a:r>
            <a:r>
              <a:rPr lang="en-US" dirty="0"/>
              <a:t>ά </a:t>
            </a:r>
            <a:r>
              <a:rPr lang="en-US" dirty="0" err="1"/>
              <a:t>νοερ</a:t>
            </a:r>
            <a:r>
              <a:rPr lang="en-US" dirty="0"/>
              <a:t>ά π</a:t>
            </a:r>
            <a:r>
              <a:rPr lang="en-US" dirty="0" err="1"/>
              <a:t>λευρές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κόσμου</a:t>
            </a:r>
            <a:r>
              <a:rPr lang="en-US" dirty="0"/>
              <a:t>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ν</a:t>
            </a:r>
            <a:r>
              <a:rPr lang="en-US" dirty="0"/>
              <a:t>α </a:t>
            </a:r>
            <a:r>
              <a:rPr lang="en-US" dirty="0" err="1"/>
              <a:t>ενεργει</a:t>
            </a:r>
            <a:r>
              <a:rPr lang="en-US" dirty="0"/>
              <a:t>́ πά</a:t>
            </a:r>
            <a:r>
              <a:rPr lang="en-US" dirty="0" err="1"/>
              <a:t>νω</a:t>
            </a:r>
            <a:r>
              <a:rPr lang="en-US" dirty="0"/>
              <a:t> </a:t>
            </a:r>
            <a:r>
              <a:rPr lang="en-US" dirty="0" err="1"/>
              <a:t>στις</a:t>
            </a:r>
            <a:r>
              <a:rPr lang="en-US" dirty="0"/>
              <a:t> </a:t>
            </a:r>
            <a:r>
              <a:rPr lang="en-US" dirty="0" err="1"/>
              <a:t>νοερές</a:t>
            </a:r>
            <a:r>
              <a:rPr lang="en-US" dirty="0"/>
              <a:t> α</a:t>
            </a:r>
            <a:r>
              <a:rPr lang="en-US" dirty="0" err="1"/>
              <a:t>ν</a:t>
            </a:r>
            <a:r>
              <a:rPr lang="en-US" dirty="0"/>
              <a:t>απα</a:t>
            </a:r>
            <a:r>
              <a:rPr lang="en-US" dirty="0" err="1"/>
              <a:t>ρ</a:t>
            </a:r>
            <a:r>
              <a:rPr lang="en-US" dirty="0"/>
              <a:t>α</a:t>
            </a:r>
            <a:r>
              <a:rPr lang="en-US" dirty="0" err="1"/>
              <a:t>στ</a:t>
            </a:r>
            <a:r>
              <a:rPr lang="en-US" dirty="0"/>
              <a:t>ά</a:t>
            </a:r>
            <a:r>
              <a:rPr lang="en-US" dirty="0" err="1"/>
              <a:t>σεις</a:t>
            </a:r>
            <a:r>
              <a:rPr lang="en-US" dirty="0"/>
              <a:t>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όχι</a:t>
            </a:r>
            <a:r>
              <a:rPr lang="en-US" dirty="0"/>
              <a:t> </a:t>
            </a:r>
            <a:r>
              <a:rPr lang="en-US" dirty="0" err="1"/>
              <a:t>στον</a:t>
            </a:r>
            <a:r>
              <a:rPr lang="en-US" dirty="0"/>
              <a:t> </a:t>
            </a:r>
            <a:r>
              <a:rPr lang="en-US" dirty="0" err="1"/>
              <a:t>ίδιο</a:t>
            </a:r>
            <a:r>
              <a:rPr lang="en-US" dirty="0"/>
              <a:t> </a:t>
            </a:r>
            <a:r>
              <a:rPr lang="en-US" dirty="0" err="1"/>
              <a:t>τον</a:t>
            </a:r>
            <a:r>
              <a:rPr lang="en-US" dirty="0"/>
              <a:t> </a:t>
            </a:r>
            <a:r>
              <a:rPr lang="en-US" dirty="0" err="1"/>
              <a:t>κόσμο</a:t>
            </a:r>
            <a:r>
              <a:rPr lang="en-US" dirty="0"/>
              <a:t>. </a:t>
            </a:r>
            <a:endParaRPr lang="el-GR" dirty="0"/>
          </a:p>
          <a:p>
            <a:r>
              <a:rPr lang="el-GR" dirty="0"/>
              <a:t>Ο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λειτουργίες</a:t>
            </a:r>
            <a:r>
              <a:rPr lang="en-US" dirty="0"/>
              <a:t> </a:t>
            </a:r>
            <a:r>
              <a:rPr lang="en-US" dirty="0" err="1"/>
              <a:t>που</a:t>
            </a:r>
            <a:r>
              <a:rPr lang="en-US" dirty="0"/>
              <a:t> </a:t>
            </a:r>
            <a:r>
              <a:rPr lang="en-US" dirty="0" err="1"/>
              <a:t>εκτελούνται</a:t>
            </a:r>
            <a:r>
              <a:rPr lang="en-US" dirty="0"/>
              <a:t> </a:t>
            </a:r>
            <a:r>
              <a:rPr lang="en-US" dirty="0" err="1"/>
              <a:t>στις</a:t>
            </a:r>
            <a:r>
              <a:rPr lang="en-US" dirty="0"/>
              <a:t> </a:t>
            </a:r>
            <a:r>
              <a:rPr lang="en-US" dirty="0" err="1"/>
              <a:t>νοητικές</a:t>
            </a:r>
            <a:r>
              <a:rPr lang="en-US" dirty="0"/>
              <a:t> </a:t>
            </a:r>
            <a:r>
              <a:rPr lang="en-US" dirty="0" err="1"/>
              <a:t>αναπαραστάσεις</a:t>
            </a:r>
            <a:r>
              <a:rPr lang="en-US" dirty="0"/>
              <a:t> </a:t>
            </a:r>
            <a:r>
              <a:rPr lang="en-US" dirty="0" err="1"/>
              <a:t>είναι</a:t>
            </a:r>
            <a:r>
              <a:rPr lang="en-US" dirty="0"/>
              <a:t> </a:t>
            </a:r>
            <a:r>
              <a:rPr lang="en-US" dirty="0" err="1"/>
              <a:t>πιο</a:t>
            </a:r>
            <a:r>
              <a:rPr lang="en-US" dirty="0"/>
              <a:t> </a:t>
            </a:r>
            <a:r>
              <a:rPr lang="en-US" dirty="0" err="1"/>
              <a:t>σύνθετες</a:t>
            </a:r>
            <a:r>
              <a:rPr lang="en-US" dirty="0"/>
              <a:t> </a:t>
            </a:r>
            <a:r>
              <a:rPr lang="en-US" dirty="0" err="1"/>
              <a:t>από</a:t>
            </a:r>
            <a:r>
              <a:rPr lang="en-US" dirty="0"/>
              <a:t> </a:t>
            </a:r>
            <a:r>
              <a:rPr lang="en-US" dirty="0" err="1"/>
              <a:t>απλούς</a:t>
            </a:r>
            <a:r>
              <a:rPr lang="en-US" dirty="0"/>
              <a:t> </a:t>
            </a:r>
            <a:r>
              <a:rPr lang="en-US" dirty="0" err="1"/>
              <a:t>συσχετισμούς</a:t>
            </a:r>
            <a:r>
              <a:rPr lang="en-US" dirty="0"/>
              <a:t>: </a:t>
            </a:r>
            <a:r>
              <a:rPr lang="en-US" dirty="0" err="1"/>
              <a:t>νοερή</a:t>
            </a:r>
            <a:r>
              <a:rPr lang="en-US" dirty="0"/>
              <a:t> </a:t>
            </a:r>
            <a:r>
              <a:rPr lang="en-US" dirty="0" err="1"/>
              <a:t>δοκιμή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λάθος</a:t>
            </a:r>
            <a:r>
              <a:rPr lang="en-US" dirty="0"/>
              <a:t>, </a:t>
            </a:r>
            <a:r>
              <a:rPr lang="en-US" dirty="0" err="1"/>
              <a:t>κατάστρωση</a:t>
            </a:r>
            <a:r>
              <a:rPr lang="en-US" dirty="0"/>
              <a:t> </a:t>
            </a:r>
            <a:r>
              <a:rPr lang="en-US" dirty="0" err="1"/>
              <a:t>μιας</a:t>
            </a:r>
            <a:r>
              <a:rPr lang="en-US" dirty="0"/>
              <a:t> </a:t>
            </a:r>
            <a:r>
              <a:rPr lang="en-US" dirty="0" err="1"/>
              <a:t>στρατηγικής</a:t>
            </a:r>
            <a:r>
              <a:rPr lang="el-GR" dirty="0"/>
              <a:t> κλπ.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5586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Θεωρίες επεξεργασίας πληροφοριών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Οι θεωρίες επεξεργασίας συστημάτων έχουν συμβάλει σημαντικά στην κατανόηση θεμάτων όπως η προσοχή και η μνήμη και η στρατηγική επίλυσης προβλημάτων.  Παρομοιάζουν τη γνωστική λειτουργία με τη λειτουργία του Η/Υ.  Μελετώνται: </a:t>
            </a:r>
          </a:p>
          <a:p>
            <a:pPr marL="0" indent="0">
              <a:buNone/>
            </a:pPr>
            <a:r>
              <a:rPr lang="el-GR" dirty="0"/>
              <a:t>Α) Οι εγκεφαλικές δομές και τα </a:t>
            </a:r>
            <a:r>
              <a:rPr lang="el-GR" dirty="0" err="1"/>
              <a:t>νευρωνικά</a:t>
            </a:r>
            <a:r>
              <a:rPr lang="el-GR" dirty="0"/>
              <a:t> στοιχεία αντίστοιχα με το «λειτουργικό» σύστημα (σκληρός δίσκος) του Η/Υ που ορίζει την χωρητικότητα της αποθήκευσης ή την ταχύτητα επεξεργασίας</a:t>
            </a:r>
          </a:p>
          <a:p>
            <a:pPr marL="0" indent="0">
              <a:buNone/>
            </a:pPr>
            <a:r>
              <a:rPr lang="el-GR" dirty="0"/>
              <a:t>Β) Το «λογισμικό» σύστημα της ανθρώπινης σκέψης (τα αντίστοιχα προγράμματα του Η/Υ), όπως οι τεχνικές μάθησης ή μνήμης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206978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3422-74D8-0243-A614-BFB38D26F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l-GR" dirty="0"/>
              <a:t>Η </a:t>
            </a:r>
            <a:r>
              <a:rPr lang="el-GR" dirty="0" err="1"/>
              <a:t>κοινωνικοπολιτισμική</a:t>
            </a:r>
            <a:r>
              <a:rPr lang="el-GR" dirty="0"/>
              <a:t> θεωρία του </a:t>
            </a:r>
            <a:r>
              <a:rPr lang="en-US" dirty="0"/>
              <a:t>Vygotsky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60D7A-DE85-1745-B81E-024124847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Τ</a:t>
            </a:r>
            <a:r>
              <a:rPr lang="en-US" dirty="0"/>
              <a:t>α πα</a:t>
            </a:r>
            <a:r>
              <a:rPr lang="en-US" dirty="0" err="1"/>
              <a:t>ιδι</a:t>
            </a:r>
            <a:r>
              <a:rPr lang="en-US" dirty="0"/>
              <a:t>ά </a:t>
            </a:r>
            <a:r>
              <a:rPr lang="en-US" dirty="0" err="1"/>
              <a:t>μ</a:t>
            </a:r>
            <a:r>
              <a:rPr lang="en-US" dirty="0"/>
              <a:t>α</a:t>
            </a:r>
            <a:r>
              <a:rPr lang="en-US" dirty="0" err="1"/>
              <a:t>θ</a:t>
            </a:r>
            <a:r>
              <a:rPr lang="en-US" dirty="0"/>
              <a:t>α</a:t>
            </a:r>
            <a:r>
              <a:rPr lang="en-US" dirty="0" err="1"/>
              <a:t>ίνουν</a:t>
            </a:r>
            <a:r>
              <a:rPr lang="en-US" dirty="0"/>
              <a:t>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α</a:t>
            </a:r>
            <a:r>
              <a:rPr lang="en-US" dirty="0" err="1"/>
              <a:t>ν</a:t>
            </a:r>
            <a:r>
              <a:rPr lang="en-US" dirty="0"/>
              <a:t>απ</a:t>
            </a:r>
            <a:r>
              <a:rPr lang="en-US" dirty="0" err="1"/>
              <a:t>τύσσοντ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κοινωνικο</a:t>
            </a:r>
            <a:r>
              <a:rPr lang="en-US" dirty="0"/>
              <a:t>π</a:t>
            </a:r>
            <a:r>
              <a:rPr lang="en-US" dirty="0" err="1"/>
              <a:t>ολιτισμικ</a:t>
            </a:r>
            <a:r>
              <a:rPr lang="en-US" dirty="0"/>
              <a:t>ά π</a:t>
            </a:r>
            <a:r>
              <a:rPr lang="en-US" dirty="0" err="1"/>
              <a:t>λ</a:t>
            </a:r>
            <a:r>
              <a:rPr lang="en-US" dirty="0"/>
              <a:t>α</a:t>
            </a:r>
            <a:r>
              <a:rPr lang="en-US" dirty="0" err="1"/>
              <a:t>ίσι</a:t>
            </a:r>
            <a:r>
              <a:rPr lang="en-US" dirty="0"/>
              <a:t>α </a:t>
            </a:r>
            <a:r>
              <a:rPr lang="en-US" dirty="0" err="1"/>
              <a:t>στ</a:t>
            </a:r>
            <a:r>
              <a:rPr lang="en-US" dirty="0"/>
              <a:t>α </a:t>
            </a:r>
            <a:r>
              <a:rPr lang="en-US" dirty="0" err="1"/>
              <a:t>ο</a:t>
            </a:r>
            <a:r>
              <a:rPr lang="en-US" dirty="0"/>
              <a:t>π</a:t>
            </a:r>
            <a:r>
              <a:rPr lang="en-US" dirty="0" err="1"/>
              <a:t>οι</a:t>
            </a:r>
            <a:r>
              <a:rPr lang="en-US" dirty="0"/>
              <a:t>́α </a:t>
            </a:r>
            <a:r>
              <a:rPr lang="en-US" dirty="0" err="1"/>
              <a:t>συμμετέχουν</a:t>
            </a:r>
            <a:r>
              <a:rPr lang="en-US" dirty="0"/>
              <a:t> </a:t>
            </a:r>
            <a:r>
              <a:rPr lang="en-US" dirty="0" err="1"/>
              <a:t>μ</a:t>
            </a:r>
            <a:r>
              <a:rPr lang="en-US" dirty="0"/>
              <a:t>α</a:t>
            </a:r>
            <a:r>
              <a:rPr lang="en-US" dirty="0" err="1"/>
              <a:t>ζι</a:t>
            </a:r>
            <a:r>
              <a:rPr lang="en-US" dirty="0"/>
              <a:t>́ </a:t>
            </a:r>
            <a:r>
              <a:rPr lang="en-US" dirty="0" err="1"/>
              <a:t>με</a:t>
            </a:r>
            <a:r>
              <a:rPr lang="en-US" dirty="0"/>
              <a:t> π</a:t>
            </a:r>
            <a:r>
              <a:rPr lang="en-US" dirty="0" err="1"/>
              <a:t>ιο</a:t>
            </a:r>
            <a:r>
              <a:rPr lang="en-US" dirty="0"/>
              <a:t> «</a:t>
            </a:r>
            <a:r>
              <a:rPr lang="en-US" dirty="0" err="1"/>
              <a:t>έμ</a:t>
            </a:r>
            <a:r>
              <a:rPr lang="en-US" dirty="0"/>
              <a:t>π</a:t>
            </a:r>
            <a:r>
              <a:rPr lang="en-US" dirty="0" err="1"/>
              <a:t>ειρ</a:t>
            </a:r>
            <a:r>
              <a:rPr lang="en-US" dirty="0"/>
              <a:t>α» </a:t>
            </a:r>
            <a:r>
              <a:rPr lang="en-US" dirty="0" err="1"/>
              <a:t>μέλη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κοινωνι</a:t>
            </a:r>
            <a:r>
              <a:rPr lang="en-US" dirty="0"/>
              <a:t>́α</a:t>
            </a:r>
            <a:r>
              <a:rPr lang="en-US" dirty="0" err="1"/>
              <a:t>ς</a:t>
            </a:r>
            <a:r>
              <a:rPr lang="en-US" dirty="0"/>
              <a:t>, π</a:t>
            </a:r>
            <a:r>
              <a:rPr lang="en-US" dirty="0" err="1"/>
              <a:t>ου</a:t>
            </a:r>
            <a:r>
              <a:rPr lang="en-US" dirty="0"/>
              <a:t> </a:t>
            </a:r>
            <a:r>
              <a:rPr lang="en-US" dirty="0" err="1"/>
              <a:t>είν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φορείς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π</a:t>
            </a:r>
            <a:r>
              <a:rPr lang="en-US" dirty="0" err="1"/>
              <a:t>ολιτισμικής</a:t>
            </a:r>
            <a:r>
              <a:rPr lang="en-US" dirty="0"/>
              <a:t> </a:t>
            </a:r>
            <a:r>
              <a:rPr lang="en-US" dirty="0" err="1"/>
              <a:t>κληρονομι</a:t>
            </a:r>
            <a:r>
              <a:rPr lang="en-US" dirty="0"/>
              <a:t>ά</a:t>
            </a:r>
            <a:r>
              <a:rPr lang="en-US" dirty="0" err="1"/>
              <a:t>ς</a:t>
            </a:r>
            <a:r>
              <a:rPr lang="en-US" dirty="0"/>
              <a:t> </a:t>
            </a:r>
          </a:p>
          <a:p>
            <a:r>
              <a:rPr lang="el-GR" dirty="0"/>
              <a:t>Μία από τις </a:t>
            </a:r>
            <a:r>
              <a:rPr lang="el-GR" dirty="0" err="1"/>
              <a:t>σημαντικοτερες</a:t>
            </a:r>
            <a:r>
              <a:rPr lang="el-GR" dirty="0"/>
              <a:t> συνεισφορές της θεωρίας του </a:t>
            </a:r>
            <a:r>
              <a:rPr lang="el-GR" dirty="0" err="1"/>
              <a:t>Vygotsky</a:t>
            </a:r>
            <a:r>
              <a:rPr lang="el-GR" dirty="0"/>
              <a:t>, είναι η έννοια της </a:t>
            </a:r>
            <a:r>
              <a:rPr lang="el-GR" b="1" dirty="0"/>
              <a:t>Ζώνης Επικείμενης </a:t>
            </a:r>
            <a:r>
              <a:rPr lang="el-GR" b="1" dirty="0" err="1"/>
              <a:t>Αναπτυξης</a:t>
            </a:r>
            <a:r>
              <a:rPr lang="en-US" b="1" dirty="0"/>
              <a:t>. </a:t>
            </a:r>
            <a:r>
              <a:rPr lang="el-GR" dirty="0"/>
              <a:t>Η </a:t>
            </a:r>
            <a:r>
              <a:rPr lang="el-GR" b="1" dirty="0"/>
              <a:t>Ζώνη Επικείμενης </a:t>
            </a:r>
            <a:r>
              <a:rPr lang="el-GR" b="1" dirty="0" err="1"/>
              <a:t>Αναπτυξης</a:t>
            </a:r>
            <a:r>
              <a:rPr lang="el-GR" b="1" dirty="0"/>
              <a:t> </a:t>
            </a:r>
            <a:r>
              <a:rPr lang="el-GR" dirty="0"/>
              <a:t>ορίζεται ως η απόσταση μεταξύ αυτού που μπορούν να επιτύχουν τα παιδιά από μόνα τους (το «πραγματικό επίπεδο ανάπτυξης») και αυτού που μπορούν να επιτύχουν όταν </a:t>
            </a:r>
            <a:r>
              <a:rPr lang="el-GR" dirty="0" err="1"/>
              <a:t>αλληλεπιδρούν</a:t>
            </a:r>
            <a:r>
              <a:rPr lang="el-GR" dirty="0"/>
              <a:t> με άλλους που είναι πιο ικανοί (πιο ικανοί συνομήλικοι, μεγαλύτερα παιδιά, ενήλικες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255059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Θεωρία συστημάτων του</a:t>
            </a:r>
            <a:r>
              <a:rPr lang="en-US" dirty="0"/>
              <a:t> Bronfenbrenner</a:t>
            </a:r>
          </a:p>
        </p:txBody>
      </p:sp>
      <p:pic>
        <p:nvPicPr>
          <p:cNvPr id="5" name="Content Placeholder 4" descr="668524d12539d2d194f6b189c7ac5fba.jpg"/>
          <p:cNvPicPr>
            <a:picLocks noGrp="1" noChangeAspect="1"/>
          </p:cNvPicPr>
          <p:nvPr>
            <p:ph idx="1"/>
          </p:nvPr>
        </p:nvPicPr>
        <p:blipFill>
          <a:blip r:embed="rId2"/>
          <a:srcRect l="-37032" r="-3703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220388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64627-006F-114E-B61D-A25D320A9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Θεωρία συστημάτων του</a:t>
            </a:r>
            <a:r>
              <a:rPr lang="en-US" dirty="0"/>
              <a:t> Bronfenbrenner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8A051-D17F-1B45-BC81-FA7686EA1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/>
              <a:t>Μικροσύστημ</a:t>
            </a:r>
            <a:r>
              <a:rPr lang="en-US" dirty="0"/>
              <a:t>α: </a:t>
            </a:r>
            <a:r>
              <a:rPr lang="en-US" dirty="0" err="1"/>
              <a:t>οι</a:t>
            </a:r>
            <a:r>
              <a:rPr lang="en-US" dirty="0"/>
              <a:t> </a:t>
            </a:r>
            <a:r>
              <a:rPr lang="en-US" dirty="0" err="1"/>
              <a:t>δρ</a:t>
            </a:r>
            <a:r>
              <a:rPr lang="en-US" dirty="0"/>
              <a:t>α</a:t>
            </a:r>
            <a:r>
              <a:rPr lang="en-US" dirty="0" err="1"/>
              <a:t>στηριότητες</a:t>
            </a:r>
            <a:r>
              <a:rPr lang="en-US" dirty="0"/>
              <a:t>, </a:t>
            </a:r>
            <a:r>
              <a:rPr lang="en-US" dirty="0" err="1"/>
              <a:t>οι</a:t>
            </a:r>
            <a:r>
              <a:rPr lang="en-US" dirty="0"/>
              <a:t> </a:t>
            </a:r>
            <a:r>
              <a:rPr lang="en-US" dirty="0" err="1"/>
              <a:t>ρόλοι</a:t>
            </a:r>
            <a:r>
              <a:rPr lang="en-US" dirty="0"/>
              <a:t>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οι</a:t>
            </a:r>
            <a:r>
              <a:rPr lang="en-US" dirty="0"/>
              <a:t> α</a:t>
            </a:r>
            <a:r>
              <a:rPr lang="en-US" dirty="0" err="1"/>
              <a:t>λληλε</a:t>
            </a:r>
            <a:r>
              <a:rPr lang="en-US" dirty="0"/>
              <a:t>π</a:t>
            </a:r>
            <a:r>
              <a:rPr lang="en-US" dirty="0" err="1"/>
              <a:t>ιδρ</a:t>
            </a:r>
            <a:r>
              <a:rPr lang="en-US" dirty="0"/>
              <a:t>ά</a:t>
            </a:r>
            <a:r>
              <a:rPr lang="en-US" dirty="0" err="1"/>
              <a:t>σεις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α</a:t>
            </a:r>
            <a:r>
              <a:rPr lang="en-US" dirty="0" err="1"/>
              <a:t>τόμου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ά</a:t>
            </a:r>
            <a:r>
              <a:rPr lang="en-US" dirty="0" err="1"/>
              <a:t>μεσο</a:t>
            </a:r>
            <a:r>
              <a:rPr lang="en-US" dirty="0"/>
              <a:t> π</a:t>
            </a:r>
            <a:r>
              <a:rPr lang="en-US" dirty="0" err="1"/>
              <a:t>ερι</a:t>
            </a:r>
            <a:r>
              <a:rPr lang="en-US" dirty="0"/>
              <a:t>βά</a:t>
            </a:r>
            <a:r>
              <a:rPr lang="en-US" dirty="0" err="1"/>
              <a:t>λλον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(π.</a:t>
            </a:r>
            <a:r>
              <a:rPr lang="en-US" dirty="0" err="1"/>
              <a:t>χ</a:t>
            </a:r>
            <a:r>
              <a:rPr lang="en-US" dirty="0"/>
              <a:t>. </a:t>
            </a:r>
            <a:r>
              <a:rPr lang="en-US" dirty="0" err="1"/>
              <a:t>του</a:t>
            </a:r>
            <a:r>
              <a:rPr lang="en-US" dirty="0"/>
              <a:t> πα</a:t>
            </a:r>
            <a:r>
              <a:rPr lang="en-US" dirty="0" err="1"/>
              <a:t>ιδιου</a:t>
            </a:r>
            <a:r>
              <a:rPr lang="en-US" dirty="0"/>
              <a:t>́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οικογένει</a:t>
            </a:r>
            <a:r>
              <a:rPr lang="en-US" dirty="0"/>
              <a:t>α,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σχολείο</a:t>
            </a:r>
            <a:r>
              <a:rPr lang="en-US" dirty="0"/>
              <a:t> </a:t>
            </a:r>
            <a:r>
              <a:rPr lang="en-US" dirty="0" err="1"/>
              <a:t>κλ</a:t>
            </a:r>
            <a:r>
              <a:rPr lang="en-US" dirty="0"/>
              <a:t>π.)</a:t>
            </a:r>
          </a:p>
          <a:p>
            <a:pPr>
              <a:buNone/>
            </a:pPr>
            <a:r>
              <a:rPr lang="en-US" dirty="0"/>
              <a:t>ii. </a:t>
            </a:r>
            <a:r>
              <a:rPr lang="en-US" dirty="0" err="1"/>
              <a:t>Μεσοσύστημ</a:t>
            </a:r>
            <a:r>
              <a:rPr lang="en-US" dirty="0"/>
              <a:t>α: </a:t>
            </a:r>
            <a:r>
              <a:rPr lang="en-US" dirty="0" err="1"/>
              <a:t>οι</a:t>
            </a:r>
            <a:r>
              <a:rPr lang="en-US" dirty="0"/>
              <a:t> α</a:t>
            </a:r>
            <a:r>
              <a:rPr lang="en-US" dirty="0" err="1"/>
              <a:t>λληλε</a:t>
            </a:r>
            <a:r>
              <a:rPr lang="en-US" dirty="0"/>
              <a:t>π</a:t>
            </a:r>
            <a:r>
              <a:rPr lang="en-US" dirty="0" err="1"/>
              <a:t>ιδρ</a:t>
            </a:r>
            <a:r>
              <a:rPr lang="en-US" dirty="0"/>
              <a:t>ά</a:t>
            </a:r>
            <a:r>
              <a:rPr lang="en-US" dirty="0" err="1"/>
              <a:t>σεις</a:t>
            </a:r>
            <a:r>
              <a:rPr lang="en-US" dirty="0"/>
              <a:t> </a:t>
            </a:r>
            <a:r>
              <a:rPr lang="en-US" dirty="0" err="1"/>
              <a:t>μετ</a:t>
            </a:r>
            <a:r>
              <a:rPr lang="en-US" dirty="0"/>
              <a:t>α</a:t>
            </a:r>
            <a:r>
              <a:rPr lang="en-US" dirty="0" err="1"/>
              <a:t>ξυ</a:t>
            </a:r>
            <a:r>
              <a:rPr lang="en-US" dirty="0"/>
              <a:t>́ </a:t>
            </a:r>
            <a:r>
              <a:rPr lang="en-US" dirty="0" err="1"/>
              <a:t>δύο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́ π</a:t>
            </a:r>
            <a:r>
              <a:rPr lang="en-US" dirty="0" err="1"/>
              <a:t>ερισσότερων</a:t>
            </a:r>
            <a:r>
              <a:rPr lang="en-US" dirty="0"/>
              <a:t> </a:t>
            </a:r>
            <a:r>
              <a:rPr lang="en-US" dirty="0" err="1"/>
              <a:t>μικροσυστημ</a:t>
            </a:r>
            <a:r>
              <a:rPr lang="en-US" dirty="0"/>
              <a:t>ά</a:t>
            </a:r>
            <a:r>
              <a:rPr lang="en-US" dirty="0" err="1"/>
              <a:t>των</a:t>
            </a:r>
            <a:r>
              <a:rPr lang="en-US" dirty="0"/>
              <a:t> (π.</a:t>
            </a:r>
            <a:r>
              <a:rPr lang="en-US" dirty="0" err="1"/>
              <a:t>χ</a:t>
            </a:r>
            <a:r>
              <a:rPr lang="en-US" dirty="0"/>
              <a:t>. </a:t>
            </a:r>
            <a:r>
              <a:rPr lang="en-US" dirty="0" err="1"/>
              <a:t>οικογένει</a:t>
            </a:r>
            <a:r>
              <a:rPr lang="en-US" dirty="0"/>
              <a:t>α- </a:t>
            </a:r>
            <a:r>
              <a:rPr lang="en-US" dirty="0" err="1"/>
              <a:t>σχολείο</a:t>
            </a:r>
            <a:r>
              <a:rPr lang="el-GR" dirty="0"/>
              <a:t>, πχ. παρακολούθηση της </a:t>
            </a:r>
            <a:r>
              <a:rPr lang="el-GR" dirty="0" err="1"/>
              <a:t>μαθησιακης</a:t>
            </a:r>
            <a:r>
              <a:rPr lang="el-GR" dirty="0"/>
              <a:t> πορείας των παιδιών από τους γονείς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iii. </a:t>
            </a:r>
            <a:r>
              <a:rPr lang="en-US" dirty="0" err="1"/>
              <a:t>Εξωσύστημ</a:t>
            </a:r>
            <a:r>
              <a:rPr lang="en-US" dirty="0"/>
              <a:t>α: </a:t>
            </a:r>
            <a:r>
              <a:rPr lang="en-US" dirty="0" err="1"/>
              <a:t>τ</a:t>
            </a:r>
            <a:r>
              <a:rPr lang="en-US" dirty="0"/>
              <a:t>α </a:t>
            </a:r>
            <a:r>
              <a:rPr lang="en-US" dirty="0" err="1"/>
              <a:t>κοινωνικ</a:t>
            </a:r>
            <a:r>
              <a:rPr lang="en-US" dirty="0"/>
              <a:t>ά π</a:t>
            </a:r>
            <a:r>
              <a:rPr lang="en-US" dirty="0" err="1"/>
              <a:t>λ</a:t>
            </a:r>
            <a:r>
              <a:rPr lang="en-US" dirty="0"/>
              <a:t>α</a:t>
            </a:r>
            <a:r>
              <a:rPr lang="en-US" dirty="0" err="1"/>
              <a:t>ίσι</a:t>
            </a:r>
            <a:r>
              <a:rPr lang="en-US" dirty="0"/>
              <a:t>α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οι</a:t>
            </a:r>
            <a:r>
              <a:rPr lang="en-US" dirty="0"/>
              <a:t> </a:t>
            </a:r>
            <a:r>
              <a:rPr lang="en-US" dirty="0" err="1"/>
              <a:t>οργ</a:t>
            </a:r>
            <a:r>
              <a:rPr lang="en-US" dirty="0"/>
              <a:t>α</a:t>
            </a:r>
            <a:r>
              <a:rPr lang="en-US" dirty="0" err="1"/>
              <a:t>νισμοι</a:t>
            </a:r>
            <a:r>
              <a:rPr lang="en-US" dirty="0"/>
              <a:t>́ π</a:t>
            </a:r>
            <a:r>
              <a:rPr lang="en-US" dirty="0" err="1"/>
              <a:t>έρ</a:t>
            </a:r>
            <a:r>
              <a:rPr lang="en-US" dirty="0"/>
              <a:t>α απ</a:t>
            </a:r>
            <a:r>
              <a:rPr lang="en-US" dirty="0" err="1"/>
              <a:t>ο</a:t>
            </a:r>
            <a:r>
              <a:rPr lang="en-US" dirty="0"/>
              <a:t>́ </a:t>
            </a:r>
            <a:r>
              <a:rPr lang="en-US" dirty="0" err="1"/>
              <a:t>την</a:t>
            </a:r>
            <a:r>
              <a:rPr lang="en-US" dirty="0"/>
              <a:t> ά</a:t>
            </a:r>
            <a:r>
              <a:rPr lang="en-US" dirty="0" err="1"/>
              <a:t>μεση</a:t>
            </a:r>
            <a:r>
              <a:rPr lang="en-US" dirty="0"/>
              <a:t> </a:t>
            </a:r>
            <a:r>
              <a:rPr lang="en-US" dirty="0" err="1"/>
              <a:t>εμ</a:t>
            </a:r>
            <a:r>
              <a:rPr lang="en-US" dirty="0"/>
              <a:t>π</a:t>
            </a:r>
            <a:r>
              <a:rPr lang="en-US" dirty="0" err="1"/>
              <a:t>ειρι</a:t>
            </a:r>
            <a:r>
              <a:rPr lang="en-US" dirty="0"/>
              <a:t>́α </a:t>
            </a:r>
            <a:r>
              <a:rPr lang="en-US" dirty="0" err="1"/>
              <a:t>του</a:t>
            </a:r>
            <a:r>
              <a:rPr lang="en-US" dirty="0"/>
              <a:t> α</a:t>
            </a:r>
            <a:r>
              <a:rPr lang="en-US" dirty="0" err="1"/>
              <a:t>τόμου</a:t>
            </a:r>
            <a:r>
              <a:rPr lang="en-US" dirty="0"/>
              <a:t>, π</a:t>
            </a:r>
            <a:r>
              <a:rPr lang="en-US" dirty="0" err="1"/>
              <a:t>ου</a:t>
            </a:r>
            <a:r>
              <a:rPr lang="en-US" dirty="0"/>
              <a:t> </a:t>
            </a:r>
            <a:r>
              <a:rPr lang="en-US" dirty="0" err="1"/>
              <a:t>όμως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ε</a:t>
            </a:r>
            <a:r>
              <a:rPr lang="en-US" dirty="0"/>
              <a:t>π</a:t>
            </a:r>
            <a:r>
              <a:rPr lang="en-US" dirty="0" err="1"/>
              <a:t>ηρε</a:t>
            </a:r>
            <a:r>
              <a:rPr lang="en-US" dirty="0"/>
              <a:t>ά</a:t>
            </a:r>
            <a:r>
              <a:rPr lang="en-US" dirty="0" err="1"/>
              <a:t>ζουν</a:t>
            </a:r>
            <a:r>
              <a:rPr lang="en-US" dirty="0"/>
              <a:t> (π.</a:t>
            </a:r>
            <a:r>
              <a:rPr lang="en-US" dirty="0" err="1"/>
              <a:t>χ</a:t>
            </a:r>
            <a:r>
              <a:rPr lang="en-US" dirty="0"/>
              <a:t>. </a:t>
            </a:r>
            <a:r>
              <a:rPr lang="en-US" dirty="0" err="1"/>
              <a:t>η</a:t>
            </a:r>
            <a:r>
              <a:rPr lang="en-US" dirty="0"/>
              <a:t> π</a:t>
            </a:r>
            <a:r>
              <a:rPr lang="en-US" dirty="0" err="1"/>
              <a:t>οιότητ</a:t>
            </a:r>
            <a:r>
              <a:rPr lang="en-US" dirty="0"/>
              <a:t>α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εκ</a:t>
            </a:r>
            <a:r>
              <a:rPr lang="en-US" dirty="0"/>
              <a:t>πα</a:t>
            </a:r>
            <a:r>
              <a:rPr lang="en-US" dirty="0" err="1"/>
              <a:t>ίδευσης</a:t>
            </a:r>
            <a:r>
              <a:rPr lang="en-US" dirty="0"/>
              <a:t>, </a:t>
            </a:r>
            <a:r>
              <a:rPr lang="el-GR" dirty="0"/>
              <a:t>οι συνθήκες εργασίας των γονέων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iv. </a:t>
            </a:r>
            <a:r>
              <a:rPr lang="en-US" dirty="0" err="1"/>
              <a:t>Μ</a:t>
            </a:r>
            <a:r>
              <a:rPr lang="en-US" dirty="0"/>
              <a:t>α</a:t>
            </a:r>
            <a:r>
              <a:rPr lang="en-US" dirty="0" err="1"/>
              <a:t>κροσύστημ</a:t>
            </a:r>
            <a:r>
              <a:rPr lang="en-US" dirty="0"/>
              <a:t>α: </a:t>
            </a:r>
            <a:r>
              <a:rPr lang="en-US" dirty="0" err="1"/>
              <a:t>Οι</a:t>
            </a:r>
            <a:r>
              <a:rPr lang="en-US" dirty="0"/>
              <a:t> α</a:t>
            </a:r>
            <a:r>
              <a:rPr lang="en-US" dirty="0" err="1"/>
              <a:t>ξίες</a:t>
            </a:r>
            <a:r>
              <a:rPr lang="en-US" dirty="0"/>
              <a:t>, </a:t>
            </a:r>
            <a:r>
              <a:rPr lang="en-US" dirty="0" err="1"/>
              <a:t>νόμοι</a:t>
            </a:r>
            <a:r>
              <a:rPr lang="en-US" dirty="0"/>
              <a:t>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συνήθειες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κοινωνι</a:t>
            </a:r>
            <a:r>
              <a:rPr lang="en-US" dirty="0"/>
              <a:t>́α</a:t>
            </a:r>
            <a:r>
              <a:rPr lang="en-US" dirty="0" err="1"/>
              <a:t>ς</a:t>
            </a:r>
            <a:r>
              <a:rPr lang="en-US" dirty="0"/>
              <a:t> </a:t>
            </a:r>
            <a:r>
              <a:rPr lang="en-US" dirty="0" err="1"/>
              <a:t>μέσ</a:t>
            </a:r>
            <a:r>
              <a:rPr lang="en-US" dirty="0"/>
              <a:t>α </a:t>
            </a:r>
            <a:r>
              <a:rPr lang="en-US" dirty="0" err="1"/>
              <a:t>στην</a:t>
            </a:r>
            <a:r>
              <a:rPr lang="en-US" dirty="0"/>
              <a:t> </a:t>
            </a:r>
            <a:r>
              <a:rPr lang="en-US" dirty="0" err="1"/>
              <a:t>ο</a:t>
            </a:r>
            <a:r>
              <a:rPr lang="en-US" dirty="0"/>
              <a:t>π</a:t>
            </a:r>
            <a:r>
              <a:rPr lang="en-US" dirty="0" err="1"/>
              <a:t>οι</a:t>
            </a:r>
            <a:r>
              <a:rPr lang="en-US" dirty="0"/>
              <a:t>́α </a:t>
            </a:r>
            <a:r>
              <a:rPr lang="en-US" dirty="0" err="1"/>
              <a:t>ζει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ά</a:t>
            </a:r>
            <a:r>
              <a:rPr lang="en-US" dirty="0" err="1"/>
              <a:t>τομο</a:t>
            </a: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671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Περιγραφή μαθήματος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Το μάθημα εστιάζει στην εφαρμογή των θεωρητικών αρχών και των τεχνικών της ψυχολογίας στο έργο των παιδαγωγών. Στοχεύει  να βοηθήσει τους εκπαιδευτικούς στην προώθηση της </a:t>
            </a:r>
            <a:r>
              <a:rPr lang="el-GR" b="1" dirty="0"/>
              <a:t>γνωστικής και συναισθηματικής </a:t>
            </a:r>
            <a:r>
              <a:rPr lang="el-GR" dirty="0"/>
              <a:t>ανάπτυξης των μαθητών. </a:t>
            </a:r>
          </a:p>
          <a:p>
            <a:r>
              <a:rPr lang="el-GR" dirty="0"/>
              <a:t>Επομένως, θα μελετήσουμε τους μηχανισμούς της μάθησης, της διδασκαλίας και των κινήτρων, δίνοντας έμφαση στη συναισθηματική πλευρά αυτών και στη σημασία της σχέση δασκάλου-μαθητή.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Περιγραφή μαθήματος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Περιεχόμεν</a:t>
            </a:r>
            <a:r>
              <a:rPr lang="en-US" dirty="0"/>
              <a:t>α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μ</a:t>
            </a:r>
            <a:r>
              <a:rPr lang="en-US" dirty="0"/>
              <a:t>α</a:t>
            </a:r>
            <a:r>
              <a:rPr lang="en-US" dirty="0" err="1"/>
              <a:t>θήμ</a:t>
            </a:r>
            <a:r>
              <a:rPr lang="en-US" dirty="0"/>
              <a:t>α</a:t>
            </a:r>
            <a:r>
              <a:rPr lang="en-US" dirty="0" err="1"/>
              <a:t>τος</a:t>
            </a:r>
            <a:r>
              <a:rPr lang="en-US" dirty="0"/>
              <a:t> απ</a:t>
            </a:r>
            <a:r>
              <a:rPr lang="en-US" dirty="0" err="1"/>
              <a:t>οτελούν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α) </a:t>
            </a:r>
            <a:r>
              <a:rPr lang="el-GR" dirty="0"/>
              <a:t>η έννοια και το περιεχόμενο της εκπαιδευτικής ψυχολογίας (αν και το μάθημα διαφοροποιείται σε ορισμένα σημεία από την κλασική εκπαιδευτική ψυχολογία)</a:t>
            </a:r>
            <a:endParaRPr lang="en-US" dirty="0"/>
          </a:p>
          <a:p>
            <a:pPr>
              <a:buNone/>
            </a:pPr>
            <a:r>
              <a:rPr lang="en-US" dirty="0"/>
              <a:t>β) </a:t>
            </a:r>
            <a:r>
              <a:rPr lang="el-GR" dirty="0"/>
              <a:t>οι ατομικές διαφορές των μαθητών</a:t>
            </a:r>
          </a:p>
          <a:p>
            <a:pPr>
              <a:buNone/>
            </a:pPr>
            <a:r>
              <a:rPr lang="en-US" dirty="0" err="1"/>
              <a:t>γ</a:t>
            </a:r>
            <a:r>
              <a:rPr lang="en-US" dirty="0"/>
              <a:t>) </a:t>
            </a:r>
            <a:r>
              <a:rPr lang="el-GR" dirty="0"/>
              <a:t>η ανάπτυξη των κινήτρων για μάθηση</a:t>
            </a:r>
          </a:p>
          <a:p>
            <a:pPr>
              <a:buNone/>
            </a:pPr>
            <a:r>
              <a:rPr lang="el-GR" dirty="0"/>
              <a:t>δ) το αποτελεσματικό παιδαγωγικό περιβάλλον και </a:t>
            </a:r>
          </a:p>
          <a:p>
            <a:pPr>
              <a:buNone/>
            </a:pPr>
            <a:r>
              <a:rPr lang="el-GR" dirty="0"/>
              <a:t>ε) η διαχείριση ιδιαιτεροτήτων, δυσκολιών και </a:t>
            </a:r>
            <a:r>
              <a:rPr lang="el-GR" dirty="0" err="1"/>
              <a:t>δυσπροσαρμοστικών</a:t>
            </a:r>
            <a:r>
              <a:rPr lang="el-GR" dirty="0"/>
              <a:t> συμπεριφορών στη σχολική τάξη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601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Συγγράμματα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en-US" dirty="0"/>
          </a:p>
          <a:p>
            <a:pPr algn="just"/>
            <a:r>
              <a:rPr lang="en-US" dirty="0" err="1"/>
              <a:t>Slavin</a:t>
            </a:r>
            <a:r>
              <a:rPr lang="en-US" dirty="0"/>
              <a:t>, R. (2006). </a:t>
            </a:r>
            <a:r>
              <a:rPr lang="en-US" i="1" dirty="0"/>
              <a:t>E</a:t>
            </a:r>
            <a:r>
              <a:rPr lang="el-GR" i="1" dirty="0" err="1"/>
              <a:t>κπαιδευτική</a:t>
            </a:r>
            <a:r>
              <a:rPr lang="el-GR" i="1" dirty="0"/>
              <a:t> Ψυχολογία</a:t>
            </a:r>
            <a:r>
              <a:rPr lang="en-US" i="1" dirty="0"/>
              <a:t>. </a:t>
            </a:r>
            <a:r>
              <a:rPr lang="en-US" dirty="0" err="1"/>
              <a:t>Αθήν</a:t>
            </a:r>
            <a:r>
              <a:rPr lang="en-US" dirty="0"/>
              <a:t>α: </a:t>
            </a:r>
          </a:p>
          <a:p>
            <a:pPr algn="just">
              <a:buNone/>
            </a:pPr>
            <a:r>
              <a:rPr lang="el-GR" dirty="0" err="1"/>
              <a:t>Μετα</a:t>
            </a:r>
            <a:r>
              <a:rPr lang="en-US" dirty="0" err="1"/>
              <a:t>ί</a:t>
            </a:r>
            <a:r>
              <a:rPr lang="el-GR" dirty="0" err="1"/>
              <a:t>χμιο</a:t>
            </a:r>
            <a:r>
              <a:rPr lang="en-US" dirty="0"/>
              <a:t>. 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r>
              <a:rPr lang="en-US" dirty="0" err="1"/>
              <a:t>η</a:t>
            </a:r>
            <a:r>
              <a:rPr lang="en-US" dirty="0"/>
              <a:t>́ </a:t>
            </a:r>
          </a:p>
          <a:p>
            <a:pPr algn="just">
              <a:buNone/>
            </a:pPr>
            <a:endParaRPr lang="en-US" dirty="0"/>
          </a:p>
          <a:p>
            <a:pPr algn="just"/>
            <a:r>
              <a:rPr lang="en-US" dirty="0" err="1"/>
              <a:t>Ellliot</a:t>
            </a:r>
            <a:r>
              <a:rPr lang="en-US" dirty="0"/>
              <a:t>, S. T., </a:t>
            </a:r>
            <a:r>
              <a:rPr lang="en-US" dirty="0" err="1"/>
              <a:t>Kratochwill</a:t>
            </a:r>
            <a:r>
              <a:rPr lang="en-US" dirty="0"/>
              <a:t>, T. R., Littlefield Cook, J., &amp; Travers, J. F. (2008). </a:t>
            </a:r>
            <a:r>
              <a:rPr lang="en-US" i="1" dirty="0"/>
              <a:t>E</a:t>
            </a:r>
            <a:r>
              <a:rPr lang="el-GR" i="1" dirty="0" err="1"/>
              <a:t>κπαιδευτική</a:t>
            </a:r>
            <a:r>
              <a:rPr lang="el-GR" i="1" dirty="0"/>
              <a:t> Ψυχολογία</a:t>
            </a:r>
            <a:r>
              <a:rPr lang="en-US" i="1" dirty="0"/>
              <a:t>. </a:t>
            </a:r>
            <a:r>
              <a:rPr lang="en-US" dirty="0" err="1"/>
              <a:t>Αθήν</a:t>
            </a:r>
            <a:r>
              <a:rPr lang="en-US" dirty="0"/>
              <a:t>α: Gutenberg.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Τρόπος εξέτασης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l-GR" dirty="0"/>
              <a:t>Γραπτή ε</a:t>
            </a:r>
            <a:r>
              <a:rPr lang="en-US" dirty="0" err="1"/>
              <a:t>ξετάση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θέμ</a:t>
            </a:r>
            <a:r>
              <a:rPr lang="en-US" dirty="0"/>
              <a:t>α</a:t>
            </a:r>
            <a:r>
              <a:rPr lang="en-US" dirty="0" err="1"/>
              <a:t>τ</a:t>
            </a:r>
            <a:r>
              <a:rPr lang="en-US" dirty="0"/>
              <a:t>α π</a:t>
            </a:r>
            <a:r>
              <a:rPr lang="en-US" dirty="0" err="1"/>
              <a:t>ολλ</a:t>
            </a:r>
            <a:r>
              <a:rPr lang="en-US" dirty="0"/>
              <a:t>απ</a:t>
            </a:r>
            <a:r>
              <a:rPr lang="en-US" dirty="0" err="1"/>
              <a:t>λής</a:t>
            </a:r>
            <a:r>
              <a:rPr lang="en-US" dirty="0"/>
              <a:t> </a:t>
            </a:r>
            <a:r>
              <a:rPr lang="en-US" dirty="0" err="1"/>
              <a:t>ε</a:t>
            </a:r>
            <a:r>
              <a:rPr lang="en-US" dirty="0"/>
              <a:t>π</a:t>
            </a:r>
            <a:r>
              <a:rPr lang="en-US" dirty="0" err="1"/>
              <a:t>ιλογής</a:t>
            </a:r>
            <a:r>
              <a:rPr lang="el-GR" dirty="0"/>
              <a:t> ή/και σύντομες απαντήσεις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AE1AB-ABE1-314B-9CE9-F6D6D0DE6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Τι ε</a:t>
            </a:r>
            <a:r>
              <a:rPr lang="en-US" dirty="0" err="1"/>
              <a:t>ί</a:t>
            </a:r>
            <a:r>
              <a:rPr lang="el-GR" dirty="0"/>
              <a:t>ναι η εκπαιδευτική ψυχολογία;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D4A1F-0D03-8D43-84C5-23599FFA5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Εκπαιδευτική ψυχολογία είναι ένας κλάδος της ψυχολογίας που μελετά τη μάθηση και τη διδασκαλία.</a:t>
            </a:r>
          </a:p>
          <a:p>
            <a:r>
              <a:rPr lang="el-GR" dirty="0"/>
              <a:t>Στην εκπαιδευτική ψυχολογία εφαρμόζονται η επιστημονική μέθοδος της ψυχολογίας (έρευνα σε  συνδυασμό με θεωρία) ώστε να μελετηθούν τα χαρακτηριστικά των μαθητών, οι αρχές της μάθησης και των αποτελεσματικών μεθόδων διδασκαλίας</a:t>
            </a:r>
          </a:p>
          <a:p>
            <a:r>
              <a:rPr lang="el-GR" dirty="0"/>
              <a:t>Στόχος του μαθήματος αυτού σε εκπαιδευτικούς είναι να τους προσφέρει συσσωρευμένη γνώση και τη απαραίτητη θεωρία που θα τους βοηθήσει να επιλύουν τα καθημερινά προβλήματα της διδασκαλίας</a:t>
            </a:r>
          </a:p>
        </p:txBody>
      </p:sp>
    </p:spTree>
    <p:extLst>
      <p:ext uri="{BB962C8B-B14F-4D97-AF65-F5344CB8AC3E}">
        <p14:creationId xmlns:p14="http://schemas.microsoft.com/office/powerpoint/2010/main" val="1397831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95564-AA59-044F-9094-C1F9FFC04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Τι σημαίνει καλός εκπαιδευτικός;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7BE98-9399-4246-A8FA-C1BF97186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Ποια είναι τα γνωρίσματά του καλού εκπαιδευτικού;</a:t>
            </a:r>
            <a:endParaRPr lang="en-US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Τι θα </a:t>
            </a:r>
            <a:r>
              <a:rPr lang="el-GR" dirty="0" err="1"/>
              <a:t>μπορο</a:t>
            </a:r>
            <a:r>
              <a:rPr lang="en-US" dirty="0" err="1"/>
              <a:t>ύ</a:t>
            </a:r>
            <a:r>
              <a:rPr lang="el-GR" dirty="0" err="1"/>
              <a:t>σαμε</a:t>
            </a:r>
            <a:r>
              <a:rPr lang="el-GR" dirty="0"/>
              <a:t> να σκεφθούμε όλοι/</a:t>
            </a:r>
            <a:r>
              <a:rPr lang="el-GR" dirty="0" err="1"/>
              <a:t>ες</a:t>
            </a:r>
            <a:r>
              <a:rPr lang="el-GR" dirty="0"/>
              <a:t> μαζί;…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399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95564-AA59-044F-9094-C1F9FFC04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Τι σημαίνει καλός εκπαιδευτικός;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7BE98-9399-4246-A8FA-C1BF97186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Δύο πράγματα είναι απολύτως σημαντικά</a:t>
            </a:r>
          </a:p>
          <a:p>
            <a:endParaRPr lang="el-GR" dirty="0"/>
          </a:p>
          <a:p>
            <a:pPr marL="514350" indent="-514350">
              <a:buAutoNum type="arabicPeriod"/>
            </a:pPr>
            <a:r>
              <a:rPr lang="el-GR" dirty="0"/>
              <a:t>(Προφανώς) να έχει γνώση του γνωστικού αντικειμένου που διδάσκει. Αλλά αυτό δεν αρκεί-πρέπει να μπορεί να το μεταδώσει</a:t>
            </a:r>
          </a:p>
          <a:p>
            <a:pPr marL="514350" indent="-514350">
              <a:buAutoNum type="arabicPeriod"/>
            </a:pPr>
            <a:endParaRPr lang="el-GR" dirty="0"/>
          </a:p>
          <a:p>
            <a:pPr marL="514350" indent="-514350">
              <a:buAutoNum type="arabicPeriod"/>
            </a:pPr>
            <a:r>
              <a:rPr lang="el-GR" dirty="0"/>
              <a:t>Να έχει δεξιότητες διδασκαλίας-εδώ συνδυάζονται διάφορες λειτουργίες (που είναι ανεξάρτητες από το αντικείμενο που διδάσκεται)…</a:t>
            </a:r>
          </a:p>
        </p:txBody>
      </p:sp>
    </p:spTree>
    <p:extLst>
      <p:ext uri="{BB962C8B-B14F-4D97-AF65-F5344CB8AC3E}">
        <p14:creationId xmlns:p14="http://schemas.microsoft.com/office/powerpoint/2010/main" val="35145203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3993</TotalTime>
  <Words>1503</Words>
  <Application>Microsoft Macintosh PowerPoint</Application>
  <PresentationFormat>On-screen Show (4:3)</PresentationFormat>
  <Paragraphs>149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Calibri</vt:lpstr>
      <vt:lpstr>Cambria</vt:lpstr>
      <vt:lpstr>Constantia</vt:lpstr>
      <vt:lpstr>Times New Roman</vt:lpstr>
      <vt:lpstr>Wingdings 2</vt:lpstr>
      <vt:lpstr>Ροή</vt:lpstr>
      <vt:lpstr>PowerPoint Presentation</vt:lpstr>
      <vt:lpstr>Ψυχολογία της Εκπαίδευσης</vt:lpstr>
      <vt:lpstr>Περιγραφή μαθήματος</vt:lpstr>
      <vt:lpstr>Περιγραφή μαθήματος</vt:lpstr>
      <vt:lpstr>Συγγράμματα</vt:lpstr>
      <vt:lpstr>Τρόπος εξέτασης</vt:lpstr>
      <vt:lpstr>Τι είναι η εκπαιδευτική ψυχολογία;</vt:lpstr>
      <vt:lpstr>Τι σημαίνει καλός εκπαιδευτικός;</vt:lpstr>
      <vt:lpstr>Τι σημαίνει καλός εκπαιδευτικός;</vt:lpstr>
      <vt:lpstr>Οι δεξιότητες της αποτελεσματικής διδασκαλίας </vt:lpstr>
      <vt:lpstr>Οι δεξιότητες της αποτελεσματικής διδασκαλίας </vt:lpstr>
      <vt:lpstr>Οι δεξιότητες της αποτελεσματικής διδασκαλίας </vt:lpstr>
      <vt:lpstr>Τι σημαίνει καλός εκπαιδευτικός;</vt:lpstr>
      <vt:lpstr>Διδακτική αποτελεσματικότητα</vt:lpstr>
      <vt:lpstr>Διδακτική αποτελεσματικότητα</vt:lpstr>
      <vt:lpstr>Ανάπτυξη των παιδιών</vt:lpstr>
      <vt:lpstr>PowerPoint Presentation</vt:lpstr>
      <vt:lpstr>Τα δίπολα του Erikson</vt:lpstr>
      <vt:lpstr>Η θεωρία γνωστικής ανάπτυξης του Piaget</vt:lpstr>
      <vt:lpstr>Συμπεριφορισμός και μάθηση</vt:lpstr>
      <vt:lpstr>Κλασική εξαρτημένη μάθηση</vt:lpstr>
      <vt:lpstr>Συντελεστική εξαρτημένη μάθηση</vt:lpstr>
      <vt:lpstr>Κοινωνική γνωστική μάθηση</vt:lpstr>
      <vt:lpstr>Γνωστική προσέγγιση της μάθησης</vt:lpstr>
      <vt:lpstr>Θεωρίες επεξεργασίας πληροφοριών </vt:lpstr>
      <vt:lpstr>  Η κοινωνικοπολιτισμική θεωρία του Vygotsky</vt:lpstr>
      <vt:lpstr>Θεωρία συστημάτων του Bronfenbrenner</vt:lpstr>
      <vt:lpstr>Θεωρία συστημάτων του Bronfenbrenner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</dc:creator>
  <cp:lastModifiedBy>Lida Anagnostaki</cp:lastModifiedBy>
  <cp:revision>367</cp:revision>
  <dcterms:created xsi:type="dcterms:W3CDTF">2018-09-22T09:31:02Z</dcterms:created>
  <dcterms:modified xsi:type="dcterms:W3CDTF">2025-01-06T12:43:59Z</dcterms:modified>
</cp:coreProperties>
</file>