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0"/>
  </p:notesMasterIdLst>
  <p:sldIdLst>
    <p:sldId id="256" r:id="rId2"/>
    <p:sldId id="294" r:id="rId3"/>
    <p:sldId id="295" r:id="rId4"/>
    <p:sldId id="260" r:id="rId5"/>
    <p:sldId id="257" r:id="rId6"/>
    <p:sldId id="271" r:id="rId7"/>
    <p:sldId id="274" r:id="rId8"/>
    <p:sldId id="270" r:id="rId9"/>
    <p:sldId id="273" r:id="rId10"/>
    <p:sldId id="272" r:id="rId11"/>
    <p:sldId id="275" r:id="rId12"/>
    <p:sldId id="276" r:id="rId13"/>
    <p:sldId id="277" r:id="rId14"/>
    <p:sldId id="262" r:id="rId15"/>
    <p:sldId id="278" r:id="rId16"/>
    <p:sldId id="279" r:id="rId17"/>
    <p:sldId id="280" r:id="rId18"/>
    <p:sldId id="258" r:id="rId19"/>
    <p:sldId id="296" r:id="rId20"/>
    <p:sldId id="297" r:id="rId21"/>
    <p:sldId id="261" r:id="rId22"/>
    <p:sldId id="281" r:id="rId23"/>
    <p:sldId id="264" r:id="rId24"/>
    <p:sldId id="282" r:id="rId25"/>
    <p:sldId id="263" r:id="rId26"/>
    <p:sldId id="283" r:id="rId27"/>
    <p:sldId id="265" r:id="rId28"/>
    <p:sldId id="284" r:id="rId29"/>
    <p:sldId id="285" r:id="rId30"/>
    <p:sldId id="286" r:id="rId31"/>
    <p:sldId id="287" r:id="rId32"/>
    <p:sldId id="288" r:id="rId33"/>
    <p:sldId id="290" r:id="rId34"/>
    <p:sldId id="291" r:id="rId35"/>
    <p:sldId id="292" r:id="rId36"/>
    <p:sldId id="293" r:id="rId37"/>
    <p:sldId id="289" r:id="rId38"/>
    <p:sldId id="266" r:id="rId39"/>
  </p:sldIdLst>
  <p:sldSz cx="18288000" cy="10287000"/>
  <p:notesSz cx="6858000" cy="9144000"/>
  <p:embeddedFontLst>
    <p:embeddedFont>
      <p:font typeface="Arial Nova Bold" panose="020B0804020202020204" pitchFamily="34" charset="0"/>
      <p:bold r:id="rId41"/>
    </p:embeddedFont>
    <p:embeddedFont>
      <p:font typeface="Calibri" panose="020F0502020204030204" pitchFamily="34" charset="0"/>
      <p:regular r:id="rId42"/>
      <p:bold r:id="rId43"/>
      <p:italic r:id="rId44"/>
      <p:boldItalic r:id="rId45"/>
    </p:embeddedFont>
    <p:embeddedFont>
      <p:font typeface="Roboto" panose="02000000000000000000" pitchFamily="2" charset="0"/>
      <p:regular r:id="rId46"/>
      <p:bold r:id="rId47"/>
      <p:italic r:id="rId48"/>
      <p:boldItalic r:id="rId49"/>
    </p:embeddedFont>
    <p:embeddedFont>
      <p:font typeface="Roboto Bold" panose="02000000000000000000" pitchFamily="2" charset="0"/>
      <p:regular r:id="rId50"/>
      <p:bold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D098"/>
    <a:srgbClr val="43B262"/>
    <a:srgbClr val="FFCB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26" autoAdjust="0"/>
  </p:normalViewPr>
  <p:slideViewPr>
    <p:cSldViewPr>
      <p:cViewPr varScale="1">
        <p:scale>
          <a:sx n="80" d="100"/>
          <a:sy n="80" d="100"/>
        </p:scale>
        <p:origin x="824"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DEF3C8-EB8F-4F12-8614-04B4F1AC4AF2}" type="datetimeFigureOut">
              <a:rPr lang="el-GR" smtClean="0"/>
              <a:t>16/4/26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148DD5-568A-4476-A28A-0C638843B8E8}" type="slidenum">
              <a:rPr lang="el-GR" smtClean="0"/>
              <a:t>‹#›</a:t>
            </a:fld>
            <a:endParaRPr lang="el-GR"/>
          </a:p>
        </p:txBody>
      </p:sp>
    </p:spTree>
    <p:extLst>
      <p:ext uri="{BB962C8B-B14F-4D97-AF65-F5344CB8AC3E}">
        <p14:creationId xmlns:p14="http://schemas.microsoft.com/office/powerpoint/2010/main" val="4108720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5B148DD5-568A-4476-A28A-0C638843B8E8}" type="slidenum">
              <a:rPr lang="el-GR" smtClean="0"/>
              <a:t>19</a:t>
            </a:fld>
            <a:endParaRPr lang="el-GR"/>
          </a:p>
        </p:txBody>
      </p:sp>
    </p:spTree>
    <p:extLst>
      <p:ext uri="{BB962C8B-B14F-4D97-AF65-F5344CB8AC3E}">
        <p14:creationId xmlns:p14="http://schemas.microsoft.com/office/powerpoint/2010/main" val="944345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F2330-5550-00AE-00AC-EDA88B09B73E}"/>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5A8CDBC3-68FE-0849-1601-A722D4345AA6}"/>
              </a:ext>
            </a:extLst>
          </p:cNvPr>
          <p:cNvSpPr>
            <a:spLocks noGrp="1" noRot="1" noChangeAspect="1"/>
          </p:cNvSpPr>
          <p:nvPr>
            <p:ph type="sldImg"/>
          </p:nvPr>
        </p:nvSpPr>
        <p:spPr/>
      </p:sp>
      <p:sp>
        <p:nvSpPr>
          <p:cNvPr id="3" name="Θέση σημειώσεων 2">
            <a:extLst>
              <a:ext uri="{FF2B5EF4-FFF2-40B4-BE49-F238E27FC236}">
                <a16:creationId xmlns:a16="http://schemas.microsoft.com/office/drawing/2014/main" id="{6F693765-AE40-81C5-3398-14FCE99C5F3D}"/>
              </a:ext>
            </a:extLst>
          </p:cNvPr>
          <p:cNvSpPr>
            <a:spLocks noGrp="1"/>
          </p:cNvSpPr>
          <p:nvPr>
            <p:ph type="body" idx="1"/>
          </p:nvPr>
        </p:nvSpPr>
        <p:spPr/>
        <p:txBody>
          <a:bodyPr/>
          <a:lstStyle/>
          <a:p>
            <a:endParaRPr lang="el-GR" dirty="0"/>
          </a:p>
        </p:txBody>
      </p:sp>
      <p:sp>
        <p:nvSpPr>
          <p:cNvPr id="4" name="Θέση αριθμού διαφάνειας 3">
            <a:extLst>
              <a:ext uri="{FF2B5EF4-FFF2-40B4-BE49-F238E27FC236}">
                <a16:creationId xmlns:a16="http://schemas.microsoft.com/office/drawing/2014/main" id="{57B7AF5D-6C65-EAC1-CC23-24F83A944A6C}"/>
              </a:ext>
            </a:extLst>
          </p:cNvPr>
          <p:cNvSpPr>
            <a:spLocks noGrp="1"/>
          </p:cNvSpPr>
          <p:nvPr>
            <p:ph type="sldNum" sz="quarter" idx="5"/>
          </p:nvPr>
        </p:nvSpPr>
        <p:spPr/>
        <p:txBody>
          <a:bodyPr/>
          <a:lstStyle/>
          <a:p>
            <a:fld id="{5B148DD5-568A-4476-A28A-0C638843B8E8}" type="slidenum">
              <a:rPr lang="el-GR" smtClean="0"/>
              <a:t>20</a:t>
            </a:fld>
            <a:endParaRPr lang="el-GR"/>
          </a:p>
        </p:txBody>
      </p:sp>
    </p:spTree>
    <p:extLst>
      <p:ext uri="{BB962C8B-B14F-4D97-AF65-F5344CB8AC3E}">
        <p14:creationId xmlns:p14="http://schemas.microsoft.com/office/powerpoint/2010/main" val="3050629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4/16/26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5" Type="http://schemas.openxmlformats.org/officeDocument/2006/relationships/image" Target="../media/image24.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24" Type="http://schemas.openxmlformats.org/officeDocument/2006/relationships/image" Target="../media/image23.pn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8.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6.svg"/><Relationship Id="rId5" Type="http://schemas.openxmlformats.org/officeDocument/2006/relationships/image" Target="../media/image4.svg"/><Relationship Id="rId15" Type="http://schemas.openxmlformats.org/officeDocument/2006/relationships/image" Target="../media/image24.svg"/><Relationship Id="rId10" Type="http://schemas.openxmlformats.org/officeDocument/2006/relationships/image" Target="../media/image15.png"/><Relationship Id="rId4" Type="http://schemas.openxmlformats.org/officeDocument/2006/relationships/image" Target="../media/image3.png"/><Relationship Id="rId9" Type="http://schemas.openxmlformats.org/officeDocument/2006/relationships/image" Target="../media/image10.svg"/><Relationship Id="rId14" Type="http://schemas.openxmlformats.org/officeDocument/2006/relationships/image" Target="../media/image2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8.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6.svg"/><Relationship Id="rId5" Type="http://schemas.openxmlformats.org/officeDocument/2006/relationships/image" Target="../media/image4.svg"/><Relationship Id="rId15" Type="http://schemas.openxmlformats.org/officeDocument/2006/relationships/image" Target="../media/image24.svg"/><Relationship Id="rId10" Type="http://schemas.openxmlformats.org/officeDocument/2006/relationships/image" Target="../media/image15.png"/><Relationship Id="rId4" Type="http://schemas.openxmlformats.org/officeDocument/2006/relationships/image" Target="../media/image3.png"/><Relationship Id="rId9" Type="http://schemas.openxmlformats.org/officeDocument/2006/relationships/image" Target="../media/image10.svg"/><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6.svg"/><Relationship Id="rId7" Type="http://schemas.openxmlformats.org/officeDocument/2006/relationships/image" Target="../media/image22.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8.svg"/><Relationship Id="rId5" Type="http://schemas.openxmlformats.org/officeDocument/2006/relationships/image" Target="../media/image18.svg"/><Relationship Id="rId10" Type="http://schemas.openxmlformats.org/officeDocument/2006/relationships/image" Target="../media/image27.png"/><Relationship Id="rId4" Type="http://schemas.openxmlformats.org/officeDocument/2006/relationships/image" Target="../media/image17.png"/><Relationship Id="rId9" Type="http://schemas.openxmlformats.org/officeDocument/2006/relationships/image" Target="../media/image20.sv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30.svg"/><Relationship Id="rId3" Type="http://schemas.openxmlformats.org/officeDocument/2006/relationships/image" Target="../media/image2.svg"/><Relationship Id="rId7" Type="http://schemas.openxmlformats.org/officeDocument/2006/relationships/image" Target="../media/image12.svg"/><Relationship Id="rId12"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4.svg"/><Relationship Id="rId10" Type="http://schemas.openxmlformats.org/officeDocument/2006/relationships/image" Target="../media/image15.png"/><Relationship Id="rId4" Type="http://schemas.openxmlformats.org/officeDocument/2006/relationships/image" Target="../media/image13.png"/><Relationship Id="rId9" Type="http://schemas.openxmlformats.org/officeDocument/2006/relationships/image" Target="../media/image24.sv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0.svg"/><Relationship Id="rId7" Type="http://schemas.openxmlformats.org/officeDocument/2006/relationships/image" Target="../media/image14.sv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2.svg"/><Relationship Id="rId10" Type="http://schemas.openxmlformats.org/officeDocument/2006/relationships/image" Target="../media/image17.png"/><Relationship Id="rId4" Type="http://schemas.openxmlformats.org/officeDocument/2006/relationships/image" Target="../media/image1.png"/><Relationship Id="rId9"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24.sv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2.svg"/><Relationship Id="rId7" Type="http://schemas.openxmlformats.org/officeDocument/2006/relationships/image" Target="../media/image14.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24.svg"/><Relationship Id="rId5" Type="http://schemas.openxmlformats.org/officeDocument/2006/relationships/image" Target="../media/image2.svg"/><Relationship Id="rId10" Type="http://schemas.openxmlformats.org/officeDocument/2006/relationships/image" Target="../media/image23.png"/><Relationship Id="rId4" Type="http://schemas.openxmlformats.org/officeDocument/2006/relationships/image" Target="../media/image1.png"/><Relationship Id="rId9" Type="http://schemas.openxmlformats.org/officeDocument/2006/relationships/image" Target="../media/image12.sv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2.svg"/><Relationship Id="rId7" Type="http://schemas.openxmlformats.org/officeDocument/2006/relationships/image" Target="../media/image14.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24.svg"/><Relationship Id="rId5" Type="http://schemas.openxmlformats.org/officeDocument/2006/relationships/image" Target="../media/image2.svg"/><Relationship Id="rId10" Type="http://schemas.openxmlformats.org/officeDocument/2006/relationships/image" Target="../media/image23.png"/><Relationship Id="rId4" Type="http://schemas.openxmlformats.org/officeDocument/2006/relationships/image" Target="../media/image1.png"/><Relationship Id="rId9" Type="http://schemas.openxmlformats.org/officeDocument/2006/relationships/image" Target="../media/image12.sv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6.svg"/><Relationship Id="rId5" Type="http://schemas.openxmlformats.org/officeDocument/2006/relationships/image" Target="../media/image14.svg"/><Relationship Id="rId10" Type="http://schemas.openxmlformats.org/officeDocument/2006/relationships/image" Target="../media/image25.png"/><Relationship Id="rId4" Type="http://schemas.openxmlformats.org/officeDocument/2006/relationships/image" Target="../media/image13.png"/><Relationship Id="rId9" Type="http://schemas.openxmlformats.org/officeDocument/2006/relationships/image" Target="../media/image24.sv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24.sv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4.svg"/><Relationship Id="rId7" Type="http://schemas.openxmlformats.org/officeDocument/2006/relationships/image" Target="../media/image14.sv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8.svg"/><Relationship Id="rId7" Type="http://schemas.openxmlformats.org/officeDocument/2006/relationships/image" Target="../media/image20.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8.sv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8.svg"/><Relationship Id="rId7" Type="http://schemas.openxmlformats.org/officeDocument/2006/relationships/image" Target="../media/image20.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8.svg"/></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6.sv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6.svg"/></Relationships>
</file>

<file path=ppt/slides/_rels/slide18.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8.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2.sv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6.svg"/><Relationship Id="rId4" Type="http://schemas.openxmlformats.org/officeDocument/2006/relationships/image" Target="../media/image2.svg"/><Relationship Id="rId9"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6.svg"/><Relationship Id="rId4" Type="http://schemas.openxmlformats.org/officeDocument/2006/relationships/image" Target="../media/image2.svg"/><Relationship Id="rId9"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2.svg"/><Relationship Id="rId7" Type="http://schemas.openxmlformats.org/officeDocument/2006/relationships/image" Target="../media/image22.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8.svg"/><Relationship Id="rId5" Type="http://schemas.openxmlformats.org/officeDocument/2006/relationships/image" Target="../media/image18.svg"/><Relationship Id="rId10" Type="http://schemas.openxmlformats.org/officeDocument/2006/relationships/image" Target="../media/image27.png"/><Relationship Id="rId4" Type="http://schemas.openxmlformats.org/officeDocument/2006/relationships/image" Target="../media/image17.png"/><Relationship Id="rId9" Type="http://schemas.openxmlformats.org/officeDocument/2006/relationships/image" Target="../media/image20.svg"/></Relationships>
</file>

<file path=ppt/slides/_rels/slide2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2.svg"/><Relationship Id="rId7" Type="http://schemas.openxmlformats.org/officeDocument/2006/relationships/image" Target="../media/image22.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8.svg"/><Relationship Id="rId5" Type="http://schemas.openxmlformats.org/officeDocument/2006/relationships/image" Target="../media/image18.svg"/><Relationship Id="rId10" Type="http://schemas.openxmlformats.org/officeDocument/2006/relationships/image" Target="../media/image27.png"/><Relationship Id="rId4" Type="http://schemas.openxmlformats.org/officeDocument/2006/relationships/image" Target="../media/image17.png"/><Relationship Id="rId9" Type="http://schemas.openxmlformats.org/officeDocument/2006/relationships/image" Target="../media/image20.svg"/></Relationships>
</file>

<file path=ppt/slides/_rels/slide2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34.svg"/></Relationships>
</file>

<file path=ppt/slides/_rels/slide2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34.sv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36.svg"/><Relationship Id="rId5" Type="http://schemas.openxmlformats.org/officeDocument/2006/relationships/image" Target="../media/image14.svg"/><Relationship Id="rId10" Type="http://schemas.openxmlformats.org/officeDocument/2006/relationships/image" Target="../media/image35.png"/><Relationship Id="rId4" Type="http://schemas.openxmlformats.org/officeDocument/2006/relationships/image" Target="../media/image13.png"/><Relationship Id="rId9" Type="http://schemas.openxmlformats.org/officeDocument/2006/relationships/image" Target="../media/image34.svg"/></Relationships>
</file>

<file path=ppt/slides/_rels/slide2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34.svg"/><Relationship Id="rId5" Type="http://schemas.openxmlformats.org/officeDocument/2006/relationships/image" Target="../media/image14.svg"/><Relationship Id="rId10" Type="http://schemas.openxmlformats.org/officeDocument/2006/relationships/image" Target="../media/image33.png"/><Relationship Id="rId4" Type="http://schemas.openxmlformats.org/officeDocument/2006/relationships/image" Target="../media/image13.png"/><Relationship Id="rId9" Type="http://schemas.openxmlformats.org/officeDocument/2006/relationships/image" Target="../media/image38.svg"/></Relationships>
</file>

<file path=ppt/slides/_rels/slide2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svg"/><Relationship Id="rId7"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14.svg"/></Relationships>
</file>

<file path=ppt/slides/_rels/slide3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18.svg"/></Relationships>
</file>

<file path=ppt/slides/_rels/slide3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18.svg"/></Relationships>
</file>

<file path=ppt/slides/_rels/slide3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sv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34.svg"/></Relationships>
</file>

<file path=ppt/slides/_rels/slide3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42.svg"/><Relationship Id="rId3" Type="http://schemas.openxmlformats.org/officeDocument/2006/relationships/image" Target="../media/image12.svg"/><Relationship Id="rId7" Type="http://schemas.openxmlformats.org/officeDocument/2006/relationships/image" Target="../media/image4.svg"/><Relationship Id="rId12" Type="http://schemas.openxmlformats.org/officeDocument/2006/relationships/image" Target="../media/image41.png"/><Relationship Id="rId17" Type="http://schemas.openxmlformats.org/officeDocument/2006/relationships/image" Target="../media/image46.svg"/><Relationship Id="rId2" Type="http://schemas.openxmlformats.org/officeDocument/2006/relationships/image" Target="../media/image11.png"/><Relationship Id="rId16"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18.svg"/><Relationship Id="rId14" Type="http://schemas.openxmlformats.org/officeDocument/2006/relationships/image" Target="../media/image43.png"/></Relationships>
</file>

<file path=ppt/slides/_rels/slide34.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50.png"/><Relationship Id="rId3" Type="http://schemas.openxmlformats.org/officeDocument/2006/relationships/image" Target="../media/image12.svg"/><Relationship Id="rId7" Type="http://schemas.openxmlformats.org/officeDocument/2006/relationships/image" Target="../media/image4.svg"/><Relationship Id="rId12" Type="http://schemas.openxmlformats.org/officeDocument/2006/relationships/image" Target="../media/image49.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48.png"/><Relationship Id="rId5" Type="http://schemas.openxmlformats.org/officeDocument/2006/relationships/image" Target="../media/image34.svg"/><Relationship Id="rId10" Type="http://schemas.openxmlformats.org/officeDocument/2006/relationships/image" Target="../media/image47.png"/><Relationship Id="rId4" Type="http://schemas.openxmlformats.org/officeDocument/2006/relationships/image" Target="../media/image33.png"/><Relationship Id="rId9" Type="http://schemas.openxmlformats.org/officeDocument/2006/relationships/image" Target="../media/image18.svg"/><Relationship Id="rId14" Type="http://schemas.openxmlformats.org/officeDocument/2006/relationships/image" Target="../media/image51.svg"/></Relationships>
</file>

<file path=ppt/slides/_rels/slide3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svg"/><Relationship Id="rId7"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20.svg"/></Relationships>
</file>

<file path=ppt/slides/_rels/slide3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svg"/><Relationship Id="rId7" Type="http://schemas.openxmlformats.org/officeDocument/2006/relationships/image" Target="../media/image24.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4.svg"/></Relationships>
</file>

<file path=ppt/slides/_rels/slide3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18" Type="http://schemas.openxmlformats.org/officeDocument/2006/relationships/image" Target="../media/image19.png"/><Relationship Id="rId3" Type="http://schemas.openxmlformats.org/officeDocument/2006/relationships/image" Target="../media/image2.svg"/><Relationship Id="rId21" Type="http://schemas.openxmlformats.org/officeDocument/2006/relationships/image" Target="../media/image22.sv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svg"/><Relationship Id="rId25" Type="http://schemas.openxmlformats.org/officeDocument/2006/relationships/image" Target="../media/image4.svg"/><Relationship Id="rId2" Type="http://schemas.openxmlformats.org/officeDocument/2006/relationships/image" Target="../media/image1.png"/><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24" Type="http://schemas.openxmlformats.org/officeDocument/2006/relationships/image" Target="../media/image3.png"/><Relationship Id="rId5" Type="http://schemas.openxmlformats.org/officeDocument/2006/relationships/image" Target="../media/image6.svg"/><Relationship Id="rId15" Type="http://schemas.openxmlformats.org/officeDocument/2006/relationships/image" Target="../media/image16.svg"/><Relationship Id="rId23" Type="http://schemas.openxmlformats.org/officeDocument/2006/relationships/image" Target="../media/image24.svg"/><Relationship Id="rId10" Type="http://schemas.openxmlformats.org/officeDocument/2006/relationships/image" Target="../media/image11.png"/><Relationship Id="rId19" Type="http://schemas.openxmlformats.org/officeDocument/2006/relationships/image" Target="../media/image20.sv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 Id="rId22" Type="http://schemas.openxmlformats.org/officeDocument/2006/relationships/image" Target="../media/image23.png"/></Relationships>
</file>

<file path=ppt/slides/_rels/slide3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18" Type="http://schemas.openxmlformats.org/officeDocument/2006/relationships/image" Target="../media/image19.png"/><Relationship Id="rId3" Type="http://schemas.openxmlformats.org/officeDocument/2006/relationships/image" Target="../media/image2.svg"/><Relationship Id="rId21" Type="http://schemas.openxmlformats.org/officeDocument/2006/relationships/image" Target="../media/image22.svg"/><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svg"/><Relationship Id="rId25" Type="http://schemas.openxmlformats.org/officeDocument/2006/relationships/image" Target="../media/image4.svg"/><Relationship Id="rId2" Type="http://schemas.openxmlformats.org/officeDocument/2006/relationships/image" Target="../media/image1.png"/><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24" Type="http://schemas.openxmlformats.org/officeDocument/2006/relationships/image" Target="../media/image3.png"/><Relationship Id="rId5" Type="http://schemas.openxmlformats.org/officeDocument/2006/relationships/image" Target="../media/image6.svg"/><Relationship Id="rId15" Type="http://schemas.openxmlformats.org/officeDocument/2006/relationships/image" Target="../media/image16.svg"/><Relationship Id="rId23" Type="http://schemas.openxmlformats.org/officeDocument/2006/relationships/image" Target="../media/image24.svg"/><Relationship Id="rId10" Type="http://schemas.openxmlformats.org/officeDocument/2006/relationships/image" Target="../media/image11.png"/><Relationship Id="rId19" Type="http://schemas.openxmlformats.org/officeDocument/2006/relationships/image" Target="../media/image20.sv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 Id="rId22"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p:cNvGrpSpPr/>
        <p:nvPr/>
      </p:nvGrpSpPr>
      <p:grpSpPr>
        <a:xfrm>
          <a:off x="0" y="0"/>
          <a:ext cx="0" cy="0"/>
          <a:chOff x="0" y="0"/>
          <a:chExt cx="0" cy="0"/>
        </a:xfrm>
      </p:grpSpPr>
      <p:sp>
        <p:nvSpPr>
          <p:cNvPr id="2" name="Freeform 2"/>
          <p:cNvSpPr/>
          <p:nvPr/>
        </p:nvSpPr>
        <p:spPr>
          <a:xfrm>
            <a:off x="-1503904"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92011" y="3623859"/>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028700" y="82296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2861460" y="9350859"/>
            <a:ext cx="5642526" cy="3180333"/>
          </a:xfrm>
          <a:custGeom>
            <a:avLst/>
            <a:gdLst/>
            <a:ahLst/>
            <a:cxnLst/>
            <a:rect l="l" t="t" r="r" b="b"/>
            <a:pathLst>
              <a:path w="5642526" h="3180333">
                <a:moveTo>
                  <a:pt x="0" y="0"/>
                </a:moveTo>
                <a:lnTo>
                  <a:pt x="5642526" y="0"/>
                </a:lnTo>
                <a:lnTo>
                  <a:pt x="5642526" y="3180333"/>
                </a:lnTo>
                <a:lnTo>
                  <a:pt x="0" y="3180333"/>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Freeform 6"/>
          <p:cNvSpPr/>
          <p:nvPr/>
        </p:nvSpPr>
        <p:spPr>
          <a:xfrm>
            <a:off x="17248399" y="1830434"/>
            <a:ext cx="2079201" cy="2052739"/>
          </a:xfrm>
          <a:custGeom>
            <a:avLst/>
            <a:gdLst/>
            <a:ahLst/>
            <a:cxnLst/>
            <a:rect l="l" t="t" r="r" b="b"/>
            <a:pathLst>
              <a:path w="2079201" h="2052739">
                <a:moveTo>
                  <a:pt x="0" y="0"/>
                </a:moveTo>
                <a:lnTo>
                  <a:pt x="2079202" y="0"/>
                </a:lnTo>
                <a:lnTo>
                  <a:pt x="2079202" y="2052739"/>
                </a:lnTo>
                <a:lnTo>
                  <a:pt x="0" y="2052739"/>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7" name="Freeform 7"/>
          <p:cNvSpPr/>
          <p:nvPr/>
        </p:nvSpPr>
        <p:spPr>
          <a:xfrm>
            <a:off x="16204077" y="4180988"/>
            <a:ext cx="3583014" cy="3531180"/>
          </a:xfrm>
          <a:custGeom>
            <a:avLst/>
            <a:gdLst/>
            <a:ahLst/>
            <a:cxnLst/>
            <a:rect l="l" t="t" r="r" b="b"/>
            <a:pathLst>
              <a:path w="3583014" h="3531180">
                <a:moveTo>
                  <a:pt x="0" y="0"/>
                </a:moveTo>
                <a:lnTo>
                  <a:pt x="3583014" y="0"/>
                </a:lnTo>
                <a:lnTo>
                  <a:pt x="3583014" y="3531180"/>
                </a:lnTo>
                <a:lnTo>
                  <a:pt x="0" y="353118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8" name="Freeform 8"/>
          <p:cNvSpPr/>
          <p:nvPr/>
        </p:nvSpPr>
        <p:spPr>
          <a:xfrm>
            <a:off x="3086100" y="-1028700"/>
            <a:ext cx="2989589" cy="2859134"/>
          </a:xfrm>
          <a:custGeom>
            <a:avLst/>
            <a:gdLst/>
            <a:ahLst/>
            <a:cxnLst/>
            <a:rect l="l" t="t" r="r" b="b"/>
            <a:pathLst>
              <a:path w="2989589" h="2859134">
                <a:moveTo>
                  <a:pt x="0" y="0"/>
                </a:moveTo>
                <a:lnTo>
                  <a:pt x="2989589" y="0"/>
                </a:lnTo>
                <a:lnTo>
                  <a:pt x="2989589" y="2859134"/>
                </a:lnTo>
                <a:lnTo>
                  <a:pt x="0" y="2859134"/>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9" name="Freeform 9"/>
          <p:cNvSpPr/>
          <p:nvPr/>
        </p:nvSpPr>
        <p:spPr>
          <a:xfrm>
            <a:off x="15642453" y="-1951056"/>
            <a:ext cx="7300452" cy="4114800"/>
          </a:xfrm>
          <a:custGeom>
            <a:avLst/>
            <a:gdLst/>
            <a:ahLst/>
            <a:cxnLst/>
            <a:rect l="l" t="t" r="r" b="b"/>
            <a:pathLst>
              <a:path w="7300452" h="4114800">
                <a:moveTo>
                  <a:pt x="0" y="0"/>
                </a:moveTo>
                <a:lnTo>
                  <a:pt x="7300451" y="0"/>
                </a:lnTo>
                <a:lnTo>
                  <a:pt x="7300451"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0" name="Freeform 10"/>
          <p:cNvSpPr/>
          <p:nvPr/>
        </p:nvSpPr>
        <p:spPr>
          <a:xfrm rot="872040">
            <a:off x="6109626" y="-2346968"/>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sp>
      <p:sp>
        <p:nvSpPr>
          <p:cNvPr id="11" name="Freeform 11"/>
          <p:cNvSpPr/>
          <p:nvPr/>
        </p:nvSpPr>
        <p:spPr>
          <a:xfrm rot="675683">
            <a:off x="11910308" y="-1128927"/>
            <a:ext cx="3207687" cy="2746946"/>
          </a:xfrm>
          <a:custGeom>
            <a:avLst/>
            <a:gdLst/>
            <a:ahLst/>
            <a:cxnLst/>
            <a:rect l="l" t="t" r="r" b="b"/>
            <a:pathLst>
              <a:path w="3207687" h="2746946">
                <a:moveTo>
                  <a:pt x="0" y="0"/>
                </a:moveTo>
                <a:lnTo>
                  <a:pt x="3207686" y="0"/>
                </a:lnTo>
                <a:lnTo>
                  <a:pt x="3207686" y="2746946"/>
                </a:lnTo>
                <a:lnTo>
                  <a:pt x="0" y="2746946"/>
                </a:lnTo>
                <a:lnTo>
                  <a:pt x="0" y="0"/>
                </a:lnTo>
                <a:close/>
              </a:path>
            </a:pathLst>
          </a:custGeom>
          <a:blipFill>
            <a:blip r:embed="rId20">
              <a:extLst>
                <a:ext uri="{96DAC541-7B7A-43D3-8B79-37D633B846F1}">
                  <asvg:svgBlip xmlns:asvg="http://schemas.microsoft.com/office/drawing/2016/SVG/main" r:embed="rId21"/>
                </a:ext>
              </a:extLst>
            </a:blip>
            <a:stretch>
              <a:fillRect/>
            </a:stretch>
          </a:blipFill>
          <a:ln cap="sq">
            <a:noFill/>
            <a:prstDash val="solid"/>
            <a:miter/>
          </a:ln>
        </p:spPr>
      </p:sp>
      <p:sp>
        <p:nvSpPr>
          <p:cNvPr id="12" name="Freeform 12"/>
          <p:cNvSpPr/>
          <p:nvPr/>
        </p:nvSpPr>
        <p:spPr>
          <a:xfrm rot="11700000">
            <a:off x="9165521" y="9453883"/>
            <a:ext cx="5482856" cy="2552020"/>
          </a:xfrm>
          <a:custGeom>
            <a:avLst/>
            <a:gdLst/>
            <a:ahLst/>
            <a:cxnLst/>
            <a:rect l="l" t="t" r="r" b="b"/>
            <a:pathLst>
              <a:path w="5482856" h="2552020">
                <a:moveTo>
                  <a:pt x="0" y="0"/>
                </a:moveTo>
                <a:lnTo>
                  <a:pt x="5482855" y="0"/>
                </a:lnTo>
                <a:lnTo>
                  <a:pt x="5482855" y="2552020"/>
                </a:lnTo>
                <a:lnTo>
                  <a:pt x="0" y="2552020"/>
                </a:lnTo>
                <a:lnTo>
                  <a:pt x="0" y="0"/>
                </a:lnTo>
                <a:close/>
              </a:path>
            </a:pathLst>
          </a:custGeom>
          <a:blipFill>
            <a:blip r:embed="rId22">
              <a:extLst>
                <a:ext uri="{96DAC541-7B7A-43D3-8B79-37D633B846F1}">
                  <asvg:svgBlip xmlns:asvg="http://schemas.microsoft.com/office/drawing/2016/SVG/main" r:embed="rId23"/>
                </a:ext>
              </a:extLst>
            </a:blip>
            <a:stretch>
              <a:fillRect/>
            </a:stretch>
          </a:blipFill>
          <a:ln cap="sq">
            <a:noFill/>
            <a:prstDash val="solid"/>
            <a:miter/>
          </a:ln>
        </p:spPr>
      </p:sp>
      <p:sp>
        <p:nvSpPr>
          <p:cNvPr id="13" name="TextBox 13"/>
          <p:cNvSpPr txBox="1"/>
          <p:nvPr/>
        </p:nvSpPr>
        <p:spPr>
          <a:xfrm>
            <a:off x="3817595" y="1682179"/>
            <a:ext cx="10469513" cy="3240681"/>
          </a:xfrm>
          <a:prstGeom prst="rect">
            <a:avLst/>
          </a:prstGeom>
        </p:spPr>
        <p:txBody>
          <a:bodyPr lIns="0" tIns="0" rIns="0" bIns="0" rtlCol="0" anchor="t">
            <a:spAutoFit/>
          </a:bodyPr>
          <a:lstStyle/>
          <a:p>
            <a:pPr algn="ctr">
              <a:lnSpc>
                <a:spcPts val="12320"/>
              </a:lnSpc>
            </a:pPr>
            <a:r>
              <a:rPr lang="en-US" sz="12968" b="1" spc="-402" dirty="0">
                <a:solidFill>
                  <a:srgbClr val="3D3D3D"/>
                </a:solidFill>
                <a:latin typeface="Roboto Bold"/>
                <a:ea typeface="Roboto Bold"/>
                <a:cs typeface="Roboto Bold"/>
                <a:sym typeface="Roboto Bold"/>
              </a:rPr>
              <a:t>ΠΑΙΔΙΚΗ ΠΡΟΣΤΑΣΙΑ</a:t>
            </a:r>
          </a:p>
        </p:txBody>
      </p:sp>
      <p:sp>
        <p:nvSpPr>
          <p:cNvPr id="14" name="TextBox 14"/>
          <p:cNvSpPr txBox="1"/>
          <p:nvPr/>
        </p:nvSpPr>
        <p:spPr>
          <a:xfrm>
            <a:off x="779905" y="6737421"/>
            <a:ext cx="17145186" cy="1744067"/>
          </a:xfrm>
          <a:prstGeom prst="rect">
            <a:avLst/>
          </a:prstGeom>
        </p:spPr>
        <p:txBody>
          <a:bodyPr wrap="square" lIns="0" tIns="0" rIns="0" bIns="0" rtlCol="0" anchor="t">
            <a:spAutoFit/>
          </a:bodyPr>
          <a:lstStyle/>
          <a:p>
            <a:pPr marL="0" lvl="0" indent="0" algn="ctr">
              <a:lnSpc>
                <a:spcPts val="3360"/>
              </a:lnSpc>
              <a:spcBef>
                <a:spcPct val="0"/>
              </a:spcBef>
            </a:pPr>
            <a:r>
              <a:rPr lang="en-US" sz="3200" spc="-6" dirty="0">
                <a:solidFill>
                  <a:srgbClr val="3D3D3D"/>
                </a:solidFill>
                <a:ea typeface="Roboto"/>
                <a:cs typeface="Roboto"/>
                <a:sym typeface="Roboto"/>
              </a:rPr>
              <a:t>ΔΗΜΗΤΡΗΣ ΤΣΕΚΟΥΡΑΣ, MSc</a:t>
            </a:r>
            <a:r>
              <a:rPr lang="el-GR" sz="3200" spc="-6" dirty="0">
                <a:solidFill>
                  <a:srgbClr val="3D3D3D"/>
                </a:solidFill>
                <a:ea typeface="Roboto"/>
                <a:cs typeface="Roboto"/>
                <a:sym typeface="Roboto"/>
              </a:rPr>
              <a:t> </a:t>
            </a:r>
            <a:r>
              <a:rPr lang="en-US" sz="3200" spc="-6" dirty="0">
                <a:solidFill>
                  <a:srgbClr val="3D3D3D"/>
                </a:solidFill>
                <a:ea typeface="Roboto"/>
                <a:cs typeface="Roboto"/>
                <a:sym typeface="Roboto"/>
              </a:rPr>
              <a:t>Counselling, PhD (c).</a:t>
            </a:r>
            <a:r>
              <a:rPr lang="en-US" sz="3200" u="none" strike="noStrike" spc="-6" dirty="0" err="1">
                <a:solidFill>
                  <a:srgbClr val="3D3D3D"/>
                </a:solidFill>
                <a:ea typeface="Roboto"/>
                <a:cs typeface="Roboto"/>
                <a:sym typeface="Roboto"/>
              </a:rPr>
              <a:t>UoA</a:t>
            </a:r>
            <a:r>
              <a:rPr lang="en-US" sz="3200" u="none" strike="noStrike" spc="-6" dirty="0">
                <a:solidFill>
                  <a:srgbClr val="3D3D3D"/>
                </a:solidFill>
                <a:ea typeface="Roboto"/>
                <a:cs typeface="Roboto"/>
                <a:sym typeface="Roboto"/>
              </a:rPr>
              <a:t> Associate</a:t>
            </a:r>
          </a:p>
          <a:p>
            <a:pPr marL="0" lvl="0" indent="0" algn="ctr">
              <a:lnSpc>
                <a:spcPts val="3360"/>
              </a:lnSpc>
              <a:spcBef>
                <a:spcPct val="0"/>
              </a:spcBef>
            </a:pPr>
            <a:r>
              <a:rPr lang="en-US" sz="3200" u="none" strike="noStrike" spc="-6" dirty="0">
                <a:solidFill>
                  <a:srgbClr val="3D3D3D"/>
                </a:solidFill>
                <a:ea typeface="Roboto"/>
                <a:cs typeface="Roboto"/>
                <a:sym typeface="Roboto"/>
              </a:rPr>
              <a:t>Psychodynamic Psychotherapy / HAC Member</a:t>
            </a:r>
          </a:p>
          <a:p>
            <a:pPr marL="0" lvl="0" indent="0" algn="ctr">
              <a:lnSpc>
                <a:spcPts val="3360"/>
              </a:lnSpc>
              <a:spcBef>
                <a:spcPct val="0"/>
              </a:spcBef>
            </a:pPr>
            <a:r>
              <a:rPr lang="en-US" sz="3200" u="none" strike="noStrike" spc="-6" dirty="0">
                <a:solidFill>
                  <a:srgbClr val="3D3D3D"/>
                </a:solidFill>
                <a:ea typeface="Roboto"/>
                <a:cs typeface="Roboto"/>
                <a:sym typeface="Roboto"/>
              </a:rPr>
              <a:t>        </a:t>
            </a:r>
          </a:p>
          <a:p>
            <a:pPr marL="0" lvl="0" indent="0" algn="ctr">
              <a:lnSpc>
                <a:spcPts val="3360"/>
              </a:lnSpc>
              <a:spcBef>
                <a:spcPct val="0"/>
              </a:spcBef>
            </a:pPr>
            <a:endParaRPr lang="en-US" sz="3200" u="none" strike="noStrike" spc="-6" dirty="0">
              <a:solidFill>
                <a:srgbClr val="3D3D3D"/>
              </a:solidFill>
              <a:latin typeface="Roboto"/>
              <a:ea typeface="Roboto"/>
              <a:cs typeface="Roboto"/>
              <a:sym typeface="Roboto"/>
            </a:endParaRPr>
          </a:p>
        </p:txBody>
      </p:sp>
      <p:sp>
        <p:nvSpPr>
          <p:cNvPr id="15" name="TextBox 15"/>
          <p:cNvSpPr txBox="1"/>
          <p:nvPr/>
        </p:nvSpPr>
        <p:spPr>
          <a:xfrm>
            <a:off x="3823457" y="4645324"/>
            <a:ext cx="10703213" cy="1769715"/>
          </a:xfrm>
          <a:prstGeom prst="rect">
            <a:avLst/>
          </a:prstGeom>
        </p:spPr>
        <p:txBody>
          <a:bodyPr lIns="0" tIns="0" rIns="0" bIns="0" rtlCol="0" anchor="t">
            <a:spAutoFit/>
          </a:bodyPr>
          <a:lstStyle/>
          <a:p>
            <a:pPr algn="ctr">
              <a:lnSpc>
                <a:spcPts val="4563"/>
              </a:lnSpc>
            </a:pPr>
            <a:r>
              <a:rPr lang="el-GR" sz="3900" spc="-7"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rPr>
              <a:t>ΑΠΟ ΤΟ </a:t>
            </a:r>
            <a:r>
              <a:rPr lang="en-US" sz="3900" spc="-7"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rPr>
              <a:t>ΠΡ</a:t>
            </a:r>
            <a:r>
              <a:rPr lang="el-GR" sz="3900" spc="-7"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rPr>
              <a:t>Ο</a:t>
            </a:r>
            <a:r>
              <a:rPr lang="en-US" sz="3900" spc="-7"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rPr>
              <a:t>ΓΡΑΜΜΑ</a:t>
            </a:r>
            <a:endParaRPr lang="el-GR" sz="3900" spc="-7"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a:p>
            <a:pPr algn="ctr">
              <a:lnSpc>
                <a:spcPts val="4563"/>
              </a:lnSpc>
            </a:pPr>
            <a:r>
              <a:rPr lang="en-US" sz="3900" spc="-7"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rPr>
              <a:t>“ΑΝΑΓΝΩΡΙΖΩ - ΠΡΟΣΤΑΤΕΥΩ”</a:t>
            </a:r>
            <a:endParaRPr lang="el-GR" sz="3900" spc="-7"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a:p>
            <a:pPr algn="ctr">
              <a:lnSpc>
                <a:spcPts val="4563"/>
              </a:lnSpc>
            </a:pPr>
            <a:r>
              <a:rPr lang="en-US" sz="3900" spc="-7"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rPr>
              <a:t> ΓΙΑ ΝΗΠΙΑΓΩΓΟΥΣ </a:t>
            </a:r>
          </a:p>
        </p:txBody>
      </p:sp>
      <p:sp>
        <p:nvSpPr>
          <p:cNvPr id="16" name="Freeform 16"/>
          <p:cNvSpPr/>
          <p:nvPr/>
        </p:nvSpPr>
        <p:spPr>
          <a:xfrm>
            <a:off x="15761713" y="812206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4">
              <a:extLst>
                <a:ext uri="{96DAC541-7B7A-43D3-8B79-37D633B846F1}">
                  <asvg:svgBlip xmlns:asvg="http://schemas.microsoft.com/office/drawing/2016/SVG/main" r:embed="rId25"/>
                </a:ext>
              </a:extLst>
            </a:blip>
            <a:stretch>
              <a:fillRect/>
            </a:stretch>
          </a:blipFill>
          <a:ln cap="sq">
            <a:noFill/>
            <a:prstDash val="solid"/>
            <a:miter/>
          </a:ln>
        </p:spPr>
      </p:sp>
      <p:sp>
        <p:nvSpPr>
          <p:cNvPr id="17" name="TextBox 17"/>
          <p:cNvSpPr txBox="1"/>
          <p:nvPr/>
        </p:nvSpPr>
        <p:spPr>
          <a:xfrm>
            <a:off x="362909" y="7993087"/>
            <a:ext cx="18288000" cy="1308050"/>
          </a:xfrm>
          <a:prstGeom prst="rect">
            <a:avLst/>
          </a:prstGeom>
        </p:spPr>
        <p:txBody>
          <a:bodyPr lIns="0" tIns="0" rIns="0" bIns="0" rtlCol="0" anchor="t">
            <a:spAutoFit/>
          </a:bodyPr>
          <a:lstStyle/>
          <a:p>
            <a:pPr algn="ctr">
              <a:lnSpc>
                <a:spcPts val="3360"/>
              </a:lnSpc>
              <a:spcBef>
                <a:spcPct val="0"/>
              </a:spcBef>
            </a:pPr>
            <a:r>
              <a:rPr lang="en-US" sz="3200" spc="-6" dirty="0">
                <a:solidFill>
                  <a:srgbClr val="3D3D3D"/>
                </a:solidFill>
                <a:ea typeface="Roboto"/>
                <a:cs typeface="Roboto"/>
                <a:sym typeface="Roboto Bold"/>
              </a:rPr>
              <a:t>Λ</a:t>
            </a:r>
            <a:r>
              <a:rPr lang="el-GR" sz="3200" spc="-6" dirty="0">
                <a:solidFill>
                  <a:srgbClr val="3D3D3D"/>
                </a:solidFill>
                <a:ea typeface="Roboto"/>
                <a:cs typeface="Roboto"/>
                <a:sym typeface="Roboto Bold"/>
              </a:rPr>
              <a:t>ΗΔΑ ΑΝΑΓΝΩΣΤΑΚΗ</a:t>
            </a:r>
            <a:r>
              <a:rPr lang="en-US" sz="3200" spc="-6" dirty="0">
                <a:solidFill>
                  <a:srgbClr val="3D3D3D"/>
                </a:solidFill>
                <a:ea typeface="Roboto"/>
                <a:cs typeface="Roboto"/>
                <a:sym typeface="Roboto Bold"/>
              </a:rPr>
              <a:t>, MSc., PhD.</a:t>
            </a:r>
          </a:p>
          <a:p>
            <a:pPr algn="ctr">
              <a:lnSpc>
                <a:spcPts val="3360"/>
              </a:lnSpc>
              <a:spcBef>
                <a:spcPct val="0"/>
              </a:spcBef>
            </a:pPr>
            <a:r>
              <a:rPr lang="en-US" sz="3200" spc="-6" dirty="0">
                <a:solidFill>
                  <a:srgbClr val="3D3D3D"/>
                </a:solidFill>
                <a:ea typeface="Roboto"/>
                <a:cs typeface="Roboto"/>
                <a:sym typeface="Roboto Bold"/>
              </a:rPr>
              <a:t> </a:t>
            </a:r>
            <a:r>
              <a:rPr lang="en-US" sz="3200" spc="-6" dirty="0" err="1">
                <a:solidFill>
                  <a:srgbClr val="3D3D3D"/>
                </a:solidFill>
                <a:ea typeface="Roboto"/>
                <a:cs typeface="Roboto"/>
                <a:sym typeface="Roboto Bold"/>
              </a:rPr>
              <a:t>Αν</a:t>
            </a:r>
            <a:r>
              <a:rPr lang="en-US" sz="3200" spc="-6" dirty="0">
                <a:solidFill>
                  <a:srgbClr val="3D3D3D"/>
                </a:solidFill>
                <a:ea typeface="Roboto"/>
                <a:cs typeface="Roboto"/>
                <a:sym typeface="Roboto Bold"/>
              </a:rPr>
              <a:t>απληρώτρια Καθηγήτρια Τ.Ε.Α.Π.Η. ΕΚΠΑ </a:t>
            </a:r>
          </a:p>
          <a:p>
            <a:pPr algn="ctr">
              <a:lnSpc>
                <a:spcPts val="3360"/>
              </a:lnSpc>
              <a:spcBef>
                <a:spcPct val="0"/>
              </a:spcBef>
            </a:pPr>
            <a:r>
              <a:rPr lang="en-US" sz="3200" spc="-6" dirty="0" err="1">
                <a:solidFill>
                  <a:srgbClr val="3D3D3D"/>
                </a:solidFill>
                <a:ea typeface="Roboto"/>
                <a:cs typeface="Roboto"/>
                <a:sym typeface="Roboto Bold"/>
              </a:rPr>
              <a:t>Μέλος</a:t>
            </a:r>
            <a:r>
              <a:rPr lang="en-US" sz="3200" spc="-6" dirty="0">
                <a:solidFill>
                  <a:srgbClr val="3D3D3D"/>
                </a:solidFill>
                <a:ea typeface="Roboto"/>
                <a:cs typeface="Roboto"/>
                <a:sym typeface="Roboto Bold"/>
              </a:rPr>
              <a:t> </a:t>
            </a:r>
            <a:r>
              <a:rPr lang="en-US" sz="3200" spc="-6" dirty="0" err="1">
                <a:solidFill>
                  <a:srgbClr val="3D3D3D"/>
                </a:solidFill>
                <a:ea typeface="Roboto"/>
                <a:cs typeface="Roboto"/>
                <a:sym typeface="Roboto Bold"/>
              </a:rPr>
              <a:t>Ελληνικής</a:t>
            </a:r>
            <a:r>
              <a:rPr lang="en-US" sz="3200" spc="-6" dirty="0">
                <a:solidFill>
                  <a:srgbClr val="3D3D3D"/>
                </a:solidFill>
                <a:ea typeface="Roboto"/>
                <a:cs typeface="Roboto"/>
                <a:sym typeface="Roboto Bold"/>
              </a:rPr>
              <a:t> </a:t>
            </a:r>
            <a:r>
              <a:rPr lang="en-US" sz="3200" spc="-6" dirty="0" err="1">
                <a:solidFill>
                  <a:srgbClr val="3D3D3D"/>
                </a:solidFill>
                <a:ea typeface="Roboto"/>
                <a:cs typeface="Roboto"/>
                <a:sym typeface="Roboto Bold"/>
              </a:rPr>
              <a:t>Ετ</a:t>
            </a:r>
            <a:r>
              <a:rPr lang="en-US" sz="3200" spc="-6" dirty="0">
                <a:solidFill>
                  <a:srgbClr val="3D3D3D"/>
                </a:solidFill>
                <a:ea typeface="Roboto"/>
                <a:cs typeface="Roboto"/>
                <a:sym typeface="Roboto Bold"/>
              </a:rPr>
              <a:t>αιρείας Ψυχαναλυτικής Ψυχοθεραπείας Παιδιών Εφήβων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61DB68BB-A989-1DE4-3ED6-145221E78C1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370E0E3-B240-8F47-F676-C79D46A29231}"/>
              </a:ext>
            </a:extLst>
          </p:cNvPr>
          <p:cNvSpPr/>
          <p:nvPr/>
        </p:nvSpPr>
        <p:spPr>
          <a:xfrm>
            <a:off x="-1503904"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17C0ECDA-EAA6-80B0-9734-AA8D4E7A017D}"/>
              </a:ext>
            </a:extLst>
          </p:cNvPr>
          <p:cNvSpPr/>
          <p:nvPr/>
        </p:nvSpPr>
        <p:spPr>
          <a:xfrm>
            <a:off x="-92011" y="3623859"/>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F7D9CB93-8D57-F5DA-4618-01F7CC2760C4}"/>
              </a:ext>
            </a:extLst>
          </p:cNvPr>
          <p:cNvSpPr/>
          <p:nvPr/>
        </p:nvSpPr>
        <p:spPr>
          <a:xfrm>
            <a:off x="-1028700" y="82296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a:extLst>
              <a:ext uri="{FF2B5EF4-FFF2-40B4-BE49-F238E27FC236}">
                <a16:creationId xmlns:a16="http://schemas.microsoft.com/office/drawing/2014/main" id="{3D874554-1AE0-2D52-C804-97ADF767B2D3}"/>
              </a:ext>
            </a:extLst>
          </p:cNvPr>
          <p:cNvSpPr/>
          <p:nvPr/>
        </p:nvSpPr>
        <p:spPr>
          <a:xfrm>
            <a:off x="17248399" y="3497418"/>
            <a:ext cx="2079201" cy="2052739"/>
          </a:xfrm>
          <a:custGeom>
            <a:avLst/>
            <a:gdLst/>
            <a:ahLst/>
            <a:cxnLst/>
            <a:rect l="l" t="t" r="r" b="b"/>
            <a:pathLst>
              <a:path w="2079201" h="2052739">
                <a:moveTo>
                  <a:pt x="0" y="0"/>
                </a:moveTo>
                <a:lnTo>
                  <a:pt x="2079202" y="0"/>
                </a:lnTo>
                <a:lnTo>
                  <a:pt x="2079202" y="2052739"/>
                </a:lnTo>
                <a:lnTo>
                  <a:pt x="0" y="205273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9" name="Freeform 9">
            <a:extLst>
              <a:ext uri="{FF2B5EF4-FFF2-40B4-BE49-F238E27FC236}">
                <a16:creationId xmlns:a16="http://schemas.microsoft.com/office/drawing/2014/main" id="{7EF289F8-7563-A0F3-6A59-D54B71651534}"/>
              </a:ext>
            </a:extLst>
          </p:cNvPr>
          <p:cNvSpPr/>
          <p:nvPr/>
        </p:nvSpPr>
        <p:spPr>
          <a:xfrm>
            <a:off x="15642453" y="-1951056"/>
            <a:ext cx="7300452" cy="4114800"/>
          </a:xfrm>
          <a:custGeom>
            <a:avLst/>
            <a:gdLst/>
            <a:ahLst/>
            <a:cxnLst/>
            <a:rect l="l" t="t" r="r" b="b"/>
            <a:pathLst>
              <a:path w="7300452" h="4114800">
                <a:moveTo>
                  <a:pt x="0" y="0"/>
                </a:moveTo>
                <a:lnTo>
                  <a:pt x="7300451" y="0"/>
                </a:lnTo>
                <a:lnTo>
                  <a:pt x="730045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a:extLst>
              <a:ext uri="{FF2B5EF4-FFF2-40B4-BE49-F238E27FC236}">
                <a16:creationId xmlns:a16="http://schemas.microsoft.com/office/drawing/2014/main" id="{03E7DED1-25AD-68A1-CFF7-DEA841B6828D}"/>
              </a:ext>
            </a:extLst>
          </p:cNvPr>
          <p:cNvSpPr/>
          <p:nvPr/>
        </p:nvSpPr>
        <p:spPr>
          <a:xfrm rot="872040">
            <a:off x="6109626" y="-2346968"/>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6" name="Freeform 16">
            <a:extLst>
              <a:ext uri="{FF2B5EF4-FFF2-40B4-BE49-F238E27FC236}">
                <a16:creationId xmlns:a16="http://schemas.microsoft.com/office/drawing/2014/main" id="{09FBE8CD-A89E-AA99-433E-C67F98B6B657}"/>
              </a:ext>
            </a:extLst>
          </p:cNvPr>
          <p:cNvSpPr/>
          <p:nvPr/>
        </p:nvSpPr>
        <p:spPr>
          <a:xfrm>
            <a:off x="15761713" y="812206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19" name="TextBox 18">
            <a:extLst>
              <a:ext uri="{FF2B5EF4-FFF2-40B4-BE49-F238E27FC236}">
                <a16:creationId xmlns:a16="http://schemas.microsoft.com/office/drawing/2014/main" id="{CAF791AB-18F1-0C81-E9BA-871D4B8FFF69}"/>
              </a:ext>
            </a:extLst>
          </p:cNvPr>
          <p:cNvSpPr txBox="1"/>
          <p:nvPr/>
        </p:nvSpPr>
        <p:spPr>
          <a:xfrm>
            <a:off x="2610896" y="3459318"/>
            <a:ext cx="13115427" cy="4893647"/>
          </a:xfrm>
          <a:prstGeom prst="rect">
            <a:avLst/>
          </a:prstGeom>
          <a:noFill/>
        </p:spPr>
        <p:txBody>
          <a:bodyPr wrap="square">
            <a:spAutoFit/>
          </a:bodyPr>
          <a:lstStyle/>
          <a:p>
            <a:pPr marL="457200" indent="-457200" algn="just">
              <a:buFont typeface="Courier New" panose="02070309020205020404" pitchFamily="49" charset="0"/>
              <a:buChar char="o"/>
            </a:pPr>
            <a:r>
              <a:rPr lang="el-GR" sz="2800" dirty="0"/>
              <a:t>Τι είναι η ΔΣΔΠ: Υιοθετήθηκε από τον ΟΗΕ το 1989 και κυρώθηκε από την Ελλάδα το 1992 (Νόμος 2101/92).</a:t>
            </a:r>
          </a:p>
          <a:p>
            <a:pPr marL="457200" indent="-457200" algn="just">
              <a:buFont typeface="Courier New" panose="02070309020205020404" pitchFamily="49" charset="0"/>
              <a:buChar char="o"/>
            </a:pPr>
            <a:r>
              <a:rPr lang="el-GR" sz="2800" dirty="0"/>
              <a:t>Ορισμός Παιδιού: Ως παιδί λογίζεται κάθε ανθρώπινο ον ηλικίας κάτω των 18 ετών.</a:t>
            </a:r>
          </a:p>
          <a:p>
            <a:pPr algn="ctr"/>
            <a:r>
              <a:rPr lang="el-GR" sz="3200" dirty="0">
                <a:solidFill>
                  <a:srgbClr val="0070C0"/>
                </a:solidFill>
              </a:rPr>
              <a:t>Οι 4 Γενικές Αρχές</a:t>
            </a:r>
            <a:r>
              <a:rPr lang="el-GR" sz="2800" dirty="0"/>
              <a:t>:</a:t>
            </a:r>
          </a:p>
          <a:p>
            <a:pPr marL="457200" indent="-457200" algn="just">
              <a:buFont typeface="Courier New" panose="02070309020205020404" pitchFamily="49" charset="0"/>
              <a:buChar char="o"/>
            </a:pPr>
            <a:r>
              <a:rPr lang="el-GR" sz="2800" dirty="0"/>
              <a:t>Μη Διάκριση: Ισχύει για όλα τα παιδιά χωρίς καμία εξαίρεση.</a:t>
            </a:r>
          </a:p>
          <a:p>
            <a:pPr marL="457200" indent="-457200" algn="just">
              <a:buFont typeface="Courier New" panose="02070309020205020404" pitchFamily="49" charset="0"/>
              <a:buChar char="o"/>
            </a:pPr>
            <a:r>
              <a:rPr lang="el-GR" sz="2800" dirty="0"/>
              <a:t>Το Βέλτιστο Συμφέρον του Παιδιού: Πρέπει να λαμβάνεται πρωτίστως υπόψη σε όλες τις αποφάσεις.</a:t>
            </a:r>
          </a:p>
          <a:p>
            <a:pPr marL="457200" indent="-457200" algn="just">
              <a:buFont typeface="Courier New" panose="02070309020205020404" pitchFamily="49" charset="0"/>
              <a:buChar char="o"/>
            </a:pPr>
            <a:r>
              <a:rPr lang="el-GR" sz="2800" dirty="0"/>
              <a:t>Δικαίωμα στη Ζωή και την Ανάπτυξη: Διασφάλιση της επιβίωσης και της ολόπλευρης ανάπτυξης.</a:t>
            </a:r>
          </a:p>
          <a:p>
            <a:pPr marL="457200" indent="-457200" algn="just">
              <a:buFont typeface="Courier New" panose="02070309020205020404" pitchFamily="49" charset="0"/>
              <a:buChar char="o"/>
            </a:pPr>
            <a:r>
              <a:rPr lang="el-GR" sz="2800" dirty="0"/>
              <a:t>Σεβασμός στις Απόψεις του Παιδιού: Το παιδί έχει δικαίωμα να εκφράζει ελεύθερα τη γνώμη του για θέματα που το αφορούν.</a:t>
            </a:r>
          </a:p>
        </p:txBody>
      </p:sp>
      <p:sp>
        <p:nvSpPr>
          <p:cNvPr id="24" name="TextBox 23">
            <a:extLst>
              <a:ext uri="{FF2B5EF4-FFF2-40B4-BE49-F238E27FC236}">
                <a16:creationId xmlns:a16="http://schemas.microsoft.com/office/drawing/2014/main" id="{20AF239A-106A-7C9B-5FEC-E171A5B41E7B}"/>
              </a:ext>
            </a:extLst>
          </p:cNvPr>
          <p:cNvSpPr txBox="1"/>
          <p:nvPr/>
        </p:nvSpPr>
        <p:spPr>
          <a:xfrm>
            <a:off x="1569376" y="1323892"/>
            <a:ext cx="14668499" cy="1446550"/>
          </a:xfrm>
          <a:prstGeom prst="rect">
            <a:avLst/>
          </a:prstGeom>
          <a:noFill/>
        </p:spPr>
        <p:txBody>
          <a:bodyPr wrap="square">
            <a:spAutoFit/>
          </a:bodyPr>
          <a:lstStyle/>
          <a:p>
            <a:pPr algn="ctr"/>
            <a:r>
              <a:rPr lang="el-GR" sz="4400" dirty="0">
                <a:latin typeface="Roboto" panose="02000000000000000000" pitchFamily="2" charset="0"/>
                <a:ea typeface="Roboto" panose="02000000000000000000" pitchFamily="2" charset="0"/>
                <a:cs typeface="Roboto" panose="02000000000000000000" pitchFamily="2" charset="0"/>
              </a:rPr>
              <a:t>ΔΙΕΘΝΗΣ ΣΥΜΒΑΣΗ ΓΙΑ ΤΑ ΔΙΚΑΙΩΜΑΤΑ ΤΟΥ ΠΑΙΔΙΟΥ (ΔΣΔΠ)</a:t>
            </a:r>
          </a:p>
        </p:txBody>
      </p:sp>
    </p:spTree>
    <p:extLst>
      <p:ext uri="{BB962C8B-B14F-4D97-AF65-F5344CB8AC3E}">
        <p14:creationId xmlns:p14="http://schemas.microsoft.com/office/powerpoint/2010/main" val="907486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0B8CA3E5-5F47-0802-C886-CE6EDD25084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DC0CBEC-6846-D3B9-8527-36778EC467A0}"/>
              </a:ext>
            </a:extLst>
          </p:cNvPr>
          <p:cNvSpPr/>
          <p:nvPr/>
        </p:nvSpPr>
        <p:spPr>
          <a:xfrm>
            <a:off x="-1503904"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9782DCF5-D6EF-9174-1A2E-C4BD9ACC8F4C}"/>
              </a:ext>
            </a:extLst>
          </p:cNvPr>
          <p:cNvSpPr/>
          <p:nvPr/>
        </p:nvSpPr>
        <p:spPr>
          <a:xfrm>
            <a:off x="-92011" y="3623859"/>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a:extLst>
              <a:ext uri="{FF2B5EF4-FFF2-40B4-BE49-F238E27FC236}">
                <a16:creationId xmlns:a16="http://schemas.microsoft.com/office/drawing/2014/main" id="{85818809-EB4A-6EE9-291D-29AF0E858460}"/>
              </a:ext>
            </a:extLst>
          </p:cNvPr>
          <p:cNvSpPr/>
          <p:nvPr/>
        </p:nvSpPr>
        <p:spPr>
          <a:xfrm>
            <a:off x="-1028700" y="82296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a:extLst>
              <a:ext uri="{FF2B5EF4-FFF2-40B4-BE49-F238E27FC236}">
                <a16:creationId xmlns:a16="http://schemas.microsoft.com/office/drawing/2014/main" id="{E2F333F8-E360-78CD-C495-C6750742C0E8}"/>
              </a:ext>
            </a:extLst>
          </p:cNvPr>
          <p:cNvSpPr/>
          <p:nvPr/>
        </p:nvSpPr>
        <p:spPr>
          <a:xfrm>
            <a:off x="17248399" y="3497418"/>
            <a:ext cx="2079201" cy="2052739"/>
          </a:xfrm>
          <a:custGeom>
            <a:avLst/>
            <a:gdLst/>
            <a:ahLst/>
            <a:cxnLst/>
            <a:rect l="l" t="t" r="r" b="b"/>
            <a:pathLst>
              <a:path w="2079201" h="2052739">
                <a:moveTo>
                  <a:pt x="0" y="0"/>
                </a:moveTo>
                <a:lnTo>
                  <a:pt x="2079202" y="0"/>
                </a:lnTo>
                <a:lnTo>
                  <a:pt x="2079202" y="2052739"/>
                </a:lnTo>
                <a:lnTo>
                  <a:pt x="0" y="205273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9" name="Freeform 9">
            <a:extLst>
              <a:ext uri="{FF2B5EF4-FFF2-40B4-BE49-F238E27FC236}">
                <a16:creationId xmlns:a16="http://schemas.microsoft.com/office/drawing/2014/main" id="{406CAEEE-FC37-9D2E-2132-A7D66E389C7A}"/>
              </a:ext>
            </a:extLst>
          </p:cNvPr>
          <p:cNvSpPr/>
          <p:nvPr/>
        </p:nvSpPr>
        <p:spPr>
          <a:xfrm>
            <a:off x="15642453" y="-1951056"/>
            <a:ext cx="7300452" cy="4114800"/>
          </a:xfrm>
          <a:custGeom>
            <a:avLst/>
            <a:gdLst/>
            <a:ahLst/>
            <a:cxnLst/>
            <a:rect l="l" t="t" r="r" b="b"/>
            <a:pathLst>
              <a:path w="7300452" h="4114800">
                <a:moveTo>
                  <a:pt x="0" y="0"/>
                </a:moveTo>
                <a:lnTo>
                  <a:pt x="7300451" y="0"/>
                </a:lnTo>
                <a:lnTo>
                  <a:pt x="730045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a:extLst>
              <a:ext uri="{FF2B5EF4-FFF2-40B4-BE49-F238E27FC236}">
                <a16:creationId xmlns:a16="http://schemas.microsoft.com/office/drawing/2014/main" id="{3E6A8C62-6CA1-7C8A-50C7-72112D6325AA}"/>
              </a:ext>
            </a:extLst>
          </p:cNvPr>
          <p:cNvSpPr/>
          <p:nvPr/>
        </p:nvSpPr>
        <p:spPr>
          <a:xfrm rot="872040">
            <a:off x="6109626" y="-2346968"/>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16" name="Freeform 16">
            <a:extLst>
              <a:ext uri="{FF2B5EF4-FFF2-40B4-BE49-F238E27FC236}">
                <a16:creationId xmlns:a16="http://schemas.microsoft.com/office/drawing/2014/main" id="{2D200B58-6E41-9C0E-4417-699738FCAB23}"/>
              </a:ext>
            </a:extLst>
          </p:cNvPr>
          <p:cNvSpPr/>
          <p:nvPr/>
        </p:nvSpPr>
        <p:spPr>
          <a:xfrm>
            <a:off x="15761713" y="812206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sp>
      <p:sp>
        <p:nvSpPr>
          <p:cNvPr id="19" name="TextBox 18">
            <a:extLst>
              <a:ext uri="{FF2B5EF4-FFF2-40B4-BE49-F238E27FC236}">
                <a16:creationId xmlns:a16="http://schemas.microsoft.com/office/drawing/2014/main" id="{68049487-78B6-A866-3AD6-8896AB5E379A}"/>
              </a:ext>
            </a:extLst>
          </p:cNvPr>
          <p:cNvSpPr txBox="1"/>
          <p:nvPr/>
        </p:nvSpPr>
        <p:spPr>
          <a:xfrm>
            <a:off x="2316875" y="3192111"/>
            <a:ext cx="14214064" cy="6555641"/>
          </a:xfrm>
          <a:prstGeom prst="rect">
            <a:avLst/>
          </a:prstGeom>
          <a:noFill/>
        </p:spPr>
        <p:txBody>
          <a:bodyPr wrap="square">
            <a:spAutoFit/>
          </a:bodyPr>
          <a:lstStyle/>
          <a:p>
            <a:pPr marL="457200" indent="-457200" algn="just">
              <a:buFont typeface="Courier New" panose="02070309020205020404" pitchFamily="49" charset="0"/>
              <a:buChar char="o"/>
            </a:pPr>
            <a:r>
              <a:rPr lang="el-GR" sz="2800" dirty="0"/>
              <a:t>Κατηγορίες Δικαιωμάτων: Περιλαμβάνουν δικαιώματα επιβίωσης, ανάπτυξης, προστασίας και συμμετοχής. </a:t>
            </a:r>
          </a:p>
          <a:p>
            <a:pPr marL="457200" indent="-457200" algn="just">
              <a:buFont typeface="Courier New" panose="02070309020205020404" pitchFamily="49" charset="0"/>
              <a:buChar char="o"/>
            </a:pPr>
            <a:r>
              <a:rPr lang="el-GR" sz="2800" dirty="0"/>
              <a:t>Δικαίωμα στην Προστασία (Άρθρο 19): Το παιδί πρέπει να προστατεύεται από κάθε μορφή σωματικής ή ψυχικής βίας, προσβολής, εγκατάλειψης, παραμέλησης, κακής μεταχείρισης ή εκμετάλλευσης.</a:t>
            </a:r>
          </a:p>
          <a:p>
            <a:pPr algn="ctr"/>
            <a:r>
              <a:rPr lang="el-GR" sz="3200" dirty="0">
                <a:solidFill>
                  <a:srgbClr val="0070C0"/>
                </a:solidFill>
              </a:rPr>
              <a:t>Ειδικές Μορφές Προστασίας</a:t>
            </a:r>
            <a:r>
              <a:rPr lang="el-GR" sz="2800" dirty="0"/>
              <a:t>: </a:t>
            </a:r>
          </a:p>
          <a:p>
            <a:pPr marL="457200" indent="-457200" algn="just">
              <a:buFont typeface="Courier New" panose="02070309020205020404" pitchFamily="49" charset="0"/>
              <a:buChar char="o"/>
            </a:pPr>
            <a:r>
              <a:rPr lang="el-GR" sz="2800" dirty="0"/>
              <a:t>Προστασία από οικονομική εκμετάλλευση και επικίνδυνη εργασία.</a:t>
            </a:r>
          </a:p>
          <a:p>
            <a:pPr marL="457200" indent="-457200" algn="just">
              <a:buFont typeface="Courier New" panose="02070309020205020404" pitchFamily="49" charset="0"/>
              <a:buChar char="o"/>
            </a:pPr>
            <a:r>
              <a:rPr lang="el-GR" sz="2800" dirty="0"/>
              <a:t>Προστασία από κάθε μορφή σεξουαλικής εκμετάλλευσης και κακοποίησης.</a:t>
            </a:r>
          </a:p>
          <a:p>
            <a:pPr marL="457200" indent="-457200" algn="just">
              <a:buFont typeface="Courier New" panose="02070309020205020404" pitchFamily="49" charset="0"/>
              <a:buChar char="o"/>
            </a:pPr>
            <a:r>
              <a:rPr lang="el-GR" sz="2800" dirty="0"/>
              <a:t>Πρόληψη απαγωγών, πώλησης ή εμπορίας παιδιών.</a:t>
            </a:r>
          </a:p>
          <a:p>
            <a:pPr marL="457200" indent="-457200" algn="just">
              <a:buFont typeface="Wingdings" panose="05000000000000000000" pitchFamily="2" charset="2"/>
              <a:buChar char="ü"/>
            </a:pPr>
            <a:r>
              <a:rPr lang="el-GR" sz="2800" dirty="0"/>
              <a:t>Υποχρεώσεις του Κράτους: Λήψη όλων των απαραίτητων νομοθετικών, διοικητικών και εκπαιδευτικών μέτρων για την υλοποίηση των δικαιωμάτων.</a:t>
            </a:r>
          </a:p>
          <a:p>
            <a:pPr marL="457200" indent="-457200" algn="just">
              <a:buFont typeface="Wingdings" panose="05000000000000000000" pitchFamily="2" charset="2"/>
              <a:buChar char="ü"/>
            </a:pPr>
            <a:r>
              <a:rPr lang="el-GR" sz="2800" dirty="0"/>
              <a:t>Αποκατάσταση και Επανένταξη: Μέριμνα για τη φυσική και ψυχολογική αποκατάσταση παιδιών-θυμάτων κακοποίησης και την κοινωνική τους επανένταξη.</a:t>
            </a:r>
          </a:p>
          <a:p>
            <a:pPr marL="457200" indent="-457200" algn="just">
              <a:buFont typeface="Wingdings" panose="05000000000000000000" pitchFamily="2" charset="2"/>
              <a:buChar char="ü"/>
            </a:pPr>
            <a:r>
              <a:rPr lang="el-GR" sz="2800" dirty="0"/>
              <a:t>Παρακολούθηση: Η Επιτροπή για τα Δικαιώματα του Παιδιού του ΟΗΕ επιβλέπει την εφαρμογή της Σύμβασης από τα κράτη.</a:t>
            </a:r>
          </a:p>
        </p:txBody>
      </p:sp>
      <p:sp>
        <p:nvSpPr>
          <p:cNvPr id="7" name="TextBox 6">
            <a:extLst>
              <a:ext uri="{FF2B5EF4-FFF2-40B4-BE49-F238E27FC236}">
                <a16:creationId xmlns:a16="http://schemas.microsoft.com/office/drawing/2014/main" id="{0E90E8AD-8606-004F-FCA5-8BC2FCD0172F}"/>
              </a:ext>
            </a:extLst>
          </p:cNvPr>
          <p:cNvSpPr txBox="1"/>
          <p:nvPr/>
        </p:nvSpPr>
        <p:spPr>
          <a:xfrm>
            <a:off x="1569376" y="1323892"/>
            <a:ext cx="14668499" cy="1446550"/>
          </a:xfrm>
          <a:prstGeom prst="rect">
            <a:avLst/>
          </a:prstGeom>
          <a:noFill/>
        </p:spPr>
        <p:txBody>
          <a:bodyPr wrap="square">
            <a:spAutoFit/>
          </a:bodyPr>
          <a:lstStyle/>
          <a:p>
            <a:pPr algn="ctr"/>
            <a:r>
              <a:rPr lang="el-GR" sz="4400" dirty="0">
                <a:latin typeface="Roboto" panose="02000000000000000000" pitchFamily="2" charset="0"/>
                <a:ea typeface="Roboto" panose="02000000000000000000" pitchFamily="2" charset="0"/>
                <a:cs typeface="Roboto" panose="02000000000000000000" pitchFamily="2" charset="0"/>
              </a:rPr>
              <a:t>ΔΙΕΘΝΗΣ ΣΥΜΒΑΣΗ ΓΙΑ ΤΑ ΔΙΚΑΙΩΜΑΤΑ ΤΟΥ ΠΑΙΔΙΟΥ (ΔΣΔΠ)</a:t>
            </a:r>
          </a:p>
        </p:txBody>
      </p:sp>
    </p:spTree>
    <p:extLst>
      <p:ext uri="{BB962C8B-B14F-4D97-AF65-F5344CB8AC3E}">
        <p14:creationId xmlns:p14="http://schemas.microsoft.com/office/powerpoint/2010/main" val="3648082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p:cNvGrpSpPr/>
        <p:nvPr/>
      </p:nvGrpSpPr>
      <p:grpSpPr>
        <a:xfrm>
          <a:off x="0" y="0"/>
          <a:ext cx="0" cy="0"/>
          <a:chOff x="0" y="0"/>
          <a:chExt cx="0" cy="0"/>
        </a:xfrm>
      </p:grpSpPr>
      <p:sp>
        <p:nvSpPr>
          <p:cNvPr id="12" name="Freeform 5"/>
          <p:cNvSpPr/>
          <p:nvPr/>
        </p:nvSpPr>
        <p:spPr>
          <a:xfrm>
            <a:off x="11887200" y="4804699"/>
            <a:ext cx="6262674" cy="5807207"/>
          </a:xfrm>
          <a:custGeom>
            <a:avLst/>
            <a:gdLst/>
            <a:ahLst/>
            <a:cxnLst/>
            <a:rect l="l" t="t" r="r" b="b"/>
            <a:pathLst>
              <a:path w="6262674" h="5807207">
                <a:moveTo>
                  <a:pt x="0" y="0"/>
                </a:moveTo>
                <a:lnTo>
                  <a:pt x="6262675" y="0"/>
                </a:lnTo>
                <a:lnTo>
                  <a:pt x="6262675" y="5807206"/>
                </a:lnTo>
                <a:lnTo>
                  <a:pt x="0" y="58072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Freeform 2"/>
          <p:cNvSpPr/>
          <p:nvPr/>
        </p:nvSpPr>
        <p:spPr>
          <a:xfrm rot="872040">
            <a:off x="-1244729" y="-1565903"/>
            <a:ext cx="5159726" cy="3799435"/>
          </a:xfrm>
          <a:custGeom>
            <a:avLst/>
            <a:gdLst/>
            <a:ahLst/>
            <a:cxnLst/>
            <a:rect l="l" t="t" r="r" b="b"/>
            <a:pathLst>
              <a:path w="5159726" h="3799435">
                <a:moveTo>
                  <a:pt x="0" y="0"/>
                </a:moveTo>
                <a:lnTo>
                  <a:pt x="5159726" y="0"/>
                </a:lnTo>
                <a:lnTo>
                  <a:pt x="5159726" y="3799435"/>
                </a:lnTo>
                <a:lnTo>
                  <a:pt x="0" y="379943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3" name="Freeform 3"/>
          <p:cNvSpPr/>
          <p:nvPr/>
        </p:nvSpPr>
        <p:spPr>
          <a:xfrm rot="1124841">
            <a:off x="14361657" y="-241893"/>
            <a:ext cx="5482856" cy="2552020"/>
          </a:xfrm>
          <a:custGeom>
            <a:avLst/>
            <a:gdLst/>
            <a:ahLst/>
            <a:cxnLst/>
            <a:rect l="l" t="t" r="r" b="b"/>
            <a:pathLst>
              <a:path w="5482856" h="2552020">
                <a:moveTo>
                  <a:pt x="0" y="0"/>
                </a:moveTo>
                <a:lnTo>
                  <a:pt x="5482855" y="0"/>
                </a:lnTo>
                <a:lnTo>
                  <a:pt x="5482855" y="2552020"/>
                </a:lnTo>
                <a:lnTo>
                  <a:pt x="0" y="2552020"/>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4" name="Freeform 4"/>
          <p:cNvSpPr/>
          <p:nvPr/>
        </p:nvSpPr>
        <p:spPr>
          <a:xfrm rot="675683">
            <a:off x="11764226" y="8767546"/>
            <a:ext cx="2836512" cy="2429085"/>
          </a:xfrm>
          <a:custGeom>
            <a:avLst/>
            <a:gdLst/>
            <a:ahLst/>
            <a:cxnLst/>
            <a:rect l="l" t="t" r="r" b="b"/>
            <a:pathLst>
              <a:path w="2836512" h="2429085">
                <a:moveTo>
                  <a:pt x="0" y="0"/>
                </a:moveTo>
                <a:lnTo>
                  <a:pt x="2836511" y="0"/>
                </a:lnTo>
                <a:lnTo>
                  <a:pt x="2836511" y="2429085"/>
                </a:lnTo>
                <a:lnTo>
                  <a:pt x="0" y="2429085"/>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5" name="Freeform 5"/>
          <p:cNvSpPr/>
          <p:nvPr/>
        </p:nvSpPr>
        <p:spPr>
          <a:xfrm>
            <a:off x="-1050501" y="2097142"/>
            <a:ext cx="2079201" cy="2052739"/>
          </a:xfrm>
          <a:custGeom>
            <a:avLst/>
            <a:gdLst/>
            <a:ahLst/>
            <a:cxnLst/>
            <a:rect l="l" t="t" r="r" b="b"/>
            <a:pathLst>
              <a:path w="2079201" h="2052739">
                <a:moveTo>
                  <a:pt x="0" y="0"/>
                </a:moveTo>
                <a:lnTo>
                  <a:pt x="2079201" y="0"/>
                </a:lnTo>
                <a:lnTo>
                  <a:pt x="2079201" y="2052738"/>
                </a:lnTo>
                <a:lnTo>
                  <a:pt x="0" y="2052738"/>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8" name="TextBox 8"/>
          <p:cNvSpPr txBox="1"/>
          <p:nvPr/>
        </p:nvSpPr>
        <p:spPr>
          <a:xfrm>
            <a:off x="3886200" y="601737"/>
            <a:ext cx="10501432" cy="846386"/>
          </a:xfrm>
          <a:prstGeom prst="rect">
            <a:avLst/>
          </a:prstGeom>
        </p:spPr>
        <p:txBody>
          <a:bodyPr wrap="square" lIns="0" tIns="0" rIns="0" bIns="0" rtlCol="0" anchor="t">
            <a:spAutoFit/>
          </a:bodyPr>
          <a:lstStyle/>
          <a:p>
            <a:pPr algn="ctr">
              <a:lnSpc>
                <a:spcPts val="7150"/>
              </a:lnSpc>
            </a:pPr>
            <a:r>
              <a:rPr lang="el-GR" sz="4800" dirty="0">
                <a:latin typeface="Roboto" panose="02000000000000000000" pitchFamily="2" charset="0"/>
                <a:ea typeface="Roboto" panose="02000000000000000000" pitchFamily="2" charset="0"/>
                <a:cs typeface="Roboto" panose="02000000000000000000" pitchFamily="2" charset="0"/>
              </a:rPr>
              <a:t>ΣΗΜΑΔΙΑ ΠΑΡΑΜΕΛΗΣΗΣ</a:t>
            </a:r>
            <a:endParaRPr lang="en-US" sz="4800" dirty="0">
              <a:latin typeface="Roboto" panose="02000000000000000000" pitchFamily="2" charset="0"/>
              <a:ea typeface="Roboto" panose="02000000000000000000" pitchFamily="2" charset="0"/>
              <a:cs typeface="Roboto" panose="02000000000000000000" pitchFamily="2" charset="0"/>
              <a:sym typeface="Roboto Bold"/>
            </a:endParaRPr>
          </a:p>
        </p:txBody>
      </p:sp>
      <p:sp>
        <p:nvSpPr>
          <p:cNvPr id="11" name="TextBox 10">
            <a:extLst>
              <a:ext uri="{FF2B5EF4-FFF2-40B4-BE49-F238E27FC236}">
                <a16:creationId xmlns:a16="http://schemas.microsoft.com/office/drawing/2014/main" id="{8C2A8A8F-26D6-15BE-E126-85CA4D3933A3}"/>
              </a:ext>
            </a:extLst>
          </p:cNvPr>
          <p:cNvSpPr txBox="1"/>
          <p:nvPr/>
        </p:nvSpPr>
        <p:spPr>
          <a:xfrm>
            <a:off x="2043210" y="2593078"/>
            <a:ext cx="15035294" cy="6986528"/>
          </a:xfrm>
          <a:prstGeom prst="rect">
            <a:avLst/>
          </a:prstGeom>
          <a:noFill/>
        </p:spPr>
        <p:txBody>
          <a:bodyPr wrap="square" numCol="2">
            <a:spAutoFit/>
          </a:bodyPr>
          <a:lstStyle/>
          <a:p>
            <a:pPr marL="342900" indent="-342900">
              <a:buFont typeface="Courier New" panose="02070309020205020404" pitchFamily="49" charset="0"/>
              <a:buChar char="o"/>
            </a:pPr>
            <a:r>
              <a:rPr lang="el-GR" sz="2800" dirty="0"/>
              <a:t>Κακή προσωπική υγιεινή </a:t>
            </a:r>
          </a:p>
          <a:p>
            <a:pPr marL="342900" indent="-342900">
              <a:buFont typeface="Courier New" panose="02070309020205020404" pitchFamily="49" charset="0"/>
              <a:buChar char="o"/>
            </a:pPr>
            <a:r>
              <a:rPr lang="el-GR" sz="2800" dirty="0"/>
              <a:t>Δυσοσμία</a:t>
            </a:r>
          </a:p>
          <a:p>
            <a:pPr marL="342900" indent="-342900">
              <a:buFont typeface="Courier New" panose="02070309020205020404" pitchFamily="49" charset="0"/>
              <a:buChar char="o"/>
            </a:pPr>
            <a:r>
              <a:rPr lang="el-GR" sz="2800" dirty="0"/>
              <a:t>Κακή υγιεινή των δοντιών</a:t>
            </a:r>
          </a:p>
          <a:p>
            <a:pPr marL="342900" indent="-342900">
              <a:buFont typeface="Courier New" panose="02070309020205020404" pitchFamily="49" charset="0"/>
              <a:buChar char="o"/>
            </a:pPr>
            <a:r>
              <a:rPr lang="el-GR" sz="2800" dirty="0"/>
              <a:t>Άπλυτα και αχτένιστα μαλλιά</a:t>
            </a:r>
          </a:p>
          <a:p>
            <a:pPr marL="342900" indent="-342900">
              <a:buFont typeface="Courier New" panose="02070309020205020404" pitchFamily="49" charset="0"/>
              <a:buChar char="o"/>
            </a:pPr>
            <a:r>
              <a:rPr lang="el-GR" sz="2800" dirty="0"/>
              <a:t>Δεν δείχνει να λαμβάνει ιατρική φροντίδα για ιατρικά ζητήματα</a:t>
            </a:r>
          </a:p>
          <a:p>
            <a:pPr marL="342900" indent="-342900">
              <a:buFont typeface="Courier New" panose="02070309020205020404" pitchFamily="49" charset="0"/>
              <a:buChar char="o"/>
            </a:pPr>
            <a:r>
              <a:rPr lang="el-GR" sz="2800" dirty="0"/>
              <a:t>Ρούχα βρώμικα, σκισμένα, κατεστραμμένα, μεγαλύτερου ή μικρότερου νούμερου, ακατάλληλα σε σχέση με τον καιρό</a:t>
            </a:r>
          </a:p>
          <a:p>
            <a:pPr marL="342900" indent="-342900">
              <a:buFont typeface="Courier New" panose="02070309020205020404" pitchFamily="49" charset="0"/>
              <a:buChar char="o"/>
            </a:pPr>
            <a:r>
              <a:rPr lang="el-GR" sz="2800" dirty="0"/>
              <a:t>Συχνά δεν έχει κολατσιό μαζί του στο σχολείο</a:t>
            </a:r>
          </a:p>
          <a:p>
            <a:pPr marL="342900" indent="-342900">
              <a:buFont typeface="Courier New" panose="02070309020205020404" pitchFamily="49" charset="0"/>
              <a:buChar char="o"/>
            </a:pPr>
            <a:r>
              <a:rPr lang="el-GR" sz="2800" dirty="0"/>
              <a:t>Συχνά λέει ότι πεινάει και ότι δεν έχει φάει </a:t>
            </a:r>
          </a:p>
          <a:p>
            <a:pPr marL="342900" indent="-342900">
              <a:buFont typeface="Courier New" panose="02070309020205020404" pitchFamily="49" charset="0"/>
              <a:buChar char="o"/>
            </a:pPr>
            <a:r>
              <a:rPr lang="el-GR" sz="2800" dirty="0"/>
              <a:t>Συχνά δεν έχει τα πράγματα που ζητά ο/η νηπιαγωγός ή χρειάζονται στην τάξη (πχ. μπουκάλι με νερό)</a:t>
            </a:r>
          </a:p>
          <a:p>
            <a:pPr marL="342900" indent="-342900">
              <a:buFont typeface="Courier New" panose="02070309020205020404" pitchFamily="49" charset="0"/>
              <a:buChar char="o"/>
            </a:pPr>
            <a:r>
              <a:rPr lang="el-GR" sz="2800" dirty="0"/>
              <a:t>Αναλαμβάνει ρόλους ενήλικα/μεγαλύτερου παιδιού</a:t>
            </a:r>
          </a:p>
          <a:p>
            <a:pPr marL="342900" indent="-342900">
              <a:buFont typeface="Courier New" panose="02070309020205020404" pitchFamily="49" charset="0"/>
              <a:buChar char="o"/>
            </a:pPr>
            <a:r>
              <a:rPr lang="el-GR" sz="2800" dirty="0"/>
              <a:t>Νωθρότητα, ύπνος στην τάξη</a:t>
            </a:r>
          </a:p>
          <a:p>
            <a:pPr marL="342900" indent="-342900">
              <a:buFont typeface="Courier New" panose="02070309020205020404" pitchFamily="49" charset="0"/>
              <a:buChar char="o"/>
            </a:pPr>
            <a:r>
              <a:rPr lang="el-GR" sz="2800" dirty="0"/>
              <a:t>Δυσκολία συγκέντρωσης και προσοχής</a:t>
            </a:r>
          </a:p>
          <a:p>
            <a:pPr marL="342900" indent="-342900">
              <a:buFont typeface="Courier New" panose="02070309020205020404" pitchFamily="49" charset="0"/>
              <a:buChar char="o"/>
            </a:pPr>
            <a:r>
              <a:rPr lang="el-GR" sz="2800" dirty="0"/>
              <a:t>Ελλιπείς κοινωνικές δεξιότητες ή γνώσεις κοινωνικών κανόνων</a:t>
            </a:r>
          </a:p>
          <a:p>
            <a:pPr marL="342900" indent="-342900">
              <a:buFont typeface="Courier New" panose="02070309020205020404" pitchFamily="49" charset="0"/>
              <a:buChar char="o"/>
            </a:pPr>
            <a:r>
              <a:rPr lang="el-GR" sz="2800" dirty="0"/>
              <a:t>Συχνές απουσίες</a:t>
            </a:r>
          </a:p>
          <a:p>
            <a:endParaRPr lang="el-GR" sz="2800" dirty="0"/>
          </a:p>
        </p:txBody>
      </p:sp>
      <p:sp>
        <p:nvSpPr>
          <p:cNvPr id="14" name="TextBox 13">
            <a:extLst>
              <a:ext uri="{FF2B5EF4-FFF2-40B4-BE49-F238E27FC236}">
                <a16:creationId xmlns:a16="http://schemas.microsoft.com/office/drawing/2014/main" id="{2ECC7CDA-48A4-A1A6-7B01-B152B55D794F}"/>
              </a:ext>
            </a:extLst>
          </p:cNvPr>
          <p:cNvSpPr txBox="1"/>
          <p:nvPr/>
        </p:nvSpPr>
        <p:spPr>
          <a:xfrm>
            <a:off x="2599536" y="1458397"/>
            <a:ext cx="13088927" cy="523220"/>
          </a:xfrm>
          <a:prstGeom prst="rect">
            <a:avLst/>
          </a:prstGeom>
          <a:noFill/>
        </p:spPr>
        <p:txBody>
          <a:bodyPr wrap="square">
            <a:spAutoFit/>
          </a:bodyPr>
          <a:lstStyle/>
          <a:p>
            <a:pPr algn="ctr"/>
            <a:r>
              <a:rPr lang="el-GR" sz="2800" dirty="0">
                <a:solidFill>
                  <a:schemeClr val="accent5">
                    <a:lumMod val="75000"/>
                  </a:schemeClr>
                </a:solidFill>
              </a:rPr>
              <a:t>Μερικά σημάδια που δείχνουν ότι ένα παιδί νηπιαγωγείου μπορεί να </a:t>
            </a:r>
            <a:r>
              <a:rPr lang="el-GR" sz="2800" dirty="0" err="1">
                <a:solidFill>
                  <a:schemeClr val="accent5">
                    <a:lumMod val="75000"/>
                  </a:schemeClr>
                </a:solidFill>
              </a:rPr>
              <a:t>παραμελείται</a:t>
            </a:r>
            <a:endParaRPr lang="el-GR" sz="2800" dirty="0">
              <a:solidFill>
                <a:schemeClr val="accent5">
                  <a:lumMod val="7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p:cNvGrpSpPr/>
        <p:nvPr/>
      </p:nvGrpSpPr>
      <p:grpSpPr>
        <a:xfrm>
          <a:off x="0" y="0"/>
          <a:ext cx="0" cy="0"/>
          <a:chOff x="0" y="0"/>
          <a:chExt cx="0" cy="0"/>
        </a:xfrm>
      </p:grpSpPr>
      <p:sp>
        <p:nvSpPr>
          <p:cNvPr id="2" name="Freeform 2"/>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16203561" y="-292413"/>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2284921" y="-1438163"/>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TextBox 6"/>
          <p:cNvSpPr txBox="1"/>
          <p:nvPr/>
        </p:nvSpPr>
        <p:spPr>
          <a:xfrm>
            <a:off x="1323975" y="1296418"/>
            <a:ext cx="15640050" cy="833562"/>
          </a:xfrm>
          <a:prstGeom prst="rect">
            <a:avLst/>
          </a:prstGeom>
        </p:spPr>
        <p:txBody>
          <a:bodyPr wrap="square" lIns="0" tIns="0" rIns="0" bIns="0" rtlCol="0" anchor="t">
            <a:spAutoFit/>
          </a:bodyPr>
          <a:lstStyle/>
          <a:p>
            <a:pPr algn="ctr">
              <a:lnSpc>
                <a:spcPts val="7150"/>
              </a:lnSpc>
            </a:pPr>
            <a:r>
              <a:rPr lang="el-GR" sz="4400" dirty="0">
                <a:latin typeface="Roboto" panose="02000000000000000000" pitchFamily="2" charset="0"/>
                <a:ea typeface="Roboto" panose="02000000000000000000" pitchFamily="2" charset="0"/>
                <a:cs typeface="Roboto" panose="02000000000000000000" pitchFamily="2" charset="0"/>
              </a:rPr>
              <a:t>ΣΗΜΑΔΙΑ ΛΕΚΤΙΚΗΣ </a:t>
            </a:r>
            <a:r>
              <a:rPr lang="en-US" sz="4400" dirty="0">
                <a:latin typeface="Roboto" panose="02000000000000000000" pitchFamily="2" charset="0"/>
                <a:ea typeface="Roboto" panose="02000000000000000000" pitchFamily="2" charset="0"/>
                <a:cs typeface="Roboto" panose="02000000000000000000" pitchFamily="2" charset="0"/>
              </a:rPr>
              <a:t>&amp;</a:t>
            </a:r>
            <a:r>
              <a:rPr lang="el-GR" sz="4400" dirty="0">
                <a:latin typeface="Roboto" panose="02000000000000000000" pitchFamily="2" charset="0"/>
                <a:ea typeface="Roboto" panose="02000000000000000000" pitchFamily="2" charset="0"/>
                <a:cs typeface="Roboto" panose="02000000000000000000" pitchFamily="2" charset="0"/>
              </a:rPr>
              <a:t> ΣΥΝΑΙΣΘΗΜΑΤΙΚΗΣ ΚΑΚΟΠΟΙΗΣΗΣ</a:t>
            </a:r>
            <a:endParaRPr lang="en-US" sz="4400" b="1"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p:txBody>
      </p:sp>
      <p:sp>
        <p:nvSpPr>
          <p:cNvPr id="8" name="Freeform 8"/>
          <p:cNvSpPr/>
          <p:nvPr/>
        </p:nvSpPr>
        <p:spPr>
          <a:xfrm>
            <a:off x="8534400" y="693318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0" name="TextBox 9">
            <a:extLst>
              <a:ext uri="{FF2B5EF4-FFF2-40B4-BE49-F238E27FC236}">
                <a16:creationId xmlns:a16="http://schemas.microsoft.com/office/drawing/2014/main" id="{886E36C5-703A-72F2-E079-E5480772599B}"/>
              </a:ext>
            </a:extLst>
          </p:cNvPr>
          <p:cNvSpPr txBox="1"/>
          <p:nvPr/>
        </p:nvSpPr>
        <p:spPr>
          <a:xfrm>
            <a:off x="976751" y="2213240"/>
            <a:ext cx="16334498" cy="4175759"/>
          </a:xfrm>
          <a:prstGeom prst="rect">
            <a:avLst/>
          </a:prstGeom>
          <a:noFill/>
        </p:spPr>
        <p:txBody>
          <a:bodyPr wrap="square">
            <a:spAutoFit/>
          </a:bodyPr>
          <a:lstStyle/>
          <a:p>
            <a:pPr marL="457200" indent="-457200" algn="just">
              <a:lnSpc>
                <a:spcPct val="150000"/>
              </a:lnSpc>
              <a:buFont typeface="Wingdings" panose="05000000000000000000" pitchFamily="2" charset="2"/>
              <a:buChar char="ü"/>
            </a:pPr>
            <a:r>
              <a:rPr lang="el-GR" sz="3000" dirty="0"/>
              <a:t>Δεν υπάρχουν ξεκάθαρα σημάδια της λεκτικής/συναισθηματικής κακοποίησης (</a:t>
            </a:r>
            <a:r>
              <a:rPr lang="el-GR" sz="3000" b="1" u="sng" dirty="0"/>
              <a:t>πιο δύσκολα </a:t>
            </a:r>
            <a:r>
              <a:rPr lang="el-GR" sz="3000" b="1" u="sng" dirty="0" err="1"/>
              <a:t>εντοπίσιμη</a:t>
            </a:r>
            <a:r>
              <a:rPr lang="el-GR" sz="3000" dirty="0"/>
              <a:t>). </a:t>
            </a:r>
          </a:p>
          <a:p>
            <a:pPr marL="457200" indent="-457200" algn="just">
              <a:lnSpc>
                <a:spcPct val="150000"/>
              </a:lnSpc>
              <a:buFont typeface="Wingdings" panose="05000000000000000000" pitchFamily="2" charset="2"/>
              <a:buChar char="ü"/>
            </a:pPr>
            <a:r>
              <a:rPr lang="el-GR" sz="3000" dirty="0"/>
              <a:t>Προβληματισμός αν υπάρχουν ζητήματα κακοποίησης σε ένα παιδί προσχολικής ηλικίας αν δούμε κάποιες συμπεριφορές που περιγράφονται στη συνέχεια. </a:t>
            </a:r>
            <a:endParaRPr lang="en-US" sz="3000" dirty="0"/>
          </a:p>
          <a:p>
            <a:pPr marL="457200" indent="-457200" algn="just">
              <a:lnSpc>
                <a:spcPct val="150000"/>
              </a:lnSpc>
              <a:buFont typeface="Wingdings" panose="05000000000000000000" pitchFamily="2" charset="2"/>
              <a:buChar char="ü"/>
            </a:pPr>
            <a:r>
              <a:rPr lang="el-GR" sz="3000" dirty="0"/>
              <a:t>Πρόκειται για συμπεριφορές που αποτελούν γενικά σημάδια κακοποίησης. </a:t>
            </a:r>
            <a:endParaRPr lang="en-US" sz="3000" dirty="0"/>
          </a:p>
          <a:p>
            <a:pPr marL="457200" indent="-457200" algn="just">
              <a:lnSpc>
                <a:spcPct val="150000"/>
              </a:lnSpc>
              <a:buFont typeface="Wingdings" panose="05000000000000000000" pitchFamily="2" charset="2"/>
              <a:buChar char="ü"/>
            </a:pPr>
            <a:r>
              <a:rPr lang="el-GR" sz="3000" dirty="0"/>
              <a:t>Ενδέχεται να συνδέονται και με άλλες αιτίες. </a:t>
            </a:r>
          </a:p>
        </p:txBody>
      </p:sp>
      <p:sp>
        <p:nvSpPr>
          <p:cNvPr id="11" name="Freeform 9">
            <a:extLst>
              <a:ext uri="{FF2B5EF4-FFF2-40B4-BE49-F238E27FC236}">
                <a16:creationId xmlns:a16="http://schemas.microsoft.com/office/drawing/2014/main" id="{952391C1-EBA9-54F1-756B-F42F01A8DC15}"/>
              </a:ext>
            </a:extLst>
          </p:cNvPr>
          <p:cNvSpPr/>
          <p:nvPr/>
        </p:nvSpPr>
        <p:spPr>
          <a:xfrm rot="864162">
            <a:off x="-340217" y="7053580"/>
            <a:ext cx="7300452" cy="4114800"/>
          </a:xfrm>
          <a:custGeom>
            <a:avLst/>
            <a:gdLst/>
            <a:ahLst/>
            <a:cxnLst/>
            <a:rect l="l" t="t" r="r" b="b"/>
            <a:pathLst>
              <a:path w="7300452" h="4114800">
                <a:moveTo>
                  <a:pt x="0" y="0"/>
                </a:moveTo>
                <a:lnTo>
                  <a:pt x="7300451" y="0"/>
                </a:lnTo>
                <a:lnTo>
                  <a:pt x="7300451"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2" name="Freeform 6"/>
          <p:cNvSpPr/>
          <p:nvPr/>
        </p:nvSpPr>
        <p:spPr>
          <a:xfrm flipH="1">
            <a:off x="14859000" y="5143500"/>
            <a:ext cx="3296492" cy="5103758"/>
          </a:xfrm>
          <a:custGeom>
            <a:avLst/>
            <a:gdLst/>
            <a:ahLst/>
            <a:cxnLst/>
            <a:rect l="l" t="t" r="r" b="b"/>
            <a:pathLst>
              <a:path w="3266405" h="5103758">
                <a:moveTo>
                  <a:pt x="0" y="0"/>
                </a:moveTo>
                <a:lnTo>
                  <a:pt x="3266405" y="0"/>
                </a:lnTo>
                <a:lnTo>
                  <a:pt x="3266405" y="5103758"/>
                </a:lnTo>
                <a:lnTo>
                  <a:pt x="0" y="510375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F84ADA9B-75E8-A4B1-0438-5F5CBA179D64}"/>
            </a:ext>
          </a:extLst>
        </p:cNvPr>
        <p:cNvGrpSpPr/>
        <p:nvPr/>
      </p:nvGrpSpPr>
      <p:grpSpPr>
        <a:xfrm>
          <a:off x="0" y="0"/>
          <a:ext cx="0" cy="0"/>
          <a:chOff x="0" y="0"/>
          <a:chExt cx="0" cy="0"/>
        </a:xfrm>
      </p:grpSpPr>
      <p:sp>
        <p:nvSpPr>
          <p:cNvPr id="12" name="Freeform 6">
            <a:extLst>
              <a:ext uri="{FF2B5EF4-FFF2-40B4-BE49-F238E27FC236}">
                <a16:creationId xmlns:a16="http://schemas.microsoft.com/office/drawing/2014/main" id="{563358F2-7A2D-6151-72C1-ECB154751A24}"/>
              </a:ext>
            </a:extLst>
          </p:cNvPr>
          <p:cNvSpPr/>
          <p:nvPr/>
        </p:nvSpPr>
        <p:spPr>
          <a:xfrm flipH="1">
            <a:off x="14859000" y="5143500"/>
            <a:ext cx="3296492" cy="5103758"/>
          </a:xfrm>
          <a:custGeom>
            <a:avLst/>
            <a:gdLst/>
            <a:ahLst/>
            <a:cxnLst/>
            <a:rect l="l" t="t" r="r" b="b"/>
            <a:pathLst>
              <a:path w="3266405" h="5103758">
                <a:moveTo>
                  <a:pt x="0" y="0"/>
                </a:moveTo>
                <a:lnTo>
                  <a:pt x="3266405" y="0"/>
                </a:lnTo>
                <a:lnTo>
                  <a:pt x="3266405" y="5103758"/>
                </a:lnTo>
                <a:lnTo>
                  <a:pt x="0" y="5103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Freeform 2">
            <a:extLst>
              <a:ext uri="{FF2B5EF4-FFF2-40B4-BE49-F238E27FC236}">
                <a16:creationId xmlns:a16="http://schemas.microsoft.com/office/drawing/2014/main" id="{C2BBC819-9520-6F09-3942-2BCBCA09FF1E}"/>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a:extLst>
              <a:ext uri="{FF2B5EF4-FFF2-40B4-BE49-F238E27FC236}">
                <a16:creationId xmlns:a16="http://schemas.microsoft.com/office/drawing/2014/main" id="{B5B16072-6448-F459-7665-4963BC79BE36}"/>
              </a:ext>
            </a:extLst>
          </p:cNvPr>
          <p:cNvSpPr/>
          <p:nvPr/>
        </p:nvSpPr>
        <p:spPr>
          <a:xfrm>
            <a:off x="16203561" y="-292413"/>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4" name="Freeform 4">
            <a:extLst>
              <a:ext uri="{FF2B5EF4-FFF2-40B4-BE49-F238E27FC236}">
                <a16:creationId xmlns:a16="http://schemas.microsoft.com/office/drawing/2014/main" id="{E48EBAD5-FD48-1DE5-5231-5DC65FB19FF8}"/>
              </a:ext>
            </a:extLst>
          </p:cNvPr>
          <p:cNvSpPr/>
          <p:nvPr/>
        </p:nvSpPr>
        <p:spPr>
          <a:xfrm>
            <a:off x="2284921" y="-1438163"/>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TextBox 6">
            <a:extLst>
              <a:ext uri="{FF2B5EF4-FFF2-40B4-BE49-F238E27FC236}">
                <a16:creationId xmlns:a16="http://schemas.microsoft.com/office/drawing/2014/main" id="{3502446A-B452-5101-BEC1-9FC4A65AD75A}"/>
              </a:ext>
            </a:extLst>
          </p:cNvPr>
          <p:cNvSpPr txBox="1"/>
          <p:nvPr/>
        </p:nvSpPr>
        <p:spPr>
          <a:xfrm>
            <a:off x="1323975" y="1296418"/>
            <a:ext cx="15640050" cy="833562"/>
          </a:xfrm>
          <a:prstGeom prst="rect">
            <a:avLst/>
          </a:prstGeom>
        </p:spPr>
        <p:txBody>
          <a:bodyPr wrap="square" lIns="0" tIns="0" rIns="0" bIns="0" rtlCol="0" anchor="t">
            <a:spAutoFit/>
          </a:bodyPr>
          <a:lstStyle/>
          <a:p>
            <a:pPr algn="ctr">
              <a:lnSpc>
                <a:spcPts val="7150"/>
              </a:lnSpc>
            </a:pPr>
            <a:r>
              <a:rPr lang="el-GR" sz="4400" dirty="0">
                <a:latin typeface="Roboto" panose="02000000000000000000" pitchFamily="2" charset="0"/>
                <a:ea typeface="Roboto" panose="02000000000000000000" pitchFamily="2" charset="0"/>
                <a:cs typeface="Roboto" panose="02000000000000000000" pitchFamily="2" charset="0"/>
              </a:rPr>
              <a:t>ΣΗΜΑΔΙΑ ΛΕΚΤΙΚΗΣ </a:t>
            </a:r>
            <a:r>
              <a:rPr lang="en-US" sz="4400" dirty="0">
                <a:latin typeface="Roboto" panose="02000000000000000000" pitchFamily="2" charset="0"/>
                <a:ea typeface="Roboto" panose="02000000000000000000" pitchFamily="2" charset="0"/>
                <a:cs typeface="Roboto" panose="02000000000000000000" pitchFamily="2" charset="0"/>
              </a:rPr>
              <a:t>&amp;</a:t>
            </a:r>
            <a:r>
              <a:rPr lang="el-GR" sz="4400" dirty="0">
                <a:latin typeface="Roboto" panose="02000000000000000000" pitchFamily="2" charset="0"/>
                <a:ea typeface="Roboto" panose="02000000000000000000" pitchFamily="2" charset="0"/>
                <a:cs typeface="Roboto" panose="02000000000000000000" pitchFamily="2" charset="0"/>
              </a:rPr>
              <a:t> ΣΥΝΑΙΣΘΗΜΑΤΙΚΗΣ ΚΑΚΟΠΟΙΗΣΗΣ</a:t>
            </a:r>
            <a:endParaRPr lang="en-US" sz="4400" b="1"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p:txBody>
      </p:sp>
      <p:sp>
        <p:nvSpPr>
          <p:cNvPr id="10" name="TextBox 9">
            <a:extLst>
              <a:ext uri="{FF2B5EF4-FFF2-40B4-BE49-F238E27FC236}">
                <a16:creationId xmlns:a16="http://schemas.microsoft.com/office/drawing/2014/main" id="{E3540549-477B-80B0-80E1-014AB07D6485}"/>
              </a:ext>
            </a:extLst>
          </p:cNvPr>
          <p:cNvSpPr txBox="1"/>
          <p:nvPr/>
        </p:nvSpPr>
        <p:spPr>
          <a:xfrm>
            <a:off x="976750" y="2213240"/>
            <a:ext cx="16473049" cy="6664004"/>
          </a:xfrm>
          <a:prstGeom prst="rect">
            <a:avLst/>
          </a:prstGeom>
          <a:noFill/>
        </p:spPr>
        <p:txBody>
          <a:bodyPr wrap="square">
            <a:spAutoFit/>
          </a:bodyPr>
          <a:lstStyle/>
          <a:p>
            <a:pPr marL="457200" indent="-457200" algn="just">
              <a:lnSpc>
                <a:spcPct val="150000"/>
              </a:lnSpc>
              <a:buFont typeface="Courier New" panose="02070309020205020404" pitchFamily="49" charset="0"/>
              <a:buChar char="o"/>
            </a:pPr>
            <a:r>
              <a:rPr lang="el-GR" sz="3200" dirty="0"/>
              <a:t>Είναι υπερβολικά ανήσυχο </a:t>
            </a:r>
          </a:p>
          <a:p>
            <a:pPr marL="457200" indent="-457200" algn="just">
              <a:lnSpc>
                <a:spcPct val="150000"/>
              </a:lnSpc>
              <a:buFont typeface="Courier New" panose="02070309020205020404" pitchFamily="49" charset="0"/>
              <a:buChar char="o"/>
            </a:pPr>
            <a:r>
              <a:rPr lang="el-GR" sz="3200" dirty="0"/>
              <a:t>Φοβάται πολύ έντονα την αποτυχία </a:t>
            </a:r>
          </a:p>
          <a:p>
            <a:pPr marL="457200" indent="-457200" algn="just">
              <a:lnSpc>
                <a:spcPct val="150000"/>
              </a:lnSpc>
              <a:buFont typeface="Courier New" panose="02070309020205020404" pitchFamily="49" charset="0"/>
              <a:buChar char="o"/>
            </a:pPr>
            <a:r>
              <a:rPr lang="el-GR" sz="3200" dirty="0"/>
              <a:t>Είναι σε εγρήγορση σαν να φοβάται ότι κάτι κακό θα συμβεί </a:t>
            </a:r>
          </a:p>
          <a:p>
            <a:pPr marL="457200" indent="-457200" algn="just">
              <a:lnSpc>
                <a:spcPct val="150000"/>
              </a:lnSpc>
              <a:buFont typeface="Courier New" panose="02070309020205020404" pitchFamily="49" charset="0"/>
              <a:buChar char="o"/>
            </a:pPr>
            <a:r>
              <a:rPr lang="el-GR" sz="3200" dirty="0"/>
              <a:t>Έχει χαμηλή αυτοεκτίμηση </a:t>
            </a:r>
          </a:p>
          <a:p>
            <a:pPr marL="457200" indent="-457200" algn="just">
              <a:lnSpc>
                <a:spcPct val="150000"/>
              </a:lnSpc>
              <a:buFont typeface="Courier New" panose="02070309020205020404" pitchFamily="49" charset="0"/>
              <a:buChar char="o"/>
            </a:pPr>
            <a:r>
              <a:rPr lang="el-GR" sz="3200" dirty="0"/>
              <a:t>Έχει κακές κοινωνικές σχέσεις, δυσκολεύεται να δημιουργήσει σχέσεις με τα άλλα παιδιά </a:t>
            </a:r>
          </a:p>
          <a:p>
            <a:pPr marL="457200" indent="-457200" algn="just">
              <a:lnSpc>
                <a:spcPct val="150000"/>
              </a:lnSpc>
              <a:buFont typeface="Courier New" panose="02070309020205020404" pitchFamily="49" charset="0"/>
              <a:buChar char="o"/>
            </a:pPr>
            <a:r>
              <a:rPr lang="el-GR" sz="3200" dirty="0"/>
              <a:t>Είναι αποσυρμένο </a:t>
            </a:r>
          </a:p>
          <a:p>
            <a:pPr marL="457200" indent="-457200" algn="just">
              <a:lnSpc>
                <a:spcPct val="150000"/>
              </a:lnSpc>
              <a:buFont typeface="Courier New" panose="02070309020205020404" pitchFamily="49" charset="0"/>
              <a:buChar char="o"/>
            </a:pPr>
            <a:r>
              <a:rPr lang="el-GR" sz="3200" dirty="0"/>
              <a:t>Είναι επιθετικό προς τους άλλους </a:t>
            </a:r>
          </a:p>
          <a:p>
            <a:pPr marL="457200" indent="-457200" algn="just">
              <a:lnSpc>
                <a:spcPct val="150000"/>
              </a:lnSpc>
              <a:buFont typeface="Courier New" panose="02070309020205020404" pitchFamily="49" charset="0"/>
              <a:buChar char="o"/>
            </a:pPr>
            <a:r>
              <a:rPr lang="el-GR" sz="3200" dirty="0"/>
              <a:t>Βρίζει </a:t>
            </a:r>
          </a:p>
          <a:p>
            <a:pPr marL="457200" indent="-457200" algn="just">
              <a:lnSpc>
                <a:spcPct val="150000"/>
              </a:lnSpc>
              <a:buFont typeface="Courier New" panose="02070309020205020404" pitchFamily="49" charset="0"/>
              <a:buChar char="o"/>
            </a:pPr>
            <a:r>
              <a:rPr lang="el-GR" sz="3200" dirty="0"/>
              <a:t>Πηγαίνει στο σχολείο νωρίς, μένει έως αργά και δεν θέλει να γυρίσει σπίτι του. </a:t>
            </a:r>
            <a:endParaRPr lang="el-GR" sz="3000" dirty="0"/>
          </a:p>
        </p:txBody>
      </p:sp>
      <p:sp>
        <p:nvSpPr>
          <p:cNvPr id="5" name="Freeform 10">
            <a:extLst>
              <a:ext uri="{FF2B5EF4-FFF2-40B4-BE49-F238E27FC236}">
                <a16:creationId xmlns:a16="http://schemas.microsoft.com/office/drawing/2014/main" id="{D136A957-9EF8-1025-1B07-AA1FC0EB70AB}"/>
              </a:ext>
            </a:extLst>
          </p:cNvPr>
          <p:cNvSpPr/>
          <p:nvPr/>
        </p:nvSpPr>
        <p:spPr>
          <a:xfrm rot="872040">
            <a:off x="-1817249" y="8522027"/>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Tree>
    <p:extLst>
      <p:ext uri="{BB962C8B-B14F-4D97-AF65-F5344CB8AC3E}">
        <p14:creationId xmlns:p14="http://schemas.microsoft.com/office/powerpoint/2010/main" val="1342026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E72262B8-446A-82BD-996B-E46D66C6F8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8B10266-5082-9066-EF18-7EFF8D3E1A2B}"/>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72651BC4-DC1B-6B6F-0596-624047CE2618}"/>
              </a:ext>
            </a:extLst>
          </p:cNvPr>
          <p:cNvSpPr/>
          <p:nvPr/>
        </p:nvSpPr>
        <p:spPr>
          <a:xfrm>
            <a:off x="16203561" y="-292413"/>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6002D436-E1BC-9C62-3CE4-0F8A4E49E5E1}"/>
              </a:ext>
            </a:extLst>
          </p:cNvPr>
          <p:cNvSpPr/>
          <p:nvPr/>
        </p:nvSpPr>
        <p:spPr>
          <a:xfrm>
            <a:off x="2284921" y="-1438163"/>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TextBox 6">
            <a:extLst>
              <a:ext uri="{FF2B5EF4-FFF2-40B4-BE49-F238E27FC236}">
                <a16:creationId xmlns:a16="http://schemas.microsoft.com/office/drawing/2014/main" id="{262A53FE-9DB9-A029-2681-29C8156BFBD6}"/>
              </a:ext>
            </a:extLst>
          </p:cNvPr>
          <p:cNvSpPr txBox="1"/>
          <p:nvPr/>
        </p:nvSpPr>
        <p:spPr>
          <a:xfrm>
            <a:off x="1323975" y="1296418"/>
            <a:ext cx="15640050" cy="833562"/>
          </a:xfrm>
          <a:prstGeom prst="rect">
            <a:avLst/>
          </a:prstGeom>
        </p:spPr>
        <p:txBody>
          <a:bodyPr wrap="square" lIns="0" tIns="0" rIns="0" bIns="0" rtlCol="0" anchor="t">
            <a:spAutoFit/>
          </a:bodyPr>
          <a:lstStyle/>
          <a:p>
            <a:pPr algn="ctr">
              <a:lnSpc>
                <a:spcPts val="7150"/>
              </a:lnSpc>
            </a:pPr>
            <a:r>
              <a:rPr lang="el-GR" sz="4400" dirty="0">
                <a:latin typeface="Roboto" panose="02000000000000000000" pitchFamily="2" charset="0"/>
                <a:ea typeface="Roboto" panose="02000000000000000000" pitchFamily="2" charset="0"/>
                <a:cs typeface="Roboto" panose="02000000000000000000" pitchFamily="2" charset="0"/>
              </a:rPr>
              <a:t>ΣΗΜΑΔΙΑ ΣΩΜΑΤΙΚΗΣ ΚΑΚΟΠΟΙΗΣΗΣ</a:t>
            </a:r>
            <a:endParaRPr lang="en-US" sz="4400" b="1"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p:txBody>
      </p:sp>
      <p:sp>
        <p:nvSpPr>
          <p:cNvPr id="8" name="Freeform 8">
            <a:extLst>
              <a:ext uri="{FF2B5EF4-FFF2-40B4-BE49-F238E27FC236}">
                <a16:creationId xmlns:a16="http://schemas.microsoft.com/office/drawing/2014/main" id="{857E11D6-DBC2-1C8F-3BDA-38266B227E94}"/>
              </a:ext>
            </a:extLst>
          </p:cNvPr>
          <p:cNvSpPr/>
          <p:nvPr/>
        </p:nvSpPr>
        <p:spPr>
          <a:xfrm>
            <a:off x="-350941" y="822113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0" name="TextBox 9">
            <a:extLst>
              <a:ext uri="{FF2B5EF4-FFF2-40B4-BE49-F238E27FC236}">
                <a16:creationId xmlns:a16="http://schemas.microsoft.com/office/drawing/2014/main" id="{695505BE-7F22-3CC9-610F-B4A5C447CF4E}"/>
              </a:ext>
            </a:extLst>
          </p:cNvPr>
          <p:cNvSpPr txBox="1"/>
          <p:nvPr/>
        </p:nvSpPr>
        <p:spPr>
          <a:xfrm>
            <a:off x="1462087" y="2286311"/>
            <a:ext cx="15363825" cy="6704271"/>
          </a:xfrm>
          <a:prstGeom prst="rect">
            <a:avLst/>
          </a:prstGeom>
          <a:noFill/>
        </p:spPr>
        <p:txBody>
          <a:bodyPr wrap="square">
            <a:spAutoFit/>
          </a:bodyPr>
          <a:lstStyle/>
          <a:p>
            <a:pPr algn="ctr"/>
            <a:r>
              <a:rPr lang="el-GR" sz="2800" b="1" dirty="0">
                <a:solidFill>
                  <a:srgbClr val="0070C0"/>
                </a:solidFill>
              </a:rPr>
              <a:t>Μερικά σημάδια που δείχνουν ότι ένα παιδί νηπιαγωγείου </a:t>
            </a:r>
          </a:p>
          <a:p>
            <a:pPr algn="ctr"/>
            <a:r>
              <a:rPr lang="el-GR" sz="2800" b="1" dirty="0">
                <a:solidFill>
                  <a:srgbClr val="0070C0"/>
                </a:solidFill>
              </a:rPr>
              <a:t>μπορεί να υφίσταται/να έχει υποστεί σωματική κακοποίηση: </a:t>
            </a:r>
          </a:p>
          <a:p>
            <a:pPr marL="457200" indent="-457200" algn="just">
              <a:lnSpc>
                <a:spcPct val="150000"/>
              </a:lnSpc>
              <a:buFont typeface="Courier New" panose="02070309020205020404" pitchFamily="49" charset="0"/>
              <a:buChar char="o"/>
            </a:pPr>
            <a:r>
              <a:rPr lang="el-GR" sz="3200" dirty="0"/>
              <a:t>Παραπονείται ή φαίνεται ότι πονάει και δεν δυσκολεύεται να κινηθεί. </a:t>
            </a:r>
          </a:p>
          <a:p>
            <a:pPr marL="457200" indent="-457200" algn="just">
              <a:lnSpc>
                <a:spcPct val="150000"/>
              </a:lnSpc>
              <a:buFont typeface="Courier New" panose="02070309020205020404" pitchFamily="49" charset="0"/>
              <a:buChar char="o"/>
            </a:pPr>
            <a:r>
              <a:rPr lang="el-GR" sz="3200" dirty="0"/>
              <a:t>Φοβάται/αρνείται να πάει στο/στη νοσοκόμο/α του σχολείου για πόνους ή σημάδια που φέρει. </a:t>
            </a:r>
          </a:p>
          <a:p>
            <a:pPr marL="457200" indent="-457200" algn="just">
              <a:lnSpc>
                <a:spcPct val="150000"/>
              </a:lnSpc>
              <a:buFont typeface="Courier New" panose="02070309020205020404" pitchFamily="49" charset="0"/>
              <a:buChar char="o"/>
            </a:pPr>
            <a:r>
              <a:rPr lang="el-GR" sz="3200" dirty="0"/>
              <a:t>Φοβάται/Δεν θέλει να μιλήσει η/ο νηπιαγωγός στους γονείς του για τα χτυπήματα/σημάδια. </a:t>
            </a:r>
          </a:p>
          <a:p>
            <a:pPr marL="457200" indent="-457200" algn="just">
              <a:lnSpc>
                <a:spcPct val="150000"/>
              </a:lnSpc>
              <a:buFont typeface="Courier New" panose="02070309020205020404" pitchFamily="49" charset="0"/>
              <a:buChar char="o"/>
            </a:pPr>
            <a:r>
              <a:rPr lang="el-GR" sz="3200" dirty="0"/>
              <a:t>Οπισθοχωρεί στην απότομη προσέγγιση από θυμωμένο/η ή ενοχλημένο/η ενήλικα.</a:t>
            </a:r>
          </a:p>
          <a:p>
            <a:pPr algn="just">
              <a:lnSpc>
                <a:spcPct val="150000"/>
              </a:lnSpc>
            </a:pPr>
            <a:endParaRPr lang="el-GR" sz="3200" dirty="0"/>
          </a:p>
          <a:p>
            <a:pPr algn="ctr">
              <a:lnSpc>
                <a:spcPct val="150000"/>
              </a:lnSpc>
            </a:pPr>
            <a:r>
              <a:rPr lang="el-GR" sz="2800" dirty="0"/>
              <a:t>https://www.bhscp.org.uk/preventing-abuse-and-neglect/spotting-the-signs/signs-of-physical-abuse</a:t>
            </a:r>
          </a:p>
        </p:txBody>
      </p:sp>
    </p:spTree>
    <p:extLst>
      <p:ext uri="{BB962C8B-B14F-4D97-AF65-F5344CB8AC3E}">
        <p14:creationId xmlns:p14="http://schemas.microsoft.com/office/powerpoint/2010/main" val="1676532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2F73D526-C491-D432-85E3-7208C71C4EDF}"/>
            </a:ext>
          </a:extLst>
        </p:cNvPr>
        <p:cNvGrpSpPr/>
        <p:nvPr/>
      </p:nvGrpSpPr>
      <p:grpSpPr>
        <a:xfrm>
          <a:off x="0" y="0"/>
          <a:ext cx="0" cy="0"/>
          <a:chOff x="0" y="0"/>
          <a:chExt cx="0" cy="0"/>
        </a:xfrm>
      </p:grpSpPr>
      <p:sp>
        <p:nvSpPr>
          <p:cNvPr id="13" name="Freeform 7"/>
          <p:cNvSpPr/>
          <p:nvPr/>
        </p:nvSpPr>
        <p:spPr>
          <a:xfrm>
            <a:off x="14825833" y="5143500"/>
            <a:ext cx="3266733" cy="5061135"/>
          </a:xfrm>
          <a:custGeom>
            <a:avLst/>
            <a:gdLst/>
            <a:ahLst/>
            <a:cxnLst/>
            <a:rect l="l" t="t" r="r" b="b"/>
            <a:pathLst>
              <a:path w="3266733" h="5061135">
                <a:moveTo>
                  <a:pt x="0" y="0"/>
                </a:moveTo>
                <a:lnTo>
                  <a:pt x="3266732" y="0"/>
                </a:lnTo>
                <a:lnTo>
                  <a:pt x="3266732" y="5061135"/>
                </a:lnTo>
                <a:lnTo>
                  <a:pt x="0" y="50611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Freeform 2">
            <a:extLst>
              <a:ext uri="{FF2B5EF4-FFF2-40B4-BE49-F238E27FC236}">
                <a16:creationId xmlns:a16="http://schemas.microsoft.com/office/drawing/2014/main" id="{3BC869EE-4882-2D4E-6810-5CFDC1CCA096}"/>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a:extLst>
              <a:ext uri="{FF2B5EF4-FFF2-40B4-BE49-F238E27FC236}">
                <a16:creationId xmlns:a16="http://schemas.microsoft.com/office/drawing/2014/main" id="{45B96AB2-2DDB-CD07-E1E0-59261923F5A7}"/>
              </a:ext>
            </a:extLst>
          </p:cNvPr>
          <p:cNvSpPr/>
          <p:nvPr/>
        </p:nvSpPr>
        <p:spPr>
          <a:xfrm>
            <a:off x="16203561" y="-292413"/>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4" name="Freeform 4">
            <a:extLst>
              <a:ext uri="{FF2B5EF4-FFF2-40B4-BE49-F238E27FC236}">
                <a16:creationId xmlns:a16="http://schemas.microsoft.com/office/drawing/2014/main" id="{FC33A57A-1381-D88B-8007-F3D2A8043643}"/>
              </a:ext>
            </a:extLst>
          </p:cNvPr>
          <p:cNvSpPr/>
          <p:nvPr/>
        </p:nvSpPr>
        <p:spPr>
          <a:xfrm>
            <a:off x="2284921" y="-1438163"/>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TextBox 6">
            <a:extLst>
              <a:ext uri="{FF2B5EF4-FFF2-40B4-BE49-F238E27FC236}">
                <a16:creationId xmlns:a16="http://schemas.microsoft.com/office/drawing/2014/main" id="{C3F86FDF-2080-85F8-5626-9BCFA4F4FBB2}"/>
              </a:ext>
            </a:extLst>
          </p:cNvPr>
          <p:cNvSpPr txBox="1"/>
          <p:nvPr/>
        </p:nvSpPr>
        <p:spPr>
          <a:xfrm>
            <a:off x="1323975" y="1296418"/>
            <a:ext cx="15640050" cy="833562"/>
          </a:xfrm>
          <a:prstGeom prst="rect">
            <a:avLst/>
          </a:prstGeom>
        </p:spPr>
        <p:txBody>
          <a:bodyPr wrap="square" lIns="0" tIns="0" rIns="0" bIns="0" rtlCol="0" anchor="t">
            <a:spAutoFit/>
          </a:bodyPr>
          <a:lstStyle/>
          <a:p>
            <a:pPr algn="ctr">
              <a:lnSpc>
                <a:spcPts val="7150"/>
              </a:lnSpc>
            </a:pPr>
            <a:r>
              <a:rPr lang="el-GR" sz="4400" dirty="0">
                <a:latin typeface="Roboto" panose="02000000000000000000" pitchFamily="2" charset="0"/>
                <a:ea typeface="Roboto" panose="02000000000000000000" pitchFamily="2" charset="0"/>
                <a:cs typeface="Roboto" panose="02000000000000000000" pitchFamily="2" charset="0"/>
              </a:rPr>
              <a:t>ΣΗΜΑΔΙΑ ΣΩΜΑΤΙΚΗΣ ΚΑΚΟΠΟΙΗΣΗΣ</a:t>
            </a:r>
            <a:endParaRPr lang="en-US" sz="4400" b="1"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p:txBody>
      </p:sp>
      <p:sp>
        <p:nvSpPr>
          <p:cNvPr id="8" name="Freeform 8">
            <a:extLst>
              <a:ext uri="{FF2B5EF4-FFF2-40B4-BE49-F238E27FC236}">
                <a16:creationId xmlns:a16="http://schemas.microsoft.com/office/drawing/2014/main" id="{92655734-69E3-55B4-7B96-F1F8D448F15D}"/>
              </a:ext>
            </a:extLst>
          </p:cNvPr>
          <p:cNvSpPr/>
          <p:nvPr/>
        </p:nvSpPr>
        <p:spPr>
          <a:xfrm>
            <a:off x="-350941" y="822113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0" name="TextBox 9">
            <a:extLst>
              <a:ext uri="{FF2B5EF4-FFF2-40B4-BE49-F238E27FC236}">
                <a16:creationId xmlns:a16="http://schemas.microsoft.com/office/drawing/2014/main" id="{4D29CCB6-E168-6044-8501-CC8347E1E295}"/>
              </a:ext>
            </a:extLst>
          </p:cNvPr>
          <p:cNvSpPr txBox="1"/>
          <p:nvPr/>
        </p:nvSpPr>
        <p:spPr>
          <a:xfrm>
            <a:off x="976751" y="2213240"/>
            <a:ext cx="15482449" cy="5925340"/>
          </a:xfrm>
          <a:prstGeom prst="rect">
            <a:avLst/>
          </a:prstGeom>
          <a:noFill/>
        </p:spPr>
        <p:txBody>
          <a:bodyPr wrap="square">
            <a:spAutoFit/>
          </a:bodyPr>
          <a:lstStyle/>
          <a:p>
            <a:pPr marL="457200" indent="-457200" algn="just">
              <a:lnSpc>
                <a:spcPct val="150000"/>
              </a:lnSpc>
              <a:buFont typeface="Courier New" panose="02070309020205020404" pitchFamily="49" charset="0"/>
              <a:buChar char="o"/>
            </a:pPr>
            <a:r>
              <a:rPr lang="el-GR" sz="3200" dirty="0"/>
              <a:t>Έχει ανεξήγητα σημάδια και μελανιές στο σώμα του </a:t>
            </a:r>
          </a:p>
          <a:p>
            <a:pPr marL="457200" indent="-457200" algn="just">
              <a:lnSpc>
                <a:spcPct val="150000"/>
              </a:lnSpc>
              <a:buFont typeface="Courier New" panose="02070309020205020404" pitchFamily="49" charset="0"/>
              <a:buChar char="o"/>
            </a:pPr>
            <a:r>
              <a:rPr lang="el-GR" sz="3200" dirty="0"/>
              <a:t>Έχει σημάδια που μοιάζουν περίεργα για παιδιά αυτής της ηλικίας (πχ. καψίματα που μοιάζουν με καψίματα από τσιγάρο) </a:t>
            </a:r>
          </a:p>
          <a:p>
            <a:pPr marL="457200" indent="-457200" algn="just">
              <a:lnSpc>
                <a:spcPct val="150000"/>
              </a:lnSpc>
              <a:buFont typeface="Courier New" panose="02070309020205020404" pitchFamily="49" charset="0"/>
              <a:buChar char="o"/>
            </a:pPr>
            <a:r>
              <a:rPr lang="el-GR" sz="3200" dirty="0"/>
              <a:t>Παθαίνει συχνά «ατυχήματα» και «κατάγματα» (χωρίς επαρκείς εξηγήσεις) </a:t>
            </a:r>
          </a:p>
          <a:p>
            <a:pPr marL="457200" indent="-457200" algn="just">
              <a:lnSpc>
                <a:spcPct val="150000"/>
              </a:lnSpc>
              <a:buFont typeface="Courier New" panose="02070309020205020404" pitchFamily="49" charset="0"/>
              <a:buChar char="o"/>
            </a:pPr>
            <a:r>
              <a:rPr lang="el-GR" sz="3200" dirty="0"/>
              <a:t>Φαίνεται φοβισμένο όταν έρχονται οι γονείς του </a:t>
            </a:r>
          </a:p>
          <a:p>
            <a:pPr marL="457200" indent="-457200" algn="just">
              <a:lnSpc>
                <a:spcPct val="150000"/>
              </a:lnSpc>
              <a:buFont typeface="Courier New" panose="02070309020205020404" pitchFamily="49" charset="0"/>
              <a:buChar char="o"/>
            </a:pPr>
            <a:r>
              <a:rPr lang="el-GR" sz="3200" dirty="0"/>
              <a:t>Δεν θέλει να επιστρέφει στο σπίτι μετά το σχολείο </a:t>
            </a:r>
          </a:p>
          <a:p>
            <a:pPr marL="457200" indent="-457200" algn="just">
              <a:lnSpc>
                <a:spcPct val="150000"/>
              </a:lnSpc>
              <a:buFont typeface="Courier New" panose="02070309020205020404" pitchFamily="49" charset="0"/>
              <a:buChar char="o"/>
            </a:pPr>
            <a:r>
              <a:rPr lang="el-GR" sz="3200" dirty="0"/>
              <a:t>Οι κακώσεις δεν αντιμετωπίζονται ιατρικά και φαίνεται να καλύπτονται σκόπιμα </a:t>
            </a:r>
          </a:p>
          <a:p>
            <a:pPr indent="442913" algn="just">
              <a:lnSpc>
                <a:spcPct val="150000"/>
              </a:lnSpc>
            </a:pPr>
            <a:r>
              <a:rPr lang="el-GR" sz="3200" dirty="0"/>
              <a:t>από ρούχα (πχ. φορά μακρυμάνικο το καλοκαίρι)</a:t>
            </a:r>
          </a:p>
        </p:txBody>
      </p:sp>
    </p:spTree>
    <p:extLst>
      <p:ext uri="{BB962C8B-B14F-4D97-AF65-F5344CB8AC3E}">
        <p14:creationId xmlns:p14="http://schemas.microsoft.com/office/powerpoint/2010/main" val="462003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0B3CB3DE-221A-0856-6A58-2273E919050E}"/>
            </a:ext>
          </a:extLst>
        </p:cNvPr>
        <p:cNvGrpSpPr/>
        <p:nvPr/>
      </p:nvGrpSpPr>
      <p:grpSpPr>
        <a:xfrm>
          <a:off x="0" y="0"/>
          <a:ext cx="0" cy="0"/>
          <a:chOff x="0" y="0"/>
          <a:chExt cx="0" cy="0"/>
        </a:xfrm>
      </p:grpSpPr>
      <p:sp>
        <p:nvSpPr>
          <p:cNvPr id="13" name="Freeform 7">
            <a:extLst>
              <a:ext uri="{FF2B5EF4-FFF2-40B4-BE49-F238E27FC236}">
                <a16:creationId xmlns:a16="http://schemas.microsoft.com/office/drawing/2014/main" id="{84CE5A18-98F2-A57C-A9FF-83A2B33B19EA}"/>
              </a:ext>
            </a:extLst>
          </p:cNvPr>
          <p:cNvSpPr/>
          <p:nvPr/>
        </p:nvSpPr>
        <p:spPr>
          <a:xfrm>
            <a:off x="14825833" y="5143500"/>
            <a:ext cx="3266733" cy="5061135"/>
          </a:xfrm>
          <a:custGeom>
            <a:avLst/>
            <a:gdLst/>
            <a:ahLst/>
            <a:cxnLst/>
            <a:rect l="l" t="t" r="r" b="b"/>
            <a:pathLst>
              <a:path w="3266733" h="5061135">
                <a:moveTo>
                  <a:pt x="0" y="0"/>
                </a:moveTo>
                <a:lnTo>
                  <a:pt x="3266732" y="0"/>
                </a:lnTo>
                <a:lnTo>
                  <a:pt x="3266732" y="5061135"/>
                </a:lnTo>
                <a:lnTo>
                  <a:pt x="0" y="50611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Freeform 2">
            <a:extLst>
              <a:ext uri="{FF2B5EF4-FFF2-40B4-BE49-F238E27FC236}">
                <a16:creationId xmlns:a16="http://schemas.microsoft.com/office/drawing/2014/main" id="{401BEDB6-C804-8D74-388A-A780C4BA1E85}"/>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a:extLst>
              <a:ext uri="{FF2B5EF4-FFF2-40B4-BE49-F238E27FC236}">
                <a16:creationId xmlns:a16="http://schemas.microsoft.com/office/drawing/2014/main" id="{EE2A37F4-D08B-BF87-61FF-61CE084258A8}"/>
              </a:ext>
            </a:extLst>
          </p:cNvPr>
          <p:cNvSpPr/>
          <p:nvPr/>
        </p:nvSpPr>
        <p:spPr>
          <a:xfrm>
            <a:off x="16203561" y="-292413"/>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4" name="Freeform 4">
            <a:extLst>
              <a:ext uri="{FF2B5EF4-FFF2-40B4-BE49-F238E27FC236}">
                <a16:creationId xmlns:a16="http://schemas.microsoft.com/office/drawing/2014/main" id="{73C292A5-8C85-E4A0-9B90-08A9F7A16EC1}"/>
              </a:ext>
            </a:extLst>
          </p:cNvPr>
          <p:cNvSpPr/>
          <p:nvPr/>
        </p:nvSpPr>
        <p:spPr>
          <a:xfrm>
            <a:off x="2284921" y="-1438163"/>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TextBox 6">
            <a:extLst>
              <a:ext uri="{FF2B5EF4-FFF2-40B4-BE49-F238E27FC236}">
                <a16:creationId xmlns:a16="http://schemas.microsoft.com/office/drawing/2014/main" id="{B7982E05-5CBB-6AE0-4037-15E33F514F40}"/>
              </a:ext>
            </a:extLst>
          </p:cNvPr>
          <p:cNvSpPr txBox="1"/>
          <p:nvPr/>
        </p:nvSpPr>
        <p:spPr>
          <a:xfrm>
            <a:off x="1323975" y="1296418"/>
            <a:ext cx="15640050" cy="833562"/>
          </a:xfrm>
          <a:prstGeom prst="rect">
            <a:avLst/>
          </a:prstGeom>
        </p:spPr>
        <p:txBody>
          <a:bodyPr wrap="square" lIns="0" tIns="0" rIns="0" bIns="0" rtlCol="0" anchor="t">
            <a:spAutoFit/>
          </a:bodyPr>
          <a:lstStyle/>
          <a:p>
            <a:pPr algn="ctr">
              <a:lnSpc>
                <a:spcPts val="7150"/>
              </a:lnSpc>
            </a:pPr>
            <a:r>
              <a:rPr lang="el-GR" sz="4400" dirty="0">
                <a:latin typeface="Roboto" panose="02000000000000000000" pitchFamily="2" charset="0"/>
                <a:ea typeface="Roboto" panose="02000000000000000000" pitchFamily="2" charset="0"/>
                <a:cs typeface="Roboto" panose="02000000000000000000" pitchFamily="2" charset="0"/>
              </a:rPr>
              <a:t>ΣΗΜΑΔΙΑ ΣΩΜΑΤΙΚΗΣ ΚΑΚΟΠΟΙΗΣΗΣ</a:t>
            </a:r>
            <a:endParaRPr lang="en-US" sz="4400" b="1"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p:txBody>
      </p:sp>
      <p:sp>
        <p:nvSpPr>
          <p:cNvPr id="8" name="Freeform 8">
            <a:extLst>
              <a:ext uri="{FF2B5EF4-FFF2-40B4-BE49-F238E27FC236}">
                <a16:creationId xmlns:a16="http://schemas.microsoft.com/office/drawing/2014/main" id="{C522905D-C7E5-A5BF-A476-5A0024B4073A}"/>
              </a:ext>
            </a:extLst>
          </p:cNvPr>
          <p:cNvSpPr/>
          <p:nvPr/>
        </p:nvSpPr>
        <p:spPr>
          <a:xfrm>
            <a:off x="-350941" y="822113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0" name="TextBox 9">
            <a:extLst>
              <a:ext uri="{FF2B5EF4-FFF2-40B4-BE49-F238E27FC236}">
                <a16:creationId xmlns:a16="http://schemas.microsoft.com/office/drawing/2014/main" id="{C0587F01-9F6C-0818-53F5-5AE68F3C123D}"/>
              </a:ext>
            </a:extLst>
          </p:cNvPr>
          <p:cNvSpPr txBox="1"/>
          <p:nvPr/>
        </p:nvSpPr>
        <p:spPr>
          <a:xfrm>
            <a:off x="1248384" y="2500829"/>
            <a:ext cx="13577449" cy="5925340"/>
          </a:xfrm>
          <a:prstGeom prst="rect">
            <a:avLst/>
          </a:prstGeom>
          <a:noFill/>
        </p:spPr>
        <p:txBody>
          <a:bodyPr wrap="square">
            <a:spAutoFit/>
          </a:bodyPr>
          <a:lstStyle/>
          <a:p>
            <a:pPr marL="457200" indent="-457200" algn="just">
              <a:lnSpc>
                <a:spcPct val="150000"/>
              </a:lnSpc>
              <a:buFont typeface="Courier New" panose="02070309020205020404" pitchFamily="49" charset="0"/>
              <a:buChar char="o"/>
            </a:pPr>
            <a:r>
              <a:rPr lang="el-GR" sz="3200" dirty="0"/>
              <a:t>Σημάδια δαγκώματος </a:t>
            </a:r>
          </a:p>
          <a:p>
            <a:pPr marL="457200" indent="-457200" algn="just">
              <a:lnSpc>
                <a:spcPct val="150000"/>
              </a:lnSpc>
              <a:buFont typeface="Courier New" panose="02070309020205020404" pitchFamily="49" charset="0"/>
              <a:buChar char="o"/>
            </a:pPr>
            <a:r>
              <a:rPr lang="el-GR" sz="3200" dirty="0"/>
              <a:t>Τραυματισμοί στο σώμα ή το στόμα</a:t>
            </a:r>
          </a:p>
          <a:p>
            <a:pPr marL="457200" indent="-457200" algn="just">
              <a:lnSpc>
                <a:spcPct val="150000"/>
              </a:lnSpc>
              <a:buFont typeface="Courier New" panose="02070309020205020404" pitchFamily="49" charset="0"/>
              <a:buChar char="o"/>
            </a:pPr>
            <a:r>
              <a:rPr lang="el-GR" sz="3200" dirty="0"/>
              <a:t>Ουλές </a:t>
            </a:r>
          </a:p>
          <a:p>
            <a:pPr marL="457200" indent="-457200" algn="just">
              <a:lnSpc>
                <a:spcPct val="150000"/>
              </a:lnSpc>
              <a:buFont typeface="Courier New" panose="02070309020205020404" pitchFamily="49" charset="0"/>
              <a:buChar char="o"/>
            </a:pPr>
            <a:r>
              <a:rPr lang="el-GR" sz="3200" dirty="0"/>
              <a:t>Αναπνευστικά προβλήματα από πνιγμό, ασφυξία ή δηλητηρίαση </a:t>
            </a:r>
          </a:p>
          <a:p>
            <a:pPr marL="457200" indent="-457200" algn="just">
              <a:lnSpc>
                <a:spcPct val="150000"/>
              </a:lnSpc>
              <a:buFont typeface="Courier New" panose="02070309020205020404" pitchFamily="49" charset="0"/>
              <a:buChar char="o"/>
            </a:pPr>
            <a:r>
              <a:rPr lang="el-GR" sz="3200" dirty="0"/>
              <a:t>Συμπτώματα της δηλητηρίασης (π.χ. έμετος, υπνηλία, επιληπτικές κρίσεις) </a:t>
            </a:r>
          </a:p>
          <a:p>
            <a:pPr marL="457200" indent="-457200" algn="just">
              <a:lnSpc>
                <a:spcPct val="150000"/>
              </a:lnSpc>
              <a:buFont typeface="Courier New" panose="02070309020205020404" pitchFamily="49" charset="0"/>
              <a:buChar char="o"/>
            </a:pPr>
            <a:r>
              <a:rPr lang="el-GR" sz="3200" dirty="0"/>
              <a:t>Οι </a:t>
            </a:r>
            <a:r>
              <a:rPr lang="el-GR" sz="3200" dirty="0" err="1"/>
              <a:t>κρανιοεγκεφαλικές</a:t>
            </a:r>
            <a:r>
              <a:rPr lang="el-GR" sz="3200" dirty="0"/>
              <a:t> κακώσεις σε </a:t>
            </a:r>
            <a:r>
              <a:rPr lang="el-GR" sz="3200" u="sng" dirty="0"/>
              <a:t>βρέφη</a:t>
            </a:r>
            <a:r>
              <a:rPr lang="el-GR" sz="3200" dirty="0"/>
              <a:t> και </a:t>
            </a:r>
            <a:r>
              <a:rPr lang="el-GR" sz="3200" u="sng" dirty="0"/>
              <a:t>νήπια</a:t>
            </a:r>
            <a:r>
              <a:rPr lang="el-GR" sz="3200" dirty="0"/>
              <a:t> μπορεί να εκδηλώνονται με πρήξιμο, μώλωπες, κατάγματα, υπερβολική υπνηλία, αναπνευστικά προβλήματα, εμετοί, επιληπτικές κρίσεις, ευερεθιστότητα ή μη σωστή σίτιση.</a:t>
            </a:r>
          </a:p>
        </p:txBody>
      </p:sp>
    </p:spTree>
    <p:extLst>
      <p:ext uri="{BB962C8B-B14F-4D97-AF65-F5344CB8AC3E}">
        <p14:creationId xmlns:p14="http://schemas.microsoft.com/office/powerpoint/2010/main" val="2140077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B054BB82-48F2-4699-F1A6-22F843FBA03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2016DC8-9E56-798B-8C40-A4DEE0DE3837}"/>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DEB44C86-B782-25FD-A2F2-68E3B542433F}"/>
              </a:ext>
            </a:extLst>
          </p:cNvPr>
          <p:cNvSpPr/>
          <p:nvPr/>
        </p:nvSpPr>
        <p:spPr>
          <a:xfrm>
            <a:off x="16203561" y="-292413"/>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8CD07A57-6D75-1819-9668-4924D0C861A3}"/>
              </a:ext>
            </a:extLst>
          </p:cNvPr>
          <p:cNvSpPr/>
          <p:nvPr/>
        </p:nvSpPr>
        <p:spPr>
          <a:xfrm>
            <a:off x="2284921" y="-1438163"/>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TextBox 6">
            <a:extLst>
              <a:ext uri="{FF2B5EF4-FFF2-40B4-BE49-F238E27FC236}">
                <a16:creationId xmlns:a16="http://schemas.microsoft.com/office/drawing/2014/main" id="{CF7B2471-5801-7AC2-FFBA-8B5D9ACE42E8}"/>
              </a:ext>
            </a:extLst>
          </p:cNvPr>
          <p:cNvSpPr txBox="1"/>
          <p:nvPr/>
        </p:nvSpPr>
        <p:spPr>
          <a:xfrm>
            <a:off x="1323975" y="1296418"/>
            <a:ext cx="15640050" cy="833562"/>
          </a:xfrm>
          <a:prstGeom prst="rect">
            <a:avLst/>
          </a:prstGeom>
        </p:spPr>
        <p:txBody>
          <a:bodyPr wrap="square" lIns="0" tIns="0" rIns="0" bIns="0" rtlCol="0" anchor="t">
            <a:spAutoFit/>
          </a:bodyPr>
          <a:lstStyle/>
          <a:p>
            <a:pPr algn="ctr">
              <a:lnSpc>
                <a:spcPts val="7150"/>
              </a:lnSpc>
            </a:pPr>
            <a:r>
              <a:rPr lang="el-GR" sz="4400" dirty="0">
                <a:latin typeface="Roboto" panose="02000000000000000000" pitchFamily="2" charset="0"/>
                <a:ea typeface="Roboto" panose="02000000000000000000" pitchFamily="2" charset="0"/>
                <a:cs typeface="Roboto" panose="02000000000000000000" pitchFamily="2" charset="0"/>
              </a:rPr>
              <a:t>ΣΗΜΑΔΙΑ ΣΕΞΟΥΑΛΙΚΗΣ ΚΑΚΟΠΟΙΗΣΗΣ</a:t>
            </a:r>
            <a:endParaRPr lang="en-US" sz="4400" b="1"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p:txBody>
      </p:sp>
      <p:sp>
        <p:nvSpPr>
          <p:cNvPr id="8" name="Freeform 8">
            <a:extLst>
              <a:ext uri="{FF2B5EF4-FFF2-40B4-BE49-F238E27FC236}">
                <a16:creationId xmlns:a16="http://schemas.microsoft.com/office/drawing/2014/main" id="{EF3C1DA1-5344-A967-943B-C99247372CAD}"/>
              </a:ext>
            </a:extLst>
          </p:cNvPr>
          <p:cNvSpPr/>
          <p:nvPr/>
        </p:nvSpPr>
        <p:spPr>
          <a:xfrm>
            <a:off x="-350941" y="822113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0" name="TextBox 9">
            <a:extLst>
              <a:ext uri="{FF2B5EF4-FFF2-40B4-BE49-F238E27FC236}">
                <a16:creationId xmlns:a16="http://schemas.microsoft.com/office/drawing/2014/main" id="{222B4895-755D-F256-DC2C-D3033E52ACBF}"/>
              </a:ext>
            </a:extLst>
          </p:cNvPr>
          <p:cNvSpPr txBox="1"/>
          <p:nvPr/>
        </p:nvSpPr>
        <p:spPr>
          <a:xfrm>
            <a:off x="1462087" y="2286311"/>
            <a:ext cx="15363825" cy="7848944"/>
          </a:xfrm>
          <a:prstGeom prst="rect">
            <a:avLst/>
          </a:prstGeom>
          <a:noFill/>
        </p:spPr>
        <p:txBody>
          <a:bodyPr wrap="square">
            <a:spAutoFit/>
          </a:bodyPr>
          <a:lstStyle/>
          <a:p>
            <a:pPr algn="ctr"/>
            <a:r>
              <a:rPr lang="el-GR" sz="2800" b="1" dirty="0">
                <a:solidFill>
                  <a:srgbClr val="0070C0"/>
                </a:solidFill>
              </a:rPr>
              <a:t>Μερικά σημάδια που δείχνουν ότι ένα παιδί νηπιαγωγείου </a:t>
            </a:r>
          </a:p>
          <a:p>
            <a:pPr algn="ctr"/>
            <a:r>
              <a:rPr lang="el-GR" sz="2800" b="1" dirty="0">
                <a:solidFill>
                  <a:srgbClr val="0070C0"/>
                </a:solidFill>
              </a:rPr>
              <a:t>μπορεί να υφίσταται/να έχει υποστεί σεξουαλική κακοποίηση: </a:t>
            </a:r>
          </a:p>
          <a:p>
            <a:pPr marL="457200" indent="-457200" algn="just">
              <a:lnSpc>
                <a:spcPct val="150000"/>
              </a:lnSpc>
              <a:buFont typeface="Courier New" panose="02070309020205020404" pitchFamily="49" charset="0"/>
              <a:buChar char="o"/>
            </a:pPr>
            <a:r>
              <a:rPr lang="el-GR" sz="3000" dirty="0"/>
              <a:t>Σωματικά σημάδια, όπως πόνος, ερεθισμός ή κνησμός στα γεννητικά όργανα, πόνος κατά τη βάδιση (το παιδί το αναφέρει ή εμείς τα παρατηρούμε)</a:t>
            </a:r>
          </a:p>
          <a:p>
            <a:pPr marL="457200" indent="-457200" algn="just">
              <a:lnSpc>
                <a:spcPct val="150000"/>
              </a:lnSpc>
              <a:buFont typeface="Courier New" panose="02070309020205020404" pitchFamily="49" charset="0"/>
              <a:buChar char="o"/>
            </a:pPr>
            <a:r>
              <a:rPr lang="el-GR" sz="3000" dirty="0"/>
              <a:t>Ακατάλληλη («προχωρημένη») γνώση για το σεξ (για σεξουαλικές συμπεριφορές ή/και για τα γεννητικά όργανα), </a:t>
            </a:r>
            <a:r>
              <a:rPr lang="el-GR" sz="3000" dirty="0" err="1"/>
              <a:t>αναντίστοιχη</a:t>
            </a:r>
            <a:r>
              <a:rPr lang="el-GR" sz="3000" dirty="0"/>
              <a:t> με την ηλικία του παιδιού. </a:t>
            </a:r>
          </a:p>
          <a:p>
            <a:pPr marL="457200" indent="-457200" algn="just">
              <a:lnSpc>
                <a:spcPct val="150000"/>
              </a:lnSpc>
              <a:buFont typeface="Courier New" panose="02070309020205020404" pitchFamily="49" charset="0"/>
              <a:buChar char="o"/>
            </a:pPr>
            <a:r>
              <a:rPr lang="el-GR" sz="3000" dirty="0"/>
              <a:t>Ξαφνική χρήση νέων λέξεων για την περιγραφή των γεννητικών οργάνων ή της σεξουαλικής συμπεριφοράς.</a:t>
            </a:r>
          </a:p>
          <a:p>
            <a:pPr marL="457200" indent="-457200" algn="just">
              <a:lnSpc>
                <a:spcPct val="150000"/>
              </a:lnSpc>
              <a:buFont typeface="Courier New" panose="02070309020205020404" pitchFamily="49" charset="0"/>
              <a:buChar char="o"/>
            </a:pPr>
            <a:r>
              <a:rPr lang="el-GR" sz="3000" dirty="0"/>
              <a:t>Μίμηση θορύβων ή κινήσεων που σχετίζονται με σεξουαλική δραστηριότητα.</a:t>
            </a:r>
          </a:p>
          <a:p>
            <a:pPr marL="457200" indent="-457200" algn="just">
              <a:lnSpc>
                <a:spcPct val="150000"/>
              </a:lnSpc>
              <a:buFont typeface="Courier New" panose="02070309020205020404" pitchFamily="49" charset="0"/>
              <a:buChar char="o"/>
            </a:pPr>
            <a:r>
              <a:rPr lang="el-GR" sz="3000" dirty="0"/>
              <a:t>Απώλεια ορίων με συνομηλίκους. </a:t>
            </a:r>
          </a:p>
          <a:p>
            <a:pPr marL="457200" indent="-457200" algn="just">
              <a:lnSpc>
                <a:spcPct val="150000"/>
              </a:lnSpc>
              <a:buFont typeface="Courier New" panose="02070309020205020404" pitchFamily="49" charset="0"/>
              <a:buChar char="o"/>
            </a:pPr>
            <a:r>
              <a:rPr lang="el-GR" sz="3000" dirty="0"/>
              <a:t>Παιχνίδια (πχ. παιχνίδια με κούκλες) με σεξουαλικά σενάρια.</a:t>
            </a:r>
          </a:p>
          <a:p>
            <a:pPr marL="457200" indent="-457200" algn="just">
              <a:lnSpc>
                <a:spcPct val="150000"/>
              </a:lnSpc>
              <a:buFont typeface="Courier New" panose="02070309020205020404" pitchFamily="49" charset="0"/>
              <a:buChar char="o"/>
            </a:pPr>
            <a:endParaRPr lang="el-GR" sz="3200" dirty="0"/>
          </a:p>
        </p:txBody>
      </p:sp>
      <p:sp>
        <p:nvSpPr>
          <p:cNvPr id="7" name="Freeform 5">
            <a:extLst>
              <a:ext uri="{FF2B5EF4-FFF2-40B4-BE49-F238E27FC236}">
                <a16:creationId xmlns:a16="http://schemas.microsoft.com/office/drawing/2014/main" id="{11D8B675-881D-11BA-E23B-993E285E0E73}"/>
              </a:ext>
            </a:extLst>
          </p:cNvPr>
          <p:cNvSpPr/>
          <p:nvPr/>
        </p:nvSpPr>
        <p:spPr>
          <a:xfrm>
            <a:off x="14389162" y="7124700"/>
            <a:ext cx="3760712" cy="3487206"/>
          </a:xfrm>
          <a:custGeom>
            <a:avLst/>
            <a:gdLst/>
            <a:ahLst/>
            <a:cxnLst/>
            <a:rect l="l" t="t" r="r" b="b"/>
            <a:pathLst>
              <a:path w="6262674" h="5807207">
                <a:moveTo>
                  <a:pt x="0" y="0"/>
                </a:moveTo>
                <a:lnTo>
                  <a:pt x="6262675" y="0"/>
                </a:lnTo>
                <a:lnTo>
                  <a:pt x="6262675" y="5807206"/>
                </a:lnTo>
                <a:lnTo>
                  <a:pt x="0" y="58072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extLst>
      <p:ext uri="{BB962C8B-B14F-4D97-AF65-F5344CB8AC3E}">
        <p14:creationId xmlns:p14="http://schemas.microsoft.com/office/powerpoint/2010/main" val="1884811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63D67005-0F25-31DA-02FE-C9090A4B0FC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900319D-817F-331F-5060-DCA93CCCA517}"/>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B48F9B58-192C-0BB7-8938-3BD08DCBCF75}"/>
              </a:ext>
            </a:extLst>
          </p:cNvPr>
          <p:cNvSpPr/>
          <p:nvPr/>
        </p:nvSpPr>
        <p:spPr>
          <a:xfrm>
            <a:off x="16203561" y="-292413"/>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E6F4DC0E-594F-9F1D-36E6-7301D414C01F}"/>
              </a:ext>
            </a:extLst>
          </p:cNvPr>
          <p:cNvSpPr/>
          <p:nvPr/>
        </p:nvSpPr>
        <p:spPr>
          <a:xfrm>
            <a:off x="2284921" y="-1438163"/>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TextBox 6">
            <a:extLst>
              <a:ext uri="{FF2B5EF4-FFF2-40B4-BE49-F238E27FC236}">
                <a16:creationId xmlns:a16="http://schemas.microsoft.com/office/drawing/2014/main" id="{16A2CE7F-17E5-8686-1D56-FA7E411A281A}"/>
              </a:ext>
            </a:extLst>
          </p:cNvPr>
          <p:cNvSpPr txBox="1"/>
          <p:nvPr/>
        </p:nvSpPr>
        <p:spPr>
          <a:xfrm>
            <a:off x="1323975" y="1296418"/>
            <a:ext cx="15640050" cy="833562"/>
          </a:xfrm>
          <a:prstGeom prst="rect">
            <a:avLst/>
          </a:prstGeom>
        </p:spPr>
        <p:txBody>
          <a:bodyPr wrap="square" lIns="0" tIns="0" rIns="0" bIns="0" rtlCol="0" anchor="t">
            <a:spAutoFit/>
          </a:bodyPr>
          <a:lstStyle/>
          <a:p>
            <a:pPr algn="ctr">
              <a:lnSpc>
                <a:spcPts val="7150"/>
              </a:lnSpc>
            </a:pPr>
            <a:r>
              <a:rPr lang="el-GR" sz="4400" dirty="0">
                <a:latin typeface="Roboto" panose="02000000000000000000" pitchFamily="2" charset="0"/>
                <a:ea typeface="Roboto" panose="02000000000000000000" pitchFamily="2" charset="0"/>
                <a:cs typeface="Roboto" panose="02000000000000000000" pitchFamily="2" charset="0"/>
              </a:rPr>
              <a:t>ΣΗΜΑΔΙΑ ΣΕΞΟΥΑΛΙΚΗΣ ΚΑΚΟΠΟΙΗΣΗΣ</a:t>
            </a:r>
            <a:endParaRPr lang="en-US" sz="4400" b="1"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p:txBody>
      </p:sp>
      <p:sp>
        <p:nvSpPr>
          <p:cNvPr id="8" name="Freeform 8">
            <a:extLst>
              <a:ext uri="{FF2B5EF4-FFF2-40B4-BE49-F238E27FC236}">
                <a16:creationId xmlns:a16="http://schemas.microsoft.com/office/drawing/2014/main" id="{1C943770-4CAA-4F28-503F-8699AC43E9CD}"/>
              </a:ext>
            </a:extLst>
          </p:cNvPr>
          <p:cNvSpPr/>
          <p:nvPr/>
        </p:nvSpPr>
        <p:spPr>
          <a:xfrm>
            <a:off x="-350941" y="8221136"/>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0" name="TextBox 9">
            <a:extLst>
              <a:ext uri="{FF2B5EF4-FFF2-40B4-BE49-F238E27FC236}">
                <a16:creationId xmlns:a16="http://schemas.microsoft.com/office/drawing/2014/main" id="{C09BDFE4-5BC3-06A7-C025-9BBA9EFE449F}"/>
              </a:ext>
            </a:extLst>
          </p:cNvPr>
          <p:cNvSpPr txBox="1"/>
          <p:nvPr/>
        </p:nvSpPr>
        <p:spPr>
          <a:xfrm>
            <a:off x="1462087" y="2286311"/>
            <a:ext cx="15363825" cy="9064661"/>
          </a:xfrm>
          <a:prstGeom prst="rect">
            <a:avLst/>
          </a:prstGeom>
          <a:noFill/>
        </p:spPr>
        <p:txBody>
          <a:bodyPr wrap="square">
            <a:spAutoFit/>
          </a:bodyPr>
          <a:lstStyle/>
          <a:p>
            <a:pPr marL="457200" indent="-457200" algn="just">
              <a:lnSpc>
                <a:spcPct val="150000"/>
              </a:lnSpc>
              <a:buFont typeface="Courier New" panose="02070309020205020404" pitchFamily="49" charset="0"/>
              <a:buChar char="o"/>
            </a:pPr>
            <a:r>
              <a:rPr lang="el-GR" sz="3000" dirty="0"/>
              <a:t>Φόβος και απροθυμία των παιδιού να μείνει με συγκεκριμένο άτομο ή να βρεθεί σε κάποιο συγκεκριμένο χώρο (πχ. μπάνια, αποδυτήρια). </a:t>
            </a:r>
          </a:p>
          <a:p>
            <a:pPr marL="457200" indent="-457200" algn="just">
              <a:lnSpc>
                <a:spcPct val="150000"/>
              </a:lnSpc>
              <a:buFont typeface="Courier New" panose="02070309020205020404" pitchFamily="49" charset="0"/>
              <a:buChar char="o"/>
            </a:pPr>
            <a:r>
              <a:rPr lang="el-GR" sz="3000" dirty="0"/>
              <a:t>Ακατάλληλες σεξουαλικές συμπεριφορές προς άλλα άτομα (πχ. σαγηνευτική συμπεριφορά ή ασυνήθιστο ενδιαφέρον για το σεξ). </a:t>
            </a:r>
          </a:p>
          <a:p>
            <a:pPr marL="457200" indent="-457200" algn="just">
              <a:lnSpc>
                <a:spcPct val="150000"/>
              </a:lnSpc>
              <a:buFont typeface="Courier New" panose="02070309020205020404" pitchFamily="49" charset="0"/>
              <a:buChar char="o"/>
            </a:pPr>
            <a:r>
              <a:rPr lang="el-GR" sz="3000" dirty="0"/>
              <a:t>Αλλαγή στη συμπεριφορά όταν είναι παρόν συγκεκριμένο άτομο (πχ. το συνήθως δραστήριο παιδί παραμένει ήσυχο ή αποσυρμένο, ή ένα καλόβολο παιδί διεγείρεται και γίνεται έντονα απείθαρχο όταν έρχεται να το πάρει συγκεκριμένο ενήλικο άτομο).</a:t>
            </a:r>
          </a:p>
          <a:p>
            <a:pPr marL="457200" indent="-457200" algn="just">
              <a:lnSpc>
                <a:spcPct val="150000"/>
              </a:lnSpc>
              <a:buFont typeface="Courier New" panose="02070309020205020404" pitchFamily="49" charset="0"/>
              <a:buChar char="o"/>
            </a:pPr>
            <a:r>
              <a:rPr lang="el-GR" sz="3000" dirty="0"/>
              <a:t>Το παιδί έχει χρήματα, ακριβά καινούργια παιχνίδια / προσωπικά αντικείμενα που δεν είναι σαφές πώς αποκτήθηκαν και από ποιον/α.</a:t>
            </a:r>
          </a:p>
          <a:p>
            <a:pPr marL="457200" indent="-457200" algn="just">
              <a:lnSpc>
                <a:spcPct val="150000"/>
              </a:lnSpc>
              <a:buFont typeface="Courier New" panose="02070309020205020404" pitchFamily="49" charset="0"/>
              <a:buChar char="o"/>
            </a:pPr>
            <a:r>
              <a:rPr lang="el-GR" sz="3000" dirty="0"/>
              <a:t>Ξαφνικές συναισθηματικές ή </a:t>
            </a:r>
            <a:r>
              <a:rPr lang="el-GR" sz="3000" dirty="0" err="1"/>
              <a:t>συμπεριφορικές</a:t>
            </a:r>
            <a:r>
              <a:rPr lang="el-GR" sz="3000" dirty="0"/>
              <a:t> αλλαγές του παιδιού (πχ. ξαφνική προσκόλληση σε κάποιο ενήλικο άτομο, νέοι φόβοι, παλινδρόμηση σε βρεφικές συνήθειες).</a:t>
            </a:r>
          </a:p>
          <a:p>
            <a:pPr marL="457200" indent="-457200" algn="just">
              <a:lnSpc>
                <a:spcPct val="150000"/>
              </a:lnSpc>
              <a:buFont typeface="Courier New" panose="02070309020205020404" pitchFamily="49" charset="0"/>
              <a:buChar char="o"/>
            </a:pPr>
            <a:endParaRPr lang="el-GR" sz="3000" dirty="0"/>
          </a:p>
          <a:p>
            <a:pPr marL="457200" indent="-457200" algn="just">
              <a:lnSpc>
                <a:spcPct val="150000"/>
              </a:lnSpc>
              <a:buFont typeface="Courier New" panose="02070309020205020404" pitchFamily="49" charset="0"/>
              <a:buChar char="o"/>
            </a:pPr>
            <a:endParaRPr lang="el-GR" sz="3200" dirty="0"/>
          </a:p>
        </p:txBody>
      </p:sp>
    </p:spTree>
    <p:extLst>
      <p:ext uri="{BB962C8B-B14F-4D97-AF65-F5344CB8AC3E}">
        <p14:creationId xmlns:p14="http://schemas.microsoft.com/office/powerpoint/2010/main" val="1866026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05729862-9598-3AD2-AB1F-FD8B96B12B57}"/>
            </a:ext>
          </a:extLst>
        </p:cNvPr>
        <p:cNvGrpSpPr/>
        <p:nvPr/>
      </p:nvGrpSpPr>
      <p:grpSpPr>
        <a:xfrm>
          <a:off x="0" y="0"/>
          <a:ext cx="0" cy="0"/>
          <a:chOff x="0" y="0"/>
          <a:chExt cx="0" cy="0"/>
        </a:xfrm>
      </p:grpSpPr>
      <p:sp>
        <p:nvSpPr>
          <p:cNvPr id="8" name="Freeform 8">
            <a:extLst>
              <a:ext uri="{FF2B5EF4-FFF2-40B4-BE49-F238E27FC236}">
                <a16:creationId xmlns:a16="http://schemas.microsoft.com/office/drawing/2014/main" id="{E413F1FB-0088-3BE8-8E33-A24CA7C8D2D4}"/>
              </a:ext>
            </a:extLst>
          </p:cNvPr>
          <p:cNvSpPr/>
          <p:nvPr/>
        </p:nvSpPr>
        <p:spPr>
          <a:xfrm>
            <a:off x="6588714" y="976687"/>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2" name="Freeform 2">
            <a:extLst>
              <a:ext uri="{FF2B5EF4-FFF2-40B4-BE49-F238E27FC236}">
                <a16:creationId xmlns:a16="http://schemas.microsoft.com/office/drawing/2014/main" id="{81C42D27-5ACD-3988-39D7-09340EED4E89}"/>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 name="Freeform 3">
            <a:extLst>
              <a:ext uri="{FF2B5EF4-FFF2-40B4-BE49-F238E27FC236}">
                <a16:creationId xmlns:a16="http://schemas.microsoft.com/office/drawing/2014/main" id="{0A990689-4D24-962F-5934-CAC2F305516C}"/>
              </a:ext>
            </a:extLst>
          </p:cNvPr>
          <p:cNvSpPr/>
          <p:nvPr/>
        </p:nvSpPr>
        <p:spPr>
          <a:xfrm>
            <a:off x="16203561" y="-292413"/>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4" name="Freeform 4">
            <a:extLst>
              <a:ext uri="{FF2B5EF4-FFF2-40B4-BE49-F238E27FC236}">
                <a16:creationId xmlns:a16="http://schemas.microsoft.com/office/drawing/2014/main" id="{5EE37A9B-BBD7-F992-5550-CA761CC11400}"/>
              </a:ext>
            </a:extLst>
          </p:cNvPr>
          <p:cNvSpPr/>
          <p:nvPr/>
        </p:nvSpPr>
        <p:spPr>
          <a:xfrm>
            <a:off x="2284921" y="-1438163"/>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TextBox 6">
            <a:extLst>
              <a:ext uri="{FF2B5EF4-FFF2-40B4-BE49-F238E27FC236}">
                <a16:creationId xmlns:a16="http://schemas.microsoft.com/office/drawing/2014/main" id="{D0A1178E-8779-0F2F-91D1-399B7E5B9468}"/>
              </a:ext>
            </a:extLst>
          </p:cNvPr>
          <p:cNvSpPr txBox="1"/>
          <p:nvPr/>
        </p:nvSpPr>
        <p:spPr>
          <a:xfrm>
            <a:off x="1323975" y="1296418"/>
            <a:ext cx="15640050" cy="833562"/>
          </a:xfrm>
          <a:prstGeom prst="rect">
            <a:avLst/>
          </a:prstGeom>
        </p:spPr>
        <p:txBody>
          <a:bodyPr wrap="square" lIns="0" tIns="0" rIns="0" bIns="0" rtlCol="0" anchor="t">
            <a:spAutoFit/>
          </a:bodyPr>
          <a:lstStyle/>
          <a:p>
            <a:pPr algn="ctr">
              <a:lnSpc>
                <a:spcPts val="7150"/>
              </a:lnSpc>
            </a:pPr>
            <a:r>
              <a:rPr lang="el-GR" sz="4400" dirty="0">
                <a:latin typeface="Roboto" panose="02000000000000000000" pitchFamily="2" charset="0"/>
                <a:ea typeface="Roboto" panose="02000000000000000000" pitchFamily="2" charset="0"/>
                <a:cs typeface="Roboto" panose="02000000000000000000" pitchFamily="2" charset="0"/>
              </a:rPr>
              <a:t>ΣΗΜΑΔΙΑ ΣΕΞΟΥΑΛΙΚΗΣ ΚΑΚΟΠΟΙΗΣΗΣ</a:t>
            </a:r>
            <a:endParaRPr lang="en-US" sz="4400" b="1"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p:txBody>
      </p:sp>
      <p:sp>
        <p:nvSpPr>
          <p:cNvPr id="10" name="TextBox 9">
            <a:extLst>
              <a:ext uri="{FF2B5EF4-FFF2-40B4-BE49-F238E27FC236}">
                <a16:creationId xmlns:a16="http://schemas.microsoft.com/office/drawing/2014/main" id="{42B40D3E-7493-5A6B-0621-1F6E2C4E4785}"/>
              </a:ext>
            </a:extLst>
          </p:cNvPr>
          <p:cNvSpPr txBox="1"/>
          <p:nvPr/>
        </p:nvSpPr>
        <p:spPr>
          <a:xfrm>
            <a:off x="1462087" y="4615672"/>
            <a:ext cx="15363825" cy="4448013"/>
          </a:xfrm>
          <a:prstGeom prst="rect">
            <a:avLst/>
          </a:prstGeom>
          <a:noFill/>
        </p:spPr>
        <p:txBody>
          <a:bodyPr wrap="square">
            <a:spAutoFit/>
          </a:bodyPr>
          <a:lstStyle/>
          <a:p>
            <a:pPr marL="457200" indent="-457200" algn="ctr">
              <a:lnSpc>
                <a:spcPct val="150000"/>
              </a:lnSpc>
              <a:buFont typeface="Wingdings" panose="05000000000000000000" pitchFamily="2" charset="2"/>
              <a:buChar char="ü"/>
            </a:pPr>
            <a:r>
              <a:rPr lang="el-GR" sz="3200" dirty="0"/>
              <a:t>Κάποιες χαρακτηριστικές ενδείξεις στη συμπεριφορά ενηλίκων που θα μας προβληματίσουν.  </a:t>
            </a:r>
          </a:p>
          <a:p>
            <a:pPr marL="457200" indent="-457200" algn="ctr">
              <a:lnSpc>
                <a:spcPct val="150000"/>
              </a:lnSpc>
              <a:buFont typeface="Wingdings" panose="05000000000000000000" pitchFamily="2" charset="2"/>
              <a:buChar char="ü"/>
            </a:pPr>
            <a:r>
              <a:rPr lang="el-GR" sz="3200" dirty="0"/>
              <a:t>Οι συμπεριφορές που περιγράφονται, μεμονωμένα ή όλες μαζί, δεν προβλέπουν σεξουαλική κακοποίηση. </a:t>
            </a:r>
          </a:p>
          <a:p>
            <a:pPr marL="457200" indent="-457200" algn="ctr">
              <a:lnSpc>
                <a:spcPct val="150000"/>
              </a:lnSpc>
              <a:buFont typeface="Wingdings" panose="05000000000000000000" pitchFamily="2" charset="2"/>
              <a:buChar char="ü"/>
            </a:pPr>
            <a:r>
              <a:rPr lang="el-GR" sz="3200" dirty="0"/>
              <a:t>Χρειάζεται να μας βάλουν σε σκέψεις και παρατηρούμε όταν ενήλικο άτομο που </a:t>
            </a:r>
            <a:r>
              <a:rPr lang="el-GR" sz="3200" dirty="0" err="1"/>
              <a:t>αλληλεπιδρά</a:t>
            </a:r>
            <a:r>
              <a:rPr lang="el-GR" sz="3200" dirty="0"/>
              <a:t> με το παιδί.</a:t>
            </a:r>
          </a:p>
        </p:txBody>
      </p:sp>
      <p:sp>
        <p:nvSpPr>
          <p:cNvPr id="9" name="TextBox 8">
            <a:extLst>
              <a:ext uri="{FF2B5EF4-FFF2-40B4-BE49-F238E27FC236}">
                <a16:creationId xmlns:a16="http://schemas.microsoft.com/office/drawing/2014/main" id="{1A960F67-5EB6-65F7-84F7-74ACFE70C9EE}"/>
              </a:ext>
            </a:extLst>
          </p:cNvPr>
          <p:cNvSpPr txBox="1"/>
          <p:nvPr/>
        </p:nvSpPr>
        <p:spPr>
          <a:xfrm>
            <a:off x="3276600" y="2438815"/>
            <a:ext cx="12039600" cy="1569660"/>
          </a:xfrm>
          <a:prstGeom prst="rect">
            <a:avLst/>
          </a:prstGeom>
          <a:noFill/>
        </p:spPr>
        <p:txBody>
          <a:bodyPr wrap="square">
            <a:spAutoFit/>
          </a:bodyPr>
          <a:lstStyle/>
          <a:p>
            <a:pPr algn="ctr"/>
            <a:r>
              <a:rPr lang="el-GR" sz="3200" b="1" dirty="0">
                <a:solidFill>
                  <a:srgbClr val="0070C0"/>
                </a:solidFill>
              </a:rPr>
              <a:t>ΑΠΑΡΑΙΤΗΤΗ Η ΕΞΟΙΚΕΙΩΣΗ ΤΩΝ ΝΗΠΙΑΓΩΓΩΝ ΜΕ ΤΙΣ ΣΤΡΑΤΗΓΙΚΕΣ ΠΟΥ ΣΥΝΗΘΩΣ ΧΡΗΣΙΜΟΠΟΙΟΥΝ ΟΙ ΔΡΑΣΤΕΣ ΣΕΞΟΥΑΛΙΚΗΣ ΚΑΚΟΠΟΙΗΣΗΣ ΚΑΙ ΤΟΥΣ ΤΡΟΠΟΥΣ ΠΟΥ ΔΡΟΥΝ (ΒΛ. «GROOMING»)</a:t>
            </a:r>
          </a:p>
        </p:txBody>
      </p:sp>
    </p:spTree>
    <p:extLst>
      <p:ext uri="{BB962C8B-B14F-4D97-AF65-F5344CB8AC3E}">
        <p14:creationId xmlns:p14="http://schemas.microsoft.com/office/powerpoint/2010/main" val="1695684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B0C044F8-DFB5-CEEE-C39C-8EA6F7BF1D5A}"/>
            </a:ext>
          </a:extLst>
        </p:cNvPr>
        <p:cNvGrpSpPr/>
        <p:nvPr/>
      </p:nvGrpSpPr>
      <p:grpSpPr>
        <a:xfrm>
          <a:off x="0" y="0"/>
          <a:ext cx="0" cy="0"/>
          <a:chOff x="0" y="0"/>
          <a:chExt cx="0" cy="0"/>
        </a:xfrm>
      </p:grpSpPr>
      <p:grpSp>
        <p:nvGrpSpPr>
          <p:cNvPr id="5" name="Group 6">
            <a:extLst>
              <a:ext uri="{FF2B5EF4-FFF2-40B4-BE49-F238E27FC236}">
                <a16:creationId xmlns:a16="http://schemas.microsoft.com/office/drawing/2014/main" id="{10FC80A1-084B-F198-5684-77FF836E3B7A}"/>
              </a:ext>
            </a:extLst>
          </p:cNvPr>
          <p:cNvGrpSpPr/>
          <p:nvPr/>
        </p:nvGrpSpPr>
        <p:grpSpPr>
          <a:xfrm>
            <a:off x="1299394" y="3040278"/>
            <a:ext cx="15998006" cy="6827622"/>
            <a:chOff x="0" y="0"/>
            <a:chExt cx="1213120" cy="878316"/>
          </a:xfrm>
        </p:grpSpPr>
        <p:sp>
          <p:nvSpPr>
            <p:cNvPr id="7" name="Freeform 7">
              <a:extLst>
                <a:ext uri="{FF2B5EF4-FFF2-40B4-BE49-F238E27FC236}">
                  <a16:creationId xmlns:a16="http://schemas.microsoft.com/office/drawing/2014/main" id="{0B95095B-B99B-CAF9-0EA1-4940CBFC1053}"/>
                </a:ext>
              </a:extLst>
            </p:cNvPr>
            <p:cNvSpPr/>
            <p:nvPr/>
          </p:nvSpPr>
          <p:spPr>
            <a:xfrm>
              <a:off x="0" y="0"/>
              <a:ext cx="1213120" cy="878316"/>
            </a:xfrm>
            <a:custGeom>
              <a:avLst/>
              <a:gdLst/>
              <a:ahLst/>
              <a:cxnLst/>
              <a:rect l="l" t="t" r="r" b="b"/>
              <a:pathLst>
                <a:path w="1213120" h="878316">
                  <a:moveTo>
                    <a:pt x="28746" y="0"/>
                  </a:moveTo>
                  <a:lnTo>
                    <a:pt x="1184374" y="0"/>
                  </a:lnTo>
                  <a:cubicBezTo>
                    <a:pt x="1191998" y="0"/>
                    <a:pt x="1199309" y="3029"/>
                    <a:pt x="1204700" y="8420"/>
                  </a:cubicBezTo>
                  <a:cubicBezTo>
                    <a:pt x="1210091" y="13811"/>
                    <a:pt x="1213120" y="21122"/>
                    <a:pt x="1213120" y="28746"/>
                  </a:cubicBezTo>
                  <a:lnTo>
                    <a:pt x="1213120" y="849570"/>
                  </a:lnTo>
                  <a:cubicBezTo>
                    <a:pt x="1213120" y="857194"/>
                    <a:pt x="1210091" y="864506"/>
                    <a:pt x="1204700" y="869897"/>
                  </a:cubicBezTo>
                  <a:cubicBezTo>
                    <a:pt x="1199309" y="875288"/>
                    <a:pt x="1191998" y="878316"/>
                    <a:pt x="1184374" y="878316"/>
                  </a:cubicBezTo>
                  <a:lnTo>
                    <a:pt x="28746" y="878316"/>
                  </a:lnTo>
                  <a:cubicBezTo>
                    <a:pt x="21122" y="878316"/>
                    <a:pt x="13811" y="875288"/>
                    <a:pt x="8420" y="869897"/>
                  </a:cubicBezTo>
                  <a:cubicBezTo>
                    <a:pt x="3029" y="864506"/>
                    <a:pt x="0" y="857194"/>
                    <a:pt x="0" y="849570"/>
                  </a:cubicBezTo>
                  <a:lnTo>
                    <a:pt x="0" y="28746"/>
                  </a:lnTo>
                  <a:cubicBezTo>
                    <a:pt x="0" y="21122"/>
                    <a:pt x="3029" y="13811"/>
                    <a:pt x="8420" y="8420"/>
                  </a:cubicBezTo>
                  <a:cubicBezTo>
                    <a:pt x="13811" y="3029"/>
                    <a:pt x="21122" y="0"/>
                    <a:pt x="28746" y="0"/>
                  </a:cubicBezTo>
                  <a:close/>
                </a:path>
              </a:pathLst>
            </a:custGeom>
            <a:solidFill>
              <a:srgbClr val="FFCB64"/>
            </a:solidFill>
            <a:ln cap="rnd">
              <a:noFill/>
              <a:prstDash val="solid"/>
              <a:round/>
            </a:ln>
          </p:spPr>
        </p:sp>
        <p:sp>
          <p:nvSpPr>
            <p:cNvPr id="11" name="TextBox 8">
              <a:extLst>
                <a:ext uri="{FF2B5EF4-FFF2-40B4-BE49-F238E27FC236}">
                  <a16:creationId xmlns:a16="http://schemas.microsoft.com/office/drawing/2014/main" id="{9D380AFD-4361-AF22-419F-BDC8E5B48CB5}"/>
                </a:ext>
              </a:extLst>
            </p:cNvPr>
            <p:cNvSpPr txBox="1"/>
            <p:nvPr/>
          </p:nvSpPr>
          <p:spPr>
            <a:xfrm>
              <a:off x="0" y="-9525"/>
              <a:ext cx="1213120" cy="887841"/>
            </a:xfrm>
            <a:prstGeom prst="rect">
              <a:avLst/>
            </a:prstGeom>
          </p:spPr>
          <p:txBody>
            <a:bodyPr lIns="50800" tIns="50800" rIns="50800" bIns="50800" rtlCol="0" anchor="ctr"/>
            <a:lstStyle/>
            <a:p>
              <a:pPr marL="0" lvl="0" indent="0" algn="ctr">
                <a:lnSpc>
                  <a:spcPts val="2879"/>
                </a:lnSpc>
                <a:spcBef>
                  <a:spcPct val="0"/>
                </a:spcBef>
              </a:pPr>
              <a:endParaRPr/>
            </a:p>
          </p:txBody>
        </p:sp>
      </p:grpSp>
      <p:sp>
        <p:nvSpPr>
          <p:cNvPr id="2" name="Freeform 2">
            <a:extLst>
              <a:ext uri="{FF2B5EF4-FFF2-40B4-BE49-F238E27FC236}">
                <a16:creationId xmlns:a16="http://schemas.microsoft.com/office/drawing/2014/main" id="{6F47CA8C-A1CD-2286-5C44-CF799241997E}"/>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F2C8EA2D-21E5-A279-D17F-41DF3DAD7D52}"/>
              </a:ext>
            </a:extLst>
          </p:cNvPr>
          <p:cNvSpPr/>
          <p:nvPr/>
        </p:nvSpPr>
        <p:spPr>
          <a:xfrm>
            <a:off x="16203561" y="-292413"/>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A3E9959B-3C81-D012-A206-D704D7D94C1F}"/>
              </a:ext>
            </a:extLst>
          </p:cNvPr>
          <p:cNvSpPr/>
          <p:nvPr/>
        </p:nvSpPr>
        <p:spPr>
          <a:xfrm>
            <a:off x="2284921" y="-1438163"/>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TextBox 6">
            <a:extLst>
              <a:ext uri="{FF2B5EF4-FFF2-40B4-BE49-F238E27FC236}">
                <a16:creationId xmlns:a16="http://schemas.microsoft.com/office/drawing/2014/main" id="{43E487FA-5AB0-B7D8-F378-D30C55EC09E1}"/>
              </a:ext>
            </a:extLst>
          </p:cNvPr>
          <p:cNvSpPr txBox="1"/>
          <p:nvPr/>
        </p:nvSpPr>
        <p:spPr>
          <a:xfrm>
            <a:off x="1323975" y="1296418"/>
            <a:ext cx="15640050" cy="1169551"/>
          </a:xfrm>
          <a:prstGeom prst="rect">
            <a:avLst/>
          </a:prstGeom>
        </p:spPr>
        <p:txBody>
          <a:bodyPr wrap="square" lIns="0" tIns="0" rIns="0" bIns="0" rtlCol="0" anchor="t">
            <a:spAutoFit/>
          </a:bodyPr>
          <a:lstStyle/>
          <a:p>
            <a:pPr algn="ctr"/>
            <a:r>
              <a:rPr lang="el-GR" sz="4400" dirty="0">
                <a:latin typeface="Roboto" panose="02000000000000000000" pitchFamily="2" charset="0"/>
                <a:ea typeface="Roboto" panose="02000000000000000000" pitchFamily="2" charset="0"/>
                <a:cs typeface="Roboto" panose="02000000000000000000" pitchFamily="2" charset="0"/>
              </a:rPr>
              <a:t>ΣΗΜΑΔΙΑ ΣΕΞΟΥΑΛΙΚΗΣ ΚΑΚΟΠΟΙΗΣΗΣ</a:t>
            </a:r>
          </a:p>
          <a:p>
            <a:pPr algn="ctr"/>
            <a:r>
              <a:rPr lang="el-GR" sz="3200"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rPr>
              <a:t>ΠΑΡΑΤΗΡΗΣΗ ΕΝΗΛΙΚΩΝ ΑΤΟΜΩΝ</a:t>
            </a:r>
            <a:endParaRPr lang="en-US" sz="3200"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endParaRPr>
          </a:p>
        </p:txBody>
      </p:sp>
      <p:sp>
        <p:nvSpPr>
          <p:cNvPr id="10" name="TextBox 9">
            <a:extLst>
              <a:ext uri="{FF2B5EF4-FFF2-40B4-BE49-F238E27FC236}">
                <a16:creationId xmlns:a16="http://schemas.microsoft.com/office/drawing/2014/main" id="{2F3A8D97-A9BA-A40F-D3B1-74173E4EC130}"/>
              </a:ext>
            </a:extLst>
          </p:cNvPr>
          <p:cNvSpPr txBox="1"/>
          <p:nvPr/>
        </p:nvSpPr>
        <p:spPr>
          <a:xfrm>
            <a:off x="1525997" y="3085065"/>
            <a:ext cx="15236006" cy="6664004"/>
          </a:xfrm>
          <a:prstGeom prst="rect">
            <a:avLst/>
          </a:prstGeom>
          <a:noFill/>
        </p:spPr>
        <p:txBody>
          <a:bodyPr wrap="square">
            <a:spAutoFit/>
          </a:bodyPr>
          <a:lstStyle/>
          <a:p>
            <a:pPr marL="457200" indent="-457200" algn="just">
              <a:lnSpc>
                <a:spcPct val="150000"/>
              </a:lnSpc>
              <a:buFont typeface="Courier New" panose="02070309020205020404" pitchFamily="49" charset="0"/>
              <a:buChar char="o"/>
            </a:pPr>
            <a:r>
              <a:rPr lang="el-GR" sz="3200" dirty="0"/>
              <a:t>Δεν φαίνεται να έχει φιλικά ενήλικα άτομα και προτιμά να περνά την ώρα του με παιδιά</a:t>
            </a:r>
            <a:r>
              <a:rPr lang="en-US" sz="3200" dirty="0"/>
              <a:t>.</a:t>
            </a:r>
            <a:endParaRPr lang="el-GR" sz="3200" dirty="0"/>
          </a:p>
          <a:p>
            <a:pPr marL="457200" indent="-457200" algn="just">
              <a:lnSpc>
                <a:spcPct val="150000"/>
              </a:lnSpc>
              <a:buFont typeface="Courier New" panose="02070309020205020404" pitchFamily="49" charset="0"/>
              <a:buChar char="o"/>
            </a:pPr>
            <a:r>
              <a:rPr lang="el-GR" sz="3200" dirty="0"/>
              <a:t>Τείνει να απομονώνεται με ένα παιδί</a:t>
            </a:r>
          </a:p>
          <a:p>
            <a:pPr marL="457200" indent="-457200" algn="just">
              <a:lnSpc>
                <a:spcPct val="150000"/>
              </a:lnSpc>
              <a:buFont typeface="Courier New" panose="02070309020205020404" pitchFamily="49" charset="0"/>
              <a:buChar char="o"/>
            </a:pPr>
            <a:r>
              <a:rPr lang="el-GR" sz="3200" dirty="0"/>
              <a:t>Αγνοεί τα λεκτικά ή σωματικά σημάδια ότι ένα παιδί δεν θέλει αγκαλιές, φιλιά,</a:t>
            </a:r>
            <a:r>
              <a:rPr lang="en-US" sz="3200" dirty="0"/>
              <a:t> </a:t>
            </a:r>
            <a:r>
              <a:rPr lang="el-GR" sz="3200" dirty="0"/>
              <a:t>γαργαλητά κλπ.</a:t>
            </a:r>
          </a:p>
          <a:p>
            <a:pPr marL="457200" indent="-457200" algn="just">
              <a:lnSpc>
                <a:spcPct val="150000"/>
              </a:lnSpc>
              <a:buFont typeface="Courier New" panose="02070309020205020404" pitchFamily="49" charset="0"/>
              <a:buChar char="o"/>
            </a:pPr>
            <a:r>
              <a:rPr lang="el-GR" sz="3200" dirty="0"/>
              <a:t>Κάθε χρόνο μπορεί έχει ένα διαφορετικό παιδί «αγαπημένο». </a:t>
            </a:r>
          </a:p>
          <a:p>
            <a:pPr marL="457200" indent="-457200" algn="just">
              <a:lnSpc>
                <a:spcPct val="150000"/>
              </a:lnSpc>
              <a:buFont typeface="Courier New" panose="02070309020205020404" pitchFamily="49" charset="0"/>
              <a:buChar char="o"/>
            </a:pPr>
            <a:r>
              <a:rPr lang="el-GR" sz="3200" dirty="0"/>
              <a:t>Δεν σέβεται την ιδιωτικότητα του παιδιού στην τουαλέτα.</a:t>
            </a:r>
          </a:p>
          <a:p>
            <a:pPr marL="457200" indent="-457200" algn="just">
              <a:lnSpc>
                <a:spcPct val="150000"/>
              </a:lnSpc>
              <a:buFont typeface="Courier New" panose="02070309020205020404" pitchFamily="49" charset="0"/>
              <a:buChar char="o"/>
            </a:pPr>
            <a:r>
              <a:rPr lang="el-GR" sz="3200" dirty="0"/>
              <a:t>Δίνει στο παιδί δώρα ή χρήματα χωρίς κάποιο ιδιαίτερο λόγο.</a:t>
            </a:r>
          </a:p>
          <a:p>
            <a:pPr marL="457200" indent="-457200" algn="just">
              <a:lnSpc>
                <a:spcPct val="150000"/>
              </a:lnSpc>
              <a:buFont typeface="Courier New" panose="02070309020205020404" pitchFamily="49" charset="0"/>
              <a:buChar char="o"/>
            </a:pPr>
            <a:r>
              <a:rPr lang="el-GR" sz="3200" dirty="0"/>
              <a:t>Συζητά ή ζητά από το παιδί να μιλήσει για σεξουαλικές εμπειρίες ή αισθήματα</a:t>
            </a:r>
          </a:p>
        </p:txBody>
      </p:sp>
    </p:spTree>
    <p:extLst>
      <p:ext uri="{BB962C8B-B14F-4D97-AF65-F5344CB8AC3E}">
        <p14:creationId xmlns:p14="http://schemas.microsoft.com/office/powerpoint/2010/main" val="961822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p:cNvGrpSpPr/>
        <p:nvPr/>
      </p:nvGrpSpPr>
      <p:grpSpPr>
        <a:xfrm>
          <a:off x="0" y="0"/>
          <a:ext cx="0" cy="0"/>
          <a:chOff x="0" y="0"/>
          <a:chExt cx="0" cy="0"/>
        </a:xfrm>
      </p:grpSpPr>
      <p:sp>
        <p:nvSpPr>
          <p:cNvPr id="2" name="Freeform 2"/>
          <p:cNvSpPr/>
          <p:nvPr/>
        </p:nvSpPr>
        <p:spPr>
          <a:xfrm rot="872040">
            <a:off x="-2425216" y="-1210817"/>
            <a:ext cx="5159726" cy="3799435"/>
          </a:xfrm>
          <a:custGeom>
            <a:avLst/>
            <a:gdLst/>
            <a:ahLst/>
            <a:cxnLst/>
            <a:rect l="l" t="t" r="r" b="b"/>
            <a:pathLst>
              <a:path w="5159726" h="3799435">
                <a:moveTo>
                  <a:pt x="0" y="0"/>
                </a:moveTo>
                <a:lnTo>
                  <a:pt x="5159726" y="0"/>
                </a:lnTo>
                <a:lnTo>
                  <a:pt x="5159726" y="3799435"/>
                </a:lnTo>
                <a:lnTo>
                  <a:pt x="0" y="379943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rot="-10800000">
            <a:off x="15169029" y="8513966"/>
            <a:ext cx="5482856" cy="2552020"/>
          </a:xfrm>
          <a:custGeom>
            <a:avLst/>
            <a:gdLst/>
            <a:ahLst/>
            <a:cxnLst/>
            <a:rect l="l" t="t" r="r" b="b"/>
            <a:pathLst>
              <a:path w="5482856" h="2552020">
                <a:moveTo>
                  <a:pt x="0" y="0"/>
                </a:moveTo>
                <a:lnTo>
                  <a:pt x="5482855" y="0"/>
                </a:lnTo>
                <a:lnTo>
                  <a:pt x="5482855" y="2552020"/>
                </a:lnTo>
                <a:lnTo>
                  <a:pt x="0" y="255202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rot="675683">
            <a:off x="11764226" y="8767546"/>
            <a:ext cx="2836512" cy="2429085"/>
          </a:xfrm>
          <a:custGeom>
            <a:avLst/>
            <a:gdLst/>
            <a:ahLst/>
            <a:cxnLst/>
            <a:rect l="l" t="t" r="r" b="b"/>
            <a:pathLst>
              <a:path w="2836512" h="2429085">
                <a:moveTo>
                  <a:pt x="0" y="0"/>
                </a:moveTo>
                <a:lnTo>
                  <a:pt x="2836511" y="0"/>
                </a:lnTo>
                <a:lnTo>
                  <a:pt x="2836511" y="2429085"/>
                </a:lnTo>
                <a:lnTo>
                  <a:pt x="0" y="242908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5" name="Freeform 5"/>
          <p:cNvSpPr/>
          <p:nvPr/>
        </p:nvSpPr>
        <p:spPr>
          <a:xfrm>
            <a:off x="-1050501" y="2097142"/>
            <a:ext cx="2079201" cy="2052739"/>
          </a:xfrm>
          <a:custGeom>
            <a:avLst/>
            <a:gdLst/>
            <a:ahLst/>
            <a:cxnLst/>
            <a:rect l="l" t="t" r="r" b="b"/>
            <a:pathLst>
              <a:path w="2079201" h="2052739">
                <a:moveTo>
                  <a:pt x="0" y="0"/>
                </a:moveTo>
                <a:lnTo>
                  <a:pt x="2079201" y="0"/>
                </a:lnTo>
                <a:lnTo>
                  <a:pt x="2079201" y="2052738"/>
                </a:lnTo>
                <a:lnTo>
                  <a:pt x="0" y="2052738"/>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TextBox 6"/>
          <p:cNvSpPr txBox="1"/>
          <p:nvPr/>
        </p:nvSpPr>
        <p:spPr>
          <a:xfrm>
            <a:off x="1059180" y="764339"/>
            <a:ext cx="16306800" cy="2708434"/>
          </a:xfrm>
          <a:prstGeom prst="rect">
            <a:avLst/>
          </a:prstGeom>
        </p:spPr>
        <p:txBody>
          <a:bodyPr wrap="square" lIns="0" tIns="0" rIns="0" bIns="0" rtlCol="0" anchor="t">
            <a:spAutoFit/>
          </a:bodyPr>
          <a:lstStyle/>
          <a:p>
            <a:pPr lvl="0" algn="ctr"/>
            <a:r>
              <a:rPr lang="el-GR" sz="4400" dirty="0">
                <a:solidFill>
                  <a:srgbClr val="3D3D3D"/>
                </a:solidFill>
                <a:latin typeface="Roboto"/>
                <a:ea typeface="Roboto"/>
                <a:cs typeface="Roboto"/>
                <a:sym typeface="Roboto"/>
              </a:rPr>
              <a:t>ΣΥΜΠΤΩΜΑΤΑ ΚΑΙ ΣΗΜΕΙΑ ΠΟΥ ΘΕΤΟΥΝ ΤΗΝ ΥΠΟΝΟΙΑ ΣΕΞΟΥΑΛΙΚΗΣ ΠΑΡΑΒΙΑΣΗΣ  ΑΝΗΛΙΚΟΥ </a:t>
            </a:r>
          </a:p>
          <a:p>
            <a:pPr algn="ctr"/>
            <a:r>
              <a:rPr lang="el-GR" sz="4400" dirty="0">
                <a:solidFill>
                  <a:srgbClr val="3D3D3D"/>
                </a:solidFill>
                <a:latin typeface="Roboto"/>
                <a:ea typeface="Roboto"/>
                <a:cs typeface="Roboto"/>
                <a:sym typeface="Roboto"/>
              </a:rPr>
              <a:t>ΑΝΤΙΚΕΙΜΕΝΙΚΑ ΕΥΡΗΜΑΤΑ:</a:t>
            </a:r>
          </a:p>
          <a:p>
            <a:pPr lvl="0" algn="ctr"/>
            <a:endParaRPr lang="el-GR" sz="4400" spc="107" dirty="0">
              <a:solidFill>
                <a:srgbClr val="3D3D3D"/>
              </a:solidFill>
              <a:latin typeface="Roboto"/>
              <a:ea typeface="Roboto"/>
              <a:cs typeface="Roboto"/>
              <a:sym typeface="Roboto"/>
            </a:endParaRPr>
          </a:p>
        </p:txBody>
      </p:sp>
      <p:sp>
        <p:nvSpPr>
          <p:cNvPr id="7" name="TextBox 7"/>
          <p:cNvSpPr txBox="1"/>
          <p:nvPr/>
        </p:nvSpPr>
        <p:spPr>
          <a:xfrm>
            <a:off x="1143000" y="3472773"/>
            <a:ext cx="16002000" cy="5833007"/>
          </a:xfrm>
          <a:prstGeom prst="rect">
            <a:avLst/>
          </a:prstGeom>
        </p:spPr>
        <p:txBody>
          <a:bodyPr wrap="square" lIns="0" tIns="0" rIns="0" bIns="0" rtlCol="0" anchor="t">
            <a:spAutoFit/>
          </a:bodyPr>
          <a:lstStyle/>
          <a:p>
            <a:pPr marL="285750" lvl="0" indent="-285750" algn="l">
              <a:lnSpc>
                <a:spcPct val="150000"/>
              </a:lnSpc>
              <a:buFont typeface="Courier New" panose="02070309020205020404" pitchFamily="49" charset="0"/>
              <a:buChar char="o"/>
            </a:pPr>
            <a:r>
              <a:rPr lang="el-GR" sz="3200" b="1"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ΔΕΝ υπάρχουν </a:t>
            </a:r>
            <a:r>
              <a:rPr lang="el-GR" sz="3200" b="1" u="none" dirty="0" err="1">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παθογνωμονικά</a:t>
            </a:r>
            <a:r>
              <a:rPr lang="el-GR" sz="3200" b="1"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 σημεία</a:t>
            </a:r>
          </a:p>
          <a:p>
            <a:pPr marL="285750" lvl="0" indent="-285750" algn="l">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Αιματώματα, αμυχές ή άλλα τραύματα στο στήθος, τους γλουτούς, το υπογάστριο ή τους μηρούς</a:t>
            </a:r>
          </a:p>
          <a:p>
            <a:pPr marL="285750" lvl="0" indent="-285750" algn="l">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Υποτροπιάζουσες ουρολοιμώξεις ή λοιμώξεις γεννητικών οργάνων</a:t>
            </a:r>
          </a:p>
          <a:p>
            <a:pPr marL="285750" lvl="0" indent="-285750" algn="l">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Ξένα σώματα στην ουρήθρα, κύστη, κόλπο ή πρωκτό, υποτροπιάζων κνησμός, πόνος, έκκριμα ή μικρές αμυχές, αιματώματα ή άλλα τραύματα στις </a:t>
            </a:r>
            <a:r>
              <a:rPr lang="el-GR" sz="3200" u="none" dirty="0" err="1">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περιγεννητικές</a:t>
            </a: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 περιοχές του σώματος</a:t>
            </a:r>
          </a:p>
          <a:p>
            <a:pPr marL="285750" lvl="0" indent="-285750" algn="l">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Συμπτώματα αφροδίσιου νοσήματος σε παιδί μικρής ηλικίας</a:t>
            </a:r>
          </a:p>
          <a:p>
            <a:pPr marL="285750" lvl="0" indent="-285750" algn="l">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Συχνά αιματώματα από πτώση από το κρεβάτι τους.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7FFF48FD-6784-7E2A-B62A-E4BF9AFEFEF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639C618-8006-5A0C-D5F3-833B34863324}"/>
              </a:ext>
            </a:extLst>
          </p:cNvPr>
          <p:cNvSpPr/>
          <p:nvPr/>
        </p:nvSpPr>
        <p:spPr>
          <a:xfrm rot="872040">
            <a:off x="-2425216" y="-1210817"/>
            <a:ext cx="5159726" cy="3799435"/>
          </a:xfrm>
          <a:custGeom>
            <a:avLst/>
            <a:gdLst/>
            <a:ahLst/>
            <a:cxnLst/>
            <a:rect l="l" t="t" r="r" b="b"/>
            <a:pathLst>
              <a:path w="5159726" h="3799435">
                <a:moveTo>
                  <a:pt x="0" y="0"/>
                </a:moveTo>
                <a:lnTo>
                  <a:pt x="5159726" y="0"/>
                </a:lnTo>
                <a:lnTo>
                  <a:pt x="5159726" y="3799435"/>
                </a:lnTo>
                <a:lnTo>
                  <a:pt x="0" y="379943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a:extLst>
              <a:ext uri="{FF2B5EF4-FFF2-40B4-BE49-F238E27FC236}">
                <a16:creationId xmlns:a16="http://schemas.microsoft.com/office/drawing/2014/main" id="{BBF5791A-B4AF-7ED1-8A06-0254A91F2F59}"/>
              </a:ext>
            </a:extLst>
          </p:cNvPr>
          <p:cNvSpPr/>
          <p:nvPr/>
        </p:nvSpPr>
        <p:spPr>
          <a:xfrm rot="-10800000">
            <a:off x="15169029" y="8513966"/>
            <a:ext cx="5482856" cy="2552020"/>
          </a:xfrm>
          <a:custGeom>
            <a:avLst/>
            <a:gdLst/>
            <a:ahLst/>
            <a:cxnLst/>
            <a:rect l="l" t="t" r="r" b="b"/>
            <a:pathLst>
              <a:path w="5482856" h="2552020">
                <a:moveTo>
                  <a:pt x="0" y="0"/>
                </a:moveTo>
                <a:lnTo>
                  <a:pt x="5482855" y="0"/>
                </a:lnTo>
                <a:lnTo>
                  <a:pt x="5482855" y="2552020"/>
                </a:lnTo>
                <a:lnTo>
                  <a:pt x="0" y="255202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4D6A675D-754D-8497-D731-C48CBF9A791B}"/>
              </a:ext>
            </a:extLst>
          </p:cNvPr>
          <p:cNvSpPr/>
          <p:nvPr/>
        </p:nvSpPr>
        <p:spPr>
          <a:xfrm rot="675683">
            <a:off x="11764226" y="8767546"/>
            <a:ext cx="2836512" cy="2429085"/>
          </a:xfrm>
          <a:custGeom>
            <a:avLst/>
            <a:gdLst/>
            <a:ahLst/>
            <a:cxnLst/>
            <a:rect l="l" t="t" r="r" b="b"/>
            <a:pathLst>
              <a:path w="2836512" h="2429085">
                <a:moveTo>
                  <a:pt x="0" y="0"/>
                </a:moveTo>
                <a:lnTo>
                  <a:pt x="2836511" y="0"/>
                </a:lnTo>
                <a:lnTo>
                  <a:pt x="2836511" y="2429085"/>
                </a:lnTo>
                <a:lnTo>
                  <a:pt x="0" y="242908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5" name="Freeform 5">
            <a:extLst>
              <a:ext uri="{FF2B5EF4-FFF2-40B4-BE49-F238E27FC236}">
                <a16:creationId xmlns:a16="http://schemas.microsoft.com/office/drawing/2014/main" id="{52E86CC9-00F4-FAF0-BC2D-F853094AE7F8}"/>
              </a:ext>
            </a:extLst>
          </p:cNvPr>
          <p:cNvSpPr/>
          <p:nvPr/>
        </p:nvSpPr>
        <p:spPr>
          <a:xfrm>
            <a:off x="-1050501" y="2097142"/>
            <a:ext cx="2079201" cy="2052739"/>
          </a:xfrm>
          <a:custGeom>
            <a:avLst/>
            <a:gdLst/>
            <a:ahLst/>
            <a:cxnLst/>
            <a:rect l="l" t="t" r="r" b="b"/>
            <a:pathLst>
              <a:path w="2079201" h="2052739">
                <a:moveTo>
                  <a:pt x="0" y="0"/>
                </a:moveTo>
                <a:lnTo>
                  <a:pt x="2079201" y="0"/>
                </a:lnTo>
                <a:lnTo>
                  <a:pt x="2079201" y="2052738"/>
                </a:lnTo>
                <a:lnTo>
                  <a:pt x="0" y="2052738"/>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6" name="TextBox 6">
            <a:extLst>
              <a:ext uri="{FF2B5EF4-FFF2-40B4-BE49-F238E27FC236}">
                <a16:creationId xmlns:a16="http://schemas.microsoft.com/office/drawing/2014/main" id="{7DDCF77E-8565-6F78-CD1B-123158F2B680}"/>
              </a:ext>
            </a:extLst>
          </p:cNvPr>
          <p:cNvSpPr txBox="1"/>
          <p:nvPr/>
        </p:nvSpPr>
        <p:spPr>
          <a:xfrm>
            <a:off x="1028700" y="1413571"/>
            <a:ext cx="16306800" cy="830997"/>
          </a:xfrm>
          <a:prstGeom prst="rect">
            <a:avLst/>
          </a:prstGeom>
        </p:spPr>
        <p:txBody>
          <a:bodyPr wrap="square" lIns="0" tIns="0" rIns="0" bIns="0" rtlCol="0" anchor="t">
            <a:spAutoFit/>
          </a:bodyPr>
          <a:lstStyle/>
          <a:p>
            <a:pPr lvl="0" algn="ctr"/>
            <a:r>
              <a:rPr lang="el-GR" sz="5400" dirty="0">
                <a:solidFill>
                  <a:srgbClr val="3D3D3D"/>
                </a:solidFill>
                <a:latin typeface="Roboto"/>
                <a:ea typeface="Roboto"/>
                <a:cs typeface="Roboto"/>
                <a:sym typeface="Roboto"/>
              </a:rPr>
              <a:t>ΨΥΧΟΛΟΓΙΚΑ ΣΥΜΠΤΩΜΑΤΑ</a:t>
            </a:r>
            <a:endParaRPr lang="el-GR" sz="5400" spc="107" dirty="0">
              <a:solidFill>
                <a:srgbClr val="3D3D3D"/>
              </a:solidFill>
              <a:latin typeface="Roboto"/>
              <a:ea typeface="Roboto"/>
              <a:cs typeface="Roboto"/>
              <a:sym typeface="Roboto"/>
            </a:endParaRPr>
          </a:p>
        </p:txBody>
      </p:sp>
      <p:sp>
        <p:nvSpPr>
          <p:cNvPr id="7" name="TextBox 7">
            <a:extLst>
              <a:ext uri="{FF2B5EF4-FFF2-40B4-BE49-F238E27FC236}">
                <a16:creationId xmlns:a16="http://schemas.microsoft.com/office/drawing/2014/main" id="{D4041F0C-F793-B50F-33FD-6ABBC01D8635}"/>
              </a:ext>
            </a:extLst>
          </p:cNvPr>
          <p:cNvSpPr txBox="1"/>
          <p:nvPr/>
        </p:nvSpPr>
        <p:spPr>
          <a:xfrm>
            <a:off x="922020" y="2942513"/>
            <a:ext cx="16146780" cy="6571671"/>
          </a:xfrm>
          <a:prstGeom prst="rect">
            <a:avLst/>
          </a:prstGeom>
        </p:spPr>
        <p:txBody>
          <a:bodyPr wrap="square" lIns="0" tIns="0" rIns="0" bIns="0" rtlCol="0" anchor="t">
            <a:spAutoFit/>
          </a:bodyPr>
          <a:lstStyle/>
          <a:p>
            <a:pPr marL="285750" lvl="0" indent="-285750" algn="just">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Παλινδρόμηση ψυχολογικής ανάπτυξης (ενούρηση, </a:t>
            </a:r>
            <a:r>
              <a:rPr lang="el-GR" sz="3200" u="none" dirty="0" err="1">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εγκόπριση</a:t>
            </a: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 </a:t>
            </a:r>
            <a:r>
              <a:rPr lang="el-GR" sz="3200" u="none" dirty="0" err="1">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κ.λ.π</a:t>
            </a: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a:t>
            </a:r>
          </a:p>
          <a:p>
            <a:pPr marL="285750" lvl="0" indent="-285750" algn="just">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Διαταραχές ύπνου (αϋπνία, εφιάλτες)</a:t>
            </a:r>
          </a:p>
          <a:p>
            <a:pPr marL="285750" lvl="0" indent="-285750" algn="just">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Διαταραχές όρεξης (βουλιμία, ανορεξία)</a:t>
            </a:r>
          </a:p>
          <a:p>
            <a:pPr marL="285750" lvl="0" indent="-285750" algn="just">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Κοινωνική απομόνωση ή/και καταθλιπτική και ανεσταλμένη συμπεριφορά</a:t>
            </a:r>
          </a:p>
          <a:p>
            <a:pPr marL="285750" lvl="0" indent="-285750" algn="just">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Επιθετικότητα, </a:t>
            </a:r>
            <a:r>
              <a:rPr lang="el-GR" sz="3200" u="none" dirty="0" err="1">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παραβατική</a:t>
            </a: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 συμπεριφορά</a:t>
            </a:r>
          </a:p>
          <a:p>
            <a:pPr marL="285750" lvl="0" indent="-285750" algn="just">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Διαταραχές συγκέντρωσης – προσοχής, ραγδαία πτώση της σχολικής επίδοσης</a:t>
            </a:r>
          </a:p>
          <a:p>
            <a:pPr marL="285750" lvl="0" indent="-285750" algn="just">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Υπέρμετρη ενασχόληση με σεξουαλικά θέματα ή και ανάρμοστη για την ηλικία του σεξουαλική συμπεριφορά</a:t>
            </a:r>
          </a:p>
          <a:p>
            <a:pPr marL="285750" lvl="0" indent="-285750" algn="just">
              <a:lnSpc>
                <a:spcPct val="150000"/>
              </a:lnSpc>
              <a:buFont typeface="Courier New" panose="02070309020205020404" pitchFamily="49" charset="0"/>
              <a:buChar char="o"/>
            </a:pPr>
            <a:r>
              <a:rPr lang="el-GR" sz="3200" u="none" dirty="0">
                <a:solidFill>
                  <a:srgbClr val="3D3D3D"/>
                </a:solidFill>
                <a:latin typeface="Calibri" panose="020F0502020204030204" pitchFamily="34" charset="0"/>
                <a:ea typeface="Calibri" panose="020F0502020204030204" pitchFamily="34" charset="0"/>
                <a:cs typeface="Calibri" panose="020F0502020204030204" pitchFamily="34" charset="0"/>
                <a:sym typeface="Roboto"/>
              </a:rPr>
              <a:t>Έντονη άρνηση της σωματικής υγιεινής ή της σωματικής άσκησης</a:t>
            </a:r>
          </a:p>
        </p:txBody>
      </p:sp>
    </p:spTree>
    <p:extLst>
      <p:ext uri="{BB962C8B-B14F-4D97-AF65-F5344CB8AC3E}">
        <p14:creationId xmlns:p14="http://schemas.microsoft.com/office/powerpoint/2010/main" val="3249915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1A586611-32C4-6B88-D18C-09452A8EF31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7D0BE4-EAE1-D873-D9CD-1109D0E0022D}"/>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4BC28332-7E12-5ADE-2537-510767057291}"/>
              </a:ext>
            </a:extLst>
          </p:cNvPr>
          <p:cNvSpPr/>
          <p:nvPr/>
        </p:nvSpPr>
        <p:spPr>
          <a:xfrm>
            <a:off x="15673523" y="38100"/>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623ED399-D7D6-773D-A698-686918B00BFB}"/>
              </a:ext>
            </a:extLst>
          </p:cNvPr>
          <p:cNvSpPr/>
          <p:nvPr/>
        </p:nvSpPr>
        <p:spPr>
          <a:xfrm>
            <a:off x="-1598023" y="2167969"/>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9" name="TextBox 9">
            <a:extLst>
              <a:ext uri="{FF2B5EF4-FFF2-40B4-BE49-F238E27FC236}">
                <a16:creationId xmlns:a16="http://schemas.microsoft.com/office/drawing/2014/main" id="{6A5DE329-9504-F726-C7AB-9A05DC0583B1}"/>
              </a:ext>
            </a:extLst>
          </p:cNvPr>
          <p:cNvSpPr txBox="1"/>
          <p:nvPr/>
        </p:nvSpPr>
        <p:spPr>
          <a:xfrm>
            <a:off x="3166126" y="4624652"/>
            <a:ext cx="5127616" cy="739140"/>
          </a:xfrm>
          <a:prstGeom prst="rect">
            <a:avLst/>
          </a:prstGeom>
        </p:spPr>
        <p:txBody>
          <a:bodyPr lIns="0" tIns="0" rIns="0" bIns="0" rtlCol="0" anchor="t">
            <a:spAutoFit/>
          </a:bodyPr>
          <a:lstStyle/>
          <a:p>
            <a:pPr algn="ctr">
              <a:lnSpc>
                <a:spcPts val="5564"/>
              </a:lnSpc>
            </a:pPr>
            <a:endParaRPr lang="en-US" sz="5299" b="1" spc="-164" dirty="0">
              <a:solidFill>
                <a:srgbClr val="3D3D3D"/>
              </a:solidFill>
              <a:latin typeface="Roboto Bold"/>
              <a:ea typeface="Roboto Bold"/>
              <a:cs typeface="Roboto Bold"/>
              <a:sym typeface="Roboto Bold"/>
            </a:endParaRPr>
          </a:p>
        </p:txBody>
      </p:sp>
      <p:sp>
        <p:nvSpPr>
          <p:cNvPr id="16" name="Freeform 16">
            <a:extLst>
              <a:ext uri="{FF2B5EF4-FFF2-40B4-BE49-F238E27FC236}">
                <a16:creationId xmlns:a16="http://schemas.microsoft.com/office/drawing/2014/main" id="{556EF970-B522-25E8-AD2C-A8BF8258CE55}"/>
              </a:ext>
            </a:extLst>
          </p:cNvPr>
          <p:cNvSpPr/>
          <p:nvPr/>
        </p:nvSpPr>
        <p:spPr>
          <a:xfrm>
            <a:off x="16179524"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8" name="TextBox 17">
            <a:extLst>
              <a:ext uri="{FF2B5EF4-FFF2-40B4-BE49-F238E27FC236}">
                <a16:creationId xmlns:a16="http://schemas.microsoft.com/office/drawing/2014/main" id="{1699568B-C415-CEFC-5282-C822B7996657}"/>
              </a:ext>
            </a:extLst>
          </p:cNvPr>
          <p:cNvSpPr txBox="1"/>
          <p:nvPr/>
        </p:nvSpPr>
        <p:spPr>
          <a:xfrm>
            <a:off x="2247900" y="823473"/>
            <a:ext cx="13792200" cy="2185214"/>
          </a:xfrm>
          <a:prstGeom prst="rect">
            <a:avLst/>
          </a:prstGeom>
          <a:noFill/>
        </p:spPr>
        <p:txBody>
          <a:bodyPr wrap="square">
            <a:spAutoFit/>
          </a:bodyPr>
          <a:lstStyle/>
          <a:p>
            <a:pPr algn="ctr"/>
            <a:r>
              <a:rPr lang="el-GR" sz="4400" dirty="0">
                <a:latin typeface="Roboto" panose="02000000000000000000" pitchFamily="2" charset="0"/>
                <a:ea typeface="Roboto" panose="02000000000000000000" pitchFamily="2" charset="0"/>
                <a:cs typeface="Roboto" panose="02000000000000000000" pitchFamily="2" charset="0"/>
              </a:rPr>
              <a:t>ΑΜΕΣΕΣ ΕΠΙΠΤΩΣΕΙΣ ΣΩΜΑΤΙΚΗΣ ΚΑΚΟΠΟΙΗΣΗΣ</a:t>
            </a:r>
            <a:endParaRPr lang="en-US" sz="4400" dirty="0">
              <a:latin typeface="Roboto" panose="02000000000000000000" pitchFamily="2" charset="0"/>
              <a:ea typeface="Roboto" panose="02000000000000000000" pitchFamily="2" charset="0"/>
              <a:cs typeface="Roboto" panose="02000000000000000000" pitchFamily="2" charset="0"/>
            </a:endParaRPr>
          </a:p>
          <a:p>
            <a:pPr algn="ctr"/>
            <a:r>
              <a:rPr lang="el-GR" sz="4400" dirty="0">
                <a:latin typeface="Roboto" panose="02000000000000000000" pitchFamily="2" charset="0"/>
                <a:ea typeface="Roboto" panose="02000000000000000000" pitchFamily="2" charset="0"/>
                <a:cs typeface="Roboto" panose="02000000000000000000" pitchFamily="2" charset="0"/>
              </a:rPr>
              <a:t>ΚΑΙ ΠΑΡΑΜΕΛΗΣΗΣ</a:t>
            </a:r>
            <a:endParaRPr lang="el-GR" sz="4400" dirty="0"/>
          </a:p>
          <a:p>
            <a:pPr algn="ctr"/>
            <a:r>
              <a:rPr lang="el-GR" sz="2400" dirty="0"/>
              <a:t>https://www.blod.gr/lectures/neyropsyhologikes-eggrafes-tis-kakopoiisis-pos-katagrafei-o-egkefalos-tin</a:t>
            </a:r>
          </a:p>
          <a:p>
            <a:pPr algn="ctr"/>
            <a:r>
              <a:rPr lang="el-GR" sz="2400" dirty="0" err="1"/>
              <a:t>kakopoiisi-se-mia-periodo-taheias-anaptyksis</a:t>
            </a:r>
            <a:r>
              <a:rPr lang="el-GR" sz="2400" dirty="0"/>
              <a:t>/</a:t>
            </a:r>
            <a:endParaRPr lang="el-GR" sz="2400" dirty="0">
              <a:latin typeface="Roboto" panose="02000000000000000000" pitchFamily="2" charset="0"/>
              <a:ea typeface="Roboto" panose="02000000000000000000" pitchFamily="2" charset="0"/>
              <a:cs typeface="Roboto" panose="02000000000000000000" pitchFamily="2" charset="0"/>
            </a:endParaRPr>
          </a:p>
        </p:txBody>
      </p:sp>
      <p:sp>
        <p:nvSpPr>
          <p:cNvPr id="20" name="TextBox 19">
            <a:extLst>
              <a:ext uri="{FF2B5EF4-FFF2-40B4-BE49-F238E27FC236}">
                <a16:creationId xmlns:a16="http://schemas.microsoft.com/office/drawing/2014/main" id="{476A1A86-CE84-4230-F4CD-DCFC8C493CB0}"/>
              </a:ext>
            </a:extLst>
          </p:cNvPr>
          <p:cNvSpPr txBox="1"/>
          <p:nvPr/>
        </p:nvSpPr>
        <p:spPr>
          <a:xfrm>
            <a:off x="1290044" y="3143948"/>
            <a:ext cx="15778756" cy="5632311"/>
          </a:xfrm>
          <a:prstGeom prst="rect">
            <a:avLst/>
          </a:prstGeom>
          <a:noFill/>
        </p:spPr>
        <p:txBody>
          <a:bodyPr wrap="square">
            <a:spAutoFit/>
          </a:bodyPr>
          <a:lstStyle/>
          <a:p>
            <a:pPr algn="ctr"/>
            <a:r>
              <a:rPr lang="el-GR" sz="3000" dirty="0">
                <a:solidFill>
                  <a:srgbClr val="0070C0"/>
                </a:solidFill>
              </a:rPr>
              <a:t>Η βία που ασκείται στα παιδιά μπορεί:</a:t>
            </a:r>
          </a:p>
          <a:p>
            <a:pPr marL="457200" indent="-457200" algn="just">
              <a:buFont typeface="Wingdings" panose="05000000000000000000" pitchFamily="2" charset="2"/>
              <a:buChar char="ü"/>
            </a:pPr>
            <a:r>
              <a:rPr lang="el-GR" sz="3000" b="1" dirty="0"/>
              <a:t>Να οδηγήσει σε θάνατο</a:t>
            </a:r>
            <a:r>
              <a:rPr lang="en-US" sz="3000" dirty="0"/>
              <a:t>. </a:t>
            </a:r>
            <a:r>
              <a:rPr lang="el-GR" sz="3000" dirty="0"/>
              <a:t>Η ανθρωποκτονία με τη χρήση όπλων – μαχαίρια και πυροβόλα όπλα </a:t>
            </a:r>
            <a:r>
              <a:rPr lang="en-US" sz="3000" dirty="0"/>
              <a:t> </a:t>
            </a:r>
            <a:r>
              <a:rPr lang="el-GR" sz="3000" dirty="0"/>
              <a:t>συγκαταλέγεται ανάμεσα στις 4 αιτίες θανάτου στην εφηβεία, με τα αγόρια να</a:t>
            </a:r>
            <a:r>
              <a:rPr lang="en-US" sz="3000" dirty="0"/>
              <a:t> </a:t>
            </a:r>
            <a:r>
              <a:rPr lang="el-GR" sz="3000" dirty="0"/>
              <a:t>εμφανίζονται ως θύματα και δράστες σε ποσοστό 80%.</a:t>
            </a:r>
          </a:p>
          <a:p>
            <a:pPr marL="457200" indent="-457200" algn="just">
              <a:buFont typeface="Wingdings" panose="05000000000000000000" pitchFamily="2" charset="2"/>
              <a:buChar char="ü"/>
            </a:pPr>
            <a:r>
              <a:rPr lang="el-GR" sz="3000" b="1" dirty="0"/>
              <a:t>Να οδηγήσει σε σοβαρούς τραυματισμούς</a:t>
            </a:r>
            <a:r>
              <a:rPr lang="en-US" sz="3000" dirty="0"/>
              <a:t>. </a:t>
            </a:r>
            <a:r>
              <a:rPr lang="el-GR" sz="3000" dirty="0"/>
              <a:t>Σε κάθε υπόθεση ανθρωποκτονίας, υπάρχουν εκατοντάδες κυρίως αγόρια, θύματα</a:t>
            </a:r>
            <a:r>
              <a:rPr lang="en-US" sz="3000" dirty="0"/>
              <a:t> </a:t>
            </a:r>
            <a:r>
              <a:rPr lang="el-GR" sz="3000" dirty="0"/>
              <a:t>βίας σε νεαρή ηλικία που φέρουν τραύματα από επιθέσεις και εμπλοκές σε</a:t>
            </a:r>
            <a:r>
              <a:rPr lang="en-US" sz="3000" dirty="0"/>
              <a:t> </a:t>
            </a:r>
            <a:r>
              <a:rPr lang="el-GR" sz="3000" dirty="0"/>
              <a:t>καυγάδες –μάχες</a:t>
            </a:r>
            <a:endParaRPr lang="en-US" sz="3000" dirty="0"/>
          </a:p>
          <a:p>
            <a:pPr marL="457200" indent="-457200" algn="just">
              <a:buFont typeface="Wingdings" panose="05000000000000000000" pitchFamily="2" charset="2"/>
              <a:buChar char="ü"/>
            </a:pPr>
            <a:r>
              <a:rPr lang="el-GR" sz="3000" b="1" dirty="0"/>
              <a:t>Να επηρεάσει την ανάπτυξη του εγκεφάλου και του νευρικού</a:t>
            </a:r>
            <a:r>
              <a:rPr lang="en-US" sz="3000" b="1" dirty="0"/>
              <a:t> </a:t>
            </a:r>
            <a:r>
              <a:rPr lang="el-GR" sz="3000" b="1" dirty="0"/>
              <a:t>συστήματος. </a:t>
            </a:r>
            <a:r>
              <a:rPr lang="el-GR" sz="3000" dirty="0"/>
              <a:t>Η έκθεση σε βία από μικρή ηλικία μπορεί να επηρεάσει την ανάπτυξη του εγκεφάλου, του νευρικού συστήματος και άλλων συστημάτων (ενδοκρινικό, κυκλοφορικό, </a:t>
            </a:r>
            <a:r>
              <a:rPr lang="el-GR" sz="3000" dirty="0" err="1"/>
              <a:t>μυοσκελετικό</a:t>
            </a:r>
            <a:r>
              <a:rPr lang="el-GR" sz="3000" dirty="0"/>
              <a:t>, αναπαραγωγικό, αναπνευστικό και ανοσοποιητικό) με μακροχρόνιες συνέπειες. </a:t>
            </a:r>
          </a:p>
          <a:p>
            <a:pPr algn="just"/>
            <a:endParaRPr lang="el-GR" sz="3000" dirty="0"/>
          </a:p>
        </p:txBody>
      </p:sp>
    </p:spTree>
    <p:extLst>
      <p:ext uri="{BB962C8B-B14F-4D97-AF65-F5344CB8AC3E}">
        <p14:creationId xmlns:p14="http://schemas.microsoft.com/office/powerpoint/2010/main" val="174852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72F30CBA-1B2A-36DE-7C80-460091145E6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AC5B3F9-7006-CE15-D500-631B626E0669}"/>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EC4BA7DC-CBA3-5C08-692C-57EC999DE020}"/>
              </a:ext>
            </a:extLst>
          </p:cNvPr>
          <p:cNvSpPr/>
          <p:nvPr/>
        </p:nvSpPr>
        <p:spPr>
          <a:xfrm>
            <a:off x="15673523" y="38100"/>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8AC8C0B7-AB1A-769A-3927-D17743A28062}"/>
              </a:ext>
            </a:extLst>
          </p:cNvPr>
          <p:cNvSpPr/>
          <p:nvPr/>
        </p:nvSpPr>
        <p:spPr>
          <a:xfrm>
            <a:off x="12899027" y="8893307"/>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9" name="TextBox 9">
            <a:extLst>
              <a:ext uri="{FF2B5EF4-FFF2-40B4-BE49-F238E27FC236}">
                <a16:creationId xmlns:a16="http://schemas.microsoft.com/office/drawing/2014/main" id="{C1B2E42F-C5FE-8778-DCB3-968FEDE2F20A}"/>
              </a:ext>
            </a:extLst>
          </p:cNvPr>
          <p:cNvSpPr txBox="1"/>
          <p:nvPr/>
        </p:nvSpPr>
        <p:spPr>
          <a:xfrm>
            <a:off x="3166126" y="4624652"/>
            <a:ext cx="5127616" cy="739140"/>
          </a:xfrm>
          <a:prstGeom prst="rect">
            <a:avLst/>
          </a:prstGeom>
        </p:spPr>
        <p:txBody>
          <a:bodyPr lIns="0" tIns="0" rIns="0" bIns="0" rtlCol="0" anchor="t">
            <a:spAutoFit/>
          </a:bodyPr>
          <a:lstStyle/>
          <a:p>
            <a:pPr algn="ctr">
              <a:lnSpc>
                <a:spcPts val="5564"/>
              </a:lnSpc>
            </a:pPr>
            <a:endParaRPr lang="en-US" sz="5299" b="1" spc="-164" dirty="0">
              <a:solidFill>
                <a:srgbClr val="3D3D3D"/>
              </a:solidFill>
              <a:latin typeface="Roboto Bold"/>
              <a:ea typeface="Roboto Bold"/>
              <a:cs typeface="Roboto Bold"/>
              <a:sym typeface="Roboto Bold"/>
            </a:endParaRPr>
          </a:p>
        </p:txBody>
      </p:sp>
      <p:sp>
        <p:nvSpPr>
          <p:cNvPr id="16" name="Freeform 16">
            <a:extLst>
              <a:ext uri="{FF2B5EF4-FFF2-40B4-BE49-F238E27FC236}">
                <a16:creationId xmlns:a16="http://schemas.microsoft.com/office/drawing/2014/main" id="{BB989026-563A-57F9-2A1F-7E4FD106ADAF}"/>
              </a:ext>
            </a:extLst>
          </p:cNvPr>
          <p:cNvSpPr/>
          <p:nvPr/>
        </p:nvSpPr>
        <p:spPr>
          <a:xfrm>
            <a:off x="16179524"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8" name="TextBox 17">
            <a:extLst>
              <a:ext uri="{FF2B5EF4-FFF2-40B4-BE49-F238E27FC236}">
                <a16:creationId xmlns:a16="http://schemas.microsoft.com/office/drawing/2014/main" id="{1C93CBEE-B106-519B-7B39-049B555A1DDB}"/>
              </a:ext>
            </a:extLst>
          </p:cNvPr>
          <p:cNvSpPr txBox="1"/>
          <p:nvPr/>
        </p:nvSpPr>
        <p:spPr>
          <a:xfrm>
            <a:off x="2247900" y="718979"/>
            <a:ext cx="13792200" cy="1446550"/>
          </a:xfrm>
          <a:prstGeom prst="rect">
            <a:avLst/>
          </a:prstGeom>
          <a:noFill/>
        </p:spPr>
        <p:txBody>
          <a:bodyPr wrap="square">
            <a:spAutoFit/>
          </a:bodyPr>
          <a:lstStyle/>
          <a:p>
            <a:pPr algn="ctr"/>
            <a:r>
              <a:rPr lang="el-GR" sz="4400" dirty="0">
                <a:latin typeface="Roboto" panose="02000000000000000000" pitchFamily="2" charset="0"/>
                <a:ea typeface="Roboto" panose="02000000000000000000" pitchFamily="2" charset="0"/>
                <a:cs typeface="Roboto" panose="02000000000000000000" pitchFamily="2" charset="0"/>
              </a:rPr>
              <a:t>ΑΜΕΣΕΣ ΕΠΙΠΤΩΣΕΙΣ ΣΩΜΑΤΙΚΗΣ ΚΑΚΟΠΟΙΗΣΗΣ</a:t>
            </a:r>
            <a:endParaRPr lang="en-US" sz="4400" dirty="0">
              <a:latin typeface="Roboto" panose="02000000000000000000" pitchFamily="2" charset="0"/>
              <a:ea typeface="Roboto" panose="02000000000000000000" pitchFamily="2" charset="0"/>
              <a:cs typeface="Roboto" panose="02000000000000000000" pitchFamily="2" charset="0"/>
            </a:endParaRPr>
          </a:p>
          <a:p>
            <a:pPr algn="ctr"/>
            <a:r>
              <a:rPr lang="el-GR" sz="4400" dirty="0">
                <a:latin typeface="Roboto" panose="02000000000000000000" pitchFamily="2" charset="0"/>
                <a:ea typeface="Roboto" panose="02000000000000000000" pitchFamily="2" charset="0"/>
                <a:cs typeface="Roboto" panose="02000000000000000000" pitchFamily="2" charset="0"/>
              </a:rPr>
              <a:t>ΚΑΙ ΠΑΡΑΜΕΛΗΣΗΣ</a:t>
            </a:r>
            <a:endParaRPr lang="el-GR" sz="4400" dirty="0"/>
          </a:p>
        </p:txBody>
      </p:sp>
      <p:sp>
        <p:nvSpPr>
          <p:cNvPr id="20" name="TextBox 19">
            <a:extLst>
              <a:ext uri="{FF2B5EF4-FFF2-40B4-BE49-F238E27FC236}">
                <a16:creationId xmlns:a16="http://schemas.microsoft.com/office/drawing/2014/main" id="{F74F4735-D5A0-2DD6-261B-E19879F8847D}"/>
              </a:ext>
            </a:extLst>
          </p:cNvPr>
          <p:cNvSpPr txBox="1"/>
          <p:nvPr/>
        </p:nvSpPr>
        <p:spPr>
          <a:xfrm>
            <a:off x="1292722" y="2528511"/>
            <a:ext cx="15702556" cy="6555641"/>
          </a:xfrm>
          <a:prstGeom prst="rect">
            <a:avLst/>
          </a:prstGeom>
          <a:noFill/>
        </p:spPr>
        <p:txBody>
          <a:bodyPr wrap="square">
            <a:spAutoFit/>
          </a:bodyPr>
          <a:lstStyle/>
          <a:p>
            <a:pPr algn="ctr"/>
            <a:r>
              <a:rPr lang="el-GR" sz="3000" dirty="0">
                <a:solidFill>
                  <a:srgbClr val="0070C0"/>
                </a:solidFill>
              </a:rPr>
              <a:t>Η βία που ασκείται στα παιδιά μπορεί:</a:t>
            </a:r>
          </a:p>
          <a:p>
            <a:pPr marL="457200" indent="-457200" algn="just">
              <a:buFont typeface="Wingdings" panose="05000000000000000000" pitchFamily="2" charset="2"/>
              <a:buChar char="ü"/>
            </a:pPr>
            <a:r>
              <a:rPr lang="el-GR" sz="3000" b="1" dirty="0"/>
              <a:t>Να οδηγήσει σε αδυναμία ανταπόκρισης στην καθημερινότητα και σε συμπεριφορές που θέτουν σε κίνδυνο την υγεία. </a:t>
            </a:r>
            <a:r>
              <a:rPr lang="el-GR" sz="3000" dirty="0"/>
              <a:t>Τα παιδιά που έχουν εκτεθεί σε βία και σε άλλες αντιξοότητες κατά την πρώτη παιδική ηλικία είναι πολύ πιθανό να αναπτύξουν συμπεριφορές «αρνητικές» για τη ζωή τους (κάπνισμα, χρήση αλκοόλ και χαπιών, επικίνδυνες σεξουαλικές σχέσεις). Επίσης εμφανίζουν υψηλά ποσοστά άγχους, κατάθλιψης, άλλων εγκεφαλικών διαταραχών και τάσεις αυτοκτονίας.</a:t>
            </a:r>
          </a:p>
          <a:p>
            <a:pPr marL="457200" indent="-457200" algn="just">
              <a:buFont typeface="Wingdings" panose="05000000000000000000" pitchFamily="2" charset="2"/>
              <a:buChar char="ü"/>
            </a:pPr>
            <a:r>
              <a:rPr lang="el-GR" sz="3000" b="1" dirty="0"/>
              <a:t>Να συμβάλλει στην ανάπτυξη ασθενειών στην ενήλικη ζωή. </a:t>
            </a:r>
            <a:r>
              <a:rPr lang="el-GR" sz="3000" dirty="0"/>
              <a:t>Αυξημένος κίνδυνος καρδιαγγειακών παθήσεων, καρκίνου, διαβήτη και άλλων ασθενειών.</a:t>
            </a:r>
          </a:p>
          <a:p>
            <a:pPr marL="457200" indent="-457200" algn="just">
              <a:buFont typeface="Wingdings" panose="05000000000000000000" pitchFamily="2" charset="2"/>
              <a:buChar char="ü"/>
            </a:pPr>
            <a:r>
              <a:rPr lang="el-GR" sz="3000" b="1" dirty="0"/>
              <a:t>Να επηρεάσει τις δυνατότητες στην ενήλικη ζωή καθώς και τις μελλοντικές γενιές. </a:t>
            </a:r>
            <a:r>
              <a:rPr lang="el-GR" sz="3000" dirty="0"/>
              <a:t>Παιδιά που εκτίθενται στη βία είναι πολύ πιθανό να αφήσουν το σχολείο, να αντιμετωπίσουν δυσκολίες στην εύρεση εργασίας, ενώ βρίσκονται σε αυξημένο κίνδυνο για να πέσουν θύματα εξαπάτησης και/ή διάπραξης διαπροσωπικής βίας ή </a:t>
            </a:r>
            <a:r>
              <a:rPr lang="el-GR" sz="3000" dirty="0" err="1"/>
              <a:t>αυτοκατευθυνόμενης</a:t>
            </a:r>
            <a:r>
              <a:rPr lang="el-GR" sz="3000" dirty="0"/>
              <a:t> βίας (αυτοκτονία, αυτοτραυματισμός).</a:t>
            </a:r>
          </a:p>
        </p:txBody>
      </p:sp>
    </p:spTree>
    <p:extLst>
      <p:ext uri="{BB962C8B-B14F-4D97-AF65-F5344CB8AC3E}">
        <p14:creationId xmlns:p14="http://schemas.microsoft.com/office/powerpoint/2010/main" val="713688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p:cNvGrpSpPr/>
        <p:nvPr/>
      </p:nvGrpSpPr>
      <p:grpSpPr>
        <a:xfrm>
          <a:off x="0" y="0"/>
          <a:ext cx="0" cy="0"/>
          <a:chOff x="0" y="0"/>
          <a:chExt cx="0" cy="0"/>
        </a:xfrm>
      </p:grpSpPr>
      <p:grpSp>
        <p:nvGrpSpPr>
          <p:cNvPr id="19" name="Group 19"/>
          <p:cNvGrpSpPr/>
          <p:nvPr/>
        </p:nvGrpSpPr>
        <p:grpSpPr>
          <a:xfrm>
            <a:off x="8991600" y="3314700"/>
            <a:ext cx="8596228" cy="6235998"/>
            <a:chOff x="0" y="0"/>
            <a:chExt cx="1803504" cy="766998"/>
          </a:xfrm>
        </p:grpSpPr>
        <p:sp>
          <p:nvSpPr>
            <p:cNvPr id="20" name="Freeform 20"/>
            <p:cNvSpPr/>
            <p:nvPr/>
          </p:nvSpPr>
          <p:spPr>
            <a:xfrm>
              <a:off x="0" y="0"/>
              <a:ext cx="1803504" cy="766998"/>
            </a:xfrm>
            <a:custGeom>
              <a:avLst/>
              <a:gdLst/>
              <a:ahLst/>
              <a:cxnLst/>
              <a:rect l="l" t="t" r="r" b="b"/>
              <a:pathLst>
                <a:path w="1803504" h="766998">
                  <a:moveTo>
                    <a:pt x="32658" y="0"/>
                  </a:moveTo>
                  <a:lnTo>
                    <a:pt x="1770847" y="0"/>
                  </a:lnTo>
                  <a:cubicBezTo>
                    <a:pt x="1779508" y="0"/>
                    <a:pt x="1787815" y="3441"/>
                    <a:pt x="1793939" y="9565"/>
                  </a:cubicBezTo>
                  <a:cubicBezTo>
                    <a:pt x="1800064" y="15690"/>
                    <a:pt x="1803504" y="23996"/>
                    <a:pt x="1803504" y="32658"/>
                  </a:cubicBezTo>
                  <a:lnTo>
                    <a:pt x="1803504" y="734340"/>
                  </a:lnTo>
                  <a:cubicBezTo>
                    <a:pt x="1803504" y="743001"/>
                    <a:pt x="1800064" y="751308"/>
                    <a:pt x="1793939" y="757432"/>
                  </a:cubicBezTo>
                  <a:cubicBezTo>
                    <a:pt x="1787815" y="763557"/>
                    <a:pt x="1779508" y="766998"/>
                    <a:pt x="1770847" y="766998"/>
                  </a:cubicBezTo>
                  <a:lnTo>
                    <a:pt x="32658" y="766998"/>
                  </a:lnTo>
                  <a:cubicBezTo>
                    <a:pt x="23996" y="766998"/>
                    <a:pt x="15690" y="763557"/>
                    <a:pt x="9565" y="757432"/>
                  </a:cubicBezTo>
                  <a:cubicBezTo>
                    <a:pt x="3441" y="751308"/>
                    <a:pt x="0" y="743001"/>
                    <a:pt x="0" y="734340"/>
                  </a:cubicBezTo>
                  <a:lnTo>
                    <a:pt x="0" y="32658"/>
                  </a:lnTo>
                  <a:cubicBezTo>
                    <a:pt x="0" y="23996"/>
                    <a:pt x="3441" y="15690"/>
                    <a:pt x="9565" y="9565"/>
                  </a:cubicBezTo>
                  <a:cubicBezTo>
                    <a:pt x="15690" y="3441"/>
                    <a:pt x="23996" y="0"/>
                    <a:pt x="32658" y="0"/>
                  </a:cubicBezTo>
                  <a:close/>
                </a:path>
              </a:pathLst>
            </a:custGeom>
            <a:solidFill>
              <a:srgbClr val="F8C1D9"/>
            </a:solidFill>
            <a:ln cap="rnd">
              <a:noFill/>
              <a:prstDash val="solid"/>
              <a:round/>
            </a:ln>
          </p:spPr>
        </p:sp>
        <p:sp>
          <p:nvSpPr>
            <p:cNvPr id="21" name="TextBox 21"/>
            <p:cNvSpPr txBox="1"/>
            <p:nvPr/>
          </p:nvSpPr>
          <p:spPr>
            <a:xfrm>
              <a:off x="0" y="-9525"/>
              <a:ext cx="1803504" cy="776523"/>
            </a:xfrm>
            <a:prstGeom prst="rect">
              <a:avLst/>
            </a:prstGeom>
          </p:spPr>
          <p:txBody>
            <a:bodyPr lIns="50800" tIns="50800" rIns="50800" bIns="50800" rtlCol="0" anchor="ctr"/>
            <a:lstStyle/>
            <a:p>
              <a:pPr marL="0" lvl="0" indent="0" algn="ctr">
                <a:lnSpc>
                  <a:spcPts val="2879"/>
                </a:lnSpc>
                <a:spcBef>
                  <a:spcPct val="0"/>
                </a:spcBef>
              </a:pPr>
              <a:endParaRPr/>
            </a:p>
          </p:txBody>
        </p:sp>
      </p:grpSp>
      <p:sp>
        <p:nvSpPr>
          <p:cNvPr id="2" name="Freeform 2"/>
          <p:cNvSpPr/>
          <p:nvPr/>
        </p:nvSpPr>
        <p:spPr>
          <a:xfrm rot="872040">
            <a:off x="-1244729" y="-1565903"/>
            <a:ext cx="5159726" cy="3799435"/>
          </a:xfrm>
          <a:custGeom>
            <a:avLst/>
            <a:gdLst/>
            <a:ahLst/>
            <a:cxnLst/>
            <a:rect l="l" t="t" r="r" b="b"/>
            <a:pathLst>
              <a:path w="5159726" h="3799435">
                <a:moveTo>
                  <a:pt x="0" y="0"/>
                </a:moveTo>
                <a:lnTo>
                  <a:pt x="5159726" y="0"/>
                </a:lnTo>
                <a:lnTo>
                  <a:pt x="5159726" y="3799435"/>
                </a:lnTo>
                <a:lnTo>
                  <a:pt x="0" y="379943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3" name="Freeform 3"/>
          <p:cNvSpPr/>
          <p:nvPr/>
        </p:nvSpPr>
        <p:spPr>
          <a:xfrm rot="-10800000">
            <a:off x="14249400" y="35090"/>
            <a:ext cx="5482856" cy="2552020"/>
          </a:xfrm>
          <a:custGeom>
            <a:avLst/>
            <a:gdLst/>
            <a:ahLst/>
            <a:cxnLst/>
            <a:rect l="l" t="t" r="r" b="b"/>
            <a:pathLst>
              <a:path w="5482856" h="2552020">
                <a:moveTo>
                  <a:pt x="0" y="0"/>
                </a:moveTo>
                <a:lnTo>
                  <a:pt x="5482855" y="0"/>
                </a:lnTo>
                <a:lnTo>
                  <a:pt x="5482855" y="2552020"/>
                </a:lnTo>
                <a:lnTo>
                  <a:pt x="0" y="255202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5"/>
          <p:cNvSpPr/>
          <p:nvPr/>
        </p:nvSpPr>
        <p:spPr>
          <a:xfrm>
            <a:off x="-1050501" y="2097142"/>
            <a:ext cx="2079201" cy="2052739"/>
          </a:xfrm>
          <a:custGeom>
            <a:avLst/>
            <a:gdLst/>
            <a:ahLst/>
            <a:cxnLst/>
            <a:rect l="l" t="t" r="r" b="b"/>
            <a:pathLst>
              <a:path w="2079201" h="2052739">
                <a:moveTo>
                  <a:pt x="0" y="0"/>
                </a:moveTo>
                <a:lnTo>
                  <a:pt x="2079201" y="0"/>
                </a:lnTo>
                <a:lnTo>
                  <a:pt x="2079201" y="2052738"/>
                </a:lnTo>
                <a:lnTo>
                  <a:pt x="0" y="2052738"/>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TextBox 6"/>
          <p:cNvSpPr txBox="1"/>
          <p:nvPr/>
        </p:nvSpPr>
        <p:spPr>
          <a:xfrm>
            <a:off x="1751480" y="1925296"/>
            <a:ext cx="14175440" cy="833562"/>
          </a:xfrm>
          <a:prstGeom prst="rect">
            <a:avLst/>
          </a:prstGeom>
        </p:spPr>
        <p:txBody>
          <a:bodyPr wrap="square" lIns="0" tIns="0" rIns="0" bIns="0" rtlCol="0" anchor="t">
            <a:spAutoFit/>
          </a:bodyPr>
          <a:lstStyle/>
          <a:p>
            <a:pPr algn="ctr">
              <a:lnSpc>
                <a:spcPts val="7150"/>
              </a:lnSpc>
            </a:pP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rPr>
              <a:t>ΕΠΙΠΤΩΣΕΙΣ ΣΕΞΟΥΑΛΙΚΗΣ ΠΑΡΑΒΙΑΣΗΣ ΑΝΗΛΙΚΩΝ</a:t>
            </a:r>
          </a:p>
        </p:txBody>
      </p:sp>
      <p:sp>
        <p:nvSpPr>
          <p:cNvPr id="7" name="TextBox 7"/>
          <p:cNvSpPr txBox="1"/>
          <p:nvPr/>
        </p:nvSpPr>
        <p:spPr>
          <a:xfrm>
            <a:off x="9448800" y="3732891"/>
            <a:ext cx="7772400" cy="4861395"/>
          </a:xfrm>
          <a:prstGeom prst="rect">
            <a:avLst/>
          </a:prstGeom>
        </p:spPr>
        <p:txBody>
          <a:bodyPr wrap="square" lIns="0" tIns="0" rIns="0" bIns="0" rtlCol="0" anchor="t">
            <a:spAutoFit/>
          </a:bodyPr>
          <a:lstStyle/>
          <a:p>
            <a:pPr marL="0" lvl="0" indent="0" algn="ctr">
              <a:lnSpc>
                <a:spcPct val="150000"/>
              </a:lnSpc>
            </a:pPr>
            <a:r>
              <a:rPr lang="el-GR" sz="3000" b="1" spc="107" dirty="0">
                <a:solidFill>
                  <a:srgbClr val="3D3D3D"/>
                </a:solidFill>
                <a:latin typeface="Roboto"/>
                <a:ea typeface="Roboto"/>
                <a:cs typeface="Roboto"/>
                <a:sym typeface="Roboto"/>
              </a:rPr>
              <a:t>ΜΑΚΡΟΠΡΟΘΕΣΜΕΣ: </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αγχώδεις διαταραχές</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συναισθηματικές διαταραχές (</a:t>
            </a:r>
            <a:r>
              <a:rPr lang="el-GR" sz="2400" u="none" spc="107" dirty="0" err="1">
                <a:solidFill>
                  <a:srgbClr val="3D3D3D"/>
                </a:solidFill>
                <a:ea typeface="Roboto"/>
                <a:cs typeface="Roboto"/>
                <a:sym typeface="Roboto"/>
              </a:rPr>
              <a:t>κύριως</a:t>
            </a:r>
            <a:r>
              <a:rPr lang="el-GR" sz="2400" u="none" spc="107" dirty="0">
                <a:solidFill>
                  <a:srgbClr val="3D3D3D"/>
                </a:solidFill>
                <a:ea typeface="Roboto"/>
                <a:cs typeface="Roboto"/>
                <a:sym typeface="Roboto"/>
              </a:rPr>
              <a:t> κατάθλιψη)</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οριακή διαταραχή προσωπικότητας</a:t>
            </a:r>
          </a:p>
          <a:p>
            <a:pPr marL="342900" lvl="0" indent="-342900" algn="l">
              <a:lnSpc>
                <a:spcPts val="2520"/>
              </a:lnSpc>
              <a:buFont typeface="Courier New" panose="02070309020205020404" pitchFamily="49" charset="0"/>
              <a:buChar char="o"/>
            </a:pPr>
            <a:r>
              <a:rPr lang="el-GR" sz="2400" u="none" spc="107" dirty="0" err="1">
                <a:solidFill>
                  <a:srgbClr val="3D3D3D"/>
                </a:solidFill>
                <a:ea typeface="Roboto"/>
                <a:cs typeface="Roboto"/>
                <a:sym typeface="Roboto"/>
              </a:rPr>
              <a:t>διασχιστικές</a:t>
            </a:r>
            <a:r>
              <a:rPr lang="el-GR" sz="2400" u="none" spc="107" dirty="0">
                <a:solidFill>
                  <a:srgbClr val="3D3D3D"/>
                </a:solidFill>
                <a:ea typeface="Roboto"/>
                <a:cs typeface="Roboto"/>
                <a:sym typeface="Roboto"/>
              </a:rPr>
              <a:t> διαταραχές</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διαταραχές σεξουαλικότητας</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διαταραχές πρόσληψης τροφής (ανορεξία</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βουλιμία)</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χρήση αλκοόλ και ουσιών</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αυτοκτονική ή </a:t>
            </a:r>
            <a:r>
              <a:rPr lang="el-GR" sz="2400" u="none" spc="107" dirty="0" err="1">
                <a:solidFill>
                  <a:srgbClr val="3D3D3D"/>
                </a:solidFill>
                <a:ea typeface="Roboto"/>
                <a:cs typeface="Roboto"/>
                <a:sym typeface="Roboto"/>
              </a:rPr>
              <a:t>παραυτοκτονική</a:t>
            </a:r>
            <a:r>
              <a:rPr lang="el-GR" sz="2400" u="none" spc="107" dirty="0">
                <a:solidFill>
                  <a:srgbClr val="3D3D3D"/>
                </a:solidFill>
                <a:ea typeface="Roboto"/>
                <a:cs typeface="Roboto"/>
                <a:sym typeface="Roboto"/>
              </a:rPr>
              <a:t> συμπεριφορά</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ψυχοκοινωνικές επιπτώσεις (σεξουαλική</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ελευθεριότητα, </a:t>
            </a:r>
            <a:r>
              <a:rPr lang="el-GR" sz="2400" u="none" spc="107" dirty="0" err="1">
                <a:solidFill>
                  <a:srgbClr val="3D3D3D"/>
                </a:solidFill>
                <a:ea typeface="Roboto"/>
                <a:cs typeface="Roboto"/>
                <a:sym typeface="Roboto"/>
              </a:rPr>
              <a:t>παραβατική</a:t>
            </a:r>
            <a:r>
              <a:rPr lang="el-GR" sz="2400" u="none" spc="107" dirty="0">
                <a:solidFill>
                  <a:srgbClr val="3D3D3D"/>
                </a:solidFill>
                <a:ea typeface="Roboto"/>
                <a:cs typeface="Roboto"/>
                <a:sym typeface="Roboto"/>
              </a:rPr>
              <a:t> συμπεριφορά </a:t>
            </a:r>
            <a:r>
              <a:rPr lang="el-GR" sz="2400" u="none" spc="107" dirty="0" err="1">
                <a:solidFill>
                  <a:srgbClr val="3D3D3D"/>
                </a:solidFill>
                <a:ea typeface="Roboto"/>
                <a:cs typeface="Roboto"/>
                <a:sym typeface="Roboto"/>
              </a:rPr>
              <a:t>κ.λ.π</a:t>
            </a:r>
            <a:r>
              <a:rPr lang="el-GR" sz="2400" u="none" spc="107" dirty="0">
                <a:solidFill>
                  <a:srgbClr val="3D3D3D"/>
                </a:solidFill>
                <a:ea typeface="Roboto"/>
                <a:cs typeface="Roboto"/>
                <a:sym typeface="Roboto"/>
              </a:rPr>
              <a:t>.) </a:t>
            </a:r>
          </a:p>
          <a:p>
            <a:pPr marL="342900" lvl="0" indent="-342900" algn="l">
              <a:lnSpc>
                <a:spcPts val="2520"/>
              </a:lnSpc>
              <a:buFont typeface="Courier New" panose="02070309020205020404" pitchFamily="49" charset="0"/>
              <a:buChar char="o"/>
            </a:pPr>
            <a:r>
              <a:rPr lang="el-GR" sz="2400" u="none" spc="107" dirty="0">
                <a:solidFill>
                  <a:srgbClr val="3D3D3D"/>
                </a:solidFill>
                <a:ea typeface="Roboto"/>
                <a:cs typeface="Roboto"/>
                <a:sym typeface="Roboto"/>
              </a:rPr>
              <a:t>κοινωνικές επιπτώσεις (πρώιμη εγκατάλειψη</a:t>
            </a:r>
          </a:p>
          <a:p>
            <a:pPr lvl="0" indent="365125" algn="l">
              <a:lnSpc>
                <a:spcPts val="2520"/>
              </a:lnSpc>
            </a:pPr>
            <a:r>
              <a:rPr lang="el-GR" sz="2400" u="none" spc="107" dirty="0">
                <a:solidFill>
                  <a:srgbClr val="3D3D3D"/>
                </a:solidFill>
                <a:ea typeface="Roboto"/>
                <a:cs typeface="Roboto"/>
                <a:sym typeface="Roboto"/>
              </a:rPr>
              <a:t>σχολείου, εμπλοκή σε έκνομες δραστηριότητες </a:t>
            </a:r>
            <a:r>
              <a:rPr lang="el-GR" sz="2400" u="none" spc="107" dirty="0" err="1">
                <a:solidFill>
                  <a:srgbClr val="3D3D3D"/>
                </a:solidFill>
                <a:ea typeface="Roboto"/>
                <a:cs typeface="Roboto"/>
                <a:sym typeface="Roboto"/>
              </a:rPr>
              <a:t>κ.ο.κ.</a:t>
            </a:r>
            <a:r>
              <a:rPr lang="el-GR" sz="2400" u="none" spc="107" dirty="0">
                <a:solidFill>
                  <a:srgbClr val="3D3D3D"/>
                </a:solidFill>
                <a:ea typeface="Roboto"/>
                <a:cs typeface="Roboto"/>
                <a:sym typeface="Roboto"/>
              </a:rPr>
              <a:t>)</a:t>
            </a:r>
          </a:p>
        </p:txBody>
      </p:sp>
      <p:grpSp>
        <p:nvGrpSpPr>
          <p:cNvPr id="11" name="Group 11"/>
          <p:cNvGrpSpPr/>
          <p:nvPr/>
        </p:nvGrpSpPr>
        <p:grpSpPr>
          <a:xfrm>
            <a:off x="471572" y="3306097"/>
            <a:ext cx="8232604" cy="6235998"/>
            <a:chOff x="0" y="0"/>
            <a:chExt cx="1803504" cy="766998"/>
          </a:xfrm>
        </p:grpSpPr>
        <p:sp>
          <p:nvSpPr>
            <p:cNvPr id="12" name="Freeform 12"/>
            <p:cNvSpPr/>
            <p:nvPr/>
          </p:nvSpPr>
          <p:spPr>
            <a:xfrm>
              <a:off x="0" y="0"/>
              <a:ext cx="1803504" cy="766998"/>
            </a:xfrm>
            <a:custGeom>
              <a:avLst/>
              <a:gdLst/>
              <a:ahLst/>
              <a:cxnLst/>
              <a:rect l="l" t="t" r="r" b="b"/>
              <a:pathLst>
                <a:path w="1803504" h="766998">
                  <a:moveTo>
                    <a:pt x="32658" y="0"/>
                  </a:moveTo>
                  <a:lnTo>
                    <a:pt x="1770847" y="0"/>
                  </a:lnTo>
                  <a:cubicBezTo>
                    <a:pt x="1779508" y="0"/>
                    <a:pt x="1787815" y="3441"/>
                    <a:pt x="1793939" y="9565"/>
                  </a:cubicBezTo>
                  <a:cubicBezTo>
                    <a:pt x="1800064" y="15690"/>
                    <a:pt x="1803504" y="23996"/>
                    <a:pt x="1803504" y="32658"/>
                  </a:cubicBezTo>
                  <a:lnTo>
                    <a:pt x="1803504" y="734340"/>
                  </a:lnTo>
                  <a:cubicBezTo>
                    <a:pt x="1803504" y="743001"/>
                    <a:pt x="1800064" y="751308"/>
                    <a:pt x="1793939" y="757432"/>
                  </a:cubicBezTo>
                  <a:cubicBezTo>
                    <a:pt x="1787815" y="763557"/>
                    <a:pt x="1779508" y="766998"/>
                    <a:pt x="1770847" y="766998"/>
                  </a:cubicBezTo>
                  <a:lnTo>
                    <a:pt x="32658" y="766998"/>
                  </a:lnTo>
                  <a:cubicBezTo>
                    <a:pt x="23996" y="766998"/>
                    <a:pt x="15690" y="763557"/>
                    <a:pt x="9565" y="757432"/>
                  </a:cubicBezTo>
                  <a:cubicBezTo>
                    <a:pt x="3441" y="751308"/>
                    <a:pt x="0" y="743001"/>
                    <a:pt x="0" y="734340"/>
                  </a:cubicBezTo>
                  <a:lnTo>
                    <a:pt x="0" y="32658"/>
                  </a:lnTo>
                  <a:cubicBezTo>
                    <a:pt x="0" y="23996"/>
                    <a:pt x="3441" y="15690"/>
                    <a:pt x="9565" y="9565"/>
                  </a:cubicBezTo>
                  <a:cubicBezTo>
                    <a:pt x="15690" y="3441"/>
                    <a:pt x="23996" y="0"/>
                    <a:pt x="32658" y="0"/>
                  </a:cubicBezTo>
                  <a:close/>
                </a:path>
              </a:pathLst>
            </a:custGeom>
            <a:solidFill>
              <a:srgbClr val="FFCB64"/>
            </a:solidFill>
            <a:ln cap="rnd">
              <a:noFill/>
              <a:prstDash val="solid"/>
              <a:round/>
            </a:ln>
          </p:spPr>
        </p:sp>
        <p:sp>
          <p:nvSpPr>
            <p:cNvPr id="13" name="TextBox 13"/>
            <p:cNvSpPr txBox="1"/>
            <p:nvPr/>
          </p:nvSpPr>
          <p:spPr>
            <a:xfrm>
              <a:off x="0" y="-9525"/>
              <a:ext cx="1803504" cy="776523"/>
            </a:xfrm>
            <a:prstGeom prst="rect">
              <a:avLst/>
            </a:prstGeom>
          </p:spPr>
          <p:txBody>
            <a:bodyPr lIns="50800" tIns="50800" rIns="50800" bIns="50800" rtlCol="0" anchor="ctr"/>
            <a:lstStyle/>
            <a:p>
              <a:pPr marL="0" lvl="0" indent="0" algn="ctr">
                <a:lnSpc>
                  <a:spcPts val="2879"/>
                </a:lnSpc>
                <a:spcBef>
                  <a:spcPct val="0"/>
                </a:spcBef>
              </a:pPr>
              <a:endParaRPr/>
            </a:p>
          </p:txBody>
        </p:sp>
      </p:grpSp>
      <p:sp>
        <p:nvSpPr>
          <p:cNvPr id="25" name="TextBox 24">
            <a:extLst>
              <a:ext uri="{FF2B5EF4-FFF2-40B4-BE49-F238E27FC236}">
                <a16:creationId xmlns:a16="http://schemas.microsoft.com/office/drawing/2014/main" id="{C99AE6DD-06CD-F16F-D755-D1C2C86A679B}"/>
              </a:ext>
            </a:extLst>
          </p:cNvPr>
          <p:cNvSpPr txBox="1"/>
          <p:nvPr/>
        </p:nvSpPr>
        <p:spPr>
          <a:xfrm>
            <a:off x="899018" y="3706880"/>
            <a:ext cx="7805158" cy="5216813"/>
          </a:xfrm>
          <a:prstGeom prst="rect">
            <a:avLst/>
          </a:prstGeom>
          <a:noFill/>
        </p:spPr>
        <p:txBody>
          <a:bodyPr wrap="square">
            <a:spAutoFit/>
          </a:bodyPr>
          <a:lstStyle/>
          <a:p>
            <a:pPr marL="0" lvl="0" indent="0" algn="ctr">
              <a:lnSpc>
                <a:spcPct val="150000"/>
              </a:lnSpc>
            </a:pPr>
            <a:r>
              <a:rPr lang="el-GR" sz="3000" b="1" u="none" spc="107" dirty="0">
                <a:solidFill>
                  <a:srgbClr val="3D3D3D"/>
                </a:solidFill>
                <a:latin typeface="Roboto"/>
                <a:ea typeface="Roboto"/>
                <a:cs typeface="Roboto"/>
                <a:sym typeface="Roboto"/>
              </a:rPr>
              <a:t>ΑΜΕΣΕΣ: </a:t>
            </a: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παλινδρόμηση ανάπτυξης (ενούρηση- </a:t>
            </a:r>
            <a:r>
              <a:rPr lang="el-GR" sz="2400" u="none" spc="107" dirty="0" err="1">
                <a:solidFill>
                  <a:srgbClr val="3D3D3D"/>
                </a:solidFill>
                <a:ea typeface="Roboto"/>
                <a:cs typeface="Roboto"/>
                <a:sym typeface="Roboto"/>
              </a:rPr>
              <a:t>εγκόπριση</a:t>
            </a:r>
            <a:r>
              <a:rPr lang="el-GR" sz="2400" u="none" spc="107" dirty="0">
                <a:solidFill>
                  <a:srgbClr val="3D3D3D"/>
                </a:solidFill>
                <a:ea typeface="Roboto"/>
                <a:cs typeface="Roboto"/>
                <a:sym typeface="Roboto"/>
              </a:rPr>
              <a:t> </a:t>
            </a:r>
            <a:r>
              <a:rPr lang="el-GR" sz="2400" u="none" spc="107" dirty="0" err="1">
                <a:solidFill>
                  <a:srgbClr val="3D3D3D"/>
                </a:solidFill>
                <a:ea typeface="Roboto"/>
                <a:cs typeface="Roboto"/>
                <a:sym typeface="Roboto"/>
              </a:rPr>
              <a:t>κ.λ.π</a:t>
            </a:r>
            <a:r>
              <a:rPr lang="el-GR" sz="2400" u="none" spc="107" dirty="0">
                <a:solidFill>
                  <a:srgbClr val="3D3D3D"/>
                </a:solidFill>
                <a:ea typeface="Roboto"/>
                <a:cs typeface="Roboto"/>
                <a:sym typeface="Roboto"/>
              </a:rPr>
              <a:t>.)</a:t>
            </a: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διαταραχή από οξύ </a:t>
            </a:r>
            <a:r>
              <a:rPr lang="el-GR" sz="2400" u="none" spc="107" dirty="0" err="1">
                <a:solidFill>
                  <a:srgbClr val="3D3D3D"/>
                </a:solidFill>
                <a:ea typeface="Roboto"/>
                <a:cs typeface="Roboto"/>
                <a:sym typeface="Roboto"/>
              </a:rPr>
              <a:t>stress</a:t>
            </a:r>
            <a:endParaRPr lang="el-GR" sz="2400" u="none" spc="107" dirty="0">
              <a:solidFill>
                <a:srgbClr val="3D3D3D"/>
              </a:solidFill>
              <a:ea typeface="Roboto"/>
              <a:cs typeface="Roboto"/>
              <a:sym typeface="Roboto"/>
            </a:endParaRP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αίσθημα ενοχής</a:t>
            </a: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διαταραχές ύπνου – όρεξης</a:t>
            </a: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άγχος ή κατάθλιψη</a:t>
            </a: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διαταραχές της ψυχοσεξουαλικής</a:t>
            </a: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ανάπτυξης</a:t>
            </a: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διαταραχές συγκέντρωσης – προσοχής</a:t>
            </a: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πτώση σχολικής επίδοσης </a:t>
            </a: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χαμηλή αυτοεκτίμηση</a:t>
            </a:r>
          </a:p>
          <a:p>
            <a:pPr marL="285750" lvl="0" indent="-285750" algn="l">
              <a:buFont typeface="Courier New" panose="02070309020205020404" pitchFamily="49" charset="0"/>
              <a:buChar char="o"/>
            </a:pPr>
            <a:r>
              <a:rPr lang="el-GR" sz="2400" u="none" spc="107" dirty="0">
                <a:solidFill>
                  <a:srgbClr val="3D3D3D"/>
                </a:solidFill>
                <a:ea typeface="Roboto"/>
                <a:cs typeface="Roboto"/>
                <a:sym typeface="Roboto"/>
              </a:rPr>
              <a:t>κοινωνική απόσυρση</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A3E88684-28A3-2F1D-CA44-431D48F722DB}"/>
            </a:ext>
          </a:extLst>
        </p:cNvPr>
        <p:cNvGrpSpPr/>
        <p:nvPr/>
      </p:nvGrpSpPr>
      <p:grpSpPr>
        <a:xfrm>
          <a:off x="0" y="0"/>
          <a:ext cx="0" cy="0"/>
          <a:chOff x="0" y="0"/>
          <a:chExt cx="0" cy="0"/>
        </a:xfrm>
      </p:grpSpPr>
      <p:grpSp>
        <p:nvGrpSpPr>
          <p:cNvPr id="17" name="Group 19">
            <a:extLst>
              <a:ext uri="{FF2B5EF4-FFF2-40B4-BE49-F238E27FC236}">
                <a16:creationId xmlns:a16="http://schemas.microsoft.com/office/drawing/2014/main" id="{E1F3AE75-03E7-20B2-E0BD-8788C4E1383D}"/>
              </a:ext>
            </a:extLst>
          </p:cNvPr>
          <p:cNvGrpSpPr/>
          <p:nvPr/>
        </p:nvGrpSpPr>
        <p:grpSpPr>
          <a:xfrm>
            <a:off x="675967" y="7734041"/>
            <a:ext cx="16936065" cy="2210059"/>
            <a:chOff x="0" y="0"/>
            <a:chExt cx="1803504" cy="766998"/>
          </a:xfrm>
          <a:solidFill>
            <a:srgbClr val="FFCB64"/>
          </a:solidFill>
        </p:grpSpPr>
        <p:sp>
          <p:nvSpPr>
            <p:cNvPr id="19" name="Freeform 20">
              <a:extLst>
                <a:ext uri="{FF2B5EF4-FFF2-40B4-BE49-F238E27FC236}">
                  <a16:creationId xmlns:a16="http://schemas.microsoft.com/office/drawing/2014/main" id="{61808BA5-98CE-C76D-B49C-880F7CFB0089}"/>
                </a:ext>
              </a:extLst>
            </p:cNvPr>
            <p:cNvSpPr/>
            <p:nvPr/>
          </p:nvSpPr>
          <p:spPr>
            <a:xfrm>
              <a:off x="0" y="0"/>
              <a:ext cx="1803504" cy="766998"/>
            </a:xfrm>
            <a:custGeom>
              <a:avLst/>
              <a:gdLst/>
              <a:ahLst/>
              <a:cxnLst/>
              <a:rect l="l" t="t" r="r" b="b"/>
              <a:pathLst>
                <a:path w="1803504" h="766998">
                  <a:moveTo>
                    <a:pt x="32658" y="0"/>
                  </a:moveTo>
                  <a:lnTo>
                    <a:pt x="1770847" y="0"/>
                  </a:lnTo>
                  <a:cubicBezTo>
                    <a:pt x="1779508" y="0"/>
                    <a:pt x="1787815" y="3441"/>
                    <a:pt x="1793939" y="9565"/>
                  </a:cubicBezTo>
                  <a:cubicBezTo>
                    <a:pt x="1800064" y="15690"/>
                    <a:pt x="1803504" y="23996"/>
                    <a:pt x="1803504" y="32658"/>
                  </a:cubicBezTo>
                  <a:lnTo>
                    <a:pt x="1803504" y="734340"/>
                  </a:lnTo>
                  <a:cubicBezTo>
                    <a:pt x="1803504" y="743001"/>
                    <a:pt x="1800064" y="751308"/>
                    <a:pt x="1793939" y="757432"/>
                  </a:cubicBezTo>
                  <a:cubicBezTo>
                    <a:pt x="1787815" y="763557"/>
                    <a:pt x="1779508" y="766998"/>
                    <a:pt x="1770847" y="766998"/>
                  </a:cubicBezTo>
                  <a:lnTo>
                    <a:pt x="32658" y="766998"/>
                  </a:lnTo>
                  <a:cubicBezTo>
                    <a:pt x="23996" y="766998"/>
                    <a:pt x="15690" y="763557"/>
                    <a:pt x="9565" y="757432"/>
                  </a:cubicBezTo>
                  <a:cubicBezTo>
                    <a:pt x="3441" y="751308"/>
                    <a:pt x="0" y="743001"/>
                    <a:pt x="0" y="734340"/>
                  </a:cubicBezTo>
                  <a:lnTo>
                    <a:pt x="0" y="32658"/>
                  </a:lnTo>
                  <a:cubicBezTo>
                    <a:pt x="0" y="23996"/>
                    <a:pt x="3441" y="15690"/>
                    <a:pt x="9565" y="9565"/>
                  </a:cubicBezTo>
                  <a:cubicBezTo>
                    <a:pt x="15690" y="3441"/>
                    <a:pt x="23996" y="0"/>
                    <a:pt x="32658" y="0"/>
                  </a:cubicBezTo>
                  <a:close/>
                </a:path>
              </a:pathLst>
            </a:custGeom>
            <a:grpFill/>
            <a:ln cap="rnd">
              <a:noFill/>
              <a:prstDash val="solid"/>
              <a:round/>
            </a:ln>
          </p:spPr>
        </p:sp>
        <p:sp>
          <p:nvSpPr>
            <p:cNvPr id="21" name="TextBox 21">
              <a:extLst>
                <a:ext uri="{FF2B5EF4-FFF2-40B4-BE49-F238E27FC236}">
                  <a16:creationId xmlns:a16="http://schemas.microsoft.com/office/drawing/2014/main" id="{46075F38-14B3-9F32-4B4C-8E2BED1F933A}"/>
                </a:ext>
              </a:extLst>
            </p:cNvPr>
            <p:cNvSpPr txBox="1"/>
            <p:nvPr/>
          </p:nvSpPr>
          <p:spPr>
            <a:xfrm>
              <a:off x="0" y="-9525"/>
              <a:ext cx="1803504" cy="776523"/>
            </a:xfrm>
            <a:prstGeom prst="rect">
              <a:avLst/>
            </a:prstGeom>
            <a:grpFill/>
          </p:spPr>
          <p:txBody>
            <a:bodyPr lIns="50800" tIns="50800" rIns="50800" bIns="50800" rtlCol="0" anchor="ctr"/>
            <a:lstStyle/>
            <a:p>
              <a:pPr marL="0" lvl="0" indent="0" algn="ctr">
                <a:lnSpc>
                  <a:spcPts val="2879"/>
                </a:lnSpc>
                <a:spcBef>
                  <a:spcPct val="0"/>
                </a:spcBef>
              </a:pPr>
              <a:endParaRPr/>
            </a:p>
          </p:txBody>
        </p:sp>
      </p:grpSp>
      <p:sp>
        <p:nvSpPr>
          <p:cNvPr id="15" name="TextBox 21">
            <a:extLst>
              <a:ext uri="{FF2B5EF4-FFF2-40B4-BE49-F238E27FC236}">
                <a16:creationId xmlns:a16="http://schemas.microsoft.com/office/drawing/2014/main" id="{6A417BF8-567B-26F8-BAA8-1E8339B13BCB}"/>
              </a:ext>
            </a:extLst>
          </p:cNvPr>
          <p:cNvSpPr txBox="1"/>
          <p:nvPr/>
        </p:nvSpPr>
        <p:spPr>
          <a:xfrm>
            <a:off x="2055174" y="2460839"/>
            <a:ext cx="6248400" cy="4562367"/>
          </a:xfrm>
          <a:prstGeom prst="rect">
            <a:avLst/>
          </a:prstGeom>
          <a:solidFill>
            <a:srgbClr val="82D098"/>
          </a:solidFill>
        </p:spPr>
        <p:txBody>
          <a:bodyPr lIns="50800" tIns="50800" rIns="50800" bIns="50800" rtlCol="0" anchor="ctr"/>
          <a:lstStyle/>
          <a:p>
            <a:pPr marL="0" lvl="0" indent="0" algn="ctr">
              <a:lnSpc>
                <a:spcPts val="2879"/>
              </a:lnSpc>
              <a:spcBef>
                <a:spcPct val="0"/>
              </a:spcBef>
            </a:pPr>
            <a:endParaRPr/>
          </a:p>
        </p:txBody>
      </p:sp>
      <p:grpSp>
        <p:nvGrpSpPr>
          <p:cNvPr id="11" name="Group 19">
            <a:extLst>
              <a:ext uri="{FF2B5EF4-FFF2-40B4-BE49-F238E27FC236}">
                <a16:creationId xmlns:a16="http://schemas.microsoft.com/office/drawing/2014/main" id="{626BA3D8-14EE-7E86-7380-79F41F520016}"/>
              </a:ext>
            </a:extLst>
          </p:cNvPr>
          <p:cNvGrpSpPr/>
          <p:nvPr/>
        </p:nvGrpSpPr>
        <p:grpSpPr>
          <a:xfrm>
            <a:off x="9753332" y="2534524"/>
            <a:ext cx="6248400" cy="4506404"/>
            <a:chOff x="0" y="0"/>
            <a:chExt cx="1803504" cy="766998"/>
          </a:xfrm>
          <a:solidFill>
            <a:schemeClr val="accent1">
              <a:lumMod val="40000"/>
              <a:lumOff val="60000"/>
            </a:schemeClr>
          </a:solidFill>
        </p:grpSpPr>
        <p:sp>
          <p:nvSpPr>
            <p:cNvPr id="12" name="Freeform 20">
              <a:extLst>
                <a:ext uri="{FF2B5EF4-FFF2-40B4-BE49-F238E27FC236}">
                  <a16:creationId xmlns:a16="http://schemas.microsoft.com/office/drawing/2014/main" id="{01A42360-78F1-0470-72E1-6695BF4A60CB}"/>
                </a:ext>
              </a:extLst>
            </p:cNvPr>
            <p:cNvSpPr/>
            <p:nvPr/>
          </p:nvSpPr>
          <p:spPr>
            <a:xfrm>
              <a:off x="0" y="0"/>
              <a:ext cx="1803504" cy="766998"/>
            </a:xfrm>
            <a:custGeom>
              <a:avLst/>
              <a:gdLst/>
              <a:ahLst/>
              <a:cxnLst/>
              <a:rect l="l" t="t" r="r" b="b"/>
              <a:pathLst>
                <a:path w="1803504" h="766998">
                  <a:moveTo>
                    <a:pt x="32658" y="0"/>
                  </a:moveTo>
                  <a:lnTo>
                    <a:pt x="1770847" y="0"/>
                  </a:lnTo>
                  <a:cubicBezTo>
                    <a:pt x="1779508" y="0"/>
                    <a:pt x="1787815" y="3441"/>
                    <a:pt x="1793939" y="9565"/>
                  </a:cubicBezTo>
                  <a:cubicBezTo>
                    <a:pt x="1800064" y="15690"/>
                    <a:pt x="1803504" y="23996"/>
                    <a:pt x="1803504" y="32658"/>
                  </a:cubicBezTo>
                  <a:lnTo>
                    <a:pt x="1803504" y="734340"/>
                  </a:lnTo>
                  <a:cubicBezTo>
                    <a:pt x="1803504" y="743001"/>
                    <a:pt x="1800064" y="751308"/>
                    <a:pt x="1793939" y="757432"/>
                  </a:cubicBezTo>
                  <a:cubicBezTo>
                    <a:pt x="1787815" y="763557"/>
                    <a:pt x="1779508" y="766998"/>
                    <a:pt x="1770847" y="766998"/>
                  </a:cubicBezTo>
                  <a:lnTo>
                    <a:pt x="32658" y="766998"/>
                  </a:lnTo>
                  <a:cubicBezTo>
                    <a:pt x="23996" y="766998"/>
                    <a:pt x="15690" y="763557"/>
                    <a:pt x="9565" y="757432"/>
                  </a:cubicBezTo>
                  <a:cubicBezTo>
                    <a:pt x="3441" y="751308"/>
                    <a:pt x="0" y="743001"/>
                    <a:pt x="0" y="734340"/>
                  </a:cubicBezTo>
                  <a:lnTo>
                    <a:pt x="0" y="32658"/>
                  </a:lnTo>
                  <a:cubicBezTo>
                    <a:pt x="0" y="23996"/>
                    <a:pt x="3441" y="15690"/>
                    <a:pt x="9565" y="9565"/>
                  </a:cubicBezTo>
                  <a:cubicBezTo>
                    <a:pt x="15690" y="3441"/>
                    <a:pt x="23996" y="0"/>
                    <a:pt x="32658" y="0"/>
                  </a:cubicBezTo>
                  <a:close/>
                </a:path>
              </a:pathLst>
            </a:custGeom>
            <a:grpFill/>
            <a:ln cap="rnd">
              <a:noFill/>
              <a:prstDash val="solid"/>
              <a:round/>
            </a:ln>
          </p:spPr>
        </p:sp>
        <p:sp>
          <p:nvSpPr>
            <p:cNvPr id="13" name="TextBox 21">
              <a:extLst>
                <a:ext uri="{FF2B5EF4-FFF2-40B4-BE49-F238E27FC236}">
                  <a16:creationId xmlns:a16="http://schemas.microsoft.com/office/drawing/2014/main" id="{6E5583A2-A0E1-DA1A-1EB4-F0217EE2654A}"/>
                </a:ext>
              </a:extLst>
            </p:cNvPr>
            <p:cNvSpPr txBox="1"/>
            <p:nvPr/>
          </p:nvSpPr>
          <p:spPr>
            <a:xfrm>
              <a:off x="0" y="-9525"/>
              <a:ext cx="1803504" cy="776523"/>
            </a:xfrm>
            <a:prstGeom prst="rect">
              <a:avLst/>
            </a:prstGeom>
            <a:grpFill/>
          </p:spPr>
          <p:txBody>
            <a:bodyPr lIns="50800" tIns="50800" rIns="50800" bIns="50800" rtlCol="0" anchor="ctr"/>
            <a:lstStyle/>
            <a:p>
              <a:pPr marL="0" lvl="0" indent="0" algn="ctr">
                <a:lnSpc>
                  <a:spcPts val="2879"/>
                </a:lnSpc>
                <a:spcBef>
                  <a:spcPct val="0"/>
                </a:spcBef>
              </a:pPr>
              <a:endParaRPr/>
            </a:p>
          </p:txBody>
        </p:sp>
      </p:grpSp>
      <p:sp>
        <p:nvSpPr>
          <p:cNvPr id="2" name="Freeform 2">
            <a:extLst>
              <a:ext uri="{FF2B5EF4-FFF2-40B4-BE49-F238E27FC236}">
                <a16:creationId xmlns:a16="http://schemas.microsoft.com/office/drawing/2014/main" id="{34CD1394-EDA7-DD34-F791-DF8B00EA8546}"/>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a:extLst>
              <a:ext uri="{FF2B5EF4-FFF2-40B4-BE49-F238E27FC236}">
                <a16:creationId xmlns:a16="http://schemas.microsoft.com/office/drawing/2014/main" id="{B2B456A2-B23D-B06C-B3BD-78722EB12797}"/>
              </a:ext>
            </a:extLst>
          </p:cNvPr>
          <p:cNvSpPr/>
          <p:nvPr/>
        </p:nvSpPr>
        <p:spPr>
          <a:xfrm>
            <a:off x="15673523" y="38100"/>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4" name="Freeform 4">
            <a:extLst>
              <a:ext uri="{FF2B5EF4-FFF2-40B4-BE49-F238E27FC236}">
                <a16:creationId xmlns:a16="http://schemas.microsoft.com/office/drawing/2014/main" id="{1521D9F3-0F53-B64B-5A7B-606A28E46E27}"/>
              </a:ext>
            </a:extLst>
          </p:cNvPr>
          <p:cNvSpPr/>
          <p:nvPr/>
        </p:nvSpPr>
        <p:spPr>
          <a:xfrm>
            <a:off x="-1598023" y="2167969"/>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sp>
        <p:nvSpPr>
          <p:cNvPr id="9" name="TextBox 9">
            <a:extLst>
              <a:ext uri="{FF2B5EF4-FFF2-40B4-BE49-F238E27FC236}">
                <a16:creationId xmlns:a16="http://schemas.microsoft.com/office/drawing/2014/main" id="{C2DEE11F-3DA8-4A00-EEA3-9EA79AFDFB2B}"/>
              </a:ext>
            </a:extLst>
          </p:cNvPr>
          <p:cNvSpPr txBox="1"/>
          <p:nvPr/>
        </p:nvSpPr>
        <p:spPr>
          <a:xfrm>
            <a:off x="3166126" y="4624652"/>
            <a:ext cx="5127616" cy="739140"/>
          </a:xfrm>
          <a:prstGeom prst="rect">
            <a:avLst/>
          </a:prstGeom>
        </p:spPr>
        <p:txBody>
          <a:bodyPr lIns="0" tIns="0" rIns="0" bIns="0" rtlCol="0" anchor="t">
            <a:spAutoFit/>
          </a:bodyPr>
          <a:lstStyle/>
          <a:p>
            <a:pPr algn="ctr">
              <a:lnSpc>
                <a:spcPts val="5564"/>
              </a:lnSpc>
            </a:pPr>
            <a:endParaRPr lang="en-US" sz="5299" b="1" spc="-164" dirty="0">
              <a:solidFill>
                <a:srgbClr val="3D3D3D"/>
              </a:solidFill>
              <a:latin typeface="Roboto Bold"/>
              <a:ea typeface="Roboto Bold"/>
              <a:cs typeface="Roboto Bold"/>
              <a:sym typeface="Roboto Bold"/>
            </a:endParaRPr>
          </a:p>
        </p:txBody>
      </p:sp>
      <p:sp>
        <p:nvSpPr>
          <p:cNvPr id="16" name="Freeform 16">
            <a:extLst>
              <a:ext uri="{FF2B5EF4-FFF2-40B4-BE49-F238E27FC236}">
                <a16:creationId xmlns:a16="http://schemas.microsoft.com/office/drawing/2014/main" id="{DBD8C0EB-7471-095A-BA23-13D771204DD4}"/>
              </a:ext>
            </a:extLst>
          </p:cNvPr>
          <p:cNvSpPr/>
          <p:nvPr/>
        </p:nvSpPr>
        <p:spPr>
          <a:xfrm>
            <a:off x="16179524"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sp>
      <p:sp>
        <p:nvSpPr>
          <p:cNvPr id="6" name="TextBox 6">
            <a:extLst>
              <a:ext uri="{FF2B5EF4-FFF2-40B4-BE49-F238E27FC236}">
                <a16:creationId xmlns:a16="http://schemas.microsoft.com/office/drawing/2014/main" id="{1940ABE5-C700-92B5-2B32-F36CEF7EFF89}"/>
              </a:ext>
            </a:extLst>
          </p:cNvPr>
          <p:cNvSpPr txBox="1"/>
          <p:nvPr/>
        </p:nvSpPr>
        <p:spPr>
          <a:xfrm>
            <a:off x="2585611" y="1054882"/>
            <a:ext cx="12787222" cy="1083630"/>
          </a:xfrm>
          <a:prstGeom prst="rect">
            <a:avLst/>
          </a:prstGeom>
        </p:spPr>
        <p:txBody>
          <a:bodyPr lIns="0" tIns="0" rIns="0" bIns="0" rtlCol="0" anchor="t">
            <a:spAutoFit/>
          </a:bodyPr>
          <a:lstStyle/>
          <a:p>
            <a:pPr algn="ctr">
              <a:lnSpc>
                <a:spcPts val="4199"/>
              </a:lnSpc>
              <a:spcBef>
                <a:spcPct val="0"/>
              </a:spcBef>
            </a:pPr>
            <a:r>
              <a:rPr lang="en-US" sz="4400" spc="176" dirty="0">
                <a:solidFill>
                  <a:srgbClr val="000000"/>
                </a:solidFill>
                <a:latin typeface="Roboto" panose="02000000000000000000" pitchFamily="2" charset="0"/>
                <a:ea typeface="Roboto" panose="02000000000000000000" pitchFamily="2" charset="0"/>
                <a:cs typeface="Roboto" panose="02000000000000000000" pitchFamily="2" charset="0"/>
              </a:rPr>
              <a:t>ΕΠΙΔΗΜΙΟΛΟΓΙΚ</a:t>
            </a:r>
            <a:r>
              <a:rPr lang="el-GR" sz="4400" spc="176" dirty="0">
                <a:solidFill>
                  <a:srgbClr val="000000"/>
                </a:solidFill>
                <a:latin typeface="Roboto" panose="02000000000000000000" pitchFamily="2" charset="0"/>
                <a:ea typeface="Roboto" panose="02000000000000000000" pitchFamily="2" charset="0"/>
                <a:cs typeface="Roboto" panose="02000000000000000000" pitchFamily="2" charset="0"/>
              </a:rPr>
              <a:t>Α</a:t>
            </a:r>
            <a:r>
              <a:rPr lang="en-US" sz="4400" spc="176" dirty="0">
                <a:solidFill>
                  <a:srgbClr val="000000"/>
                </a:solidFill>
                <a:latin typeface="Roboto" panose="02000000000000000000" pitchFamily="2" charset="0"/>
                <a:ea typeface="Roboto" panose="02000000000000000000" pitchFamily="2" charset="0"/>
                <a:cs typeface="Roboto" panose="02000000000000000000" pitchFamily="2" charset="0"/>
              </a:rPr>
              <a:t> ΧΑΡΑΚΤΗΡΙΣΤΙΚ</a:t>
            </a:r>
            <a:r>
              <a:rPr lang="el-GR" sz="4400" spc="176" dirty="0">
                <a:solidFill>
                  <a:srgbClr val="000000"/>
                </a:solidFill>
                <a:latin typeface="Roboto" panose="02000000000000000000" pitchFamily="2" charset="0"/>
                <a:ea typeface="Roboto" panose="02000000000000000000" pitchFamily="2" charset="0"/>
                <a:cs typeface="Roboto" panose="02000000000000000000" pitchFamily="2" charset="0"/>
              </a:rPr>
              <a:t>Α</a:t>
            </a:r>
            <a:r>
              <a:rPr lang="en-US" sz="4400" spc="176" dirty="0">
                <a:solidFill>
                  <a:srgbClr val="000000"/>
                </a:solidFill>
                <a:latin typeface="Roboto" panose="02000000000000000000" pitchFamily="2" charset="0"/>
                <a:ea typeface="Roboto" panose="02000000000000000000" pitchFamily="2" charset="0"/>
                <a:cs typeface="Roboto" panose="02000000000000000000" pitchFamily="2" charset="0"/>
              </a:rPr>
              <a:t> ΤΗΣ ΠΑΙΔΙΚ</a:t>
            </a:r>
            <a:r>
              <a:rPr lang="el-GR" sz="4400" spc="176" dirty="0">
                <a:solidFill>
                  <a:srgbClr val="000000"/>
                </a:solidFill>
                <a:latin typeface="Roboto" panose="02000000000000000000" pitchFamily="2" charset="0"/>
                <a:ea typeface="Roboto" panose="02000000000000000000" pitchFamily="2" charset="0"/>
                <a:cs typeface="Roboto" panose="02000000000000000000" pitchFamily="2" charset="0"/>
              </a:rPr>
              <a:t>Η</a:t>
            </a:r>
            <a:r>
              <a:rPr lang="en-US" sz="4400" spc="176" dirty="0">
                <a:solidFill>
                  <a:srgbClr val="000000"/>
                </a:solidFill>
                <a:latin typeface="Roboto" panose="02000000000000000000" pitchFamily="2" charset="0"/>
                <a:ea typeface="Roboto" panose="02000000000000000000" pitchFamily="2" charset="0"/>
                <a:cs typeface="Roboto" panose="02000000000000000000" pitchFamily="2" charset="0"/>
              </a:rPr>
              <a:t>Σ ΚΑΚΟΠΟ</a:t>
            </a:r>
            <a:r>
              <a:rPr lang="el-GR" sz="4400" spc="176" dirty="0">
                <a:solidFill>
                  <a:srgbClr val="000000"/>
                </a:solidFill>
                <a:latin typeface="Roboto" panose="02000000000000000000" pitchFamily="2" charset="0"/>
                <a:ea typeface="Roboto" panose="02000000000000000000" pitchFamily="2" charset="0"/>
                <a:cs typeface="Roboto" panose="02000000000000000000" pitchFamily="2" charset="0"/>
              </a:rPr>
              <a:t>Ι</a:t>
            </a:r>
            <a:r>
              <a:rPr lang="en-US" sz="4400" spc="176" dirty="0">
                <a:solidFill>
                  <a:srgbClr val="000000"/>
                </a:solidFill>
                <a:latin typeface="Roboto" panose="02000000000000000000" pitchFamily="2" charset="0"/>
                <a:ea typeface="Roboto" panose="02000000000000000000" pitchFamily="2" charset="0"/>
                <a:cs typeface="Roboto" panose="02000000000000000000" pitchFamily="2" charset="0"/>
              </a:rPr>
              <a:t>ΗΣΗΣ </a:t>
            </a:r>
          </a:p>
        </p:txBody>
      </p:sp>
      <p:sp>
        <p:nvSpPr>
          <p:cNvPr id="7" name="TextBox 7">
            <a:extLst>
              <a:ext uri="{FF2B5EF4-FFF2-40B4-BE49-F238E27FC236}">
                <a16:creationId xmlns:a16="http://schemas.microsoft.com/office/drawing/2014/main" id="{8D1EAB92-B2DC-9359-ED86-4B92370CB3CA}"/>
              </a:ext>
            </a:extLst>
          </p:cNvPr>
          <p:cNvSpPr txBox="1"/>
          <p:nvPr/>
        </p:nvSpPr>
        <p:spPr>
          <a:xfrm>
            <a:off x="2286268" y="2740248"/>
            <a:ext cx="5750861" cy="4169603"/>
          </a:xfrm>
          <a:prstGeom prst="rect">
            <a:avLst/>
          </a:prstGeom>
        </p:spPr>
        <p:txBody>
          <a:bodyPr wrap="square" lIns="0" tIns="0" rIns="0" bIns="0" rtlCol="0" anchor="t">
            <a:spAutoFit/>
          </a:bodyPr>
          <a:lstStyle/>
          <a:p>
            <a:pPr algn="ctr">
              <a:lnSpc>
                <a:spcPts val="4059"/>
              </a:lnSpc>
              <a:spcBef>
                <a:spcPct val="0"/>
              </a:spcBef>
            </a:pPr>
            <a:r>
              <a:rPr lang="en-US" sz="2800" spc="171" dirty="0" err="1">
                <a:solidFill>
                  <a:srgbClr val="000000"/>
                </a:solidFill>
              </a:rPr>
              <a:t>Έκτ</a:t>
            </a:r>
            <a:r>
              <a:rPr lang="en-US" sz="2800" spc="171" dirty="0">
                <a:solidFill>
                  <a:srgbClr val="000000"/>
                </a:solidFill>
              </a:rPr>
              <a:t>αση: Η παιδική κακοποίηση και παραμέληση είναι ευρέως διαδεδομένα παγκόσμια φαινόμενα, που επηρεάζουν εκατομμύρια παιδιά κάθε χρόνο σε διάφορα κοινωνικοοικονομικά,</a:t>
            </a:r>
            <a:r>
              <a:rPr lang="el-GR" sz="2800" spc="171" dirty="0">
                <a:solidFill>
                  <a:srgbClr val="000000"/>
                </a:solidFill>
              </a:rPr>
              <a:t> </a:t>
            </a:r>
            <a:r>
              <a:rPr lang="en-US" sz="2800" spc="171" dirty="0">
                <a:solidFill>
                  <a:srgbClr val="000000"/>
                </a:solidFill>
              </a:rPr>
              <a:t>π</a:t>
            </a:r>
            <a:r>
              <a:rPr lang="en-US" sz="2800" spc="171" dirty="0" err="1">
                <a:solidFill>
                  <a:srgbClr val="000000"/>
                </a:solidFill>
              </a:rPr>
              <a:t>ολιτιστικά</a:t>
            </a:r>
            <a:r>
              <a:rPr lang="en-US" sz="2800" spc="171" dirty="0">
                <a:solidFill>
                  <a:srgbClr val="000000"/>
                </a:solidFill>
              </a:rPr>
              <a:t> και γεωγραφικά πλαίσια. </a:t>
            </a:r>
          </a:p>
        </p:txBody>
      </p:sp>
      <p:sp>
        <p:nvSpPr>
          <p:cNvPr id="8" name="TextBox 8">
            <a:extLst>
              <a:ext uri="{FF2B5EF4-FFF2-40B4-BE49-F238E27FC236}">
                <a16:creationId xmlns:a16="http://schemas.microsoft.com/office/drawing/2014/main" id="{7CA59D73-FED8-1928-FEC6-F336493B6759}"/>
              </a:ext>
            </a:extLst>
          </p:cNvPr>
          <p:cNvSpPr txBox="1"/>
          <p:nvPr/>
        </p:nvSpPr>
        <p:spPr>
          <a:xfrm>
            <a:off x="9807507" y="3366813"/>
            <a:ext cx="6036923" cy="2592248"/>
          </a:xfrm>
          <a:prstGeom prst="rect">
            <a:avLst/>
          </a:prstGeom>
        </p:spPr>
        <p:txBody>
          <a:bodyPr wrap="square" lIns="0" tIns="0" rIns="0" bIns="0" rtlCol="0" anchor="t">
            <a:spAutoFit/>
          </a:bodyPr>
          <a:lstStyle/>
          <a:p>
            <a:pPr algn="ctr">
              <a:lnSpc>
                <a:spcPts val="4059"/>
              </a:lnSpc>
              <a:spcBef>
                <a:spcPct val="0"/>
              </a:spcBef>
            </a:pPr>
            <a:r>
              <a:rPr lang="en-US" sz="2800" spc="171" dirty="0" err="1">
                <a:solidFill>
                  <a:srgbClr val="000000"/>
                </a:solidFill>
              </a:rPr>
              <a:t>Πο</a:t>
            </a:r>
            <a:r>
              <a:rPr lang="el-GR" sz="2800" spc="171" dirty="0">
                <a:solidFill>
                  <a:srgbClr val="000000"/>
                </a:solidFill>
              </a:rPr>
              <a:t>ύ</a:t>
            </a:r>
            <a:r>
              <a:rPr lang="en-US" sz="2800" spc="171" dirty="0">
                <a:solidFill>
                  <a:srgbClr val="000000"/>
                </a:solidFill>
              </a:rPr>
              <a:t> </a:t>
            </a:r>
            <a:r>
              <a:rPr lang="en-US" sz="2800" spc="171" dirty="0" err="1">
                <a:solidFill>
                  <a:srgbClr val="000000"/>
                </a:solidFill>
              </a:rPr>
              <a:t>συμ</a:t>
            </a:r>
            <a:r>
              <a:rPr lang="en-US" sz="2800" spc="171" dirty="0">
                <a:solidFill>
                  <a:srgbClr val="000000"/>
                </a:solidFill>
              </a:rPr>
              <a:t>βαίνει: </a:t>
            </a:r>
            <a:endParaRPr lang="el-GR" sz="2800" spc="171" dirty="0">
              <a:solidFill>
                <a:srgbClr val="000000"/>
              </a:solidFill>
            </a:endParaRPr>
          </a:p>
          <a:p>
            <a:pPr algn="ctr">
              <a:lnSpc>
                <a:spcPts val="4059"/>
              </a:lnSpc>
              <a:spcBef>
                <a:spcPct val="0"/>
              </a:spcBef>
            </a:pPr>
            <a:r>
              <a:rPr lang="en-US" sz="2800" spc="171" dirty="0">
                <a:solidFill>
                  <a:srgbClr val="000000"/>
                </a:solidFill>
              </a:rPr>
              <a:t>Η κακοποίηση και η παραμέληση των παιδιών συμβαίνει μέσα στο σπίτι του παιδιού ή σε οικείο οικογενειακό πλαίσιο. </a:t>
            </a:r>
          </a:p>
        </p:txBody>
      </p:sp>
      <p:sp>
        <p:nvSpPr>
          <p:cNvPr id="10" name="TextBox 9">
            <a:extLst>
              <a:ext uri="{FF2B5EF4-FFF2-40B4-BE49-F238E27FC236}">
                <a16:creationId xmlns:a16="http://schemas.microsoft.com/office/drawing/2014/main" id="{037AF0E5-F7E3-00E8-3C78-CD2E7B8A5ACF}"/>
              </a:ext>
            </a:extLst>
          </p:cNvPr>
          <p:cNvSpPr txBox="1"/>
          <p:nvPr/>
        </p:nvSpPr>
        <p:spPr>
          <a:xfrm>
            <a:off x="1060223" y="7971509"/>
            <a:ext cx="16551809" cy="1544077"/>
          </a:xfrm>
          <a:prstGeom prst="rect">
            <a:avLst/>
          </a:prstGeom>
        </p:spPr>
        <p:txBody>
          <a:bodyPr lIns="0" tIns="0" rIns="0" bIns="0" rtlCol="0" anchor="t">
            <a:spAutoFit/>
          </a:bodyPr>
          <a:lstStyle/>
          <a:p>
            <a:pPr>
              <a:lnSpc>
                <a:spcPts val="4059"/>
              </a:lnSpc>
              <a:spcBef>
                <a:spcPct val="0"/>
              </a:spcBef>
            </a:pPr>
            <a:r>
              <a:rPr lang="en-US" sz="2800" spc="171" dirty="0" err="1">
                <a:solidFill>
                  <a:srgbClr val="000000"/>
                </a:solidFill>
              </a:rPr>
              <a:t>Ηλικί</a:t>
            </a:r>
            <a:r>
              <a:rPr lang="en-US" sz="2800" spc="171" dirty="0">
                <a:solidFill>
                  <a:srgbClr val="000000"/>
                </a:solidFill>
              </a:rPr>
              <a:t>α και αναπτυξιακό στάδιο: Τα παιδιά όλων των ηλικιών είναι ευάλωτα στην κακοποίηση και την παραμέληση, αλλά ορισμένες ηλικιακές ομάδες μπορεί να διατρέχουν μεγαλύτερο κίνδυνο όπως τα βρέφη ή τα μικρά παιδιά.</a:t>
            </a:r>
          </a:p>
        </p:txBody>
      </p:sp>
    </p:spTree>
    <p:extLst>
      <p:ext uri="{BB962C8B-B14F-4D97-AF65-F5344CB8AC3E}">
        <p14:creationId xmlns:p14="http://schemas.microsoft.com/office/powerpoint/2010/main" val="4005917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0EBB2C3E-B17C-7F43-2FC8-A23705C24817}"/>
            </a:ext>
          </a:extLst>
        </p:cNvPr>
        <p:cNvGrpSpPr/>
        <p:nvPr/>
      </p:nvGrpSpPr>
      <p:grpSpPr>
        <a:xfrm>
          <a:off x="0" y="0"/>
          <a:ext cx="0" cy="0"/>
          <a:chOff x="0" y="0"/>
          <a:chExt cx="0" cy="0"/>
        </a:xfrm>
      </p:grpSpPr>
      <p:grpSp>
        <p:nvGrpSpPr>
          <p:cNvPr id="17" name="Group 19">
            <a:extLst>
              <a:ext uri="{FF2B5EF4-FFF2-40B4-BE49-F238E27FC236}">
                <a16:creationId xmlns:a16="http://schemas.microsoft.com/office/drawing/2014/main" id="{54317094-ABF1-E0C2-32CD-7BC59076D3FE}"/>
              </a:ext>
            </a:extLst>
          </p:cNvPr>
          <p:cNvGrpSpPr/>
          <p:nvPr/>
        </p:nvGrpSpPr>
        <p:grpSpPr>
          <a:xfrm>
            <a:off x="675967" y="7734041"/>
            <a:ext cx="16936065" cy="2210059"/>
            <a:chOff x="0" y="0"/>
            <a:chExt cx="1803504" cy="766998"/>
          </a:xfrm>
          <a:solidFill>
            <a:srgbClr val="FFCB64"/>
          </a:solidFill>
        </p:grpSpPr>
        <p:sp>
          <p:nvSpPr>
            <p:cNvPr id="19" name="Freeform 20">
              <a:extLst>
                <a:ext uri="{FF2B5EF4-FFF2-40B4-BE49-F238E27FC236}">
                  <a16:creationId xmlns:a16="http://schemas.microsoft.com/office/drawing/2014/main" id="{4B738F0C-DCCD-6B22-3F2C-02843A64563B}"/>
                </a:ext>
              </a:extLst>
            </p:cNvPr>
            <p:cNvSpPr/>
            <p:nvPr/>
          </p:nvSpPr>
          <p:spPr>
            <a:xfrm>
              <a:off x="0" y="0"/>
              <a:ext cx="1803504" cy="766998"/>
            </a:xfrm>
            <a:custGeom>
              <a:avLst/>
              <a:gdLst/>
              <a:ahLst/>
              <a:cxnLst/>
              <a:rect l="l" t="t" r="r" b="b"/>
              <a:pathLst>
                <a:path w="1803504" h="766998">
                  <a:moveTo>
                    <a:pt x="32658" y="0"/>
                  </a:moveTo>
                  <a:lnTo>
                    <a:pt x="1770847" y="0"/>
                  </a:lnTo>
                  <a:cubicBezTo>
                    <a:pt x="1779508" y="0"/>
                    <a:pt x="1787815" y="3441"/>
                    <a:pt x="1793939" y="9565"/>
                  </a:cubicBezTo>
                  <a:cubicBezTo>
                    <a:pt x="1800064" y="15690"/>
                    <a:pt x="1803504" y="23996"/>
                    <a:pt x="1803504" y="32658"/>
                  </a:cubicBezTo>
                  <a:lnTo>
                    <a:pt x="1803504" y="734340"/>
                  </a:lnTo>
                  <a:cubicBezTo>
                    <a:pt x="1803504" y="743001"/>
                    <a:pt x="1800064" y="751308"/>
                    <a:pt x="1793939" y="757432"/>
                  </a:cubicBezTo>
                  <a:cubicBezTo>
                    <a:pt x="1787815" y="763557"/>
                    <a:pt x="1779508" y="766998"/>
                    <a:pt x="1770847" y="766998"/>
                  </a:cubicBezTo>
                  <a:lnTo>
                    <a:pt x="32658" y="766998"/>
                  </a:lnTo>
                  <a:cubicBezTo>
                    <a:pt x="23996" y="766998"/>
                    <a:pt x="15690" y="763557"/>
                    <a:pt x="9565" y="757432"/>
                  </a:cubicBezTo>
                  <a:cubicBezTo>
                    <a:pt x="3441" y="751308"/>
                    <a:pt x="0" y="743001"/>
                    <a:pt x="0" y="734340"/>
                  </a:cubicBezTo>
                  <a:lnTo>
                    <a:pt x="0" y="32658"/>
                  </a:lnTo>
                  <a:cubicBezTo>
                    <a:pt x="0" y="23996"/>
                    <a:pt x="3441" y="15690"/>
                    <a:pt x="9565" y="9565"/>
                  </a:cubicBezTo>
                  <a:cubicBezTo>
                    <a:pt x="15690" y="3441"/>
                    <a:pt x="23996" y="0"/>
                    <a:pt x="32658" y="0"/>
                  </a:cubicBezTo>
                  <a:close/>
                </a:path>
              </a:pathLst>
            </a:custGeom>
            <a:grpFill/>
            <a:ln cap="rnd">
              <a:noFill/>
              <a:prstDash val="solid"/>
              <a:round/>
            </a:ln>
          </p:spPr>
        </p:sp>
        <p:sp>
          <p:nvSpPr>
            <p:cNvPr id="21" name="TextBox 21">
              <a:extLst>
                <a:ext uri="{FF2B5EF4-FFF2-40B4-BE49-F238E27FC236}">
                  <a16:creationId xmlns:a16="http://schemas.microsoft.com/office/drawing/2014/main" id="{4859CAF9-3539-3F73-BA04-78755931503E}"/>
                </a:ext>
              </a:extLst>
            </p:cNvPr>
            <p:cNvSpPr txBox="1"/>
            <p:nvPr/>
          </p:nvSpPr>
          <p:spPr>
            <a:xfrm>
              <a:off x="0" y="-9525"/>
              <a:ext cx="1803504" cy="776523"/>
            </a:xfrm>
            <a:prstGeom prst="rect">
              <a:avLst/>
            </a:prstGeom>
            <a:grpFill/>
          </p:spPr>
          <p:txBody>
            <a:bodyPr lIns="50800" tIns="50800" rIns="50800" bIns="50800" rtlCol="0" anchor="ctr"/>
            <a:lstStyle/>
            <a:p>
              <a:pPr marL="0" lvl="0" indent="0" algn="ctr">
                <a:lnSpc>
                  <a:spcPts val="2879"/>
                </a:lnSpc>
                <a:spcBef>
                  <a:spcPct val="0"/>
                </a:spcBef>
              </a:pPr>
              <a:endParaRPr/>
            </a:p>
          </p:txBody>
        </p:sp>
      </p:grpSp>
      <p:sp>
        <p:nvSpPr>
          <p:cNvPr id="15" name="TextBox 21">
            <a:extLst>
              <a:ext uri="{FF2B5EF4-FFF2-40B4-BE49-F238E27FC236}">
                <a16:creationId xmlns:a16="http://schemas.microsoft.com/office/drawing/2014/main" id="{1F50A326-9C17-4E86-6176-EF633D1F5719}"/>
              </a:ext>
            </a:extLst>
          </p:cNvPr>
          <p:cNvSpPr txBox="1"/>
          <p:nvPr/>
        </p:nvSpPr>
        <p:spPr>
          <a:xfrm>
            <a:off x="2055174" y="2460839"/>
            <a:ext cx="6248400" cy="4893647"/>
          </a:xfrm>
          <a:prstGeom prst="rect">
            <a:avLst/>
          </a:prstGeom>
          <a:solidFill>
            <a:srgbClr val="82D098"/>
          </a:solidFill>
        </p:spPr>
        <p:txBody>
          <a:bodyPr lIns="50800" tIns="50800" rIns="50800" bIns="50800" rtlCol="0" anchor="ctr"/>
          <a:lstStyle/>
          <a:p>
            <a:pPr marL="0" lvl="0" indent="0" algn="ctr">
              <a:lnSpc>
                <a:spcPts val="2879"/>
              </a:lnSpc>
              <a:spcBef>
                <a:spcPct val="0"/>
              </a:spcBef>
            </a:pPr>
            <a:endParaRPr/>
          </a:p>
        </p:txBody>
      </p:sp>
      <p:grpSp>
        <p:nvGrpSpPr>
          <p:cNvPr id="11" name="Group 19">
            <a:extLst>
              <a:ext uri="{FF2B5EF4-FFF2-40B4-BE49-F238E27FC236}">
                <a16:creationId xmlns:a16="http://schemas.microsoft.com/office/drawing/2014/main" id="{45F78F33-B988-BC38-A665-87CB72CAB472}"/>
              </a:ext>
            </a:extLst>
          </p:cNvPr>
          <p:cNvGrpSpPr/>
          <p:nvPr/>
        </p:nvGrpSpPr>
        <p:grpSpPr>
          <a:xfrm>
            <a:off x="9753332" y="2534524"/>
            <a:ext cx="6248400" cy="4506404"/>
            <a:chOff x="0" y="0"/>
            <a:chExt cx="1803504" cy="766998"/>
          </a:xfrm>
          <a:solidFill>
            <a:schemeClr val="accent1">
              <a:lumMod val="40000"/>
              <a:lumOff val="60000"/>
            </a:schemeClr>
          </a:solidFill>
        </p:grpSpPr>
        <p:sp>
          <p:nvSpPr>
            <p:cNvPr id="12" name="Freeform 20">
              <a:extLst>
                <a:ext uri="{FF2B5EF4-FFF2-40B4-BE49-F238E27FC236}">
                  <a16:creationId xmlns:a16="http://schemas.microsoft.com/office/drawing/2014/main" id="{D622B447-2494-BCFE-2984-03FC141957F9}"/>
                </a:ext>
              </a:extLst>
            </p:cNvPr>
            <p:cNvSpPr/>
            <p:nvPr/>
          </p:nvSpPr>
          <p:spPr>
            <a:xfrm>
              <a:off x="0" y="0"/>
              <a:ext cx="1803504" cy="766998"/>
            </a:xfrm>
            <a:custGeom>
              <a:avLst/>
              <a:gdLst/>
              <a:ahLst/>
              <a:cxnLst/>
              <a:rect l="l" t="t" r="r" b="b"/>
              <a:pathLst>
                <a:path w="1803504" h="766998">
                  <a:moveTo>
                    <a:pt x="32658" y="0"/>
                  </a:moveTo>
                  <a:lnTo>
                    <a:pt x="1770847" y="0"/>
                  </a:lnTo>
                  <a:cubicBezTo>
                    <a:pt x="1779508" y="0"/>
                    <a:pt x="1787815" y="3441"/>
                    <a:pt x="1793939" y="9565"/>
                  </a:cubicBezTo>
                  <a:cubicBezTo>
                    <a:pt x="1800064" y="15690"/>
                    <a:pt x="1803504" y="23996"/>
                    <a:pt x="1803504" y="32658"/>
                  </a:cubicBezTo>
                  <a:lnTo>
                    <a:pt x="1803504" y="734340"/>
                  </a:lnTo>
                  <a:cubicBezTo>
                    <a:pt x="1803504" y="743001"/>
                    <a:pt x="1800064" y="751308"/>
                    <a:pt x="1793939" y="757432"/>
                  </a:cubicBezTo>
                  <a:cubicBezTo>
                    <a:pt x="1787815" y="763557"/>
                    <a:pt x="1779508" y="766998"/>
                    <a:pt x="1770847" y="766998"/>
                  </a:cubicBezTo>
                  <a:lnTo>
                    <a:pt x="32658" y="766998"/>
                  </a:lnTo>
                  <a:cubicBezTo>
                    <a:pt x="23996" y="766998"/>
                    <a:pt x="15690" y="763557"/>
                    <a:pt x="9565" y="757432"/>
                  </a:cubicBezTo>
                  <a:cubicBezTo>
                    <a:pt x="3441" y="751308"/>
                    <a:pt x="0" y="743001"/>
                    <a:pt x="0" y="734340"/>
                  </a:cubicBezTo>
                  <a:lnTo>
                    <a:pt x="0" y="32658"/>
                  </a:lnTo>
                  <a:cubicBezTo>
                    <a:pt x="0" y="23996"/>
                    <a:pt x="3441" y="15690"/>
                    <a:pt x="9565" y="9565"/>
                  </a:cubicBezTo>
                  <a:cubicBezTo>
                    <a:pt x="15690" y="3441"/>
                    <a:pt x="23996" y="0"/>
                    <a:pt x="32658" y="0"/>
                  </a:cubicBezTo>
                  <a:close/>
                </a:path>
              </a:pathLst>
            </a:custGeom>
            <a:grpFill/>
            <a:ln cap="rnd">
              <a:noFill/>
              <a:prstDash val="solid"/>
              <a:round/>
            </a:ln>
          </p:spPr>
        </p:sp>
        <p:sp>
          <p:nvSpPr>
            <p:cNvPr id="13" name="TextBox 21">
              <a:extLst>
                <a:ext uri="{FF2B5EF4-FFF2-40B4-BE49-F238E27FC236}">
                  <a16:creationId xmlns:a16="http://schemas.microsoft.com/office/drawing/2014/main" id="{13DEB6E0-D755-335B-813E-CEB88C3576B8}"/>
                </a:ext>
              </a:extLst>
            </p:cNvPr>
            <p:cNvSpPr txBox="1"/>
            <p:nvPr/>
          </p:nvSpPr>
          <p:spPr>
            <a:xfrm>
              <a:off x="0" y="-9525"/>
              <a:ext cx="1803504" cy="776523"/>
            </a:xfrm>
            <a:prstGeom prst="rect">
              <a:avLst/>
            </a:prstGeom>
            <a:grpFill/>
          </p:spPr>
          <p:txBody>
            <a:bodyPr lIns="50800" tIns="50800" rIns="50800" bIns="50800" rtlCol="0" anchor="ctr"/>
            <a:lstStyle/>
            <a:p>
              <a:pPr marL="0" lvl="0" indent="0" algn="ctr">
                <a:lnSpc>
                  <a:spcPts val="2879"/>
                </a:lnSpc>
                <a:spcBef>
                  <a:spcPct val="0"/>
                </a:spcBef>
              </a:pPr>
              <a:endParaRPr/>
            </a:p>
          </p:txBody>
        </p:sp>
      </p:grpSp>
      <p:sp>
        <p:nvSpPr>
          <p:cNvPr id="2" name="Freeform 2">
            <a:extLst>
              <a:ext uri="{FF2B5EF4-FFF2-40B4-BE49-F238E27FC236}">
                <a16:creationId xmlns:a16="http://schemas.microsoft.com/office/drawing/2014/main" id="{92794454-220E-4FCE-E078-302919A41909}"/>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a:extLst>
              <a:ext uri="{FF2B5EF4-FFF2-40B4-BE49-F238E27FC236}">
                <a16:creationId xmlns:a16="http://schemas.microsoft.com/office/drawing/2014/main" id="{338DE125-99EA-DA4C-2F47-C7440CCC3689}"/>
              </a:ext>
            </a:extLst>
          </p:cNvPr>
          <p:cNvSpPr/>
          <p:nvPr/>
        </p:nvSpPr>
        <p:spPr>
          <a:xfrm>
            <a:off x="15673523" y="38100"/>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
        <p:nvSpPr>
          <p:cNvPr id="4" name="Freeform 4">
            <a:extLst>
              <a:ext uri="{FF2B5EF4-FFF2-40B4-BE49-F238E27FC236}">
                <a16:creationId xmlns:a16="http://schemas.microsoft.com/office/drawing/2014/main" id="{96309C7B-1B67-C2A3-047F-E1659EBA7C0D}"/>
              </a:ext>
            </a:extLst>
          </p:cNvPr>
          <p:cNvSpPr/>
          <p:nvPr/>
        </p:nvSpPr>
        <p:spPr>
          <a:xfrm>
            <a:off x="-1598023" y="2167969"/>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sp>
      <p:sp>
        <p:nvSpPr>
          <p:cNvPr id="9" name="TextBox 9">
            <a:extLst>
              <a:ext uri="{FF2B5EF4-FFF2-40B4-BE49-F238E27FC236}">
                <a16:creationId xmlns:a16="http://schemas.microsoft.com/office/drawing/2014/main" id="{E3456047-1395-19CD-FC28-F930A3C6F0AA}"/>
              </a:ext>
            </a:extLst>
          </p:cNvPr>
          <p:cNvSpPr txBox="1"/>
          <p:nvPr/>
        </p:nvSpPr>
        <p:spPr>
          <a:xfrm>
            <a:off x="3166126" y="4624652"/>
            <a:ext cx="5127616" cy="739140"/>
          </a:xfrm>
          <a:prstGeom prst="rect">
            <a:avLst/>
          </a:prstGeom>
        </p:spPr>
        <p:txBody>
          <a:bodyPr lIns="0" tIns="0" rIns="0" bIns="0" rtlCol="0" anchor="t">
            <a:spAutoFit/>
          </a:bodyPr>
          <a:lstStyle/>
          <a:p>
            <a:pPr algn="ctr">
              <a:lnSpc>
                <a:spcPts val="5564"/>
              </a:lnSpc>
            </a:pPr>
            <a:endParaRPr lang="en-US" sz="5299" b="1" spc="-164" dirty="0">
              <a:solidFill>
                <a:srgbClr val="3D3D3D"/>
              </a:solidFill>
              <a:latin typeface="Roboto Bold"/>
              <a:ea typeface="Roboto Bold"/>
              <a:cs typeface="Roboto Bold"/>
              <a:sym typeface="Roboto Bold"/>
            </a:endParaRPr>
          </a:p>
        </p:txBody>
      </p:sp>
      <p:sp>
        <p:nvSpPr>
          <p:cNvPr id="16" name="Freeform 16">
            <a:extLst>
              <a:ext uri="{FF2B5EF4-FFF2-40B4-BE49-F238E27FC236}">
                <a16:creationId xmlns:a16="http://schemas.microsoft.com/office/drawing/2014/main" id="{8ED51899-088D-C97A-EF1D-BDC3E305BD4F}"/>
              </a:ext>
            </a:extLst>
          </p:cNvPr>
          <p:cNvSpPr/>
          <p:nvPr/>
        </p:nvSpPr>
        <p:spPr>
          <a:xfrm>
            <a:off x="16179524"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sp>
      <p:sp>
        <p:nvSpPr>
          <p:cNvPr id="6" name="TextBox 6">
            <a:extLst>
              <a:ext uri="{FF2B5EF4-FFF2-40B4-BE49-F238E27FC236}">
                <a16:creationId xmlns:a16="http://schemas.microsoft.com/office/drawing/2014/main" id="{1C218731-AF42-3C97-1370-0CBD013AB7E8}"/>
              </a:ext>
            </a:extLst>
          </p:cNvPr>
          <p:cNvSpPr txBox="1"/>
          <p:nvPr/>
        </p:nvSpPr>
        <p:spPr>
          <a:xfrm>
            <a:off x="2585611" y="1054882"/>
            <a:ext cx="12787222" cy="1083630"/>
          </a:xfrm>
          <a:prstGeom prst="rect">
            <a:avLst/>
          </a:prstGeom>
        </p:spPr>
        <p:txBody>
          <a:bodyPr lIns="0" tIns="0" rIns="0" bIns="0" rtlCol="0" anchor="t">
            <a:spAutoFit/>
          </a:bodyPr>
          <a:lstStyle/>
          <a:p>
            <a:pPr algn="ctr">
              <a:lnSpc>
                <a:spcPts val="4199"/>
              </a:lnSpc>
              <a:spcBef>
                <a:spcPct val="0"/>
              </a:spcBef>
            </a:pPr>
            <a:r>
              <a:rPr lang="en-US" sz="4400" spc="176" dirty="0">
                <a:solidFill>
                  <a:srgbClr val="000000"/>
                </a:solidFill>
                <a:latin typeface="Roboto" panose="02000000000000000000" pitchFamily="2" charset="0"/>
                <a:ea typeface="Roboto" panose="02000000000000000000" pitchFamily="2" charset="0"/>
                <a:cs typeface="Roboto" panose="02000000000000000000" pitchFamily="2" charset="0"/>
              </a:rPr>
              <a:t>ΕΠΙΔΗΜΙΟΛΟΓΙΚ</a:t>
            </a:r>
            <a:r>
              <a:rPr lang="el-GR" sz="4400" spc="176" dirty="0">
                <a:solidFill>
                  <a:srgbClr val="000000"/>
                </a:solidFill>
                <a:latin typeface="Roboto" panose="02000000000000000000" pitchFamily="2" charset="0"/>
                <a:ea typeface="Roboto" panose="02000000000000000000" pitchFamily="2" charset="0"/>
                <a:cs typeface="Roboto" panose="02000000000000000000" pitchFamily="2" charset="0"/>
              </a:rPr>
              <a:t>Α</a:t>
            </a:r>
            <a:r>
              <a:rPr lang="en-US" sz="4400" spc="176" dirty="0">
                <a:solidFill>
                  <a:srgbClr val="000000"/>
                </a:solidFill>
                <a:latin typeface="Roboto" panose="02000000000000000000" pitchFamily="2" charset="0"/>
                <a:ea typeface="Roboto" panose="02000000000000000000" pitchFamily="2" charset="0"/>
                <a:cs typeface="Roboto" panose="02000000000000000000" pitchFamily="2" charset="0"/>
              </a:rPr>
              <a:t> ΧΑΡΑΚΤΗΡΙΣΤΙΚ</a:t>
            </a:r>
            <a:r>
              <a:rPr lang="el-GR" sz="4400" spc="176" dirty="0">
                <a:solidFill>
                  <a:srgbClr val="000000"/>
                </a:solidFill>
                <a:latin typeface="Roboto" panose="02000000000000000000" pitchFamily="2" charset="0"/>
                <a:ea typeface="Roboto" panose="02000000000000000000" pitchFamily="2" charset="0"/>
                <a:cs typeface="Roboto" panose="02000000000000000000" pitchFamily="2" charset="0"/>
              </a:rPr>
              <a:t>Α</a:t>
            </a:r>
            <a:r>
              <a:rPr lang="en-US" sz="4400" spc="176" dirty="0">
                <a:solidFill>
                  <a:srgbClr val="000000"/>
                </a:solidFill>
                <a:latin typeface="Roboto" panose="02000000000000000000" pitchFamily="2" charset="0"/>
                <a:ea typeface="Roboto" panose="02000000000000000000" pitchFamily="2" charset="0"/>
                <a:cs typeface="Roboto" panose="02000000000000000000" pitchFamily="2" charset="0"/>
              </a:rPr>
              <a:t> ΤΗΣ ΠΑΙΔΙΚ</a:t>
            </a:r>
            <a:r>
              <a:rPr lang="el-GR" sz="4400" spc="176" dirty="0">
                <a:solidFill>
                  <a:srgbClr val="000000"/>
                </a:solidFill>
                <a:latin typeface="Roboto" panose="02000000000000000000" pitchFamily="2" charset="0"/>
                <a:ea typeface="Roboto" panose="02000000000000000000" pitchFamily="2" charset="0"/>
                <a:cs typeface="Roboto" panose="02000000000000000000" pitchFamily="2" charset="0"/>
              </a:rPr>
              <a:t>Η</a:t>
            </a:r>
            <a:r>
              <a:rPr lang="en-US" sz="4400" spc="176" dirty="0">
                <a:solidFill>
                  <a:srgbClr val="000000"/>
                </a:solidFill>
                <a:latin typeface="Roboto" panose="02000000000000000000" pitchFamily="2" charset="0"/>
                <a:ea typeface="Roboto" panose="02000000000000000000" pitchFamily="2" charset="0"/>
                <a:cs typeface="Roboto" panose="02000000000000000000" pitchFamily="2" charset="0"/>
              </a:rPr>
              <a:t>Σ ΚΑΚΟΠΟ</a:t>
            </a:r>
            <a:r>
              <a:rPr lang="el-GR" sz="4400" spc="176" dirty="0">
                <a:solidFill>
                  <a:srgbClr val="000000"/>
                </a:solidFill>
                <a:latin typeface="Roboto" panose="02000000000000000000" pitchFamily="2" charset="0"/>
                <a:ea typeface="Roboto" panose="02000000000000000000" pitchFamily="2" charset="0"/>
                <a:cs typeface="Roboto" panose="02000000000000000000" pitchFamily="2" charset="0"/>
              </a:rPr>
              <a:t>Ι</a:t>
            </a:r>
            <a:r>
              <a:rPr lang="en-US" sz="4400" spc="176" dirty="0">
                <a:solidFill>
                  <a:srgbClr val="000000"/>
                </a:solidFill>
                <a:latin typeface="Roboto" panose="02000000000000000000" pitchFamily="2" charset="0"/>
                <a:ea typeface="Roboto" panose="02000000000000000000" pitchFamily="2" charset="0"/>
                <a:cs typeface="Roboto" panose="02000000000000000000" pitchFamily="2" charset="0"/>
              </a:rPr>
              <a:t>ΗΣΗΣ </a:t>
            </a:r>
          </a:p>
        </p:txBody>
      </p:sp>
      <p:sp>
        <p:nvSpPr>
          <p:cNvPr id="14" name="TextBox 13">
            <a:extLst>
              <a:ext uri="{FF2B5EF4-FFF2-40B4-BE49-F238E27FC236}">
                <a16:creationId xmlns:a16="http://schemas.microsoft.com/office/drawing/2014/main" id="{76E4F1B2-1250-B5C3-98F4-D84A9178D95E}"/>
              </a:ext>
            </a:extLst>
          </p:cNvPr>
          <p:cNvSpPr txBox="1"/>
          <p:nvPr/>
        </p:nvSpPr>
        <p:spPr>
          <a:xfrm>
            <a:off x="2394605" y="2462699"/>
            <a:ext cx="5525868" cy="4893647"/>
          </a:xfrm>
          <a:prstGeom prst="rect">
            <a:avLst/>
          </a:prstGeom>
          <a:noFill/>
        </p:spPr>
        <p:txBody>
          <a:bodyPr wrap="square">
            <a:spAutoFit/>
          </a:bodyPr>
          <a:lstStyle/>
          <a:p>
            <a:pPr algn="ctr">
              <a:spcBef>
                <a:spcPct val="0"/>
              </a:spcBef>
            </a:pPr>
            <a:r>
              <a:rPr lang="en-US" sz="2400" spc="159" dirty="0" err="1">
                <a:solidFill>
                  <a:srgbClr val="000000"/>
                </a:solidFill>
              </a:rPr>
              <a:t>Έμφυλες</a:t>
            </a:r>
            <a:r>
              <a:rPr lang="en-US" sz="2400" spc="159" dirty="0">
                <a:solidFill>
                  <a:srgbClr val="000000"/>
                </a:solidFill>
              </a:rPr>
              <a:t> </a:t>
            </a:r>
            <a:r>
              <a:rPr lang="en-US" sz="2400" spc="159" dirty="0" err="1">
                <a:solidFill>
                  <a:srgbClr val="000000"/>
                </a:solidFill>
              </a:rPr>
              <a:t>δι</a:t>
            </a:r>
            <a:r>
              <a:rPr lang="en-US" sz="2400" spc="159" dirty="0">
                <a:solidFill>
                  <a:srgbClr val="000000"/>
                </a:solidFill>
              </a:rPr>
              <a:t>αφοροποιήσεις: </a:t>
            </a:r>
            <a:endParaRPr lang="el-GR" sz="2400" spc="159" dirty="0">
              <a:solidFill>
                <a:srgbClr val="000000"/>
              </a:solidFill>
            </a:endParaRPr>
          </a:p>
          <a:p>
            <a:pPr algn="ctr">
              <a:spcBef>
                <a:spcPct val="0"/>
              </a:spcBef>
            </a:pPr>
            <a:r>
              <a:rPr lang="en-US" sz="2400" spc="159" dirty="0" err="1">
                <a:solidFill>
                  <a:srgbClr val="000000"/>
                </a:solidFill>
              </a:rPr>
              <a:t>Έρευνες</a:t>
            </a:r>
            <a:r>
              <a:rPr lang="en-US" sz="2400" spc="159" dirty="0">
                <a:solidFill>
                  <a:srgbClr val="000000"/>
                </a:solidFill>
              </a:rPr>
              <a:t> δείχνουν ότι τα αγόρια και τα κορίτσια βιώνουν διαφορετικά είδη κακοποίησης και παραμέλησης. Τα α</a:t>
            </a:r>
            <a:r>
              <a:rPr lang="en-US" sz="2400" spc="159" dirty="0" err="1">
                <a:solidFill>
                  <a:srgbClr val="000000"/>
                </a:solidFill>
              </a:rPr>
              <a:t>γόρι</a:t>
            </a:r>
            <a:r>
              <a:rPr lang="en-US" sz="2400" spc="159" dirty="0">
                <a:solidFill>
                  <a:srgbClr val="000000"/>
                </a:solidFill>
              </a:rPr>
              <a:t>α είναι πιο πιθανό να υποστούν σωματική κακοποίηση, ενώ τα κορίτσια είναι πιο πιθανό να υποστούν σεξουαλική κακοποίηση. </a:t>
            </a:r>
            <a:r>
              <a:rPr lang="en-US" sz="2400" spc="159" dirty="0" err="1">
                <a:solidFill>
                  <a:srgbClr val="000000"/>
                </a:solidFill>
              </a:rPr>
              <a:t>Ωστόσο</a:t>
            </a:r>
            <a:r>
              <a:rPr lang="en-US" sz="2400" spc="159" dirty="0">
                <a:solidFill>
                  <a:srgbClr val="000000"/>
                </a:solidFill>
              </a:rPr>
              <a:t>, </a:t>
            </a:r>
            <a:r>
              <a:rPr lang="en-US" sz="2400" spc="159" dirty="0" err="1">
                <a:solidFill>
                  <a:srgbClr val="000000"/>
                </a:solidFill>
              </a:rPr>
              <a:t>είν</a:t>
            </a:r>
            <a:r>
              <a:rPr lang="en-US" sz="2400" spc="159" dirty="0">
                <a:solidFill>
                  <a:srgbClr val="000000"/>
                </a:solidFill>
              </a:rPr>
              <a:t>αι σημαντικό να αναγνωρίσουμε ότι τόσο τα αγόρια όσο και τα κορίτσια κινδυνεύουν από όλες τις μορφές κακομεταχείρισης.</a:t>
            </a:r>
          </a:p>
        </p:txBody>
      </p:sp>
      <p:sp>
        <p:nvSpPr>
          <p:cNvPr id="20" name="TextBox 19">
            <a:extLst>
              <a:ext uri="{FF2B5EF4-FFF2-40B4-BE49-F238E27FC236}">
                <a16:creationId xmlns:a16="http://schemas.microsoft.com/office/drawing/2014/main" id="{9073B6AF-B60A-F96B-667F-55917818E02A}"/>
              </a:ext>
            </a:extLst>
          </p:cNvPr>
          <p:cNvSpPr txBox="1"/>
          <p:nvPr/>
        </p:nvSpPr>
        <p:spPr>
          <a:xfrm>
            <a:off x="10114598" y="2815654"/>
            <a:ext cx="5525868" cy="3970318"/>
          </a:xfrm>
          <a:prstGeom prst="rect">
            <a:avLst/>
          </a:prstGeom>
          <a:noFill/>
        </p:spPr>
        <p:txBody>
          <a:bodyPr wrap="square">
            <a:spAutoFit/>
          </a:bodyPr>
          <a:lstStyle/>
          <a:p>
            <a:pPr algn="ctr">
              <a:spcBef>
                <a:spcPct val="0"/>
              </a:spcBef>
            </a:pPr>
            <a:r>
              <a:rPr lang="en-US" sz="2800" spc="159" dirty="0" err="1">
                <a:solidFill>
                  <a:srgbClr val="000000"/>
                </a:solidFill>
              </a:rPr>
              <a:t>Τύ</a:t>
            </a:r>
            <a:r>
              <a:rPr lang="en-US" sz="2800" spc="159" dirty="0">
                <a:solidFill>
                  <a:srgbClr val="000000"/>
                </a:solidFill>
              </a:rPr>
              <a:t>ποι κακοποίησης και παραμέλησης: Η κακοποίηση των παιδιών περιλαμβάνει διάφορες μορφές κακοποίησης και παραμέλησης, όπως σωματική κακοποίηση,</a:t>
            </a:r>
            <a:r>
              <a:rPr lang="el-GR" sz="2800" spc="159" dirty="0">
                <a:solidFill>
                  <a:srgbClr val="000000"/>
                </a:solidFill>
              </a:rPr>
              <a:t> </a:t>
            </a:r>
            <a:r>
              <a:rPr lang="en-US" sz="2800" spc="159" dirty="0" err="1">
                <a:solidFill>
                  <a:srgbClr val="000000"/>
                </a:solidFill>
              </a:rPr>
              <a:t>σεξου</a:t>
            </a:r>
            <a:r>
              <a:rPr lang="en-US" sz="2800" spc="159" dirty="0">
                <a:solidFill>
                  <a:srgbClr val="000000"/>
                </a:solidFill>
              </a:rPr>
              <a:t>αλική κακοποίηση, συναισθηματική κακοποίηση και παραμέληση.</a:t>
            </a:r>
          </a:p>
        </p:txBody>
      </p:sp>
      <p:sp>
        <p:nvSpPr>
          <p:cNvPr id="23" name="TextBox 22">
            <a:extLst>
              <a:ext uri="{FF2B5EF4-FFF2-40B4-BE49-F238E27FC236}">
                <a16:creationId xmlns:a16="http://schemas.microsoft.com/office/drawing/2014/main" id="{03A54162-FAEF-61CC-80CB-1828F832600B}"/>
              </a:ext>
            </a:extLst>
          </p:cNvPr>
          <p:cNvSpPr txBox="1"/>
          <p:nvPr/>
        </p:nvSpPr>
        <p:spPr>
          <a:xfrm>
            <a:off x="1176183" y="7845310"/>
            <a:ext cx="15935632" cy="1938992"/>
          </a:xfrm>
          <a:prstGeom prst="rect">
            <a:avLst/>
          </a:prstGeom>
          <a:noFill/>
        </p:spPr>
        <p:txBody>
          <a:bodyPr wrap="square">
            <a:spAutoFit/>
          </a:bodyPr>
          <a:lstStyle/>
          <a:p>
            <a:pPr algn="just">
              <a:spcBef>
                <a:spcPct val="0"/>
              </a:spcBef>
            </a:pPr>
            <a:r>
              <a:rPr lang="en-US" sz="2400" spc="149" dirty="0">
                <a:solidFill>
                  <a:srgbClr val="000000"/>
                </a:solidFill>
              </a:rPr>
              <a:t>Πα</a:t>
            </a:r>
            <a:r>
              <a:rPr lang="en-US" sz="2400" spc="149" dirty="0" err="1">
                <a:solidFill>
                  <a:srgbClr val="000000"/>
                </a:solidFill>
              </a:rPr>
              <a:t>ράγοντες</a:t>
            </a:r>
            <a:r>
              <a:rPr lang="en-US" sz="2400" spc="149" dirty="0">
                <a:solidFill>
                  <a:srgbClr val="000000"/>
                </a:solidFill>
              </a:rPr>
              <a:t> επ</a:t>
            </a:r>
            <a:r>
              <a:rPr lang="en-US" sz="2400" spc="149" dirty="0" err="1">
                <a:solidFill>
                  <a:srgbClr val="000000"/>
                </a:solidFill>
              </a:rPr>
              <a:t>ικινδυνότητ</a:t>
            </a:r>
            <a:r>
              <a:rPr lang="en-US" sz="2400" spc="149" dirty="0">
                <a:solidFill>
                  <a:srgbClr val="000000"/>
                </a:solidFill>
              </a:rPr>
              <a:t>ας: Πολλοί ατομικοί, οικογενειακοί και κοινωνικοί παράγοντες συμβάλλουν στον αυξημένο κίνδυνο κακοποίησης και παραμέλησης των παιδιών. </a:t>
            </a:r>
            <a:r>
              <a:rPr lang="en-US" sz="2400" spc="149" dirty="0" err="1">
                <a:solidFill>
                  <a:srgbClr val="000000"/>
                </a:solidFill>
              </a:rPr>
              <a:t>Αυτοί</a:t>
            </a:r>
            <a:r>
              <a:rPr lang="en-US" sz="2400" spc="149" dirty="0">
                <a:solidFill>
                  <a:srgbClr val="000000"/>
                </a:solidFill>
              </a:rPr>
              <a:t> </a:t>
            </a:r>
            <a:r>
              <a:rPr lang="en-US" sz="2400" spc="149" dirty="0" err="1">
                <a:solidFill>
                  <a:srgbClr val="000000"/>
                </a:solidFill>
              </a:rPr>
              <a:t>οι</a:t>
            </a:r>
            <a:r>
              <a:rPr lang="en-US" sz="2400" spc="149" dirty="0">
                <a:solidFill>
                  <a:srgbClr val="000000"/>
                </a:solidFill>
              </a:rPr>
              <a:t> πα</a:t>
            </a:r>
            <a:r>
              <a:rPr lang="en-US" sz="2400" spc="149" dirty="0" err="1">
                <a:solidFill>
                  <a:srgbClr val="000000"/>
                </a:solidFill>
              </a:rPr>
              <a:t>ράγοντες</a:t>
            </a:r>
            <a:r>
              <a:rPr lang="en-US" sz="2400" spc="149" dirty="0">
                <a:solidFill>
                  <a:srgbClr val="000000"/>
                </a:solidFill>
              </a:rPr>
              <a:t> </a:t>
            </a:r>
            <a:r>
              <a:rPr lang="en-US" sz="2400" spc="149" dirty="0" err="1">
                <a:solidFill>
                  <a:srgbClr val="000000"/>
                </a:solidFill>
              </a:rPr>
              <a:t>κινδύνου</a:t>
            </a:r>
            <a:r>
              <a:rPr lang="en-US" sz="2400" spc="149" dirty="0">
                <a:solidFill>
                  <a:srgbClr val="000000"/>
                </a:solidFill>
              </a:rPr>
              <a:t> π</a:t>
            </a:r>
            <a:r>
              <a:rPr lang="en-US" sz="2400" spc="149" dirty="0" err="1">
                <a:solidFill>
                  <a:srgbClr val="000000"/>
                </a:solidFill>
              </a:rPr>
              <a:t>εριλ</a:t>
            </a:r>
            <a:r>
              <a:rPr lang="en-US" sz="2400" spc="149" dirty="0">
                <a:solidFill>
                  <a:srgbClr val="000000"/>
                </a:solidFill>
              </a:rPr>
              <a:t>αμβάνουν την κατάχρηση ουσιών από τους γονείς, την ψυχική ασθένεια, τη φτώχεια, την ανεργία, την κοινωνική απομόνωση, τη βία μεταξύ συντρόφων, την οικογενειακή δυσλειτουργία, το άγχος των φροντιστών και την έλλειψη κοινωνικής υποστήριξης.</a:t>
            </a:r>
          </a:p>
        </p:txBody>
      </p:sp>
    </p:spTree>
    <p:extLst>
      <p:ext uri="{BB962C8B-B14F-4D97-AF65-F5344CB8AC3E}">
        <p14:creationId xmlns:p14="http://schemas.microsoft.com/office/powerpoint/2010/main" val="22346401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p:cNvGrpSpPr/>
        <p:nvPr/>
      </p:nvGrpSpPr>
      <p:grpSpPr>
        <a:xfrm>
          <a:off x="0" y="0"/>
          <a:ext cx="0" cy="0"/>
          <a:chOff x="0" y="0"/>
          <a:chExt cx="0" cy="0"/>
        </a:xfrm>
      </p:grpSpPr>
      <p:sp>
        <p:nvSpPr>
          <p:cNvPr id="2" name="Freeform 2"/>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849026" y="-1028700"/>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15794840" y="7935379"/>
            <a:ext cx="3349381" cy="3300927"/>
          </a:xfrm>
          <a:custGeom>
            <a:avLst/>
            <a:gdLst/>
            <a:ahLst/>
            <a:cxnLst/>
            <a:rect l="l" t="t" r="r" b="b"/>
            <a:pathLst>
              <a:path w="3349381" h="3300927">
                <a:moveTo>
                  <a:pt x="0" y="0"/>
                </a:moveTo>
                <a:lnTo>
                  <a:pt x="3349381" y="0"/>
                </a:lnTo>
                <a:lnTo>
                  <a:pt x="3349381" y="3300927"/>
                </a:lnTo>
                <a:lnTo>
                  <a:pt x="0" y="3300927"/>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5" name="TextBox 5"/>
          <p:cNvSpPr txBox="1"/>
          <p:nvPr/>
        </p:nvSpPr>
        <p:spPr>
          <a:xfrm>
            <a:off x="2957769" y="1763448"/>
            <a:ext cx="12372462" cy="833562"/>
          </a:xfrm>
          <a:prstGeom prst="rect">
            <a:avLst/>
          </a:prstGeom>
        </p:spPr>
        <p:txBody>
          <a:bodyPr lIns="0" tIns="0" rIns="0" bIns="0" rtlCol="0" anchor="t">
            <a:spAutoFit/>
          </a:bodyPr>
          <a:lstStyle/>
          <a:p>
            <a:pPr algn="ctr">
              <a:lnSpc>
                <a:spcPts val="7150"/>
              </a:lnSpc>
            </a:pPr>
            <a:r>
              <a:rPr lang="en-US" sz="4400"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rPr>
              <a:t>N. 3500/2006</a:t>
            </a:r>
          </a:p>
        </p:txBody>
      </p:sp>
      <p:sp>
        <p:nvSpPr>
          <p:cNvPr id="34" name="TextBox 33">
            <a:extLst>
              <a:ext uri="{FF2B5EF4-FFF2-40B4-BE49-F238E27FC236}">
                <a16:creationId xmlns:a16="http://schemas.microsoft.com/office/drawing/2014/main" id="{939C76AB-F11C-6F08-95F0-2838D7EA8D48}"/>
              </a:ext>
            </a:extLst>
          </p:cNvPr>
          <p:cNvSpPr txBox="1"/>
          <p:nvPr/>
        </p:nvSpPr>
        <p:spPr>
          <a:xfrm>
            <a:off x="1143000" y="2857500"/>
            <a:ext cx="16002000" cy="6498382"/>
          </a:xfrm>
          <a:prstGeom prst="rect">
            <a:avLst/>
          </a:prstGeom>
          <a:noFill/>
        </p:spPr>
        <p:txBody>
          <a:bodyPr wrap="square">
            <a:spAutoFit/>
          </a:bodyPr>
          <a:lstStyle/>
          <a:p>
            <a:pPr algn="ctr"/>
            <a:r>
              <a:rPr lang="el-GR" sz="2400" dirty="0"/>
              <a:t>Το Νομικό Πλαίσιο και Ορισμοί </a:t>
            </a:r>
            <a:endParaRPr lang="en-US" sz="2400" dirty="0"/>
          </a:p>
          <a:p>
            <a:pPr marL="342900" indent="-342900" algn="just">
              <a:lnSpc>
                <a:spcPct val="150000"/>
              </a:lnSpc>
              <a:buFont typeface="Courier New" panose="02070309020205020404" pitchFamily="49" charset="0"/>
              <a:buChar char="o"/>
            </a:pPr>
            <a:r>
              <a:rPr lang="el-GR" sz="2400" dirty="0"/>
              <a:t>Σκοπός του Νόμου: Παροχή ειδικής και αυξημένης προστασίας σε ανήλικα θύματα ενδοοικογενειακής βίας. Αποτελεί υλοποίηση της Διεθνούς Σύμβασης για τα Δικαιώματα του Παιδιού.</a:t>
            </a:r>
            <a:endParaRPr lang="en-US" sz="2400" dirty="0"/>
          </a:p>
          <a:p>
            <a:pPr marL="342900" indent="-342900" algn="just">
              <a:lnSpc>
                <a:spcPct val="150000"/>
              </a:lnSpc>
              <a:buFont typeface="Courier New" panose="02070309020205020404" pitchFamily="49" charset="0"/>
              <a:buChar char="o"/>
            </a:pPr>
            <a:r>
              <a:rPr lang="el-GR" sz="2400" dirty="0"/>
              <a:t>Ορισμός</a:t>
            </a:r>
            <a:r>
              <a:rPr lang="en-US" sz="2400" dirty="0"/>
              <a:t> </a:t>
            </a:r>
            <a:r>
              <a:rPr lang="el-GR" sz="2400" dirty="0"/>
              <a:t>Ενδοοικογενειακής Βίας: Κάθε είδους σωματική, σεξουαλική ή ψυχολογική βία από νυν ή πρώην συζύγους/συντρόφους και μέλη της οικογένειας.</a:t>
            </a:r>
            <a:endParaRPr lang="en-US" sz="2400" dirty="0"/>
          </a:p>
          <a:p>
            <a:pPr marL="342900" indent="-342900" algn="just">
              <a:lnSpc>
                <a:spcPct val="150000"/>
              </a:lnSpc>
              <a:buFont typeface="Courier New" panose="02070309020205020404" pitchFamily="49" charset="0"/>
              <a:buChar char="o"/>
            </a:pPr>
            <a:r>
              <a:rPr lang="el-GR" sz="2400" dirty="0"/>
              <a:t>Διευρυμένη Έννοια «Οικογένειας»: Περιλαμβάνει συζύγους, μόνιμους συντρόφους (εφόσον συγκατοικούν), συγγενείς έως β’ βαθμού, θετά παιδιά, αλλά και τέως συζύγους ή συντρόφους.</a:t>
            </a:r>
            <a:endParaRPr lang="en-US" sz="2400" dirty="0"/>
          </a:p>
          <a:p>
            <a:pPr marL="342900" indent="-342900" algn="just">
              <a:lnSpc>
                <a:spcPct val="150000"/>
              </a:lnSpc>
              <a:buFont typeface="Courier New" panose="02070309020205020404" pitchFamily="49" charset="0"/>
              <a:buChar char="o"/>
            </a:pPr>
            <a:r>
              <a:rPr lang="el-GR" sz="2400" dirty="0"/>
              <a:t>Ορισμός Ανηλίκου: Κάθε τέκνο (φυσικό ή υιοθετημένο) που συνοικεί με την οικογένεια, ανεξάρτητα από την ύπαρξη νομικού ή συγγενικού δεσμού.</a:t>
            </a:r>
            <a:endParaRPr lang="en-US" sz="2400" dirty="0"/>
          </a:p>
          <a:p>
            <a:pPr marL="342900" indent="-342900" algn="just">
              <a:lnSpc>
                <a:spcPct val="150000"/>
              </a:lnSpc>
              <a:buFont typeface="Courier New" panose="02070309020205020404" pitchFamily="49" charset="0"/>
              <a:buChar char="o"/>
            </a:pPr>
            <a:r>
              <a:rPr lang="el-GR" sz="2400" dirty="0"/>
              <a:t>Μορφές Κακοποίησης: </a:t>
            </a:r>
            <a:r>
              <a:rPr lang="el-GR" sz="2400" u="sng" dirty="0"/>
              <a:t>Σωματική</a:t>
            </a:r>
            <a:r>
              <a:rPr lang="el-GR" sz="2400" dirty="0"/>
              <a:t>: Τραυματισμοί κάθε σοβαρότητας, σύνδρομο </a:t>
            </a:r>
            <a:r>
              <a:rPr lang="el-GR" sz="2400" dirty="0" err="1"/>
              <a:t>Μυγχάουζεν</a:t>
            </a:r>
            <a:r>
              <a:rPr lang="el-GR" sz="2400" dirty="0"/>
              <a:t> δι’ αντιπροσώπου και σύνδρομο μη-οργανικής δυστροφίας.</a:t>
            </a:r>
            <a:r>
              <a:rPr lang="en-US" sz="2400" dirty="0"/>
              <a:t> </a:t>
            </a:r>
            <a:r>
              <a:rPr lang="el-GR" sz="2400" u="sng" dirty="0"/>
              <a:t>Σεξουαλική</a:t>
            </a:r>
            <a:r>
              <a:rPr lang="el-GR" sz="2400" dirty="0"/>
              <a:t>: Εμπλοκή ανηλίκου σε δραστηριότητες όπου δεν μπορεί να δώσει έγκυρη συναίνεση (από θωπείες έως βιασμό/αιμομιξία).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EB4F252A-BC8F-AAB5-506D-C99A83F4778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D352851-A09A-C10B-1034-D92A1E20CB0C}"/>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B05ADAAA-C19F-27BC-78E0-C299ABF1BC2A}"/>
              </a:ext>
            </a:extLst>
          </p:cNvPr>
          <p:cNvSpPr/>
          <p:nvPr/>
        </p:nvSpPr>
        <p:spPr>
          <a:xfrm>
            <a:off x="2849026" y="-1028700"/>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DA84BB3E-D2DB-61ED-E2A3-642359B5DFAB}"/>
              </a:ext>
            </a:extLst>
          </p:cNvPr>
          <p:cNvSpPr/>
          <p:nvPr/>
        </p:nvSpPr>
        <p:spPr>
          <a:xfrm>
            <a:off x="15794840" y="7935379"/>
            <a:ext cx="3349381" cy="3300927"/>
          </a:xfrm>
          <a:custGeom>
            <a:avLst/>
            <a:gdLst/>
            <a:ahLst/>
            <a:cxnLst/>
            <a:rect l="l" t="t" r="r" b="b"/>
            <a:pathLst>
              <a:path w="3349381" h="3300927">
                <a:moveTo>
                  <a:pt x="0" y="0"/>
                </a:moveTo>
                <a:lnTo>
                  <a:pt x="3349381" y="0"/>
                </a:lnTo>
                <a:lnTo>
                  <a:pt x="3349381" y="3300927"/>
                </a:lnTo>
                <a:lnTo>
                  <a:pt x="0" y="3300927"/>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34" name="TextBox 33">
            <a:extLst>
              <a:ext uri="{FF2B5EF4-FFF2-40B4-BE49-F238E27FC236}">
                <a16:creationId xmlns:a16="http://schemas.microsoft.com/office/drawing/2014/main" id="{7D0FFFCB-B0C0-423D-2B54-9D84679A84C2}"/>
              </a:ext>
            </a:extLst>
          </p:cNvPr>
          <p:cNvSpPr txBox="1"/>
          <p:nvPr/>
        </p:nvSpPr>
        <p:spPr>
          <a:xfrm>
            <a:off x="1475679" y="2779073"/>
            <a:ext cx="15336642" cy="6683048"/>
          </a:xfrm>
          <a:prstGeom prst="rect">
            <a:avLst/>
          </a:prstGeom>
          <a:noFill/>
        </p:spPr>
        <p:txBody>
          <a:bodyPr wrap="square">
            <a:spAutoFit/>
          </a:bodyPr>
          <a:lstStyle/>
          <a:p>
            <a:pPr algn="ctr">
              <a:lnSpc>
                <a:spcPct val="150000"/>
              </a:lnSpc>
            </a:pPr>
            <a:r>
              <a:rPr lang="el-GR" sz="2400" dirty="0">
                <a:latin typeface="+mj-lt"/>
              </a:rPr>
              <a:t>Υποχρέωση Αναφοράς και Προστασία Επαγγελματιών</a:t>
            </a:r>
            <a:endParaRPr lang="en-US" sz="2400" dirty="0">
              <a:latin typeface="+mj-lt"/>
            </a:endParaRPr>
          </a:p>
          <a:p>
            <a:pPr marL="342900" indent="-342900" algn="just">
              <a:lnSpc>
                <a:spcPct val="150000"/>
              </a:lnSpc>
              <a:buFont typeface="Courier New" panose="02070309020205020404" pitchFamily="49" charset="0"/>
              <a:buChar char="o"/>
            </a:pPr>
            <a:r>
              <a:rPr lang="el-GR" sz="2400" b="1" dirty="0">
                <a:latin typeface="+mj-lt"/>
              </a:rPr>
              <a:t>Υποχρεωμένοι/</a:t>
            </a:r>
            <a:r>
              <a:rPr lang="el-GR" sz="2400" b="1" dirty="0" err="1">
                <a:latin typeface="+mj-lt"/>
              </a:rPr>
              <a:t>ες</a:t>
            </a:r>
            <a:r>
              <a:rPr lang="el-GR" sz="2400" b="1" dirty="0">
                <a:latin typeface="+mj-lt"/>
              </a:rPr>
              <a:t> Αναφοράς: Εκπαιδευτικοί (δημοσίου/ιδιωτικού τομέα), παιδαγωγοί</a:t>
            </a:r>
            <a:r>
              <a:rPr lang="el-GR" sz="2400" dirty="0">
                <a:latin typeface="+mj-lt"/>
              </a:rPr>
              <a:t>, γιατροί, κοινωνικοί λειτουργοί, ψυχολόγοι, προπονητές/</a:t>
            </a:r>
            <a:r>
              <a:rPr lang="el-GR" sz="2400" dirty="0" err="1">
                <a:latin typeface="+mj-lt"/>
              </a:rPr>
              <a:t>τριες</a:t>
            </a:r>
            <a:r>
              <a:rPr lang="el-GR" sz="2400" dirty="0">
                <a:latin typeface="+mj-lt"/>
              </a:rPr>
              <a:t> και επιμελητές/</a:t>
            </a:r>
            <a:r>
              <a:rPr lang="el-GR" sz="2400" dirty="0" err="1">
                <a:latin typeface="+mj-lt"/>
              </a:rPr>
              <a:t>τριες</a:t>
            </a:r>
            <a:r>
              <a:rPr lang="el-GR" sz="2400" dirty="0">
                <a:latin typeface="+mj-lt"/>
              </a:rPr>
              <a:t>.</a:t>
            </a:r>
            <a:endParaRPr lang="en-US" sz="2400" dirty="0">
              <a:latin typeface="+mj-lt"/>
            </a:endParaRPr>
          </a:p>
          <a:p>
            <a:pPr marL="342900" indent="-342900" algn="just">
              <a:lnSpc>
                <a:spcPct val="150000"/>
              </a:lnSpc>
              <a:buFont typeface="Courier New" panose="02070309020205020404" pitchFamily="49" charset="0"/>
              <a:buChar char="o"/>
            </a:pPr>
            <a:r>
              <a:rPr lang="el-GR" sz="2400" b="1" dirty="0">
                <a:latin typeface="+mj-lt"/>
              </a:rPr>
              <a:t>Η Υποχρέωση: Όταν κατά την άσκηση των καθηκόντων τους πληροφορούνται ή διαπιστώνουν έγκλημα ενδοοικογενειακής βίας κατά ανηλίκου, οφείλουν να το αναφέρουν αμελλητί στις διωκτικές αρχές (αστυνομία ή εισαγγελέα).</a:t>
            </a:r>
            <a:endParaRPr lang="en-US" sz="2400" b="1" dirty="0">
              <a:latin typeface="+mj-lt"/>
            </a:endParaRPr>
          </a:p>
          <a:p>
            <a:pPr marL="342900" indent="-342900" algn="just">
              <a:lnSpc>
                <a:spcPct val="150000"/>
              </a:lnSpc>
              <a:buFont typeface="Courier New" panose="02070309020205020404" pitchFamily="49" charset="0"/>
              <a:buChar char="o"/>
            </a:pPr>
            <a:r>
              <a:rPr lang="el-GR" sz="2400" dirty="0">
                <a:latin typeface="+mj-lt"/>
              </a:rPr>
              <a:t>Προστασία Καταγγελλόντων/ουσών: Τα πρόσωπα που προβαίνουν σε αναφορά προστατεύονται από:</a:t>
            </a:r>
            <a:r>
              <a:rPr lang="en-US" sz="2400" dirty="0">
                <a:latin typeface="+mj-lt"/>
              </a:rPr>
              <a:t> </a:t>
            </a:r>
            <a:r>
              <a:rPr lang="el-GR" sz="2400" dirty="0">
                <a:latin typeface="+mj-lt"/>
              </a:rPr>
              <a:t>Μηνύσεις ή αγωγές.</a:t>
            </a:r>
            <a:r>
              <a:rPr lang="en-US" sz="2400" dirty="0">
                <a:latin typeface="+mj-lt"/>
              </a:rPr>
              <a:t> </a:t>
            </a:r>
            <a:r>
              <a:rPr lang="el-GR" sz="2400" dirty="0">
                <a:latin typeface="+mj-lt"/>
              </a:rPr>
              <a:t>Πειθαρχικές διώξεις ή απόλυση.</a:t>
            </a:r>
            <a:r>
              <a:rPr lang="en-US" sz="2400" dirty="0">
                <a:latin typeface="+mj-lt"/>
              </a:rPr>
              <a:t> </a:t>
            </a:r>
            <a:r>
              <a:rPr lang="el-GR" sz="2400" dirty="0">
                <a:latin typeface="+mj-lt"/>
              </a:rPr>
              <a:t>Οποιαδήποτε άλλη δυσμενή μεταχείριση λόγω της καταγγελίας.</a:t>
            </a:r>
            <a:endParaRPr lang="en-US" sz="2400" dirty="0">
              <a:latin typeface="+mj-lt"/>
            </a:endParaRPr>
          </a:p>
          <a:p>
            <a:pPr marL="342900" indent="-342900" algn="just">
              <a:lnSpc>
                <a:spcPct val="150000"/>
              </a:lnSpc>
              <a:buFont typeface="Courier New" panose="02070309020205020404" pitchFamily="49" charset="0"/>
              <a:buChar char="o"/>
            </a:pPr>
            <a:r>
              <a:rPr lang="el-GR" sz="2400" dirty="0">
                <a:latin typeface="+mj-lt"/>
              </a:rPr>
              <a:t>Εξαίρεση Προστασίας: Η προστασία δεν ισχύει εάν ο</a:t>
            </a:r>
            <a:r>
              <a:rPr lang="en-US" sz="2400" dirty="0">
                <a:latin typeface="+mj-lt"/>
              </a:rPr>
              <a:t>/</a:t>
            </a:r>
            <a:r>
              <a:rPr lang="el-GR" sz="2400" dirty="0">
                <a:latin typeface="+mj-lt"/>
              </a:rPr>
              <a:t>η επαγγελματίας προέβη εν γνώσει του/της σε αναληθή αναφορά.</a:t>
            </a:r>
            <a:endParaRPr lang="en-US" sz="2400" dirty="0">
              <a:latin typeface="+mj-lt"/>
            </a:endParaRPr>
          </a:p>
          <a:p>
            <a:pPr marL="342900" indent="-342900" algn="just">
              <a:lnSpc>
                <a:spcPct val="150000"/>
              </a:lnSpc>
              <a:buFont typeface="Courier New" panose="02070309020205020404" pitchFamily="49" charset="0"/>
              <a:buChar char="o"/>
            </a:pPr>
            <a:r>
              <a:rPr lang="el-GR" sz="2400" dirty="0">
                <a:latin typeface="+mj-lt"/>
              </a:rPr>
              <a:t>Μαρτυρία στο Ακροατήριο: Οι επαγγελματίες καλούνται ως μάρτυρες στη δίκη μόνο εάν το έγκλημα δεν μπορεί να αποδειχθεί με κανένα άλλο αποδεικτικό μέσο.</a:t>
            </a:r>
          </a:p>
        </p:txBody>
      </p:sp>
      <p:sp>
        <p:nvSpPr>
          <p:cNvPr id="7" name="TextBox 5">
            <a:extLst>
              <a:ext uri="{FF2B5EF4-FFF2-40B4-BE49-F238E27FC236}">
                <a16:creationId xmlns:a16="http://schemas.microsoft.com/office/drawing/2014/main" id="{7839DF27-01C4-EFE4-7831-D0FE7029EA3B}"/>
              </a:ext>
            </a:extLst>
          </p:cNvPr>
          <p:cNvSpPr txBox="1"/>
          <p:nvPr/>
        </p:nvSpPr>
        <p:spPr>
          <a:xfrm>
            <a:off x="2957769" y="1763448"/>
            <a:ext cx="12372462" cy="833562"/>
          </a:xfrm>
          <a:prstGeom prst="rect">
            <a:avLst/>
          </a:prstGeom>
        </p:spPr>
        <p:txBody>
          <a:bodyPr lIns="0" tIns="0" rIns="0" bIns="0" rtlCol="0" anchor="t">
            <a:spAutoFit/>
          </a:bodyPr>
          <a:lstStyle/>
          <a:p>
            <a:pPr algn="ctr">
              <a:lnSpc>
                <a:spcPts val="7150"/>
              </a:lnSpc>
            </a:pPr>
            <a:r>
              <a:rPr lang="en-US" sz="4400" spc="-39" dirty="0">
                <a:solidFill>
                  <a:srgbClr val="3D3D3D"/>
                </a:solidFill>
                <a:latin typeface="Roboto" panose="02000000000000000000" pitchFamily="2" charset="0"/>
                <a:ea typeface="Roboto" panose="02000000000000000000" pitchFamily="2" charset="0"/>
                <a:cs typeface="Roboto" panose="02000000000000000000" pitchFamily="2" charset="0"/>
                <a:sym typeface="Roboto Bold"/>
              </a:rPr>
              <a:t>N. 5090/2024</a:t>
            </a:r>
          </a:p>
        </p:txBody>
      </p:sp>
    </p:spTree>
    <p:extLst>
      <p:ext uri="{BB962C8B-B14F-4D97-AF65-F5344CB8AC3E}">
        <p14:creationId xmlns:p14="http://schemas.microsoft.com/office/powerpoint/2010/main" val="2960493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p:cNvGrpSpPr/>
        <p:nvPr/>
      </p:nvGrpSpPr>
      <p:grpSpPr>
        <a:xfrm>
          <a:off x="0" y="0"/>
          <a:ext cx="0" cy="0"/>
          <a:chOff x="0" y="0"/>
          <a:chExt cx="0" cy="0"/>
        </a:xfrm>
      </p:grpSpPr>
      <p:sp>
        <p:nvSpPr>
          <p:cNvPr id="34" name="Freeform 7">
            <a:extLst>
              <a:ext uri="{FF2B5EF4-FFF2-40B4-BE49-F238E27FC236}">
                <a16:creationId xmlns:a16="http://schemas.microsoft.com/office/drawing/2014/main" id="{D02D8A56-84C8-1E09-F295-1401E1AB2865}"/>
              </a:ext>
            </a:extLst>
          </p:cNvPr>
          <p:cNvSpPr/>
          <p:nvPr/>
        </p:nvSpPr>
        <p:spPr>
          <a:xfrm>
            <a:off x="14906792" y="7658100"/>
            <a:ext cx="3266733" cy="5061135"/>
          </a:xfrm>
          <a:custGeom>
            <a:avLst/>
            <a:gdLst/>
            <a:ahLst/>
            <a:cxnLst/>
            <a:rect l="l" t="t" r="r" b="b"/>
            <a:pathLst>
              <a:path w="3266733" h="5061135">
                <a:moveTo>
                  <a:pt x="0" y="0"/>
                </a:moveTo>
                <a:lnTo>
                  <a:pt x="3266732" y="0"/>
                </a:lnTo>
                <a:lnTo>
                  <a:pt x="3266732" y="5061135"/>
                </a:lnTo>
                <a:lnTo>
                  <a:pt x="0" y="50611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Freeform 2"/>
          <p:cNvSpPr/>
          <p:nvPr/>
        </p:nvSpPr>
        <p:spPr>
          <a:xfrm rot="872040">
            <a:off x="-1244729" y="-1565903"/>
            <a:ext cx="5159726" cy="3799435"/>
          </a:xfrm>
          <a:custGeom>
            <a:avLst/>
            <a:gdLst/>
            <a:ahLst/>
            <a:cxnLst/>
            <a:rect l="l" t="t" r="r" b="b"/>
            <a:pathLst>
              <a:path w="5159726" h="3799435">
                <a:moveTo>
                  <a:pt x="0" y="0"/>
                </a:moveTo>
                <a:lnTo>
                  <a:pt x="5159726" y="0"/>
                </a:lnTo>
                <a:lnTo>
                  <a:pt x="5159726" y="3799435"/>
                </a:lnTo>
                <a:lnTo>
                  <a:pt x="0" y="379943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3" name="Freeform 3"/>
          <p:cNvSpPr/>
          <p:nvPr/>
        </p:nvSpPr>
        <p:spPr>
          <a:xfrm rot="-10800000">
            <a:off x="14906792" y="268148"/>
            <a:ext cx="5482856" cy="2552020"/>
          </a:xfrm>
          <a:custGeom>
            <a:avLst/>
            <a:gdLst/>
            <a:ahLst/>
            <a:cxnLst/>
            <a:rect l="l" t="t" r="r" b="b"/>
            <a:pathLst>
              <a:path w="5482856" h="2552020">
                <a:moveTo>
                  <a:pt x="0" y="0"/>
                </a:moveTo>
                <a:lnTo>
                  <a:pt x="5482855" y="0"/>
                </a:lnTo>
                <a:lnTo>
                  <a:pt x="5482855" y="2552020"/>
                </a:lnTo>
                <a:lnTo>
                  <a:pt x="0" y="2552020"/>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4" name="Freeform 4"/>
          <p:cNvSpPr/>
          <p:nvPr/>
        </p:nvSpPr>
        <p:spPr>
          <a:xfrm rot="675683">
            <a:off x="2953077" y="8673681"/>
            <a:ext cx="2836512" cy="2429085"/>
          </a:xfrm>
          <a:custGeom>
            <a:avLst/>
            <a:gdLst/>
            <a:ahLst/>
            <a:cxnLst/>
            <a:rect l="l" t="t" r="r" b="b"/>
            <a:pathLst>
              <a:path w="2836512" h="2429085">
                <a:moveTo>
                  <a:pt x="0" y="0"/>
                </a:moveTo>
                <a:lnTo>
                  <a:pt x="2836511" y="0"/>
                </a:lnTo>
                <a:lnTo>
                  <a:pt x="2836511" y="2429085"/>
                </a:lnTo>
                <a:lnTo>
                  <a:pt x="0" y="2429085"/>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5" name="Freeform 5"/>
          <p:cNvSpPr/>
          <p:nvPr/>
        </p:nvSpPr>
        <p:spPr>
          <a:xfrm>
            <a:off x="-1050501" y="2097142"/>
            <a:ext cx="2079201" cy="2052739"/>
          </a:xfrm>
          <a:custGeom>
            <a:avLst/>
            <a:gdLst/>
            <a:ahLst/>
            <a:cxnLst/>
            <a:rect l="l" t="t" r="r" b="b"/>
            <a:pathLst>
              <a:path w="2079201" h="2052739">
                <a:moveTo>
                  <a:pt x="0" y="0"/>
                </a:moveTo>
                <a:lnTo>
                  <a:pt x="2079201" y="0"/>
                </a:lnTo>
                <a:lnTo>
                  <a:pt x="2079201" y="2052738"/>
                </a:lnTo>
                <a:lnTo>
                  <a:pt x="0" y="2052738"/>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33" name="TextBox 32">
            <a:extLst>
              <a:ext uri="{FF2B5EF4-FFF2-40B4-BE49-F238E27FC236}">
                <a16:creationId xmlns:a16="http://schemas.microsoft.com/office/drawing/2014/main" id="{5070380C-7189-4A5D-743D-BF5447A2C5F7}"/>
              </a:ext>
            </a:extLst>
          </p:cNvPr>
          <p:cNvSpPr txBox="1"/>
          <p:nvPr/>
        </p:nvSpPr>
        <p:spPr>
          <a:xfrm>
            <a:off x="994287" y="2773201"/>
            <a:ext cx="15354300" cy="5693866"/>
          </a:xfrm>
          <a:prstGeom prst="rect">
            <a:avLst/>
          </a:prstGeom>
          <a:noFill/>
        </p:spPr>
        <p:txBody>
          <a:bodyPr wrap="square">
            <a:spAutoFit/>
          </a:bodyPr>
          <a:lstStyle/>
          <a:p>
            <a:pPr marL="457200" indent="-457200" algn="just">
              <a:buFont typeface="Courier New" panose="02070309020205020404" pitchFamily="49" charset="0"/>
              <a:buChar char="o"/>
            </a:pPr>
            <a:r>
              <a:rPr lang="el-GR" sz="2800" dirty="0"/>
              <a:t>Τα παιδιά συχνά σιωπούν επειδή φοβούνται τον δράστη, τις πιθανές συνέπειες ή έναν ενδεχόμενο ξυλοδαρμό.</a:t>
            </a:r>
          </a:p>
          <a:p>
            <a:pPr marL="457200" indent="-457200" algn="just">
              <a:buFont typeface="Courier New" panose="02070309020205020404" pitchFamily="49" charset="0"/>
              <a:buChar char="o"/>
            </a:pPr>
            <a:r>
              <a:rPr lang="el-GR" sz="2800" dirty="0"/>
              <a:t>Εσωτερικές Συγκρούσεις: Η αποκάλυψη εμποδίζεται από αισθήματα ενοχής, ντροπής ή τον φόβο ότι δεν θα γίνουν πιστευτά.</a:t>
            </a:r>
          </a:p>
          <a:p>
            <a:pPr marL="457200" indent="-457200" algn="just">
              <a:buFont typeface="Courier New" panose="02070309020205020404" pitchFamily="49" charset="0"/>
              <a:buChar char="o"/>
            </a:pPr>
            <a:r>
              <a:rPr lang="el-GR" sz="2800" dirty="0"/>
              <a:t>Εξωτερικοί Παράγοντες Καταστολής: Το παιδί μπορεί να δωροδοκείται από το/τη δράστη/</a:t>
            </a:r>
            <a:r>
              <a:rPr lang="el-GR" sz="2800" dirty="0" err="1"/>
              <a:t>τρια</a:t>
            </a:r>
            <a:r>
              <a:rPr lang="el-GR" sz="2800" dirty="0"/>
              <a:t>, να θεωρεί το θέμα ταμπού ή να μην καταλαβαίνει καν ότι αυτό που βιώνει είναι κακοποίηση.</a:t>
            </a:r>
          </a:p>
          <a:p>
            <a:pPr marL="457200" indent="-457200" algn="just">
              <a:buFont typeface="Courier New" panose="02070309020205020404" pitchFamily="49" charset="0"/>
              <a:buChar char="o"/>
            </a:pPr>
            <a:r>
              <a:rPr lang="el-GR" sz="2800" dirty="0"/>
              <a:t>Προκλήσεις στην Επικοινωνία: Η έλλειψη ατόμου εμπιστοσύνης ή η άγνοια της γλώσσας (σε παιδιά από άλλες χώρες) δυσχεραίνουν την αποκάλυψη.</a:t>
            </a:r>
          </a:p>
          <a:p>
            <a:pPr marL="457200" indent="-457200" algn="just">
              <a:buFont typeface="Courier New" panose="02070309020205020404" pitchFamily="49" charset="0"/>
              <a:buChar char="o"/>
            </a:pPr>
            <a:r>
              <a:rPr lang="el-GR" sz="2800" dirty="0"/>
              <a:t>Πορίσματα Έρευνας NSPCC: Πάνω από το 80% των παιδιών προσπάθησαν να μιλήσουν σε κάποιον για την εμπειρία τους.</a:t>
            </a:r>
          </a:p>
          <a:p>
            <a:pPr marL="457200" indent="-457200" algn="just">
              <a:buFont typeface="Courier New" panose="02070309020205020404" pitchFamily="49" charset="0"/>
              <a:buChar char="o"/>
            </a:pPr>
            <a:r>
              <a:rPr lang="el-GR" sz="2800" dirty="0"/>
              <a:t>Απαιτούνται κατά μέσο όρο 7 χρόνια για την αποκάλυψη σεξουαλικής κακοποίησης.</a:t>
            </a:r>
          </a:p>
          <a:p>
            <a:pPr marL="457200" indent="-457200" algn="just">
              <a:buFont typeface="Courier New" panose="02070309020205020404" pitchFamily="49" charset="0"/>
              <a:buChar char="o"/>
            </a:pPr>
            <a:r>
              <a:rPr lang="el-GR" sz="2800" dirty="0"/>
              <a:t>Όσο μικρότερο είναι το παιδί κατά την έναρξη της κακοποίησης, τόσο περισσότερο χρόνο χρειάζεται για να μιλήσει.</a:t>
            </a:r>
          </a:p>
        </p:txBody>
      </p:sp>
      <p:sp>
        <p:nvSpPr>
          <p:cNvPr id="36" name="TextBox 35">
            <a:extLst>
              <a:ext uri="{FF2B5EF4-FFF2-40B4-BE49-F238E27FC236}">
                <a16:creationId xmlns:a16="http://schemas.microsoft.com/office/drawing/2014/main" id="{BACA6E37-B612-0598-601F-EBC314B2D68F}"/>
              </a:ext>
            </a:extLst>
          </p:cNvPr>
          <p:cNvSpPr txBox="1"/>
          <p:nvPr/>
        </p:nvSpPr>
        <p:spPr>
          <a:xfrm>
            <a:off x="3550675" y="1104900"/>
            <a:ext cx="11186650" cy="1446550"/>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ΣΥΝΑΙΣΘΗΜΑΤΙΚΑ ΚΑΙ ΠΡΑΚΤΙΚΑ ΕΜΠΟΔΙΑ ΓΙΑ ΤΗΝ ΑΠΟΚΑΛΥΨΗ</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6500485A-6DAA-2F72-E5D2-83DE7AF69B15}"/>
            </a:ext>
          </a:extLst>
        </p:cNvPr>
        <p:cNvGrpSpPr/>
        <p:nvPr/>
      </p:nvGrpSpPr>
      <p:grpSpPr>
        <a:xfrm>
          <a:off x="0" y="0"/>
          <a:ext cx="0" cy="0"/>
          <a:chOff x="0" y="0"/>
          <a:chExt cx="0" cy="0"/>
        </a:xfrm>
      </p:grpSpPr>
      <p:sp>
        <p:nvSpPr>
          <p:cNvPr id="34" name="Freeform 7">
            <a:extLst>
              <a:ext uri="{FF2B5EF4-FFF2-40B4-BE49-F238E27FC236}">
                <a16:creationId xmlns:a16="http://schemas.microsoft.com/office/drawing/2014/main" id="{FDE4316B-4DBF-DEA8-A1F8-D00AA8DEE624}"/>
              </a:ext>
            </a:extLst>
          </p:cNvPr>
          <p:cNvSpPr/>
          <p:nvPr/>
        </p:nvSpPr>
        <p:spPr>
          <a:xfrm>
            <a:off x="14906792" y="7658100"/>
            <a:ext cx="3266733" cy="5061135"/>
          </a:xfrm>
          <a:custGeom>
            <a:avLst/>
            <a:gdLst/>
            <a:ahLst/>
            <a:cxnLst/>
            <a:rect l="l" t="t" r="r" b="b"/>
            <a:pathLst>
              <a:path w="3266733" h="5061135">
                <a:moveTo>
                  <a:pt x="0" y="0"/>
                </a:moveTo>
                <a:lnTo>
                  <a:pt x="3266732" y="0"/>
                </a:lnTo>
                <a:lnTo>
                  <a:pt x="3266732" y="5061135"/>
                </a:lnTo>
                <a:lnTo>
                  <a:pt x="0" y="50611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Freeform 2">
            <a:extLst>
              <a:ext uri="{FF2B5EF4-FFF2-40B4-BE49-F238E27FC236}">
                <a16:creationId xmlns:a16="http://schemas.microsoft.com/office/drawing/2014/main" id="{D3CCC20B-5631-E50C-57C4-087E573B4C5A}"/>
              </a:ext>
            </a:extLst>
          </p:cNvPr>
          <p:cNvSpPr/>
          <p:nvPr/>
        </p:nvSpPr>
        <p:spPr>
          <a:xfrm rot="872040">
            <a:off x="-1244729" y="-1565903"/>
            <a:ext cx="5159726" cy="3799435"/>
          </a:xfrm>
          <a:custGeom>
            <a:avLst/>
            <a:gdLst/>
            <a:ahLst/>
            <a:cxnLst/>
            <a:rect l="l" t="t" r="r" b="b"/>
            <a:pathLst>
              <a:path w="5159726" h="3799435">
                <a:moveTo>
                  <a:pt x="0" y="0"/>
                </a:moveTo>
                <a:lnTo>
                  <a:pt x="5159726" y="0"/>
                </a:lnTo>
                <a:lnTo>
                  <a:pt x="5159726" y="3799435"/>
                </a:lnTo>
                <a:lnTo>
                  <a:pt x="0" y="3799435"/>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3" name="Freeform 3">
            <a:extLst>
              <a:ext uri="{FF2B5EF4-FFF2-40B4-BE49-F238E27FC236}">
                <a16:creationId xmlns:a16="http://schemas.microsoft.com/office/drawing/2014/main" id="{20BB224E-7D98-5494-ECD6-EAB145036A53}"/>
              </a:ext>
            </a:extLst>
          </p:cNvPr>
          <p:cNvSpPr/>
          <p:nvPr/>
        </p:nvSpPr>
        <p:spPr>
          <a:xfrm rot="-10800000">
            <a:off x="14906792" y="268148"/>
            <a:ext cx="5482856" cy="2552020"/>
          </a:xfrm>
          <a:custGeom>
            <a:avLst/>
            <a:gdLst/>
            <a:ahLst/>
            <a:cxnLst/>
            <a:rect l="l" t="t" r="r" b="b"/>
            <a:pathLst>
              <a:path w="5482856" h="2552020">
                <a:moveTo>
                  <a:pt x="0" y="0"/>
                </a:moveTo>
                <a:lnTo>
                  <a:pt x="5482855" y="0"/>
                </a:lnTo>
                <a:lnTo>
                  <a:pt x="5482855" y="2552020"/>
                </a:lnTo>
                <a:lnTo>
                  <a:pt x="0" y="2552020"/>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4" name="Freeform 4">
            <a:extLst>
              <a:ext uri="{FF2B5EF4-FFF2-40B4-BE49-F238E27FC236}">
                <a16:creationId xmlns:a16="http://schemas.microsoft.com/office/drawing/2014/main" id="{6C7D4B6A-E62D-AB44-2DB7-A5356A58D279}"/>
              </a:ext>
            </a:extLst>
          </p:cNvPr>
          <p:cNvSpPr/>
          <p:nvPr/>
        </p:nvSpPr>
        <p:spPr>
          <a:xfrm rot="675683">
            <a:off x="-1168021" y="1797738"/>
            <a:ext cx="2836512" cy="2429085"/>
          </a:xfrm>
          <a:custGeom>
            <a:avLst/>
            <a:gdLst/>
            <a:ahLst/>
            <a:cxnLst/>
            <a:rect l="l" t="t" r="r" b="b"/>
            <a:pathLst>
              <a:path w="2836512" h="2429085">
                <a:moveTo>
                  <a:pt x="0" y="0"/>
                </a:moveTo>
                <a:lnTo>
                  <a:pt x="2836511" y="0"/>
                </a:lnTo>
                <a:lnTo>
                  <a:pt x="2836511" y="2429085"/>
                </a:lnTo>
                <a:lnTo>
                  <a:pt x="0" y="2429085"/>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5" name="Freeform 5">
            <a:extLst>
              <a:ext uri="{FF2B5EF4-FFF2-40B4-BE49-F238E27FC236}">
                <a16:creationId xmlns:a16="http://schemas.microsoft.com/office/drawing/2014/main" id="{A5120380-42B6-9861-F5EE-152D7DDF3AE2}"/>
              </a:ext>
            </a:extLst>
          </p:cNvPr>
          <p:cNvSpPr/>
          <p:nvPr/>
        </p:nvSpPr>
        <p:spPr>
          <a:xfrm>
            <a:off x="2895600" y="8877300"/>
            <a:ext cx="2079201" cy="2052739"/>
          </a:xfrm>
          <a:custGeom>
            <a:avLst/>
            <a:gdLst/>
            <a:ahLst/>
            <a:cxnLst/>
            <a:rect l="l" t="t" r="r" b="b"/>
            <a:pathLst>
              <a:path w="2079201" h="2052739">
                <a:moveTo>
                  <a:pt x="0" y="0"/>
                </a:moveTo>
                <a:lnTo>
                  <a:pt x="2079201" y="0"/>
                </a:lnTo>
                <a:lnTo>
                  <a:pt x="2079201" y="2052738"/>
                </a:lnTo>
                <a:lnTo>
                  <a:pt x="0" y="2052738"/>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33" name="TextBox 32">
            <a:extLst>
              <a:ext uri="{FF2B5EF4-FFF2-40B4-BE49-F238E27FC236}">
                <a16:creationId xmlns:a16="http://schemas.microsoft.com/office/drawing/2014/main" id="{D3AFBDB1-FEA3-5207-BC83-427584E6708E}"/>
              </a:ext>
            </a:extLst>
          </p:cNvPr>
          <p:cNvSpPr txBox="1"/>
          <p:nvPr/>
        </p:nvSpPr>
        <p:spPr>
          <a:xfrm>
            <a:off x="1028700" y="3360455"/>
            <a:ext cx="15049500" cy="5262979"/>
          </a:xfrm>
          <a:prstGeom prst="rect">
            <a:avLst/>
          </a:prstGeom>
          <a:noFill/>
        </p:spPr>
        <p:txBody>
          <a:bodyPr wrap="square">
            <a:spAutoFit/>
          </a:bodyPr>
          <a:lstStyle/>
          <a:p>
            <a:pPr marL="457200" indent="-457200">
              <a:buFont typeface="Courier New" panose="02070309020205020404" pitchFamily="49" charset="0"/>
              <a:buChar char="o"/>
            </a:pPr>
            <a:r>
              <a:rPr lang="el-GR" sz="2800" dirty="0">
                <a:latin typeface="+mj-lt"/>
              </a:rPr>
              <a:t>Φύση της Αποκάλυψης: Σπάνια αποτελεί μια απλή δήλωση.</a:t>
            </a:r>
          </a:p>
          <a:p>
            <a:pPr marL="457200" indent="-457200">
              <a:buFont typeface="Courier New" panose="02070309020205020404" pitchFamily="49" charset="0"/>
              <a:buChar char="o"/>
            </a:pPr>
            <a:r>
              <a:rPr lang="el-GR" sz="2800" dirty="0">
                <a:latin typeface="+mj-lt"/>
              </a:rPr>
              <a:t>Συχνά οι προσπάθειες του παιδιού δεν αναγνωρίζονται, αγνοούνται ή υποτιμούνται από ενήλικες.</a:t>
            </a:r>
          </a:p>
          <a:p>
            <a:pPr marL="457200" indent="-457200">
              <a:buFont typeface="Courier New" panose="02070309020205020404" pitchFamily="49" charset="0"/>
              <a:buChar char="o"/>
            </a:pPr>
            <a:r>
              <a:rPr lang="el-GR" sz="2800" dirty="0">
                <a:latin typeface="+mj-lt"/>
              </a:rPr>
              <a:t>Λόγοι που οδηγούν στην αποκάλυψη: Αποφασίζουν να μιλήσουν όταν η κακοποίηση χειροτερεύει, όταν δεν αντέχουν άλλο, ή επειδή θέλουν να προστατεύσουν άλλους και να αναζητήσουν δικαιοσύνη.</a:t>
            </a:r>
          </a:p>
          <a:p>
            <a:pPr marL="457200" indent="-457200">
              <a:buFont typeface="Courier New" panose="02070309020205020404" pitchFamily="49" charset="0"/>
              <a:buChar char="o"/>
            </a:pPr>
            <a:r>
              <a:rPr lang="el-GR" sz="2800" dirty="0">
                <a:latin typeface="+mj-lt"/>
              </a:rPr>
              <a:t>Εμπειρίες των Παιδιών: Το 90% των παιδιών είχε αρνητικές εμπειρίες κατά την αποκάλυψη, κυρίως λόγω κακής αντίδρασης των ανθρώπων στους οποίους μίλησαν.</a:t>
            </a:r>
          </a:p>
          <a:p>
            <a:pPr marL="457200" indent="-457200">
              <a:buFont typeface="Courier New" panose="02070309020205020404" pitchFamily="49" charset="0"/>
              <a:buChar char="o"/>
            </a:pPr>
            <a:r>
              <a:rPr lang="el-GR" sz="2800" dirty="0">
                <a:latin typeface="+mj-lt"/>
              </a:rPr>
              <a:t>Τι Προσδοκούν τα Παιδιά από τους Επαγγελματίες: Να παρατηρούν όταν κάτι δεν πάει καλά. Να τους απευθύνουν άμεσες ερωτήσεις. Να ερευνούν την κατάσταση με ευαισθησία αλλά σε βάθος. Να ενημερώνονται συνεχώς για την εξέλιξη της υπόθεσής τους.</a:t>
            </a:r>
          </a:p>
          <a:p>
            <a:pPr marL="457200" indent="-457200">
              <a:buFont typeface="Courier New" panose="02070309020205020404" pitchFamily="49" charset="0"/>
              <a:buChar char="o"/>
            </a:pPr>
            <a:r>
              <a:rPr lang="el-GR" sz="2800" dirty="0">
                <a:latin typeface="+mj-lt"/>
              </a:rPr>
              <a:t>Αναγκαιότητα Εκπαίδευσης: Είναι απαραίτητο οι επαγγελματίες να είναι εκπαιδευμένοι/</a:t>
            </a:r>
            <a:r>
              <a:rPr lang="el-GR" sz="2800" dirty="0" err="1">
                <a:latin typeface="+mj-lt"/>
              </a:rPr>
              <a:t>ες</a:t>
            </a:r>
            <a:r>
              <a:rPr lang="el-GR" sz="2800" dirty="0">
                <a:latin typeface="+mj-lt"/>
              </a:rPr>
              <a:t> και διαθέσιμοι/</a:t>
            </a:r>
            <a:r>
              <a:rPr lang="el-GR" sz="2800" dirty="0" err="1">
                <a:latin typeface="+mj-lt"/>
              </a:rPr>
              <a:t>ες</a:t>
            </a:r>
            <a:r>
              <a:rPr lang="el-GR" sz="2800" dirty="0">
                <a:latin typeface="+mj-lt"/>
              </a:rPr>
              <a:t>, κατέχοντας τις δεξιότητες για το πώς πρέπει να μιλούν σε παιδιά-θύματα.</a:t>
            </a:r>
          </a:p>
        </p:txBody>
      </p:sp>
      <p:sp>
        <p:nvSpPr>
          <p:cNvPr id="36" name="TextBox 35">
            <a:extLst>
              <a:ext uri="{FF2B5EF4-FFF2-40B4-BE49-F238E27FC236}">
                <a16:creationId xmlns:a16="http://schemas.microsoft.com/office/drawing/2014/main" id="{87A8465D-ED70-F645-1F08-EA861E45D93F}"/>
              </a:ext>
            </a:extLst>
          </p:cNvPr>
          <p:cNvSpPr txBox="1"/>
          <p:nvPr/>
        </p:nvSpPr>
        <p:spPr>
          <a:xfrm>
            <a:off x="3550675" y="1104900"/>
            <a:ext cx="11186650" cy="1446550"/>
          </a:xfrm>
          <a:prstGeom prst="rect">
            <a:avLst/>
          </a:prstGeom>
          <a:noFill/>
        </p:spPr>
        <p:txBody>
          <a:bodyPr wrap="square">
            <a:spAutoFit/>
          </a:bodyPr>
          <a:lstStyle/>
          <a:p>
            <a:pPr algn="ctr"/>
            <a:r>
              <a:rPr lang="el-GR" sz="4400" dirty="0"/>
              <a:t>Η ΔΙΑΔΙΚΑΣΙΑ ΤΗΣ ΑΠΟΚΑΛΥΨΗΣ ΚΑΙ </a:t>
            </a:r>
          </a:p>
          <a:p>
            <a:pPr algn="ctr"/>
            <a:r>
              <a:rPr lang="el-GR" sz="4400" dirty="0"/>
              <a:t>Ο ΡΟΛΟΣ ΤΩΝ ΕΠΑΓΓΕΛΜΑΤΙΩΝ</a:t>
            </a:r>
            <a:endPar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388576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p:cNvGrpSpPr/>
        <p:nvPr/>
      </p:nvGrpSpPr>
      <p:grpSpPr>
        <a:xfrm>
          <a:off x="0" y="0"/>
          <a:ext cx="0" cy="0"/>
          <a:chOff x="0" y="0"/>
          <a:chExt cx="0" cy="0"/>
        </a:xfrm>
      </p:grpSpPr>
      <p:sp>
        <p:nvSpPr>
          <p:cNvPr id="2" name="Freeform 2"/>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849026" y="-1028700"/>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12899027" y="8893307"/>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8" name="Freeform 8"/>
          <p:cNvSpPr/>
          <p:nvPr/>
        </p:nvSpPr>
        <p:spPr>
          <a:xfrm>
            <a:off x="16029050" y="7588540"/>
            <a:ext cx="3727160" cy="3727160"/>
          </a:xfrm>
          <a:custGeom>
            <a:avLst/>
            <a:gdLst/>
            <a:ahLst/>
            <a:cxnLst/>
            <a:rect l="l" t="t" r="r" b="b"/>
            <a:pathLst>
              <a:path w="3727160" h="3727160">
                <a:moveTo>
                  <a:pt x="0" y="0"/>
                </a:moveTo>
                <a:lnTo>
                  <a:pt x="3727160" y="0"/>
                </a:lnTo>
                <a:lnTo>
                  <a:pt x="3727160" y="3727160"/>
                </a:lnTo>
                <a:lnTo>
                  <a:pt x="0" y="372716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0" name="TextBox 9">
            <a:extLst>
              <a:ext uri="{FF2B5EF4-FFF2-40B4-BE49-F238E27FC236}">
                <a16:creationId xmlns:a16="http://schemas.microsoft.com/office/drawing/2014/main" id="{C4965136-1AF9-838F-2B29-36575F6A286B}"/>
              </a:ext>
            </a:extLst>
          </p:cNvPr>
          <p:cNvSpPr txBox="1"/>
          <p:nvPr/>
        </p:nvSpPr>
        <p:spPr>
          <a:xfrm>
            <a:off x="1638300" y="2963292"/>
            <a:ext cx="15011400" cy="6488828"/>
          </a:xfrm>
          <a:prstGeom prst="rect">
            <a:avLst/>
          </a:prstGeom>
          <a:noFill/>
        </p:spPr>
        <p:txBody>
          <a:bodyPr wrap="square">
            <a:spAutoFit/>
          </a:bodyPr>
          <a:lstStyle/>
          <a:p>
            <a:pPr marL="342900" indent="-342900" algn="just">
              <a:lnSpc>
                <a:spcPct val="150000"/>
              </a:lnSpc>
              <a:buFont typeface="Courier New" panose="02070309020205020404" pitchFamily="49" charset="0"/>
              <a:buChar char="o"/>
            </a:pPr>
            <a:r>
              <a:rPr lang="el-GR" sz="2800" dirty="0"/>
              <a:t>Αντίληψη Σοβαρότητας: Υπάρχουν διαφορετικές αντιλήψεις ως προς τη σοβαρότητα μεταξύ της σωματικής κακοποίησης και της λεκτικής ή συναισθηματικής βίας.</a:t>
            </a:r>
          </a:p>
          <a:p>
            <a:pPr marL="342900" indent="-342900" algn="just">
              <a:lnSpc>
                <a:spcPct val="150000"/>
              </a:lnSpc>
              <a:buFont typeface="Courier New" panose="02070309020205020404" pitchFamily="49" charset="0"/>
              <a:buChar char="o"/>
            </a:pPr>
            <a:r>
              <a:rPr lang="el-GR" sz="2800" dirty="0"/>
              <a:t>Αναμονή Αποδείξεων: Οι εκπαιδευτικοί συχνά διστάζουν να αναφέρουν περιστατικά μέχρι να έχουν στα χέρια τους σοβαρές αποδείξεις και απτά στοιχεία.</a:t>
            </a:r>
          </a:p>
          <a:p>
            <a:pPr marL="342900" indent="-342900" algn="just">
              <a:lnSpc>
                <a:spcPct val="150000"/>
              </a:lnSpc>
              <a:buFont typeface="Courier New" panose="02070309020205020404" pitchFamily="49" charset="0"/>
              <a:buChar char="o"/>
            </a:pPr>
            <a:r>
              <a:rPr lang="el-GR" sz="2800" dirty="0"/>
              <a:t>Οικογενειακό Προφίλ: Η κοινωνικοοικονομική θέση της οικογένειας και το πόσο συνεργάσιμοι δείχνουν οι γονείς επηρεάζουν την απόφαση για αναφορά.</a:t>
            </a:r>
          </a:p>
          <a:p>
            <a:pPr marL="342900" indent="-342900" algn="just">
              <a:lnSpc>
                <a:spcPct val="150000"/>
              </a:lnSpc>
              <a:buFont typeface="Courier New" panose="02070309020205020404" pitchFamily="49" charset="0"/>
              <a:buChar char="o"/>
            </a:pPr>
            <a:r>
              <a:rPr lang="el-GR" sz="2800" dirty="0"/>
              <a:t>Σχολικό Κλίμα: Η έλλειψη υποστήριξης από τη διεύθυνση ή η απουσία συνεργατικού κλίματος μεταξύ του προσωπικού λειτουργεί ανασταλτικά.</a:t>
            </a:r>
          </a:p>
          <a:p>
            <a:pPr marL="342900" indent="-342900" algn="just">
              <a:lnSpc>
                <a:spcPct val="150000"/>
              </a:lnSpc>
              <a:buFont typeface="Courier New" panose="02070309020205020404" pitchFamily="49" charset="0"/>
              <a:buChar char="o"/>
            </a:pPr>
            <a:r>
              <a:rPr lang="el-GR" sz="2800" dirty="0"/>
              <a:t>Έλλειψη Οδηγιών: Η απουσία συγκεκριμένων και καταγεγραμμένων οδηγιών για την αναγνώριση και διαχείριση τέτοιων περιστατικών δυσκολεύει τη διαδικασία.</a:t>
            </a:r>
          </a:p>
        </p:txBody>
      </p:sp>
      <p:sp>
        <p:nvSpPr>
          <p:cNvPr id="12" name="TextBox 11">
            <a:extLst>
              <a:ext uri="{FF2B5EF4-FFF2-40B4-BE49-F238E27FC236}">
                <a16:creationId xmlns:a16="http://schemas.microsoft.com/office/drawing/2014/main" id="{E6C3C12C-7596-3EAD-9E34-531DA20A4126}"/>
              </a:ext>
            </a:extLst>
          </p:cNvPr>
          <p:cNvSpPr txBox="1"/>
          <p:nvPr/>
        </p:nvSpPr>
        <p:spPr>
          <a:xfrm>
            <a:off x="2250358" y="1165693"/>
            <a:ext cx="13964264" cy="1446550"/>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ΑΠΟΤΡΕΠΤΙΚΟΙ ΠΑΡΑΓΟΝΤΕΣ ΓΙΑ ΕΚΠΑΙΔΕΥΤΙΚΟΥΣ</a:t>
            </a:r>
          </a:p>
          <a:p>
            <a:pPr algn="ctr"/>
            <a:r>
              <a:rPr lang="el-GR" sz="4400" spc="-39" dirty="0">
                <a:solidFill>
                  <a:srgbClr val="0070C0"/>
                </a:solidFill>
                <a:latin typeface="Roboto" panose="02000000000000000000" pitchFamily="2" charset="0"/>
                <a:ea typeface="Roboto" panose="02000000000000000000" pitchFamily="2" charset="0"/>
                <a:cs typeface="Roboto" panose="02000000000000000000" pitchFamily="2" charset="0"/>
              </a:rPr>
              <a:t>ΤΟ ΠΕΡΙΣΤΑΤΙΚΟ ΚΑΙ ΤΟ ΣΧΟΛΕΙΟ</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A10C6ED7-7E50-01F7-95E8-522F8CF1B3F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5FA984-46AB-BAA6-40C8-223DEE8E842A}"/>
              </a:ext>
            </a:extLst>
          </p:cNvPr>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8A5B685D-461B-15D1-C622-6A85BF83BB30}"/>
              </a:ext>
            </a:extLst>
          </p:cNvPr>
          <p:cNvSpPr/>
          <p:nvPr/>
        </p:nvSpPr>
        <p:spPr>
          <a:xfrm>
            <a:off x="2743200" y="-1184272"/>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5BE1CFD4-5764-B39B-C607-4DA06B07379C}"/>
              </a:ext>
            </a:extLst>
          </p:cNvPr>
          <p:cNvSpPr/>
          <p:nvPr/>
        </p:nvSpPr>
        <p:spPr>
          <a:xfrm>
            <a:off x="12899027" y="8893307"/>
            <a:ext cx="2918547" cy="2876325"/>
          </a:xfrm>
          <a:custGeom>
            <a:avLst/>
            <a:gdLst/>
            <a:ahLst/>
            <a:cxnLst/>
            <a:rect l="l" t="t" r="r" b="b"/>
            <a:pathLst>
              <a:path w="2918547" h="2876325">
                <a:moveTo>
                  <a:pt x="0" y="0"/>
                </a:moveTo>
                <a:lnTo>
                  <a:pt x="2918547" y="0"/>
                </a:lnTo>
                <a:lnTo>
                  <a:pt x="2918547"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8" name="Freeform 8">
            <a:extLst>
              <a:ext uri="{FF2B5EF4-FFF2-40B4-BE49-F238E27FC236}">
                <a16:creationId xmlns:a16="http://schemas.microsoft.com/office/drawing/2014/main" id="{DA040B0C-24CB-7F27-C793-AD0ADAFCAC3F}"/>
              </a:ext>
            </a:extLst>
          </p:cNvPr>
          <p:cNvSpPr/>
          <p:nvPr/>
        </p:nvSpPr>
        <p:spPr>
          <a:xfrm>
            <a:off x="16029050" y="7588540"/>
            <a:ext cx="3727160" cy="3727160"/>
          </a:xfrm>
          <a:custGeom>
            <a:avLst/>
            <a:gdLst/>
            <a:ahLst/>
            <a:cxnLst/>
            <a:rect l="l" t="t" r="r" b="b"/>
            <a:pathLst>
              <a:path w="3727160" h="3727160">
                <a:moveTo>
                  <a:pt x="0" y="0"/>
                </a:moveTo>
                <a:lnTo>
                  <a:pt x="3727160" y="0"/>
                </a:lnTo>
                <a:lnTo>
                  <a:pt x="3727160" y="3727160"/>
                </a:lnTo>
                <a:lnTo>
                  <a:pt x="0" y="372716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0" name="TextBox 9">
            <a:extLst>
              <a:ext uri="{FF2B5EF4-FFF2-40B4-BE49-F238E27FC236}">
                <a16:creationId xmlns:a16="http://schemas.microsoft.com/office/drawing/2014/main" id="{57D280C6-5459-9A5D-7A0D-7DA08C3BF2E8}"/>
              </a:ext>
            </a:extLst>
          </p:cNvPr>
          <p:cNvSpPr txBox="1"/>
          <p:nvPr/>
        </p:nvSpPr>
        <p:spPr>
          <a:xfrm>
            <a:off x="1638300" y="2642969"/>
            <a:ext cx="15011400" cy="7232236"/>
          </a:xfrm>
          <a:prstGeom prst="rect">
            <a:avLst/>
          </a:prstGeom>
          <a:noFill/>
        </p:spPr>
        <p:txBody>
          <a:bodyPr wrap="square">
            <a:spAutoFit/>
          </a:bodyPr>
          <a:lstStyle/>
          <a:p>
            <a:pPr marL="342900" indent="-342900" algn="just">
              <a:lnSpc>
                <a:spcPct val="150000"/>
              </a:lnSpc>
              <a:buFont typeface="Courier New" panose="02070309020205020404" pitchFamily="49" charset="0"/>
              <a:buChar char="o"/>
            </a:pPr>
            <a:r>
              <a:rPr lang="el-GR" sz="2600" dirty="0"/>
              <a:t>Γνώσεις και Εκπαίδευση: Το επίπεδο γνώσεων σχετικά με τις επιπτώσεις της κακοποίησης και την υποχρέωση αναφοράς καθορίζει τη στάση του/της εκπαιδευτικού.</a:t>
            </a:r>
          </a:p>
          <a:p>
            <a:pPr marL="342900" indent="-342900" algn="just">
              <a:lnSpc>
                <a:spcPct val="150000"/>
              </a:lnSpc>
              <a:buFont typeface="Courier New" panose="02070309020205020404" pitchFamily="49" charset="0"/>
              <a:buChar char="o"/>
            </a:pPr>
            <a:r>
              <a:rPr lang="el-GR" sz="2600" dirty="0"/>
              <a:t>Αντιλήψεις για την Πειθαρχία: Προσωπικές στάσεις που δικαιολογούν τη σωματική τιμωρία ως μέσο πειθαρχίας από γονείς μπορεί να εμποδίσουν την αναφορά.</a:t>
            </a:r>
          </a:p>
          <a:p>
            <a:pPr marL="342900" indent="-342900" algn="just">
              <a:lnSpc>
                <a:spcPct val="150000"/>
              </a:lnSpc>
              <a:buFont typeface="Courier New" panose="02070309020205020404" pitchFamily="49" charset="0"/>
              <a:buChar char="o"/>
            </a:pPr>
            <a:r>
              <a:rPr lang="el-GR" sz="2600" dirty="0"/>
              <a:t>Έλλειψη Εμπιστοσύνης: Υπάρχει συχνά χαμηλή εμπιστοσύνη στη διαδικασία καταγγελίας και στον μετέπειτα χειρισμό από τις αρμόδιες υπηρεσίες.</a:t>
            </a:r>
          </a:p>
          <a:p>
            <a:pPr marL="342900" indent="-342900" algn="just">
              <a:lnSpc>
                <a:spcPct val="150000"/>
              </a:lnSpc>
              <a:buFont typeface="Courier New" panose="02070309020205020404" pitchFamily="49" charset="0"/>
              <a:buChar char="o"/>
            </a:pPr>
            <a:r>
              <a:rPr lang="el-GR" sz="2600" dirty="0"/>
              <a:t>Φόβοι για τις Συνέπειες: Οι εκπαιδευτικοί φοβούνται για την τύχη του παιδιού, την πιθανή διάλυση της οικογένειας ή το κοινωνικό στίγμα.</a:t>
            </a:r>
          </a:p>
          <a:p>
            <a:pPr marL="342900" indent="-342900" algn="just">
              <a:lnSpc>
                <a:spcPct val="150000"/>
              </a:lnSpc>
              <a:buFont typeface="Courier New" panose="02070309020205020404" pitchFamily="49" charset="0"/>
              <a:buChar char="o"/>
            </a:pPr>
            <a:r>
              <a:rPr lang="el-GR" sz="2600" dirty="0"/>
              <a:t>Προσωπική Ασφάλεια: Υπάρχουν έντονοι φόβοι για αντίποινα από γονείς ή για νομικές συνέπειες εις βάρος του/της εκπαιδευτικού.</a:t>
            </a:r>
          </a:p>
          <a:p>
            <a:pPr marL="342900" indent="-342900" algn="just">
              <a:lnSpc>
                <a:spcPct val="150000"/>
              </a:lnSpc>
              <a:buFont typeface="Courier New" panose="02070309020205020404" pitchFamily="49" charset="0"/>
              <a:buChar char="o"/>
            </a:pPr>
            <a:r>
              <a:rPr lang="el-GR" sz="2600" dirty="0"/>
              <a:t>Κρίσιμο οι εκπαιδευτικοί να συνειδητοποιήσουν ότι η αναφορά είναι νομική και ηθική τους υποχρέωση και ότι έχουν κομβικό ρόλο στην προστασία των μαθητών/τριών.</a:t>
            </a:r>
          </a:p>
        </p:txBody>
      </p:sp>
      <p:sp>
        <p:nvSpPr>
          <p:cNvPr id="12" name="TextBox 11">
            <a:extLst>
              <a:ext uri="{FF2B5EF4-FFF2-40B4-BE49-F238E27FC236}">
                <a16:creationId xmlns:a16="http://schemas.microsoft.com/office/drawing/2014/main" id="{D1549F7C-4EAC-3E32-308D-3DEEC89DF16F}"/>
              </a:ext>
            </a:extLst>
          </p:cNvPr>
          <p:cNvSpPr txBox="1"/>
          <p:nvPr/>
        </p:nvSpPr>
        <p:spPr>
          <a:xfrm>
            <a:off x="2250358" y="1165693"/>
            <a:ext cx="13964264" cy="1446550"/>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ΑΠΟΤΡΕΠΤΙΚΟΙ ΠΑΡΑΓΟΝΤΕΣ ΓΙΑ ΕΚΠΑΙΔΕΥΤΙΚΟΥΣ</a:t>
            </a:r>
          </a:p>
          <a:p>
            <a:pPr algn="ctr"/>
            <a:r>
              <a:rPr lang="el-GR" sz="4400" spc="-39" dirty="0">
                <a:solidFill>
                  <a:srgbClr val="0070C0"/>
                </a:solidFill>
                <a:latin typeface="Roboto" panose="02000000000000000000" pitchFamily="2" charset="0"/>
                <a:ea typeface="Roboto" panose="02000000000000000000" pitchFamily="2" charset="0"/>
                <a:cs typeface="Roboto" panose="02000000000000000000" pitchFamily="2" charset="0"/>
              </a:rPr>
              <a:t>ΤΟ ΠΕΡΙΣΤΑΤΙΚΟ ΚΑΙ ΤΟ ΣΧΟΛΕΙΟ</a:t>
            </a:r>
          </a:p>
        </p:txBody>
      </p:sp>
    </p:spTree>
    <p:extLst>
      <p:ext uri="{BB962C8B-B14F-4D97-AF65-F5344CB8AC3E}">
        <p14:creationId xmlns:p14="http://schemas.microsoft.com/office/powerpoint/2010/main" val="22766329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p:cNvGrpSpPr/>
        <p:nvPr/>
      </p:nvGrpSpPr>
      <p:grpSpPr>
        <a:xfrm>
          <a:off x="0" y="0"/>
          <a:ext cx="0" cy="0"/>
          <a:chOff x="0" y="0"/>
          <a:chExt cx="0" cy="0"/>
        </a:xfrm>
      </p:grpSpPr>
      <p:sp>
        <p:nvSpPr>
          <p:cNvPr id="2" name="Freeform 2"/>
          <p:cNvSpPr/>
          <p:nvPr/>
        </p:nvSpPr>
        <p:spPr>
          <a:xfrm>
            <a:off x="-1296464" y="-1163464"/>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2747465" y="-1147487"/>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p:cNvSpPr/>
          <p:nvPr/>
        </p:nvSpPr>
        <p:spPr>
          <a:xfrm>
            <a:off x="12592491" y="-474381"/>
            <a:ext cx="2918547" cy="2876325"/>
          </a:xfrm>
          <a:custGeom>
            <a:avLst/>
            <a:gdLst/>
            <a:ahLst/>
            <a:cxnLst/>
            <a:rect l="l" t="t" r="r" b="b"/>
            <a:pathLst>
              <a:path w="2918547" h="2876325">
                <a:moveTo>
                  <a:pt x="0" y="0"/>
                </a:moveTo>
                <a:lnTo>
                  <a:pt x="2918546" y="0"/>
                </a:lnTo>
                <a:lnTo>
                  <a:pt x="2918546"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8" name="Freeform 8"/>
          <p:cNvSpPr/>
          <p:nvPr/>
        </p:nvSpPr>
        <p:spPr>
          <a:xfrm>
            <a:off x="15589227" y="521417"/>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9" name="Freeform 8">
            <a:extLst>
              <a:ext uri="{FF2B5EF4-FFF2-40B4-BE49-F238E27FC236}">
                <a16:creationId xmlns:a16="http://schemas.microsoft.com/office/drawing/2014/main" id="{879544D7-6757-13BD-E64B-A6F985656EF0}"/>
              </a:ext>
            </a:extLst>
          </p:cNvPr>
          <p:cNvSpPr/>
          <p:nvPr/>
        </p:nvSpPr>
        <p:spPr>
          <a:xfrm>
            <a:off x="13735663" y="5326062"/>
            <a:ext cx="4415306" cy="4439521"/>
          </a:xfrm>
          <a:custGeom>
            <a:avLst/>
            <a:gdLst/>
            <a:ahLst/>
            <a:cxnLst/>
            <a:rect l="l" t="t" r="r" b="b"/>
            <a:pathLst>
              <a:path w="6125913" h="6159510">
                <a:moveTo>
                  <a:pt x="0" y="0"/>
                </a:moveTo>
                <a:lnTo>
                  <a:pt x="6125913" y="0"/>
                </a:lnTo>
                <a:lnTo>
                  <a:pt x="6125913" y="6159510"/>
                </a:lnTo>
                <a:lnTo>
                  <a:pt x="0" y="615951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TextBox 10">
            <a:extLst>
              <a:ext uri="{FF2B5EF4-FFF2-40B4-BE49-F238E27FC236}">
                <a16:creationId xmlns:a16="http://schemas.microsoft.com/office/drawing/2014/main" id="{AE386363-8821-341E-1CE2-181D42CC1F03}"/>
              </a:ext>
            </a:extLst>
          </p:cNvPr>
          <p:cNvSpPr txBox="1"/>
          <p:nvPr/>
        </p:nvSpPr>
        <p:spPr>
          <a:xfrm>
            <a:off x="641373" y="2792728"/>
            <a:ext cx="12465027" cy="6986528"/>
          </a:xfrm>
          <a:prstGeom prst="rect">
            <a:avLst/>
          </a:prstGeom>
          <a:noFill/>
        </p:spPr>
        <p:txBody>
          <a:bodyPr wrap="square">
            <a:spAutoFit/>
          </a:bodyPr>
          <a:lstStyle/>
          <a:p>
            <a:pPr marL="457200" indent="-457200" algn="just">
              <a:buFont typeface="Courier New" panose="02070309020205020404" pitchFamily="49" charset="0"/>
              <a:buChar char="o"/>
            </a:pPr>
            <a:r>
              <a:rPr lang="el-GR" sz="2800" dirty="0"/>
              <a:t>Είναι οι πρώτοι/</a:t>
            </a:r>
            <a:r>
              <a:rPr lang="el-GR" sz="2800"/>
              <a:t>ες </a:t>
            </a:r>
            <a:r>
              <a:rPr lang="el-GR" sz="2800" dirty="0"/>
              <a:t>επαγγελματίες σε θεσμική επαφή με όλα τα παιδιά στην Ελλάδα από την ηλικία 4 ετών. Η καθημερινή τριβή, η εμπειρία και η στενή συναισθηματική επαφή με μαθητές/</a:t>
            </a:r>
            <a:r>
              <a:rPr lang="el-GR" sz="2800" dirty="0" err="1"/>
              <a:t>τριες</a:t>
            </a:r>
            <a:r>
              <a:rPr lang="el-GR" sz="2800" dirty="0"/>
              <a:t> </a:t>
            </a:r>
            <a:r>
              <a:rPr lang="el-GR" sz="2800" dirty="0">
                <a:sym typeface="Wingdings" panose="05000000000000000000" pitchFamily="2" charset="2"/>
              </a:rPr>
              <a:t></a:t>
            </a:r>
            <a:r>
              <a:rPr lang="el-GR" sz="2800" dirty="0"/>
              <a:t> πολύτιμα εργαλεία για την αναγνώριση περιστατικών βίας.</a:t>
            </a:r>
          </a:p>
          <a:p>
            <a:pPr marL="457200" indent="-457200" algn="just">
              <a:buFont typeface="Courier New" panose="02070309020205020404" pitchFamily="49" charset="0"/>
              <a:buChar char="o"/>
            </a:pPr>
            <a:r>
              <a:rPr lang="el-GR" sz="2800" dirty="0"/>
              <a:t>Η Σημασία της Έγκαιρης Παρέμβασης: Η διάρκεια της κακοποίησης επηρεάζει άμεσα τη σοβαρότητα των επιπτώσεων </a:t>
            </a:r>
            <a:r>
              <a:rPr lang="el-GR" sz="2800" dirty="0">
                <a:sym typeface="Wingdings" panose="05000000000000000000" pitchFamily="2" charset="2"/>
              </a:rPr>
              <a:t> </a:t>
            </a:r>
            <a:r>
              <a:rPr lang="el-GR" sz="2800" dirty="0"/>
              <a:t>η πρώιμη διακοπή επιβεβλημένη. Είναι κρίσιμο να υπάρξει κάποιος/α που θα θέσει άμεσα ένα «στοπ» σε μακροχρόνιες κακοποιητικές συνθήκες.</a:t>
            </a:r>
          </a:p>
          <a:p>
            <a:pPr marL="457200" indent="-457200" algn="just">
              <a:buFont typeface="Courier New" panose="02070309020205020404" pitchFamily="49" charset="0"/>
              <a:buChar char="o"/>
            </a:pPr>
            <a:r>
              <a:rPr lang="el-GR" sz="2800" dirty="0"/>
              <a:t>Ψυχολογική Εξάρτηση και Σύγχυση: Τα παιδιά προσχολικής ηλικίας βασίζονται απόλυτα σε ενήλικες για τη σωματική και συναισθηματική τους επιβίωση. Η προδοσία της εμπιστοσύνης προκαλεί σύγχυση, καθώς τα παιδιά συχνά τρέφουν αισθήματα αγάπης ακόμη και για τους </a:t>
            </a:r>
            <a:r>
              <a:rPr lang="el-GR" sz="2800" dirty="0" err="1"/>
              <a:t>κακοποιητές</a:t>
            </a:r>
            <a:r>
              <a:rPr lang="el-GR" sz="2800" dirty="0"/>
              <a:t> τους.</a:t>
            </a:r>
          </a:p>
          <a:p>
            <a:pPr marL="457200" indent="-457200" algn="just">
              <a:buFont typeface="Courier New" panose="02070309020205020404" pitchFamily="49" charset="0"/>
              <a:buChar char="o"/>
            </a:pPr>
            <a:r>
              <a:rPr lang="el-GR" sz="2800" dirty="0"/>
              <a:t>Διαμόρφωση Υγιών Σχέσεων: Ο/Η νηπιαγωγός μπορεί να λειτουργήσει ως θετικό πρότυπο, ενισχύοντας την εμπιστοσύνη του παιδιού προς ενήλικα άτομα. Έργο καθοριστικό να αναδειχθεί ότι οι υγιείς διαπροσωπικές σχέσεις δεν πρέπει να περιλαμβάνουν πόνο.</a:t>
            </a:r>
          </a:p>
        </p:txBody>
      </p:sp>
      <p:sp>
        <p:nvSpPr>
          <p:cNvPr id="13" name="TextBox 12">
            <a:extLst>
              <a:ext uri="{FF2B5EF4-FFF2-40B4-BE49-F238E27FC236}">
                <a16:creationId xmlns:a16="http://schemas.microsoft.com/office/drawing/2014/main" id="{75A155B0-93DF-12F9-D885-9B2E7ADCC652}"/>
              </a:ext>
            </a:extLst>
          </p:cNvPr>
          <p:cNvSpPr txBox="1"/>
          <p:nvPr/>
        </p:nvSpPr>
        <p:spPr>
          <a:xfrm>
            <a:off x="2485573" y="1768500"/>
            <a:ext cx="10545096" cy="769441"/>
          </a:xfrm>
          <a:prstGeom prst="rect">
            <a:avLst/>
          </a:prstGeom>
          <a:noFill/>
        </p:spPr>
        <p:txBody>
          <a:bodyPr wrap="square">
            <a:spAutoFit/>
          </a:bodyPr>
          <a:lstStyle/>
          <a:p>
            <a:pPr algn="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ΓΙΑΤΙ ΟΙ ΝΗΠΙΑΓΩΓΟΙ</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345937FE-31DE-3480-18A8-0B8C782D53F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F7C8510-6B08-8EDB-63B9-4037A78B156D}"/>
              </a:ext>
            </a:extLst>
          </p:cNvPr>
          <p:cNvSpPr/>
          <p:nvPr/>
        </p:nvSpPr>
        <p:spPr>
          <a:xfrm>
            <a:off x="152400" y="-1152293"/>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E1A81D1E-FCB7-978C-1324-5A3AE25EF266}"/>
              </a:ext>
            </a:extLst>
          </p:cNvPr>
          <p:cNvSpPr/>
          <p:nvPr/>
        </p:nvSpPr>
        <p:spPr>
          <a:xfrm rot="10470889">
            <a:off x="15959577" y="-572796"/>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53278251-6C86-CBEB-D920-4DDF471E8250}"/>
              </a:ext>
            </a:extLst>
          </p:cNvPr>
          <p:cNvSpPr/>
          <p:nvPr/>
        </p:nvSpPr>
        <p:spPr>
          <a:xfrm>
            <a:off x="12506996" y="8893307"/>
            <a:ext cx="2918547" cy="2876325"/>
          </a:xfrm>
          <a:custGeom>
            <a:avLst/>
            <a:gdLst/>
            <a:ahLst/>
            <a:cxnLst/>
            <a:rect l="l" t="t" r="r" b="b"/>
            <a:pathLst>
              <a:path w="2918547" h="2876325">
                <a:moveTo>
                  <a:pt x="0" y="0"/>
                </a:moveTo>
                <a:lnTo>
                  <a:pt x="2918546" y="0"/>
                </a:lnTo>
                <a:lnTo>
                  <a:pt x="2918546"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5" name="Freeform 5">
            <a:extLst>
              <a:ext uri="{FF2B5EF4-FFF2-40B4-BE49-F238E27FC236}">
                <a16:creationId xmlns:a16="http://schemas.microsoft.com/office/drawing/2014/main" id="{668EC02F-1D23-19BA-A89E-7CE9A3064C18}"/>
              </a:ext>
            </a:extLst>
          </p:cNvPr>
          <p:cNvSpPr/>
          <p:nvPr/>
        </p:nvSpPr>
        <p:spPr>
          <a:xfrm>
            <a:off x="14748" y="6960420"/>
            <a:ext cx="3414252" cy="3128696"/>
          </a:xfrm>
          <a:custGeom>
            <a:avLst/>
            <a:gdLst/>
            <a:ahLst/>
            <a:cxnLst/>
            <a:rect l="l" t="t" r="r" b="b"/>
            <a:pathLst>
              <a:path w="6561168" h="6012416">
                <a:moveTo>
                  <a:pt x="0" y="0"/>
                </a:moveTo>
                <a:lnTo>
                  <a:pt x="6561168" y="0"/>
                </a:lnTo>
                <a:lnTo>
                  <a:pt x="6561168" y="6012416"/>
                </a:lnTo>
                <a:lnTo>
                  <a:pt x="0" y="6012416"/>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8" name="Freeform 8">
            <a:extLst>
              <a:ext uri="{FF2B5EF4-FFF2-40B4-BE49-F238E27FC236}">
                <a16:creationId xmlns:a16="http://schemas.microsoft.com/office/drawing/2014/main" id="{A65CA831-5A44-07B1-F5F3-CF59779F3156}"/>
              </a:ext>
            </a:extLst>
          </p:cNvPr>
          <p:cNvSpPr/>
          <p:nvPr/>
        </p:nvSpPr>
        <p:spPr>
          <a:xfrm>
            <a:off x="15681511"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10" name="TextBox 9">
            <a:extLst>
              <a:ext uri="{FF2B5EF4-FFF2-40B4-BE49-F238E27FC236}">
                <a16:creationId xmlns:a16="http://schemas.microsoft.com/office/drawing/2014/main" id="{FC6F27DC-CABA-1D9A-E6E9-CB4659A95054}"/>
              </a:ext>
            </a:extLst>
          </p:cNvPr>
          <p:cNvSpPr txBox="1"/>
          <p:nvPr/>
        </p:nvSpPr>
        <p:spPr>
          <a:xfrm>
            <a:off x="3859162" y="2433031"/>
            <a:ext cx="10545096" cy="553998"/>
          </a:xfrm>
          <a:prstGeom prst="rect">
            <a:avLst/>
          </a:prstGeom>
          <a:noFill/>
        </p:spPr>
        <p:txBody>
          <a:bodyPr wrap="square">
            <a:spAutoFit/>
          </a:bodyPr>
          <a:lstStyle/>
          <a:p>
            <a:pPr algn="ctr"/>
            <a:r>
              <a:rPr lang="el-GR" sz="3000" dirty="0">
                <a:solidFill>
                  <a:srgbClr val="0070C0"/>
                </a:solidFill>
              </a:rPr>
              <a:t>Είναι σημαντικό να θυμάμαι πως: </a:t>
            </a:r>
          </a:p>
        </p:txBody>
      </p:sp>
      <p:grpSp>
        <p:nvGrpSpPr>
          <p:cNvPr id="11" name="Group 19">
            <a:extLst>
              <a:ext uri="{FF2B5EF4-FFF2-40B4-BE49-F238E27FC236}">
                <a16:creationId xmlns:a16="http://schemas.microsoft.com/office/drawing/2014/main" id="{B97EA400-2BC5-050E-99C1-A9159B60F61E}"/>
              </a:ext>
            </a:extLst>
          </p:cNvPr>
          <p:cNvGrpSpPr/>
          <p:nvPr/>
        </p:nvGrpSpPr>
        <p:grpSpPr>
          <a:xfrm>
            <a:off x="9655348" y="3290229"/>
            <a:ext cx="5672190" cy="4114801"/>
            <a:chOff x="0" y="0"/>
            <a:chExt cx="1803504" cy="766998"/>
          </a:xfrm>
        </p:grpSpPr>
        <p:sp>
          <p:nvSpPr>
            <p:cNvPr id="12" name="Freeform 20">
              <a:extLst>
                <a:ext uri="{FF2B5EF4-FFF2-40B4-BE49-F238E27FC236}">
                  <a16:creationId xmlns:a16="http://schemas.microsoft.com/office/drawing/2014/main" id="{DC80A871-B74A-1532-D75D-2813AF4A373E}"/>
                </a:ext>
              </a:extLst>
            </p:cNvPr>
            <p:cNvSpPr/>
            <p:nvPr/>
          </p:nvSpPr>
          <p:spPr>
            <a:xfrm>
              <a:off x="0" y="0"/>
              <a:ext cx="1803504" cy="766998"/>
            </a:xfrm>
            <a:custGeom>
              <a:avLst/>
              <a:gdLst/>
              <a:ahLst/>
              <a:cxnLst/>
              <a:rect l="l" t="t" r="r" b="b"/>
              <a:pathLst>
                <a:path w="1803504" h="766998">
                  <a:moveTo>
                    <a:pt x="32658" y="0"/>
                  </a:moveTo>
                  <a:lnTo>
                    <a:pt x="1770847" y="0"/>
                  </a:lnTo>
                  <a:cubicBezTo>
                    <a:pt x="1779508" y="0"/>
                    <a:pt x="1787815" y="3441"/>
                    <a:pt x="1793939" y="9565"/>
                  </a:cubicBezTo>
                  <a:cubicBezTo>
                    <a:pt x="1800064" y="15690"/>
                    <a:pt x="1803504" y="23996"/>
                    <a:pt x="1803504" y="32658"/>
                  </a:cubicBezTo>
                  <a:lnTo>
                    <a:pt x="1803504" y="734340"/>
                  </a:lnTo>
                  <a:cubicBezTo>
                    <a:pt x="1803504" y="743001"/>
                    <a:pt x="1800064" y="751308"/>
                    <a:pt x="1793939" y="757432"/>
                  </a:cubicBezTo>
                  <a:cubicBezTo>
                    <a:pt x="1787815" y="763557"/>
                    <a:pt x="1779508" y="766998"/>
                    <a:pt x="1770847" y="766998"/>
                  </a:cubicBezTo>
                  <a:lnTo>
                    <a:pt x="32658" y="766998"/>
                  </a:lnTo>
                  <a:cubicBezTo>
                    <a:pt x="23996" y="766998"/>
                    <a:pt x="15690" y="763557"/>
                    <a:pt x="9565" y="757432"/>
                  </a:cubicBezTo>
                  <a:cubicBezTo>
                    <a:pt x="3441" y="751308"/>
                    <a:pt x="0" y="743001"/>
                    <a:pt x="0" y="734340"/>
                  </a:cubicBezTo>
                  <a:lnTo>
                    <a:pt x="0" y="32658"/>
                  </a:lnTo>
                  <a:cubicBezTo>
                    <a:pt x="0" y="23996"/>
                    <a:pt x="3441" y="15690"/>
                    <a:pt x="9565" y="9565"/>
                  </a:cubicBezTo>
                  <a:cubicBezTo>
                    <a:pt x="15690" y="3441"/>
                    <a:pt x="23996" y="0"/>
                    <a:pt x="32658" y="0"/>
                  </a:cubicBezTo>
                  <a:close/>
                </a:path>
              </a:pathLst>
            </a:custGeom>
            <a:solidFill>
              <a:srgbClr val="F8C1D9"/>
            </a:solidFill>
            <a:ln cap="rnd">
              <a:noFill/>
              <a:prstDash val="solid"/>
              <a:round/>
            </a:ln>
          </p:spPr>
        </p:sp>
        <p:sp>
          <p:nvSpPr>
            <p:cNvPr id="13" name="TextBox 21">
              <a:extLst>
                <a:ext uri="{FF2B5EF4-FFF2-40B4-BE49-F238E27FC236}">
                  <a16:creationId xmlns:a16="http://schemas.microsoft.com/office/drawing/2014/main" id="{2C77C6B3-C9E0-17C9-D526-F86B973296EB}"/>
                </a:ext>
              </a:extLst>
            </p:cNvPr>
            <p:cNvSpPr txBox="1"/>
            <p:nvPr/>
          </p:nvSpPr>
          <p:spPr>
            <a:xfrm>
              <a:off x="0" y="-9525"/>
              <a:ext cx="1803504" cy="776523"/>
            </a:xfrm>
            <a:prstGeom prst="rect">
              <a:avLst/>
            </a:prstGeom>
          </p:spPr>
          <p:txBody>
            <a:bodyPr lIns="50800" tIns="50800" rIns="50800" bIns="50800" rtlCol="0" anchor="ctr"/>
            <a:lstStyle/>
            <a:p>
              <a:pPr marL="0" lvl="0" indent="0" algn="ctr">
                <a:lnSpc>
                  <a:spcPts val="2879"/>
                </a:lnSpc>
                <a:spcBef>
                  <a:spcPct val="0"/>
                </a:spcBef>
              </a:pPr>
              <a:endParaRPr/>
            </a:p>
          </p:txBody>
        </p:sp>
      </p:grpSp>
      <p:grpSp>
        <p:nvGrpSpPr>
          <p:cNvPr id="15" name="Group 11">
            <a:extLst>
              <a:ext uri="{FF2B5EF4-FFF2-40B4-BE49-F238E27FC236}">
                <a16:creationId xmlns:a16="http://schemas.microsoft.com/office/drawing/2014/main" id="{A45DE770-E6D1-1211-5331-2C0E89E58486}"/>
              </a:ext>
            </a:extLst>
          </p:cNvPr>
          <p:cNvGrpSpPr/>
          <p:nvPr/>
        </p:nvGrpSpPr>
        <p:grpSpPr>
          <a:xfrm>
            <a:off x="3200400" y="3354848"/>
            <a:ext cx="5432254" cy="4114801"/>
            <a:chOff x="0" y="0"/>
            <a:chExt cx="1803504" cy="766998"/>
          </a:xfrm>
        </p:grpSpPr>
        <p:sp>
          <p:nvSpPr>
            <p:cNvPr id="16" name="Freeform 12">
              <a:extLst>
                <a:ext uri="{FF2B5EF4-FFF2-40B4-BE49-F238E27FC236}">
                  <a16:creationId xmlns:a16="http://schemas.microsoft.com/office/drawing/2014/main" id="{2E2CF8D5-80DE-C143-6BAA-EC2F43E4850A}"/>
                </a:ext>
              </a:extLst>
            </p:cNvPr>
            <p:cNvSpPr/>
            <p:nvPr/>
          </p:nvSpPr>
          <p:spPr>
            <a:xfrm>
              <a:off x="0" y="0"/>
              <a:ext cx="1803504" cy="766998"/>
            </a:xfrm>
            <a:custGeom>
              <a:avLst/>
              <a:gdLst/>
              <a:ahLst/>
              <a:cxnLst/>
              <a:rect l="l" t="t" r="r" b="b"/>
              <a:pathLst>
                <a:path w="1803504" h="766998">
                  <a:moveTo>
                    <a:pt x="32658" y="0"/>
                  </a:moveTo>
                  <a:lnTo>
                    <a:pt x="1770847" y="0"/>
                  </a:lnTo>
                  <a:cubicBezTo>
                    <a:pt x="1779508" y="0"/>
                    <a:pt x="1787815" y="3441"/>
                    <a:pt x="1793939" y="9565"/>
                  </a:cubicBezTo>
                  <a:cubicBezTo>
                    <a:pt x="1800064" y="15690"/>
                    <a:pt x="1803504" y="23996"/>
                    <a:pt x="1803504" y="32658"/>
                  </a:cubicBezTo>
                  <a:lnTo>
                    <a:pt x="1803504" y="734340"/>
                  </a:lnTo>
                  <a:cubicBezTo>
                    <a:pt x="1803504" y="743001"/>
                    <a:pt x="1800064" y="751308"/>
                    <a:pt x="1793939" y="757432"/>
                  </a:cubicBezTo>
                  <a:cubicBezTo>
                    <a:pt x="1787815" y="763557"/>
                    <a:pt x="1779508" y="766998"/>
                    <a:pt x="1770847" y="766998"/>
                  </a:cubicBezTo>
                  <a:lnTo>
                    <a:pt x="32658" y="766998"/>
                  </a:lnTo>
                  <a:cubicBezTo>
                    <a:pt x="23996" y="766998"/>
                    <a:pt x="15690" y="763557"/>
                    <a:pt x="9565" y="757432"/>
                  </a:cubicBezTo>
                  <a:cubicBezTo>
                    <a:pt x="3441" y="751308"/>
                    <a:pt x="0" y="743001"/>
                    <a:pt x="0" y="734340"/>
                  </a:cubicBezTo>
                  <a:lnTo>
                    <a:pt x="0" y="32658"/>
                  </a:lnTo>
                  <a:cubicBezTo>
                    <a:pt x="0" y="23996"/>
                    <a:pt x="3441" y="15690"/>
                    <a:pt x="9565" y="9565"/>
                  </a:cubicBezTo>
                  <a:cubicBezTo>
                    <a:pt x="15690" y="3441"/>
                    <a:pt x="23996" y="0"/>
                    <a:pt x="32658" y="0"/>
                  </a:cubicBezTo>
                  <a:close/>
                </a:path>
              </a:pathLst>
            </a:custGeom>
            <a:solidFill>
              <a:srgbClr val="FFCB64"/>
            </a:solidFill>
            <a:ln cap="rnd">
              <a:noFill/>
              <a:prstDash val="solid"/>
              <a:round/>
            </a:ln>
          </p:spPr>
        </p:sp>
        <p:sp>
          <p:nvSpPr>
            <p:cNvPr id="17" name="TextBox 13">
              <a:extLst>
                <a:ext uri="{FF2B5EF4-FFF2-40B4-BE49-F238E27FC236}">
                  <a16:creationId xmlns:a16="http://schemas.microsoft.com/office/drawing/2014/main" id="{F531128D-9ADF-21EE-2CD7-1AECB47ED220}"/>
                </a:ext>
              </a:extLst>
            </p:cNvPr>
            <p:cNvSpPr txBox="1"/>
            <p:nvPr/>
          </p:nvSpPr>
          <p:spPr>
            <a:xfrm>
              <a:off x="0" y="-9525"/>
              <a:ext cx="1803504" cy="776523"/>
            </a:xfrm>
            <a:prstGeom prst="rect">
              <a:avLst/>
            </a:prstGeom>
          </p:spPr>
          <p:txBody>
            <a:bodyPr lIns="50800" tIns="50800" rIns="50800" bIns="50800" rtlCol="0" anchor="ctr"/>
            <a:lstStyle/>
            <a:p>
              <a:pPr marL="0" lvl="0" indent="0" algn="ctr">
                <a:lnSpc>
                  <a:spcPts val="2879"/>
                </a:lnSpc>
                <a:spcBef>
                  <a:spcPct val="0"/>
                </a:spcBef>
              </a:pPr>
              <a:endParaRPr/>
            </a:p>
          </p:txBody>
        </p:sp>
      </p:grpSp>
      <p:sp>
        <p:nvSpPr>
          <p:cNvPr id="20" name="TextBox 19">
            <a:extLst>
              <a:ext uri="{FF2B5EF4-FFF2-40B4-BE49-F238E27FC236}">
                <a16:creationId xmlns:a16="http://schemas.microsoft.com/office/drawing/2014/main" id="{5FD24EC8-2F0C-11AA-C4B8-C45DAC08BB67}"/>
              </a:ext>
            </a:extLst>
          </p:cNvPr>
          <p:cNvSpPr txBox="1"/>
          <p:nvPr/>
        </p:nvSpPr>
        <p:spPr>
          <a:xfrm>
            <a:off x="3363632" y="3793357"/>
            <a:ext cx="5105790" cy="3108543"/>
          </a:xfrm>
          <a:prstGeom prst="rect">
            <a:avLst/>
          </a:prstGeom>
          <a:noFill/>
        </p:spPr>
        <p:txBody>
          <a:bodyPr wrap="square">
            <a:spAutoFit/>
          </a:bodyPr>
          <a:lstStyle/>
          <a:p>
            <a:pPr algn="just"/>
            <a:r>
              <a:rPr lang="el-GR" sz="2800" dirty="0"/>
              <a:t>Η ευθύνη υφίσταται </a:t>
            </a:r>
            <a:r>
              <a:rPr lang="el-GR" sz="2800" b="1" u="sng" dirty="0"/>
              <a:t>αυτοτελής</a:t>
            </a:r>
            <a:r>
              <a:rPr lang="el-GR" sz="2800" dirty="0"/>
              <a:t> για κάθε έναν/μία επαγγελματία που έχει λάβει γνώση, ανεξάρτητα με τις ενέργειες που ακολούθησαν ή όχι οι συνάδελφοι, προϊστάμενοι/</a:t>
            </a:r>
            <a:r>
              <a:rPr lang="el-GR" sz="2800" dirty="0" err="1"/>
              <a:t>ες</a:t>
            </a:r>
            <a:r>
              <a:rPr lang="el-GR" sz="2800" dirty="0"/>
              <a:t> ή υφιστάμενοί/</a:t>
            </a:r>
            <a:r>
              <a:rPr lang="el-GR" sz="2800" dirty="0" err="1"/>
              <a:t>ες</a:t>
            </a:r>
            <a:r>
              <a:rPr lang="el-GR" sz="2800" dirty="0"/>
              <a:t> του/της</a:t>
            </a:r>
          </a:p>
        </p:txBody>
      </p:sp>
      <p:sp>
        <p:nvSpPr>
          <p:cNvPr id="22" name="TextBox 21">
            <a:extLst>
              <a:ext uri="{FF2B5EF4-FFF2-40B4-BE49-F238E27FC236}">
                <a16:creationId xmlns:a16="http://schemas.microsoft.com/office/drawing/2014/main" id="{1EA2D46C-D54A-D492-A667-26D5240EA0BD}"/>
              </a:ext>
            </a:extLst>
          </p:cNvPr>
          <p:cNvSpPr txBox="1"/>
          <p:nvPr/>
        </p:nvSpPr>
        <p:spPr>
          <a:xfrm>
            <a:off x="9969286" y="3777316"/>
            <a:ext cx="4955082" cy="3108543"/>
          </a:xfrm>
          <a:prstGeom prst="rect">
            <a:avLst/>
          </a:prstGeom>
          <a:noFill/>
        </p:spPr>
        <p:txBody>
          <a:bodyPr wrap="square">
            <a:spAutoFit/>
          </a:bodyPr>
          <a:lstStyle>
            <a:defPPr>
              <a:defRPr lang="en-US"/>
            </a:defPPr>
            <a:lvl1pPr algn="just">
              <a:defRPr sz="2400"/>
            </a:lvl1pPr>
          </a:lstStyle>
          <a:p>
            <a:r>
              <a:rPr lang="el-GR" sz="2800" dirty="0"/>
              <a:t>Η ευθύνη υφίσταται </a:t>
            </a:r>
            <a:r>
              <a:rPr lang="el-GR" sz="2800" b="1" u="sng" dirty="0"/>
              <a:t>ακέραια</a:t>
            </a:r>
            <a:r>
              <a:rPr lang="el-GR" sz="2800" dirty="0"/>
              <a:t> για κάθε έναν/μία επαγγελματία που έχει λάβει γνώση, ανεξάρτητα με τις ενέργειες που ακολούθησαν ή όχι οι συνάδελφοι, προϊστάμενοι/</a:t>
            </a:r>
            <a:r>
              <a:rPr lang="el-GR" sz="2800" dirty="0" err="1"/>
              <a:t>ες</a:t>
            </a:r>
            <a:r>
              <a:rPr lang="el-GR" sz="2800" dirty="0"/>
              <a:t> ή υφιστάμενοί/</a:t>
            </a:r>
            <a:r>
              <a:rPr lang="el-GR" sz="2800" dirty="0" err="1"/>
              <a:t>ες</a:t>
            </a:r>
            <a:r>
              <a:rPr lang="el-GR" sz="2800" dirty="0"/>
              <a:t> του/της</a:t>
            </a:r>
          </a:p>
        </p:txBody>
      </p:sp>
      <p:sp>
        <p:nvSpPr>
          <p:cNvPr id="23" name="TextBox 22">
            <a:extLst>
              <a:ext uri="{FF2B5EF4-FFF2-40B4-BE49-F238E27FC236}">
                <a16:creationId xmlns:a16="http://schemas.microsoft.com/office/drawing/2014/main" id="{19E6121A-36F9-E76A-8784-75CFDAE9DC95}"/>
              </a:ext>
            </a:extLst>
          </p:cNvPr>
          <p:cNvSpPr txBox="1"/>
          <p:nvPr/>
        </p:nvSpPr>
        <p:spPr>
          <a:xfrm>
            <a:off x="3871452" y="1209188"/>
            <a:ext cx="10545096" cy="769441"/>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ΑΝΑΦΟΡΑ</a:t>
            </a:r>
          </a:p>
        </p:txBody>
      </p:sp>
    </p:spTree>
    <p:extLst>
      <p:ext uri="{BB962C8B-B14F-4D97-AF65-F5344CB8AC3E}">
        <p14:creationId xmlns:p14="http://schemas.microsoft.com/office/powerpoint/2010/main" val="1598694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2DF7DB2E-B868-F9EB-F598-F4EBDC915DB3}"/>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F51F1247-0DAA-BA76-EE92-330B72F53840}"/>
              </a:ext>
            </a:extLst>
          </p:cNvPr>
          <p:cNvSpPr/>
          <p:nvPr/>
        </p:nvSpPr>
        <p:spPr>
          <a:xfrm>
            <a:off x="0" y="8545566"/>
            <a:ext cx="2918547" cy="2876325"/>
          </a:xfrm>
          <a:custGeom>
            <a:avLst/>
            <a:gdLst/>
            <a:ahLst/>
            <a:cxnLst/>
            <a:rect l="l" t="t" r="r" b="b"/>
            <a:pathLst>
              <a:path w="2918547" h="2876325">
                <a:moveTo>
                  <a:pt x="0" y="0"/>
                </a:moveTo>
                <a:lnTo>
                  <a:pt x="2918546" y="0"/>
                </a:lnTo>
                <a:lnTo>
                  <a:pt x="2918546" y="2876325"/>
                </a:lnTo>
                <a:lnTo>
                  <a:pt x="0" y="287632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8" name="Freeform 8">
            <a:extLst>
              <a:ext uri="{FF2B5EF4-FFF2-40B4-BE49-F238E27FC236}">
                <a16:creationId xmlns:a16="http://schemas.microsoft.com/office/drawing/2014/main" id="{15D439B6-DA1C-398A-1E19-2053091D428C}"/>
              </a:ext>
            </a:extLst>
          </p:cNvPr>
          <p:cNvSpPr/>
          <p:nvPr/>
        </p:nvSpPr>
        <p:spPr>
          <a:xfrm>
            <a:off x="15681511"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23" name="TextBox 22">
            <a:extLst>
              <a:ext uri="{FF2B5EF4-FFF2-40B4-BE49-F238E27FC236}">
                <a16:creationId xmlns:a16="http://schemas.microsoft.com/office/drawing/2014/main" id="{30150001-FCF3-1364-4D54-3683A104895B}"/>
              </a:ext>
            </a:extLst>
          </p:cNvPr>
          <p:cNvSpPr txBox="1"/>
          <p:nvPr/>
        </p:nvSpPr>
        <p:spPr>
          <a:xfrm>
            <a:off x="3871452" y="1209188"/>
            <a:ext cx="10545096" cy="769441"/>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ΑΝΑΦΟΡΑ</a:t>
            </a:r>
          </a:p>
        </p:txBody>
      </p:sp>
      <p:sp>
        <p:nvSpPr>
          <p:cNvPr id="7" name="TextBox 6">
            <a:extLst>
              <a:ext uri="{FF2B5EF4-FFF2-40B4-BE49-F238E27FC236}">
                <a16:creationId xmlns:a16="http://schemas.microsoft.com/office/drawing/2014/main" id="{29CADD68-81FE-76BA-E2CD-B5E12D7B1EFA}"/>
              </a:ext>
            </a:extLst>
          </p:cNvPr>
          <p:cNvSpPr txBox="1"/>
          <p:nvPr/>
        </p:nvSpPr>
        <p:spPr>
          <a:xfrm>
            <a:off x="1219200" y="2101264"/>
            <a:ext cx="15849600" cy="2154436"/>
          </a:xfrm>
          <a:prstGeom prst="rect">
            <a:avLst/>
          </a:prstGeom>
          <a:noFill/>
        </p:spPr>
        <p:txBody>
          <a:bodyPr wrap="square">
            <a:spAutoFit/>
          </a:bodyPr>
          <a:lstStyle/>
          <a:p>
            <a:pPr algn="ctr"/>
            <a:r>
              <a:rPr lang="el-GR" sz="3000" dirty="0">
                <a:solidFill>
                  <a:srgbClr val="0070C0"/>
                </a:solidFill>
              </a:rPr>
              <a:t>Η αναφορά είναι σημαντική γιατί: </a:t>
            </a:r>
          </a:p>
          <a:p>
            <a:pPr marL="457200" indent="-457200" algn="ctr">
              <a:buFont typeface="Wingdings" panose="05000000000000000000" pitchFamily="2" charset="2"/>
              <a:buChar char="ü"/>
            </a:pPr>
            <a:r>
              <a:rPr lang="el-GR" sz="2600" dirty="0"/>
              <a:t>Εντοπίζονται νωρίτερα τα παιδιά θύματα και προστατεύονται από περαιτέρω βλάβες</a:t>
            </a:r>
          </a:p>
          <a:p>
            <a:pPr marL="457200" indent="-457200" algn="ctr">
              <a:buFont typeface="Wingdings" panose="05000000000000000000" pitchFamily="2" charset="2"/>
              <a:buChar char="ü"/>
            </a:pPr>
            <a:r>
              <a:rPr lang="el-GR" sz="2600" dirty="0"/>
              <a:t>Χωρίς παρέμβαση τα παιδιά παραμένουν θύματα μέχρι την ενηλικίωση ενώ παραγραφή πολλές φορές ΔΕΝ τους επιτρέπει να το καταγγείλουν ποτέ</a:t>
            </a:r>
          </a:p>
          <a:p>
            <a:pPr marL="457200" indent="-457200" algn="ctr">
              <a:buFont typeface="Wingdings" panose="05000000000000000000" pitchFamily="2" charset="2"/>
              <a:buChar char="ü"/>
            </a:pPr>
            <a:r>
              <a:rPr lang="el-GR" sz="2600" dirty="0"/>
              <a:t>Οι αρμόδιες αρχές ΔΕΝ μπορούν να παρέμβουν, χωρίς την αναφορά, καθώς δεν γνωρίζουν το περιστατικό</a:t>
            </a:r>
          </a:p>
        </p:txBody>
      </p:sp>
      <p:sp>
        <p:nvSpPr>
          <p:cNvPr id="14" name="TextBox 13">
            <a:extLst>
              <a:ext uri="{FF2B5EF4-FFF2-40B4-BE49-F238E27FC236}">
                <a16:creationId xmlns:a16="http://schemas.microsoft.com/office/drawing/2014/main" id="{CEEF1A5F-3955-9ECD-32C5-45929D3573D9}"/>
              </a:ext>
            </a:extLst>
          </p:cNvPr>
          <p:cNvSpPr txBox="1"/>
          <p:nvPr/>
        </p:nvSpPr>
        <p:spPr>
          <a:xfrm>
            <a:off x="1457089" y="4769449"/>
            <a:ext cx="5316794" cy="2677656"/>
          </a:xfrm>
          <a:prstGeom prst="rect">
            <a:avLst/>
          </a:prstGeom>
          <a:noFill/>
        </p:spPr>
        <p:txBody>
          <a:bodyPr wrap="square">
            <a:spAutoFit/>
          </a:bodyPr>
          <a:lstStyle/>
          <a:p>
            <a:pPr algn="ctr"/>
            <a:r>
              <a:rPr lang="el-GR" sz="2400" b="1" dirty="0"/>
              <a:t>Μύθοι</a:t>
            </a:r>
            <a:r>
              <a:rPr lang="el-GR" sz="2400" dirty="0"/>
              <a:t> </a:t>
            </a:r>
          </a:p>
          <a:p>
            <a:pPr marL="285750" indent="-285750" algn="ctr">
              <a:buFont typeface="Courier New" panose="02070309020205020404" pitchFamily="49" charset="0"/>
              <a:buChar char="o"/>
            </a:pPr>
            <a:r>
              <a:rPr lang="el-GR" sz="2400" dirty="0"/>
              <a:t>Καλύτερα να περιμένω μέχρι να σιγουρευτώ απόλυτα και να έχω αποδείξεις πριν την αναφορά μου </a:t>
            </a:r>
          </a:p>
          <a:p>
            <a:pPr marL="285750" indent="-285750" algn="ctr">
              <a:buFont typeface="Courier New" panose="02070309020205020404" pitchFamily="49" charset="0"/>
              <a:buChar char="o"/>
            </a:pPr>
            <a:r>
              <a:rPr lang="el-GR" sz="2400" dirty="0"/>
              <a:t>Δεν είναι δική μου δουλειά να αναφέρω την κακοποίηση, είναι δουλειά των ειδικών</a:t>
            </a:r>
          </a:p>
        </p:txBody>
      </p:sp>
      <p:sp>
        <p:nvSpPr>
          <p:cNvPr id="19" name="TextBox 18">
            <a:extLst>
              <a:ext uri="{FF2B5EF4-FFF2-40B4-BE49-F238E27FC236}">
                <a16:creationId xmlns:a16="http://schemas.microsoft.com/office/drawing/2014/main" id="{C2827B49-0DF8-A636-2FB9-3963908A06B7}"/>
              </a:ext>
            </a:extLst>
          </p:cNvPr>
          <p:cNvSpPr txBox="1"/>
          <p:nvPr/>
        </p:nvSpPr>
        <p:spPr>
          <a:xfrm>
            <a:off x="7161860" y="4738723"/>
            <a:ext cx="10545096" cy="3046988"/>
          </a:xfrm>
          <a:prstGeom prst="rect">
            <a:avLst/>
          </a:prstGeom>
          <a:noFill/>
        </p:spPr>
        <p:txBody>
          <a:bodyPr wrap="square">
            <a:spAutoFit/>
          </a:bodyPr>
          <a:lstStyle/>
          <a:p>
            <a:pPr algn="ctr"/>
            <a:r>
              <a:rPr lang="el-GR" sz="2400" b="1" dirty="0"/>
              <a:t>Αλήθειες</a:t>
            </a:r>
            <a:r>
              <a:rPr lang="el-GR" sz="2400" dirty="0"/>
              <a:t> </a:t>
            </a:r>
          </a:p>
          <a:p>
            <a:pPr marL="285750" indent="-285750" algn="ctr">
              <a:buFont typeface="Courier New" panose="02070309020205020404" pitchFamily="49" charset="0"/>
              <a:buChar char="o"/>
            </a:pPr>
            <a:r>
              <a:rPr lang="el-GR" sz="2400" dirty="0"/>
              <a:t>Δεν είναι ανάγκη να είμαι απόλυτα σίγουρος/η για να κάνω την αναφορά για πιθανό περιστατικό, ειδικά αν </a:t>
            </a:r>
            <a:r>
              <a:rPr lang="el-GR" sz="2400" b="1" dirty="0"/>
              <a:t>υποχρεούμαι</a:t>
            </a:r>
            <a:r>
              <a:rPr lang="el-GR" sz="2400" dirty="0"/>
              <a:t> προς τούτο νομικά. </a:t>
            </a:r>
          </a:p>
          <a:p>
            <a:pPr marL="285750" indent="-285750" algn="ctr">
              <a:buFont typeface="Courier New" panose="02070309020205020404" pitchFamily="49" charset="0"/>
              <a:buChar char="o"/>
            </a:pPr>
            <a:r>
              <a:rPr lang="el-GR" sz="2400" dirty="0"/>
              <a:t>Οι αρμόδιες αρχές θα διερευνήσουν το περιστατικό, είναι δική τους δουλειά να προσδιορίσουν αν υπήρξε κακομεταχείριση/κακοποίηση </a:t>
            </a:r>
          </a:p>
          <a:p>
            <a:pPr marL="285750" indent="-285750" algn="ctr">
              <a:buFont typeface="Courier New" panose="02070309020205020404" pitchFamily="49" charset="0"/>
              <a:buChar char="o"/>
            </a:pPr>
            <a:r>
              <a:rPr lang="el-GR" sz="2400" dirty="0"/>
              <a:t>Αν είμαι επαγγελματίας που εργάζομαι με παιδιά έχω αρμοδιότητα και ευθύνη να προφυλάσσω τα παιδιά από τον κίνδυνο, να δώσω στο παιδί την ευκαιρία να ακουστεί, να προσέξω τα σημάδια, να αντιληφθώ το πρόβλημα και να ενεργήσω</a:t>
            </a:r>
          </a:p>
        </p:txBody>
      </p:sp>
      <p:sp>
        <p:nvSpPr>
          <p:cNvPr id="24" name="TextBox 23">
            <a:extLst>
              <a:ext uri="{FF2B5EF4-FFF2-40B4-BE49-F238E27FC236}">
                <a16:creationId xmlns:a16="http://schemas.microsoft.com/office/drawing/2014/main" id="{15DBCA5A-F1FF-F590-F92F-45D321102F49}"/>
              </a:ext>
            </a:extLst>
          </p:cNvPr>
          <p:cNvSpPr txBox="1"/>
          <p:nvPr/>
        </p:nvSpPr>
        <p:spPr>
          <a:xfrm>
            <a:off x="2862457" y="8545566"/>
            <a:ext cx="12636910" cy="1200329"/>
          </a:xfrm>
          <a:prstGeom prst="rect">
            <a:avLst/>
          </a:prstGeom>
          <a:noFill/>
        </p:spPr>
        <p:txBody>
          <a:bodyPr wrap="square">
            <a:spAutoFit/>
          </a:bodyPr>
          <a:lstStyle/>
          <a:p>
            <a:pPr algn="ctr"/>
            <a:r>
              <a:rPr lang="el-GR" sz="2400" dirty="0">
                <a:solidFill>
                  <a:srgbClr val="0070C0"/>
                </a:solidFill>
              </a:rPr>
              <a:t>Αν δεν είμαι βέβαιος/η αλλά έχω βάσιμες υποψίες πως το παιδί είναι σε κίνδυνο, στο πλαίσιο της εργασίας μου ή της καθημερινότητάς μου </a:t>
            </a:r>
            <a:r>
              <a:rPr lang="el-GR" sz="2400" b="1" u="sng" dirty="0">
                <a:solidFill>
                  <a:srgbClr val="0070C0"/>
                </a:solidFill>
              </a:rPr>
              <a:t>προχωράω πάραυτα σε αναφορά.</a:t>
            </a:r>
          </a:p>
          <a:p>
            <a:pPr algn="ctr"/>
            <a:r>
              <a:rPr lang="el-GR" sz="2400" dirty="0">
                <a:solidFill>
                  <a:srgbClr val="0070C0"/>
                </a:solidFill>
              </a:rPr>
              <a:t> Καλύτερα να γνωστοποιήσω παρά να μη μιλήσω σε αρμόδιο φορέα </a:t>
            </a:r>
          </a:p>
        </p:txBody>
      </p:sp>
      <p:sp>
        <p:nvSpPr>
          <p:cNvPr id="25" name="Freeform 2">
            <a:extLst>
              <a:ext uri="{FF2B5EF4-FFF2-40B4-BE49-F238E27FC236}">
                <a16:creationId xmlns:a16="http://schemas.microsoft.com/office/drawing/2014/main" id="{819816A4-8FD8-8434-8AAE-258DB28C60DA}"/>
              </a:ext>
            </a:extLst>
          </p:cNvPr>
          <p:cNvSpPr/>
          <p:nvPr/>
        </p:nvSpPr>
        <p:spPr>
          <a:xfrm>
            <a:off x="1409707" y="-1465073"/>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6" name="Freeform 3">
            <a:extLst>
              <a:ext uri="{FF2B5EF4-FFF2-40B4-BE49-F238E27FC236}">
                <a16:creationId xmlns:a16="http://schemas.microsoft.com/office/drawing/2014/main" id="{7EC79A14-261B-BF64-C57E-406EA2E51805}"/>
              </a:ext>
            </a:extLst>
          </p:cNvPr>
          <p:cNvSpPr/>
          <p:nvPr/>
        </p:nvSpPr>
        <p:spPr>
          <a:xfrm rot="10470889">
            <a:off x="-921025" y="774512"/>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Tree>
    <p:extLst>
      <p:ext uri="{BB962C8B-B14F-4D97-AF65-F5344CB8AC3E}">
        <p14:creationId xmlns:p14="http://schemas.microsoft.com/office/powerpoint/2010/main" val="4121266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B8B9BF66-57E2-99E3-FE55-5E553B04D71C}"/>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1B45DAA5-8925-BAB0-321D-31C87630CA57}"/>
              </a:ext>
            </a:extLst>
          </p:cNvPr>
          <p:cNvSpPr/>
          <p:nvPr/>
        </p:nvSpPr>
        <p:spPr>
          <a:xfrm>
            <a:off x="0" y="8545566"/>
            <a:ext cx="2918547" cy="2876325"/>
          </a:xfrm>
          <a:custGeom>
            <a:avLst/>
            <a:gdLst/>
            <a:ahLst/>
            <a:cxnLst/>
            <a:rect l="l" t="t" r="r" b="b"/>
            <a:pathLst>
              <a:path w="2918547" h="2876325">
                <a:moveTo>
                  <a:pt x="0" y="0"/>
                </a:moveTo>
                <a:lnTo>
                  <a:pt x="2918546" y="0"/>
                </a:lnTo>
                <a:lnTo>
                  <a:pt x="2918546" y="2876325"/>
                </a:lnTo>
                <a:lnTo>
                  <a:pt x="0" y="287632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8" name="Freeform 8">
            <a:extLst>
              <a:ext uri="{FF2B5EF4-FFF2-40B4-BE49-F238E27FC236}">
                <a16:creationId xmlns:a16="http://schemas.microsoft.com/office/drawing/2014/main" id="{03EFC20F-EF7D-D77F-82ED-5AE09010B52A}"/>
              </a:ext>
            </a:extLst>
          </p:cNvPr>
          <p:cNvSpPr/>
          <p:nvPr/>
        </p:nvSpPr>
        <p:spPr>
          <a:xfrm>
            <a:off x="15681511"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23" name="TextBox 22">
            <a:extLst>
              <a:ext uri="{FF2B5EF4-FFF2-40B4-BE49-F238E27FC236}">
                <a16:creationId xmlns:a16="http://schemas.microsoft.com/office/drawing/2014/main" id="{02AACD06-2234-3D69-C499-8839DA7FE3B1}"/>
              </a:ext>
            </a:extLst>
          </p:cNvPr>
          <p:cNvSpPr txBox="1"/>
          <p:nvPr/>
        </p:nvSpPr>
        <p:spPr>
          <a:xfrm>
            <a:off x="3871452" y="1209188"/>
            <a:ext cx="10545096" cy="769441"/>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ΠΟΥ ΚΑΝΩ ΑΝΑΦΟΡΑ</a:t>
            </a:r>
          </a:p>
        </p:txBody>
      </p:sp>
      <p:sp>
        <p:nvSpPr>
          <p:cNvPr id="3" name="TextBox 2">
            <a:extLst>
              <a:ext uri="{FF2B5EF4-FFF2-40B4-BE49-F238E27FC236}">
                <a16:creationId xmlns:a16="http://schemas.microsoft.com/office/drawing/2014/main" id="{BE4F11CD-3E8D-39FB-1DF5-BF6E923DB5C5}"/>
              </a:ext>
            </a:extLst>
          </p:cNvPr>
          <p:cNvSpPr txBox="1"/>
          <p:nvPr/>
        </p:nvSpPr>
        <p:spPr>
          <a:xfrm>
            <a:off x="1727180" y="2359257"/>
            <a:ext cx="15341619" cy="7478970"/>
          </a:xfrm>
          <a:prstGeom prst="rect">
            <a:avLst/>
          </a:prstGeom>
          <a:noFill/>
        </p:spPr>
        <p:txBody>
          <a:bodyPr wrap="square">
            <a:spAutoFit/>
          </a:bodyPr>
          <a:lstStyle/>
          <a:p>
            <a:pPr marL="342900" indent="-342900">
              <a:buFont typeface="Courier New" panose="02070309020205020404" pitchFamily="49" charset="0"/>
              <a:buChar char="o"/>
            </a:pPr>
            <a:r>
              <a:rPr lang="el-GR" sz="2400" b="1" dirty="0"/>
              <a:t>Στις Εισαγγελικές αρχές </a:t>
            </a:r>
          </a:p>
          <a:p>
            <a:pPr marL="342900" indent="-342900">
              <a:buFont typeface="Courier New" panose="02070309020205020404" pitchFamily="49" charset="0"/>
              <a:buChar char="o"/>
            </a:pPr>
            <a:r>
              <a:rPr lang="el-GR" sz="2400" dirty="0"/>
              <a:t>Εισαγγελία Πρωτοδικών, Τμήμα Ανηλίκων Αθηνών, τηλέφωνο 210 8827993 </a:t>
            </a:r>
          </a:p>
          <a:p>
            <a:pPr marL="342900" indent="-342900">
              <a:buFont typeface="Courier New" panose="02070309020205020404" pitchFamily="49" charset="0"/>
              <a:buChar char="o"/>
            </a:pPr>
            <a:r>
              <a:rPr lang="el-GR" sz="2400" dirty="0"/>
              <a:t>Τμήμα Ανηλίκων Θεσσαλονίκης, τηλέφωνο: 231 3311152 και 231 3311166 </a:t>
            </a:r>
          </a:p>
          <a:p>
            <a:pPr marL="342900" indent="-342900">
              <a:buFont typeface="Courier New" panose="02070309020205020404" pitchFamily="49" charset="0"/>
              <a:buChar char="o"/>
            </a:pPr>
            <a:r>
              <a:rPr lang="el-GR" sz="2400" dirty="0"/>
              <a:t>Τμήμα Ανηλίκων Πειραιά, τηλέφωνο: 213 2157151 </a:t>
            </a:r>
          </a:p>
          <a:p>
            <a:pPr marL="342900" indent="-342900">
              <a:buFont typeface="Courier New" panose="02070309020205020404" pitchFamily="49" charset="0"/>
              <a:buChar char="o"/>
            </a:pPr>
            <a:r>
              <a:rPr lang="el-GR" sz="2400" dirty="0"/>
              <a:t>Σε γενική Εισαγγελία όπου δεν υπάρχει ανηλίκων</a:t>
            </a:r>
          </a:p>
          <a:p>
            <a:pPr marL="342900" indent="-342900">
              <a:buFont typeface="Courier New" panose="02070309020205020404" pitchFamily="49" charset="0"/>
              <a:buChar char="o"/>
            </a:pPr>
            <a:r>
              <a:rPr lang="el-GR" sz="2400" b="1" dirty="0"/>
              <a:t>Στην Ελληνική Αστυνομία </a:t>
            </a:r>
          </a:p>
          <a:p>
            <a:pPr marL="342900" indent="-342900">
              <a:buFont typeface="Courier New" panose="02070309020205020404" pitchFamily="49" charset="0"/>
              <a:buChar char="o"/>
            </a:pPr>
            <a:r>
              <a:rPr lang="el-GR" sz="2400" dirty="0"/>
              <a:t>Υποδιεύθυνση Προστασίας Ανηλίκων της Διεύθυνσης Ασφαλείας Αττικής, τηλέφωνο: 210 6476573 </a:t>
            </a:r>
          </a:p>
          <a:p>
            <a:pPr marL="342900" indent="-342900">
              <a:buFont typeface="Courier New" panose="02070309020205020404" pitchFamily="49" charset="0"/>
              <a:buChar char="o"/>
            </a:pPr>
            <a:r>
              <a:rPr lang="el-GR" sz="2400" dirty="0"/>
              <a:t>Τμήμα Ανηλίκων της Υποδιεύθυνσης Δίωξης Εγκλημάτων κατά της Ζωής της Διεύθυνσης </a:t>
            </a:r>
            <a:r>
              <a:rPr lang="el-GR" sz="2400" dirty="0" err="1"/>
              <a:t>Ασφαλειας</a:t>
            </a:r>
            <a:r>
              <a:rPr lang="el-GR" sz="2400" dirty="0"/>
              <a:t> Θεσσαλονίκης, τηλέφωνο: 2310 388456 </a:t>
            </a:r>
          </a:p>
          <a:p>
            <a:pPr marL="342900" indent="-342900">
              <a:buFont typeface="Courier New" panose="02070309020205020404" pitchFamily="49" charset="0"/>
              <a:buChar char="o"/>
            </a:pPr>
            <a:r>
              <a:rPr lang="el-GR" sz="2400" b="1" dirty="0"/>
              <a:t>Στις κατά τόπους υπηρεσίες ασφαλείας των νομών ή στην Άμεση Δράση 100 </a:t>
            </a:r>
          </a:p>
          <a:p>
            <a:pPr marL="342900" indent="-342900">
              <a:buFont typeface="Courier New" panose="02070309020205020404" pitchFamily="49" charset="0"/>
              <a:buChar char="o"/>
            </a:pPr>
            <a:r>
              <a:rPr lang="el-GR" sz="2400" dirty="0"/>
              <a:t>Για αναφορές περιστατικών διαδικτυακής παρενόχλησης – παιδοφιλίας ή παιδικής πορνογραφίας, στη Δίωξη</a:t>
            </a:r>
          </a:p>
          <a:p>
            <a:pPr marL="342900" indent="-342900">
              <a:buFont typeface="Courier New" panose="02070309020205020404" pitchFamily="49" charset="0"/>
              <a:buChar char="o"/>
            </a:pPr>
            <a:r>
              <a:rPr lang="el-GR" sz="2400" dirty="0"/>
              <a:t>Ηλεκτρονικού Εγκλήματος στην ειδική τηλεφωνική γραμμή καταγγελιών</a:t>
            </a:r>
          </a:p>
          <a:p>
            <a:pPr marL="342900" indent="-342900">
              <a:buFont typeface="Courier New" panose="02070309020205020404" pitchFamily="49" charset="0"/>
              <a:buChar char="o"/>
            </a:pPr>
            <a:r>
              <a:rPr lang="el-GR" sz="2400" dirty="0"/>
              <a:t>11188 ή μέσω ηλεκτρονικής αλληλογραφίας στη διεύθυνση ccu@cybercrimeunit.gov.gr</a:t>
            </a:r>
          </a:p>
          <a:p>
            <a:pPr marL="342900" indent="-342900">
              <a:buFont typeface="Courier New" panose="02070309020205020404" pitchFamily="49" charset="0"/>
              <a:buChar char="o"/>
            </a:pPr>
            <a:r>
              <a:rPr lang="el-GR" sz="2400" dirty="0"/>
              <a:t>Στον Συνήγορο του Πολίτη – Κύκλο Δικαιωμάτων του Παιδιού, τηλέφωνο: 213 1306744, 213 1306710, 213 1306703 (γραμματεία), Δευτέρα έως Παρασκευή 09:00- 16:00</a:t>
            </a:r>
          </a:p>
          <a:p>
            <a:pPr marL="342900" indent="-342900">
              <a:buFont typeface="Courier New" panose="02070309020205020404" pitchFamily="49" charset="0"/>
              <a:buChar char="o"/>
            </a:pPr>
            <a:r>
              <a:rPr lang="el-GR" sz="2400" dirty="0"/>
              <a:t>Στο 10454. ΓΡΑΜΜΗ </a:t>
            </a:r>
            <a:r>
              <a:rPr lang="el-GR" sz="2400" dirty="0" err="1"/>
              <a:t>Eliza</a:t>
            </a:r>
            <a:r>
              <a:rPr lang="el-GR" sz="2400" dirty="0"/>
              <a:t> Δευτέρα έως Παρασκευή 09:00-17:00. Δέχεται κλήσεις δωρεάν </a:t>
            </a:r>
          </a:p>
          <a:p>
            <a:pPr marL="342900" indent="-342900">
              <a:buFont typeface="Courier New" panose="02070309020205020404" pitchFamily="49" charset="0"/>
              <a:buChar char="o"/>
            </a:pPr>
            <a:r>
              <a:rPr lang="el-GR" sz="2400" dirty="0"/>
              <a:t>Στο 1107. Εθνική Γραμμή Παιδικής Προστασίας του ΕΚΚΑ Λειτουργεί όλο το 24ώρο και δέχεται κλήσεις χωρίς χρέωση</a:t>
            </a:r>
          </a:p>
          <a:p>
            <a:pPr marL="342900" indent="-342900">
              <a:buFont typeface="Courier New" panose="02070309020205020404" pitchFamily="49" charset="0"/>
              <a:buChar char="o"/>
            </a:pPr>
            <a:r>
              <a:rPr lang="el-GR" sz="2400" dirty="0"/>
              <a:t>Συνήγορος του Πολίτη Συνήγορος του Παιδιού Δευτέρα έως Παρασκευή 09:00-16:00 Στο 210 7715791. </a:t>
            </a:r>
          </a:p>
          <a:p>
            <a:pPr marL="342900" indent="-342900">
              <a:buFont typeface="Courier New" panose="02070309020205020404" pitchFamily="49" charset="0"/>
              <a:buChar char="o"/>
            </a:pPr>
            <a:r>
              <a:rPr lang="el-GR" sz="2400" dirty="0"/>
              <a:t>Διεύθυνση Ψυχικής Υγείας του Ινστιτούτου Υγείας του Παιδιού Δευτέρα έως Παρασκευή 09:00-17:00 Στο 1056. Εθνική</a:t>
            </a:r>
          </a:p>
          <a:p>
            <a:pPr marL="342900" indent="-342900">
              <a:buFont typeface="Courier New" panose="02070309020205020404" pitchFamily="49" charset="0"/>
              <a:buChar char="o"/>
            </a:pPr>
            <a:r>
              <a:rPr lang="el-GR" sz="2400" dirty="0"/>
              <a:t>Γραμμή SOS “Χαμόγελο του Παιδιού” Λειτουργεί όλο το 24ώρο και δέχεται κλήσεις χωρίς χρέωση </a:t>
            </a:r>
          </a:p>
        </p:txBody>
      </p:sp>
      <p:sp>
        <p:nvSpPr>
          <p:cNvPr id="5" name="Freeform 3">
            <a:extLst>
              <a:ext uri="{FF2B5EF4-FFF2-40B4-BE49-F238E27FC236}">
                <a16:creationId xmlns:a16="http://schemas.microsoft.com/office/drawing/2014/main" id="{7B959DD4-04FB-8A57-1CEE-BD37A016D948}"/>
              </a:ext>
            </a:extLst>
          </p:cNvPr>
          <p:cNvSpPr/>
          <p:nvPr/>
        </p:nvSpPr>
        <p:spPr>
          <a:xfrm rot="7983254">
            <a:off x="16125646" y="-1094192"/>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10">
            <a:extLst>
              <a:ext uri="{FF2B5EF4-FFF2-40B4-BE49-F238E27FC236}">
                <a16:creationId xmlns:a16="http://schemas.microsoft.com/office/drawing/2014/main" id="{B19CF089-6673-C25E-4891-35CD5D32C5A7}"/>
              </a:ext>
            </a:extLst>
          </p:cNvPr>
          <p:cNvSpPr/>
          <p:nvPr/>
        </p:nvSpPr>
        <p:spPr>
          <a:xfrm rot="872040">
            <a:off x="-1066819" y="-2057399"/>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Tree>
    <p:extLst>
      <p:ext uri="{BB962C8B-B14F-4D97-AF65-F5344CB8AC3E}">
        <p14:creationId xmlns:p14="http://schemas.microsoft.com/office/powerpoint/2010/main" val="3469123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A18630D3-2ADC-5753-B856-38436284825E}"/>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F14CE13B-16E7-F115-7719-C1642FBD0EEB}"/>
              </a:ext>
            </a:extLst>
          </p:cNvPr>
          <p:cNvSpPr/>
          <p:nvPr/>
        </p:nvSpPr>
        <p:spPr>
          <a:xfrm>
            <a:off x="0" y="8545566"/>
            <a:ext cx="2918547" cy="2876325"/>
          </a:xfrm>
          <a:custGeom>
            <a:avLst/>
            <a:gdLst/>
            <a:ahLst/>
            <a:cxnLst/>
            <a:rect l="l" t="t" r="r" b="b"/>
            <a:pathLst>
              <a:path w="2918547" h="2876325">
                <a:moveTo>
                  <a:pt x="0" y="0"/>
                </a:moveTo>
                <a:lnTo>
                  <a:pt x="2918546" y="0"/>
                </a:lnTo>
                <a:lnTo>
                  <a:pt x="2918546" y="2876325"/>
                </a:lnTo>
                <a:lnTo>
                  <a:pt x="0" y="287632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8" name="Freeform 8">
            <a:extLst>
              <a:ext uri="{FF2B5EF4-FFF2-40B4-BE49-F238E27FC236}">
                <a16:creationId xmlns:a16="http://schemas.microsoft.com/office/drawing/2014/main" id="{8599362A-1763-B2E3-9982-33293CD03824}"/>
              </a:ext>
            </a:extLst>
          </p:cNvPr>
          <p:cNvSpPr/>
          <p:nvPr/>
        </p:nvSpPr>
        <p:spPr>
          <a:xfrm>
            <a:off x="15681511"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23" name="TextBox 22">
            <a:extLst>
              <a:ext uri="{FF2B5EF4-FFF2-40B4-BE49-F238E27FC236}">
                <a16:creationId xmlns:a16="http://schemas.microsoft.com/office/drawing/2014/main" id="{4A6C4A2F-4680-2B5C-D209-CF95D3ACA776}"/>
              </a:ext>
            </a:extLst>
          </p:cNvPr>
          <p:cNvSpPr txBox="1"/>
          <p:nvPr/>
        </p:nvSpPr>
        <p:spPr>
          <a:xfrm>
            <a:off x="3871452" y="1209188"/>
            <a:ext cx="10545096" cy="769441"/>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ΜΕΤΑ ΤΗΝ ΑΝΑΦΟΡΑ</a:t>
            </a:r>
          </a:p>
        </p:txBody>
      </p:sp>
      <p:sp>
        <p:nvSpPr>
          <p:cNvPr id="3" name="TextBox 2">
            <a:extLst>
              <a:ext uri="{FF2B5EF4-FFF2-40B4-BE49-F238E27FC236}">
                <a16:creationId xmlns:a16="http://schemas.microsoft.com/office/drawing/2014/main" id="{7A412631-E273-7D22-3B0C-F7F80AF53745}"/>
              </a:ext>
            </a:extLst>
          </p:cNvPr>
          <p:cNvSpPr txBox="1"/>
          <p:nvPr/>
        </p:nvSpPr>
        <p:spPr>
          <a:xfrm>
            <a:off x="1727180" y="2359257"/>
            <a:ext cx="15341619" cy="7832401"/>
          </a:xfrm>
          <a:prstGeom prst="rect">
            <a:avLst/>
          </a:prstGeom>
          <a:noFill/>
        </p:spPr>
        <p:txBody>
          <a:bodyPr wrap="square">
            <a:spAutoFit/>
          </a:bodyPr>
          <a:lstStyle/>
          <a:p>
            <a:pPr marL="342900" indent="-342900" algn="just">
              <a:lnSpc>
                <a:spcPct val="150000"/>
              </a:lnSpc>
              <a:buFont typeface="Courier New" panose="02070309020205020404" pitchFamily="49" charset="0"/>
              <a:buChar char="o"/>
            </a:pPr>
            <a:r>
              <a:rPr lang="el-GR" sz="2600" dirty="0"/>
              <a:t>Δεν συζητάει όλο το σχολείο ή όλος ο σύλλογος το τι τρέχει με το συγκεκριμένο παιδί</a:t>
            </a:r>
          </a:p>
          <a:p>
            <a:pPr marL="342900" indent="-342900" algn="just">
              <a:lnSpc>
                <a:spcPct val="150000"/>
              </a:lnSpc>
              <a:buFont typeface="Courier New" panose="02070309020205020404" pitchFamily="49" charset="0"/>
              <a:buChar char="o"/>
            </a:pPr>
            <a:r>
              <a:rPr lang="el-GR" sz="2600" dirty="0"/>
              <a:t>Δεν ρωτάνε όλοι το παιδί τι του συμβαίνει </a:t>
            </a:r>
          </a:p>
          <a:p>
            <a:pPr marL="342900" indent="-342900" algn="just">
              <a:lnSpc>
                <a:spcPct val="150000"/>
              </a:lnSpc>
              <a:buFont typeface="Courier New" panose="02070309020205020404" pitchFamily="49" charset="0"/>
              <a:buChar char="o"/>
            </a:pPr>
            <a:r>
              <a:rPr lang="el-GR" sz="2600" dirty="0"/>
              <a:t>Μερικές φορές ακόμα και η επαναλαμβανόμενη έκφραση ενδιαφέροντος μπορεί να πληγώσει</a:t>
            </a:r>
          </a:p>
          <a:p>
            <a:pPr marL="342900" indent="-342900" algn="just">
              <a:lnSpc>
                <a:spcPct val="150000"/>
              </a:lnSpc>
              <a:buFont typeface="Courier New" panose="02070309020205020404" pitchFamily="49" charset="0"/>
              <a:buChar char="o"/>
            </a:pPr>
            <a:r>
              <a:rPr lang="el-GR" sz="2600" dirty="0"/>
              <a:t>Οι ενέργειές μας θα γνωστοποιηθούν (όχι κατ’ ανάγκη πριν την αναφορά) και στην οικογένεια του παιδιού από την οποία μπορεί να ζητηθεί περαιτέρω επικοινωνία </a:t>
            </a:r>
          </a:p>
          <a:p>
            <a:pPr marL="342900" indent="-342900" algn="just">
              <a:lnSpc>
                <a:spcPct val="150000"/>
              </a:lnSpc>
              <a:buFont typeface="Courier New" panose="02070309020205020404" pitchFamily="49" charset="0"/>
              <a:buChar char="o"/>
            </a:pPr>
            <a:r>
              <a:rPr lang="el-GR" sz="2600" dirty="0"/>
              <a:t>Σε μια τέτοια περίπτωση τονίζεται ότι οι όποιες κινήσεις έγιναν με γνώμονα την προστασία του παιδιού και την υποστήριξη της οικογένειας και αποφεύγουμε την αντιπαράθεση με την οικογένεια ή το να λάβουμε τον ρόλο του ανακριτή ή του κοινωνικού λειτουργού</a:t>
            </a:r>
          </a:p>
          <a:p>
            <a:pPr marL="342900" indent="-342900" algn="just">
              <a:lnSpc>
                <a:spcPct val="150000"/>
              </a:lnSpc>
              <a:buFont typeface="Courier New" panose="02070309020205020404" pitchFamily="49" charset="0"/>
              <a:buChar char="o"/>
            </a:pPr>
            <a:r>
              <a:rPr lang="el-GR" sz="2600" dirty="0"/>
              <a:t>Μπορεί να διαταχθεί διεξαγωγή κοινωνικής έρευνας – Κοινωνική Υπηρεσία Δήμου ή Νομαρχίας (Κ.Π.Δ. </a:t>
            </a:r>
            <a:r>
              <a:rPr lang="el-GR" sz="2600" dirty="0" err="1"/>
              <a:t>άρ</a:t>
            </a:r>
            <a:r>
              <a:rPr lang="el-GR" sz="2600" dirty="0"/>
              <a:t>. 226Α §6)</a:t>
            </a:r>
          </a:p>
          <a:p>
            <a:pPr marL="342900" indent="-342900" algn="just">
              <a:lnSpc>
                <a:spcPct val="150000"/>
              </a:lnSpc>
              <a:buFont typeface="Courier New" panose="02070309020205020404" pitchFamily="49" charset="0"/>
              <a:buChar char="o"/>
            </a:pPr>
            <a:r>
              <a:rPr lang="el-GR" sz="2600" dirty="0"/>
              <a:t>Ανάθεση συλλογής των απαιτούμενων πληροφοριών κατά την ανάκριση από Επιμελητές/</a:t>
            </a:r>
            <a:r>
              <a:rPr lang="el-GR" sz="2600" dirty="0" err="1"/>
              <a:t>τριες</a:t>
            </a:r>
            <a:r>
              <a:rPr lang="el-GR" sz="2600" dirty="0"/>
              <a:t> που υπηρετούν στην επιτόπια Εταιρία Προστασίας Ανηλίκων (Κ.Π.Δ. </a:t>
            </a:r>
            <a:r>
              <a:rPr lang="el-GR" sz="2600" dirty="0" err="1"/>
              <a:t>άρ</a:t>
            </a:r>
            <a:r>
              <a:rPr lang="el-GR" sz="2600" dirty="0"/>
              <a:t>. </a:t>
            </a:r>
            <a:r>
              <a:rPr lang="el-GR" sz="2600" dirty="0" err="1"/>
              <a:t>Άρ</a:t>
            </a:r>
            <a:r>
              <a:rPr lang="el-GR" sz="2600" dirty="0"/>
              <a:t>. 239 §2 του Κώδικα Ποινικής Δικονομίας). </a:t>
            </a:r>
          </a:p>
        </p:txBody>
      </p:sp>
      <p:sp>
        <p:nvSpPr>
          <p:cNvPr id="5" name="Freeform 3">
            <a:extLst>
              <a:ext uri="{FF2B5EF4-FFF2-40B4-BE49-F238E27FC236}">
                <a16:creationId xmlns:a16="http://schemas.microsoft.com/office/drawing/2014/main" id="{BE3475C2-C97E-0806-1902-508A0B5E1992}"/>
              </a:ext>
            </a:extLst>
          </p:cNvPr>
          <p:cNvSpPr/>
          <p:nvPr/>
        </p:nvSpPr>
        <p:spPr>
          <a:xfrm rot="7983254">
            <a:off x="16125646" y="-1094192"/>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10">
            <a:extLst>
              <a:ext uri="{FF2B5EF4-FFF2-40B4-BE49-F238E27FC236}">
                <a16:creationId xmlns:a16="http://schemas.microsoft.com/office/drawing/2014/main" id="{1D1B8D9F-794B-1C36-16F2-0F23C14F3B42}"/>
              </a:ext>
            </a:extLst>
          </p:cNvPr>
          <p:cNvSpPr/>
          <p:nvPr/>
        </p:nvSpPr>
        <p:spPr>
          <a:xfrm rot="872040">
            <a:off x="-1066819" y="-2057399"/>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Tree>
    <p:extLst>
      <p:ext uri="{BB962C8B-B14F-4D97-AF65-F5344CB8AC3E}">
        <p14:creationId xmlns:p14="http://schemas.microsoft.com/office/powerpoint/2010/main" val="3721531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00F08358-DA71-A1B3-F38C-A25C681BAFE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9885DC9-F73A-02C1-F89A-DE9AD2C4B60F}"/>
              </a:ext>
            </a:extLst>
          </p:cNvPr>
          <p:cNvSpPr/>
          <p:nvPr/>
        </p:nvSpPr>
        <p:spPr>
          <a:xfrm>
            <a:off x="1409707" y="-1465073"/>
            <a:ext cx="3581385" cy="3581385"/>
          </a:xfrm>
          <a:custGeom>
            <a:avLst/>
            <a:gdLst/>
            <a:ahLst/>
            <a:cxnLst/>
            <a:rect l="l" t="t" r="r" b="b"/>
            <a:pathLst>
              <a:path w="3581385" h="3581385">
                <a:moveTo>
                  <a:pt x="0" y="0"/>
                </a:moveTo>
                <a:lnTo>
                  <a:pt x="3581384" y="0"/>
                </a:lnTo>
                <a:lnTo>
                  <a:pt x="3581384" y="3581384"/>
                </a:lnTo>
                <a:lnTo>
                  <a:pt x="0" y="3581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a:extLst>
              <a:ext uri="{FF2B5EF4-FFF2-40B4-BE49-F238E27FC236}">
                <a16:creationId xmlns:a16="http://schemas.microsoft.com/office/drawing/2014/main" id="{B449CC11-7406-E649-D3E2-0928578CEBDC}"/>
              </a:ext>
            </a:extLst>
          </p:cNvPr>
          <p:cNvSpPr/>
          <p:nvPr/>
        </p:nvSpPr>
        <p:spPr>
          <a:xfrm rot="10470889">
            <a:off x="-921025" y="774512"/>
            <a:ext cx="2532921" cy="2422393"/>
          </a:xfrm>
          <a:custGeom>
            <a:avLst/>
            <a:gdLst/>
            <a:ahLst/>
            <a:cxnLst/>
            <a:rect l="l" t="t" r="r" b="b"/>
            <a:pathLst>
              <a:path w="2532921" h="2422393">
                <a:moveTo>
                  <a:pt x="0" y="0"/>
                </a:moveTo>
                <a:lnTo>
                  <a:pt x="2532921" y="0"/>
                </a:lnTo>
                <a:lnTo>
                  <a:pt x="2532921" y="2422393"/>
                </a:lnTo>
                <a:lnTo>
                  <a:pt x="0" y="242239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4" name="Freeform 4">
            <a:extLst>
              <a:ext uri="{FF2B5EF4-FFF2-40B4-BE49-F238E27FC236}">
                <a16:creationId xmlns:a16="http://schemas.microsoft.com/office/drawing/2014/main" id="{993CDFA3-E091-2580-8756-80919BC9B65D}"/>
              </a:ext>
            </a:extLst>
          </p:cNvPr>
          <p:cNvSpPr/>
          <p:nvPr/>
        </p:nvSpPr>
        <p:spPr>
          <a:xfrm>
            <a:off x="12506996" y="8893307"/>
            <a:ext cx="2918547" cy="2876325"/>
          </a:xfrm>
          <a:custGeom>
            <a:avLst/>
            <a:gdLst/>
            <a:ahLst/>
            <a:cxnLst/>
            <a:rect l="l" t="t" r="r" b="b"/>
            <a:pathLst>
              <a:path w="2918547" h="2876325">
                <a:moveTo>
                  <a:pt x="0" y="0"/>
                </a:moveTo>
                <a:lnTo>
                  <a:pt x="2918546" y="0"/>
                </a:lnTo>
                <a:lnTo>
                  <a:pt x="2918546" y="2876325"/>
                </a:lnTo>
                <a:lnTo>
                  <a:pt x="0" y="28763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8" name="Freeform 8">
            <a:extLst>
              <a:ext uri="{FF2B5EF4-FFF2-40B4-BE49-F238E27FC236}">
                <a16:creationId xmlns:a16="http://schemas.microsoft.com/office/drawing/2014/main" id="{D90EA86A-7E0E-9489-85D4-AC09C9CB84AE}"/>
              </a:ext>
            </a:extLst>
          </p:cNvPr>
          <p:cNvSpPr/>
          <p:nvPr/>
        </p:nvSpPr>
        <p:spPr>
          <a:xfrm>
            <a:off x="15681511"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TextBox 6">
            <a:extLst>
              <a:ext uri="{FF2B5EF4-FFF2-40B4-BE49-F238E27FC236}">
                <a16:creationId xmlns:a16="http://schemas.microsoft.com/office/drawing/2014/main" id="{6EB9BB4F-B4B7-B936-A6A0-491E795F46F5}"/>
              </a:ext>
            </a:extLst>
          </p:cNvPr>
          <p:cNvSpPr txBox="1"/>
          <p:nvPr/>
        </p:nvSpPr>
        <p:spPr>
          <a:xfrm>
            <a:off x="685800" y="3169402"/>
            <a:ext cx="16154400" cy="5293757"/>
          </a:xfrm>
          <a:prstGeom prst="rect">
            <a:avLst/>
          </a:prstGeom>
          <a:noFill/>
        </p:spPr>
        <p:txBody>
          <a:bodyPr wrap="square">
            <a:spAutoFit/>
          </a:bodyPr>
          <a:lstStyle/>
          <a:p>
            <a:pPr marL="457200" indent="-457200" algn="just">
              <a:buFont typeface="Courier New" panose="02070309020205020404" pitchFamily="49" charset="0"/>
              <a:buChar char="o"/>
            </a:pPr>
            <a:r>
              <a:rPr lang="el-GR" sz="2600" dirty="0"/>
              <a:t>Αξιολόγηση Περιστατικού: Σε περιπτώσεις πλημμελημάτων όπου το παιδί δεν απειλείται άμεσα, μεμονωμένα περιστατικά βίας (όπως η σωματική τιμωρία) ενδέχεται να μην απαιτούν άμεση αναφορά στις εισαγγελικές αρχές.</a:t>
            </a:r>
          </a:p>
          <a:p>
            <a:pPr marL="457200" indent="-457200" algn="just">
              <a:buFont typeface="Courier New" panose="02070309020205020404" pitchFamily="49" charset="0"/>
              <a:buChar char="o"/>
            </a:pPr>
            <a:r>
              <a:rPr lang="el-GR" sz="2600" dirty="0"/>
              <a:t>Παραπομπή σε Δομές: Σε τέτοιες περιπτώσεις, θεωρείται απαραίτητη η παραπομπή του περιστατικού σε κοινοτικές δομές ψυχοκοινωνικής μέριμνας, (</a:t>
            </a:r>
            <a:r>
              <a:rPr lang="el-GR" sz="2600" dirty="0" err="1"/>
              <a:t>ιατροπαιδαγωγικά</a:t>
            </a:r>
            <a:r>
              <a:rPr lang="el-GR" sz="2600" dirty="0"/>
              <a:t> κέντρα, κοινωνικές υπηρεσίες ή κέντρα ψυχικής υγείας παιδιών – εφήβων).</a:t>
            </a:r>
          </a:p>
          <a:p>
            <a:pPr marL="457200" indent="-457200" algn="just">
              <a:buFont typeface="Courier New" panose="02070309020205020404" pitchFamily="49" charset="0"/>
              <a:buChar char="o"/>
            </a:pPr>
            <a:r>
              <a:rPr lang="el-GR" sz="2600" dirty="0"/>
              <a:t>Εναλλακτική Παρακολούθηση: Εφόσον δεν υπάρχει κίνδυνος </a:t>
            </a:r>
            <a:r>
              <a:rPr lang="el-GR" sz="2600" dirty="0" err="1"/>
              <a:t>επαναθυματοποίησης</a:t>
            </a:r>
            <a:r>
              <a:rPr lang="el-GR" sz="2600" dirty="0"/>
              <a:t> και εξασφαλίζεται η απόλυτη συνεργασία των γονέων, μπορεί να συνεχιστεί η θεραπευτική παρακολούθηση από υπηρεσίες ψυχικής υγείας.</a:t>
            </a:r>
          </a:p>
          <a:p>
            <a:pPr marL="457200" indent="-457200" algn="just">
              <a:buFont typeface="Courier New" panose="02070309020205020404" pitchFamily="49" charset="0"/>
              <a:buChar char="o"/>
            </a:pPr>
            <a:r>
              <a:rPr lang="el-GR" sz="2600" dirty="0"/>
              <a:t>Ο Ρόλος του/της Εκπαιδευτικού: Ο/Η εκπαιδευτικός οφείλει να ελέγχει τον θυμό απέναντι στους γονείς και να προσπαθεί να κατανοήσει τους λόγους της οικογενειακής δυσλειτουργίας. Η προστασία των παιδιών από κάθε μορφή βίας πρέπει να αποτελεί σταθερή προτεραιότητα του σχολείου.</a:t>
            </a:r>
          </a:p>
          <a:p>
            <a:pPr marL="457200" indent="-457200" algn="just">
              <a:buFont typeface="Courier New" panose="02070309020205020404" pitchFamily="49" charset="0"/>
              <a:buChar char="o"/>
            </a:pPr>
            <a:r>
              <a:rPr lang="el-GR" sz="2600" dirty="0"/>
              <a:t>Δικτύωση και Συνεργασία: Είναι κρίσιμο το σχολείο και οι κοινοτικές υπηρεσίες να έχουν δίκτυο επικοινωνίας - συνεργασίας πριν την εκδήλωση κρουσμάτων. Η προσωπική επαφή με πρόσωπα αναφοράς ενισχύει την αποτελεσματικότητα των διαδικασιών.</a:t>
            </a:r>
          </a:p>
        </p:txBody>
      </p:sp>
      <p:sp>
        <p:nvSpPr>
          <p:cNvPr id="14" name="TextBox 13">
            <a:extLst>
              <a:ext uri="{FF2B5EF4-FFF2-40B4-BE49-F238E27FC236}">
                <a16:creationId xmlns:a16="http://schemas.microsoft.com/office/drawing/2014/main" id="{305B98B3-E776-DB49-923D-9D3DDF802EA7}"/>
              </a:ext>
            </a:extLst>
          </p:cNvPr>
          <p:cNvSpPr txBox="1"/>
          <p:nvPr/>
        </p:nvSpPr>
        <p:spPr>
          <a:xfrm>
            <a:off x="2217174" y="1769389"/>
            <a:ext cx="14325600" cy="769441"/>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ΔΙΑΧΕΙΡΙΣΗ ΠΕΡΙΣΤΑΤΙΚΩΝ ΧΩΡΙΣ ΑΜΕΣΟ ΚΙΝΔΥΝΟ</a:t>
            </a:r>
          </a:p>
        </p:txBody>
      </p:sp>
    </p:spTree>
    <p:extLst>
      <p:ext uri="{BB962C8B-B14F-4D97-AF65-F5344CB8AC3E}">
        <p14:creationId xmlns:p14="http://schemas.microsoft.com/office/powerpoint/2010/main" val="6090494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96CBFBF4-67CA-AC5D-F45E-1EAFEB98BFE1}"/>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1D54562E-9239-2D88-9A2F-4EFB887A6987}"/>
              </a:ext>
            </a:extLst>
          </p:cNvPr>
          <p:cNvSpPr/>
          <p:nvPr/>
        </p:nvSpPr>
        <p:spPr>
          <a:xfrm>
            <a:off x="-914400" y="8118054"/>
            <a:ext cx="2918547" cy="2876325"/>
          </a:xfrm>
          <a:custGeom>
            <a:avLst/>
            <a:gdLst/>
            <a:ahLst/>
            <a:cxnLst/>
            <a:rect l="l" t="t" r="r" b="b"/>
            <a:pathLst>
              <a:path w="2918547" h="2876325">
                <a:moveTo>
                  <a:pt x="0" y="0"/>
                </a:moveTo>
                <a:lnTo>
                  <a:pt x="2918546" y="0"/>
                </a:lnTo>
                <a:lnTo>
                  <a:pt x="2918546" y="2876325"/>
                </a:lnTo>
                <a:lnTo>
                  <a:pt x="0" y="287632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8" name="Freeform 8">
            <a:extLst>
              <a:ext uri="{FF2B5EF4-FFF2-40B4-BE49-F238E27FC236}">
                <a16:creationId xmlns:a16="http://schemas.microsoft.com/office/drawing/2014/main" id="{B7B7ACA8-0614-B1CD-E8B4-B0AFE4E3FFDA}"/>
              </a:ext>
            </a:extLst>
          </p:cNvPr>
          <p:cNvSpPr/>
          <p:nvPr/>
        </p:nvSpPr>
        <p:spPr>
          <a:xfrm>
            <a:off x="15681511"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23" name="TextBox 22">
            <a:extLst>
              <a:ext uri="{FF2B5EF4-FFF2-40B4-BE49-F238E27FC236}">
                <a16:creationId xmlns:a16="http://schemas.microsoft.com/office/drawing/2014/main" id="{27AD7A10-27E8-8372-F08D-14B8AB94D1EC}"/>
              </a:ext>
            </a:extLst>
          </p:cNvPr>
          <p:cNvSpPr txBox="1"/>
          <p:nvPr/>
        </p:nvSpPr>
        <p:spPr>
          <a:xfrm>
            <a:off x="3871452" y="1209188"/>
            <a:ext cx="10545096" cy="769441"/>
          </a:xfrm>
          <a:prstGeom prst="rect">
            <a:avLst/>
          </a:prstGeom>
          <a:noFill/>
        </p:spPr>
        <p:txBody>
          <a:bodyPr wrap="square">
            <a:spAutoFit/>
          </a:bodyPr>
          <a:lstStyle/>
          <a:p>
            <a:pPr algn="ctr"/>
            <a:r>
              <a:rPr lang="el-GR" sz="4400" spc="-39">
                <a:solidFill>
                  <a:srgbClr val="3D3D3D"/>
                </a:solidFill>
                <a:latin typeface="Roboto" panose="02000000000000000000" pitchFamily="2" charset="0"/>
                <a:ea typeface="Roboto" panose="02000000000000000000" pitchFamily="2" charset="0"/>
                <a:cs typeface="Roboto" panose="02000000000000000000" pitchFamily="2" charset="0"/>
              </a:rPr>
              <a:t>ΜΕΛΕΤΗ ΠΕΡΙΠΤΩΣΗΣ</a:t>
            </a:r>
            <a:endPar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endParaRPr>
          </a:p>
        </p:txBody>
      </p:sp>
      <p:sp>
        <p:nvSpPr>
          <p:cNvPr id="5" name="Freeform 3">
            <a:extLst>
              <a:ext uri="{FF2B5EF4-FFF2-40B4-BE49-F238E27FC236}">
                <a16:creationId xmlns:a16="http://schemas.microsoft.com/office/drawing/2014/main" id="{F8EBC00B-2C95-EBAB-5A3E-6E8CD91B4B15}"/>
              </a:ext>
            </a:extLst>
          </p:cNvPr>
          <p:cNvSpPr/>
          <p:nvPr/>
        </p:nvSpPr>
        <p:spPr>
          <a:xfrm rot="7983254">
            <a:off x="16125646" y="-1094192"/>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10">
            <a:extLst>
              <a:ext uri="{FF2B5EF4-FFF2-40B4-BE49-F238E27FC236}">
                <a16:creationId xmlns:a16="http://schemas.microsoft.com/office/drawing/2014/main" id="{74DB4665-FA15-A660-4327-87C0CC86987A}"/>
              </a:ext>
            </a:extLst>
          </p:cNvPr>
          <p:cNvSpPr/>
          <p:nvPr/>
        </p:nvSpPr>
        <p:spPr>
          <a:xfrm rot="872040">
            <a:off x="-1066819" y="-2057399"/>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2" name="Freeform 6">
            <a:extLst>
              <a:ext uri="{FF2B5EF4-FFF2-40B4-BE49-F238E27FC236}">
                <a16:creationId xmlns:a16="http://schemas.microsoft.com/office/drawing/2014/main" id="{16C0EA08-3BFF-6D5F-D487-5D3BC3F750A3}"/>
              </a:ext>
            </a:extLst>
          </p:cNvPr>
          <p:cNvSpPr/>
          <p:nvPr/>
        </p:nvSpPr>
        <p:spPr>
          <a:xfrm>
            <a:off x="9448800" y="3454692"/>
            <a:ext cx="7537778" cy="4409600"/>
          </a:xfrm>
          <a:custGeom>
            <a:avLst/>
            <a:gdLst/>
            <a:ahLst/>
            <a:cxnLst/>
            <a:rect l="l" t="t" r="r" b="b"/>
            <a:pathLst>
              <a:path w="7537778" h="4409600">
                <a:moveTo>
                  <a:pt x="0" y="0"/>
                </a:moveTo>
                <a:lnTo>
                  <a:pt x="7537777" y="0"/>
                </a:lnTo>
                <a:lnTo>
                  <a:pt x="7537777" y="4409600"/>
                </a:lnTo>
                <a:lnTo>
                  <a:pt x="0" y="44096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7" name="Freeform 7">
            <a:extLst>
              <a:ext uri="{FF2B5EF4-FFF2-40B4-BE49-F238E27FC236}">
                <a16:creationId xmlns:a16="http://schemas.microsoft.com/office/drawing/2014/main" id="{417B7A26-CA55-ADDC-843A-D59313F87043}"/>
              </a:ext>
            </a:extLst>
          </p:cNvPr>
          <p:cNvSpPr/>
          <p:nvPr/>
        </p:nvSpPr>
        <p:spPr>
          <a:xfrm>
            <a:off x="4869569" y="2835063"/>
            <a:ext cx="914818" cy="911491"/>
          </a:xfrm>
          <a:custGeom>
            <a:avLst/>
            <a:gdLst/>
            <a:ahLst/>
            <a:cxnLst/>
            <a:rect l="l" t="t" r="r" b="b"/>
            <a:pathLst>
              <a:path w="914818" h="911491">
                <a:moveTo>
                  <a:pt x="0" y="0"/>
                </a:moveTo>
                <a:lnTo>
                  <a:pt x="914818" y="0"/>
                </a:lnTo>
                <a:lnTo>
                  <a:pt x="914818" y="911491"/>
                </a:lnTo>
                <a:lnTo>
                  <a:pt x="0" y="91149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l-GR"/>
          </a:p>
        </p:txBody>
      </p:sp>
      <p:sp>
        <p:nvSpPr>
          <p:cNvPr id="9" name="Freeform 8">
            <a:extLst>
              <a:ext uri="{FF2B5EF4-FFF2-40B4-BE49-F238E27FC236}">
                <a16:creationId xmlns:a16="http://schemas.microsoft.com/office/drawing/2014/main" id="{63709E0A-A07B-ACE8-2430-9008A4D0F266}"/>
              </a:ext>
            </a:extLst>
          </p:cNvPr>
          <p:cNvSpPr/>
          <p:nvPr/>
        </p:nvSpPr>
        <p:spPr>
          <a:xfrm>
            <a:off x="13553528" y="2858714"/>
            <a:ext cx="891081" cy="887841"/>
          </a:xfrm>
          <a:custGeom>
            <a:avLst/>
            <a:gdLst/>
            <a:ahLst/>
            <a:cxnLst/>
            <a:rect l="l" t="t" r="r" b="b"/>
            <a:pathLst>
              <a:path w="891081" h="887841">
                <a:moveTo>
                  <a:pt x="0" y="0"/>
                </a:moveTo>
                <a:lnTo>
                  <a:pt x="891081" y="0"/>
                </a:lnTo>
                <a:lnTo>
                  <a:pt x="891081" y="887840"/>
                </a:lnTo>
                <a:lnTo>
                  <a:pt x="0" y="88784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l-GR"/>
          </a:p>
        </p:txBody>
      </p:sp>
      <p:sp>
        <p:nvSpPr>
          <p:cNvPr id="10" name="TextBox 10">
            <a:extLst>
              <a:ext uri="{FF2B5EF4-FFF2-40B4-BE49-F238E27FC236}">
                <a16:creationId xmlns:a16="http://schemas.microsoft.com/office/drawing/2014/main" id="{78E362DE-6DA3-9BC4-193F-BFA365CA1903}"/>
              </a:ext>
            </a:extLst>
          </p:cNvPr>
          <p:cNvSpPr txBox="1"/>
          <p:nvPr/>
        </p:nvSpPr>
        <p:spPr>
          <a:xfrm>
            <a:off x="1248597" y="3708454"/>
            <a:ext cx="6738885" cy="3568669"/>
          </a:xfrm>
          <a:prstGeom prst="rect">
            <a:avLst/>
          </a:prstGeom>
        </p:spPr>
        <p:txBody>
          <a:bodyPr lIns="0" tIns="0" rIns="0" bIns="0" rtlCol="0" anchor="t">
            <a:spAutoFit/>
          </a:bodyPr>
          <a:lstStyle/>
          <a:p>
            <a:pPr algn="just">
              <a:lnSpc>
                <a:spcPts val="2799"/>
              </a:lnSpc>
              <a:spcBef>
                <a:spcPct val="0"/>
              </a:spcBef>
            </a:pPr>
            <a:r>
              <a:rPr lang="en-US" sz="1999" spc="117" dirty="0">
                <a:solidFill>
                  <a:srgbClr val="000000"/>
                </a:solidFill>
              </a:rPr>
              <a:t>Η </a:t>
            </a:r>
            <a:r>
              <a:rPr lang="en-US" sz="1999" spc="117" dirty="0" err="1">
                <a:solidFill>
                  <a:srgbClr val="000000"/>
                </a:solidFill>
              </a:rPr>
              <a:t>Άνν</a:t>
            </a:r>
            <a:r>
              <a:rPr lang="en-US" sz="1999" spc="117" dirty="0">
                <a:solidFill>
                  <a:srgbClr val="000000"/>
                </a:solidFill>
              </a:rPr>
              <a:t>α, ένα 5 χρόνο κορίτσι, φτάνει συχνά στο σχολείο με γρατζουνιές και μώλωπες στα χέρια και τα πόδια της. </a:t>
            </a:r>
            <a:r>
              <a:rPr lang="en-US" sz="1999" spc="117" dirty="0" err="1">
                <a:solidFill>
                  <a:srgbClr val="000000"/>
                </a:solidFill>
              </a:rPr>
              <a:t>Ότ</a:t>
            </a:r>
            <a:r>
              <a:rPr lang="en-US" sz="1999" spc="117" dirty="0">
                <a:solidFill>
                  <a:srgbClr val="000000"/>
                </a:solidFill>
              </a:rPr>
              <a:t>αν ερωτάται για τους τραυματισμούς, η Άννα δίνει ασαφείς εξηγήσεις, δηλώνοντας ότι έπεσε ενώ έπαιζε με τους φίλους της ή ενώ έκανε ποδήλατο. </a:t>
            </a:r>
            <a:r>
              <a:rPr lang="en-US" sz="1999" spc="117" dirty="0" err="1">
                <a:solidFill>
                  <a:srgbClr val="000000"/>
                </a:solidFill>
              </a:rPr>
              <a:t>Ωστόσο</a:t>
            </a:r>
            <a:r>
              <a:rPr lang="en-US" sz="1999" spc="117" dirty="0">
                <a:solidFill>
                  <a:srgbClr val="000000"/>
                </a:solidFill>
              </a:rPr>
              <a:t>, η δα</a:t>
            </a:r>
            <a:r>
              <a:rPr lang="en-US" sz="1999" spc="117" dirty="0" err="1">
                <a:solidFill>
                  <a:srgbClr val="000000"/>
                </a:solidFill>
              </a:rPr>
              <a:t>σκάλ</a:t>
            </a:r>
            <a:r>
              <a:rPr lang="en-US" sz="1999" spc="117" dirty="0">
                <a:solidFill>
                  <a:srgbClr val="000000"/>
                </a:solidFill>
              </a:rPr>
              <a:t>α της παρατηρεί ότι η Άννα φαίνεται διστακτική και αποφεύγει να έχει οπτική επαφή όταν συζητά για τα τραύματα. Πα</a:t>
            </a:r>
            <a:r>
              <a:rPr lang="en-US" sz="1999" spc="117" dirty="0" err="1">
                <a:solidFill>
                  <a:srgbClr val="000000"/>
                </a:solidFill>
              </a:rPr>
              <a:t>ρά</a:t>
            </a:r>
            <a:r>
              <a:rPr lang="en-US" sz="1999" spc="117" dirty="0">
                <a:solidFill>
                  <a:srgbClr val="000000"/>
                </a:solidFill>
              </a:rPr>
              <a:t> </a:t>
            </a:r>
            <a:r>
              <a:rPr lang="en-US" sz="1999" spc="117" dirty="0" err="1">
                <a:solidFill>
                  <a:srgbClr val="000000"/>
                </a:solidFill>
              </a:rPr>
              <a:t>τους</a:t>
            </a:r>
            <a:r>
              <a:rPr lang="en-US" sz="1999" spc="117" dirty="0">
                <a:solidFill>
                  <a:srgbClr val="000000"/>
                </a:solidFill>
              </a:rPr>
              <a:t> </a:t>
            </a:r>
            <a:r>
              <a:rPr lang="en-US" sz="1999" spc="117" dirty="0" err="1">
                <a:solidFill>
                  <a:srgbClr val="000000"/>
                </a:solidFill>
              </a:rPr>
              <a:t>μώλω</a:t>
            </a:r>
            <a:r>
              <a:rPr lang="en-US" sz="1999" spc="117" dirty="0">
                <a:solidFill>
                  <a:srgbClr val="000000"/>
                </a:solidFill>
              </a:rPr>
              <a:t>πες, η Άννα φαίνεται να τρέφεται καλά και να φροντίζεται και διατηρεί καλές σχέσεις με τους συμμαθητές και τους δασκάλους της.</a:t>
            </a:r>
          </a:p>
        </p:txBody>
      </p:sp>
      <p:sp>
        <p:nvSpPr>
          <p:cNvPr id="11" name="TextBox 11">
            <a:extLst>
              <a:ext uri="{FF2B5EF4-FFF2-40B4-BE49-F238E27FC236}">
                <a16:creationId xmlns:a16="http://schemas.microsoft.com/office/drawing/2014/main" id="{A204F341-6EAF-F22A-10F0-480994FF2C98}"/>
              </a:ext>
            </a:extLst>
          </p:cNvPr>
          <p:cNvSpPr txBox="1"/>
          <p:nvPr/>
        </p:nvSpPr>
        <p:spPr>
          <a:xfrm>
            <a:off x="9821352" y="3708454"/>
            <a:ext cx="6749038" cy="3917804"/>
          </a:xfrm>
          <a:prstGeom prst="rect">
            <a:avLst/>
          </a:prstGeom>
        </p:spPr>
        <p:txBody>
          <a:bodyPr lIns="0" tIns="0" rIns="0" bIns="0" rtlCol="0" anchor="t">
            <a:spAutoFit/>
          </a:bodyPr>
          <a:lstStyle/>
          <a:p>
            <a:pPr algn="just">
              <a:lnSpc>
                <a:spcPts val="2794"/>
              </a:lnSpc>
              <a:spcBef>
                <a:spcPct val="0"/>
              </a:spcBef>
            </a:pPr>
            <a:r>
              <a:rPr lang="en-US" sz="1995" spc="117" dirty="0">
                <a:solidFill>
                  <a:srgbClr val="000000"/>
                </a:solidFill>
              </a:rPr>
              <a:t>Η Μα</a:t>
            </a:r>
            <a:r>
              <a:rPr lang="en-US" sz="1995" spc="117" dirty="0" err="1">
                <a:solidFill>
                  <a:srgbClr val="000000"/>
                </a:solidFill>
              </a:rPr>
              <a:t>ρί</a:t>
            </a:r>
            <a:r>
              <a:rPr lang="en-US" sz="1995" spc="117" dirty="0">
                <a:solidFill>
                  <a:srgbClr val="000000"/>
                </a:solidFill>
              </a:rPr>
              <a:t>α, ένα κορίτσι 6 ετών, άρχισε πρόσφατα να παρουσιάζει παλινδρομικές συμπεριφορές, όπως το πιπίλισμα του αντίχειρα και την απουσία ελέγχου των σφικτήρων, παρόλο που προηγουμένως είχε εκπαιδευτεί να πηγαίνει στη</a:t>
            </a:r>
            <a:r>
              <a:rPr lang="el-GR" sz="1995" spc="117" dirty="0">
                <a:solidFill>
                  <a:srgbClr val="000000"/>
                </a:solidFill>
              </a:rPr>
              <a:t>ν</a:t>
            </a:r>
            <a:r>
              <a:rPr lang="en-US" sz="1995" spc="117" dirty="0">
                <a:solidFill>
                  <a:srgbClr val="000000"/>
                </a:solidFill>
              </a:rPr>
              <a:t> τουαλέτα. Ο </a:t>
            </a:r>
            <a:r>
              <a:rPr lang="en-US" sz="1995" spc="117" dirty="0" err="1">
                <a:solidFill>
                  <a:srgbClr val="000000"/>
                </a:solidFill>
              </a:rPr>
              <a:t>δάσκ</a:t>
            </a:r>
            <a:r>
              <a:rPr lang="en-US" sz="1995" spc="117" dirty="0">
                <a:solidFill>
                  <a:srgbClr val="000000"/>
                </a:solidFill>
              </a:rPr>
              <a:t>αλός της παρατηρεί ότι η Μαρία εμφανίζεται συχνά κουρασμένη και αποτραβηγμένη στην τάξη και φαίνεται απρόθυμη να συμμετάσχει σε ομαδικές δραστηριότητες. </a:t>
            </a:r>
            <a:r>
              <a:rPr lang="en-US" sz="1995" spc="117" dirty="0" err="1">
                <a:solidFill>
                  <a:srgbClr val="000000"/>
                </a:solidFill>
              </a:rPr>
              <a:t>Ότ</a:t>
            </a:r>
            <a:r>
              <a:rPr lang="en-US" sz="1995" spc="117" dirty="0">
                <a:solidFill>
                  <a:srgbClr val="000000"/>
                </a:solidFill>
              </a:rPr>
              <a:t>αν ερωτάται για τη ζωή της στο σπίτι, η Μαρία δακρύζει και λέει ότι όλα είναι καλά, αλλά αποφεύγει να δώσει περισσότερες λεπτομέρειες</a:t>
            </a:r>
          </a:p>
        </p:txBody>
      </p:sp>
      <p:sp>
        <p:nvSpPr>
          <p:cNvPr id="12" name="Freeform 5">
            <a:extLst>
              <a:ext uri="{FF2B5EF4-FFF2-40B4-BE49-F238E27FC236}">
                <a16:creationId xmlns:a16="http://schemas.microsoft.com/office/drawing/2014/main" id="{C3B4900C-1D21-FBC6-41D8-2DEC4848D00C}"/>
              </a:ext>
            </a:extLst>
          </p:cNvPr>
          <p:cNvSpPr/>
          <p:nvPr/>
        </p:nvSpPr>
        <p:spPr>
          <a:xfrm>
            <a:off x="929974" y="3454692"/>
            <a:ext cx="7537778" cy="4409600"/>
          </a:xfrm>
          <a:custGeom>
            <a:avLst/>
            <a:gdLst/>
            <a:ahLst/>
            <a:cxnLst/>
            <a:rect l="l" t="t" r="r" b="b"/>
            <a:pathLst>
              <a:path w="7537778" h="4409600">
                <a:moveTo>
                  <a:pt x="0" y="0"/>
                </a:moveTo>
                <a:lnTo>
                  <a:pt x="7537778" y="0"/>
                </a:lnTo>
                <a:lnTo>
                  <a:pt x="7537778" y="4409600"/>
                </a:lnTo>
                <a:lnTo>
                  <a:pt x="0" y="4409600"/>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l-GR"/>
          </a:p>
        </p:txBody>
      </p:sp>
      <p:sp>
        <p:nvSpPr>
          <p:cNvPr id="14" name="TextBox 13">
            <a:extLst>
              <a:ext uri="{FF2B5EF4-FFF2-40B4-BE49-F238E27FC236}">
                <a16:creationId xmlns:a16="http://schemas.microsoft.com/office/drawing/2014/main" id="{FE9C7C60-3F21-1A3E-60E8-498E32288D59}"/>
              </a:ext>
            </a:extLst>
          </p:cNvPr>
          <p:cNvSpPr txBox="1"/>
          <p:nvPr/>
        </p:nvSpPr>
        <p:spPr>
          <a:xfrm>
            <a:off x="1201134" y="2185329"/>
            <a:ext cx="15316200" cy="523220"/>
          </a:xfrm>
          <a:prstGeom prst="rect">
            <a:avLst/>
          </a:prstGeom>
          <a:noFill/>
        </p:spPr>
        <p:txBody>
          <a:bodyPr wrap="square">
            <a:spAutoFit/>
          </a:bodyPr>
          <a:lstStyle/>
          <a:p>
            <a:r>
              <a:rPr lang="el-GR" sz="2800" b="1" spc="159" dirty="0">
                <a:solidFill>
                  <a:srgbClr val="0070C0"/>
                </a:solidFill>
                <a:highlight>
                  <a:srgbClr val="C0C0C0"/>
                </a:highlight>
              </a:rPr>
              <a:t>Κ</a:t>
            </a:r>
            <a:r>
              <a:rPr lang="en-US" sz="2800" b="1" spc="159" dirty="0">
                <a:solidFill>
                  <a:srgbClr val="0070C0"/>
                </a:solidFill>
                <a:highlight>
                  <a:srgbClr val="C0C0C0"/>
                </a:highlight>
              </a:rPr>
              <a:t>α</a:t>
            </a:r>
            <a:r>
              <a:rPr lang="en-US" sz="2800" b="1" spc="159" dirty="0" err="1">
                <a:solidFill>
                  <a:srgbClr val="0070C0"/>
                </a:solidFill>
                <a:highlight>
                  <a:srgbClr val="C0C0C0"/>
                </a:highlight>
              </a:rPr>
              <a:t>τά</a:t>
            </a:r>
            <a:r>
              <a:rPr lang="en-US" sz="2800" b="1" spc="159" dirty="0">
                <a:solidFill>
                  <a:srgbClr val="0070C0"/>
                </a:solidFill>
                <a:highlight>
                  <a:srgbClr val="C0C0C0"/>
                </a:highlight>
              </a:rPr>
              <a:t> π</a:t>
            </a:r>
            <a:r>
              <a:rPr lang="en-US" sz="2800" b="1" spc="159" dirty="0" err="1">
                <a:solidFill>
                  <a:srgbClr val="0070C0"/>
                </a:solidFill>
                <a:highlight>
                  <a:srgbClr val="C0C0C0"/>
                </a:highlight>
              </a:rPr>
              <a:t>όσο</a:t>
            </a:r>
            <a:r>
              <a:rPr lang="en-US" sz="2800" b="1" spc="159" dirty="0">
                <a:solidFill>
                  <a:srgbClr val="0070C0"/>
                </a:solidFill>
                <a:highlight>
                  <a:srgbClr val="C0C0C0"/>
                </a:highlight>
              </a:rPr>
              <a:t> </a:t>
            </a:r>
            <a:r>
              <a:rPr lang="el-GR" sz="2800" b="1" spc="159" dirty="0">
                <a:solidFill>
                  <a:srgbClr val="0070C0"/>
                </a:solidFill>
                <a:highlight>
                  <a:srgbClr val="C0C0C0"/>
                </a:highlight>
              </a:rPr>
              <a:t>το κάθε</a:t>
            </a:r>
            <a:r>
              <a:rPr lang="en-US" sz="2800" b="1" spc="159" dirty="0">
                <a:solidFill>
                  <a:srgbClr val="0070C0"/>
                </a:solidFill>
                <a:highlight>
                  <a:srgbClr val="C0C0C0"/>
                </a:highlight>
              </a:rPr>
              <a:t> case study </a:t>
            </a:r>
            <a:r>
              <a:rPr lang="en-US" sz="2800" b="1" spc="159" dirty="0" err="1">
                <a:solidFill>
                  <a:srgbClr val="0070C0"/>
                </a:solidFill>
                <a:highlight>
                  <a:srgbClr val="C0C0C0"/>
                </a:highlight>
              </a:rPr>
              <a:t>εγείρει</a:t>
            </a:r>
            <a:r>
              <a:rPr lang="en-US" sz="2800" b="1" spc="159" dirty="0">
                <a:solidFill>
                  <a:srgbClr val="0070C0"/>
                </a:solidFill>
                <a:highlight>
                  <a:srgbClr val="C0C0C0"/>
                </a:highlight>
              </a:rPr>
              <a:t> υποψία κακοποίησης ή/και παραμέλησης και γιατί</a:t>
            </a:r>
            <a:r>
              <a:rPr lang="el-GR" sz="2800" b="1" spc="159" dirty="0">
                <a:solidFill>
                  <a:srgbClr val="0070C0"/>
                </a:solidFill>
                <a:highlight>
                  <a:srgbClr val="C0C0C0"/>
                </a:highlight>
              </a:rPr>
              <a:t>;</a:t>
            </a:r>
            <a:endParaRPr lang="el-GR" sz="2800" b="1" dirty="0">
              <a:solidFill>
                <a:srgbClr val="0070C0"/>
              </a:solidFill>
              <a:highlight>
                <a:srgbClr val="C0C0C0"/>
              </a:highlight>
            </a:endParaRPr>
          </a:p>
        </p:txBody>
      </p:sp>
    </p:spTree>
    <p:extLst>
      <p:ext uri="{BB962C8B-B14F-4D97-AF65-F5344CB8AC3E}">
        <p14:creationId xmlns:p14="http://schemas.microsoft.com/office/powerpoint/2010/main" val="25139943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FC6167A1-1948-51B3-312E-1866CB76C133}"/>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E432BC8D-6291-9DE6-6DE0-9E3B8BAE6CCC}"/>
              </a:ext>
            </a:extLst>
          </p:cNvPr>
          <p:cNvSpPr/>
          <p:nvPr/>
        </p:nvSpPr>
        <p:spPr>
          <a:xfrm>
            <a:off x="-914400" y="8118054"/>
            <a:ext cx="2918547" cy="2876325"/>
          </a:xfrm>
          <a:custGeom>
            <a:avLst/>
            <a:gdLst/>
            <a:ahLst/>
            <a:cxnLst/>
            <a:rect l="l" t="t" r="r" b="b"/>
            <a:pathLst>
              <a:path w="2918547" h="2876325">
                <a:moveTo>
                  <a:pt x="0" y="0"/>
                </a:moveTo>
                <a:lnTo>
                  <a:pt x="2918546" y="0"/>
                </a:lnTo>
                <a:lnTo>
                  <a:pt x="2918546" y="2876325"/>
                </a:lnTo>
                <a:lnTo>
                  <a:pt x="0" y="287632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8" name="Freeform 8">
            <a:extLst>
              <a:ext uri="{FF2B5EF4-FFF2-40B4-BE49-F238E27FC236}">
                <a16:creationId xmlns:a16="http://schemas.microsoft.com/office/drawing/2014/main" id="{941A6C4E-5D01-C80C-42DB-4BBFDC7E5410}"/>
              </a:ext>
            </a:extLst>
          </p:cNvPr>
          <p:cNvSpPr/>
          <p:nvPr/>
        </p:nvSpPr>
        <p:spPr>
          <a:xfrm>
            <a:off x="15681511" y="76548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5" name="Freeform 3">
            <a:extLst>
              <a:ext uri="{FF2B5EF4-FFF2-40B4-BE49-F238E27FC236}">
                <a16:creationId xmlns:a16="http://schemas.microsoft.com/office/drawing/2014/main" id="{D1865A9E-950C-6F60-0F69-9CCBBDB24C19}"/>
              </a:ext>
            </a:extLst>
          </p:cNvPr>
          <p:cNvSpPr/>
          <p:nvPr/>
        </p:nvSpPr>
        <p:spPr>
          <a:xfrm rot="7983254">
            <a:off x="16125646" y="-1094192"/>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10">
            <a:extLst>
              <a:ext uri="{FF2B5EF4-FFF2-40B4-BE49-F238E27FC236}">
                <a16:creationId xmlns:a16="http://schemas.microsoft.com/office/drawing/2014/main" id="{9829BC2F-A499-EF71-CFFE-BA595189EA6B}"/>
              </a:ext>
            </a:extLst>
          </p:cNvPr>
          <p:cNvSpPr/>
          <p:nvPr/>
        </p:nvSpPr>
        <p:spPr>
          <a:xfrm rot="872040">
            <a:off x="-1066819" y="-2057399"/>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3" name="Freeform 4">
            <a:extLst>
              <a:ext uri="{FF2B5EF4-FFF2-40B4-BE49-F238E27FC236}">
                <a16:creationId xmlns:a16="http://schemas.microsoft.com/office/drawing/2014/main" id="{5328EED4-E414-F1A5-6436-E8FD11C89DEE}"/>
              </a:ext>
            </a:extLst>
          </p:cNvPr>
          <p:cNvSpPr/>
          <p:nvPr/>
        </p:nvSpPr>
        <p:spPr>
          <a:xfrm>
            <a:off x="2061266" y="5516280"/>
            <a:ext cx="2843591" cy="4749212"/>
          </a:xfrm>
          <a:custGeom>
            <a:avLst/>
            <a:gdLst/>
            <a:ahLst/>
            <a:cxnLst/>
            <a:rect l="l" t="t" r="r" b="b"/>
            <a:pathLst>
              <a:path w="2843591" h="4749212">
                <a:moveTo>
                  <a:pt x="0" y="0"/>
                </a:moveTo>
                <a:lnTo>
                  <a:pt x="2843591" y="0"/>
                </a:lnTo>
                <a:lnTo>
                  <a:pt x="2843591" y="4749213"/>
                </a:lnTo>
                <a:lnTo>
                  <a:pt x="0" y="4749213"/>
                </a:lnTo>
                <a:lnTo>
                  <a:pt x="0" y="0"/>
                </a:lnTo>
                <a:close/>
              </a:path>
            </a:pathLst>
          </a:custGeom>
          <a:blipFill>
            <a:blip r:embed="rId10"/>
            <a:stretch>
              <a:fillRect/>
            </a:stretch>
          </a:blipFill>
        </p:spPr>
        <p:txBody>
          <a:bodyPr/>
          <a:lstStyle/>
          <a:p>
            <a:endParaRPr lang="el-GR"/>
          </a:p>
        </p:txBody>
      </p:sp>
      <p:sp>
        <p:nvSpPr>
          <p:cNvPr id="15" name="Freeform 5">
            <a:extLst>
              <a:ext uri="{FF2B5EF4-FFF2-40B4-BE49-F238E27FC236}">
                <a16:creationId xmlns:a16="http://schemas.microsoft.com/office/drawing/2014/main" id="{9A2032C5-72F7-3DFE-D996-F944C0DE73C1}"/>
              </a:ext>
            </a:extLst>
          </p:cNvPr>
          <p:cNvSpPr/>
          <p:nvPr/>
        </p:nvSpPr>
        <p:spPr>
          <a:xfrm>
            <a:off x="7566972" y="1109318"/>
            <a:ext cx="2903501" cy="1640478"/>
          </a:xfrm>
          <a:custGeom>
            <a:avLst/>
            <a:gdLst/>
            <a:ahLst/>
            <a:cxnLst/>
            <a:rect l="l" t="t" r="r" b="b"/>
            <a:pathLst>
              <a:path w="2903501" h="1640478">
                <a:moveTo>
                  <a:pt x="0" y="0"/>
                </a:moveTo>
                <a:lnTo>
                  <a:pt x="2903501" y="0"/>
                </a:lnTo>
                <a:lnTo>
                  <a:pt x="2903501" y="1640477"/>
                </a:lnTo>
                <a:lnTo>
                  <a:pt x="0" y="164047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6" name="Freeform 6">
            <a:extLst>
              <a:ext uri="{FF2B5EF4-FFF2-40B4-BE49-F238E27FC236}">
                <a16:creationId xmlns:a16="http://schemas.microsoft.com/office/drawing/2014/main" id="{3402D8A1-0425-56F8-AC54-720E3F2ACEF7}"/>
              </a:ext>
            </a:extLst>
          </p:cNvPr>
          <p:cNvSpPr/>
          <p:nvPr/>
        </p:nvSpPr>
        <p:spPr>
          <a:xfrm>
            <a:off x="5317879" y="3417929"/>
            <a:ext cx="923714" cy="923714"/>
          </a:xfrm>
          <a:custGeom>
            <a:avLst/>
            <a:gdLst/>
            <a:ahLst/>
            <a:cxnLst/>
            <a:rect l="l" t="t" r="r" b="b"/>
            <a:pathLst>
              <a:path w="923714" h="923714">
                <a:moveTo>
                  <a:pt x="0" y="0"/>
                </a:moveTo>
                <a:lnTo>
                  <a:pt x="923714" y="0"/>
                </a:lnTo>
                <a:lnTo>
                  <a:pt x="923714" y="923714"/>
                </a:lnTo>
                <a:lnTo>
                  <a:pt x="0" y="92371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
        <p:nvSpPr>
          <p:cNvPr id="17" name="TextBox 7">
            <a:extLst>
              <a:ext uri="{FF2B5EF4-FFF2-40B4-BE49-F238E27FC236}">
                <a16:creationId xmlns:a16="http://schemas.microsoft.com/office/drawing/2014/main" id="{19F67E49-6A95-1001-04D4-96AFCB82A692}"/>
              </a:ext>
            </a:extLst>
          </p:cNvPr>
          <p:cNvSpPr txBox="1"/>
          <p:nvPr/>
        </p:nvSpPr>
        <p:spPr>
          <a:xfrm>
            <a:off x="950980" y="4160897"/>
            <a:ext cx="3944045" cy="633508"/>
          </a:xfrm>
          <a:prstGeom prst="rect">
            <a:avLst/>
          </a:prstGeom>
        </p:spPr>
        <p:txBody>
          <a:bodyPr lIns="0" tIns="0" rIns="0" bIns="0" rtlCol="0" anchor="t">
            <a:spAutoFit/>
          </a:bodyPr>
          <a:lstStyle/>
          <a:p>
            <a:pPr algn="ctr">
              <a:lnSpc>
                <a:spcPts val="5386"/>
              </a:lnSpc>
              <a:spcBef>
                <a:spcPct val="0"/>
              </a:spcBef>
            </a:pPr>
            <a:r>
              <a:rPr lang="en-US" sz="3520" spc="151" dirty="0" err="1">
                <a:solidFill>
                  <a:srgbClr val="000000"/>
                </a:solidFill>
                <a:latin typeface="Arial Nova Bold"/>
              </a:rPr>
              <a:t>Οι</a:t>
            </a:r>
            <a:r>
              <a:rPr lang="en-US" sz="3520" spc="151" dirty="0">
                <a:solidFill>
                  <a:srgbClr val="000000"/>
                </a:solidFill>
                <a:latin typeface="Arial Nova Bold"/>
              </a:rPr>
              <a:t> </a:t>
            </a:r>
            <a:r>
              <a:rPr lang="en-US" sz="3520" spc="151" dirty="0" err="1">
                <a:solidFill>
                  <a:srgbClr val="000000"/>
                </a:solidFill>
                <a:latin typeface="Arial Nova Bold"/>
              </a:rPr>
              <a:t>εκ</a:t>
            </a:r>
            <a:r>
              <a:rPr lang="en-US" sz="3520" spc="151" dirty="0">
                <a:solidFill>
                  <a:srgbClr val="000000"/>
                </a:solidFill>
                <a:latin typeface="Arial Nova Bold"/>
              </a:rPr>
              <a:t>παιδευτικοί:</a:t>
            </a:r>
          </a:p>
        </p:txBody>
      </p:sp>
      <p:sp>
        <p:nvSpPr>
          <p:cNvPr id="18" name="TextBox 8">
            <a:extLst>
              <a:ext uri="{FF2B5EF4-FFF2-40B4-BE49-F238E27FC236}">
                <a16:creationId xmlns:a16="http://schemas.microsoft.com/office/drawing/2014/main" id="{25F1E3A5-6227-97A9-42D2-020D4CCE074A}"/>
              </a:ext>
            </a:extLst>
          </p:cNvPr>
          <p:cNvSpPr txBox="1"/>
          <p:nvPr/>
        </p:nvSpPr>
        <p:spPr>
          <a:xfrm>
            <a:off x="6442192" y="3510644"/>
            <a:ext cx="3174022" cy="633508"/>
          </a:xfrm>
          <a:prstGeom prst="rect">
            <a:avLst/>
          </a:prstGeom>
        </p:spPr>
        <p:txBody>
          <a:bodyPr wrap="square" lIns="0" tIns="0" rIns="0" bIns="0" rtlCol="0" anchor="t">
            <a:spAutoFit/>
          </a:bodyPr>
          <a:lstStyle/>
          <a:p>
            <a:pPr>
              <a:lnSpc>
                <a:spcPts val="5386"/>
              </a:lnSpc>
              <a:spcBef>
                <a:spcPct val="0"/>
              </a:spcBef>
            </a:pPr>
            <a:r>
              <a:rPr lang="en-US" sz="3520" spc="151" dirty="0" err="1">
                <a:solidFill>
                  <a:srgbClr val="000000"/>
                </a:solidFill>
              </a:rPr>
              <a:t>Δεν</a:t>
            </a:r>
            <a:r>
              <a:rPr lang="en-US" sz="3520" spc="151" dirty="0">
                <a:solidFill>
                  <a:srgbClr val="000000"/>
                </a:solidFill>
              </a:rPr>
              <a:t> </a:t>
            </a:r>
            <a:r>
              <a:rPr lang="en-US" sz="3520" spc="151" dirty="0" err="1">
                <a:solidFill>
                  <a:srgbClr val="000000"/>
                </a:solidFill>
              </a:rPr>
              <a:t>ερευνούν</a:t>
            </a:r>
            <a:endParaRPr lang="en-US" sz="3520" spc="151" dirty="0">
              <a:solidFill>
                <a:srgbClr val="000000"/>
              </a:solidFill>
            </a:endParaRPr>
          </a:p>
        </p:txBody>
      </p:sp>
      <p:sp>
        <p:nvSpPr>
          <p:cNvPr id="19" name="TextBox 9">
            <a:extLst>
              <a:ext uri="{FF2B5EF4-FFF2-40B4-BE49-F238E27FC236}">
                <a16:creationId xmlns:a16="http://schemas.microsoft.com/office/drawing/2014/main" id="{8ABD5E1F-C1CD-1795-A8C7-025900D5BE48}"/>
              </a:ext>
            </a:extLst>
          </p:cNvPr>
          <p:cNvSpPr txBox="1"/>
          <p:nvPr/>
        </p:nvSpPr>
        <p:spPr>
          <a:xfrm>
            <a:off x="6442192" y="4622754"/>
            <a:ext cx="7603133" cy="633508"/>
          </a:xfrm>
          <a:prstGeom prst="rect">
            <a:avLst/>
          </a:prstGeom>
        </p:spPr>
        <p:txBody>
          <a:bodyPr lIns="0" tIns="0" rIns="0" bIns="0" rtlCol="0" anchor="t">
            <a:spAutoFit/>
          </a:bodyPr>
          <a:lstStyle/>
          <a:p>
            <a:pPr>
              <a:lnSpc>
                <a:spcPts val="5386"/>
              </a:lnSpc>
              <a:spcBef>
                <a:spcPct val="0"/>
              </a:spcBef>
            </a:pPr>
            <a:r>
              <a:rPr lang="en-US" sz="3520" spc="151" dirty="0" err="1">
                <a:solidFill>
                  <a:srgbClr val="000000"/>
                </a:solidFill>
              </a:rPr>
              <a:t>Δεν</a:t>
            </a:r>
            <a:r>
              <a:rPr lang="en-US" sz="3520" spc="151" dirty="0">
                <a:solidFill>
                  <a:srgbClr val="000000"/>
                </a:solidFill>
              </a:rPr>
              <a:t> </a:t>
            </a:r>
            <a:r>
              <a:rPr lang="en-US" sz="3520" spc="151" dirty="0" err="1">
                <a:solidFill>
                  <a:srgbClr val="000000"/>
                </a:solidFill>
              </a:rPr>
              <a:t>εξετάζουν</a:t>
            </a:r>
            <a:r>
              <a:rPr lang="en-US" sz="3520" spc="151" dirty="0">
                <a:solidFill>
                  <a:srgbClr val="000000"/>
                </a:solidFill>
              </a:rPr>
              <a:t> </a:t>
            </a:r>
            <a:r>
              <a:rPr lang="en-US" sz="3520" spc="151" dirty="0" err="1">
                <a:solidFill>
                  <a:srgbClr val="000000"/>
                </a:solidFill>
              </a:rPr>
              <a:t>το</a:t>
            </a:r>
            <a:r>
              <a:rPr lang="en-US" sz="3520" spc="151" dirty="0">
                <a:solidFill>
                  <a:srgbClr val="000000"/>
                </a:solidFill>
              </a:rPr>
              <a:t> </a:t>
            </a:r>
            <a:r>
              <a:rPr lang="en-US" sz="3520" spc="151" dirty="0" err="1">
                <a:solidFill>
                  <a:srgbClr val="000000"/>
                </a:solidFill>
              </a:rPr>
              <a:t>σώμ</a:t>
            </a:r>
            <a:r>
              <a:rPr lang="en-US" sz="3520" spc="151" dirty="0">
                <a:solidFill>
                  <a:srgbClr val="000000"/>
                </a:solidFill>
              </a:rPr>
              <a:t>α του παιδιού</a:t>
            </a:r>
          </a:p>
        </p:txBody>
      </p:sp>
      <p:sp>
        <p:nvSpPr>
          <p:cNvPr id="20" name="TextBox 10">
            <a:extLst>
              <a:ext uri="{FF2B5EF4-FFF2-40B4-BE49-F238E27FC236}">
                <a16:creationId xmlns:a16="http://schemas.microsoft.com/office/drawing/2014/main" id="{C3B62C81-0717-37CC-BE40-DD28B1A4F6CD}"/>
              </a:ext>
            </a:extLst>
          </p:cNvPr>
          <p:cNvSpPr txBox="1"/>
          <p:nvPr/>
        </p:nvSpPr>
        <p:spPr>
          <a:xfrm>
            <a:off x="6442192" y="5665849"/>
            <a:ext cx="4459844" cy="633508"/>
          </a:xfrm>
          <a:prstGeom prst="rect">
            <a:avLst/>
          </a:prstGeom>
        </p:spPr>
        <p:txBody>
          <a:bodyPr wrap="square" lIns="0" tIns="0" rIns="0" bIns="0" rtlCol="0" anchor="t">
            <a:spAutoFit/>
          </a:bodyPr>
          <a:lstStyle/>
          <a:p>
            <a:pPr>
              <a:lnSpc>
                <a:spcPts val="5386"/>
              </a:lnSpc>
              <a:spcBef>
                <a:spcPct val="0"/>
              </a:spcBef>
            </a:pPr>
            <a:r>
              <a:rPr lang="en-US" sz="3520" spc="151" dirty="0" err="1">
                <a:solidFill>
                  <a:srgbClr val="000000"/>
                </a:solidFill>
              </a:rPr>
              <a:t>Δεν</a:t>
            </a:r>
            <a:r>
              <a:rPr lang="en-US" sz="3520" spc="151" dirty="0">
                <a:solidFill>
                  <a:srgbClr val="000000"/>
                </a:solidFill>
              </a:rPr>
              <a:t> </a:t>
            </a:r>
            <a:r>
              <a:rPr lang="en-US" sz="3520" spc="151" dirty="0" err="1">
                <a:solidFill>
                  <a:srgbClr val="000000"/>
                </a:solidFill>
              </a:rPr>
              <a:t>είν</a:t>
            </a:r>
            <a:r>
              <a:rPr lang="en-US" sz="3520" spc="151" dirty="0">
                <a:solidFill>
                  <a:srgbClr val="000000"/>
                </a:solidFill>
              </a:rPr>
              <a:t>αι ανακριτές</a:t>
            </a:r>
          </a:p>
        </p:txBody>
      </p:sp>
      <p:sp>
        <p:nvSpPr>
          <p:cNvPr id="21" name="TextBox 11">
            <a:extLst>
              <a:ext uri="{FF2B5EF4-FFF2-40B4-BE49-F238E27FC236}">
                <a16:creationId xmlns:a16="http://schemas.microsoft.com/office/drawing/2014/main" id="{C01EE44B-D7FF-D267-BC6A-135101E1F648}"/>
              </a:ext>
            </a:extLst>
          </p:cNvPr>
          <p:cNvSpPr txBox="1"/>
          <p:nvPr/>
        </p:nvSpPr>
        <p:spPr>
          <a:xfrm>
            <a:off x="6442192" y="6777959"/>
            <a:ext cx="8037543" cy="633508"/>
          </a:xfrm>
          <a:prstGeom prst="rect">
            <a:avLst/>
          </a:prstGeom>
        </p:spPr>
        <p:txBody>
          <a:bodyPr wrap="square" lIns="0" tIns="0" rIns="0" bIns="0" rtlCol="0" anchor="t">
            <a:spAutoFit/>
          </a:bodyPr>
          <a:lstStyle/>
          <a:p>
            <a:pPr>
              <a:lnSpc>
                <a:spcPts val="5386"/>
              </a:lnSpc>
              <a:spcBef>
                <a:spcPct val="0"/>
              </a:spcBef>
            </a:pPr>
            <a:r>
              <a:rPr lang="en-US" sz="3520" spc="151" dirty="0" err="1">
                <a:solidFill>
                  <a:srgbClr val="000000"/>
                </a:solidFill>
              </a:rPr>
              <a:t>Δεν</a:t>
            </a:r>
            <a:r>
              <a:rPr lang="en-US" sz="3520" spc="151" dirty="0">
                <a:solidFill>
                  <a:srgbClr val="000000"/>
                </a:solidFill>
              </a:rPr>
              <a:t> επα</a:t>
            </a:r>
            <a:r>
              <a:rPr lang="en-US" sz="3520" spc="151" dirty="0" err="1">
                <a:solidFill>
                  <a:srgbClr val="000000"/>
                </a:solidFill>
              </a:rPr>
              <a:t>ληθεύουν</a:t>
            </a:r>
            <a:r>
              <a:rPr lang="en-US" sz="3520" spc="151" dirty="0">
                <a:solidFill>
                  <a:srgbClr val="000000"/>
                </a:solidFill>
              </a:rPr>
              <a:t> </a:t>
            </a:r>
            <a:r>
              <a:rPr lang="en-US" sz="3520" spc="151" dirty="0" err="1">
                <a:solidFill>
                  <a:srgbClr val="000000"/>
                </a:solidFill>
              </a:rPr>
              <a:t>δηλώσεις</a:t>
            </a:r>
            <a:r>
              <a:rPr lang="en-US" sz="3520" spc="151" dirty="0">
                <a:solidFill>
                  <a:srgbClr val="000000"/>
                </a:solidFill>
              </a:rPr>
              <a:t> πα</a:t>
            </a:r>
            <a:r>
              <a:rPr lang="en-US" sz="3520" spc="151" dirty="0" err="1">
                <a:solidFill>
                  <a:srgbClr val="000000"/>
                </a:solidFill>
              </a:rPr>
              <a:t>ιδιών</a:t>
            </a:r>
            <a:endParaRPr lang="en-US" sz="3520" spc="151" dirty="0">
              <a:solidFill>
                <a:srgbClr val="000000"/>
              </a:solidFill>
            </a:endParaRPr>
          </a:p>
        </p:txBody>
      </p:sp>
      <p:sp>
        <p:nvSpPr>
          <p:cNvPr id="22" name="TextBox 12">
            <a:extLst>
              <a:ext uri="{FF2B5EF4-FFF2-40B4-BE49-F238E27FC236}">
                <a16:creationId xmlns:a16="http://schemas.microsoft.com/office/drawing/2014/main" id="{C6BEFCA1-0031-9F1B-80CD-2BE56BAF325D}"/>
              </a:ext>
            </a:extLst>
          </p:cNvPr>
          <p:cNvSpPr txBox="1"/>
          <p:nvPr/>
        </p:nvSpPr>
        <p:spPr>
          <a:xfrm>
            <a:off x="6442192" y="7866379"/>
            <a:ext cx="10471297" cy="633508"/>
          </a:xfrm>
          <a:prstGeom prst="rect">
            <a:avLst/>
          </a:prstGeom>
        </p:spPr>
        <p:txBody>
          <a:bodyPr lIns="0" tIns="0" rIns="0" bIns="0" rtlCol="0" anchor="t">
            <a:spAutoFit/>
          </a:bodyPr>
          <a:lstStyle/>
          <a:p>
            <a:pPr>
              <a:lnSpc>
                <a:spcPts val="5386"/>
              </a:lnSpc>
              <a:spcBef>
                <a:spcPct val="0"/>
              </a:spcBef>
            </a:pPr>
            <a:r>
              <a:rPr lang="en-US" sz="3520" spc="151" dirty="0" err="1">
                <a:solidFill>
                  <a:srgbClr val="000000"/>
                </a:solidFill>
              </a:rPr>
              <a:t>Δεν</a:t>
            </a:r>
            <a:r>
              <a:rPr lang="en-US" sz="3520" spc="151" dirty="0">
                <a:solidFill>
                  <a:srgbClr val="000000"/>
                </a:solidFill>
              </a:rPr>
              <a:t> π</a:t>
            </a:r>
            <a:r>
              <a:rPr lang="en-US" sz="3520" spc="151" dirty="0" err="1">
                <a:solidFill>
                  <a:srgbClr val="000000"/>
                </a:solidFill>
              </a:rPr>
              <a:t>ρο</a:t>
            </a:r>
            <a:r>
              <a:rPr lang="en-US" sz="3520" spc="151" dirty="0">
                <a:solidFill>
                  <a:srgbClr val="000000"/>
                </a:solidFill>
              </a:rPr>
              <a:t>βαίνουν σε οριστικά συμπεράσματα</a:t>
            </a:r>
          </a:p>
        </p:txBody>
      </p:sp>
      <p:sp>
        <p:nvSpPr>
          <p:cNvPr id="24" name="Freeform 13">
            <a:extLst>
              <a:ext uri="{FF2B5EF4-FFF2-40B4-BE49-F238E27FC236}">
                <a16:creationId xmlns:a16="http://schemas.microsoft.com/office/drawing/2014/main" id="{802E312A-B386-F433-C375-55C77F9A36A4}"/>
              </a:ext>
            </a:extLst>
          </p:cNvPr>
          <p:cNvSpPr/>
          <p:nvPr/>
        </p:nvSpPr>
        <p:spPr>
          <a:xfrm>
            <a:off x="5317879" y="4477651"/>
            <a:ext cx="923714" cy="923714"/>
          </a:xfrm>
          <a:custGeom>
            <a:avLst/>
            <a:gdLst/>
            <a:ahLst/>
            <a:cxnLst/>
            <a:rect l="l" t="t" r="r" b="b"/>
            <a:pathLst>
              <a:path w="923714" h="923714">
                <a:moveTo>
                  <a:pt x="0" y="0"/>
                </a:moveTo>
                <a:lnTo>
                  <a:pt x="923714" y="0"/>
                </a:lnTo>
                <a:lnTo>
                  <a:pt x="923714" y="923714"/>
                </a:lnTo>
                <a:lnTo>
                  <a:pt x="0" y="92371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
        <p:nvSpPr>
          <p:cNvPr id="25" name="Freeform 14">
            <a:extLst>
              <a:ext uri="{FF2B5EF4-FFF2-40B4-BE49-F238E27FC236}">
                <a16:creationId xmlns:a16="http://schemas.microsoft.com/office/drawing/2014/main" id="{95BC2EDD-6F65-37A8-AFC5-A9372F57AC28}"/>
              </a:ext>
            </a:extLst>
          </p:cNvPr>
          <p:cNvSpPr/>
          <p:nvPr/>
        </p:nvSpPr>
        <p:spPr>
          <a:xfrm>
            <a:off x="5317879" y="5534715"/>
            <a:ext cx="923714" cy="923714"/>
          </a:xfrm>
          <a:custGeom>
            <a:avLst/>
            <a:gdLst/>
            <a:ahLst/>
            <a:cxnLst/>
            <a:rect l="l" t="t" r="r" b="b"/>
            <a:pathLst>
              <a:path w="923714" h="923714">
                <a:moveTo>
                  <a:pt x="0" y="0"/>
                </a:moveTo>
                <a:lnTo>
                  <a:pt x="923714" y="0"/>
                </a:lnTo>
                <a:lnTo>
                  <a:pt x="923714" y="923714"/>
                </a:lnTo>
                <a:lnTo>
                  <a:pt x="0" y="92371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
        <p:nvSpPr>
          <p:cNvPr id="26" name="Freeform 15">
            <a:extLst>
              <a:ext uri="{FF2B5EF4-FFF2-40B4-BE49-F238E27FC236}">
                <a16:creationId xmlns:a16="http://schemas.microsoft.com/office/drawing/2014/main" id="{C2E5C766-77CA-B830-7FCB-FE3B9FB34504}"/>
              </a:ext>
            </a:extLst>
          </p:cNvPr>
          <p:cNvSpPr/>
          <p:nvPr/>
        </p:nvSpPr>
        <p:spPr>
          <a:xfrm>
            <a:off x="5317879" y="6654767"/>
            <a:ext cx="923714" cy="923714"/>
          </a:xfrm>
          <a:custGeom>
            <a:avLst/>
            <a:gdLst/>
            <a:ahLst/>
            <a:cxnLst/>
            <a:rect l="l" t="t" r="r" b="b"/>
            <a:pathLst>
              <a:path w="923714" h="923714">
                <a:moveTo>
                  <a:pt x="0" y="0"/>
                </a:moveTo>
                <a:lnTo>
                  <a:pt x="923714" y="0"/>
                </a:lnTo>
                <a:lnTo>
                  <a:pt x="923714" y="923714"/>
                </a:lnTo>
                <a:lnTo>
                  <a:pt x="0" y="92371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
        <p:nvSpPr>
          <p:cNvPr id="27" name="Freeform 16">
            <a:extLst>
              <a:ext uri="{FF2B5EF4-FFF2-40B4-BE49-F238E27FC236}">
                <a16:creationId xmlns:a16="http://schemas.microsoft.com/office/drawing/2014/main" id="{1CAF3D27-9FDA-A0B7-4D86-07E3FA83E45B}"/>
              </a:ext>
            </a:extLst>
          </p:cNvPr>
          <p:cNvSpPr/>
          <p:nvPr/>
        </p:nvSpPr>
        <p:spPr>
          <a:xfrm>
            <a:off x="5317879" y="7711831"/>
            <a:ext cx="923714" cy="923714"/>
          </a:xfrm>
          <a:custGeom>
            <a:avLst/>
            <a:gdLst/>
            <a:ahLst/>
            <a:cxnLst/>
            <a:rect l="l" t="t" r="r" b="b"/>
            <a:pathLst>
              <a:path w="923714" h="923714">
                <a:moveTo>
                  <a:pt x="0" y="0"/>
                </a:moveTo>
                <a:lnTo>
                  <a:pt x="923714" y="0"/>
                </a:lnTo>
                <a:lnTo>
                  <a:pt x="923714" y="923714"/>
                </a:lnTo>
                <a:lnTo>
                  <a:pt x="0" y="923714"/>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Tree>
    <p:extLst>
      <p:ext uri="{BB962C8B-B14F-4D97-AF65-F5344CB8AC3E}">
        <p14:creationId xmlns:p14="http://schemas.microsoft.com/office/powerpoint/2010/main" val="2414716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676400" y="3603281"/>
            <a:ext cx="14433879" cy="3912738"/>
          </a:xfrm>
          <a:prstGeom prst="rect">
            <a:avLst/>
          </a:prstGeom>
        </p:spPr>
        <p:txBody>
          <a:bodyPr wrap="square" lIns="0" tIns="0" rIns="0" bIns="0" rtlCol="0" anchor="t">
            <a:spAutoFit/>
          </a:bodyPr>
          <a:lstStyle/>
          <a:p>
            <a:pPr marL="571500" indent="-571500" algn="l">
              <a:lnSpc>
                <a:spcPts val="6151"/>
              </a:lnSpc>
              <a:spcBef>
                <a:spcPct val="0"/>
              </a:spcBef>
              <a:buFont typeface="Courier New" panose="02070309020205020404" pitchFamily="49" charset="0"/>
              <a:buChar char="o"/>
            </a:pPr>
            <a:r>
              <a:rPr lang="en-US" sz="4020" spc="172" dirty="0">
                <a:solidFill>
                  <a:srgbClr val="0070C0"/>
                </a:solidFill>
              </a:rPr>
              <a:t>Η κα</a:t>
            </a:r>
            <a:r>
              <a:rPr lang="en-US" sz="4020" spc="172" dirty="0" err="1">
                <a:solidFill>
                  <a:srgbClr val="0070C0"/>
                </a:solidFill>
              </a:rPr>
              <a:t>κο</a:t>
            </a:r>
            <a:r>
              <a:rPr lang="en-US" sz="4020" spc="172" dirty="0">
                <a:solidFill>
                  <a:srgbClr val="0070C0"/>
                </a:solidFill>
              </a:rPr>
              <a:t>ποίηση ή/και παραμέληση ενός παιδιού είναι ένα συχνό φαινόμενο</a:t>
            </a:r>
            <a:endParaRPr lang="el-GR" sz="4020" spc="172" dirty="0">
              <a:solidFill>
                <a:srgbClr val="0070C0"/>
              </a:solidFill>
            </a:endParaRPr>
          </a:p>
          <a:p>
            <a:pPr marL="571500" indent="-571500">
              <a:lnSpc>
                <a:spcPts val="6151"/>
              </a:lnSpc>
              <a:spcBef>
                <a:spcPct val="0"/>
              </a:spcBef>
              <a:buFont typeface="Courier New" panose="02070309020205020404" pitchFamily="49" charset="0"/>
              <a:buChar char="o"/>
            </a:pPr>
            <a:r>
              <a:rPr lang="en-US" sz="4020" spc="172" dirty="0" err="1">
                <a:solidFill>
                  <a:srgbClr val="00B050"/>
                </a:solidFill>
              </a:rPr>
              <a:t>Δεν</a:t>
            </a:r>
            <a:r>
              <a:rPr lang="en-US" sz="4020" spc="172" dirty="0">
                <a:solidFill>
                  <a:srgbClr val="00B050"/>
                </a:solidFill>
              </a:rPr>
              <a:t> </a:t>
            </a:r>
            <a:r>
              <a:rPr lang="en-US" sz="4020" spc="172" dirty="0" err="1">
                <a:solidFill>
                  <a:srgbClr val="00B050"/>
                </a:solidFill>
              </a:rPr>
              <a:t>κάνει</a:t>
            </a:r>
            <a:r>
              <a:rPr lang="en-US" sz="4020" spc="172" dirty="0">
                <a:solidFill>
                  <a:srgbClr val="00B050"/>
                </a:solidFill>
              </a:rPr>
              <a:t> </a:t>
            </a:r>
            <a:r>
              <a:rPr lang="en-US" sz="4020" spc="172" dirty="0" err="1">
                <a:solidFill>
                  <a:srgbClr val="00B050"/>
                </a:solidFill>
              </a:rPr>
              <a:t>δι</a:t>
            </a:r>
            <a:r>
              <a:rPr lang="en-US" sz="4020" spc="172" dirty="0">
                <a:solidFill>
                  <a:srgbClr val="00B050"/>
                </a:solidFill>
              </a:rPr>
              <a:t>ακρίσεις σε ηλικία, φύλο ή κοιν</a:t>
            </a:r>
            <a:r>
              <a:rPr lang="el-GR" sz="4020" spc="172" dirty="0">
                <a:solidFill>
                  <a:srgbClr val="00B050"/>
                </a:solidFill>
              </a:rPr>
              <a:t>ω</a:t>
            </a:r>
            <a:r>
              <a:rPr lang="en-US" sz="4020" spc="172" dirty="0" err="1">
                <a:solidFill>
                  <a:srgbClr val="00B050"/>
                </a:solidFill>
              </a:rPr>
              <a:t>νικοοικονομική</a:t>
            </a:r>
            <a:r>
              <a:rPr lang="en-US" sz="4020" spc="172" dirty="0">
                <a:solidFill>
                  <a:srgbClr val="00B050"/>
                </a:solidFill>
              </a:rPr>
              <a:t> κα</a:t>
            </a:r>
            <a:r>
              <a:rPr lang="en-US" sz="4020" spc="172" dirty="0" err="1">
                <a:solidFill>
                  <a:srgbClr val="00B050"/>
                </a:solidFill>
              </a:rPr>
              <a:t>τάστ</a:t>
            </a:r>
            <a:r>
              <a:rPr lang="en-US" sz="4020" spc="172" dirty="0">
                <a:solidFill>
                  <a:srgbClr val="00B050"/>
                </a:solidFill>
              </a:rPr>
              <a:t>αση </a:t>
            </a:r>
          </a:p>
          <a:p>
            <a:pPr marL="571500" indent="-571500" algn="l">
              <a:lnSpc>
                <a:spcPts val="6151"/>
              </a:lnSpc>
              <a:spcBef>
                <a:spcPct val="0"/>
              </a:spcBef>
              <a:buFont typeface="Courier New" panose="02070309020205020404" pitchFamily="49" charset="0"/>
              <a:buChar char="o"/>
            </a:pPr>
            <a:endParaRPr lang="en-US" sz="4020" b="1" spc="172" dirty="0">
              <a:solidFill>
                <a:srgbClr val="000000"/>
              </a:solidFill>
            </a:endParaRPr>
          </a:p>
        </p:txBody>
      </p:sp>
      <p:sp>
        <p:nvSpPr>
          <p:cNvPr id="9" name="Freeform 2">
            <a:extLst>
              <a:ext uri="{FF2B5EF4-FFF2-40B4-BE49-F238E27FC236}">
                <a16:creationId xmlns:a16="http://schemas.microsoft.com/office/drawing/2014/main" id="{139DC1F4-83BB-7AFE-3286-9D307A64A902}"/>
              </a:ext>
            </a:extLst>
          </p:cNvPr>
          <p:cNvSpPr/>
          <p:nvPr/>
        </p:nvSpPr>
        <p:spPr>
          <a:xfrm>
            <a:off x="-1066800" y="-100043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5">
            <a:extLst>
              <a:ext uri="{FF2B5EF4-FFF2-40B4-BE49-F238E27FC236}">
                <a16:creationId xmlns:a16="http://schemas.microsoft.com/office/drawing/2014/main" id="{7EAFDA6A-E0F7-411B-A552-922D4DAA9B6A}"/>
              </a:ext>
            </a:extLst>
          </p:cNvPr>
          <p:cNvSpPr/>
          <p:nvPr/>
        </p:nvSpPr>
        <p:spPr>
          <a:xfrm>
            <a:off x="-19665" y="8696833"/>
            <a:ext cx="5642526" cy="3180333"/>
          </a:xfrm>
          <a:custGeom>
            <a:avLst/>
            <a:gdLst/>
            <a:ahLst/>
            <a:cxnLst/>
            <a:rect l="l" t="t" r="r" b="b"/>
            <a:pathLst>
              <a:path w="5642526" h="3180333">
                <a:moveTo>
                  <a:pt x="0" y="0"/>
                </a:moveTo>
                <a:lnTo>
                  <a:pt x="5642526" y="0"/>
                </a:lnTo>
                <a:lnTo>
                  <a:pt x="5642526" y="3180333"/>
                </a:lnTo>
                <a:lnTo>
                  <a:pt x="0" y="318033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11" name="Freeform 9">
            <a:extLst>
              <a:ext uri="{FF2B5EF4-FFF2-40B4-BE49-F238E27FC236}">
                <a16:creationId xmlns:a16="http://schemas.microsoft.com/office/drawing/2014/main" id="{538825B8-391D-CE10-51D7-D43E0069D005}"/>
              </a:ext>
            </a:extLst>
          </p:cNvPr>
          <p:cNvSpPr/>
          <p:nvPr/>
        </p:nvSpPr>
        <p:spPr>
          <a:xfrm>
            <a:off x="12039600" y="8420100"/>
            <a:ext cx="7300452" cy="4114800"/>
          </a:xfrm>
          <a:custGeom>
            <a:avLst/>
            <a:gdLst/>
            <a:ahLst/>
            <a:cxnLst/>
            <a:rect l="l" t="t" r="r" b="b"/>
            <a:pathLst>
              <a:path w="7300452" h="4114800">
                <a:moveTo>
                  <a:pt x="0" y="0"/>
                </a:moveTo>
                <a:lnTo>
                  <a:pt x="7300451" y="0"/>
                </a:lnTo>
                <a:lnTo>
                  <a:pt x="7300451"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1">
            <a:extLst>
              <a:ext uri="{FF2B5EF4-FFF2-40B4-BE49-F238E27FC236}">
                <a16:creationId xmlns:a16="http://schemas.microsoft.com/office/drawing/2014/main" id="{DB6F8A69-1E01-5D11-30B1-0BF99414420D}"/>
              </a:ext>
            </a:extLst>
          </p:cNvPr>
          <p:cNvSpPr/>
          <p:nvPr/>
        </p:nvSpPr>
        <p:spPr>
          <a:xfrm rot="675683">
            <a:off x="14258140" y="80659"/>
            <a:ext cx="3207687" cy="2746946"/>
          </a:xfrm>
          <a:custGeom>
            <a:avLst/>
            <a:gdLst/>
            <a:ahLst/>
            <a:cxnLst/>
            <a:rect l="l" t="t" r="r" b="b"/>
            <a:pathLst>
              <a:path w="3207687" h="2746946">
                <a:moveTo>
                  <a:pt x="0" y="0"/>
                </a:moveTo>
                <a:lnTo>
                  <a:pt x="3207686" y="0"/>
                </a:lnTo>
                <a:lnTo>
                  <a:pt x="3207686" y="2746946"/>
                </a:lnTo>
                <a:lnTo>
                  <a:pt x="0" y="2746946"/>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13" name="TextBox 12">
            <a:extLst>
              <a:ext uri="{FF2B5EF4-FFF2-40B4-BE49-F238E27FC236}">
                <a16:creationId xmlns:a16="http://schemas.microsoft.com/office/drawing/2014/main" id="{493E823F-6810-C22E-BC99-BE3C4F879C8A}"/>
              </a:ext>
            </a:extLst>
          </p:cNvPr>
          <p:cNvSpPr txBox="1"/>
          <p:nvPr/>
        </p:nvSpPr>
        <p:spPr>
          <a:xfrm>
            <a:off x="3871452" y="1209188"/>
            <a:ext cx="10545096" cy="769441"/>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ΣΥΜΠΕΡΑΣΜΑΤΙΚΑ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905000" y="2743194"/>
            <a:ext cx="14968436" cy="5502917"/>
          </a:xfrm>
          <a:prstGeom prst="rect">
            <a:avLst/>
          </a:prstGeom>
        </p:spPr>
        <p:txBody>
          <a:bodyPr lIns="0" tIns="0" rIns="0" bIns="0" rtlCol="0" anchor="t">
            <a:spAutoFit/>
          </a:bodyPr>
          <a:lstStyle/>
          <a:p>
            <a:pPr marL="571500" indent="-571500" algn="l">
              <a:lnSpc>
                <a:spcPts val="6151"/>
              </a:lnSpc>
              <a:spcBef>
                <a:spcPct val="0"/>
              </a:spcBef>
              <a:buFont typeface="Courier New" panose="02070309020205020404" pitchFamily="49" charset="0"/>
              <a:buChar char="o"/>
            </a:pPr>
            <a:r>
              <a:rPr lang="en-US" sz="4020" spc="172" dirty="0" err="1">
                <a:solidFill>
                  <a:srgbClr val="00B050"/>
                </a:solidFill>
              </a:rPr>
              <a:t>Δράστης</a:t>
            </a:r>
            <a:r>
              <a:rPr lang="en-US" sz="4020" spc="172" dirty="0">
                <a:solidFill>
                  <a:srgbClr val="00B050"/>
                </a:solidFill>
              </a:rPr>
              <a:t> </a:t>
            </a:r>
            <a:r>
              <a:rPr lang="en-US" sz="4020" spc="172" dirty="0" err="1">
                <a:solidFill>
                  <a:srgbClr val="00B050"/>
                </a:solidFill>
              </a:rPr>
              <a:t>είν</a:t>
            </a:r>
            <a:r>
              <a:rPr lang="en-US" sz="4020" spc="172" dirty="0">
                <a:solidFill>
                  <a:srgbClr val="00B050"/>
                </a:solidFill>
              </a:rPr>
              <a:t>αι συνήθως κάποιο πρόσωπο απο το στενό οικογενειακό περιβάλλον του παιδιού - πολλές φορές ένας από τους δυο γονείς</a:t>
            </a:r>
            <a:endParaRPr lang="el-GR" sz="4020" spc="172" dirty="0">
              <a:solidFill>
                <a:srgbClr val="00B050"/>
              </a:solidFill>
            </a:endParaRPr>
          </a:p>
          <a:p>
            <a:pPr marL="571500" indent="-571500">
              <a:lnSpc>
                <a:spcPts val="6151"/>
              </a:lnSpc>
              <a:spcBef>
                <a:spcPct val="0"/>
              </a:spcBef>
              <a:buFont typeface="Courier New" panose="02070309020205020404" pitchFamily="49" charset="0"/>
              <a:buChar char="o"/>
            </a:pPr>
            <a:r>
              <a:rPr lang="en-US" sz="4020" spc="172" dirty="0">
                <a:solidFill>
                  <a:srgbClr val="0070C0"/>
                </a:solidFill>
              </a:rPr>
              <a:t>Η κα</a:t>
            </a:r>
            <a:r>
              <a:rPr lang="en-US" sz="4020" spc="172" dirty="0" err="1">
                <a:solidFill>
                  <a:srgbClr val="0070C0"/>
                </a:solidFill>
              </a:rPr>
              <a:t>κο</a:t>
            </a:r>
            <a:r>
              <a:rPr lang="en-US" sz="4020" spc="172" dirty="0">
                <a:solidFill>
                  <a:srgbClr val="0070C0"/>
                </a:solidFill>
              </a:rPr>
              <a:t>ποίηση ή/και παραμέληση που βιώνει ένα παιδί σε νεαρή ηλικία μπορεί να έχει ανεπανόρθωτες συνέπειες στην αναπτυξιακή του πορεία </a:t>
            </a:r>
          </a:p>
          <a:p>
            <a:pPr marL="571500" indent="-571500" algn="l">
              <a:lnSpc>
                <a:spcPts val="6151"/>
              </a:lnSpc>
              <a:spcBef>
                <a:spcPct val="0"/>
              </a:spcBef>
              <a:buFont typeface="Courier New" panose="02070309020205020404" pitchFamily="49" charset="0"/>
              <a:buChar char="o"/>
            </a:pPr>
            <a:endParaRPr lang="en-US" sz="4020" spc="172" dirty="0">
              <a:solidFill>
                <a:srgbClr val="000000"/>
              </a:solidFill>
            </a:endParaRPr>
          </a:p>
        </p:txBody>
      </p:sp>
      <p:sp>
        <p:nvSpPr>
          <p:cNvPr id="9" name="Freeform 6">
            <a:extLst>
              <a:ext uri="{FF2B5EF4-FFF2-40B4-BE49-F238E27FC236}">
                <a16:creationId xmlns:a16="http://schemas.microsoft.com/office/drawing/2014/main" id="{787FA438-5B60-8D25-FA7C-2C98D9963209}"/>
              </a:ext>
            </a:extLst>
          </p:cNvPr>
          <p:cNvSpPr/>
          <p:nvPr/>
        </p:nvSpPr>
        <p:spPr>
          <a:xfrm>
            <a:off x="72366" y="690455"/>
            <a:ext cx="2079201" cy="2052739"/>
          </a:xfrm>
          <a:custGeom>
            <a:avLst/>
            <a:gdLst/>
            <a:ahLst/>
            <a:cxnLst/>
            <a:rect l="l" t="t" r="r" b="b"/>
            <a:pathLst>
              <a:path w="2079201" h="2052739">
                <a:moveTo>
                  <a:pt x="0" y="0"/>
                </a:moveTo>
                <a:lnTo>
                  <a:pt x="2079202" y="0"/>
                </a:lnTo>
                <a:lnTo>
                  <a:pt x="2079202" y="2052739"/>
                </a:lnTo>
                <a:lnTo>
                  <a:pt x="0" y="2052739"/>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10" name="Freeform 12">
            <a:extLst>
              <a:ext uri="{FF2B5EF4-FFF2-40B4-BE49-F238E27FC236}">
                <a16:creationId xmlns:a16="http://schemas.microsoft.com/office/drawing/2014/main" id="{5ECE7261-15F2-AE53-AC2D-7C831510F3AF}"/>
              </a:ext>
            </a:extLst>
          </p:cNvPr>
          <p:cNvSpPr/>
          <p:nvPr/>
        </p:nvSpPr>
        <p:spPr>
          <a:xfrm>
            <a:off x="15011400" y="30726"/>
            <a:ext cx="5482856" cy="2552020"/>
          </a:xfrm>
          <a:custGeom>
            <a:avLst/>
            <a:gdLst/>
            <a:ahLst/>
            <a:cxnLst/>
            <a:rect l="l" t="t" r="r" b="b"/>
            <a:pathLst>
              <a:path w="5482856" h="2552020">
                <a:moveTo>
                  <a:pt x="0" y="0"/>
                </a:moveTo>
                <a:lnTo>
                  <a:pt x="5482855" y="0"/>
                </a:lnTo>
                <a:lnTo>
                  <a:pt x="5482855" y="2552020"/>
                </a:lnTo>
                <a:lnTo>
                  <a:pt x="0" y="2552020"/>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11" name="Freeform 15">
            <a:extLst>
              <a:ext uri="{FF2B5EF4-FFF2-40B4-BE49-F238E27FC236}">
                <a16:creationId xmlns:a16="http://schemas.microsoft.com/office/drawing/2014/main" id="{00532F1D-8928-821A-1631-A9177F4BCBB5}"/>
              </a:ext>
            </a:extLst>
          </p:cNvPr>
          <p:cNvSpPr/>
          <p:nvPr/>
        </p:nvSpPr>
        <p:spPr>
          <a:xfrm>
            <a:off x="15544800" y="77343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12" name="Freeform 3">
            <a:extLst>
              <a:ext uri="{FF2B5EF4-FFF2-40B4-BE49-F238E27FC236}">
                <a16:creationId xmlns:a16="http://schemas.microsoft.com/office/drawing/2014/main" id="{EDC7A34D-ADC0-AFC1-6A41-EA264A8814E1}"/>
              </a:ext>
            </a:extLst>
          </p:cNvPr>
          <p:cNvSpPr/>
          <p:nvPr/>
        </p:nvSpPr>
        <p:spPr>
          <a:xfrm>
            <a:off x="-287066" y="6172200"/>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TextBox 12">
            <a:extLst>
              <a:ext uri="{FF2B5EF4-FFF2-40B4-BE49-F238E27FC236}">
                <a16:creationId xmlns:a16="http://schemas.microsoft.com/office/drawing/2014/main" id="{A7B1A17E-80BF-3642-4AC6-F2A5731FBA22}"/>
              </a:ext>
            </a:extLst>
          </p:cNvPr>
          <p:cNvSpPr txBox="1"/>
          <p:nvPr/>
        </p:nvSpPr>
        <p:spPr>
          <a:xfrm>
            <a:off x="3871452" y="1209188"/>
            <a:ext cx="10545096" cy="769441"/>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ΣΥΜΠΕΡΑΣΜΑΤΙΚΑ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a:extLst>
            <a:ext uri="{FF2B5EF4-FFF2-40B4-BE49-F238E27FC236}">
              <a16:creationId xmlns:a16="http://schemas.microsoft.com/office/drawing/2014/main" id="{53A650FC-1C92-3789-249B-75CAB4A1200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72739CC-B404-CC98-24AB-64D6742B13E6}"/>
              </a:ext>
            </a:extLst>
          </p:cNvPr>
          <p:cNvSpPr/>
          <p:nvPr/>
        </p:nvSpPr>
        <p:spPr>
          <a:xfrm>
            <a:off x="-1503904"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a:extLst>
              <a:ext uri="{FF2B5EF4-FFF2-40B4-BE49-F238E27FC236}">
                <a16:creationId xmlns:a16="http://schemas.microsoft.com/office/drawing/2014/main" id="{F680B74D-0145-CB28-E8B9-2A69379EAB3D}"/>
              </a:ext>
            </a:extLst>
          </p:cNvPr>
          <p:cNvSpPr/>
          <p:nvPr/>
        </p:nvSpPr>
        <p:spPr>
          <a:xfrm>
            <a:off x="-1028700" y="82296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a:extLst>
              <a:ext uri="{FF2B5EF4-FFF2-40B4-BE49-F238E27FC236}">
                <a16:creationId xmlns:a16="http://schemas.microsoft.com/office/drawing/2014/main" id="{DA9B4FF3-84D2-79B2-BB4D-CF6FE32646D9}"/>
              </a:ext>
            </a:extLst>
          </p:cNvPr>
          <p:cNvSpPr/>
          <p:nvPr/>
        </p:nvSpPr>
        <p:spPr>
          <a:xfrm>
            <a:off x="2992469" y="8589299"/>
            <a:ext cx="5642526" cy="3180333"/>
          </a:xfrm>
          <a:custGeom>
            <a:avLst/>
            <a:gdLst/>
            <a:ahLst/>
            <a:cxnLst/>
            <a:rect l="l" t="t" r="r" b="b"/>
            <a:pathLst>
              <a:path w="5642526" h="3180333">
                <a:moveTo>
                  <a:pt x="0" y="0"/>
                </a:moveTo>
                <a:lnTo>
                  <a:pt x="5642526" y="0"/>
                </a:lnTo>
                <a:lnTo>
                  <a:pt x="5642526" y="3180333"/>
                </a:lnTo>
                <a:lnTo>
                  <a:pt x="0" y="3180333"/>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a:extLst>
              <a:ext uri="{FF2B5EF4-FFF2-40B4-BE49-F238E27FC236}">
                <a16:creationId xmlns:a16="http://schemas.microsoft.com/office/drawing/2014/main" id="{94A792A2-3688-6BF3-6575-0577108D4F55}"/>
              </a:ext>
            </a:extLst>
          </p:cNvPr>
          <p:cNvSpPr/>
          <p:nvPr/>
        </p:nvSpPr>
        <p:spPr>
          <a:xfrm>
            <a:off x="17248399" y="1830434"/>
            <a:ext cx="2079201" cy="2052739"/>
          </a:xfrm>
          <a:custGeom>
            <a:avLst/>
            <a:gdLst/>
            <a:ahLst/>
            <a:cxnLst/>
            <a:rect l="l" t="t" r="r" b="b"/>
            <a:pathLst>
              <a:path w="2079201" h="2052739">
                <a:moveTo>
                  <a:pt x="0" y="0"/>
                </a:moveTo>
                <a:lnTo>
                  <a:pt x="2079202" y="0"/>
                </a:lnTo>
                <a:lnTo>
                  <a:pt x="2079202" y="2052739"/>
                </a:lnTo>
                <a:lnTo>
                  <a:pt x="0" y="205273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a:extLst>
              <a:ext uri="{FF2B5EF4-FFF2-40B4-BE49-F238E27FC236}">
                <a16:creationId xmlns:a16="http://schemas.microsoft.com/office/drawing/2014/main" id="{26EA660F-7979-F8B5-4100-D8097FB1C7DD}"/>
              </a:ext>
            </a:extLst>
          </p:cNvPr>
          <p:cNvSpPr/>
          <p:nvPr/>
        </p:nvSpPr>
        <p:spPr>
          <a:xfrm>
            <a:off x="16204077" y="4003412"/>
            <a:ext cx="3583014" cy="3531180"/>
          </a:xfrm>
          <a:custGeom>
            <a:avLst/>
            <a:gdLst/>
            <a:ahLst/>
            <a:cxnLst/>
            <a:rect l="l" t="t" r="r" b="b"/>
            <a:pathLst>
              <a:path w="3583014" h="3531180">
                <a:moveTo>
                  <a:pt x="0" y="0"/>
                </a:moveTo>
                <a:lnTo>
                  <a:pt x="3583014" y="0"/>
                </a:lnTo>
                <a:lnTo>
                  <a:pt x="3583014" y="3531180"/>
                </a:lnTo>
                <a:lnTo>
                  <a:pt x="0" y="353118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8" name="Freeform 8">
            <a:extLst>
              <a:ext uri="{FF2B5EF4-FFF2-40B4-BE49-F238E27FC236}">
                <a16:creationId xmlns:a16="http://schemas.microsoft.com/office/drawing/2014/main" id="{D84F60B0-88ED-9FB7-91C7-6B517614E5F9}"/>
              </a:ext>
            </a:extLst>
          </p:cNvPr>
          <p:cNvSpPr/>
          <p:nvPr/>
        </p:nvSpPr>
        <p:spPr>
          <a:xfrm>
            <a:off x="3086100" y="-1028700"/>
            <a:ext cx="2989589" cy="2859134"/>
          </a:xfrm>
          <a:custGeom>
            <a:avLst/>
            <a:gdLst/>
            <a:ahLst/>
            <a:cxnLst/>
            <a:rect l="l" t="t" r="r" b="b"/>
            <a:pathLst>
              <a:path w="2989589" h="2859134">
                <a:moveTo>
                  <a:pt x="0" y="0"/>
                </a:moveTo>
                <a:lnTo>
                  <a:pt x="2989589" y="0"/>
                </a:lnTo>
                <a:lnTo>
                  <a:pt x="2989589" y="2859134"/>
                </a:lnTo>
                <a:lnTo>
                  <a:pt x="0" y="2859134"/>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9" name="Freeform 9">
            <a:extLst>
              <a:ext uri="{FF2B5EF4-FFF2-40B4-BE49-F238E27FC236}">
                <a16:creationId xmlns:a16="http://schemas.microsoft.com/office/drawing/2014/main" id="{0E6EB362-8AFC-236E-DA83-3D5CE92476AF}"/>
              </a:ext>
            </a:extLst>
          </p:cNvPr>
          <p:cNvSpPr/>
          <p:nvPr/>
        </p:nvSpPr>
        <p:spPr>
          <a:xfrm>
            <a:off x="8903626" y="8383551"/>
            <a:ext cx="7300452" cy="4114800"/>
          </a:xfrm>
          <a:custGeom>
            <a:avLst/>
            <a:gdLst/>
            <a:ahLst/>
            <a:cxnLst/>
            <a:rect l="l" t="t" r="r" b="b"/>
            <a:pathLst>
              <a:path w="7300452" h="4114800">
                <a:moveTo>
                  <a:pt x="0" y="0"/>
                </a:moveTo>
                <a:lnTo>
                  <a:pt x="7300451" y="0"/>
                </a:lnTo>
                <a:lnTo>
                  <a:pt x="7300451"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0" name="Freeform 10">
            <a:extLst>
              <a:ext uri="{FF2B5EF4-FFF2-40B4-BE49-F238E27FC236}">
                <a16:creationId xmlns:a16="http://schemas.microsoft.com/office/drawing/2014/main" id="{4D112982-7FE5-8D6D-3B66-11B8ED92AB6B}"/>
              </a:ext>
            </a:extLst>
          </p:cNvPr>
          <p:cNvSpPr/>
          <p:nvPr/>
        </p:nvSpPr>
        <p:spPr>
          <a:xfrm rot="872040">
            <a:off x="6109626" y="-2346968"/>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11" name="Freeform 11">
            <a:extLst>
              <a:ext uri="{FF2B5EF4-FFF2-40B4-BE49-F238E27FC236}">
                <a16:creationId xmlns:a16="http://schemas.microsoft.com/office/drawing/2014/main" id="{1FAAB6F5-C871-9013-ED7D-8CA16D38BEB6}"/>
              </a:ext>
            </a:extLst>
          </p:cNvPr>
          <p:cNvSpPr/>
          <p:nvPr/>
        </p:nvSpPr>
        <p:spPr>
          <a:xfrm rot="675683">
            <a:off x="11910308" y="-1128927"/>
            <a:ext cx="3207687" cy="2746946"/>
          </a:xfrm>
          <a:custGeom>
            <a:avLst/>
            <a:gdLst/>
            <a:ahLst/>
            <a:cxnLst/>
            <a:rect l="l" t="t" r="r" b="b"/>
            <a:pathLst>
              <a:path w="3207687" h="2746946">
                <a:moveTo>
                  <a:pt x="0" y="0"/>
                </a:moveTo>
                <a:lnTo>
                  <a:pt x="3207686" y="0"/>
                </a:lnTo>
                <a:lnTo>
                  <a:pt x="3207686" y="2746946"/>
                </a:lnTo>
                <a:lnTo>
                  <a:pt x="0" y="2746946"/>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sp>
      <p:sp>
        <p:nvSpPr>
          <p:cNvPr id="12" name="Freeform 12">
            <a:extLst>
              <a:ext uri="{FF2B5EF4-FFF2-40B4-BE49-F238E27FC236}">
                <a16:creationId xmlns:a16="http://schemas.microsoft.com/office/drawing/2014/main" id="{99C96052-4A31-B9DF-A963-A11951915527}"/>
              </a:ext>
            </a:extLst>
          </p:cNvPr>
          <p:cNvSpPr/>
          <p:nvPr/>
        </p:nvSpPr>
        <p:spPr>
          <a:xfrm>
            <a:off x="15761713" y="-721586"/>
            <a:ext cx="5482856" cy="2552020"/>
          </a:xfrm>
          <a:custGeom>
            <a:avLst/>
            <a:gdLst/>
            <a:ahLst/>
            <a:cxnLst/>
            <a:rect l="l" t="t" r="r" b="b"/>
            <a:pathLst>
              <a:path w="5482856" h="2552020">
                <a:moveTo>
                  <a:pt x="0" y="0"/>
                </a:moveTo>
                <a:lnTo>
                  <a:pt x="5482855" y="0"/>
                </a:lnTo>
                <a:lnTo>
                  <a:pt x="5482855" y="2552020"/>
                </a:lnTo>
                <a:lnTo>
                  <a:pt x="0" y="2552020"/>
                </a:lnTo>
                <a:lnTo>
                  <a:pt x="0" y="0"/>
                </a:lnTo>
                <a:close/>
              </a:path>
            </a:pathLst>
          </a:custGeom>
          <a:blipFill>
            <a:blip r:embed="rId20">
              <a:extLst>
                <a:ext uri="{96DAC541-7B7A-43D3-8B79-37D633B846F1}">
                  <asvg:svgBlip xmlns:asvg="http://schemas.microsoft.com/office/drawing/2016/SVG/main" r:embed="rId21"/>
                </a:ext>
              </a:extLst>
            </a:blip>
            <a:stretch>
              <a:fillRect/>
            </a:stretch>
          </a:blipFill>
          <a:ln cap="sq">
            <a:noFill/>
            <a:prstDash val="solid"/>
            <a:miter/>
          </a:ln>
        </p:spPr>
      </p:sp>
      <p:sp>
        <p:nvSpPr>
          <p:cNvPr id="14" name="TextBox 14">
            <a:extLst>
              <a:ext uri="{FF2B5EF4-FFF2-40B4-BE49-F238E27FC236}">
                <a16:creationId xmlns:a16="http://schemas.microsoft.com/office/drawing/2014/main" id="{367E59B0-3A75-A05C-4435-F3FBC1C0E413}"/>
              </a:ext>
            </a:extLst>
          </p:cNvPr>
          <p:cNvSpPr txBox="1"/>
          <p:nvPr/>
        </p:nvSpPr>
        <p:spPr>
          <a:xfrm>
            <a:off x="1220379" y="3083049"/>
            <a:ext cx="14890033" cy="5253489"/>
          </a:xfrm>
          <a:prstGeom prst="rect">
            <a:avLst/>
          </a:prstGeom>
        </p:spPr>
        <p:txBody>
          <a:bodyPr wrap="square" lIns="0" tIns="0" rIns="0" bIns="0" rtlCol="0" anchor="t">
            <a:spAutoFit/>
          </a:bodyPr>
          <a:lstStyle/>
          <a:p>
            <a:pPr marL="571500" lvl="0" indent="-571500" algn="just">
              <a:lnSpc>
                <a:spcPct val="150000"/>
              </a:lnSpc>
              <a:spcBef>
                <a:spcPct val="0"/>
              </a:spcBef>
              <a:buFont typeface="Courier New" panose="02070309020205020404" pitchFamily="49" charset="0"/>
              <a:buChar char="o"/>
            </a:pPr>
            <a:r>
              <a:rPr lang="el-GR" sz="3300" u="none" strike="noStrike" spc="-7" dirty="0">
                <a:solidFill>
                  <a:srgbClr val="0070C0"/>
                </a:solidFill>
                <a:ea typeface="Roboto"/>
                <a:cs typeface="Roboto"/>
                <a:sym typeface="Roboto"/>
              </a:rPr>
              <a:t>Η κακοποίηση του παιδιού συνιστά κατάφορη παραβίαση των δικαιωμάτων του, ποινικό αδίκημα και μείζον ζήτημα δημόσιας υγείας.</a:t>
            </a:r>
          </a:p>
          <a:p>
            <a:pPr marL="571500" lvl="0" indent="-571500" algn="just">
              <a:lnSpc>
                <a:spcPct val="150000"/>
              </a:lnSpc>
              <a:spcBef>
                <a:spcPct val="0"/>
              </a:spcBef>
              <a:buFont typeface="Courier New" panose="02070309020205020404" pitchFamily="49" charset="0"/>
              <a:buChar char="o"/>
            </a:pPr>
            <a:r>
              <a:rPr lang="el-GR" sz="3300" u="none" strike="noStrike" spc="-7" dirty="0">
                <a:solidFill>
                  <a:srgbClr val="00B050"/>
                </a:solidFill>
                <a:ea typeface="Roboto"/>
                <a:cs typeface="Roboto"/>
                <a:sym typeface="Roboto"/>
              </a:rPr>
              <a:t>Η κακοποίηση αποτελεί ένδειξη κακής άσκησης της γονικής μέριμνας και τονίζεται ρητά πως δεν αποτελεί σε καμία περίπτωση «οικογενειακή υπόθεση</a:t>
            </a:r>
            <a:r>
              <a:rPr lang="el-GR" sz="3300" spc="-7" dirty="0">
                <a:solidFill>
                  <a:srgbClr val="00B050"/>
                </a:solidFill>
                <a:ea typeface="Roboto"/>
                <a:cs typeface="Roboto"/>
                <a:sym typeface="Roboto"/>
              </a:rPr>
              <a:t>».</a:t>
            </a:r>
            <a:r>
              <a:rPr lang="el-GR" sz="3300" b="1" dirty="0"/>
              <a:t> </a:t>
            </a:r>
          </a:p>
          <a:p>
            <a:pPr marL="571500" lvl="0" indent="-571500" algn="just">
              <a:lnSpc>
                <a:spcPct val="150000"/>
              </a:lnSpc>
              <a:spcBef>
                <a:spcPct val="0"/>
              </a:spcBef>
              <a:buFont typeface="Courier New" panose="02070309020205020404" pitchFamily="49" charset="0"/>
              <a:buChar char="o"/>
            </a:pPr>
            <a:r>
              <a:rPr lang="el-GR" sz="3300" b="1" dirty="0"/>
              <a:t>Οι εκπαιδευτικοί όταν κατά την άσκηση των καθηκόντων τους πληροφορούνται ή διαπιστώνουν έγκλημα ενδοοικογενειακής βίας κατά ανηλίκου, ΥΠΟΧΡΕΟΥΝΤΑΙ να το αναφέρουν άμεσα στις διωκτικές αρχές.</a:t>
            </a:r>
            <a:endParaRPr lang="en-US" sz="3300" u="none" strike="noStrike" spc="-7" dirty="0">
              <a:solidFill>
                <a:srgbClr val="00B050"/>
              </a:solidFill>
              <a:ea typeface="Roboto"/>
              <a:cs typeface="Roboto"/>
              <a:sym typeface="Roboto"/>
            </a:endParaRPr>
          </a:p>
        </p:txBody>
      </p:sp>
      <p:sp>
        <p:nvSpPr>
          <p:cNvPr id="15" name="Freeform 15">
            <a:extLst>
              <a:ext uri="{FF2B5EF4-FFF2-40B4-BE49-F238E27FC236}">
                <a16:creationId xmlns:a16="http://schemas.microsoft.com/office/drawing/2014/main" id="{3ACA39C5-68A4-7BDB-536C-C14951FC4412}"/>
              </a:ext>
            </a:extLst>
          </p:cNvPr>
          <p:cNvSpPr/>
          <p:nvPr/>
        </p:nvSpPr>
        <p:spPr>
          <a:xfrm>
            <a:off x="15761713" y="787655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r:embed="rId23"/>
                </a:ext>
              </a:extLst>
            </a:blip>
            <a:stretch>
              <a:fillRect/>
            </a:stretch>
          </a:blipFill>
          <a:ln cap="sq">
            <a:noFill/>
            <a:prstDash val="solid"/>
            <a:miter/>
          </a:ln>
        </p:spPr>
      </p:sp>
      <p:sp>
        <p:nvSpPr>
          <p:cNvPr id="16" name="Freeform 3">
            <a:extLst>
              <a:ext uri="{FF2B5EF4-FFF2-40B4-BE49-F238E27FC236}">
                <a16:creationId xmlns:a16="http://schemas.microsoft.com/office/drawing/2014/main" id="{74B9FF6F-22F4-91F3-09A6-2E5B8F984EED}"/>
              </a:ext>
            </a:extLst>
          </p:cNvPr>
          <p:cNvSpPr/>
          <p:nvPr/>
        </p:nvSpPr>
        <p:spPr>
          <a:xfrm>
            <a:off x="-287065" y="3600450"/>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sp>
      <p:sp>
        <p:nvSpPr>
          <p:cNvPr id="17" name="Freeform 10">
            <a:extLst>
              <a:ext uri="{FF2B5EF4-FFF2-40B4-BE49-F238E27FC236}">
                <a16:creationId xmlns:a16="http://schemas.microsoft.com/office/drawing/2014/main" id="{5AE7DFB8-EDF6-C3C4-6697-5A4D96C56F02}"/>
              </a:ext>
            </a:extLst>
          </p:cNvPr>
          <p:cNvSpPr/>
          <p:nvPr/>
        </p:nvSpPr>
        <p:spPr>
          <a:xfrm rot="872040">
            <a:off x="6109626" y="-2372778"/>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18" name="TextBox 17">
            <a:extLst>
              <a:ext uri="{FF2B5EF4-FFF2-40B4-BE49-F238E27FC236}">
                <a16:creationId xmlns:a16="http://schemas.microsoft.com/office/drawing/2014/main" id="{2F94BD95-4308-73DA-5E29-B05BD8DD3884}"/>
              </a:ext>
            </a:extLst>
          </p:cNvPr>
          <p:cNvSpPr txBox="1"/>
          <p:nvPr/>
        </p:nvSpPr>
        <p:spPr>
          <a:xfrm>
            <a:off x="3871452" y="1209188"/>
            <a:ext cx="10545096" cy="769441"/>
          </a:xfrm>
          <a:prstGeom prst="rect">
            <a:avLst/>
          </a:prstGeom>
          <a:noFill/>
        </p:spPr>
        <p:txBody>
          <a:bodyPr wrap="square">
            <a:spAutoFit/>
          </a:bodyPr>
          <a:lstStyle/>
          <a:p>
            <a:pPr algn="ctr"/>
            <a:r>
              <a:rPr lang="el-GR" sz="4400" spc="-39" dirty="0">
                <a:solidFill>
                  <a:srgbClr val="3D3D3D"/>
                </a:solidFill>
                <a:latin typeface="Roboto" panose="02000000000000000000" pitchFamily="2" charset="0"/>
                <a:ea typeface="Roboto" panose="02000000000000000000" pitchFamily="2" charset="0"/>
                <a:cs typeface="Roboto" panose="02000000000000000000" pitchFamily="2" charset="0"/>
              </a:rPr>
              <a:t>ΣΥΜΠΕΡΑΣΜΑΤΙΚΑ</a:t>
            </a:r>
          </a:p>
        </p:txBody>
      </p:sp>
    </p:spTree>
    <p:extLst>
      <p:ext uri="{BB962C8B-B14F-4D97-AF65-F5344CB8AC3E}">
        <p14:creationId xmlns:p14="http://schemas.microsoft.com/office/powerpoint/2010/main" val="29305592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DF9F5"/>
        </a:solidFill>
        <a:effectLst/>
      </p:bgPr>
    </p:bg>
    <p:spTree>
      <p:nvGrpSpPr>
        <p:cNvPr id="1" name=""/>
        <p:cNvGrpSpPr/>
        <p:nvPr/>
      </p:nvGrpSpPr>
      <p:grpSpPr>
        <a:xfrm>
          <a:off x="0" y="0"/>
          <a:ext cx="0" cy="0"/>
          <a:chOff x="0" y="0"/>
          <a:chExt cx="0" cy="0"/>
        </a:xfrm>
      </p:grpSpPr>
      <p:sp>
        <p:nvSpPr>
          <p:cNvPr id="2" name="Freeform 2"/>
          <p:cNvSpPr/>
          <p:nvPr/>
        </p:nvSpPr>
        <p:spPr>
          <a:xfrm>
            <a:off x="-1503904" y="-10287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1028700" y="82296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2992469" y="8589299"/>
            <a:ext cx="5642526" cy="3180333"/>
          </a:xfrm>
          <a:custGeom>
            <a:avLst/>
            <a:gdLst/>
            <a:ahLst/>
            <a:cxnLst/>
            <a:rect l="l" t="t" r="r" b="b"/>
            <a:pathLst>
              <a:path w="5642526" h="3180333">
                <a:moveTo>
                  <a:pt x="0" y="0"/>
                </a:moveTo>
                <a:lnTo>
                  <a:pt x="5642526" y="0"/>
                </a:lnTo>
                <a:lnTo>
                  <a:pt x="5642526" y="3180333"/>
                </a:lnTo>
                <a:lnTo>
                  <a:pt x="0" y="3180333"/>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sp>
      <p:sp>
        <p:nvSpPr>
          <p:cNvPr id="6" name="Freeform 6"/>
          <p:cNvSpPr/>
          <p:nvPr/>
        </p:nvSpPr>
        <p:spPr>
          <a:xfrm>
            <a:off x="17248399" y="1830434"/>
            <a:ext cx="2079201" cy="2052739"/>
          </a:xfrm>
          <a:custGeom>
            <a:avLst/>
            <a:gdLst/>
            <a:ahLst/>
            <a:cxnLst/>
            <a:rect l="l" t="t" r="r" b="b"/>
            <a:pathLst>
              <a:path w="2079201" h="2052739">
                <a:moveTo>
                  <a:pt x="0" y="0"/>
                </a:moveTo>
                <a:lnTo>
                  <a:pt x="2079202" y="0"/>
                </a:lnTo>
                <a:lnTo>
                  <a:pt x="2079202" y="2052739"/>
                </a:lnTo>
                <a:lnTo>
                  <a:pt x="0" y="205273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sp>
      <p:sp>
        <p:nvSpPr>
          <p:cNvPr id="7" name="Freeform 7"/>
          <p:cNvSpPr/>
          <p:nvPr/>
        </p:nvSpPr>
        <p:spPr>
          <a:xfrm>
            <a:off x="16204077" y="4003412"/>
            <a:ext cx="3583014" cy="3531180"/>
          </a:xfrm>
          <a:custGeom>
            <a:avLst/>
            <a:gdLst/>
            <a:ahLst/>
            <a:cxnLst/>
            <a:rect l="l" t="t" r="r" b="b"/>
            <a:pathLst>
              <a:path w="3583014" h="3531180">
                <a:moveTo>
                  <a:pt x="0" y="0"/>
                </a:moveTo>
                <a:lnTo>
                  <a:pt x="3583014" y="0"/>
                </a:lnTo>
                <a:lnTo>
                  <a:pt x="3583014" y="3531180"/>
                </a:lnTo>
                <a:lnTo>
                  <a:pt x="0" y="353118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sp>
      <p:sp>
        <p:nvSpPr>
          <p:cNvPr id="8" name="Freeform 8"/>
          <p:cNvSpPr/>
          <p:nvPr/>
        </p:nvSpPr>
        <p:spPr>
          <a:xfrm>
            <a:off x="3086100" y="-1028700"/>
            <a:ext cx="2989589" cy="2859134"/>
          </a:xfrm>
          <a:custGeom>
            <a:avLst/>
            <a:gdLst/>
            <a:ahLst/>
            <a:cxnLst/>
            <a:rect l="l" t="t" r="r" b="b"/>
            <a:pathLst>
              <a:path w="2989589" h="2859134">
                <a:moveTo>
                  <a:pt x="0" y="0"/>
                </a:moveTo>
                <a:lnTo>
                  <a:pt x="2989589" y="0"/>
                </a:lnTo>
                <a:lnTo>
                  <a:pt x="2989589" y="2859134"/>
                </a:lnTo>
                <a:lnTo>
                  <a:pt x="0" y="2859134"/>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sp>
      <p:sp>
        <p:nvSpPr>
          <p:cNvPr id="9" name="Freeform 9"/>
          <p:cNvSpPr/>
          <p:nvPr/>
        </p:nvSpPr>
        <p:spPr>
          <a:xfrm>
            <a:off x="8903626" y="8383551"/>
            <a:ext cx="7300452" cy="4114800"/>
          </a:xfrm>
          <a:custGeom>
            <a:avLst/>
            <a:gdLst/>
            <a:ahLst/>
            <a:cxnLst/>
            <a:rect l="l" t="t" r="r" b="b"/>
            <a:pathLst>
              <a:path w="7300452" h="4114800">
                <a:moveTo>
                  <a:pt x="0" y="0"/>
                </a:moveTo>
                <a:lnTo>
                  <a:pt x="7300451" y="0"/>
                </a:lnTo>
                <a:lnTo>
                  <a:pt x="7300451"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0" name="Freeform 10"/>
          <p:cNvSpPr/>
          <p:nvPr/>
        </p:nvSpPr>
        <p:spPr>
          <a:xfrm rot="872040">
            <a:off x="6109626" y="-2346968"/>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
        <p:nvSpPr>
          <p:cNvPr id="11" name="Freeform 11"/>
          <p:cNvSpPr/>
          <p:nvPr/>
        </p:nvSpPr>
        <p:spPr>
          <a:xfrm rot="675683">
            <a:off x="11910308" y="-1128927"/>
            <a:ext cx="3207687" cy="2746946"/>
          </a:xfrm>
          <a:custGeom>
            <a:avLst/>
            <a:gdLst/>
            <a:ahLst/>
            <a:cxnLst/>
            <a:rect l="l" t="t" r="r" b="b"/>
            <a:pathLst>
              <a:path w="3207687" h="2746946">
                <a:moveTo>
                  <a:pt x="0" y="0"/>
                </a:moveTo>
                <a:lnTo>
                  <a:pt x="3207686" y="0"/>
                </a:lnTo>
                <a:lnTo>
                  <a:pt x="3207686" y="2746946"/>
                </a:lnTo>
                <a:lnTo>
                  <a:pt x="0" y="2746946"/>
                </a:lnTo>
                <a:lnTo>
                  <a:pt x="0" y="0"/>
                </a:lnTo>
                <a:close/>
              </a:path>
            </a:pathLst>
          </a:custGeom>
          <a:blipFill>
            <a:blip r:embed="rId18">
              <a:extLst>
                <a:ext uri="{96DAC541-7B7A-43D3-8B79-37D633B846F1}">
                  <asvg:svgBlip xmlns:asvg="http://schemas.microsoft.com/office/drawing/2016/SVG/main" r:embed="rId19"/>
                </a:ext>
              </a:extLst>
            </a:blip>
            <a:stretch>
              <a:fillRect/>
            </a:stretch>
          </a:blipFill>
          <a:ln cap="sq">
            <a:noFill/>
            <a:prstDash val="solid"/>
            <a:miter/>
          </a:ln>
        </p:spPr>
      </p:sp>
      <p:sp>
        <p:nvSpPr>
          <p:cNvPr id="12" name="Freeform 12"/>
          <p:cNvSpPr/>
          <p:nvPr/>
        </p:nvSpPr>
        <p:spPr>
          <a:xfrm>
            <a:off x="15761713" y="-721586"/>
            <a:ext cx="5482856" cy="2552020"/>
          </a:xfrm>
          <a:custGeom>
            <a:avLst/>
            <a:gdLst/>
            <a:ahLst/>
            <a:cxnLst/>
            <a:rect l="l" t="t" r="r" b="b"/>
            <a:pathLst>
              <a:path w="5482856" h="2552020">
                <a:moveTo>
                  <a:pt x="0" y="0"/>
                </a:moveTo>
                <a:lnTo>
                  <a:pt x="5482855" y="0"/>
                </a:lnTo>
                <a:lnTo>
                  <a:pt x="5482855" y="2552020"/>
                </a:lnTo>
                <a:lnTo>
                  <a:pt x="0" y="2552020"/>
                </a:lnTo>
                <a:lnTo>
                  <a:pt x="0" y="0"/>
                </a:lnTo>
                <a:close/>
              </a:path>
            </a:pathLst>
          </a:custGeom>
          <a:blipFill>
            <a:blip r:embed="rId20">
              <a:extLst>
                <a:ext uri="{96DAC541-7B7A-43D3-8B79-37D633B846F1}">
                  <asvg:svgBlip xmlns:asvg="http://schemas.microsoft.com/office/drawing/2016/SVG/main" r:embed="rId21"/>
                </a:ext>
              </a:extLst>
            </a:blip>
            <a:stretch>
              <a:fillRect/>
            </a:stretch>
          </a:blipFill>
          <a:ln cap="sq">
            <a:noFill/>
            <a:prstDash val="solid"/>
            <a:miter/>
          </a:ln>
        </p:spPr>
      </p:sp>
      <p:sp>
        <p:nvSpPr>
          <p:cNvPr id="13" name="TextBox 13"/>
          <p:cNvSpPr txBox="1"/>
          <p:nvPr/>
        </p:nvSpPr>
        <p:spPr>
          <a:xfrm>
            <a:off x="3661241" y="3886581"/>
            <a:ext cx="10965517" cy="1580497"/>
          </a:xfrm>
          <a:prstGeom prst="rect">
            <a:avLst/>
          </a:prstGeom>
        </p:spPr>
        <p:txBody>
          <a:bodyPr lIns="0" tIns="0" rIns="0" bIns="0" rtlCol="0" anchor="t">
            <a:spAutoFit/>
          </a:bodyPr>
          <a:lstStyle/>
          <a:p>
            <a:pPr algn="ctr">
              <a:lnSpc>
                <a:spcPts val="13077"/>
              </a:lnSpc>
            </a:pPr>
            <a:r>
              <a:rPr lang="el-GR" sz="10000" b="1" spc="-417" dirty="0">
                <a:solidFill>
                  <a:srgbClr val="3D3D3D"/>
                </a:solidFill>
                <a:latin typeface="Roboto Bold"/>
                <a:ea typeface="Roboto Bold"/>
                <a:cs typeface="Roboto Bold"/>
                <a:sym typeface="Roboto Bold"/>
              </a:rPr>
              <a:t>ΣΑΣ ΕΥΧΑΡΙΣΤΩ</a:t>
            </a:r>
            <a:endParaRPr lang="en-US" sz="10000" b="1" spc="-417" dirty="0">
              <a:solidFill>
                <a:srgbClr val="3D3D3D"/>
              </a:solidFill>
              <a:latin typeface="Roboto Bold"/>
              <a:ea typeface="Roboto Bold"/>
              <a:cs typeface="Roboto Bold"/>
              <a:sym typeface="Roboto Bold"/>
            </a:endParaRPr>
          </a:p>
        </p:txBody>
      </p:sp>
      <p:sp>
        <p:nvSpPr>
          <p:cNvPr id="15" name="Freeform 15"/>
          <p:cNvSpPr/>
          <p:nvPr/>
        </p:nvSpPr>
        <p:spPr>
          <a:xfrm>
            <a:off x="15761713" y="787655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2">
              <a:extLst>
                <a:ext uri="{96DAC541-7B7A-43D3-8B79-37D633B846F1}">
                  <asvg:svgBlip xmlns:asvg="http://schemas.microsoft.com/office/drawing/2016/SVG/main" r:embed="rId23"/>
                </a:ext>
              </a:extLst>
            </a:blip>
            <a:stretch>
              <a:fillRect/>
            </a:stretch>
          </a:blipFill>
          <a:ln cap="sq">
            <a:noFill/>
            <a:prstDash val="solid"/>
            <a:miter/>
          </a:ln>
        </p:spPr>
      </p:sp>
      <p:sp>
        <p:nvSpPr>
          <p:cNvPr id="16" name="Freeform 3">
            <a:extLst>
              <a:ext uri="{FF2B5EF4-FFF2-40B4-BE49-F238E27FC236}">
                <a16:creationId xmlns:a16="http://schemas.microsoft.com/office/drawing/2014/main" id="{5ED53C8A-FB08-79C6-1C46-9486283DDAB1}"/>
              </a:ext>
            </a:extLst>
          </p:cNvPr>
          <p:cNvSpPr/>
          <p:nvPr/>
        </p:nvSpPr>
        <p:spPr>
          <a:xfrm>
            <a:off x="-299726" y="3600450"/>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sp>
      <p:sp>
        <p:nvSpPr>
          <p:cNvPr id="17" name="Freeform 10">
            <a:extLst>
              <a:ext uri="{FF2B5EF4-FFF2-40B4-BE49-F238E27FC236}">
                <a16:creationId xmlns:a16="http://schemas.microsoft.com/office/drawing/2014/main" id="{4BC960D0-B4F6-EA8B-CC98-18D006924C19}"/>
              </a:ext>
            </a:extLst>
          </p:cNvPr>
          <p:cNvSpPr/>
          <p:nvPr/>
        </p:nvSpPr>
        <p:spPr>
          <a:xfrm rot="872040">
            <a:off x="6109626" y="-2372778"/>
            <a:ext cx="5588000" cy="4114800"/>
          </a:xfrm>
          <a:custGeom>
            <a:avLst/>
            <a:gdLst/>
            <a:ahLst/>
            <a:cxnLst/>
            <a:rect l="l" t="t" r="r" b="b"/>
            <a:pathLst>
              <a:path w="5588000" h="4114800">
                <a:moveTo>
                  <a:pt x="0" y="0"/>
                </a:moveTo>
                <a:lnTo>
                  <a:pt x="5588000" y="0"/>
                </a:lnTo>
                <a:lnTo>
                  <a:pt x="5588000" y="4114800"/>
                </a:lnTo>
                <a:lnTo>
                  <a:pt x="0" y="4114800"/>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782</TotalTime>
  <Words>4331</Words>
  <Application>Microsoft Macintosh PowerPoint</Application>
  <PresentationFormat>Custom</PresentationFormat>
  <Paragraphs>304</Paragraphs>
  <Slides>38</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Courier New</vt:lpstr>
      <vt:lpstr>Arial Nova Bold</vt:lpstr>
      <vt:lpstr>Roboto</vt:lpstr>
      <vt:lpstr>Roboto Bold</vt:lpstr>
      <vt:lpstr>Calibri</vt:lpstr>
      <vt:lpstr>Wingdings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παιδικη προστασια</dc:title>
  <dc:creator>Dimitris Tsekouras</dc:creator>
  <cp:lastModifiedBy>Lida Anagnostaki</cp:lastModifiedBy>
  <cp:revision>89</cp:revision>
  <dcterms:created xsi:type="dcterms:W3CDTF">2006-08-16T00:00:00Z</dcterms:created>
  <dcterms:modified xsi:type="dcterms:W3CDTF">2026-04-16T17:04:10Z</dcterms:modified>
  <dc:identifier>DAHG1HlxK2k</dc:identifier>
</cp:coreProperties>
</file>